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1"/>
  </p:notesMasterIdLst>
  <p:handoutMasterIdLst>
    <p:handoutMasterId r:id="rId42"/>
  </p:handoutMasterIdLst>
  <p:sldIdLst>
    <p:sldId id="289" r:id="rId2"/>
    <p:sldId id="258" r:id="rId3"/>
    <p:sldId id="295" r:id="rId4"/>
    <p:sldId id="291" r:id="rId5"/>
    <p:sldId id="296" r:id="rId6"/>
    <p:sldId id="262" r:id="rId7"/>
    <p:sldId id="264" r:id="rId8"/>
    <p:sldId id="266" r:id="rId9"/>
    <p:sldId id="294" r:id="rId10"/>
    <p:sldId id="260" r:id="rId11"/>
    <p:sldId id="293" r:id="rId12"/>
    <p:sldId id="263" r:id="rId13"/>
    <p:sldId id="268" r:id="rId14"/>
    <p:sldId id="297" r:id="rId15"/>
    <p:sldId id="270" r:id="rId16"/>
    <p:sldId id="269" r:id="rId17"/>
    <p:sldId id="287" r:id="rId18"/>
    <p:sldId id="298" r:id="rId19"/>
    <p:sldId id="274" r:id="rId20"/>
    <p:sldId id="286" r:id="rId21"/>
    <p:sldId id="308" r:id="rId22"/>
    <p:sldId id="273" r:id="rId23"/>
    <p:sldId id="301" r:id="rId24"/>
    <p:sldId id="285" r:id="rId25"/>
    <p:sldId id="299" r:id="rId26"/>
    <p:sldId id="276" r:id="rId27"/>
    <p:sldId id="277" r:id="rId28"/>
    <p:sldId id="302" r:id="rId29"/>
    <p:sldId id="278" r:id="rId30"/>
    <p:sldId id="303" r:id="rId31"/>
    <p:sldId id="279" r:id="rId32"/>
    <p:sldId id="280" r:id="rId33"/>
    <p:sldId id="304" r:id="rId34"/>
    <p:sldId id="282" r:id="rId35"/>
    <p:sldId id="283" r:id="rId36"/>
    <p:sldId id="305" r:id="rId37"/>
    <p:sldId id="306" r:id="rId38"/>
    <p:sldId id="307" r:id="rId39"/>
    <p:sldId id="292" r:id="rId40"/>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97" autoAdjust="0"/>
    <p:restoredTop sz="94681" autoAdjust="0"/>
  </p:normalViewPr>
  <p:slideViewPr>
    <p:cSldViewPr>
      <p:cViewPr varScale="1">
        <p:scale>
          <a:sx n="93" d="100"/>
          <a:sy n="93" d="100"/>
        </p:scale>
        <p:origin x="144" y="3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51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57347"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0" hangingPunct="0">
              <a:defRPr sz="1300">
                <a:latin typeface="Times New Roman" pitchFamily="18" charset="0"/>
              </a:defRPr>
            </a:lvl1pPr>
          </a:lstStyle>
          <a:p>
            <a:pPr>
              <a:defRPr/>
            </a:pPr>
            <a:endParaRPr lang="en-US" altLang="zh-TW"/>
          </a:p>
        </p:txBody>
      </p:sp>
      <p:sp>
        <p:nvSpPr>
          <p:cNvPr id="57348"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0" hangingPunct="0">
              <a:defRPr sz="1300">
                <a:latin typeface="Times New Roman" pitchFamily="18" charset="0"/>
              </a:defRPr>
            </a:lvl1pPr>
          </a:lstStyle>
          <a:p>
            <a:pPr>
              <a:defRPr/>
            </a:pPr>
            <a:endParaRPr lang="en-US" altLang="zh-TW"/>
          </a:p>
        </p:txBody>
      </p:sp>
      <p:sp>
        <p:nvSpPr>
          <p:cNvPr id="6" name="Text Box 6">
            <a:extLst>
              <a:ext uri="{FF2B5EF4-FFF2-40B4-BE49-F238E27FC236}">
                <a16:creationId xmlns:a16="http://schemas.microsoft.com/office/drawing/2014/main" id="{E1217E92-6250-4A03-A2A6-899D179E1987}"/>
              </a:ext>
            </a:extLst>
          </p:cNvPr>
          <p:cNvSpPr txBox="1">
            <a:spLocks noChangeArrowheads="1"/>
          </p:cNvSpPr>
          <p:nvPr/>
        </p:nvSpPr>
        <p:spPr bwMode="auto">
          <a:xfrm>
            <a:off x="5994401" y="9731376"/>
            <a:ext cx="1814513" cy="329899"/>
          </a:xfrm>
          <a:prstGeom prst="rect">
            <a:avLst/>
          </a:prstGeom>
          <a:noFill/>
          <a:ln w="9525">
            <a:noFill/>
            <a:miter lim="800000"/>
            <a:headEnd/>
            <a:tailEnd/>
          </a:ln>
          <a:effectLst/>
        </p:spPr>
        <p:txBody>
          <a:bodyPr lIns="98108" tIns="49054" rIns="98108" bIns="49054">
            <a:spAutoFit/>
          </a:bodyPr>
          <a:lstStyle/>
          <a:p>
            <a:pPr>
              <a:spcBef>
                <a:spcPct val="50000"/>
              </a:spcBef>
              <a:defRPr/>
            </a:pPr>
            <a:r>
              <a:rPr lang="en-US" altLang="zh-TW" sz="1500" dirty="0">
                <a:latin typeface="Times New Roman" pitchFamily="18" charset="0"/>
              </a:rPr>
              <a:t>1-</a:t>
            </a:r>
            <a:fld id="{9F5083B1-B204-4B1B-8374-545B611CE277}" type="slidenum">
              <a:rPr lang="en-US" altLang="zh-TW" sz="1500">
                <a:latin typeface="Times New Roman" pitchFamily="18" charset="0"/>
              </a:rPr>
              <a:pPr>
                <a:spcBef>
                  <a:spcPct val="50000"/>
                </a:spcBef>
                <a:defRPr/>
              </a:pPr>
              <a:t>‹#›</a:t>
            </a:fld>
            <a:endParaRPr lang="en-US" altLang="zh-TW" sz="1500" dirty="0">
              <a:latin typeface="Times New Roman" pitchFamily="18" charset="0"/>
            </a:endParaRPr>
          </a:p>
        </p:txBody>
      </p:sp>
    </p:spTree>
    <p:extLst>
      <p:ext uri="{BB962C8B-B14F-4D97-AF65-F5344CB8AC3E}">
        <p14:creationId xmlns:p14="http://schemas.microsoft.com/office/powerpoint/2010/main" val="19694257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atin typeface="Times New Roman" pitchFamily="18" charset="0"/>
              </a:defRPr>
            </a:lvl1pPr>
          </a:lstStyle>
          <a:p>
            <a:pPr>
              <a:defRPr/>
            </a:pPr>
            <a:endParaRPr lang="en-US" altLang="zh-TW"/>
          </a:p>
        </p:txBody>
      </p:sp>
      <p:sp>
        <p:nvSpPr>
          <p:cNvPr id="4099"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Times New Roman" pitchFamily="18" charset="0"/>
              </a:defRPr>
            </a:lvl1pPr>
          </a:lstStyle>
          <a:p>
            <a:pPr>
              <a:defRPr/>
            </a:pPr>
            <a:endParaRPr lang="en-US" altLang="zh-TW"/>
          </a:p>
        </p:txBody>
      </p:sp>
      <p:sp>
        <p:nvSpPr>
          <p:cNvPr id="4506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4102"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atin typeface="Times New Roman" pitchFamily="18" charset="0"/>
              </a:defRPr>
            </a:lvl1pPr>
          </a:lstStyle>
          <a:p>
            <a:pPr>
              <a:defRPr/>
            </a:pPr>
            <a:endParaRPr lang="en-US" altLang="zh-TW"/>
          </a:p>
        </p:txBody>
      </p:sp>
      <p:sp>
        <p:nvSpPr>
          <p:cNvPr id="4103"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Times New Roman" pitchFamily="18" charset="0"/>
              </a:defRPr>
            </a:lvl1pPr>
          </a:lstStyle>
          <a:p>
            <a:pPr>
              <a:defRPr/>
            </a:pPr>
            <a:fld id="{70FEEEA0-507B-462A-8ECE-D6D24FEC724E}" type="slidenum">
              <a:rPr lang="zh-TW" altLang="en-US"/>
              <a:pPr>
                <a:defRPr/>
              </a:pPr>
              <a:t>‹#›</a:t>
            </a:fld>
            <a:endParaRPr lang="en-US" altLang="zh-TW"/>
          </a:p>
        </p:txBody>
      </p:sp>
    </p:spTree>
    <p:extLst>
      <p:ext uri="{BB962C8B-B14F-4D97-AF65-F5344CB8AC3E}">
        <p14:creationId xmlns:p14="http://schemas.microsoft.com/office/powerpoint/2010/main" val="135825272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992188" y="768350"/>
            <a:ext cx="5114925" cy="3836988"/>
          </a:xfrm>
          <a:ln/>
        </p:spPr>
      </p:sp>
      <p:sp>
        <p:nvSpPr>
          <p:cNvPr id="4608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
        <p:nvSpPr>
          <p:cNvPr id="53251" name="Rectangle 3"/>
          <p:cNvSpPr>
            <a:spLocks noGrp="1" noRot="1" noChangeAspect="1" noChangeArrowheads="1" noTextEdit="1"/>
          </p:cNvSpPr>
          <p:nvPr>
            <p:ph type="sldImg"/>
          </p:nvPr>
        </p:nvSpPr>
        <p:spPr>
          <a:xfrm>
            <a:off x="1000125" y="774700"/>
            <a:ext cx="5099050" cy="38242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
        <p:nvSpPr>
          <p:cNvPr id="54275" name="Rectangle 3"/>
          <p:cNvSpPr>
            <a:spLocks noGrp="1" noRot="1" noChangeAspect="1" noChangeArrowheads="1" noTextEdit="1"/>
          </p:cNvSpPr>
          <p:nvPr>
            <p:ph type="sldImg"/>
          </p:nvPr>
        </p:nvSpPr>
        <p:spPr>
          <a:xfrm>
            <a:off x="1000125" y="774700"/>
            <a:ext cx="5099050" cy="3824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299"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8</a:t>
            </a:r>
          </a:p>
        </p:txBody>
      </p:sp>
      <p:sp>
        <p:nvSpPr>
          <p:cNvPr id="55300"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301"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302"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55303"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992188" y="768350"/>
            <a:ext cx="5114925" cy="3836988"/>
          </a:xfrm>
          <a:ln/>
        </p:spPr>
      </p:sp>
      <p:sp>
        <p:nvSpPr>
          <p:cNvPr id="5632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992188" y="768350"/>
            <a:ext cx="5114925" cy="3836988"/>
          </a:xfrm>
          <a:ln/>
        </p:spPr>
      </p:sp>
      <p:sp>
        <p:nvSpPr>
          <p:cNvPr id="6041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992188" y="768350"/>
            <a:ext cx="5114925" cy="3836988"/>
          </a:xfrm>
          <a:ln/>
        </p:spPr>
      </p:sp>
      <p:sp>
        <p:nvSpPr>
          <p:cNvPr id="6144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992188" y="768350"/>
            <a:ext cx="5114925" cy="3836988"/>
          </a:xfrm>
          <a:ln/>
        </p:spPr>
      </p:sp>
      <p:sp>
        <p:nvSpPr>
          <p:cNvPr id="62467"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992188" y="768350"/>
            <a:ext cx="5114925" cy="3836988"/>
          </a:xfrm>
          <a:ln/>
        </p:spPr>
      </p:sp>
      <p:sp>
        <p:nvSpPr>
          <p:cNvPr id="6349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992188" y="768350"/>
            <a:ext cx="5114925" cy="3836988"/>
          </a:xfrm>
          <a:ln/>
        </p:spPr>
      </p:sp>
      <p:sp>
        <p:nvSpPr>
          <p:cNvPr id="64515"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Rot="1" noChangeAspect="1" noChangeArrowheads="1" noTextEdit="1"/>
          </p:cNvSpPr>
          <p:nvPr>
            <p:ph type="sldImg"/>
          </p:nvPr>
        </p:nvSpPr>
        <p:spPr>
          <a:xfrm>
            <a:off x="992188" y="768350"/>
            <a:ext cx="5114925" cy="3836988"/>
          </a:xfrm>
          <a:ln/>
        </p:spPr>
      </p:sp>
      <p:sp>
        <p:nvSpPr>
          <p:cNvPr id="65539" name="Rectangle 1027"/>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a:t>
            </a:r>
          </a:p>
        </p:txBody>
      </p:sp>
      <p:sp>
        <p:nvSpPr>
          <p:cNvPr id="4710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1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711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92188" y="768350"/>
            <a:ext cx="5114925" cy="3836988"/>
          </a:xfrm>
          <a:ln/>
        </p:spPr>
      </p:sp>
      <p:sp>
        <p:nvSpPr>
          <p:cNvPr id="6656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92188" y="768350"/>
            <a:ext cx="5114925" cy="3836988"/>
          </a:xfrm>
          <a:ln/>
        </p:spPr>
      </p:sp>
      <p:sp>
        <p:nvSpPr>
          <p:cNvPr id="66563"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
        <p:nvSpPr>
          <p:cNvPr id="67587" name="Rectangle 3"/>
          <p:cNvSpPr>
            <a:spLocks noGrp="1" noRot="1" noChangeAspect="1" noChangeArrowheads="1" noTextEdit="1"/>
          </p:cNvSpPr>
          <p:nvPr>
            <p:ph type="sldImg"/>
          </p:nvPr>
        </p:nvSpPr>
        <p:spPr>
          <a:xfrm>
            <a:off x="1000125" y="774700"/>
            <a:ext cx="5099050" cy="3824288"/>
          </a:xfrm>
          <a:ln w="12700" cap="flat">
            <a:solidFill>
              <a:schemeClr val="tx1"/>
            </a:solid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
        <p:nvSpPr>
          <p:cNvPr id="68611" name="Rectangle 3"/>
          <p:cNvSpPr>
            <a:spLocks noGrp="1" noRot="1" noChangeAspect="1" noChangeArrowheads="1" noTextEdit="1"/>
          </p:cNvSpPr>
          <p:nvPr>
            <p:ph type="sldImg"/>
          </p:nvPr>
        </p:nvSpPr>
        <p:spPr>
          <a:xfrm>
            <a:off x="1000125" y="774700"/>
            <a:ext cx="5099050" cy="3824288"/>
          </a:xfrm>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992188" y="768350"/>
            <a:ext cx="5114925" cy="3836988"/>
          </a:xfrm>
          <a:ln/>
        </p:spPr>
      </p:sp>
      <p:sp>
        <p:nvSpPr>
          <p:cNvPr id="69635"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992188" y="768350"/>
            <a:ext cx="5114925" cy="3836988"/>
          </a:xfrm>
          <a:ln/>
        </p:spPr>
      </p:sp>
      <p:sp>
        <p:nvSpPr>
          <p:cNvPr id="7065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68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15</a:t>
            </a:r>
          </a:p>
        </p:txBody>
      </p:sp>
      <p:sp>
        <p:nvSpPr>
          <p:cNvPr id="7168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68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68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168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3731"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16</a:t>
            </a:r>
          </a:p>
        </p:txBody>
      </p:sp>
      <p:sp>
        <p:nvSpPr>
          <p:cNvPr id="73732"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3733"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3734"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3735"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4755"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16</a:t>
            </a:r>
          </a:p>
        </p:txBody>
      </p:sp>
      <p:sp>
        <p:nvSpPr>
          <p:cNvPr id="74756"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4757"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4758"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4759"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5779"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17</a:t>
            </a:r>
          </a:p>
        </p:txBody>
      </p:sp>
      <p:sp>
        <p:nvSpPr>
          <p:cNvPr id="75780"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5781"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5782"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5783"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680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17</a:t>
            </a:r>
          </a:p>
        </p:txBody>
      </p:sp>
      <p:sp>
        <p:nvSpPr>
          <p:cNvPr id="7680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680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680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680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7827"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1"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18</a:t>
            </a:r>
          </a:p>
        </p:txBody>
      </p:sp>
      <p:sp>
        <p:nvSpPr>
          <p:cNvPr id="78852"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3"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4"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8855"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1"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18</a:t>
            </a:r>
          </a:p>
        </p:txBody>
      </p:sp>
      <p:sp>
        <p:nvSpPr>
          <p:cNvPr id="78852"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3"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8854"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8855"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899"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20</a:t>
            </a:r>
          </a:p>
        </p:txBody>
      </p:sp>
      <p:sp>
        <p:nvSpPr>
          <p:cNvPr id="80900"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901"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902"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80903"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21</a:t>
            </a:r>
          </a:p>
        </p:txBody>
      </p:sp>
      <p:sp>
        <p:nvSpPr>
          <p:cNvPr id="8192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8192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21</a:t>
            </a:r>
          </a:p>
        </p:txBody>
      </p:sp>
      <p:sp>
        <p:nvSpPr>
          <p:cNvPr id="8192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2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8192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899"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20</a:t>
            </a:r>
          </a:p>
        </p:txBody>
      </p:sp>
      <p:sp>
        <p:nvSpPr>
          <p:cNvPr id="80900"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901"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0902"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80903"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270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15</a:t>
            </a:r>
          </a:p>
        </p:txBody>
      </p:sp>
      <p:sp>
        <p:nvSpPr>
          <p:cNvPr id="7270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270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271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7271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4995"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4</a:t>
            </a:r>
          </a:p>
        </p:txBody>
      </p:sp>
      <p:sp>
        <p:nvSpPr>
          <p:cNvPr id="84996"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4997"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4998"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84999"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155"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a:t>
            </a:r>
          </a:p>
        </p:txBody>
      </p:sp>
      <p:sp>
        <p:nvSpPr>
          <p:cNvPr id="49156"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157"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9158"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9159"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92188" y="768350"/>
            <a:ext cx="5114925" cy="3836988"/>
          </a:xfrm>
          <a:ln/>
        </p:spPr>
      </p:sp>
      <p:sp>
        <p:nvSpPr>
          <p:cNvPr id="50179"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03"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7</a:t>
            </a:r>
          </a:p>
        </p:txBody>
      </p:sp>
      <p:sp>
        <p:nvSpPr>
          <p:cNvPr id="51204"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05"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1206"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51207"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4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9</a:t>
            </a:r>
          </a:p>
        </p:txBody>
      </p:sp>
      <p:sp>
        <p:nvSpPr>
          <p:cNvPr id="5734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4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35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5735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9395"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11</a:t>
            </a:r>
          </a:p>
        </p:txBody>
      </p:sp>
      <p:sp>
        <p:nvSpPr>
          <p:cNvPr id="59396"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9397"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9398"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59399"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
        <p:nvSpPr>
          <p:cNvPr id="52227" name="Rectangle 3"/>
          <p:cNvSpPr>
            <a:spLocks noGrp="1" noRot="1" noChangeAspect="1" noChangeArrowheads="1" noTextEdit="1"/>
          </p:cNvSpPr>
          <p:nvPr>
            <p:ph type="sldImg"/>
          </p:nvPr>
        </p:nvSpPr>
        <p:spPr>
          <a:xfrm>
            <a:off x="1000125" y="774700"/>
            <a:ext cx="5099050" cy="38242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10947"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21094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800"/>
            </a:lvl1pPr>
          </a:lstStyle>
          <a:p>
            <a:pPr lvl="0"/>
            <a:r>
              <a:rPr lang="en-US" altLang="en-US" noProof="0" dirty="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7"/>
          <p:cNvSpPr>
            <a:spLocks noGrp="1" noChangeArrowheads="1"/>
          </p:cNvSpPr>
          <p:nvPr>
            <p:ph type="sldNum" sz="quarter" idx="11"/>
          </p:nvPr>
        </p:nvSpPr>
        <p:spPr>
          <a:xfrm>
            <a:off x="7010400" y="6524625"/>
            <a:ext cx="2133600" cy="317500"/>
          </a:xfrm>
        </p:spPr>
        <p:txBody>
          <a:bodyPr/>
          <a:lstStyle>
            <a:lvl1pPr>
              <a:defRPr sz="1400"/>
            </a:lvl1pPr>
          </a:lstStyle>
          <a:p>
            <a:pPr>
              <a:defRPr/>
            </a:pPr>
            <a:r>
              <a:rPr lang="en-US" altLang="en-US"/>
              <a:t>1.</a:t>
            </a:r>
            <a:fld id="{24D3D6D6-5110-4CC1-B960-AF3906B2B2B1}" type="slidenum">
              <a:rPr lang="en-US" altLang="en-US"/>
              <a:pPr>
                <a:defRPr/>
              </a:pPr>
              <a:t>‹#›</a:t>
            </a:fld>
            <a:endParaRPr lang="en-US" altLang="en-US"/>
          </a:p>
        </p:txBody>
      </p:sp>
    </p:spTree>
    <p:extLst>
      <p:ext uri="{BB962C8B-B14F-4D97-AF65-F5344CB8AC3E}">
        <p14:creationId xmlns:p14="http://schemas.microsoft.com/office/powerpoint/2010/main" val="33983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1.</a:t>
            </a:r>
            <a:fld id="{B209609A-2304-43B8-AD01-67FA86D462F7}" type="slidenum">
              <a:rPr lang="en-US" altLang="en-US"/>
              <a:pPr>
                <a:defRPr/>
              </a:pPr>
              <a:t>‹#›</a:t>
            </a:fld>
            <a:endParaRPr lang="en-US" altLang="en-US"/>
          </a:p>
        </p:txBody>
      </p:sp>
    </p:spTree>
    <p:extLst>
      <p:ext uri="{BB962C8B-B14F-4D97-AF65-F5344CB8AC3E}">
        <p14:creationId xmlns:p14="http://schemas.microsoft.com/office/powerpoint/2010/main" val="210596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1.</a:t>
            </a:r>
            <a:fld id="{5C18B400-B36B-4B92-B12D-08A2C95347D0}" type="slidenum">
              <a:rPr lang="en-US" altLang="en-US"/>
              <a:pPr>
                <a:defRPr/>
              </a:pPr>
              <a:t>‹#›</a:t>
            </a:fld>
            <a:endParaRPr lang="en-US" altLang="en-US"/>
          </a:p>
        </p:txBody>
      </p:sp>
    </p:spTree>
    <p:extLst>
      <p:ext uri="{BB962C8B-B14F-4D97-AF65-F5344CB8AC3E}">
        <p14:creationId xmlns:p14="http://schemas.microsoft.com/office/powerpoint/2010/main" val="911335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日期版面配置區 5"/>
          <p:cNvSpPr>
            <a:spLocks noGrp="1"/>
          </p:cNvSpPr>
          <p:nvPr>
            <p:ph type="dt" sz="half" idx="10"/>
          </p:nvPr>
        </p:nvSpPr>
        <p:spPr/>
        <p:txBody>
          <a:bodyPr/>
          <a:lstStyle>
            <a:lvl1pPr>
              <a:defRPr/>
            </a:lvl1pPr>
          </a:lstStyle>
          <a:p>
            <a:pPr>
              <a:defRPr/>
            </a:pPr>
            <a:endParaRPr lang="en-US" altLang="en-US"/>
          </a:p>
        </p:txBody>
      </p:sp>
      <p:sp>
        <p:nvSpPr>
          <p:cNvPr id="7" name="投影片編號版面配置區 6"/>
          <p:cNvSpPr>
            <a:spLocks noGrp="1"/>
          </p:cNvSpPr>
          <p:nvPr>
            <p:ph type="sldNum" sz="quarter" idx="11"/>
          </p:nvPr>
        </p:nvSpPr>
        <p:spPr>
          <a:xfrm>
            <a:off x="6553200" y="6248400"/>
            <a:ext cx="2133600" cy="457200"/>
          </a:xfrm>
        </p:spPr>
        <p:txBody>
          <a:bodyPr/>
          <a:lstStyle>
            <a:lvl1pPr>
              <a:defRPr/>
            </a:lvl1pPr>
          </a:lstStyle>
          <a:p>
            <a:pPr>
              <a:defRPr/>
            </a:pPr>
            <a:r>
              <a:rPr lang="en-US" altLang="en-US"/>
              <a:t>1.</a:t>
            </a:r>
            <a:fld id="{D5165A46-F20B-4A34-A654-571C059E564C}" type="slidenum">
              <a:rPr lang="en-US" altLang="en-US"/>
              <a:pPr>
                <a:defRPr/>
              </a:pPr>
              <a:t>‹#›</a:t>
            </a:fld>
            <a:endParaRPr lang="en-US" altLang="en-US"/>
          </a:p>
        </p:txBody>
      </p:sp>
    </p:spTree>
    <p:extLst>
      <p:ext uri="{BB962C8B-B14F-4D97-AF65-F5344CB8AC3E}">
        <p14:creationId xmlns:p14="http://schemas.microsoft.com/office/powerpoint/2010/main" val="461470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lvl1pPr>
          </a:lstStyle>
          <a:p>
            <a:pPr>
              <a:defRPr/>
            </a:pPr>
            <a:endParaRPr lang="en-US" altLang="en-US"/>
          </a:p>
        </p:txBody>
      </p:sp>
      <p:sp>
        <p:nvSpPr>
          <p:cNvPr id="6" name="投影片編號版面配置區 5"/>
          <p:cNvSpPr>
            <a:spLocks noGrp="1"/>
          </p:cNvSpPr>
          <p:nvPr>
            <p:ph type="sldNum" sz="quarter" idx="11"/>
          </p:nvPr>
        </p:nvSpPr>
        <p:spPr>
          <a:xfrm>
            <a:off x="6553200" y="6248400"/>
            <a:ext cx="2133600" cy="457200"/>
          </a:xfrm>
        </p:spPr>
        <p:txBody>
          <a:bodyPr/>
          <a:lstStyle>
            <a:lvl1pPr>
              <a:defRPr/>
            </a:lvl1pPr>
          </a:lstStyle>
          <a:p>
            <a:pPr>
              <a:defRPr/>
            </a:pPr>
            <a:r>
              <a:rPr lang="en-US" altLang="en-US"/>
              <a:t>1.</a:t>
            </a:r>
            <a:fld id="{87754D5A-E724-4DC3-82BF-06FD7823A033}" type="slidenum">
              <a:rPr lang="en-US" altLang="en-US"/>
              <a:pPr>
                <a:defRPr/>
              </a:pPr>
              <a:t>‹#›</a:t>
            </a:fld>
            <a:endParaRPr lang="en-US" altLang="en-US"/>
          </a:p>
        </p:txBody>
      </p:sp>
    </p:spTree>
    <p:extLst>
      <p:ext uri="{BB962C8B-B14F-4D97-AF65-F5344CB8AC3E}">
        <p14:creationId xmlns:p14="http://schemas.microsoft.com/office/powerpoint/2010/main" val="290579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7499176" cy="930498"/>
          </a:xfrm>
        </p:spPr>
        <p:txBody>
          <a:bodyPr/>
          <a:lstStyle/>
          <a:p>
            <a:r>
              <a:rPr lang="zh-TW" altLang="en-US" dirty="0"/>
              <a:t>按一下以編輯母片標題樣式</a:t>
            </a:r>
          </a:p>
        </p:txBody>
      </p:sp>
      <p:sp>
        <p:nvSpPr>
          <p:cNvPr id="3" name="內容版面配置區 2"/>
          <p:cNvSpPr>
            <a:spLocks noGrp="1"/>
          </p:cNvSpPr>
          <p:nvPr>
            <p:ph idx="1"/>
          </p:nvPr>
        </p:nvSpPr>
        <p:spPr/>
        <p:txBody>
          <a:bodyPr/>
          <a:lstStyle>
            <a:lvl2pPr marL="627063" indent="-282575">
              <a:tabLst>
                <a:tab pos="627063" algn="l"/>
              </a:tabLst>
              <a:defRPr/>
            </a:lvl2pPr>
            <a:lvl3pPr marL="984250" indent="-290513">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1.</a:t>
            </a:r>
            <a:fld id="{8CE69F44-4137-4019-8B8F-7F872516BA4F}" type="slidenum">
              <a:rPr lang="en-US" altLang="en-US"/>
              <a:pPr>
                <a:defRPr/>
              </a:pPr>
              <a:t>‹#›</a:t>
            </a:fld>
            <a:endParaRPr lang="en-US" altLang="en-US"/>
          </a:p>
        </p:txBody>
      </p:sp>
    </p:spTree>
    <p:extLst>
      <p:ext uri="{BB962C8B-B14F-4D97-AF65-F5344CB8AC3E}">
        <p14:creationId xmlns:p14="http://schemas.microsoft.com/office/powerpoint/2010/main" val="28411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1.</a:t>
            </a:r>
            <a:fld id="{9B24411A-B29A-4E79-A354-F41DCC6ED99C}" type="slidenum">
              <a:rPr lang="en-US" altLang="en-US"/>
              <a:pPr>
                <a:defRPr/>
              </a:pPr>
              <a:t>‹#›</a:t>
            </a:fld>
            <a:endParaRPr lang="en-US" altLang="en-US"/>
          </a:p>
        </p:txBody>
      </p:sp>
    </p:spTree>
    <p:extLst>
      <p:ext uri="{BB962C8B-B14F-4D97-AF65-F5344CB8AC3E}">
        <p14:creationId xmlns:p14="http://schemas.microsoft.com/office/powerpoint/2010/main" val="351958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1.</a:t>
            </a:r>
            <a:fld id="{52EFC513-AAD4-41A2-ACEA-F8C26D47E8F0}" type="slidenum">
              <a:rPr lang="en-US" altLang="en-US"/>
              <a:pPr>
                <a:defRPr/>
              </a:pPr>
              <a:t>‹#›</a:t>
            </a:fld>
            <a:endParaRPr lang="en-US" altLang="en-US"/>
          </a:p>
        </p:txBody>
      </p:sp>
    </p:spTree>
    <p:extLst>
      <p:ext uri="{BB962C8B-B14F-4D97-AF65-F5344CB8AC3E}">
        <p14:creationId xmlns:p14="http://schemas.microsoft.com/office/powerpoint/2010/main" val="25016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sldNum" sz="quarter" idx="11"/>
          </p:nvPr>
        </p:nvSpPr>
        <p:spPr>
          <a:ln/>
        </p:spPr>
        <p:txBody>
          <a:bodyPr/>
          <a:lstStyle>
            <a:lvl1pPr>
              <a:defRPr/>
            </a:lvl1pPr>
          </a:lstStyle>
          <a:p>
            <a:pPr>
              <a:defRPr/>
            </a:pPr>
            <a:r>
              <a:rPr lang="en-US" altLang="en-US"/>
              <a:t>1.</a:t>
            </a:r>
            <a:fld id="{64CD6BA4-5E3F-45BC-B331-11A93AF9FE43}" type="slidenum">
              <a:rPr lang="en-US" altLang="en-US"/>
              <a:pPr>
                <a:defRPr/>
              </a:pPr>
              <a:t>‹#›</a:t>
            </a:fld>
            <a:endParaRPr lang="en-US" altLang="en-US"/>
          </a:p>
        </p:txBody>
      </p:sp>
    </p:spTree>
    <p:extLst>
      <p:ext uri="{BB962C8B-B14F-4D97-AF65-F5344CB8AC3E}">
        <p14:creationId xmlns:p14="http://schemas.microsoft.com/office/powerpoint/2010/main" val="40633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1"/>
          </p:nvPr>
        </p:nvSpPr>
        <p:spPr>
          <a:ln/>
        </p:spPr>
        <p:txBody>
          <a:bodyPr/>
          <a:lstStyle>
            <a:lvl1pPr>
              <a:defRPr/>
            </a:lvl1pPr>
          </a:lstStyle>
          <a:p>
            <a:pPr>
              <a:defRPr/>
            </a:pPr>
            <a:r>
              <a:rPr lang="en-US" altLang="en-US"/>
              <a:t>1.</a:t>
            </a:r>
            <a:fld id="{101A7B39-9BD8-4DE6-9D72-F7C78FD80452}" type="slidenum">
              <a:rPr lang="en-US" altLang="en-US"/>
              <a:pPr>
                <a:defRPr/>
              </a:pPr>
              <a:t>‹#›</a:t>
            </a:fld>
            <a:endParaRPr lang="en-US" altLang="en-US"/>
          </a:p>
        </p:txBody>
      </p:sp>
    </p:spTree>
    <p:extLst>
      <p:ext uri="{BB962C8B-B14F-4D97-AF65-F5344CB8AC3E}">
        <p14:creationId xmlns:p14="http://schemas.microsoft.com/office/powerpoint/2010/main" val="73777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sldNum" sz="quarter" idx="11"/>
          </p:nvPr>
        </p:nvSpPr>
        <p:spPr>
          <a:ln/>
        </p:spPr>
        <p:txBody>
          <a:bodyPr/>
          <a:lstStyle>
            <a:lvl1pPr>
              <a:defRPr/>
            </a:lvl1pPr>
          </a:lstStyle>
          <a:p>
            <a:pPr>
              <a:defRPr/>
            </a:pPr>
            <a:r>
              <a:rPr lang="en-US" altLang="en-US"/>
              <a:t>1.</a:t>
            </a:r>
            <a:fld id="{051440C2-5117-432B-81BB-23022398D22B}" type="slidenum">
              <a:rPr lang="en-US" altLang="en-US"/>
              <a:pPr>
                <a:defRPr/>
              </a:pPr>
              <a:t>‹#›</a:t>
            </a:fld>
            <a:endParaRPr lang="en-US" altLang="en-US"/>
          </a:p>
        </p:txBody>
      </p:sp>
    </p:spTree>
    <p:extLst>
      <p:ext uri="{BB962C8B-B14F-4D97-AF65-F5344CB8AC3E}">
        <p14:creationId xmlns:p14="http://schemas.microsoft.com/office/powerpoint/2010/main" val="21388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1.</a:t>
            </a:r>
            <a:fld id="{7245B7C2-1A1C-4B8F-A31F-D00CDA301EE6}" type="slidenum">
              <a:rPr lang="en-US" altLang="en-US"/>
              <a:pPr>
                <a:defRPr/>
              </a:pPr>
              <a:t>‹#›</a:t>
            </a:fld>
            <a:endParaRPr lang="en-US" altLang="en-US"/>
          </a:p>
        </p:txBody>
      </p:sp>
    </p:spTree>
    <p:extLst>
      <p:ext uri="{BB962C8B-B14F-4D97-AF65-F5344CB8AC3E}">
        <p14:creationId xmlns:p14="http://schemas.microsoft.com/office/powerpoint/2010/main" val="209034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1.</a:t>
            </a:r>
            <a:fld id="{E6FCE8F0-C90A-4939-83E9-8921E7D929CD}" type="slidenum">
              <a:rPr lang="en-US" altLang="en-US"/>
              <a:pPr>
                <a:defRPr/>
              </a:pPr>
              <a:t>‹#›</a:t>
            </a:fld>
            <a:endParaRPr lang="en-US" altLang="en-US"/>
          </a:p>
        </p:txBody>
      </p:sp>
    </p:spTree>
    <p:extLst>
      <p:ext uri="{BB962C8B-B14F-4D97-AF65-F5344CB8AC3E}">
        <p14:creationId xmlns:p14="http://schemas.microsoft.com/office/powerpoint/2010/main" val="415563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27" name="Rectangle 3"/>
          <p:cNvSpPr>
            <a:spLocks noGrp="1" noChangeArrowheads="1"/>
          </p:cNvSpPr>
          <p:nvPr>
            <p:ph type="title"/>
          </p:nvPr>
        </p:nvSpPr>
        <p:spPr bwMode="auto">
          <a:xfrm>
            <a:off x="457200" y="212725"/>
            <a:ext cx="75057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 (30pt)</a:t>
            </a:r>
          </a:p>
          <a:p>
            <a:pPr lvl="1"/>
            <a:r>
              <a:rPr lang="en-US" altLang="en-US" dirty="0"/>
              <a:t>Second level (26pt)</a:t>
            </a:r>
          </a:p>
          <a:p>
            <a:pPr lvl="2"/>
            <a:r>
              <a:rPr lang="en-US" altLang="en-US" dirty="0"/>
              <a:t>Third level (22pt)</a:t>
            </a:r>
          </a:p>
          <a:p>
            <a:pPr lvl="3"/>
            <a:r>
              <a:rPr lang="en-US" altLang="en-US" dirty="0"/>
              <a:t>Fourth level (20pt)</a:t>
            </a:r>
          </a:p>
          <a:p>
            <a:pPr lvl="4"/>
            <a:r>
              <a:rPr lang="en-US" altLang="en-US" dirty="0"/>
              <a:t>Fifth level (18pt)</a:t>
            </a:r>
          </a:p>
        </p:txBody>
      </p:sp>
      <p:sp>
        <p:nvSpPr>
          <p:cNvPr id="20992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209927" name="Rectangle 7"/>
          <p:cNvSpPr>
            <a:spLocks noGrp="1" noChangeArrowheads="1"/>
          </p:cNvSpPr>
          <p:nvPr>
            <p:ph type="sldNum" sz="quarter" idx="4"/>
          </p:nvPr>
        </p:nvSpPr>
        <p:spPr bwMode="auto">
          <a:xfrm>
            <a:off x="7010400" y="6524625"/>
            <a:ext cx="2133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ltLang="en-US"/>
              <a:t>1.</a:t>
            </a:r>
            <a:fld id="{FB5A7219-7B69-4072-AF68-CF3DBDA9EDDB}" type="slidenum">
              <a:rPr lang="en-US" altLang="en-US"/>
              <a:pPr>
                <a:defRPr/>
              </a:pPr>
              <a:t>‹#›</a:t>
            </a:fld>
            <a:endParaRPr lang="en-US" altLang="en-US"/>
          </a:p>
        </p:txBody>
      </p:sp>
      <p:grpSp>
        <p:nvGrpSpPr>
          <p:cNvPr id="1031" name="Group 8"/>
          <p:cNvGrpSpPr>
            <a:grpSpLocks/>
          </p:cNvGrpSpPr>
          <p:nvPr/>
        </p:nvGrpSpPr>
        <p:grpSpPr bwMode="auto">
          <a:xfrm>
            <a:off x="8153400" y="152400"/>
            <a:ext cx="792163" cy="1295400"/>
            <a:chOff x="5136" y="960"/>
            <a:chExt cx="528" cy="864"/>
          </a:xfrm>
        </p:grpSpPr>
        <p:sp>
          <p:nvSpPr>
            <p:cNvPr id="1032"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3"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4"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5"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6"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7"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8"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9"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0"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1"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2"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3"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4"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5"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6"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7"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8"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9"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0"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1"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2"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3"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4"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5"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6"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7"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8"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9"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0"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1"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2"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7" r:id="rId12"/>
    <p:sldLayoutId id="2147483878" r:id="rId13"/>
  </p:sldLayoutIdLst>
  <p:hf hdr="0" ftr="0" dt="0"/>
  <p:txStyles>
    <p:titleStyle>
      <a:lvl1pPr algn="l" rtl="0" eaLnBrk="0" fontAlgn="base" hangingPunct="0">
        <a:spcBef>
          <a:spcPct val="0"/>
        </a:spcBef>
        <a:spcAft>
          <a:spcPct val="0"/>
        </a:spcAft>
        <a:defRPr sz="3800" b="1">
          <a:solidFill>
            <a:schemeClr val="tx2"/>
          </a:solidFill>
          <a:latin typeface="+mn-lt"/>
          <a:ea typeface="+mj-ea"/>
          <a:cs typeface="+mj-cs"/>
        </a:defRPr>
      </a:lvl1pPr>
      <a:lvl2pPr algn="l" rtl="0" eaLnBrk="0" fontAlgn="base" hangingPunct="0">
        <a:spcBef>
          <a:spcPct val="0"/>
        </a:spcBef>
        <a:spcAft>
          <a:spcPct val="0"/>
        </a:spcAft>
        <a:defRPr sz="3800" b="1">
          <a:solidFill>
            <a:schemeClr val="tx2"/>
          </a:solidFill>
          <a:latin typeface="Arial" charset="0"/>
        </a:defRPr>
      </a:lvl2pPr>
      <a:lvl3pPr algn="l" rtl="0" eaLnBrk="0" fontAlgn="base" hangingPunct="0">
        <a:spcBef>
          <a:spcPct val="0"/>
        </a:spcBef>
        <a:spcAft>
          <a:spcPct val="0"/>
        </a:spcAft>
        <a:defRPr sz="3800" b="1">
          <a:solidFill>
            <a:schemeClr val="tx2"/>
          </a:solidFill>
          <a:latin typeface="Arial" charset="0"/>
        </a:defRPr>
      </a:lvl3pPr>
      <a:lvl4pPr algn="l" rtl="0" eaLnBrk="0" fontAlgn="base" hangingPunct="0">
        <a:spcBef>
          <a:spcPct val="0"/>
        </a:spcBef>
        <a:spcAft>
          <a:spcPct val="0"/>
        </a:spcAft>
        <a:defRPr sz="3800" b="1">
          <a:solidFill>
            <a:schemeClr val="tx2"/>
          </a:solidFill>
          <a:latin typeface="Arial" charset="0"/>
        </a:defRPr>
      </a:lvl4pPr>
      <a:lvl5pPr algn="l" rtl="0" eaLnBrk="0" fontAlgn="base" hangingPunct="0">
        <a:spcBef>
          <a:spcPct val="0"/>
        </a:spcBef>
        <a:spcAft>
          <a:spcPct val="0"/>
        </a:spcAft>
        <a:defRPr sz="3800" b="1">
          <a:solidFill>
            <a:schemeClr val="tx2"/>
          </a:solidFill>
          <a:latin typeface="Arial" charset="0"/>
        </a:defRPr>
      </a:lvl5pPr>
      <a:lvl6pPr marL="457200" algn="l" rtl="0" fontAlgn="base">
        <a:spcBef>
          <a:spcPct val="0"/>
        </a:spcBef>
        <a:spcAft>
          <a:spcPct val="0"/>
        </a:spcAft>
        <a:defRPr sz="3900" b="1">
          <a:solidFill>
            <a:schemeClr val="tx2"/>
          </a:solidFill>
          <a:latin typeface="Times New Roman" pitchFamily="18" charset="0"/>
        </a:defRPr>
      </a:lvl6pPr>
      <a:lvl7pPr marL="914400" algn="l" rtl="0" fontAlgn="base">
        <a:spcBef>
          <a:spcPct val="0"/>
        </a:spcBef>
        <a:spcAft>
          <a:spcPct val="0"/>
        </a:spcAft>
        <a:defRPr sz="3900" b="1">
          <a:solidFill>
            <a:schemeClr val="tx2"/>
          </a:solidFill>
          <a:latin typeface="Times New Roman" pitchFamily="18" charset="0"/>
        </a:defRPr>
      </a:lvl7pPr>
      <a:lvl8pPr marL="1371600" algn="l" rtl="0" fontAlgn="base">
        <a:spcBef>
          <a:spcPct val="0"/>
        </a:spcBef>
        <a:spcAft>
          <a:spcPct val="0"/>
        </a:spcAft>
        <a:defRPr sz="3900" b="1">
          <a:solidFill>
            <a:schemeClr val="tx2"/>
          </a:solidFill>
          <a:latin typeface="Times New Roman" pitchFamily="18" charset="0"/>
        </a:defRPr>
      </a:lvl8pPr>
      <a:lvl9pPr marL="1828800" algn="l" rtl="0" fontAlgn="base">
        <a:spcBef>
          <a:spcPct val="0"/>
        </a:spcBef>
        <a:spcAft>
          <a:spcPct val="0"/>
        </a:spcAft>
        <a:defRPr sz="39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27063" indent="-282575" algn="l" rtl="0" eaLnBrk="0" fontAlgn="base" hangingPunct="0">
        <a:spcBef>
          <a:spcPct val="20000"/>
        </a:spcBef>
        <a:spcAft>
          <a:spcPct val="0"/>
        </a:spcAft>
        <a:buClr>
          <a:schemeClr val="accent2"/>
        </a:buClr>
        <a:buSzPct val="100000"/>
        <a:buFont typeface="Arial" charset="0"/>
        <a:buChar char="–"/>
        <a:tabLst>
          <a:tab pos="627063" algn="l"/>
        </a:tabLst>
        <a:defRPr sz="2600">
          <a:solidFill>
            <a:schemeClr val="tx1"/>
          </a:solidFill>
          <a:latin typeface="+mn-lt"/>
        </a:defRPr>
      </a:lvl2pPr>
      <a:lvl3pPr marL="987425" indent="-293688" algn="l" rtl="0" eaLnBrk="0" fontAlgn="base" hangingPunct="0">
        <a:spcBef>
          <a:spcPct val="20000"/>
        </a:spcBef>
        <a:spcAft>
          <a:spcPct val="0"/>
        </a:spcAft>
        <a:buClr>
          <a:schemeClr val="accent2"/>
        </a:buClr>
        <a:buSzPct val="70000"/>
        <a:buFont typeface="Wingdings" pitchFamily="2" charset="2"/>
        <a:buChar char="n"/>
        <a:defRPr sz="2200">
          <a:solidFill>
            <a:schemeClr val="tx1"/>
          </a:solidFill>
          <a:latin typeface="+mn-lt"/>
        </a:defRPr>
      </a:lvl3pPr>
      <a:lvl4pPr marL="1281113" indent="-292100" algn="l" rtl="0" eaLnBrk="0" fontAlgn="base" hangingPunct="0">
        <a:spcBef>
          <a:spcPct val="20000"/>
        </a:spcBef>
        <a:spcAft>
          <a:spcPct val="0"/>
        </a:spcAft>
        <a:buClr>
          <a:schemeClr val="tx2"/>
        </a:buClr>
        <a:buSzPct val="100000"/>
        <a:buFont typeface="Arial" charset="0"/>
        <a:buChar char="–"/>
        <a:defRPr sz="2000">
          <a:solidFill>
            <a:schemeClr val="tx1"/>
          </a:solidFill>
          <a:latin typeface="+mn-lt"/>
        </a:defRPr>
      </a:lvl4pPr>
      <a:lvl5pPr marL="1598613" indent="-315913" algn="l" rtl="0" eaLnBrk="0" fontAlgn="base" hangingPunct="0">
        <a:spcBef>
          <a:spcPct val="20000"/>
        </a:spcBef>
        <a:spcAft>
          <a:spcPct val="0"/>
        </a:spcAft>
        <a:buClr>
          <a:schemeClr val="bg2"/>
        </a:buClr>
        <a:buSzPct val="80000"/>
        <a:buFont typeface="Wingdings" pitchFamily="2" charset="2"/>
        <a:buChar char="u"/>
        <a:defRPr>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86A88ED-C82B-47F4-AA29-8A3D5102B898}" type="slidenum">
              <a:rPr lang="en-US" altLang="en-US" smtClean="0"/>
              <a:pPr eaLnBrk="1" hangingPunct="1"/>
              <a:t>1</a:t>
            </a:fld>
            <a:endParaRPr lang="en-US" altLang="en-US"/>
          </a:p>
        </p:txBody>
      </p:sp>
      <p:sp>
        <p:nvSpPr>
          <p:cNvPr id="5123" name="Rectangle 4"/>
          <p:cNvSpPr>
            <a:spLocks noGrp="1" noChangeArrowheads="1"/>
          </p:cNvSpPr>
          <p:nvPr>
            <p:ph type="ctrTitle"/>
          </p:nvPr>
        </p:nvSpPr>
        <p:spPr/>
        <p:txBody>
          <a:bodyPr/>
          <a:lstStyle/>
          <a:p>
            <a:pPr eaLnBrk="1" hangingPunct="1"/>
            <a:r>
              <a:rPr lang="en-US" altLang="zh-TW" dirty="0">
                <a:ea typeface="新細明體" charset="-120"/>
              </a:rPr>
              <a:t>Introduction</a:t>
            </a:r>
          </a:p>
        </p:txBody>
      </p:sp>
      <p:sp>
        <p:nvSpPr>
          <p:cNvPr id="5124" name="Rectangle 5"/>
          <p:cNvSpPr>
            <a:spLocks noGrp="1" noChangeArrowheads="1"/>
          </p:cNvSpPr>
          <p:nvPr>
            <p:ph type="subTitle" idx="1"/>
          </p:nvPr>
        </p:nvSpPr>
        <p:spPr>
          <a:xfrm>
            <a:off x="849313" y="3011016"/>
            <a:ext cx="6248400" cy="2362200"/>
          </a:xfrm>
        </p:spPr>
        <p:txBody>
          <a:bodyPr/>
          <a:lstStyle/>
          <a:p>
            <a:pPr eaLnBrk="1" hangingPunct="1"/>
            <a:r>
              <a:rPr lang="en-US" altLang="zh-TW" sz="3800" dirty="0">
                <a:ea typeface="新細明體" charset="-120"/>
              </a:rPr>
              <a:t>Chapter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961D19A2-C9C7-4210-BC19-5ACFB5EBDA44}" type="slidenum">
              <a:rPr lang="en-US" altLang="en-US" smtClean="0"/>
              <a:pPr eaLnBrk="1" hangingPunct="1"/>
              <a:t>10</a:t>
            </a:fld>
            <a:endParaRPr lang="en-US" altLang="en-US"/>
          </a:p>
        </p:txBody>
      </p:sp>
      <p:sp>
        <p:nvSpPr>
          <p:cNvPr id="12291"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2292"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2293"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Exchanges Trading Futures</a:t>
            </a:r>
          </a:p>
        </p:txBody>
      </p:sp>
      <p:sp>
        <p:nvSpPr>
          <p:cNvPr id="12294" name="Rectangle 5"/>
          <p:cNvSpPr>
            <a:spLocks noGrp="1" noChangeArrowheads="1"/>
          </p:cNvSpPr>
          <p:nvPr>
            <p:ph type="body" idx="1"/>
          </p:nvPr>
        </p:nvSpPr>
        <p:spPr>
          <a:xfrm>
            <a:off x="323850" y="1700212"/>
            <a:ext cx="8712646" cy="51577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eaLnBrk="1" hangingPunct="1">
              <a:spcBef>
                <a:spcPts val="500"/>
              </a:spcBef>
            </a:pPr>
            <a:r>
              <a:rPr lang="en-US" altLang="zh-TW" dirty="0">
                <a:ea typeface="新細明體" charset="-120"/>
              </a:rPr>
              <a:t>Chicago Mercantile Exchange (CME) (U.S.)</a:t>
            </a:r>
          </a:p>
          <a:p>
            <a:pPr lvl="2" eaLnBrk="1" hangingPunct="1">
              <a:spcBef>
                <a:spcPts val="500"/>
              </a:spcBef>
              <a:tabLst>
                <a:tab pos="627063" algn="l"/>
              </a:tabLst>
            </a:pPr>
            <a:r>
              <a:rPr lang="en-US" altLang="zh-TW" dirty="0">
                <a:ea typeface="新細明體" charset="-120"/>
              </a:rPr>
              <a:t>Established in 1919 for futures trading, especially for the live cattle (</a:t>
            </a:r>
            <a:r>
              <a:rPr lang="zh-TW" altLang="en-US" dirty="0">
                <a:ea typeface="新細明體" charset="-120"/>
              </a:rPr>
              <a:t>活牛</a:t>
            </a:r>
            <a:r>
              <a:rPr lang="en-US" altLang="zh-TW" dirty="0">
                <a:ea typeface="新細明體" charset="-120"/>
              </a:rPr>
              <a:t>)</a:t>
            </a:r>
            <a:r>
              <a:rPr lang="zh-TW" altLang="en-US" dirty="0">
                <a:ea typeface="新細明體" charset="-120"/>
              </a:rPr>
              <a:t> </a:t>
            </a:r>
            <a:r>
              <a:rPr lang="en-US" altLang="zh-TW" dirty="0">
                <a:ea typeface="新細明體" charset="-120"/>
              </a:rPr>
              <a:t>and live hogs</a:t>
            </a:r>
            <a:r>
              <a:rPr lang="zh-TW" altLang="en-US" dirty="0">
                <a:ea typeface="新細明體" charset="-120"/>
              </a:rPr>
              <a:t> </a:t>
            </a:r>
            <a:r>
              <a:rPr lang="en-US" altLang="zh-TW" dirty="0">
                <a:ea typeface="新細明體" charset="-120"/>
              </a:rPr>
              <a:t>(</a:t>
            </a:r>
            <a:r>
              <a:rPr lang="zh-TW" altLang="en-US" dirty="0">
                <a:ea typeface="新細明體" charset="-120"/>
              </a:rPr>
              <a:t>活豬</a:t>
            </a:r>
            <a:r>
              <a:rPr lang="en-US" altLang="zh-TW" dirty="0">
                <a:ea typeface="新細明體" charset="-120"/>
              </a:rPr>
              <a:t>)</a:t>
            </a:r>
          </a:p>
          <a:p>
            <a:pPr lvl="2" eaLnBrk="1" hangingPunct="1">
              <a:spcBef>
                <a:spcPts val="500"/>
              </a:spcBef>
              <a:tabLst>
                <a:tab pos="627063" algn="l"/>
              </a:tabLst>
            </a:pPr>
            <a:r>
              <a:rPr lang="en-US" altLang="zh-TW" dirty="0">
                <a:ea typeface="新細明體" charset="-120"/>
              </a:rPr>
              <a:t>Proposed foreign currency futures (</a:t>
            </a:r>
            <a:r>
              <a:rPr lang="zh-TW" altLang="en-US" dirty="0">
                <a:ea typeface="新細明體" charset="-120"/>
              </a:rPr>
              <a:t>外幣期貨</a:t>
            </a:r>
            <a:r>
              <a:rPr lang="en-US" altLang="zh-TW" dirty="0">
                <a:ea typeface="新細明體" charset="-120"/>
              </a:rPr>
              <a:t>)</a:t>
            </a:r>
            <a:r>
              <a:rPr lang="zh-TW" altLang="en-US" dirty="0">
                <a:ea typeface="新細明體" charset="-120"/>
              </a:rPr>
              <a:t> </a:t>
            </a:r>
            <a:r>
              <a:rPr lang="en-US" altLang="zh-TW" dirty="0">
                <a:ea typeface="新細明體" charset="-120"/>
              </a:rPr>
              <a:t>in 1972 and S&amp;P 500 index futures (</a:t>
            </a:r>
            <a:r>
              <a:rPr lang="zh-TW" altLang="en-US" dirty="0">
                <a:ea typeface="新細明體" charset="-120"/>
              </a:rPr>
              <a:t>股價指數期貨</a:t>
            </a:r>
            <a:r>
              <a:rPr lang="en-US" altLang="zh-TW" dirty="0">
                <a:ea typeface="新細明體" charset="-120"/>
              </a:rPr>
              <a:t>)</a:t>
            </a:r>
            <a:r>
              <a:rPr lang="zh-TW" altLang="en-US" dirty="0">
                <a:ea typeface="新細明體" charset="-120"/>
              </a:rPr>
              <a:t> </a:t>
            </a:r>
            <a:r>
              <a:rPr lang="en-US" altLang="zh-TW" dirty="0">
                <a:ea typeface="新細明體" charset="-120"/>
              </a:rPr>
              <a:t>in 1982</a:t>
            </a:r>
          </a:p>
          <a:p>
            <a:pPr lvl="3" eaLnBrk="1" hangingPunct="1">
              <a:spcBef>
                <a:spcPts val="500"/>
              </a:spcBef>
              <a:tabLst>
                <a:tab pos="627063" algn="l"/>
              </a:tabLst>
            </a:pPr>
            <a:r>
              <a:rPr lang="en-US" altLang="zh-TW" dirty="0">
                <a:ea typeface="新細明體" charset="-120"/>
              </a:rPr>
              <a:t>Note that S&amp;P 500 index is non-tradable, so S&amp;P 500 index futures is settled (</a:t>
            </a:r>
            <a:r>
              <a:rPr lang="zh-TW" altLang="en-US" dirty="0">
                <a:ea typeface="新細明體" charset="-120"/>
              </a:rPr>
              <a:t>結算</a:t>
            </a:r>
            <a:r>
              <a:rPr lang="en-US" altLang="zh-TW" dirty="0">
                <a:ea typeface="新細明體" charset="-120"/>
              </a:rPr>
              <a:t>) in cash</a:t>
            </a:r>
          </a:p>
          <a:p>
            <a:pPr lvl="2" eaLnBrk="1" hangingPunct="1">
              <a:spcBef>
                <a:spcPts val="500"/>
              </a:spcBef>
              <a:tabLst>
                <a:tab pos="627063" algn="l"/>
              </a:tabLst>
            </a:pPr>
            <a:r>
              <a:rPr lang="en-US" altLang="zh-TW" dirty="0">
                <a:ea typeface="新細明體" charset="-120"/>
              </a:rPr>
              <a:t>Offers the most popular interest rate futures contracts (</a:t>
            </a:r>
            <a:r>
              <a:rPr lang="zh-TW" altLang="en-US" dirty="0">
                <a:ea typeface="新細明體" charset="-120"/>
              </a:rPr>
              <a:t>利率期貨</a:t>
            </a:r>
            <a:r>
              <a:rPr lang="en-US" altLang="zh-TW" dirty="0">
                <a:ea typeface="新細明體" charset="-120"/>
              </a:rPr>
              <a:t>)</a:t>
            </a:r>
            <a:r>
              <a:rPr lang="zh-TW" altLang="en-US" dirty="0">
                <a:ea typeface="新細明體" charset="-120"/>
              </a:rPr>
              <a:t> </a:t>
            </a:r>
            <a:r>
              <a:rPr lang="en-US" altLang="zh-TW" dirty="0">
                <a:ea typeface="新細明體" charset="-120"/>
              </a:rPr>
              <a:t>in the U.S., which is the three-month Eurodollar futures contract (introduced in Ch. 6)</a:t>
            </a:r>
          </a:p>
          <a:p>
            <a:pPr lvl="2" eaLnBrk="1" hangingPunct="1">
              <a:spcBef>
                <a:spcPts val="500"/>
              </a:spcBef>
              <a:tabLst>
                <a:tab pos="627063" algn="l"/>
              </a:tabLst>
            </a:pPr>
            <a:r>
              <a:rPr lang="en-US" altLang="zh-TW" dirty="0">
                <a:ea typeface="新細明體" charset="-120"/>
              </a:rPr>
              <a:t>Proposes weather futures (</a:t>
            </a:r>
            <a:r>
              <a:rPr lang="zh-TW" altLang="en-US" dirty="0">
                <a:ea typeface="新細明體" charset="-120"/>
              </a:rPr>
              <a:t>天氣期貨</a:t>
            </a:r>
            <a:r>
              <a:rPr lang="en-US" altLang="zh-TW" dirty="0">
                <a:ea typeface="新細明體" charset="-120"/>
              </a:rPr>
              <a:t>)</a:t>
            </a:r>
            <a:r>
              <a:rPr lang="zh-TW" altLang="en-US" dirty="0">
                <a:ea typeface="新細明體" charset="-120"/>
              </a:rPr>
              <a:t> </a:t>
            </a:r>
            <a:r>
              <a:rPr lang="en-US" altLang="zh-TW" dirty="0">
                <a:ea typeface="新細明體" charset="-120"/>
              </a:rPr>
              <a:t>in 1999</a:t>
            </a:r>
          </a:p>
          <a:p>
            <a:pPr lvl="3" eaLnBrk="1" hangingPunct="1">
              <a:spcBef>
                <a:spcPts val="500"/>
              </a:spcBef>
              <a:tabLst>
                <a:tab pos="627063" algn="l"/>
              </a:tabLst>
            </a:pPr>
            <a:r>
              <a:rPr lang="en-US" altLang="zh-TW" dirty="0">
                <a:ea typeface="新細明體" charset="-120"/>
              </a:rPr>
              <a:t>The underlying variable is the temperature degree over a period</a:t>
            </a:r>
          </a:p>
          <a:p>
            <a:pPr lvl="2" eaLnBrk="1" hangingPunct="1">
              <a:spcBef>
                <a:spcPts val="500"/>
              </a:spcBef>
              <a:tabLst>
                <a:tab pos="627063" algn="l"/>
              </a:tabLst>
            </a:pPr>
            <a:r>
              <a:rPr lang="en-US" altLang="zh-TW" dirty="0">
                <a:ea typeface="新細明體" charset="-120"/>
              </a:rPr>
              <a:t>In 2007, CBOT is merged with CME to form CME Group, which is now the largest futures and options exchange</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C7E19CD-FCE3-4C17-9544-2BE08729702B}" type="slidenum">
              <a:rPr lang="en-US" altLang="en-US" smtClean="0"/>
              <a:pPr eaLnBrk="1" hangingPunct="1"/>
              <a:t>11</a:t>
            </a:fld>
            <a:endParaRPr lang="en-US" altLang="en-US"/>
          </a:p>
        </p:txBody>
      </p:sp>
      <p:sp>
        <p:nvSpPr>
          <p:cNvPr id="13315"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3316"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3317"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Exchanges Trading Futures</a:t>
            </a:r>
          </a:p>
        </p:txBody>
      </p:sp>
      <p:sp>
        <p:nvSpPr>
          <p:cNvPr id="9222" name="Rectangle 5"/>
          <p:cNvSpPr>
            <a:spLocks noGrp="1" noChangeArrowheads="1"/>
          </p:cNvSpPr>
          <p:nvPr>
            <p:ph type="body" idx="1"/>
          </p:nvPr>
        </p:nvSpPr>
        <p:spPr>
          <a:xfrm>
            <a:off x="395288" y="1700212"/>
            <a:ext cx="8569200" cy="5005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eaLnBrk="1" hangingPunct="1">
              <a:spcBef>
                <a:spcPts val="300"/>
              </a:spcBef>
              <a:defRPr/>
            </a:pPr>
            <a:r>
              <a:rPr lang="en-US" altLang="zh-TW" dirty="0">
                <a:solidFill>
                  <a:schemeClr val="bg1">
                    <a:lumMod val="50000"/>
                  </a:schemeClr>
                </a:solidFill>
                <a:ea typeface="新細明體" pitchFamily="18" charset="-120"/>
              </a:rPr>
              <a:t>LIFFE (</a:t>
            </a:r>
            <a:r>
              <a:rPr lang="en-US" altLang="zh-TW" sz="2000" dirty="0">
                <a:solidFill>
                  <a:schemeClr val="bg1">
                    <a:lumMod val="50000"/>
                  </a:schemeClr>
                </a:solidFill>
                <a:ea typeface="新細明體" pitchFamily="18" charset="-120"/>
              </a:rPr>
              <a:t>London International Financial Futures Exchange</a:t>
            </a:r>
            <a:r>
              <a:rPr lang="en-US" altLang="zh-TW" dirty="0">
                <a:solidFill>
                  <a:schemeClr val="bg1">
                    <a:lumMod val="50000"/>
                  </a:schemeClr>
                </a:solidFill>
                <a:ea typeface="新細明體" pitchFamily="18" charset="-120"/>
              </a:rPr>
              <a:t>) (U.K.)</a:t>
            </a:r>
          </a:p>
          <a:p>
            <a:pPr lvl="1" eaLnBrk="1" hangingPunct="1">
              <a:spcBef>
                <a:spcPts val="300"/>
              </a:spcBef>
              <a:defRPr/>
            </a:pPr>
            <a:r>
              <a:rPr lang="en-US" altLang="zh-TW" dirty="0">
                <a:solidFill>
                  <a:schemeClr val="bg1">
                    <a:lumMod val="50000"/>
                  </a:schemeClr>
                </a:solidFill>
                <a:ea typeface="新細明體" pitchFamily="18" charset="-120"/>
              </a:rPr>
              <a:t>Euronext (</a:t>
            </a:r>
            <a:r>
              <a:rPr lang="en-US" altLang="zh-TW" sz="2000" dirty="0">
                <a:solidFill>
                  <a:schemeClr val="bg1">
                    <a:lumMod val="50000"/>
                  </a:schemeClr>
                </a:solidFill>
                <a:ea typeface="新細明體" pitchFamily="18" charset="-120"/>
              </a:rPr>
              <a:t>The result of the mergence of the exchanges of Amsterdam, Brussels, and Paris in 2000. Merge LIFFE in 2002</a:t>
            </a:r>
            <a:r>
              <a:rPr lang="en-US" altLang="zh-TW" dirty="0">
                <a:solidFill>
                  <a:schemeClr val="bg1">
                    <a:lumMod val="50000"/>
                  </a:schemeClr>
                </a:solidFill>
                <a:ea typeface="新細明體" pitchFamily="18" charset="-120"/>
              </a:rPr>
              <a:t>)</a:t>
            </a:r>
          </a:p>
          <a:p>
            <a:pPr marL="344488" lvl="1" indent="0" eaLnBrk="1" hangingPunct="1">
              <a:spcBef>
                <a:spcPts val="300"/>
              </a:spcBef>
              <a:buFont typeface="Arial" charset="0"/>
              <a:buNone/>
              <a:defRPr/>
            </a:pPr>
            <a:r>
              <a:rPr lang="en-US" altLang="zh-TW" sz="2000" dirty="0">
                <a:solidFill>
                  <a:schemeClr val="bg1">
                    <a:lumMod val="50000"/>
                  </a:schemeClr>
                </a:solidFill>
                <a:ea typeface="新細明體" charset="-120"/>
              </a:rPr>
              <a:t>※ </a:t>
            </a:r>
            <a:r>
              <a:rPr lang="en-US" altLang="zh-TW" sz="2000" dirty="0">
                <a:solidFill>
                  <a:schemeClr val="bg1">
                    <a:lumMod val="50000"/>
                  </a:schemeClr>
                </a:solidFill>
                <a:ea typeface="新細明體" pitchFamily="18" charset="-120"/>
              </a:rPr>
              <a:t>Euronext</a:t>
            </a:r>
            <a:r>
              <a:rPr lang="zh-TW" altLang="en-US" sz="2000" dirty="0">
                <a:solidFill>
                  <a:schemeClr val="bg1">
                    <a:lumMod val="50000"/>
                  </a:schemeClr>
                </a:solidFill>
                <a:ea typeface="新細明體" pitchFamily="18" charset="-120"/>
              </a:rPr>
              <a:t> </a:t>
            </a:r>
            <a:r>
              <a:rPr lang="en-US" altLang="zh-TW" sz="2000" dirty="0">
                <a:solidFill>
                  <a:schemeClr val="bg1">
                    <a:lumMod val="50000"/>
                  </a:schemeClr>
                </a:solidFill>
                <a:ea typeface="新細明體" pitchFamily="18" charset="-120"/>
              </a:rPr>
              <a:t>was merged with NYSE in 2007 to form NYSE Euronext</a:t>
            </a:r>
          </a:p>
          <a:p>
            <a:pPr lvl="1" eaLnBrk="1" hangingPunct="1">
              <a:spcBef>
                <a:spcPts val="300"/>
              </a:spcBef>
              <a:defRPr/>
            </a:pPr>
            <a:r>
              <a:rPr lang="en-US" altLang="zh-TW" dirty="0" err="1">
                <a:solidFill>
                  <a:schemeClr val="bg1">
                    <a:lumMod val="50000"/>
                  </a:schemeClr>
                </a:solidFill>
                <a:ea typeface="新細明體" pitchFamily="18" charset="-120"/>
              </a:rPr>
              <a:t>Eurex</a:t>
            </a:r>
            <a:r>
              <a:rPr lang="en-US" altLang="zh-TW" dirty="0">
                <a:solidFill>
                  <a:schemeClr val="bg1">
                    <a:lumMod val="50000"/>
                  </a:schemeClr>
                </a:solidFill>
                <a:ea typeface="新細明體" pitchFamily="18" charset="-120"/>
              </a:rPr>
              <a:t> (</a:t>
            </a:r>
            <a:r>
              <a:rPr lang="de-DE" altLang="zh-TW" sz="2000" dirty="0">
                <a:solidFill>
                  <a:schemeClr val="bg1">
                    <a:lumMod val="50000"/>
                  </a:schemeClr>
                </a:solidFill>
                <a:ea typeface="新細明體" pitchFamily="18" charset="-120"/>
              </a:rPr>
              <a:t>Deutsche Börse AG and SWX Swiss Exchange</a:t>
            </a:r>
            <a:r>
              <a:rPr lang="de-DE" altLang="zh-TW" dirty="0">
                <a:solidFill>
                  <a:schemeClr val="bg1">
                    <a:lumMod val="50000"/>
                  </a:schemeClr>
                </a:solidFill>
                <a:ea typeface="新細明體" pitchFamily="18" charset="-120"/>
              </a:rPr>
              <a:t>) (Germany and Swissland)</a:t>
            </a:r>
            <a:endParaRPr lang="en-US" altLang="zh-TW" dirty="0">
              <a:solidFill>
                <a:schemeClr val="bg1">
                  <a:lumMod val="50000"/>
                </a:schemeClr>
              </a:solidFill>
              <a:ea typeface="新細明體" pitchFamily="18" charset="-120"/>
            </a:endParaRPr>
          </a:p>
          <a:p>
            <a:pPr lvl="1" eaLnBrk="1" hangingPunct="1">
              <a:spcBef>
                <a:spcPts val="300"/>
              </a:spcBef>
              <a:defRPr/>
            </a:pPr>
            <a:r>
              <a:rPr lang="en-US" altLang="zh-TW" dirty="0">
                <a:solidFill>
                  <a:schemeClr val="bg1">
                    <a:lumMod val="50000"/>
                  </a:schemeClr>
                </a:solidFill>
                <a:ea typeface="新細明體" pitchFamily="18" charset="-120"/>
              </a:rPr>
              <a:t>BM&amp;F (</a:t>
            </a:r>
            <a:r>
              <a:rPr lang="en-US" altLang="zh-TW" sz="2000" dirty="0" err="1">
                <a:solidFill>
                  <a:schemeClr val="bg1">
                    <a:lumMod val="50000"/>
                  </a:schemeClr>
                </a:solidFill>
                <a:ea typeface="新細明體" pitchFamily="18" charset="-120"/>
              </a:rPr>
              <a:t>Bolsa</a:t>
            </a:r>
            <a:r>
              <a:rPr lang="en-US" altLang="zh-TW" sz="2000" dirty="0">
                <a:solidFill>
                  <a:schemeClr val="bg1">
                    <a:lumMod val="50000"/>
                  </a:schemeClr>
                </a:solidFill>
                <a:ea typeface="新細明體" pitchFamily="18" charset="-120"/>
              </a:rPr>
              <a:t> de </a:t>
            </a:r>
            <a:r>
              <a:rPr lang="en-US" altLang="zh-TW" sz="2000" dirty="0" err="1">
                <a:solidFill>
                  <a:schemeClr val="bg1">
                    <a:lumMod val="50000"/>
                  </a:schemeClr>
                </a:solidFill>
                <a:ea typeface="新細明體" pitchFamily="18" charset="-120"/>
              </a:rPr>
              <a:t>Mercadoriasy</a:t>
            </a:r>
            <a:r>
              <a:rPr lang="en-US" altLang="zh-TW" sz="2000" dirty="0">
                <a:solidFill>
                  <a:schemeClr val="bg1">
                    <a:lumMod val="50000"/>
                  </a:schemeClr>
                </a:solidFill>
                <a:ea typeface="新細明體" pitchFamily="18" charset="-120"/>
              </a:rPr>
              <a:t> Futures</a:t>
            </a:r>
            <a:r>
              <a:rPr lang="en-US" altLang="zh-TW" dirty="0">
                <a:solidFill>
                  <a:schemeClr val="bg1">
                    <a:lumMod val="50000"/>
                  </a:schemeClr>
                </a:solidFill>
                <a:ea typeface="新細明體" pitchFamily="18" charset="-120"/>
              </a:rPr>
              <a:t>) (Brazil)</a:t>
            </a:r>
          </a:p>
          <a:p>
            <a:pPr lvl="1" eaLnBrk="1" hangingPunct="1">
              <a:spcBef>
                <a:spcPts val="300"/>
              </a:spcBef>
              <a:defRPr/>
            </a:pPr>
            <a:r>
              <a:rPr lang="en-US" altLang="zh-TW" dirty="0">
                <a:solidFill>
                  <a:schemeClr val="bg1">
                    <a:lumMod val="50000"/>
                  </a:schemeClr>
                </a:solidFill>
                <a:ea typeface="新細明體" pitchFamily="18" charset="-120"/>
              </a:rPr>
              <a:t>TIFFE (</a:t>
            </a:r>
            <a:r>
              <a:rPr lang="en-US" altLang="zh-TW" sz="2000" dirty="0">
                <a:solidFill>
                  <a:schemeClr val="bg1">
                    <a:lumMod val="50000"/>
                  </a:schemeClr>
                </a:solidFill>
                <a:ea typeface="新細明體" pitchFamily="18" charset="-120"/>
              </a:rPr>
              <a:t>Tokyo International Financial Futures Exchange</a:t>
            </a:r>
            <a:r>
              <a:rPr lang="en-US" altLang="zh-TW" dirty="0">
                <a:solidFill>
                  <a:schemeClr val="bg1">
                    <a:lumMod val="50000"/>
                  </a:schemeClr>
                </a:solidFill>
                <a:ea typeface="新細明體" pitchFamily="18" charset="-120"/>
              </a:rPr>
              <a:t>) (</a:t>
            </a:r>
            <a:r>
              <a:rPr lang="en-US" altLang="zh-TW" dirty="0" err="1">
                <a:solidFill>
                  <a:schemeClr val="bg1">
                    <a:lumMod val="50000"/>
                  </a:schemeClr>
                </a:solidFill>
                <a:ea typeface="新細明體" pitchFamily="18" charset="-120"/>
              </a:rPr>
              <a:t>Japen</a:t>
            </a:r>
            <a:r>
              <a:rPr lang="en-US" altLang="zh-TW" dirty="0">
                <a:solidFill>
                  <a:schemeClr val="bg1">
                    <a:lumMod val="50000"/>
                  </a:schemeClr>
                </a:solidFill>
                <a:ea typeface="新細明體" pitchFamily="18" charset="-120"/>
              </a:rPr>
              <a:t>)</a:t>
            </a:r>
          </a:p>
          <a:p>
            <a:pPr lvl="1" eaLnBrk="1" hangingPunct="1">
              <a:spcBef>
                <a:spcPts val="300"/>
              </a:spcBef>
              <a:defRPr/>
            </a:pPr>
            <a:r>
              <a:rPr lang="en-US" altLang="zh-TW" dirty="0">
                <a:solidFill>
                  <a:schemeClr val="bg1">
                    <a:lumMod val="50000"/>
                  </a:schemeClr>
                </a:solidFill>
                <a:ea typeface="新細明體" pitchFamily="18" charset="-120"/>
              </a:rPr>
              <a:t>Shanghai</a:t>
            </a:r>
            <a:r>
              <a:rPr lang="zh-TW" altLang="en-US" dirty="0">
                <a:solidFill>
                  <a:schemeClr val="bg1">
                    <a:lumMod val="50000"/>
                  </a:schemeClr>
                </a:solidFill>
                <a:ea typeface="新細明體" pitchFamily="18" charset="-120"/>
              </a:rPr>
              <a:t> </a:t>
            </a:r>
            <a:r>
              <a:rPr lang="en-US" altLang="zh-TW" dirty="0">
                <a:solidFill>
                  <a:schemeClr val="bg1">
                    <a:lumMod val="50000"/>
                  </a:schemeClr>
                </a:solidFill>
                <a:ea typeface="新細明體" pitchFamily="18" charset="-120"/>
              </a:rPr>
              <a:t>(</a:t>
            </a:r>
            <a:r>
              <a:rPr lang="zh-TW" altLang="en-US" dirty="0">
                <a:solidFill>
                  <a:schemeClr val="bg1">
                    <a:lumMod val="50000"/>
                  </a:schemeClr>
                </a:solidFill>
                <a:ea typeface="新細明體" pitchFamily="18" charset="-120"/>
              </a:rPr>
              <a:t>上海</a:t>
            </a:r>
            <a:r>
              <a:rPr lang="en-US" altLang="zh-TW" dirty="0">
                <a:solidFill>
                  <a:schemeClr val="bg1">
                    <a:lumMod val="50000"/>
                  </a:schemeClr>
                </a:solidFill>
                <a:ea typeface="新細明體" pitchFamily="18" charset="-120"/>
              </a:rPr>
              <a:t>)</a:t>
            </a:r>
            <a:r>
              <a:rPr lang="zh-TW" altLang="en-US" dirty="0">
                <a:solidFill>
                  <a:schemeClr val="bg1">
                    <a:lumMod val="50000"/>
                  </a:schemeClr>
                </a:solidFill>
                <a:ea typeface="新細明體" pitchFamily="18" charset="-120"/>
              </a:rPr>
              <a:t> </a:t>
            </a:r>
            <a:r>
              <a:rPr lang="en-US" altLang="zh-TW" dirty="0">
                <a:solidFill>
                  <a:schemeClr val="bg1">
                    <a:lumMod val="50000"/>
                  </a:schemeClr>
                </a:solidFill>
                <a:ea typeface="新細明體" pitchFamily="18" charset="-120"/>
              </a:rPr>
              <a:t>Futures Exchange, Zhengzhou</a:t>
            </a:r>
            <a:r>
              <a:rPr lang="zh-TW" altLang="en-US" dirty="0">
                <a:solidFill>
                  <a:schemeClr val="bg1">
                    <a:lumMod val="50000"/>
                  </a:schemeClr>
                </a:solidFill>
                <a:ea typeface="新細明體" pitchFamily="18" charset="-120"/>
              </a:rPr>
              <a:t> </a:t>
            </a:r>
            <a:r>
              <a:rPr lang="en-US" altLang="zh-TW" dirty="0">
                <a:solidFill>
                  <a:schemeClr val="bg1">
                    <a:lumMod val="50000"/>
                  </a:schemeClr>
                </a:solidFill>
                <a:ea typeface="新細明體" pitchFamily="18" charset="-120"/>
              </a:rPr>
              <a:t>(</a:t>
            </a:r>
            <a:r>
              <a:rPr lang="zh-TW" altLang="en-US" dirty="0">
                <a:solidFill>
                  <a:schemeClr val="bg1">
                    <a:lumMod val="50000"/>
                  </a:schemeClr>
                </a:solidFill>
                <a:ea typeface="新細明體" pitchFamily="18" charset="-120"/>
              </a:rPr>
              <a:t>鄭州</a:t>
            </a:r>
            <a:r>
              <a:rPr lang="en-US" altLang="zh-TW" dirty="0">
                <a:solidFill>
                  <a:schemeClr val="bg1">
                    <a:lumMod val="50000"/>
                  </a:schemeClr>
                </a:solidFill>
                <a:ea typeface="新細明體" pitchFamily="18" charset="-120"/>
              </a:rPr>
              <a:t>) Commodity Exchange, Dalian (</a:t>
            </a:r>
            <a:r>
              <a:rPr lang="zh-TW" altLang="en-US" dirty="0">
                <a:solidFill>
                  <a:schemeClr val="bg1">
                    <a:lumMod val="50000"/>
                  </a:schemeClr>
                </a:solidFill>
                <a:ea typeface="新細明體" pitchFamily="18" charset="-120"/>
              </a:rPr>
              <a:t>大連</a:t>
            </a:r>
            <a:r>
              <a:rPr lang="en-US" altLang="zh-TW" dirty="0">
                <a:solidFill>
                  <a:schemeClr val="bg1">
                    <a:lumMod val="50000"/>
                  </a:schemeClr>
                </a:solidFill>
                <a:ea typeface="新細明體" pitchFamily="18" charset="-120"/>
              </a:rPr>
              <a:t>)</a:t>
            </a:r>
            <a:r>
              <a:rPr lang="zh-TW" altLang="en-US" dirty="0">
                <a:solidFill>
                  <a:schemeClr val="bg1">
                    <a:lumMod val="50000"/>
                  </a:schemeClr>
                </a:solidFill>
                <a:ea typeface="新細明體" pitchFamily="18" charset="-120"/>
              </a:rPr>
              <a:t> </a:t>
            </a:r>
            <a:r>
              <a:rPr lang="en-US" altLang="zh-TW" dirty="0">
                <a:solidFill>
                  <a:schemeClr val="bg1">
                    <a:lumMod val="50000"/>
                  </a:schemeClr>
                </a:solidFill>
                <a:ea typeface="新細明體" pitchFamily="18" charset="-120"/>
              </a:rPr>
              <a:t>Commodity Exchange (China)</a:t>
            </a:r>
          </a:p>
          <a:p>
            <a:pPr lvl="1" eaLnBrk="1" hangingPunct="1">
              <a:spcBef>
                <a:spcPts val="300"/>
              </a:spcBef>
              <a:defRPr/>
            </a:pPr>
            <a:r>
              <a:rPr lang="en-US" altLang="zh-TW" dirty="0">
                <a:ea typeface="新細明體" pitchFamily="18" charset="-120"/>
              </a:rPr>
              <a:t>TAIFEX (</a:t>
            </a:r>
            <a:r>
              <a:rPr lang="en-US" altLang="zh-TW" sz="2000" dirty="0">
                <a:ea typeface="新細明體" pitchFamily="18" charset="-120"/>
              </a:rPr>
              <a:t>Taiwan Futures Exchange</a:t>
            </a:r>
            <a:r>
              <a:rPr lang="en-US" altLang="zh-TW" dirty="0">
                <a:ea typeface="新細明體" pitchFamily="18" charset="-120"/>
              </a:rPr>
              <a:t>) (Taiwan)</a:t>
            </a:r>
          </a:p>
          <a:p>
            <a:pPr marL="344488" lvl="1" indent="0" eaLnBrk="1" hangingPunct="1">
              <a:spcBef>
                <a:spcPts val="300"/>
              </a:spcBef>
              <a:buNone/>
              <a:defRPr/>
            </a:pPr>
            <a:endParaRPr lang="en-US" altLang="zh-TW" dirty="0">
              <a:ea typeface="新細明體" pitchFamily="18" charset="-12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2F366AC1-AB25-4B31-8104-7B6936CEB75A}" type="slidenum">
              <a:rPr lang="en-US" altLang="en-US" smtClean="0"/>
              <a:pPr eaLnBrk="1" hangingPunct="1"/>
              <a:t>12</a:t>
            </a:fld>
            <a:endParaRPr lang="en-US" altLang="en-US"/>
          </a:p>
        </p:txBody>
      </p:sp>
      <p:sp>
        <p:nvSpPr>
          <p:cNvPr id="1433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434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4341"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Futures Price</a:t>
            </a:r>
          </a:p>
        </p:txBody>
      </p:sp>
      <p:sp>
        <p:nvSpPr>
          <p:cNvPr id="14342" name="Rectangle 5"/>
          <p:cNvSpPr>
            <a:spLocks noGrp="1" noChangeArrowheads="1"/>
          </p:cNvSpPr>
          <p:nvPr>
            <p:ph type="body" idx="1"/>
          </p:nvPr>
        </p:nvSpPr>
        <p:spPr>
          <a:xfrm>
            <a:off x="179512" y="1700213"/>
            <a:ext cx="8856984" cy="50053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5000"/>
              </a:lnSpc>
              <a:spcBef>
                <a:spcPts val="100"/>
              </a:spcBef>
            </a:pPr>
            <a:r>
              <a:rPr lang="en-US" altLang="zh-TW" dirty="0">
                <a:ea typeface="新細明體" charset="-120"/>
              </a:rPr>
              <a:t>Futures price (</a:t>
            </a:r>
            <a:r>
              <a:rPr lang="zh-TW" altLang="en-US" dirty="0">
                <a:ea typeface="新細明體" charset="-120"/>
              </a:rPr>
              <a:t>期貨價格</a:t>
            </a:r>
            <a:r>
              <a:rPr lang="en-US" altLang="zh-TW" dirty="0">
                <a:ea typeface="新細明體" charset="-120"/>
              </a:rPr>
              <a:t>)</a:t>
            </a:r>
            <a:r>
              <a:rPr lang="zh-TW" altLang="en-US" dirty="0">
                <a:ea typeface="新細明體" charset="-120"/>
              </a:rPr>
              <a:t> </a:t>
            </a:r>
            <a:r>
              <a:rPr lang="en-US" altLang="zh-TW" dirty="0">
                <a:ea typeface="新細明體" charset="-120"/>
              </a:rPr>
              <a:t>is the price at which you agree to trade the underlying asset in the future</a:t>
            </a:r>
          </a:p>
          <a:p>
            <a:pPr lvl="1" eaLnBrk="1" hangingPunct="1">
              <a:lnSpc>
                <a:spcPct val="95000"/>
              </a:lnSpc>
              <a:spcBef>
                <a:spcPts val="100"/>
              </a:spcBef>
            </a:pPr>
            <a:r>
              <a:rPr lang="en-US" altLang="zh-TW" dirty="0">
                <a:ea typeface="新細明體" charset="-120"/>
              </a:rPr>
              <a:t>Futures price is changing over time and determined by the supply and demand of futures contracts</a:t>
            </a:r>
          </a:p>
          <a:p>
            <a:pPr lvl="2" eaLnBrk="1" hangingPunct="1">
              <a:lnSpc>
                <a:spcPct val="95000"/>
              </a:lnSpc>
              <a:spcBef>
                <a:spcPts val="100"/>
              </a:spcBef>
            </a:pPr>
            <a:r>
              <a:rPr lang="en-US" altLang="zh-TW" dirty="0">
                <a:ea typeface="新細明體" charset="-120"/>
              </a:rPr>
              <a:t>If more traders intend to buy (sell) the underlying asset via a futures contract, its futures price is bidden up (driven down)</a:t>
            </a:r>
          </a:p>
          <a:p>
            <a:pPr lvl="1" eaLnBrk="1" hangingPunct="1">
              <a:lnSpc>
                <a:spcPct val="95000"/>
              </a:lnSpc>
              <a:spcBef>
                <a:spcPts val="100"/>
              </a:spcBef>
            </a:pPr>
            <a:r>
              <a:rPr lang="en-US" altLang="zh-TW" dirty="0">
                <a:ea typeface="新細明體" charset="-120"/>
              </a:rPr>
              <a:t>When one enters into a futures contract, the delivery price in it is set to be the prevailing futures price (</a:t>
            </a:r>
            <a:r>
              <a:rPr lang="zh-TW" altLang="en-US">
                <a:ea typeface="新細明體" charset="-120"/>
              </a:rPr>
              <a:t>新成立的期貨合約，其交割</a:t>
            </a:r>
            <a:r>
              <a:rPr lang="zh-TW" altLang="en-US" dirty="0">
                <a:ea typeface="新細明體" charset="-120"/>
              </a:rPr>
              <a:t>價就是當時市場上的期貨價格</a:t>
            </a:r>
            <a:r>
              <a:rPr lang="en-US" altLang="zh-TW" dirty="0">
                <a:ea typeface="新細明體" charset="-120"/>
              </a:rPr>
              <a:t>)</a:t>
            </a:r>
          </a:p>
          <a:p>
            <a:pPr eaLnBrk="1" hangingPunct="1">
              <a:lnSpc>
                <a:spcPct val="95000"/>
              </a:lnSpc>
              <a:spcBef>
                <a:spcPts val="100"/>
              </a:spcBef>
            </a:pPr>
            <a:r>
              <a:rPr lang="en-US" altLang="zh-TW" dirty="0">
                <a:ea typeface="新細明體" charset="-120"/>
              </a:rPr>
              <a:t>Futures prices (</a:t>
            </a:r>
            <a:r>
              <a:rPr lang="zh-TW" altLang="en-US" dirty="0">
                <a:ea typeface="新細明體" charset="-120"/>
              </a:rPr>
              <a:t>期貨價格</a:t>
            </a:r>
            <a:r>
              <a:rPr lang="en-US" altLang="zh-TW" dirty="0">
                <a:ea typeface="新細明體" charset="-120"/>
              </a:rPr>
              <a:t>)</a:t>
            </a:r>
            <a:r>
              <a:rPr lang="zh-TW" altLang="en-US" dirty="0">
                <a:ea typeface="新細明體" charset="-120"/>
              </a:rPr>
              <a:t> </a:t>
            </a:r>
            <a:r>
              <a:rPr lang="en-US" altLang="zh-TW" dirty="0">
                <a:ea typeface="新細明體" charset="-120"/>
              </a:rPr>
              <a:t>and futures values (</a:t>
            </a:r>
            <a:r>
              <a:rPr lang="zh-TW" altLang="en-US" dirty="0">
                <a:ea typeface="新細明體" charset="-120"/>
              </a:rPr>
              <a:t>期貨合約價值</a:t>
            </a:r>
            <a:r>
              <a:rPr lang="en-US" altLang="zh-TW" dirty="0">
                <a:ea typeface="新細明體" charset="-120"/>
              </a:rPr>
              <a:t>)</a:t>
            </a:r>
            <a:r>
              <a:rPr lang="zh-TW" altLang="en-US" dirty="0">
                <a:ea typeface="新細明體" charset="-120"/>
              </a:rPr>
              <a:t> </a:t>
            </a:r>
            <a:r>
              <a:rPr lang="en-US" altLang="zh-TW" dirty="0">
                <a:ea typeface="新細明體" charset="-120"/>
              </a:rPr>
              <a:t>are different (introduced in Ch. 5)</a:t>
            </a:r>
          </a:p>
          <a:p>
            <a:pPr lvl="1" eaLnBrk="1" hangingPunct="1">
              <a:lnSpc>
                <a:spcPct val="95000"/>
              </a:lnSpc>
              <a:spcBef>
                <a:spcPts val="100"/>
              </a:spcBef>
            </a:pPr>
            <a:r>
              <a:rPr lang="en-US" altLang="zh-TW" dirty="0">
                <a:ea typeface="新細明體" charset="-120"/>
              </a:rPr>
              <a:t>Futures value indicates the value at which the futures itself is worth, i.e., the price to trade the futures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C869277D-3CCF-4AE7-8B50-11D048F1F4A6}" type="slidenum">
              <a:rPr lang="en-US" altLang="en-US" smtClean="0"/>
              <a:pPr eaLnBrk="1" hangingPunct="1"/>
              <a:t>13</a:t>
            </a:fld>
            <a:endParaRPr lang="en-US" altLang="en-US"/>
          </a:p>
        </p:txBody>
      </p:sp>
      <p:sp>
        <p:nvSpPr>
          <p:cNvPr id="15363" name="Rectangle 2"/>
          <p:cNvSpPr>
            <a:spLocks noGrp="1" noChangeArrowheads="1"/>
          </p:cNvSpPr>
          <p:nvPr>
            <p:ph type="title"/>
          </p:nvPr>
        </p:nvSpPr>
        <p:spPr>
          <a:xfrm>
            <a:off x="457200" y="260350"/>
            <a:ext cx="7543800" cy="930275"/>
          </a:xfrm>
        </p:spPr>
        <p:txBody>
          <a:bodyPr/>
          <a:lstStyle/>
          <a:p>
            <a:pPr eaLnBrk="1" hangingPunct="1"/>
            <a:r>
              <a:rPr lang="en-US" altLang="zh-TW">
                <a:ea typeface="新細明體" charset="-120"/>
              </a:rPr>
              <a:t>Electronic Trading</a:t>
            </a:r>
          </a:p>
        </p:txBody>
      </p:sp>
      <p:sp>
        <p:nvSpPr>
          <p:cNvPr id="15364" name="Rectangle 3"/>
          <p:cNvSpPr>
            <a:spLocks noGrp="1" noChangeArrowheads="1"/>
          </p:cNvSpPr>
          <p:nvPr>
            <p:ph type="body" idx="1"/>
          </p:nvPr>
        </p:nvSpPr>
        <p:spPr>
          <a:xfrm>
            <a:off x="250825" y="1628800"/>
            <a:ext cx="8713788" cy="5229200"/>
          </a:xfrm>
        </p:spPr>
        <p:txBody>
          <a:bodyPr/>
          <a:lstStyle/>
          <a:p>
            <a:pPr eaLnBrk="1" hangingPunct="1">
              <a:spcBef>
                <a:spcPts val="600"/>
              </a:spcBef>
            </a:pPr>
            <a:r>
              <a:rPr lang="en-US" altLang="zh-TW" dirty="0">
                <a:ea typeface="新細明體" charset="-120"/>
              </a:rPr>
              <a:t>Traditionally, futures contracts have been traded using the open outcry (</a:t>
            </a:r>
            <a:r>
              <a:rPr lang="zh-TW" altLang="en-US" dirty="0">
                <a:ea typeface="新細明體" charset="-120"/>
              </a:rPr>
              <a:t>公開喊價</a:t>
            </a:r>
            <a:r>
              <a:rPr lang="en-US" altLang="zh-TW" dirty="0">
                <a:ea typeface="新細明體" charset="-120"/>
              </a:rPr>
              <a:t>)</a:t>
            </a:r>
            <a:r>
              <a:rPr lang="zh-TW" altLang="en-US" dirty="0">
                <a:ea typeface="新細明體" charset="-120"/>
              </a:rPr>
              <a:t> </a:t>
            </a:r>
            <a:r>
              <a:rPr lang="en-US" altLang="zh-TW" dirty="0">
                <a:ea typeface="新細明體" charset="-120"/>
              </a:rPr>
              <a:t>system where traders physically meet on the exchanges</a:t>
            </a:r>
          </a:p>
          <a:p>
            <a:pPr lvl="1" eaLnBrk="1" hangingPunct="1">
              <a:spcBef>
                <a:spcPts val="600"/>
              </a:spcBef>
            </a:pPr>
            <a:r>
              <a:rPr lang="en-US" altLang="zh-TW" dirty="0">
                <a:ea typeface="新細明體" charset="-120"/>
              </a:rPr>
              <a:t>Use a complicated set of hand signals to indicate the orders they want to trade</a:t>
            </a:r>
          </a:p>
          <a:p>
            <a:pPr lvl="1" eaLnBrk="1" hangingPunct="1">
              <a:spcBef>
                <a:spcPts val="600"/>
              </a:spcBef>
            </a:pPr>
            <a:r>
              <a:rPr lang="en-US" altLang="zh-TW" dirty="0">
                <a:ea typeface="新細明體" charset="-120"/>
              </a:rPr>
              <a:t>Best prices win the trade</a:t>
            </a:r>
          </a:p>
          <a:p>
            <a:pPr eaLnBrk="1" hangingPunct="1">
              <a:spcBef>
                <a:spcPts val="600"/>
              </a:spcBef>
            </a:pPr>
            <a:r>
              <a:rPr lang="en-US" altLang="zh-TW" dirty="0">
                <a:ea typeface="新細明體" charset="-120"/>
              </a:rPr>
              <a:t>Most futures exchanges are entirely electronic now–matching buyers and sellers by computers</a:t>
            </a:r>
          </a:p>
          <a:p>
            <a:pPr lvl="1" eaLnBrk="1" hangingPunct="1">
              <a:spcBef>
                <a:spcPts val="600"/>
              </a:spcBef>
            </a:pPr>
            <a:r>
              <a:rPr lang="en-US" altLang="zh-TW" dirty="0">
                <a:ea typeface="新細明體" charset="-120"/>
              </a:rPr>
              <a:t>Electronic trading leads to a growth in algorithmic trading (</a:t>
            </a:r>
            <a:r>
              <a:rPr lang="zh-TW" altLang="en-US" dirty="0">
                <a:ea typeface="新細明體" charset="-120"/>
              </a:rPr>
              <a:t>演算法交易</a:t>
            </a:r>
            <a:r>
              <a:rPr lang="en-US" altLang="zh-TW" dirty="0">
                <a:ea typeface="新細明體" charset="-120"/>
              </a:rPr>
              <a:t>), which is initiated by computer programs, often without human intervention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F7E85EA8-67EB-4995-8B7E-E051AD6CBCFE}" type="slidenum">
              <a:rPr lang="en-US" altLang="en-US" smtClean="0"/>
              <a:pPr eaLnBrk="1" hangingPunct="1"/>
              <a:t>14</a:t>
            </a:fld>
            <a:endParaRPr lang="en-US" altLang="en-US"/>
          </a:p>
        </p:txBody>
      </p:sp>
      <p:sp>
        <p:nvSpPr>
          <p:cNvPr id="19459" name="標題 1"/>
          <p:cNvSpPr>
            <a:spLocks noGrp="1"/>
          </p:cNvSpPr>
          <p:nvPr>
            <p:ph type="ctrTitle"/>
          </p:nvPr>
        </p:nvSpPr>
        <p:spPr>
          <a:xfrm>
            <a:off x="468313" y="2924175"/>
            <a:ext cx="6781800" cy="766763"/>
          </a:xfrm>
        </p:spPr>
        <p:txBody>
          <a:bodyPr/>
          <a:lstStyle/>
          <a:p>
            <a:pPr algn="l"/>
            <a:r>
              <a:rPr lang="en-US" altLang="zh-TW" sz="3800">
                <a:ea typeface="新細明體" charset="-120"/>
              </a:rPr>
              <a:t>1.3 Forward Contracts</a:t>
            </a:r>
            <a:endParaRPr lang="zh-TW" altLang="en-US" sz="3800">
              <a:ea typeface="新細明體"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23CF8F5-1399-4487-8261-EC2780E09936}" type="slidenum">
              <a:rPr lang="en-US" altLang="en-US" smtClean="0"/>
              <a:pPr eaLnBrk="1" hangingPunct="1"/>
              <a:t>15</a:t>
            </a:fld>
            <a:endParaRPr lang="en-US" altLang="en-US"/>
          </a:p>
        </p:txBody>
      </p:sp>
      <p:sp>
        <p:nvSpPr>
          <p:cNvPr id="20483" name="Rectangle 2"/>
          <p:cNvSpPr>
            <a:spLocks noGrp="1" noChangeArrowheads="1"/>
          </p:cNvSpPr>
          <p:nvPr>
            <p:ph type="title"/>
          </p:nvPr>
        </p:nvSpPr>
        <p:spPr>
          <a:xfrm>
            <a:off x="457200" y="260350"/>
            <a:ext cx="7543800" cy="930275"/>
          </a:xfrm>
        </p:spPr>
        <p:txBody>
          <a:bodyPr/>
          <a:lstStyle/>
          <a:p>
            <a:pPr eaLnBrk="1" hangingPunct="1"/>
            <a:r>
              <a:rPr lang="en-US" altLang="zh-TW" dirty="0">
                <a:ea typeface="新細明體" charset="-120"/>
              </a:rPr>
              <a:t>Forward Contracts</a:t>
            </a:r>
            <a:r>
              <a:rPr lang="zh-TW" altLang="en-US" dirty="0">
                <a:ea typeface="新細明體" charset="-120"/>
              </a:rPr>
              <a:t> </a:t>
            </a:r>
            <a:r>
              <a:rPr lang="en-US" altLang="zh-TW" dirty="0">
                <a:ea typeface="新細明體" charset="-120"/>
              </a:rPr>
              <a:t>(</a:t>
            </a:r>
            <a:r>
              <a:rPr lang="zh-TW" altLang="en-US" dirty="0">
                <a:ea typeface="新細明體" charset="-120"/>
              </a:rPr>
              <a:t>遠期合約</a:t>
            </a:r>
            <a:r>
              <a:rPr lang="en-US" altLang="zh-TW" dirty="0">
                <a:ea typeface="新細明體" charset="-120"/>
              </a:rPr>
              <a:t>)</a:t>
            </a:r>
          </a:p>
        </p:txBody>
      </p:sp>
      <p:sp>
        <p:nvSpPr>
          <p:cNvPr id="20484" name="Rectangle 3"/>
          <p:cNvSpPr>
            <a:spLocks noGrp="1" noChangeArrowheads="1"/>
          </p:cNvSpPr>
          <p:nvPr>
            <p:ph type="body" idx="1"/>
          </p:nvPr>
        </p:nvSpPr>
        <p:spPr>
          <a:xfrm>
            <a:off x="395288" y="1700212"/>
            <a:ext cx="8229600" cy="5091849"/>
          </a:xfrm>
        </p:spPr>
        <p:txBody>
          <a:bodyPr/>
          <a:lstStyle/>
          <a:p>
            <a:pPr eaLnBrk="1" hangingPunct="1">
              <a:spcBef>
                <a:spcPts val="200"/>
              </a:spcBef>
            </a:pPr>
            <a:r>
              <a:rPr lang="en-US" altLang="zh-TW" dirty="0">
                <a:ea typeface="新細明體" charset="-120"/>
              </a:rPr>
              <a:t>Forward contracts are similar to futures except that they are traded in the over-the-counter market (OTC, </a:t>
            </a:r>
            <a:r>
              <a:rPr lang="zh-TW" altLang="en-US" dirty="0">
                <a:ea typeface="新細明體" charset="-120"/>
              </a:rPr>
              <a:t>櫃檯買賣市場</a:t>
            </a:r>
            <a:r>
              <a:rPr lang="en-US" altLang="zh-TW" dirty="0">
                <a:ea typeface="新細明體" charset="-120"/>
              </a:rPr>
              <a:t>) (see the next two slides)</a:t>
            </a:r>
          </a:p>
          <a:p>
            <a:pPr eaLnBrk="1" hangingPunct="1">
              <a:spcBef>
                <a:spcPts val="200"/>
              </a:spcBef>
            </a:pPr>
            <a:r>
              <a:rPr lang="en-US" altLang="zh-TW" dirty="0">
                <a:ea typeface="新細明體" charset="-120"/>
              </a:rPr>
              <a:t>Forward contracts are popular on foreign currencies and interest rates</a:t>
            </a:r>
            <a:r>
              <a:rPr lang="zh-TW" altLang="en-US" dirty="0">
                <a:ea typeface="新細明體" charset="-120"/>
              </a:rPr>
              <a:t> </a:t>
            </a:r>
            <a:r>
              <a:rPr lang="en-US" altLang="zh-TW" dirty="0">
                <a:ea typeface="新細明體" charset="-120"/>
              </a:rPr>
              <a:t>(</a:t>
            </a:r>
            <a:r>
              <a:rPr lang="zh-TW" altLang="en-US" dirty="0">
                <a:ea typeface="新細明體" charset="-120"/>
              </a:rPr>
              <a:t>遠期外匯與利率</a:t>
            </a:r>
            <a:r>
              <a:rPr lang="en-US" altLang="zh-TW" dirty="0">
                <a:ea typeface="新細明體" charset="-120"/>
              </a:rPr>
              <a:t>)</a:t>
            </a:r>
          </a:p>
          <a:p>
            <a:pPr eaLnBrk="1" hangingPunct="1">
              <a:spcBef>
                <a:spcPts val="200"/>
              </a:spcBef>
            </a:pPr>
            <a:r>
              <a:rPr lang="en-US" altLang="zh-TW" dirty="0">
                <a:ea typeface="新細明體" charset="-120"/>
              </a:rPr>
              <a:t>Foreign currency quotes for USD (in NTD)</a:t>
            </a:r>
          </a:p>
        </p:txBody>
      </p:sp>
      <p:graphicFrame>
        <p:nvGraphicFramePr>
          <p:cNvPr id="5" name="Group 143"/>
          <p:cNvGraphicFramePr>
            <a:graphicFrameLocks noGrp="1"/>
          </p:cNvGraphicFramePr>
          <p:nvPr>
            <p:extLst>
              <p:ext uri="{D42A27DB-BD31-4B8C-83A1-F6EECF244321}">
                <p14:modId xmlns:p14="http://schemas.microsoft.com/office/powerpoint/2010/main" val="3984447295"/>
              </p:ext>
            </p:extLst>
          </p:nvPr>
        </p:nvGraphicFramePr>
        <p:xfrm>
          <a:off x="827584" y="5085184"/>
          <a:ext cx="7560840" cy="1706878"/>
        </p:xfrm>
        <a:graphic>
          <a:graphicData uri="http://schemas.openxmlformats.org/drawingml/2006/table">
            <a:tbl>
              <a:tblPr/>
              <a:tblGrid>
                <a:gridCol w="352839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42670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March 5, 2023</a:t>
                      </a:r>
                      <a:endParaRPr kumimoji="0" lang="zh-TW" altLang="en-US" sz="2200" b="0" i="0" u="none" strike="noStrike" cap="none" normalizeH="0" baseline="0" dirty="0">
                        <a:ln>
                          <a:noFill/>
                        </a:ln>
                        <a:solidFill>
                          <a:schemeClr val="tx1"/>
                        </a:solidFill>
                        <a:effectLst/>
                        <a:latin typeface="Arial" charset="0"/>
                        <a:ea typeface="新細明體" pitchFamily="18" charset="-120"/>
                      </a:endParaRPr>
                    </a:p>
                  </a:txBody>
                  <a:tcPr marT="45711" marB="457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Bid</a:t>
                      </a:r>
                    </a:p>
                  </a:txBody>
                  <a:tcPr marT="45711" marB="4571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Ask</a:t>
                      </a:r>
                    </a:p>
                  </a:txBody>
                  <a:tcPr marT="45711" marB="457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2672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Spot (</a:t>
                      </a:r>
                      <a:r>
                        <a:rPr kumimoji="0" lang="zh-TW" altLang="en-US" sz="2200" b="0" i="0" u="none" strike="noStrike" cap="none" normalizeH="0" baseline="0" dirty="0">
                          <a:ln>
                            <a:noFill/>
                          </a:ln>
                          <a:solidFill>
                            <a:schemeClr val="tx1"/>
                          </a:solidFill>
                          <a:effectLst/>
                          <a:latin typeface="Arial" charset="0"/>
                          <a:ea typeface="新細明體" pitchFamily="18" charset="-120"/>
                        </a:rPr>
                        <a:t>現貨</a:t>
                      </a:r>
                      <a:r>
                        <a:rPr kumimoji="0" lang="en-US" altLang="zh-TW" sz="2200" b="0" i="0" u="none" strike="noStrike" cap="none" normalizeH="0" baseline="0" dirty="0">
                          <a:ln>
                            <a:noFill/>
                          </a:ln>
                          <a:solidFill>
                            <a:schemeClr val="tx1"/>
                          </a:solidFill>
                          <a:effectLst/>
                          <a:latin typeface="Arial" charset="0"/>
                          <a:ea typeface="新細明體" pitchFamily="18" charset="-120"/>
                        </a:rPr>
                        <a:t>) price</a:t>
                      </a:r>
                    </a:p>
                  </a:txBody>
                  <a:tcPr marT="45711" marB="457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30.225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30.895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2672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1-month forward price</a:t>
                      </a:r>
                    </a:p>
                  </a:txBody>
                  <a:tcPr marT="45711" marB="457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30.470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30.591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2672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3-month forward price</a:t>
                      </a:r>
                    </a:p>
                  </a:txBody>
                  <a:tcPr marT="45711" marB="457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30.264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200" b="0" i="0" u="none" strike="noStrike" cap="none" normalizeH="0" baseline="0" dirty="0">
                          <a:ln>
                            <a:noFill/>
                          </a:ln>
                          <a:solidFill>
                            <a:schemeClr val="tx1"/>
                          </a:solidFill>
                          <a:effectLst/>
                          <a:latin typeface="Arial" charset="0"/>
                          <a:ea typeface="新細明體" pitchFamily="18" charset="-120"/>
                        </a:rPr>
                        <a:t>30.404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993E0D42-EDB9-47AE-8D1C-B5C1C47D844A}" type="slidenum">
              <a:rPr lang="en-US" altLang="en-US" smtClean="0"/>
              <a:pPr eaLnBrk="1" hangingPunct="1"/>
              <a:t>16</a:t>
            </a:fld>
            <a:endParaRPr lang="en-US" altLang="en-US"/>
          </a:p>
        </p:txBody>
      </p:sp>
      <p:sp>
        <p:nvSpPr>
          <p:cNvPr id="21507" name="Rectangle 2"/>
          <p:cNvSpPr>
            <a:spLocks noGrp="1" noChangeArrowheads="1"/>
          </p:cNvSpPr>
          <p:nvPr>
            <p:ph type="title"/>
          </p:nvPr>
        </p:nvSpPr>
        <p:spPr>
          <a:xfrm>
            <a:off x="457200" y="122238"/>
            <a:ext cx="7543800" cy="1003300"/>
          </a:xfrm>
        </p:spPr>
        <p:txBody>
          <a:bodyPr/>
          <a:lstStyle/>
          <a:p>
            <a:pPr eaLnBrk="1" hangingPunct="1"/>
            <a:r>
              <a:rPr lang="en-US" altLang="zh-TW" dirty="0">
                <a:ea typeface="新細明體" charset="-120"/>
              </a:rPr>
              <a:t>Over-the-Counter Markets</a:t>
            </a:r>
          </a:p>
        </p:txBody>
      </p:sp>
      <p:sp>
        <p:nvSpPr>
          <p:cNvPr id="21508" name="Rectangle 3"/>
          <p:cNvSpPr>
            <a:spLocks noGrp="1" noChangeArrowheads="1"/>
          </p:cNvSpPr>
          <p:nvPr>
            <p:ph type="body" idx="1"/>
          </p:nvPr>
        </p:nvSpPr>
        <p:spPr>
          <a:xfrm>
            <a:off x="251520" y="1700212"/>
            <a:ext cx="8640960" cy="5041155"/>
          </a:xfrm>
        </p:spPr>
        <p:txBody>
          <a:bodyPr/>
          <a:lstStyle/>
          <a:p>
            <a:pPr eaLnBrk="1" hangingPunct="1">
              <a:spcBef>
                <a:spcPts val="300"/>
              </a:spcBef>
            </a:pPr>
            <a:r>
              <a:rPr lang="en-US" altLang="zh-TW" dirty="0">
                <a:ea typeface="新細明體" charset="-120"/>
              </a:rPr>
              <a:t>The OTC market is an important alternative to exchanges</a:t>
            </a:r>
          </a:p>
          <a:p>
            <a:pPr lvl="1" eaLnBrk="1" hangingPunct="1">
              <a:spcBef>
                <a:spcPts val="300"/>
              </a:spcBef>
            </a:pPr>
            <a:r>
              <a:rPr lang="en-US" altLang="zh-TW" dirty="0">
                <a:ea typeface="新細明體" charset="-120"/>
              </a:rPr>
              <a:t>It is a telephone and computer-linked network of traders who do not physically meet</a:t>
            </a:r>
          </a:p>
          <a:p>
            <a:pPr lvl="1" eaLnBrk="1" hangingPunct="1">
              <a:spcBef>
                <a:spcPts val="300"/>
              </a:spcBef>
            </a:pPr>
            <a:r>
              <a:rPr lang="en-US" altLang="zh-TW" dirty="0">
                <a:ea typeface="新細明體" charset="-120"/>
              </a:rPr>
              <a:t>Dealers, also known as market makers (</a:t>
            </a:r>
            <a:r>
              <a:rPr lang="zh-TW" altLang="en-US" dirty="0">
                <a:ea typeface="新細明體" charset="-120"/>
              </a:rPr>
              <a:t>造市者</a:t>
            </a:r>
            <a:r>
              <a:rPr lang="en-US" altLang="zh-TW" dirty="0">
                <a:ea typeface="新細明體" charset="-120"/>
              </a:rPr>
              <a:t>), are always prepared to quote both a bid price (at which they are prepared to buy) and an ask (or called offer) price (at which they are prepared to sell)</a:t>
            </a:r>
          </a:p>
          <a:p>
            <a:pPr lvl="1" eaLnBrk="1" hangingPunct="1">
              <a:spcBef>
                <a:spcPts val="300"/>
              </a:spcBef>
            </a:pPr>
            <a:r>
              <a:rPr lang="en-US" altLang="zh-TW" dirty="0">
                <a:ea typeface="新細明體" charset="-120"/>
              </a:rPr>
              <a:t>Traders are usually financial institutions, corporate treasurers (</a:t>
            </a:r>
            <a:r>
              <a:rPr lang="zh-TW" altLang="en-US" dirty="0">
                <a:ea typeface="新細明體" charset="-120"/>
              </a:rPr>
              <a:t>公司財務人員</a:t>
            </a:r>
            <a:r>
              <a:rPr lang="en-US" altLang="zh-TW" dirty="0">
                <a:ea typeface="新細明體" charset="-120"/>
              </a:rPr>
              <a:t>), and fund managers</a:t>
            </a:r>
          </a:p>
          <a:p>
            <a:pPr lvl="2" eaLnBrk="1" hangingPunct="1">
              <a:spcBef>
                <a:spcPts val="300"/>
              </a:spcBef>
            </a:pPr>
            <a:r>
              <a:rPr lang="en-US" altLang="zh-TW" dirty="0">
                <a:ea typeface="新細明體" charset="-120"/>
              </a:rPr>
              <a:t>Forward contract:</a:t>
            </a:r>
            <a:r>
              <a:rPr lang="zh-TW" altLang="en-US" dirty="0">
                <a:ea typeface="新細明體" charset="-120"/>
              </a:rPr>
              <a:t> </a:t>
            </a:r>
            <a:r>
              <a:rPr lang="en-US" altLang="zh-TW" dirty="0">
                <a:ea typeface="新細明體" charset="-120"/>
              </a:rPr>
              <a:t>large size and custom-made (</a:t>
            </a:r>
            <a:r>
              <a:rPr lang="zh-TW" altLang="en-US" dirty="0">
                <a:ea typeface="新細明體" charset="-120"/>
              </a:rPr>
              <a:t>合約客製化</a:t>
            </a:r>
            <a:r>
              <a:rPr lang="en-US" altLang="zh-TW" dirty="0">
                <a:ea typeface="新細明體" charset="-120"/>
              </a:rPr>
              <a:t>)</a:t>
            </a:r>
          </a:p>
          <a:p>
            <a:pPr lvl="1" eaLnBrk="1" hangingPunct="1">
              <a:spcBef>
                <a:spcPts val="300"/>
              </a:spcBef>
            </a:pPr>
            <a:r>
              <a:rPr lang="en-US" altLang="zh-TW" dirty="0">
                <a:ea typeface="新細明體" charset="-120"/>
              </a:rPr>
              <a:t>Default (</a:t>
            </a:r>
            <a:r>
              <a:rPr lang="zh-TW" altLang="en-US" dirty="0">
                <a:ea typeface="新細明體" charset="-120"/>
              </a:rPr>
              <a:t>違約</a:t>
            </a:r>
            <a:r>
              <a:rPr lang="en-US" altLang="zh-TW" dirty="0">
                <a:ea typeface="新細明體" charset="-120"/>
              </a:rPr>
              <a:t>) risk: contracts may not be honored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6"/>
          <p:cNvSpPr>
            <a:spLocks noGrp="1"/>
          </p:cNvSpPr>
          <p:nvPr>
            <p:ph type="sldNum" sz="quarter" idx="11"/>
          </p:nvPr>
        </p:nvSpPr>
        <p:spPr>
          <a:xfrm>
            <a:off x="7010400" y="6524625"/>
            <a:ext cx="2133600" cy="33337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10190AAF-281F-4942-ADC7-CCFE0DB565EC}" type="slidenum">
              <a:rPr lang="en-US" altLang="en-US" smtClean="0"/>
              <a:pPr eaLnBrk="1" hangingPunct="1"/>
              <a:t>17</a:t>
            </a:fld>
            <a:endParaRPr lang="en-US" altLang="en-US"/>
          </a:p>
        </p:txBody>
      </p:sp>
      <p:sp>
        <p:nvSpPr>
          <p:cNvPr id="22531" name="Rectangle 2"/>
          <p:cNvSpPr>
            <a:spLocks noGrp="1" noChangeArrowheads="1"/>
          </p:cNvSpPr>
          <p:nvPr>
            <p:ph type="title"/>
          </p:nvPr>
        </p:nvSpPr>
        <p:spPr>
          <a:xfrm>
            <a:off x="457200" y="122238"/>
            <a:ext cx="7543800" cy="1146522"/>
          </a:xfrm>
        </p:spPr>
        <p:txBody>
          <a:bodyPr/>
          <a:lstStyle/>
          <a:p>
            <a:pPr eaLnBrk="1" hangingPunct="1"/>
            <a:r>
              <a:rPr lang="en-US" altLang="zh-TW" sz="3500" dirty="0">
                <a:ea typeface="新細明體" charset="-120"/>
              </a:rPr>
              <a:t>Size of OTC and Exchange-Traded Derivatives Markets (1998-2014)</a:t>
            </a:r>
          </a:p>
        </p:txBody>
      </p:sp>
      <p:sp>
        <p:nvSpPr>
          <p:cNvPr id="18437" name="Text Box 6"/>
          <p:cNvSpPr txBox="1">
            <a:spLocks noChangeArrowheads="1"/>
          </p:cNvSpPr>
          <p:nvPr/>
        </p:nvSpPr>
        <p:spPr bwMode="auto">
          <a:xfrm>
            <a:off x="395536" y="4437112"/>
            <a:ext cx="8497639" cy="2423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66700" indent="-266700" eaLnBrk="1" hangingPunct="1">
              <a:spcBef>
                <a:spcPts val="300"/>
              </a:spcBef>
              <a:defRPr/>
            </a:pPr>
            <a:r>
              <a:rPr lang="en-US" altLang="zh-TW" dirty="0">
                <a:latin typeface="+mn-lt"/>
                <a:ea typeface="新細明體" charset="-120"/>
              </a:rPr>
              <a:t>※ This figure</a:t>
            </a:r>
            <a:r>
              <a:rPr lang="en-US" altLang="zh-TW" dirty="0">
                <a:latin typeface="+mn-lt"/>
                <a:ea typeface="新細明體" pitchFamily="18" charset="-120"/>
              </a:rPr>
              <a:t> shows the size of OTC and exchange-traded derivatives markets</a:t>
            </a:r>
          </a:p>
          <a:p>
            <a:pPr marL="266700" indent="-266700" eaLnBrk="1" hangingPunct="1">
              <a:spcBef>
                <a:spcPts val="300"/>
              </a:spcBef>
              <a:defRPr/>
            </a:pPr>
            <a:r>
              <a:rPr lang="en-US" altLang="zh-TW" dirty="0">
                <a:latin typeface="+mn-lt"/>
                <a:ea typeface="新細明體" charset="-120"/>
              </a:rPr>
              <a:t>※</a:t>
            </a:r>
            <a:r>
              <a:rPr lang="zh-TW" altLang="en-US" dirty="0">
                <a:latin typeface="+mn-lt"/>
                <a:ea typeface="新細明體" charset="-120"/>
              </a:rPr>
              <a:t> </a:t>
            </a:r>
            <a:r>
              <a:rPr lang="en-US" altLang="zh-TW" dirty="0">
                <a:latin typeface="+mn-lt"/>
                <a:ea typeface="新細明體" charset="-120"/>
              </a:rPr>
              <a:t>The size is defined as the notional principal (</a:t>
            </a:r>
            <a:r>
              <a:rPr lang="zh-TW" altLang="en-US" dirty="0">
                <a:latin typeface="+mn-lt"/>
                <a:ea typeface="新細明體" charset="-120"/>
              </a:rPr>
              <a:t>名目本金</a:t>
            </a:r>
            <a:r>
              <a:rPr lang="en-US" altLang="zh-TW" dirty="0">
                <a:latin typeface="+mn-lt"/>
                <a:ea typeface="新細明體" charset="-120"/>
              </a:rPr>
              <a:t>)</a:t>
            </a:r>
            <a:r>
              <a:rPr lang="zh-TW" altLang="en-US" dirty="0">
                <a:latin typeface="+mn-lt"/>
                <a:ea typeface="新細明體" charset="-120"/>
              </a:rPr>
              <a:t> </a:t>
            </a:r>
            <a:r>
              <a:rPr lang="en-US" altLang="zh-TW" dirty="0">
                <a:latin typeface="+mn-lt"/>
                <a:ea typeface="新細明體" charset="-120"/>
              </a:rPr>
              <a:t>of derivative contracts or the total value of the asset underlying the derivative contracts</a:t>
            </a:r>
            <a:r>
              <a:rPr lang="zh-TW" altLang="en-US" dirty="0">
                <a:latin typeface="+mn-lt"/>
                <a:ea typeface="新細明體" charset="-120"/>
              </a:rPr>
              <a:t> </a:t>
            </a:r>
            <a:r>
              <a:rPr lang="en-US" altLang="zh-TW" dirty="0">
                <a:latin typeface="+mn-lt"/>
                <a:ea typeface="新細明體" charset="-120"/>
              </a:rPr>
              <a:t>(</a:t>
            </a:r>
            <a:r>
              <a:rPr lang="zh-TW" altLang="en-US" dirty="0">
                <a:latin typeface="+mn-lt"/>
                <a:ea typeface="新細明體" charset="-120"/>
              </a:rPr>
              <a:t>標的物總價值</a:t>
            </a:r>
            <a:r>
              <a:rPr lang="en-US" altLang="zh-TW" dirty="0">
                <a:latin typeface="+mn-lt"/>
                <a:ea typeface="新細明體" charset="-120"/>
              </a:rPr>
              <a:t>)</a:t>
            </a:r>
          </a:p>
          <a:p>
            <a:pPr marL="266700" indent="-266700" eaLnBrk="1" hangingPunct="1">
              <a:spcBef>
                <a:spcPts val="300"/>
              </a:spcBef>
              <a:defRPr/>
            </a:pPr>
            <a:r>
              <a:rPr lang="en-US" altLang="zh-TW" dirty="0">
                <a:latin typeface="+mn-lt"/>
                <a:ea typeface="新細明體" charset="-120"/>
              </a:rPr>
              <a:t>※ OTC markets are much larger than exchange-traded markets in terms of derivative trading</a:t>
            </a:r>
          </a:p>
          <a:p>
            <a:pPr marL="266700" indent="-266700" eaLnBrk="1" hangingPunct="1">
              <a:spcBef>
                <a:spcPts val="300"/>
              </a:spcBef>
              <a:defRPr/>
            </a:pPr>
            <a:r>
              <a:rPr lang="en-US" altLang="zh-TW" dirty="0">
                <a:ea typeface="新細明體" charset="-120"/>
              </a:rPr>
              <a:t>※ </a:t>
            </a:r>
            <a:r>
              <a:rPr lang="en-US" altLang="zh-TW" dirty="0">
                <a:latin typeface="+mn-lt"/>
                <a:ea typeface="新細明體" charset="-120"/>
              </a:rPr>
              <a:t>One possible reason is that the contracts on exchanges are with the standard size, which is on average smaller than the size of the custom-made contracts in OTC markets</a:t>
            </a:r>
            <a:endParaRPr lang="en-US" altLang="zh-TW" dirty="0">
              <a:latin typeface="+mn-lt"/>
              <a:ea typeface="新細明體" pitchFamily="18" charset="-120"/>
            </a:endParaRPr>
          </a:p>
        </p:txBody>
      </p:sp>
      <p:pic>
        <p:nvPicPr>
          <p:cNvPr id="7" name="Picture 7" descr="Short Description:&#10;The figure illustrates a graph of the estimated total principal amounts underlying transactions in the over-the-counter markets between 1998 and 2014 and the estimated total value of the assets underlying exchange-traded contracts during the same period.&#10;">
            <a:extLst>
              <a:ext uri="{FF2B5EF4-FFF2-40B4-BE49-F238E27FC236}">
                <a16:creationId xmlns:a16="http://schemas.microsoft.com/office/drawing/2014/main" id="{E6E57ECB-7382-41F6-AB2C-62C7CEF4D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268760"/>
            <a:ext cx="7200800" cy="3179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06F749DF-61A9-4C07-98D4-6C422139E921}" type="slidenum">
              <a:rPr lang="en-US" altLang="en-US" smtClean="0"/>
              <a:pPr eaLnBrk="1" hangingPunct="1"/>
              <a:t>18</a:t>
            </a:fld>
            <a:endParaRPr lang="en-US" altLang="en-US"/>
          </a:p>
        </p:txBody>
      </p:sp>
      <p:sp>
        <p:nvSpPr>
          <p:cNvPr id="23555" name="標題 1"/>
          <p:cNvSpPr>
            <a:spLocks noGrp="1"/>
          </p:cNvSpPr>
          <p:nvPr>
            <p:ph type="ctrTitle"/>
          </p:nvPr>
        </p:nvSpPr>
        <p:spPr>
          <a:xfrm>
            <a:off x="468313" y="2924175"/>
            <a:ext cx="6781800" cy="766763"/>
          </a:xfrm>
        </p:spPr>
        <p:txBody>
          <a:bodyPr/>
          <a:lstStyle/>
          <a:p>
            <a:pPr algn="l"/>
            <a:r>
              <a:rPr lang="en-US" altLang="zh-TW" sz="3800">
                <a:ea typeface="新細明體" charset="-120"/>
              </a:rPr>
              <a:t>1.4 Options</a:t>
            </a:r>
            <a:endParaRPr lang="zh-TW" altLang="en-US" sz="3800">
              <a:ea typeface="新細明體"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61B46CB-8F8F-426F-A6E1-FD3522BF2309}" type="slidenum">
              <a:rPr lang="en-US" altLang="en-US" smtClean="0"/>
              <a:pPr eaLnBrk="1" hangingPunct="1"/>
              <a:t>19</a:t>
            </a:fld>
            <a:endParaRPr lang="en-US" altLang="en-US"/>
          </a:p>
        </p:txBody>
      </p:sp>
      <p:sp>
        <p:nvSpPr>
          <p:cNvPr id="24579" name="Rectangle 2"/>
          <p:cNvSpPr>
            <a:spLocks noGrp="1" noChangeArrowheads="1"/>
          </p:cNvSpPr>
          <p:nvPr>
            <p:ph type="title"/>
          </p:nvPr>
        </p:nvSpPr>
        <p:spPr>
          <a:xfrm>
            <a:off x="468313" y="260350"/>
            <a:ext cx="7543800" cy="865188"/>
          </a:xfrm>
        </p:spPr>
        <p:txBody>
          <a:bodyPr/>
          <a:lstStyle/>
          <a:p>
            <a:pPr eaLnBrk="1" hangingPunct="1"/>
            <a:r>
              <a:rPr lang="en-US" altLang="zh-TW">
                <a:ea typeface="新細明體" charset="-120"/>
              </a:rPr>
              <a:t>Options</a:t>
            </a:r>
          </a:p>
        </p:txBody>
      </p:sp>
      <p:sp>
        <p:nvSpPr>
          <p:cNvPr id="24580" name="Rectangle 3"/>
          <p:cNvSpPr>
            <a:spLocks noGrp="1" noChangeArrowheads="1"/>
          </p:cNvSpPr>
          <p:nvPr>
            <p:ph type="body" idx="1"/>
          </p:nvPr>
        </p:nvSpPr>
        <p:spPr>
          <a:xfrm>
            <a:off x="323850" y="1628800"/>
            <a:ext cx="8496300" cy="5229200"/>
          </a:xfrm>
        </p:spPr>
        <p:txBody>
          <a:bodyPr/>
          <a:lstStyle/>
          <a:p>
            <a:pPr eaLnBrk="1" hangingPunct="1">
              <a:lnSpc>
                <a:spcPct val="99000"/>
              </a:lnSpc>
              <a:spcBef>
                <a:spcPts val="300"/>
              </a:spcBef>
            </a:pPr>
            <a:r>
              <a:rPr lang="en-US" altLang="zh-TW" dirty="0">
                <a:ea typeface="新細明體" charset="-120"/>
              </a:rPr>
              <a:t>A call (</a:t>
            </a:r>
            <a:r>
              <a:rPr lang="zh-TW" altLang="en-US" dirty="0">
                <a:ea typeface="新細明體" charset="-120"/>
              </a:rPr>
              <a:t>買權</a:t>
            </a:r>
            <a:r>
              <a:rPr lang="en-US" altLang="zh-TW" dirty="0">
                <a:ea typeface="新細明體" charset="-120"/>
              </a:rPr>
              <a:t>) (put</a:t>
            </a:r>
            <a:r>
              <a:rPr lang="zh-TW" altLang="en-US" dirty="0">
                <a:ea typeface="新細明體" charset="-120"/>
              </a:rPr>
              <a:t> </a:t>
            </a:r>
            <a:r>
              <a:rPr lang="en-US" altLang="zh-TW" dirty="0">
                <a:ea typeface="新細明體" charset="-120"/>
              </a:rPr>
              <a:t>(</a:t>
            </a:r>
            <a:r>
              <a:rPr lang="zh-TW" altLang="en-US" dirty="0">
                <a:ea typeface="新細明體" charset="-120"/>
              </a:rPr>
              <a:t>賣權</a:t>
            </a:r>
            <a:r>
              <a:rPr lang="en-US" altLang="zh-TW" dirty="0">
                <a:ea typeface="新細明體" charset="-120"/>
              </a:rPr>
              <a:t>)) option is a right to buy (sell) an asset by a certain date for a certain price </a:t>
            </a:r>
          </a:p>
          <a:p>
            <a:pPr lvl="1" eaLnBrk="1" hangingPunct="1">
              <a:lnSpc>
                <a:spcPct val="99000"/>
              </a:lnSpc>
              <a:spcBef>
                <a:spcPts val="300"/>
              </a:spcBef>
            </a:pPr>
            <a:r>
              <a:rPr lang="en-US" altLang="zh-TW" dirty="0">
                <a:ea typeface="新細明體" charset="-120"/>
              </a:rPr>
              <a:t>Maturity date</a:t>
            </a:r>
            <a:r>
              <a:rPr lang="zh-TW" altLang="en-US" dirty="0">
                <a:ea typeface="新細明體" charset="-120"/>
              </a:rPr>
              <a:t> </a:t>
            </a:r>
            <a:r>
              <a:rPr lang="en-US" altLang="zh-TW" dirty="0">
                <a:ea typeface="新細明體" charset="-120"/>
              </a:rPr>
              <a:t>(</a:t>
            </a:r>
            <a:r>
              <a:rPr lang="zh-TW" altLang="en-US" dirty="0">
                <a:ea typeface="新細明體" charset="-120"/>
              </a:rPr>
              <a:t>到期日</a:t>
            </a:r>
            <a:r>
              <a:rPr lang="en-US" altLang="zh-TW" dirty="0">
                <a:ea typeface="新細明體" charset="-120"/>
              </a:rPr>
              <a:t>): the date to settle the contract</a:t>
            </a:r>
          </a:p>
          <a:p>
            <a:pPr lvl="1" eaLnBrk="1" hangingPunct="1">
              <a:lnSpc>
                <a:spcPct val="99000"/>
              </a:lnSpc>
              <a:spcBef>
                <a:spcPts val="300"/>
              </a:spcBef>
            </a:pPr>
            <a:r>
              <a:rPr lang="en-US" altLang="zh-TW" dirty="0">
                <a:ea typeface="新細明體" charset="-120"/>
              </a:rPr>
              <a:t>Underlying asset</a:t>
            </a:r>
            <a:r>
              <a:rPr lang="zh-TW" altLang="en-US" dirty="0">
                <a:ea typeface="新細明體" charset="-120"/>
              </a:rPr>
              <a:t> </a:t>
            </a:r>
            <a:r>
              <a:rPr lang="en-US" altLang="zh-TW" dirty="0">
                <a:ea typeface="新細明體" charset="-120"/>
              </a:rPr>
              <a:t>(</a:t>
            </a:r>
            <a:r>
              <a:rPr lang="zh-TW" altLang="en-US" dirty="0">
                <a:ea typeface="新細明體" charset="-120"/>
              </a:rPr>
              <a:t>標的物</a:t>
            </a:r>
            <a:r>
              <a:rPr lang="en-US" altLang="zh-TW" dirty="0">
                <a:ea typeface="新細明體" charset="-120"/>
              </a:rPr>
              <a:t>): the target asset that could be traded at maturity</a:t>
            </a:r>
          </a:p>
          <a:p>
            <a:pPr lvl="1" eaLnBrk="1" hangingPunct="1">
              <a:lnSpc>
                <a:spcPct val="99000"/>
              </a:lnSpc>
              <a:spcBef>
                <a:spcPts val="300"/>
              </a:spcBef>
            </a:pPr>
            <a:r>
              <a:rPr lang="en-US" altLang="zh-TW" dirty="0">
                <a:ea typeface="新細明體" charset="-120"/>
              </a:rPr>
              <a:t>Strike price</a:t>
            </a:r>
            <a:r>
              <a:rPr lang="zh-TW" altLang="en-US" dirty="0">
                <a:ea typeface="新細明體" charset="-120"/>
              </a:rPr>
              <a:t> </a:t>
            </a:r>
            <a:r>
              <a:rPr lang="en-US" altLang="zh-TW" dirty="0">
                <a:ea typeface="新細明體" charset="-120"/>
              </a:rPr>
              <a:t>(</a:t>
            </a:r>
            <a:r>
              <a:rPr lang="zh-TW" altLang="en-US" dirty="0">
                <a:ea typeface="新細明體" charset="-120"/>
              </a:rPr>
              <a:t>執行價</a:t>
            </a:r>
            <a:r>
              <a:rPr lang="en-US" altLang="zh-TW" dirty="0">
                <a:ea typeface="新細明體" charset="-120"/>
              </a:rPr>
              <a:t>): the specified price to trade the underlying asset</a:t>
            </a:r>
          </a:p>
          <a:p>
            <a:pPr eaLnBrk="1" hangingPunct="1">
              <a:lnSpc>
                <a:spcPct val="99000"/>
              </a:lnSpc>
              <a:spcBef>
                <a:spcPts val="300"/>
              </a:spcBef>
            </a:pPr>
            <a:r>
              <a:rPr lang="en-US" altLang="zh-TW" dirty="0">
                <a:ea typeface="新細明體" charset="-120"/>
              </a:rPr>
              <a:t>European vs. American</a:t>
            </a:r>
            <a:r>
              <a:rPr lang="zh-TW" altLang="en-US" dirty="0">
                <a:ea typeface="新細明體" charset="-120"/>
              </a:rPr>
              <a:t> </a:t>
            </a:r>
            <a:r>
              <a:rPr lang="en-US" altLang="zh-TW" dirty="0">
                <a:ea typeface="新細明體" charset="-120"/>
              </a:rPr>
              <a:t>(</a:t>
            </a:r>
            <a:r>
              <a:rPr lang="zh-TW" altLang="en-US" dirty="0">
                <a:ea typeface="新細明體" charset="-120"/>
              </a:rPr>
              <a:t>歐式 </a:t>
            </a:r>
            <a:r>
              <a:rPr lang="en-US" altLang="zh-TW" dirty="0">
                <a:ea typeface="新細明體" charset="-120"/>
              </a:rPr>
              <a:t>vs. </a:t>
            </a:r>
            <a:r>
              <a:rPr lang="zh-TW" altLang="en-US" dirty="0">
                <a:ea typeface="新細明體" charset="-120"/>
              </a:rPr>
              <a:t>美式</a:t>
            </a:r>
            <a:r>
              <a:rPr lang="en-US" altLang="zh-TW" dirty="0">
                <a:ea typeface="新細明體" charset="-120"/>
              </a:rPr>
              <a:t>)</a:t>
            </a:r>
          </a:p>
          <a:p>
            <a:pPr lvl="1" eaLnBrk="1" hangingPunct="1">
              <a:lnSpc>
                <a:spcPct val="99000"/>
              </a:lnSpc>
              <a:spcBef>
                <a:spcPts val="300"/>
              </a:spcBef>
            </a:pPr>
            <a:r>
              <a:rPr lang="en-US" altLang="zh-TW" dirty="0">
                <a:ea typeface="新細明體" charset="-120"/>
              </a:rPr>
              <a:t>A European option can be exercised only at maturity </a:t>
            </a:r>
          </a:p>
          <a:p>
            <a:pPr lvl="1" eaLnBrk="1" hangingPunct="1">
              <a:lnSpc>
                <a:spcPct val="99000"/>
              </a:lnSpc>
              <a:spcBef>
                <a:spcPts val="300"/>
              </a:spcBef>
            </a:pPr>
            <a:r>
              <a:rPr lang="en-US" altLang="zh-TW" dirty="0">
                <a:ea typeface="新細明體" charset="-120"/>
              </a:rPr>
              <a:t>An American option can be exercised at any time during its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6459F47D-D016-4E99-B4CA-0BA973F17661}" type="slidenum">
              <a:rPr lang="en-US" altLang="en-US" smtClean="0"/>
              <a:pPr eaLnBrk="1" hangingPunct="1"/>
              <a:t>2</a:t>
            </a:fld>
            <a:endParaRPr lang="en-US" altLang="en-US"/>
          </a:p>
        </p:txBody>
      </p:sp>
      <p:sp>
        <p:nvSpPr>
          <p:cNvPr id="614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614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6149" name="Rectangle 4"/>
          <p:cNvSpPr>
            <a:spLocks noGrp="1" noChangeArrowheads="1"/>
          </p:cNvSpPr>
          <p:nvPr>
            <p:ph type="title"/>
          </p:nvPr>
        </p:nvSpPr>
        <p:spPr>
          <a:xfrm>
            <a:off x="457200" y="260350"/>
            <a:ext cx="749935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Goals </a:t>
            </a:r>
            <a:r>
              <a:rPr lang="en-US" altLang="zh-TW" dirty="0">
                <a:ea typeface="新細明體" charset="-120"/>
              </a:rPr>
              <a:t>of Chapter 1</a:t>
            </a:r>
          </a:p>
        </p:txBody>
      </p:sp>
      <p:sp>
        <p:nvSpPr>
          <p:cNvPr id="6150" name="Rectangle 5"/>
          <p:cNvSpPr txBox="1">
            <a:spLocks noChangeArrowheads="1"/>
          </p:cNvSpPr>
          <p:nvPr/>
        </p:nvSpPr>
        <p:spPr bwMode="auto">
          <a:xfrm>
            <a:off x="539750" y="1628800"/>
            <a:ext cx="8280400" cy="50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400"/>
              </a:spcBef>
              <a:buClr>
                <a:schemeClr val="tx2"/>
              </a:buClr>
              <a:buSzPct val="70000"/>
              <a:buFont typeface="Wingdings" pitchFamily="2" charset="2"/>
              <a:buChar char="l"/>
              <a:defRPr/>
            </a:pPr>
            <a:r>
              <a:rPr lang="en-US" altLang="zh-TW" sz="3000" dirty="0">
                <a:ea typeface="新細明體" pitchFamily="18" charset="-120"/>
              </a:rPr>
              <a:t>Define derivatives</a:t>
            </a:r>
            <a:r>
              <a:rPr lang="zh-TW" altLang="en-US" sz="3000" dirty="0">
                <a:ea typeface="新細明體" pitchFamily="18" charset="-120"/>
              </a:rPr>
              <a:t> </a:t>
            </a:r>
            <a:r>
              <a:rPr lang="en-US" altLang="zh-TW" sz="3200" dirty="0">
                <a:ea typeface="新細明體" pitchFamily="18" charset="-120"/>
              </a:rPr>
              <a:t>(</a:t>
            </a:r>
            <a:r>
              <a:rPr lang="zh-TW" altLang="en-US" sz="3200" dirty="0">
                <a:ea typeface="新細明體" pitchFamily="18" charset="-120"/>
              </a:rPr>
              <a:t>衍生性商品</a:t>
            </a:r>
            <a:r>
              <a:rPr lang="en-US" altLang="zh-TW" sz="3200" dirty="0">
                <a:ea typeface="新細明體" pitchFamily="18" charset="-120"/>
              </a:rPr>
              <a:t>) </a:t>
            </a:r>
            <a:endParaRPr lang="en-US" altLang="zh-TW" sz="3000" dirty="0">
              <a:ea typeface="新細明體" pitchFamily="18" charset="-120"/>
            </a:endParaRPr>
          </a:p>
          <a:p>
            <a:pPr eaLnBrk="1" hangingPunct="1">
              <a:spcBef>
                <a:spcPts val="400"/>
              </a:spcBef>
              <a:buClr>
                <a:schemeClr val="tx2"/>
              </a:buClr>
              <a:buSzPct val="70000"/>
              <a:buFont typeface="Wingdings" pitchFamily="2" charset="2"/>
              <a:buChar char="l"/>
              <a:defRPr/>
            </a:pPr>
            <a:r>
              <a:rPr lang="en-US" altLang="zh-TW" sz="3000" dirty="0">
                <a:ea typeface="新細明體" pitchFamily="18" charset="-120"/>
              </a:rPr>
              <a:t>Introduce futures, forward, and option contracts briefly</a:t>
            </a:r>
          </a:p>
          <a:p>
            <a:pPr marL="801688" lvl="1" indent="-344488" eaLnBrk="1" hangingPunct="1">
              <a:spcBef>
                <a:spcPts val="400"/>
              </a:spcBef>
              <a:buClr>
                <a:schemeClr val="accent6"/>
              </a:buClr>
              <a:buSzPct val="70000"/>
              <a:buFont typeface="Arial" pitchFamily="34" charset="0"/>
              <a:buChar char="–"/>
              <a:defRPr/>
            </a:pPr>
            <a:r>
              <a:rPr lang="en-US" altLang="zh-TW" sz="2600" dirty="0">
                <a:ea typeface="新細明體" pitchFamily="18" charset="-120"/>
              </a:rPr>
              <a:t>Including their definitions, payoff functions, and the markets at which they are traded</a:t>
            </a:r>
          </a:p>
          <a:p>
            <a:pPr eaLnBrk="1" hangingPunct="1">
              <a:spcBef>
                <a:spcPts val="400"/>
              </a:spcBef>
              <a:buClr>
                <a:schemeClr val="tx2"/>
              </a:buClr>
              <a:buSzPct val="70000"/>
              <a:buFont typeface="Wingdings" pitchFamily="2" charset="2"/>
              <a:buChar char="l"/>
              <a:defRPr/>
            </a:pPr>
            <a:r>
              <a:rPr lang="en-US" altLang="zh-TW" sz="3000" dirty="0">
                <a:ea typeface="新細明體" pitchFamily="18" charset="-120"/>
              </a:rPr>
              <a:t>Examples of hedging (</a:t>
            </a:r>
            <a:r>
              <a:rPr lang="zh-TW" altLang="en-US" sz="3000" dirty="0">
                <a:ea typeface="新細明體" pitchFamily="18" charset="-120"/>
              </a:rPr>
              <a:t>避險</a:t>
            </a:r>
            <a:r>
              <a:rPr lang="en-US" altLang="zh-TW" sz="3000" dirty="0">
                <a:ea typeface="新細明體" pitchFamily="18" charset="-120"/>
              </a:rPr>
              <a:t>), speculating</a:t>
            </a:r>
            <a:r>
              <a:rPr lang="zh-TW" altLang="en-US" sz="3000" dirty="0">
                <a:ea typeface="新細明體" pitchFamily="18" charset="-120"/>
              </a:rPr>
              <a:t> </a:t>
            </a:r>
            <a:r>
              <a:rPr lang="en-US" altLang="zh-TW" sz="3000" dirty="0">
                <a:ea typeface="新細明體" pitchFamily="18" charset="-120"/>
              </a:rPr>
              <a:t>(</a:t>
            </a:r>
            <a:r>
              <a:rPr lang="zh-TW" altLang="en-US" sz="3000" dirty="0">
                <a:ea typeface="新細明體" pitchFamily="18" charset="-120"/>
              </a:rPr>
              <a:t>投機</a:t>
            </a:r>
            <a:r>
              <a:rPr lang="en-US" altLang="zh-TW" sz="3000" dirty="0">
                <a:ea typeface="新細明體" pitchFamily="18" charset="-120"/>
              </a:rPr>
              <a:t>), arbitraging</a:t>
            </a:r>
            <a:r>
              <a:rPr lang="zh-TW" altLang="en-US" sz="3000" dirty="0">
                <a:ea typeface="新細明體" pitchFamily="18" charset="-120"/>
              </a:rPr>
              <a:t> </a:t>
            </a:r>
            <a:r>
              <a:rPr lang="en-US" altLang="zh-TW" sz="3000" dirty="0">
                <a:ea typeface="新細明體" pitchFamily="18" charset="-120"/>
              </a:rPr>
              <a:t>(</a:t>
            </a:r>
            <a:r>
              <a:rPr lang="zh-TW" altLang="en-US" sz="3000" dirty="0">
                <a:ea typeface="新細明體" pitchFamily="18" charset="-120"/>
              </a:rPr>
              <a:t>套利</a:t>
            </a:r>
            <a:r>
              <a:rPr lang="en-US" altLang="zh-TW" sz="3000" dirty="0">
                <a:ea typeface="新細明體" pitchFamily="18" charset="-120"/>
              </a:rPr>
              <a:t>) using derivatives</a:t>
            </a:r>
          </a:p>
          <a:p>
            <a:pPr marL="801688" lvl="1" indent="-344488" eaLnBrk="1" hangingPunct="1">
              <a:spcBef>
                <a:spcPts val="400"/>
              </a:spcBef>
              <a:buClr>
                <a:srgbClr val="B92D00"/>
              </a:buClr>
              <a:buSzPct val="70000"/>
              <a:buFont typeface="Arial" pitchFamily="34" charset="0"/>
              <a:buChar char="–"/>
              <a:defRPr/>
            </a:pPr>
            <a:r>
              <a:rPr lang="en-US" altLang="zh-TW" sz="2600" dirty="0">
                <a:solidFill>
                  <a:srgbClr val="000000"/>
                </a:solidFill>
                <a:ea typeface="新細明體" pitchFamily="18" charset="-120"/>
              </a:rPr>
              <a:t>Hedgers (</a:t>
            </a:r>
            <a:r>
              <a:rPr lang="zh-TW" altLang="en-US" sz="2600" dirty="0">
                <a:solidFill>
                  <a:srgbClr val="000000"/>
                </a:solidFill>
                <a:ea typeface="新細明體" pitchFamily="18" charset="-120"/>
              </a:rPr>
              <a:t>避險者</a:t>
            </a:r>
            <a:r>
              <a:rPr lang="en-US" altLang="zh-TW" sz="2600" dirty="0">
                <a:solidFill>
                  <a:srgbClr val="000000"/>
                </a:solidFill>
                <a:ea typeface="新細明體" pitchFamily="18" charset="-120"/>
              </a:rPr>
              <a:t>), speculators (</a:t>
            </a:r>
            <a:r>
              <a:rPr lang="zh-TW" altLang="en-US" sz="2600" dirty="0">
                <a:solidFill>
                  <a:srgbClr val="000000"/>
                </a:solidFill>
                <a:ea typeface="新細明體" pitchFamily="18" charset="-120"/>
              </a:rPr>
              <a:t>投機者</a:t>
            </a:r>
            <a:r>
              <a:rPr lang="en-US" altLang="zh-TW" sz="2600" dirty="0">
                <a:solidFill>
                  <a:srgbClr val="000000"/>
                </a:solidFill>
                <a:ea typeface="新細明體" pitchFamily="18" charset="-120"/>
              </a:rPr>
              <a:t>), and arbitrageurs (</a:t>
            </a:r>
            <a:r>
              <a:rPr lang="zh-TW" altLang="en-US" sz="2600" dirty="0">
                <a:solidFill>
                  <a:srgbClr val="000000"/>
                </a:solidFill>
                <a:ea typeface="新細明體" pitchFamily="18" charset="-120"/>
              </a:rPr>
              <a:t>套利者</a:t>
            </a:r>
            <a:r>
              <a:rPr lang="en-US" altLang="zh-TW" sz="2600" dirty="0">
                <a:solidFill>
                  <a:srgbClr val="000000"/>
                </a:solidFill>
                <a:ea typeface="新細明體" pitchFamily="18" charset="-120"/>
              </a:rPr>
              <a:t>)</a:t>
            </a:r>
          </a:p>
          <a:p>
            <a:pPr marL="801688" lvl="1" indent="-344488" eaLnBrk="1" hangingPunct="1">
              <a:spcBef>
                <a:spcPts val="400"/>
              </a:spcBef>
              <a:buClr>
                <a:srgbClr val="B92D00"/>
              </a:buClr>
              <a:buSzPct val="70000"/>
              <a:buFont typeface="Arial" pitchFamily="34" charset="0"/>
              <a:buChar char="–"/>
              <a:defRPr/>
            </a:pPr>
            <a:r>
              <a:rPr lang="en-US" altLang="zh-TW" sz="2600">
                <a:solidFill>
                  <a:srgbClr val="000000"/>
                </a:solidFill>
                <a:ea typeface="新細明體" pitchFamily="18" charset="-120"/>
              </a:rPr>
              <a:t>Determining </a:t>
            </a:r>
            <a:r>
              <a:rPr lang="en-US" altLang="zh-TW" sz="2600" dirty="0">
                <a:solidFill>
                  <a:srgbClr val="000000"/>
                </a:solidFill>
                <a:ea typeface="新細明體" pitchFamily="18" charset="-120"/>
              </a:rPr>
              <a:t>theoretical futures price by arbitrage</a:t>
            </a:r>
          </a:p>
          <a:p>
            <a:pPr eaLnBrk="1" hangingPunct="1">
              <a:spcBef>
                <a:spcPts val="400"/>
              </a:spcBef>
              <a:buClr>
                <a:schemeClr val="tx2"/>
              </a:buClr>
              <a:buSzPct val="70000"/>
              <a:buFont typeface="Wingdings" pitchFamily="2" charset="2"/>
              <a:buChar char="l"/>
              <a:defRPr/>
            </a:pPr>
            <a:r>
              <a:rPr lang="en-US" altLang="zh-TW" sz="3000" dirty="0">
                <a:ea typeface="新細明體" pitchFamily="18" charset="-120"/>
              </a:rPr>
              <a:t>Summarize ways derivatives are used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1"/>
          <p:cNvGraphicFramePr>
            <a:graphicFrameLocks noGrp="1"/>
          </p:cNvGraphicFramePr>
          <p:nvPr>
            <p:extLst>
              <p:ext uri="{D42A27DB-BD31-4B8C-83A1-F6EECF244321}">
                <p14:modId xmlns:p14="http://schemas.microsoft.com/office/powerpoint/2010/main" val="3388184099"/>
              </p:ext>
            </p:extLst>
          </p:nvPr>
        </p:nvGraphicFramePr>
        <p:xfrm>
          <a:off x="1067717" y="1556792"/>
          <a:ext cx="6024563" cy="2717515"/>
        </p:xfrm>
        <a:graphic>
          <a:graphicData uri="http://schemas.openxmlformats.org/drawingml/2006/table">
            <a:tbl>
              <a:tblPr firstRow="1" bandRow="1">
                <a:tableStyleId>{5940675A-B579-460E-94D1-54222C63F5DA}</a:tableStyleId>
              </a:tblPr>
              <a:tblGrid>
                <a:gridCol w="1080223">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778058">
                  <a:extLst>
                    <a:ext uri="{9D8B030D-6E8A-4147-A177-3AD203B41FA5}">
                      <a16:colId xmlns:a16="http://schemas.microsoft.com/office/drawing/2014/main" val="20003"/>
                    </a:ext>
                  </a:extLst>
                </a:gridCol>
                <a:gridCol w="860652">
                  <a:extLst>
                    <a:ext uri="{9D8B030D-6E8A-4147-A177-3AD203B41FA5}">
                      <a16:colId xmlns:a16="http://schemas.microsoft.com/office/drawing/2014/main" val="20004"/>
                    </a:ext>
                  </a:extLst>
                </a:gridCol>
                <a:gridCol w="860652">
                  <a:extLst>
                    <a:ext uri="{9D8B030D-6E8A-4147-A177-3AD203B41FA5}">
                      <a16:colId xmlns:a16="http://schemas.microsoft.com/office/drawing/2014/main" val="20005"/>
                    </a:ext>
                  </a:extLst>
                </a:gridCol>
                <a:gridCol w="860652">
                  <a:extLst>
                    <a:ext uri="{9D8B030D-6E8A-4147-A177-3AD203B41FA5}">
                      <a16:colId xmlns:a16="http://schemas.microsoft.com/office/drawing/2014/main" val="20006"/>
                    </a:ext>
                  </a:extLst>
                </a:gridCol>
              </a:tblGrid>
              <a:tr h="586892">
                <a:tc>
                  <a:txBody>
                    <a:bodyPr/>
                    <a:lstStyle/>
                    <a:p>
                      <a:pPr algn="ctr"/>
                      <a:r>
                        <a:rPr lang="en-CA" sz="1800" dirty="0"/>
                        <a:t>Strike</a:t>
                      </a:r>
                    </a:p>
                    <a:p>
                      <a:pPr algn="ctr"/>
                      <a:r>
                        <a:rPr lang="en-CA" sz="1800" dirty="0"/>
                        <a:t>Price ($)</a:t>
                      </a:r>
                    </a:p>
                  </a:txBody>
                  <a:tcPr marL="91449" marR="91449"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July</a:t>
                      </a:r>
                    </a:p>
                    <a:p>
                      <a:pPr algn="ctr"/>
                      <a:r>
                        <a:rPr lang="en-CA" sz="1800" dirty="0"/>
                        <a:t>Bid</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July</a:t>
                      </a:r>
                    </a:p>
                    <a:p>
                      <a:pPr algn="ctr"/>
                      <a:r>
                        <a:rPr lang="en-CA" sz="1800" dirty="0"/>
                        <a:t>Ask</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Sept</a:t>
                      </a:r>
                    </a:p>
                    <a:p>
                      <a:pPr algn="ctr"/>
                      <a:r>
                        <a:rPr lang="en-CA" sz="1800" dirty="0"/>
                        <a:t>Bid</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Sept</a:t>
                      </a:r>
                    </a:p>
                    <a:p>
                      <a:pPr algn="ctr"/>
                      <a:r>
                        <a:rPr lang="en-CA" sz="1800" dirty="0"/>
                        <a:t>Ask</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Dec</a:t>
                      </a:r>
                    </a:p>
                    <a:p>
                      <a:pPr algn="ctr"/>
                      <a:r>
                        <a:rPr lang="en-CA" sz="1800" dirty="0"/>
                        <a:t>Bid</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Dec Ask</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5481">
                <a:tc>
                  <a:txBody>
                    <a:bodyPr/>
                    <a:lstStyle/>
                    <a:p>
                      <a:pPr algn="ctr"/>
                      <a:r>
                        <a:rPr lang="en-CA" sz="1800" dirty="0"/>
                        <a:t>520</a:t>
                      </a:r>
                    </a:p>
                  </a:txBody>
                  <a:tcPr marL="91449" marR="91449" marT="45735" marB="4573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CA" sz="1800" dirty="0"/>
                        <a:t>46.50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47.20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55.40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56.80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67.70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70.00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15481">
                <a:tc>
                  <a:txBody>
                    <a:bodyPr/>
                    <a:lstStyle/>
                    <a:p>
                      <a:pPr algn="ctr"/>
                      <a:r>
                        <a:rPr lang="en-CA" sz="1800" dirty="0"/>
                        <a:t>540</a:t>
                      </a:r>
                    </a:p>
                  </a:txBody>
                  <a:tcPr marL="91449" marR="91449" marT="45735" marB="45735">
                    <a:lnR w="12700" cap="flat" cmpd="sng" algn="ctr">
                      <a:solidFill>
                        <a:schemeClr val="tx1"/>
                      </a:solidFill>
                      <a:prstDash val="solid"/>
                      <a:round/>
                      <a:headEnd type="none" w="med" len="med"/>
                      <a:tailEnd type="none" w="med" len="med"/>
                    </a:lnR>
                  </a:tcPr>
                </a:tc>
                <a:tc>
                  <a:txBody>
                    <a:bodyPr/>
                    <a:lstStyle/>
                    <a:p>
                      <a:r>
                        <a:rPr lang="en-CA" sz="1800" dirty="0"/>
                        <a:t>31.70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32.30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41.60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42.50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55.30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56.20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15481">
                <a:tc>
                  <a:txBody>
                    <a:bodyPr/>
                    <a:lstStyle/>
                    <a:p>
                      <a:pPr algn="ctr"/>
                      <a:r>
                        <a:rPr lang="en-CA" sz="1800" dirty="0"/>
                        <a:t>560</a:t>
                      </a:r>
                    </a:p>
                  </a:txBody>
                  <a:tcPr marL="91449" marR="91449" marT="45735" marB="45735">
                    <a:lnR w="12700" cap="flat" cmpd="sng" algn="ctr">
                      <a:solidFill>
                        <a:schemeClr val="tx1"/>
                      </a:solidFill>
                      <a:prstDash val="solid"/>
                      <a:round/>
                      <a:headEnd type="none" w="med" len="med"/>
                      <a:tailEnd type="none" w="med" len="med"/>
                    </a:lnR>
                  </a:tcPr>
                </a:tc>
                <a:tc>
                  <a:txBody>
                    <a:bodyPr/>
                    <a:lstStyle/>
                    <a:p>
                      <a:r>
                        <a:rPr lang="en-CA" sz="1800" dirty="0"/>
                        <a:t>20.00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20.40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30.20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30.70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44.20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45.00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15481">
                <a:tc>
                  <a:txBody>
                    <a:bodyPr/>
                    <a:lstStyle/>
                    <a:p>
                      <a:pPr algn="ctr"/>
                      <a:r>
                        <a:rPr lang="en-CA" sz="1800" dirty="0"/>
                        <a:t>580</a:t>
                      </a:r>
                    </a:p>
                  </a:txBody>
                  <a:tcPr marL="91449" marR="91449" marT="45735" marB="45735">
                    <a:lnR w="12700" cap="flat" cmpd="sng" algn="ctr">
                      <a:solidFill>
                        <a:schemeClr val="tx1"/>
                      </a:solidFill>
                      <a:prstDash val="solid"/>
                      <a:round/>
                      <a:headEnd type="none" w="med" len="med"/>
                      <a:tailEnd type="none" w="med" len="med"/>
                    </a:lnR>
                  </a:tcPr>
                </a:tc>
                <a:tc>
                  <a:txBody>
                    <a:bodyPr/>
                    <a:lstStyle/>
                    <a:p>
                      <a:r>
                        <a:rPr lang="en-CA" sz="1800" dirty="0"/>
                        <a:t>11.30</a:t>
                      </a:r>
                    </a:p>
                  </a:txBody>
                  <a:tcPr marL="91449" marR="91449" marT="45735" marB="4573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11.60</a:t>
                      </a:r>
                    </a:p>
                  </a:txBody>
                  <a:tcPr marL="91449" marR="91449" marT="45735" marB="4573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20.70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21.20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34.50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35.30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15481">
                <a:tc>
                  <a:txBody>
                    <a:bodyPr/>
                    <a:lstStyle/>
                    <a:p>
                      <a:pPr algn="ctr"/>
                      <a:r>
                        <a:rPr lang="en-CA" sz="1800" dirty="0"/>
                        <a:t>600</a:t>
                      </a:r>
                    </a:p>
                  </a:txBody>
                  <a:tcPr marL="91449" marR="91449" marT="45735" marB="45735">
                    <a:lnR w="12700" cap="flat" cmpd="sng" algn="ctr">
                      <a:solidFill>
                        <a:schemeClr val="tx1"/>
                      </a:solidFill>
                      <a:prstDash val="solid"/>
                      <a:round/>
                      <a:headEnd type="none" w="med" len="med"/>
                      <a:tailEnd type="none" w="med" len="med"/>
                    </a:lnR>
                  </a:tcPr>
                </a:tc>
                <a:tc>
                  <a:txBody>
                    <a:bodyPr/>
                    <a:lstStyle/>
                    <a:p>
                      <a:r>
                        <a:rPr lang="en-CA" sz="1800" dirty="0"/>
                        <a:t>  5.60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  5.90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13.50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13.90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26.30</a:t>
                      </a:r>
                    </a:p>
                  </a:txBody>
                  <a:tcPr marL="91449" marR="91449" marT="45735" marB="45735">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27.10</a:t>
                      </a:r>
                    </a:p>
                  </a:txBody>
                  <a:tcPr marL="91449" marR="91449" marT="45735" marB="45735">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5602" name="投影片編號版面配置區 5"/>
          <p:cNvSpPr>
            <a:spLocks noGrp="1"/>
          </p:cNvSpPr>
          <p:nvPr>
            <p:ph type="sldNum" sz="quarter" idx="11"/>
          </p:nvPr>
        </p:nvSpPr>
        <p:spPr>
          <a:xfrm>
            <a:off x="7010400" y="6524625"/>
            <a:ext cx="2133600" cy="33337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0D4EB8BF-4ECC-4ED7-84B2-9239E319C07C}" type="slidenum">
              <a:rPr lang="en-US" altLang="en-US" smtClean="0"/>
              <a:pPr eaLnBrk="1" hangingPunct="1"/>
              <a:t>20</a:t>
            </a:fld>
            <a:endParaRPr lang="en-US" altLang="en-US"/>
          </a:p>
        </p:txBody>
      </p:sp>
      <p:sp>
        <p:nvSpPr>
          <p:cNvPr id="25603" name="Rectangle 1026"/>
          <p:cNvSpPr>
            <a:spLocks noGrp="1" noChangeArrowheads="1"/>
          </p:cNvSpPr>
          <p:nvPr>
            <p:ph type="title"/>
          </p:nvPr>
        </p:nvSpPr>
        <p:spPr>
          <a:xfrm>
            <a:off x="35496" y="122238"/>
            <a:ext cx="7893496" cy="1295400"/>
          </a:xfrm>
        </p:spPr>
        <p:txBody>
          <a:bodyPr/>
          <a:lstStyle/>
          <a:p>
            <a:pPr algn="ctr" eaLnBrk="1" hangingPunct="1"/>
            <a:r>
              <a:rPr lang="en-US" altLang="zh-TW" dirty="0">
                <a:ea typeface="新細明體" charset="-120"/>
              </a:rPr>
              <a:t>Google Call Prices (June 25th, 2019; Stock Price is $561.51)</a:t>
            </a:r>
          </a:p>
        </p:txBody>
      </p:sp>
      <p:sp>
        <p:nvSpPr>
          <p:cNvPr id="8" name="Text Box 6"/>
          <p:cNvSpPr txBox="1">
            <a:spLocks noChangeArrowheads="1"/>
          </p:cNvSpPr>
          <p:nvPr/>
        </p:nvSpPr>
        <p:spPr bwMode="auto">
          <a:xfrm>
            <a:off x="323528" y="4365104"/>
            <a:ext cx="8640959"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66700" indent="-266700" eaLnBrk="1" hangingPunct="1">
              <a:spcBef>
                <a:spcPts val="300"/>
              </a:spcBef>
              <a:defRPr/>
            </a:pPr>
            <a:r>
              <a:rPr lang="en-US" altLang="zh-TW" dirty="0">
                <a:ea typeface="新細明體" charset="-120"/>
              </a:rPr>
              <a:t>※ Options prices (or option premiums, </a:t>
            </a:r>
            <a:r>
              <a:rPr lang="zh-TW" altLang="en-US" dirty="0">
                <a:ea typeface="新細明體" charset="-120"/>
              </a:rPr>
              <a:t>選擇權權利金</a:t>
            </a:r>
            <a:r>
              <a:rPr lang="en-US" altLang="zh-TW" dirty="0">
                <a:ea typeface="新細明體" charset="-120"/>
              </a:rPr>
              <a:t>) are the prices to buy or sell options (not the price to trade the underlying asset)</a:t>
            </a:r>
          </a:p>
          <a:p>
            <a:pPr marL="266700" indent="-266700" eaLnBrk="1" hangingPunct="1">
              <a:spcBef>
                <a:spcPts val="300"/>
              </a:spcBef>
              <a:defRPr/>
            </a:pPr>
            <a:r>
              <a:rPr lang="en-US" altLang="zh-TW" dirty="0">
                <a:ea typeface="新細明體" charset="-120"/>
              </a:rPr>
              <a:t>※ On June 25</a:t>
            </a:r>
            <a:r>
              <a:rPr lang="en-US" altLang="zh-TW" baseline="30000" dirty="0">
                <a:ea typeface="新細明體" charset="-120"/>
              </a:rPr>
              <a:t>th</a:t>
            </a:r>
            <a:r>
              <a:rPr lang="en-US" altLang="zh-TW" dirty="0">
                <a:ea typeface="新細明體" charset="-120"/>
              </a:rPr>
              <a:t>, a trader sells a call option at $34.50 (to the option dealer), which grants the option dealer a right to purchase one share of Google from the trader at $580 in Dec. 2019</a:t>
            </a:r>
            <a:endParaRPr lang="en-US" altLang="zh-TW" dirty="0">
              <a:latin typeface="+mn-lt"/>
              <a:ea typeface="新細明體" charset="-120"/>
            </a:endParaRPr>
          </a:p>
          <a:p>
            <a:pPr marL="266700" indent="-266700" eaLnBrk="1" hangingPunct="1">
              <a:spcBef>
                <a:spcPts val="300"/>
              </a:spcBef>
              <a:defRPr/>
            </a:pPr>
            <a:r>
              <a:rPr lang="en-US" altLang="zh-TW" dirty="0">
                <a:latin typeface="+mn-lt"/>
                <a:ea typeface="新細明體" charset="-120"/>
              </a:rPr>
              <a:t>※ For calls, there are more valuable for lower strike prices</a:t>
            </a:r>
          </a:p>
          <a:p>
            <a:pPr marL="266700" indent="-266700" eaLnBrk="1" hangingPunct="1">
              <a:spcBef>
                <a:spcPts val="300"/>
              </a:spcBef>
              <a:defRPr/>
            </a:pPr>
            <a:r>
              <a:rPr lang="en-US" altLang="zh-TW" dirty="0">
                <a:ea typeface="新細明體" charset="-120"/>
              </a:rPr>
              <a:t>※ In general, the longer time to maturity implies higher option prices</a:t>
            </a:r>
          </a:p>
          <a:p>
            <a:pPr marL="266700" indent="-266700" eaLnBrk="1" hangingPunct="1">
              <a:spcBef>
                <a:spcPts val="300"/>
              </a:spcBef>
              <a:defRPr/>
            </a:pPr>
            <a:r>
              <a:rPr lang="en-US" altLang="zh-TW" dirty="0">
                <a:ea typeface="新細明體" charset="-120"/>
              </a:rPr>
              <a:t>※ The properties of options will be discussed further in Ch. 10</a:t>
            </a:r>
            <a:endParaRPr lang="en-US" altLang="zh-TW" dirty="0">
              <a:latin typeface="+mn-lt"/>
              <a:ea typeface="新細明體" pitchFamily="18" charset="-120"/>
            </a:endParaRPr>
          </a:p>
        </p:txBody>
      </p:sp>
      <p:sp>
        <p:nvSpPr>
          <p:cNvPr id="25607" name="橢圓 2"/>
          <p:cNvSpPr>
            <a:spLocks noChangeArrowheads="1"/>
          </p:cNvSpPr>
          <p:nvPr/>
        </p:nvSpPr>
        <p:spPr bwMode="auto">
          <a:xfrm>
            <a:off x="5364088" y="3428999"/>
            <a:ext cx="720080" cy="463214"/>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endParaRPr lang="zh-TW" altLang="en-US">
              <a:ea typeface="新細明體"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1"/>
          </p:nvPr>
        </p:nvSpPr>
        <p:spPr>
          <a:xfrm>
            <a:off x="7010400" y="6524625"/>
            <a:ext cx="2133600" cy="33337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0D4EB8BF-4ECC-4ED7-84B2-9239E319C07C}" type="slidenum">
              <a:rPr lang="en-US" altLang="en-US" smtClean="0"/>
              <a:pPr eaLnBrk="1" hangingPunct="1"/>
              <a:t>21</a:t>
            </a:fld>
            <a:endParaRPr lang="en-US" altLang="en-US"/>
          </a:p>
        </p:txBody>
      </p:sp>
      <p:sp>
        <p:nvSpPr>
          <p:cNvPr id="25603" name="Rectangle 1026"/>
          <p:cNvSpPr>
            <a:spLocks noGrp="1" noChangeArrowheads="1"/>
          </p:cNvSpPr>
          <p:nvPr>
            <p:ph type="title"/>
          </p:nvPr>
        </p:nvSpPr>
        <p:spPr>
          <a:xfrm>
            <a:off x="62880" y="117376"/>
            <a:ext cx="7893496" cy="1295400"/>
          </a:xfrm>
        </p:spPr>
        <p:txBody>
          <a:bodyPr/>
          <a:lstStyle/>
          <a:p>
            <a:pPr algn="ctr" eaLnBrk="1" hangingPunct="1"/>
            <a:r>
              <a:rPr lang="en-US" altLang="zh-TW" dirty="0">
                <a:ea typeface="新細明體" charset="-120"/>
              </a:rPr>
              <a:t>Google Put Prices (June 25th, 2019; Stock Price is $561.51)</a:t>
            </a:r>
          </a:p>
        </p:txBody>
      </p:sp>
      <p:sp>
        <p:nvSpPr>
          <p:cNvPr id="8" name="Text Box 6"/>
          <p:cNvSpPr txBox="1">
            <a:spLocks noChangeArrowheads="1"/>
          </p:cNvSpPr>
          <p:nvPr/>
        </p:nvSpPr>
        <p:spPr bwMode="auto">
          <a:xfrm>
            <a:off x="525462" y="4581128"/>
            <a:ext cx="815022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66700" indent="-266700" eaLnBrk="1" hangingPunct="1">
              <a:spcBef>
                <a:spcPts val="600"/>
              </a:spcBef>
              <a:defRPr/>
            </a:pPr>
            <a:r>
              <a:rPr lang="en-US" altLang="zh-TW" dirty="0">
                <a:ea typeface="新細明體" charset="-120"/>
              </a:rPr>
              <a:t>※ On June 25</a:t>
            </a:r>
            <a:r>
              <a:rPr lang="en-US" altLang="zh-TW" baseline="30000" dirty="0">
                <a:ea typeface="新細明體" charset="-120"/>
              </a:rPr>
              <a:t>th</a:t>
            </a:r>
            <a:r>
              <a:rPr lang="en-US" altLang="zh-TW" dirty="0">
                <a:ea typeface="新細明體" charset="-120"/>
              </a:rPr>
              <a:t>, a trader pays $28.60 to buy a put option (from the option dealer) to acquire a right to sell one share of Google to the dealer at $560 in September 2019</a:t>
            </a:r>
            <a:endParaRPr lang="en-US" altLang="zh-TW" dirty="0">
              <a:latin typeface="+mn-lt"/>
              <a:ea typeface="新細明體" charset="-120"/>
            </a:endParaRPr>
          </a:p>
          <a:p>
            <a:pPr marL="266700" indent="-266700" eaLnBrk="1" hangingPunct="1">
              <a:spcBef>
                <a:spcPts val="600"/>
              </a:spcBef>
              <a:defRPr/>
            </a:pPr>
            <a:r>
              <a:rPr lang="en-US" altLang="zh-TW" dirty="0">
                <a:latin typeface="+mn-lt"/>
                <a:ea typeface="新細明體" charset="-120"/>
              </a:rPr>
              <a:t>※ For puts, there are more valuable for higher strike prices</a:t>
            </a:r>
          </a:p>
          <a:p>
            <a:pPr marL="266700" indent="-266700" eaLnBrk="1" hangingPunct="1">
              <a:spcBef>
                <a:spcPts val="600"/>
              </a:spcBef>
              <a:defRPr/>
            </a:pPr>
            <a:r>
              <a:rPr lang="en-US" altLang="zh-TW" dirty="0">
                <a:ea typeface="新細明體" charset="-120"/>
              </a:rPr>
              <a:t>※ In general, the longer time to maturity implies higher option prices</a:t>
            </a:r>
          </a:p>
        </p:txBody>
      </p:sp>
      <p:graphicFrame>
        <p:nvGraphicFramePr>
          <p:cNvPr id="11" name="Table 5"/>
          <p:cNvGraphicFramePr>
            <a:graphicFrameLocks noGrp="1"/>
          </p:cNvGraphicFramePr>
          <p:nvPr>
            <p:extLst>
              <p:ext uri="{D42A27DB-BD31-4B8C-83A1-F6EECF244321}">
                <p14:modId xmlns:p14="http://schemas.microsoft.com/office/powerpoint/2010/main" val="931476704"/>
              </p:ext>
            </p:extLst>
          </p:nvPr>
        </p:nvGraphicFramePr>
        <p:xfrm>
          <a:off x="1187624" y="1484784"/>
          <a:ext cx="6024563" cy="2880322"/>
        </p:xfrm>
        <a:graphic>
          <a:graphicData uri="http://schemas.openxmlformats.org/drawingml/2006/table">
            <a:tbl>
              <a:tblPr firstRow="1" bandRow="1">
                <a:tableStyleId>{5940675A-B579-460E-94D1-54222C63F5DA}</a:tableStyleId>
              </a:tblPr>
              <a:tblGrid>
                <a:gridCol w="1080223">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778058">
                  <a:extLst>
                    <a:ext uri="{9D8B030D-6E8A-4147-A177-3AD203B41FA5}">
                      <a16:colId xmlns:a16="http://schemas.microsoft.com/office/drawing/2014/main" val="20003"/>
                    </a:ext>
                  </a:extLst>
                </a:gridCol>
                <a:gridCol w="860652">
                  <a:extLst>
                    <a:ext uri="{9D8B030D-6E8A-4147-A177-3AD203B41FA5}">
                      <a16:colId xmlns:a16="http://schemas.microsoft.com/office/drawing/2014/main" val="20004"/>
                    </a:ext>
                  </a:extLst>
                </a:gridCol>
                <a:gridCol w="860652">
                  <a:extLst>
                    <a:ext uri="{9D8B030D-6E8A-4147-A177-3AD203B41FA5}">
                      <a16:colId xmlns:a16="http://schemas.microsoft.com/office/drawing/2014/main" val="20005"/>
                    </a:ext>
                  </a:extLst>
                </a:gridCol>
                <a:gridCol w="860652">
                  <a:extLst>
                    <a:ext uri="{9D8B030D-6E8A-4147-A177-3AD203B41FA5}">
                      <a16:colId xmlns:a16="http://schemas.microsoft.com/office/drawing/2014/main" val="20006"/>
                    </a:ext>
                  </a:extLst>
                </a:gridCol>
              </a:tblGrid>
              <a:tr h="746122">
                <a:tc>
                  <a:txBody>
                    <a:bodyPr/>
                    <a:lstStyle/>
                    <a:p>
                      <a:pPr algn="ctr"/>
                      <a:r>
                        <a:rPr lang="en-CA" sz="1800" dirty="0"/>
                        <a:t>Strike</a:t>
                      </a:r>
                    </a:p>
                    <a:p>
                      <a:pPr algn="ctr"/>
                      <a:r>
                        <a:rPr lang="en-CA" sz="1800" dirty="0"/>
                        <a:t>Price ($)</a:t>
                      </a:r>
                    </a:p>
                  </a:txBody>
                  <a:tcPr marL="91449" marR="91449" marT="45716" marB="45716">
                    <a:lnR w="12700" cap="flat" cmpd="sng" algn="ctr">
                      <a:solidFill>
                        <a:schemeClr val="tx1"/>
                      </a:solidFill>
                      <a:prstDash val="solid"/>
                      <a:round/>
                      <a:headEnd type="none" w="med" len="med"/>
                      <a:tailEnd type="none" w="med" len="med"/>
                    </a:lnR>
                  </a:tcPr>
                </a:tc>
                <a:tc>
                  <a:txBody>
                    <a:bodyPr/>
                    <a:lstStyle/>
                    <a:p>
                      <a:pPr algn="ctr"/>
                      <a:r>
                        <a:rPr lang="en-CA" sz="1800" dirty="0"/>
                        <a:t>July</a:t>
                      </a:r>
                    </a:p>
                    <a:p>
                      <a:pPr algn="ctr"/>
                      <a:r>
                        <a:rPr lang="en-CA" sz="1800" dirty="0"/>
                        <a:t>Bid</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July</a:t>
                      </a:r>
                    </a:p>
                    <a:p>
                      <a:pPr algn="ctr"/>
                      <a:r>
                        <a:rPr lang="en-CA" sz="1800" dirty="0"/>
                        <a:t>Ask</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Sept</a:t>
                      </a:r>
                    </a:p>
                    <a:p>
                      <a:pPr algn="ctr"/>
                      <a:r>
                        <a:rPr lang="en-CA" sz="1800" dirty="0"/>
                        <a:t>Bid</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Sept</a:t>
                      </a:r>
                    </a:p>
                    <a:p>
                      <a:pPr algn="ctr"/>
                      <a:r>
                        <a:rPr lang="en-CA" sz="1800" dirty="0"/>
                        <a:t>Ask</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Dec</a:t>
                      </a:r>
                    </a:p>
                    <a:p>
                      <a:pPr algn="ctr"/>
                      <a:r>
                        <a:rPr lang="en-CA" sz="1800" dirty="0"/>
                        <a:t>Bid</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a:t>Dec Ask</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26840">
                <a:tc>
                  <a:txBody>
                    <a:bodyPr/>
                    <a:lstStyle/>
                    <a:p>
                      <a:pPr algn="ctr"/>
                      <a:r>
                        <a:rPr lang="en-CA" sz="1800" dirty="0"/>
                        <a:t>520</a:t>
                      </a:r>
                    </a:p>
                  </a:txBody>
                  <a:tcPr marL="91449" marR="91449" marT="45716" marB="45716">
                    <a:lnR w="12700" cap="flat" cmpd="sng" algn="ctr">
                      <a:solidFill>
                        <a:schemeClr val="tx1"/>
                      </a:solidFill>
                      <a:prstDash val="solid"/>
                      <a:round/>
                      <a:headEnd type="none" w="med" len="med"/>
                      <a:tailEnd type="none" w="med" len="med"/>
                    </a:lnR>
                  </a:tcPr>
                </a:tc>
                <a:tc>
                  <a:txBody>
                    <a:bodyPr/>
                    <a:lstStyle/>
                    <a:p>
                      <a:r>
                        <a:rPr lang="en-CA" sz="1800" dirty="0"/>
                        <a:t>  5.00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  5.30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13.60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14.00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25.30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26.10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6840">
                <a:tc>
                  <a:txBody>
                    <a:bodyPr/>
                    <a:lstStyle/>
                    <a:p>
                      <a:pPr algn="ctr"/>
                      <a:r>
                        <a:rPr lang="en-CA" sz="1800" dirty="0"/>
                        <a:t>540</a:t>
                      </a:r>
                    </a:p>
                  </a:txBody>
                  <a:tcPr marL="91449" marR="91449" marT="45716" marB="45716">
                    <a:lnR w="12700" cap="flat" cmpd="sng" algn="ctr">
                      <a:solidFill>
                        <a:schemeClr val="tx1"/>
                      </a:solidFill>
                      <a:prstDash val="solid"/>
                      <a:round/>
                      <a:headEnd type="none" w="med" len="med"/>
                      <a:tailEnd type="none" w="med" len="med"/>
                    </a:lnR>
                  </a:tcPr>
                </a:tc>
                <a:tc>
                  <a:txBody>
                    <a:bodyPr/>
                    <a:lstStyle/>
                    <a:p>
                      <a:r>
                        <a:rPr lang="en-CA" sz="1800" dirty="0"/>
                        <a:t>10.20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10.50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19.80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20.30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32.80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33.50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26840">
                <a:tc>
                  <a:txBody>
                    <a:bodyPr/>
                    <a:lstStyle/>
                    <a:p>
                      <a:pPr algn="ctr"/>
                      <a:r>
                        <a:rPr lang="en-CA" sz="1800" dirty="0"/>
                        <a:t>560</a:t>
                      </a:r>
                    </a:p>
                  </a:txBody>
                  <a:tcPr marL="91449" marR="91449" marT="45716" marB="45716">
                    <a:lnR w="12700" cap="flat" cmpd="sng" algn="ctr">
                      <a:solidFill>
                        <a:schemeClr val="tx1"/>
                      </a:solidFill>
                      <a:prstDash val="solid"/>
                      <a:round/>
                      <a:headEnd type="none" w="med" len="med"/>
                      <a:tailEnd type="none" w="med" len="med"/>
                    </a:lnR>
                  </a:tcPr>
                </a:tc>
                <a:tc>
                  <a:txBody>
                    <a:bodyPr/>
                    <a:lstStyle/>
                    <a:p>
                      <a:r>
                        <a:rPr lang="en-CA" sz="1800" dirty="0"/>
                        <a:t>18.30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18.70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28.10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28.60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41.50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42.30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26840">
                <a:tc>
                  <a:txBody>
                    <a:bodyPr/>
                    <a:lstStyle/>
                    <a:p>
                      <a:pPr algn="ctr"/>
                      <a:r>
                        <a:rPr lang="en-CA" sz="1800" dirty="0"/>
                        <a:t>580</a:t>
                      </a:r>
                    </a:p>
                  </a:txBody>
                  <a:tcPr marL="91449" marR="91449" marT="45716" marB="45716">
                    <a:lnR w="12700" cap="flat" cmpd="sng" algn="ctr">
                      <a:solidFill>
                        <a:schemeClr val="tx1"/>
                      </a:solidFill>
                      <a:prstDash val="solid"/>
                      <a:round/>
                      <a:headEnd type="none" w="med" len="med"/>
                      <a:tailEnd type="none" w="med" len="med"/>
                    </a:lnR>
                  </a:tcPr>
                </a:tc>
                <a:tc>
                  <a:txBody>
                    <a:bodyPr/>
                    <a:lstStyle/>
                    <a:p>
                      <a:r>
                        <a:rPr lang="en-CA" sz="1800" dirty="0"/>
                        <a:t>29.60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30.00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38.40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39.10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51.80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52.60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26840">
                <a:tc>
                  <a:txBody>
                    <a:bodyPr/>
                    <a:lstStyle/>
                    <a:p>
                      <a:pPr algn="ctr"/>
                      <a:r>
                        <a:rPr lang="en-CA" sz="1800" dirty="0"/>
                        <a:t>600</a:t>
                      </a:r>
                    </a:p>
                  </a:txBody>
                  <a:tcPr marL="91449" marR="91449" marT="45716" marB="45716">
                    <a:lnR w="12700" cap="flat" cmpd="sng" algn="ctr">
                      <a:solidFill>
                        <a:schemeClr val="tx1"/>
                      </a:solidFill>
                      <a:prstDash val="solid"/>
                      <a:round/>
                      <a:headEnd type="none" w="med" len="med"/>
                      <a:tailEnd type="none" w="med" len="med"/>
                    </a:lnR>
                  </a:tcPr>
                </a:tc>
                <a:tc>
                  <a:txBody>
                    <a:bodyPr/>
                    <a:lstStyle/>
                    <a:p>
                      <a:r>
                        <a:rPr lang="en-CA" sz="1800" dirty="0"/>
                        <a:t>43.80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44.40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51.10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52.10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63.50</a:t>
                      </a:r>
                    </a:p>
                  </a:txBody>
                  <a:tcPr marL="91449" marR="91449" marT="45716" marB="4571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dirty="0"/>
                        <a:t>64.90</a:t>
                      </a:r>
                    </a:p>
                  </a:txBody>
                  <a:tcPr marL="91449" marR="91449" marT="45716" marB="4571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12" name="橢圓 2"/>
          <p:cNvSpPr>
            <a:spLocks noChangeArrowheads="1"/>
          </p:cNvSpPr>
          <p:nvPr/>
        </p:nvSpPr>
        <p:spPr bwMode="auto">
          <a:xfrm>
            <a:off x="4600574" y="3068960"/>
            <a:ext cx="720080" cy="463214"/>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endParaRPr lang="zh-TW" altLang="en-US">
              <a:ea typeface="新細明體" charset="-120"/>
            </a:endParaRPr>
          </a:p>
        </p:txBody>
      </p:sp>
    </p:spTree>
    <p:extLst>
      <p:ext uri="{BB962C8B-B14F-4D97-AF65-F5344CB8AC3E}">
        <p14:creationId xmlns:p14="http://schemas.microsoft.com/office/powerpoint/2010/main" val="3595640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3218F68-D38F-4712-8851-CFABEA8F8CF1}" type="slidenum">
              <a:rPr lang="en-US" altLang="en-US" smtClean="0"/>
              <a:pPr eaLnBrk="1" hangingPunct="1"/>
              <a:t>22</a:t>
            </a:fld>
            <a:endParaRPr lang="en-US" altLang="en-US"/>
          </a:p>
        </p:txBody>
      </p:sp>
      <p:sp>
        <p:nvSpPr>
          <p:cNvPr id="2662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662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6629"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Exchanges Trading Options</a:t>
            </a:r>
          </a:p>
        </p:txBody>
      </p:sp>
      <p:sp>
        <p:nvSpPr>
          <p:cNvPr id="26630" name="Rectangle 5"/>
          <p:cNvSpPr>
            <a:spLocks noGrp="1" noChangeArrowheads="1"/>
          </p:cNvSpPr>
          <p:nvPr>
            <p:ph type="body" idx="1"/>
          </p:nvPr>
        </p:nvSpPr>
        <p:spPr>
          <a:xfrm>
            <a:off x="323850" y="1700808"/>
            <a:ext cx="8569325" cy="49863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5000"/>
              </a:lnSpc>
              <a:spcBef>
                <a:spcPts val="300"/>
              </a:spcBef>
            </a:pPr>
            <a:r>
              <a:rPr lang="en-US" altLang="zh-TW" dirty="0">
                <a:solidFill>
                  <a:schemeClr val="bg1">
                    <a:lumMod val="50000"/>
                  </a:schemeClr>
                </a:solidFill>
                <a:ea typeface="新細明體" charset="-120"/>
              </a:rPr>
              <a:t>Exchanges trading options</a:t>
            </a:r>
          </a:p>
          <a:p>
            <a:pPr lvl="1" eaLnBrk="1" hangingPunct="1">
              <a:lnSpc>
                <a:spcPct val="95000"/>
              </a:lnSpc>
              <a:spcBef>
                <a:spcPts val="300"/>
              </a:spcBef>
            </a:pPr>
            <a:r>
              <a:rPr lang="en-US" altLang="zh-TW" dirty="0">
                <a:solidFill>
                  <a:schemeClr val="bg1">
                    <a:lumMod val="50000"/>
                  </a:schemeClr>
                </a:solidFill>
                <a:ea typeface="新細明體" charset="-120"/>
              </a:rPr>
              <a:t>Chicago Board Options Exchange (CBOE) (U.S.)</a:t>
            </a:r>
          </a:p>
          <a:p>
            <a:pPr lvl="2" eaLnBrk="1" hangingPunct="1">
              <a:lnSpc>
                <a:spcPct val="95000"/>
              </a:lnSpc>
              <a:spcBef>
                <a:spcPts val="300"/>
              </a:spcBef>
            </a:pPr>
            <a:r>
              <a:rPr lang="en-US" altLang="zh-TW" dirty="0">
                <a:solidFill>
                  <a:schemeClr val="bg1">
                    <a:lumMod val="50000"/>
                  </a:schemeClr>
                </a:solidFill>
                <a:ea typeface="新細明體" charset="-120"/>
              </a:rPr>
              <a:t>The first and largest exchange in the world for trading stock options</a:t>
            </a:r>
          </a:p>
          <a:p>
            <a:pPr lvl="2" eaLnBrk="1" hangingPunct="1">
              <a:lnSpc>
                <a:spcPct val="95000"/>
              </a:lnSpc>
              <a:spcBef>
                <a:spcPts val="300"/>
              </a:spcBef>
            </a:pPr>
            <a:r>
              <a:rPr lang="en-US" altLang="zh-TW" dirty="0">
                <a:solidFill>
                  <a:schemeClr val="bg1">
                    <a:lumMod val="50000"/>
                  </a:schemeClr>
                </a:solidFill>
                <a:ea typeface="新細明體" charset="-120"/>
              </a:rPr>
              <a:t>The stock options traded on the CBOE, e.g., the Google example on Slides 1.20 and 1.21, are all American-style options</a:t>
            </a:r>
          </a:p>
          <a:p>
            <a:pPr lvl="1" eaLnBrk="1" hangingPunct="1">
              <a:lnSpc>
                <a:spcPct val="95000"/>
              </a:lnSpc>
              <a:spcBef>
                <a:spcPts val="300"/>
              </a:spcBef>
            </a:pPr>
            <a:r>
              <a:rPr lang="en-US" altLang="zh-TW" dirty="0">
                <a:solidFill>
                  <a:schemeClr val="bg1">
                    <a:lumMod val="50000"/>
                  </a:schemeClr>
                </a:solidFill>
                <a:ea typeface="新細明體" charset="-120"/>
              </a:rPr>
              <a:t>Pacific Exchange (U.S.)</a:t>
            </a:r>
          </a:p>
          <a:p>
            <a:pPr lvl="2" eaLnBrk="1" hangingPunct="1">
              <a:lnSpc>
                <a:spcPct val="95000"/>
              </a:lnSpc>
              <a:spcBef>
                <a:spcPts val="300"/>
              </a:spcBef>
            </a:pPr>
            <a:r>
              <a:rPr lang="en-US" altLang="zh-TW" dirty="0">
                <a:solidFill>
                  <a:schemeClr val="bg1">
                    <a:lumMod val="50000"/>
                  </a:schemeClr>
                </a:solidFill>
                <a:ea typeface="新細明體" charset="-120"/>
              </a:rPr>
              <a:t>Began trading options in San Francisco in 1976 and was merged with NYSE in 2006</a:t>
            </a:r>
          </a:p>
          <a:p>
            <a:pPr lvl="1" eaLnBrk="1" hangingPunct="1">
              <a:lnSpc>
                <a:spcPct val="95000"/>
              </a:lnSpc>
              <a:spcBef>
                <a:spcPts val="300"/>
              </a:spcBef>
            </a:pPr>
            <a:r>
              <a:rPr lang="en-US" altLang="zh-TW" dirty="0">
                <a:solidFill>
                  <a:schemeClr val="bg1">
                    <a:lumMod val="50000"/>
                  </a:schemeClr>
                </a:solidFill>
                <a:ea typeface="新細明體" charset="-120"/>
              </a:rPr>
              <a:t>Philadelphia Stock Exchange (U.S.)</a:t>
            </a:r>
          </a:p>
          <a:p>
            <a:pPr lvl="2" eaLnBrk="1" hangingPunct="1">
              <a:lnSpc>
                <a:spcPct val="95000"/>
              </a:lnSpc>
              <a:spcBef>
                <a:spcPts val="300"/>
              </a:spcBef>
            </a:pPr>
            <a:r>
              <a:rPr lang="en-US" altLang="zh-TW" dirty="0">
                <a:solidFill>
                  <a:schemeClr val="bg1">
                    <a:lumMod val="50000"/>
                  </a:schemeClr>
                </a:solidFill>
                <a:ea typeface="新細明體" charset="-120"/>
              </a:rPr>
              <a:t>Oldest stock exchange founded in 1790 in the U.S.</a:t>
            </a:r>
          </a:p>
          <a:p>
            <a:pPr lvl="2" eaLnBrk="1" hangingPunct="1">
              <a:lnSpc>
                <a:spcPct val="95000"/>
              </a:lnSpc>
              <a:spcBef>
                <a:spcPts val="300"/>
              </a:spcBef>
            </a:pPr>
            <a:r>
              <a:rPr lang="en-US" altLang="zh-TW" dirty="0">
                <a:solidFill>
                  <a:schemeClr val="bg1">
                    <a:lumMod val="50000"/>
                  </a:schemeClr>
                </a:solidFill>
                <a:ea typeface="新細明體" charset="-120"/>
              </a:rPr>
              <a:t>The pioneer to trade foreign exchange options (</a:t>
            </a:r>
            <a:r>
              <a:rPr lang="zh-TW" altLang="en-US" dirty="0">
                <a:solidFill>
                  <a:schemeClr val="bg1">
                    <a:lumMod val="50000"/>
                  </a:schemeClr>
                </a:solidFill>
                <a:ea typeface="新細明體" charset="-120"/>
              </a:rPr>
              <a:t>外匯選擇權</a:t>
            </a:r>
            <a:r>
              <a:rPr lang="en-US" altLang="zh-TW" dirty="0">
                <a:solidFill>
                  <a:schemeClr val="bg1">
                    <a:lumMod val="50000"/>
                  </a:schemeClr>
                </a:solidFill>
                <a:ea typeface="新細明體" charset="-120"/>
              </a:rPr>
              <a:t>)</a:t>
            </a:r>
          </a:p>
          <a:p>
            <a:pPr lvl="2" eaLnBrk="1" hangingPunct="1">
              <a:lnSpc>
                <a:spcPct val="95000"/>
              </a:lnSpc>
              <a:spcBef>
                <a:spcPts val="300"/>
              </a:spcBef>
            </a:pPr>
            <a:r>
              <a:rPr lang="en-US" altLang="zh-TW" dirty="0">
                <a:solidFill>
                  <a:schemeClr val="bg1">
                    <a:lumMod val="50000"/>
                  </a:schemeClr>
                </a:solidFill>
                <a:ea typeface="新細明體" charset="-120"/>
              </a:rPr>
              <a:t>Merged with NASDAQ in 2007</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93513824-D49F-4CEA-AD46-B0833A6B054B}" type="slidenum">
              <a:rPr lang="en-US" altLang="en-US" smtClean="0"/>
              <a:pPr eaLnBrk="1" hangingPunct="1"/>
              <a:t>23</a:t>
            </a:fld>
            <a:endParaRPr lang="en-US" altLang="en-US"/>
          </a:p>
        </p:txBody>
      </p:sp>
      <p:sp>
        <p:nvSpPr>
          <p:cNvPr id="27651"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7652"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7653"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Exchanges Trading Options</a:t>
            </a:r>
          </a:p>
        </p:txBody>
      </p:sp>
      <p:sp>
        <p:nvSpPr>
          <p:cNvPr id="26630" name="Rectangle 5"/>
          <p:cNvSpPr>
            <a:spLocks noGrp="1" noChangeArrowheads="1"/>
          </p:cNvSpPr>
          <p:nvPr>
            <p:ph type="body" idx="1"/>
          </p:nvPr>
        </p:nvSpPr>
        <p:spPr>
          <a:xfrm>
            <a:off x="250825" y="1719262"/>
            <a:ext cx="8713788" cy="513873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eaLnBrk="1" hangingPunct="1">
              <a:spcBef>
                <a:spcPts val="600"/>
              </a:spcBef>
              <a:defRPr/>
            </a:pPr>
            <a:r>
              <a:rPr lang="en-US" altLang="zh-TW" dirty="0">
                <a:solidFill>
                  <a:schemeClr val="bg1">
                    <a:lumMod val="50000"/>
                  </a:schemeClr>
                </a:solidFill>
                <a:ea typeface="新細明體" charset="-120"/>
              </a:rPr>
              <a:t>NYSE Euronext (U.S.)</a:t>
            </a:r>
          </a:p>
          <a:p>
            <a:pPr lvl="1" eaLnBrk="1" hangingPunct="1">
              <a:spcBef>
                <a:spcPts val="600"/>
              </a:spcBef>
              <a:defRPr/>
            </a:pPr>
            <a:r>
              <a:rPr lang="en-US" altLang="zh-TW" dirty="0">
                <a:solidFill>
                  <a:schemeClr val="bg1">
                    <a:lumMod val="50000"/>
                  </a:schemeClr>
                </a:solidFill>
                <a:ea typeface="新細明體" charset="-120"/>
              </a:rPr>
              <a:t>International Securities Exchange (U.S.)</a:t>
            </a:r>
          </a:p>
          <a:p>
            <a:pPr lvl="2" eaLnBrk="1" hangingPunct="1">
              <a:spcBef>
                <a:spcPts val="600"/>
              </a:spcBef>
              <a:defRPr/>
            </a:pPr>
            <a:r>
              <a:rPr lang="en-US" altLang="zh-TW" dirty="0">
                <a:solidFill>
                  <a:schemeClr val="bg1">
                    <a:lumMod val="50000"/>
                  </a:schemeClr>
                </a:solidFill>
                <a:ea typeface="新細明體" charset="-120"/>
              </a:rPr>
              <a:t>Launched as the first fully electronic US options exchange</a:t>
            </a:r>
          </a:p>
          <a:p>
            <a:pPr lvl="2" eaLnBrk="1" hangingPunct="1">
              <a:spcBef>
                <a:spcPts val="600"/>
              </a:spcBef>
              <a:defRPr/>
            </a:pPr>
            <a:r>
              <a:rPr lang="en-US" altLang="zh-TW" dirty="0">
                <a:solidFill>
                  <a:schemeClr val="bg1">
                    <a:lumMod val="50000"/>
                  </a:schemeClr>
                </a:solidFill>
                <a:ea typeface="新細明體" charset="-120"/>
              </a:rPr>
              <a:t>Offers equity, index, and foreign exchange options</a:t>
            </a:r>
          </a:p>
          <a:p>
            <a:pPr lvl="1" eaLnBrk="1" hangingPunct="1">
              <a:spcBef>
                <a:spcPts val="600"/>
              </a:spcBef>
              <a:buClr>
                <a:srgbClr val="CC3300"/>
              </a:buClr>
              <a:defRPr/>
            </a:pPr>
            <a:r>
              <a:rPr lang="en-US" altLang="zh-TW" dirty="0" err="1">
                <a:solidFill>
                  <a:schemeClr val="bg1">
                    <a:lumMod val="50000"/>
                  </a:schemeClr>
                </a:solidFill>
                <a:ea typeface="新細明體" charset="-120"/>
              </a:rPr>
              <a:t>Eurex</a:t>
            </a:r>
            <a:r>
              <a:rPr lang="en-US" altLang="zh-TW" dirty="0">
                <a:solidFill>
                  <a:schemeClr val="bg1">
                    <a:lumMod val="50000"/>
                  </a:schemeClr>
                </a:solidFill>
                <a:ea typeface="新細明體" charset="-120"/>
              </a:rPr>
              <a:t> </a:t>
            </a:r>
            <a:r>
              <a:rPr lang="de-DE" altLang="zh-TW" dirty="0">
                <a:solidFill>
                  <a:schemeClr val="bg1">
                    <a:lumMod val="50000"/>
                  </a:schemeClr>
                </a:solidFill>
                <a:ea typeface="新細明體" charset="-120"/>
              </a:rPr>
              <a:t>(Germany and Swissland)</a:t>
            </a:r>
            <a:endParaRPr lang="en-US" altLang="zh-TW" dirty="0">
              <a:solidFill>
                <a:schemeClr val="bg1">
                  <a:lumMod val="50000"/>
                </a:schemeClr>
              </a:solidFill>
              <a:ea typeface="新細明體" charset="-120"/>
            </a:endParaRPr>
          </a:p>
          <a:p>
            <a:pPr marL="712788" lvl="1" indent="-368300" eaLnBrk="1" hangingPunct="1">
              <a:spcBef>
                <a:spcPts val="600"/>
              </a:spcBef>
              <a:buClr>
                <a:srgbClr val="CC3300"/>
              </a:buClr>
              <a:buFont typeface="Arial" charset="0"/>
              <a:buNone/>
              <a:tabLst>
                <a:tab pos="712788" algn="l"/>
              </a:tabLst>
              <a:defRPr/>
            </a:pPr>
            <a:r>
              <a:rPr lang="en-US" altLang="zh-TW" sz="2200" dirty="0">
                <a:ea typeface="新細明體" charset="-120"/>
              </a:rPr>
              <a:t>※ When an exchange trades a futures contract, it often also trades options on that futures contracts, e.g., CME group also offers options on corn futures</a:t>
            </a:r>
            <a:r>
              <a:rPr lang="zh-TW" altLang="en-US" sz="2200" dirty="0">
                <a:ea typeface="新細明體" charset="-120"/>
              </a:rPr>
              <a:t> </a:t>
            </a:r>
            <a:r>
              <a:rPr lang="en-US" altLang="zh-TW" sz="2200" dirty="0">
                <a:ea typeface="新細明體" charset="-120"/>
              </a:rPr>
              <a:t>(known as futures options (</a:t>
            </a:r>
            <a:r>
              <a:rPr lang="zh-TW" altLang="en-US" sz="2200" dirty="0">
                <a:ea typeface="新細明體" charset="-120"/>
              </a:rPr>
              <a:t>期貨選擇權</a:t>
            </a:r>
            <a:r>
              <a:rPr lang="en-US" altLang="zh-TW" sz="2200" dirty="0">
                <a:ea typeface="新細明體" charset="-120"/>
              </a:rPr>
              <a:t>) and introduced in Ch. 9)</a:t>
            </a:r>
          </a:p>
          <a:p>
            <a:pPr marL="712788" lvl="1" indent="-368300" eaLnBrk="1" hangingPunct="1">
              <a:spcBef>
                <a:spcPts val="600"/>
              </a:spcBef>
              <a:buClr>
                <a:srgbClr val="CC3300"/>
              </a:buClr>
              <a:buFont typeface="Arial" charset="0"/>
              <a:buNone/>
              <a:tabLst>
                <a:tab pos="712788" algn="l"/>
              </a:tabLst>
              <a:defRPr/>
            </a:pPr>
            <a:r>
              <a:rPr lang="en-US" altLang="zh-TW" sz="2200" dirty="0">
                <a:solidFill>
                  <a:schemeClr val="bg1">
                    <a:lumMod val="50000"/>
                  </a:schemeClr>
                </a:solidFill>
                <a:ea typeface="新細明體" charset="-120"/>
              </a:rPr>
              <a:t>※ The OTC options markets grew rapidly since 1980s and is now bigger than the exchange options markets</a:t>
            </a:r>
          </a:p>
          <a:p>
            <a:pPr marL="712788" lvl="1" indent="-368300" eaLnBrk="1" hangingPunct="1">
              <a:spcBef>
                <a:spcPts val="600"/>
              </a:spcBef>
              <a:buClr>
                <a:srgbClr val="CC3300"/>
              </a:buClr>
              <a:buFont typeface="Arial" charset="0"/>
              <a:buNone/>
              <a:tabLst>
                <a:tab pos="712788" algn="l"/>
              </a:tabLst>
              <a:defRPr/>
            </a:pPr>
            <a:r>
              <a:rPr lang="en-US" altLang="zh-TW" sz="2200" dirty="0">
                <a:solidFill>
                  <a:schemeClr val="bg1">
                    <a:lumMod val="50000"/>
                  </a:schemeClr>
                </a:solidFill>
                <a:ea typeface="新細明體" charset="-120"/>
              </a:rPr>
              <a:t>※ The advantage of the OTC markets is the tailored-made option contracts to meet special needs</a:t>
            </a:r>
            <a:endParaRPr lang="de-DE" altLang="zh-TW" sz="2200" dirty="0">
              <a:solidFill>
                <a:schemeClr val="bg1">
                  <a:lumMod val="50000"/>
                </a:schemeClr>
              </a:solidFill>
              <a:ea typeface="新細明體" charset="-12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F4785F9C-05CD-4E74-B49E-20EE1217F811}" type="slidenum">
              <a:rPr lang="en-US" altLang="en-US" smtClean="0"/>
              <a:pPr eaLnBrk="1" hangingPunct="1"/>
              <a:t>24</a:t>
            </a:fld>
            <a:endParaRPr lang="en-US" altLang="en-US"/>
          </a:p>
        </p:txBody>
      </p:sp>
      <p:sp>
        <p:nvSpPr>
          <p:cNvPr id="28675" name="Rectangle 2"/>
          <p:cNvSpPr>
            <a:spLocks noGrp="1" noChangeArrowheads="1"/>
          </p:cNvSpPr>
          <p:nvPr>
            <p:ph type="title"/>
          </p:nvPr>
        </p:nvSpPr>
        <p:spPr>
          <a:xfrm>
            <a:off x="457200" y="260350"/>
            <a:ext cx="7543800" cy="930275"/>
          </a:xfrm>
        </p:spPr>
        <p:txBody>
          <a:bodyPr/>
          <a:lstStyle/>
          <a:p>
            <a:pPr eaLnBrk="1" hangingPunct="1"/>
            <a:r>
              <a:rPr lang="en-US" altLang="zh-TW">
                <a:ea typeface="新細明體" charset="-120"/>
              </a:rPr>
              <a:t>Options vs. Futures/Forwards</a:t>
            </a:r>
          </a:p>
        </p:txBody>
      </p:sp>
      <p:sp>
        <p:nvSpPr>
          <p:cNvPr id="28676" name="Rectangle 3"/>
          <p:cNvSpPr>
            <a:spLocks noGrp="1" noChangeArrowheads="1"/>
          </p:cNvSpPr>
          <p:nvPr>
            <p:ph type="body" idx="1"/>
          </p:nvPr>
        </p:nvSpPr>
        <p:spPr>
          <a:xfrm>
            <a:off x="457200" y="1647255"/>
            <a:ext cx="8435280" cy="5022105"/>
          </a:xfrm>
        </p:spPr>
        <p:txBody>
          <a:bodyPr/>
          <a:lstStyle/>
          <a:p>
            <a:pPr eaLnBrk="1" hangingPunct="1">
              <a:lnSpc>
                <a:spcPct val="98000"/>
              </a:lnSpc>
              <a:spcBef>
                <a:spcPts val="400"/>
              </a:spcBef>
            </a:pPr>
            <a:r>
              <a:rPr lang="en-US" altLang="zh-TW" dirty="0">
                <a:ea typeface="新細明體" charset="-120"/>
              </a:rPr>
              <a:t>An option gives the holder the right to buy or sell the underlying asset at a certain price</a:t>
            </a:r>
          </a:p>
          <a:p>
            <a:pPr lvl="1" eaLnBrk="1" hangingPunct="1">
              <a:lnSpc>
                <a:spcPct val="98000"/>
              </a:lnSpc>
              <a:spcBef>
                <a:spcPts val="400"/>
              </a:spcBef>
            </a:pPr>
            <a:r>
              <a:rPr lang="en-US" altLang="zh-TW" dirty="0">
                <a:ea typeface="新細明體" charset="-120"/>
              </a:rPr>
              <a:t>A futures/forward contract gives the holder both the right and obligation to buy or sell the underlying asset at a certain price</a:t>
            </a:r>
          </a:p>
          <a:p>
            <a:pPr eaLnBrk="1" hangingPunct="1">
              <a:lnSpc>
                <a:spcPct val="98000"/>
              </a:lnSpc>
              <a:spcBef>
                <a:spcPts val="400"/>
              </a:spcBef>
            </a:pPr>
            <a:r>
              <a:rPr lang="en-US" altLang="zh-TW" dirty="0">
                <a:ea typeface="新細明體" charset="-120"/>
              </a:rPr>
              <a:t>For options, in addition to the dimension of different maturities, there are a series of strike prices for each maturity date that traders can choose</a:t>
            </a:r>
          </a:p>
          <a:p>
            <a:pPr lvl="1" eaLnBrk="1" hangingPunct="1">
              <a:lnSpc>
                <a:spcPct val="98000"/>
              </a:lnSpc>
              <a:spcBef>
                <a:spcPts val="400"/>
              </a:spcBef>
            </a:pPr>
            <a:r>
              <a:rPr lang="en-US" altLang="zh-TW" dirty="0">
                <a:ea typeface="新細明體" charset="-120"/>
              </a:rPr>
              <a:t>Futures/forwards consider only the dimension of different maturities (compare Slides 1.15 with 1.20 and 1.21)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9D896127-D98D-4651-AAFA-F692433BA3CE}" type="slidenum">
              <a:rPr lang="en-US" altLang="en-US" smtClean="0"/>
              <a:pPr eaLnBrk="1" hangingPunct="1"/>
              <a:t>25</a:t>
            </a:fld>
            <a:endParaRPr lang="en-US" altLang="en-US"/>
          </a:p>
        </p:txBody>
      </p:sp>
      <p:sp>
        <p:nvSpPr>
          <p:cNvPr id="29699" name="標題 1"/>
          <p:cNvSpPr>
            <a:spLocks noGrp="1"/>
          </p:cNvSpPr>
          <p:nvPr>
            <p:ph type="ctrTitle"/>
          </p:nvPr>
        </p:nvSpPr>
        <p:spPr>
          <a:xfrm>
            <a:off x="468313" y="2924175"/>
            <a:ext cx="6781800" cy="766763"/>
          </a:xfrm>
        </p:spPr>
        <p:txBody>
          <a:bodyPr/>
          <a:lstStyle/>
          <a:p>
            <a:pPr algn="l"/>
            <a:r>
              <a:rPr lang="en-US" altLang="zh-TW" sz="3800">
                <a:ea typeface="新細明體" charset="-120"/>
              </a:rPr>
              <a:t>1.5 Types of Traders</a:t>
            </a:r>
            <a:endParaRPr lang="zh-TW" altLang="en-US" sz="3800">
              <a:ea typeface="新細明體"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編號版面配置區 3"/>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E42387EF-74DE-48AE-8B42-6EA51C12EE29}" type="slidenum">
              <a:rPr lang="en-US" altLang="en-US" smtClean="0"/>
              <a:pPr eaLnBrk="1" hangingPunct="1"/>
              <a:t>26</a:t>
            </a:fld>
            <a:endParaRPr lang="en-US" altLang="en-US"/>
          </a:p>
        </p:txBody>
      </p:sp>
      <p:sp>
        <p:nvSpPr>
          <p:cNvPr id="3072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072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0725"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Types of Traders</a:t>
            </a:r>
          </a:p>
        </p:txBody>
      </p:sp>
      <p:sp>
        <p:nvSpPr>
          <p:cNvPr id="8" name="Rectangle 3"/>
          <p:cNvSpPr txBox="1">
            <a:spLocks noChangeArrowheads="1"/>
          </p:cNvSpPr>
          <p:nvPr/>
        </p:nvSpPr>
        <p:spPr>
          <a:xfrm>
            <a:off x="457200" y="1628774"/>
            <a:ext cx="8229600" cy="5229225"/>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27063" indent="-282575" algn="l" rtl="0" eaLnBrk="0" fontAlgn="base" hangingPunct="0">
              <a:spcBef>
                <a:spcPct val="20000"/>
              </a:spcBef>
              <a:spcAft>
                <a:spcPct val="0"/>
              </a:spcAft>
              <a:buClr>
                <a:schemeClr val="accent2"/>
              </a:buClr>
              <a:buSzPct val="100000"/>
              <a:buFont typeface="Arial" charset="0"/>
              <a:buChar char="–"/>
              <a:tabLst>
                <a:tab pos="627063" algn="l"/>
              </a:tabLst>
              <a:defRPr sz="2600">
                <a:solidFill>
                  <a:schemeClr val="tx1"/>
                </a:solidFill>
                <a:latin typeface="+mn-lt"/>
              </a:defRPr>
            </a:lvl2pPr>
            <a:lvl3pPr marL="987425" indent="-293688" algn="l" rtl="0" eaLnBrk="0" fontAlgn="base" hangingPunct="0">
              <a:spcBef>
                <a:spcPct val="20000"/>
              </a:spcBef>
              <a:spcAft>
                <a:spcPct val="0"/>
              </a:spcAft>
              <a:buClr>
                <a:schemeClr val="accent2"/>
              </a:buClr>
              <a:buSzPct val="70000"/>
              <a:buFont typeface="Wingdings" pitchFamily="2" charset="2"/>
              <a:buChar char="n"/>
              <a:defRPr sz="2200">
                <a:solidFill>
                  <a:schemeClr val="tx1"/>
                </a:solidFill>
                <a:latin typeface="+mn-lt"/>
              </a:defRPr>
            </a:lvl3pPr>
            <a:lvl4pPr marL="1281113" indent="-292100" algn="l" rtl="0" eaLnBrk="0" fontAlgn="base" hangingPunct="0">
              <a:spcBef>
                <a:spcPct val="20000"/>
              </a:spcBef>
              <a:spcAft>
                <a:spcPct val="0"/>
              </a:spcAft>
              <a:buClr>
                <a:schemeClr val="tx2"/>
              </a:buClr>
              <a:buSzPct val="100000"/>
              <a:buFont typeface="Arial" charset="0"/>
              <a:buChar char="–"/>
              <a:defRPr sz="2000">
                <a:solidFill>
                  <a:schemeClr val="tx1"/>
                </a:solidFill>
                <a:latin typeface="+mn-lt"/>
              </a:defRPr>
            </a:lvl4pPr>
            <a:lvl5pPr marL="1598613" indent="-315913" algn="l" rtl="0" eaLnBrk="0" fontAlgn="base" hangingPunct="0">
              <a:spcBef>
                <a:spcPct val="20000"/>
              </a:spcBef>
              <a:spcAft>
                <a:spcPct val="0"/>
              </a:spcAft>
              <a:buClr>
                <a:schemeClr val="bg2"/>
              </a:buClr>
              <a:buSzPct val="80000"/>
              <a:buFont typeface="Wingdings" pitchFamily="2" charset="2"/>
              <a:buChar char="u"/>
              <a:defRPr>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lnSpc>
                <a:spcPct val="95000"/>
              </a:lnSpc>
              <a:spcBef>
                <a:spcPts val="400"/>
              </a:spcBef>
              <a:defRPr/>
            </a:pPr>
            <a:r>
              <a:rPr lang="en-US" altLang="zh-TW" dirty="0">
                <a:ea typeface="新細明體" pitchFamily="18" charset="-120"/>
              </a:rPr>
              <a:t>Due to different trading purposes, there are three types of derivatives traders:</a:t>
            </a:r>
          </a:p>
          <a:p>
            <a:pPr lvl="1" eaLnBrk="1" hangingPunct="1">
              <a:lnSpc>
                <a:spcPct val="95000"/>
              </a:lnSpc>
              <a:spcBef>
                <a:spcPts val="400"/>
              </a:spcBef>
              <a:defRPr/>
            </a:pPr>
            <a:r>
              <a:rPr lang="en-US" altLang="zh-TW" dirty="0">
                <a:ea typeface="新細明體" pitchFamily="18" charset="-120"/>
              </a:rPr>
              <a:t>Hedgers (</a:t>
            </a:r>
            <a:r>
              <a:rPr lang="zh-TW" altLang="en-US" dirty="0">
                <a:ea typeface="新細明體" pitchFamily="18" charset="-120"/>
              </a:rPr>
              <a:t>避險者</a:t>
            </a:r>
            <a:r>
              <a:rPr lang="en-US" altLang="zh-TW" dirty="0">
                <a:ea typeface="新細明體" pitchFamily="18" charset="-120"/>
              </a:rPr>
              <a:t>): use derivatives to reduce (hedge) the risk that they face from potential future movements in a market variable</a:t>
            </a:r>
          </a:p>
          <a:p>
            <a:pPr lvl="1" eaLnBrk="1" hangingPunct="1">
              <a:lnSpc>
                <a:spcPct val="95000"/>
              </a:lnSpc>
              <a:spcBef>
                <a:spcPts val="400"/>
              </a:spcBef>
              <a:defRPr/>
            </a:pPr>
            <a:r>
              <a:rPr lang="en-US" altLang="zh-TW" dirty="0">
                <a:ea typeface="新細明體" pitchFamily="18" charset="-120"/>
              </a:rPr>
              <a:t>Speculators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投機者</a:t>
            </a:r>
            <a:r>
              <a:rPr lang="en-US" altLang="zh-TW" dirty="0">
                <a:ea typeface="新細明體" pitchFamily="18" charset="-120"/>
              </a:rPr>
              <a:t>): use derivatives to bet on the future direction of a market variable (The leverage effect of derivatives is attracted, since it can amplify the gains or losses in returns)</a:t>
            </a:r>
          </a:p>
          <a:p>
            <a:pPr lvl="1" eaLnBrk="1" hangingPunct="1">
              <a:lnSpc>
                <a:spcPct val="95000"/>
              </a:lnSpc>
              <a:spcBef>
                <a:spcPts val="400"/>
              </a:spcBef>
              <a:defRPr/>
            </a:pPr>
            <a:r>
              <a:rPr lang="en-US" altLang="zh-TW" dirty="0">
                <a:ea typeface="新細明體" pitchFamily="18" charset="-120"/>
              </a:rPr>
              <a:t>Arbitrageurs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套利者</a:t>
            </a:r>
            <a:r>
              <a:rPr lang="en-US" altLang="zh-TW" dirty="0">
                <a:ea typeface="新細明體" pitchFamily="18" charset="-120"/>
              </a:rPr>
              <a:t>): take offsetting positions in two or more instruments to lock in profit</a:t>
            </a:r>
          </a:p>
          <a:p>
            <a:pPr marL="720725" lvl="1" indent="-376238" eaLnBrk="1" hangingPunct="1">
              <a:lnSpc>
                <a:spcPct val="95000"/>
              </a:lnSpc>
              <a:spcBef>
                <a:spcPts val="400"/>
              </a:spcBef>
              <a:buFont typeface="Arial" charset="0"/>
              <a:buNone/>
              <a:tabLst>
                <a:tab pos="720725" algn="l"/>
              </a:tabLst>
              <a:defRPr/>
            </a:pPr>
            <a:r>
              <a:rPr lang="en-US" altLang="zh-TW" sz="2400" dirty="0">
                <a:ea typeface="新細明體" charset="-120"/>
              </a:rPr>
              <a:t>※ Different motives and expectations of different types of traders provide the liquidity for derivatives markets</a:t>
            </a:r>
            <a:endParaRPr lang="en-US" altLang="zh-TW" sz="2400" dirty="0">
              <a:ea typeface="新細明體" pitchFamily="18" charset="-120"/>
            </a:endParaRPr>
          </a:p>
          <a:p>
            <a:pPr marL="344488" lvl="1" indent="0" eaLnBrk="1" hangingPunct="1">
              <a:lnSpc>
                <a:spcPct val="95000"/>
              </a:lnSpc>
              <a:spcBef>
                <a:spcPts val="400"/>
              </a:spcBef>
              <a:buFont typeface="Arial" charset="0"/>
              <a:buNone/>
              <a:defRPr/>
            </a:pPr>
            <a:endParaRPr lang="en-US" altLang="zh-TW" dirty="0">
              <a:ea typeface="新細明體" pitchFamily="18" charset="-120"/>
            </a:endParaRPr>
          </a:p>
          <a:p>
            <a:pPr marL="344488" lvl="1" indent="0" eaLnBrk="1" hangingPunct="1">
              <a:lnSpc>
                <a:spcPct val="95000"/>
              </a:lnSpc>
              <a:spcBef>
                <a:spcPts val="400"/>
              </a:spcBef>
              <a:buFont typeface="Arial" charset="0"/>
              <a:buNone/>
              <a:defRPr/>
            </a:pPr>
            <a:endParaRPr lang="en-US" altLang="zh-TW" dirty="0">
              <a:ea typeface="新細明體" pitchFamily="18" charset="-12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650" y="4219575"/>
            <a:ext cx="4125913"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E7E1C95F-FDDE-4DD9-830A-D7C9C0400FFC}" type="slidenum">
              <a:rPr lang="en-US" altLang="en-US" smtClean="0"/>
              <a:pPr eaLnBrk="1" hangingPunct="1"/>
              <a:t>27</a:t>
            </a:fld>
            <a:endParaRPr lang="en-US" altLang="en-US"/>
          </a:p>
        </p:txBody>
      </p:sp>
      <p:sp>
        <p:nvSpPr>
          <p:cNvPr id="32772" name="Rectangle 3"/>
          <p:cNvSpPr>
            <a:spLocks noGrp="1" noChangeArrowheads="1"/>
          </p:cNvSpPr>
          <p:nvPr>
            <p:ph type="title"/>
          </p:nvPr>
        </p:nvSpPr>
        <p:spPr>
          <a:xfrm>
            <a:off x="468313" y="260350"/>
            <a:ext cx="7488237" cy="8651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Hedging Examples</a:t>
            </a:r>
          </a:p>
        </p:txBody>
      </p:sp>
      <p:sp>
        <p:nvSpPr>
          <p:cNvPr id="2" name="Rectangle 4"/>
          <p:cNvSpPr>
            <a:spLocks noGrp="1" noChangeArrowheads="1"/>
          </p:cNvSpPr>
          <p:nvPr>
            <p:ph type="body" idx="1"/>
          </p:nvPr>
        </p:nvSpPr>
        <p:spPr>
          <a:xfrm>
            <a:off x="250825" y="1700213"/>
            <a:ext cx="8569325" cy="4243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600"/>
              </a:spcBef>
              <a:defRPr/>
            </a:pPr>
            <a:r>
              <a:rPr lang="en-US" altLang="zh-TW" dirty="0">
                <a:ea typeface="新細明體" charset="-120"/>
              </a:rPr>
              <a:t>Using forward:</a:t>
            </a:r>
          </a:p>
          <a:p>
            <a:pPr lvl="1" eaLnBrk="1" hangingPunct="1">
              <a:spcBef>
                <a:spcPts val="600"/>
              </a:spcBef>
              <a:defRPr/>
            </a:pPr>
            <a:r>
              <a:rPr lang="en-US" altLang="zh-TW" sz="2400" dirty="0">
                <a:ea typeface="新細明體" charset="-120"/>
              </a:rPr>
              <a:t>A US company will pay £10 million for imports from Britain in 3 months and decides to hedge the foreign exchange risk using a long position in a forward contract (with the delivery price to be $1.6384/GBP)</a:t>
            </a:r>
          </a:p>
          <a:p>
            <a:pPr marL="344488" lvl="1" indent="0" eaLnBrk="1" hangingPunct="1">
              <a:spcBef>
                <a:spcPts val="600"/>
              </a:spcBef>
              <a:buFont typeface="Arial" charset="0"/>
              <a:buNone/>
              <a:defRPr/>
            </a:pPr>
            <a:endParaRPr lang="en-US" altLang="zh-TW" dirty="0">
              <a:ea typeface="新細明體" charset="-120"/>
            </a:endParaRPr>
          </a:p>
        </p:txBody>
      </p:sp>
      <p:sp>
        <p:nvSpPr>
          <p:cNvPr id="32774" name="文字方塊 1"/>
          <p:cNvSpPr txBox="1">
            <a:spLocks noChangeArrowheads="1"/>
          </p:cNvSpPr>
          <p:nvPr/>
        </p:nvSpPr>
        <p:spPr bwMode="auto">
          <a:xfrm>
            <a:off x="5580063" y="6278563"/>
            <a:ext cx="9366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TW" sz="1200">
                <a:latin typeface="新細明體" charset="-120"/>
                <a:ea typeface="新細明體" charset="-120"/>
              </a:rPr>
              <a:t>USD/GBP</a:t>
            </a:r>
            <a:endParaRPr lang="zh-TW" altLang="en-US" sz="1200">
              <a:latin typeface="新細明體" charset="-120"/>
              <a:ea typeface="新細明體" charset="-120"/>
            </a:endParaRPr>
          </a:p>
        </p:txBody>
      </p:sp>
      <p:sp>
        <p:nvSpPr>
          <p:cNvPr id="32775" name="文字方塊 8"/>
          <p:cNvSpPr txBox="1">
            <a:spLocks noChangeArrowheads="1"/>
          </p:cNvSpPr>
          <p:nvPr/>
        </p:nvSpPr>
        <p:spPr bwMode="auto">
          <a:xfrm>
            <a:off x="2195736" y="3884612"/>
            <a:ext cx="1453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TW" sz="1200" dirty="0">
                <a:latin typeface="新細明體" charset="-120"/>
                <a:ea typeface="新細明體" charset="-120"/>
              </a:rPr>
              <a:t>Cost ($ million)</a:t>
            </a:r>
            <a:endParaRPr lang="zh-TW" altLang="en-US" sz="1200" dirty="0">
              <a:latin typeface="新細明體" charset="-120"/>
              <a:ea typeface="新細明體" charset="-12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5C8B9717-8352-49E7-A759-38239D284049}" type="slidenum">
              <a:rPr lang="en-US" altLang="en-US" smtClean="0"/>
              <a:pPr eaLnBrk="1" hangingPunct="1"/>
              <a:t>28</a:t>
            </a:fld>
            <a:endParaRPr lang="en-US" altLang="en-US"/>
          </a:p>
        </p:txBody>
      </p:sp>
      <p:sp>
        <p:nvSpPr>
          <p:cNvPr id="33795" name="Rectangle 3"/>
          <p:cNvSpPr>
            <a:spLocks noGrp="1" noChangeArrowheads="1"/>
          </p:cNvSpPr>
          <p:nvPr>
            <p:ph type="title"/>
          </p:nvPr>
        </p:nvSpPr>
        <p:spPr>
          <a:xfrm>
            <a:off x="468313" y="260350"/>
            <a:ext cx="7488237" cy="8651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Hedging Examples</a:t>
            </a:r>
          </a:p>
        </p:txBody>
      </p:sp>
      <p:sp>
        <p:nvSpPr>
          <p:cNvPr id="33796" name="Rectangle 4"/>
          <p:cNvSpPr>
            <a:spLocks noGrp="1" noChangeArrowheads="1"/>
          </p:cNvSpPr>
          <p:nvPr>
            <p:ph type="body" idx="1"/>
          </p:nvPr>
        </p:nvSpPr>
        <p:spPr>
          <a:xfrm>
            <a:off x="468314" y="1561877"/>
            <a:ext cx="8280400" cy="42433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600"/>
              </a:spcBef>
            </a:pPr>
            <a:r>
              <a:rPr lang="en-US" altLang="zh-TW" dirty="0">
                <a:ea typeface="新細明體" charset="-120"/>
              </a:rPr>
              <a:t>Using options:</a:t>
            </a:r>
          </a:p>
          <a:p>
            <a:pPr lvl="1" eaLnBrk="1" hangingPunct="1">
              <a:spcBef>
                <a:spcPts val="600"/>
              </a:spcBef>
            </a:pPr>
            <a:r>
              <a:rPr lang="en-US" altLang="zh-TW" sz="2400" dirty="0">
                <a:ea typeface="新細明體" charset="-120"/>
              </a:rPr>
              <a:t>An investor owns 1,000 Microsoft shares currently worth $28 per share. A two-month put with a strike price of $27.50 costs $1. He decides to hedge by buying 10 contracts, each of which can sell 100 shares</a:t>
            </a:r>
          </a:p>
        </p:txBody>
      </p:sp>
      <p:pic>
        <p:nvPicPr>
          <p:cNvPr id="3379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1613" y="4087068"/>
            <a:ext cx="41338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8" name="文字方塊 6"/>
          <p:cNvSpPr txBox="1">
            <a:spLocks noChangeArrowheads="1"/>
          </p:cNvSpPr>
          <p:nvPr/>
        </p:nvSpPr>
        <p:spPr bwMode="auto">
          <a:xfrm>
            <a:off x="5724525" y="6247655"/>
            <a:ext cx="935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TW" sz="1200">
                <a:latin typeface="新細明體" charset="-120"/>
                <a:ea typeface="新細明體" charset="-120"/>
              </a:rPr>
              <a:t>Stock price</a:t>
            </a:r>
            <a:endParaRPr lang="zh-TW" altLang="en-US" sz="1200">
              <a:latin typeface="新細明體" charset="-120"/>
              <a:ea typeface="新細明體" charset="-120"/>
            </a:endParaRPr>
          </a:p>
        </p:txBody>
      </p:sp>
      <p:sp>
        <p:nvSpPr>
          <p:cNvPr id="33799" name="文字方塊 7"/>
          <p:cNvSpPr txBox="1">
            <a:spLocks noChangeArrowheads="1"/>
          </p:cNvSpPr>
          <p:nvPr/>
        </p:nvSpPr>
        <p:spPr bwMode="auto">
          <a:xfrm>
            <a:off x="2195736" y="3810069"/>
            <a:ext cx="1944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TW" sz="1200" dirty="0">
                <a:latin typeface="新細明體" charset="-120"/>
                <a:ea typeface="新細明體" charset="-120"/>
              </a:rPr>
              <a:t>Sales of 1000 MS shares ($)</a:t>
            </a:r>
            <a:endParaRPr lang="zh-TW" altLang="en-US" sz="1200" dirty="0">
              <a:latin typeface="新細明體" charset="-120"/>
              <a:ea typeface="新細明體" charset="-12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3331558A-86F5-4FD4-B45E-EAC30B66C214}" type="slidenum">
              <a:rPr lang="en-US" altLang="en-US" smtClean="0"/>
              <a:pPr eaLnBrk="1" hangingPunct="1"/>
              <a:t>29</a:t>
            </a:fld>
            <a:endParaRPr lang="en-US" altLang="en-US"/>
          </a:p>
        </p:txBody>
      </p:sp>
      <p:sp>
        <p:nvSpPr>
          <p:cNvPr id="3482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4821"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Speculation Example</a:t>
            </a:r>
          </a:p>
        </p:txBody>
      </p:sp>
      <p:sp>
        <p:nvSpPr>
          <p:cNvPr id="34822" name="Rectangle 5"/>
          <p:cNvSpPr>
            <a:spLocks noGrp="1" noChangeArrowheads="1"/>
          </p:cNvSpPr>
          <p:nvPr>
            <p:ph type="body" idx="1"/>
          </p:nvPr>
        </p:nvSpPr>
        <p:spPr>
          <a:xfrm>
            <a:off x="395288" y="1557339"/>
            <a:ext cx="8424862" cy="309579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zh-TW" dirty="0">
                <a:ea typeface="新細明體" charset="-120"/>
              </a:rPr>
              <a:t>Using futures:</a:t>
            </a:r>
          </a:p>
          <a:p>
            <a:pPr lvl="1" eaLnBrk="1" hangingPunct="1">
              <a:lnSpc>
                <a:spcPct val="95000"/>
              </a:lnSpc>
              <a:spcBef>
                <a:spcPts val="300"/>
              </a:spcBef>
              <a:defRPr/>
            </a:pPr>
            <a:r>
              <a:rPr lang="en-US" altLang="zh-TW" sz="2400" dirty="0">
                <a:ea typeface="新細明體" charset="-120"/>
              </a:rPr>
              <a:t>In February, an investor thinks that the GBP will strengthen relative to the USD over the next two months. He considers either to purchase </a:t>
            </a:r>
            <a:r>
              <a:rPr lang="en-US" altLang="zh-TW" sz="2400" dirty="0"/>
              <a:t>£250,000 in the spot market or to take a long position in four futures contracts on GBP, each of which is for the purchase of £62,500 with the delivery price $1.5410/GBP in April and with the margin requirement (</a:t>
            </a:r>
            <a:r>
              <a:rPr lang="zh-TW" altLang="en-US" sz="2400" dirty="0">
                <a:latin typeface="新細明體" panose="02020500000000000000" pitchFamily="18" charset="-120"/>
                <a:ea typeface="新細明體" panose="02020500000000000000" pitchFamily="18" charset="-120"/>
              </a:rPr>
              <a:t>保證金</a:t>
            </a:r>
            <a:r>
              <a:rPr lang="en-US" altLang="zh-TW" sz="2400" dirty="0"/>
              <a:t>) to be $5,000</a:t>
            </a:r>
            <a:endParaRPr lang="en-US" altLang="zh-TW" sz="2400" dirty="0">
              <a:ea typeface="+mj-ea"/>
            </a:endParaRPr>
          </a:p>
        </p:txBody>
      </p:sp>
      <p:sp>
        <p:nvSpPr>
          <p:cNvPr id="34824" name="矩形 1"/>
          <p:cNvSpPr>
            <a:spLocks noChangeArrowheads="1"/>
          </p:cNvSpPr>
          <p:nvPr/>
        </p:nvSpPr>
        <p:spPr bwMode="auto">
          <a:xfrm>
            <a:off x="1116013" y="6537325"/>
            <a:ext cx="7559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dirty="0">
                <a:ea typeface="新細明體" charset="-120"/>
              </a:rPr>
              <a:t>※ The leverage effect of futures allows speculators to amplify returns</a:t>
            </a:r>
            <a:endParaRPr lang="zh-TW" altLang="en-US" dirty="0">
              <a:ea typeface="新細明體" charset="-120"/>
            </a:endParaRPr>
          </a:p>
        </p:txBody>
      </p:sp>
      <p:pic>
        <p:nvPicPr>
          <p:cNvPr id="3" name="圖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2191" y="4581127"/>
            <a:ext cx="6976457" cy="1938944"/>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318AA49A-4F20-4677-A41A-D5F351D8E433}" type="slidenum">
              <a:rPr lang="en-US" altLang="en-US" smtClean="0"/>
              <a:pPr eaLnBrk="1" hangingPunct="1"/>
              <a:t>3</a:t>
            </a:fld>
            <a:endParaRPr lang="en-US" altLang="en-US"/>
          </a:p>
        </p:txBody>
      </p:sp>
      <p:sp>
        <p:nvSpPr>
          <p:cNvPr id="7171" name="標題 1"/>
          <p:cNvSpPr>
            <a:spLocks noGrp="1"/>
          </p:cNvSpPr>
          <p:nvPr>
            <p:ph type="ctrTitle"/>
          </p:nvPr>
        </p:nvSpPr>
        <p:spPr>
          <a:xfrm>
            <a:off x="468313" y="2924175"/>
            <a:ext cx="6781800" cy="766763"/>
          </a:xfrm>
        </p:spPr>
        <p:txBody>
          <a:bodyPr/>
          <a:lstStyle/>
          <a:p>
            <a:pPr algn="l"/>
            <a:r>
              <a:rPr lang="en-US" altLang="zh-TW" sz="3800" dirty="0">
                <a:ea typeface="新細明體" charset="-120"/>
              </a:rPr>
              <a:t>1.1 Derivatives</a:t>
            </a:r>
            <a:endParaRPr lang="zh-TW" altLang="en-US" sz="3800" dirty="0">
              <a:ea typeface="新細明體" charset="-12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A16C805C-CDA6-439D-8D60-7F63BE035166}" type="slidenum">
              <a:rPr lang="en-US" altLang="en-US" smtClean="0"/>
              <a:pPr eaLnBrk="1" hangingPunct="1"/>
              <a:t>30</a:t>
            </a:fld>
            <a:endParaRPr lang="en-US" altLang="en-US"/>
          </a:p>
        </p:txBody>
      </p:sp>
      <p:sp>
        <p:nvSpPr>
          <p:cNvPr id="3584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584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5845"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Speculation Example</a:t>
            </a:r>
          </a:p>
        </p:txBody>
      </p:sp>
      <p:sp>
        <p:nvSpPr>
          <p:cNvPr id="35846" name="Rectangle 5"/>
          <p:cNvSpPr>
            <a:spLocks noGrp="1" noChangeArrowheads="1"/>
          </p:cNvSpPr>
          <p:nvPr>
            <p:ph type="body" idx="1"/>
          </p:nvPr>
        </p:nvSpPr>
        <p:spPr>
          <a:xfrm>
            <a:off x="468313" y="1628800"/>
            <a:ext cx="8280400" cy="522221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zh-TW" dirty="0">
                <a:ea typeface="新細明體" charset="-120"/>
              </a:rPr>
              <a:t>Using options:</a:t>
            </a:r>
          </a:p>
          <a:p>
            <a:pPr lvl="1" eaLnBrk="1" hangingPunct="1">
              <a:spcBef>
                <a:spcPts val="300"/>
              </a:spcBef>
            </a:pPr>
            <a:r>
              <a:rPr lang="en-US" altLang="zh-TW" sz="2400" dirty="0">
                <a:ea typeface="新細明體" charset="-120"/>
              </a:rPr>
              <a:t>An investor with $2,000 to invest feels that a stock price will increase over the next 2 months. The current stock price is $20 and the price of a 2-month call option with a strike price of $22.50 is $1</a:t>
            </a:r>
          </a:p>
        </p:txBody>
      </p:sp>
      <p:pic>
        <p:nvPicPr>
          <p:cNvPr id="358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938" y="3645024"/>
            <a:ext cx="6064250" cy="166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8" name="矩形 8"/>
          <p:cNvSpPr>
            <a:spLocks noChangeArrowheads="1"/>
          </p:cNvSpPr>
          <p:nvPr/>
        </p:nvSpPr>
        <p:spPr bwMode="auto">
          <a:xfrm>
            <a:off x="1103313" y="5301208"/>
            <a:ext cx="7645400" cy="1528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1463" indent="-271463">
              <a:spcAft>
                <a:spcPts val="200"/>
              </a:spcAft>
            </a:pPr>
            <a:r>
              <a:rPr lang="en-US" altLang="zh-TW" dirty="0">
                <a:ea typeface="新細明體" charset="-120"/>
              </a:rPr>
              <a:t>※ Note that the cost to purchase options is a sunk cost, which cannot be recovered even if the investor does not exercise options</a:t>
            </a:r>
          </a:p>
          <a:p>
            <a:pPr marL="271463" indent="-271463">
              <a:spcAft>
                <a:spcPts val="200"/>
              </a:spcAft>
            </a:pPr>
            <a:r>
              <a:rPr lang="en-US" altLang="zh-TW" dirty="0">
                <a:ea typeface="新細明體" charset="-120"/>
              </a:rPr>
              <a:t>※ With these call options, the downside risk is the losses of $2,000, but the upside gains could be infinitely large</a:t>
            </a:r>
          </a:p>
          <a:p>
            <a:pPr marL="271463" indent="-271463">
              <a:spcAft>
                <a:spcPts val="200"/>
              </a:spcAft>
            </a:pPr>
            <a:r>
              <a:rPr lang="en-US" altLang="zh-TW" dirty="0">
                <a:ea typeface="新細明體" charset="-120"/>
              </a:rPr>
              <a:t>※ The leverage effect amplifies both the returns in gains and losses</a:t>
            </a:r>
            <a:endParaRPr lang="zh-TW" altLang="en-US" dirty="0">
              <a:ea typeface="新細明體" charset="-12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2D958CB7-9FE9-4FE6-A28E-D01675D957F3}" type="slidenum">
              <a:rPr lang="en-US" altLang="en-US" smtClean="0"/>
              <a:pPr eaLnBrk="1" hangingPunct="1"/>
              <a:t>31</a:t>
            </a:fld>
            <a:endParaRPr lang="en-US" altLang="en-US"/>
          </a:p>
        </p:txBody>
      </p:sp>
      <p:sp>
        <p:nvSpPr>
          <p:cNvPr id="36867" name="Rectangle 2"/>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Arbitrage Example for Spots</a:t>
            </a:r>
          </a:p>
        </p:txBody>
      </p:sp>
      <p:sp>
        <p:nvSpPr>
          <p:cNvPr id="35844" name="Rectangle 3"/>
          <p:cNvSpPr>
            <a:spLocks noGrp="1" noChangeArrowheads="1"/>
          </p:cNvSpPr>
          <p:nvPr>
            <p:ph type="body" idx="1"/>
          </p:nvPr>
        </p:nvSpPr>
        <p:spPr>
          <a:xfrm>
            <a:off x="468313" y="1700213"/>
            <a:ext cx="8351837" cy="504115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zh-TW" dirty="0">
                <a:ea typeface="新細明體" charset="-120"/>
              </a:rPr>
              <a:t>A stock price is quoted as £100 in London and $152 in New York. In addition, the current exchange rate is known to be 1.5500</a:t>
            </a:r>
          </a:p>
          <a:p>
            <a:pPr eaLnBrk="1" hangingPunct="1">
              <a:defRPr/>
            </a:pPr>
            <a:r>
              <a:rPr lang="en-US" altLang="zh-TW" dirty="0">
                <a:ea typeface="新細明體" charset="-120"/>
              </a:rPr>
              <a:t>The strategy to arbitrage from the distortion:</a:t>
            </a:r>
          </a:p>
          <a:p>
            <a:pPr lvl="1" eaLnBrk="1" hangingPunct="1">
              <a:defRPr/>
            </a:pPr>
            <a:r>
              <a:rPr lang="en-US" altLang="zh-TW" dirty="0">
                <a:ea typeface="新細明體" charset="-120"/>
              </a:rPr>
              <a:t>Buy stock shares at $152/share in New York and sell stock shares in London at £100/share, which is equivalent to $155/share </a:t>
            </a:r>
            <a:r>
              <a:rPr lang="en-US" altLang="zh-TW" dirty="0">
                <a:sym typeface="Symbol"/>
              </a:rPr>
              <a:t> earn $3/share</a:t>
            </a:r>
          </a:p>
          <a:p>
            <a:pPr eaLnBrk="1" hangingPunct="1">
              <a:defRPr/>
            </a:pPr>
            <a:r>
              <a:rPr lang="en-US" altLang="zh-TW" dirty="0">
                <a:ea typeface="新細明體" charset="-120"/>
                <a:sym typeface="Symbol"/>
              </a:rPr>
              <a:t>The arbitrage opportunity disappears quickly</a:t>
            </a:r>
          </a:p>
          <a:p>
            <a:pPr lvl="1" eaLnBrk="1" hangingPunct="1">
              <a:defRPr/>
            </a:pPr>
            <a:r>
              <a:rPr lang="en-US" altLang="zh-TW" dirty="0">
                <a:ea typeface="新細明體" charset="-120"/>
                <a:sym typeface="Symbol"/>
              </a:rPr>
              <a:t>The buying behavior bids the share price in NY up and the selling behavior drive the share price in London down until the price parity holds again</a:t>
            </a:r>
            <a:endParaRPr lang="en-US" altLang="zh-TW" dirty="0">
              <a:ea typeface="新細明體" charset="-12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1E164E3C-6DF9-48BF-A2F4-E5B7A79F3ADB}" type="slidenum">
              <a:rPr lang="en-US" altLang="en-US" smtClean="0"/>
              <a:pPr eaLnBrk="1" hangingPunct="1"/>
              <a:t>32</a:t>
            </a:fld>
            <a:endParaRPr lang="en-US" alt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7892"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Arbitrage Example for Spot and Futures </a:t>
            </a:r>
            <a:r>
              <a:rPr lang="en-US" altLang="zh-TW" i="1" dirty="0">
                <a:ea typeface="新細明體" charset="-120"/>
              </a:rPr>
              <a:t>without Storage Costs</a:t>
            </a:r>
          </a:p>
        </p:txBody>
      </p:sp>
      <p:sp>
        <p:nvSpPr>
          <p:cNvPr id="37893" name="Rectangle 5"/>
          <p:cNvSpPr>
            <a:spLocks noGrp="1" noChangeArrowheads="1"/>
          </p:cNvSpPr>
          <p:nvPr>
            <p:ph type="body" idx="1"/>
          </p:nvPr>
        </p:nvSpPr>
        <p:spPr>
          <a:xfrm>
            <a:off x="457200" y="1649393"/>
            <a:ext cx="8424936" cy="500479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600"/>
              </a:spcBef>
            </a:pPr>
            <a:r>
              <a:rPr lang="en-US" altLang="zh-TW" dirty="0">
                <a:ea typeface="新細明體" charset="-120"/>
              </a:rPr>
              <a:t>Suppose that</a:t>
            </a:r>
          </a:p>
          <a:p>
            <a:pPr lvl="1" eaLnBrk="1" hangingPunct="1">
              <a:spcBef>
                <a:spcPts val="600"/>
              </a:spcBef>
            </a:pPr>
            <a:r>
              <a:rPr lang="en-US" altLang="zh-TW" dirty="0">
                <a:ea typeface="新細明體" charset="-120"/>
              </a:rPr>
              <a:t>The spot price of gold is US$1000</a:t>
            </a:r>
          </a:p>
          <a:p>
            <a:pPr lvl="1" eaLnBrk="1" hangingPunct="1">
              <a:spcBef>
                <a:spcPts val="600"/>
              </a:spcBef>
            </a:pPr>
            <a:r>
              <a:rPr lang="en-US" altLang="zh-TW" dirty="0">
                <a:ea typeface="新細明體" charset="-120"/>
              </a:rPr>
              <a:t>The quoted 1-year futures price of gold is US$1100</a:t>
            </a:r>
          </a:p>
          <a:p>
            <a:pPr lvl="1" eaLnBrk="1" hangingPunct="1">
              <a:spcBef>
                <a:spcPts val="600"/>
              </a:spcBef>
            </a:pPr>
            <a:r>
              <a:rPr lang="en-US" altLang="zh-TW" dirty="0">
                <a:ea typeface="新細明體" charset="-120"/>
              </a:rPr>
              <a:t>The 1-year US$ interest rate is 5% per annum</a:t>
            </a:r>
          </a:p>
          <a:p>
            <a:pPr lvl="1" eaLnBrk="1" hangingPunct="1">
              <a:spcBef>
                <a:spcPts val="600"/>
              </a:spcBef>
            </a:pPr>
            <a:r>
              <a:rPr lang="en-US" altLang="zh-TW" dirty="0">
                <a:ea typeface="新細明體" charset="-120"/>
              </a:rPr>
              <a:t>No income or storage costs for gold</a:t>
            </a:r>
          </a:p>
          <a:p>
            <a:pPr eaLnBrk="1" hangingPunct="1">
              <a:spcBef>
                <a:spcPts val="600"/>
              </a:spcBef>
            </a:pPr>
            <a:r>
              <a:rPr lang="en-US" altLang="zh-TW" dirty="0">
                <a:ea typeface="新細明體" charset="-120"/>
              </a:rPr>
              <a:t>The arbitrage strategy</a:t>
            </a:r>
          </a:p>
          <a:p>
            <a:pPr lvl="1" eaLnBrk="1" hangingPunct="1">
              <a:spcBef>
                <a:spcPts val="600"/>
              </a:spcBef>
            </a:pPr>
            <a:r>
              <a:rPr lang="en-US" altLang="zh-TW" dirty="0">
                <a:ea typeface="新細明體" charset="-120"/>
              </a:rPr>
              <a:t>Buy the gold spot with the borrowed fund and enter a short position of selling gold after 1 year</a:t>
            </a:r>
          </a:p>
          <a:p>
            <a:pPr lvl="1" eaLnBrk="1" hangingPunct="1">
              <a:spcBef>
                <a:spcPts val="600"/>
              </a:spcBef>
            </a:pPr>
            <a:r>
              <a:rPr lang="en-US" altLang="zh-TW" dirty="0">
                <a:ea typeface="新細明體" charset="-120"/>
              </a:rPr>
              <a:t>The cost to acquire the gold is $1,000×(1+5%)=$1,050, and the payoff to sell gold via futures is $1,100 </a:t>
            </a:r>
            <a:r>
              <a:rPr lang="en-US" altLang="zh-TW" dirty="0">
                <a:sym typeface="Symbol"/>
              </a:rPr>
              <a:t> earn $50</a:t>
            </a:r>
            <a:endParaRPr lang="en-US" altLang="zh-TW" dirty="0">
              <a:ea typeface="新細明體" charset="-12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1E164E3C-6DF9-48BF-A2F4-E5B7A79F3ADB}" type="slidenum">
              <a:rPr lang="en-US" altLang="en-US" smtClean="0"/>
              <a:pPr eaLnBrk="1" hangingPunct="1"/>
              <a:t>33</a:t>
            </a:fld>
            <a:endParaRPr lang="en-US" alt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7892"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Arbitrage Example for Spot and Futures </a:t>
            </a:r>
            <a:r>
              <a:rPr lang="en-US" altLang="zh-TW" i="1" dirty="0">
                <a:ea typeface="新細明體" charset="-120"/>
              </a:rPr>
              <a:t>without Storage Costs</a:t>
            </a:r>
          </a:p>
        </p:txBody>
      </p:sp>
      <p:sp>
        <p:nvSpPr>
          <p:cNvPr id="37893" name="Rectangle 5"/>
          <p:cNvSpPr>
            <a:spLocks noGrp="1" noChangeArrowheads="1"/>
          </p:cNvSpPr>
          <p:nvPr>
            <p:ph type="body" idx="1"/>
          </p:nvPr>
        </p:nvSpPr>
        <p:spPr>
          <a:xfrm>
            <a:off x="467544" y="1628800"/>
            <a:ext cx="8568952"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ea typeface="新細明體" charset="-120"/>
              </a:rPr>
              <a:t>Suppose that</a:t>
            </a:r>
          </a:p>
          <a:p>
            <a:pPr lvl="1" eaLnBrk="1" hangingPunct="1">
              <a:spcBef>
                <a:spcPts val="300"/>
              </a:spcBef>
            </a:pPr>
            <a:r>
              <a:rPr lang="en-US" altLang="zh-TW" dirty="0">
                <a:ea typeface="新細明體" charset="-120"/>
              </a:rPr>
              <a:t>The spot price of gold is US$1000</a:t>
            </a:r>
          </a:p>
          <a:p>
            <a:pPr lvl="1" eaLnBrk="1" hangingPunct="1">
              <a:spcBef>
                <a:spcPts val="300"/>
              </a:spcBef>
            </a:pPr>
            <a:r>
              <a:rPr lang="en-US" altLang="zh-TW" dirty="0">
                <a:ea typeface="新細明體" charset="-120"/>
              </a:rPr>
              <a:t>The quoted 1-year futures price of gold is US$990</a:t>
            </a:r>
          </a:p>
          <a:p>
            <a:pPr lvl="1" eaLnBrk="1" hangingPunct="1">
              <a:spcBef>
                <a:spcPts val="300"/>
              </a:spcBef>
            </a:pPr>
            <a:r>
              <a:rPr lang="en-US" altLang="zh-TW" dirty="0">
                <a:ea typeface="新細明體" charset="-120"/>
              </a:rPr>
              <a:t>The 1-year US$ interest rate is 5% per annum</a:t>
            </a:r>
          </a:p>
          <a:p>
            <a:pPr lvl="1" eaLnBrk="1" hangingPunct="1">
              <a:spcBef>
                <a:spcPts val="300"/>
              </a:spcBef>
            </a:pPr>
            <a:r>
              <a:rPr lang="en-US" altLang="zh-TW" dirty="0">
                <a:ea typeface="新細明體" charset="-120"/>
              </a:rPr>
              <a:t>No income or storage costs for gold</a:t>
            </a:r>
          </a:p>
          <a:p>
            <a:pPr eaLnBrk="1" hangingPunct="1">
              <a:spcBef>
                <a:spcPts val="300"/>
              </a:spcBef>
            </a:pPr>
            <a:r>
              <a:rPr lang="en-US" altLang="zh-TW" dirty="0">
                <a:ea typeface="新細明體" charset="-120"/>
              </a:rPr>
              <a:t>The arbitrage strategy</a:t>
            </a:r>
          </a:p>
          <a:p>
            <a:pPr lvl="1" eaLnBrk="1" hangingPunct="1">
              <a:spcBef>
                <a:spcPts val="300"/>
              </a:spcBef>
            </a:pPr>
            <a:r>
              <a:rPr lang="en-US" altLang="zh-TW" dirty="0">
                <a:ea typeface="新細明體" charset="-120"/>
              </a:rPr>
              <a:t>Short sell the gold spot, deposit the proceeds, and enter a long position of buying gold after 1 year</a:t>
            </a:r>
          </a:p>
          <a:p>
            <a:pPr lvl="1" eaLnBrk="1" hangingPunct="1">
              <a:spcBef>
                <a:spcPts val="300"/>
              </a:spcBef>
            </a:pPr>
            <a:r>
              <a:rPr lang="en-US" altLang="zh-TW" dirty="0">
                <a:ea typeface="新細明體" charset="-120"/>
              </a:rPr>
              <a:t>The future value of the proceeds of selling the gold spot is $1,000×(1+5%)=$1,050, and the cost to buy gold back via futures is $990 </a:t>
            </a:r>
            <a:r>
              <a:rPr lang="en-US" altLang="zh-TW" dirty="0">
                <a:sym typeface="Symbol"/>
              </a:rPr>
              <a:t> earn $60 (note the purchased gold should be returned to the lender)</a:t>
            </a:r>
            <a:endParaRPr lang="en-US" altLang="zh-TW" dirty="0">
              <a:ea typeface="新細明體" charset="-120"/>
            </a:endParaRPr>
          </a:p>
        </p:txBody>
      </p:sp>
    </p:spTree>
    <p:extLst>
      <p:ext uri="{BB962C8B-B14F-4D97-AF65-F5344CB8AC3E}">
        <p14:creationId xmlns:p14="http://schemas.microsoft.com/office/powerpoint/2010/main" val="297690365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FC8A6AF4-CEC1-4089-B25B-6312317759B4}" type="slidenum">
              <a:rPr lang="en-US" altLang="en-US" smtClean="0"/>
              <a:pPr eaLnBrk="1" hangingPunct="1"/>
              <a:t>34</a:t>
            </a:fld>
            <a:endParaRPr lang="en-US" altLang="en-US"/>
          </a:p>
        </p:txBody>
      </p:sp>
      <p:sp>
        <p:nvSpPr>
          <p:cNvPr id="3993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994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9941" name="Rectangle 4"/>
          <p:cNvSpPr>
            <a:spLocks noGrp="1" noChangeArrowheads="1"/>
          </p:cNvSpPr>
          <p:nvPr>
            <p:ph type="title"/>
          </p:nvPr>
        </p:nvSpPr>
        <p:spPr>
          <a:xfrm>
            <a:off x="539552" y="260648"/>
            <a:ext cx="7416824"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Theoretical Futures Price </a:t>
            </a:r>
            <a:r>
              <a:rPr lang="en-US" altLang="zh-TW" i="1" dirty="0">
                <a:ea typeface="新細明體" charset="-120"/>
              </a:rPr>
              <a:t>without Storage Costs</a:t>
            </a:r>
          </a:p>
        </p:txBody>
      </p:sp>
      <mc:AlternateContent xmlns:mc="http://schemas.openxmlformats.org/markup-compatibility/2006" xmlns:a14="http://schemas.microsoft.com/office/drawing/2010/main">
        <mc:Choice Requires="a14">
          <p:sp>
            <p:nvSpPr>
              <p:cNvPr id="39942" name="Rectangle 5"/>
              <p:cNvSpPr>
                <a:spLocks noGrp="1" noChangeArrowheads="1"/>
              </p:cNvSpPr>
              <p:nvPr>
                <p:ph type="body" idx="1"/>
              </p:nvPr>
            </p:nvSpPr>
            <p:spPr>
              <a:xfrm>
                <a:off x="404813" y="1700808"/>
                <a:ext cx="8210550" cy="4547592"/>
              </a:xfrm>
              <a:noFill/>
              <a:extLst>
                <a:ext uri="{91240B29-F687-4F45-9708-019B960494DF}">
                  <a14:hiddenLine w="12700">
                    <a:solidFill>
                      <a:schemeClr val="tx1"/>
                    </a:solidFill>
                    <a:miter lim="800000"/>
                    <a:headEnd/>
                    <a:tailEnd/>
                  </a14:hiddenLine>
                </a:ext>
              </a:extLst>
            </p:spPr>
            <p:txBody>
              <a:bodyPr lIns="90488" tIns="44450" rIns="90488" bIns="44450"/>
              <a:lstStyle/>
              <a:p>
                <a:pPr lvl="0" eaLnBrk="1" hangingPunct="1">
                  <a:spcBef>
                    <a:spcPts val="300"/>
                  </a:spcBef>
                  <a:buClr>
                    <a:srgbClr val="7C1302"/>
                  </a:buClr>
                </a:pPr>
                <a:r>
                  <a:rPr lang="en-US" altLang="zh-TW" dirty="0">
                    <a:ea typeface="新細明體" charset="-120"/>
                  </a:rPr>
                  <a:t>If the spot price of gold is </a:t>
                </a:r>
                <a14:m>
                  <m:oMath xmlns:m="http://schemas.openxmlformats.org/officeDocument/2006/math">
                    <m:sSub>
                      <m:sSubPr>
                        <m:ctrlPr>
                          <a:rPr lang="en-US" altLang="zh-TW" b="0" i="1" smtClean="0">
                            <a:latin typeface="Cambria Math" panose="02040503050406030204" pitchFamily="18" charset="0"/>
                            <a:ea typeface="新細明體" charset="-120"/>
                          </a:rPr>
                        </m:ctrlPr>
                      </m:sSubPr>
                      <m:e>
                        <m:r>
                          <a:rPr lang="en-US" altLang="zh-TW" b="0" i="1" smtClean="0">
                            <a:latin typeface="Cambria Math"/>
                            <a:ea typeface="新細明體" charset="-120"/>
                          </a:rPr>
                          <m:t>𝑆</m:t>
                        </m:r>
                      </m:e>
                      <m:sub>
                        <m:r>
                          <a:rPr lang="en-US" altLang="zh-TW" b="0" i="1" smtClean="0">
                            <a:latin typeface="Cambria Math" panose="02040503050406030204" pitchFamily="18" charset="0"/>
                            <a:ea typeface="新細明體" charset="-120"/>
                          </a:rPr>
                          <m:t>0</m:t>
                        </m:r>
                      </m:sub>
                    </m:sSub>
                  </m:oMath>
                </a14:m>
                <a:r>
                  <a:rPr lang="en-US" altLang="zh-TW" dirty="0">
                    <a:ea typeface="新細明體" charset="-120"/>
                  </a:rPr>
                  <a:t> and the futures price for a contract deliverable in </a:t>
                </a:r>
                <a14:m>
                  <m:oMath xmlns:m="http://schemas.openxmlformats.org/officeDocument/2006/math">
                    <m:r>
                      <a:rPr lang="en-US" altLang="zh-TW" b="0" i="1" dirty="0" smtClean="0">
                        <a:latin typeface="Cambria Math"/>
                        <a:ea typeface="新細明體" charset="-120"/>
                      </a:rPr>
                      <m:t>𝑇</m:t>
                    </m:r>
                  </m:oMath>
                </a14:m>
                <a:r>
                  <a:rPr lang="en-US" altLang="zh-TW" dirty="0">
                    <a:ea typeface="新細明體" charset="-120"/>
                  </a:rPr>
                  <a:t> years is </a:t>
                </a:r>
                <a14:m>
                  <m:oMath xmlns:m="http://schemas.openxmlformats.org/officeDocument/2006/math">
                    <m:sSub>
                      <m:sSubPr>
                        <m:ctrlPr>
                          <a:rPr lang="en-US" altLang="zh-TW" b="0" i="1" dirty="0" smtClean="0">
                            <a:latin typeface="Cambria Math" panose="02040503050406030204" pitchFamily="18" charset="0"/>
                            <a:ea typeface="新細明體" charset="-120"/>
                          </a:rPr>
                        </m:ctrlPr>
                      </m:sSubPr>
                      <m:e>
                        <m:r>
                          <a:rPr lang="en-US" altLang="zh-TW" b="0" i="1" dirty="0" smtClean="0">
                            <a:latin typeface="Cambria Math"/>
                            <a:ea typeface="新細明體" charset="-120"/>
                          </a:rPr>
                          <m:t>𝐹</m:t>
                        </m:r>
                      </m:e>
                      <m:sub>
                        <m:r>
                          <a:rPr lang="en-US" altLang="zh-TW" b="0" i="1" dirty="0" smtClean="0">
                            <a:latin typeface="Cambria Math" panose="02040503050406030204" pitchFamily="18" charset="0"/>
                            <a:ea typeface="新細明體" charset="-120"/>
                          </a:rPr>
                          <m:t>0</m:t>
                        </m:r>
                      </m:sub>
                    </m:sSub>
                  </m:oMath>
                </a14:m>
                <a:r>
                  <a:rPr lang="en-US" altLang="zh-TW" dirty="0">
                    <a:ea typeface="新細明體" charset="-120"/>
                  </a:rPr>
                  <a:t>, then the following relationship should hold</a:t>
                </a:r>
              </a:p>
              <a:p>
                <a:pPr algn="ctr" eaLnBrk="1" hangingPunct="1">
                  <a:buFont typeface="Wingdings" pitchFamily="2" charset="2"/>
                  <a:buNone/>
                </a:pPr>
                <a14:m>
                  <m:oMath xmlns:m="http://schemas.openxmlformats.org/officeDocument/2006/math">
                    <m:r>
                      <a:rPr lang="en-US" altLang="zh-TW" b="0" i="1" dirty="0" smtClean="0">
                        <a:latin typeface="Cambria Math"/>
                        <a:ea typeface="新細明體" charset="-120"/>
                      </a:rPr>
                      <m:t> </m:t>
                    </m:r>
                    <m:sSub>
                      <m:sSubPr>
                        <m:ctrlPr>
                          <a:rPr lang="en-US" altLang="zh-TW" b="0" i="1" dirty="0" smtClean="0">
                            <a:latin typeface="Cambria Math" panose="02040503050406030204" pitchFamily="18" charset="0"/>
                            <a:ea typeface="新細明體" charset="-120"/>
                          </a:rPr>
                        </m:ctrlPr>
                      </m:sSubPr>
                      <m:e>
                        <m:r>
                          <a:rPr lang="en-US" altLang="zh-TW" b="0" i="1" dirty="0" smtClean="0">
                            <a:latin typeface="Cambria Math"/>
                            <a:ea typeface="新細明體" charset="-120"/>
                          </a:rPr>
                          <m:t>𝐹</m:t>
                        </m:r>
                      </m:e>
                      <m:sub>
                        <m:r>
                          <a:rPr lang="en-US" altLang="zh-TW" b="0" i="1" dirty="0" smtClean="0">
                            <a:latin typeface="Cambria Math" panose="02040503050406030204" pitchFamily="18" charset="0"/>
                            <a:ea typeface="新細明體" charset="-120"/>
                          </a:rPr>
                          <m:t>0</m:t>
                        </m:r>
                      </m:sub>
                    </m:sSub>
                    <m:r>
                      <a:rPr lang="en-US" altLang="zh-TW" b="0" i="1" dirty="0" smtClean="0">
                        <a:latin typeface="Cambria Math"/>
                        <a:ea typeface="新細明體" charset="-120"/>
                      </a:rPr>
                      <m:t>=</m:t>
                    </m:r>
                    <m:sSub>
                      <m:sSubPr>
                        <m:ctrlPr>
                          <a:rPr lang="en-US" altLang="zh-TW" b="0" i="1" dirty="0" smtClean="0">
                            <a:latin typeface="Cambria Math" panose="02040503050406030204" pitchFamily="18" charset="0"/>
                            <a:ea typeface="新細明體" charset="-120"/>
                          </a:rPr>
                        </m:ctrlPr>
                      </m:sSubPr>
                      <m:e>
                        <m:r>
                          <a:rPr lang="en-US" altLang="zh-TW" b="0" i="1" dirty="0" smtClean="0">
                            <a:latin typeface="Cambria Math"/>
                            <a:ea typeface="新細明體" charset="-120"/>
                          </a:rPr>
                          <m:t>𝑆</m:t>
                        </m:r>
                      </m:e>
                      <m:sub>
                        <m:r>
                          <a:rPr lang="en-US" altLang="zh-TW" b="0" i="1" dirty="0" smtClean="0">
                            <a:latin typeface="Cambria Math" panose="02040503050406030204" pitchFamily="18" charset="0"/>
                            <a:ea typeface="新細明體" charset="-120"/>
                          </a:rPr>
                          <m:t>0</m:t>
                        </m:r>
                      </m:sub>
                    </m:sSub>
                    <m:r>
                      <a:rPr lang="en-US" altLang="zh-TW" b="0" i="1" dirty="0" smtClean="0">
                        <a:latin typeface="Cambria Math"/>
                        <a:ea typeface="新細明體" charset="-120"/>
                      </a:rPr>
                      <m:t>(1+</m:t>
                    </m:r>
                    <m:r>
                      <a:rPr lang="en-US" altLang="zh-TW" b="0" i="1" dirty="0" smtClean="0">
                        <a:latin typeface="Cambria Math"/>
                        <a:ea typeface="新細明體" charset="-120"/>
                      </a:rPr>
                      <m:t>𝑟</m:t>
                    </m:r>
                    <m:r>
                      <a:rPr lang="en-US" altLang="zh-TW" b="0" i="1" dirty="0" smtClean="0">
                        <a:latin typeface="Cambria Math"/>
                        <a:ea typeface="新細明體" charset="-120"/>
                      </a:rPr>
                      <m:t>)</m:t>
                    </m:r>
                    <m:r>
                      <a:rPr lang="en-US" altLang="zh-TW" b="0" i="1" baseline="30000" dirty="0" smtClean="0">
                        <a:latin typeface="Cambria Math"/>
                        <a:ea typeface="新細明體" charset="-120"/>
                      </a:rPr>
                      <m:t>𝑇</m:t>
                    </m:r>
                  </m:oMath>
                </a14:m>
                <a:r>
                  <a:rPr lang="en-US" altLang="zh-TW" dirty="0">
                    <a:ea typeface="新細明體" charset="-120"/>
                  </a:rPr>
                  <a:t>,</a:t>
                </a:r>
              </a:p>
              <a:p>
                <a:pPr eaLnBrk="1" hangingPunct="1">
                  <a:buFont typeface="Wingdings" pitchFamily="2" charset="2"/>
                  <a:buNone/>
                </a:pPr>
                <a:r>
                  <a:rPr lang="en-US" altLang="zh-TW" dirty="0">
                    <a:ea typeface="新細明體" charset="-120"/>
                  </a:rPr>
                  <a:t>	where </a:t>
                </a:r>
                <a14:m>
                  <m:oMath xmlns:m="http://schemas.openxmlformats.org/officeDocument/2006/math">
                    <m:r>
                      <a:rPr lang="en-US" altLang="zh-TW" b="0" i="1" dirty="0" smtClean="0">
                        <a:latin typeface="Cambria Math"/>
                        <a:ea typeface="新細明體" charset="-120"/>
                      </a:rPr>
                      <m:t>𝑟</m:t>
                    </m:r>
                  </m:oMath>
                </a14:m>
                <a:r>
                  <a:rPr lang="en-US" altLang="zh-TW" dirty="0">
                    <a:ea typeface="新細明體" charset="-120"/>
                  </a:rPr>
                  <a:t> is the 1-year (domestic currency) risk-free rate of interest</a:t>
                </a:r>
              </a:p>
              <a:p>
                <a:pPr eaLnBrk="1" hangingPunct="1"/>
                <a:r>
                  <a:rPr lang="en-US" altLang="zh-TW" dirty="0">
                    <a:ea typeface="新細明體" charset="-120"/>
                  </a:rPr>
                  <a:t>In the previous examples, </a:t>
                </a:r>
                <a14:m>
                  <m:oMath xmlns:m="http://schemas.openxmlformats.org/officeDocument/2006/math">
                    <m:sSub>
                      <m:sSubPr>
                        <m:ctrlPr>
                          <a:rPr lang="en-US" altLang="zh-TW" b="0" i="1" smtClean="0">
                            <a:latin typeface="Cambria Math" panose="02040503050406030204" pitchFamily="18" charset="0"/>
                            <a:ea typeface="新細明體" charset="-120"/>
                          </a:rPr>
                        </m:ctrlPr>
                      </m:sSubPr>
                      <m:e>
                        <m:r>
                          <a:rPr lang="en-US" altLang="zh-TW" b="0" i="1" smtClean="0">
                            <a:latin typeface="Cambria Math"/>
                            <a:ea typeface="新細明體" charset="-120"/>
                          </a:rPr>
                          <m:t>𝑆</m:t>
                        </m:r>
                      </m:e>
                      <m:sub>
                        <m:r>
                          <a:rPr lang="en-US" altLang="zh-TW" b="0" i="1" smtClean="0">
                            <a:latin typeface="Cambria Math" panose="02040503050406030204" pitchFamily="18" charset="0"/>
                            <a:ea typeface="新細明體" charset="-120"/>
                          </a:rPr>
                          <m:t>0</m:t>
                        </m:r>
                      </m:sub>
                    </m:sSub>
                    <m:r>
                      <a:rPr lang="en-US" altLang="zh-TW" b="0" i="1" smtClean="0">
                        <a:latin typeface="Cambria Math"/>
                        <a:ea typeface="新細明體" charset="-120"/>
                      </a:rPr>
                      <m:t> </m:t>
                    </m:r>
                  </m:oMath>
                </a14:m>
                <a:r>
                  <a:rPr lang="en-US" altLang="zh-TW" dirty="0">
                    <a:ea typeface="新細明體" charset="-120"/>
                  </a:rPr>
                  <a:t>=1000, </a:t>
                </a:r>
                <a14:m>
                  <m:oMath xmlns:m="http://schemas.openxmlformats.org/officeDocument/2006/math">
                    <m:r>
                      <a:rPr lang="en-US" altLang="zh-TW" b="0" i="1" dirty="0" smtClean="0">
                        <a:latin typeface="Cambria Math"/>
                        <a:ea typeface="新細明體" charset="-120"/>
                      </a:rPr>
                      <m:t>𝑇</m:t>
                    </m:r>
                  </m:oMath>
                </a14:m>
                <a:r>
                  <a:rPr lang="en-US" altLang="zh-TW" dirty="0">
                    <a:ea typeface="新細明體" charset="-120"/>
                  </a:rPr>
                  <a:t>=1, and </a:t>
                </a:r>
                <a14:m>
                  <m:oMath xmlns:m="http://schemas.openxmlformats.org/officeDocument/2006/math">
                    <m:r>
                      <a:rPr lang="en-US" altLang="zh-TW" b="0" i="1" dirty="0" smtClean="0">
                        <a:latin typeface="Cambria Math"/>
                        <a:ea typeface="新細明體" charset="-120"/>
                      </a:rPr>
                      <m:t>𝑟</m:t>
                    </m:r>
                  </m:oMath>
                </a14:m>
                <a:r>
                  <a:rPr lang="en-US" altLang="zh-TW" dirty="0">
                    <a:ea typeface="新細明體" charset="-120"/>
                  </a:rPr>
                  <a:t>=0.05, so that the theoretical futures price is</a:t>
                </a:r>
                <a:endParaRPr lang="en-US" altLang="zh-TW" i="1" dirty="0">
                  <a:ea typeface="新細明體" charset="-120"/>
                </a:endParaRPr>
              </a:p>
              <a:p>
                <a:pPr algn="ctr" eaLnBrk="1" hangingPunct="1">
                  <a:buNone/>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tx1"/>
                              </a:solidFill>
                              <a:latin typeface="Cambria Math" panose="02040503050406030204" pitchFamily="18" charset="0"/>
                              <a:ea typeface="新細明體" charset="-120"/>
                            </a:rPr>
                          </m:ctrlPr>
                        </m:sSubPr>
                        <m:e>
                          <m:r>
                            <a:rPr lang="en-US" altLang="zh-TW" b="0" i="1" dirty="0" smtClean="0">
                              <a:solidFill>
                                <a:schemeClr val="tx1"/>
                              </a:solidFill>
                              <a:latin typeface="Cambria Math"/>
                              <a:ea typeface="新細明體" charset="-120"/>
                            </a:rPr>
                            <m:t>𝐹</m:t>
                          </m:r>
                        </m:e>
                        <m:sub>
                          <m:r>
                            <a:rPr lang="en-US" altLang="zh-TW" b="0" i="1" dirty="0" smtClean="0">
                              <a:solidFill>
                                <a:schemeClr val="tx1"/>
                              </a:solidFill>
                              <a:latin typeface="Cambria Math" panose="02040503050406030204" pitchFamily="18" charset="0"/>
                              <a:ea typeface="新細明體" charset="-120"/>
                            </a:rPr>
                            <m:t>0</m:t>
                          </m:r>
                        </m:sub>
                      </m:sSub>
                      <m:r>
                        <a:rPr lang="en-US" altLang="zh-TW" b="0" i="1" dirty="0" smtClean="0">
                          <a:solidFill>
                            <a:schemeClr val="tx1"/>
                          </a:solidFill>
                          <a:latin typeface="Cambria Math"/>
                          <a:ea typeface="新細明體" charset="-120"/>
                        </a:rPr>
                        <m:t>=1000</m:t>
                      </m:r>
                      <m:sSup>
                        <m:sSupPr>
                          <m:ctrlPr>
                            <a:rPr lang="en-US" altLang="zh-TW" i="1" dirty="0" smtClean="0">
                              <a:solidFill>
                                <a:schemeClr val="tx1"/>
                              </a:solidFill>
                              <a:latin typeface="Cambria Math" panose="02040503050406030204" pitchFamily="18" charset="0"/>
                              <a:ea typeface="新細明體" charset="-120"/>
                            </a:rPr>
                          </m:ctrlPr>
                        </m:sSupPr>
                        <m:e>
                          <m:r>
                            <a:rPr lang="en-US" altLang="zh-TW" b="0" i="1" dirty="0" smtClean="0">
                              <a:solidFill>
                                <a:schemeClr val="tx1"/>
                              </a:solidFill>
                              <a:latin typeface="Cambria Math"/>
                              <a:ea typeface="新細明體" charset="-120"/>
                            </a:rPr>
                            <m:t>(1+0.05)</m:t>
                          </m:r>
                        </m:e>
                        <m:sup>
                          <m:r>
                            <a:rPr lang="en-US" altLang="zh-TW" b="0" i="1" dirty="0" smtClean="0">
                              <a:solidFill>
                                <a:schemeClr val="tx1"/>
                              </a:solidFill>
                              <a:latin typeface="Cambria Math"/>
                              <a:ea typeface="新細明體" charset="-120"/>
                            </a:rPr>
                            <m:t>1</m:t>
                          </m:r>
                        </m:sup>
                      </m:sSup>
                      <m:r>
                        <a:rPr lang="en-US" altLang="zh-TW" b="0" i="1" dirty="0" smtClean="0">
                          <a:solidFill>
                            <a:schemeClr val="tx1"/>
                          </a:solidFill>
                          <a:latin typeface="Cambria Math"/>
                          <a:ea typeface="新細明體" charset="-120"/>
                        </a:rPr>
                        <m:t>=1050</m:t>
                      </m:r>
                    </m:oMath>
                  </m:oMathPara>
                </a14:m>
                <a:endParaRPr lang="en-US" altLang="zh-TW" dirty="0">
                  <a:solidFill>
                    <a:schemeClr val="tx1"/>
                  </a:solidFill>
                  <a:ea typeface="新細明體" charset="-120"/>
                </a:endParaRPr>
              </a:p>
            </p:txBody>
          </p:sp>
        </mc:Choice>
        <mc:Fallback xmlns="">
          <p:sp>
            <p:nvSpPr>
              <p:cNvPr id="39942" name="Rectangle 5"/>
              <p:cNvSpPr>
                <a:spLocks noGrp="1" noRot="1" noChangeAspect="1" noMove="1" noResize="1" noEditPoints="1" noAdjustHandles="1" noChangeArrowheads="1" noChangeShapeType="1" noTextEdit="1"/>
              </p:cNvSpPr>
              <p:nvPr>
                <p:ph type="body" idx="1"/>
              </p:nvPr>
            </p:nvSpPr>
            <p:spPr>
              <a:xfrm>
                <a:off x="404813" y="1700808"/>
                <a:ext cx="8210550" cy="4547592"/>
              </a:xfrm>
              <a:blipFill>
                <a:blip r:embed="rId3"/>
                <a:stretch>
                  <a:fillRect l="-742" t="-1743" r="-2970"/>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2A4A71EA-48B6-429A-A446-0B6F46B99D6A}" type="slidenum">
              <a:rPr lang="en-US" altLang="en-US" smtClean="0"/>
              <a:pPr eaLnBrk="1" hangingPunct="1"/>
              <a:t>35</a:t>
            </a:fld>
            <a:endParaRPr lang="en-US" altLang="en-US"/>
          </a:p>
        </p:txBody>
      </p:sp>
      <p:sp>
        <p:nvSpPr>
          <p:cNvPr id="409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09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0965"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Arbitrage Example for Spot and Futures </a:t>
            </a:r>
            <a:r>
              <a:rPr lang="en-US" altLang="zh-TW" i="1" dirty="0">
                <a:ea typeface="新細明體" charset="-120"/>
              </a:rPr>
              <a:t>with Storage Costs</a:t>
            </a:r>
          </a:p>
        </p:txBody>
      </p:sp>
      <p:sp>
        <p:nvSpPr>
          <p:cNvPr id="40966" name="Rectangle 5"/>
          <p:cNvSpPr>
            <a:spLocks noGrp="1" noChangeArrowheads="1"/>
          </p:cNvSpPr>
          <p:nvPr>
            <p:ph type="body" idx="1"/>
          </p:nvPr>
        </p:nvSpPr>
        <p:spPr>
          <a:xfrm>
            <a:off x="611560" y="1700808"/>
            <a:ext cx="8136904" cy="515719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ea typeface="新細明體" charset="-120"/>
              </a:rPr>
              <a:t>Suppose that</a:t>
            </a:r>
          </a:p>
          <a:p>
            <a:pPr lvl="1" eaLnBrk="1" hangingPunct="1">
              <a:lnSpc>
                <a:spcPct val="90000"/>
              </a:lnSpc>
            </a:pPr>
            <a:r>
              <a:rPr lang="en-US" altLang="zh-TW" dirty="0">
                <a:ea typeface="新細明體" charset="-120"/>
              </a:rPr>
              <a:t>The spot price of oil is US$70</a:t>
            </a:r>
          </a:p>
          <a:p>
            <a:pPr lvl="1" eaLnBrk="1" hangingPunct="1">
              <a:lnSpc>
                <a:spcPct val="90000"/>
              </a:lnSpc>
            </a:pPr>
            <a:r>
              <a:rPr lang="en-US" altLang="zh-TW" dirty="0">
                <a:ea typeface="新細明體" charset="-120"/>
              </a:rPr>
              <a:t>The quoted 1-year futures price of oil is US$80</a:t>
            </a:r>
          </a:p>
          <a:p>
            <a:pPr lvl="1" eaLnBrk="1" hangingPunct="1">
              <a:lnSpc>
                <a:spcPct val="90000"/>
              </a:lnSpc>
            </a:pPr>
            <a:r>
              <a:rPr lang="en-US" altLang="zh-TW" dirty="0">
                <a:ea typeface="新細明體" charset="-120"/>
              </a:rPr>
              <a:t>The 1-year US$ interest rate is 5% per annum</a:t>
            </a:r>
          </a:p>
          <a:p>
            <a:pPr lvl="1" eaLnBrk="1" hangingPunct="1">
              <a:lnSpc>
                <a:spcPct val="90000"/>
              </a:lnSpc>
            </a:pPr>
            <a:r>
              <a:rPr lang="en-US" altLang="zh-TW" dirty="0">
                <a:ea typeface="新細明體" charset="-120"/>
              </a:rPr>
              <a:t>The storage cost of oil is 2% per annum of the oil spot price (a simplified assumption)</a:t>
            </a:r>
          </a:p>
          <a:p>
            <a:pPr eaLnBrk="1" hangingPunct="1">
              <a:spcBef>
                <a:spcPts val="300"/>
              </a:spcBef>
            </a:pPr>
            <a:r>
              <a:rPr lang="en-US" altLang="zh-TW" dirty="0">
                <a:ea typeface="新細明體" charset="-120"/>
              </a:rPr>
              <a:t>The arbitrage strategy</a:t>
            </a:r>
          </a:p>
          <a:p>
            <a:pPr lvl="1" eaLnBrk="1" hangingPunct="1">
              <a:spcBef>
                <a:spcPts val="300"/>
              </a:spcBef>
            </a:pPr>
            <a:r>
              <a:rPr lang="en-US" altLang="zh-TW" dirty="0">
                <a:ea typeface="新細明體" charset="-120"/>
              </a:rPr>
              <a:t>Buy the oil spot with the borrowed fund and enter a short position of selling oil after 1 year</a:t>
            </a:r>
          </a:p>
          <a:p>
            <a:pPr lvl="1" eaLnBrk="1" hangingPunct="1">
              <a:spcBef>
                <a:spcPts val="300"/>
              </a:spcBef>
            </a:pPr>
            <a:r>
              <a:rPr lang="en-US" altLang="zh-TW" dirty="0">
                <a:ea typeface="新細明體" charset="-120"/>
              </a:rPr>
              <a:t>The cost to acquire and store the oil is $70×(1+5%+2%)=$74.9, and the payoff to sell oil via futures is $80 </a:t>
            </a:r>
            <a:r>
              <a:rPr lang="en-US" altLang="zh-TW" dirty="0">
                <a:sym typeface="Symbol"/>
              </a:rPr>
              <a:t> earn $5.1</a:t>
            </a:r>
            <a:endParaRPr lang="en-US" altLang="zh-TW" dirty="0">
              <a:ea typeface="新細明體" charset="-12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2A4A71EA-48B6-429A-A446-0B6F46B99D6A}" type="slidenum">
              <a:rPr lang="en-US" altLang="en-US" smtClean="0"/>
              <a:pPr eaLnBrk="1" hangingPunct="1"/>
              <a:t>36</a:t>
            </a:fld>
            <a:endParaRPr lang="en-US" altLang="en-US"/>
          </a:p>
        </p:txBody>
      </p:sp>
      <p:sp>
        <p:nvSpPr>
          <p:cNvPr id="4096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096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0965"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Arbitrage Example for Spot and Futures </a:t>
            </a:r>
            <a:r>
              <a:rPr lang="en-US" altLang="zh-TW" i="1" dirty="0">
                <a:ea typeface="新細明體" charset="-120"/>
              </a:rPr>
              <a:t>with Storage Costs</a:t>
            </a:r>
          </a:p>
        </p:txBody>
      </p:sp>
      <p:sp>
        <p:nvSpPr>
          <p:cNvPr id="40966" name="Rectangle 5"/>
          <p:cNvSpPr>
            <a:spLocks noGrp="1" noChangeArrowheads="1"/>
          </p:cNvSpPr>
          <p:nvPr>
            <p:ph type="body" idx="1"/>
          </p:nvPr>
        </p:nvSpPr>
        <p:spPr>
          <a:xfrm>
            <a:off x="323528" y="1556792"/>
            <a:ext cx="8496944" cy="530120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5000"/>
              </a:lnSpc>
              <a:spcBef>
                <a:spcPts val="300"/>
              </a:spcBef>
            </a:pPr>
            <a:r>
              <a:rPr lang="en-US" altLang="zh-TW" dirty="0">
                <a:ea typeface="新細明體" charset="-120"/>
              </a:rPr>
              <a:t>Suppose that</a:t>
            </a:r>
          </a:p>
          <a:p>
            <a:pPr lvl="1" eaLnBrk="1" hangingPunct="1">
              <a:lnSpc>
                <a:spcPct val="95000"/>
              </a:lnSpc>
              <a:spcBef>
                <a:spcPts val="300"/>
              </a:spcBef>
            </a:pPr>
            <a:r>
              <a:rPr lang="en-US" altLang="zh-TW" dirty="0">
                <a:ea typeface="新細明體" charset="-120"/>
              </a:rPr>
              <a:t>The spot price of oil is US$70</a:t>
            </a:r>
          </a:p>
          <a:p>
            <a:pPr lvl="1" eaLnBrk="1" hangingPunct="1">
              <a:lnSpc>
                <a:spcPct val="95000"/>
              </a:lnSpc>
              <a:spcBef>
                <a:spcPts val="300"/>
              </a:spcBef>
            </a:pPr>
            <a:r>
              <a:rPr lang="en-US" altLang="zh-TW" dirty="0">
                <a:ea typeface="新細明體" charset="-120"/>
              </a:rPr>
              <a:t>The quoted 1-year futures price of oil is US$65</a:t>
            </a:r>
          </a:p>
          <a:p>
            <a:pPr lvl="1" eaLnBrk="1" hangingPunct="1">
              <a:lnSpc>
                <a:spcPct val="95000"/>
              </a:lnSpc>
              <a:spcBef>
                <a:spcPts val="300"/>
              </a:spcBef>
            </a:pPr>
            <a:r>
              <a:rPr lang="en-US" altLang="zh-TW" dirty="0">
                <a:ea typeface="新細明體" charset="-120"/>
              </a:rPr>
              <a:t>The 1-year US$ interest rate is 5% per annum</a:t>
            </a:r>
          </a:p>
          <a:p>
            <a:pPr lvl="1" eaLnBrk="1" hangingPunct="1">
              <a:lnSpc>
                <a:spcPct val="95000"/>
              </a:lnSpc>
              <a:spcBef>
                <a:spcPts val="300"/>
              </a:spcBef>
            </a:pPr>
            <a:r>
              <a:rPr lang="en-US" altLang="zh-TW" dirty="0">
                <a:ea typeface="新細明體" charset="-120"/>
              </a:rPr>
              <a:t>The storage cost of oil is 2% per annum of the oil spot price</a:t>
            </a:r>
          </a:p>
          <a:p>
            <a:pPr eaLnBrk="1" hangingPunct="1">
              <a:lnSpc>
                <a:spcPct val="95000"/>
              </a:lnSpc>
              <a:spcBef>
                <a:spcPts val="300"/>
              </a:spcBef>
            </a:pPr>
            <a:r>
              <a:rPr lang="en-US" altLang="zh-TW" dirty="0">
                <a:ea typeface="新細明體" charset="-120"/>
              </a:rPr>
              <a:t>The arbitrage strategy</a:t>
            </a:r>
          </a:p>
          <a:p>
            <a:pPr lvl="1" eaLnBrk="1" hangingPunct="1">
              <a:lnSpc>
                <a:spcPct val="95000"/>
              </a:lnSpc>
              <a:spcBef>
                <a:spcPts val="300"/>
              </a:spcBef>
            </a:pPr>
            <a:r>
              <a:rPr lang="en-US" altLang="zh-TW" dirty="0">
                <a:ea typeface="新細明體" charset="-120"/>
              </a:rPr>
              <a:t>(Short) sell the oil spot, deposit the proceeds, and enter a long position of buying oil after 1 year</a:t>
            </a:r>
          </a:p>
          <a:p>
            <a:pPr lvl="1" eaLnBrk="1" hangingPunct="1">
              <a:lnSpc>
                <a:spcPct val="95000"/>
              </a:lnSpc>
              <a:spcBef>
                <a:spcPts val="300"/>
              </a:spcBef>
            </a:pPr>
            <a:r>
              <a:rPr lang="en-US" altLang="zh-TW" dirty="0">
                <a:ea typeface="新細明體" charset="-120"/>
              </a:rPr>
              <a:t>The future value of the selling proceeds for the oil spot together with the saved storage cost is $70×(1+5%+2%)=$74.9, and the cost to buy oil back via futures is $65 </a:t>
            </a:r>
            <a:r>
              <a:rPr lang="en-US" altLang="zh-TW" dirty="0">
                <a:sym typeface="Symbol"/>
              </a:rPr>
              <a:t> earn $9.9</a:t>
            </a:r>
          </a:p>
        </p:txBody>
      </p:sp>
    </p:spTree>
    <p:extLst>
      <p:ext uri="{BB962C8B-B14F-4D97-AF65-F5344CB8AC3E}">
        <p14:creationId xmlns:p14="http://schemas.microsoft.com/office/powerpoint/2010/main" val="417422805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FC8A6AF4-CEC1-4089-B25B-6312317759B4}" type="slidenum">
              <a:rPr lang="en-US" altLang="en-US" smtClean="0"/>
              <a:pPr eaLnBrk="1" hangingPunct="1"/>
              <a:t>37</a:t>
            </a:fld>
            <a:endParaRPr lang="en-US" altLang="en-US"/>
          </a:p>
        </p:txBody>
      </p:sp>
      <p:sp>
        <p:nvSpPr>
          <p:cNvPr id="39939"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9941" name="Rectangle 4"/>
          <p:cNvSpPr>
            <a:spLocks noGrp="1" noChangeArrowheads="1"/>
          </p:cNvSpPr>
          <p:nvPr>
            <p:ph type="title"/>
          </p:nvPr>
        </p:nvSpPr>
        <p:spPr>
          <a:xfrm>
            <a:off x="539552" y="260648"/>
            <a:ext cx="7416824"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Theoretical Futures Price </a:t>
            </a:r>
            <a:r>
              <a:rPr lang="en-US" altLang="zh-TW" i="1" dirty="0">
                <a:ea typeface="新細明體" charset="-120"/>
              </a:rPr>
              <a:t>with Storage Costs</a:t>
            </a:r>
          </a:p>
        </p:txBody>
      </p:sp>
      <mc:AlternateContent xmlns:mc="http://schemas.openxmlformats.org/markup-compatibility/2006" xmlns:a14="http://schemas.microsoft.com/office/drawing/2010/main">
        <mc:Choice Requires="a14">
          <p:sp>
            <p:nvSpPr>
              <p:cNvPr id="39942" name="Rectangle 5"/>
              <p:cNvSpPr>
                <a:spLocks noGrp="1" noChangeArrowheads="1"/>
              </p:cNvSpPr>
              <p:nvPr>
                <p:ph type="body" idx="1"/>
              </p:nvPr>
            </p:nvSpPr>
            <p:spPr>
              <a:xfrm>
                <a:off x="404813" y="1700808"/>
                <a:ext cx="8210550" cy="4114800"/>
              </a:xfrm>
              <a:noFill/>
              <a:extLst>
                <a:ext uri="{91240B29-F687-4F45-9708-019B960494DF}">
                  <a14:hiddenLine w="12700">
                    <a:solidFill>
                      <a:schemeClr val="tx1"/>
                    </a:solidFill>
                    <a:miter lim="800000"/>
                    <a:headEnd/>
                    <a:tailEnd/>
                  </a14:hiddenLine>
                </a:ext>
              </a:extLst>
            </p:spPr>
            <p:txBody>
              <a:bodyPr lIns="90488" tIns="44450" rIns="90488" bIns="44450"/>
              <a:lstStyle/>
              <a:p>
                <a:pPr lvl="0" eaLnBrk="1" hangingPunct="1">
                  <a:spcBef>
                    <a:spcPts val="300"/>
                  </a:spcBef>
                  <a:buClr>
                    <a:srgbClr val="7C1302"/>
                  </a:buClr>
                </a:pPr>
                <a:r>
                  <a:rPr lang="en-US" altLang="zh-TW" dirty="0">
                    <a:ea typeface="新細明體" charset="-120"/>
                  </a:rPr>
                  <a:t>If the spot price of gold is </a:t>
                </a:r>
                <a14:m>
                  <m:oMath xmlns:m="http://schemas.openxmlformats.org/officeDocument/2006/math">
                    <m:sSub>
                      <m:sSubPr>
                        <m:ctrlPr>
                          <a:rPr lang="en-US" altLang="zh-TW" b="0" i="1" smtClean="0">
                            <a:latin typeface="Cambria Math" panose="02040503050406030204" pitchFamily="18" charset="0"/>
                            <a:ea typeface="新細明體" charset="-120"/>
                          </a:rPr>
                        </m:ctrlPr>
                      </m:sSubPr>
                      <m:e>
                        <m:r>
                          <a:rPr lang="en-US" altLang="zh-TW" b="0" i="1" smtClean="0">
                            <a:latin typeface="Cambria Math"/>
                            <a:ea typeface="新細明體" charset="-120"/>
                          </a:rPr>
                          <m:t>𝑆</m:t>
                        </m:r>
                      </m:e>
                      <m:sub>
                        <m:r>
                          <a:rPr lang="en-US" altLang="zh-TW" b="0" i="1" smtClean="0">
                            <a:latin typeface="Cambria Math" panose="02040503050406030204" pitchFamily="18" charset="0"/>
                            <a:ea typeface="新細明體" charset="-120"/>
                          </a:rPr>
                          <m:t>0</m:t>
                        </m:r>
                      </m:sub>
                    </m:sSub>
                  </m:oMath>
                </a14:m>
                <a:r>
                  <a:rPr lang="en-US" altLang="zh-TW" dirty="0">
                    <a:ea typeface="新細明體" charset="-120"/>
                  </a:rPr>
                  <a:t> and the futures price for a contract deliverable in </a:t>
                </a:r>
                <a14:m>
                  <m:oMath xmlns:m="http://schemas.openxmlformats.org/officeDocument/2006/math">
                    <m:r>
                      <a:rPr lang="en-US" altLang="zh-TW" i="1" dirty="0" smtClean="0">
                        <a:latin typeface="Cambria Math"/>
                        <a:ea typeface="新細明體" charset="-120"/>
                      </a:rPr>
                      <m:t>𝑇</m:t>
                    </m:r>
                  </m:oMath>
                </a14:m>
                <a:r>
                  <a:rPr lang="en-US" altLang="zh-TW" dirty="0">
                    <a:ea typeface="新細明體" charset="-120"/>
                  </a:rPr>
                  <a:t> years is </a:t>
                </a:r>
                <a14:m>
                  <m:oMath xmlns:m="http://schemas.openxmlformats.org/officeDocument/2006/math">
                    <m:sSub>
                      <m:sSubPr>
                        <m:ctrlPr>
                          <a:rPr lang="en-US" altLang="zh-TW" b="0" i="1" dirty="0" smtClean="0">
                            <a:latin typeface="Cambria Math" panose="02040503050406030204" pitchFamily="18" charset="0"/>
                            <a:ea typeface="新細明體" charset="-120"/>
                          </a:rPr>
                        </m:ctrlPr>
                      </m:sSubPr>
                      <m:e>
                        <m:r>
                          <a:rPr lang="en-US" altLang="zh-TW" i="1" dirty="0" smtClean="0">
                            <a:latin typeface="Cambria Math"/>
                            <a:ea typeface="新細明體" charset="-120"/>
                          </a:rPr>
                          <m:t>𝐹</m:t>
                        </m:r>
                      </m:e>
                      <m:sub>
                        <m:r>
                          <a:rPr lang="en-US" altLang="zh-TW" b="0" i="1" dirty="0" smtClean="0">
                            <a:latin typeface="Cambria Math" panose="02040503050406030204" pitchFamily="18" charset="0"/>
                            <a:ea typeface="新細明體" charset="-120"/>
                          </a:rPr>
                          <m:t>0</m:t>
                        </m:r>
                      </m:sub>
                    </m:sSub>
                  </m:oMath>
                </a14:m>
                <a:r>
                  <a:rPr lang="en-US" altLang="zh-TW" dirty="0">
                    <a:ea typeface="新細明體" charset="-120"/>
                  </a:rPr>
                  <a:t>, then the following relationship should hold</a:t>
                </a:r>
              </a:p>
              <a:p>
                <a:pPr algn="ctr" eaLnBrk="1" hangingPunct="1">
                  <a:buFont typeface="Wingdings" pitchFamily="2" charset="2"/>
                  <a:buNone/>
                </a:pPr>
                <a14:m>
                  <m:oMath xmlns:m="http://schemas.openxmlformats.org/officeDocument/2006/math">
                    <m:r>
                      <a:rPr lang="en-US" altLang="zh-TW" i="1" dirty="0" smtClean="0">
                        <a:latin typeface="Cambria Math"/>
                        <a:ea typeface="新細明體" charset="-120"/>
                      </a:rPr>
                      <m:t> </m:t>
                    </m:r>
                    <m:sSub>
                      <m:sSubPr>
                        <m:ctrlPr>
                          <a:rPr lang="en-US" altLang="zh-TW" b="0" i="1" dirty="0" smtClean="0">
                            <a:latin typeface="Cambria Math" panose="02040503050406030204" pitchFamily="18" charset="0"/>
                            <a:ea typeface="新細明體" charset="-120"/>
                          </a:rPr>
                        </m:ctrlPr>
                      </m:sSubPr>
                      <m:e>
                        <m:r>
                          <a:rPr lang="en-US" altLang="zh-TW" i="1" dirty="0" smtClean="0">
                            <a:latin typeface="Cambria Math"/>
                            <a:ea typeface="新細明體" charset="-120"/>
                          </a:rPr>
                          <m:t>𝐹</m:t>
                        </m:r>
                      </m:e>
                      <m:sub>
                        <m:r>
                          <a:rPr lang="en-US" altLang="zh-TW" b="0" i="1" dirty="0" smtClean="0">
                            <a:latin typeface="Cambria Math" panose="02040503050406030204" pitchFamily="18" charset="0"/>
                            <a:ea typeface="新細明體" charset="-120"/>
                          </a:rPr>
                          <m:t>0</m:t>
                        </m:r>
                      </m:sub>
                    </m:sSub>
                    <m:r>
                      <a:rPr lang="en-US" altLang="zh-TW" i="1" dirty="0" smtClean="0">
                        <a:latin typeface="Cambria Math"/>
                        <a:ea typeface="新細明體" charset="-120"/>
                      </a:rPr>
                      <m:t>=</m:t>
                    </m:r>
                    <m:sSub>
                      <m:sSubPr>
                        <m:ctrlPr>
                          <a:rPr lang="en-US" altLang="zh-TW" b="0" i="1" dirty="0" smtClean="0">
                            <a:latin typeface="Cambria Math" panose="02040503050406030204" pitchFamily="18" charset="0"/>
                            <a:ea typeface="新細明體" charset="-120"/>
                          </a:rPr>
                        </m:ctrlPr>
                      </m:sSubPr>
                      <m:e>
                        <m:r>
                          <a:rPr lang="en-US" altLang="zh-TW" i="1" dirty="0" smtClean="0">
                            <a:latin typeface="Cambria Math"/>
                            <a:ea typeface="新細明體" charset="-120"/>
                          </a:rPr>
                          <m:t>𝑆</m:t>
                        </m:r>
                      </m:e>
                      <m:sub>
                        <m:r>
                          <a:rPr lang="en-US" altLang="zh-TW" b="0" i="1" dirty="0" smtClean="0">
                            <a:latin typeface="Cambria Math" panose="02040503050406030204" pitchFamily="18" charset="0"/>
                            <a:ea typeface="新細明體" charset="-120"/>
                          </a:rPr>
                          <m:t>0</m:t>
                        </m:r>
                      </m:sub>
                    </m:sSub>
                    <m:r>
                      <a:rPr lang="en-US" altLang="zh-TW" i="1" dirty="0" smtClean="0">
                        <a:latin typeface="Cambria Math"/>
                        <a:ea typeface="新細明體" charset="-120"/>
                      </a:rPr>
                      <m:t>(1+</m:t>
                    </m:r>
                    <m:r>
                      <a:rPr lang="en-US" altLang="zh-TW" i="1" dirty="0" smtClean="0">
                        <a:latin typeface="Cambria Math"/>
                        <a:ea typeface="新細明體" charset="-120"/>
                      </a:rPr>
                      <m:t>𝑟</m:t>
                    </m:r>
                    <m:r>
                      <a:rPr lang="en-US" altLang="zh-TW" b="0" i="1" dirty="0" smtClean="0">
                        <a:latin typeface="Cambria Math"/>
                        <a:ea typeface="新細明體" charset="-120"/>
                      </a:rPr>
                      <m:t>+</m:t>
                    </m:r>
                    <m:r>
                      <m:rPr>
                        <m:sty m:val="p"/>
                      </m:rPr>
                      <a:rPr lang="en-US" altLang="zh-TW" b="0" i="0" dirty="0" smtClean="0">
                        <a:latin typeface="Cambria Math"/>
                        <a:ea typeface="新細明體" charset="-120"/>
                      </a:rPr>
                      <m:t>storage</m:t>
                    </m:r>
                    <m:r>
                      <a:rPr lang="en-US" altLang="zh-TW" b="0" i="0" dirty="0" smtClean="0">
                        <a:latin typeface="Cambria Math"/>
                        <a:ea typeface="新細明體" charset="-120"/>
                      </a:rPr>
                      <m:t> </m:t>
                    </m:r>
                    <m:r>
                      <m:rPr>
                        <m:sty m:val="p"/>
                      </m:rPr>
                      <a:rPr lang="en-US" altLang="zh-TW" b="0" i="0" dirty="0" smtClean="0">
                        <a:latin typeface="Cambria Math"/>
                        <a:ea typeface="新細明體" charset="-120"/>
                      </a:rPr>
                      <m:t>cost</m:t>
                    </m:r>
                    <m:r>
                      <a:rPr lang="en-US" altLang="zh-TW" i="1" dirty="0" smtClean="0">
                        <a:latin typeface="Cambria Math"/>
                        <a:ea typeface="新細明體" charset="-120"/>
                      </a:rPr>
                      <m:t>)</m:t>
                    </m:r>
                    <m:r>
                      <a:rPr lang="en-US" altLang="zh-TW" i="1" baseline="30000" dirty="0" smtClean="0">
                        <a:latin typeface="Cambria Math"/>
                        <a:ea typeface="新細明體" charset="-120"/>
                      </a:rPr>
                      <m:t>𝑇</m:t>
                    </m:r>
                  </m:oMath>
                </a14:m>
                <a:r>
                  <a:rPr lang="en-US" altLang="zh-TW" dirty="0">
                    <a:ea typeface="新細明體" charset="-120"/>
                  </a:rPr>
                  <a:t>,</a:t>
                </a:r>
              </a:p>
              <a:p>
                <a:pPr eaLnBrk="1" hangingPunct="1">
                  <a:buFont typeface="Wingdings" pitchFamily="2" charset="2"/>
                  <a:buNone/>
                </a:pPr>
                <a:r>
                  <a:rPr lang="en-US" altLang="zh-TW" dirty="0">
                    <a:ea typeface="新細明體" charset="-120"/>
                  </a:rPr>
                  <a:t>	where </a:t>
                </a:r>
                <a14:m>
                  <m:oMath xmlns:m="http://schemas.openxmlformats.org/officeDocument/2006/math">
                    <m:r>
                      <a:rPr lang="en-US" altLang="zh-TW" i="1" dirty="0" smtClean="0">
                        <a:latin typeface="Cambria Math"/>
                        <a:ea typeface="新細明體" charset="-120"/>
                      </a:rPr>
                      <m:t>𝑟</m:t>
                    </m:r>
                  </m:oMath>
                </a14:m>
                <a:r>
                  <a:rPr lang="en-US" altLang="zh-TW" dirty="0">
                    <a:ea typeface="新細明體" charset="-120"/>
                  </a:rPr>
                  <a:t> is the 1-year (domestic currency) risk-free rate of interest</a:t>
                </a:r>
              </a:p>
              <a:p>
                <a:pPr eaLnBrk="1" hangingPunct="1"/>
                <a:r>
                  <a:rPr lang="en-US" altLang="zh-TW" dirty="0">
                    <a:ea typeface="新細明體" charset="-120"/>
                  </a:rPr>
                  <a:t>In the previous examples, </a:t>
                </a:r>
                <a14:m>
                  <m:oMath xmlns:m="http://schemas.openxmlformats.org/officeDocument/2006/math">
                    <m:sSub>
                      <m:sSubPr>
                        <m:ctrlPr>
                          <a:rPr lang="en-US" altLang="zh-TW" b="0" i="1" smtClean="0">
                            <a:latin typeface="Cambria Math" panose="02040503050406030204" pitchFamily="18" charset="0"/>
                            <a:ea typeface="新細明體" charset="-120"/>
                          </a:rPr>
                        </m:ctrlPr>
                      </m:sSubPr>
                      <m:e>
                        <m:r>
                          <a:rPr lang="en-US" altLang="zh-TW" b="0" i="1" smtClean="0">
                            <a:latin typeface="Cambria Math"/>
                            <a:ea typeface="新細明體" charset="-120"/>
                          </a:rPr>
                          <m:t>𝑆</m:t>
                        </m:r>
                      </m:e>
                      <m:sub>
                        <m:r>
                          <a:rPr lang="en-US" altLang="zh-TW" b="0" i="1" smtClean="0">
                            <a:latin typeface="Cambria Math" panose="02040503050406030204" pitchFamily="18" charset="0"/>
                            <a:ea typeface="新細明體" charset="-120"/>
                          </a:rPr>
                          <m:t>0</m:t>
                        </m:r>
                      </m:sub>
                    </m:sSub>
                    <m:r>
                      <a:rPr lang="en-US" altLang="zh-TW" b="0" i="1" smtClean="0">
                        <a:latin typeface="Cambria Math"/>
                        <a:ea typeface="新細明體" charset="-120"/>
                      </a:rPr>
                      <m:t> </m:t>
                    </m:r>
                  </m:oMath>
                </a14:m>
                <a:r>
                  <a:rPr lang="en-US" altLang="zh-TW" dirty="0">
                    <a:ea typeface="新細明體" charset="-120"/>
                  </a:rPr>
                  <a:t>=70, </a:t>
                </a:r>
                <a14:m>
                  <m:oMath xmlns:m="http://schemas.openxmlformats.org/officeDocument/2006/math">
                    <m:r>
                      <a:rPr lang="en-US" altLang="zh-TW" i="1" dirty="0" smtClean="0">
                        <a:latin typeface="Cambria Math"/>
                        <a:ea typeface="新細明體" charset="-120"/>
                      </a:rPr>
                      <m:t>𝑇</m:t>
                    </m:r>
                  </m:oMath>
                </a14:m>
                <a:r>
                  <a:rPr lang="en-US" altLang="zh-TW" dirty="0">
                    <a:ea typeface="新細明體" charset="-120"/>
                  </a:rPr>
                  <a:t>=1, </a:t>
                </a:r>
                <a14:m>
                  <m:oMath xmlns:m="http://schemas.openxmlformats.org/officeDocument/2006/math">
                    <m:r>
                      <a:rPr lang="en-US" altLang="zh-TW" i="1" dirty="0" smtClean="0">
                        <a:latin typeface="Cambria Math"/>
                        <a:ea typeface="新細明體" charset="-120"/>
                      </a:rPr>
                      <m:t>𝑟</m:t>
                    </m:r>
                  </m:oMath>
                </a14:m>
                <a:r>
                  <a:rPr lang="en-US" altLang="zh-TW" dirty="0">
                    <a:ea typeface="新細明體" charset="-120"/>
                  </a:rPr>
                  <a:t>=0.05, and the storage cost is 2%, so that the theoretical futures price is</a:t>
                </a:r>
              </a:p>
              <a:p>
                <a:pPr marL="0" indent="0" algn="ctr" eaLnBrk="1" hangingPunct="1">
                  <a:buNone/>
                </a:pPr>
                <a:r>
                  <a:rPr lang="en-US" altLang="zh-TW" dirty="0">
                    <a:ea typeface="新細明體" charset="-120"/>
                  </a:rPr>
                  <a:t>$70×(1+5%+2%)=$74.9</a:t>
                </a:r>
                <a:endParaRPr lang="en-US" altLang="zh-TW" dirty="0">
                  <a:solidFill>
                    <a:schemeClr val="tx1"/>
                  </a:solidFill>
                  <a:ea typeface="新細明體" charset="-120"/>
                </a:endParaRPr>
              </a:p>
            </p:txBody>
          </p:sp>
        </mc:Choice>
        <mc:Fallback xmlns="">
          <p:sp>
            <p:nvSpPr>
              <p:cNvPr id="39942" name="Rectangle 5"/>
              <p:cNvSpPr>
                <a:spLocks noGrp="1" noRot="1" noChangeAspect="1" noMove="1" noResize="1" noEditPoints="1" noAdjustHandles="1" noChangeArrowheads="1" noChangeShapeType="1" noTextEdit="1"/>
              </p:cNvSpPr>
              <p:nvPr>
                <p:ph type="body" idx="1"/>
              </p:nvPr>
            </p:nvSpPr>
            <p:spPr>
              <a:xfrm>
                <a:off x="404813" y="1700808"/>
                <a:ext cx="8210550" cy="4114800"/>
              </a:xfrm>
              <a:blipFill>
                <a:blip r:embed="rId3"/>
                <a:stretch>
                  <a:fillRect l="-742" t="-1926" r="-1262" b="-26963"/>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Tree>
    <p:extLst>
      <p:ext uri="{BB962C8B-B14F-4D97-AF65-F5344CB8AC3E}">
        <p14:creationId xmlns:p14="http://schemas.microsoft.com/office/powerpoint/2010/main" val="62249093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3"/>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DD7011AD-5C40-43A7-A7BF-3121C734FFC8}" type="slidenum">
              <a:rPr lang="en-US" altLang="en-US" smtClean="0"/>
              <a:pPr eaLnBrk="1" hangingPunct="1"/>
              <a:t>38</a:t>
            </a:fld>
            <a:endParaRPr lang="en-US" altLang="en-US"/>
          </a:p>
        </p:txBody>
      </p:sp>
      <p:sp>
        <p:nvSpPr>
          <p:cNvPr id="3174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1749"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Roles of Financial Institutions</a:t>
            </a:r>
          </a:p>
        </p:txBody>
      </p:sp>
      <p:sp>
        <p:nvSpPr>
          <p:cNvPr id="8" name="Rectangle 3"/>
          <p:cNvSpPr txBox="1">
            <a:spLocks noChangeArrowheads="1"/>
          </p:cNvSpPr>
          <p:nvPr/>
        </p:nvSpPr>
        <p:spPr>
          <a:xfrm>
            <a:off x="457200" y="1628800"/>
            <a:ext cx="8435280" cy="5184576"/>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27063" indent="-282575" algn="l" rtl="0" eaLnBrk="0" fontAlgn="base" hangingPunct="0">
              <a:spcBef>
                <a:spcPct val="20000"/>
              </a:spcBef>
              <a:spcAft>
                <a:spcPct val="0"/>
              </a:spcAft>
              <a:buClr>
                <a:schemeClr val="accent2"/>
              </a:buClr>
              <a:buSzPct val="100000"/>
              <a:buFont typeface="Arial" charset="0"/>
              <a:buChar char="–"/>
              <a:tabLst>
                <a:tab pos="627063" algn="l"/>
              </a:tabLst>
              <a:defRPr sz="2600">
                <a:solidFill>
                  <a:schemeClr val="tx1"/>
                </a:solidFill>
                <a:latin typeface="+mn-lt"/>
              </a:defRPr>
            </a:lvl2pPr>
            <a:lvl3pPr marL="987425" indent="-293688" algn="l" rtl="0" eaLnBrk="0" fontAlgn="base" hangingPunct="0">
              <a:spcBef>
                <a:spcPct val="20000"/>
              </a:spcBef>
              <a:spcAft>
                <a:spcPct val="0"/>
              </a:spcAft>
              <a:buClr>
                <a:schemeClr val="accent2"/>
              </a:buClr>
              <a:buSzPct val="70000"/>
              <a:buFont typeface="Wingdings" pitchFamily="2" charset="2"/>
              <a:buChar char="n"/>
              <a:defRPr sz="2200">
                <a:solidFill>
                  <a:schemeClr val="tx1"/>
                </a:solidFill>
                <a:latin typeface="+mn-lt"/>
              </a:defRPr>
            </a:lvl3pPr>
            <a:lvl4pPr marL="1281113" indent="-292100" algn="l" rtl="0" eaLnBrk="0" fontAlgn="base" hangingPunct="0">
              <a:spcBef>
                <a:spcPct val="20000"/>
              </a:spcBef>
              <a:spcAft>
                <a:spcPct val="0"/>
              </a:spcAft>
              <a:buClr>
                <a:schemeClr val="tx2"/>
              </a:buClr>
              <a:buSzPct val="100000"/>
              <a:buFont typeface="Arial" charset="0"/>
              <a:buChar char="–"/>
              <a:defRPr sz="2000">
                <a:solidFill>
                  <a:schemeClr val="tx1"/>
                </a:solidFill>
                <a:latin typeface="+mn-lt"/>
              </a:defRPr>
            </a:lvl4pPr>
            <a:lvl5pPr marL="1598613" indent="-315913" algn="l" rtl="0" eaLnBrk="0" fontAlgn="base" hangingPunct="0">
              <a:spcBef>
                <a:spcPct val="20000"/>
              </a:spcBef>
              <a:spcAft>
                <a:spcPct val="0"/>
              </a:spcAft>
              <a:buClr>
                <a:schemeClr val="bg2"/>
              </a:buClr>
              <a:buSzPct val="80000"/>
              <a:buFont typeface="Wingdings" pitchFamily="2" charset="2"/>
              <a:buChar char="u"/>
              <a:defRPr>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500"/>
              </a:spcBef>
              <a:defRPr/>
            </a:pPr>
            <a:r>
              <a:rPr lang="en-US" altLang="zh-TW" dirty="0">
                <a:ea typeface="新細明體" pitchFamily="18" charset="-120"/>
              </a:rPr>
              <a:t>For most financial institutions,</a:t>
            </a:r>
          </a:p>
          <a:p>
            <a:pPr lvl="1" eaLnBrk="1" hangingPunct="1">
              <a:spcBef>
                <a:spcPts val="500"/>
              </a:spcBef>
              <a:defRPr/>
            </a:pPr>
            <a:r>
              <a:rPr lang="en-US" altLang="zh-TW" dirty="0">
                <a:ea typeface="新細明體" pitchFamily="18" charset="-120"/>
              </a:rPr>
              <a:t>The need to hedge the interest rate and foreign exchange risk </a:t>
            </a:r>
            <a:r>
              <a:rPr lang="en-US" altLang="zh-TW" dirty="0">
                <a:sym typeface="Symbol"/>
              </a:rPr>
              <a:t> hedgers</a:t>
            </a:r>
            <a:endParaRPr lang="en-US" altLang="zh-TW" dirty="0">
              <a:ea typeface="新細明體" pitchFamily="18" charset="-120"/>
            </a:endParaRPr>
          </a:p>
          <a:p>
            <a:pPr lvl="1" eaLnBrk="1" hangingPunct="1">
              <a:spcBef>
                <a:spcPts val="500"/>
              </a:spcBef>
              <a:defRPr/>
            </a:pPr>
            <a:r>
              <a:rPr lang="en-US" altLang="zh-TW" dirty="0">
                <a:ea typeface="新細明體" pitchFamily="18" charset="-120"/>
              </a:rPr>
              <a:t>To earn trading profit with speculation </a:t>
            </a:r>
            <a:r>
              <a:rPr lang="en-US" altLang="zh-TW" dirty="0">
                <a:sym typeface="Symbol"/>
              </a:rPr>
              <a:t> speculators</a:t>
            </a:r>
            <a:endParaRPr lang="en-US" altLang="zh-TW" dirty="0">
              <a:ea typeface="新細明體" pitchFamily="18" charset="-120"/>
            </a:endParaRPr>
          </a:p>
          <a:p>
            <a:pPr lvl="1" eaLnBrk="1" hangingPunct="1">
              <a:spcBef>
                <a:spcPts val="500"/>
              </a:spcBef>
              <a:defRPr/>
            </a:pPr>
            <a:r>
              <a:rPr lang="en-US" altLang="zh-TW" dirty="0">
                <a:ea typeface="新細明體" pitchFamily="18" charset="-120"/>
              </a:rPr>
              <a:t>To earn trading profit with arbitrage </a:t>
            </a:r>
            <a:r>
              <a:rPr lang="en-US" altLang="zh-TW" dirty="0">
                <a:sym typeface="Symbol"/>
              </a:rPr>
              <a:t> arbitrageurs</a:t>
            </a:r>
          </a:p>
          <a:p>
            <a:pPr marL="712788" lvl="1" indent="-368300" eaLnBrk="1" hangingPunct="1">
              <a:spcBef>
                <a:spcPts val="500"/>
              </a:spcBef>
              <a:buNone/>
              <a:defRPr/>
            </a:pPr>
            <a:r>
              <a:rPr lang="en-US" altLang="zh-TW" dirty="0">
                <a:ea typeface="新細明體" charset="-120"/>
              </a:rPr>
              <a:t>※ Arbitrage is usually less risky and less profitable than speculation</a:t>
            </a:r>
            <a:endParaRPr lang="en-US" altLang="zh-TW" dirty="0">
              <a:ea typeface="新細明體" pitchFamily="18" charset="-120"/>
            </a:endParaRPr>
          </a:p>
          <a:p>
            <a:pPr marL="714375" lvl="1" indent="-369888" eaLnBrk="1" hangingPunct="1">
              <a:spcBef>
                <a:spcPts val="500"/>
              </a:spcBef>
              <a:buNone/>
              <a:tabLst>
                <a:tab pos="714375" algn="l"/>
              </a:tabLst>
              <a:defRPr/>
            </a:pPr>
            <a:r>
              <a:rPr lang="en-US" altLang="zh-TW" dirty="0">
                <a:ea typeface="新細明體" charset="-120"/>
              </a:rPr>
              <a:t>※ Bankruptcy due to </a:t>
            </a:r>
            <a:r>
              <a:rPr lang="en-US" altLang="zh-TW" dirty="0">
                <a:ea typeface="新細明體" pitchFamily="18" charset="-120"/>
              </a:rPr>
              <a:t>derivatives trading is often because traders who had a mandate to be hedgers or arbitrageurs switched to be speculators secretly</a:t>
            </a:r>
          </a:p>
        </p:txBody>
      </p:sp>
    </p:spTree>
    <p:extLst>
      <p:ext uri="{BB962C8B-B14F-4D97-AF65-F5344CB8AC3E}">
        <p14:creationId xmlns:p14="http://schemas.microsoft.com/office/powerpoint/2010/main" val="31222516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7AA14B5E-4330-42FD-8DB2-6560B5AF85FF}" type="slidenum">
              <a:rPr lang="en-US" altLang="en-US" smtClean="0"/>
              <a:pPr eaLnBrk="1" hangingPunct="1"/>
              <a:t>39</a:t>
            </a:fld>
            <a:endParaRPr lang="en-US" altLang="en-US"/>
          </a:p>
        </p:txBody>
      </p:sp>
      <p:sp>
        <p:nvSpPr>
          <p:cNvPr id="44035"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4036"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44037"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Summary: Ways Derivatives are Used</a:t>
            </a:r>
          </a:p>
        </p:txBody>
      </p:sp>
      <p:sp>
        <p:nvSpPr>
          <p:cNvPr id="44038" name="Rectangle 5"/>
          <p:cNvSpPr>
            <a:spLocks noGrp="1" noChangeArrowheads="1"/>
          </p:cNvSpPr>
          <p:nvPr>
            <p:ph type="body" idx="1"/>
          </p:nvPr>
        </p:nvSpPr>
        <p:spPr>
          <a:xfrm>
            <a:off x="539552" y="1700808"/>
            <a:ext cx="8064896" cy="489654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zh-TW" dirty="0">
                <a:ea typeface="新細明體" charset="-120"/>
              </a:rPr>
              <a:t>To hedge risks</a:t>
            </a:r>
          </a:p>
          <a:p>
            <a:pPr eaLnBrk="1" hangingPunct="1"/>
            <a:r>
              <a:rPr lang="en-US" altLang="zh-TW" dirty="0">
                <a:ea typeface="新細明體" charset="-120"/>
              </a:rPr>
              <a:t>To speculate (take a view on the future direction of the market)</a:t>
            </a:r>
          </a:p>
          <a:p>
            <a:pPr eaLnBrk="1" hangingPunct="1"/>
            <a:r>
              <a:rPr lang="en-US" altLang="zh-TW" dirty="0">
                <a:ea typeface="新細明體" charset="-120"/>
              </a:rPr>
              <a:t>To lock in an arbitrage profit</a:t>
            </a:r>
          </a:p>
          <a:p>
            <a:pPr eaLnBrk="1" hangingPunct="1"/>
            <a:r>
              <a:rPr lang="en-US" altLang="zh-TW" dirty="0">
                <a:ea typeface="新細明體" charset="-120"/>
              </a:rPr>
              <a:t>To change the nature of a liability or an investment with swaps (introduced in Ch.7)</a:t>
            </a:r>
          </a:p>
          <a:p>
            <a:pPr lvl="1" eaLnBrk="1" hangingPunct="1"/>
            <a:r>
              <a:rPr lang="en-US" altLang="zh-TW" dirty="0">
                <a:ea typeface="新細明體" charset="-120"/>
              </a:rPr>
              <a:t>Interest rate swaps: from floating to fixed interest rates debt</a:t>
            </a:r>
          </a:p>
          <a:p>
            <a:pPr lvl="1" eaLnBrk="1" hangingPunct="1"/>
            <a:r>
              <a:rPr lang="en-US" altLang="zh-TW" dirty="0">
                <a:ea typeface="新細明體" charset="-120"/>
              </a:rPr>
              <a:t>Equity swaps: exchange equity returns with a fixed rate or the LIBOR plus a spread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07369510-B646-4259-AB63-E9303B1A559D}" type="slidenum">
              <a:rPr lang="en-US" altLang="en-US" smtClean="0"/>
              <a:pPr eaLnBrk="1" hangingPunct="1"/>
              <a:t>4</a:t>
            </a:fld>
            <a:endParaRPr lang="en-US" altLang="en-US"/>
          </a:p>
        </p:txBody>
      </p:sp>
      <p:sp>
        <p:nvSpPr>
          <p:cNvPr id="8195"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8196"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8197" name="Rectangle 4"/>
          <p:cNvSpPr>
            <a:spLocks noGrp="1" noChangeArrowheads="1"/>
          </p:cNvSpPr>
          <p:nvPr>
            <p:ph type="title"/>
          </p:nvPr>
        </p:nvSpPr>
        <p:spPr>
          <a:xfrm>
            <a:off x="457200" y="260350"/>
            <a:ext cx="749935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Definition of Derivatives</a:t>
            </a:r>
          </a:p>
        </p:txBody>
      </p:sp>
      <p:sp>
        <p:nvSpPr>
          <p:cNvPr id="7174" name="Rectangle 5"/>
          <p:cNvSpPr>
            <a:spLocks noGrp="1" noChangeArrowheads="1"/>
          </p:cNvSpPr>
          <p:nvPr>
            <p:ph type="body" idx="1"/>
          </p:nvPr>
        </p:nvSpPr>
        <p:spPr>
          <a:xfrm>
            <a:off x="611188" y="1700212"/>
            <a:ext cx="8075612" cy="5113163"/>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54013" indent="-354013" eaLnBrk="1" hangingPunct="1">
              <a:spcBef>
                <a:spcPts val="500"/>
              </a:spcBef>
              <a:buClr>
                <a:srgbClr val="7C1302"/>
              </a:buClr>
              <a:defRPr/>
            </a:pPr>
            <a:r>
              <a:rPr lang="en-US" altLang="zh-TW" dirty="0">
                <a:solidFill>
                  <a:schemeClr val="bg1">
                    <a:lumMod val="50000"/>
                  </a:schemeClr>
                </a:solidFill>
                <a:ea typeface="新細明體" pitchFamily="18" charset="-120"/>
              </a:rPr>
              <a:t>A derivative</a:t>
            </a:r>
            <a:r>
              <a:rPr lang="zh-TW" altLang="en-US" dirty="0">
                <a:solidFill>
                  <a:schemeClr val="bg1">
                    <a:lumMod val="50000"/>
                  </a:schemeClr>
                </a:solidFill>
                <a:ea typeface="新細明體" pitchFamily="18" charset="-120"/>
              </a:rPr>
              <a:t> </a:t>
            </a:r>
            <a:r>
              <a:rPr lang="en-US" altLang="zh-TW" dirty="0">
                <a:solidFill>
                  <a:schemeClr val="bg1">
                    <a:lumMod val="50000"/>
                  </a:schemeClr>
                </a:solidFill>
                <a:ea typeface="新細明體" pitchFamily="18" charset="-120"/>
              </a:rPr>
              <a:t>is an instrument whose value depends on the values of other more basic underlying variables (</a:t>
            </a:r>
            <a:r>
              <a:rPr lang="zh-TW" altLang="en-US" dirty="0">
                <a:solidFill>
                  <a:schemeClr val="bg1">
                    <a:lumMod val="50000"/>
                  </a:schemeClr>
                </a:solidFill>
                <a:ea typeface="新細明體" pitchFamily="18" charset="-120"/>
              </a:rPr>
              <a:t>標的變數</a:t>
            </a:r>
            <a:r>
              <a:rPr lang="en-US" altLang="zh-TW" dirty="0">
                <a:solidFill>
                  <a:schemeClr val="bg1">
                    <a:lumMod val="50000"/>
                  </a:schemeClr>
                </a:solidFill>
                <a:ea typeface="新細明體" pitchFamily="18" charset="-120"/>
              </a:rPr>
              <a:t>)</a:t>
            </a:r>
          </a:p>
          <a:p>
            <a:pPr marL="354013" indent="-354013" eaLnBrk="1" hangingPunct="1">
              <a:spcBef>
                <a:spcPts val="500"/>
              </a:spcBef>
              <a:buClr>
                <a:srgbClr val="7C1302"/>
              </a:buClr>
              <a:defRPr/>
            </a:pPr>
            <a:r>
              <a:rPr lang="en-US" altLang="zh-TW" dirty="0">
                <a:solidFill>
                  <a:schemeClr val="bg1">
                    <a:lumMod val="50000"/>
                  </a:schemeClr>
                </a:solidFill>
                <a:ea typeface="新細明體" pitchFamily="18" charset="-120"/>
              </a:rPr>
              <a:t>Four types of derivatives</a:t>
            </a:r>
          </a:p>
          <a:p>
            <a:pPr marL="801688" lvl="1" indent="-344488" eaLnBrk="1" hangingPunct="1">
              <a:spcBef>
                <a:spcPts val="500"/>
              </a:spcBef>
              <a:buClr>
                <a:schemeClr val="accent6"/>
              </a:buClr>
              <a:buSzPct val="70000"/>
              <a:buFont typeface="Arial" pitchFamily="34" charset="0"/>
              <a:buChar char="–"/>
              <a:defRPr/>
            </a:pPr>
            <a:r>
              <a:rPr lang="en-US" altLang="zh-TW" dirty="0">
                <a:solidFill>
                  <a:schemeClr val="bg1">
                    <a:lumMod val="50000"/>
                  </a:schemeClr>
                </a:solidFill>
                <a:ea typeface="新細明體" pitchFamily="18" charset="-120"/>
              </a:rPr>
              <a:t>Futures contracts (</a:t>
            </a:r>
            <a:r>
              <a:rPr lang="zh-TW" altLang="en-US" dirty="0">
                <a:solidFill>
                  <a:schemeClr val="bg1">
                    <a:lumMod val="50000"/>
                  </a:schemeClr>
                </a:solidFill>
                <a:ea typeface="新細明體" pitchFamily="18" charset="-120"/>
              </a:rPr>
              <a:t>期貨合約</a:t>
            </a:r>
            <a:r>
              <a:rPr lang="en-US" altLang="zh-TW" dirty="0">
                <a:solidFill>
                  <a:schemeClr val="bg1">
                    <a:lumMod val="50000"/>
                  </a:schemeClr>
                </a:solidFill>
                <a:ea typeface="新細明體" pitchFamily="18" charset="-120"/>
              </a:rPr>
              <a:t>), Forward contracts (</a:t>
            </a:r>
            <a:r>
              <a:rPr lang="zh-TW" altLang="en-US" dirty="0">
                <a:solidFill>
                  <a:schemeClr val="bg1">
                    <a:lumMod val="50000"/>
                  </a:schemeClr>
                </a:solidFill>
                <a:ea typeface="新細明體" pitchFamily="18" charset="-120"/>
              </a:rPr>
              <a:t>遠期合約</a:t>
            </a:r>
            <a:r>
              <a:rPr lang="en-US" altLang="zh-TW" dirty="0">
                <a:solidFill>
                  <a:schemeClr val="bg1">
                    <a:lumMod val="50000"/>
                  </a:schemeClr>
                </a:solidFill>
                <a:ea typeface="新細明體" pitchFamily="18" charset="-120"/>
              </a:rPr>
              <a:t>), Swaps (</a:t>
            </a:r>
            <a:r>
              <a:rPr lang="zh-TW" altLang="en-US" dirty="0">
                <a:solidFill>
                  <a:schemeClr val="bg1">
                    <a:lumMod val="50000"/>
                  </a:schemeClr>
                </a:solidFill>
                <a:ea typeface="新細明體" pitchFamily="18" charset="-120"/>
              </a:rPr>
              <a:t>交換</a:t>
            </a:r>
            <a:r>
              <a:rPr lang="en-US" altLang="zh-TW" dirty="0">
                <a:solidFill>
                  <a:schemeClr val="bg1">
                    <a:lumMod val="50000"/>
                  </a:schemeClr>
                </a:solidFill>
                <a:ea typeface="新細明體" pitchFamily="18" charset="-120"/>
              </a:rPr>
              <a:t>), and Options (</a:t>
            </a:r>
            <a:r>
              <a:rPr lang="zh-TW" altLang="en-US" dirty="0">
                <a:solidFill>
                  <a:schemeClr val="bg1">
                    <a:lumMod val="50000"/>
                  </a:schemeClr>
                </a:solidFill>
                <a:ea typeface="新細明體" pitchFamily="18" charset="-120"/>
              </a:rPr>
              <a:t>選擇權</a:t>
            </a:r>
            <a:r>
              <a:rPr lang="en-US" altLang="zh-TW" dirty="0">
                <a:solidFill>
                  <a:schemeClr val="bg1">
                    <a:lumMod val="50000"/>
                  </a:schemeClr>
                </a:solidFill>
                <a:ea typeface="新細明體" pitchFamily="18" charset="-120"/>
              </a:rPr>
              <a:t>)</a:t>
            </a:r>
          </a:p>
          <a:p>
            <a:pPr marL="354013" indent="-354013" eaLnBrk="1" hangingPunct="1">
              <a:spcBef>
                <a:spcPts val="500"/>
              </a:spcBef>
              <a:buClr>
                <a:srgbClr val="7C1302"/>
              </a:buClr>
              <a:defRPr/>
            </a:pPr>
            <a:r>
              <a:rPr lang="en-US" altLang="zh-TW" dirty="0">
                <a:solidFill>
                  <a:schemeClr val="bg1">
                    <a:lumMod val="50000"/>
                  </a:schemeClr>
                </a:solidFill>
              </a:rPr>
              <a:t>Prices of any commodity assets (such as gold or oil) or financial assets (such as equity shares or bonds) are typical examples of underlying variables, and these assets is called underlying assets</a:t>
            </a:r>
            <a:r>
              <a:rPr lang="zh-TW" altLang="en-US" dirty="0">
                <a:solidFill>
                  <a:schemeClr val="bg1">
                    <a:lumMod val="50000"/>
                  </a:schemeClr>
                </a:solidFill>
              </a:rPr>
              <a:t> </a:t>
            </a:r>
            <a:r>
              <a:rPr lang="en-US" altLang="zh-TW" dirty="0">
                <a:solidFill>
                  <a:schemeClr val="bg1">
                    <a:lumMod val="50000"/>
                  </a:schemeClr>
                </a:solidFill>
              </a:rPr>
              <a:t>(</a:t>
            </a:r>
            <a:r>
              <a:rPr lang="zh-TW" altLang="en-US" dirty="0">
                <a:solidFill>
                  <a:schemeClr val="bg1">
                    <a:lumMod val="50000"/>
                  </a:schemeClr>
                </a:solidFill>
                <a:latin typeface="新細明體" panose="02020500000000000000" pitchFamily="18" charset="-120"/>
                <a:ea typeface="新細明體" panose="02020500000000000000" pitchFamily="18" charset="-120"/>
              </a:rPr>
              <a:t>標的物</a:t>
            </a:r>
            <a:r>
              <a:rPr lang="en-US" altLang="zh-TW" dirty="0">
                <a:solidFill>
                  <a:schemeClr val="bg1">
                    <a:lumMod val="50000"/>
                  </a:schemeClr>
                </a:solidFill>
                <a:ea typeface="新細明體" pitchFamily="18" charset="-120"/>
              </a:rPr>
              <a:t>)</a:t>
            </a:r>
            <a:endParaRPr lang="en-US" altLang="zh-TW" dirty="0">
              <a:solidFill>
                <a:schemeClr val="bg1">
                  <a:lumMod val="50000"/>
                </a:schemeClr>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5C3CE140-83AE-4328-85FE-E51EA6592E57}" type="slidenum">
              <a:rPr lang="en-US" altLang="en-US" smtClean="0"/>
              <a:pPr eaLnBrk="1" hangingPunct="1"/>
              <a:t>5</a:t>
            </a:fld>
            <a:endParaRPr lang="en-US" altLang="en-US"/>
          </a:p>
        </p:txBody>
      </p:sp>
      <p:sp>
        <p:nvSpPr>
          <p:cNvPr id="9219" name="標題 1"/>
          <p:cNvSpPr>
            <a:spLocks noGrp="1"/>
          </p:cNvSpPr>
          <p:nvPr>
            <p:ph type="ctrTitle"/>
          </p:nvPr>
        </p:nvSpPr>
        <p:spPr>
          <a:xfrm>
            <a:off x="468313" y="2924175"/>
            <a:ext cx="6781800" cy="766763"/>
          </a:xfrm>
        </p:spPr>
        <p:txBody>
          <a:bodyPr/>
          <a:lstStyle/>
          <a:p>
            <a:pPr algn="l"/>
            <a:r>
              <a:rPr lang="en-US" altLang="zh-TW" sz="3800" dirty="0">
                <a:ea typeface="新細明體" charset="-120"/>
              </a:rPr>
              <a:t>1.2 Futures Contracts</a:t>
            </a:r>
            <a:endParaRPr lang="zh-TW" altLang="en-US" sz="3800" dirty="0">
              <a:ea typeface="新細明體"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5F7EBE0C-C117-4A10-A719-DC3CDAD06E3D}" type="slidenum">
              <a:rPr lang="en-US" altLang="en-US" smtClean="0"/>
              <a:pPr eaLnBrk="1" hangingPunct="1"/>
              <a:t>6</a:t>
            </a:fld>
            <a:endParaRPr lang="en-US" altLang="en-US"/>
          </a:p>
        </p:txBody>
      </p:sp>
      <p:sp>
        <p:nvSpPr>
          <p:cNvPr id="10243"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244"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245"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Futures Contracts</a:t>
            </a:r>
          </a:p>
        </p:txBody>
      </p:sp>
      <p:sp>
        <p:nvSpPr>
          <p:cNvPr id="9222" name="Rectangle 5"/>
          <p:cNvSpPr>
            <a:spLocks noGrp="1" noChangeArrowheads="1"/>
          </p:cNvSpPr>
          <p:nvPr>
            <p:ph type="body" idx="1"/>
          </p:nvPr>
        </p:nvSpPr>
        <p:spPr>
          <a:xfrm>
            <a:off x="107504" y="1556792"/>
            <a:ext cx="8964488" cy="532859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5000"/>
              </a:lnSpc>
              <a:spcBef>
                <a:spcPts val="200"/>
              </a:spcBef>
              <a:defRPr/>
            </a:pPr>
            <a:r>
              <a:rPr lang="en-US" altLang="zh-TW" dirty="0">
                <a:ea typeface="新細明體" pitchFamily="18" charset="-120"/>
              </a:rPr>
              <a:t>A futures contract is an agreement to buy or sell an asset at a certain time point in the future for a certain price</a:t>
            </a:r>
          </a:p>
          <a:p>
            <a:pPr lvl="1" eaLnBrk="1" hangingPunct="1">
              <a:lnSpc>
                <a:spcPct val="95000"/>
              </a:lnSpc>
              <a:spcBef>
                <a:spcPts val="200"/>
              </a:spcBef>
              <a:defRPr/>
            </a:pPr>
            <a:r>
              <a:rPr lang="en-US" altLang="zh-TW" dirty="0"/>
              <a:t>An </a:t>
            </a:r>
            <a:r>
              <a:rPr lang="en-US" altLang="zh-TW" dirty="0">
                <a:ea typeface="新細明體" pitchFamily="18" charset="-120"/>
              </a:rPr>
              <a:t>agreement means</a:t>
            </a:r>
            <a:r>
              <a:rPr lang="en-US" altLang="zh-TW" dirty="0"/>
              <a:t> both the right and obligation for two trading parties</a:t>
            </a:r>
          </a:p>
          <a:p>
            <a:pPr lvl="1" eaLnBrk="1" hangingPunct="1">
              <a:lnSpc>
                <a:spcPct val="95000"/>
              </a:lnSpc>
              <a:spcBef>
                <a:spcPts val="200"/>
              </a:spcBef>
            </a:pPr>
            <a:r>
              <a:rPr lang="en-US" altLang="zh-TW" dirty="0">
                <a:ea typeface="新細明體" charset="-120"/>
              </a:rPr>
              <a:t>The party who agrees to buy (sell) the underlying asset has a long (short) position</a:t>
            </a:r>
          </a:p>
          <a:p>
            <a:pPr lvl="1" eaLnBrk="1" hangingPunct="1">
              <a:lnSpc>
                <a:spcPct val="95000"/>
              </a:lnSpc>
              <a:spcBef>
                <a:spcPts val="200"/>
              </a:spcBef>
              <a:defRPr/>
            </a:pPr>
            <a:r>
              <a:rPr lang="en-US" altLang="zh-TW" dirty="0">
                <a:ea typeface="新細明體" pitchFamily="18" charset="-120"/>
              </a:rPr>
              <a:t>The traded asset is called the underlying asset (</a:t>
            </a:r>
            <a:r>
              <a:rPr lang="zh-TW" altLang="en-US" dirty="0">
                <a:ea typeface="新細明體" pitchFamily="18" charset="-120"/>
              </a:rPr>
              <a:t>標的物</a:t>
            </a:r>
            <a:r>
              <a:rPr lang="en-US" altLang="zh-TW" dirty="0">
                <a:ea typeface="新細明體" pitchFamily="18" charset="-120"/>
              </a:rPr>
              <a:t>)</a:t>
            </a:r>
          </a:p>
          <a:p>
            <a:pPr lvl="1" eaLnBrk="1" hangingPunct="1">
              <a:lnSpc>
                <a:spcPct val="95000"/>
              </a:lnSpc>
              <a:spcBef>
                <a:spcPts val="200"/>
              </a:spcBef>
              <a:defRPr/>
            </a:pPr>
            <a:r>
              <a:rPr lang="en-US" altLang="zh-TW" dirty="0">
                <a:ea typeface="新細明體" pitchFamily="18" charset="-120"/>
              </a:rPr>
              <a:t>The time point and the price to settle (</a:t>
            </a:r>
            <a:r>
              <a:rPr lang="zh-TW" altLang="en-US" dirty="0">
                <a:ea typeface="新細明體" pitchFamily="18" charset="-120"/>
              </a:rPr>
              <a:t>交割</a:t>
            </a:r>
            <a:r>
              <a:rPr lang="en-US" altLang="zh-TW" dirty="0">
                <a:ea typeface="新細明體" pitchFamily="18" charset="-120"/>
              </a:rPr>
              <a:t>) futures contracts (i.e., to physically trade the underlying asset) are called the delivery date (</a:t>
            </a:r>
            <a:r>
              <a:rPr lang="zh-TW" altLang="en-US" dirty="0">
                <a:ea typeface="新細明體" pitchFamily="18" charset="-120"/>
              </a:rPr>
              <a:t>交割日</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and delivery price</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交割價</a:t>
            </a:r>
            <a:r>
              <a:rPr lang="en-US" altLang="zh-TW" dirty="0">
                <a:ea typeface="新細明體" pitchFamily="18" charset="-120"/>
              </a:rPr>
              <a:t>)</a:t>
            </a:r>
          </a:p>
          <a:p>
            <a:pPr marL="720725" lvl="1" indent="-365125" eaLnBrk="1" hangingPunct="1">
              <a:lnSpc>
                <a:spcPct val="95000"/>
              </a:lnSpc>
              <a:spcBef>
                <a:spcPts val="200"/>
              </a:spcBef>
              <a:buFont typeface="Arial" charset="0"/>
              <a:buNone/>
              <a:tabLst>
                <a:tab pos="623888" algn="l"/>
              </a:tabLst>
              <a:defRPr/>
            </a:pPr>
            <a:r>
              <a:rPr lang="en-US" altLang="zh-TW" dirty="0">
                <a:ea typeface="新細明體" charset="-120"/>
              </a:rPr>
              <a:t>※ A</a:t>
            </a:r>
            <a:r>
              <a:rPr lang="en-US" altLang="zh-TW" dirty="0">
                <a:ea typeface="新細明體" pitchFamily="18" charset="-120"/>
              </a:rPr>
              <a:t> spot (</a:t>
            </a:r>
            <a:r>
              <a:rPr lang="zh-TW" altLang="en-US" dirty="0">
                <a:ea typeface="新細明體" pitchFamily="18" charset="-120"/>
              </a:rPr>
              <a:t>現貨</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contract is to trade the asset immediately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F8EFCB6B-C0E2-46B3-8BB7-CE017E0A97C7}" type="slidenum">
              <a:rPr lang="en-US" altLang="en-US" smtClean="0"/>
              <a:pPr eaLnBrk="1" hangingPunct="1"/>
              <a:t>7</a:t>
            </a:fld>
            <a:endParaRPr lang="en-US" altLang="en-US"/>
          </a:p>
        </p:txBody>
      </p:sp>
      <p:sp>
        <p:nvSpPr>
          <p:cNvPr id="1638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6388"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Examples of Futures Contracts</a:t>
            </a:r>
          </a:p>
        </p:txBody>
      </p:sp>
      <p:sp>
        <p:nvSpPr>
          <p:cNvPr id="16389" name="Rectangle 5"/>
          <p:cNvSpPr>
            <a:spLocks noGrp="1" noChangeArrowheads="1"/>
          </p:cNvSpPr>
          <p:nvPr>
            <p:ph type="body" idx="1"/>
          </p:nvPr>
        </p:nvSpPr>
        <p:spPr>
          <a:xfrm>
            <a:off x="251520" y="1700213"/>
            <a:ext cx="8496944" cy="50053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600"/>
              </a:spcBef>
            </a:pPr>
            <a:r>
              <a:rPr lang="en-US" altLang="zh-TW" dirty="0">
                <a:ea typeface="新細明體" charset="-120"/>
              </a:rPr>
              <a:t>Examples of futures contracts</a:t>
            </a:r>
            <a:r>
              <a:rPr lang="zh-TW" altLang="en-US" dirty="0">
                <a:ea typeface="新細明體" charset="-120"/>
              </a:rPr>
              <a:t> </a:t>
            </a:r>
            <a:r>
              <a:rPr lang="en-US" altLang="zh-TW" dirty="0">
                <a:ea typeface="新細明體" charset="-120"/>
              </a:rPr>
              <a:t>on NYMEX</a:t>
            </a:r>
          </a:p>
          <a:p>
            <a:pPr lvl="1" eaLnBrk="1" hangingPunct="1">
              <a:spcBef>
                <a:spcPts val="600"/>
              </a:spcBef>
            </a:pPr>
            <a:r>
              <a:rPr lang="en-US" altLang="zh-TW" dirty="0">
                <a:solidFill>
                  <a:schemeClr val="bg1">
                    <a:lumMod val="50000"/>
                  </a:schemeClr>
                </a:solidFill>
                <a:ea typeface="新細明體" charset="-120"/>
              </a:rPr>
              <a:t>The New York Mercantile Exchange (NYMEX), founded in 1882, is now a commodity futures exchange owned and operated by the CME Group</a:t>
            </a:r>
            <a:r>
              <a:rPr lang="zh-TW" altLang="en-US" dirty="0">
                <a:solidFill>
                  <a:schemeClr val="bg1">
                    <a:lumMod val="50000"/>
                  </a:schemeClr>
                </a:solidFill>
                <a:ea typeface="新細明體" charset="-120"/>
              </a:rPr>
              <a:t> </a:t>
            </a:r>
            <a:r>
              <a:rPr lang="en-US" altLang="zh-TW" dirty="0">
                <a:solidFill>
                  <a:schemeClr val="bg1">
                    <a:lumMod val="50000"/>
                  </a:schemeClr>
                </a:solidFill>
                <a:ea typeface="新細明體" charset="-120"/>
              </a:rPr>
              <a:t>(introduced on Slide 1.10)</a:t>
            </a:r>
          </a:p>
          <a:p>
            <a:pPr lvl="1" eaLnBrk="1" hangingPunct="1">
              <a:spcBef>
                <a:spcPts val="600"/>
              </a:spcBef>
            </a:pPr>
            <a:r>
              <a:rPr lang="en-US" altLang="zh-TW" dirty="0">
                <a:solidFill>
                  <a:schemeClr val="bg1">
                    <a:lumMod val="50000"/>
                  </a:schemeClr>
                </a:solidFill>
                <a:ea typeface="新細明體" charset="-120"/>
              </a:rPr>
              <a:t>NYMEX specializes in the trading of futures on energy and metal products</a:t>
            </a:r>
          </a:p>
          <a:p>
            <a:pPr lvl="1" eaLnBrk="1" hangingPunct="1">
              <a:spcBef>
                <a:spcPts val="600"/>
              </a:spcBef>
            </a:pPr>
            <a:r>
              <a:rPr lang="en-US" altLang="zh-TW" dirty="0">
                <a:ea typeface="新細明體" charset="-120"/>
              </a:rPr>
              <a:t>Futures contracts specify long/short position, size, delivery price, and delivery month</a:t>
            </a:r>
          </a:p>
          <a:p>
            <a:pPr lvl="2" eaLnBrk="1" hangingPunct="1">
              <a:spcBef>
                <a:spcPts val="600"/>
              </a:spcBef>
            </a:pPr>
            <a:r>
              <a:rPr lang="en-US" altLang="zh-TW" dirty="0">
                <a:ea typeface="新細明體" charset="-120"/>
              </a:rPr>
              <a:t>buy 100 oz. of gold @ US$1750/oz. in December (long position)</a:t>
            </a:r>
          </a:p>
          <a:p>
            <a:pPr lvl="2" eaLnBrk="1" hangingPunct="1">
              <a:spcBef>
                <a:spcPts val="600"/>
              </a:spcBef>
              <a:buClr>
                <a:srgbClr val="CC3300"/>
              </a:buClr>
            </a:pPr>
            <a:r>
              <a:rPr lang="en-US" altLang="zh-TW" dirty="0">
                <a:solidFill>
                  <a:srgbClr val="000000"/>
                </a:solidFill>
                <a:ea typeface="新細明體" charset="-120"/>
              </a:rPr>
              <a:t>sell 1,000 bbl. of oil @ US$85/bbl. in April (</a:t>
            </a:r>
            <a:r>
              <a:rPr lang="en-US" altLang="zh-TW" dirty="0">
                <a:ea typeface="新細明體" charset="-120"/>
              </a:rPr>
              <a:t>short position)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5F126E11-2EBF-4241-8908-A39F24493A1F}" type="slidenum">
              <a:rPr lang="en-US" altLang="en-US" smtClean="0"/>
              <a:pPr eaLnBrk="1" hangingPunct="1"/>
              <a:t>8</a:t>
            </a:fld>
            <a:endParaRPr lang="en-US" altLang="en-US"/>
          </a:p>
        </p:txBody>
      </p:sp>
      <p:sp>
        <p:nvSpPr>
          <p:cNvPr id="18435"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8436"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8437" name="Rectangle 5"/>
          <p:cNvSpPr>
            <a:spLocks noGrp="1" noChangeArrowheads="1"/>
          </p:cNvSpPr>
          <p:nvPr>
            <p:ph type="body" idx="1"/>
          </p:nvPr>
        </p:nvSpPr>
        <p:spPr>
          <a:xfrm>
            <a:off x="251520" y="1700213"/>
            <a:ext cx="8640960" cy="46180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zh-TW" dirty="0">
                <a:solidFill>
                  <a:schemeClr val="bg1">
                    <a:lumMod val="50000"/>
                  </a:schemeClr>
                </a:solidFill>
                <a:ea typeface="新細明體" charset="-120"/>
              </a:rPr>
              <a:t>In February, an investor enters into a long futures contract to buy 100 oz. of gold @ US$1750/oz. in December</a:t>
            </a:r>
          </a:p>
          <a:p>
            <a:pPr eaLnBrk="1" hangingPunct="1"/>
            <a:r>
              <a:rPr lang="en-US" altLang="zh-TW" dirty="0">
                <a:solidFill>
                  <a:schemeClr val="bg1">
                    <a:lumMod val="50000"/>
                  </a:schemeClr>
                </a:solidFill>
                <a:ea typeface="新細明體" charset="-120"/>
              </a:rPr>
              <a:t>In December, if the price of gold is $1600 ($1800) per oz., what is the investor’s profit/loss?</a:t>
            </a:r>
          </a:p>
          <a:p>
            <a:pPr lvl="1" eaLnBrk="1" hangingPunct="1"/>
            <a:r>
              <a:rPr lang="en-US" altLang="zh-TW" dirty="0">
                <a:solidFill>
                  <a:schemeClr val="bg1">
                    <a:lumMod val="50000"/>
                  </a:schemeClr>
                </a:solidFill>
                <a:ea typeface="新細明體" charset="-120"/>
              </a:rPr>
              <a:t>In the case of $1600/oz., the investor suffers a loss of $150/oz.</a:t>
            </a:r>
          </a:p>
          <a:p>
            <a:pPr lvl="1" eaLnBrk="1" hangingPunct="1"/>
            <a:r>
              <a:rPr lang="en-US" altLang="zh-TW" dirty="0">
                <a:solidFill>
                  <a:schemeClr val="bg1">
                    <a:lumMod val="50000"/>
                  </a:schemeClr>
                </a:solidFill>
                <a:ea typeface="新細明體" charset="-120"/>
              </a:rPr>
              <a:t>In the case of $1800/oz., the investor enjoys the gains of $50/oz.</a:t>
            </a:r>
          </a:p>
        </p:txBody>
      </p:sp>
      <p:sp>
        <p:nvSpPr>
          <p:cNvPr id="18438" name="Rectangle 4"/>
          <p:cNvSpPr txBox="1">
            <a:spLocks noChangeArrowheads="1"/>
          </p:cNvSpPr>
          <p:nvPr/>
        </p:nvSpPr>
        <p:spPr bwMode="auto">
          <a:xfrm>
            <a:off x="685800" y="260350"/>
            <a:ext cx="7054552"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TW" sz="3800" b="1" dirty="0">
                <a:solidFill>
                  <a:schemeClr val="tx2"/>
                </a:solidFill>
                <a:ea typeface="新細明體" charset="-120"/>
              </a:rPr>
              <a:t>Profit of Futures Contracts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1.</a:t>
            </a:r>
            <a:fld id="{7FF22D62-E40D-4B94-B84C-A336BC290B43}" type="slidenum">
              <a:rPr lang="en-US" altLang="en-US" smtClean="0"/>
              <a:pPr eaLnBrk="1" hangingPunct="1"/>
              <a:t>9</a:t>
            </a:fld>
            <a:endParaRPr lang="en-US" altLang="en-US"/>
          </a:p>
        </p:txBody>
      </p:sp>
      <p:sp>
        <p:nvSpPr>
          <p:cNvPr id="1126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126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1269" name="Rectangle 4"/>
          <p:cNvSpPr>
            <a:spLocks noGrp="1" noChangeArrowheads="1"/>
          </p:cNvSpPr>
          <p:nvPr>
            <p:ph type="title"/>
          </p:nvPr>
        </p:nvSpPr>
        <p:spPr>
          <a:xfrm>
            <a:off x="457200" y="260350"/>
            <a:ext cx="7543800" cy="930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charset="-120"/>
              </a:rPr>
              <a:t>Exchanges Trading Futures</a:t>
            </a:r>
          </a:p>
        </p:txBody>
      </p:sp>
      <p:sp>
        <p:nvSpPr>
          <p:cNvPr id="11270" name="Rectangle 5"/>
          <p:cNvSpPr>
            <a:spLocks noGrp="1" noChangeArrowheads="1"/>
          </p:cNvSpPr>
          <p:nvPr>
            <p:ph type="body" idx="1"/>
          </p:nvPr>
        </p:nvSpPr>
        <p:spPr>
          <a:xfrm>
            <a:off x="395288" y="1628800"/>
            <a:ext cx="8497887" cy="5076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ea typeface="新細明體" charset="-120"/>
              </a:rPr>
              <a:t>Futures and options exchanges</a:t>
            </a:r>
            <a:r>
              <a:rPr lang="zh-TW" altLang="en-US" dirty="0">
                <a:ea typeface="新細明體" charset="-120"/>
              </a:rPr>
              <a:t> </a:t>
            </a:r>
            <a:r>
              <a:rPr lang="en-US" altLang="zh-TW" dirty="0">
                <a:ea typeface="新細明體" charset="-120"/>
              </a:rPr>
              <a:t>(</a:t>
            </a:r>
            <a:r>
              <a:rPr lang="zh-TW" altLang="en-US" dirty="0">
                <a:ea typeface="新細明體" charset="-120"/>
              </a:rPr>
              <a:t>交易所</a:t>
            </a:r>
            <a:r>
              <a:rPr lang="en-US" altLang="zh-TW" dirty="0">
                <a:ea typeface="新細明體" charset="-120"/>
              </a:rPr>
              <a:t>)</a:t>
            </a:r>
          </a:p>
          <a:p>
            <a:pPr lvl="1" eaLnBrk="1" hangingPunct="1">
              <a:spcBef>
                <a:spcPts val="300"/>
              </a:spcBef>
            </a:pPr>
            <a:r>
              <a:rPr lang="en-US" altLang="zh-TW" dirty="0">
                <a:ea typeface="新細明體" charset="-120"/>
              </a:rPr>
              <a:t>Chicago Board of Trade (CBOT) (U.S.)</a:t>
            </a:r>
          </a:p>
          <a:p>
            <a:pPr lvl="2" eaLnBrk="1" hangingPunct="1">
              <a:spcBef>
                <a:spcPts val="300"/>
              </a:spcBef>
            </a:pPr>
            <a:r>
              <a:rPr lang="en-US" altLang="zh-TW" dirty="0">
                <a:ea typeface="新細明體" charset="-120"/>
              </a:rPr>
              <a:t>Established in 1848 to bring farmers and merchants together to trade grains</a:t>
            </a:r>
          </a:p>
          <a:p>
            <a:pPr lvl="2" eaLnBrk="1" hangingPunct="1">
              <a:spcBef>
                <a:spcPts val="300"/>
              </a:spcBef>
            </a:pPr>
            <a:r>
              <a:rPr lang="en-US" altLang="zh-TW" dirty="0">
                <a:ea typeface="新細明體" charset="-120"/>
              </a:rPr>
              <a:t>Its initial task is to standardize the quantities and qualities</a:t>
            </a:r>
            <a:r>
              <a:rPr lang="zh-TW" altLang="en-US" dirty="0">
                <a:ea typeface="新細明體" charset="-120"/>
              </a:rPr>
              <a:t> </a:t>
            </a:r>
            <a:r>
              <a:rPr lang="en-US" altLang="zh-TW" dirty="0">
                <a:ea typeface="新細明體" charset="-120"/>
              </a:rPr>
              <a:t>(</a:t>
            </a:r>
            <a:r>
              <a:rPr lang="zh-TW" altLang="en-US" dirty="0">
                <a:ea typeface="新細明體" charset="-120"/>
              </a:rPr>
              <a:t>標準化數量與品質</a:t>
            </a:r>
            <a:r>
              <a:rPr lang="en-US" altLang="zh-TW" dirty="0">
                <a:ea typeface="新細明體" charset="-120"/>
              </a:rPr>
              <a:t>) of the traded contracts of grains</a:t>
            </a:r>
          </a:p>
          <a:p>
            <a:pPr lvl="2" eaLnBrk="1" hangingPunct="1">
              <a:spcBef>
                <a:spcPts val="300"/>
              </a:spcBef>
            </a:pPr>
            <a:r>
              <a:rPr lang="en-US" altLang="zh-TW" dirty="0">
                <a:ea typeface="新細明體" charset="-120"/>
              </a:rPr>
              <a:t>In 1864, first futures-type contracts on grains was presented, which was known as a to-arrive contract</a:t>
            </a:r>
          </a:p>
          <a:p>
            <a:pPr lvl="3" eaLnBrk="1" hangingPunct="1">
              <a:spcBef>
                <a:spcPts val="300"/>
              </a:spcBef>
            </a:pPr>
            <a:r>
              <a:rPr lang="en-US" altLang="zh-TW" dirty="0">
                <a:ea typeface="新細明體" charset="-120"/>
              </a:rPr>
              <a:t>Grains’ prices fixed today but traded on future dates, a win-win arrangement for both farmers and merchants</a:t>
            </a:r>
          </a:p>
          <a:p>
            <a:pPr lvl="2" eaLnBrk="1" hangingPunct="1">
              <a:spcBef>
                <a:spcPts val="300"/>
              </a:spcBef>
            </a:pPr>
            <a:r>
              <a:rPr lang="en-US" altLang="zh-TW" dirty="0">
                <a:ea typeface="新細明體" charset="-120"/>
              </a:rPr>
              <a:t>CBOT is famous for futures contracts on grains, such as futures on corn, soybeans, or wheat, etc.</a:t>
            </a:r>
          </a:p>
          <a:p>
            <a:pPr lvl="2" eaLnBrk="1" hangingPunct="1">
              <a:spcBef>
                <a:spcPts val="300"/>
              </a:spcBef>
            </a:pPr>
            <a:r>
              <a:rPr lang="en-US" altLang="zh-TW" dirty="0">
                <a:ea typeface="新細明體" charset="-120"/>
              </a:rPr>
              <a:t>It also offers futures contracts on Treasury bonds and notes (</a:t>
            </a:r>
            <a:r>
              <a:rPr lang="zh-TW" altLang="en-US" dirty="0">
                <a:ea typeface="新細明體" charset="-120"/>
              </a:rPr>
              <a:t>美國政府公債期貨</a:t>
            </a:r>
            <a:r>
              <a:rPr lang="en-US" altLang="zh-TW" dirty="0">
                <a:ea typeface="新細明體" charset="-120"/>
              </a:rPr>
              <a:t>) (introduced in Ch. 6)</a:t>
            </a:r>
          </a:p>
        </p:txBody>
      </p:sp>
    </p:spTree>
  </p:cSld>
  <p:clrMapOvr>
    <a:masterClrMapping/>
  </p:clrMapOvr>
  <p:transition spd="slow"/>
</p:sld>
</file>

<file path=ppt/theme/theme1.xml><?xml version="1.0" encoding="utf-8"?>
<a:theme xmlns:a="http://schemas.openxmlformats.org/drawingml/2006/main" name="2_Network">
  <a:themeElements>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2_Networ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Ch02HullFundamentals5thEd</Template>
  <TotalTime>5448</TotalTime>
  <Words>3616</Words>
  <Application>Microsoft Office PowerPoint</Application>
  <PresentationFormat>如螢幕大小 (4:3)</PresentationFormat>
  <Paragraphs>398</Paragraphs>
  <Slides>39</Slides>
  <Notes>39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39</vt:i4>
      </vt:variant>
    </vt:vector>
  </HeadingPairs>
  <TitlesOfParts>
    <vt:vector size="45" baseType="lpstr">
      <vt:lpstr>新細明體</vt:lpstr>
      <vt:lpstr>Arial</vt:lpstr>
      <vt:lpstr>Cambria Math</vt:lpstr>
      <vt:lpstr>Times New Roman</vt:lpstr>
      <vt:lpstr>Wingdings</vt:lpstr>
      <vt:lpstr>2_Network</vt:lpstr>
      <vt:lpstr>Introduction</vt:lpstr>
      <vt:lpstr>Goals of Chapter 1</vt:lpstr>
      <vt:lpstr>1.1 Derivatives</vt:lpstr>
      <vt:lpstr>Definition of Derivatives</vt:lpstr>
      <vt:lpstr>1.2 Futures Contracts</vt:lpstr>
      <vt:lpstr>Futures Contracts</vt:lpstr>
      <vt:lpstr>Examples of Futures Contracts</vt:lpstr>
      <vt:lpstr>PowerPoint 簡報</vt:lpstr>
      <vt:lpstr>Exchanges Trading Futures</vt:lpstr>
      <vt:lpstr>Exchanges Trading Futures</vt:lpstr>
      <vt:lpstr>Exchanges Trading Futures</vt:lpstr>
      <vt:lpstr>Futures Price</vt:lpstr>
      <vt:lpstr>Electronic Trading</vt:lpstr>
      <vt:lpstr>1.3 Forward Contracts</vt:lpstr>
      <vt:lpstr>Forward Contracts (遠期合約)</vt:lpstr>
      <vt:lpstr>Over-the-Counter Markets</vt:lpstr>
      <vt:lpstr>Size of OTC and Exchange-Traded Derivatives Markets (1998-2014)</vt:lpstr>
      <vt:lpstr>1.4 Options</vt:lpstr>
      <vt:lpstr>Options</vt:lpstr>
      <vt:lpstr>Google Call Prices (June 25th, 2019; Stock Price is $561.51)</vt:lpstr>
      <vt:lpstr>Google Put Prices (June 25th, 2019; Stock Price is $561.51)</vt:lpstr>
      <vt:lpstr>Exchanges Trading Options</vt:lpstr>
      <vt:lpstr>Exchanges Trading Options</vt:lpstr>
      <vt:lpstr>Options vs. Futures/Forwards</vt:lpstr>
      <vt:lpstr>1.5 Types of Traders</vt:lpstr>
      <vt:lpstr>Types of Traders</vt:lpstr>
      <vt:lpstr>Hedging Examples</vt:lpstr>
      <vt:lpstr>Hedging Examples</vt:lpstr>
      <vt:lpstr>Speculation Example</vt:lpstr>
      <vt:lpstr>Speculation Example</vt:lpstr>
      <vt:lpstr>Arbitrage Example for Spots</vt:lpstr>
      <vt:lpstr>Arbitrage Example for Spot and Futures without Storage Costs</vt:lpstr>
      <vt:lpstr>Arbitrage Example for Spot and Futures without Storage Costs</vt:lpstr>
      <vt:lpstr>Theoretical Futures Price without Storage Costs</vt:lpstr>
      <vt:lpstr>Arbitrage Example for Spot and Futures with Storage Costs</vt:lpstr>
      <vt:lpstr>Arbitrage Example for Spot and Futures with Storage Costs</vt:lpstr>
      <vt:lpstr>Theoretical Futures Price with Storage Costs</vt:lpstr>
      <vt:lpstr>Roles of Financial Institutions</vt:lpstr>
      <vt:lpstr>Summary: Ways Derivatives are Used</vt:lpstr>
    </vt:vector>
  </TitlesOfParts>
  <Company>NCHU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Fundamentals of Futures and Options Markets, 5E</dc:subject>
  <dc:creator>JyWang</dc:creator>
  <cp:keywords>Chapter 1</cp:keywords>
  <cp:lastModifiedBy>Jr-Yan</cp:lastModifiedBy>
  <cp:revision>387</cp:revision>
  <cp:lastPrinted>2019-03-17T02:38:35Z</cp:lastPrinted>
  <dcterms:created xsi:type="dcterms:W3CDTF">2001-03-27T15:19:34Z</dcterms:created>
  <dcterms:modified xsi:type="dcterms:W3CDTF">2023-04-05T08:39:13Z</dcterms:modified>
</cp:coreProperties>
</file>