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8" r:id="rId2"/>
    <p:sldId id="285" r:id="rId3"/>
    <p:sldId id="307" r:id="rId4"/>
    <p:sldId id="305" r:id="rId5"/>
    <p:sldId id="320" r:id="rId6"/>
    <p:sldId id="310" r:id="rId7"/>
    <p:sldId id="323" r:id="rId8"/>
    <p:sldId id="274" r:id="rId9"/>
    <p:sldId id="318" r:id="rId10"/>
    <p:sldId id="312" r:id="rId11"/>
    <p:sldId id="321" r:id="rId12"/>
    <p:sldId id="309" r:id="rId13"/>
    <p:sldId id="315" r:id="rId14"/>
    <p:sldId id="313" r:id="rId15"/>
    <p:sldId id="311" r:id="rId16"/>
    <p:sldId id="325" r:id="rId17"/>
    <p:sldId id="326" r:id="rId18"/>
    <p:sldId id="324" r:id="rId19"/>
    <p:sldId id="314" r:id="rId20"/>
    <p:sldId id="317" r:id="rId21"/>
    <p:sldId id="327" r:id="rId22"/>
    <p:sldId id="322" r:id="rId23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00"/>
    <a:srgbClr val="C0C0C0"/>
    <a:srgbClr val="CC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4684" autoAdjust="0"/>
  </p:normalViewPr>
  <p:slideViewPr>
    <p:cSldViewPr>
      <p:cViewPr varScale="1">
        <p:scale>
          <a:sx n="79" d="100"/>
          <a:sy n="79" d="100"/>
        </p:scale>
        <p:origin x="1387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42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3" Type="http://schemas.openxmlformats.org/officeDocument/2006/relationships/slide" Target="slides/slide4.xml"/><Relationship Id="rId21" Type="http://schemas.openxmlformats.org/officeDocument/2006/relationships/slide" Target="slides/slide22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20" Type="http://schemas.openxmlformats.org/officeDocument/2006/relationships/slide" Target="slides/slide21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19" Type="http://schemas.openxmlformats.org/officeDocument/2006/relationships/slide" Target="slides/slide20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218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0218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fld id="{F7918370-A5B0-4484-B87F-B95F969D9C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2074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705"/>
            <a:ext cx="498475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6400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814"/>
            <a:ext cx="2946400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02DD367A-40D5-4F58-B36A-A2056AAA0F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888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2860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2209800"/>
            <a:ext cx="7391400" cy="8382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zh-TW" altLang="en-US"/>
              <a:t>按一下以編輯母片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066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50211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7147066F-7E27-45EC-9ED8-C91268BFA3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326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477000" y="76200"/>
            <a:ext cx="1981200" cy="60563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3400" y="76200"/>
            <a:ext cx="5791200" cy="60563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AFA45066-257C-4E7D-B5DC-E95E6C7159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47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3C1C05AA-8BD0-434A-A648-D2A102ECA8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009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793B4104-D640-417D-BDCA-5562C263C3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426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3400" y="914400"/>
            <a:ext cx="3886200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0" y="914400"/>
            <a:ext cx="3886200" cy="5218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5C06C430-A705-44D5-9982-A949AB4062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711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D17D9D9F-2A70-45D0-9BE5-2BAD11ABF5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738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11C3D771-A2F7-48AD-9660-3973324D3D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3038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E05C088A-C0F4-460C-94D1-6B310E1F94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123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15301C5F-0154-444D-B4E9-D3505A9341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258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1.</a:t>
            </a:r>
            <a:fld id="{3C8DDC58-F8A4-4C95-B838-5B01C53FB7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188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gray">
          <a:xfrm>
            <a:off x="457200" y="7620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"/>
            <a:ext cx="7924800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7924800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500813"/>
            <a:ext cx="5715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1.</a:t>
            </a:r>
            <a:fld id="{B72A23EB-3D88-45DE-A349-36AA5B17D3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folHlink"/>
          </a:solidFill>
          <a:latin typeface="Times New Roman" pitchFamily="18" charset="0"/>
          <a:ea typeface="標楷體" pitchFamily="65" charset="-120"/>
        </a:defRPr>
      </a:lvl9pPr>
    </p:titleStyle>
    <p:bodyStyle>
      <a:lvl1pPr marL="196850" indent="-1968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itchFamily="2" charset="2"/>
        <a:buChar char="n"/>
        <a:defRPr kumimoji="1" sz="2400">
          <a:solidFill>
            <a:schemeClr val="hlink"/>
          </a:solidFill>
          <a:latin typeface="+mn-lt"/>
          <a:ea typeface="+mn-ea"/>
          <a:cs typeface="+mn-cs"/>
        </a:defRPr>
      </a:lvl1pPr>
      <a:lvl2pPr marL="571500" indent="-1143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2pPr>
      <a:lvl3pPr marL="1177925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Tahoma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Tahoma" pitchFamily="34" charset="0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620713"/>
            <a:ext cx="7262812" cy="15636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TW" sz="4400" dirty="0" smtClean="0"/>
              <a:t>Introduction of VBA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63688" y="3429000"/>
            <a:ext cx="5904656" cy="2808312"/>
          </a:xfrm>
        </p:spPr>
        <p:txBody>
          <a:bodyPr/>
          <a:lstStyle/>
          <a:p>
            <a:pPr algn="l" eaLnBrk="1" hangingPunct="1"/>
            <a:r>
              <a:rPr lang="en-US" altLang="zh-TW" sz="2400" dirty="0" smtClean="0"/>
              <a:t>1 </a:t>
            </a:r>
            <a:r>
              <a:rPr lang="zh-TW" altLang="en-US" sz="2400" dirty="0" smtClean="0"/>
              <a:t>巨集</a:t>
            </a:r>
            <a:endParaRPr lang="en-US" altLang="zh-TW" sz="2400" dirty="0" smtClean="0"/>
          </a:p>
          <a:p>
            <a:pPr algn="l" eaLnBrk="1" hangingPunct="1"/>
            <a:r>
              <a:rPr lang="en-US" altLang="zh-TW" sz="2400" dirty="0" smtClean="0"/>
              <a:t>2</a:t>
            </a:r>
            <a:r>
              <a:rPr lang="zh-TW" altLang="en-US" sz="2400" dirty="0" smtClean="0"/>
              <a:t> 資料</a:t>
            </a:r>
            <a:r>
              <a:rPr lang="zh-TW" altLang="en-US" sz="2400" dirty="0"/>
              <a:t>型態</a:t>
            </a:r>
            <a:endParaRPr lang="en-US" altLang="zh-TW" sz="2400" dirty="0"/>
          </a:p>
          <a:p>
            <a:pPr algn="l" eaLnBrk="1" hangingPunct="1"/>
            <a:r>
              <a:rPr lang="en-US" altLang="zh-TW" sz="2400" dirty="0" smtClean="0"/>
              <a:t>3</a:t>
            </a:r>
            <a:r>
              <a:rPr lang="zh-TW" altLang="en-US" sz="2400" dirty="0" smtClean="0"/>
              <a:t> 物件、屬性、方法與事件</a:t>
            </a:r>
            <a:endParaRPr lang="en-US" altLang="zh-TW" sz="2400" dirty="0" smtClean="0"/>
          </a:p>
          <a:p>
            <a:pPr algn="l" eaLnBrk="1" hangingPunct="1"/>
            <a:r>
              <a:rPr lang="en-US" altLang="zh-TW" sz="2400" dirty="0" smtClean="0"/>
              <a:t>4 </a:t>
            </a:r>
            <a:r>
              <a:rPr lang="zh-TW" altLang="en-US" sz="2400" dirty="0" smtClean="0"/>
              <a:t>陳述式與副函式</a:t>
            </a:r>
            <a:endParaRPr lang="en-US" altLang="zh-TW" sz="2400" dirty="0" smtClean="0"/>
          </a:p>
          <a:p>
            <a:pPr algn="l" eaLnBrk="1" hangingPunct="1"/>
            <a:r>
              <a:rPr lang="en-US" altLang="zh-TW" sz="2400" dirty="0" smtClean="0"/>
              <a:t>5</a:t>
            </a:r>
            <a:r>
              <a:rPr lang="zh-TW" altLang="en-US" sz="2400" dirty="0" smtClean="0"/>
              <a:t> 其他注意事項</a:t>
            </a:r>
            <a:endParaRPr lang="en-US" altLang="zh-TW" sz="2400" dirty="0" smtClean="0"/>
          </a:p>
          <a:p>
            <a:pPr algn="l" eaLnBrk="1" hangingPunct="1"/>
            <a:r>
              <a:rPr lang="en-US" altLang="zh-TW" sz="2400" dirty="0" smtClean="0"/>
              <a:t>6 </a:t>
            </a:r>
            <a:r>
              <a:rPr lang="zh-TW" altLang="en-US" sz="2400" dirty="0" smtClean="0"/>
              <a:t>範例</a:t>
            </a:r>
            <a:endParaRPr lang="en-US" altLang="zh-TW" sz="2400" dirty="0" smtClean="0"/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8604250" y="640080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fld id="{AD3662E7-3911-4AC8-8AC1-052E943562FE}" type="slidenum">
              <a:rPr kumimoji="0" lang="en-US" altLang="zh-TW" sz="1400" smtClean="0">
                <a:latin typeface="Times New Roman" pitchFamily="18" charset="0"/>
              </a:rPr>
              <a:pPr algn="ctr"/>
              <a:t>1</a:t>
            </a:fld>
            <a:endParaRPr kumimoji="0" lang="en-US" altLang="zh-TW" sz="1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10</a:t>
            </a:fld>
            <a:endParaRPr lang="en-US" altLang="zh-TW" dirty="0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95536" y="1340768"/>
            <a:ext cx="8104956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zh-TW" altLang="en-US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專案 </a:t>
            </a:r>
            <a:r>
              <a:rPr lang="en-US" altLang="zh-TW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(Project) </a:t>
            </a:r>
            <a:r>
              <a:rPr lang="zh-TW" altLang="en-US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與模組 </a:t>
            </a:r>
            <a:r>
              <a:rPr lang="en-US" altLang="zh-TW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(Module)</a:t>
            </a:r>
          </a:p>
          <a:p>
            <a:pPr marL="452438" indent="-276225">
              <a:spcBef>
                <a:spcPts val="12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整個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Excel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檔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或是說活頁簿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就是一個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project</a:t>
            </a:r>
          </a:p>
          <a:p>
            <a:pPr marL="452438" indent="-276225">
              <a:spcBef>
                <a:spcPts val="12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錄製巨集時，會自動存在「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Module1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」內，可供任意工作表使用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452438" indent="-276225">
              <a:spcBef>
                <a:spcPts val="12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可將類似功能的函式放在同一個模組中，例如處理字串的放在「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Module1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」，處理計算的放在「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Module2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」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 marL="452438" indent="-276225">
              <a:spcBef>
                <a:spcPts val="12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點選「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Module1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」，「檢視」，「屬性視窗」可修改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Module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的名字</a:t>
            </a:r>
            <a:endParaRPr lang="en-US" altLang="zh-TW" sz="2000" dirty="0">
              <a:latin typeface="Times New Roman" pitchFamily="18" charset="0"/>
              <a:ea typeface="標楷體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endParaRPr lang="en-US" altLang="zh-TW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endParaRPr lang="en-US" altLang="zh-TW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3528" y="908720"/>
            <a:ext cx="7888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Please refer to 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“Macro in Module.xlsm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”</a:t>
            </a:r>
            <a:endParaRPr lang="en-US" altLang="zh-TW" sz="18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34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95536" y="3694086"/>
            <a:ext cx="8280920" cy="1535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ts val="6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zh-TW" altLang="en-US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方法 </a:t>
            </a:r>
            <a:r>
              <a:rPr lang="en-US" altLang="zh-TW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(Method)</a:t>
            </a:r>
          </a:p>
          <a:p>
            <a:pPr marL="452438" indent="-276225">
              <a:spcBef>
                <a:spcPts val="6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方法就是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對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物件做動的函式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</a:endParaRPr>
          </a:p>
          <a:p>
            <a:pPr marL="452438" indent="-276225">
              <a:spcBef>
                <a:spcPts val="6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r>
              <a:rPr kumimoji="0" lang="en-US" altLang="zh-TW" sz="2000" dirty="0" err="1" smtClean="0">
                <a:latin typeface="Times New Roman" panose="02020603050405020304" pitchFamily="18" charset="0"/>
                <a:ea typeface="標楷體" panose="03000509000000000000" pitchFamily="65" charset="-120"/>
              </a:rPr>
              <a:t>ThisWorkbook.Close</a:t>
            </a:r>
            <a:r>
              <a:rPr kumimoji="0"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其中</a:t>
            </a:r>
            <a:r>
              <a:rPr kumimoji="0"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Close</a:t>
            </a:r>
            <a:r>
              <a:rPr kumimoji="0"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即為</a:t>
            </a:r>
            <a:r>
              <a:rPr kumimoji="0"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Workbook</a:t>
            </a:r>
            <a:r>
              <a:rPr kumimoji="0"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的一個方法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</a:endParaRPr>
          </a:p>
          <a:p>
            <a:pPr marL="452438" indent="-276225">
              <a:spcBef>
                <a:spcPts val="6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endParaRPr lang="en-US" altLang="zh-TW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spcBef>
                <a:spcPts val="600"/>
              </a:spcBef>
              <a:buClr>
                <a:schemeClr val="tx1"/>
              </a:buClr>
              <a:buSzPct val="40000"/>
            </a:pPr>
            <a:endParaRPr lang="en-US" altLang="zh-TW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11</a:t>
            </a:fld>
            <a:endParaRPr lang="en-US" altLang="zh-TW" dirty="0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95536" y="1268760"/>
            <a:ext cx="8104956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zh-TW" altLang="en-US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物件 </a:t>
            </a:r>
            <a:r>
              <a:rPr lang="en-US" altLang="zh-TW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(Object)</a:t>
            </a:r>
          </a:p>
          <a:p>
            <a:pPr marL="452438" indent="-276225">
              <a:spcBef>
                <a:spcPts val="6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Workbook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、</a:t>
            </a:r>
            <a:r>
              <a:rPr kumimoji="0"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Worksheets</a:t>
            </a:r>
            <a:r>
              <a:rPr kumimoji="0"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、</a:t>
            </a:r>
            <a:r>
              <a:rPr kumimoji="0" lang="en-US" altLang="zh-TW" sz="2000" dirty="0" err="1" smtClean="0">
                <a:latin typeface="Times New Roman" panose="02020603050405020304" pitchFamily="18" charset="0"/>
                <a:ea typeface="標楷體" panose="03000509000000000000" pitchFamily="65" charset="-120"/>
              </a:rPr>
              <a:t>CommandButton</a:t>
            </a:r>
            <a:r>
              <a:rPr kumimoji="0"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、</a:t>
            </a:r>
            <a:r>
              <a:rPr kumimoji="0" lang="en-US" altLang="zh-TW" sz="2000" dirty="0" err="1" smtClean="0">
                <a:latin typeface="Times New Roman" panose="02020603050405020304" pitchFamily="18" charset="0"/>
                <a:ea typeface="標楷體" panose="03000509000000000000" pitchFamily="65" charset="-120"/>
              </a:rPr>
              <a:t>CheckBox</a:t>
            </a:r>
            <a:r>
              <a:rPr kumimoji="0"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都為物件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endParaRPr lang="en-US" altLang="zh-TW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endParaRPr lang="en-US" altLang="zh-TW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95536" y="2108326"/>
            <a:ext cx="8496944" cy="1322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ts val="6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zh-TW" altLang="en-US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屬性</a:t>
            </a:r>
            <a:r>
              <a:rPr lang="zh-TW" altLang="en-US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(Property)</a:t>
            </a:r>
          </a:p>
          <a:p>
            <a:pPr marL="452438" indent="-276225">
              <a:spcBef>
                <a:spcPts val="6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屬性就是物件的特徵描述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</a:endParaRPr>
          </a:p>
          <a:p>
            <a:pPr marL="452438" indent="-276225">
              <a:spcBef>
                <a:spcPts val="6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物件的名字、值</a:t>
            </a:r>
            <a:r>
              <a:rPr lang="zh-TW" altLang="en-US" sz="2000" dirty="0">
                <a:latin typeface="Times New Roman" pitchFamily="18" charset="0"/>
                <a:ea typeface="標楷體" pitchFamily="65" charset="-120"/>
              </a:rPr>
              <a:t>、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長寬、顏色、其上顯示文字與字型等，均是其屬性</a:t>
            </a:r>
            <a:endParaRPr lang="en-US" altLang="zh-TW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spcBef>
                <a:spcPts val="600"/>
              </a:spcBef>
              <a:buClr>
                <a:schemeClr val="tx1"/>
              </a:buClr>
              <a:buSzPct val="40000"/>
            </a:pPr>
            <a:endParaRPr lang="en-US" altLang="zh-TW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95536" y="5013176"/>
            <a:ext cx="828092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ts val="6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zh-TW" altLang="en-US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事</a:t>
            </a:r>
            <a:r>
              <a:rPr lang="zh-TW" altLang="en-US" dirty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件</a:t>
            </a:r>
            <a:r>
              <a:rPr lang="zh-TW" altLang="en-US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(Event)</a:t>
            </a:r>
          </a:p>
          <a:p>
            <a:pPr marL="452438" indent="-276225">
              <a:spcBef>
                <a:spcPts val="600"/>
              </a:spcBef>
              <a:buClr>
                <a:schemeClr val="tx1"/>
              </a:buClr>
              <a:buSzPct val="40000"/>
              <a:buFont typeface="Wingdings" panose="05000000000000000000" pitchFamily="2" charset="2"/>
              <a:buChar char="l"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按一個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CommandButton1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，即驅動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(trigger)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了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CommandButton1_Click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()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這個事件與其專屬的程式碼</a:t>
            </a:r>
            <a:endParaRPr lang="en-US" altLang="zh-TW" dirty="0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73792" y="6219608"/>
            <a:ext cx="78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當在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VBA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中打入任何的物件，之後再加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“.”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，此時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VBA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會提供所有有關這個物件的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Property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與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Method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供使用者選擇</a:t>
            </a:r>
            <a:endParaRPr lang="en-US" altLang="zh-TW" sz="18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70952" y="850366"/>
            <a:ext cx="7888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Please refer to 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</a:t>
            </a:r>
            <a:r>
              <a:rPr lang="en-US" altLang="zh-TW" sz="1800" dirty="0" err="1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CommandButton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and Checkbox.xlsm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”</a:t>
            </a:r>
            <a:endParaRPr lang="en-US" altLang="zh-TW" sz="18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5536" y="332475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在設計模式下，對某個物件壓滑鼠右鍵，選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內容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”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，可以看到此物件的屬性</a:t>
            </a:r>
            <a:endParaRPr lang="en-US" altLang="zh-TW" sz="18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967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86750" cy="601663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4 </a:t>
            </a:r>
            <a:r>
              <a:rPr lang="zh-TW" altLang="en-US" sz="2800" dirty="0" smtClean="0"/>
              <a:t>陳述式與副函式</a:t>
            </a:r>
            <a:endParaRPr lang="en-US" altLang="zh-TW" sz="2800" dirty="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5148"/>
            <a:ext cx="7924800" cy="5334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If-then, If-Then-Else, If-Then-</a:t>
            </a:r>
            <a:r>
              <a:rPr lang="en-US" altLang="zh-TW" dirty="0" err="1" smtClean="0"/>
              <a:t>ElseIf</a:t>
            </a:r>
            <a:r>
              <a:rPr lang="en-US" altLang="zh-TW" dirty="0" smtClean="0"/>
              <a:t>-Else</a:t>
            </a:r>
          </a:p>
        </p:txBody>
      </p:sp>
      <p:sp>
        <p:nvSpPr>
          <p:cNvPr id="6" name="矩形 5"/>
          <p:cNvSpPr/>
          <p:nvPr/>
        </p:nvSpPr>
        <p:spPr>
          <a:xfrm>
            <a:off x="681701" y="1835532"/>
            <a:ext cx="19442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If 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條件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Then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   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敘述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End If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25917" y="1851842"/>
            <a:ext cx="20900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If 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條件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Then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   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敘述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Else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   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敘述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End If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16016" y="1853137"/>
            <a:ext cx="21602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If 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條件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Then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   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敘述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ElseIf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條件 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Then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    敘述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ElseIf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條件 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Then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/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    敘述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Else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   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敘述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End If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1700" y="4931876"/>
            <a:ext cx="79947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條件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”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即為能產生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Boolean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結果的式子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見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p. 7)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敘述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”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則為一般的程式碼</a:t>
            </a:r>
            <a:endParaRPr lang="en-US" altLang="zh-TW" sz="18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0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8572500" y="6500813"/>
            <a:ext cx="571500" cy="357187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12</a:t>
            </a:r>
            <a:endParaRPr lang="en-US" altLang="zh-TW" dirty="0"/>
          </a:p>
        </p:txBody>
      </p:sp>
      <p:sp>
        <p:nvSpPr>
          <p:cNvPr id="11" name="矩形 10"/>
          <p:cNvSpPr/>
          <p:nvPr/>
        </p:nvSpPr>
        <p:spPr>
          <a:xfrm>
            <a:off x="395288" y="893991"/>
            <a:ext cx="7888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Please refer to 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“For and Do While.xlsm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”</a:t>
            </a:r>
            <a:endParaRPr lang="en-US" altLang="zh-TW" sz="18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887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61337" y="836712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en-US" altLang="zh-TW" kern="0" dirty="0" smtClean="0"/>
              <a:t>Do While…Loop</a:t>
            </a:r>
          </a:p>
        </p:txBody>
      </p:sp>
      <p:sp>
        <p:nvSpPr>
          <p:cNvPr id="4" name="矩形 3"/>
          <p:cNvSpPr/>
          <p:nvPr/>
        </p:nvSpPr>
        <p:spPr>
          <a:xfrm>
            <a:off x="683568" y="134076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Do While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條件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    敘述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Loop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61337" y="2492896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en-US" altLang="zh-TW" kern="0" dirty="0" smtClean="0"/>
              <a:t>Do …Loop Until</a:t>
            </a:r>
          </a:p>
        </p:txBody>
      </p:sp>
      <p:sp>
        <p:nvSpPr>
          <p:cNvPr id="5" name="矩形 4"/>
          <p:cNvSpPr/>
          <p:nvPr/>
        </p:nvSpPr>
        <p:spPr>
          <a:xfrm>
            <a:off x="683568" y="299695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Do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     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敘述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Loop Until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條件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1337" y="414908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en-US" altLang="zh-TW" kern="0" dirty="0" smtClean="0"/>
              <a:t>For…Next</a:t>
            </a:r>
          </a:p>
        </p:txBody>
      </p:sp>
      <p:sp>
        <p:nvSpPr>
          <p:cNvPr id="7" name="矩形 6"/>
          <p:cNvSpPr/>
          <p:nvPr/>
        </p:nvSpPr>
        <p:spPr>
          <a:xfrm>
            <a:off x="683568" y="4674929"/>
            <a:ext cx="684076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For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數值變數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=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初始值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To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終止值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[Step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增量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   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敘述</a:t>
            </a:r>
            <a:b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Next [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數值變數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8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8572500" y="6500813"/>
            <a:ext cx="571500" cy="357187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13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2161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14</a:t>
            </a:fld>
            <a:endParaRPr lang="en-US" altLang="zh-TW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95288" y="126876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en-US" altLang="zh-TW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Sub</a:t>
            </a:r>
            <a:r>
              <a:rPr lang="zh-TW" altLang="en-US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程序</a:t>
            </a:r>
            <a:endParaRPr lang="en-US" altLang="zh-TW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endParaRPr lang="en-US" altLang="zh-TW" kern="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55576" y="3314327"/>
            <a:ext cx="5688632" cy="1218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Function 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f (a, b)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 f  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= a + b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End </a:t>
            </a:r>
            <a:r>
              <a:rPr lang="en-US" altLang="zh-TW" sz="20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Function</a:t>
            </a:r>
            <a:endParaRPr lang="en-US" altLang="zh-TW" sz="2000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288" y="4581128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en-US" altLang="zh-TW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Event</a:t>
            </a:r>
            <a:r>
              <a:rPr lang="zh-TW" altLang="en-US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程序</a:t>
            </a:r>
            <a:endParaRPr lang="en-US" altLang="zh-TW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endParaRPr lang="en-US" altLang="zh-TW" kern="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5576" y="1628800"/>
            <a:ext cx="2304256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Sub </a:t>
            </a:r>
            <a:r>
              <a:rPr lang="en-US" altLang="zh-TW" sz="20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aaa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()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 Range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(“A1”) = 1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End </a:t>
            </a:r>
            <a:r>
              <a:rPr lang="en-US" altLang="zh-TW" sz="20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Sub</a:t>
            </a:r>
            <a:endParaRPr lang="en-US" altLang="zh-TW" sz="2000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83568" y="4970512"/>
            <a:ext cx="5688632" cy="113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Sub 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CommandButton1_Click()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</a:t>
            </a:r>
            <a:r>
              <a:rPr lang="en-US" altLang="zh-TW" sz="2000" kern="0" dirty="0" err="1" smtClean="0">
                <a:latin typeface="Times New Roman" panose="02020603050405020304" pitchFamily="18" charset="0"/>
                <a:ea typeface="標楷體" panose="03000509000000000000" pitchFamily="65" charset="-120"/>
              </a:rPr>
              <a:t>aaa</a:t>
            </a:r>
            <a:endParaRPr lang="en-US" altLang="zh-TW" sz="2000" kern="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Call </a:t>
            </a:r>
            <a:r>
              <a:rPr lang="en-US" altLang="zh-TW" sz="2000" kern="0" dirty="0" err="1" smtClean="0">
                <a:latin typeface="Times New Roman" panose="02020603050405020304" pitchFamily="18" charset="0"/>
                <a:ea typeface="標楷體" panose="03000509000000000000" pitchFamily="65" charset="-120"/>
              </a:rPr>
              <a:t>bbb</a:t>
            </a:r>
            <a:r>
              <a:rPr lang="en-US" altLang="zh-TW" sz="20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(2, 4)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c = f(1, 2)</a:t>
            </a:r>
            <a:endParaRPr lang="en-US" altLang="zh-TW" sz="2000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End </a:t>
            </a:r>
            <a:r>
              <a:rPr lang="en-US" altLang="zh-TW" sz="20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Sub</a:t>
            </a:r>
            <a:endParaRPr lang="en-US" altLang="zh-TW" sz="2000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5288" y="2924944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en-US" altLang="zh-TW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Function</a:t>
            </a:r>
            <a:r>
              <a:rPr lang="zh-TW" altLang="en-US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程序</a:t>
            </a:r>
            <a:endParaRPr lang="en-US" altLang="zh-TW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endParaRPr lang="en-US" altLang="zh-TW" kern="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32040" y="1628800"/>
            <a:ext cx="2304256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Sub </a:t>
            </a:r>
            <a:r>
              <a:rPr lang="en-US" altLang="zh-TW" sz="2000" kern="0" dirty="0" err="1" smtClean="0">
                <a:latin typeface="Times New Roman" panose="02020603050405020304" pitchFamily="18" charset="0"/>
                <a:ea typeface="標楷體" panose="03000509000000000000" pitchFamily="65" charset="-120"/>
              </a:rPr>
              <a:t>bbb</a:t>
            </a:r>
            <a:r>
              <a:rPr lang="en-US" altLang="zh-TW" sz="20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(a, b)</a:t>
            </a:r>
            <a:endParaRPr lang="en-US" altLang="zh-TW" sz="2000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 cells(1,1) 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= </a:t>
            </a:r>
            <a:r>
              <a:rPr lang="en-US" altLang="zh-TW" sz="20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a + b</a:t>
            </a:r>
            <a:endParaRPr lang="en-US" altLang="zh-TW" sz="2000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End </a:t>
            </a:r>
            <a:r>
              <a:rPr lang="en-US" altLang="zh-TW" sz="20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Sub</a:t>
            </a:r>
            <a:endParaRPr lang="en-US" altLang="zh-TW" sz="2000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707780" y="1974168"/>
            <a:ext cx="576312" cy="389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or</a:t>
            </a:r>
            <a:endParaRPr lang="en-US" altLang="zh-TW" sz="2000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55476" y="836712"/>
            <a:ext cx="7888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Please refer to 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“Project and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Module.xlsm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” and “Function or Sub.xlsm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”</a:t>
            </a:r>
            <a:endParaRPr lang="en-US" altLang="zh-TW" sz="18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971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15</a:t>
            </a:fld>
            <a:endParaRPr lang="en-US" altLang="zh-TW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5334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Public vs. Private</a:t>
            </a:r>
          </a:p>
          <a:p>
            <a:pPr marL="0" indent="0" eaLnBrk="1" hangingPunct="1">
              <a:buNone/>
            </a:pPr>
            <a:endParaRPr lang="en-US" altLang="zh-TW" sz="2000" dirty="0" smtClean="0"/>
          </a:p>
          <a:p>
            <a:pPr eaLnBrk="1" hangingPunct="1"/>
            <a:endParaRPr lang="en-US" altLang="zh-TW" dirty="0" smtClean="0"/>
          </a:p>
        </p:txBody>
      </p:sp>
      <p:sp>
        <p:nvSpPr>
          <p:cNvPr id="2" name="矩形 1"/>
          <p:cNvSpPr/>
          <p:nvPr/>
        </p:nvSpPr>
        <p:spPr>
          <a:xfrm>
            <a:off x="611560" y="1447800"/>
            <a:ext cx="78169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Private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Sub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程序名稱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Private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Function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程序名稱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        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    or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End Sub                                   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       End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Function</a:t>
            </a:r>
          </a:p>
          <a:p>
            <a:pPr marL="0" indent="0" eaLnBrk="1" hangingPunct="1">
              <a:buNone/>
            </a:pPr>
            <a:r>
              <a:rPr lang="zh-TW" alt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上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述</a:t>
            </a:r>
            <a:r>
              <a:rPr lang="zh-TW" alt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程序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僅供同一</a:t>
            </a:r>
            <a:r>
              <a:rPr lang="zh-TW" alt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模組或同一</a:t>
            </a:r>
            <a:r>
              <a:rPr lang="en-US" altLang="zh-TW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WorkSheet</a:t>
            </a:r>
            <a:r>
              <a:rPr lang="zh-TW" alt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內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之</a:t>
            </a:r>
            <a:r>
              <a:rPr lang="zh-TW" alt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程序呼叫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使用</a:t>
            </a:r>
            <a:endParaRPr lang="en-US" altLang="zh-TW" sz="20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/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/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Public Sub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程序名稱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Public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Function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程序名稱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()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      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     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or</a:t>
            </a:r>
          </a:p>
          <a:p>
            <a:pPr eaLnBrk="1" hangingPunct="1"/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End Sub                                   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        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End Function</a:t>
            </a:r>
          </a:p>
          <a:p>
            <a:r>
              <a:rPr lang="zh-TW" alt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上述程序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可供同一</a:t>
            </a:r>
            <a:r>
              <a:rPr lang="zh-TW" alt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模組</a:t>
            </a:r>
            <a:r>
              <a:rPr lang="zh-TW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或同一</a:t>
            </a:r>
            <a:r>
              <a:rPr lang="en-US" altLang="zh-TW" sz="2000" dirty="0" err="1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WorkSheet</a:t>
            </a:r>
            <a:r>
              <a:rPr lang="zh-TW" alt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與外部程序呼叫</a:t>
            </a:r>
            <a:endParaRPr lang="en-US" altLang="zh-TW" sz="20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15274" y="501317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None/>
            </a:pPr>
            <a:r>
              <a:rPr lang="en-US" altLang="zh-TW" sz="1800" dirty="0" smtClean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 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沒有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註明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Private 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就是 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Public</a:t>
            </a:r>
          </a:p>
          <a:p>
            <a:pPr marL="0" indent="0" eaLnBrk="1" hangingPunct="1">
              <a:buNone/>
            </a:pPr>
            <a:r>
              <a:rPr lang="en-US" altLang="zh-TW" sz="1800" dirty="0">
                <a:solidFill>
                  <a:srgbClr val="0000FF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Public 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放在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模組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(Module) 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中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，供各個工作表使用</a:t>
            </a:r>
            <a:endParaRPr lang="en-US" altLang="zh-TW" sz="18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942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16</a:t>
            </a:fld>
            <a:endParaRPr lang="en-US" altLang="zh-TW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95288" y="1196752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en-US" altLang="zh-TW" kern="0" dirty="0" err="1" smtClean="0">
                <a:latin typeface="Times New Roman" panose="02020603050405020304" pitchFamily="18" charset="0"/>
                <a:ea typeface="標楷體" panose="03000509000000000000" pitchFamily="65" charset="-120"/>
              </a:rPr>
              <a:t>GoTo</a:t>
            </a:r>
            <a:r>
              <a:rPr lang="zh-TW" altLang="en-US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陳述式</a:t>
            </a:r>
            <a:endParaRPr lang="en-US" altLang="zh-TW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endParaRPr lang="en-US" altLang="zh-TW" kern="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1560" y="1628800"/>
            <a:ext cx="828092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Sub </a:t>
            </a:r>
            <a:r>
              <a:rPr lang="en-US" altLang="zh-TW" sz="18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ccc </a:t>
            </a: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()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If Range("A1") = 1 Then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Range("B1") = 2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</a:t>
            </a:r>
            <a:r>
              <a:rPr lang="en-US" altLang="zh-TW" sz="18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GoTo</a:t>
            </a: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any_label_2     </a:t>
            </a:r>
            <a:r>
              <a:rPr lang="en-US" altLang="zh-TW" sz="1800" kern="0" dirty="0" smtClean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‘</a:t>
            </a:r>
            <a:r>
              <a:rPr lang="zh-TW" altLang="en-US" sz="1800" kern="0" dirty="0" smtClean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跳</a:t>
            </a:r>
            <a:r>
              <a:rPr lang="zh-TW" altLang="en-US" sz="1800" kern="0" dirty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到</a:t>
            </a:r>
            <a:r>
              <a:rPr lang="en-US" altLang="zh-TW" sz="1800" kern="0" dirty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any_label_2</a:t>
            </a:r>
            <a:r>
              <a:rPr lang="zh-TW" altLang="en-US" sz="1800" kern="0" dirty="0" smtClean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這個位</a:t>
            </a:r>
            <a:r>
              <a:rPr lang="zh-TW" altLang="en-US" sz="1800" kern="0" dirty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置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zh-TW" altLang="en-US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18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ElseIf</a:t>
            </a: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Range("A1") = 2 Then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</a:t>
            </a:r>
            <a:r>
              <a:rPr lang="en-US" altLang="zh-TW" sz="18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GoTo</a:t>
            </a: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any_label_1     </a:t>
            </a:r>
            <a:r>
              <a:rPr lang="en-US" altLang="zh-TW" sz="1800" kern="0" dirty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</a:t>
            </a:r>
            <a:r>
              <a:rPr lang="zh-TW" altLang="en-US" sz="1800" kern="0" dirty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不再繼續進行</a:t>
            </a:r>
            <a:r>
              <a:rPr lang="en-US" altLang="zh-TW" sz="1800" kern="0" dirty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If</a:t>
            </a:r>
            <a:r>
              <a:rPr lang="zh-TW" altLang="en-US" sz="1800" kern="0" dirty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的指令，跳到</a:t>
            </a:r>
            <a:r>
              <a:rPr lang="en-US" altLang="zh-TW" sz="1800" kern="0" dirty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any_label_1</a:t>
            </a:r>
            <a:r>
              <a:rPr lang="zh-TW" altLang="en-US" sz="1800" kern="0" dirty="0" smtClean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這個</a:t>
            </a:r>
            <a:r>
              <a:rPr lang="zh-TW" altLang="en-US" sz="1800" kern="0" dirty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位置</a:t>
            </a:r>
            <a:endParaRPr lang="zh-TW" altLang="en-US" sz="1800" kern="0" dirty="0" smtClean="0">
              <a:solidFill>
                <a:srgbClr val="00CC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zh-TW" altLang="en-US" sz="18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18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Else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     </a:t>
            </a: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Range("B1") = 3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</a:t>
            </a:r>
            <a:r>
              <a:rPr lang="en-US" altLang="zh-TW" sz="18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GoTo</a:t>
            </a: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any_label_2     </a:t>
            </a:r>
            <a:r>
              <a:rPr lang="en-US" altLang="zh-TW" sz="1800" kern="0" dirty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</a:t>
            </a:r>
            <a:r>
              <a:rPr lang="zh-TW" altLang="en-US" sz="1800" kern="0" dirty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跳到</a:t>
            </a:r>
            <a:r>
              <a:rPr lang="en-US" altLang="zh-TW" sz="1800" kern="0" dirty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any_label_2</a:t>
            </a:r>
            <a:r>
              <a:rPr lang="zh-TW" altLang="en-US" sz="1800" kern="0" dirty="0" smtClean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這個</a:t>
            </a:r>
            <a:r>
              <a:rPr lang="zh-TW" altLang="en-US" sz="1800" kern="0" dirty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位置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zh-TW" altLang="en-US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End If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any_label_1</a:t>
            </a: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1800" kern="0" dirty="0" err="1" smtClean="0">
                <a:latin typeface="Times New Roman" panose="02020603050405020304" pitchFamily="18" charset="0"/>
                <a:ea typeface="標楷體" panose="03000509000000000000" pitchFamily="65" charset="-120"/>
              </a:rPr>
              <a:t>MsgBox</a:t>
            </a:r>
            <a:r>
              <a:rPr lang="en-US" altLang="zh-TW" sz="18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"</a:t>
            </a:r>
            <a:r>
              <a:rPr lang="en-US" altLang="zh-TW" sz="18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GoTo</a:t>
            </a:r>
            <a:r>
              <a:rPr lang="en-US" altLang="zh-TW" sz="18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any_label1"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any_label_2: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18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End Sub</a:t>
            </a:r>
            <a:endParaRPr lang="en-US" altLang="zh-TW" sz="1800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288" y="827420"/>
            <a:ext cx="7888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Please refer to “</a:t>
            </a:r>
            <a:r>
              <a:rPr lang="en-US" altLang="zh-TW" sz="18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GoTo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and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Exit.xlsm”</a:t>
            </a:r>
            <a:endParaRPr lang="en-US" altLang="zh-TW" sz="18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049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17</a:t>
            </a:fld>
            <a:endParaRPr lang="en-US" altLang="zh-TW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95288" y="836712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zh-TW" altLang="en-US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跳離指令</a:t>
            </a:r>
            <a:endParaRPr lang="en-US" altLang="zh-TW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endParaRPr lang="en-US" altLang="zh-TW" kern="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11560" y="1268760"/>
            <a:ext cx="8280920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Exit Do              </a:t>
            </a:r>
            <a:r>
              <a:rPr lang="en-US" altLang="zh-TW" sz="2000" kern="0" dirty="0" smtClean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</a:t>
            </a:r>
            <a:r>
              <a:rPr lang="zh-TW" altLang="en-US" sz="2000" kern="0" dirty="0" smtClean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強制離開</a:t>
            </a:r>
            <a:r>
              <a:rPr lang="en-US" altLang="zh-TW" sz="2000" kern="0" dirty="0" smtClean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Do Loop</a:t>
            </a:r>
            <a:r>
              <a:rPr lang="zh-TW" altLang="en-US" sz="2000" kern="0" dirty="0" smtClean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迴圈</a:t>
            </a:r>
            <a:endParaRPr lang="zh-TW" altLang="en-US" sz="2000" kern="0" dirty="0">
              <a:solidFill>
                <a:srgbClr val="00CC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Exit For              </a:t>
            </a:r>
            <a:r>
              <a:rPr lang="en-US" altLang="zh-TW" sz="2000" kern="0" dirty="0" smtClean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</a:t>
            </a:r>
            <a:r>
              <a:rPr lang="zh-TW" altLang="en-US" sz="2000" kern="0" dirty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強制</a:t>
            </a:r>
            <a:r>
              <a:rPr lang="zh-TW" altLang="en-US" sz="2000" kern="0" dirty="0" smtClean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離開</a:t>
            </a:r>
            <a:r>
              <a:rPr lang="en-US" altLang="zh-TW" sz="2000" kern="0" dirty="0" smtClean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For Next</a:t>
            </a:r>
            <a:r>
              <a:rPr lang="zh-TW" altLang="en-US" sz="2000" kern="0" dirty="0" smtClean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迴圈</a:t>
            </a:r>
            <a:endParaRPr lang="en-US" altLang="zh-TW" sz="2000" kern="0" dirty="0" smtClean="0">
              <a:solidFill>
                <a:srgbClr val="00CC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Exit </a:t>
            </a:r>
            <a:r>
              <a:rPr lang="en-US" altLang="zh-TW" sz="20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Sub             </a:t>
            </a:r>
            <a:r>
              <a:rPr lang="en-US" altLang="zh-TW" sz="2000" kern="0" dirty="0" smtClean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</a:t>
            </a:r>
            <a:r>
              <a:rPr lang="zh-TW" altLang="en-US" sz="2000" kern="0" dirty="0" smtClean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強制離開</a:t>
            </a:r>
            <a:r>
              <a:rPr lang="en-US" altLang="zh-TW" sz="2000" kern="0" dirty="0" smtClean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Sub</a:t>
            </a:r>
            <a:r>
              <a:rPr lang="zh-TW" altLang="en-US" sz="2000" kern="0" dirty="0" smtClean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程序</a:t>
            </a:r>
            <a:endParaRPr lang="en-US" altLang="zh-TW" sz="2000" kern="0" dirty="0" smtClean="0">
              <a:solidFill>
                <a:srgbClr val="00CC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Exit </a:t>
            </a:r>
            <a:r>
              <a:rPr lang="en-US" altLang="zh-TW" sz="20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Function     </a:t>
            </a:r>
            <a:r>
              <a:rPr lang="en-US" altLang="zh-TW" sz="2000" kern="0" dirty="0" smtClean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</a:t>
            </a:r>
            <a:r>
              <a:rPr lang="zh-TW" altLang="en-US" sz="2000" kern="0" dirty="0" smtClean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強制離開</a:t>
            </a:r>
            <a:r>
              <a:rPr lang="en-US" altLang="zh-TW" sz="2000" kern="0" dirty="0" smtClean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Function</a:t>
            </a:r>
            <a:r>
              <a:rPr lang="zh-TW" altLang="en-US" sz="2000" kern="0" dirty="0" smtClean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程序</a:t>
            </a:r>
            <a:endParaRPr lang="en-US" altLang="zh-TW" sz="2000" kern="0" dirty="0">
              <a:solidFill>
                <a:srgbClr val="00CC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endParaRPr lang="en-US" altLang="zh-TW" sz="2000" kern="0" dirty="0" smtClean="0">
              <a:solidFill>
                <a:srgbClr val="00CC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 smtClean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‘Exit For </a:t>
            </a:r>
            <a:r>
              <a:rPr lang="zh-TW" altLang="en-US" sz="2000" kern="0" dirty="0" smtClean="0">
                <a:solidFill>
                  <a:srgbClr val="00CC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範例</a:t>
            </a:r>
            <a:endParaRPr lang="en-US" altLang="zh-TW" sz="2000" kern="0" dirty="0">
              <a:solidFill>
                <a:srgbClr val="00CC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For </a:t>
            </a:r>
            <a:r>
              <a:rPr lang="en-US" altLang="zh-TW" sz="20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i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= 1 To 20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Cells(</a:t>
            </a:r>
            <a:r>
              <a:rPr lang="en-US" altLang="zh-TW" sz="20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i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, 1) = </a:t>
            </a:r>
            <a:r>
              <a:rPr lang="en-US" altLang="zh-TW" sz="20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i</a:t>
            </a:r>
            <a:endParaRPr lang="en-US" altLang="zh-TW" sz="2000" kern="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If </a:t>
            </a:r>
            <a:r>
              <a:rPr lang="en-US" altLang="zh-TW" sz="20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i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= 18 Then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</a:t>
            </a:r>
            <a:r>
              <a:rPr lang="en-US" altLang="zh-TW" sz="20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MsgBox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"Exit For when </a:t>
            </a:r>
            <a:r>
              <a:rPr lang="en-US" altLang="zh-TW" sz="2000" kern="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i</a:t>
            </a: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=18"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Exit For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End If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kern="0" dirty="0">
                <a:latin typeface="Times New Roman" panose="02020603050405020304" pitchFamily="18" charset="0"/>
                <a:ea typeface="標楷體" panose="03000509000000000000" pitchFamily="65" charset="-120"/>
              </a:rPr>
              <a:t>Next </a:t>
            </a:r>
            <a:r>
              <a:rPr lang="en-US" altLang="zh-TW" sz="2000" kern="0" dirty="0" err="1" smtClean="0">
                <a:latin typeface="Times New Roman" panose="02020603050405020304" pitchFamily="18" charset="0"/>
                <a:ea typeface="標楷體" panose="03000509000000000000" pitchFamily="65" charset="-120"/>
              </a:rPr>
              <a:t>i</a:t>
            </a:r>
            <a:endParaRPr lang="en-US" altLang="zh-TW" sz="2000" kern="0" dirty="0">
              <a:solidFill>
                <a:srgbClr val="00CC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358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18</a:t>
            </a:fld>
            <a:endParaRPr lang="en-US" altLang="zh-TW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23618"/>
            <a:ext cx="7924800" cy="53340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使用者定義函數 </a:t>
            </a:r>
            <a:r>
              <a:rPr lang="en-US" altLang="zh-TW" dirty="0" smtClean="0"/>
              <a:t>(User-defined function)</a:t>
            </a:r>
            <a:endParaRPr lang="en-US" altLang="zh-TW" sz="2000" dirty="0" smtClean="0"/>
          </a:p>
          <a:p>
            <a:pPr eaLnBrk="1" hangingPunct="1"/>
            <a:endParaRPr lang="en-US" altLang="zh-TW" dirty="0" smtClean="0"/>
          </a:p>
        </p:txBody>
      </p:sp>
      <p:sp>
        <p:nvSpPr>
          <p:cNvPr id="2" name="矩形 1"/>
          <p:cNvSpPr/>
          <p:nvPr/>
        </p:nvSpPr>
        <p:spPr>
          <a:xfrm>
            <a:off x="611560" y="1857018"/>
            <a:ext cx="7816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放在模組 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(Module) 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中的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Function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程序，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可以類似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Excel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本身所提供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函數一樣，在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Excel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的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Cells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中被使用</a:t>
            </a:r>
            <a:endParaRPr lang="en-US" altLang="zh-TW" sz="20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65267" y="872252"/>
            <a:ext cx="7888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Please refer to 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“User-Defined RMSE function.xlsm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”</a:t>
            </a:r>
            <a:endParaRPr lang="en-US" altLang="zh-TW" sz="18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035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19</a:t>
            </a:fld>
            <a:endParaRPr lang="en-US" altLang="zh-TW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8353176" cy="2658616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寫程式小技巧</a:t>
            </a:r>
            <a:endParaRPr lang="en-US" altLang="zh-TW" dirty="0"/>
          </a:p>
          <a:p>
            <a:pPr marL="541338" indent="-276225" eaLnBrk="1" hangingPunct="1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000" dirty="0" smtClean="0">
                <a:solidFill>
                  <a:schemeClr val="tx1"/>
                </a:solidFill>
              </a:rPr>
              <a:t>變數名稱顧名思義</a:t>
            </a:r>
            <a:endParaRPr lang="en-US" altLang="zh-TW" sz="2000" dirty="0" smtClean="0">
              <a:solidFill>
                <a:schemeClr val="tx1"/>
              </a:solidFill>
            </a:endParaRPr>
          </a:p>
          <a:p>
            <a:pPr marL="541338" indent="-276225" eaLnBrk="1" hangingPunct="1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000" dirty="0" smtClean="0">
                <a:solidFill>
                  <a:schemeClr val="tx1"/>
                </a:solidFill>
              </a:rPr>
              <a:t>盡量使用</a:t>
            </a:r>
            <a:r>
              <a:rPr lang="en-US" altLang="zh-TW" sz="2000" dirty="0" smtClean="0">
                <a:solidFill>
                  <a:schemeClr val="tx1"/>
                </a:solidFill>
              </a:rPr>
              <a:t>Sub</a:t>
            </a:r>
            <a:r>
              <a:rPr lang="zh-TW" altLang="en-US" sz="2000" dirty="0" smtClean="0">
                <a:solidFill>
                  <a:schemeClr val="tx1"/>
                </a:solidFill>
              </a:rPr>
              <a:t>與</a:t>
            </a:r>
            <a:r>
              <a:rPr lang="en-US" altLang="zh-TW" sz="2000" dirty="0" smtClean="0">
                <a:solidFill>
                  <a:schemeClr val="tx1"/>
                </a:solidFill>
              </a:rPr>
              <a:t>Function</a:t>
            </a:r>
            <a:r>
              <a:rPr lang="zh-TW" altLang="en-US" sz="2000" dirty="0" smtClean="0">
                <a:solidFill>
                  <a:schemeClr val="tx1"/>
                </a:solidFill>
              </a:rPr>
              <a:t>程序使得程式的邏輯更清楚與有組織</a:t>
            </a:r>
            <a:endParaRPr lang="zh-TW" altLang="en-US" sz="2000" dirty="0">
              <a:solidFill>
                <a:schemeClr val="tx1"/>
              </a:solidFill>
            </a:endParaRPr>
          </a:p>
          <a:p>
            <a:pPr marL="541338" indent="-276225" eaLnBrk="1" hangingPunct="1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000" dirty="0" smtClean="0">
                <a:solidFill>
                  <a:schemeClr val="tx1"/>
                </a:solidFill>
              </a:rPr>
              <a:t>鋸齒狀撰寫程式</a:t>
            </a:r>
            <a:endParaRPr lang="en-US" altLang="zh-TW" sz="2000" dirty="0" smtClean="0">
              <a:solidFill>
                <a:schemeClr val="tx1"/>
              </a:solidFill>
            </a:endParaRPr>
          </a:p>
          <a:p>
            <a:pPr marL="541338" indent="-276225" eaLnBrk="1" hangingPunct="1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TW" altLang="en-US" sz="2000" dirty="0" smtClean="0">
                <a:solidFill>
                  <a:schemeClr val="tx1"/>
                </a:solidFill>
              </a:rPr>
              <a:t>時時加上註解 </a:t>
            </a:r>
            <a:r>
              <a:rPr lang="en-US" altLang="zh-TW" sz="2000" dirty="0" smtClean="0">
                <a:solidFill>
                  <a:schemeClr val="tx1"/>
                </a:solidFill>
              </a:rPr>
              <a:t>(</a:t>
            </a:r>
            <a:r>
              <a:rPr lang="zh-TW" altLang="en-US" sz="2000" dirty="0" smtClean="0">
                <a:solidFill>
                  <a:schemeClr val="tx1"/>
                </a:solidFill>
              </a:rPr>
              <a:t>「</a:t>
            </a:r>
            <a:r>
              <a:rPr lang="pt-BR" altLang="zh-TW" sz="2000" dirty="0" smtClean="0">
                <a:solidFill>
                  <a:schemeClr val="tx1"/>
                </a:solidFill>
              </a:rPr>
              <a:t>'</a:t>
            </a:r>
            <a:r>
              <a:rPr lang="zh-TW" altLang="en-US" sz="2000" dirty="0" smtClean="0">
                <a:solidFill>
                  <a:schemeClr val="tx1"/>
                </a:solidFill>
              </a:rPr>
              <a:t>」後加註解</a:t>
            </a:r>
            <a:r>
              <a:rPr lang="en-US" altLang="zh-TW" sz="2000" dirty="0" smtClean="0">
                <a:solidFill>
                  <a:schemeClr val="tx1"/>
                </a:solidFill>
              </a:rPr>
              <a:t>)</a:t>
            </a:r>
            <a:r>
              <a:rPr lang="zh-TW" altLang="en-US" sz="2000" dirty="0" smtClean="0">
                <a:solidFill>
                  <a:schemeClr val="tx1"/>
                </a:solidFill>
              </a:rPr>
              <a:t> 以幫助自己記得每行 </a:t>
            </a:r>
            <a:r>
              <a:rPr lang="en-US" altLang="zh-TW" sz="2000" dirty="0" smtClean="0">
                <a:solidFill>
                  <a:schemeClr val="tx1"/>
                </a:solidFill>
              </a:rPr>
              <a:t>(</a:t>
            </a:r>
            <a:r>
              <a:rPr lang="zh-TW" altLang="en-US" sz="2000" dirty="0" smtClean="0">
                <a:solidFill>
                  <a:schemeClr val="tx1"/>
                </a:solidFill>
              </a:rPr>
              <a:t>或每段</a:t>
            </a:r>
            <a:r>
              <a:rPr lang="en-US" altLang="zh-TW" sz="2000" dirty="0" smtClean="0">
                <a:solidFill>
                  <a:schemeClr val="tx1"/>
                </a:solidFill>
              </a:rPr>
              <a:t>)</a:t>
            </a:r>
            <a:r>
              <a:rPr lang="zh-TW" altLang="en-US" sz="2000" dirty="0" smtClean="0">
                <a:solidFill>
                  <a:schemeClr val="tx1"/>
                </a:solidFill>
              </a:rPr>
              <a:t> 程式碼是要處理何事</a:t>
            </a:r>
            <a:endParaRPr lang="en-US" altLang="zh-TW" sz="2000" dirty="0" smtClean="0">
              <a:solidFill>
                <a:schemeClr val="tx1"/>
              </a:solidFill>
            </a:endParaRPr>
          </a:p>
          <a:p>
            <a:pPr eaLnBrk="1" hangingPunct="1"/>
            <a:endParaRPr lang="en-US" altLang="zh-TW" sz="2000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en-US" altLang="zh-TW" sz="2000" dirty="0" smtClean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924800" cy="601663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5</a:t>
            </a:r>
            <a:r>
              <a:rPr lang="en-US" altLang="zh-TW" dirty="0" smtClean="0"/>
              <a:t> </a:t>
            </a:r>
            <a:r>
              <a:rPr lang="zh-TW" altLang="en-US" sz="2800" dirty="0" smtClean="0"/>
              <a:t>其他注意事項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133727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2784-5944-4F75-8521-D79FB7EAFE75}" type="slidenum">
              <a:rPr lang="en-US" altLang="zh-TW" smtClean="0"/>
              <a:pPr>
                <a:defRPr/>
              </a:pPr>
              <a:t>2</a:t>
            </a:fld>
            <a:endParaRPr lang="en-US" altLang="zh-TW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 smtClean="0"/>
              <a:t>1</a:t>
            </a:r>
            <a:r>
              <a:rPr lang="en-US" altLang="zh-TW" dirty="0" smtClean="0"/>
              <a:t> </a:t>
            </a:r>
            <a:r>
              <a:rPr lang="zh-TW" altLang="en-US" sz="2800" dirty="0"/>
              <a:t>巨</a:t>
            </a:r>
            <a:r>
              <a:rPr lang="zh-TW" altLang="en-US" sz="2800" dirty="0" smtClean="0"/>
              <a:t>集</a:t>
            </a:r>
            <a:endParaRPr lang="en-US" altLang="zh-TW" sz="2800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857250"/>
            <a:ext cx="7924800" cy="584200"/>
          </a:xfrm>
          <a:noFill/>
        </p:spPr>
        <p:txBody>
          <a:bodyPr/>
          <a:lstStyle/>
          <a:p>
            <a:pPr eaLnBrk="1" hangingPunct="1"/>
            <a:r>
              <a:rPr lang="zh-TW" altLang="en-US" dirty="0" smtClean="0"/>
              <a:t>「開發人員」</a:t>
            </a:r>
            <a:r>
              <a:rPr lang="zh-TW" altLang="en-US" dirty="0"/>
              <a:t>索引標籤</a:t>
            </a:r>
            <a:endParaRPr lang="en-US" altLang="zh-TW" dirty="0" smtClean="0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392113" y="5589588"/>
            <a:ext cx="79248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3" y="1618927"/>
            <a:ext cx="7315200" cy="41148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 bwMode="auto">
          <a:xfrm>
            <a:off x="4716016" y="3429000"/>
            <a:ext cx="720080" cy="14401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86750" cy="601663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6 </a:t>
            </a:r>
            <a:r>
              <a:rPr lang="zh-TW" altLang="en-US" sz="2800" dirty="0"/>
              <a:t>範例</a:t>
            </a:r>
            <a:endParaRPr lang="en-US" altLang="zh-TW" sz="2800" dirty="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0768"/>
            <a:ext cx="7924800" cy="5334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Implement the matrix addition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74800" y="1874168"/>
            <a:ext cx="7885632" cy="399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marL="0" indent="0" eaLnBrk="1" hangingPunct="1">
              <a:buNone/>
            </a:pPr>
            <a:r>
              <a:rPr lang="en-US" altLang="zh-TW" kern="0" dirty="0" smtClean="0">
                <a:solidFill>
                  <a:schemeClr val="tx1"/>
                </a:solidFill>
              </a:rPr>
              <a:t>Inputs: matrices </a:t>
            </a:r>
            <a:r>
              <a:rPr lang="en-US" altLang="zh-TW" i="1" kern="0" dirty="0" smtClean="0">
                <a:solidFill>
                  <a:schemeClr val="tx1"/>
                </a:solidFill>
              </a:rPr>
              <a:t>A</a:t>
            </a:r>
            <a:r>
              <a:rPr lang="en-US" altLang="zh-TW" kern="0" dirty="0" smtClean="0">
                <a:solidFill>
                  <a:schemeClr val="tx1"/>
                </a:solidFill>
              </a:rPr>
              <a:t> and </a:t>
            </a:r>
            <a:r>
              <a:rPr lang="en-US" altLang="zh-TW" i="1" kern="0" dirty="0" smtClean="0">
                <a:solidFill>
                  <a:schemeClr val="tx1"/>
                </a:solidFill>
              </a:rPr>
              <a:t>B</a:t>
            </a:r>
          </a:p>
          <a:p>
            <a:pPr marL="0" indent="0" eaLnBrk="1" hangingPunct="1">
              <a:buNone/>
            </a:pPr>
            <a:r>
              <a:rPr lang="en-US" altLang="zh-TW" kern="0" dirty="0" smtClean="0">
                <a:solidFill>
                  <a:schemeClr val="tx1"/>
                </a:solidFill>
              </a:rPr>
              <a:t>Output: </a:t>
            </a:r>
            <a:r>
              <a:rPr lang="en-US" altLang="zh-TW" i="1" kern="0" dirty="0" smtClean="0">
                <a:solidFill>
                  <a:schemeClr val="tx1"/>
                </a:solidFill>
              </a:rPr>
              <a:t>C</a:t>
            </a:r>
            <a:r>
              <a:rPr lang="en-US" altLang="zh-TW" kern="0" dirty="0" smtClean="0">
                <a:solidFill>
                  <a:schemeClr val="tx1"/>
                </a:solidFill>
              </a:rPr>
              <a:t> = </a:t>
            </a:r>
            <a:r>
              <a:rPr lang="en-US" altLang="zh-TW" i="1" kern="0" dirty="0" smtClean="0">
                <a:solidFill>
                  <a:schemeClr val="tx1"/>
                </a:solidFill>
              </a:rPr>
              <a:t>A</a:t>
            </a:r>
            <a:r>
              <a:rPr lang="en-US" altLang="zh-TW" kern="0" dirty="0" smtClean="0">
                <a:solidFill>
                  <a:schemeClr val="tx1"/>
                </a:solidFill>
              </a:rPr>
              <a:t> + </a:t>
            </a:r>
            <a:r>
              <a:rPr lang="en-US" altLang="zh-TW" i="1" kern="0" dirty="0" smtClean="0">
                <a:solidFill>
                  <a:schemeClr val="tx1"/>
                </a:solidFill>
              </a:rPr>
              <a:t>B</a:t>
            </a:r>
          </a:p>
          <a:p>
            <a:pPr marL="0" indent="0" eaLnBrk="1" hangingPunct="1">
              <a:buNone/>
            </a:pPr>
            <a:endParaRPr lang="en-US" altLang="zh-TW" kern="0" dirty="0"/>
          </a:p>
          <a:p>
            <a:pPr marL="0" indent="0" eaLnBrk="1" hangingPunct="1">
              <a:buNone/>
            </a:pPr>
            <a:r>
              <a:rPr lang="en-US" altLang="zh-TW" kern="0" dirty="0">
                <a:solidFill>
                  <a:schemeClr val="tx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 </a:t>
            </a:r>
            <a:r>
              <a:rPr lang="en-US" altLang="zh-TW" kern="0" dirty="0">
                <a:solidFill>
                  <a:schemeClr val="tx1"/>
                </a:solidFill>
              </a:rPr>
              <a:t>Learning goals:</a:t>
            </a:r>
          </a:p>
          <a:p>
            <a:pPr marL="0" indent="0" eaLnBrk="1" hangingPunct="1">
              <a:buNone/>
            </a:pPr>
            <a:r>
              <a:rPr lang="en-US" altLang="zh-TW" kern="0" dirty="0" smtClean="0">
                <a:solidFill>
                  <a:schemeClr val="tx1"/>
                </a:solidFill>
              </a:rPr>
              <a:t>1.</a:t>
            </a:r>
            <a:r>
              <a:rPr lang="zh-TW" altLang="en-US" kern="0" dirty="0" smtClean="0">
                <a:solidFill>
                  <a:schemeClr val="tx1"/>
                </a:solidFill>
              </a:rPr>
              <a:t> 如何讀入矩陣參數</a:t>
            </a:r>
            <a:r>
              <a:rPr lang="en-US" altLang="zh-TW" kern="0" dirty="0" smtClean="0">
                <a:solidFill>
                  <a:schemeClr val="tx1"/>
                </a:solidFill>
              </a:rPr>
              <a:t> </a:t>
            </a:r>
          </a:p>
          <a:p>
            <a:pPr marL="0" indent="0" eaLnBrk="1" hangingPunct="1">
              <a:buNone/>
            </a:pPr>
            <a:r>
              <a:rPr lang="en-US" altLang="zh-TW" kern="0" dirty="0" smtClean="0">
                <a:solidFill>
                  <a:schemeClr val="tx1"/>
                </a:solidFill>
              </a:rPr>
              <a:t>2.</a:t>
            </a:r>
            <a:r>
              <a:rPr lang="zh-TW" altLang="en-US" kern="0" dirty="0" smtClean="0">
                <a:solidFill>
                  <a:schemeClr val="tx1"/>
                </a:solidFill>
              </a:rPr>
              <a:t> 如何使</a:t>
            </a:r>
            <a:r>
              <a:rPr lang="zh-TW" altLang="en-US" kern="0" dirty="0">
                <a:solidFill>
                  <a:schemeClr val="tx1"/>
                </a:solidFill>
              </a:rPr>
              <a:t>用</a:t>
            </a:r>
            <a:r>
              <a:rPr lang="en-US" altLang="zh-TW" kern="0" dirty="0" smtClean="0">
                <a:solidFill>
                  <a:schemeClr val="tx1"/>
                </a:solidFill>
              </a:rPr>
              <a:t>For-Next</a:t>
            </a:r>
            <a:r>
              <a:rPr lang="zh-TW" altLang="en-US" kern="0" dirty="0" smtClean="0">
                <a:solidFill>
                  <a:schemeClr val="tx1"/>
                </a:solidFill>
              </a:rPr>
              <a:t>做</a:t>
            </a:r>
            <a:r>
              <a:rPr lang="en-US" altLang="zh-TW" kern="0" dirty="0" smtClean="0">
                <a:solidFill>
                  <a:schemeClr val="tx1"/>
                </a:solidFill>
              </a:rPr>
              <a:t>nested loops</a:t>
            </a:r>
          </a:p>
        </p:txBody>
      </p:sp>
      <p:sp>
        <p:nvSpPr>
          <p:cNvPr id="6" name="矩形 5"/>
          <p:cNvSpPr/>
          <p:nvPr/>
        </p:nvSpPr>
        <p:spPr>
          <a:xfrm>
            <a:off x="395288" y="899497"/>
            <a:ext cx="7888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Please refer to 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“Matrix Addition (use mouse to select input cells).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xlsm”</a:t>
            </a:r>
            <a:endParaRPr lang="en-US" altLang="zh-TW" sz="18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8572500" y="6500813"/>
            <a:ext cx="571500" cy="357187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18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869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760"/>
            <a:ext cx="7924800" cy="5334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Implement the matrix multiplication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74800" y="1802160"/>
            <a:ext cx="7885632" cy="399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marL="0" indent="0" eaLnBrk="1" hangingPunct="1">
              <a:buNone/>
            </a:pPr>
            <a:r>
              <a:rPr lang="en-US" altLang="zh-TW" kern="0" dirty="0" smtClean="0">
                <a:solidFill>
                  <a:schemeClr val="tx1"/>
                </a:solidFill>
              </a:rPr>
              <a:t>Inputs: matrices </a:t>
            </a:r>
            <a:r>
              <a:rPr lang="en-US" altLang="zh-TW" i="1" kern="0" dirty="0" smtClean="0">
                <a:solidFill>
                  <a:schemeClr val="tx1"/>
                </a:solidFill>
              </a:rPr>
              <a:t>A</a:t>
            </a:r>
            <a:r>
              <a:rPr lang="en-US" altLang="zh-TW" kern="0" dirty="0" smtClean="0">
                <a:solidFill>
                  <a:schemeClr val="tx1"/>
                </a:solidFill>
              </a:rPr>
              <a:t> and </a:t>
            </a:r>
            <a:r>
              <a:rPr lang="en-US" altLang="zh-TW" i="1" kern="0" dirty="0" smtClean="0">
                <a:solidFill>
                  <a:schemeClr val="tx1"/>
                </a:solidFill>
              </a:rPr>
              <a:t>B</a:t>
            </a:r>
          </a:p>
          <a:p>
            <a:pPr marL="0" indent="0" eaLnBrk="1" hangingPunct="1">
              <a:buNone/>
            </a:pPr>
            <a:r>
              <a:rPr lang="en-US" altLang="zh-TW" kern="0" dirty="0" smtClean="0">
                <a:solidFill>
                  <a:schemeClr val="tx1"/>
                </a:solidFill>
              </a:rPr>
              <a:t>Output: </a:t>
            </a:r>
            <a:r>
              <a:rPr lang="en-US" altLang="zh-TW" i="1" kern="0" dirty="0" smtClean="0">
                <a:solidFill>
                  <a:schemeClr val="tx1"/>
                </a:solidFill>
              </a:rPr>
              <a:t>C</a:t>
            </a:r>
            <a:r>
              <a:rPr lang="en-US" altLang="zh-TW" kern="0" dirty="0" smtClean="0">
                <a:solidFill>
                  <a:schemeClr val="tx1"/>
                </a:solidFill>
              </a:rPr>
              <a:t> = </a:t>
            </a:r>
            <a:r>
              <a:rPr lang="en-US" altLang="zh-TW" i="1" kern="0" dirty="0" smtClean="0">
                <a:solidFill>
                  <a:schemeClr val="tx1"/>
                </a:solidFill>
              </a:rPr>
              <a:t>AB</a:t>
            </a:r>
          </a:p>
          <a:p>
            <a:pPr marL="0" indent="0" eaLnBrk="1" hangingPunct="1">
              <a:buNone/>
            </a:pPr>
            <a:endParaRPr lang="en-US" altLang="zh-TW" kern="0" dirty="0"/>
          </a:p>
          <a:p>
            <a:pPr marL="0" indent="0" eaLnBrk="1" hangingPunct="1">
              <a:buNone/>
            </a:pPr>
            <a:r>
              <a:rPr lang="en-US" altLang="zh-TW" kern="0" dirty="0">
                <a:solidFill>
                  <a:schemeClr val="tx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 </a:t>
            </a:r>
            <a:r>
              <a:rPr lang="en-US" altLang="zh-TW" kern="0" dirty="0">
                <a:solidFill>
                  <a:schemeClr val="tx1"/>
                </a:solidFill>
              </a:rPr>
              <a:t>Learning goals:</a:t>
            </a:r>
          </a:p>
          <a:p>
            <a:pPr marL="0" indent="0" eaLnBrk="1" hangingPunct="1">
              <a:buNone/>
            </a:pPr>
            <a:r>
              <a:rPr lang="en-US" altLang="zh-TW" kern="0" dirty="0" smtClean="0">
                <a:solidFill>
                  <a:schemeClr val="tx1"/>
                </a:solidFill>
              </a:rPr>
              <a:t>1.</a:t>
            </a:r>
            <a:r>
              <a:rPr lang="zh-TW" altLang="en-US" kern="0" dirty="0" smtClean="0">
                <a:solidFill>
                  <a:schemeClr val="tx1"/>
                </a:solidFill>
              </a:rPr>
              <a:t> 如何呼叫使用</a:t>
            </a:r>
            <a:r>
              <a:rPr lang="en-US" altLang="zh-TW" kern="0" dirty="0" smtClean="0">
                <a:solidFill>
                  <a:schemeClr val="tx1"/>
                </a:solidFill>
              </a:rPr>
              <a:t>Excel</a:t>
            </a:r>
            <a:r>
              <a:rPr lang="zh-TW" altLang="en-US" kern="0" dirty="0" smtClean="0">
                <a:solidFill>
                  <a:schemeClr val="tx1"/>
                </a:solidFill>
              </a:rPr>
              <a:t>所提供的函</a:t>
            </a:r>
            <a:r>
              <a:rPr lang="zh-TW" altLang="en-US" kern="0" dirty="0">
                <a:solidFill>
                  <a:schemeClr val="tx1"/>
                </a:solidFill>
              </a:rPr>
              <a:t>式</a:t>
            </a:r>
            <a:endParaRPr lang="en-US" altLang="zh-TW" kern="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5288" y="836712"/>
            <a:ext cx="7888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Please refer to 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“Matrix Multiplication (call Excel function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MMULT).</a:t>
            </a:r>
            <a:r>
              <a:rPr lang="en-US" altLang="zh-TW" sz="18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xlsm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”</a:t>
            </a:r>
            <a:endParaRPr lang="en-US" altLang="zh-TW" sz="18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8572500" y="6500813"/>
            <a:ext cx="571500" cy="357187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18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9105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761"/>
            <a:ext cx="7924800" cy="5334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Implement interchanging two rows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11560" y="1883143"/>
            <a:ext cx="8065144" cy="2409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marL="0" indent="0" eaLnBrk="1" hangingPunct="1">
              <a:buNone/>
            </a:pPr>
            <a:r>
              <a:rPr lang="en-US" altLang="zh-TW" kern="0" dirty="0" smtClean="0">
                <a:solidFill>
                  <a:schemeClr val="tx1"/>
                </a:solidFill>
              </a:rPr>
              <a:t>Inputs: matrix </a:t>
            </a:r>
            <a:r>
              <a:rPr lang="en-US" altLang="zh-TW" i="1" kern="0" dirty="0">
                <a:solidFill>
                  <a:schemeClr val="tx1"/>
                </a:solidFill>
              </a:rPr>
              <a:t>A</a:t>
            </a:r>
            <a:r>
              <a:rPr lang="en-US" altLang="zh-TW" kern="0" dirty="0">
                <a:solidFill>
                  <a:schemeClr val="tx1"/>
                </a:solidFill>
              </a:rPr>
              <a:t> and </a:t>
            </a:r>
            <a:r>
              <a:rPr lang="en-US" altLang="zh-TW" kern="0" dirty="0" smtClean="0">
                <a:solidFill>
                  <a:schemeClr val="tx1"/>
                </a:solidFill>
              </a:rPr>
              <a:t>row indices </a:t>
            </a:r>
            <a:r>
              <a:rPr lang="en-US" altLang="zh-TW" i="1" kern="0" dirty="0" err="1" smtClean="0">
                <a:solidFill>
                  <a:schemeClr val="tx1"/>
                </a:solidFill>
              </a:rPr>
              <a:t>i</a:t>
            </a:r>
            <a:r>
              <a:rPr lang="en-US" altLang="zh-TW" kern="0" dirty="0" smtClean="0">
                <a:solidFill>
                  <a:schemeClr val="tx1"/>
                </a:solidFill>
              </a:rPr>
              <a:t>, </a:t>
            </a:r>
            <a:r>
              <a:rPr lang="en-US" altLang="zh-TW" i="1" kern="0" dirty="0" smtClean="0">
                <a:solidFill>
                  <a:schemeClr val="tx1"/>
                </a:solidFill>
              </a:rPr>
              <a:t>j</a:t>
            </a:r>
            <a:endParaRPr lang="en-US" altLang="zh-TW" i="1" kern="0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r>
              <a:rPr lang="en-US" altLang="zh-TW" kern="0" dirty="0" smtClean="0">
                <a:solidFill>
                  <a:schemeClr val="tx1"/>
                </a:solidFill>
              </a:rPr>
              <a:t>Output: perform </a:t>
            </a:r>
            <a:r>
              <a:rPr lang="en-US" altLang="zh-TW" i="1" kern="0" dirty="0" err="1" smtClean="0">
                <a:solidFill>
                  <a:schemeClr val="tx1"/>
                </a:solidFill>
              </a:rPr>
              <a:t>I</a:t>
            </a:r>
            <a:r>
              <a:rPr lang="en-US" altLang="zh-TW" i="1" kern="0" baseline="-25000" dirty="0" err="1" smtClean="0">
                <a:solidFill>
                  <a:schemeClr val="tx1"/>
                </a:solidFill>
              </a:rPr>
              <a:t>i,j</a:t>
            </a:r>
            <a:r>
              <a:rPr lang="en-US" altLang="zh-TW" kern="0" dirty="0" smtClean="0">
                <a:solidFill>
                  <a:schemeClr val="tx1"/>
                </a:solidFill>
              </a:rPr>
              <a:t> for </a:t>
            </a:r>
            <a:r>
              <a:rPr lang="en-US" altLang="zh-TW" i="1" kern="0" dirty="0" smtClean="0">
                <a:solidFill>
                  <a:schemeClr val="tx1"/>
                </a:solidFill>
              </a:rPr>
              <a:t>A</a:t>
            </a:r>
          </a:p>
          <a:p>
            <a:pPr marL="0" indent="0" eaLnBrk="1" hangingPunct="1">
              <a:buNone/>
            </a:pPr>
            <a:endParaRPr lang="en-US" altLang="zh-TW" kern="0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r>
              <a:rPr lang="en-US" altLang="zh-TW" kern="0" dirty="0" smtClean="0">
                <a:solidFill>
                  <a:schemeClr val="tx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※ </a:t>
            </a:r>
            <a:r>
              <a:rPr lang="en-US" altLang="zh-TW" kern="0" dirty="0" smtClean="0">
                <a:solidFill>
                  <a:schemeClr val="tx1"/>
                </a:solidFill>
              </a:rPr>
              <a:t>Learning goals</a:t>
            </a:r>
            <a:r>
              <a:rPr lang="en-US" altLang="zh-TW" kern="0" dirty="0">
                <a:solidFill>
                  <a:schemeClr val="tx1"/>
                </a:solidFill>
              </a:rPr>
              <a:t>:</a:t>
            </a:r>
            <a:endParaRPr lang="en-US" altLang="zh-TW" kern="0" dirty="0" smtClean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r>
              <a:rPr lang="en-US" altLang="zh-TW" kern="0" dirty="0" smtClean="0">
                <a:solidFill>
                  <a:schemeClr val="tx1"/>
                </a:solidFill>
              </a:rPr>
              <a:t>1. </a:t>
            </a:r>
            <a:r>
              <a:rPr lang="zh-TW" altLang="en-US" kern="0" dirty="0" smtClean="0">
                <a:solidFill>
                  <a:schemeClr val="tx1"/>
                </a:solidFill>
              </a:rPr>
              <a:t>了解如</a:t>
            </a:r>
            <a:r>
              <a:rPr lang="zh-TW" altLang="en-US" kern="0" dirty="0">
                <a:solidFill>
                  <a:schemeClr val="tx1"/>
                </a:solidFill>
              </a:rPr>
              <a:t>何</a:t>
            </a:r>
            <a:r>
              <a:rPr lang="zh-TW" altLang="en-US" kern="0" dirty="0" smtClean="0">
                <a:solidFill>
                  <a:schemeClr val="tx1"/>
                </a:solidFill>
              </a:rPr>
              <a:t>交換陣列中兩個</a:t>
            </a:r>
            <a:r>
              <a:rPr lang="en-US" altLang="zh-TW" kern="0" dirty="0" smtClean="0">
                <a:solidFill>
                  <a:schemeClr val="tx1"/>
                </a:solidFill>
              </a:rPr>
              <a:t>entries</a:t>
            </a:r>
            <a:r>
              <a:rPr lang="zh-TW" altLang="en-US" kern="0" dirty="0" smtClean="0">
                <a:solidFill>
                  <a:schemeClr val="tx1"/>
                </a:solidFill>
              </a:rPr>
              <a:t>或是</a:t>
            </a:r>
            <a:r>
              <a:rPr lang="en-US" altLang="zh-TW" kern="0" dirty="0" smtClean="0">
                <a:solidFill>
                  <a:schemeClr val="tx1"/>
                </a:solidFill>
              </a:rPr>
              <a:t>rows</a:t>
            </a:r>
            <a:r>
              <a:rPr lang="zh-TW" altLang="en-US" kern="0" dirty="0" smtClean="0">
                <a:solidFill>
                  <a:schemeClr val="tx1"/>
                </a:solidFill>
              </a:rPr>
              <a:t>之值的演算法</a:t>
            </a:r>
            <a:endParaRPr lang="en-US" altLang="zh-TW" kern="0" dirty="0" smtClean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3528" y="827421"/>
            <a:ext cx="7888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Please refer to “Interchange two rows.xlsm”</a:t>
            </a:r>
            <a:endParaRPr lang="en-US" altLang="zh-TW" sz="18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0"/>
          </p:nvPr>
        </p:nvSpPr>
        <p:spPr>
          <a:xfrm>
            <a:off x="8572500" y="6500813"/>
            <a:ext cx="571500" cy="357187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19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9925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2784-5944-4F75-8521-D79FB7EAFE75}" type="slidenum">
              <a:rPr lang="en-US" altLang="zh-TW" smtClean="0"/>
              <a:pPr>
                <a:defRPr/>
              </a:pPr>
              <a:t>3</a:t>
            </a:fld>
            <a:endParaRPr lang="en-US" altLang="zh-TW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857250"/>
            <a:ext cx="7924800" cy="584200"/>
          </a:xfrm>
          <a:noFill/>
        </p:spPr>
        <p:txBody>
          <a:bodyPr/>
          <a:lstStyle/>
          <a:p>
            <a:pPr eaLnBrk="1" hangingPunct="1"/>
            <a:r>
              <a:rPr lang="zh-TW" altLang="en-US" dirty="0" smtClean="0"/>
              <a:t>錄製巨集</a:t>
            </a:r>
            <a:endParaRPr lang="en-US" altLang="zh-TW" dirty="0" smtClean="0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622945" y="5877272"/>
            <a:ext cx="79248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71500" lvl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39565"/>
            <a:ext cx="7315200" cy="4114800"/>
          </a:xfrm>
          <a:prstGeom prst="rect">
            <a:avLst/>
          </a:prstGeom>
        </p:spPr>
      </p:pic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647700" y="5983858"/>
            <a:ext cx="7924800" cy="516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絕對位置錄製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vs.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相對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位置錄製</a:t>
            </a:r>
            <a:endParaRPr lang="en-US" altLang="zh-TW" dirty="0"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240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86750" cy="601663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2 </a:t>
            </a:r>
            <a:r>
              <a:rPr lang="zh-TW" altLang="en-US" sz="2800" dirty="0" smtClean="0"/>
              <a:t>資料型態</a:t>
            </a:r>
            <a:endParaRPr lang="en-US" altLang="zh-TW" sz="2800" dirty="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4704"/>
            <a:ext cx="7924800" cy="53340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主要資料型態</a:t>
            </a:r>
            <a:endParaRPr lang="en-US" altLang="zh-TW" dirty="0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468971"/>
              </p:ext>
            </p:extLst>
          </p:nvPr>
        </p:nvGraphicFramePr>
        <p:xfrm>
          <a:off x="680331" y="1259056"/>
          <a:ext cx="7992888" cy="37541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459621">
                  <a:extLst>
                    <a:ext uri="{9D8B030D-6E8A-4147-A177-3AD203B41FA5}">
                      <a16:colId xmlns:a16="http://schemas.microsoft.com/office/drawing/2014/main" val="1332686356"/>
                    </a:ext>
                  </a:extLst>
                </a:gridCol>
                <a:gridCol w="4533267">
                  <a:extLst>
                    <a:ext uri="{9D8B030D-6E8A-4147-A177-3AD203B41FA5}">
                      <a16:colId xmlns:a16="http://schemas.microsoft.com/office/drawing/2014/main" val="3092236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Data Type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Value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095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Boolean (</a:t>
                      </a:r>
                      <a:r>
                        <a:rPr lang="zh-TW" altLang="en-US" sz="2000" dirty="0" smtClean="0"/>
                        <a:t>布林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 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/>
                        <a:t>True or 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77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Integer</a:t>
                      </a:r>
                      <a:r>
                        <a:rPr lang="zh-TW" altLang="en-US" sz="2000" dirty="0" smtClean="0"/>
                        <a:t> 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整數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0"/>
                      <a:r>
                        <a:rPr lang="en-US" altLang="zh-TW" sz="2000" dirty="0" smtClean="0"/>
                        <a:t>-32,768 to 32,767</a:t>
                      </a:r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95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Long</a:t>
                      </a:r>
                      <a:r>
                        <a:rPr lang="zh-TW" altLang="en-US" sz="2000" dirty="0" smtClean="0"/>
                        <a:t> 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長整數</a:t>
                      </a:r>
                      <a:r>
                        <a:rPr lang="en-US" altLang="zh-TW" sz="2000" dirty="0" smtClean="0"/>
                        <a:t>)</a:t>
                      </a:r>
                      <a:r>
                        <a:rPr lang="zh-TW" altLang="en-US" sz="2000" dirty="0" smtClean="0"/>
                        <a:t> 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0"/>
                      <a:r>
                        <a:rPr lang="en-US" altLang="zh-TW" sz="2000" dirty="0" smtClean="0"/>
                        <a:t>-2,147,483,648 to 2,147,483,647</a:t>
                      </a:r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364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Single (single-precision floating-point) (</a:t>
                      </a:r>
                      <a:r>
                        <a:rPr lang="zh-TW" altLang="en-US" sz="2000" dirty="0" smtClean="0"/>
                        <a:t>單精準浮點數</a:t>
                      </a:r>
                      <a:r>
                        <a:rPr lang="en-US" altLang="zh-TW" sz="2000" dirty="0" smtClean="0"/>
                        <a:t>)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0"/>
                      <a:r>
                        <a:rPr lang="en-US" altLang="zh-TW" sz="2000" dirty="0" smtClean="0"/>
                        <a:t>-3.402823E38 to 1.401298E45</a:t>
                      </a:r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017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Double (double-precision floating-point) (</a:t>
                      </a:r>
                      <a:r>
                        <a:rPr lang="zh-TW" altLang="en-US" sz="2000" dirty="0" smtClean="0"/>
                        <a:t>雙精準浮點數</a:t>
                      </a:r>
                      <a:r>
                        <a:rPr lang="en-US" altLang="zh-TW" sz="2000" dirty="0" smtClean="0"/>
                        <a:t>) 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/>
                        <a:t>-1.79769313486232E308 to 1.79769313486232E308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926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 smtClean="0"/>
                        <a:t>String</a:t>
                      </a:r>
                      <a:r>
                        <a:rPr lang="zh-TW" altLang="en-US" sz="2000" dirty="0" smtClean="0"/>
                        <a:t> </a:t>
                      </a:r>
                      <a:r>
                        <a:rPr lang="en-US" altLang="zh-TW" sz="2000" dirty="0" smtClean="0"/>
                        <a:t>(</a:t>
                      </a:r>
                      <a:r>
                        <a:rPr lang="zh-TW" altLang="en-US" sz="2000" dirty="0" smtClean="0"/>
                        <a:t>字串</a:t>
                      </a:r>
                      <a:r>
                        <a:rPr lang="en-US" altLang="zh-TW" sz="20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0"/>
                      <a:r>
                        <a:rPr lang="en-US" altLang="zh-TW" sz="2000" dirty="0" smtClean="0"/>
                        <a:t>Ex. “book 11”</a:t>
                      </a:r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53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Variant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0"/>
                      <a:r>
                        <a:rPr lang="en-US" altLang="zh-TW" sz="2000" dirty="0" smtClean="0"/>
                        <a:t>Any data type </a:t>
                      </a:r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413128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680332" y="5482098"/>
            <a:ext cx="846366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latin typeface="+mn-lt"/>
              </a:rPr>
              <a:t>Dim </a:t>
            </a:r>
            <a:r>
              <a:rPr lang="en-US" altLang="zh-TW" sz="2000" dirty="0" err="1">
                <a:latin typeface="+mn-lt"/>
              </a:rPr>
              <a:t>variable_x</a:t>
            </a:r>
            <a:r>
              <a:rPr lang="en-US" altLang="zh-TW" sz="2000" dirty="0">
                <a:latin typeface="+mn-lt"/>
              </a:rPr>
              <a:t> as </a:t>
            </a:r>
            <a:r>
              <a:rPr lang="en-US" altLang="zh-TW" sz="2000" dirty="0" smtClean="0">
                <a:latin typeface="+mn-lt"/>
              </a:rPr>
              <a:t>Double</a:t>
            </a:r>
            <a:endParaRPr lang="en-US" altLang="zh-TW" sz="2000" dirty="0">
              <a:latin typeface="+mn-lt"/>
            </a:endParaRPr>
          </a:p>
          <a:p>
            <a:r>
              <a:rPr lang="en-US" altLang="zh-TW" sz="2000" dirty="0" smtClean="0">
                <a:latin typeface="+mn-lt"/>
              </a:rPr>
              <a:t>Dim </a:t>
            </a:r>
            <a:r>
              <a:rPr lang="en-US" altLang="zh-TW" sz="2000" dirty="0" err="1" smtClean="0">
                <a:latin typeface="+mn-lt"/>
              </a:rPr>
              <a:t>i</a:t>
            </a:r>
            <a:r>
              <a:rPr lang="en-US" altLang="zh-TW" sz="2000" dirty="0" smtClean="0">
                <a:latin typeface="+mn-lt"/>
              </a:rPr>
              <a:t>, j, k </a:t>
            </a:r>
            <a:r>
              <a:rPr lang="en-US" altLang="zh-TW" sz="2000" dirty="0">
                <a:latin typeface="+mn-lt"/>
              </a:rPr>
              <a:t>as </a:t>
            </a:r>
            <a:r>
              <a:rPr lang="en-US" altLang="zh-TW" sz="2000" dirty="0" smtClean="0">
                <a:latin typeface="+mn-lt"/>
              </a:rPr>
              <a:t>Integer</a:t>
            </a:r>
          </a:p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</a:rPr>
              <a:t>※ </a:t>
            </a:r>
            <a:r>
              <a:rPr lang="en-US" altLang="zh-TW" sz="1800" dirty="0" smtClean="0">
                <a:solidFill>
                  <a:srgbClr val="0000FF"/>
                </a:solidFill>
                <a:latin typeface="+mn-lt"/>
              </a:rPr>
              <a:t>Dim </a:t>
            </a:r>
            <a:r>
              <a:rPr lang="en-US" altLang="zh-TW" sz="1800" dirty="0">
                <a:solidFill>
                  <a:srgbClr val="0000FF"/>
                </a:solidFill>
                <a:latin typeface="+mn-lt"/>
              </a:rPr>
              <a:t>originally (in BASIC) stood for Dimension, as it was used to define the dimensions of an </a:t>
            </a:r>
            <a:r>
              <a:rPr lang="en-US" altLang="zh-TW" sz="1800" dirty="0" smtClean="0">
                <a:solidFill>
                  <a:srgbClr val="0000FF"/>
                </a:solidFill>
                <a:latin typeface="+mn-lt"/>
              </a:rPr>
              <a:t>array</a:t>
            </a:r>
            <a:r>
              <a:rPr lang="zh-TW" altLang="en-US" sz="1800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altLang="zh-TW" sz="1800" dirty="0" smtClean="0">
                <a:solidFill>
                  <a:srgbClr val="0000FF"/>
                </a:solidFill>
                <a:latin typeface="+mn-lt"/>
              </a:rPr>
              <a:t>(</a:t>
            </a:r>
            <a:r>
              <a:rPr lang="zh-TW" altLang="en-US" sz="1800" dirty="0" smtClean="0">
                <a:solidFill>
                  <a:srgbClr val="0000FF"/>
                </a:solidFill>
                <a:latin typeface="+mn-lt"/>
                <a:ea typeface="+mn-ea"/>
              </a:rPr>
              <a:t>陣列</a:t>
            </a:r>
            <a:r>
              <a:rPr lang="en-US" altLang="zh-TW" sz="1800" dirty="0" smtClean="0">
                <a:solidFill>
                  <a:srgbClr val="0000FF"/>
                </a:solidFill>
                <a:latin typeface="+mn-lt"/>
                <a:ea typeface="+mn-ea"/>
              </a:rPr>
              <a:t>)</a:t>
            </a:r>
            <a:r>
              <a:rPr lang="en-US" altLang="zh-TW" sz="1800" dirty="0" smtClean="0">
                <a:solidFill>
                  <a:srgbClr val="0000FF"/>
                </a:solidFill>
                <a:latin typeface="+mn-lt"/>
              </a:rPr>
              <a:t>. However, Dim </a:t>
            </a:r>
            <a:r>
              <a:rPr lang="en-US" altLang="zh-TW" sz="1800" dirty="0">
                <a:solidFill>
                  <a:srgbClr val="0000FF"/>
                </a:solidFill>
                <a:latin typeface="+mn-lt"/>
              </a:rPr>
              <a:t>is now </a:t>
            </a:r>
            <a:r>
              <a:rPr lang="en-US" altLang="zh-TW" sz="1800" dirty="0" smtClean="0">
                <a:solidFill>
                  <a:srgbClr val="0000FF"/>
                </a:solidFill>
                <a:latin typeface="+mn-lt"/>
              </a:rPr>
              <a:t>used </a:t>
            </a:r>
            <a:r>
              <a:rPr lang="en-US" altLang="zh-TW" sz="1800" dirty="0">
                <a:solidFill>
                  <a:srgbClr val="0000FF"/>
                </a:solidFill>
                <a:latin typeface="+mn-lt"/>
              </a:rPr>
              <a:t>to define any </a:t>
            </a:r>
            <a:r>
              <a:rPr lang="en-US" altLang="zh-TW" sz="1800" dirty="0" smtClean="0">
                <a:solidFill>
                  <a:srgbClr val="0000FF"/>
                </a:solidFill>
                <a:latin typeface="+mn-lt"/>
              </a:rPr>
              <a:t>variable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95288" y="505584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zh-TW" altLang="en-US" kern="0" dirty="0" smtClean="0"/>
              <a:t>宣告變數</a:t>
            </a:r>
            <a:r>
              <a:rPr lang="zh-TW" altLang="en-US" kern="0" dirty="0"/>
              <a:t>之</a:t>
            </a:r>
            <a:r>
              <a:rPr lang="zh-TW" altLang="en-US" kern="0" dirty="0" smtClean="0"/>
              <a:t>資料型態</a:t>
            </a:r>
            <a:endParaRPr lang="en-US" altLang="zh-TW" kern="0" dirty="0" smtClean="0"/>
          </a:p>
        </p:txBody>
      </p:sp>
    </p:spTree>
    <p:extLst>
      <p:ext uri="{BB962C8B-B14F-4D97-AF65-F5344CB8AC3E}">
        <p14:creationId xmlns:p14="http://schemas.microsoft.com/office/powerpoint/2010/main" val="424053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5</a:t>
            </a:fld>
            <a:endParaRPr lang="en-US" altLang="zh-TW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75071"/>
            <a:ext cx="7924800" cy="533400"/>
          </a:xfrm>
        </p:spPr>
        <p:txBody>
          <a:bodyPr/>
          <a:lstStyle/>
          <a:p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陣列宣告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647700" y="1707119"/>
            <a:ext cx="792480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Dim </a:t>
            </a:r>
            <a:r>
              <a:rPr lang="en-US" altLang="zh-TW" sz="2000" dirty="0" err="1" smtClean="0">
                <a:latin typeface="Times New Roman" pitchFamily="18" charset="0"/>
                <a:ea typeface="標楷體" pitchFamily="65" charset="-120"/>
              </a:rPr>
              <a:t>my_array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(10) As Integer 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             </a:t>
            </a:r>
            <a:r>
              <a:rPr lang="en-US" altLang="zh-TW" sz="2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‘ </a:t>
            </a:r>
            <a:r>
              <a:rPr lang="zh-TW" altLang="en-US" sz="2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一維</a:t>
            </a:r>
            <a:r>
              <a:rPr lang="zh-TW" altLang="en-US" sz="2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陣列 </a:t>
            </a:r>
            <a:r>
              <a:rPr lang="en-US" altLang="zh-TW" sz="2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(11</a:t>
            </a:r>
            <a:r>
              <a:rPr lang="zh-TW" altLang="en-US" sz="2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個</a:t>
            </a:r>
            <a:r>
              <a:rPr lang="en-US" altLang="zh-TW" sz="2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Integer</a:t>
            </a:r>
            <a:r>
              <a:rPr lang="zh-TW" altLang="en-US" sz="2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空間</a:t>
            </a:r>
            <a:r>
              <a:rPr lang="en-US" altLang="zh-TW" sz="2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)</a:t>
            </a:r>
            <a:endParaRPr lang="zh-TW" altLang="en-US" sz="2000" dirty="0" smtClean="0">
              <a:solidFill>
                <a:srgbClr val="00B050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Dim my_Array2(10,20) As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Double       </a:t>
            </a:r>
            <a:r>
              <a:rPr lang="en-US" altLang="zh-TW" sz="2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‘ </a:t>
            </a:r>
            <a:r>
              <a:rPr lang="zh-TW" altLang="en-US" sz="2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二</a:t>
            </a:r>
            <a:r>
              <a:rPr lang="zh-TW" altLang="en-US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維</a:t>
            </a:r>
            <a:r>
              <a:rPr lang="zh-TW" altLang="en-US" sz="2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陣列 </a:t>
            </a:r>
            <a:r>
              <a:rPr lang="en-US" altLang="zh-TW" sz="2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(11x21</a:t>
            </a:r>
            <a:r>
              <a:rPr lang="zh-TW" altLang="en-US" sz="2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個</a:t>
            </a:r>
            <a:r>
              <a:rPr lang="en-US" altLang="zh-TW" sz="2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Double</a:t>
            </a:r>
            <a:r>
              <a:rPr lang="zh-TW" altLang="en-US" sz="2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空間</a:t>
            </a:r>
            <a:r>
              <a:rPr lang="en-US" altLang="zh-TW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)</a:t>
            </a:r>
            <a:endParaRPr lang="zh-TW" altLang="en-US" sz="2000" dirty="0" smtClean="0">
              <a:solidFill>
                <a:srgbClr val="00B05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95288" y="2597285"/>
            <a:ext cx="22300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96850" indent="-196850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動態</a:t>
            </a:r>
            <a:r>
              <a:rPr lang="zh-TW" altLang="en-US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陣列宣告</a:t>
            </a:r>
            <a:endParaRPr lang="zh-TW" altLang="en-US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7700" y="3097918"/>
            <a:ext cx="69486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Dim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my_array3()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as Double                 </a:t>
            </a:r>
            <a:r>
              <a:rPr lang="en-US" altLang="zh-TW" sz="2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' </a:t>
            </a:r>
            <a:r>
              <a:rPr lang="zh-TW" altLang="en-US" sz="2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不定大小的一</a:t>
            </a:r>
            <a:r>
              <a:rPr lang="zh-TW" altLang="en-US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維</a:t>
            </a:r>
            <a:r>
              <a:rPr lang="zh-TW" altLang="en-US" sz="2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陣列</a:t>
            </a:r>
            <a:endParaRPr lang="en-US" altLang="zh-TW" sz="2000" dirty="0">
              <a:solidFill>
                <a:srgbClr val="00B050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SzPct val="40000"/>
            </a:pPr>
            <a:r>
              <a:rPr lang="en-US" altLang="zh-TW" sz="2000" dirty="0" err="1">
                <a:latin typeface="Times New Roman" pitchFamily="18" charset="0"/>
                <a:ea typeface="標楷體" pitchFamily="65" charset="-120"/>
              </a:rPr>
              <a:t>ReDim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my_array3(100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</a:rPr>
              <a:t>)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</a:rPr>
              <a:t>as Double       </a:t>
            </a:r>
            <a:r>
              <a:rPr lang="en-US" altLang="zh-TW" sz="2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' </a:t>
            </a:r>
            <a:r>
              <a:rPr lang="zh-TW" altLang="en-US" sz="20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重新</a:t>
            </a:r>
            <a:r>
              <a:rPr lang="zh-TW" altLang="en-US" sz="20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</a:rPr>
              <a:t>宣告大小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040" y="4055354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zh-TW" altLang="en-US" kern="0" dirty="0" smtClean="0"/>
              <a:t>資料型態轉換</a:t>
            </a:r>
            <a:endParaRPr lang="en-US" altLang="zh-TW" kern="0" dirty="0" smtClean="0"/>
          </a:p>
        </p:txBody>
      </p:sp>
      <p:sp>
        <p:nvSpPr>
          <p:cNvPr id="8" name="文字方塊 7"/>
          <p:cNvSpPr txBox="1"/>
          <p:nvPr/>
        </p:nvSpPr>
        <p:spPr>
          <a:xfrm>
            <a:off x="683320" y="4494599"/>
            <a:ext cx="82811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err="1" smtClean="0">
                <a:latin typeface="+mn-lt"/>
              </a:rPr>
              <a:t>CInt</a:t>
            </a:r>
            <a:r>
              <a:rPr lang="en-US" altLang="zh-TW" sz="2000" dirty="0" smtClean="0">
                <a:latin typeface="+mn-lt"/>
              </a:rPr>
              <a:t>(expression), </a:t>
            </a:r>
            <a:r>
              <a:rPr lang="en-US" altLang="zh-TW" sz="2000" dirty="0" err="1" smtClean="0">
                <a:latin typeface="+mn-lt"/>
              </a:rPr>
              <a:t>CLng</a:t>
            </a:r>
            <a:r>
              <a:rPr lang="en-US" altLang="zh-TW" sz="2000" dirty="0" smtClean="0">
                <a:latin typeface="+mn-lt"/>
              </a:rPr>
              <a:t>(expression), </a:t>
            </a:r>
            <a:r>
              <a:rPr lang="en-US" altLang="zh-TW" sz="2000" dirty="0" err="1" smtClean="0">
                <a:latin typeface="+mn-lt"/>
              </a:rPr>
              <a:t>CDbl</a:t>
            </a:r>
            <a:r>
              <a:rPr lang="en-US" altLang="zh-TW" sz="2000" dirty="0" smtClean="0">
                <a:latin typeface="+mn-lt"/>
              </a:rPr>
              <a:t>(expression), </a:t>
            </a:r>
            <a:r>
              <a:rPr lang="en-US" altLang="zh-TW" sz="2000" dirty="0" err="1" smtClean="0">
                <a:latin typeface="+mn-lt"/>
              </a:rPr>
              <a:t>CStr</a:t>
            </a:r>
            <a:r>
              <a:rPr lang="en-US" altLang="zh-TW" sz="2000" dirty="0" smtClean="0">
                <a:latin typeface="+mn-lt"/>
              </a:rPr>
              <a:t>(expression)</a:t>
            </a:r>
          </a:p>
          <a:p>
            <a:endParaRPr lang="en-US" altLang="zh-TW" sz="2000" dirty="0">
              <a:latin typeface="+mn-lt"/>
            </a:endParaRPr>
          </a:p>
          <a:p>
            <a:r>
              <a:rPr lang="pt-BR" altLang="zh-TW" sz="2000" dirty="0">
                <a:latin typeface="+mn-lt"/>
              </a:rPr>
              <a:t>a = 100.3        </a:t>
            </a:r>
            <a:r>
              <a:rPr lang="pt-BR" altLang="zh-TW" sz="2000" dirty="0">
                <a:solidFill>
                  <a:srgbClr val="00B050"/>
                </a:solidFill>
                <a:latin typeface="+mn-lt"/>
              </a:rPr>
              <a:t>' </a:t>
            </a:r>
            <a:r>
              <a:rPr lang="pt-BR" altLang="zh-TW" sz="2000" dirty="0" smtClean="0">
                <a:solidFill>
                  <a:srgbClr val="00B050"/>
                </a:solidFill>
                <a:latin typeface="+mn-lt"/>
              </a:rPr>
              <a:t>a is a Double</a:t>
            </a:r>
            <a:endParaRPr lang="pt-BR" altLang="zh-TW" sz="2000" dirty="0">
              <a:solidFill>
                <a:srgbClr val="00B050"/>
              </a:solidFill>
              <a:latin typeface="+mn-lt"/>
            </a:endParaRPr>
          </a:p>
          <a:p>
            <a:r>
              <a:rPr lang="pt-BR" altLang="zh-TW" sz="2000" dirty="0" smtClean="0">
                <a:latin typeface="+mn-lt"/>
              </a:rPr>
              <a:t>c </a:t>
            </a:r>
            <a:r>
              <a:rPr lang="pt-BR" altLang="zh-TW" sz="2000" dirty="0">
                <a:latin typeface="+mn-lt"/>
              </a:rPr>
              <a:t>= CInt(a) </a:t>
            </a:r>
            <a:r>
              <a:rPr lang="pt-BR" altLang="zh-TW" sz="2000" dirty="0" smtClean="0">
                <a:latin typeface="+mn-lt"/>
              </a:rPr>
              <a:t>     </a:t>
            </a:r>
            <a:r>
              <a:rPr lang="pt-BR" altLang="zh-TW" sz="2000" dirty="0" smtClean="0">
                <a:solidFill>
                  <a:srgbClr val="00B050"/>
                </a:solidFill>
                <a:latin typeface="+mn-lt"/>
              </a:rPr>
              <a:t>' convert a to be an Integer c = 100</a:t>
            </a:r>
            <a:endParaRPr lang="pt-BR" altLang="zh-TW" sz="2000" dirty="0">
              <a:solidFill>
                <a:srgbClr val="00B050"/>
              </a:solidFill>
              <a:latin typeface="+mn-lt"/>
            </a:endParaRPr>
          </a:p>
          <a:p>
            <a:endParaRPr lang="pt-BR" altLang="zh-TW" sz="2000" dirty="0">
              <a:latin typeface="+mn-lt"/>
            </a:endParaRPr>
          </a:p>
          <a:p>
            <a:r>
              <a:rPr lang="pt-BR" altLang="zh-TW" sz="2000" dirty="0">
                <a:latin typeface="+mn-lt"/>
              </a:rPr>
              <a:t>b</a:t>
            </a:r>
            <a:r>
              <a:rPr lang="pt-BR" altLang="zh-TW" sz="2000" dirty="0" smtClean="0">
                <a:latin typeface="+mn-lt"/>
              </a:rPr>
              <a:t> </a:t>
            </a:r>
            <a:r>
              <a:rPr lang="pt-BR" altLang="zh-TW" sz="2000" dirty="0">
                <a:latin typeface="+mn-lt"/>
              </a:rPr>
              <a:t>= 60000       </a:t>
            </a:r>
            <a:r>
              <a:rPr lang="pt-BR" altLang="zh-TW" sz="2000" dirty="0" smtClean="0">
                <a:solidFill>
                  <a:srgbClr val="00B050"/>
                </a:solidFill>
                <a:latin typeface="+mn-lt"/>
              </a:rPr>
              <a:t>‘ b </a:t>
            </a:r>
            <a:r>
              <a:rPr lang="pt-BR" altLang="zh-TW" sz="2000" dirty="0" smtClean="0">
                <a:solidFill>
                  <a:srgbClr val="00B050"/>
                </a:solidFill>
                <a:latin typeface="+mn-lt"/>
              </a:rPr>
              <a:t>is </a:t>
            </a:r>
            <a:r>
              <a:rPr lang="pt-BR" altLang="zh-TW" sz="2000" dirty="0" smtClean="0">
                <a:solidFill>
                  <a:srgbClr val="00B050"/>
                </a:solidFill>
                <a:latin typeface="+mn-lt"/>
              </a:rPr>
              <a:t>a Long</a:t>
            </a:r>
            <a:endParaRPr lang="pt-BR" altLang="zh-TW" sz="2000" dirty="0">
              <a:solidFill>
                <a:srgbClr val="00B050"/>
              </a:solidFill>
              <a:latin typeface="+mn-lt"/>
            </a:endParaRPr>
          </a:p>
          <a:p>
            <a:r>
              <a:rPr lang="pt-BR" altLang="zh-TW" sz="2000" dirty="0" smtClean="0">
                <a:latin typeface="+mn-lt"/>
              </a:rPr>
              <a:t>s </a:t>
            </a:r>
            <a:r>
              <a:rPr lang="pt-BR" altLang="zh-TW" sz="2000" dirty="0">
                <a:latin typeface="+mn-lt"/>
              </a:rPr>
              <a:t>= </a:t>
            </a:r>
            <a:r>
              <a:rPr lang="pt-BR" altLang="zh-TW" sz="2000" dirty="0" smtClean="0">
                <a:latin typeface="+mn-lt"/>
              </a:rPr>
              <a:t>CStr(b)      </a:t>
            </a:r>
            <a:r>
              <a:rPr lang="pt-BR" altLang="zh-TW" sz="2000" dirty="0" smtClean="0">
                <a:solidFill>
                  <a:srgbClr val="00B050"/>
                </a:solidFill>
                <a:latin typeface="+mn-lt"/>
              </a:rPr>
              <a:t>' convert a to be a String s = “60000”</a:t>
            </a:r>
            <a:endParaRPr lang="zh-TW" altLang="en-US" sz="2000" dirty="0">
              <a:latin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23528" y="845754"/>
            <a:ext cx="7888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</a:rPr>
              <a:t>※ </a:t>
            </a:r>
            <a:r>
              <a:rPr lang="en-US" altLang="zh-TW" sz="1800" dirty="0" smtClean="0">
                <a:solidFill>
                  <a:srgbClr val="0000FF"/>
                </a:solidFill>
                <a:latin typeface="+mn-lt"/>
              </a:rPr>
              <a:t>Please refer to “Array, String, and Number.xlsm”</a:t>
            </a:r>
            <a:endParaRPr lang="en-US" altLang="zh-TW" sz="1800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116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6</a:t>
            </a:fld>
            <a:endParaRPr lang="en-US" altLang="zh-TW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9552" y="836712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zh-TW" altLang="en-US" kern="0" dirty="0" smtClean="0"/>
              <a:t>字串聯結 </a:t>
            </a:r>
            <a:r>
              <a:rPr lang="en-US" altLang="zh-TW" kern="0" dirty="0"/>
              <a:t>(string </a:t>
            </a:r>
            <a:r>
              <a:rPr lang="en-US" altLang="zh-TW" kern="0" dirty="0" smtClean="0"/>
              <a:t>concatenation)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683568" y="1389201"/>
            <a:ext cx="308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s1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= "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Hello" &amp; s</a:t>
            </a:r>
          </a:p>
          <a:p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s2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= "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工作表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"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&amp; 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"1"</a:t>
            </a:r>
            <a:endParaRPr lang="zh-TW" altLang="en-US" sz="20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9552" y="2312641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96850" indent="-1968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n"/>
              <a:defRPr kumimoji="1" sz="24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571500" indent="-114300" algn="l" rtl="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779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+mn-ea"/>
              </a:defRPr>
            </a:lvl9pPr>
          </a:lstStyle>
          <a:p>
            <a:pPr eaLnBrk="1" hangingPunct="1"/>
            <a:r>
              <a:rPr lang="zh-TW" altLang="en-US" kern="0" dirty="0" smtClean="0"/>
              <a:t>字串處理函數</a:t>
            </a:r>
            <a:endParaRPr lang="en-US" altLang="zh-TW" kern="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683568" y="2865130"/>
                <a:ext cx="73448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Len: </a:t>
                </a:r>
                <a:r>
                  <a:rPr lang="zh-TW" altLang="en-US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計算字串長度           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x = 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Len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("NTU_IB") </a:t>
                </a:r>
                <a14:m>
                  <m:oMath xmlns:m="http://schemas.openxmlformats.org/officeDocument/2006/math"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TW" altLang="en-US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x = 6</a:t>
                </a:r>
                <a:endParaRPr lang="zh-TW" altLang="en-US" sz="2000" dirty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865130"/>
                <a:ext cx="7344816" cy="400110"/>
              </a:xfrm>
              <a:prstGeom prst="rect">
                <a:avLst/>
              </a:prstGeom>
              <a:blipFill>
                <a:blip r:embed="rId2"/>
                <a:stretch>
                  <a:fillRect l="-830" t="-7576" b="-257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670180" y="3265240"/>
                <a:ext cx="73448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Mid: </a:t>
                </a:r>
                <a:r>
                  <a:rPr lang="zh-TW" altLang="en-US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擷取固定長度字串    </a:t>
                </a:r>
                <a:r>
                  <a:rPr lang="en-US" altLang="zh-TW" sz="2000" dirty="0" err="1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= 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Mid("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NTU_IB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",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1,3) </a:t>
                </a:r>
                <a14:m>
                  <m:oMath xmlns:m="http://schemas.openxmlformats.org/officeDocument/2006/math"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TW" altLang="en-US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2000" dirty="0" err="1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= "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NTU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"</a:t>
                </a:r>
                <a:endParaRPr lang="zh-TW" altLang="en-US" sz="2000" dirty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80" y="3265240"/>
                <a:ext cx="7344816" cy="400110"/>
              </a:xfrm>
              <a:prstGeom prst="rect">
                <a:avLst/>
              </a:prstGeom>
              <a:blipFill>
                <a:blip r:embed="rId3"/>
                <a:stretch>
                  <a:fillRect l="-913" t="-9231" b="-2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670180" y="3684439"/>
                <a:ext cx="83663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Replace: </a:t>
                </a:r>
                <a:r>
                  <a:rPr lang="zh-TW" altLang="en-US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取代字串中的某字串    </a:t>
                </a:r>
                <a:endParaRPr lang="en-US" altLang="zh-TW" sz="2000" dirty="0" smtClean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  <a:p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                                       </a:t>
                </a:r>
                <a:r>
                  <a:rPr lang="en-US" altLang="zh-TW" sz="2000" dirty="0" err="1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= 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Replace("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NTU_IB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", "_", "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3") </a:t>
                </a:r>
                <a14:m>
                  <m:oMath xmlns:m="http://schemas.openxmlformats.org/officeDocument/2006/math"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TW" altLang="en-US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2000" dirty="0" err="1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= "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NTU3IB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"</a:t>
                </a:r>
                <a:endParaRPr lang="zh-TW" altLang="en-US" sz="2000" dirty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80" y="3684439"/>
                <a:ext cx="8366316" cy="707886"/>
              </a:xfrm>
              <a:prstGeom prst="rect">
                <a:avLst/>
              </a:prstGeom>
              <a:blipFill>
                <a:blip r:embed="rId4"/>
                <a:stretch>
                  <a:fillRect l="-802" t="-4274" b="-136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670180" y="4437112"/>
                <a:ext cx="83663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Split: </a:t>
                </a:r>
                <a:r>
                  <a:rPr lang="zh-TW" altLang="en-US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字串分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割</a:t>
                </a:r>
                <a:r>
                  <a:rPr lang="zh-TW" altLang="en-US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               </a:t>
                </a:r>
                <a:r>
                  <a:rPr lang="en-US" altLang="zh-TW" sz="2000" dirty="0" err="1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= 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Split("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NTU_IB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",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"_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"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) </a:t>
                </a:r>
              </a:p>
              <a:p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                                        </a:t>
                </a:r>
                <a14:m>
                  <m:oMath xmlns:m="http://schemas.openxmlformats.org/officeDocument/2006/math"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TW" altLang="en-US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str(0) 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= "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NTU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" 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and </a:t>
                </a:r>
                <a:r>
                  <a:rPr lang="en-US" altLang="zh-TW" sz="2000" dirty="0" err="1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(1) 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= "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IB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"</a:t>
                </a:r>
                <a:endParaRPr lang="zh-TW" altLang="en-US" sz="2000" dirty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80" y="4437112"/>
                <a:ext cx="8366316" cy="707886"/>
              </a:xfrm>
              <a:prstGeom prst="rect">
                <a:avLst/>
              </a:prstGeom>
              <a:blipFill>
                <a:blip r:embed="rId5"/>
                <a:stretch>
                  <a:fillRect l="-802" t="-5172" b="-1465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70180" y="5169386"/>
                <a:ext cx="83663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dirty="0" err="1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StrComp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: </a:t>
                </a:r>
                <a:r>
                  <a:rPr lang="zh-TW" altLang="en-US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字串比</a:t>
                </a:r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較</a:t>
                </a:r>
                <a:r>
                  <a:rPr lang="zh-TW" altLang="en-US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        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x = </a:t>
                </a:r>
                <a:r>
                  <a:rPr lang="en-US" altLang="zh-TW" sz="2000" dirty="0" err="1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StrComp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</a:t>
                </a:r>
                <a:r>
                  <a:rPr lang="en-US" altLang="zh-TW" sz="2000" dirty="0" err="1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(0), </a:t>
                </a:r>
                <a:r>
                  <a:rPr lang="en-US" altLang="zh-TW" sz="2000" dirty="0" err="1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(1)) </a:t>
                </a:r>
                <a14:m>
                  <m:oMath xmlns:m="http://schemas.openxmlformats.org/officeDocument/2006/math"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TW" altLang="en-US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x = 1</a:t>
                </a:r>
              </a:p>
              <a:p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                                         x 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= </a:t>
                </a:r>
                <a:r>
                  <a:rPr lang="en-US" altLang="zh-TW" sz="2000" dirty="0" err="1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StrComp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</a:t>
                </a:r>
                <a:r>
                  <a:rPr lang="en-US" altLang="zh-TW" sz="2000" dirty="0" err="1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str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(0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), "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NTU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"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TW" altLang="en-US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 </a:t>
                </a:r>
                <a:r>
                  <a:rPr lang="en-US" altLang="zh-TW" sz="2000" dirty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x = </a:t>
                </a:r>
                <a:r>
                  <a:rPr lang="en-US" altLang="zh-TW" sz="2000" dirty="0" smtClean="0">
                    <a:latin typeface="Times New Roman" panose="02020603050405020304" pitchFamily="18" charset="0"/>
                    <a:ea typeface="標楷體" panose="03000509000000000000" pitchFamily="65" charset="-120"/>
                  </a:rPr>
                  <a:t>0</a:t>
                </a:r>
                <a:endParaRPr lang="zh-TW" altLang="en-US" sz="2000" dirty="0">
                  <a:latin typeface="Times New Roman" panose="02020603050405020304" pitchFamily="18" charset="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180" y="5169386"/>
                <a:ext cx="8366316" cy="707886"/>
              </a:xfrm>
              <a:prstGeom prst="rect">
                <a:avLst/>
              </a:prstGeom>
              <a:blipFill>
                <a:blip r:embed="rId6"/>
                <a:stretch>
                  <a:fillRect l="-802" t="-5172" b="-1465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343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7</a:t>
            </a:fld>
            <a:endParaRPr lang="en-US" altLang="zh-TW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36712"/>
            <a:ext cx="7924800" cy="53340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邏輯運算子 </a:t>
            </a:r>
            <a:r>
              <a:rPr lang="en-US" altLang="zh-TW" dirty="0" smtClean="0"/>
              <a:t>(logic operators)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683568" y="1370112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+mn-lt"/>
              </a:rPr>
              <a:t>And</a:t>
            </a:r>
            <a:r>
              <a:rPr lang="zh-TW" altLang="en-US" sz="2000" dirty="0" smtClean="0">
                <a:latin typeface="+mn-lt"/>
              </a:rPr>
              <a:t>、</a:t>
            </a:r>
            <a:r>
              <a:rPr lang="en-US" altLang="zh-TW" sz="2000" dirty="0" smtClean="0">
                <a:latin typeface="+mn-lt"/>
              </a:rPr>
              <a:t>Or</a:t>
            </a:r>
            <a:r>
              <a:rPr lang="zh-TW" altLang="en-US" sz="2000" dirty="0" smtClean="0">
                <a:latin typeface="+mn-lt"/>
              </a:rPr>
              <a:t>、</a:t>
            </a:r>
            <a:r>
              <a:rPr lang="en-US" altLang="zh-TW" sz="2000" dirty="0" smtClean="0">
                <a:latin typeface="+mn-lt"/>
              </a:rPr>
              <a:t>Not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683568" y="1881879"/>
            <a:ext cx="6264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+mn-lt"/>
              </a:rPr>
              <a:t>x = 3</a:t>
            </a:r>
          </a:p>
          <a:p>
            <a:r>
              <a:rPr lang="en-US" altLang="zh-TW" sz="2000" dirty="0" smtClean="0">
                <a:latin typeface="+mn-lt"/>
              </a:rPr>
              <a:t>y = 2</a:t>
            </a:r>
          </a:p>
          <a:p>
            <a:endParaRPr lang="en-US" altLang="zh-TW" sz="2000" dirty="0">
              <a:latin typeface="+mn-lt"/>
            </a:endParaRPr>
          </a:p>
          <a:p>
            <a:r>
              <a:rPr lang="en-US" altLang="zh-TW" sz="2000" dirty="0" smtClean="0">
                <a:latin typeface="+mn-lt"/>
              </a:rPr>
              <a:t>aa = x &gt;= 3 And y &gt;= </a:t>
            </a:r>
            <a:r>
              <a:rPr lang="en-US" altLang="zh-TW" sz="2000" dirty="0">
                <a:latin typeface="+mn-lt"/>
              </a:rPr>
              <a:t>2          </a:t>
            </a:r>
            <a:r>
              <a:rPr lang="en-US" altLang="zh-TW" sz="2000" dirty="0" smtClean="0">
                <a:latin typeface="+mn-lt"/>
              </a:rPr>
              <a:t> </a:t>
            </a:r>
            <a:r>
              <a:rPr lang="en-US" altLang="zh-TW" sz="2000" dirty="0" smtClean="0">
                <a:solidFill>
                  <a:srgbClr val="00B050"/>
                </a:solidFill>
                <a:latin typeface="+mn-lt"/>
              </a:rPr>
              <a:t>' aa </a:t>
            </a:r>
            <a:r>
              <a:rPr lang="en-US" altLang="zh-TW" sz="2000" dirty="0">
                <a:solidFill>
                  <a:srgbClr val="00B050"/>
                </a:solidFill>
                <a:latin typeface="+mn-lt"/>
              </a:rPr>
              <a:t>is </a:t>
            </a:r>
            <a:r>
              <a:rPr lang="en-US" altLang="zh-TW" sz="2000" dirty="0" smtClean="0">
                <a:solidFill>
                  <a:srgbClr val="00B050"/>
                </a:solidFill>
                <a:latin typeface="+mn-lt"/>
              </a:rPr>
              <a:t>True</a:t>
            </a:r>
          </a:p>
          <a:p>
            <a:r>
              <a:rPr lang="en-US" altLang="zh-TW" sz="2000" dirty="0" smtClean="0">
                <a:latin typeface="+mn-lt"/>
              </a:rPr>
              <a:t>bb = x &gt;= 3 Or y &lt;= </a:t>
            </a:r>
            <a:r>
              <a:rPr lang="en-US" altLang="zh-TW" sz="2000" dirty="0">
                <a:latin typeface="+mn-lt"/>
              </a:rPr>
              <a:t>2             </a:t>
            </a:r>
            <a:r>
              <a:rPr lang="en-US" altLang="zh-TW" sz="2000" dirty="0">
                <a:solidFill>
                  <a:srgbClr val="00B050"/>
                </a:solidFill>
                <a:latin typeface="+mn-lt"/>
              </a:rPr>
              <a:t>' </a:t>
            </a:r>
            <a:r>
              <a:rPr lang="en-US" altLang="zh-TW" sz="2000" dirty="0" smtClean="0">
                <a:solidFill>
                  <a:srgbClr val="00B050"/>
                </a:solidFill>
                <a:latin typeface="+mn-lt"/>
              </a:rPr>
              <a:t>bb </a:t>
            </a:r>
            <a:r>
              <a:rPr lang="en-US" altLang="zh-TW" sz="2000" dirty="0">
                <a:solidFill>
                  <a:srgbClr val="00B050"/>
                </a:solidFill>
                <a:latin typeface="+mn-lt"/>
              </a:rPr>
              <a:t>is </a:t>
            </a:r>
            <a:r>
              <a:rPr lang="en-US" altLang="zh-TW" sz="2000" dirty="0" smtClean="0">
                <a:solidFill>
                  <a:srgbClr val="00B050"/>
                </a:solidFill>
                <a:latin typeface="+mn-lt"/>
              </a:rPr>
              <a:t>True</a:t>
            </a:r>
          </a:p>
          <a:p>
            <a:r>
              <a:rPr lang="en-US" altLang="zh-TW" sz="2000" dirty="0" smtClean="0">
                <a:latin typeface="+mn-lt"/>
              </a:rPr>
              <a:t>cc </a:t>
            </a:r>
            <a:r>
              <a:rPr lang="en-US" altLang="zh-TW" sz="2000" dirty="0">
                <a:latin typeface="+mn-lt"/>
              </a:rPr>
              <a:t>= x &gt;= 3 And </a:t>
            </a:r>
            <a:r>
              <a:rPr lang="en-US" altLang="zh-TW" sz="2000" dirty="0" smtClean="0">
                <a:latin typeface="+mn-lt"/>
              </a:rPr>
              <a:t>Not y </a:t>
            </a:r>
            <a:r>
              <a:rPr lang="en-US" altLang="zh-TW" sz="2000" dirty="0">
                <a:latin typeface="+mn-lt"/>
              </a:rPr>
              <a:t>&gt;= 2  </a:t>
            </a:r>
            <a:r>
              <a:rPr lang="en-US" altLang="zh-TW" sz="2000" dirty="0" smtClean="0">
                <a:latin typeface="+mn-lt"/>
              </a:rPr>
              <a:t>  </a:t>
            </a:r>
            <a:r>
              <a:rPr lang="en-US" altLang="zh-TW" sz="2000" dirty="0">
                <a:solidFill>
                  <a:srgbClr val="00B050"/>
                </a:solidFill>
                <a:latin typeface="+mn-lt"/>
              </a:rPr>
              <a:t>' </a:t>
            </a:r>
            <a:r>
              <a:rPr lang="en-US" altLang="zh-TW" sz="2000" dirty="0" smtClean="0">
                <a:solidFill>
                  <a:srgbClr val="00B050"/>
                </a:solidFill>
                <a:latin typeface="+mn-lt"/>
              </a:rPr>
              <a:t>cc </a:t>
            </a:r>
            <a:r>
              <a:rPr lang="en-US" altLang="zh-TW" sz="2000" dirty="0">
                <a:solidFill>
                  <a:srgbClr val="00B050"/>
                </a:solidFill>
                <a:latin typeface="+mn-lt"/>
              </a:rPr>
              <a:t>is </a:t>
            </a:r>
            <a:r>
              <a:rPr lang="en-US" altLang="zh-TW" sz="2000" dirty="0" smtClean="0">
                <a:solidFill>
                  <a:srgbClr val="00B050"/>
                </a:solidFill>
                <a:latin typeface="+mn-lt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45656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8</a:t>
            </a:fld>
            <a:endParaRPr lang="en-US" altLang="zh-TW" dirty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86750" cy="601663"/>
          </a:xfrm>
        </p:spPr>
        <p:txBody>
          <a:bodyPr/>
          <a:lstStyle/>
          <a:p>
            <a:pPr eaLnBrk="1" hangingPunct="1"/>
            <a:r>
              <a:rPr lang="en-US" altLang="zh-TW" sz="2800" dirty="0" smtClean="0"/>
              <a:t>3 </a:t>
            </a:r>
            <a:r>
              <a:rPr lang="zh-TW" altLang="en-US" sz="2800" dirty="0" smtClean="0"/>
              <a:t>物件、屬性、方法與事件</a:t>
            </a:r>
            <a:endParaRPr lang="en-US" altLang="zh-TW" sz="2800" dirty="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14400"/>
            <a:ext cx="7924800" cy="53340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活頁簿 </a:t>
            </a:r>
            <a:r>
              <a:rPr lang="en-US" altLang="zh-TW" dirty="0" smtClean="0"/>
              <a:t>(Workbooks) and </a:t>
            </a:r>
            <a:r>
              <a:rPr lang="zh-TW" altLang="en-US" dirty="0" smtClean="0"/>
              <a:t>工作表 </a:t>
            </a:r>
            <a:r>
              <a:rPr lang="en-US" altLang="zh-TW" dirty="0" smtClean="0"/>
              <a:t>(Worksheets)</a:t>
            </a:r>
          </a:p>
        </p:txBody>
      </p:sp>
      <p:sp>
        <p:nvSpPr>
          <p:cNvPr id="2" name="Rectangle 322"/>
          <p:cNvSpPr>
            <a:spLocks noChangeArrowheads="1"/>
          </p:cNvSpPr>
          <p:nvPr/>
        </p:nvSpPr>
        <p:spPr bwMode="auto">
          <a:xfrm>
            <a:off x="683568" y="1458357"/>
            <a:ext cx="8136582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>
              <a:spcBef>
                <a:spcPts val="1200"/>
              </a:spcBef>
            </a:pPr>
            <a:r>
              <a:rPr kumimoji="0" lang="en-US" altLang="zh-TW" sz="2000" dirty="0" err="1" smtClean="0">
                <a:latin typeface="Times New Roman" panose="02020603050405020304" pitchFamily="18" charset="0"/>
                <a:ea typeface="標楷體" panose="03000509000000000000" pitchFamily="65" charset="-120"/>
              </a:rPr>
              <a:t>ThisWorkbook.Close</a:t>
            </a:r>
            <a:r>
              <a:rPr kumimoji="0"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</a:t>
            </a:r>
            <a:r>
              <a:rPr lang="pt-BR" altLang="zh-TW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</a:t>
            </a:r>
            <a:r>
              <a:rPr kumimoji="0" lang="zh-TW" alt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關閉目前使用的活頁簿 </a:t>
            </a:r>
            <a:r>
              <a:rPr kumimoji="0" lang="en-US" altLang="zh-TW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kumimoji="0" lang="zh-TW" alt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即</a:t>
            </a:r>
            <a:r>
              <a:rPr kumimoji="0" lang="en-US" altLang="zh-TW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Excel </a:t>
            </a:r>
            <a:r>
              <a:rPr kumimoji="0" lang="zh-TW" alt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檔案</a:t>
            </a:r>
            <a:r>
              <a:rPr kumimoji="0" lang="en-US" altLang="zh-TW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lvl="0" eaLnBrk="0" hangingPunct="0">
              <a:spcBef>
                <a:spcPts val="1200"/>
              </a:spcBef>
            </a:pPr>
            <a:r>
              <a:rPr kumimoji="0"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Workbooks</a:t>
            </a:r>
            <a:r>
              <a:rPr kumimoji="0"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"</a:t>
            </a:r>
            <a:r>
              <a:rPr kumimoji="0"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Array</a:t>
            </a:r>
            <a:r>
              <a:rPr kumimoji="0"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, String, and </a:t>
            </a:r>
            <a:r>
              <a:rPr kumimoji="0"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Number.xlsm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"</a:t>
            </a:r>
            <a:r>
              <a:rPr kumimoji="0"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).Close </a:t>
            </a:r>
            <a:r>
              <a:rPr lang="pt-BR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</a:t>
            </a:r>
            <a:r>
              <a:rPr kumimoji="0" lang="zh-TW" alt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關閉檔案名為</a:t>
            </a:r>
            <a:r>
              <a:rPr kumimoji="0"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kumimoji="0" lang="en-US" altLang="zh-TW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“Array, String, and Number.xlsm”</a:t>
            </a:r>
            <a:r>
              <a:rPr kumimoji="0" lang="zh-TW" alt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</a:t>
            </a:r>
            <a:r>
              <a:rPr kumimoji="0" lang="en-US" altLang="zh-TW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Excel </a:t>
            </a:r>
            <a:r>
              <a:rPr kumimoji="0" lang="zh-TW" alt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檔案</a:t>
            </a:r>
            <a:endParaRPr kumimoji="0"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0" eaLnBrk="0" hangingPunct="0">
              <a:spcBef>
                <a:spcPts val="1200"/>
              </a:spcBef>
            </a:pPr>
            <a:r>
              <a:rPr kumimoji="0"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Workbooks.Open</a:t>
            </a:r>
            <a:r>
              <a:rPr kumimoji="0"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"</a:t>
            </a:r>
            <a:r>
              <a:rPr kumimoji="0"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C:\demo.xlsx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"</a:t>
            </a:r>
            <a:r>
              <a:rPr kumimoji="0"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     </a:t>
            </a:r>
            <a:r>
              <a:rPr lang="pt-BR" altLang="zh-TW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 </a:t>
            </a:r>
            <a:r>
              <a:rPr lang="zh-TW" alt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開啟</a:t>
            </a:r>
            <a:r>
              <a:rPr kumimoji="0"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C:\</a:t>
            </a:r>
            <a:r>
              <a:rPr kumimoji="0" lang="en-US" altLang="zh-TW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demo.xlsx</a:t>
            </a:r>
            <a:r>
              <a:rPr kumimoji="0" lang="zh-TW" alt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這個檔案</a:t>
            </a:r>
            <a:endParaRPr kumimoji="0" lang="en-US" altLang="zh-TW" sz="2000" dirty="0">
              <a:solidFill>
                <a:srgbClr val="00B05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0" eaLnBrk="0" hangingPunct="0">
              <a:spcBef>
                <a:spcPts val="1200"/>
              </a:spcBef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Worksheets(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"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Sheet2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"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).Activate   </a:t>
            </a: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         </a:t>
            </a:r>
            <a:r>
              <a:rPr lang="pt-BR" altLang="zh-TW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 </a:t>
            </a: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切換至</a:t>
            </a: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Sheet2</a:t>
            </a: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工作表</a:t>
            </a:r>
            <a:endParaRPr kumimoji="0" lang="en-US" altLang="zh-TW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0" hangingPunct="0">
              <a:spcBef>
                <a:spcPts val="1200"/>
              </a:spcBef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ActiveWorkbook.Worksheets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"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工作表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"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).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Columns(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"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A:A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  <a:t>"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).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000" dirty="0" err="1" smtClean="0">
                <a:latin typeface="Times New Roman" panose="02020603050405020304" pitchFamily="18" charset="0"/>
                <a:ea typeface="標楷體" panose="03000509000000000000" pitchFamily="65" charset="-120"/>
              </a:rPr>
              <a:t>EntireColumn.Select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pt-BR" altLang="zh-TW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 </a:t>
            </a:r>
            <a:r>
              <a:rPr lang="zh-TW" alt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選取目前活頁簿中的</a:t>
            </a:r>
            <a:r>
              <a:rPr lang="en-US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"</a:t>
            </a:r>
            <a:r>
              <a:rPr lang="zh-TW" alt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工作</a:t>
            </a:r>
            <a:r>
              <a:rPr lang="zh-TW" altLang="en-US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表</a:t>
            </a:r>
            <a:r>
              <a:rPr lang="en-US" altLang="zh-TW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1"</a:t>
            </a:r>
            <a:r>
              <a:rPr lang="zh-TW" alt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這個</a:t>
            </a:r>
            <a:r>
              <a:rPr lang="en-US" altLang="zh-TW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worksheet</a:t>
            </a:r>
            <a:r>
              <a:rPr lang="zh-TW" alt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</a:t>
            </a:r>
            <a:r>
              <a:rPr lang="en-US" altLang="zh-TW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column A</a:t>
            </a:r>
            <a:endParaRPr lang="zh-TW" altLang="en-US" sz="2000" dirty="0">
              <a:solidFill>
                <a:srgbClr val="00B05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8840AD-9B99-4569-89CC-0C0A87EF0E53}" type="slidenum">
              <a:rPr lang="en-US" altLang="zh-TW" smtClean="0"/>
              <a:pPr>
                <a:defRPr/>
              </a:pPr>
              <a:t>9</a:t>
            </a:fld>
            <a:endParaRPr lang="en-US" altLang="zh-TW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972" y="1268760"/>
            <a:ext cx="8425184" cy="5400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在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VBA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中呼叫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Excel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提供的函數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176213" indent="0" eaLnBrk="1" hangingPunct="1">
              <a:spcBef>
                <a:spcPts val="1200"/>
              </a:spcBef>
              <a:buNone/>
            </a:pPr>
            <a:r>
              <a:rPr lang="en-US" altLang="zh-TW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Application.WorksheetFunction.Average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陣列名稱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</a:t>
            </a:r>
            <a:r>
              <a:rPr lang="pt-BR" altLang="zh-TW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 </a:t>
            </a:r>
            <a:r>
              <a:rPr lang="zh-TW" alt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計算平均</a:t>
            </a:r>
            <a:endParaRPr lang="en-US" altLang="zh-TW" sz="2000" dirty="0" smtClean="0">
              <a:solidFill>
                <a:srgbClr val="00B05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176213" indent="0" eaLnBrk="1" hangingPunct="1">
              <a:spcBef>
                <a:spcPts val="1200"/>
              </a:spcBef>
              <a:buNone/>
            </a:pPr>
            <a:r>
              <a:rPr lang="en-US" altLang="zh-TW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Application.WorksheetFunction.StDev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陣列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名稱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    </a:t>
            </a:r>
            <a:r>
              <a:rPr lang="pt-BR" altLang="zh-TW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</a:t>
            </a:r>
            <a:r>
              <a:rPr lang="zh-TW" alt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計算標準</a:t>
            </a:r>
            <a:r>
              <a:rPr lang="zh-TW" alt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差</a:t>
            </a:r>
            <a:endParaRPr lang="en-US" altLang="zh-TW" sz="2000" dirty="0" smtClean="0">
              <a:solidFill>
                <a:srgbClr val="00B05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176213" indent="0" eaLnBrk="1" hangingPunct="1">
              <a:spcBef>
                <a:spcPts val="1200"/>
              </a:spcBef>
              <a:buNone/>
            </a:pPr>
            <a:r>
              <a:rPr lang="en-US" altLang="zh-TW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Application.WorksheetFunction.SumProduct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矩陣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1, 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矩陣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2)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pt-BR" altLang="zh-TW" sz="2000" dirty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</a:t>
            </a:r>
            <a:r>
              <a:rPr lang="pt-BR" altLang="zh-TW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計算乘積和</a:t>
            </a:r>
            <a:r>
              <a:rPr lang="pt-BR" altLang="zh-TW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  <a:p>
            <a:pPr marL="176213" indent="0" eaLnBrk="1" hangingPunct="1">
              <a:spcBef>
                <a:spcPts val="1200"/>
              </a:spcBef>
              <a:buNone/>
            </a:pPr>
            <a:r>
              <a:rPr lang="en-US" altLang="zh-TW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Application.WorksheetFunction.Average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Application.WorksheetFunction.SumProduct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矩陣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1, </a:t>
            </a:r>
            <a:r>
              <a:rPr lang="zh-TW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矩陣</a:t>
            </a:r>
            <a:r>
              <a:rPr lang="en-US" altLang="zh-TW" sz="2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))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</a:t>
            </a:r>
            <a:r>
              <a:rPr lang="pt-BR" altLang="zh-TW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 </a:t>
            </a:r>
            <a:r>
              <a:rPr lang="zh-TW" alt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組合乘積和與平均兩個</a:t>
            </a:r>
            <a:r>
              <a:rPr lang="en-US" altLang="zh-TW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Excel</a:t>
            </a:r>
            <a:r>
              <a:rPr lang="zh-TW" alt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提供的公式</a:t>
            </a:r>
            <a:endParaRPr lang="en-US" altLang="zh-TW" sz="2000" dirty="0" smtClean="0">
              <a:solidFill>
                <a:srgbClr val="00B05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176213" indent="0" eaLnBrk="1" hangingPunct="1">
              <a:spcBef>
                <a:spcPts val="1200"/>
              </a:spcBef>
              <a:buNone/>
            </a:pPr>
            <a:r>
              <a:rPr lang="en-US" altLang="zh-TW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Application.WorksheetFunction.NormSInv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Rnd</a:t>
            </a:r>
            <a:r>
              <a:rPr lang="en-US" altLang="zh-TW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())</a:t>
            </a:r>
            <a:r>
              <a:rPr lang="zh-TW" alt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pt-BR" altLang="zh-TW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'</a:t>
            </a:r>
            <a:r>
              <a:rPr lang="zh-TW" altLang="en-US" sz="2000" dirty="0" smtClean="0">
                <a:solidFill>
                  <a:srgbClr val="00B05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從標準常態分配中抽樣</a:t>
            </a:r>
            <a:endParaRPr lang="en-US" altLang="zh-TW" sz="2000" dirty="0" smtClean="0">
              <a:solidFill>
                <a:srgbClr val="00B05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452438" indent="-276225" eaLnBrk="1" hangingPunct="1">
              <a:spcBef>
                <a:spcPts val="1200"/>
              </a:spcBef>
              <a:buNone/>
            </a:pP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8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Rnd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()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is a VB function for drawing uniformly distributed random variables (In Excel, RAND() can do the same thing)</a:t>
            </a:r>
          </a:p>
          <a:p>
            <a:pPr marL="452438" indent="-276225" eaLnBrk="1" hangingPunct="1">
              <a:spcBef>
                <a:spcPts val="1200"/>
              </a:spcBef>
              <a:buNone/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</a:t>
            </a:r>
            <a:r>
              <a:rPr lang="zh-TW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18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NormSInv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() is a function provided by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Excel</a:t>
            </a:r>
          </a:p>
          <a:p>
            <a:pPr marL="452438" indent="-276225" eaLnBrk="1" hangingPunct="1">
              <a:spcBef>
                <a:spcPts val="1200"/>
              </a:spcBef>
              <a:buNone/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注意若在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VBA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中組合</a:t>
            </a:r>
            <a:r>
              <a:rPr lang="en-US" altLang="zh-TW" sz="18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NormSInv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()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與 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RAND() 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兩個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Excel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函數如下</a:t>
            </a:r>
            <a:r>
              <a:rPr lang="en-US" altLang="zh-TW" sz="18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Application.WorksheetFunction.NormSInv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18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Application.WorksheetFunction.Rnd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())</a:t>
            </a:r>
          </a:p>
          <a:p>
            <a:pPr marL="452438" indent="-4763" eaLnBrk="1" hangingPunct="1">
              <a:spcBef>
                <a:spcPts val="0"/>
              </a:spcBef>
              <a:buNone/>
            </a:pP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雖然理論上可行，在寫程式時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VBA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不會出現錯誤訊息，但在跑程式時，會出現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物件不支援此屬性或方法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”</a:t>
            </a:r>
            <a:r>
              <a:rPr lang="zh-TW" altLang="en-US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之錯誤訊息</a:t>
            </a:r>
            <a:endParaRPr lang="en-US" altLang="zh-TW" sz="18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7032" y="836712"/>
            <a:ext cx="7888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Please refer to </a:t>
            </a:r>
            <a:r>
              <a:rPr lang="en-US" altLang="zh-TW" sz="18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“Call functions provided by Excel.xlsm</a:t>
            </a:r>
            <a:r>
              <a:rPr lang="en-US" altLang="zh-TW" sz="1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”</a:t>
            </a:r>
            <a:endParaRPr lang="en-US" altLang="zh-TW" sz="18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464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arrow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arrow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6003</TotalTime>
  <Words>1662</Words>
  <Application>Microsoft Office PowerPoint</Application>
  <PresentationFormat>如螢幕大小 (4:3)</PresentationFormat>
  <Paragraphs>235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30" baseType="lpstr">
      <vt:lpstr>新細明體</vt:lpstr>
      <vt:lpstr>新細明體</vt:lpstr>
      <vt:lpstr>標楷體</vt:lpstr>
      <vt:lpstr>Cambria Math</vt:lpstr>
      <vt:lpstr>Tahoma</vt:lpstr>
      <vt:lpstr>Times New Roman</vt:lpstr>
      <vt:lpstr>Wingdings</vt:lpstr>
      <vt:lpstr>Blends</vt:lpstr>
      <vt:lpstr>Introduction of VBA</vt:lpstr>
      <vt:lpstr>1 巨集</vt:lpstr>
      <vt:lpstr>PowerPoint 簡報</vt:lpstr>
      <vt:lpstr>2 資料型態</vt:lpstr>
      <vt:lpstr>PowerPoint 簡報</vt:lpstr>
      <vt:lpstr>PowerPoint 簡報</vt:lpstr>
      <vt:lpstr>PowerPoint 簡報</vt:lpstr>
      <vt:lpstr>3 物件、屬性、方法與事件</vt:lpstr>
      <vt:lpstr>PowerPoint 簡報</vt:lpstr>
      <vt:lpstr>PowerPoint 簡報</vt:lpstr>
      <vt:lpstr>PowerPoint 簡報</vt:lpstr>
      <vt:lpstr>4 陳述式與副函式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5 其他注意事項</vt:lpstr>
      <vt:lpstr>6 範例</vt:lpstr>
      <vt:lpstr>PowerPoint 簡報</vt:lpstr>
      <vt:lpstr>PowerPoint 簡報</vt:lpstr>
    </vt:vector>
  </TitlesOfParts>
  <Company>NTU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Systems of Linear Equations</dc:title>
  <dc:creator>Jr-Yan Wang</dc:creator>
  <cp:lastModifiedBy>Jr-Yan Wang</cp:lastModifiedBy>
  <cp:revision>689</cp:revision>
  <cp:lastPrinted>2017-09-29T02:32:34Z</cp:lastPrinted>
  <dcterms:created xsi:type="dcterms:W3CDTF">2003-05-06T04:27:07Z</dcterms:created>
  <dcterms:modified xsi:type="dcterms:W3CDTF">2018-10-10T01:55:57Z</dcterms:modified>
</cp:coreProperties>
</file>