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4020" r:id="rId2"/>
  </p:sldMasterIdLst>
  <p:notesMasterIdLst>
    <p:notesMasterId r:id="rId101"/>
  </p:notesMasterIdLst>
  <p:handoutMasterIdLst>
    <p:handoutMasterId r:id="rId102"/>
  </p:handoutMasterIdLst>
  <p:sldIdLst>
    <p:sldId id="258" r:id="rId3"/>
    <p:sldId id="301" r:id="rId4"/>
    <p:sldId id="302" r:id="rId5"/>
    <p:sldId id="379" r:id="rId6"/>
    <p:sldId id="380" r:id="rId7"/>
    <p:sldId id="381" r:id="rId8"/>
    <p:sldId id="382" r:id="rId9"/>
    <p:sldId id="383" r:id="rId10"/>
    <p:sldId id="384" r:id="rId11"/>
    <p:sldId id="471" r:id="rId12"/>
    <p:sldId id="385" r:id="rId13"/>
    <p:sldId id="387" r:id="rId14"/>
    <p:sldId id="386" r:id="rId15"/>
    <p:sldId id="388" r:id="rId16"/>
    <p:sldId id="389" r:id="rId17"/>
    <p:sldId id="390" r:id="rId18"/>
    <p:sldId id="391" r:id="rId19"/>
    <p:sldId id="392" r:id="rId20"/>
    <p:sldId id="393" r:id="rId21"/>
    <p:sldId id="394" r:id="rId22"/>
    <p:sldId id="395" r:id="rId23"/>
    <p:sldId id="472"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408" r:id="rId37"/>
    <p:sldId id="467" r:id="rId38"/>
    <p:sldId id="410" r:id="rId39"/>
    <p:sldId id="409" r:id="rId40"/>
    <p:sldId id="411" r:id="rId41"/>
    <p:sldId id="412" r:id="rId42"/>
    <p:sldId id="413" r:id="rId43"/>
    <p:sldId id="414" r:id="rId44"/>
    <p:sldId id="415" r:id="rId45"/>
    <p:sldId id="418" r:id="rId46"/>
    <p:sldId id="416" r:id="rId47"/>
    <p:sldId id="419" r:id="rId48"/>
    <p:sldId id="420" r:id="rId49"/>
    <p:sldId id="421" r:id="rId50"/>
    <p:sldId id="422" r:id="rId51"/>
    <p:sldId id="423" r:id="rId52"/>
    <p:sldId id="473" r:id="rId53"/>
    <p:sldId id="424" r:id="rId54"/>
    <p:sldId id="425" r:id="rId55"/>
    <p:sldId id="426" r:id="rId56"/>
    <p:sldId id="427" r:id="rId57"/>
    <p:sldId id="429" r:id="rId58"/>
    <p:sldId id="430" r:id="rId59"/>
    <p:sldId id="431" r:id="rId60"/>
    <p:sldId id="432" r:id="rId61"/>
    <p:sldId id="434" r:id="rId62"/>
    <p:sldId id="433" r:id="rId63"/>
    <p:sldId id="435" r:id="rId64"/>
    <p:sldId id="436" r:id="rId65"/>
    <p:sldId id="437" r:id="rId66"/>
    <p:sldId id="439" r:id="rId67"/>
    <p:sldId id="440" r:id="rId68"/>
    <p:sldId id="438" r:id="rId69"/>
    <p:sldId id="441" r:id="rId70"/>
    <p:sldId id="474" r:id="rId71"/>
    <p:sldId id="443" r:id="rId72"/>
    <p:sldId id="442" r:id="rId73"/>
    <p:sldId id="444" r:id="rId74"/>
    <p:sldId id="445" r:id="rId75"/>
    <p:sldId id="446" r:id="rId76"/>
    <p:sldId id="447" r:id="rId77"/>
    <p:sldId id="448" r:id="rId78"/>
    <p:sldId id="449" r:id="rId79"/>
    <p:sldId id="451" r:id="rId80"/>
    <p:sldId id="452" r:id="rId81"/>
    <p:sldId id="453" r:id="rId82"/>
    <p:sldId id="454" r:id="rId83"/>
    <p:sldId id="455" r:id="rId84"/>
    <p:sldId id="457" r:id="rId85"/>
    <p:sldId id="456" r:id="rId86"/>
    <p:sldId id="458" r:id="rId87"/>
    <p:sldId id="459" r:id="rId88"/>
    <p:sldId id="460" r:id="rId89"/>
    <p:sldId id="450" r:id="rId90"/>
    <p:sldId id="463" r:id="rId91"/>
    <p:sldId id="464" r:id="rId92"/>
    <p:sldId id="465" r:id="rId93"/>
    <p:sldId id="466" r:id="rId94"/>
    <p:sldId id="475" r:id="rId95"/>
    <p:sldId id="461" r:id="rId96"/>
    <p:sldId id="462" r:id="rId97"/>
    <p:sldId id="469" r:id="rId98"/>
    <p:sldId id="470" r:id="rId99"/>
    <p:sldId id="476" r:id="rId100"/>
  </p:sldIdLst>
  <p:sldSz cx="9144000" cy="6858000" type="screen4x3"/>
  <p:notesSz cx="7099300" cy="10234613"/>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ECAF2"/>
    <a:srgbClr val="93FFE3"/>
    <a:srgbClr val="00FFFF"/>
    <a:srgbClr val="3333CC"/>
    <a:srgbClr val="CC0000"/>
    <a:srgbClr val="C0C0C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272" autoAdjust="0"/>
  </p:normalViewPr>
  <p:slideViewPr>
    <p:cSldViewPr>
      <p:cViewPr varScale="1">
        <p:scale>
          <a:sx n="77" d="100"/>
          <a:sy n="77" d="100"/>
        </p:scale>
        <p:origin x="96" y="43"/>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3480"/>
    </p:cViewPr>
  </p:sorterViewPr>
  <p:notesViewPr>
    <p:cSldViewPr>
      <p:cViewPr varScale="1">
        <p:scale>
          <a:sx n="70" d="100"/>
          <a:sy n="70" d="100"/>
        </p:scale>
        <p:origin x="-2532" y="-120"/>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_rels/viewProps.xml.rels><?xml version="1.0" encoding="UTF-8" standalone="yes"?>
<Relationships xmlns="http://schemas.openxmlformats.org/package/2006/relationships"><Relationship Id="rId3" Type="http://schemas.openxmlformats.org/officeDocument/2006/relationships/slide" Target="slides/slide98.xml"/><Relationship Id="rId2" Type="http://schemas.openxmlformats.org/officeDocument/2006/relationships/slide" Target="slides/slide97.xml"/><Relationship Id="rId1"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image" Target="../media/image130.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74988" cy="514350"/>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defTabSz="956643">
              <a:defRPr sz="1100">
                <a:ea typeface="新細明體" pitchFamily="18" charset="-120"/>
              </a:defRPr>
            </a:lvl1pPr>
          </a:lstStyle>
          <a:p>
            <a:pPr>
              <a:defRPr/>
            </a:pPr>
            <a:endParaRPr lang="en-US" altLang="zh-TW"/>
          </a:p>
        </p:txBody>
      </p:sp>
      <p:sp>
        <p:nvSpPr>
          <p:cNvPr id="130051" name="Rectangle 3"/>
          <p:cNvSpPr>
            <a:spLocks noGrp="1" noChangeArrowheads="1"/>
          </p:cNvSpPr>
          <p:nvPr>
            <p:ph type="dt" sz="quarter" idx="1"/>
          </p:nvPr>
        </p:nvSpPr>
        <p:spPr bwMode="auto">
          <a:xfrm>
            <a:off x="4024313" y="0"/>
            <a:ext cx="3074987" cy="514350"/>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algn="r" defTabSz="956643">
              <a:defRPr sz="1100">
                <a:ea typeface="新細明體" pitchFamily="18" charset="-120"/>
              </a:defRPr>
            </a:lvl1pPr>
          </a:lstStyle>
          <a:p>
            <a:pPr>
              <a:defRPr/>
            </a:pPr>
            <a:endParaRPr lang="en-US" altLang="zh-TW"/>
          </a:p>
        </p:txBody>
      </p:sp>
      <p:sp>
        <p:nvSpPr>
          <p:cNvPr id="130052" name="Rectangle 4"/>
          <p:cNvSpPr>
            <a:spLocks noGrp="1" noChangeArrowheads="1"/>
          </p:cNvSpPr>
          <p:nvPr>
            <p:ph type="ftr" sz="quarter" idx="2"/>
          </p:nvPr>
        </p:nvSpPr>
        <p:spPr bwMode="auto">
          <a:xfrm>
            <a:off x="0" y="9720263"/>
            <a:ext cx="3074988" cy="514350"/>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defTabSz="956643">
              <a:defRPr sz="1100">
                <a:ea typeface="新細明體" pitchFamily="18" charset="-120"/>
              </a:defRPr>
            </a:lvl1pPr>
          </a:lstStyle>
          <a:p>
            <a:pPr>
              <a:defRPr/>
            </a:pPr>
            <a:endParaRPr lang="en-US" altLang="zh-TW"/>
          </a:p>
        </p:txBody>
      </p:sp>
      <p:sp>
        <p:nvSpPr>
          <p:cNvPr id="130053" name="Rectangle 5"/>
          <p:cNvSpPr>
            <a:spLocks noGrp="1" noChangeArrowheads="1"/>
          </p:cNvSpPr>
          <p:nvPr>
            <p:ph type="sldNum" sz="quarter" idx="3"/>
          </p:nvPr>
        </p:nvSpPr>
        <p:spPr bwMode="auto">
          <a:xfrm>
            <a:off x="4024313" y="9720263"/>
            <a:ext cx="3074987" cy="514350"/>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algn="r" defTabSz="956643">
              <a:defRPr sz="1100">
                <a:ea typeface="新細明體" pitchFamily="18" charset="-120"/>
              </a:defRPr>
            </a:lvl1pPr>
          </a:lstStyle>
          <a:p>
            <a:pPr>
              <a:defRPr/>
            </a:pPr>
            <a:fld id="{1FA0C793-C311-4AAF-8C30-63CBB8C047B4}" type="slidenum">
              <a:rPr lang="en-US" altLang="zh-TW"/>
              <a:pPr>
                <a:defRPr/>
              </a:pPr>
              <a:t>‹#›</a:t>
            </a:fld>
            <a:endParaRPr lang="en-US" altLang="zh-TW"/>
          </a:p>
        </p:txBody>
      </p:sp>
    </p:spTree>
    <p:extLst>
      <p:ext uri="{BB962C8B-B14F-4D97-AF65-F5344CB8AC3E}">
        <p14:creationId xmlns:p14="http://schemas.microsoft.com/office/powerpoint/2010/main" val="335705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4988" cy="514350"/>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defTabSz="956643">
              <a:defRPr sz="1100">
                <a:latin typeface="Tahoma" pitchFamily="34" charset="0"/>
                <a:ea typeface="新細明體" pitchFamily="18" charset="-120"/>
              </a:defRPr>
            </a:lvl1pPr>
          </a:lstStyle>
          <a:p>
            <a:pPr>
              <a:defRPr/>
            </a:pPr>
            <a:endParaRPr lang="en-US" altLang="zh-TW"/>
          </a:p>
        </p:txBody>
      </p:sp>
      <p:sp>
        <p:nvSpPr>
          <p:cNvPr id="7171" name="Rectangle 3"/>
          <p:cNvSpPr>
            <a:spLocks noGrp="1" noChangeArrowheads="1"/>
          </p:cNvSpPr>
          <p:nvPr>
            <p:ph type="dt" idx="1"/>
          </p:nvPr>
        </p:nvSpPr>
        <p:spPr bwMode="auto">
          <a:xfrm>
            <a:off x="4024313" y="0"/>
            <a:ext cx="3074987" cy="514350"/>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algn="r" defTabSz="956643">
              <a:defRPr sz="1100">
                <a:latin typeface="Tahoma" pitchFamily="34" charset="0"/>
                <a:ea typeface="新細明體" pitchFamily="18" charset="-120"/>
              </a:defRPr>
            </a:lvl1pPr>
          </a:lstStyle>
          <a:p>
            <a:pPr>
              <a:defRPr/>
            </a:pPr>
            <a:endParaRPr lang="en-US" altLang="zh-TW"/>
          </a:p>
        </p:txBody>
      </p:sp>
      <p:sp>
        <p:nvSpPr>
          <p:cNvPr id="104452" name="Rectangle 4"/>
          <p:cNvSpPr>
            <a:spLocks noGrp="1" noRot="1" noChangeAspect="1" noChangeArrowheads="1" noTextEdit="1"/>
          </p:cNvSpPr>
          <p:nvPr>
            <p:ph type="sldImg" idx="2"/>
          </p:nvPr>
        </p:nvSpPr>
        <p:spPr bwMode="auto">
          <a:xfrm>
            <a:off x="995363" y="769938"/>
            <a:ext cx="5111750" cy="3833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46150" y="4864100"/>
            <a:ext cx="5207000" cy="4600575"/>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7174" name="Rectangle 6"/>
          <p:cNvSpPr>
            <a:spLocks noGrp="1" noChangeArrowheads="1"/>
          </p:cNvSpPr>
          <p:nvPr>
            <p:ph type="ftr" sz="quarter" idx="4"/>
          </p:nvPr>
        </p:nvSpPr>
        <p:spPr bwMode="auto">
          <a:xfrm>
            <a:off x="0" y="9720263"/>
            <a:ext cx="3074988" cy="514350"/>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defTabSz="956643">
              <a:defRPr sz="1100">
                <a:latin typeface="Tahoma" pitchFamily="34" charset="0"/>
                <a:ea typeface="新細明體" pitchFamily="18" charset="-120"/>
              </a:defRPr>
            </a:lvl1pPr>
          </a:lstStyle>
          <a:p>
            <a:pPr>
              <a:defRPr/>
            </a:pPr>
            <a:endParaRPr lang="en-US" altLang="zh-TW"/>
          </a:p>
        </p:txBody>
      </p:sp>
      <p:sp>
        <p:nvSpPr>
          <p:cNvPr id="7175" name="Rectangle 7"/>
          <p:cNvSpPr>
            <a:spLocks noGrp="1" noChangeArrowheads="1"/>
          </p:cNvSpPr>
          <p:nvPr>
            <p:ph type="sldNum" sz="quarter" idx="5"/>
          </p:nvPr>
        </p:nvSpPr>
        <p:spPr bwMode="auto">
          <a:xfrm>
            <a:off x="4024313" y="9720263"/>
            <a:ext cx="3074987" cy="514350"/>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algn="r" defTabSz="956643">
              <a:defRPr sz="1100">
                <a:latin typeface="Tahoma" pitchFamily="34" charset="0"/>
                <a:ea typeface="新細明體" pitchFamily="18" charset="-120"/>
              </a:defRPr>
            </a:lvl1pPr>
          </a:lstStyle>
          <a:p>
            <a:pPr>
              <a:defRPr/>
            </a:pPr>
            <a:fld id="{86A3FB46-EEBD-4A15-B212-CA1DD45FDB27}" type="slidenum">
              <a:rPr lang="en-US" altLang="zh-TW"/>
              <a:pPr>
                <a:defRPr/>
              </a:pPr>
              <a:t>‹#›</a:t>
            </a:fld>
            <a:endParaRPr lang="en-US" altLang="zh-TW"/>
          </a:p>
        </p:txBody>
      </p:sp>
    </p:spTree>
    <p:extLst>
      <p:ext uri="{BB962C8B-B14F-4D97-AF65-F5344CB8AC3E}">
        <p14:creationId xmlns:p14="http://schemas.microsoft.com/office/powerpoint/2010/main" val="1830909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kumimoji="1" sz="2400">
                <a:solidFill>
                  <a:schemeClr val="tx1"/>
                </a:solidFill>
                <a:latin typeface="Times New Roman" pitchFamily="18" charset="0"/>
                <a:ea typeface="新細明體" charset="-120"/>
              </a:defRPr>
            </a:lvl1pPr>
            <a:lvl2pPr marL="742950" indent="-285750" defTabSz="955675" eaLnBrk="0" hangingPunct="0">
              <a:defRPr kumimoji="1" sz="2400">
                <a:solidFill>
                  <a:schemeClr val="tx1"/>
                </a:solidFill>
                <a:latin typeface="Times New Roman" pitchFamily="18" charset="0"/>
                <a:ea typeface="新細明體" charset="-120"/>
              </a:defRPr>
            </a:lvl2pPr>
            <a:lvl3pPr marL="1143000" indent="-228600" defTabSz="955675" eaLnBrk="0" hangingPunct="0">
              <a:defRPr kumimoji="1" sz="2400">
                <a:solidFill>
                  <a:schemeClr val="tx1"/>
                </a:solidFill>
                <a:latin typeface="Times New Roman" pitchFamily="18" charset="0"/>
                <a:ea typeface="新細明體" charset="-120"/>
              </a:defRPr>
            </a:lvl3pPr>
            <a:lvl4pPr marL="1600200" indent="-228600" defTabSz="955675" eaLnBrk="0" hangingPunct="0">
              <a:defRPr kumimoji="1" sz="2400">
                <a:solidFill>
                  <a:schemeClr val="tx1"/>
                </a:solidFill>
                <a:latin typeface="Times New Roman" pitchFamily="18" charset="0"/>
                <a:ea typeface="新細明體" charset="-120"/>
              </a:defRPr>
            </a:lvl4pPr>
            <a:lvl5pPr marL="2057400" indent="-228600" defTabSz="955675" eaLnBrk="0" hangingPunct="0">
              <a:defRPr kumimoji="1" sz="2400">
                <a:solidFill>
                  <a:schemeClr val="tx1"/>
                </a:solidFill>
                <a:latin typeface="Times New Roman" pitchFamily="18" charset="0"/>
                <a:ea typeface="新細明體" charset="-120"/>
              </a:defRPr>
            </a:lvl5pPr>
            <a:lvl6pPr marL="25146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D8850462-87E7-4A0A-BB8E-9952867C2413}" type="slidenum">
              <a:rPr lang="en-US" altLang="zh-TW" sz="1100" smtClean="0">
                <a:latin typeface="Tahoma" pitchFamily="34" charset="0"/>
              </a:rPr>
              <a:pPr eaLnBrk="1" hangingPunct="1"/>
              <a:t>1</a:t>
            </a:fld>
            <a:endParaRPr lang="en-US" altLang="zh-TW" sz="1100" smtClean="0">
              <a:latin typeface="Tahoma"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charset="-120"/>
            </a:endParaRPr>
          </a:p>
        </p:txBody>
      </p:sp>
    </p:spTree>
    <p:extLst>
      <p:ext uri="{BB962C8B-B14F-4D97-AF65-F5344CB8AC3E}">
        <p14:creationId xmlns:p14="http://schemas.microsoft.com/office/powerpoint/2010/main" val="30224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a:ln/>
        </p:spPr>
      </p:sp>
      <p:sp>
        <p:nvSpPr>
          <p:cNvPr id="1064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065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kumimoji="1" sz="2400">
                <a:solidFill>
                  <a:schemeClr val="tx1"/>
                </a:solidFill>
                <a:latin typeface="Times New Roman" pitchFamily="18" charset="0"/>
                <a:ea typeface="新細明體" charset="-120"/>
              </a:defRPr>
            </a:lvl1pPr>
            <a:lvl2pPr marL="742950" indent="-285750" defTabSz="955675" eaLnBrk="0" hangingPunct="0">
              <a:defRPr kumimoji="1" sz="2400">
                <a:solidFill>
                  <a:schemeClr val="tx1"/>
                </a:solidFill>
                <a:latin typeface="Times New Roman" pitchFamily="18" charset="0"/>
                <a:ea typeface="新細明體" charset="-120"/>
              </a:defRPr>
            </a:lvl2pPr>
            <a:lvl3pPr marL="1143000" indent="-228600" defTabSz="955675" eaLnBrk="0" hangingPunct="0">
              <a:defRPr kumimoji="1" sz="2400">
                <a:solidFill>
                  <a:schemeClr val="tx1"/>
                </a:solidFill>
                <a:latin typeface="Times New Roman" pitchFamily="18" charset="0"/>
                <a:ea typeface="新細明體" charset="-120"/>
              </a:defRPr>
            </a:lvl3pPr>
            <a:lvl4pPr marL="1600200" indent="-228600" defTabSz="955675" eaLnBrk="0" hangingPunct="0">
              <a:defRPr kumimoji="1" sz="2400">
                <a:solidFill>
                  <a:schemeClr val="tx1"/>
                </a:solidFill>
                <a:latin typeface="Times New Roman" pitchFamily="18" charset="0"/>
                <a:ea typeface="新細明體" charset="-120"/>
              </a:defRPr>
            </a:lvl4pPr>
            <a:lvl5pPr marL="2057400" indent="-228600" defTabSz="955675" eaLnBrk="0" hangingPunct="0">
              <a:defRPr kumimoji="1" sz="2400">
                <a:solidFill>
                  <a:schemeClr val="tx1"/>
                </a:solidFill>
                <a:latin typeface="Times New Roman" pitchFamily="18" charset="0"/>
                <a:ea typeface="新細明體" charset="-120"/>
              </a:defRPr>
            </a:lvl5pPr>
            <a:lvl6pPr marL="25146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F4463451-B866-4426-9701-8F6948B420FC}" type="slidenum">
              <a:rPr lang="en-US" altLang="zh-TW" sz="1100" smtClean="0">
                <a:latin typeface="Tahoma" pitchFamily="34" charset="0"/>
              </a:rPr>
              <a:pPr eaLnBrk="1" hangingPunct="1"/>
              <a:t>31</a:t>
            </a:fld>
            <a:endParaRPr lang="en-US" altLang="zh-TW" sz="1100" smtClean="0">
              <a:latin typeface="Tahoma" pitchFamily="34" charset="0"/>
            </a:endParaRPr>
          </a:p>
        </p:txBody>
      </p:sp>
    </p:spTree>
    <p:extLst>
      <p:ext uri="{BB962C8B-B14F-4D97-AF65-F5344CB8AC3E}">
        <p14:creationId xmlns:p14="http://schemas.microsoft.com/office/powerpoint/2010/main" val="76959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075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kumimoji="1" sz="2400">
                <a:solidFill>
                  <a:schemeClr val="tx1"/>
                </a:solidFill>
                <a:latin typeface="Times New Roman" pitchFamily="18" charset="0"/>
                <a:ea typeface="新細明體" charset="-120"/>
              </a:defRPr>
            </a:lvl1pPr>
            <a:lvl2pPr marL="742950" indent="-285750" defTabSz="955675" eaLnBrk="0" hangingPunct="0">
              <a:defRPr kumimoji="1" sz="2400">
                <a:solidFill>
                  <a:schemeClr val="tx1"/>
                </a:solidFill>
                <a:latin typeface="Times New Roman" pitchFamily="18" charset="0"/>
                <a:ea typeface="新細明體" charset="-120"/>
              </a:defRPr>
            </a:lvl2pPr>
            <a:lvl3pPr marL="1143000" indent="-228600" defTabSz="955675" eaLnBrk="0" hangingPunct="0">
              <a:defRPr kumimoji="1" sz="2400">
                <a:solidFill>
                  <a:schemeClr val="tx1"/>
                </a:solidFill>
                <a:latin typeface="Times New Roman" pitchFamily="18" charset="0"/>
                <a:ea typeface="新細明體" charset="-120"/>
              </a:defRPr>
            </a:lvl3pPr>
            <a:lvl4pPr marL="1600200" indent="-228600" defTabSz="955675" eaLnBrk="0" hangingPunct="0">
              <a:defRPr kumimoji="1" sz="2400">
                <a:solidFill>
                  <a:schemeClr val="tx1"/>
                </a:solidFill>
                <a:latin typeface="Times New Roman" pitchFamily="18" charset="0"/>
                <a:ea typeface="新細明體" charset="-120"/>
              </a:defRPr>
            </a:lvl4pPr>
            <a:lvl5pPr marL="2057400" indent="-228600" defTabSz="955675" eaLnBrk="0" hangingPunct="0">
              <a:defRPr kumimoji="1" sz="2400">
                <a:solidFill>
                  <a:schemeClr val="tx1"/>
                </a:solidFill>
                <a:latin typeface="Times New Roman" pitchFamily="18" charset="0"/>
                <a:ea typeface="新細明體" charset="-120"/>
              </a:defRPr>
            </a:lvl5pPr>
            <a:lvl6pPr marL="25146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AF9E7B08-8F65-4CCC-A55B-C2678AE985D5}" type="slidenum">
              <a:rPr lang="en-US" altLang="zh-TW" sz="1100" smtClean="0">
                <a:latin typeface="Tahoma" pitchFamily="34" charset="0"/>
              </a:rPr>
              <a:pPr eaLnBrk="1" hangingPunct="1"/>
              <a:t>32</a:t>
            </a:fld>
            <a:endParaRPr lang="en-US" altLang="zh-TW" sz="1100" smtClean="0">
              <a:latin typeface="Tahoma" pitchFamily="34" charset="0"/>
            </a:endParaRPr>
          </a:p>
        </p:txBody>
      </p:sp>
    </p:spTree>
    <p:extLst>
      <p:ext uri="{BB962C8B-B14F-4D97-AF65-F5344CB8AC3E}">
        <p14:creationId xmlns:p14="http://schemas.microsoft.com/office/powerpoint/2010/main" val="258765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a:ln/>
        </p:spPr>
      </p:sp>
      <p:sp>
        <p:nvSpPr>
          <p:cNvPr id="1085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085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kumimoji="1" sz="2400">
                <a:solidFill>
                  <a:schemeClr val="tx1"/>
                </a:solidFill>
                <a:latin typeface="Times New Roman" pitchFamily="18" charset="0"/>
                <a:ea typeface="新細明體" charset="-120"/>
              </a:defRPr>
            </a:lvl1pPr>
            <a:lvl2pPr marL="742950" indent="-285750" defTabSz="955675" eaLnBrk="0" hangingPunct="0">
              <a:defRPr kumimoji="1" sz="2400">
                <a:solidFill>
                  <a:schemeClr val="tx1"/>
                </a:solidFill>
                <a:latin typeface="Times New Roman" pitchFamily="18" charset="0"/>
                <a:ea typeface="新細明體" charset="-120"/>
              </a:defRPr>
            </a:lvl2pPr>
            <a:lvl3pPr marL="1143000" indent="-228600" defTabSz="955675" eaLnBrk="0" hangingPunct="0">
              <a:defRPr kumimoji="1" sz="2400">
                <a:solidFill>
                  <a:schemeClr val="tx1"/>
                </a:solidFill>
                <a:latin typeface="Times New Roman" pitchFamily="18" charset="0"/>
                <a:ea typeface="新細明體" charset="-120"/>
              </a:defRPr>
            </a:lvl3pPr>
            <a:lvl4pPr marL="1600200" indent="-228600" defTabSz="955675" eaLnBrk="0" hangingPunct="0">
              <a:defRPr kumimoji="1" sz="2400">
                <a:solidFill>
                  <a:schemeClr val="tx1"/>
                </a:solidFill>
                <a:latin typeface="Times New Roman" pitchFamily="18" charset="0"/>
                <a:ea typeface="新細明體" charset="-120"/>
              </a:defRPr>
            </a:lvl4pPr>
            <a:lvl5pPr marL="2057400" indent="-228600" defTabSz="955675" eaLnBrk="0" hangingPunct="0">
              <a:defRPr kumimoji="1" sz="2400">
                <a:solidFill>
                  <a:schemeClr val="tx1"/>
                </a:solidFill>
                <a:latin typeface="Times New Roman" pitchFamily="18" charset="0"/>
                <a:ea typeface="新細明體" charset="-120"/>
              </a:defRPr>
            </a:lvl5pPr>
            <a:lvl6pPr marL="25146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C90FEC68-1740-4219-8FE9-BB04BFC8331D}" type="slidenum">
              <a:rPr lang="en-US" altLang="zh-TW" sz="1100" smtClean="0">
                <a:latin typeface="Tahoma" pitchFamily="34" charset="0"/>
              </a:rPr>
              <a:pPr eaLnBrk="1" hangingPunct="1"/>
              <a:t>33</a:t>
            </a:fld>
            <a:endParaRPr lang="en-US" altLang="zh-TW" sz="1100" smtClean="0">
              <a:latin typeface="Tahoma" pitchFamily="34" charset="0"/>
            </a:endParaRPr>
          </a:p>
        </p:txBody>
      </p:sp>
    </p:spTree>
    <p:extLst>
      <p:ext uri="{BB962C8B-B14F-4D97-AF65-F5344CB8AC3E}">
        <p14:creationId xmlns:p14="http://schemas.microsoft.com/office/powerpoint/2010/main" val="305604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p:cNvSpPr>
            <a:spLocks noGrp="1" noRot="1" noChangeAspect="1" noTextEdit="1"/>
          </p:cNvSpPr>
          <p:nvPr>
            <p:ph type="sldImg"/>
          </p:nvPr>
        </p:nvSpPr>
        <p:spPr>
          <a:ln/>
        </p:spPr>
      </p:sp>
      <p:sp>
        <p:nvSpPr>
          <p:cNvPr id="1095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095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kumimoji="1" sz="2400">
                <a:solidFill>
                  <a:schemeClr val="tx1"/>
                </a:solidFill>
                <a:latin typeface="Times New Roman" pitchFamily="18" charset="0"/>
                <a:ea typeface="新細明體" charset="-120"/>
              </a:defRPr>
            </a:lvl1pPr>
            <a:lvl2pPr marL="742950" indent="-285750" defTabSz="955675" eaLnBrk="0" hangingPunct="0">
              <a:defRPr kumimoji="1" sz="2400">
                <a:solidFill>
                  <a:schemeClr val="tx1"/>
                </a:solidFill>
                <a:latin typeface="Times New Roman" pitchFamily="18" charset="0"/>
                <a:ea typeface="新細明體" charset="-120"/>
              </a:defRPr>
            </a:lvl2pPr>
            <a:lvl3pPr marL="1143000" indent="-228600" defTabSz="955675" eaLnBrk="0" hangingPunct="0">
              <a:defRPr kumimoji="1" sz="2400">
                <a:solidFill>
                  <a:schemeClr val="tx1"/>
                </a:solidFill>
                <a:latin typeface="Times New Roman" pitchFamily="18" charset="0"/>
                <a:ea typeface="新細明體" charset="-120"/>
              </a:defRPr>
            </a:lvl3pPr>
            <a:lvl4pPr marL="1600200" indent="-228600" defTabSz="955675" eaLnBrk="0" hangingPunct="0">
              <a:defRPr kumimoji="1" sz="2400">
                <a:solidFill>
                  <a:schemeClr val="tx1"/>
                </a:solidFill>
                <a:latin typeface="Times New Roman" pitchFamily="18" charset="0"/>
                <a:ea typeface="新細明體" charset="-120"/>
              </a:defRPr>
            </a:lvl4pPr>
            <a:lvl5pPr marL="2057400" indent="-228600" defTabSz="955675" eaLnBrk="0" hangingPunct="0">
              <a:defRPr kumimoji="1" sz="2400">
                <a:solidFill>
                  <a:schemeClr val="tx1"/>
                </a:solidFill>
                <a:latin typeface="Times New Roman" pitchFamily="18" charset="0"/>
                <a:ea typeface="新細明體" charset="-120"/>
              </a:defRPr>
            </a:lvl5pPr>
            <a:lvl6pPr marL="25146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A09291C8-A84B-4789-975B-825C9AF366B9}" type="slidenum">
              <a:rPr lang="en-US" altLang="zh-TW" sz="1100" smtClean="0">
                <a:latin typeface="Tahoma" pitchFamily="34" charset="0"/>
              </a:rPr>
              <a:pPr eaLnBrk="1" hangingPunct="1"/>
              <a:t>34</a:t>
            </a:fld>
            <a:endParaRPr lang="en-US" altLang="zh-TW" sz="1100" smtClean="0">
              <a:latin typeface="Tahoma" pitchFamily="34" charset="0"/>
            </a:endParaRPr>
          </a:p>
        </p:txBody>
      </p:sp>
    </p:spTree>
    <p:extLst>
      <p:ext uri="{BB962C8B-B14F-4D97-AF65-F5344CB8AC3E}">
        <p14:creationId xmlns:p14="http://schemas.microsoft.com/office/powerpoint/2010/main" val="8649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a:ln/>
        </p:spPr>
      </p:sp>
      <p:sp>
        <p:nvSpPr>
          <p:cNvPr id="1105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05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kumimoji="1" sz="2400">
                <a:solidFill>
                  <a:schemeClr val="tx1"/>
                </a:solidFill>
                <a:latin typeface="Times New Roman" pitchFamily="18" charset="0"/>
                <a:ea typeface="新細明體" charset="-120"/>
              </a:defRPr>
            </a:lvl1pPr>
            <a:lvl2pPr marL="742950" indent="-285750" defTabSz="955675" eaLnBrk="0" hangingPunct="0">
              <a:defRPr kumimoji="1" sz="2400">
                <a:solidFill>
                  <a:schemeClr val="tx1"/>
                </a:solidFill>
                <a:latin typeface="Times New Roman" pitchFamily="18" charset="0"/>
                <a:ea typeface="新細明體" charset="-120"/>
              </a:defRPr>
            </a:lvl2pPr>
            <a:lvl3pPr marL="1143000" indent="-228600" defTabSz="955675" eaLnBrk="0" hangingPunct="0">
              <a:defRPr kumimoji="1" sz="2400">
                <a:solidFill>
                  <a:schemeClr val="tx1"/>
                </a:solidFill>
                <a:latin typeface="Times New Roman" pitchFamily="18" charset="0"/>
                <a:ea typeface="新細明體" charset="-120"/>
              </a:defRPr>
            </a:lvl3pPr>
            <a:lvl4pPr marL="1600200" indent="-228600" defTabSz="955675" eaLnBrk="0" hangingPunct="0">
              <a:defRPr kumimoji="1" sz="2400">
                <a:solidFill>
                  <a:schemeClr val="tx1"/>
                </a:solidFill>
                <a:latin typeface="Times New Roman" pitchFamily="18" charset="0"/>
                <a:ea typeface="新細明體" charset="-120"/>
              </a:defRPr>
            </a:lvl4pPr>
            <a:lvl5pPr marL="2057400" indent="-228600" defTabSz="955675" eaLnBrk="0" hangingPunct="0">
              <a:defRPr kumimoji="1" sz="2400">
                <a:solidFill>
                  <a:schemeClr val="tx1"/>
                </a:solidFill>
                <a:latin typeface="Times New Roman" pitchFamily="18" charset="0"/>
                <a:ea typeface="新細明體" charset="-120"/>
              </a:defRPr>
            </a:lvl5pPr>
            <a:lvl6pPr marL="25146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61068395-8D0B-49F3-8646-6B18925BD6C7}" type="slidenum">
              <a:rPr lang="en-US" altLang="zh-TW" sz="1100" smtClean="0">
                <a:latin typeface="Tahoma" pitchFamily="34" charset="0"/>
              </a:rPr>
              <a:pPr eaLnBrk="1" hangingPunct="1"/>
              <a:t>35</a:t>
            </a:fld>
            <a:endParaRPr lang="en-US" altLang="zh-TW" sz="1100" smtClean="0">
              <a:latin typeface="Tahoma" pitchFamily="34" charset="0"/>
            </a:endParaRPr>
          </a:p>
        </p:txBody>
      </p:sp>
    </p:spTree>
    <p:extLst>
      <p:ext uri="{BB962C8B-B14F-4D97-AF65-F5344CB8AC3E}">
        <p14:creationId xmlns:p14="http://schemas.microsoft.com/office/powerpoint/2010/main" val="1839856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p:cNvSpPr>
            <a:spLocks noGrp="1" noRot="1" noChangeAspect="1" noTextEdit="1"/>
          </p:cNvSpPr>
          <p:nvPr>
            <p:ph type="sldImg"/>
          </p:nvPr>
        </p:nvSpPr>
        <p:spPr>
          <a:ln/>
        </p:spPr>
      </p:sp>
      <p:sp>
        <p:nvSpPr>
          <p:cNvPr id="1116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16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kumimoji="1" sz="2400">
                <a:solidFill>
                  <a:schemeClr val="tx1"/>
                </a:solidFill>
                <a:latin typeface="Times New Roman" pitchFamily="18" charset="0"/>
                <a:ea typeface="新細明體" charset="-120"/>
              </a:defRPr>
            </a:lvl1pPr>
            <a:lvl2pPr marL="742950" indent="-285750" defTabSz="955675" eaLnBrk="0" hangingPunct="0">
              <a:defRPr kumimoji="1" sz="2400">
                <a:solidFill>
                  <a:schemeClr val="tx1"/>
                </a:solidFill>
                <a:latin typeface="Times New Roman" pitchFamily="18" charset="0"/>
                <a:ea typeface="新細明體" charset="-120"/>
              </a:defRPr>
            </a:lvl2pPr>
            <a:lvl3pPr marL="1143000" indent="-228600" defTabSz="955675" eaLnBrk="0" hangingPunct="0">
              <a:defRPr kumimoji="1" sz="2400">
                <a:solidFill>
                  <a:schemeClr val="tx1"/>
                </a:solidFill>
                <a:latin typeface="Times New Roman" pitchFamily="18" charset="0"/>
                <a:ea typeface="新細明體" charset="-120"/>
              </a:defRPr>
            </a:lvl3pPr>
            <a:lvl4pPr marL="1600200" indent="-228600" defTabSz="955675" eaLnBrk="0" hangingPunct="0">
              <a:defRPr kumimoji="1" sz="2400">
                <a:solidFill>
                  <a:schemeClr val="tx1"/>
                </a:solidFill>
                <a:latin typeface="Times New Roman" pitchFamily="18" charset="0"/>
                <a:ea typeface="新細明體" charset="-120"/>
              </a:defRPr>
            </a:lvl4pPr>
            <a:lvl5pPr marL="2057400" indent="-228600" defTabSz="955675" eaLnBrk="0" hangingPunct="0">
              <a:defRPr kumimoji="1" sz="2400">
                <a:solidFill>
                  <a:schemeClr val="tx1"/>
                </a:solidFill>
                <a:latin typeface="Times New Roman" pitchFamily="18" charset="0"/>
                <a:ea typeface="新細明體" charset="-120"/>
              </a:defRPr>
            </a:lvl5pPr>
            <a:lvl6pPr marL="25146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defTabSz="955675"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2E9CFEDD-4E9D-4DE2-A74A-4076EA53DA23}" type="slidenum">
              <a:rPr lang="en-US" altLang="zh-TW" sz="1100" smtClean="0">
                <a:latin typeface="Tahoma" pitchFamily="34" charset="0"/>
              </a:rPr>
              <a:pPr eaLnBrk="1" hangingPunct="1"/>
              <a:t>36</a:t>
            </a:fld>
            <a:endParaRPr lang="en-US" altLang="zh-TW" sz="1100" smtClean="0">
              <a:latin typeface="Tahoma" pitchFamily="34" charset="0"/>
            </a:endParaRPr>
          </a:p>
        </p:txBody>
      </p:sp>
    </p:spTree>
    <p:extLst>
      <p:ext uri="{BB962C8B-B14F-4D97-AF65-F5344CB8AC3E}">
        <p14:creationId xmlns:p14="http://schemas.microsoft.com/office/powerpoint/2010/main" val="291514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2860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TW" altLang="en-US">
                  <a:ea typeface="新細明體" pitchFamily="18" charset="-12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TW" altLang="en-US">
                  <a:ea typeface="新細明體" pitchFamily="18" charset="-12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TW" altLang="en-US">
                <a:ea typeface="新細明體" pitchFamily="18" charset="-12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TW" altLang="en-US">
                <a:ea typeface="新細明體" pitchFamily="18" charset="-120"/>
              </a:endParaRPr>
            </a:p>
          </p:txBody>
        </p:sp>
      </p:grpSp>
      <p:sp>
        <p:nvSpPr>
          <p:cNvPr id="5132" name="Rectangle 12"/>
          <p:cNvSpPr>
            <a:spLocks noGrp="1" noChangeArrowheads="1"/>
          </p:cNvSpPr>
          <p:nvPr>
            <p:ph type="ctrTitle"/>
          </p:nvPr>
        </p:nvSpPr>
        <p:spPr>
          <a:xfrm>
            <a:off x="990600" y="2209800"/>
            <a:ext cx="7391400" cy="838200"/>
          </a:xfrm>
        </p:spPr>
        <p:txBody>
          <a:bodyPr/>
          <a:lstStyle>
            <a:lvl1pPr algn="ctr">
              <a:defRPr sz="3600"/>
            </a:lvl1pPr>
          </a:lstStyle>
          <a:p>
            <a:r>
              <a:rPr lang="zh-TW" altLang="en-US"/>
              <a:t>按一下以編輯母片</a:t>
            </a:r>
          </a:p>
        </p:txBody>
      </p:sp>
      <p:sp>
        <p:nvSpPr>
          <p:cNvPr id="5133" name="Rectangle 13"/>
          <p:cNvSpPr>
            <a:spLocks noGrp="1" noChangeArrowheads="1"/>
          </p:cNvSpPr>
          <p:nvPr>
            <p:ph type="subTitle" idx="1"/>
          </p:nvPr>
        </p:nvSpPr>
        <p:spPr>
          <a:xfrm>
            <a:off x="1371600" y="3352800"/>
            <a:ext cx="6400800" cy="1066800"/>
          </a:xfrm>
        </p:spPr>
        <p:txBody>
          <a:bodyPr/>
          <a:lstStyle>
            <a:lvl1pPr marL="0" indent="0" algn="ctr">
              <a:buFont typeface="Wingdings" pitchFamily="2" charset="2"/>
              <a:buNone/>
              <a:defRPr sz="2800"/>
            </a:lvl1pPr>
          </a:lstStyle>
          <a:p>
            <a:r>
              <a:rPr lang="zh-TW" altLang="en-US"/>
              <a:t>按一下以編輯母片副標題樣式</a:t>
            </a:r>
          </a:p>
        </p:txBody>
      </p:sp>
      <p:sp>
        <p:nvSpPr>
          <p:cNvPr id="14" name="Rectangle 14"/>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kumimoji="0" sz="1400">
                <a:solidFill>
                  <a:schemeClr val="bg2"/>
                </a:solidFill>
                <a:latin typeface="Tahoma" pitchFamily="34" charset="0"/>
                <a:ea typeface="新細明體" pitchFamily="18" charset="-120"/>
              </a:defRPr>
            </a:lvl1pPr>
          </a:lstStyle>
          <a:p>
            <a:pPr>
              <a:defRPr/>
            </a:pPr>
            <a:endParaRPr lang="en-US" altLang="zh-TW"/>
          </a:p>
        </p:txBody>
      </p:sp>
      <p:sp>
        <p:nvSpPr>
          <p:cNvPr id="15" name="Rectangle 15"/>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kumimoji="0" sz="1400">
                <a:solidFill>
                  <a:schemeClr val="bg2"/>
                </a:solidFill>
                <a:latin typeface="Tahoma" pitchFamily="34" charset="0"/>
                <a:ea typeface="+mn-ea"/>
              </a:defRPr>
            </a:lvl1pPr>
          </a:lstStyle>
          <a:p>
            <a:pPr>
              <a:defRPr/>
            </a:pPr>
            <a:endParaRPr lang="en-US" altLang="zh-TW"/>
          </a:p>
        </p:txBody>
      </p:sp>
      <p:sp>
        <p:nvSpPr>
          <p:cNvPr id="16" name="Rectangle 16"/>
          <p:cNvSpPr>
            <a:spLocks noGrp="1" noChangeArrowheads="1"/>
          </p:cNvSpPr>
          <p:nvPr>
            <p:ph type="sldNum" sz="quarter" idx="12"/>
          </p:nvPr>
        </p:nvSpPr>
        <p:spPr>
          <a:xfrm>
            <a:off x="7286625" y="6400800"/>
            <a:ext cx="1905000" cy="457200"/>
          </a:xfrm>
        </p:spPr>
        <p:txBody>
          <a:bodyPr/>
          <a:lstStyle>
            <a:lvl1pPr algn="r">
              <a:defRPr>
                <a:solidFill>
                  <a:schemeClr val="bg2"/>
                </a:solidFill>
              </a:defRPr>
            </a:lvl1pPr>
          </a:lstStyle>
          <a:p>
            <a:pPr>
              <a:defRPr/>
            </a:pPr>
            <a:fld id="{884C5D8F-4D42-489A-B534-03A2993462A5}" type="slidenum">
              <a:rPr lang="en-US" altLang="zh-TW"/>
              <a:pPr>
                <a:defRPr/>
              </a:pPr>
              <a:t>‹#›</a:t>
            </a:fld>
            <a:endParaRPr lang="en-US" altLang="zh-TW"/>
          </a:p>
        </p:txBody>
      </p:sp>
    </p:spTree>
    <p:extLst>
      <p:ext uri="{BB962C8B-B14F-4D97-AF65-F5344CB8AC3E}">
        <p14:creationId xmlns:p14="http://schemas.microsoft.com/office/powerpoint/2010/main" val="391238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4"/>
          <p:cNvSpPr>
            <a:spLocks noGrp="1" noChangeArrowheads="1"/>
          </p:cNvSpPr>
          <p:nvPr>
            <p:ph type="sldNum" sz="quarter" idx="10"/>
          </p:nvPr>
        </p:nvSpPr>
        <p:spPr>
          <a:ln/>
        </p:spPr>
        <p:txBody>
          <a:bodyPr/>
          <a:lstStyle>
            <a:lvl1pPr>
              <a:defRPr/>
            </a:lvl1pPr>
          </a:lstStyle>
          <a:p>
            <a:pPr>
              <a:defRPr/>
            </a:pPr>
            <a:r>
              <a:rPr lang="en-US" altLang="zh-TW"/>
              <a:t>9.</a:t>
            </a:r>
            <a:fld id="{646B55F5-AACE-48F9-ACF4-588AF8168080}" type="slidenum">
              <a:rPr lang="en-US" altLang="zh-TW"/>
              <a:pPr>
                <a:defRPr/>
              </a:pPr>
              <a:t>‹#›</a:t>
            </a:fld>
            <a:endParaRPr lang="en-US" altLang="zh-TW"/>
          </a:p>
        </p:txBody>
      </p:sp>
    </p:spTree>
    <p:extLst>
      <p:ext uri="{BB962C8B-B14F-4D97-AF65-F5344CB8AC3E}">
        <p14:creationId xmlns:p14="http://schemas.microsoft.com/office/powerpoint/2010/main" val="6985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77000" y="76200"/>
            <a:ext cx="1981200" cy="55991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3400" y="76200"/>
            <a:ext cx="5791200" cy="55991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4"/>
          <p:cNvSpPr>
            <a:spLocks noGrp="1" noChangeArrowheads="1"/>
          </p:cNvSpPr>
          <p:nvPr>
            <p:ph type="sldNum" sz="quarter" idx="10"/>
          </p:nvPr>
        </p:nvSpPr>
        <p:spPr>
          <a:ln/>
        </p:spPr>
        <p:txBody>
          <a:bodyPr/>
          <a:lstStyle>
            <a:lvl1pPr>
              <a:defRPr/>
            </a:lvl1pPr>
          </a:lstStyle>
          <a:p>
            <a:pPr>
              <a:defRPr/>
            </a:pPr>
            <a:r>
              <a:rPr lang="en-US" altLang="zh-TW"/>
              <a:t>9.</a:t>
            </a:r>
            <a:fld id="{34501CF3-FB02-4E5E-A309-5E3CB3C46F07}" type="slidenum">
              <a:rPr lang="en-US" altLang="zh-TW"/>
              <a:pPr>
                <a:defRPr/>
              </a:pPr>
              <a:t>‹#›</a:t>
            </a:fld>
            <a:endParaRPr lang="en-US" altLang="zh-TW"/>
          </a:p>
        </p:txBody>
      </p:sp>
    </p:spTree>
    <p:extLst>
      <p:ext uri="{BB962C8B-B14F-4D97-AF65-F5344CB8AC3E}">
        <p14:creationId xmlns:p14="http://schemas.microsoft.com/office/powerpoint/2010/main" val="3472111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2860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TW" altLang="en-US">
                  <a:solidFill>
                    <a:srgbClr val="000000"/>
                  </a:solidFill>
                  <a:ea typeface="新細明體" pitchFamily="18" charset="-12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TW" altLang="en-US">
                  <a:solidFill>
                    <a:srgbClr val="000000"/>
                  </a:solidFill>
                  <a:ea typeface="新細明體" pitchFamily="18" charset="-12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TW" altLang="en-US">
                  <a:solidFill>
                    <a:srgbClr val="000000"/>
                  </a:solidFill>
                  <a:ea typeface="新細明體" pitchFamily="18" charset="-12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TW" altLang="en-US">
                  <a:solidFill>
                    <a:srgbClr val="000000"/>
                  </a:solidFill>
                  <a:ea typeface="新細明體" pitchFamily="18" charset="-12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TW" altLang="en-US">
                <a:solidFill>
                  <a:srgbClr val="000000"/>
                </a:solidFill>
                <a:ea typeface="新細明體" pitchFamily="18" charset="-12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TW" altLang="en-US">
                <a:solidFill>
                  <a:srgbClr val="000000"/>
                </a:solidFill>
                <a:ea typeface="新細明體" pitchFamily="18" charset="-12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TW" altLang="en-US">
                <a:solidFill>
                  <a:srgbClr val="000000"/>
                </a:solidFill>
                <a:ea typeface="新細明體" pitchFamily="18" charset="-120"/>
              </a:endParaRPr>
            </a:p>
          </p:txBody>
        </p:sp>
      </p:grpSp>
      <p:sp>
        <p:nvSpPr>
          <p:cNvPr id="5132" name="Rectangle 12"/>
          <p:cNvSpPr>
            <a:spLocks noGrp="1" noChangeArrowheads="1"/>
          </p:cNvSpPr>
          <p:nvPr>
            <p:ph type="ctrTitle"/>
          </p:nvPr>
        </p:nvSpPr>
        <p:spPr>
          <a:xfrm>
            <a:off x="990600" y="2209800"/>
            <a:ext cx="7391400" cy="838200"/>
          </a:xfrm>
        </p:spPr>
        <p:txBody>
          <a:bodyPr/>
          <a:lstStyle>
            <a:lvl1pPr algn="ctr">
              <a:defRPr sz="3600"/>
            </a:lvl1pPr>
          </a:lstStyle>
          <a:p>
            <a:r>
              <a:rPr lang="zh-TW" altLang="en-US"/>
              <a:t>按一下以編輯母片</a:t>
            </a:r>
          </a:p>
        </p:txBody>
      </p:sp>
      <p:sp>
        <p:nvSpPr>
          <p:cNvPr id="5133" name="Rectangle 13"/>
          <p:cNvSpPr>
            <a:spLocks noGrp="1" noChangeArrowheads="1"/>
          </p:cNvSpPr>
          <p:nvPr>
            <p:ph type="subTitle" idx="1"/>
          </p:nvPr>
        </p:nvSpPr>
        <p:spPr>
          <a:xfrm>
            <a:off x="1371600" y="3352800"/>
            <a:ext cx="6400800" cy="1066800"/>
          </a:xfrm>
        </p:spPr>
        <p:txBody>
          <a:bodyPr/>
          <a:lstStyle>
            <a:lvl1pPr marL="0" indent="0" algn="ctr">
              <a:buFont typeface="Wingdings" pitchFamily="2" charset="2"/>
              <a:buNone/>
              <a:defRPr sz="2800"/>
            </a:lvl1pPr>
          </a:lstStyle>
          <a:p>
            <a:r>
              <a:rPr lang="zh-TW" altLang="en-US"/>
              <a:t>按一下以編輯母片副標題樣式</a:t>
            </a:r>
          </a:p>
        </p:txBody>
      </p:sp>
      <p:sp>
        <p:nvSpPr>
          <p:cNvPr id="14" name="Rectangle 14"/>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kumimoji="0" sz="1400">
                <a:solidFill>
                  <a:srgbClr val="1C1C1C"/>
                </a:solidFill>
                <a:latin typeface="Tahoma" pitchFamily="34" charset="0"/>
                <a:ea typeface="新細明體" pitchFamily="18" charset="-120"/>
              </a:defRPr>
            </a:lvl1pPr>
          </a:lstStyle>
          <a:p>
            <a:pPr>
              <a:defRPr/>
            </a:pPr>
            <a:endParaRPr lang="en-US" altLang="zh-TW"/>
          </a:p>
        </p:txBody>
      </p:sp>
      <p:sp>
        <p:nvSpPr>
          <p:cNvPr id="15" name="Rectangle 15"/>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kumimoji="0" sz="1400">
                <a:solidFill>
                  <a:srgbClr val="1C1C1C"/>
                </a:solidFill>
                <a:latin typeface="Tahoma" pitchFamily="34" charset="0"/>
                <a:ea typeface="+mn-ea"/>
              </a:defRPr>
            </a:lvl1pPr>
          </a:lstStyle>
          <a:p>
            <a:pPr>
              <a:defRPr/>
            </a:pPr>
            <a:endParaRPr lang="en-US" altLang="zh-TW"/>
          </a:p>
        </p:txBody>
      </p:sp>
      <p:sp>
        <p:nvSpPr>
          <p:cNvPr id="16" name="Rectangle 16"/>
          <p:cNvSpPr>
            <a:spLocks noGrp="1" noChangeArrowheads="1"/>
          </p:cNvSpPr>
          <p:nvPr>
            <p:ph type="sldNum" sz="quarter" idx="12"/>
          </p:nvPr>
        </p:nvSpPr>
        <p:spPr>
          <a:xfrm>
            <a:off x="7239000" y="6400800"/>
            <a:ext cx="1905000" cy="457200"/>
          </a:xfrm>
        </p:spPr>
        <p:txBody>
          <a:bodyPr/>
          <a:lstStyle>
            <a:lvl1pPr algn="r">
              <a:defRPr>
                <a:solidFill>
                  <a:srgbClr val="1C1C1C"/>
                </a:solidFill>
              </a:defRPr>
            </a:lvl1pPr>
          </a:lstStyle>
          <a:p>
            <a:pPr>
              <a:defRPr/>
            </a:pPr>
            <a:fld id="{42C828B2-F631-4954-BB62-C2B4FE4B82EE}" type="slidenum">
              <a:rPr lang="en-US" altLang="zh-TW"/>
              <a:pPr>
                <a:defRPr/>
              </a:pPr>
              <a:t>‹#›</a:t>
            </a:fld>
            <a:endParaRPr lang="en-US" altLang="zh-TW"/>
          </a:p>
        </p:txBody>
      </p:sp>
    </p:spTree>
    <p:extLst>
      <p:ext uri="{BB962C8B-B14F-4D97-AF65-F5344CB8AC3E}">
        <p14:creationId xmlns:p14="http://schemas.microsoft.com/office/powerpoint/2010/main" val="2948808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4"/>
          <p:cNvSpPr>
            <a:spLocks noGrp="1" noChangeArrowheads="1"/>
          </p:cNvSpPr>
          <p:nvPr>
            <p:ph type="sldNum" sz="quarter" idx="10"/>
          </p:nvPr>
        </p:nvSpPr>
        <p:spPr>
          <a:ln/>
        </p:spPr>
        <p:txBody>
          <a:bodyPr/>
          <a:lstStyle>
            <a:lvl1pPr>
              <a:defRPr/>
            </a:lvl1pPr>
          </a:lstStyle>
          <a:p>
            <a:pPr>
              <a:defRPr/>
            </a:pPr>
            <a:r>
              <a:rPr lang="en-US" altLang="zh-TW"/>
              <a:t>5.</a:t>
            </a:r>
            <a:fld id="{204284CE-D7F2-41DF-9C4C-15D2ABB3F9F1}" type="slidenum">
              <a:rPr lang="en-US" altLang="zh-TW"/>
              <a:pPr>
                <a:defRPr/>
              </a:pPr>
              <a:t>‹#›</a:t>
            </a:fld>
            <a:endParaRPr lang="en-US" altLang="zh-TW"/>
          </a:p>
        </p:txBody>
      </p:sp>
    </p:spTree>
    <p:extLst>
      <p:ext uri="{BB962C8B-B14F-4D97-AF65-F5344CB8AC3E}">
        <p14:creationId xmlns:p14="http://schemas.microsoft.com/office/powerpoint/2010/main" val="597600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4"/>
          <p:cNvSpPr>
            <a:spLocks noGrp="1" noChangeArrowheads="1"/>
          </p:cNvSpPr>
          <p:nvPr>
            <p:ph type="sldNum" sz="quarter" idx="10"/>
          </p:nvPr>
        </p:nvSpPr>
        <p:spPr>
          <a:ln/>
        </p:spPr>
        <p:txBody>
          <a:bodyPr/>
          <a:lstStyle>
            <a:lvl1pPr>
              <a:defRPr/>
            </a:lvl1pPr>
          </a:lstStyle>
          <a:p>
            <a:pPr>
              <a:defRPr/>
            </a:pPr>
            <a:r>
              <a:rPr lang="en-US" altLang="zh-TW"/>
              <a:t>5.</a:t>
            </a:r>
            <a:fld id="{6E690C7F-920C-4724-8DD3-AACE4C86BA08}" type="slidenum">
              <a:rPr lang="en-US" altLang="zh-TW"/>
              <a:pPr>
                <a:defRPr/>
              </a:pPr>
              <a:t>‹#›</a:t>
            </a:fld>
            <a:endParaRPr lang="en-US" altLang="zh-TW"/>
          </a:p>
        </p:txBody>
      </p:sp>
    </p:spTree>
    <p:extLst>
      <p:ext uri="{BB962C8B-B14F-4D97-AF65-F5344CB8AC3E}">
        <p14:creationId xmlns:p14="http://schemas.microsoft.com/office/powerpoint/2010/main" val="76141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3400" y="914400"/>
            <a:ext cx="388620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0" y="914400"/>
            <a:ext cx="388620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4"/>
          <p:cNvSpPr>
            <a:spLocks noGrp="1" noChangeArrowheads="1"/>
          </p:cNvSpPr>
          <p:nvPr>
            <p:ph type="sldNum" sz="quarter" idx="10"/>
          </p:nvPr>
        </p:nvSpPr>
        <p:spPr>
          <a:ln/>
        </p:spPr>
        <p:txBody>
          <a:bodyPr/>
          <a:lstStyle>
            <a:lvl1pPr>
              <a:defRPr/>
            </a:lvl1pPr>
          </a:lstStyle>
          <a:p>
            <a:pPr>
              <a:defRPr/>
            </a:pPr>
            <a:r>
              <a:rPr lang="en-US" altLang="zh-TW"/>
              <a:t>5.</a:t>
            </a:r>
            <a:fld id="{FE395F5F-152C-4225-9D47-763A6C790F7A}" type="slidenum">
              <a:rPr lang="en-US" altLang="zh-TW"/>
              <a:pPr>
                <a:defRPr/>
              </a:pPr>
              <a:t>‹#›</a:t>
            </a:fld>
            <a:endParaRPr lang="en-US" altLang="zh-TW"/>
          </a:p>
        </p:txBody>
      </p:sp>
    </p:spTree>
    <p:extLst>
      <p:ext uri="{BB962C8B-B14F-4D97-AF65-F5344CB8AC3E}">
        <p14:creationId xmlns:p14="http://schemas.microsoft.com/office/powerpoint/2010/main" val="840441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4"/>
          <p:cNvSpPr>
            <a:spLocks noGrp="1" noChangeArrowheads="1"/>
          </p:cNvSpPr>
          <p:nvPr>
            <p:ph type="sldNum" sz="quarter" idx="10"/>
          </p:nvPr>
        </p:nvSpPr>
        <p:spPr>
          <a:ln/>
        </p:spPr>
        <p:txBody>
          <a:bodyPr/>
          <a:lstStyle>
            <a:lvl1pPr>
              <a:defRPr/>
            </a:lvl1pPr>
          </a:lstStyle>
          <a:p>
            <a:pPr>
              <a:defRPr/>
            </a:pPr>
            <a:r>
              <a:rPr lang="en-US" altLang="zh-TW"/>
              <a:t>5.</a:t>
            </a:r>
            <a:fld id="{CE48E265-B436-4213-ADE4-A07C657E3B98}" type="slidenum">
              <a:rPr lang="en-US" altLang="zh-TW"/>
              <a:pPr>
                <a:defRPr/>
              </a:pPr>
              <a:t>‹#›</a:t>
            </a:fld>
            <a:endParaRPr lang="en-US" altLang="zh-TW"/>
          </a:p>
        </p:txBody>
      </p:sp>
    </p:spTree>
    <p:extLst>
      <p:ext uri="{BB962C8B-B14F-4D97-AF65-F5344CB8AC3E}">
        <p14:creationId xmlns:p14="http://schemas.microsoft.com/office/powerpoint/2010/main" val="3882998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4"/>
          <p:cNvSpPr>
            <a:spLocks noGrp="1" noChangeArrowheads="1"/>
          </p:cNvSpPr>
          <p:nvPr>
            <p:ph type="sldNum" sz="quarter" idx="10"/>
          </p:nvPr>
        </p:nvSpPr>
        <p:spPr>
          <a:ln/>
        </p:spPr>
        <p:txBody>
          <a:bodyPr/>
          <a:lstStyle>
            <a:lvl1pPr>
              <a:defRPr/>
            </a:lvl1pPr>
          </a:lstStyle>
          <a:p>
            <a:pPr>
              <a:defRPr/>
            </a:pPr>
            <a:r>
              <a:rPr lang="en-US" altLang="zh-TW"/>
              <a:t>5.</a:t>
            </a:r>
            <a:fld id="{FA168637-0EB2-426B-91FB-E050723C0AE0}" type="slidenum">
              <a:rPr lang="en-US" altLang="zh-TW"/>
              <a:pPr>
                <a:defRPr/>
              </a:pPr>
              <a:t>‹#›</a:t>
            </a:fld>
            <a:endParaRPr lang="en-US" altLang="zh-TW"/>
          </a:p>
        </p:txBody>
      </p:sp>
    </p:spTree>
    <p:extLst>
      <p:ext uri="{BB962C8B-B14F-4D97-AF65-F5344CB8AC3E}">
        <p14:creationId xmlns:p14="http://schemas.microsoft.com/office/powerpoint/2010/main" val="2283092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r>
              <a:rPr lang="en-US" altLang="zh-TW"/>
              <a:t>5.</a:t>
            </a:r>
            <a:fld id="{C3786684-BD62-438E-A7CF-BA8FCE4AF650}" type="slidenum">
              <a:rPr lang="en-US" altLang="zh-TW"/>
              <a:pPr>
                <a:defRPr/>
              </a:pPr>
              <a:t>‹#›</a:t>
            </a:fld>
            <a:endParaRPr lang="en-US" altLang="zh-TW"/>
          </a:p>
        </p:txBody>
      </p:sp>
    </p:spTree>
    <p:extLst>
      <p:ext uri="{BB962C8B-B14F-4D97-AF65-F5344CB8AC3E}">
        <p14:creationId xmlns:p14="http://schemas.microsoft.com/office/powerpoint/2010/main" val="207717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4"/>
          <p:cNvSpPr>
            <a:spLocks noGrp="1" noChangeArrowheads="1"/>
          </p:cNvSpPr>
          <p:nvPr>
            <p:ph type="sldNum" sz="quarter" idx="10"/>
          </p:nvPr>
        </p:nvSpPr>
        <p:spPr>
          <a:ln/>
        </p:spPr>
        <p:txBody>
          <a:bodyPr/>
          <a:lstStyle>
            <a:lvl1pPr>
              <a:defRPr/>
            </a:lvl1pPr>
          </a:lstStyle>
          <a:p>
            <a:pPr>
              <a:defRPr/>
            </a:pPr>
            <a:r>
              <a:rPr lang="en-US" altLang="zh-TW"/>
              <a:t>5.</a:t>
            </a:r>
            <a:fld id="{92566A86-EB9C-417B-8A6E-34DB1E95C86A}" type="slidenum">
              <a:rPr lang="en-US" altLang="zh-TW"/>
              <a:pPr>
                <a:defRPr/>
              </a:pPr>
              <a:t>‹#›</a:t>
            </a:fld>
            <a:endParaRPr lang="en-US" altLang="zh-TW"/>
          </a:p>
        </p:txBody>
      </p:sp>
    </p:spTree>
    <p:extLst>
      <p:ext uri="{BB962C8B-B14F-4D97-AF65-F5344CB8AC3E}">
        <p14:creationId xmlns:p14="http://schemas.microsoft.com/office/powerpoint/2010/main" val="143416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4"/>
          <p:cNvSpPr>
            <a:spLocks noGrp="1" noChangeArrowheads="1"/>
          </p:cNvSpPr>
          <p:nvPr>
            <p:ph type="sldNum" sz="quarter" idx="10"/>
          </p:nvPr>
        </p:nvSpPr>
        <p:spPr>
          <a:ln/>
        </p:spPr>
        <p:txBody>
          <a:bodyPr/>
          <a:lstStyle>
            <a:lvl1pPr>
              <a:defRPr/>
            </a:lvl1pPr>
          </a:lstStyle>
          <a:p>
            <a:pPr>
              <a:defRPr/>
            </a:pPr>
            <a:r>
              <a:rPr lang="en-US" altLang="zh-TW"/>
              <a:t>9.</a:t>
            </a:r>
            <a:fld id="{7DC2F414-FEAE-411A-8479-08FE7E24E46C}" type="slidenum">
              <a:rPr lang="en-US" altLang="zh-TW"/>
              <a:pPr>
                <a:defRPr/>
              </a:pPr>
              <a:t>‹#›</a:t>
            </a:fld>
            <a:endParaRPr lang="en-US" altLang="zh-TW"/>
          </a:p>
        </p:txBody>
      </p:sp>
    </p:spTree>
    <p:extLst>
      <p:ext uri="{BB962C8B-B14F-4D97-AF65-F5344CB8AC3E}">
        <p14:creationId xmlns:p14="http://schemas.microsoft.com/office/powerpoint/2010/main" val="836316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4"/>
          <p:cNvSpPr>
            <a:spLocks noGrp="1" noChangeArrowheads="1"/>
          </p:cNvSpPr>
          <p:nvPr>
            <p:ph type="sldNum" sz="quarter" idx="10"/>
          </p:nvPr>
        </p:nvSpPr>
        <p:spPr>
          <a:ln/>
        </p:spPr>
        <p:txBody>
          <a:bodyPr/>
          <a:lstStyle>
            <a:lvl1pPr>
              <a:defRPr/>
            </a:lvl1pPr>
          </a:lstStyle>
          <a:p>
            <a:pPr>
              <a:defRPr/>
            </a:pPr>
            <a:r>
              <a:rPr lang="en-US" altLang="zh-TW"/>
              <a:t>5.</a:t>
            </a:r>
            <a:fld id="{93E83EBD-AB13-472B-831A-AC111BD62502}" type="slidenum">
              <a:rPr lang="en-US" altLang="zh-TW"/>
              <a:pPr>
                <a:defRPr/>
              </a:pPr>
              <a:t>‹#›</a:t>
            </a:fld>
            <a:endParaRPr lang="en-US" altLang="zh-TW"/>
          </a:p>
        </p:txBody>
      </p:sp>
    </p:spTree>
    <p:extLst>
      <p:ext uri="{BB962C8B-B14F-4D97-AF65-F5344CB8AC3E}">
        <p14:creationId xmlns:p14="http://schemas.microsoft.com/office/powerpoint/2010/main" val="3655208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4"/>
          <p:cNvSpPr>
            <a:spLocks noGrp="1" noChangeArrowheads="1"/>
          </p:cNvSpPr>
          <p:nvPr>
            <p:ph type="sldNum" sz="quarter" idx="10"/>
          </p:nvPr>
        </p:nvSpPr>
        <p:spPr>
          <a:ln/>
        </p:spPr>
        <p:txBody>
          <a:bodyPr/>
          <a:lstStyle>
            <a:lvl1pPr>
              <a:defRPr/>
            </a:lvl1pPr>
          </a:lstStyle>
          <a:p>
            <a:pPr>
              <a:defRPr/>
            </a:pPr>
            <a:r>
              <a:rPr lang="en-US" altLang="zh-TW"/>
              <a:t>5.</a:t>
            </a:r>
            <a:fld id="{226D2E23-2D05-488B-AF0F-6A8967A39965}" type="slidenum">
              <a:rPr lang="en-US" altLang="zh-TW"/>
              <a:pPr>
                <a:defRPr/>
              </a:pPr>
              <a:t>‹#›</a:t>
            </a:fld>
            <a:endParaRPr lang="en-US" altLang="zh-TW"/>
          </a:p>
        </p:txBody>
      </p:sp>
    </p:spTree>
    <p:extLst>
      <p:ext uri="{BB962C8B-B14F-4D97-AF65-F5344CB8AC3E}">
        <p14:creationId xmlns:p14="http://schemas.microsoft.com/office/powerpoint/2010/main" val="12550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77000" y="76200"/>
            <a:ext cx="1981200" cy="55991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3400" y="76200"/>
            <a:ext cx="5791200" cy="55991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4"/>
          <p:cNvSpPr>
            <a:spLocks noGrp="1" noChangeArrowheads="1"/>
          </p:cNvSpPr>
          <p:nvPr>
            <p:ph type="sldNum" sz="quarter" idx="10"/>
          </p:nvPr>
        </p:nvSpPr>
        <p:spPr>
          <a:ln/>
        </p:spPr>
        <p:txBody>
          <a:bodyPr/>
          <a:lstStyle>
            <a:lvl1pPr>
              <a:defRPr/>
            </a:lvl1pPr>
          </a:lstStyle>
          <a:p>
            <a:pPr>
              <a:defRPr/>
            </a:pPr>
            <a:r>
              <a:rPr lang="en-US" altLang="zh-TW"/>
              <a:t>5.</a:t>
            </a:r>
            <a:fld id="{18DA813E-64FA-45E2-9627-8141E9194DE9}" type="slidenum">
              <a:rPr lang="en-US" altLang="zh-TW"/>
              <a:pPr>
                <a:defRPr/>
              </a:pPr>
              <a:t>‹#›</a:t>
            </a:fld>
            <a:endParaRPr lang="en-US" altLang="zh-TW"/>
          </a:p>
        </p:txBody>
      </p:sp>
    </p:spTree>
    <p:extLst>
      <p:ext uri="{BB962C8B-B14F-4D97-AF65-F5344CB8AC3E}">
        <p14:creationId xmlns:p14="http://schemas.microsoft.com/office/powerpoint/2010/main" val="315890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4"/>
          <p:cNvSpPr>
            <a:spLocks noGrp="1" noChangeArrowheads="1"/>
          </p:cNvSpPr>
          <p:nvPr>
            <p:ph type="sldNum" sz="quarter" idx="10"/>
          </p:nvPr>
        </p:nvSpPr>
        <p:spPr>
          <a:ln/>
        </p:spPr>
        <p:txBody>
          <a:bodyPr/>
          <a:lstStyle>
            <a:lvl1pPr>
              <a:defRPr/>
            </a:lvl1pPr>
          </a:lstStyle>
          <a:p>
            <a:pPr>
              <a:defRPr/>
            </a:pPr>
            <a:r>
              <a:rPr lang="en-US" altLang="zh-TW"/>
              <a:t>9.</a:t>
            </a:r>
            <a:fld id="{378EDE94-FE5F-415B-8847-65DA45364665}" type="slidenum">
              <a:rPr lang="en-US" altLang="zh-TW"/>
              <a:pPr>
                <a:defRPr/>
              </a:pPr>
              <a:t>‹#›</a:t>
            </a:fld>
            <a:endParaRPr lang="en-US" altLang="zh-TW"/>
          </a:p>
        </p:txBody>
      </p:sp>
    </p:spTree>
    <p:extLst>
      <p:ext uri="{BB962C8B-B14F-4D97-AF65-F5344CB8AC3E}">
        <p14:creationId xmlns:p14="http://schemas.microsoft.com/office/powerpoint/2010/main" val="2732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3400" y="914400"/>
            <a:ext cx="388620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0" y="914400"/>
            <a:ext cx="388620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4"/>
          <p:cNvSpPr>
            <a:spLocks noGrp="1" noChangeArrowheads="1"/>
          </p:cNvSpPr>
          <p:nvPr>
            <p:ph type="sldNum" sz="quarter" idx="10"/>
          </p:nvPr>
        </p:nvSpPr>
        <p:spPr>
          <a:ln/>
        </p:spPr>
        <p:txBody>
          <a:bodyPr/>
          <a:lstStyle>
            <a:lvl1pPr>
              <a:defRPr/>
            </a:lvl1pPr>
          </a:lstStyle>
          <a:p>
            <a:pPr>
              <a:defRPr/>
            </a:pPr>
            <a:r>
              <a:rPr lang="en-US" altLang="zh-TW"/>
              <a:t>9.</a:t>
            </a:r>
            <a:fld id="{073E2F51-AD34-4650-A445-8B135E920C02}" type="slidenum">
              <a:rPr lang="en-US" altLang="zh-TW"/>
              <a:pPr>
                <a:defRPr/>
              </a:pPr>
              <a:t>‹#›</a:t>
            </a:fld>
            <a:endParaRPr lang="en-US" altLang="zh-TW"/>
          </a:p>
        </p:txBody>
      </p:sp>
    </p:spTree>
    <p:extLst>
      <p:ext uri="{BB962C8B-B14F-4D97-AF65-F5344CB8AC3E}">
        <p14:creationId xmlns:p14="http://schemas.microsoft.com/office/powerpoint/2010/main" val="136415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4"/>
          <p:cNvSpPr>
            <a:spLocks noGrp="1" noChangeArrowheads="1"/>
          </p:cNvSpPr>
          <p:nvPr>
            <p:ph type="sldNum" sz="quarter" idx="10"/>
          </p:nvPr>
        </p:nvSpPr>
        <p:spPr>
          <a:ln/>
        </p:spPr>
        <p:txBody>
          <a:bodyPr/>
          <a:lstStyle>
            <a:lvl1pPr>
              <a:defRPr/>
            </a:lvl1pPr>
          </a:lstStyle>
          <a:p>
            <a:pPr>
              <a:defRPr/>
            </a:pPr>
            <a:r>
              <a:rPr lang="en-US" altLang="zh-TW"/>
              <a:t>9.</a:t>
            </a:r>
            <a:fld id="{A953D441-7072-48E0-AE0E-4622D630F2C9}" type="slidenum">
              <a:rPr lang="en-US" altLang="zh-TW"/>
              <a:pPr>
                <a:defRPr/>
              </a:pPr>
              <a:t>‹#›</a:t>
            </a:fld>
            <a:endParaRPr lang="en-US" altLang="zh-TW"/>
          </a:p>
        </p:txBody>
      </p:sp>
    </p:spTree>
    <p:extLst>
      <p:ext uri="{BB962C8B-B14F-4D97-AF65-F5344CB8AC3E}">
        <p14:creationId xmlns:p14="http://schemas.microsoft.com/office/powerpoint/2010/main" val="149409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4"/>
          <p:cNvSpPr>
            <a:spLocks noGrp="1" noChangeArrowheads="1"/>
          </p:cNvSpPr>
          <p:nvPr>
            <p:ph type="sldNum" sz="quarter" idx="10"/>
          </p:nvPr>
        </p:nvSpPr>
        <p:spPr>
          <a:ln/>
        </p:spPr>
        <p:txBody>
          <a:bodyPr/>
          <a:lstStyle>
            <a:lvl1pPr>
              <a:defRPr/>
            </a:lvl1pPr>
          </a:lstStyle>
          <a:p>
            <a:pPr>
              <a:defRPr/>
            </a:pPr>
            <a:r>
              <a:rPr lang="en-US" altLang="zh-TW"/>
              <a:t>9.</a:t>
            </a:r>
            <a:fld id="{81AAB06C-9684-4082-9EAB-4C9D5900C3AF}" type="slidenum">
              <a:rPr lang="en-US" altLang="zh-TW"/>
              <a:pPr>
                <a:defRPr/>
              </a:pPr>
              <a:t>‹#›</a:t>
            </a:fld>
            <a:endParaRPr lang="en-US" altLang="zh-TW"/>
          </a:p>
        </p:txBody>
      </p:sp>
    </p:spTree>
    <p:extLst>
      <p:ext uri="{BB962C8B-B14F-4D97-AF65-F5344CB8AC3E}">
        <p14:creationId xmlns:p14="http://schemas.microsoft.com/office/powerpoint/2010/main" val="365426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r>
              <a:rPr lang="en-US" altLang="zh-TW"/>
              <a:t>9.</a:t>
            </a:r>
            <a:fld id="{645AD02E-CC29-46C3-9FED-589F411489E1}" type="slidenum">
              <a:rPr lang="en-US" altLang="zh-TW"/>
              <a:pPr>
                <a:defRPr/>
              </a:pPr>
              <a:t>‹#›</a:t>
            </a:fld>
            <a:endParaRPr lang="en-US" altLang="zh-TW"/>
          </a:p>
        </p:txBody>
      </p:sp>
    </p:spTree>
    <p:extLst>
      <p:ext uri="{BB962C8B-B14F-4D97-AF65-F5344CB8AC3E}">
        <p14:creationId xmlns:p14="http://schemas.microsoft.com/office/powerpoint/2010/main" val="250523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4"/>
          <p:cNvSpPr>
            <a:spLocks noGrp="1" noChangeArrowheads="1"/>
          </p:cNvSpPr>
          <p:nvPr>
            <p:ph type="sldNum" sz="quarter" idx="10"/>
          </p:nvPr>
        </p:nvSpPr>
        <p:spPr>
          <a:ln/>
        </p:spPr>
        <p:txBody>
          <a:bodyPr/>
          <a:lstStyle>
            <a:lvl1pPr>
              <a:defRPr/>
            </a:lvl1pPr>
          </a:lstStyle>
          <a:p>
            <a:pPr>
              <a:defRPr/>
            </a:pPr>
            <a:r>
              <a:rPr lang="en-US" altLang="zh-TW"/>
              <a:t>9.</a:t>
            </a:r>
            <a:fld id="{3AE44BED-E875-443B-89E2-055D6C18DEE1}" type="slidenum">
              <a:rPr lang="en-US" altLang="zh-TW"/>
              <a:pPr>
                <a:defRPr/>
              </a:pPr>
              <a:t>‹#›</a:t>
            </a:fld>
            <a:endParaRPr lang="en-US" altLang="zh-TW"/>
          </a:p>
        </p:txBody>
      </p:sp>
    </p:spTree>
    <p:extLst>
      <p:ext uri="{BB962C8B-B14F-4D97-AF65-F5344CB8AC3E}">
        <p14:creationId xmlns:p14="http://schemas.microsoft.com/office/powerpoint/2010/main" val="40423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4"/>
          <p:cNvSpPr>
            <a:spLocks noGrp="1" noChangeArrowheads="1"/>
          </p:cNvSpPr>
          <p:nvPr>
            <p:ph type="sldNum" sz="quarter" idx="10"/>
          </p:nvPr>
        </p:nvSpPr>
        <p:spPr>
          <a:ln/>
        </p:spPr>
        <p:txBody>
          <a:bodyPr/>
          <a:lstStyle>
            <a:lvl1pPr>
              <a:defRPr/>
            </a:lvl1pPr>
          </a:lstStyle>
          <a:p>
            <a:pPr>
              <a:defRPr/>
            </a:pPr>
            <a:r>
              <a:rPr lang="en-US" altLang="zh-TW"/>
              <a:t>9.</a:t>
            </a:r>
            <a:fld id="{BBE68D35-B496-44E3-B363-FA8C2FEEAE35}" type="slidenum">
              <a:rPr lang="en-US" altLang="zh-TW"/>
              <a:pPr>
                <a:defRPr/>
              </a:pPr>
              <a:t>‹#›</a:t>
            </a:fld>
            <a:endParaRPr lang="en-US" altLang="zh-TW"/>
          </a:p>
        </p:txBody>
      </p:sp>
    </p:spTree>
    <p:extLst>
      <p:ext uri="{BB962C8B-B14F-4D97-AF65-F5344CB8AC3E}">
        <p14:creationId xmlns:p14="http://schemas.microsoft.com/office/powerpoint/2010/main" val="123657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8"/>
          <p:cNvSpPr>
            <a:spLocks noChangeArrowheads="1"/>
          </p:cNvSpPr>
          <p:nvPr/>
        </p:nvSpPr>
        <p:spPr bwMode="gray">
          <a:xfrm>
            <a:off x="457200" y="7620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zh-TW" altLang="zh-TW">
              <a:latin typeface="Tahoma" pitchFamily="34" charset="0"/>
              <a:ea typeface="新細明體" pitchFamily="18" charset="-120"/>
            </a:endParaRPr>
          </a:p>
        </p:txBody>
      </p:sp>
      <p:sp>
        <p:nvSpPr>
          <p:cNvPr id="38915" name="Rectangle 9"/>
          <p:cNvSpPr>
            <a:spLocks noGrp="1" noChangeArrowheads="1"/>
          </p:cNvSpPr>
          <p:nvPr>
            <p:ph type="title"/>
          </p:nvPr>
        </p:nvSpPr>
        <p:spPr bwMode="auto">
          <a:xfrm>
            <a:off x="533400" y="76200"/>
            <a:ext cx="79248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38916" name="Rectangle 10"/>
          <p:cNvSpPr>
            <a:spLocks noGrp="1" noChangeArrowheads="1"/>
          </p:cNvSpPr>
          <p:nvPr>
            <p:ph type="body" idx="1"/>
          </p:nvPr>
        </p:nvSpPr>
        <p:spPr bwMode="auto">
          <a:xfrm>
            <a:off x="533400" y="914400"/>
            <a:ext cx="79248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p:txBody>
      </p:sp>
      <p:sp>
        <p:nvSpPr>
          <p:cNvPr id="4110" name="Rectangle 14"/>
          <p:cNvSpPr>
            <a:spLocks noGrp="1" noChangeArrowheads="1"/>
          </p:cNvSpPr>
          <p:nvPr>
            <p:ph type="sldNum" sz="quarter" idx="4"/>
          </p:nvPr>
        </p:nvSpPr>
        <p:spPr bwMode="auto">
          <a:xfrm>
            <a:off x="8643938" y="6500813"/>
            <a:ext cx="571500" cy="357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a typeface="新細明體" pitchFamily="18" charset="-120"/>
              </a:defRPr>
            </a:lvl1pPr>
          </a:lstStyle>
          <a:p>
            <a:pPr>
              <a:defRPr/>
            </a:pPr>
            <a:r>
              <a:rPr lang="en-US" altLang="zh-TW"/>
              <a:t>9.</a:t>
            </a:r>
            <a:fld id="{181CAB50-18E9-4325-AE55-1487CE7582E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246"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200">
          <a:solidFill>
            <a:schemeClr val="folHlink"/>
          </a:solidFill>
          <a:latin typeface="+mj-lt"/>
          <a:ea typeface="+mj-ea"/>
          <a:cs typeface="+mj-cs"/>
        </a:defRPr>
      </a:lvl1pPr>
      <a:lvl2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2pPr>
      <a:lvl3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3pPr>
      <a:lvl4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4pPr>
      <a:lvl5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5pPr>
      <a:lvl6pPr marL="457200" algn="l" rtl="0" fontAlgn="base">
        <a:spcBef>
          <a:spcPct val="0"/>
        </a:spcBef>
        <a:spcAft>
          <a:spcPct val="0"/>
        </a:spcAft>
        <a:defRPr kumimoji="1" sz="3200">
          <a:solidFill>
            <a:schemeClr val="folHlink"/>
          </a:solidFill>
          <a:latin typeface="Times New Roman" pitchFamily="18" charset="0"/>
          <a:ea typeface="標楷體" pitchFamily="65" charset="-120"/>
        </a:defRPr>
      </a:lvl6pPr>
      <a:lvl7pPr marL="914400" algn="l" rtl="0" fontAlgn="base">
        <a:spcBef>
          <a:spcPct val="0"/>
        </a:spcBef>
        <a:spcAft>
          <a:spcPct val="0"/>
        </a:spcAft>
        <a:defRPr kumimoji="1" sz="3200">
          <a:solidFill>
            <a:schemeClr val="folHlink"/>
          </a:solidFill>
          <a:latin typeface="Times New Roman" pitchFamily="18" charset="0"/>
          <a:ea typeface="標楷體" pitchFamily="65" charset="-120"/>
        </a:defRPr>
      </a:lvl7pPr>
      <a:lvl8pPr marL="1371600" algn="l" rtl="0" fontAlgn="base">
        <a:spcBef>
          <a:spcPct val="0"/>
        </a:spcBef>
        <a:spcAft>
          <a:spcPct val="0"/>
        </a:spcAft>
        <a:defRPr kumimoji="1" sz="3200">
          <a:solidFill>
            <a:schemeClr val="folHlink"/>
          </a:solidFill>
          <a:latin typeface="Times New Roman" pitchFamily="18" charset="0"/>
          <a:ea typeface="標楷體" pitchFamily="65" charset="-120"/>
        </a:defRPr>
      </a:lvl8pPr>
      <a:lvl9pPr marL="1828800" algn="l" rtl="0" fontAlgn="base">
        <a:spcBef>
          <a:spcPct val="0"/>
        </a:spcBef>
        <a:spcAft>
          <a:spcPct val="0"/>
        </a:spcAft>
        <a:defRPr kumimoji="1" sz="3200">
          <a:solidFill>
            <a:schemeClr val="folHlink"/>
          </a:solidFill>
          <a:latin typeface="Times New Roman" pitchFamily="18" charset="0"/>
          <a:ea typeface="標楷體" pitchFamily="65" charset="-120"/>
        </a:defRPr>
      </a:lvl9pPr>
    </p:titleStyle>
    <p:bodyStyle>
      <a:lvl1pPr marL="196850" indent="-196850" algn="l" rtl="0" eaLnBrk="0" fontAlgn="base" hangingPunct="0">
        <a:spcBef>
          <a:spcPct val="20000"/>
        </a:spcBef>
        <a:spcAft>
          <a:spcPct val="0"/>
        </a:spcAft>
        <a:buClr>
          <a:schemeClr val="tx1"/>
        </a:buClr>
        <a:buSzPct val="40000"/>
        <a:buFont typeface="Wingdings" pitchFamily="2" charset="2"/>
        <a:buChar char="n"/>
        <a:defRPr kumimoji="1" sz="2400">
          <a:solidFill>
            <a:schemeClr val="hlink"/>
          </a:solidFill>
          <a:latin typeface="+mn-lt"/>
          <a:ea typeface="+mn-ea"/>
          <a:cs typeface="+mn-cs"/>
        </a:defRPr>
      </a:lvl1pPr>
      <a:lvl2pPr marL="571500" indent="-114300" algn="l" rtl="0" eaLnBrk="0" fontAlgn="base" hangingPunct="0">
        <a:lnSpc>
          <a:spcPct val="130000"/>
        </a:lnSpc>
        <a:spcBef>
          <a:spcPct val="20000"/>
        </a:spcBef>
        <a:spcAft>
          <a:spcPct val="0"/>
        </a:spcAft>
        <a:buClr>
          <a:schemeClr val="hlink"/>
        </a:buClr>
        <a:buSzPct val="55000"/>
        <a:buFont typeface="Wingdings" pitchFamily="2" charset="2"/>
        <a:buChar char="n"/>
        <a:defRPr kumimoji="1" sz="2400">
          <a:solidFill>
            <a:schemeClr val="tx1"/>
          </a:solidFill>
          <a:latin typeface="+mn-lt"/>
          <a:ea typeface="+mn-ea"/>
        </a:defRPr>
      </a:lvl2pPr>
      <a:lvl3pPr marL="1177925"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Tahoma" pitchFamily="34" charset="0"/>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Tahoma" pitchFamily="34" charset="0"/>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8"/>
          <p:cNvSpPr>
            <a:spLocks noChangeArrowheads="1"/>
          </p:cNvSpPr>
          <p:nvPr/>
        </p:nvSpPr>
        <p:spPr bwMode="gray">
          <a:xfrm>
            <a:off x="457200" y="7620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zh-TW" altLang="zh-TW">
              <a:solidFill>
                <a:srgbClr val="000000"/>
              </a:solidFill>
              <a:latin typeface="Tahoma" pitchFamily="34" charset="0"/>
              <a:ea typeface="新細明體" pitchFamily="18" charset="-120"/>
            </a:endParaRPr>
          </a:p>
        </p:txBody>
      </p:sp>
      <p:sp>
        <p:nvSpPr>
          <p:cNvPr id="39939" name="Rectangle 9"/>
          <p:cNvSpPr>
            <a:spLocks noGrp="1" noChangeArrowheads="1"/>
          </p:cNvSpPr>
          <p:nvPr>
            <p:ph type="title"/>
          </p:nvPr>
        </p:nvSpPr>
        <p:spPr bwMode="auto">
          <a:xfrm>
            <a:off x="533400" y="76200"/>
            <a:ext cx="79248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39940" name="Rectangle 10"/>
          <p:cNvSpPr>
            <a:spLocks noGrp="1" noChangeArrowheads="1"/>
          </p:cNvSpPr>
          <p:nvPr>
            <p:ph type="body" idx="1"/>
          </p:nvPr>
        </p:nvSpPr>
        <p:spPr bwMode="auto">
          <a:xfrm>
            <a:off x="533400" y="914400"/>
            <a:ext cx="79248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p:txBody>
      </p:sp>
      <p:sp>
        <p:nvSpPr>
          <p:cNvPr id="4110" name="Rectangle 14"/>
          <p:cNvSpPr>
            <a:spLocks noGrp="1" noChangeArrowheads="1"/>
          </p:cNvSpPr>
          <p:nvPr>
            <p:ph type="sldNum" sz="quarter" idx="4"/>
          </p:nvPr>
        </p:nvSpPr>
        <p:spPr bwMode="auto">
          <a:xfrm>
            <a:off x="8572500" y="6500813"/>
            <a:ext cx="571500" cy="357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rgbClr val="000000"/>
                </a:solidFill>
                <a:ea typeface="新細明體" pitchFamily="18" charset="-120"/>
              </a:defRPr>
            </a:lvl1pPr>
          </a:lstStyle>
          <a:p>
            <a:pPr>
              <a:defRPr/>
            </a:pPr>
            <a:r>
              <a:rPr lang="en-US" altLang="zh-TW"/>
              <a:t>5.</a:t>
            </a:r>
            <a:fld id="{920466ED-5D80-494B-8A6F-31E73F8ECDC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247"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200">
          <a:solidFill>
            <a:schemeClr val="folHlink"/>
          </a:solidFill>
          <a:latin typeface="+mj-lt"/>
          <a:ea typeface="+mj-ea"/>
          <a:cs typeface="+mj-cs"/>
        </a:defRPr>
      </a:lvl1pPr>
      <a:lvl2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2pPr>
      <a:lvl3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3pPr>
      <a:lvl4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4pPr>
      <a:lvl5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5pPr>
      <a:lvl6pPr marL="457200" algn="l" rtl="0" fontAlgn="base">
        <a:spcBef>
          <a:spcPct val="0"/>
        </a:spcBef>
        <a:spcAft>
          <a:spcPct val="0"/>
        </a:spcAft>
        <a:defRPr kumimoji="1" sz="3200">
          <a:solidFill>
            <a:schemeClr val="folHlink"/>
          </a:solidFill>
          <a:latin typeface="Times New Roman" pitchFamily="18" charset="0"/>
          <a:ea typeface="標楷體" pitchFamily="65" charset="-120"/>
        </a:defRPr>
      </a:lvl6pPr>
      <a:lvl7pPr marL="914400" algn="l" rtl="0" fontAlgn="base">
        <a:spcBef>
          <a:spcPct val="0"/>
        </a:spcBef>
        <a:spcAft>
          <a:spcPct val="0"/>
        </a:spcAft>
        <a:defRPr kumimoji="1" sz="3200">
          <a:solidFill>
            <a:schemeClr val="folHlink"/>
          </a:solidFill>
          <a:latin typeface="Times New Roman" pitchFamily="18" charset="0"/>
          <a:ea typeface="標楷體" pitchFamily="65" charset="-120"/>
        </a:defRPr>
      </a:lvl7pPr>
      <a:lvl8pPr marL="1371600" algn="l" rtl="0" fontAlgn="base">
        <a:spcBef>
          <a:spcPct val="0"/>
        </a:spcBef>
        <a:spcAft>
          <a:spcPct val="0"/>
        </a:spcAft>
        <a:defRPr kumimoji="1" sz="3200">
          <a:solidFill>
            <a:schemeClr val="folHlink"/>
          </a:solidFill>
          <a:latin typeface="Times New Roman" pitchFamily="18" charset="0"/>
          <a:ea typeface="標楷體" pitchFamily="65" charset="-120"/>
        </a:defRPr>
      </a:lvl8pPr>
      <a:lvl9pPr marL="1828800" algn="l" rtl="0" fontAlgn="base">
        <a:spcBef>
          <a:spcPct val="0"/>
        </a:spcBef>
        <a:spcAft>
          <a:spcPct val="0"/>
        </a:spcAft>
        <a:defRPr kumimoji="1" sz="3200">
          <a:solidFill>
            <a:schemeClr val="folHlink"/>
          </a:solidFill>
          <a:latin typeface="Times New Roman" pitchFamily="18" charset="0"/>
          <a:ea typeface="標楷體" pitchFamily="65" charset="-120"/>
        </a:defRPr>
      </a:lvl9pPr>
    </p:titleStyle>
    <p:bodyStyle>
      <a:lvl1pPr marL="196850" indent="-196850" algn="l" rtl="0" eaLnBrk="0" fontAlgn="base" hangingPunct="0">
        <a:spcBef>
          <a:spcPct val="20000"/>
        </a:spcBef>
        <a:spcAft>
          <a:spcPct val="0"/>
        </a:spcAft>
        <a:buClr>
          <a:schemeClr val="tx1"/>
        </a:buClr>
        <a:buSzPct val="40000"/>
        <a:buFont typeface="Wingdings" pitchFamily="2" charset="2"/>
        <a:buChar char="n"/>
        <a:defRPr kumimoji="1" sz="2400">
          <a:solidFill>
            <a:schemeClr val="hlink"/>
          </a:solidFill>
          <a:latin typeface="+mn-lt"/>
          <a:ea typeface="+mn-ea"/>
          <a:cs typeface="+mn-cs"/>
        </a:defRPr>
      </a:lvl1pPr>
      <a:lvl2pPr marL="571500" indent="-114300" algn="l" rtl="0" eaLnBrk="0" fontAlgn="base" hangingPunct="0">
        <a:lnSpc>
          <a:spcPct val="130000"/>
        </a:lnSpc>
        <a:spcBef>
          <a:spcPct val="20000"/>
        </a:spcBef>
        <a:spcAft>
          <a:spcPct val="0"/>
        </a:spcAft>
        <a:buClr>
          <a:schemeClr val="hlink"/>
        </a:buClr>
        <a:buSzPct val="55000"/>
        <a:buFont typeface="Wingdings" pitchFamily="2" charset="2"/>
        <a:buChar char="n"/>
        <a:defRPr kumimoji="1" sz="2400">
          <a:solidFill>
            <a:schemeClr val="tx1"/>
          </a:solidFill>
          <a:latin typeface="+mn-lt"/>
          <a:ea typeface="+mn-ea"/>
        </a:defRPr>
      </a:lvl2pPr>
      <a:lvl3pPr marL="1177925"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Tahoma" pitchFamily="34" charset="0"/>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Tahoma" pitchFamily="34" charset="0"/>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png"/><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7.png"/><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10.bin"/><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wmf"/><Relationship Id="rId5" Type="http://schemas.openxmlformats.org/officeDocument/2006/relationships/oleObject" Target="../embeddings/oleObject13.bin"/><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image" Target="../media/image28.w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4.png"/><Relationship Id="rId4" Type="http://schemas.openxmlformats.org/officeDocument/2006/relationships/image" Target="../media/image33.wmf"/></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2.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5.wmf"/><Relationship Id="rId5" Type="http://schemas.openxmlformats.org/officeDocument/2006/relationships/oleObject" Target="../embeddings/oleObject17.bin"/><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3.wmf"/><Relationship Id="rId5" Type="http://schemas.openxmlformats.org/officeDocument/2006/relationships/oleObject" Target="../embeddings/oleObject18.bin"/><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7.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0.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47.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9.wmf"/></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54.png"/><Relationship Id="rId4" Type="http://schemas.openxmlformats.org/officeDocument/2006/relationships/image" Target="../media/image53.wmf"/></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9.wmf"/></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6.wmf"/><Relationship Id="rId5" Type="http://schemas.openxmlformats.org/officeDocument/2006/relationships/oleObject" Target="../embeddings/oleObject27.bin"/><Relationship Id="rId4" Type="http://schemas.openxmlformats.org/officeDocument/2006/relationships/image" Target="../media/image65.wmf"/></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7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3.wmf"/><Relationship Id="rId5" Type="http://schemas.openxmlformats.org/officeDocument/2006/relationships/oleObject" Target="../embeddings/oleObject30.bin"/><Relationship Id="rId4" Type="http://schemas.openxmlformats.org/officeDocument/2006/relationships/image" Target="../media/image72.wmf"/></Relationships>
</file>

<file path=ppt/slides/_rels/slide5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8.png"/><Relationship Id="rId7" Type="http://schemas.openxmlformats.org/officeDocument/2006/relationships/image" Target="../media/image75.wmf"/><Relationship Id="rId12"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2.bin"/><Relationship Id="rId11" Type="http://schemas.openxmlformats.org/officeDocument/2006/relationships/oleObject" Target="../embeddings/oleObject34.bin"/><Relationship Id="rId5" Type="http://schemas.openxmlformats.org/officeDocument/2006/relationships/image" Target="../media/image74.wmf"/><Relationship Id="rId10" Type="http://schemas.openxmlformats.org/officeDocument/2006/relationships/image" Target="../media/image76.wmf"/><Relationship Id="rId4" Type="http://schemas.openxmlformats.org/officeDocument/2006/relationships/oleObject" Target="../embeddings/oleObject31.bin"/><Relationship Id="rId9" Type="http://schemas.openxmlformats.org/officeDocument/2006/relationships/oleObject" Target="../embeddings/oleObject33.bin"/></Relationships>
</file>

<file path=ppt/slides/_rels/slide55.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1.wmf"/><Relationship Id="rId5" Type="http://schemas.openxmlformats.org/officeDocument/2006/relationships/oleObject" Target="../embeddings/oleObject36.bin"/><Relationship Id="rId4" Type="http://schemas.openxmlformats.org/officeDocument/2006/relationships/image" Target="../media/image80.wmf"/></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87.png"/><Relationship Id="rId4" Type="http://schemas.openxmlformats.org/officeDocument/2006/relationships/image" Target="../media/image86.wmf"/></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88.wmf"/><Relationship Id="rId4" Type="http://schemas.openxmlformats.org/officeDocument/2006/relationships/oleObject" Target="../embeddings/oleObject3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oleObject" Target="../embeddings/oleObject40.bin"/><Relationship Id="rId7"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4.wmf"/><Relationship Id="rId5" Type="http://schemas.openxmlformats.org/officeDocument/2006/relationships/oleObject" Target="../embeddings/oleObject41.bin"/><Relationship Id="rId4" Type="http://schemas.openxmlformats.org/officeDocument/2006/relationships/image" Target="../media/image93.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98.png"/><Relationship Id="rId4" Type="http://schemas.openxmlformats.org/officeDocument/2006/relationships/image" Target="../media/image97.wmf"/></Relationships>
</file>

<file path=ppt/slides/_rels/slide6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oleObject" Target="../embeddings/oleObject43.bin"/><Relationship Id="rId7"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44.bin"/><Relationship Id="rId5" Type="http://schemas.openxmlformats.org/officeDocument/2006/relationships/image" Target="../media/image103.png"/><Relationship Id="rId4" Type="http://schemas.openxmlformats.org/officeDocument/2006/relationships/image" Target="../media/image101.wmf"/></Relationships>
</file>

<file path=ppt/slides/_rels/slide6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108.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10.wmf"/><Relationship Id="rId5" Type="http://schemas.openxmlformats.org/officeDocument/2006/relationships/oleObject" Target="../embeddings/oleObject47.bin"/><Relationship Id="rId4" Type="http://schemas.openxmlformats.org/officeDocument/2006/relationships/image" Target="../media/image109.wmf"/></Relationships>
</file>

<file path=ppt/slides/_rels/slide7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16.wmf"/></Relationships>
</file>

<file path=ppt/slides/_rels/slide7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122.wmf"/></Relationships>
</file>

<file path=ppt/slides/_rels/slide8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73.wmf"/><Relationship Id="rId5" Type="http://schemas.openxmlformats.org/officeDocument/2006/relationships/oleObject" Target="../embeddings/oleObject51.bin"/><Relationship Id="rId4" Type="http://schemas.openxmlformats.org/officeDocument/2006/relationships/image" Target="../media/image72.wmf"/></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3.bin"/><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png"/><Relationship Id="rId4" Type="http://schemas.openxmlformats.org/officeDocument/2006/relationships/image" Target="../media/image8.w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128.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129.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31.wmf"/><Relationship Id="rId5" Type="http://schemas.openxmlformats.org/officeDocument/2006/relationships/oleObject" Target="../embeddings/oleObject55.bin"/><Relationship Id="rId4" Type="http://schemas.openxmlformats.org/officeDocument/2006/relationships/image" Target="../media/image130.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132.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042988" y="681038"/>
            <a:ext cx="7262812" cy="2062162"/>
          </a:xfrm>
        </p:spPr>
        <p:txBody>
          <a:bodyPr/>
          <a:lstStyle/>
          <a:p>
            <a:pPr eaLnBrk="1" hangingPunct="1">
              <a:lnSpc>
                <a:spcPct val="120000"/>
              </a:lnSpc>
            </a:pPr>
            <a:r>
              <a:rPr lang="en-US" altLang="zh-TW" sz="4400" dirty="0" smtClean="0"/>
              <a:t>Chapter 9 </a:t>
            </a:r>
            <a:br>
              <a:rPr lang="en-US" altLang="zh-TW" sz="4400" dirty="0" smtClean="0"/>
            </a:br>
            <a:r>
              <a:rPr lang="en-US" altLang="zh-TW" sz="4400" dirty="0" smtClean="0"/>
              <a:t>Linear Programming</a:t>
            </a:r>
            <a:endParaRPr lang="en-US" altLang="zh-TW" sz="3200" dirty="0" smtClean="0"/>
          </a:p>
        </p:txBody>
      </p:sp>
      <p:sp>
        <p:nvSpPr>
          <p:cNvPr id="43011" name="Rectangle 4"/>
          <p:cNvSpPr>
            <a:spLocks noGrp="1" noChangeArrowheads="1"/>
          </p:cNvSpPr>
          <p:nvPr>
            <p:ph type="subTitle" idx="1"/>
          </p:nvPr>
        </p:nvSpPr>
        <p:spPr>
          <a:xfrm>
            <a:off x="1547664" y="3284984"/>
            <a:ext cx="6894512" cy="3096344"/>
          </a:xfrm>
        </p:spPr>
        <p:txBody>
          <a:bodyPr/>
          <a:lstStyle/>
          <a:p>
            <a:pPr algn="l" eaLnBrk="1" hangingPunct="1">
              <a:spcBef>
                <a:spcPts val="1200"/>
              </a:spcBef>
            </a:pPr>
            <a:r>
              <a:rPr lang="en-US" altLang="zh-TW" sz="2400" dirty="0" smtClean="0"/>
              <a:t>9.1  Systems of Linear Inequalities</a:t>
            </a:r>
            <a:endParaRPr lang="en-US" altLang="zh-TW" sz="2400" i="1" baseline="30000" dirty="0" smtClean="0"/>
          </a:p>
          <a:p>
            <a:pPr algn="l" eaLnBrk="1" hangingPunct="1">
              <a:spcBef>
                <a:spcPts val="1200"/>
              </a:spcBef>
            </a:pPr>
            <a:r>
              <a:rPr lang="en-US" altLang="zh-TW" sz="2400" dirty="0" smtClean="0"/>
              <a:t>9.2  Linear Programming Involving Two Variables</a:t>
            </a:r>
          </a:p>
          <a:p>
            <a:pPr algn="l" eaLnBrk="1" hangingPunct="1">
              <a:spcBef>
                <a:spcPts val="1200"/>
              </a:spcBef>
            </a:pPr>
            <a:r>
              <a:rPr lang="en-US" altLang="zh-TW" sz="2400" dirty="0" smtClean="0"/>
              <a:t>9.3  The Simplex Method: Maximization</a:t>
            </a:r>
          </a:p>
          <a:p>
            <a:pPr algn="l" eaLnBrk="1" hangingPunct="1">
              <a:spcBef>
                <a:spcPts val="1200"/>
              </a:spcBef>
            </a:pPr>
            <a:r>
              <a:rPr lang="en-US" altLang="zh-TW" sz="2400" dirty="0" smtClean="0"/>
              <a:t>9.4  The Simplex Method: Minimization</a:t>
            </a:r>
          </a:p>
          <a:p>
            <a:pPr algn="l" eaLnBrk="1" hangingPunct="1">
              <a:spcBef>
                <a:spcPts val="1200"/>
              </a:spcBef>
            </a:pPr>
            <a:r>
              <a:rPr lang="en-US" altLang="zh-TW" sz="2400" dirty="0" smtClean="0"/>
              <a:t>9.5  The Simplex Method: Mixed Constraints</a:t>
            </a:r>
          </a:p>
          <a:p>
            <a:pPr algn="l" eaLnBrk="1" hangingPunct="1">
              <a:spcBef>
                <a:spcPts val="1200"/>
              </a:spcBef>
            </a:pPr>
            <a:r>
              <a:rPr lang="en-US" altLang="zh-TW" sz="2400" dirty="0" smtClean="0"/>
              <a:t>9.6  Homework 3 </a:t>
            </a:r>
          </a:p>
        </p:txBody>
      </p:sp>
      <p:sp>
        <p:nvSpPr>
          <p:cNvPr id="43012" name="Rectangle 3"/>
          <p:cNvSpPr>
            <a:spLocks noChangeArrowheads="1"/>
          </p:cNvSpPr>
          <p:nvPr/>
        </p:nvSpPr>
        <p:spPr bwMode="auto">
          <a:xfrm>
            <a:off x="8572500" y="6500813"/>
            <a:ext cx="5715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B8FB9D9F-1068-4CD9-A487-4E51D476A1A9}" type="slidenum">
              <a:rPr kumimoji="0" lang="en-US" altLang="zh-TW" sz="1400"/>
              <a:pPr algn="ctr"/>
              <a:t>1</a:t>
            </a:fld>
            <a:endParaRPr kumimoji="0" lang="en-US" altLang="zh-TW"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050"/>
          <p:cNvSpPr>
            <a:spLocks noGrp="1" noChangeArrowheads="1"/>
          </p:cNvSpPr>
          <p:nvPr>
            <p:ph type="title"/>
          </p:nvPr>
        </p:nvSpPr>
        <p:spPr/>
        <p:txBody>
          <a:bodyPr/>
          <a:lstStyle/>
          <a:p>
            <a:pPr eaLnBrk="1" hangingPunct="1"/>
            <a:r>
              <a:rPr lang="en-US" altLang="zh-TW" smtClean="0"/>
              <a:t>Keywords in Section 9.1:</a:t>
            </a:r>
          </a:p>
        </p:txBody>
      </p:sp>
      <p:sp>
        <p:nvSpPr>
          <p:cNvPr id="49155" name="Rectangle 2051"/>
          <p:cNvSpPr>
            <a:spLocks noGrp="1" noChangeArrowheads="1"/>
          </p:cNvSpPr>
          <p:nvPr>
            <p:ph type="body" idx="1"/>
          </p:nvPr>
        </p:nvSpPr>
        <p:spPr>
          <a:xfrm>
            <a:off x="533400" y="914400"/>
            <a:ext cx="7924800" cy="5562600"/>
          </a:xfrm>
        </p:spPr>
        <p:txBody>
          <a:bodyPr/>
          <a:lstStyle/>
          <a:p>
            <a:pPr eaLnBrk="1" hangingPunct="1">
              <a:lnSpc>
                <a:spcPct val="130000"/>
              </a:lnSpc>
              <a:spcBef>
                <a:spcPts val="600"/>
              </a:spcBef>
            </a:pPr>
            <a:r>
              <a:rPr lang="en-US" altLang="zh-TW" smtClean="0">
                <a:solidFill>
                  <a:schemeClr val="tx1"/>
                </a:solidFill>
              </a:rPr>
              <a:t>linear inequalities: </a:t>
            </a:r>
            <a:r>
              <a:rPr lang="zh-TW" altLang="en-US" smtClean="0">
                <a:solidFill>
                  <a:schemeClr val="tx1"/>
                </a:solidFill>
              </a:rPr>
              <a:t>線性不等式</a:t>
            </a:r>
            <a:endParaRPr lang="en-US" altLang="zh-TW" smtClean="0">
              <a:solidFill>
                <a:schemeClr val="tx1"/>
              </a:solidFill>
            </a:endParaRPr>
          </a:p>
          <a:p>
            <a:pPr eaLnBrk="1" hangingPunct="1">
              <a:lnSpc>
                <a:spcPct val="130000"/>
              </a:lnSpc>
              <a:spcBef>
                <a:spcPts val="600"/>
              </a:spcBef>
            </a:pPr>
            <a:r>
              <a:rPr lang="en-US" altLang="zh-TW" smtClean="0">
                <a:solidFill>
                  <a:schemeClr val="tx1"/>
                </a:solidFill>
              </a:rPr>
              <a:t>solution of an inequality: </a:t>
            </a:r>
            <a:r>
              <a:rPr lang="zh-TW" altLang="en-US" smtClean="0">
                <a:solidFill>
                  <a:schemeClr val="tx1"/>
                </a:solidFill>
              </a:rPr>
              <a:t>線性不等式的解</a:t>
            </a:r>
            <a:endParaRPr lang="en-US" altLang="zh-TW" smtClean="0">
              <a:solidFill>
                <a:schemeClr val="tx1"/>
              </a:solidFill>
            </a:endParaRPr>
          </a:p>
          <a:p>
            <a:pPr eaLnBrk="1" hangingPunct="1">
              <a:lnSpc>
                <a:spcPct val="130000"/>
              </a:lnSpc>
              <a:spcBef>
                <a:spcPts val="600"/>
              </a:spcBef>
            </a:pPr>
            <a:r>
              <a:rPr lang="en-US" altLang="zh-TW" smtClean="0">
                <a:solidFill>
                  <a:schemeClr val="tx1"/>
                </a:solidFill>
              </a:rPr>
              <a:t>systems of linear inequalities: </a:t>
            </a:r>
            <a:r>
              <a:rPr lang="zh-TW" altLang="en-US" smtClean="0">
                <a:solidFill>
                  <a:schemeClr val="tx1"/>
                </a:solidFill>
              </a:rPr>
              <a:t>線性不等式系統</a:t>
            </a:r>
            <a:endParaRPr lang="en-US" altLang="zh-TW" smtClean="0">
              <a:solidFill>
                <a:schemeClr val="tx1"/>
              </a:solidFill>
            </a:endParaRPr>
          </a:p>
          <a:p>
            <a:pPr eaLnBrk="1" hangingPunct="1">
              <a:lnSpc>
                <a:spcPct val="130000"/>
              </a:lnSpc>
              <a:spcBef>
                <a:spcPts val="600"/>
              </a:spcBef>
            </a:pPr>
            <a:r>
              <a:rPr lang="en-US" altLang="zh-TW" smtClean="0">
                <a:solidFill>
                  <a:schemeClr val="tx1"/>
                </a:solidFill>
              </a:rPr>
              <a:t>solution of a system of inequalities: </a:t>
            </a:r>
            <a:r>
              <a:rPr lang="zh-TW" altLang="en-US" smtClean="0">
                <a:solidFill>
                  <a:schemeClr val="tx1"/>
                </a:solidFill>
              </a:rPr>
              <a:t>線性不等式系統的解</a:t>
            </a:r>
            <a:endParaRPr lang="en-US" altLang="zh-TW" smtClean="0">
              <a:solidFill>
                <a:schemeClr val="tx1"/>
              </a:solidFill>
            </a:endParaRPr>
          </a:p>
          <a:p>
            <a:pPr eaLnBrk="1" hangingPunct="1">
              <a:lnSpc>
                <a:spcPct val="130000"/>
              </a:lnSpc>
              <a:spcBef>
                <a:spcPts val="600"/>
              </a:spcBef>
            </a:pPr>
            <a:r>
              <a:rPr lang="en-US" altLang="zh-TW" smtClean="0">
                <a:solidFill>
                  <a:schemeClr val="tx1"/>
                </a:solidFill>
              </a:rPr>
              <a:t>vertexes: </a:t>
            </a:r>
            <a:r>
              <a:rPr lang="zh-TW" altLang="en-US" smtClean="0">
                <a:solidFill>
                  <a:schemeClr val="tx1"/>
                </a:solidFill>
              </a:rPr>
              <a:t>頂點</a:t>
            </a:r>
          </a:p>
        </p:txBody>
      </p:sp>
      <p:sp>
        <p:nvSpPr>
          <p:cNvPr id="49156"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09E0E9E2-3326-4226-8378-FF01BCE75B6E}" type="slidenum">
              <a:rPr kumimoji="0" lang="en-US" altLang="zh-TW" sz="1400"/>
              <a:pPr algn="ctr"/>
              <a:t>10</a:t>
            </a:fld>
            <a:endParaRPr kumimoji="0" lang="en-US" altLang="zh-TW" sz="1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76200"/>
            <a:ext cx="8396288" cy="601663"/>
          </a:xfrm>
        </p:spPr>
        <p:txBody>
          <a:bodyPr/>
          <a:lstStyle/>
          <a:p>
            <a:pPr eaLnBrk="1" hangingPunct="1"/>
            <a:r>
              <a:rPr lang="en-US" altLang="zh-TW" smtClean="0"/>
              <a:t>9.2 Linear Programming Involving Two Variables</a:t>
            </a:r>
          </a:p>
        </p:txBody>
      </p:sp>
      <p:sp>
        <p:nvSpPr>
          <p:cNvPr id="50179" name="Rectangle 3"/>
          <p:cNvSpPr>
            <a:spLocks noGrp="1" noChangeArrowheads="1"/>
          </p:cNvSpPr>
          <p:nvPr>
            <p:ph type="body" idx="1"/>
          </p:nvPr>
        </p:nvSpPr>
        <p:spPr>
          <a:xfrm>
            <a:off x="395288" y="928688"/>
            <a:ext cx="7924800" cy="1524000"/>
          </a:xfrm>
        </p:spPr>
        <p:txBody>
          <a:bodyPr/>
          <a:lstStyle/>
          <a:p>
            <a:pPr eaLnBrk="1" hangingPunct="1">
              <a:lnSpc>
                <a:spcPct val="120000"/>
              </a:lnSpc>
            </a:pPr>
            <a:r>
              <a:rPr lang="en-US" altLang="zh-TW" dirty="0" smtClean="0"/>
              <a:t>Linear programming problems (</a:t>
            </a:r>
            <a:r>
              <a:rPr lang="zh-TW" altLang="en-US" dirty="0" smtClean="0"/>
              <a:t>線性規劃問題</a:t>
            </a:r>
            <a:r>
              <a:rPr lang="en-US" altLang="zh-TW" dirty="0" smtClean="0"/>
              <a:t>)</a:t>
            </a:r>
          </a:p>
          <a:p>
            <a:pPr lvl="1" indent="0" eaLnBrk="1" hangingPunct="1">
              <a:lnSpc>
                <a:spcPct val="120000"/>
              </a:lnSpc>
              <a:buFont typeface="Wingdings" pitchFamily="2" charset="2"/>
              <a:buNone/>
            </a:pPr>
            <a:r>
              <a:rPr lang="en-US" altLang="zh-TW" dirty="0" smtClean="0">
                <a:sym typeface="Wingdings" pitchFamily="2" charset="2"/>
              </a:rPr>
              <a:t>The linear programming problem is a type of optimization problem consisting of a </a:t>
            </a:r>
            <a:r>
              <a:rPr lang="en-US" altLang="zh-TW" b="1" dirty="0" smtClean="0">
                <a:sym typeface="Wingdings" pitchFamily="2" charset="2"/>
              </a:rPr>
              <a:t>linear objective function</a:t>
            </a:r>
            <a:r>
              <a:rPr lang="zh-TW" altLang="en-US" b="1" dirty="0" smtClean="0">
                <a:sym typeface="Wingdings" pitchFamily="2" charset="2"/>
              </a:rPr>
              <a:t> </a:t>
            </a:r>
            <a:r>
              <a:rPr lang="en-US" altLang="zh-TW" b="1" dirty="0" smtClean="0">
                <a:sym typeface="Wingdings" pitchFamily="2" charset="2"/>
              </a:rPr>
              <a:t>(</a:t>
            </a:r>
            <a:r>
              <a:rPr lang="zh-TW" altLang="en-US" b="1" dirty="0" smtClean="0">
                <a:sym typeface="Wingdings" pitchFamily="2" charset="2"/>
              </a:rPr>
              <a:t>線性目標函數</a:t>
            </a:r>
            <a:r>
              <a:rPr lang="en-US" altLang="zh-TW" b="1" dirty="0" smtClean="0">
                <a:sym typeface="Wingdings" pitchFamily="2" charset="2"/>
              </a:rPr>
              <a:t>) </a:t>
            </a:r>
            <a:r>
              <a:rPr lang="en-US" altLang="zh-TW" dirty="0" smtClean="0">
                <a:sym typeface="Wingdings" pitchFamily="2" charset="2"/>
              </a:rPr>
              <a:t>and a </a:t>
            </a:r>
            <a:r>
              <a:rPr lang="en-US" altLang="zh-TW" b="1" dirty="0" smtClean="0">
                <a:sym typeface="Wingdings" pitchFamily="2" charset="2"/>
              </a:rPr>
              <a:t>system of linear inequalities called constraints</a:t>
            </a:r>
          </a:p>
        </p:txBody>
      </p:sp>
      <p:sp>
        <p:nvSpPr>
          <p:cNvPr id="50180" name="Rectangle 17"/>
          <p:cNvSpPr>
            <a:spLocks noChangeArrowheads="1"/>
          </p:cNvSpPr>
          <p:nvPr/>
        </p:nvSpPr>
        <p:spPr bwMode="auto">
          <a:xfrm>
            <a:off x="395288" y="3367955"/>
            <a:ext cx="79248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20000"/>
              </a:lnSpc>
              <a:spcBef>
                <a:spcPct val="20000"/>
              </a:spcBef>
              <a:buClr>
                <a:schemeClr val="tx1"/>
              </a:buClr>
              <a:buSzPct val="40000"/>
              <a:buFont typeface="Wingdings" pitchFamily="2" charset="2"/>
              <a:buChar char="n"/>
            </a:pPr>
            <a:r>
              <a:rPr lang="en-US" altLang="zh-TW" dirty="0">
                <a:solidFill>
                  <a:schemeClr val="hlink"/>
                </a:solidFill>
                <a:ea typeface="標楷體" pitchFamily="65" charset="-120"/>
              </a:rPr>
              <a:t>Note: </a:t>
            </a:r>
            <a:r>
              <a:rPr lang="en-US" altLang="zh-TW" dirty="0">
                <a:ea typeface="標楷體" pitchFamily="65" charset="-120"/>
              </a:rPr>
              <a:t>The objective function gives the quantity that is to be maximized (or minimized), and the constraints determine the set of feasible solutions</a:t>
            </a:r>
            <a:endParaRPr lang="en-US" altLang="zh-TW" dirty="0">
              <a:solidFill>
                <a:schemeClr val="hlink"/>
              </a:solidFill>
              <a:ea typeface="標楷體" pitchFamily="65" charset="-120"/>
            </a:endParaRPr>
          </a:p>
        </p:txBody>
      </p:sp>
      <p:sp>
        <p:nvSpPr>
          <p:cNvPr id="50181" name="文字方塊 7"/>
          <p:cNvSpPr txBox="1">
            <a:spLocks noChangeArrowheads="1"/>
          </p:cNvSpPr>
          <p:nvPr/>
        </p:nvSpPr>
        <p:spPr bwMode="auto">
          <a:xfrm>
            <a:off x="571500" y="4787156"/>
            <a:ext cx="7786688"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lnSpc>
                <a:spcPct val="110000"/>
              </a:lnSpc>
            </a:pPr>
            <a:r>
              <a:rPr lang="en-US" altLang="zh-TW" sz="2200" dirty="0">
                <a:solidFill>
                  <a:srgbClr val="0000FF"/>
                </a:solidFill>
              </a:rPr>
              <a:t>※ Many applications in business and economics involve a process called </a:t>
            </a:r>
            <a:r>
              <a:rPr lang="en-US" altLang="zh-TW" sz="2200" dirty="0" smtClean="0">
                <a:solidFill>
                  <a:srgbClr val="0000FF"/>
                </a:solidFill>
              </a:rPr>
              <a:t>optimization (</a:t>
            </a:r>
            <a:r>
              <a:rPr lang="zh-TW" altLang="en-US" sz="2200" dirty="0" smtClean="0">
                <a:solidFill>
                  <a:srgbClr val="0000FF"/>
                </a:solidFill>
                <a:latin typeface="標楷體" panose="03000509000000000000" pitchFamily="65" charset="-120"/>
                <a:ea typeface="標楷體" panose="03000509000000000000" pitchFamily="65" charset="-120"/>
              </a:rPr>
              <a:t>最佳化</a:t>
            </a:r>
            <a:r>
              <a:rPr lang="en-US" altLang="zh-TW" sz="2200" dirty="0" smtClean="0">
                <a:solidFill>
                  <a:srgbClr val="0000FF"/>
                </a:solidFill>
              </a:rPr>
              <a:t>), </a:t>
            </a:r>
            <a:r>
              <a:rPr lang="en-US" altLang="zh-TW" sz="2200" dirty="0">
                <a:solidFill>
                  <a:srgbClr val="0000FF"/>
                </a:solidFill>
              </a:rPr>
              <a:t>e.g., to find the minimum cost, the maximum profit, or the minimum </a:t>
            </a:r>
            <a:r>
              <a:rPr lang="en-US" altLang="zh-TW" sz="2200" dirty="0" smtClean="0">
                <a:solidFill>
                  <a:srgbClr val="0000FF"/>
                </a:solidFill>
              </a:rPr>
              <a:t>consumption </a:t>
            </a:r>
            <a:r>
              <a:rPr lang="en-US" altLang="zh-TW" sz="2200" dirty="0">
                <a:solidFill>
                  <a:srgbClr val="0000FF"/>
                </a:solidFill>
              </a:rPr>
              <a:t>of resources</a:t>
            </a:r>
          </a:p>
          <a:p>
            <a:pPr eaLnBrk="1" hangingPunct="1">
              <a:lnSpc>
                <a:spcPct val="110000"/>
              </a:lnSpc>
            </a:pPr>
            <a:r>
              <a:rPr lang="en-US" altLang="zh-TW" sz="2200" dirty="0">
                <a:solidFill>
                  <a:srgbClr val="0000FF"/>
                </a:solidFill>
              </a:rPr>
              <a:t>※ The linear programming problem is one of the simplest and most widely used optimization problems</a:t>
            </a:r>
            <a:endParaRPr lang="zh-TW" altLang="en-US" sz="2200" dirty="0">
              <a:solidFill>
                <a:srgbClr val="0000FF"/>
              </a:solidFill>
            </a:endParaRPr>
          </a:p>
        </p:txBody>
      </p:sp>
      <p:sp>
        <p:nvSpPr>
          <p:cNvPr id="50182"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16A1F006-CC9F-4296-8931-4C0BC0EF48B0}" type="slidenum">
              <a:rPr kumimoji="0" lang="en-US" altLang="zh-TW" sz="1400"/>
              <a:pPr algn="ctr"/>
              <a:t>11</a:t>
            </a:fld>
            <a:endParaRPr kumimoji="0" lang="en-US" altLang="zh-TW" sz="1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85750" y="785813"/>
            <a:ext cx="8358188" cy="1163637"/>
          </a:xfrm>
        </p:spPr>
        <p:txBody>
          <a:bodyPr/>
          <a:lstStyle/>
          <a:p>
            <a:pPr eaLnBrk="1" hangingPunct="1">
              <a:lnSpc>
                <a:spcPct val="110000"/>
              </a:lnSpc>
            </a:pPr>
            <a:r>
              <a:rPr lang="en-US" altLang="zh-TW" smtClean="0"/>
              <a:t>Ex 1: Solving a linear programming problem</a:t>
            </a:r>
          </a:p>
          <a:p>
            <a:pPr lvl="1" indent="0" eaLnBrk="1" hangingPunct="1">
              <a:lnSpc>
                <a:spcPct val="110000"/>
              </a:lnSpc>
              <a:buFont typeface="Wingdings" pitchFamily="2" charset="2"/>
              <a:buNone/>
            </a:pPr>
            <a:r>
              <a:rPr lang="en-US" altLang="zh-TW" smtClean="0"/>
              <a:t>Find the maximum value of </a:t>
            </a:r>
            <a:r>
              <a:rPr lang="en-US" altLang="zh-TW" i="1" smtClean="0"/>
              <a:t>z</a:t>
            </a:r>
            <a:r>
              <a:rPr lang="en-US" altLang="zh-TW" smtClean="0"/>
              <a:t> = 3</a:t>
            </a:r>
            <a:r>
              <a:rPr lang="en-US" altLang="zh-TW" i="1" smtClean="0"/>
              <a:t>x</a:t>
            </a:r>
            <a:r>
              <a:rPr lang="en-US" altLang="zh-TW" smtClean="0"/>
              <a:t> + 2</a:t>
            </a:r>
            <a:r>
              <a:rPr lang="en-US" altLang="zh-TW" i="1" smtClean="0"/>
              <a:t>y</a:t>
            </a:r>
            <a:r>
              <a:rPr lang="en-US" altLang="zh-TW" smtClean="0"/>
              <a:t> subject to the constraints listed below</a:t>
            </a:r>
            <a:endParaRPr lang="en-US" altLang="zh-TW" i="1" smtClean="0">
              <a:latin typeface="標楷體" pitchFamily="65" charset="-120"/>
            </a:endParaRPr>
          </a:p>
        </p:txBody>
      </p:sp>
      <p:sp>
        <p:nvSpPr>
          <p:cNvPr id="4100" name="Rectangle 17"/>
          <p:cNvSpPr>
            <a:spLocks noChangeArrowheads="1"/>
          </p:cNvSpPr>
          <p:nvPr/>
        </p:nvSpPr>
        <p:spPr bwMode="auto">
          <a:xfrm>
            <a:off x="285750" y="3214688"/>
            <a:ext cx="7924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20000"/>
              </a:lnSpc>
              <a:spcBef>
                <a:spcPct val="20000"/>
              </a:spcBef>
              <a:buClr>
                <a:schemeClr val="tx1"/>
              </a:buClr>
              <a:buSzPct val="40000"/>
              <a:buFont typeface="Wingdings" pitchFamily="2" charset="2"/>
              <a:buNone/>
            </a:pPr>
            <a:r>
              <a:rPr lang="en-US" altLang="zh-TW">
                <a:solidFill>
                  <a:schemeClr val="hlink"/>
                </a:solidFill>
                <a:ea typeface="標楷體" pitchFamily="65" charset="-120"/>
              </a:rPr>
              <a:t> Sol:</a:t>
            </a:r>
            <a:endParaRPr lang="en-US" altLang="zh-TW">
              <a:latin typeface="標楷體" pitchFamily="65" charset="-120"/>
              <a:ea typeface="標楷體" pitchFamily="65" charset="-120"/>
            </a:endParaRPr>
          </a:p>
        </p:txBody>
      </p:sp>
      <p:graphicFrame>
        <p:nvGraphicFramePr>
          <p:cNvPr id="4098" name="Object 1038"/>
          <p:cNvGraphicFramePr>
            <a:graphicFrameLocks noChangeAspect="1"/>
          </p:cNvGraphicFramePr>
          <p:nvPr/>
        </p:nvGraphicFramePr>
        <p:xfrm>
          <a:off x="4143375" y="1857375"/>
          <a:ext cx="1184275" cy="1593850"/>
        </p:xfrm>
        <a:graphic>
          <a:graphicData uri="http://schemas.openxmlformats.org/presentationml/2006/ole">
            <mc:AlternateContent xmlns:mc="http://schemas.openxmlformats.org/markup-compatibility/2006">
              <mc:Choice xmlns:v="urn:schemas-microsoft-com:vml" Requires="v">
                <p:oleObj spid="_x0000_s4299" name="Equation" r:id="rId3" imgW="660240" imgH="888840" progId="Equation.DSMT4">
                  <p:embed/>
                </p:oleObj>
              </mc:Choice>
              <mc:Fallback>
                <p:oleObj name="Equation" r:id="rId3" imgW="660240" imgH="88884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1857375"/>
                        <a:ext cx="1184275" cy="159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 name="Text Box 1032"/>
          <p:cNvSpPr txBox="1">
            <a:spLocks noChangeArrowheads="1"/>
          </p:cNvSpPr>
          <p:nvPr/>
        </p:nvSpPr>
        <p:spPr bwMode="auto">
          <a:xfrm>
            <a:off x="3857625" y="3786188"/>
            <a:ext cx="4643438"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spcBef>
                <a:spcPts val="600"/>
              </a:spcBef>
            </a:pPr>
            <a:r>
              <a:rPr lang="en-US" altLang="zh-TW" sz="2200">
                <a:ea typeface="標楷體" pitchFamily="65" charset="-120"/>
              </a:rPr>
              <a:t>At (0, 0): </a:t>
            </a:r>
            <a:r>
              <a:rPr lang="en-US" altLang="zh-TW" sz="2200" i="1">
                <a:ea typeface="標楷體" pitchFamily="65" charset="-120"/>
              </a:rPr>
              <a:t>z</a:t>
            </a:r>
            <a:r>
              <a:rPr lang="en-US" altLang="zh-TW" sz="2200">
                <a:ea typeface="標楷體" pitchFamily="65" charset="-120"/>
              </a:rPr>
              <a:t> = 3(0) + 2(0) = 0</a:t>
            </a:r>
          </a:p>
          <a:p>
            <a:pPr eaLnBrk="1" hangingPunct="1">
              <a:spcBef>
                <a:spcPts val="600"/>
              </a:spcBef>
            </a:pPr>
            <a:r>
              <a:rPr lang="en-US" altLang="zh-TW" sz="2200">
                <a:ea typeface="標楷體" pitchFamily="65" charset="-120"/>
              </a:rPr>
              <a:t>At (1, 0): </a:t>
            </a:r>
            <a:r>
              <a:rPr lang="en-US" altLang="zh-TW" sz="2200" i="1">
                <a:ea typeface="標楷體" pitchFamily="65" charset="-120"/>
              </a:rPr>
              <a:t>z</a:t>
            </a:r>
            <a:r>
              <a:rPr lang="en-US" altLang="zh-TW" sz="2200">
                <a:ea typeface="標楷體" pitchFamily="65" charset="-120"/>
              </a:rPr>
              <a:t> = 3(1) + 2(0) = 3</a:t>
            </a:r>
          </a:p>
          <a:p>
            <a:pPr eaLnBrk="1" hangingPunct="1">
              <a:spcBef>
                <a:spcPts val="600"/>
              </a:spcBef>
            </a:pPr>
            <a:r>
              <a:rPr lang="en-US" altLang="zh-TW" sz="2200">
                <a:ea typeface="標楷體" pitchFamily="65" charset="-120"/>
              </a:rPr>
              <a:t>At (2, 1): </a:t>
            </a:r>
            <a:r>
              <a:rPr lang="en-US" altLang="zh-TW" sz="2200" i="1">
                <a:ea typeface="標楷體" pitchFamily="65" charset="-120"/>
              </a:rPr>
              <a:t>z</a:t>
            </a:r>
            <a:r>
              <a:rPr lang="en-US" altLang="zh-TW" sz="2200">
                <a:ea typeface="標楷體" pitchFamily="65" charset="-120"/>
              </a:rPr>
              <a:t> = 3(2) + 2(1) = 8</a:t>
            </a:r>
          </a:p>
          <a:p>
            <a:pPr eaLnBrk="1" hangingPunct="1">
              <a:spcBef>
                <a:spcPts val="600"/>
              </a:spcBef>
            </a:pPr>
            <a:r>
              <a:rPr lang="en-US" altLang="zh-TW" sz="2200">
                <a:ea typeface="標楷體" pitchFamily="65" charset="-120"/>
              </a:rPr>
              <a:t>At (0, 2): </a:t>
            </a:r>
            <a:r>
              <a:rPr lang="en-US" altLang="zh-TW" sz="2200" i="1">
                <a:ea typeface="標楷體" pitchFamily="65" charset="-120"/>
              </a:rPr>
              <a:t>z</a:t>
            </a:r>
            <a:r>
              <a:rPr lang="en-US" altLang="zh-TW" sz="2200">
                <a:ea typeface="標楷體" pitchFamily="65" charset="-120"/>
              </a:rPr>
              <a:t> = 3(0) + 2(2) = 4</a:t>
            </a:r>
            <a:endParaRPr lang="en-US" altLang="zh-TW" sz="2200"/>
          </a:p>
        </p:txBody>
      </p:sp>
      <p:pic>
        <p:nvPicPr>
          <p:cNvPr id="410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643313"/>
            <a:ext cx="2827337"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4103" name="文字方塊 7"/>
          <p:cNvSpPr txBox="1">
            <a:spLocks noChangeArrowheads="1"/>
          </p:cNvSpPr>
          <p:nvPr/>
        </p:nvSpPr>
        <p:spPr bwMode="auto">
          <a:xfrm>
            <a:off x="7143750" y="4643438"/>
            <a:ext cx="1928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600">
                <a:solidFill>
                  <a:srgbClr val="0000FF"/>
                </a:solidFill>
              </a:rPr>
              <a:t>(maximum value of </a:t>
            </a:r>
            <a:r>
              <a:rPr lang="en-US" altLang="zh-TW" sz="1600" i="1">
                <a:solidFill>
                  <a:srgbClr val="0000FF"/>
                </a:solidFill>
              </a:rPr>
              <a:t>z</a:t>
            </a:r>
            <a:r>
              <a:rPr lang="en-US" altLang="zh-TW" sz="1600">
                <a:solidFill>
                  <a:srgbClr val="0000FF"/>
                </a:solidFill>
              </a:rPr>
              <a:t>)</a:t>
            </a:r>
            <a:endParaRPr lang="zh-TW" altLang="en-US" sz="1600">
              <a:solidFill>
                <a:srgbClr val="0000FF"/>
              </a:solidFill>
            </a:endParaRPr>
          </a:p>
        </p:txBody>
      </p:sp>
      <p:sp>
        <p:nvSpPr>
          <p:cNvPr id="4104" name="文字方塊 10"/>
          <p:cNvSpPr txBox="1">
            <a:spLocks noChangeArrowheads="1"/>
          </p:cNvSpPr>
          <p:nvPr/>
        </p:nvSpPr>
        <p:spPr bwMode="auto">
          <a:xfrm>
            <a:off x="4071938" y="5699125"/>
            <a:ext cx="4714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000">
                <a:solidFill>
                  <a:srgbClr val="0000FF"/>
                </a:solidFill>
              </a:rPr>
              <a:t>※ Try testing some interior points in the region. You will see that corresponding value of </a:t>
            </a:r>
            <a:r>
              <a:rPr lang="en-US" altLang="zh-TW" sz="2000" i="1">
                <a:solidFill>
                  <a:srgbClr val="0000FF"/>
                </a:solidFill>
              </a:rPr>
              <a:t>z</a:t>
            </a:r>
            <a:r>
              <a:rPr lang="en-US" altLang="zh-TW" sz="2000">
                <a:solidFill>
                  <a:srgbClr val="0000FF"/>
                </a:solidFill>
              </a:rPr>
              <a:t> are less than 8</a:t>
            </a:r>
            <a:endParaRPr lang="zh-TW" altLang="en-US" sz="2000">
              <a:solidFill>
                <a:srgbClr val="0000FF"/>
              </a:solidFill>
            </a:endParaRPr>
          </a:p>
        </p:txBody>
      </p:sp>
      <p:sp>
        <p:nvSpPr>
          <p:cNvPr id="4105"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FEC4B447-2BED-428C-B05E-CB7F3E1020EF}" type="slidenum">
              <a:rPr kumimoji="0" lang="en-US" altLang="zh-TW" sz="1400"/>
              <a:pPr algn="ctr"/>
              <a:t>12</a:t>
            </a:fld>
            <a:endParaRPr kumimoji="0" lang="en-US" altLang="zh-TW"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85750" y="785813"/>
            <a:ext cx="8358188" cy="1163637"/>
          </a:xfrm>
        </p:spPr>
        <p:txBody>
          <a:bodyPr/>
          <a:lstStyle/>
          <a:p>
            <a:pPr eaLnBrk="1" hangingPunct="1">
              <a:lnSpc>
                <a:spcPct val="110000"/>
              </a:lnSpc>
            </a:pPr>
            <a:r>
              <a:rPr lang="en-US" altLang="zh-TW" smtClean="0"/>
              <a:t>Why the maximum value of the objective function must occur at a vertex?</a:t>
            </a:r>
          </a:p>
          <a:p>
            <a:pPr lvl="1" indent="0" eaLnBrk="1" hangingPunct="1">
              <a:lnSpc>
                <a:spcPct val="110000"/>
              </a:lnSpc>
              <a:buFont typeface="Wingdings" pitchFamily="2" charset="2"/>
              <a:buNone/>
            </a:pPr>
            <a:r>
              <a:rPr lang="en-US" altLang="zh-TW" smtClean="0"/>
              <a:t>Consider to rewrite the objective function in the form</a:t>
            </a:r>
            <a:endParaRPr lang="en-US" altLang="zh-TW" i="1" smtClean="0">
              <a:latin typeface="標楷體" pitchFamily="65" charset="-120"/>
            </a:endParaRPr>
          </a:p>
        </p:txBody>
      </p:sp>
      <p:graphicFrame>
        <p:nvGraphicFramePr>
          <p:cNvPr id="5122" name="Object 1038"/>
          <p:cNvGraphicFramePr>
            <a:graphicFrameLocks noChangeAspect="1"/>
          </p:cNvGraphicFramePr>
          <p:nvPr/>
        </p:nvGraphicFramePr>
        <p:xfrm>
          <a:off x="3284538" y="2143125"/>
          <a:ext cx="1644650" cy="784225"/>
        </p:xfrm>
        <a:graphic>
          <a:graphicData uri="http://schemas.openxmlformats.org/presentationml/2006/ole">
            <mc:AlternateContent xmlns:mc="http://schemas.openxmlformats.org/markup-compatibility/2006">
              <mc:Choice xmlns:v="urn:schemas-microsoft-com:vml" Requires="v">
                <p:oleObj spid="_x0000_s5320" name="Equation" r:id="rId3" imgW="825480" imgH="393480" progId="Equation.DSMT4">
                  <p:embed/>
                </p:oleObj>
              </mc:Choice>
              <mc:Fallback>
                <p:oleObj name="Equation" r:id="rId3" imgW="825480" imgH="39348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538" y="2143125"/>
                        <a:ext cx="164465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AC4F2380-0A03-4EDB-BE37-829609FBAF0B}" type="slidenum">
              <a:rPr kumimoji="0" lang="en-US" altLang="zh-TW" sz="1400"/>
              <a:pPr algn="ctr"/>
              <a:t>13</a:t>
            </a:fld>
            <a:endParaRPr kumimoji="0" lang="en-US" altLang="zh-TW" sz="1400"/>
          </a:p>
        </p:txBody>
      </p:sp>
      <p:pic>
        <p:nvPicPr>
          <p:cNvPr id="51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143250"/>
            <a:ext cx="3754438"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5126" name="文字方塊 12"/>
          <p:cNvSpPr txBox="1">
            <a:spLocks noChangeArrowheads="1"/>
          </p:cNvSpPr>
          <p:nvPr/>
        </p:nvSpPr>
        <p:spPr bwMode="auto">
          <a:xfrm>
            <a:off x="4360168" y="3140968"/>
            <a:ext cx="453231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indent="-271463"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lnSpc>
                <a:spcPct val="110000"/>
              </a:lnSpc>
            </a:pPr>
            <a:r>
              <a:rPr lang="en-US" altLang="zh-TW" sz="2000" dirty="0">
                <a:solidFill>
                  <a:srgbClr val="0000FF"/>
                </a:solidFill>
              </a:rPr>
              <a:t>※ First, the above equation represents a family of parallel lines given different values of </a:t>
            </a:r>
            <a:r>
              <a:rPr lang="en-US" altLang="zh-TW" sz="2000" i="1" dirty="0">
                <a:solidFill>
                  <a:srgbClr val="0000FF"/>
                </a:solidFill>
              </a:rPr>
              <a:t>z</a:t>
            </a:r>
            <a:r>
              <a:rPr lang="en-US" altLang="zh-TW" sz="2000" dirty="0">
                <a:solidFill>
                  <a:srgbClr val="0000FF"/>
                </a:solidFill>
              </a:rPr>
              <a:t>, each of </a:t>
            </a:r>
            <a:r>
              <a:rPr lang="en-US" altLang="zh-TW" sz="2000" dirty="0" smtClean="0">
                <a:solidFill>
                  <a:srgbClr val="0000FF"/>
                </a:solidFill>
              </a:rPr>
              <a:t>which is with the slope </a:t>
            </a:r>
            <a:r>
              <a:rPr lang="en-US" altLang="zh-TW" sz="2000" dirty="0">
                <a:solidFill>
                  <a:srgbClr val="0000FF"/>
                </a:solidFill>
              </a:rPr>
              <a:t>to be –3/2</a:t>
            </a:r>
          </a:p>
          <a:p>
            <a:pPr eaLnBrk="1" hangingPunct="1">
              <a:lnSpc>
                <a:spcPct val="110000"/>
              </a:lnSpc>
            </a:pPr>
            <a:r>
              <a:rPr lang="en-US" altLang="zh-TW" sz="2000" dirty="0">
                <a:solidFill>
                  <a:srgbClr val="0000FF"/>
                </a:solidFill>
              </a:rPr>
              <a:t>※ Second, if you want to find the maximum value of </a:t>
            </a:r>
            <a:r>
              <a:rPr lang="en-US" altLang="zh-TW" sz="2000" i="1" dirty="0">
                <a:solidFill>
                  <a:srgbClr val="0000FF"/>
                </a:solidFill>
              </a:rPr>
              <a:t>z</a:t>
            </a:r>
            <a:r>
              <a:rPr lang="en-US" altLang="zh-TW" sz="2000" dirty="0">
                <a:solidFill>
                  <a:srgbClr val="0000FF"/>
                </a:solidFill>
              </a:rPr>
              <a:t> for the </a:t>
            </a:r>
            <a:r>
              <a:rPr lang="en-US" altLang="zh-TW" sz="2000" dirty="0" smtClean="0">
                <a:solidFill>
                  <a:srgbClr val="0000FF"/>
                </a:solidFill>
              </a:rPr>
              <a:t>solution </a:t>
            </a:r>
            <a:r>
              <a:rPr lang="en-US" altLang="zh-TW" sz="2000" dirty="0">
                <a:solidFill>
                  <a:srgbClr val="0000FF"/>
                </a:solidFill>
              </a:rPr>
              <a:t>region, it is equivalent to find the line with the largest </a:t>
            </a:r>
            <a:r>
              <a:rPr lang="en-US" altLang="zh-TW" sz="2000" i="1" dirty="0">
                <a:solidFill>
                  <a:srgbClr val="0000FF"/>
                </a:solidFill>
              </a:rPr>
              <a:t>y</a:t>
            </a:r>
            <a:r>
              <a:rPr lang="en-US" altLang="zh-TW" sz="2000" dirty="0">
                <a:solidFill>
                  <a:srgbClr val="0000FF"/>
                </a:solidFill>
              </a:rPr>
              <a:t>-intercept</a:t>
            </a:r>
          </a:p>
          <a:p>
            <a:pPr eaLnBrk="1" hangingPunct="1">
              <a:lnSpc>
                <a:spcPct val="110000"/>
              </a:lnSpc>
            </a:pPr>
            <a:r>
              <a:rPr lang="en-US" altLang="zh-TW" sz="2000" dirty="0">
                <a:solidFill>
                  <a:srgbClr val="0000FF"/>
                </a:solidFill>
              </a:rPr>
              <a:t>※ Finally, it is </a:t>
            </a:r>
            <a:r>
              <a:rPr lang="en-US" altLang="zh-TW" sz="2000" dirty="0" smtClean="0">
                <a:solidFill>
                  <a:srgbClr val="0000FF"/>
                </a:solidFill>
              </a:rPr>
              <a:t>obvious </a:t>
            </a:r>
            <a:r>
              <a:rPr lang="en-US" altLang="zh-TW" sz="2000" dirty="0">
                <a:solidFill>
                  <a:srgbClr val="0000FF"/>
                </a:solidFill>
              </a:rPr>
              <a:t>that such a line </a:t>
            </a:r>
            <a:r>
              <a:rPr lang="en-US" altLang="zh-TW" sz="2000" dirty="0" smtClean="0">
                <a:solidFill>
                  <a:srgbClr val="0000FF"/>
                </a:solidFill>
              </a:rPr>
              <a:t>must </a:t>
            </a:r>
            <a:r>
              <a:rPr lang="en-US" altLang="zh-TW" sz="2000" dirty="0">
                <a:solidFill>
                  <a:srgbClr val="0000FF"/>
                </a:solidFill>
              </a:rPr>
              <a:t>pass through one (or more) of the vertexes of the </a:t>
            </a:r>
            <a:r>
              <a:rPr lang="en-US" altLang="zh-TW" sz="2000" dirty="0" smtClean="0">
                <a:solidFill>
                  <a:srgbClr val="0000FF"/>
                </a:solidFill>
              </a:rPr>
              <a:t>solution region</a:t>
            </a:r>
            <a:endParaRPr lang="zh-TW" altLang="en-US" sz="2000"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285750" y="1050925"/>
            <a:ext cx="8358188" cy="1163638"/>
          </a:xfrm>
        </p:spPr>
        <p:txBody>
          <a:bodyPr/>
          <a:lstStyle/>
          <a:p>
            <a:pPr eaLnBrk="1" hangingPunct="1">
              <a:lnSpc>
                <a:spcPct val="120000"/>
              </a:lnSpc>
            </a:pPr>
            <a:r>
              <a:rPr lang="en-US" altLang="zh-TW" dirty="0" smtClean="0"/>
              <a:t>Note:</a:t>
            </a:r>
            <a:r>
              <a:rPr lang="en-US" altLang="zh-TW" dirty="0" smtClean="0">
                <a:solidFill>
                  <a:schemeClr val="bg2"/>
                </a:solidFill>
              </a:rPr>
              <a:t> </a:t>
            </a:r>
            <a:r>
              <a:rPr lang="en-US" altLang="zh-TW" dirty="0" smtClean="0">
                <a:solidFill>
                  <a:schemeClr val="tx1"/>
                </a:solidFill>
              </a:rPr>
              <a:t>The linear programming problem involving </a:t>
            </a:r>
            <a:r>
              <a:rPr lang="en-US" altLang="zh-TW" b="1" dirty="0" smtClean="0">
                <a:solidFill>
                  <a:schemeClr val="tx1"/>
                </a:solidFill>
              </a:rPr>
              <a:t>two</a:t>
            </a:r>
            <a:r>
              <a:rPr lang="en-US" altLang="zh-TW" dirty="0" smtClean="0">
                <a:solidFill>
                  <a:schemeClr val="tx1"/>
                </a:solidFill>
              </a:rPr>
              <a:t> variables can be solved by the </a:t>
            </a:r>
            <a:r>
              <a:rPr lang="en-US" altLang="zh-TW" b="1" dirty="0" smtClean="0">
                <a:solidFill>
                  <a:schemeClr val="tx1"/>
                </a:solidFill>
              </a:rPr>
              <a:t>graphical method</a:t>
            </a:r>
            <a:r>
              <a:rPr lang="zh-TW" altLang="en-US" b="1" dirty="0" smtClean="0">
                <a:solidFill>
                  <a:schemeClr val="tx1"/>
                </a:solidFill>
              </a:rPr>
              <a:t> </a:t>
            </a:r>
            <a:r>
              <a:rPr lang="en-US" altLang="zh-TW" b="1" dirty="0" smtClean="0">
                <a:solidFill>
                  <a:schemeClr val="tx1"/>
                </a:solidFill>
              </a:rPr>
              <a:t>(</a:t>
            </a:r>
            <a:r>
              <a:rPr lang="zh-TW" altLang="en-US" b="1" dirty="0" smtClean="0">
                <a:solidFill>
                  <a:schemeClr val="tx1"/>
                </a:solidFill>
              </a:rPr>
              <a:t>圖示解法</a:t>
            </a:r>
            <a:r>
              <a:rPr lang="en-US" altLang="zh-TW" b="1" dirty="0" smtClean="0">
                <a:solidFill>
                  <a:schemeClr val="tx1"/>
                </a:solidFill>
              </a:rPr>
              <a:t>)</a:t>
            </a:r>
            <a:r>
              <a:rPr lang="en-US" altLang="zh-TW" dirty="0" smtClean="0">
                <a:solidFill>
                  <a:schemeClr val="tx1"/>
                </a:solidFill>
              </a:rPr>
              <a:t>:</a:t>
            </a:r>
          </a:p>
          <a:p>
            <a:pPr eaLnBrk="1" hangingPunct="1">
              <a:lnSpc>
                <a:spcPct val="120000"/>
              </a:lnSpc>
              <a:buFont typeface="Wingdings" pitchFamily="2" charset="2"/>
              <a:buNone/>
            </a:pPr>
            <a:r>
              <a:rPr lang="en-US" altLang="zh-TW" dirty="0" smtClean="0">
                <a:solidFill>
                  <a:schemeClr val="tx1"/>
                </a:solidFill>
              </a:rPr>
              <a:t>	1. Sketch the region corresponding to the system of constraints </a:t>
            </a:r>
            <a:r>
              <a:rPr lang="en-US" altLang="zh-TW" sz="2200" dirty="0" smtClean="0">
                <a:solidFill>
                  <a:srgbClr val="0000FF"/>
                </a:solidFill>
              </a:rPr>
              <a:t>(The points inside or on the boundary of the region are called </a:t>
            </a:r>
            <a:r>
              <a:rPr lang="en-US" altLang="zh-TW" sz="2200" b="1" dirty="0" smtClean="0">
                <a:solidFill>
                  <a:srgbClr val="0000FF"/>
                </a:solidFill>
              </a:rPr>
              <a:t>feasible solutions</a:t>
            </a:r>
            <a:r>
              <a:rPr lang="en-US" altLang="zh-TW" sz="2200" dirty="0" smtClean="0">
                <a:solidFill>
                  <a:srgbClr val="0000FF"/>
                </a:solidFill>
              </a:rPr>
              <a:t>)</a:t>
            </a:r>
          </a:p>
          <a:p>
            <a:pPr eaLnBrk="1" hangingPunct="1">
              <a:lnSpc>
                <a:spcPct val="120000"/>
              </a:lnSpc>
              <a:buFont typeface="Wingdings" pitchFamily="2" charset="2"/>
              <a:buNone/>
            </a:pPr>
            <a:r>
              <a:rPr lang="en-US" altLang="zh-TW" dirty="0" smtClean="0">
                <a:solidFill>
                  <a:schemeClr val="tx1"/>
                </a:solidFill>
              </a:rPr>
              <a:t>	2. Find the vertexes of the region</a:t>
            </a:r>
          </a:p>
          <a:p>
            <a:pPr eaLnBrk="1" hangingPunct="1">
              <a:lnSpc>
                <a:spcPct val="120000"/>
              </a:lnSpc>
              <a:buFont typeface="Wingdings" pitchFamily="2" charset="2"/>
              <a:buNone/>
            </a:pPr>
            <a:r>
              <a:rPr lang="en-US" altLang="zh-TW" dirty="0" smtClean="0">
                <a:solidFill>
                  <a:schemeClr val="tx1"/>
                </a:solidFill>
              </a:rPr>
              <a:t>	3. Test the objective function at each of the vertexes and select the values of the variables that optimize the objective function </a:t>
            </a:r>
            <a:r>
              <a:rPr lang="en-US" altLang="zh-TW" sz="2200" dirty="0" smtClean="0">
                <a:solidFill>
                  <a:srgbClr val="0000FF"/>
                </a:solidFill>
              </a:rPr>
              <a:t>(For a bounded region, both a minimum and maximum value will exist at vertexes. For an unbounded region, if an optimal solution exists, it must occur at a vertex)</a:t>
            </a:r>
          </a:p>
        </p:txBody>
      </p:sp>
      <p:sp>
        <p:nvSpPr>
          <p:cNvPr id="51203"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2EF65B8E-95A5-4E78-9A9F-3165E20497C8}" type="slidenum">
              <a:rPr kumimoji="0" lang="en-US" altLang="zh-TW" sz="1400"/>
              <a:pPr algn="ctr"/>
              <a:t>14</a:t>
            </a:fld>
            <a:endParaRPr kumimoji="0" lang="en-US" altLang="zh-TW"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85750" y="785813"/>
            <a:ext cx="8358188" cy="1163637"/>
          </a:xfrm>
        </p:spPr>
        <p:txBody>
          <a:bodyPr/>
          <a:lstStyle/>
          <a:p>
            <a:pPr eaLnBrk="1" hangingPunct="1">
              <a:lnSpc>
                <a:spcPct val="110000"/>
              </a:lnSpc>
            </a:pPr>
            <a:r>
              <a:rPr lang="en-US" altLang="zh-TW" smtClean="0"/>
              <a:t>Ex 2: Solving a linear programming problem</a:t>
            </a:r>
          </a:p>
          <a:p>
            <a:pPr lvl="1" indent="0" eaLnBrk="1" hangingPunct="1">
              <a:lnSpc>
                <a:spcPct val="110000"/>
              </a:lnSpc>
              <a:buFont typeface="Wingdings" pitchFamily="2" charset="2"/>
              <a:buNone/>
            </a:pPr>
            <a:r>
              <a:rPr lang="en-US" altLang="zh-TW" smtClean="0"/>
              <a:t>Find the maximum value of </a:t>
            </a:r>
            <a:r>
              <a:rPr lang="en-US" altLang="zh-TW" i="1" smtClean="0"/>
              <a:t>z</a:t>
            </a:r>
            <a:r>
              <a:rPr lang="en-US" altLang="zh-TW" smtClean="0"/>
              <a:t> = 4</a:t>
            </a:r>
            <a:r>
              <a:rPr lang="en-US" altLang="zh-TW" i="1" smtClean="0"/>
              <a:t>x</a:t>
            </a:r>
            <a:r>
              <a:rPr lang="en-US" altLang="zh-TW" smtClean="0"/>
              <a:t> + 6</a:t>
            </a:r>
            <a:r>
              <a:rPr lang="en-US" altLang="zh-TW" i="1" smtClean="0"/>
              <a:t>y</a:t>
            </a:r>
            <a:r>
              <a:rPr lang="en-US" altLang="zh-TW" smtClean="0"/>
              <a:t>, where </a:t>
            </a:r>
            <a:r>
              <a:rPr lang="en-US" altLang="zh-TW" i="1" smtClean="0"/>
              <a:t>x</a:t>
            </a:r>
            <a:r>
              <a:rPr lang="en-US" altLang="zh-TW" smtClean="0"/>
              <a:t> </a:t>
            </a:r>
            <a:r>
              <a:rPr lang="en-US" altLang="zh-TW" smtClean="0">
                <a:sym typeface="Symbol" pitchFamily="18" charset="2"/>
              </a:rPr>
              <a:t> 0 and </a:t>
            </a:r>
            <a:r>
              <a:rPr lang="en-US" altLang="zh-TW" i="1" smtClean="0">
                <a:sym typeface="Symbol" pitchFamily="18" charset="2"/>
              </a:rPr>
              <a:t>y</a:t>
            </a:r>
            <a:r>
              <a:rPr lang="en-US" altLang="zh-TW" smtClean="0">
                <a:sym typeface="Symbol" pitchFamily="18" charset="2"/>
              </a:rPr>
              <a:t>  0, </a:t>
            </a:r>
            <a:r>
              <a:rPr lang="en-US" altLang="zh-TW" smtClean="0"/>
              <a:t>subject to the constraints</a:t>
            </a:r>
            <a:endParaRPr lang="en-US" altLang="zh-TW" i="1" smtClean="0">
              <a:latin typeface="標楷體" pitchFamily="65" charset="-120"/>
            </a:endParaRPr>
          </a:p>
        </p:txBody>
      </p:sp>
      <p:sp>
        <p:nvSpPr>
          <p:cNvPr id="6148" name="Rectangle 17"/>
          <p:cNvSpPr>
            <a:spLocks noChangeArrowheads="1"/>
          </p:cNvSpPr>
          <p:nvPr/>
        </p:nvSpPr>
        <p:spPr bwMode="auto">
          <a:xfrm>
            <a:off x="285750" y="3214688"/>
            <a:ext cx="7924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20000"/>
              </a:lnSpc>
              <a:spcBef>
                <a:spcPct val="20000"/>
              </a:spcBef>
              <a:buClr>
                <a:schemeClr val="tx1"/>
              </a:buClr>
              <a:buSzPct val="40000"/>
              <a:buFont typeface="Wingdings" pitchFamily="2" charset="2"/>
              <a:buNone/>
            </a:pPr>
            <a:r>
              <a:rPr lang="en-US" altLang="zh-TW">
                <a:solidFill>
                  <a:schemeClr val="hlink"/>
                </a:solidFill>
                <a:ea typeface="標楷體" pitchFamily="65" charset="-120"/>
              </a:rPr>
              <a:t> Sol:</a:t>
            </a:r>
            <a:endParaRPr lang="en-US" altLang="zh-TW">
              <a:latin typeface="標楷體" pitchFamily="65" charset="-120"/>
              <a:ea typeface="標楷體" pitchFamily="65" charset="-120"/>
            </a:endParaRPr>
          </a:p>
        </p:txBody>
      </p:sp>
      <p:graphicFrame>
        <p:nvGraphicFramePr>
          <p:cNvPr id="6146" name="Object 1038"/>
          <p:cNvGraphicFramePr>
            <a:graphicFrameLocks noChangeAspect="1"/>
          </p:cNvGraphicFramePr>
          <p:nvPr/>
        </p:nvGraphicFramePr>
        <p:xfrm>
          <a:off x="3402013" y="2143125"/>
          <a:ext cx="1598612" cy="1317625"/>
        </p:xfrm>
        <a:graphic>
          <a:graphicData uri="http://schemas.openxmlformats.org/presentationml/2006/ole">
            <mc:AlternateContent xmlns:mc="http://schemas.openxmlformats.org/markup-compatibility/2006">
              <mc:Choice xmlns:v="urn:schemas-microsoft-com:vml" Requires="v">
                <p:oleObj spid="_x0000_s6346" name="Equation" r:id="rId3" imgW="799920" imgH="660240" progId="Equation.DSMT4">
                  <p:embed/>
                </p:oleObj>
              </mc:Choice>
              <mc:Fallback>
                <p:oleObj name="Equation" r:id="rId3" imgW="799920" imgH="66024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013" y="2143125"/>
                        <a:ext cx="1598612"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9" name="Text Box 1032"/>
          <p:cNvSpPr txBox="1">
            <a:spLocks noChangeArrowheads="1"/>
          </p:cNvSpPr>
          <p:nvPr/>
        </p:nvSpPr>
        <p:spPr bwMode="auto">
          <a:xfrm>
            <a:off x="3786188" y="3765550"/>
            <a:ext cx="464343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spcBef>
                <a:spcPts val="600"/>
              </a:spcBef>
            </a:pPr>
            <a:r>
              <a:rPr lang="en-US" altLang="zh-TW" sz="2200">
                <a:ea typeface="標楷體" pitchFamily="65" charset="-120"/>
              </a:rPr>
              <a:t>At (0, 0):    </a:t>
            </a:r>
            <a:r>
              <a:rPr lang="en-US" altLang="zh-TW" sz="2200" i="1">
                <a:ea typeface="標楷體" pitchFamily="65" charset="-120"/>
              </a:rPr>
              <a:t>z</a:t>
            </a:r>
            <a:r>
              <a:rPr lang="en-US" altLang="zh-TW" sz="2200">
                <a:ea typeface="標楷體" pitchFamily="65" charset="-120"/>
              </a:rPr>
              <a:t> = 4(0) + 6(0)  = 0</a:t>
            </a:r>
          </a:p>
          <a:p>
            <a:pPr eaLnBrk="1" hangingPunct="1">
              <a:spcBef>
                <a:spcPts val="600"/>
              </a:spcBef>
            </a:pPr>
            <a:r>
              <a:rPr lang="en-US" altLang="zh-TW" sz="2200">
                <a:ea typeface="標楷體" pitchFamily="65" charset="-120"/>
              </a:rPr>
              <a:t>At (0, 11):  </a:t>
            </a:r>
            <a:r>
              <a:rPr lang="en-US" altLang="zh-TW" sz="2200" i="1">
                <a:ea typeface="標楷體" pitchFamily="65" charset="-120"/>
              </a:rPr>
              <a:t>z</a:t>
            </a:r>
            <a:r>
              <a:rPr lang="en-US" altLang="zh-TW" sz="2200">
                <a:ea typeface="標楷體" pitchFamily="65" charset="-120"/>
              </a:rPr>
              <a:t> = 4(1) + 6(11) = 66</a:t>
            </a:r>
          </a:p>
          <a:p>
            <a:pPr eaLnBrk="1" hangingPunct="1">
              <a:spcBef>
                <a:spcPts val="600"/>
              </a:spcBef>
            </a:pPr>
            <a:r>
              <a:rPr lang="en-US" altLang="zh-TW" sz="2200">
                <a:ea typeface="標楷體" pitchFamily="65" charset="-120"/>
              </a:rPr>
              <a:t>At (5, 16):  </a:t>
            </a:r>
            <a:r>
              <a:rPr lang="en-US" altLang="zh-TW" sz="2200" i="1">
                <a:ea typeface="標楷體" pitchFamily="65" charset="-120"/>
              </a:rPr>
              <a:t>z</a:t>
            </a:r>
            <a:r>
              <a:rPr lang="en-US" altLang="zh-TW" sz="2200">
                <a:ea typeface="標楷體" pitchFamily="65" charset="-120"/>
              </a:rPr>
              <a:t> = 4(5) + 6(16) = 116</a:t>
            </a:r>
          </a:p>
          <a:p>
            <a:pPr eaLnBrk="1" hangingPunct="1">
              <a:spcBef>
                <a:spcPts val="600"/>
              </a:spcBef>
            </a:pPr>
            <a:r>
              <a:rPr lang="en-US" altLang="zh-TW" sz="2200">
                <a:ea typeface="標楷體" pitchFamily="65" charset="-120"/>
              </a:rPr>
              <a:t>At (15, 12): </a:t>
            </a:r>
            <a:r>
              <a:rPr lang="en-US" altLang="zh-TW" sz="2200" i="1">
                <a:ea typeface="標楷體" pitchFamily="65" charset="-120"/>
              </a:rPr>
              <a:t>z</a:t>
            </a:r>
            <a:r>
              <a:rPr lang="en-US" altLang="zh-TW" sz="2200">
                <a:ea typeface="標楷體" pitchFamily="65" charset="-120"/>
              </a:rPr>
              <a:t> = 4(15) + 6(12) = 132</a:t>
            </a:r>
          </a:p>
          <a:p>
            <a:pPr eaLnBrk="1" hangingPunct="1">
              <a:spcBef>
                <a:spcPts val="600"/>
              </a:spcBef>
            </a:pPr>
            <a:r>
              <a:rPr lang="en-US" altLang="zh-TW" sz="2200">
                <a:ea typeface="標楷體" pitchFamily="65" charset="-120"/>
              </a:rPr>
              <a:t>At (27, 0):  </a:t>
            </a:r>
            <a:r>
              <a:rPr lang="en-US" altLang="zh-TW" sz="2200" i="1">
                <a:ea typeface="標楷體" pitchFamily="65" charset="-120"/>
              </a:rPr>
              <a:t>z</a:t>
            </a:r>
            <a:r>
              <a:rPr lang="en-US" altLang="zh-TW" sz="2200">
                <a:ea typeface="標楷體" pitchFamily="65" charset="-120"/>
              </a:rPr>
              <a:t> = 4(27) + 6(0) = 108</a:t>
            </a:r>
            <a:endParaRPr lang="en-US" altLang="zh-TW" sz="2200"/>
          </a:p>
        </p:txBody>
      </p:sp>
      <p:sp>
        <p:nvSpPr>
          <p:cNvPr id="6150"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FC401CB0-A48D-4B2E-BEC5-7B2608CAE1E3}" type="slidenum">
              <a:rPr kumimoji="0" lang="en-US" altLang="zh-TW" sz="1400"/>
              <a:pPr algn="ctr"/>
              <a:t>15</a:t>
            </a:fld>
            <a:endParaRPr kumimoji="0" lang="en-US" altLang="zh-TW" sz="1400"/>
          </a:p>
        </p:txBody>
      </p:sp>
      <p:pic>
        <p:nvPicPr>
          <p:cNvPr id="61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884613"/>
            <a:ext cx="3154363"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6152" name="文字方塊 12"/>
          <p:cNvSpPr txBox="1">
            <a:spLocks noChangeArrowheads="1"/>
          </p:cNvSpPr>
          <p:nvPr/>
        </p:nvSpPr>
        <p:spPr bwMode="auto">
          <a:xfrm>
            <a:off x="3857625" y="5929313"/>
            <a:ext cx="46434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200">
                <a:solidFill>
                  <a:srgbClr val="0000FF"/>
                </a:solidFill>
              </a:rPr>
              <a:t>So the maximum value of </a:t>
            </a:r>
            <a:r>
              <a:rPr lang="en-US" altLang="zh-TW" sz="2200" i="1">
                <a:solidFill>
                  <a:srgbClr val="0000FF"/>
                </a:solidFill>
              </a:rPr>
              <a:t>z</a:t>
            </a:r>
            <a:r>
              <a:rPr lang="en-US" altLang="zh-TW" sz="2200">
                <a:solidFill>
                  <a:srgbClr val="0000FF"/>
                </a:solidFill>
              </a:rPr>
              <a:t> is 132, and this occurs when </a:t>
            </a:r>
            <a:r>
              <a:rPr lang="en-US" altLang="zh-TW" sz="2200" i="1">
                <a:solidFill>
                  <a:srgbClr val="0000FF"/>
                </a:solidFill>
              </a:rPr>
              <a:t>x</a:t>
            </a:r>
            <a:r>
              <a:rPr lang="en-US" altLang="zh-TW" sz="2200">
                <a:solidFill>
                  <a:srgbClr val="0000FF"/>
                </a:solidFill>
              </a:rPr>
              <a:t> = 15 and </a:t>
            </a:r>
            <a:r>
              <a:rPr lang="en-US" altLang="zh-TW" sz="2200" i="1">
                <a:solidFill>
                  <a:srgbClr val="0000FF"/>
                </a:solidFill>
              </a:rPr>
              <a:t>y</a:t>
            </a:r>
            <a:r>
              <a:rPr lang="en-US" altLang="zh-TW" sz="2200">
                <a:solidFill>
                  <a:srgbClr val="0000FF"/>
                </a:solidFill>
              </a:rPr>
              <a:t> = 12 </a:t>
            </a:r>
            <a:endParaRPr lang="zh-TW" altLang="en-US" sz="220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85750" y="785813"/>
            <a:ext cx="8358188" cy="1163637"/>
          </a:xfrm>
        </p:spPr>
        <p:txBody>
          <a:bodyPr/>
          <a:lstStyle/>
          <a:p>
            <a:pPr eaLnBrk="1" hangingPunct="1">
              <a:lnSpc>
                <a:spcPct val="110000"/>
              </a:lnSpc>
            </a:pPr>
            <a:r>
              <a:rPr lang="en-US" altLang="zh-TW" smtClean="0"/>
              <a:t>Ex 3: Minimizing an objective function</a:t>
            </a:r>
          </a:p>
          <a:p>
            <a:pPr lvl="1" indent="0" eaLnBrk="1" hangingPunct="1">
              <a:lnSpc>
                <a:spcPct val="110000"/>
              </a:lnSpc>
              <a:buFont typeface="Wingdings" pitchFamily="2" charset="2"/>
              <a:buNone/>
            </a:pPr>
            <a:r>
              <a:rPr lang="en-US" altLang="zh-TW" smtClean="0"/>
              <a:t>Find the minimum value of the objective function</a:t>
            </a:r>
          </a:p>
          <a:p>
            <a:pPr lvl="1" indent="0" eaLnBrk="1" hangingPunct="1">
              <a:lnSpc>
                <a:spcPct val="110000"/>
              </a:lnSpc>
              <a:buFont typeface="Wingdings" pitchFamily="2" charset="2"/>
              <a:buNone/>
            </a:pPr>
            <a:r>
              <a:rPr lang="en-US" altLang="zh-TW" i="1" smtClean="0"/>
              <a:t>			z</a:t>
            </a:r>
            <a:r>
              <a:rPr lang="en-US" altLang="zh-TW" smtClean="0"/>
              <a:t> = 5</a:t>
            </a:r>
            <a:r>
              <a:rPr lang="en-US" altLang="zh-TW" i="1" smtClean="0"/>
              <a:t>x</a:t>
            </a:r>
            <a:r>
              <a:rPr lang="en-US" altLang="zh-TW" smtClean="0"/>
              <a:t> + 7</a:t>
            </a:r>
            <a:r>
              <a:rPr lang="en-US" altLang="zh-TW" i="1" smtClean="0"/>
              <a:t>y</a:t>
            </a:r>
            <a:r>
              <a:rPr lang="en-US" altLang="zh-TW" smtClean="0"/>
              <a:t>, </a:t>
            </a:r>
          </a:p>
          <a:p>
            <a:pPr lvl="1" indent="0" eaLnBrk="1" hangingPunct="1">
              <a:lnSpc>
                <a:spcPct val="110000"/>
              </a:lnSpc>
              <a:buFont typeface="Wingdings" pitchFamily="2" charset="2"/>
              <a:buNone/>
            </a:pPr>
            <a:r>
              <a:rPr lang="en-US" altLang="zh-TW" smtClean="0"/>
              <a:t>where </a:t>
            </a:r>
            <a:r>
              <a:rPr lang="en-US" altLang="zh-TW" i="1" smtClean="0"/>
              <a:t>x</a:t>
            </a:r>
            <a:r>
              <a:rPr lang="en-US" altLang="zh-TW" smtClean="0"/>
              <a:t> </a:t>
            </a:r>
            <a:r>
              <a:rPr lang="en-US" altLang="zh-TW" smtClean="0">
                <a:sym typeface="Symbol" pitchFamily="18" charset="2"/>
              </a:rPr>
              <a:t> 0 and </a:t>
            </a:r>
            <a:r>
              <a:rPr lang="en-US" altLang="zh-TW" i="1" smtClean="0">
                <a:sym typeface="Symbol" pitchFamily="18" charset="2"/>
              </a:rPr>
              <a:t>y</a:t>
            </a:r>
            <a:r>
              <a:rPr lang="en-US" altLang="zh-TW" smtClean="0">
                <a:sym typeface="Symbol" pitchFamily="18" charset="2"/>
              </a:rPr>
              <a:t>  0, </a:t>
            </a:r>
            <a:r>
              <a:rPr lang="en-US" altLang="zh-TW" smtClean="0"/>
              <a:t>subject to the constraints</a:t>
            </a:r>
            <a:endParaRPr lang="en-US" altLang="zh-TW" i="1" smtClean="0">
              <a:latin typeface="標楷體" pitchFamily="65" charset="-120"/>
            </a:endParaRPr>
          </a:p>
        </p:txBody>
      </p:sp>
      <p:graphicFrame>
        <p:nvGraphicFramePr>
          <p:cNvPr id="7170" name="Object 1038"/>
          <p:cNvGraphicFramePr>
            <a:graphicFrameLocks noChangeAspect="1"/>
          </p:cNvGraphicFramePr>
          <p:nvPr/>
        </p:nvGraphicFramePr>
        <p:xfrm>
          <a:off x="3071813" y="3000375"/>
          <a:ext cx="1598612" cy="1774825"/>
        </p:xfrm>
        <a:graphic>
          <a:graphicData uri="http://schemas.openxmlformats.org/presentationml/2006/ole">
            <mc:AlternateContent xmlns:mc="http://schemas.openxmlformats.org/markup-compatibility/2006">
              <mc:Choice xmlns:v="urn:schemas-microsoft-com:vml" Requires="v">
                <p:oleObj spid="_x0000_s7366" name="Equation" r:id="rId3" imgW="799920" imgH="888840" progId="Equation.DSMT4">
                  <p:embed/>
                </p:oleObj>
              </mc:Choice>
              <mc:Fallback>
                <p:oleObj name="Equation" r:id="rId3" imgW="799920" imgH="88884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3000375"/>
                        <a:ext cx="1598612" cy="177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FF3228C4-2F82-41BA-9C03-F80518D774F1}" type="slidenum">
              <a:rPr kumimoji="0" lang="en-US" altLang="zh-TW" sz="1400"/>
              <a:pPr algn="ctr"/>
              <a:t>16</a:t>
            </a:fld>
            <a:endParaRPr kumimoji="0" lang="en-US" altLang="zh-TW"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17"/>
          <p:cNvSpPr>
            <a:spLocks noChangeArrowheads="1"/>
          </p:cNvSpPr>
          <p:nvPr/>
        </p:nvSpPr>
        <p:spPr bwMode="auto">
          <a:xfrm>
            <a:off x="285750" y="1000125"/>
            <a:ext cx="7924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20000"/>
              </a:lnSpc>
              <a:spcBef>
                <a:spcPct val="20000"/>
              </a:spcBef>
              <a:buClr>
                <a:schemeClr val="tx1"/>
              </a:buClr>
              <a:buSzPct val="40000"/>
              <a:buFont typeface="Wingdings" pitchFamily="2" charset="2"/>
              <a:buNone/>
            </a:pPr>
            <a:r>
              <a:rPr lang="en-US" altLang="zh-TW">
                <a:solidFill>
                  <a:schemeClr val="hlink"/>
                </a:solidFill>
                <a:ea typeface="標楷體" pitchFamily="65" charset="-120"/>
              </a:rPr>
              <a:t> Sol:</a:t>
            </a:r>
            <a:endParaRPr lang="en-US" altLang="zh-TW">
              <a:latin typeface="標楷體" pitchFamily="65" charset="-120"/>
              <a:ea typeface="標楷體" pitchFamily="65" charset="-120"/>
            </a:endParaRPr>
          </a:p>
        </p:txBody>
      </p:sp>
      <p:sp>
        <p:nvSpPr>
          <p:cNvPr id="52227" name="Text Box 1032"/>
          <p:cNvSpPr txBox="1">
            <a:spLocks noChangeArrowheads="1"/>
          </p:cNvSpPr>
          <p:nvPr/>
        </p:nvSpPr>
        <p:spPr bwMode="auto">
          <a:xfrm>
            <a:off x="3786188" y="2071688"/>
            <a:ext cx="464343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spcBef>
                <a:spcPts val="600"/>
              </a:spcBef>
            </a:pPr>
            <a:r>
              <a:rPr lang="en-US" altLang="zh-TW" sz="2200">
                <a:ea typeface="標楷體" pitchFamily="65" charset="-120"/>
              </a:rPr>
              <a:t>At (0, 2): </a:t>
            </a:r>
            <a:r>
              <a:rPr lang="en-US" altLang="zh-TW" sz="2200" i="1">
                <a:ea typeface="標楷體" pitchFamily="65" charset="-120"/>
              </a:rPr>
              <a:t>z</a:t>
            </a:r>
            <a:r>
              <a:rPr lang="en-US" altLang="zh-TW" sz="2200">
                <a:ea typeface="標楷體" pitchFamily="65" charset="-120"/>
              </a:rPr>
              <a:t> = 5(0) + 7(2) = 14</a:t>
            </a:r>
          </a:p>
          <a:p>
            <a:pPr eaLnBrk="1" hangingPunct="1">
              <a:spcBef>
                <a:spcPts val="600"/>
              </a:spcBef>
            </a:pPr>
            <a:r>
              <a:rPr lang="en-US" altLang="zh-TW" sz="2200">
                <a:ea typeface="標楷體" pitchFamily="65" charset="-120"/>
              </a:rPr>
              <a:t>At (0, 4): </a:t>
            </a:r>
            <a:r>
              <a:rPr lang="en-US" altLang="zh-TW" sz="2200" i="1">
                <a:ea typeface="標楷體" pitchFamily="65" charset="-120"/>
              </a:rPr>
              <a:t>z</a:t>
            </a:r>
            <a:r>
              <a:rPr lang="en-US" altLang="zh-TW" sz="2200">
                <a:ea typeface="標楷體" pitchFamily="65" charset="-120"/>
              </a:rPr>
              <a:t> = 5(0) + 7(4) = 28</a:t>
            </a:r>
          </a:p>
          <a:p>
            <a:pPr eaLnBrk="1" hangingPunct="1">
              <a:spcBef>
                <a:spcPts val="600"/>
              </a:spcBef>
            </a:pPr>
            <a:r>
              <a:rPr lang="en-US" altLang="zh-TW" sz="2200">
                <a:ea typeface="標楷體" pitchFamily="65" charset="-120"/>
              </a:rPr>
              <a:t>At (1, 5): </a:t>
            </a:r>
            <a:r>
              <a:rPr lang="en-US" altLang="zh-TW" sz="2200" i="1">
                <a:ea typeface="標楷體" pitchFamily="65" charset="-120"/>
              </a:rPr>
              <a:t>z</a:t>
            </a:r>
            <a:r>
              <a:rPr lang="en-US" altLang="zh-TW" sz="2200">
                <a:ea typeface="標楷體" pitchFamily="65" charset="-120"/>
              </a:rPr>
              <a:t> = 5(1) + 7(5) = 40</a:t>
            </a:r>
          </a:p>
          <a:p>
            <a:pPr eaLnBrk="1" hangingPunct="1">
              <a:spcBef>
                <a:spcPts val="600"/>
              </a:spcBef>
            </a:pPr>
            <a:r>
              <a:rPr lang="en-US" altLang="zh-TW" sz="2200">
                <a:ea typeface="標楷體" pitchFamily="65" charset="-120"/>
              </a:rPr>
              <a:t>At (6, 3): </a:t>
            </a:r>
            <a:r>
              <a:rPr lang="en-US" altLang="zh-TW" sz="2200" i="1">
                <a:ea typeface="標楷體" pitchFamily="65" charset="-120"/>
              </a:rPr>
              <a:t>z</a:t>
            </a:r>
            <a:r>
              <a:rPr lang="en-US" altLang="zh-TW" sz="2200">
                <a:ea typeface="標楷體" pitchFamily="65" charset="-120"/>
              </a:rPr>
              <a:t> = 5(6) + 7(3) = 51</a:t>
            </a:r>
          </a:p>
          <a:p>
            <a:pPr eaLnBrk="1" hangingPunct="1">
              <a:spcBef>
                <a:spcPts val="600"/>
              </a:spcBef>
            </a:pPr>
            <a:r>
              <a:rPr lang="en-US" altLang="zh-TW" sz="2200">
                <a:ea typeface="標楷體" pitchFamily="65" charset="-120"/>
              </a:rPr>
              <a:t>At (5, 0): </a:t>
            </a:r>
            <a:r>
              <a:rPr lang="en-US" altLang="zh-TW" sz="2200" i="1">
                <a:ea typeface="標楷體" pitchFamily="65" charset="-120"/>
              </a:rPr>
              <a:t>z</a:t>
            </a:r>
            <a:r>
              <a:rPr lang="en-US" altLang="zh-TW" sz="2200">
                <a:ea typeface="標楷體" pitchFamily="65" charset="-120"/>
              </a:rPr>
              <a:t> = 5(5) + 7(0) = 25</a:t>
            </a:r>
          </a:p>
          <a:p>
            <a:pPr eaLnBrk="1" hangingPunct="1">
              <a:spcBef>
                <a:spcPts val="600"/>
              </a:spcBef>
            </a:pPr>
            <a:r>
              <a:rPr lang="en-US" altLang="zh-TW" sz="2200">
                <a:ea typeface="標楷體" pitchFamily="65" charset="-120"/>
              </a:rPr>
              <a:t>At (3, 0): </a:t>
            </a:r>
            <a:r>
              <a:rPr lang="en-US" altLang="zh-TW" sz="2200" i="1">
                <a:ea typeface="標楷體" pitchFamily="65" charset="-120"/>
              </a:rPr>
              <a:t>z</a:t>
            </a:r>
            <a:r>
              <a:rPr lang="en-US" altLang="zh-TW" sz="2200">
                <a:ea typeface="標楷體" pitchFamily="65" charset="-120"/>
              </a:rPr>
              <a:t> = 5(3) + 7(0) = 15</a:t>
            </a:r>
          </a:p>
        </p:txBody>
      </p:sp>
      <p:sp>
        <p:nvSpPr>
          <p:cNvPr id="52228"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EBC7927F-B906-4460-8F00-966F44841720}" type="slidenum">
              <a:rPr kumimoji="0" lang="en-US" altLang="zh-TW" sz="1400"/>
              <a:pPr algn="ctr"/>
              <a:t>17</a:t>
            </a:fld>
            <a:endParaRPr kumimoji="0" lang="en-US" altLang="zh-TW" sz="1400"/>
          </a:p>
        </p:txBody>
      </p:sp>
      <p:sp>
        <p:nvSpPr>
          <p:cNvPr id="52229" name="文字方塊 12"/>
          <p:cNvSpPr txBox="1">
            <a:spLocks noChangeArrowheads="1"/>
          </p:cNvSpPr>
          <p:nvPr/>
        </p:nvSpPr>
        <p:spPr bwMode="auto">
          <a:xfrm>
            <a:off x="3786188" y="4857750"/>
            <a:ext cx="46434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200">
                <a:solidFill>
                  <a:srgbClr val="0000FF"/>
                </a:solidFill>
              </a:rPr>
              <a:t>So the minimum value of </a:t>
            </a:r>
            <a:r>
              <a:rPr lang="en-US" altLang="zh-TW" sz="2200" i="1">
                <a:solidFill>
                  <a:srgbClr val="0000FF"/>
                </a:solidFill>
              </a:rPr>
              <a:t>z</a:t>
            </a:r>
            <a:r>
              <a:rPr lang="en-US" altLang="zh-TW" sz="2200">
                <a:solidFill>
                  <a:srgbClr val="0000FF"/>
                </a:solidFill>
              </a:rPr>
              <a:t> is 14, and this occurs when </a:t>
            </a:r>
            <a:r>
              <a:rPr lang="en-US" altLang="zh-TW" sz="2200" i="1">
                <a:solidFill>
                  <a:srgbClr val="0000FF"/>
                </a:solidFill>
              </a:rPr>
              <a:t>x</a:t>
            </a:r>
            <a:r>
              <a:rPr lang="en-US" altLang="zh-TW" sz="2200">
                <a:solidFill>
                  <a:srgbClr val="0000FF"/>
                </a:solidFill>
              </a:rPr>
              <a:t> = 0 and </a:t>
            </a:r>
            <a:r>
              <a:rPr lang="en-US" altLang="zh-TW" sz="2200" i="1">
                <a:solidFill>
                  <a:srgbClr val="0000FF"/>
                </a:solidFill>
              </a:rPr>
              <a:t>y</a:t>
            </a:r>
            <a:r>
              <a:rPr lang="en-US" altLang="zh-TW" sz="2200">
                <a:solidFill>
                  <a:srgbClr val="0000FF"/>
                </a:solidFill>
              </a:rPr>
              <a:t> = 2 </a:t>
            </a:r>
            <a:endParaRPr lang="zh-TW" altLang="en-US" sz="2200">
              <a:solidFill>
                <a:srgbClr val="0000FF"/>
              </a:solidFill>
            </a:endParaRPr>
          </a:p>
        </p:txBody>
      </p:sp>
      <p:pic>
        <p:nvPicPr>
          <p:cNvPr id="522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968500"/>
            <a:ext cx="2693987"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285750" y="785813"/>
            <a:ext cx="8358188" cy="1163637"/>
          </a:xfrm>
        </p:spPr>
        <p:txBody>
          <a:bodyPr/>
          <a:lstStyle/>
          <a:p>
            <a:pPr eaLnBrk="1" hangingPunct="1">
              <a:lnSpc>
                <a:spcPct val="110000"/>
              </a:lnSpc>
            </a:pPr>
            <a:r>
              <a:rPr lang="en-US" altLang="zh-TW" smtClean="0"/>
              <a:t>Ex: The maximum (or minimum) value occurs at two different vertexes</a:t>
            </a:r>
          </a:p>
          <a:p>
            <a:pPr lvl="1" indent="0" eaLnBrk="1" hangingPunct="1">
              <a:lnSpc>
                <a:spcPct val="110000"/>
              </a:lnSpc>
              <a:buFont typeface="Wingdings" pitchFamily="2" charset="2"/>
              <a:buNone/>
            </a:pPr>
            <a:r>
              <a:rPr lang="en-US" altLang="zh-TW" smtClean="0"/>
              <a:t>To maximize the objective function </a:t>
            </a:r>
            <a:r>
              <a:rPr lang="en-US" altLang="zh-TW" i="1" smtClean="0"/>
              <a:t>z</a:t>
            </a:r>
            <a:r>
              <a:rPr lang="en-US" altLang="zh-TW" smtClean="0"/>
              <a:t> = 2</a:t>
            </a:r>
            <a:r>
              <a:rPr lang="en-US" altLang="zh-TW" i="1" smtClean="0"/>
              <a:t>x</a:t>
            </a:r>
            <a:r>
              <a:rPr lang="en-US" altLang="zh-TW" smtClean="0"/>
              <a:t> + 2</a:t>
            </a:r>
            <a:r>
              <a:rPr lang="en-US" altLang="zh-TW" i="1" smtClean="0"/>
              <a:t>y </a:t>
            </a:r>
            <a:r>
              <a:rPr lang="en-US" altLang="zh-TW" smtClean="0"/>
              <a:t>given the following shaded region</a:t>
            </a:r>
          </a:p>
        </p:txBody>
      </p:sp>
      <p:sp>
        <p:nvSpPr>
          <p:cNvPr id="53251"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E8531096-55FD-47EF-844C-C6984C29C57B}" type="slidenum">
              <a:rPr kumimoji="0" lang="en-US" altLang="zh-TW" sz="1400"/>
              <a:pPr algn="ctr"/>
              <a:t>18</a:t>
            </a:fld>
            <a:endParaRPr kumimoji="0" lang="en-US" altLang="zh-TW" sz="1400"/>
          </a:p>
        </p:txBody>
      </p:sp>
      <p:pic>
        <p:nvPicPr>
          <p:cNvPr id="532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786063"/>
            <a:ext cx="3040062"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53253" name="Text Box 1032"/>
          <p:cNvSpPr txBox="1">
            <a:spLocks noChangeArrowheads="1"/>
          </p:cNvSpPr>
          <p:nvPr/>
        </p:nvSpPr>
        <p:spPr bwMode="auto">
          <a:xfrm>
            <a:off x="3786188" y="3000375"/>
            <a:ext cx="464343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spcBef>
                <a:spcPts val="600"/>
              </a:spcBef>
            </a:pPr>
            <a:r>
              <a:rPr lang="en-US" altLang="zh-TW" sz="2200">
                <a:ea typeface="標楷體" pitchFamily="65" charset="-120"/>
              </a:rPr>
              <a:t>At (0, 0): </a:t>
            </a:r>
            <a:r>
              <a:rPr lang="en-US" altLang="zh-TW" sz="2200" i="1">
                <a:ea typeface="標楷體" pitchFamily="65" charset="-120"/>
              </a:rPr>
              <a:t>z</a:t>
            </a:r>
            <a:r>
              <a:rPr lang="en-US" altLang="zh-TW" sz="2200">
                <a:ea typeface="標楷體" pitchFamily="65" charset="-120"/>
              </a:rPr>
              <a:t> = 2(0) + 2(0) = 0</a:t>
            </a:r>
          </a:p>
          <a:p>
            <a:pPr eaLnBrk="1" hangingPunct="1">
              <a:spcBef>
                <a:spcPts val="600"/>
              </a:spcBef>
            </a:pPr>
            <a:r>
              <a:rPr lang="en-US" altLang="zh-TW" sz="2200">
                <a:ea typeface="標楷體" pitchFamily="65" charset="-120"/>
              </a:rPr>
              <a:t>At (0, 4): </a:t>
            </a:r>
            <a:r>
              <a:rPr lang="en-US" altLang="zh-TW" sz="2200" i="1">
                <a:ea typeface="標楷體" pitchFamily="65" charset="-120"/>
              </a:rPr>
              <a:t>z</a:t>
            </a:r>
            <a:r>
              <a:rPr lang="en-US" altLang="zh-TW" sz="2200">
                <a:ea typeface="標楷體" pitchFamily="65" charset="-120"/>
              </a:rPr>
              <a:t> = 2(0) + 2(4) = 8</a:t>
            </a:r>
          </a:p>
          <a:p>
            <a:pPr eaLnBrk="1" hangingPunct="1">
              <a:spcBef>
                <a:spcPts val="600"/>
              </a:spcBef>
            </a:pPr>
            <a:r>
              <a:rPr lang="en-US" altLang="zh-TW" sz="2200">
                <a:ea typeface="標楷體" pitchFamily="65" charset="-120"/>
              </a:rPr>
              <a:t>At (2, 4): </a:t>
            </a:r>
            <a:r>
              <a:rPr lang="en-US" altLang="zh-TW" sz="2200" i="1">
                <a:ea typeface="標楷體" pitchFamily="65" charset="-120"/>
              </a:rPr>
              <a:t>z</a:t>
            </a:r>
            <a:r>
              <a:rPr lang="en-US" altLang="zh-TW" sz="2200">
                <a:ea typeface="標楷體" pitchFamily="65" charset="-120"/>
              </a:rPr>
              <a:t> = 2(2) + 2(4) = 12</a:t>
            </a:r>
          </a:p>
          <a:p>
            <a:pPr eaLnBrk="1" hangingPunct="1">
              <a:spcBef>
                <a:spcPts val="600"/>
              </a:spcBef>
            </a:pPr>
            <a:r>
              <a:rPr lang="en-US" altLang="zh-TW" sz="2200">
                <a:ea typeface="標楷體" pitchFamily="65" charset="-120"/>
              </a:rPr>
              <a:t>At (5, 1): </a:t>
            </a:r>
            <a:r>
              <a:rPr lang="en-US" altLang="zh-TW" sz="2200" i="1">
                <a:ea typeface="標楷體" pitchFamily="65" charset="-120"/>
              </a:rPr>
              <a:t>z</a:t>
            </a:r>
            <a:r>
              <a:rPr lang="en-US" altLang="zh-TW" sz="2200">
                <a:ea typeface="標楷體" pitchFamily="65" charset="-120"/>
              </a:rPr>
              <a:t> = 2(5) + 2(1) = 12</a:t>
            </a:r>
          </a:p>
          <a:p>
            <a:pPr eaLnBrk="1" hangingPunct="1">
              <a:spcBef>
                <a:spcPts val="600"/>
              </a:spcBef>
            </a:pPr>
            <a:r>
              <a:rPr lang="en-US" altLang="zh-TW" sz="2200">
                <a:ea typeface="標楷體" pitchFamily="65" charset="-120"/>
              </a:rPr>
              <a:t>At (5, 0): </a:t>
            </a:r>
            <a:r>
              <a:rPr lang="en-US" altLang="zh-TW" sz="2200" i="1">
                <a:ea typeface="標楷體" pitchFamily="65" charset="-120"/>
              </a:rPr>
              <a:t>z</a:t>
            </a:r>
            <a:r>
              <a:rPr lang="en-US" altLang="zh-TW" sz="2200">
                <a:ea typeface="標楷體" pitchFamily="65" charset="-120"/>
              </a:rPr>
              <a:t> = 2(5) + 2(0) = 10</a:t>
            </a:r>
          </a:p>
        </p:txBody>
      </p:sp>
      <p:sp>
        <p:nvSpPr>
          <p:cNvPr id="53254" name="文字方塊 7"/>
          <p:cNvSpPr txBox="1">
            <a:spLocks noChangeArrowheads="1"/>
          </p:cNvSpPr>
          <p:nvPr/>
        </p:nvSpPr>
        <p:spPr bwMode="auto">
          <a:xfrm>
            <a:off x="7143750" y="3857625"/>
            <a:ext cx="1928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600">
                <a:solidFill>
                  <a:srgbClr val="0000FF"/>
                </a:solidFill>
              </a:rPr>
              <a:t>(maximum value of </a:t>
            </a:r>
            <a:r>
              <a:rPr lang="en-US" altLang="zh-TW" sz="1600" i="1">
                <a:solidFill>
                  <a:srgbClr val="0000FF"/>
                </a:solidFill>
              </a:rPr>
              <a:t>z</a:t>
            </a:r>
            <a:r>
              <a:rPr lang="en-US" altLang="zh-TW" sz="1600">
                <a:solidFill>
                  <a:srgbClr val="0000FF"/>
                </a:solidFill>
              </a:rPr>
              <a:t>)</a:t>
            </a:r>
            <a:endParaRPr lang="zh-TW" altLang="en-US" sz="1600">
              <a:solidFill>
                <a:srgbClr val="0000FF"/>
              </a:solidFill>
            </a:endParaRPr>
          </a:p>
        </p:txBody>
      </p:sp>
      <p:sp>
        <p:nvSpPr>
          <p:cNvPr id="53255" name="文字方塊 8"/>
          <p:cNvSpPr txBox="1">
            <a:spLocks noChangeArrowheads="1"/>
          </p:cNvSpPr>
          <p:nvPr/>
        </p:nvSpPr>
        <p:spPr bwMode="auto">
          <a:xfrm>
            <a:off x="7143750" y="4286250"/>
            <a:ext cx="1928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600">
                <a:solidFill>
                  <a:srgbClr val="0000FF"/>
                </a:solidFill>
              </a:rPr>
              <a:t>(maximum value of </a:t>
            </a:r>
            <a:r>
              <a:rPr lang="en-US" altLang="zh-TW" sz="1600" i="1">
                <a:solidFill>
                  <a:srgbClr val="0000FF"/>
                </a:solidFill>
              </a:rPr>
              <a:t>z</a:t>
            </a:r>
            <a:r>
              <a:rPr lang="en-US" altLang="zh-TW" sz="1600">
                <a:solidFill>
                  <a:srgbClr val="0000FF"/>
                </a:solidFill>
              </a:rPr>
              <a:t>)</a:t>
            </a:r>
            <a:endParaRPr lang="zh-TW" altLang="en-US" sz="1600">
              <a:solidFill>
                <a:srgbClr val="0000FF"/>
              </a:solidFill>
            </a:endParaRPr>
          </a:p>
        </p:txBody>
      </p:sp>
      <p:sp>
        <p:nvSpPr>
          <p:cNvPr id="53256" name="文字方塊 9"/>
          <p:cNvSpPr txBox="1">
            <a:spLocks noChangeArrowheads="1"/>
          </p:cNvSpPr>
          <p:nvPr/>
        </p:nvSpPr>
        <p:spPr bwMode="auto">
          <a:xfrm>
            <a:off x="3643313" y="5214938"/>
            <a:ext cx="52863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200" dirty="0">
                <a:solidFill>
                  <a:srgbClr val="0000FF"/>
                </a:solidFill>
              </a:rPr>
              <a:t>The maximum value occurs not only at the vertexes (2, 4) and (5</a:t>
            </a:r>
            <a:r>
              <a:rPr lang="en-US" altLang="zh-TW" sz="2200" dirty="0" smtClean="0">
                <a:solidFill>
                  <a:srgbClr val="0000FF"/>
                </a:solidFill>
              </a:rPr>
              <a:t>, 1</a:t>
            </a:r>
            <a:r>
              <a:rPr lang="en-US" altLang="zh-TW" sz="2200" dirty="0">
                <a:solidFill>
                  <a:srgbClr val="0000FF"/>
                </a:solidFill>
              </a:rPr>
              <a:t>), but also occurs at any point on the line segment connecting these two vertexes</a:t>
            </a:r>
            <a:endParaRPr lang="zh-TW" altLang="en-US" sz="2200" dirty="0">
              <a:solidFill>
                <a:srgbClr val="0000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285750" y="785813"/>
            <a:ext cx="8358188" cy="1163637"/>
          </a:xfrm>
        </p:spPr>
        <p:txBody>
          <a:bodyPr/>
          <a:lstStyle/>
          <a:p>
            <a:pPr eaLnBrk="1" hangingPunct="1">
              <a:lnSpc>
                <a:spcPct val="110000"/>
              </a:lnSpc>
            </a:pPr>
            <a:r>
              <a:rPr lang="en-US" altLang="zh-TW" dirty="0" smtClean="0"/>
              <a:t>Ex: An unbounded region</a:t>
            </a:r>
          </a:p>
          <a:p>
            <a:pPr lvl="1" indent="0" eaLnBrk="1" hangingPunct="1">
              <a:lnSpc>
                <a:spcPct val="110000"/>
              </a:lnSpc>
              <a:buFont typeface="Wingdings" pitchFamily="2" charset="2"/>
              <a:buNone/>
            </a:pPr>
            <a:r>
              <a:rPr lang="en-US" altLang="zh-TW" dirty="0" smtClean="0"/>
              <a:t>To maximize the objective function </a:t>
            </a:r>
            <a:r>
              <a:rPr lang="en-US" altLang="zh-TW" i="1" dirty="0" smtClean="0"/>
              <a:t>z</a:t>
            </a:r>
            <a:r>
              <a:rPr lang="en-US" altLang="zh-TW" dirty="0" smtClean="0"/>
              <a:t> = 4</a:t>
            </a:r>
            <a:r>
              <a:rPr lang="en-US" altLang="zh-TW" i="1" dirty="0" smtClean="0"/>
              <a:t>x</a:t>
            </a:r>
            <a:r>
              <a:rPr lang="en-US" altLang="zh-TW" dirty="0" smtClean="0"/>
              <a:t> + 2</a:t>
            </a:r>
            <a:r>
              <a:rPr lang="en-US" altLang="zh-TW" i="1" dirty="0" smtClean="0"/>
              <a:t>y </a:t>
            </a:r>
            <a:r>
              <a:rPr lang="en-US" altLang="zh-TW" dirty="0" smtClean="0"/>
              <a:t>given the following shaded region</a:t>
            </a:r>
          </a:p>
        </p:txBody>
      </p:sp>
      <p:sp>
        <p:nvSpPr>
          <p:cNvPr id="54275"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92DF701C-D3C1-44C2-8253-968FB49EF09D}" type="slidenum">
              <a:rPr kumimoji="0" lang="en-US" altLang="zh-TW" sz="1400"/>
              <a:pPr algn="ctr"/>
              <a:t>19</a:t>
            </a:fld>
            <a:endParaRPr kumimoji="0" lang="en-US" altLang="zh-TW" sz="1400"/>
          </a:p>
        </p:txBody>
      </p:sp>
      <p:sp>
        <p:nvSpPr>
          <p:cNvPr id="54276" name="文字方塊 9"/>
          <p:cNvSpPr txBox="1">
            <a:spLocks noChangeArrowheads="1"/>
          </p:cNvSpPr>
          <p:nvPr/>
        </p:nvSpPr>
        <p:spPr bwMode="auto">
          <a:xfrm>
            <a:off x="3857625" y="3000375"/>
            <a:ext cx="49291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dirty="0">
                <a:solidFill>
                  <a:srgbClr val="0000FF"/>
                </a:solidFill>
              </a:rPr>
              <a:t>For this unbounded region, there is no maximum value of </a:t>
            </a:r>
            <a:r>
              <a:rPr lang="en-US" altLang="zh-TW" i="1" dirty="0">
                <a:solidFill>
                  <a:srgbClr val="0000FF"/>
                </a:solidFill>
              </a:rPr>
              <a:t>z</a:t>
            </a:r>
            <a:r>
              <a:rPr lang="en-US" altLang="zh-TW" dirty="0">
                <a:solidFill>
                  <a:srgbClr val="0000FF"/>
                </a:solidFill>
              </a:rPr>
              <a:t>. By choosing points (</a:t>
            </a:r>
            <a:r>
              <a:rPr lang="en-US" altLang="zh-TW" i="1" dirty="0">
                <a:solidFill>
                  <a:srgbClr val="0000FF"/>
                </a:solidFill>
              </a:rPr>
              <a:t>x</a:t>
            </a:r>
            <a:r>
              <a:rPr lang="en-US" altLang="zh-TW" dirty="0">
                <a:solidFill>
                  <a:srgbClr val="0000FF"/>
                </a:solidFill>
              </a:rPr>
              <a:t>, 0) for </a:t>
            </a:r>
            <a:r>
              <a:rPr lang="en-US" altLang="zh-TW" i="1" dirty="0">
                <a:solidFill>
                  <a:srgbClr val="0000FF"/>
                </a:solidFill>
              </a:rPr>
              <a:t>x</a:t>
            </a:r>
            <a:r>
              <a:rPr lang="en-US" altLang="zh-TW" dirty="0">
                <a:solidFill>
                  <a:srgbClr val="0000FF"/>
                </a:solidFill>
                <a:sym typeface="Symbol" pitchFamily="18" charset="2"/>
              </a:rPr>
              <a:t>  4, you can obtain values of </a:t>
            </a:r>
            <a:r>
              <a:rPr lang="en-US" altLang="zh-TW" i="1" dirty="0">
                <a:solidFill>
                  <a:srgbClr val="0000FF"/>
                </a:solidFill>
                <a:sym typeface="Symbol" pitchFamily="18" charset="2"/>
              </a:rPr>
              <a:t>z</a:t>
            </a:r>
            <a:r>
              <a:rPr lang="en-US" altLang="zh-TW" dirty="0">
                <a:solidFill>
                  <a:srgbClr val="0000FF"/>
                </a:solidFill>
                <a:sym typeface="Symbol" pitchFamily="18" charset="2"/>
              </a:rPr>
              <a:t> = 4(</a:t>
            </a:r>
            <a:r>
              <a:rPr lang="en-US" altLang="zh-TW" i="1" dirty="0">
                <a:solidFill>
                  <a:srgbClr val="0000FF"/>
                </a:solidFill>
                <a:sym typeface="Symbol" pitchFamily="18" charset="2"/>
              </a:rPr>
              <a:t>x</a:t>
            </a:r>
            <a:r>
              <a:rPr lang="en-US" altLang="zh-TW" dirty="0">
                <a:solidFill>
                  <a:srgbClr val="0000FF"/>
                </a:solidFill>
                <a:sym typeface="Symbol" pitchFamily="18" charset="2"/>
              </a:rPr>
              <a:t>) + 2(0) = 4</a:t>
            </a:r>
            <a:r>
              <a:rPr lang="en-US" altLang="zh-TW" i="1" dirty="0">
                <a:solidFill>
                  <a:srgbClr val="0000FF"/>
                </a:solidFill>
                <a:sym typeface="Symbol" pitchFamily="18" charset="2"/>
              </a:rPr>
              <a:t>x</a:t>
            </a:r>
            <a:r>
              <a:rPr lang="en-US" altLang="zh-TW" dirty="0">
                <a:solidFill>
                  <a:srgbClr val="0000FF"/>
                </a:solidFill>
                <a:sym typeface="Symbol" pitchFamily="18" charset="2"/>
              </a:rPr>
              <a:t> that are as large as you want</a:t>
            </a:r>
            <a:endParaRPr lang="zh-TW" altLang="en-US" i="1" dirty="0">
              <a:solidFill>
                <a:srgbClr val="0000FF"/>
              </a:solidFill>
            </a:endParaRPr>
          </a:p>
        </p:txBody>
      </p:sp>
      <p:pic>
        <p:nvPicPr>
          <p:cNvPr id="542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786063"/>
            <a:ext cx="27876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zh-TW" smtClean="0"/>
              <a:t>9.1 Systems of Linear Inequalities</a:t>
            </a:r>
          </a:p>
        </p:txBody>
      </p:sp>
      <p:sp>
        <p:nvSpPr>
          <p:cNvPr id="44035" name="Rectangle 3"/>
          <p:cNvSpPr>
            <a:spLocks noGrp="1" noChangeArrowheads="1"/>
          </p:cNvSpPr>
          <p:nvPr>
            <p:ph type="body" idx="1"/>
          </p:nvPr>
        </p:nvSpPr>
        <p:spPr>
          <a:xfrm>
            <a:off x="395288" y="981075"/>
            <a:ext cx="7924800" cy="1524000"/>
          </a:xfrm>
        </p:spPr>
        <p:txBody>
          <a:bodyPr/>
          <a:lstStyle/>
          <a:p>
            <a:pPr eaLnBrk="1" hangingPunct="1">
              <a:lnSpc>
                <a:spcPct val="120000"/>
              </a:lnSpc>
            </a:pPr>
            <a:r>
              <a:rPr lang="en-US" altLang="zh-TW" smtClean="0"/>
              <a:t>Linear inequalities (</a:t>
            </a:r>
            <a:r>
              <a:rPr lang="zh-TW" altLang="en-US" smtClean="0"/>
              <a:t>線性不等式</a:t>
            </a:r>
            <a:r>
              <a:rPr lang="en-US" altLang="zh-TW" smtClean="0"/>
              <a:t>):</a:t>
            </a:r>
          </a:p>
          <a:p>
            <a:pPr lvl="1" indent="0" eaLnBrk="1" hangingPunct="1">
              <a:lnSpc>
                <a:spcPct val="120000"/>
              </a:lnSpc>
              <a:buFont typeface="Wingdings" pitchFamily="2" charset="2"/>
              <a:buNone/>
            </a:pPr>
            <a:r>
              <a:rPr lang="en-US" altLang="zh-TW" smtClean="0">
                <a:sym typeface="Wingdings" pitchFamily="2" charset="2"/>
              </a:rPr>
              <a:t>For example, 3</a:t>
            </a:r>
            <a:r>
              <a:rPr lang="en-US" altLang="zh-TW" i="1" smtClean="0">
                <a:sym typeface="Wingdings" pitchFamily="2" charset="2"/>
              </a:rPr>
              <a:t>x </a:t>
            </a:r>
            <a:r>
              <a:rPr lang="en-US" altLang="zh-TW" smtClean="0"/>
              <a:t>– </a:t>
            </a:r>
            <a:r>
              <a:rPr lang="en-US" altLang="zh-TW" smtClean="0">
                <a:sym typeface="Wingdings" pitchFamily="2" charset="2"/>
              </a:rPr>
              <a:t>2</a:t>
            </a:r>
            <a:r>
              <a:rPr lang="en-US" altLang="zh-TW" i="1" smtClean="0">
                <a:sym typeface="Wingdings" pitchFamily="2" charset="2"/>
              </a:rPr>
              <a:t>y </a:t>
            </a:r>
            <a:r>
              <a:rPr lang="en-US" altLang="zh-TW" smtClean="0">
                <a:sym typeface="Wingdings" pitchFamily="2" charset="2"/>
              </a:rPr>
              <a:t>&lt; 6 and </a:t>
            </a:r>
            <a:r>
              <a:rPr lang="en-US" altLang="zh-TW" i="1" smtClean="0">
                <a:sym typeface="Wingdings" pitchFamily="2" charset="2"/>
              </a:rPr>
              <a:t>x</a:t>
            </a:r>
            <a:r>
              <a:rPr lang="en-US" altLang="zh-TW" smtClean="0">
                <a:sym typeface="Wingdings" pitchFamily="2" charset="2"/>
              </a:rPr>
              <a:t> + </a:t>
            </a:r>
            <a:r>
              <a:rPr lang="en-US" altLang="zh-TW" i="1" smtClean="0">
                <a:sym typeface="Wingdings" pitchFamily="2" charset="2"/>
              </a:rPr>
              <a:t>y</a:t>
            </a:r>
            <a:r>
              <a:rPr lang="en-US" altLang="zh-TW" smtClean="0">
                <a:sym typeface="Wingdings" pitchFamily="2" charset="2"/>
              </a:rPr>
              <a:t> </a:t>
            </a:r>
            <a:r>
              <a:rPr lang="en-US" altLang="zh-TW" smtClean="0">
                <a:sym typeface="Symbol" pitchFamily="18" charset="2"/>
              </a:rPr>
              <a:t> 6 are linear inequalities involving two variables</a:t>
            </a:r>
            <a:endParaRPr lang="zh-TW" altLang="en-US" smtClean="0"/>
          </a:p>
          <a:p>
            <a:pPr lvl="1" indent="0" eaLnBrk="1" hangingPunct="1">
              <a:lnSpc>
                <a:spcPct val="120000"/>
              </a:lnSpc>
              <a:buFont typeface="Wingdings" pitchFamily="2" charset="2"/>
              <a:buNone/>
            </a:pPr>
            <a:endParaRPr lang="en-US" altLang="zh-TW" smtClean="0">
              <a:sym typeface="Wingdings" pitchFamily="2" charset="2"/>
            </a:endParaRPr>
          </a:p>
        </p:txBody>
      </p:sp>
      <p:sp>
        <p:nvSpPr>
          <p:cNvPr id="1033" name="Rectangle 17"/>
          <p:cNvSpPr>
            <a:spLocks noChangeArrowheads="1"/>
          </p:cNvSpPr>
          <p:nvPr/>
        </p:nvSpPr>
        <p:spPr bwMode="auto">
          <a:xfrm>
            <a:off x="395288" y="2714625"/>
            <a:ext cx="7924800" cy="858838"/>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Char char="n"/>
              <a:defRPr/>
            </a:pPr>
            <a:r>
              <a:rPr lang="en-US" altLang="zh-TW" dirty="0">
                <a:solidFill>
                  <a:schemeClr val="hlink"/>
                </a:solidFill>
                <a:ea typeface="標楷體" pitchFamily="65" charset="-120"/>
              </a:rPr>
              <a:t>Solution of an inequality:</a:t>
            </a:r>
          </a:p>
          <a:p>
            <a:pPr marL="538163">
              <a:lnSpc>
                <a:spcPct val="120000"/>
              </a:lnSpc>
              <a:spcBef>
                <a:spcPct val="20000"/>
              </a:spcBef>
              <a:buClr>
                <a:schemeClr val="tx1"/>
              </a:buClr>
              <a:buSzPct val="40000"/>
              <a:defRPr/>
            </a:pPr>
            <a:r>
              <a:rPr lang="en-US" altLang="zh-TW" dirty="0">
                <a:ea typeface="標楷體" pitchFamily="65" charset="-120"/>
              </a:rPr>
              <a:t>An ordered pair (</a:t>
            </a:r>
            <a:r>
              <a:rPr lang="en-US" altLang="zh-TW" i="1" dirty="0">
                <a:ea typeface="標楷體" pitchFamily="65" charset="-120"/>
              </a:rPr>
              <a:t>a</a:t>
            </a:r>
            <a:r>
              <a:rPr lang="en-US" altLang="zh-TW" dirty="0">
                <a:ea typeface="標楷體" pitchFamily="65" charset="-120"/>
              </a:rPr>
              <a:t>, </a:t>
            </a:r>
            <a:r>
              <a:rPr lang="en-US" altLang="zh-TW" i="1" dirty="0">
                <a:ea typeface="標楷體" pitchFamily="65" charset="-120"/>
              </a:rPr>
              <a:t>b</a:t>
            </a:r>
            <a:r>
              <a:rPr lang="en-US" altLang="zh-TW" dirty="0">
                <a:ea typeface="標楷體" pitchFamily="65" charset="-120"/>
              </a:rPr>
              <a:t>) is a solution of an inequality in </a:t>
            </a:r>
            <a:r>
              <a:rPr lang="en-US" altLang="zh-TW" i="1" dirty="0">
                <a:ea typeface="標楷體" pitchFamily="65" charset="-120"/>
              </a:rPr>
              <a:t>x</a:t>
            </a:r>
            <a:r>
              <a:rPr lang="en-US" altLang="zh-TW" dirty="0">
                <a:ea typeface="標楷體" pitchFamily="65" charset="-120"/>
              </a:rPr>
              <a:t> and </a:t>
            </a:r>
            <a:r>
              <a:rPr lang="en-US" altLang="zh-TW" i="1" dirty="0">
                <a:ea typeface="標楷體" pitchFamily="65" charset="-120"/>
              </a:rPr>
              <a:t>y</a:t>
            </a:r>
            <a:r>
              <a:rPr lang="en-US" altLang="zh-TW" dirty="0">
                <a:ea typeface="標楷體" pitchFamily="65" charset="-120"/>
              </a:rPr>
              <a:t> if the inequality is true when </a:t>
            </a:r>
            <a:r>
              <a:rPr lang="en-US" altLang="zh-TW" i="1" dirty="0">
                <a:ea typeface="標楷體" pitchFamily="65" charset="-120"/>
              </a:rPr>
              <a:t>a</a:t>
            </a:r>
            <a:r>
              <a:rPr lang="en-US" altLang="zh-TW" dirty="0">
                <a:ea typeface="標楷體" pitchFamily="65" charset="-120"/>
              </a:rPr>
              <a:t> and </a:t>
            </a:r>
            <a:r>
              <a:rPr lang="en-US" altLang="zh-TW" i="1" dirty="0">
                <a:ea typeface="標楷體" pitchFamily="65" charset="-120"/>
              </a:rPr>
              <a:t>b</a:t>
            </a:r>
            <a:r>
              <a:rPr lang="en-US" altLang="zh-TW" dirty="0">
                <a:ea typeface="標楷體" pitchFamily="65" charset="-120"/>
              </a:rPr>
              <a:t> are substituted for </a:t>
            </a:r>
            <a:r>
              <a:rPr lang="en-US" altLang="zh-TW" i="1" dirty="0">
                <a:ea typeface="標楷體" pitchFamily="65" charset="-120"/>
              </a:rPr>
              <a:t>x</a:t>
            </a:r>
            <a:r>
              <a:rPr lang="en-US" altLang="zh-TW" dirty="0">
                <a:ea typeface="標楷體" pitchFamily="65" charset="-120"/>
              </a:rPr>
              <a:t> and </a:t>
            </a:r>
            <a:r>
              <a:rPr lang="en-US" altLang="zh-TW" i="1" dirty="0">
                <a:ea typeface="標楷體" pitchFamily="65" charset="-120"/>
              </a:rPr>
              <a:t>y</a:t>
            </a:r>
            <a:r>
              <a:rPr lang="en-US" altLang="zh-TW" dirty="0">
                <a:ea typeface="標楷體" pitchFamily="65" charset="-120"/>
              </a:rPr>
              <a:t>, respectively</a:t>
            </a:r>
            <a:endParaRPr lang="en-US" altLang="zh-TW" dirty="0">
              <a:solidFill>
                <a:srgbClr val="3333CC"/>
              </a:solidFill>
              <a:ea typeface="標楷體" pitchFamily="65" charset="-120"/>
            </a:endParaRPr>
          </a:p>
        </p:txBody>
      </p:sp>
      <p:sp>
        <p:nvSpPr>
          <p:cNvPr id="12" name="Rectangle 17"/>
          <p:cNvSpPr>
            <a:spLocks noChangeArrowheads="1"/>
          </p:cNvSpPr>
          <p:nvPr/>
        </p:nvSpPr>
        <p:spPr bwMode="auto">
          <a:xfrm>
            <a:off x="428625" y="4856163"/>
            <a:ext cx="7924800" cy="858837"/>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Char char="n"/>
              <a:defRPr/>
            </a:pPr>
            <a:r>
              <a:rPr lang="en-US" altLang="zh-TW" dirty="0">
                <a:solidFill>
                  <a:schemeClr val="hlink"/>
                </a:solidFill>
                <a:ea typeface="標楷體" pitchFamily="65" charset="-120"/>
              </a:rPr>
              <a:t>The graph of an inequality:</a:t>
            </a:r>
          </a:p>
          <a:p>
            <a:pPr marL="538163">
              <a:lnSpc>
                <a:spcPct val="120000"/>
              </a:lnSpc>
              <a:spcBef>
                <a:spcPct val="20000"/>
              </a:spcBef>
              <a:buClr>
                <a:schemeClr val="tx1"/>
              </a:buClr>
              <a:buSzPct val="40000"/>
              <a:defRPr/>
            </a:pPr>
            <a:r>
              <a:rPr lang="en-US" altLang="zh-TW" dirty="0">
                <a:ea typeface="標楷體" pitchFamily="65" charset="-120"/>
              </a:rPr>
              <a:t>The collection of all solutions of the inequality</a:t>
            </a:r>
            <a:endParaRPr lang="en-US" altLang="zh-TW" dirty="0">
              <a:solidFill>
                <a:srgbClr val="3333CC"/>
              </a:solidFill>
              <a:ea typeface="標楷體" pitchFamily="65" charset="-120"/>
            </a:endParaRPr>
          </a:p>
        </p:txBody>
      </p:sp>
      <p:sp>
        <p:nvSpPr>
          <p:cNvPr id="44038"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EB8B7F4F-3D9F-4095-8F3F-478566147326}" type="slidenum">
              <a:rPr kumimoji="0" lang="en-US" altLang="zh-TW" sz="1400"/>
              <a:pPr algn="ctr"/>
              <a:t>2</a:t>
            </a:fld>
            <a:endParaRPr kumimoji="0" lang="en-US" altLang="zh-TW"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285750" y="785813"/>
            <a:ext cx="8358188" cy="1163637"/>
          </a:xfrm>
        </p:spPr>
        <p:txBody>
          <a:bodyPr/>
          <a:lstStyle/>
          <a:p>
            <a:pPr eaLnBrk="1" hangingPunct="1">
              <a:lnSpc>
                <a:spcPct val="110000"/>
              </a:lnSpc>
              <a:spcBef>
                <a:spcPts val="1200"/>
              </a:spcBef>
            </a:pPr>
            <a:r>
              <a:rPr lang="en-US" altLang="zh-TW" dirty="0" smtClean="0"/>
              <a:t>Ex 5: An application: minimum cost</a:t>
            </a:r>
          </a:p>
          <a:p>
            <a:pPr eaLnBrk="1" hangingPunct="1">
              <a:lnSpc>
                <a:spcPct val="110000"/>
              </a:lnSpc>
              <a:spcBef>
                <a:spcPts val="1200"/>
              </a:spcBef>
              <a:buFont typeface="Wingdings" pitchFamily="2" charset="2"/>
              <a:buNone/>
            </a:pPr>
            <a:r>
              <a:rPr lang="en-US" altLang="zh-TW" dirty="0" smtClean="0"/>
              <a:t>	</a:t>
            </a:r>
            <a:r>
              <a:rPr lang="en-US" altLang="zh-TW" dirty="0" smtClean="0">
                <a:solidFill>
                  <a:schemeClr val="tx1"/>
                </a:solidFill>
              </a:rPr>
              <a:t>The liquid portion of a diet is to provide at least 300 calories, 36 units of vitamin A, and 90 units of vitamin C daily. A cup of dietary drink X provides 60 calories, 12 units of vitamin A, and 10 units of vitamin C. A cup of dietary drink Y provides 60 calories, 6 units of vitamin A, and 30 units of vitamin C.</a:t>
            </a:r>
          </a:p>
          <a:p>
            <a:pPr eaLnBrk="1" hangingPunct="1">
              <a:lnSpc>
                <a:spcPct val="110000"/>
              </a:lnSpc>
              <a:spcBef>
                <a:spcPts val="1200"/>
              </a:spcBef>
              <a:buFont typeface="Wingdings" pitchFamily="2" charset="2"/>
              <a:buNone/>
            </a:pPr>
            <a:r>
              <a:rPr lang="en-US" altLang="zh-TW" dirty="0" smtClean="0">
                <a:solidFill>
                  <a:schemeClr val="tx1"/>
                </a:solidFill>
              </a:rPr>
              <a:t>	Now suppose the dietary drink X cost $.12 per cup and drink Y costs $.15 per cup. How many cups of each drink should be consumed each day to minimize the cost and still meet the stated daily requirements?</a:t>
            </a:r>
            <a:endParaRPr lang="en-US" altLang="zh-TW" dirty="0" smtClean="0"/>
          </a:p>
        </p:txBody>
      </p:sp>
      <p:sp>
        <p:nvSpPr>
          <p:cNvPr id="55299"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ED07AB74-27F0-48A2-A959-5AA206E3EEF9}" type="slidenum">
              <a:rPr kumimoji="0" lang="en-US" altLang="zh-TW" sz="1400"/>
              <a:pPr algn="ctr"/>
              <a:t>20</a:t>
            </a:fld>
            <a:endParaRPr kumimoji="0" lang="en-US" altLang="zh-TW" sz="1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3"/>
          <p:cNvSpPr>
            <a:spLocks noGrp="1" noChangeArrowheads="1"/>
          </p:cNvSpPr>
          <p:nvPr>
            <p:ph type="body" idx="1"/>
          </p:nvPr>
        </p:nvSpPr>
        <p:spPr>
          <a:xfrm>
            <a:off x="285750" y="785813"/>
            <a:ext cx="8358188" cy="500062"/>
          </a:xfrm>
        </p:spPr>
        <p:txBody>
          <a:bodyPr/>
          <a:lstStyle/>
          <a:p>
            <a:pPr eaLnBrk="1" hangingPunct="1">
              <a:lnSpc>
                <a:spcPct val="110000"/>
              </a:lnSpc>
              <a:spcBef>
                <a:spcPts val="1200"/>
              </a:spcBef>
              <a:buFont typeface="Wingdings" pitchFamily="2" charset="2"/>
              <a:buNone/>
            </a:pPr>
            <a:r>
              <a:rPr lang="en-US" altLang="zh-TW" smtClean="0"/>
              <a:t>Sol:</a:t>
            </a:r>
          </a:p>
        </p:txBody>
      </p:sp>
      <p:sp>
        <p:nvSpPr>
          <p:cNvPr id="8197"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BFF45D4B-35FB-4EA8-9BB6-4F0FBE6B5A9E}" type="slidenum">
              <a:rPr kumimoji="0" lang="en-US" altLang="zh-TW" sz="1400"/>
              <a:pPr algn="ctr"/>
              <a:t>21</a:t>
            </a:fld>
            <a:endParaRPr kumimoji="0" lang="en-US" altLang="zh-TW" sz="1400"/>
          </a:p>
        </p:txBody>
      </p:sp>
      <p:graphicFrame>
        <p:nvGraphicFramePr>
          <p:cNvPr id="8194" name="Object 1038"/>
          <p:cNvGraphicFramePr>
            <a:graphicFrameLocks noChangeAspect="1"/>
          </p:cNvGraphicFramePr>
          <p:nvPr/>
        </p:nvGraphicFramePr>
        <p:xfrm>
          <a:off x="1804988" y="928688"/>
          <a:ext cx="5124450" cy="2049462"/>
        </p:xfrm>
        <a:graphic>
          <a:graphicData uri="http://schemas.openxmlformats.org/presentationml/2006/ole">
            <mc:AlternateContent xmlns:mc="http://schemas.openxmlformats.org/markup-compatibility/2006">
              <mc:Choice xmlns:v="urn:schemas-microsoft-com:vml" Requires="v">
                <p:oleObj spid="_x0000_s8587" name="Equation" r:id="rId3" imgW="2857320" imgH="1143000" progId="Equation.DSMT4">
                  <p:embed/>
                </p:oleObj>
              </mc:Choice>
              <mc:Fallback>
                <p:oleObj name="Equation" r:id="rId3" imgW="2857320" imgH="114300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988" y="928688"/>
                        <a:ext cx="5124450" cy="204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1785938" y="3263900"/>
          <a:ext cx="5761037" cy="365125"/>
        </p:xfrm>
        <a:graphic>
          <a:graphicData uri="http://schemas.openxmlformats.org/presentationml/2006/ole">
            <mc:AlternateContent xmlns:mc="http://schemas.openxmlformats.org/markup-compatibility/2006">
              <mc:Choice xmlns:v="urn:schemas-microsoft-com:vml" Requires="v">
                <p:oleObj spid="_x0000_s8588" name="Equation" r:id="rId5" imgW="3213000" imgH="203040" progId="Equation.DSMT4">
                  <p:embed/>
                </p:oleObj>
              </mc:Choice>
              <mc:Fallback>
                <p:oleObj name="Equation" r:id="rId5" imgW="3213000" imgH="2030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3263900"/>
                        <a:ext cx="576103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3714750"/>
            <a:ext cx="282098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8199" name="Text Box 1032"/>
          <p:cNvSpPr txBox="1">
            <a:spLocks noChangeArrowheads="1"/>
          </p:cNvSpPr>
          <p:nvPr/>
        </p:nvSpPr>
        <p:spPr bwMode="auto">
          <a:xfrm>
            <a:off x="4000500" y="4000500"/>
            <a:ext cx="464343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spcBef>
                <a:spcPts val="600"/>
              </a:spcBef>
            </a:pPr>
            <a:r>
              <a:rPr lang="en-US" altLang="zh-TW" sz="2200">
                <a:ea typeface="標楷體" pitchFamily="65" charset="-120"/>
              </a:rPr>
              <a:t>At (0, 6): </a:t>
            </a:r>
            <a:r>
              <a:rPr lang="en-US" altLang="zh-TW" sz="2200" i="1">
                <a:ea typeface="標楷體" pitchFamily="65" charset="-120"/>
              </a:rPr>
              <a:t>C </a:t>
            </a:r>
            <a:r>
              <a:rPr lang="en-US" altLang="zh-TW" sz="2200">
                <a:ea typeface="標楷體" pitchFamily="65" charset="-120"/>
              </a:rPr>
              <a:t>= 0.12(0) + 0.15(6) = 0.90</a:t>
            </a:r>
          </a:p>
          <a:p>
            <a:pPr eaLnBrk="1" hangingPunct="1">
              <a:spcBef>
                <a:spcPts val="600"/>
              </a:spcBef>
            </a:pPr>
            <a:r>
              <a:rPr lang="en-US" altLang="zh-TW" sz="2200">
                <a:ea typeface="標楷體" pitchFamily="65" charset="-120"/>
              </a:rPr>
              <a:t>At (1, 4): </a:t>
            </a:r>
            <a:r>
              <a:rPr lang="en-US" altLang="zh-TW" sz="2200" i="1">
                <a:ea typeface="標楷體" pitchFamily="65" charset="-120"/>
              </a:rPr>
              <a:t>C</a:t>
            </a:r>
            <a:r>
              <a:rPr lang="en-US" altLang="zh-TW" sz="2200">
                <a:ea typeface="標楷體" pitchFamily="65" charset="-120"/>
              </a:rPr>
              <a:t> = 0.12(1) + 0.15(4) = 0.72</a:t>
            </a:r>
          </a:p>
          <a:p>
            <a:pPr eaLnBrk="1" hangingPunct="1">
              <a:spcBef>
                <a:spcPts val="600"/>
              </a:spcBef>
            </a:pPr>
            <a:r>
              <a:rPr lang="en-US" altLang="zh-TW" sz="2200">
                <a:ea typeface="標楷體" pitchFamily="65" charset="-120"/>
              </a:rPr>
              <a:t>At (3, 2): </a:t>
            </a:r>
            <a:r>
              <a:rPr lang="en-US" altLang="zh-TW" sz="2200" i="1">
                <a:ea typeface="標楷體" pitchFamily="65" charset="-120"/>
              </a:rPr>
              <a:t>C</a:t>
            </a:r>
            <a:r>
              <a:rPr lang="en-US" altLang="zh-TW" sz="2200">
                <a:ea typeface="標楷體" pitchFamily="65" charset="-120"/>
              </a:rPr>
              <a:t> = 0.12(3) + 0.15(2) = 0.66</a:t>
            </a:r>
          </a:p>
          <a:p>
            <a:pPr eaLnBrk="1" hangingPunct="1">
              <a:spcBef>
                <a:spcPts val="600"/>
              </a:spcBef>
            </a:pPr>
            <a:r>
              <a:rPr lang="en-US" altLang="zh-TW" sz="2200">
                <a:ea typeface="標楷體" pitchFamily="65" charset="-120"/>
              </a:rPr>
              <a:t>At (9, 0): </a:t>
            </a:r>
            <a:r>
              <a:rPr lang="en-US" altLang="zh-TW" sz="2200" i="1">
                <a:ea typeface="標楷體" pitchFamily="65" charset="-120"/>
              </a:rPr>
              <a:t>C</a:t>
            </a:r>
            <a:r>
              <a:rPr lang="en-US" altLang="zh-TW" sz="2200">
                <a:ea typeface="標楷體" pitchFamily="65" charset="-120"/>
              </a:rPr>
              <a:t> = 0.12(9) + 0.15(0) = 1.08</a:t>
            </a:r>
          </a:p>
        </p:txBody>
      </p:sp>
      <p:sp>
        <p:nvSpPr>
          <p:cNvPr id="8200" name="文字方塊 7"/>
          <p:cNvSpPr txBox="1">
            <a:spLocks noChangeArrowheads="1"/>
          </p:cNvSpPr>
          <p:nvPr/>
        </p:nvSpPr>
        <p:spPr bwMode="auto">
          <a:xfrm>
            <a:off x="3786188" y="5715000"/>
            <a:ext cx="5286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200" dirty="0">
                <a:solidFill>
                  <a:srgbClr val="0000FF"/>
                </a:solidFill>
              </a:rPr>
              <a:t>So the minimum cost is $.66 per day, and this occurs when </a:t>
            </a:r>
            <a:r>
              <a:rPr lang="en-US" altLang="zh-TW" sz="2200" dirty="0" smtClean="0">
                <a:solidFill>
                  <a:srgbClr val="0000FF"/>
                </a:solidFill>
              </a:rPr>
              <a:t>3 </a:t>
            </a:r>
            <a:r>
              <a:rPr lang="en-US" altLang="zh-TW" sz="2200" dirty="0">
                <a:solidFill>
                  <a:srgbClr val="0000FF"/>
                </a:solidFill>
              </a:rPr>
              <a:t>cups of drink X and </a:t>
            </a:r>
            <a:r>
              <a:rPr lang="en-US" altLang="zh-TW" sz="2200" dirty="0" smtClean="0">
                <a:solidFill>
                  <a:srgbClr val="0000FF"/>
                </a:solidFill>
              </a:rPr>
              <a:t>2 </a:t>
            </a:r>
            <a:r>
              <a:rPr lang="en-US" altLang="zh-TW" sz="2200" dirty="0">
                <a:solidFill>
                  <a:srgbClr val="0000FF"/>
                </a:solidFill>
              </a:rPr>
              <a:t>cups of drink Y are consumed each day</a:t>
            </a:r>
            <a:endParaRPr lang="zh-TW" altLang="en-US" sz="2200" dirty="0">
              <a:solidFill>
                <a:srgbClr val="0000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050"/>
          <p:cNvSpPr>
            <a:spLocks noGrp="1" noChangeArrowheads="1"/>
          </p:cNvSpPr>
          <p:nvPr>
            <p:ph type="title"/>
          </p:nvPr>
        </p:nvSpPr>
        <p:spPr/>
        <p:txBody>
          <a:bodyPr/>
          <a:lstStyle/>
          <a:p>
            <a:pPr eaLnBrk="1" hangingPunct="1"/>
            <a:r>
              <a:rPr lang="en-US" altLang="zh-TW" smtClean="0"/>
              <a:t>Keywords in Section 9.2:</a:t>
            </a:r>
          </a:p>
        </p:txBody>
      </p:sp>
      <p:sp>
        <p:nvSpPr>
          <p:cNvPr id="56323" name="Rectangle 2051"/>
          <p:cNvSpPr>
            <a:spLocks noGrp="1" noChangeArrowheads="1"/>
          </p:cNvSpPr>
          <p:nvPr>
            <p:ph type="body" idx="1"/>
          </p:nvPr>
        </p:nvSpPr>
        <p:spPr>
          <a:xfrm>
            <a:off x="533400" y="914400"/>
            <a:ext cx="7924800" cy="5562600"/>
          </a:xfrm>
        </p:spPr>
        <p:txBody>
          <a:bodyPr/>
          <a:lstStyle/>
          <a:p>
            <a:pPr eaLnBrk="1" hangingPunct="1">
              <a:lnSpc>
                <a:spcPct val="130000"/>
              </a:lnSpc>
              <a:spcBef>
                <a:spcPts val="600"/>
              </a:spcBef>
            </a:pPr>
            <a:r>
              <a:rPr lang="en-US" altLang="zh-TW" dirty="0" smtClean="0">
                <a:solidFill>
                  <a:schemeClr val="tx1"/>
                </a:solidFill>
              </a:rPr>
              <a:t>linear programming problems: </a:t>
            </a:r>
            <a:r>
              <a:rPr lang="zh-TW" altLang="en-US" dirty="0" smtClean="0">
                <a:solidFill>
                  <a:schemeClr val="tx1"/>
                </a:solidFill>
              </a:rPr>
              <a:t>線性規劃問題</a:t>
            </a:r>
            <a:endParaRPr lang="en-US" altLang="zh-TW" dirty="0" smtClean="0">
              <a:solidFill>
                <a:schemeClr val="tx1"/>
              </a:solidFill>
            </a:endParaRPr>
          </a:p>
          <a:p>
            <a:pPr eaLnBrk="1" hangingPunct="1">
              <a:lnSpc>
                <a:spcPct val="130000"/>
              </a:lnSpc>
              <a:spcBef>
                <a:spcPts val="600"/>
              </a:spcBef>
            </a:pPr>
            <a:r>
              <a:rPr lang="en-US" altLang="zh-TW" dirty="0" smtClean="0">
                <a:solidFill>
                  <a:schemeClr val="tx1"/>
                </a:solidFill>
              </a:rPr>
              <a:t>graphical method: </a:t>
            </a:r>
            <a:r>
              <a:rPr lang="zh-TW" altLang="en-US" dirty="0" smtClean="0">
                <a:solidFill>
                  <a:schemeClr val="tx1"/>
                </a:solidFill>
              </a:rPr>
              <a:t>圖示解法</a:t>
            </a:r>
            <a:endParaRPr lang="en-US" altLang="zh-TW" dirty="0" smtClean="0">
              <a:solidFill>
                <a:schemeClr val="tx1"/>
              </a:solidFill>
            </a:endParaRPr>
          </a:p>
        </p:txBody>
      </p:sp>
      <p:sp>
        <p:nvSpPr>
          <p:cNvPr id="56324"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C7D20242-369E-414F-9244-84CAB9CF7ED7}" type="slidenum">
              <a:rPr kumimoji="0" lang="en-US" altLang="zh-TW" sz="1400"/>
              <a:pPr algn="ctr"/>
              <a:t>22</a:t>
            </a:fld>
            <a:endParaRPr kumimoji="0" lang="en-US" altLang="zh-TW"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533400" y="76200"/>
            <a:ext cx="8396288" cy="601663"/>
          </a:xfrm>
        </p:spPr>
        <p:txBody>
          <a:bodyPr/>
          <a:lstStyle/>
          <a:p>
            <a:pPr eaLnBrk="1" hangingPunct="1"/>
            <a:r>
              <a:rPr lang="en-US" altLang="zh-TW" smtClean="0"/>
              <a:t>9.3 The Simplex Method: Maximization</a:t>
            </a:r>
          </a:p>
        </p:txBody>
      </p:sp>
      <p:sp>
        <p:nvSpPr>
          <p:cNvPr id="9220" name="Rectangle 3"/>
          <p:cNvSpPr>
            <a:spLocks noGrp="1" noChangeArrowheads="1"/>
          </p:cNvSpPr>
          <p:nvPr>
            <p:ph type="body" idx="1"/>
          </p:nvPr>
        </p:nvSpPr>
        <p:spPr>
          <a:xfrm>
            <a:off x="357188" y="1000125"/>
            <a:ext cx="8286750" cy="1947863"/>
          </a:xfrm>
        </p:spPr>
        <p:txBody>
          <a:bodyPr/>
          <a:lstStyle/>
          <a:p>
            <a:pPr eaLnBrk="1" hangingPunct="1">
              <a:lnSpc>
                <a:spcPct val="110000"/>
              </a:lnSpc>
            </a:pPr>
            <a:r>
              <a:rPr lang="en-US" altLang="zh-TW" dirty="0" smtClean="0"/>
              <a:t>The </a:t>
            </a:r>
            <a:r>
              <a:rPr lang="en-US" altLang="zh-TW" b="1" dirty="0" smtClean="0"/>
              <a:t>graphical method</a:t>
            </a:r>
            <a:r>
              <a:rPr lang="en-US" altLang="zh-TW" dirty="0" smtClean="0"/>
              <a:t> is convenient to solve linear programming problems involving </a:t>
            </a:r>
            <a:r>
              <a:rPr lang="en-US" altLang="zh-TW" b="1" dirty="0" smtClean="0"/>
              <a:t>only two variables</a:t>
            </a:r>
            <a:r>
              <a:rPr lang="en-US" altLang="zh-TW" dirty="0" smtClean="0"/>
              <a:t>. However, for problems involving more than two variables or problems involving large numbers of constraints, it is better to use a more systematic solution, which is called the </a:t>
            </a:r>
            <a:r>
              <a:rPr lang="en-US" altLang="zh-TW" b="1" dirty="0" smtClean="0"/>
              <a:t>simplex method</a:t>
            </a:r>
            <a:endParaRPr lang="en-US" altLang="zh-TW" dirty="0" smtClean="0"/>
          </a:p>
          <a:p>
            <a:pPr eaLnBrk="1" hangingPunct="1">
              <a:lnSpc>
                <a:spcPct val="110000"/>
              </a:lnSpc>
            </a:pPr>
            <a:r>
              <a:rPr lang="en-US" altLang="zh-TW" dirty="0" smtClean="0">
                <a:solidFill>
                  <a:srgbClr val="FF0000"/>
                </a:solidFill>
                <a:sym typeface="Wingdings" pitchFamily="2" charset="2"/>
              </a:rPr>
              <a:t>Slack variables (for smaller-than-or-equal-to constraints) (</a:t>
            </a:r>
            <a:r>
              <a:rPr lang="zh-TW" altLang="en-US" dirty="0" smtClean="0">
                <a:solidFill>
                  <a:srgbClr val="FF0000"/>
                </a:solidFill>
                <a:sym typeface="Wingdings" pitchFamily="2" charset="2"/>
              </a:rPr>
              <a:t>鬆弛變數</a:t>
            </a:r>
            <a:r>
              <a:rPr lang="en-US" altLang="zh-TW" dirty="0" smtClean="0">
                <a:solidFill>
                  <a:srgbClr val="FF0000"/>
                </a:solidFill>
                <a:sym typeface="Wingdings" pitchFamily="2" charset="2"/>
              </a:rPr>
              <a:t>)</a:t>
            </a:r>
          </a:p>
          <a:p>
            <a:pPr eaLnBrk="1" hangingPunct="1">
              <a:lnSpc>
                <a:spcPct val="110000"/>
              </a:lnSpc>
            </a:pPr>
            <a:endParaRPr lang="en-US" altLang="zh-TW" dirty="0" smtClean="0">
              <a:solidFill>
                <a:srgbClr val="FF0000"/>
              </a:solidFill>
              <a:sym typeface="Wingdings" pitchFamily="2" charset="2"/>
            </a:endParaRPr>
          </a:p>
          <a:p>
            <a:pPr eaLnBrk="1" hangingPunct="1">
              <a:lnSpc>
                <a:spcPct val="110000"/>
              </a:lnSpc>
            </a:pPr>
            <a:endParaRPr lang="en-US" altLang="zh-TW" dirty="0" smtClean="0">
              <a:solidFill>
                <a:srgbClr val="FF0000"/>
              </a:solidFill>
              <a:sym typeface="Wingdings" pitchFamily="2" charset="2"/>
            </a:endParaRPr>
          </a:p>
          <a:p>
            <a:pPr eaLnBrk="1" hangingPunct="1">
              <a:lnSpc>
                <a:spcPct val="110000"/>
              </a:lnSpc>
            </a:pPr>
            <a:endParaRPr lang="en-US" altLang="zh-TW" dirty="0" smtClean="0">
              <a:solidFill>
                <a:srgbClr val="FF0000"/>
              </a:solidFill>
              <a:sym typeface="Wingdings" pitchFamily="2" charset="2"/>
            </a:endParaRPr>
          </a:p>
          <a:p>
            <a:pPr eaLnBrk="1" hangingPunct="1">
              <a:lnSpc>
                <a:spcPct val="110000"/>
              </a:lnSpc>
            </a:pPr>
            <a:endParaRPr lang="en-US" altLang="zh-TW" dirty="0" smtClean="0">
              <a:solidFill>
                <a:srgbClr val="FF0000"/>
              </a:solidFill>
              <a:sym typeface="Wingdings" pitchFamily="2" charset="2"/>
            </a:endParaRPr>
          </a:p>
          <a:p>
            <a:pPr eaLnBrk="1" hangingPunct="1">
              <a:lnSpc>
                <a:spcPct val="110000"/>
              </a:lnSpc>
              <a:buFont typeface="Wingdings" pitchFamily="2" charset="2"/>
              <a:buNone/>
            </a:pPr>
            <a:r>
              <a:rPr lang="en-US" altLang="zh-TW" dirty="0" smtClean="0">
                <a:solidFill>
                  <a:srgbClr val="FF0000"/>
                </a:solidFill>
                <a:sym typeface="Wingdings" pitchFamily="2" charset="2"/>
              </a:rPr>
              <a:t>	</a:t>
            </a:r>
            <a:r>
              <a:rPr lang="en-US" altLang="zh-TW" dirty="0" smtClean="0">
                <a:solidFill>
                  <a:schemeClr val="tx1"/>
                </a:solidFill>
                <a:sym typeface="Wingdings" pitchFamily="2" charset="2"/>
              </a:rPr>
              <a:t>The nonnegative numbers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1</a:t>
            </a:r>
            <a:r>
              <a:rPr lang="en-US" altLang="zh-TW" dirty="0" smtClean="0">
                <a:solidFill>
                  <a:schemeClr val="tx1"/>
                </a:solidFill>
                <a:sym typeface="Wingdings" pitchFamily="2" charset="2"/>
              </a:rPr>
              <a:t>,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2</a:t>
            </a:r>
            <a:r>
              <a:rPr lang="en-US" altLang="zh-TW" dirty="0" smtClean="0">
                <a:solidFill>
                  <a:schemeClr val="tx1"/>
                </a:solidFill>
                <a:sym typeface="Wingdings" pitchFamily="2" charset="2"/>
              </a:rPr>
              <a:t>, and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3</a:t>
            </a:r>
            <a:r>
              <a:rPr lang="en-US" altLang="zh-TW" dirty="0" smtClean="0">
                <a:solidFill>
                  <a:schemeClr val="tx1"/>
                </a:solidFill>
                <a:sym typeface="Wingdings" pitchFamily="2" charset="2"/>
              </a:rPr>
              <a:t> are called slack variables because they represent the “slackness” in each inequality</a:t>
            </a:r>
          </a:p>
        </p:txBody>
      </p:sp>
      <p:sp>
        <p:nvSpPr>
          <p:cNvPr id="9221"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8C42B9D7-C6A4-448F-8A23-DD4105F14910}" type="slidenum">
              <a:rPr kumimoji="0" lang="en-US" altLang="zh-TW" sz="1400"/>
              <a:pPr algn="ctr"/>
              <a:t>23</a:t>
            </a:fld>
            <a:endParaRPr kumimoji="0" lang="en-US" altLang="zh-TW" sz="1400"/>
          </a:p>
        </p:txBody>
      </p:sp>
      <p:graphicFrame>
        <p:nvGraphicFramePr>
          <p:cNvPr id="9218" name="Object 1038"/>
          <p:cNvGraphicFramePr>
            <a:graphicFrameLocks noChangeAspect="1"/>
          </p:cNvGraphicFramePr>
          <p:nvPr>
            <p:extLst>
              <p:ext uri="{D42A27DB-BD31-4B8C-83A1-F6EECF244321}">
                <p14:modId xmlns:p14="http://schemas.microsoft.com/office/powerpoint/2010/main" val="1713662606"/>
              </p:ext>
            </p:extLst>
          </p:nvPr>
        </p:nvGraphicFramePr>
        <p:xfrm>
          <a:off x="1571625" y="4221088"/>
          <a:ext cx="5632450" cy="1370013"/>
        </p:xfrm>
        <a:graphic>
          <a:graphicData uri="http://schemas.openxmlformats.org/presentationml/2006/ole">
            <mc:AlternateContent xmlns:mc="http://schemas.openxmlformats.org/markup-compatibility/2006">
              <mc:Choice xmlns:v="urn:schemas-microsoft-com:vml" Requires="v">
                <p:oleObj spid="_x0000_s9415" name="Equation" r:id="rId3" imgW="2819160" imgH="685800" progId="Equation.DSMT4">
                  <p:embed/>
                </p:oleObj>
              </mc:Choice>
              <mc:Fallback>
                <p:oleObj name="Equation" r:id="rId3" imgW="2819160" imgH="68580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4221088"/>
                        <a:ext cx="5632450"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357188" y="785813"/>
            <a:ext cx="7996237" cy="1947862"/>
          </a:xfrm>
        </p:spPr>
        <p:txBody>
          <a:bodyPr/>
          <a:lstStyle/>
          <a:p>
            <a:pPr eaLnBrk="1" hangingPunct="1">
              <a:lnSpc>
                <a:spcPct val="110000"/>
              </a:lnSpc>
              <a:spcBef>
                <a:spcPts val="300"/>
              </a:spcBef>
            </a:pPr>
            <a:r>
              <a:rPr lang="en-US" altLang="zh-TW" dirty="0" smtClean="0">
                <a:solidFill>
                  <a:srgbClr val="FF0000"/>
                </a:solidFill>
                <a:sym typeface="Wingdings" pitchFamily="2" charset="2"/>
              </a:rPr>
              <a:t>Standard form of a maximization problem</a:t>
            </a:r>
          </a:p>
          <a:p>
            <a:pPr eaLnBrk="1" hangingPunct="1">
              <a:spcBef>
                <a:spcPts val="300"/>
              </a:spcBef>
              <a:buFont typeface="Wingdings" pitchFamily="2" charset="2"/>
              <a:buNone/>
            </a:pPr>
            <a:r>
              <a:rPr lang="en-US" altLang="zh-TW" dirty="0" smtClean="0">
                <a:solidFill>
                  <a:srgbClr val="FF0000"/>
                </a:solidFill>
                <a:sym typeface="Wingdings" pitchFamily="2" charset="2"/>
              </a:rPr>
              <a:t>	</a:t>
            </a:r>
            <a:r>
              <a:rPr lang="en-US" altLang="zh-TW" dirty="0" smtClean="0">
                <a:solidFill>
                  <a:schemeClr val="tx1"/>
                </a:solidFill>
                <a:sym typeface="Wingdings" pitchFamily="2" charset="2"/>
              </a:rPr>
              <a:t>A linear programming problem is in </a:t>
            </a:r>
            <a:r>
              <a:rPr lang="en-US" altLang="zh-TW" b="1" dirty="0" smtClean="0">
                <a:solidFill>
                  <a:schemeClr val="tx1"/>
                </a:solidFill>
                <a:sym typeface="Wingdings" pitchFamily="2" charset="2"/>
              </a:rPr>
              <a:t>standard form</a:t>
            </a:r>
            <a:r>
              <a:rPr lang="en-US" altLang="zh-TW" dirty="0" smtClean="0">
                <a:solidFill>
                  <a:schemeClr val="tx1"/>
                </a:solidFill>
                <a:sym typeface="Wingdings" pitchFamily="2" charset="2"/>
              </a:rPr>
              <a:t> if it seeks to </a:t>
            </a:r>
            <a:r>
              <a:rPr lang="en-US" altLang="zh-TW" dirty="0" smtClean="0">
                <a:solidFill>
                  <a:srgbClr val="0000FF"/>
                </a:solidFill>
                <a:sym typeface="Wingdings" pitchFamily="2" charset="2"/>
              </a:rPr>
              <a:t>maximize</a:t>
            </a:r>
            <a:r>
              <a:rPr lang="en-US" altLang="zh-TW" dirty="0" smtClean="0">
                <a:solidFill>
                  <a:schemeClr val="tx1"/>
                </a:solidFill>
                <a:sym typeface="Wingdings" pitchFamily="2" charset="2"/>
              </a:rPr>
              <a:t> the objective function </a:t>
            </a:r>
            <a:r>
              <a:rPr lang="en-US" altLang="zh-TW" i="1" dirty="0" smtClean="0">
                <a:solidFill>
                  <a:schemeClr val="tx1"/>
                </a:solidFill>
                <a:sym typeface="Wingdings" pitchFamily="2" charset="2"/>
              </a:rPr>
              <a:t>z</a:t>
            </a:r>
            <a:r>
              <a:rPr lang="en-US" altLang="zh-TW" dirty="0" smtClean="0">
                <a:solidFill>
                  <a:schemeClr val="tx1"/>
                </a:solidFill>
                <a:sym typeface="Wingdings" pitchFamily="2" charset="2"/>
              </a:rPr>
              <a:t> = </a:t>
            </a:r>
            <a:r>
              <a:rPr lang="en-US" altLang="zh-TW" i="1" dirty="0" smtClean="0">
                <a:solidFill>
                  <a:schemeClr val="tx1"/>
                </a:solidFill>
                <a:sym typeface="Wingdings" pitchFamily="2" charset="2"/>
              </a:rPr>
              <a:t>c</a:t>
            </a:r>
            <a:r>
              <a:rPr lang="en-US" altLang="zh-TW" baseline="-25000" dirty="0" smtClean="0">
                <a:solidFill>
                  <a:schemeClr val="tx1"/>
                </a:solidFill>
                <a:sym typeface="Wingdings" pitchFamily="2" charset="2"/>
              </a:rPr>
              <a:t>1</a:t>
            </a:r>
            <a:r>
              <a:rPr lang="en-US" altLang="zh-TW" i="1" dirty="0" smtClean="0">
                <a:solidFill>
                  <a:schemeClr val="tx1"/>
                </a:solidFill>
                <a:sym typeface="Wingdings" pitchFamily="2" charset="2"/>
              </a:rPr>
              <a:t>x</a:t>
            </a:r>
            <a:r>
              <a:rPr lang="en-US" altLang="zh-TW" baseline="-25000" dirty="0" smtClean="0">
                <a:solidFill>
                  <a:schemeClr val="tx1"/>
                </a:solidFill>
                <a:sym typeface="Wingdings" pitchFamily="2" charset="2"/>
              </a:rPr>
              <a:t>1</a:t>
            </a:r>
            <a:r>
              <a:rPr lang="en-US" altLang="zh-TW" dirty="0" smtClean="0">
                <a:solidFill>
                  <a:schemeClr val="tx1"/>
                </a:solidFill>
                <a:sym typeface="Wingdings" pitchFamily="2" charset="2"/>
              </a:rPr>
              <a:t> + </a:t>
            </a:r>
            <a:r>
              <a:rPr lang="en-US" altLang="zh-TW" i="1" dirty="0" smtClean="0">
                <a:solidFill>
                  <a:schemeClr val="tx1"/>
                </a:solidFill>
                <a:sym typeface="Wingdings" pitchFamily="2" charset="2"/>
              </a:rPr>
              <a:t>c</a:t>
            </a:r>
            <a:r>
              <a:rPr lang="en-US" altLang="zh-TW" baseline="-25000" dirty="0" smtClean="0">
                <a:solidFill>
                  <a:schemeClr val="tx1"/>
                </a:solidFill>
                <a:sym typeface="Wingdings" pitchFamily="2" charset="2"/>
              </a:rPr>
              <a:t>2</a:t>
            </a:r>
            <a:r>
              <a:rPr lang="en-US" altLang="zh-TW" i="1" dirty="0" smtClean="0">
                <a:solidFill>
                  <a:schemeClr val="tx1"/>
                </a:solidFill>
                <a:sym typeface="Wingdings" pitchFamily="2" charset="2"/>
              </a:rPr>
              <a:t>x</a:t>
            </a:r>
            <a:r>
              <a:rPr lang="en-US" altLang="zh-TW" baseline="-25000" dirty="0" smtClean="0">
                <a:solidFill>
                  <a:schemeClr val="tx1"/>
                </a:solidFill>
                <a:sym typeface="Wingdings" pitchFamily="2" charset="2"/>
              </a:rPr>
              <a:t>2 </a:t>
            </a:r>
            <a:r>
              <a:rPr lang="en-US" altLang="zh-TW" dirty="0" smtClean="0">
                <a:solidFill>
                  <a:schemeClr val="tx1"/>
                </a:solidFill>
                <a:sym typeface="Wingdings" pitchFamily="2" charset="2"/>
              </a:rPr>
              <a:t>+</a:t>
            </a:r>
            <a:r>
              <a:rPr lang="zh-TW" altLang="en-US" dirty="0" smtClean="0">
                <a:solidFill>
                  <a:schemeClr val="tx1"/>
                </a:solidFill>
              </a:rPr>
              <a:t> </a:t>
            </a:r>
            <a:r>
              <a:rPr lang="en-US" altLang="zh-TW" dirty="0" smtClean="0">
                <a:solidFill>
                  <a:schemeClr val="tx1"/>
                </a:solidFill>
              </a:rPr>
              <a:t>·</a:t>
            </a:r>
            <a:r>
              <a:rPr lang="zh-TW" altLang="en-US" dirty="0" smtClean="0">
                <a:solidFill>
                  <a:schemeClr val="tx1"/>
                </a:solidFill>
              </a:rPr>
              <a:t> </a:t>
            </a:r>
            <a:r>
              <a:rPr lang="en-US" altLang="zh-TW" dirty="0" smtClean="0">
                <a:solidFill>
                  <a:schemeClr val="tx1"/>
                </a:solidFill>
              </a:rPr>
              <a:t>·</a:t>
            </a:r>
            <a:r>
              <a:rPr lang="zh-TW" altLang="en-US" dirty="0" smtClean="0">
                <a:solidFill>
                  <a:schemeClr val="tx1"/>
                </a:solidFill>
              </a:rPr>
              <a:t> </a:t>
            </a:r>
            <a:r>
              <a:rPr lang="en-US" altLang="zh-TW" dirty="0" smtClean="0">
                <a:solidFill>
                  <a:schemeClr val="tx1"/>
                </a:solidFill>
              </a:rPr>
              <a:t>· + </a:t>
            </a:r>
            <a:r>
              <a:rPr lang="en-US" altLang="zh-TW" i="1" dirty="0" err="1" smtClean="0">
                <a:solidFill>
                  <a:schemeClr val="tx1"/>
                </a:solidFill>
              </a:rPr>
              <a:t>c</a:t>
            </a:r>
            <a:r>
              <a:rPr lang="en-US" altLang="zh-TW" i="1" baseline="-25000" dirty="0" err="1" smtClean="0">
                <a:solidFill>
                  <a:schemeClr val="tx1"/>
                </a:solidFill>
              </a:rPr>
              <a:t>n</a:t>
            </a:r>
            <a:r>
              <a:rPr lang="en-US" altLang="zh-TW" i="1" dirty="0" err="1" smtClean="0">
                <a:solidFill>
                  <a:schemeClr val="tx1"/>
                </a:solidFill>
              </a:rPr>
              <a:t>x</a:t>
            </a:r>
            <a:r>
              <a:rPr lang="en-US" altLang="zh-TW" i="1" baseline="-25000" dirty="0" err="1" smtClean="0">
                <a:solidFill>
                  <a:schemeClr val="tx1"/>
                </a:solidFill>
              </a:rPr>
              <a:t>n</a:t>
            </a:r>
            <a:r>
              <a:rPr lang="en-US" altLang="zh-TW" dirty="0" smtClean="0">
                <a:solidFill>
                  <a:schemeClr val="tx1"/>
                </a:solidFill>
              </a:rPr>
              <a:t> subject to the smaller-than-or-equal-to constraints</a:t>
            </a:r>
          </a:p>
          <a:p>
            <a:pPr eaLnBrk="1" hangingPunct="1">
              <a:lnSpc>
                <a:spcPct val="110000"/>
              </a:lnSpc>
              <a:spcBef>
                <a:spcPts val="300"/>
              </a:spcBef>
              <a:buFont typeface="Wingdings" pitchFamily="2" charset="2"/>
              <a:buNone/>
            </a:pPr>
            <a:endParaRPr lang="en-US" altLang="zh-TW" dirty="0" smtClean="0">
              <a:solidFill>
                <a:schemeClr val="tx1"/>
              </a:solidFill>
              <a:sym typeface="Wingdings" pitchFamily="2" charset="2"/>
            </a:endParaRPr>
          </a:p>
          <a:p>
            <a:pPr eaLnBrk="1" hangingPunct="1">
              <a:lnSpc>
                <a:spcPct val="110000"/>
              </a:lnSpc>
              <a:spcBef>
                <a:spcPts val="300"/>
              </a:spcBef>
            </a:pPr>
            <a:endParaRPr lang="en-US" altLang="zh-TW" dirty="0" smtClean="0">
              <a:solidFill>
                <a:schemeClr val="tx1"/>
              </a:solidFill>
              <a:sym typeface="Wingdings" pitchFamily="2" charset="2"/>
            </a:endParaRPr>
          </a:p>
          <a:p>
            <a:pPr eaLnBrk="1" hangingPunct="1">
              <a:lnSpc>
                <a:spcPct val="110000"/>
              </a:lnSpc>
              <a:spcBef>
                <a:spcPts val="300"/>
              </a:spcBef>
            </a:pPr>
            <a:endParaRPr lang="en-US" altLang="zh-TW" dirty="0" smtClean="0">
              <a:solidFill>
                <a:schemeClr val="tx1"/>
              </a:solidFill>
              <a:sym typeface="Wingdings" pitchFamily="2" charset="2"/>
            </a:endParaRPr>
          </a:p>
          <a:p>
            <a:pPr eaLnBrk="1" hangingPunct="1">
              <a:lnSpc>
                <a:spcPct val="110000"/>
              </a:lnSpc>
              <a:spcBef>
                <a:spcPts val="300"/>
              </a:spcBef>
            </a:pPr>
            <a:endParaRPr lang="en-US" altLang="zh-TW" sz="1200" dirty="0" smtClean="0">
              <a:solidFill>
                <a:schemeClr val="tx1"/>
              </a:solidFill>
              <a:sym typeface="Wingdings" pitchFamily="2" charset="2"/>
            </a:endParaRPr>
          </a:p>
          <a:p>
            <a:pPr eaLnBrk="1" hangingPunct="1">
              <a:lnSpc>
                <a:spcPct val="110000"/>
              </a:lnSpc>
              <a:spcBef>
                <a:spcPts val="300"/>
              </a:spcBef>
              <a:buNone/>
            </a:pPr>
            <a:r>
              <a:rPr lang="en-US" altLang="zh-TW" dirty="0" smtClean="0">
                <a:solidFill>
                  <a:schemeClr val="tx1"/>
                </a:solidFill>
                <a:sym typeface="Wingdings" pitchFamily="2" charset="2"/>
              </a:rPr>
              <a:t>	where </a:t>
            </a:r>
            <a:r>
              <a:rPr lang="en-US" altLang="zh-TW" i="1" dirty="0">
                <a:solidFill>
                  <a:schemeClr val="tx1"/>
                </a:solidFill>
                <a:sym typeface="Symbol" pitchFamily="18" charset="2"/>
              </a:rPr>
              <a:t>b</a:t>
            </a:r>
            <a:r>
              <a:rPr lang="en-US" altLang="zh-TW" i="1" baseline="-25000" dirty="0">
                <a:solidFill>
                  <a:schemeClr val="tx1"/>
                </a:solidFill>
                <a:sym typeface="Symbol" pitchFamily="18" charset="2"/>
              </a:rPr>
              <a:t>i</a:t>
            </a:r>
            <a:r>
              <a:rPr lang="en-US" altLang="zh-TW" dirty="0">
                <a:solidFill>
                  <a:schemeClr val="tx1"/>
                </a:solidFill>
                <a:sym typeface="Symbol" pitchFamily="18" charset="2"/>
              </a:rPr>
              <a:t> </a:t>
            </a:r>
            <a:r>
              <a:rPr lang="zh-TW" altLang="en-US" dirty="0">
                <a:solidFill>
                  <a:schemeClr val="tx1"/>
                </a:solidFill>
                <a:sym typeface="Symbol" pitchFamily="18" charset="2"/>
              </a:rPr>
              <a:t> </a:t>
            </a:r>
            <a:r>
              <a:rPr lang="en-US" altLang="zh-TW" dirty="0" smtClean="0">
                <a:solidFill>
                  <a:schemeClr val="tx1"/>
                </a:solidFill>
                <a:sym typeface="Symbol" pitchFamily="18" charset="2"/>
              </a:rPr>
              <a:t>0 and</a:t>
            </a:r>
            <a:r>
              <a:rPr lang="en-US" altLang="zh-TW" dirty="0" smtClean="0">
                <a:solidFill>
                  <a:schemeClr val="tx1"/>
                </a:solidFill>
                <a:sym typeface="Wingdings" pitchFamily="2" charset="2"/>
              </a:rPr>
              <a:t> </a:t>
            </a:r>
            <a:r>
              <a:rPr lang="en-US" altLang="zh-TW" i="1" dirty="0" smtClean="0">
                <a:solidFill>
                  <a:schemeClr val="tx1"/>
                </a:solidFill>
                <a:sym typeface="Wingdings" pitchFamily="2" charset="2"/>
              </a:rPr>
              <a:t>x</a:t>
            </a:r>
            <a:r>
              <a:rPr lang="en-US" altLang="zh-TW" i="1" baseline="-25000" dirty="0" smtClean="0">
                <a:solidFill>
                  <a:schemeClr val="tx1"/>
                </a:solidFill>
                <a:sym typeface="Wingdings" pitchFamily="2" charset="2"/>
              </a:rPr>
              <a:t>i</a:t>
            </a:r>
            <a:r>
              <a:rPr lang="en-US" altLang="zh-TW" dirty="0" smtClean="0">
                <a:solidFill>
                  <a:schemeClr val="tx1"/>
                </a:solidFill>
                <a:sym typeface="Wingdings" pitchFamily="2" charset="2"/>
              </a:rPr>
              <a:t> </a:t>
            </a:r>
            <a:r>
              <a:rPr lang="en-US" altLang="zh-TW" dirty="0" smtClean="0">
                <a:solidFill>
                  <a:schemeClr val="tx1"/>
                </a:solidFill>
                <a:sym typeface="Symbol" pitchFamily="18" charset="2"/>
              </a:rPr>
              <a:t></a:t>
            </a:r>
            <a:r>
              <a:rPr lang="zh-TW" altLang="en-US" dirty="0" smtClean="0">
                <a:solidFill>
                  <a:schemeClr val="tx1"/>
                </a:solidFill>
                <a:sym typeface="Symbol" pitchFamily="18" charset="2"/>
              </a:rPr>
              <a:t> </a:t>
            </a:r>
            <a:r>
              <a:rPr lang="en-US" altLang="zh-TW" dirty="0" smtClean="0">
                <a:solidFill>
                  <a:schemeClr val="tx1"/>
                </a:solidFill>
                <a:sym typeface="Symbol" pitchFamily="18" charset="2"/>
              </a:rPr>
              <a:t>0. After adding slack variables, the corresponding system of constraint equations is</a:t>
            </a:r>
          </a:p>
          <a:p>
            <a:pPr eaLnBrk="1" hangingPunct="1">
              <a:lnSpc>
                <a:spcPct val="110000"/>
              </a:lnSpc>
              <a:spcBef>
                <a:spcPts val="300"/>
              </a:spcBef>
              <a:buFont typeface="Wingdings" pitchFamily="2" charset="2"/>
              <a:buNone/>
            </a:pPr>
            <a:endParaRPr lang="en-US" altLang="zh-TW" dirty="0" smtClean="0">
              <a:solidFill>
                <a:schemeClr val="tx1"/>
              </a:solidFill>
              <a:sym typeface="Symbol" pitchFamily="18" charset="2"/>
            </a:endParaRPr>
          </a:p>
          <a:p>
            <a:pPr eaLnBrk="1" hangingPunct="1">
              <a:lnSpc>
                <a:spcPct val="110000"/>
              </a:lnSpc>
              <a:spcBef>
                <a:spcPts val="300"/>
              </a:spcBef>
              <a:buFont typeface="Wingdings" pitchFamily="2" charset="2"/>
              <a:buNone/>
            </a:pPr>
            <a:endParaRPr lang="en-US" altLang="zh-TW" dirty="0" smtClean="0">
              <a:solidFill>
                <a:schemeClr val="tx1"/>
              </a:solidFill>
              <a:sym typeface="Symbol" pitchFamily="18" charset="2"/>
            </a:endParaRPr>
          </a:p>
          <a:p>
            <a:pPr eaLnBrk="1" hangingPunct="1">
              <a:lnSpc>
                <a:spcPct val="110000"/>
              </a:lnSpc>
              <a:spcBef>
                <a:spcPts val="300"/>
              </a:spcBef>
              <a:buFont typeface="Wingdings" pitchFamily="2" charset="2"/>
              <a:buNone/>
            </a:pPr>
            <a:endParaRPr lang="en-US" altLang="zh-TW" dirty="0" smtClean="0">
              <a:solidFill>
                <a:schemeClr val="tx1"/>
              </a:solidFill>
              <a:sym typeface="Symbol" pitchFamily="18" charset="2"/>
            </a:endParaRPr>
          </a:p>
          <a:p>
            <a:pPr eaLnBrk="1" hangingPunct="1">
              <a:lnSpc>
                <a:spcPct val="110000"/>
              </a:lnSpc>
              <a:spcBef>
                <a:spcPts val="300"/>
              </a:spcBef>
              <a:buFont typeface="Wingdings" pitchFamily="2" charset="2"/>
              <a:buNone/>
            </a:pPr>
            <a:endParaRPr lang="en-US" altLang="zh-TW" sz="1600" dirty="0" smtClean="0">
              <a:solidFill>
                <a:schemeClr val="tx1"/>
              </a:solidFill>
              <a:sym typeface="Symbol" pitchFamily="18" charset="2"/>
            </a:endParaRPr>
          </a:p>
          <a:p>
            <a:pPr eaLnBrk="1" hangingPunct="1">
              <a:lnSpc>
                <a:spcPct val="110000"/>
              </a:lnSpc>
              <a:spcBef>
                <a:spcPts val="300"/>
              </a:spcBef>
              <a:buFont typeface="Wingdings" pitchFamily="2" charset="2"/>
              <a:buNone/>
            </a:pPr>
            <a:r>
              <a:rPr lang="en-US" altLang="zh-TW" dirty="0" smtClean="0">
                <a:solidFill>
                  <a:schemeClr val="tx1"/>
                </a:solidFill>
                <a:sym typeface="Symbol" pitchFamily="18" charset="2"/>
              </a:rPr>
              <a:t>	for </a:t>
            </a:r>
            <a:r>
              <a:rPr lang="en-US" altLang="zh-TW" i="1" dirty="0" err="1" smtClean="0">
                <a:solidFill>
                  <a:schemeClr val="tx1"/>
                </a:solidFill>
                <a:sym typeface="Symbol" pitchFamily="18" charset="2"/>
              </a:rPr>
              <a:t>s</a:t>
            </a:r>
            <a:r>
              <a:rPr lang="en-US" altLang="zh-TW" i="1" baseline="-25000" dirty="0" err="1" smtClean="0">
                <a:solidFill>
                  <a:schemeClr val="tx1"/>
                </a:solidFill>
                <a:sym typeface="Symbol" pitchFamily="18" charset="2"/>
              </a:rPr>
              <a:t>i</a:t>
            </a:r>
            <a:r>
              <a:rPr lang="en-US" altLang="zh-TW" dirty="0" smtClean="0">
                <a:solidFill>
                  <a:schemeClr val="tx1"/>
                </a:solidFill>
                <a:sym typeface="Symbol" pitchFamily="18" charset="2"/>
              </a:rPr>
              <a:t>  0</a:t>
            </a:r>
            <a:endParaRPr lang="zh-TW" altLang="en-US" dirty="0" smtClean="0">
              <a:solidFill>
                <a:schemeClr val="tx1"/>
              </a:solidFill>
            </a:endParaRPr>
          </a:p>
          <a:p>
            <a:pPr eaLnBrk="1" hangingPunct="1">
              <a:lnSpc>
                <a:spcPct val="110000"/>
              </a:lnSpc>
              <a:spcBef>
                <a:spcPts val="300"/>
              </a:spcBef>
              <a:buFont typeface="Wingdings" pitchFamily="2" charset="2"/>
              <a:buNone/>
            </a:pPr>
            <a:endParaRPr lang="en-US" altLang="zh-TW" dirty="0" smtClean="0">
              <a:solidFill>
                <a:schemeClr val="tx1"/>
              </a:solidFill>
              <a:sym typeface="Wingdings" pitchFamily="2" charset="2"/>
            </a:endParaRPr>
          </a:p>
        </p:txBody>
      </p:sp>
      <p:sp>
        <p:nvSpPr>
          <p:cNvPr id="10245"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63CE4FDD-C3DE-4706-A921-BCC522EF30A3}" type="slidenum">
              <a:rPr kumimoji="0" lang="en-US" altLang="zh-TW" sz="1400"/>
              <a:pPr algn="ctr"/>
              <a:t>24</a:t>
            </a:fld>
            <a:endParaRPr kumimoji="0" lang="en-US" altLang="zh-TW" sz="1400"/>
          </a:p>
        </p:txBody>
      </p:sp>
      <p:graphicFrame>
        <p:nvGraphicFramePr>
          <p:cNvPr id="10242" name="Object 1038"/>
          <p:cNvGraphicFramePr>
            <a:graphicFrameLocks noChangeAspect="1"/>
          </p:cNvGraphicFramePr>
          <p:nvPr/>
        </p:nvGraphicFramePr>
        <p:xfrm>
          <a:off x="1479550" y="2286000"/>
          <a:ext cx="4976813" cy="1644650"/>
        </p:xfrm>
        <a:graphic>
          <a:graphicData uri="http://schemas.openxmlformats.org/presentationml/2006/ole">
            <mc:AlternateContent xmlns:mc="http://schemas.openxmlformats.org/markup-compatibility/2006">
              <mc:Choice xmlns:v="urn:schemas-microsoft-com:vml" Requires="v">
                <p:oleObj spid="_x0000_s10632" name="Equation" r:id="rId3" imgW="2768400" imgH="914400" progId="Equation.DSMT4">
                  <p:embed/>
                </p:oleObj>
              </mc:Choice>
              <mc:Fallback>
                <p:oleObj name="Equation" r:id="rId3" imgW="2768400" imgH="91440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550" y="2286000"/>
                        <a:ext cx="4976813" cy="164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1357313" y="4786313"/>
          <a:ext cx="6642100" cy="1644650"/>
        </p:xfrm>
        <a:graphic>
          <a:graphicData uri="http://schemas.openxmlformats.org/presentationml/2006/ole">
            <mc:AlternateContent xmlns:mc="http://schemas.openxmlformats.org/markup-compatibility/2006">
              <mc:Choice xmlns:v="urn:schemas-microsoft-com:vml" Requires="v">
                <p:oleObj spid="_x0000_s10633" name="Equation" r:id="rId5" imgW="3695400" imgH="914400" progId="Equation.DSMT4">
                  <p:embed/>
                </p:oleObj>
              </mc:Choice>
              <mc:Fallback>
                <p:oleObj name="Equation" r:id="rId5" imgW="3695400" imgH="914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313" y="4786313"/>
                        <a:ext cx="6642100" cy="164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357188" y="1000125"/>
            <a:ext cx="7996237" cy="5669235"/>
          </a:xfrm>
        </p:spPr>
        <p:txBody>
          <a:bodyPr/>
          <a:lstStyle/>
          <a:p>
            <a:pPr eaLnBrk="1" hangingPunct="1">
              <a:lnSpc>
                <a:spcPct val="110000"/>
              </a:lnSpc>
              <a:spcBef>
                <a:spcPts val="300"/>
              </a:spcBef>
            </a:pPr>
            <a:r>
              <a:rPr lang="en-US" altLang="zh-TW" dirty="0" smtClean="0">
                <a:solidFill>
                  <a:srgbClr val="FF0000"/>
                </a:solidFill>
                <a:sym typeface="Wingdings" pitchFamily="2" charset="2"/>
              </a:rPr>
              <a:t>Note: </a:t>
            </a:r>
            <a:r>
              <a:rPr lang="en-US" altLang="zh-TW" dirty="0" smtClean="0">
                <a:solidFill>
                  <a:schemeClr val="tx1"/>
                </a:solidFill>
                <a:sym typeface="Wingdings" pitchFamily="2" charset="2"/>
              </a:rPr>
              <a:t>For the standard form of a maximization problem, the constraints involve only the smaller-than-or-equal-to signs and all </a:t>
            </a:r>
            <a:r>
              <a:rPr lang="en-US" altLang="zh-TW" i="1" dirty="0" smtClean="0">
                <a:solidFill>
                  <a:schemeClr val="tx1"/>
                </a:solidFill>
                <a:sym typeface="Wingdings" pitchFamily="2" charset="2"/>
              </a:rPr>
              <a:t>x</a:t>
            </a:r>
            <a:r>
              <a:rPr lang="en-US" altLang="zh-TW" i="1" baseline="-25000" dirty="0" smtClean="0">
                <a:solidFill>
                  <a:schemeClr val="tx1"/>
                </a:solidFill>
                <a:sym typeface="Wingdings" pitchFamily="2" charset="2"/>
              </a:rPr>
              <a:t>i</a:t>
            </a:r>
            <a:r>
              <a:rPr lang="en-US" altLang="zh-TW" dirty="0" smtClean="0">
                <a:solidFill>
                  <a:schemeClr val="tx1"/>
                </a:solidFill>
                <a:sym typeface="Wingdings" pitchFamily="2" charset="2"/>
              </a:rPr>
              <a:t> </a:t>
            </a:r>
            <a:r>
              <a:rPr lang="en-US" altLang="zh-TW" dirty="0" smtClean="0">
                <a:solidFill>
                  <a:schemeClr val="tx1"/>
                </a:solidFill>
                <a:sym typeface="Symbol" pitchFamily="18" charset="2"/>
              </a:rPr>
              <a:t></a:t>
            </a:r>
            <a:r>
              <a:rPr lang="zh-TW" altLang="en-US" dirty="0" smtClean="0">
                <a:solidFill>
                  <a:schemeClr val="tx1"/>
                </a:solidFill>
                <a:sym typeface="Symbol" pitchFamily="18" charset="2"/>
              </a:rPr>
              <a:t> </a:t>
            </a:r>
            <a:r>
              <a:rPr lang="en-US" altLang="zh-TW" dirty="0" smtClean="0">
                <a:solidFill>
                  <a:schemeClr val="tx1"/>
                </a:solidFill>
                <a:sym typeface="Symbol" pitchFamily="18" charset="2"/>
              </a:rPr>
              <a:t>0 and all </a:t>
            </a:r>
            <a:r>
              <a:rPr lang="en-US" altLang="zh-TW" i="1" dirty="0" smtClean="0">
                <a:solidFill>
                  <a:schemeClr val="tx1"/>
                </a:solidFill>
                <a:sym typeface="Symbol" pitchFamily="18" charset="2"/>
              </a:rPr>
              <a:t>b</a:t>
            </a:r>
            <a:r>
              <a:rPr lang="en-US" altLang="zh-TW" i="1" baseline="-25000" dirty="0" smtClean="0">
                <a:solidFill>
                  <a:schemeClr val="tx1"/>
                </a:solidFill>
                <a:sym typeface="Symbol" pitchFamily="18" charset="2"/>
              </a:rPr>
              <a:t>i</a:t>
            </a:r>
            <a:r>
              <a:rPr lang="en-US" altLang="zh-TW" dirty="0" smtClean="0">
                <a:solidFill>
                  <a:schemeClr val="tx1"/>
                </a:solidFill>
                <a:sym typeface="Symbol" pitchFamily="18" charset="2"/>
              </a:rPr>
              <a:t> </a:t>
            </a:r>
            <a:r>
              <a:rPr lang="zh-TW" altLang="en-US" dirty="0" smtClean="0">
                <a:solidFill>
                  <a:schemeClr val="tx1"/>
                </a:solidFill>
                <a:sym typeface="Symbol" pitchFamily="18" charset="2"/>
              </a:rPr>
              <a:t> </a:t>
            </a:r>
            <a:r>
              <a:rPr lang="en-US" altLang="zh-TW" dirty="0" smtClean="0">
                <a:solidFill>
                  <a:schemeClr val="tx1"/>
                </a:solidFill>
                <a:sym typeface="Symbol" pitchFamily="18" charset="2"/>
              </a:rPr>
              <a:t>0</a:t>
            </a:r>
            <a:endParaRPr lang="en-US" altLang="zh-TW" dirty="0" smtClean="0">
              <a:solidFill>
                <a:schemeClr val="tx1"/>
              </a:solidFill>
              <a:sym typeface="Wingdings" pitchFamily="2" charset="2"/>
            </a:endParaRPr>
          </a:p>
          <a:p>
            <a:pPr eaLnBrk="1" hangingPunct="1">
              <a:lnSpc>
                <a:spcPct val="110000"/>
              </a:lnSpc>
              <a:spcBef>
                <a:spcPts val="300"/>
              </a:spcBef>
            </a:pPr>
            <a:endParaRPr lang="en-US" altLang="zh-TW" dirty="0" smtClean="0">
              <a:solidFill>
                <a:schemeClr val="tx1"/>
              </a:solidFill>
              <a:sym typeface="Wingdings" pitchFamily="2" charset="2"/>
            </a:endParaRPr>
          </a:p>
          <a:p>
            <a:pPr eaLnBrk="1" hangingPunct="1">
              <a:lnSpc>
                <a:spcPct val="110000"/>
              </a:lnSpc>
              <a:spcBef>
                <a:spcPts val="300"/>
              </a:spcBef>
            </a:pPr>
            <a:r>
              <a:rPr lang="en-US" altLang="zh-TW" dirty="0" smtClean="0">
                <a:solidFill>
                  <a:srgbClr val="FF0000"/>
                </a:solidFill>
                <a:sym typeface="Wingdings" pitchFamily="2" charset="2"/>
              </a:rPr>
              <a:t>Basic solution (</a:t>
            </a:r>
            <a:r>
              <a:rPr lang="zh-TW" altLang="en-US" dirty="0" smtClean="0">
                <a:solidFill>
                  <a:srgbClr val="FF0000"/>
                </a:solidFill>
                <a:sym typeface="Wingdings" pitchFamily="2" charset="2"/>
              </a:rPr>
              <a:t>基本解</a:t>
            </a:r>
            <a:r>
              <a:rPr lang="en-US" altLang="zh-TW" dirty="0" smtClean="0">
                <a:solidFill>
                  <a:srgbClr val="FF0000"/>
                </a:solidFill>
                <a:sym typeface="Wingdings" pitchFamily="2" charset="2"/>
              </a:rPr>
              <a:t>)</a:t>
            </a:r>
            <a:r>
              <a:rPr lang="en-US" altLang="zh-TW" dirty="0" smtClean="0">
                <a:solidFill>
                  <a:schemeClr val="tx1"/>
                </a:solidFill>
                <a:sym typeface="Wingdings" pitchFamily="2" charset="2"/>
              </a:rPr>
              <a:t>:</a:t>
            </a:r>
          </a:p>
          <a:p>
            <a:pPr marL="450850" lvl="1" indent="6350" eaLnBrk="1" hangingPunct="1">
              <a:lnSpc>
                <a:spcPct val="110000"/>
              </a:lnSpc>
              <a:spcBef>
                <a:spcPts val="300"/>
              </a:spcBef>
              <a:buFont typeface="Wingdings" pitchFamily="2" charset="2"/>
              <a:buNone/>
            </a:pPr>
            <a:r>
              <a:rPr lang="en-US" altLang="zh-TW" dirty="0" smtClean="0">
                <a:sym typeface="Wingdings" pitchFamily="2" charset="2"/>
              </a:rPr>
              <a:t>A basic solution is a solution (</a:t>
            </a:r>
            <a:r>
              <a:rPr lang="en-US" altLang="zh-TW" i="1" dirty="0" smtClean="0">
                <a:sym typeface="Wingdings" pitchFamily="2" charset="2"/>
              </a:rPr>
              <a:t>x</a:t>
            </a:r>
            <a:r>
              <a:rPr lang="en-US" altLang="zh-TW" baseline="-25000" dirty="0" smtClean="0">
                <a:sym typeface="Wingdings" pitchFamily="2" charset="2"/>
              </a:rPr>
              <a:t>1</a:t>
            </a:r>
            <a:r>
              <a:rPr lang="en-US" altLang="zh-TW" dirty="0" smtClean="0">
                <a:sym typeface="Wingdings" pitchFamily="2" charset="2"/>
              </a:rPr>
              <a:t>, </a:t>
            </a:r>
            <a:r>
              <a:rPr lang="en-US" altLang="zh-TW" i="1" dirty="0" smtClean="0">
                <a:sym typeface="Wingdings" pitchFamily="2" charset="2"/>
              </a:rPr>
              <a:t>x</a:t>
            </a:r>
            <a:r>
              <a:rPr lang="en-US" altLang="zh-TW" baseline="-25000" dirty="0" smtClean="0">
                <a:sym typeface="Wingdings" pitchFamily="2" charset="2"/>
              </a:rPr>
              <a:t>2</a:t>
            </a:r>
            <a:r>
              <a:rPr lang="en-US" altLang="zh-TW" dirty="0" smtClean="0">
                <a:sym typeface="Wingdings" pitchFamily="2" charset="2"/>
              </a:rPr>
              <a:t>,…, </a:t>
            </a:r>
            <a:r>
              <a:rPr lang="en-US" altLang="zh-TW" i="1" dirty="0" err="1" smtClean="0">
                <a:sym typeface="Wingdings" pitchFamily="2" charset="2"/>
              </a:rPr>
              <a:t>x</a:t>
            </a:r>
            <a:r>
              <a:rPr lang="en-US" altLang="zh-TW" i="1" baseline="-25000" dirty="0" err="1" smtClean="0">
                <a:sym typeface="Wingdings" pitchFamily="2" charset="2"/>
              </a:rPr>
              <a:t>n</a:t>
            </a:r>
            <a:r>
              <a:rPr lang="en-US" altLang="zh-TW" dirty="0" smtClean="0">
                <a:sym typeface="Wingdings" pitchFamily="2" charset="2"/>
              </a:rPr>
              <a:t>, </a:t>
            </a:r>
            <a:r>
              <a:rPr lang="en-US" altLang="zh-TW" i="1" dirty="0" smtClean="0">
                <a:sym typeface="Wingdings" pitchFamily="2" charset="2"/>
              </a:rPr>
              <a:t>s</a:t>
            </a:r>
            <a:r>
              <a:rPr lang="en-US" altLang="zh-TW" baseline="-25000" dirty="0" smtClean="0">
                <a:sym typeface="Wingdings" pitchFamily="2" charset="2"/>
              </a:rPr>
              <a:t>1</a:t>
            </a:r>
            <a:r>
              <a:rPr lang="en-US" altLang="zh-TW" dirty="0" smtClean="0">
                <a:sym typeface="Wingdings" pitchFamily="2" charset="2"/>
              </a:rPr>
              <a:t>, </a:t>
            </a:r>
            <a:r>
              <a:rPr lang="en-US" altLang="zh-TW" i="1" dirty="0" smtClean="0">
                <a:sym typeface="Wingdings" pitchFamily="2" charset="2"/>
              </a:rPr>
              <a:t>s</a:t>
            </a:r>
            <a:r>
              <a:rPr lang="en-US" altLang="zh-TW" baseline="-25000" dirty="0" smtClean="0">
                <a:sym typeface="Wingdings" pitchFamily="2" charset="2"/>
              </a:rPr>
              <a:t>2</a:t>
            </a:r>
            <a:r>
              <a:rPr lang="en-US" altLang="zh-TW" dirty="0" smtClean="0">
                <a:sym typeface="Wingdings" pitchFamily="2" charset="2"/>
              </a:rPr>
              <a:t>,…, </a:t>
            </a:r>
            <a:r>
              <a:rPr lang="en-US" altLang="zh-TW" i="1" dirty="0" err="1" smtClean="0">
                <a:sym typeface="Wingdings" pitchFamily="2" charset="2"/>
              </a:rPr>
              <a:t>s</a:t>
            </a:r>
            <a:r>
              <a:rPr lang="en-US" altLang="zh-TW" i="1" baseline="-25000" dirty="0" err="1" smtClean="0">
                <a:sym typeface="Wingdings" pitchFamily="2" charset="2"/>
              </a:rPr>
              <a:t>m</a:t>
            </a:r>
            <a:r>
              <a:rPr lang="en-US" altLang="zh-TW" dirty="0" smtClean="0">
                <a:sym typeface="Wingdings" pitchFamily="2" charset="2"/>
              </a:rPr>
              <a:t>) for a linear programming problem in standard form in which </a:t>
            </a:r>
            <a:r>
              <a:rPr lang="en-US" altLang="zh-TW" dirty="0" smtClean="0">
                <a:solidFill>
                  <a:srgbClr val="0000FF"/>
                </a:solidFill>
                <a:sym typeface="Wingdings" pitchFamily="2" charset="2"/>
              </a:rPr>
              <a:t>at most </a:t>
            </a:r>
            <a:r>
              <a:rPr lang="en-US" altLang="zh-TW" i="1" dirty="0" smtClean="0">
                <a:solidFill>
                  <a:srgbClr val="0000FF"/>
                </a:solidFill>
                <a:sym typeface="Wingdings" pitchFamily="2" charset="2"/>
              </a:rPr>
              <a:t>m</a:t>
            </a:r>
            <a:r>
              <a:rPr lang="en-US" altLang="zh-TW" dirty="0" smtClean="0">
                <a:solidFill>
                  <a:srgbClr val="0000FF"/>
                </a:solidFill>
                <a:sym typeface="Wingdings" pitchFamily="2" charset="2"/>
              </a:rPr>
              <a:t> variables are nonzero</a:t>
            </a:r>
          </a:p>
          <a:p>
            <a:pPr marL="450850" lvl="1" indent="6350" eaLnBrk="1" hangingPunct="1">
              <a:lnSpc>
                <a:spcPct val="110000"/>
              </a:lnSpc>
              <a:spcBef>
                <a:spcPts val="300"/>
              </a:spcBef>
              <a:buFont typeface="Wingdings" pitchFamily="2" charset="2"/>
              <a:buNone/>
            </a:pPr>
            <a:endParaRPr lang="en-US" altLang="zh-TW" dirty="0" smtClean="0">
              <a:sym typeface="Wingdings" pitchFamily="2" charset="2"/>
            </a:endParaRPr>
          </a:p>
          <a:p>
            <a:pPr eaLnBrk="1" hangingPunct="1">
              <a:lnSpc>
                <a:spcPct val="110000"/>
              </a:lnSpc>
              <a:spcBef>
                <a:spcPts val="300"/>
              </a:spcBef>
            </a:pPr>
            <a:r>
              <a:rPr lang="en-US" altLang="zh-TW" dirty="0" smtClean="0">
                <a:solidFill>
                  <a:schemeClr val="tx1"/>
                </a:solidFill>
                <a:sym typeface="Wingdings" pitchFamily="2" charset="2"/>
              </a:rPr>
              <a:t>The variables that are nonzero are called </a:t>
            </a:r>
            <a:r>
              <a:rPr lang="en-US" altLang="zh-TW" dirty="0" smtClean="0">
                <a:solidFill>
                  <a:srgbClr val="FF0000"/>
                </a:solidFill>
                <a:sym typeface="Wingdings" pitchFamily="2" charset="2"/>
              </a:rPr>
              <a:t>basic variables</a:t>
            </a:r>
            <a:r>
              <a:rPr lang="zh-TW" altLang="en-US" dirty="0" smtClean="0">
                <a:solidFill>
                  <a:srgbClr val="FF0000"/>
                </a:solidFill>
                <a:sym typeface="Wingdings" pitchFamily="2" charset="2"/>
              </a:rPr>
              <a:t> </a:t>
            </a:r>
            <a:r>
              <a:rPr lang="en-US" altLang="zh-TW" dirty="0" smtClean="0">
                <a:solidFill>
                  <a:srgbClr val="FF0000"/>
                </a:solidFill>
                <a:sym typeface="Wingdings" pitchFamily="2" charset="2"/>
              </a:rPr>
              <a:t>(</a:t>
            </a:r>
            <a:r>
              <a:rPr lang="zh-TW" altLang="en-US" dirty="0" smtClean="0">
                <a:solidFill>
                  <a:srgbClr val="FF0000"/>
                </a:solidFill>
                <a:sym typeface="Wingdings" pitchFamily="2" charset="2"/>
              </a:rPr>
              <a:t>基本變數</a:t>
            </a:r>
            <a:r>
              <a:rPr lang="en-US" altLang="zh-TW" dirty="0" smtClean="0">
                <a:solidFill>
                  <a:srgbClr val="FF0000"/>
                </a:solidFill>
                <a:sym typeface="Wingdings" pitchFamily="2" charset="2"/>
              </a:rPr>
              <a:t>)</a:t>
            </a:r>
            <a:r>
              <a:rPr lang="en-US" altLang="zh-TW" dirty="0" smtClean="0">
                <a:solidFill>
                  <a:schemeClr val="tx1"/>
                </a:solidFill>
                <a:sym typeface="Wingdings" pitchFamily="2" charset="2"/>
              </a:rPr>
              <a:t>, and the variables that are zero are called </a:t>
            </a:r>
            <a:r>
              <a:rPr lang="en-US" altLang="zh-TW" dirty="0" err="1" smtClean="0">
                <a:solidFill>
                  <a:srgbClr val="FF0000"/>
                </a:solidFill>
                <a:sym typeface="Wingdings" pitchFamily="2" charset="2"/>
              </a:rPr>
              <a:t>nonbasic</a:t>
            </a:r>
            <a:r>
              <a:rPr lang="zh-TW" altLang="en-US" dirty="0" smtClean="0">
                <a:solidFill>
                  <a:srgbClr val="FF0000"/>
                </a:solidFill>
                <a:sym typeface="Wingdings" pitchFamily="2" charset="2"/>
              </a:rPr>
              <a:t> </a:t>
            </a:r>
            <a:r>
              <a:rPr lang="en-US" altLang="zh-TW" dirty="0" smtClean="0">
                <a:solidFill>
                  <a:srgbClr val="FF0000"/>
                </a:solidFill>
                <a:sym typeface="Wingdings" pitchFamily="2" charset="2"/>
              </a:rPr>
              <a:t>variables</a:t>
            </a:r>
            <a:r>
              <a:rPr lang="zh-TW" altLang="en-US" dirty="0" smtClean="0">
                <a:solidFill>
                  <a:srgbClr val="FF0000"/>
                </a:solidFill>
                <a:sym typeface="Wingdings" pitchFamily="2" charset="2"/>
              </a:rPr>
              <a:t> </a:t>
            </a:r>
            <a:r>
              <a:rPr lang="en-US" altLang="zh-TW" dirty="0" smtClean="0">
                <a:solidFill>
                  <a:srgbClr val="FF0000"/>
                </a:solidFill>
                <a:sym typeface="Wingdings" pitchFamily="2" charset="2"/>
              </a:rPr>
              <a:t>(</a:t>
            </a:r>
            <a:r>
              <a:rPr lang="zh-TW" altLang="en-US" dirty="0" smtClean="0">
                <a:solidFill>
                  <a:srgbClr val="FF0000"/>
                </a:solidFill>
                <a:sym typeface="Wingdings" pitchFamily="2" charset="2"/>
              </a:rPr>
              <a:t>非基本變數</a:t>
            </a:r>
            <a:r>
              <a:rPr lang="en-US" altLang="zh-TW" dirty="0" smtClean="0">
                <a:solidFill>
                  <a:srgbClr val="FF0000"/>
                </a:solidFill>
                <a:sym typeface="Wingdings" pitchFamily="2" charset="2"/>
              </a:rPr>
              <a:t>) </a:t>
            </a:r>
          </a:p>
          <a:p>
            <a:pPr marL="450850" lvl="1" indent="6350" eaLnBrk="1" hangingPunct="1">
              <a:lnSpc>
                <a:spcPct val="110000"/>
              </a:lnSpc>
              <a:spcBef>
                <a:spcPts val="300"/>
              </a:spcBef>
              <a:buFont typeface="Wingdings" pitchFamily="2" charset="2"/>
              <a:buNone/>
            </a:pPr>
            <a:endParaRPr lang="en-US" altLang="zh-TW" dirty="0" smtClean="0">
              <a:sym typeface="Wingdings" pitchFamily="2" charset="2"/>
            </a:endParaRPr>
          </a:p>
        </p:txBody>
      </p:sp>
      <p:sp>
        <p:nvSpPr>
          <p:cNvPr id="57347"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2E237A46-BF19-4D01-8C64-7A002BA94319}" type="slidenum">
              <a:rPr kumimoji="0" lang="en-US" altLang="zh-TW" sz="1400"/>
              <a:pPr algn="ctr"/>
              <a:t>25</a:t>
            </a:fld>
            <a:endParaRPr kumimoji="0" lang="en-US" altLang="zh-TW" sz="1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8" name="群組 10"/>
          <p:cNvGrpSpPr>
            <a:grpSpLocks/>
          </p:cNvGrpSpPr>
          <p:nvPr/>
        </p:nvGrpSpPr>
        <p:grpSpPr bwMode="auto">
          <a:xfrm>
            <a:off x="1143000" y="5072063"/>
            <a:ext cx="6146800" cy="1714500"/>
            <a:chOff x="1143000" y="5072074"/>
            <a:chExt cx="6146800" cy="1714500"/>
          </a:xfrm>
        </p:grpSpPr>
        <p:pic>
          <p:nvPicPr>
            <p:cNvPr id="112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072074"/>
              <a:ext cx="36464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cxnSp>
          <p:nvCxnSpPr>
            <p:cNvPr id="11273" name="直線單箭頭接點 10"/>
            <p:cNvCxnSpPr>
              <a:cxnSpLocks noChangeShapeType="1"/>
            </p:cNvCxnSpPr>
            <p:nvPr/>
          </p:nvCxnSpPr>
          <p:spPr bwMode="auto">
            <a:xfrm rot="10800000">
              <a:off x="3932238" y="6643699"/>
              <a:ext cx="1143000" cy="1588"/>
            </a:xfrm>
            <a:prstGeom prst="straightConnector1">
              <a:avLst/>
            </a:prstGeom>
            <a:noFill/>
            <a:ln w="254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11274" name="文字方塊 11"/>
            <p:cNvSpPr txBox="1">
              <a:spLocks noChangeArrowheads="1"/>
            </p:cNvSpPr>
            <p:nvPr/>
          </p:nvSpPr>
          <p:spPr bwMode="auto">
            <a:xfrm>
              <a:off x="5146675" y="6429387"/>
              <a:ext cx="2143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600">
                  <a:solidFill>
                    <a:srgbClr val="0000FF"/>
                  </a:solidFill>
                </a:rPr>
                <a:t>current </a:t>
              </a:r>
              <a:r>
                <a:rPr lang="en-US" altLang="zh-TW" sz="1600" i="1">
                  <a:solidFill>
                    <a:srgbClr val="0000FF"/>
                  </a:solidFill>
                </a:rPr>
                <a:t>z</a:t>
              </a:r>
              <a:r>
                <a:rPr lang="en-US" altLang="zh-TW" sz="1600">
                  <a:solidFill>
                    <a:srgbClr val="0000FF"/>
                  </a:solidFill>
                </a:rPr>
                <a:t>-value</a:t>
              </a:r>
              <a:endParaRPr lang="zh-TW" altLang="en-US" sz="1600">
                <a:solidFill>
                  <a:srgbClr val="0000FF"/>
                </a:solidFill>
              </a:endParaRPr>
            </a:p>
          </p:txBody>
        </p:sp>
        <p:sp>
          <p:nvSpPr>
            <p:cNvPr id="11275" name="橢圓 9"/>
            <p:cNvSpPr>
              <a:spLocks noChangeArrowheads="1"/>
            </p:cNvSpPr>
            <p:nvPr/>
          </p:nvSpPr>
          <p:spPr bwMode="auto">
            <a:xfrm>
              <a:off x="3643306" y="6500846"/>
              <a:ext cx="285752" cy="285728"/>
            </a:xfrm>
            <a:prstGeom prst="ellipse">
              <a:avLst/>
            </a:prstGeom>
            <a:noFill/>
            <a:ln w="25400" algn="ctr">
              <a:solidFill>
                <a:srgbClr val="FF0000"/>
              </a:solidFill>
              <a:miter lim="800000"/>
              <a:headEnd/>
              <a:tailEnd type="arrow"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grpSp>
      <p:sp>
        <p:nvSpPr>
          <p:cNvPr id="11269" name="Rectangle 3"/>
          <p:cNvSpPr>
            <a:spLocks noGrp="1" noChangeArrowheads="1"/>
          </p:cNvSpPr>
          <p:nvPr>
            <p:ph type="body" idx="1"/>
          </p:nvPr>
        </p:nvSpPr>
        <p:spPr>
          <a:xfrm>
            <a:off x="357188" y="785813"/>
            <a:ext cx="7996237" cy="2428875"/>
          </a:xfrm>
        </p:spPr>
        <p:txBody>
          <a:bodyPr/>
          <a:lstStyle/>
          <a:p>
            <a:pPr eaLnBrk="1" hangingPunct="1">
              <a:lnSpc>
                <a:spcPct val="110000"/>
              </a:lnSpc>
              <a:spcBef>
                <a:spcPts val="300"/>
              </a:spcBef>
            </a:pPr>
            <a:r>
              <a:rPr lang="en-US" altLang="zh-TW" smtClean="0">
                <a:solidFill>
                  <a:srgbClr val="FF0000"/>
                </a:solidFill>
                <a:sym typeface="Wingdings" pitchFamily="2" charset="2"/>
              </a:rPr>
              <a:t>Simplex tableau</a:t>
            </a:r>
            <a:r>
              <a:rPr lang="zh-TW" altLang="en-US" smtClean="0">
                <a:solidFill>
                  <a:srgbClr val="FF0000"/>
                </a:solidFill>
                <a:sym typeface="Wingdings" pitchFamily="2" charset="2"/>
              </a:rPr>
              <a:t> </a:t>
            </a:r>
            <a:r>
              <a:rPr lang="en-US" altLang="zh-TW" smtClean="0">
                <a:solidFill>
                  <a:srgbClr val="FF0000"/>
                </a:solidFill>
                <a:sym typeface="Wingdings" pitchFamily="2" charset="2"/>
              </a:rPr>
              <a:t>(</a:t>
            </a:r>
            <a:r>
              <a:rPr lang="zh-TW" altLang="en-US" smtClean="0">
                <a:solidFill>
                  <a:srgbClr val="FF0000"/>
                </a:solidFill>
                <a:sym typeface="Wingdings" pitchFamily="2" charset="2"/>
              </a:rPr>
              <a:t>單形法表格</a:t>
            </a:r>
            <a:r>
              <a:rPr lang="en-US" altLang="zh-TW" smtClean="0">
                <a:solidFill>
                  <a:srgbClr val="FF0000"/>
                </a:solidFill>
                <a:sym typeface="Wingdings" pitchFamily="2" charset="2"/>
              </a:rPr>
              <a:t>):</a:t>
            </a:r>
          </a:p>
          <a:p>
            <a:pPr marL="450850" lvl="1" indent="6350" eaLnBrk="1" hangingPunct="1">
              <a:lnSpc>
                <a:spcPct val="110000"/>
              </a:lnSpc>
              <a:spcBef>
                <a:spcPts val="300"/>
              </a:spcBef>
              <a:buFont typeface="Wingdings" pitchFamily="2" charset="2"/>
              <a:buNone/>
            </a:pPr>
            <a:r>
              <a:rPr lang="en-US" altLang="zh-TW" smtClean="0">
                <a:sym typeface="Wingdings" pitchFamily="2" charset="2"/>
              </a:rPr>
              <a:t>This tableau consists of the </a:t>
            </a:r>
            <a:r>
              <a:rPr lang="en-US" altLang="zh-TW" smtClean="0">
                <a:solidFill>
                  <a:srgbClr val="0000FF"/>
                </a:solidFill>
                <a:sym typeface="Wingdings" pitchFamily="2" charset="2"/>
              </a:rPr>
              <a:t>augmented matrix </a:t>
            </a:r>
            <a:r>
              <a:rPr lang="en-US" altLang="zh-TW" smtClean="0">
                <a:sym typeface="Wingdings" pitchFamily="2" charset="2"/>
              </a:rPr>
              <a:t>corresponding to the </a:t>
            </a:r>
            <a:r>
              <a:rPr lang="en-US" altLang="zh-TW" smtClean="0">
                <a:solidFill>
                  <a:srgbClr val="0000FF"/>
                </a:solidFill>
                <a:sym typeface="Wingdings" pitchFamily="2" charset="2"/>
              </a:rPr>
              <a:t>constraint equations together with slack variables</a:t>
            </a:r>
            <a:r>
              <a:rPr lang="en-US" altLang="zh-TW" smtClean="0">
                <a:sym typeface="Wingdings" pitchFamily="2" charset="2"/>
              </a:rPr>
              <a:t> and the </a:t>
            </a:r>
            <a:r>
              <a:rPr lang="en-US" altLang="zh-TW" smtClean="0">
                <a:solidFill>
                  <a:srgbClr val="0000FF"/>
                </a:solidFill>
                <a:sym typeface="Wingdings" pitchFamily="2" charset="2"/>
              </a:rPr>
              <a:t>objective function </a:t>
            </a:r>
            <a:r>
              <a:rPr lang="en-US" altLang="zh-TW" smtClean="0">
                <a:sym typeface="Wingdings" pitchFamily="2" charset="2"/>
              </a:rPr>
              <a:t>in the following form</a:t>
            </a:r>
          </a:p>
        </p:txBody>
      </p:sp>
      <p:sp>
        <p:nvSpPr>
          <p:cNvPr id="11270"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A23E14E6-DADD-4848-BCB2-D757ADB8037A}" type="slidenum">
              <a:rPr kumimoji="0" lang="en-US" altLang="zh-TW" sz="1400"/>
              <a:pPr algn="ctr"/>
              <a:t>26</a:t>
            </a:fld>
            <a:endParaRPr kumimoji="0" lang="en-US" altLang="zh-TW" sz="1400"/>
          </a:p>
        </p:txBody>
      </p:sp>
      <p:graphicFrame>
        <p:nvGraphicFramePr>
          <p:cNvPr id="11266" name="Object 1038"/>
          <p:cNvGraphicFramePr>
            <a:graphicFrameLocks noChangeAspect="1"/>
          </p:cNvGraphicFramePr>
          <p:nvPr/>
        </p:nvGraphicFramePr>
        <p:xfrm>
          <a:off x="1571625" y="2500313"/>
          <a:ext cx="6118225" cy="411162"/>
        </p:xfrm>
        <a:graphic>
          <a:graphicData uri="http://schemas.openxmlformats.org/presentationml/2006/ole">
            <mc:AlternateContent xmlns:mc="http://schemas.openxmlformats.org/markup-compatibility/2006">
              <mc:Choice xmlns:v="urn:schemas-microsoft-com:vml" Requires="v">
                <p:oleObj spid="_x0000_s11662" name="Equation" r:id="rId4" imgW="3403440" imgH="228600" progId="Equation.DSMT4">
                  <p:embed/>
                </p:oleObj>
              </mc:Choice>
              <mc:Fallback>
                <p:oleObj name="Equation" r:id="rId4" imgW="3403440" imgH="228600" progId="Equation.DSMT4">
                  <p:embed/>
                  <p:pic>
                    <p:nvPicPr>
                      <p:cNvPr id="0" name="Object 1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5" y="2500313"/>
                        <a:ext cx="611822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3"/>
          <p:cNvSpPr txBox="1">
            <a:spLocks noChangeArrowheads="1"/>
          </p:cNvSpPr>
          <p:nvPr/>
        </p:nvSpPr>
        <p:spPr bwMode="auto">
          <a:xfrm>
            <a:off x="361950" y="2928938"/>
            <a:ext cx="7996238" cy="500062"/>
          </a:xfrm>
          <a:prstGeom prst="rect">
            <a:avLst/>
          </a:prstGeom>
          <a:noFill/>
          <a:ln w="9525">
            <a:noFill/>
            <a:miter lim="800000"/>
            <a:headEnd/>
            <a:tailEnd/>
          </a:ln>
        </p:spPr>
        <p:txBody>
          <a:bodyPr/>
          <a:lstStyle/>
          <a:p>
            <a:pPr marL="196850" indent="-196850">
              <a:lnSpc>
                <a:spcPct val="110000"/>
              </a:lnSpc>
              <a:spcBef>
                <a:spcPts val="300"/>
              </a:spcBef>
              <a:buClr>
                <a:schemeClr val="tx1"/>
              </a:buClr>
              <a:buSzPct val="40000"/>
              <a:buFont typeface="Wingdings" pitchFamily="2" charset="2"/>
              <a:buChar char="n"/>
              <a:defRPr/>
            </a:pPr>
            <a:r>
              <a:rPr lang="en-US" altLang="zh-TW" kern="0" dirty="0">
                <a:solidFill>
                  <a:srgbClr val="FF0000"/>
                </a:solidFill>
                <a:latin typeface="+mn-lt"/>
                <a:ea typeface="+mn-ea"/>
                <a:sym typeface="Wingdings" pitchFamily="2" charset="2"/>
              </a:rPr>
              <a:t>Ex:</a:t>
            </a:r>
          </a:p>
          <a:p>
            <a:pPr marL="196850" indent="-196850">
              <a:lnSpc>
                <a:spcPct val="110000"/>
              </a:lnSpc>
              <a:spcBef>
                <a:spcPts val="300"/>
              </a:spcBef>
              <a:buClr>
                <a:schemeClr val="tx1"/>
              </a:buClr>
              <a:buSzPct val="40000"/>
              <a:buFont typeface="Wingdings" pitchFamily="2" charset="2"/>
              <a:buChar char="n"/>
              <a:defRPr/>
            </a:pPr>
            <a:endParaRPr lang="en-US" altLang="zh-TW" kern="0" dirty="0">
              <a:solidFill>
                <a:srgbClr val="FF0000"/>
              </a:solidFill>
              <a:latin typeface="+mn-lt"/>
              <a:ea typeface="+mn-ea"/>
              <a:sym typeface="Wingdings" pitchFamily="2" charset="2"/>
            </a:endParaRPr>
          </a:p>
          <a:p>
            <a:pPr marL="196850" indent="-196850">
              <a:lnSpc>
                <a:spcPct val="110000"/>
              </a:lnSpc>
              <a:spcBef>
                <a:spcPts val="300"/>
              </a:spcBef>
              <a:buClr>
                <a:schemeClr val="tx1"/>
              </a:buClr>
              <a:buSzPct val="40000"/>
              <a:buFont typeface="Wingdings" pitchFamily="2" charset="2"/>
              <a:buChar char="n"/>
              <a:defRPr/>
            </a:pPr>
            <a:endParaRPr lang="en-US" altLang="zh-TW" kern="0" dirty="0">
              <a:solidFill>
                <a:srgbClr val="FF0000"/>
              </a:solidFill>
              <a:latin typeface="+mn-lt"/>
              <a:ea typeface="+mn-ea"/>
              <a:sym typeface="Wingdings" pitchFamily="2" charset="2"/>
            </a:endParaRPr>
          </a:p>
          <a:p>
            <a:pPr marL="196850" indent="-196850">
              <a:lnSpc>
                <a:spcPct val="110000"/>
              </a:lnSpc>
              <a:spcBef>
                <a:spcPts val="300"/>
              </a:spcBef>
              <a:buClr>
                <a:schemeClr val="tx1"/>
              </a:buClr>
              <a:buSzPct val="40000"/>
              <a:buFont typeface="Wingdings" pitchFamily="2" charset="2"/>
              <a:buChar char="n"/>
              <a:defRPr/>
            </a:pPr>
            <a:endParaRPr lang="en-US" altLang="zh-TW" kern="0" dirty="0">
              <a:solidFill>
                <a:srgbClr val="FF0000"/>
              </a:solidFill>
              <a:latin typeface="+mn-lt"/>
              <a:ea typeface="+mn-ea"/>
              <a:sym typeface="Wingdings" pitchFamily="2" charset="2"/>
            </a:endParaRPr>
          </a:p>
          <a:p>
            <a:pPr marL="196850" indent="-196850">
              <a:lnSpc>
                <a:spcPct val="110000"/>
              </a:lnSpc>
              <a:spcBef>
                <a:spcPts val="300"/>
              </a:spcBef>
              <a:buClr>
                <a:schemeClr val="tx1"/>
              </a:buClr>
              <a:buSzPct val="40000"/>
              <a:defRPr/>
            </a:pPr>
            <a:r>
              <a:rPr lang="en-US" altLang="zh-TW" kern="0" dirty="0">
                <a:latin typeface="+mn-lt"/>
                <a:ea typeface="+mn-ea"/>
                <a:sym typeface="Wingdings" pitchFamily="2" charset="2"/>
              </a:rPr>
              <a:t>         The corresponding simplex tableau is</a:t>
            </a:r>
            <a:r>
              <a:rPr lang="en-US" altLang="zh-TW" kern="0" dirty="0">
                <a:solidFill>
                  <a:srgbClr val="FF0000"/>
                </a:solidFill>
                <a:latin typeface="+mn-lt"/>
                <a:ea typeface="+mn-ea"/>
                <a:sym typeface="Wingdings" pitchFamily="2" charset="2"/>
              </a:rPr>
              <a:t> </a:t>
            </a:r>
          </a:p>
        </p:txBody>
      </p:sp>
      <p:graphicFrame>
        <p:nvGraphicFramePr>
          <p:cNvPr id="11267" name="Object 3"/>
          <p:cNvGraphicFramePr>
            <a:graphicFrameLocks noChangeAspect="1"/>
          </p:cNvGraphicFramePr>
          <p:nvPr>
            <p:extLst>
              <p:ext uri="{D42A27DB-BD31-4B8C-83A1-F6EECF244321}">
                <p14:modId xmlns:p14="http://schemas.microsoft.com/office/powerpoint/2010/main" val="2408413189"/>
              </p:ext>
            </p:extLst>
          </p:nvPr>
        </p:nvGraphicFramePr>
        <p:xfrm>
          <a:off x="1214438" y="3116263"/>
          <a:ext cx="6430962" cy="1598612"/>
        </p:xfrm>
        <a:graphic>
          <a:graphicData uri="http://schemas.openxmlformats.org/presentationml/2006/ole">
            <mc:AlternateContent xmlns:mc="http://schemas.openxmlformats.org/markup-compatibility/2006">
              <mc:Choice xmlns:v="urn:schemas-microsoft-com:vml" Requires="v">
                <p:oleObj spid="_x0000_s11663" name="Equation" r:id="rId6" imgW="3784320" imgH="939600" progId="Equation.DSMT4">
                  <p:embed/>
                </p:oleObj>
              </mc:Choice>
              <mc:Fallback>
                <p:oleObj name="Equation" r:id="rId6" imgW="3784320" imgH="939600" progId="Equation.DSMT4">
                  <p:embed/>
                  <p:pic>
                    <p:nvPicPr>
                      <p:cNvPr id="0" name="Object 3"/>
                      <p:cNvPicPr>
                        <a:picLocks noChangeAspect="1" noChangeArrowheads="1"/>
                      </p:cNvPicPr>
                      <p:nvPr/>
                    </p:nvPicPr>
                    <p:blipFill>
                      <a:blip r:embed="rId7"/>
                      <a:srcRect/>
                      <a:stretch>
                        <a:fillRect/>
                      </a:stretch>
                    </p:blipFill>
                    <p:spPr bwMode="auto">
                      <a:xfrm>
                        <a:off x="1214438" y="3116263"/>
                        <a:ext cx="6430962" cy="15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357188" y="1000125"/>
            <a:ext cx="7996237" cy="4714875"/>
          </a:xfrm>
        </p:spPr>
        <p:txBody>
          <a:bodyPr/>
          <a:lstStyle/>
          <a:p>
            <a:pPr eaLnBrk="1" hangingPunct="1">
              <a:lnSpc>
                <a:spcPct val="110000"/>
              </a:lnSpc>
              <a:spcBef>
                <a:spcPts val="300"/>
              </a:spcBef>
            </a:pPr>
            <a:r>
              <a:rPr lang="en-US" altLang="zh-TW" dirty="0" smtClean="0">
                <a:solidFill>
                  <a:srgbClr val="FF0000"/>
                </a:solidFill>
                <a:sym typeface="Wingdings" pitchFamily="2" charset="2"/>
              </a:rPr>
              <a:t>Note: </a:t>
            </a:r>
            <a:r>
              <a:rPr lang="en-US" altLang="zh-TW" dirty="0" smtClean="0">
                <a:solidFill>
                  <a:schemeClr val="tx1"/>
                </a:solidFill>
                <a:sym typeface="Wingdings" pitchFamily="2" charset="2"/>
              </a:rPr>
              <a:t>For this </a:t>
            </a:r>
            <a:r>
              <a:rPr lang="en-US" altLang="zh-TW" b="1" dirty="0" smtClean="0">
                <a:solidFill>
                  <a:schemeClr val="tx1"/>
                </a:solidFill>
                <a:sym typeface="Wingdings" pitchFamily="2" charset="2"/>
              </a:rPr>
              <a:t>initial simplex tableau</a:t>
            </a:r>
            <a:r>
              <a:rPr lang="en-US" altLang="zh-TW" dirty="0" smtClean="0">
                <a:solidFill>
                  <a:schemeClr val="tx1"/>
                </a:solidFill>
                <a:sym typeface="Wingdings" pitchFamily="2" charset="2"/>
              </a:rPr>
              <a:t>, the </a:t>
            </a:r>
            <a:r>
              <a:rPr lang="en-US" altLang="zh-TW" b="1" dirty="0" smtClean="0">
                <a:solidFill>
                  <a:schemeClr val="tx1"/>
                </a:solidFill>
                <a:sym typeface="Wingdings" pitchFamily="2" charset="2"/>
              </a:rPr>
              <a:t>basic variables</a:t>
            </a:r>
            <a:r>
              <a:rPr lang="en-US" altLang="zh-TW" dirty="0" smtClean="0">
                <a:solidFill>
                  <a:schemeClr val="tx1"/>
                </a:solidFill>
                <a:sym typeface="Wingdings" pitchFamily="2" charset="2"/>
              </a:rPr>
              <a:t> are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1</a:t>
            </a:r>
            <a:r>
              <a:rPr lang="en-US" altLang="zh-TW" dirty="0" smtClean="0">
                <a:solidFill>
                  <a:schemeClr val="tx1"/>
                </a:solidFill>
                <a:sym typeface="Wingdings" pitchFamily="2" charset="2"/>
              </a:rPr>
              <a:t>,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2</a:t>
            </a:r>
            <a:r>
              <a:rPr lang="en-US" altLang="zh-TW" dirty="0" smtClean="0">
                <a:solidFill>
                  <a:schemeClr val="tx1"/>
                </a:solidFill>
                <a:sym typeface="Wingdings" pitchFamily="2" charset="2"/>
              </a:rPr>
              <a:t>, and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3</a:t>
            </a:r>
            <a:r>
              <a:rPr lang="en-US" altLang="zh-TW" dirty="0" smtClean="0">
                <a:solidFill>
                  <a:schemeClr val="tx1"/>
                </a:solidFill>
                <a:sym typeface="Wingdings" pitchFamily="2" charset="2"/>
              </a:rPr>
              <a:t>, and the </a:t>
            </a:r>
            <a:r>
              <a:rPr lang="en-US" altLang="zh-TW" b="1" dirty="0" err="1" smtClean="0">
                <a:solidFill>
                  <a:schemeClr val="tx1"/>
                </a:solidFill>
                <a:sym typeface="Wingdings" pitchFamily="2" charset="2"/>
              </a:rPr>
              <a:t>nonbasic</a:t>
            </a:r>
            <a:r>
              <a:rPr lang="en-US" altLang="zh-TW" b="1" dirty="0" smtClean="0">
                <a:solidFill>
                  <a:schemeClr val="tx1"/>
                </a:solidFill>
                <a:sym typeface="Wingdings" pitchFamily="2" charset="2"/>
              </a:rPr>
              <a:t> variables</a:t>
            </a:r>
            <a:r>
              <a:rPr lang="en-US" altLang="zh-TW" dirty="0" smtClean="0">
                <a:solidFill>
                  <a:schemeClr val="tx1"/>
                </a:solidFill>
                <a:sym typeface="Wingdings" pitchFamily="2" charset="2"/>
              </a:rPr>
              <a:t> are </a:t>
            </a:r>
            <a:r>
              <a:rPr lang="en-US" altLang="zh-TW" i="1" dirty="0" smtClean="0">
                <a:solidFill>
                  <a:schemeClr val="tx1"/>
                </a:solidFill>
                <a:sym typeface="Wingdings" pitchFamily="2" charset="2"/>
              </a:rPr>
              <a:t>x</a:t>
            </a:r>
            <a:r>
              <a:rPr lang="en-US" altLang="zh-TW" baseline="-25000" dirty="0" smtClean="0">
                <a:solidFill>
                  <a:schemeClr val="tx1"/>
                </a:solidFill>
                <a:sym typeface="Wingdings" pitchFamily="2" charset="2"/>
              </a:rPr>
              <a:t>1</a:t>
            </a:r>
            <a:r>
              <a:rPr lang="en-US" altLang="zh-TW" dirty="0" smtClean="0">
                <a:solidFill>
                  <a:schemeClr val="tx1"/>
                </a:solidFill>
                <a:sym typeface="Wingdings" pitchFamily="2" charset="2"/>
              </a:rPr>
              <a:t> and </a:t>
            </a:r>
            <a:r>
              <a:rPr lang="en-US" altLang="zh-TW" i="1" dirty="0" smtClean="0">
                <a:solidFill>
                  <a:schemeClr val="tx1"/>
                </a:solidFill>
                <a:sym typeface="Wingdings" pitchFamily="2" charset="2"/>
              </a:rPr>
              <a:t>x</a:t>
            </a:r>
            <a:r>
              <a:rPr lang="en-US" altLang="zh-TW" baseline="-25000" dirty="0" smtClean="0">
                <a:solidFill>
                  <a:schemeClr val="tx1"/>
                </a:solidFill>
                <a:sym typeface="Wingdings" pitchFamily="2" charset="2"/>
              </a:rPr>
              <a:t>2</a:t>
            </a:r>
            <a:r>
              <a:rPr lang="en-US" altLang="zh-TW" dirty="0" smtClean="0">
                <a:solidFill>
                  <a:schemeClr val="tx1"/>
                </a:solidFill>
                <a:sym typeface="Wingdings" pitchFamily="2" charset="2"/>
              </a:rPr>
              <a:t>, i.e., </a:t>
            </a:r>
            <a:r>
              <a:rPr lang="en-US" altLang="zh-TW" i="1" dirty="0" smtClean="0">
                <a:solidFill>
                  <a:schemeClr val="tx1"/>
                </a:solidFill>
                <a:sym typeface="Wingdings" pitchFamily="2" charset="2"/>
              </a:rPr>
              <a:t>x</a:t>
            </a:r>
            <a:r>
              <a:rPr lang="en-US" altLang="zh-TW" baseline="-25000" dirty="0" smtClean="0">
                <a:solidFill>
                  <a:schemeClr val="tx1"/>
                </a:solidFill>
                <a:sym typeface="Wingdings" pitchFamily="2" charset="2"/>
              </a:rPr>
              <a:t>1</a:t>
            </a:r>
            <a:r>
              <a:rPr lang="en-US" altLang="zh-TW" dirty="0" smtClean="0">
                <a:solidFill>
                  <a:schemeClr val="tx1"/>
                </a:solidFill>
                <a:sym typeface="Wingdings" pitchFamily="2" charset="2"/>
              </a:rPr>
              <a:t> = </a:t>
            </a:r>
            <a:r>
              <a:rPr lang="en-US" altLang="zh-TW" i="1" dirty="0" smtClean="0">
                <a:solidFill>
                  <a:schemeClr val="tx1"/>
                </a:solidFill>
                <a:sym typeface="Wingdings" pitchFamily="2" charset="2"/>
              </a:rPr>
              <a:t>x</a:t>
            </a:r>
            <a:r>
              <a:rPr lang="en-US" altLang="zh-TW" baseline="-25000" dirty="0" smtClean="0">
                <a:solidFill>
                  <a:schemeClr val="tx1"/>
                </a:solidFill>
                <a:sym typeface="Wingdings" pitchFamily="2" charset="2"/>
              </a:rPr>
              <a:t>2</a:t>
            </a:r>
            <a:r>
              <a:rPr lang="en-US" altLang="zh-TW" dirty="0" smtClean="0">
                <a:solidFill>
                  <a:schemeClr val="tx1"/>
                </a:solidFill>
                <a:sym typeface="Wingdings" pitchFamily="2" charset="2"/>
              </a:rPr>
              <a:t> = 0. As a consequence, the coefficient 1’s for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1</a:t>
            </a:r>
            <a:r>
              <a:rPr lang="en-US" altLang="zh-TW" dirty="0" smtClean="0">
                <a:solidFill>
                  <a:schemeClr val="tx1"/>
                </a:solidFill>
                <a:sym typeface="Wingdings" pitchFamily="2" charset="2"/>
              </a:rPr>
              <a:t>,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2</a:t>
            </a:r>
            <a:r>
              <a:rPr lang="en-US" altLang="zh-TW" dirty="0" smtClean="0">
                <a:solidFill>
                  <a:schemeClr val="tx1"/>
                </a:solidFill>
                <a:sym typeface="Wingdings" pitchFamily="2" charset="2"/>
              </a:rPr>
              <a:t>, and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3</a:t>
            </a:r>
            <a:r>
              <a:rPr lang="en-US" altLang="zh-TW" dirty="0" smtClean="0">
                <a:solidFill>
                  <a:schemeClr val="tx1"/>
                </a:solidFill>
                <a:sym typeface="Wingdings" pitchFamily="2" charset="2"/>
              </a:rPr>
              <a:t> are similar to leading 1’s and these basic variables have initial values of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1</a:t>
            </a:r>
            <a:r>
              <a:rPr lang="en-US" altLang="zh-TW" dirty="0">
                <a:solidFill>
                  <a:schemeClr val="tx1"/>
                </a:solidFill>
                <a:sym typeface="Wingdings" pitchFamily="2" charset="2"/>
              </a:rPr>
              <a:t> = </a:t>
            </a:r>
            <a:r>
              <a:rPr lang="en-US" altLang="zh-TW" dirty="0" smtClean="0">
                <a:solidFill>
                  <a:schemeClr val="tx1"/>
                </a:solidFill>
                <a:sym typeface="Wingdings" pitchFamily="2" charset="2"/>
              </a:rPr>
              <a:t>11,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2</a:t>
            </a:r>
            <a:r>
              <a:rPr lang="en-US" altLang="zh-TW" dirty="0" smtClean="0">
                <a:solidFill>
                  <a:schemeClr val="tx1"/>
                </a:solidFill>
                <a:sym typeface="Wingdings" pitchFamily="2" charset="2"/>
              </a:rPr>
              <a:t> = 27, and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3</a:t>
            </a:r>
            <a:r>
              <a:rPr lang="en-US" altLang="zh-TW" dirty="0">
                <a:solidFill>
                  <a:schemeClr val="tx1"/>
                </a:solidFill>
                <a:sym typeface="Wingdings" pitchFamily="2" charset="2"/>
              </a:rPr>
              <a:t> </a:t>
            </a:r>
            <a:r>
              <a:rPr lang="en-US" altLang="zh-TW" dirty="0" smtClean="0">
                <a:solidFill>
                  <a:schemeClr val="tx1"/>
                </a:solidFill>
                <a:sym typeface="Wingdings" pitchFamily="2" charset="2"/>
              </a:rPr>
              <a:t>= 90</a:t>
            </a:r>
          </a:p>
          <a:p>
            <a:pPr eaLnBrk="1" hangingPunct="1">
              <a:lnSpc>
                <a:spcPct val="110000"/>
              </a:lnSpc>
              <a:spcBef>
                <a:spcPts val="300"/>
              </a:spcBef>
            </a:pPr>
            <a:r>
              <a:rPr lang="en-US" altLang="zh-TW" dirty="0" smtClean="0">
                <a:solidFill>
                  <a:srgbClr val="FF0000"/>
                </a:solidFill>
                <a:sym typeface="Wingdings" pitchFamily="2" charset="2"/>
              </a:rPr>
              <a:t>Note:</a:t>
            </a:r>
            <a:r>
              <a:rPr lang="en-US" altLang="zh-TW" dirty="0" smtClean="0">
                <a:solidFill>
                  <a:schemeClr val="tx1"/>
                </a:solidFill>
                <a:sym typeface="Wingdings" pitchFamily="2" charset="2"/>
              </a:rPr>
              <a:t> The initial solution for the simplex tableau is </a:t>
            </a:r>
          </a:p>
          <a:p>
            <a:pPr eaLnBrk="1" hangingPunct="1">
              <a:lnSpc>
                <a:spcPct val="110000"/>
              </a:lnSpc>
              <a:spcBef>
                <a:spcPts val="300"/>
              </a:spcBef>
              <a:buFont typeface="Wingdings" pitchFamily="2" charset="2"/>
              <a:buNone/>
            </a:pPr>
            <a:r>
              <a:rPr lang="en-US" altLang="zh-TW" dirty="0" smtClean="0">
                <a:solidFill>
                  <a:schemeClr val="tx1"/>
                </a:solidFill>
                <a:sym typeface="Wingdings" pitchFamily="2" charset="2"/>
              </a:rPr>
              <a:t>			(</a:t>
            </a:r>
            <a:r>
              <a:rPr lang="en-US" altLang="zh-TW" i="1" dirty="0" smtClean="0">
                <a:solidFill>
                  <a:schemeClr val="tx1"/>
                </a:solidFill>
                <a:sym typeface="Wingdings" pitchFamily="2" charset="2"/>
              </a:rPr>
              <a:t>x</a:t>
            </a:r>
            <a:r>
              <a:rPr lang="en-US" altLang="zh-TW" baseline="-25000" dirty="0" smtClean="0">
                <a:solidFill>
                  <a:schemeClr val="tx1"/>
                </a:solidFill>
                <a:sym typeface="Wingdings" pitchFamily="2" charset="2"/>
              </a:rPr>
              <a:t>1</a:t>
            </a:r>
            <a:r>
              <a:rPr lang="en-US" altLang="zh-TW" dirty="0" smtClean="0">
                <a:solidFill>
                  <a:schemeClr val="tx1"/>
                </a:solidFill>
                <a:sym typeface="Wingdings" pitchFamily="2" charset="2"/>
              </a:rPr>
              <a:t>, </a:t>
            </a:r>
            <a:r>
              <a:rPr lang="en-US" altLang="zh-TW" i="1" dirty="0" smtClean="0">
                <a:solidFill>
                  <a:schemeClr val="tx1"/>
                </a:solidFill>
                <a:sym typeface="Wingdings" pitchFamily="2" charset="2"/>
              </a:rPr>
              <a:t>x</a:t>
            </a:r>
            <a:r>
              <a:rPr lang="en-US" altLang="zh-TW" baseline="-25000" dirty="0" smtClean="0">
                <a:solidFill>
                  <a:schemeClr val="tx1"/>
                </a:solidFill>
                <a:sym typeface="Wingdings" pitchFamily="2" charset="2"/>
              </a:rPr>
              <a:t>2</a:t>
            </a:r>
            <a:r>
              <a:rPr lang="en-US" altLang="zh-TW" dirty="0" smtClean="0">
                <a:solidFill>
                  <a:schemeClr val="tx1"/>
                </a:solidFill>
                <a:sym typeface="Wingdings" pitchFamily="2" charset="2"/>
              </a:rPr>
              <a:t>,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1</a:t>
            </a:r>
            <a:r>
              <a:rPr lang="en-US" altLang="zh-TW" dirty="0" smtClean="0">
                <a:solidFill>
                  <a:schemeClr val="tx1"/>
                </a:solidFill>
                <a:sym typeface="Wingdings" pitchFamily="2" charset="2"/>
              </a:rPr>
              <a:t>,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2</a:t>
            </a:r>
            <a:r>
              <a:rPr lang="en-US" altLang="zh-TW" dirty="0" smtClean="0">
                <a:solidFill>
                  <a:schemeClr val="tx1"/>
                </a:solidFill>
                <a:sym typeface="Wingdings" pitchFamily="2" charset="2"/>
              </a:rPr>
              <a:t>,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3</a:t>
            </a:r>
            <a:r>
              <a:rPr lang="en-US" altLang="zh-TW" dirty="0" smtClean="0">
                <a:solidFill>
                  <a:schemeClr val="tx1"/>
                </a:solidFill>
                <a:sym typeface="Wingdings" pitchFamily="2" charset="2"/>
              </a:rPr>
              <a:t>) = (0, 0, 11, 27, 90)</a:t>
            </a:r>
          </a:p>
          <a:p>
            <a:pPr eaLnBrk="1" hangingPunct="1">
              <a:lnSpc>
                <a:spcPct val="110000"/>
              </a:lnSpc>
              <a:spcBef>
                <a:spcPts val="300"/>
              </a:spcBef>
              <a:buFont typeface="Wingdings" pitchFamily="2" charset="2"/>
              <a:buNone/>
            </a:pPr>
            <a:r>
              <a:rPr lang="en-US" altLang="zh-TW" dirty="0" smtClean="0">
                <a:solidFill>
                  <a:schemeClr val="tx1"/>
                </a:solidFill>
                <a:sym typeface="Wingdings" pitchFamily="2" charset="2"/>
              </a:rPr>
              <a:t>	and for the objective function, the current </a:t>
            </a:r>
            <a:r>
              <a:rPr lang="en-US" altLang="zh-TW" i="1" dirty="0" smtClean="0">
                <a:solidFill>
                  <a:schemeClr val="tx1"/>
                </a:solidFill>
                <a:sym typeface="Wingdings" pitchFamily="2" charset="2"/>
              </a:rPr>
              <a:t>z</a:t>
            </a:r>
            <a:r>
              <a:rPr lang="en-US" altLang="zh-TW" dirty="0" smtClean="0">
                <a:solidFill>
                  <a:schemeClr val="tx1"/>
                </a:solidFill>
                <a:sym typeface="Wingdings" pitchFamily="2" charset="2"/>
              </a:rPr>
              <a:t>-value is 4(0) + 6(0) = 0</a:t>
            </a:r>
          </a:p>
          <a:p>
            <a:pPr eaLnBrk="1" hangingPunct="1">
              <a:lnSpc>
                <a:spcPct val="110000"/>
              </a:lnSpc>
              <a:spcBef>
                <a:spcPts val="300"/>
              </a:spcBef>
            </a:pPr>
            <a:r>
              <a:rPr lang="en-US" altLang="zh-TW" dirty="0" smtClean="0">
                <a:solidFill>
                  <a:srgbClr val="FF0000"/>
                </a:solidFill>
                <a:sym typeface="Wingdings" pitchFamily="2" charset="2"/>
              </a:rPr>
              <a:t>Optimality check: </a:t>
            </a:r>
            <a:r>
              <a:rPr lang="en-US" altLang="zh-TW" dirty="0" smtClean="0">
                <a:solidFill>
                  <a:schemeClr val="tx1"/>
                </a:solidFill>
                <a:sym typeface="Wingdings" pitchFamily="2" charset="2"/>
              </a:rPr>
              <a:t>Observing the bottom row of the tableau, if any of these entries (except the current </a:t>
            </a:r>
            <a:r>
              <a:rPr lang="en-US" altLang="zh-TW" i="1" dirty="0" smtClean="0">
                <a:solidFill>
                  <a:schemeClr val="tx1"/>
                </a:solidFill>
                <a:sym typeface="Wingdings" pitchFamily="2" charset="2"/>
              </a:rPr>
              <a:t>z</a:t>
            </a:r>
            <a:r>
              <a:rPr lang="en-US" altLang="zh-TW" dirty="0" smtClean="0">
                <a:solidFill>
                  <a:schemeClr val="tx1"/>
                </a:solidFill>
                <a:sym typeface="Wingdings" pitchFamily="2" charset="2"/>
              </a:rPr>
              <a:t>-value) are negative, the current solution is </a:t>
            </a:r>
            <a:r>
              <a:rPr lang="en-US" altLang="zh-TW" i="1" dirty="0" smtClean="0">
                <a:solidFill>
                  <a:schemeClr val="tx1"/>
                </a:solidFill>
                <a:sym typeface="Wingdings" pitchFamily="2" charset="2"/>
              </a:rPr>
              <a:t>not</a:t>
            </a:r>
            <a:r>
              <a:rPr lang="en-US" altLang="zh-TW" dirty="0" smtClean="0">
                <a:solidFill>
                  <a:schemeClr val="tx1"/>
                </a:solidFill>
                <a:sym typeface="Wingdings" pitchFamily="2" charset="2"/>
              </a:rPr>
              <a:t> optimal (so the initial values for (</a:t>
            </a:r>
            <a:r>
              <a:rPr lang="en-US" altLang="zh-TW" i="1" dirty="0" smtClean="0">
                <a:solidFill>
                  <a:schemeClr val="tx1"/>
                </a:solidFill>
                <a:sym typeface="Wingdings" pitchFamily="2" charset="2"/>
              </a:rPr>
              <a:t>x</a:t>
            </a:r>
            <a:r>
              <a:rPr lang="en-US" altLang="zh-TW" baseline="-25000" dirty="0" smtClean="0">
                <a:solidFill>
                  <a:schemeClr val="tx1"/>
                </a:solidFill>
                <a:sym typeface="Wingdings" pitchFamily="2" charset="2"/>
              </a:rPr>
              <a:t>1</a:t>
            </a:r>
            <a:r>
              <a:rPr lang="en-US" altLang="zh-TW" dirty="0" smtClean="0">
                <a:solidFill>
                  <a:schemeClr val="tx1"/>
                </a:solidFill>
                <a:sym typeface="Wingdings" pitchFamily="2" charset="2"/>
              </a:rPr>
              <a:t>, </a:t>
            </a:r>
            <a:r>
              <a:rPr lang="en-US" altLang="zh-TW" i="1" dirty="0" smtClean="0">
                <a:solidFill>
                  <a:schemeClr val="tx1"/>
                </a:solidFill>
                <a:sym typeface="Wingdings" pitchFamily="2" charset="2"/>
              </a:rPr>
              <a:t>x</a:t>
            </a:r>
            <a:r>
              <a:rPr lang="en-US" altLang="zh-TW" baseline="-25000" dirty="0" smtClean="0">
                <a:solidFill>
                  <a:schemeClr val="tx1"/>
                </a:solidFill>
                <a:sym typeface="Wingdings" pitchFamily="2" charset="2"/>
              </a:rPr>
              <a:t>2</a:t>
            </a:r>
            <a:r>
              <a:rPr lang="en-US" altLang="zh-TW" dirty="0" smtClean="0">
                <a:solidFill>
                  <a:schemeClr val="tx1"/>
                </a:solidFill>
                <a:sym typeface="Wingdings" pitchFamily="2" charset="2"/>
              </a:rPr>
              <a:t>,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1</a:t>
            </a:r>
            <a:r>
              <a:rPr lang="en-US" altLang="zh-TW" dirty="0" smtClean="0">
                <a:solidFill>
                  <a:schemeClr val="tx1"/>
                </a:solidFill>
                <a:sym typeface="Wingdings" pitchFamily="2" charset="2"/>
              </a:rPr>
              <a:t>,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2</a:t>
            </a:r>
            <a:r>
              <a:rPr lang="en-US" altLang="zh-TW" dirty="0" smtClean="0">
                <a:solidFill>
                  <a:schemeClr val="tx1"/>
                </a:solidFill>
                <a:sym typeface="Wingdings" pitchFamily="2" charset="2"/>
              </a:rPr>
              <a:t>, </a:t>
            </a:r>
            <a:r>
              <a:rPr lang="en-US" altLang="zh-TW" i="1" dirty="0" smtClean="0">
                <a:solidFill>
                  <a:schemeClr val="tx1"/>
                </a:solidFill>
                <a:sym typeface="Wingdings" pitchFamily="2" charset="2"/>
              </a:rPr>
              <a:t>s</a:t>
            </a:r>
            <a:r>
              <a:rPr lang="en-US" altLang="zh-TW" baseline="-25000" dirty="0" smtClean="0">
                <a:solidFill>
                  <a:schemeClr val="tx1"/>
                </a:solidFill>
                <a:sym typeface="Wingdings" pitchFamily="2" charset="2"/>
              </a:rPr>
              <a:t>3</a:t>
            </a:r>
            <a:r>
              <a:rPr lang="en-US" altLang="zh-TW" dirty="0" smtClean="0">
                <a:solidFill>
                  <a:schemeClr val="tx1"/>
                </a:solidFill>
                <a:sym typeface="Wingdings" pitchFamily="2" charset="2"/>
              </a:rPr>
              <a:t>) are not optimal) </a:t>
            </a:r>
          </a:p>
        </p:txBody>
      </p:sp>
      <p:sp>
        <p:nvSpPr>
          <p:cNvPr id="58371"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C86DF414-9A44-4C95-9E05-EEDD4AAF702C}" type="slidenum">
              <a:rPr kumimoji="0" lang="en-US" altLang="zh-TW" sz="1400"/>
              <a:pPr algn="ctr"/>
              <a:t>27</a:t>
            </a:fld>
            <a:endParaRPr kumimoji="0" lang="en-US" altLang="zh-TW"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357188" y="836612"/>
            <a:ext cx="8501062" cy="5760739"/>
          </a:xfrm>
        </p:spPr>
        <p:txBody>
          <a:bodyPr/>
          <a:lstStyle/>
          <a:p>
            <a:pPr eaLnBrk="1" hangingPunct="1">
              <a:lnSpc>
                <a:spcPct val="105000"/>
              </a:lnSpc>
              <a:spcBef>
                <a:spcPts val="600"/>
              </a:spcBef>
            </a:pPr>
            <a:r>
              <a:rPr lang="en-US" altLang="zh-TW" dirty="0" smtClean="0">
                <a:solidFill>
                  <a:srgbClr val="FF0000"/>
                </a:solidFill>
                <a:sym typeface="Wingdings" pitchFamily="2" charset="2"/>
              </a:rPr>
              <a:t>Iteration of Simplex Method: </a:t>
            </a:r>
            <a:r>
              <a:rPr lang="en-US" altLang="zh-TW" dirty="0" smtClean="0">
                <a:solidFill>
                  <a:schemeClr val="tx1"/>
                </a:solidFill>
                <a:sym typeface="Wingdings" pitchFamily="2" charset="2"/>
              </a:rPr>
              <a:t>An improvement process for finding larger </a:t>
            </a:r>
            <a:r>
              <a:rPr lang="en-US" altLang="zh-TW" i="1" dirty="0" smtClean="0">
                <a:solidFill>
                  <a:schemeClr val="tx1"/>
                </a:solidFill>
                <a:sym typeface="Wingdings" pitchFamily="2" charset="2"/>
              </a:rPr>
              <a:t>z</a:t>
            </a:r>
            <a:r>
              <a:rPr lang="en-US" altLang="zh-TW" dirty="0" smtClean="0">
                <a:solidFill>
                  <a:schemeClr val="tx1"/>
                </a:solidFill>
                <a:sym typeface="Wingdings" pitchFamily="2" charset="2"/>
              </a:rPr>
              <a:t>-value, which brings a new </a:t>
            </a:r>
            <a:r>
              <a:rPr lang="en-US" altLang="zh-TW" dirty="0" err="1" smtClean="0">
                <a:solidFill>
                  <a:schemeClr val="tx1"/>
                </a:solidFill>
                <a:sym typeface="Wingdings" pitchFamily="2" charset="2"/>
              </a:rPr>
              <a:t>nonbasic</a:t>
            </a:r>
            <a:r>
              <a:rPr lang="en-US" altLang="zh-TW" dirty="0" smtClean="0">
                <a:solidFill>
                  <a:schemeClr val="tx1"/>
                </a:solidFill>
                <a:sym typeface="Wingdings" pitchFamily="2" charset="2"/>
              </a:rPr>
              <a:t> variable into the solution, the </a:t>
            </a:r>
            <a:r>
              <a:rPr lang="en-US" altLang="zh-TW" b="1" dirty="0" smtClean="0">
                <a:solidFill>
                  <a:schemeClr val="tx1"/>
                </a:solidFill>
                <a:sym typeface="Wingdings" pitchFamily="2" charset="2"/>
              </a:rPr>
              <a:t>entering variable</a:t>
            </a:r>
            <a:r>
              <a:rPr lang="zh-TW" altLang="en-US" b="1" dirty="0" smtClean="0">
                <a:solidFill>
                  <a:schemeClr val="tx1"/>
                </a:solidFill>
                <a:sym typeface="Wingdings" pitchFamily="2" charset="2"/>
              </a:rPr>
              <a:t> </a:t>
            </a:r>
            <a:r>
              <a:rPr lang="en-US" altLang="zh-TW" b="1" dirty="0" smtClean="0">
                <a:solidFill>
                  <a:schemeClr val="tx1"/>
                </a:solidFill>
                <a:sym typeface="Wingdings" pitchFamily="2" charset="2"/>
              </a:rPr>
              <a:t>(</a:t>
            </a:r>
            <a:r>
              <a:rPr lang="zh-TW" altLang="en-US" b="1" dirty="0" smtClean="0">
                <a:solidFill>
                  <a:schemeClr val="tx1"/>
                </a:solidFill>
                <a:sym typeface="Wingdings" pitchFamily="2" charset="2"/>
              </a:rPr>
              <a:t>進入變數</a:t>
            </a:r>
            <a:r>
              <a:rPr lang="en-US" altLang="zh-TW" b="1" dirty="0" smtClean="0">
                <a:solidFill>
                  <a:schemeClr val="tx1"/>
                </a:solidFill>
                <a:sym typeface="Wingdings" pitchFamily="2" charset="2"/>
              </a:rPr>
              <a:t>)</a:t>
            </a:r>
            <a:r>
              <a:rPr lang="en-US" altLang="zh-TW" dirty="0" smtClean="0">
                <a:solidFill>
                  <a:schemeClr val="tx1"/>
                </a:solidFill>
                <a:sym typeface="Wingdings" pitchFamily="2" charset="2"/>
              </a:rPr>
              <a:t>, and in the meanwhile one of the current basic variables (the </a:t>
            </a:r>
            <a:r>
              <a:rPr lang="en-US" altLang="zh-TW" b="1" dirty="0" smtClean="0">
                <a:solidFill>
                  <a:schemeClr val="tx1"/>
                </a:solidFill>
                <a:sym typeface="Wingdings" pitchFamily="2" charset="2"/>
              </a:rPr>
              <a:t>departing variable</a:t>
            </a:r>
            <a:r>
              <a:rPr lang="zh-TW" altLang="en-US" b="1" dirty="0" smtClean="0">
                <a:solidFill>
                  <a:schemeClr val="tx1"/>
                </a:solidFill>
                <a:sym typeface="Wingdings" pitchFamily="2" charset="2"/>
              </a:rPr>
              <a:t> </a:t>
            </a:r>
            <a:r>
              <a:rPr lang="en-US" altLang="zh-TW" b="1" dirty="0" smtClean="0">
                <a:solidFill>
                  <a:schemeClr val="tx1"/>
                </a:solidFill>
                <a:sym typeface="Wingdings" pitchFamily="2" charset="2"/>
              </a:rPr>
              <a:t>(</a:t>
            </a:r>
            <a:r>
              <a:rPr lang="zh-TW" altLang="en-US" b="1" dirty="0" smtClean="0">
                <a:solidFill>
                  <a:schemeClr val="tx1"/>
                </a:solidFill>
                <a:sym typeface="Wingdings" pitchFamily="2" charset="2"/>
              </a:rPr>
              <a:t>離開變數</a:t>
            </a:r>
            <a:r>
              <a:rPr lang="en-US" altLang="zh-TW" b="1" dirty="0" smtClean="0">
                <a:solidFill>
                  <a:schemeClr val="tx1"/>
                </a:solidFill>
                <a:sym typeface="Wingdings" pitchFamily="2" charset="2"/>
              </a:rPr>
              <a:t>)</a:t>
            </a:r>
            <a:r>
              <a:rPr lang="en-US" altLang="zh-TW" dirty="0" smtClean="0">
                <a:solidFill>
                  <a:schemeClr val="tx1"/>
                </a:solidFill>
                <a:sym typeface="Wingdings" pitchFamily="2" charset="2"/>
              </a:rPr>
              <a:t>) must leave</a:t>
            </a:r>
            <a:endParaRPr lang="en-US" altLang="zh-TW" dirty="0" smtClean="0">
              <a:solidFill>
                <a:srgbClr val="0000FF"/>
              </a:solidFill>
              <a:sym typeface="Wingdings" pitchFamily="2" charset="2"/>
            </a:endParaRPr>
          </a:p>
          <a:p>
            <a:pPr eaLnBrk="1" hangingPunct="1">
              <a:lnSpc>
                <a:spcPct val="105000"/>
              </a:lnSpc>
              <a:spcBef>
                <a:spcPts val="600"/>
              </a:spcBef>
              <a:buFont typeface="Wingdings" pitchFamily="2" charset="2"/>
              <a:buNone/>
            </a:pPr>
            <a:r>
              <a:rPr lang="en-US" altLang="zh-TW" dirty="0" smtClean="0">
                <a:solidFill>
                  <a:schemeClr val="tx1"/>
                </a:solidFill>
                <a:sym typeface="Wingdings" pitchFamily="2" charset="2"/>
              </a:rPr>
              <a:t>	1. The </a:t>
            </a:r>
            <a:r>
              <a:rPr lang="en-US" altLang="zh-TW" b="1" dirty="0" smtClean="0">
                <a:solidFill>
                  <a:schemeClr val="tx1"/>
                </a:solidFill>
                <a:sym typeface="Wingdings" pitchFamily="2" charset="2"/>
              </a:rPr>
              <a:t>entering variable</a:t>
            </a:r>
            <a:r>
              <a:rPr lang="en-US" altLang="zh-TW" dirty="0" smtClean="0">
                <a:solidFill>
                  <a:schemeClr val="tx1"/>
                </a:solidFill>
                <a:sym typeface="Wingdings" pitchFamily="2" charset="2"/>
              </a:rPr>
              <a:t> corresponds to the smallest (the most negative) entry in the bottom row of the tableau</a:t>
            </a:r>
          </a:p>
          <a:p>
            <a:pPr eaLnBrk="1" hangingPunct="1">
              <a:lnSpc>
                <a:spcPct val="105000"/>
              </a:lnSpc>
              <a:spcBef>
                <a:spcPts val="600"/>
              </a:spcBef>
              <a:buFont typeface="Wingdings" pitchFamily="2" charset="2"/>
              <a:buNone/>
            </a:pPr>
            <a:r>
              <a:rPr lang="en-US" altLang="zh-TW" dirty="0" smtClean="0">
                <a:solidFill>
                  <a:schemeClr val="tx1"/>
                </a:solidFill>
                <a:sym typeface="Wingdings" pitchFamily="2" charset="2"/>
              </a:rPr>
              <a:t>	2. The </a:t>
            </a:r>
            <a:r>
              <a:rPr lang="en-US" altLang="zh-TW" b="1" dirty="0" smtClean="0">
                <a:solidFill>
                  <a:schemeClr val="tx1"/>
                </a:solidFill>
                <a:sym typeface="Wingdings" pitchFamily="2" charset="2"/>
              </a:rPr>
              <a:t>departing variable</a:t>
            </a:r>
            <a:r>
              <a:rPr lang="en-US" altLang="zh-TW" dirty="0" smtClean="0">
                <a:solidFill>
                  <a:schemeClr val="tx1"/>
                </a:solidFill>
                <a:sym typeface="Wingdings" pitchFamily="2" charset="2"/>
              </a:rPr>
              <a:t> corresponds to the smallest nonnegative ratio of </a:t>
            </a:r>
            <a:r>
              <a:rPr lang="en-US" altLang="zh-TW" i="1" dirty="0" smtClean="0">
                <a:solidFill>
                  <a:schemeClr val="tx1"/>
                </a:solidFill>
                <a:sym typeface="Wingdings" pitchFamily="2" charset="2"/>
              </a:rPr>
              <a:t>b</a:t>
            </a:r>
            <a:r>
              <a:rPr lang="en-US" altLang="zh-TW" i="1" baseline="-25000" dirty="0" smtClean="0">
                <a:solidFill>
                  <a:schemeClr val="tx1"/>
                </a:solidFill>
                <a:sym typeface="Wingdings" pitchFamily="2" charset="2"/>
              </a:rPr>
              <a:t>i</a:t>
            </a:r>
            <a:r>
              <a:rPr lang="en-US" altLang="zh-TW" dirty="0" smtClean="0">
                <a:solidFill>
                  <a:schemeClr val="tx1"/>
                </a:solidFill>
                <a:sym typeface="Wingdings" pitchFamily="2" charset="2"/>
              </a:rPr>
              <a:t>/</a:t>
            </a:r>
            <a:r>
              <a:rPr lang="en-US" altLang="zh-TW" i="1" dirty="0" err="1" smtClean="0">
                <a:solidFill>
                  <a:schemeClr val="tx1"/>
                </a:solidFill>
                <a:sym typeface="Wingdings" pitchFamily="2" charset="2"/>
              </a:rPr>
              <a:t>a</a:t>
            </a:r>
            <a:r>
              <a:rPr lang="en-US" altLang="zh-TW" i="1" baseline="-25000" dirty="0" err="1" smtClean="0">
                <a:solidFill>
                  <a:schemeClr val="tx1"/>
                </a:solidFill>
                <a:sym typeface="Wingdings" pitchFamily="2" charset="2"/>
              </a:rPr>
              <a:t>ij</a:t>
            </a:r>
            <a:r>
              <a:rPr lang="en-US" altLang="zh-TW" dirty="0" smtClean="0">
                <a:solidFill>
                  <a:schemeClr val="tx1"/>
                </a:solidFill>
                <a:sym typeface="Wingdings" pitchFamily="2" charset="2"/>
              </a:rPr>
              <a:t> in the column </a:t>
            </a:r>
            <a:r>
              <a:rPr lang="en-US" altLang="zh-TW" i="1" dirty="0" smtClean="0">
                <a:solidFill>
                  <a:schemeClr val="tx1"/>
                </a:solidFill>
                <a:sym typeface="Wingdings" pitchFamily="2" charset="2"/>
              </a:rPr>
              <a:t>j</a:t>
            </a:r>
            <a:r>
              <a:rPr lang="en-US" altLang="zh-TW" dirty="0" smtClean="0">
                <a:solidFill>
                  <a:schemeClr val="tx1"/>
                </a:solidFill>
                <a:sym typeface="Wingdings" pitchFamily="2" charset="2"/>
              </a:rPr>
              <a:t> determined by the entering variable</a:t>
            </a:r>
          </a:p>
          <a:p>
            <a:pPr eaLnBrk="1" hangingPunct="1">
              <a:lnSpc>
                <a:spcPct val="105000"/>
              </a:lnSpc>
              <a:spcBef>
                <a:spcPts val="600"/>
              </a:spcBef>
              <a:buFont typeface="Wingdings" pitchFamily="2" charset="2"/>
              <a:buNone/>
            </a:pPr>
            <a:r>
              <a:rPr lang="en-US" altLang="zh-TW" dirty="0" smtClean="0">
                <a:solidFill>
                  <a:schemeClr val="tx1"/>
                </a:solidFill>
                <a:sym typeface="Wingdings" pitchFamily="2" charset="2"/>
              </a:rPr>
              <a:t>	3. The entry in the simplex tableau in the entering variable’s column and the departing variable’s row is called the </a:t>
            </a:r>
            <a:r>
              <a:rPr lang="en-US" altLang="zh-TW" b="1" dirty="0" smtClean="0">
                <a:solidFill>
                  <a:schemeClr val="tx1"/>
                </a:solidFill>
                <a:sym typeface="Wingdings" pitchFamily="2" charset="2"/>
              </a:rPr>
              <a:t>pivot entry</a:t>
            </a:r>
          </a:p>
          <a:p>
            <a:pPr eaLnBrk="1" hangingPunct="1">
              <a:lnSpc>
                <a:spcPct val="105000"/>
              </a:lnSpc>
              <a:spcBef>
                <a:spcPts val="600"/>
              </a:spcBef>
              <a:buFont typeface="Wingdings" pitchFamily="2" charset="2"/>
              <a:buNone/>
            </a:pPr>
            <a:r>
              <a:rPr lang="en-US" altLang="zh-TW" dirty="0" smtClean="0">
                <a:solidFill>
                  <a:schemeClr val="tx1"/>
                </a:solidFill>
                <a:sym typeface="Wingdings" pitchFamily="2" charset="2"/>
              </a:rPr>
              <a:t>	4. Use elementary row operations so that the pivot entry is 1, and all other entries in the entering variable column are 0</a:t>
            </a:r>
            <a:endParaRPr lang="en-US" altLang="zh-TW" b="1" dirty="0" smtClean="0">
              <a:solidFill>
                <a:schemeClr val="tx1"/>
              </a:solidFill>
              <a:sym typeface="Wingdings" pitchFamily="2" charset="2"/>
            </a:endParaRPr>
          </a:p>
          <a:p>
            <a:pPr eaLnBrk="1" hangingPunct="1">
              <a:lnSpc>
                <a:spcPct val="105000"/>
              </a:lnSpc>
              <a:spcBef>
                <a:spcPts val="600"/>
              </a:spcBef>
              <a:buFont typeface="Wingdings" pitchFamily="2" charset="2"/>
              <a:buNone/>
            </a:pPr>
            <a:endParaRPr lang="en-US" altLang="zh-TW" b="1" dirty="0" smtClean="0">
              <a:solidFill>
                <a:schemeClr val="tx1"/>
              </a:solidFill>
              <a:sym typeface="Wingdings" pitchFamily="2" charset="2"/>
            </a:endParaRPr>
          </a:p>
        </p:txBody>
      </p:sp>
      <p:sp>
        <p:nvSpPr>
          <p:cNvPr id="59395"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BF37C49A-839B-4643-9B94-64FBD7515051}" type="slidenum">
              <a:rPr kumimoji="0" lang="en-US" altLang="zh-TW" sz="1400"/>
              <a:pPr algn="ctr"/>
              <a:t>28</a:t>
            </a:fld>
            <a:endParaRPr kumimoji="0" lang="en-US" altLang="zh-TW"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3"/>
          <p:cNvSpPr>
            <a:spLocks noGrp="1" noChangeArrowheads="1"/>
          </p:cNvSpPr>
          <p:nvPr>
            <p:ph type="body" idx="1"/>
          </p:nvPr>
        </p:nvSpPr>
        <p:spPr>
          <a:xfrm>
            <a:off x="285750" y="785813"/>
            <a:ext cx="8358188" cy="1163637"/>
          </a:xfrm>
        </p:spPr>
        <p:txBody>
          <a:bodyPr/>
          <a:lstStyle/>
          <a:p>
            <a:pPr eaLnBrk="1" hangingPunct="1">
              <a:spcBef>
                <a:spcPts val="600"/>
              </a:spcBef>
              <a:defRPr/>
            </a:pPr>
            <a:r>
              <a:rPr lang="en-US" altLang="zh-TW" dirty="0" smtClean="0"/>
              <a:t>Ex 1: Pivoting to find an improved solution</a:t>
            </a:r>
          </a:p>
          <a:p>
            <a:pPr marL="360363" indent="-22225" eaLnBrk="1" hangingPunct="1">
              <a:spcBef>
                <a:spcPts val="600"/>
              </a:spcBef>
              <a:buFont typeface="Wingdings" pitchFamily="2" charset="2"/>
              <a:buNone/>
              <a:defRPr/>
            </a:pPr>
            <a:r>
              <a:rPr lang="en-US" altLang="zh-TW" dirty="0" smtClean="0"/>
              <a:t>	</a:t>
            </a:r>
            <a:r>
              <a:rPr lang="en-US" altLang="zh-TW" dirty="0" smtClean="0">
                <a:solidFill>
                  <a:schemeClr val="tx1"/>
                </a:solidFill>
              </a:rPr>
              <a:t>Use the simplex method to find an improved solution for the linear programming problem represented by the tableau shown below</a:t>
            </a:r>
            <a:endParaRPr lang="en-US" altLang="zh-TW" dirty="0" smtClean="0"/>
          </a:p>
        </p:txBody>
      </p:sp>
      <p:sp>
        <p:nvSpPr>
          <p:cNvPr id="60419"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5ED7F744-DD55-4D39-8EF5-137C10794C0F}" type="slidenum">
              <a:rPr kumimoji="0" lang="en-US" altLang="zh-TW" sz="1400"/>
              <a:pPr algn="ctr"/>
              <a:t>29</a:t>
            </a:fld>
            <a:endParaRPr kumimoji="0" lang="en-US" altLang="zh-TW" sz="1400"/>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2286000"/>
            <a:ext cx="44196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604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4435475"/>
            <a:ext cx="4572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60422" name="文字方塊 5"/>
          <p:cNvSpPr txBox="1">
            <a:spLocks noChangeArrowheads="1"/>
          </p:cNvSpPr>
          <p:nvPr/>
        </p:nvSpPr>
        <p:spPr bwMode="auto">
          <a:xfrm>
            <a:off x="5929313" y="2586038"/>
            <a:ext cx="3035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800">
                <a:solidFill>
                  <a:srgbClr val="0000FF"/>
                </a:solidFill>
              </a:rPr>
              <a:t>※ Since –6 is the smallest entry in the bottom row, we choose </a:t>
            </a:r>
            <a:r>
              <a:rPr lang="en-US" altLang="zh-TW" sz="1800" i="1">
                <a:solidFill>
                  <a:srgbClr val="0000FF"/>
                </a:solidFill>
              </a:rPr>
              <a:t>x</a:t>
            </a:r>
            <a:r>
              <a:rPr lang="en-US" altLang="zh-TW" sz="1800" baseline="-25000">
                <a:solidFill>
                  <a:srgbClr val="0000FF"/>
                </a:solidFill>
              </a:rPr>
              <a:t>2</a:t>
            </a:r>
            <a:r>
              <a:rPr lang="en-US" altLang="zh-TW" sz="1800">
                <a:solidFill>
                  <a:srgbClr val="0000FF"/>
                </a:solidFill>
              </a:rPr>
              <a:t> to be the entering variable</a:t>
            </a:r>
            <a:endParaRPr lang="zh-TW" altLang="en-US" sz="1800">
              <a:solidFill>
                <a:srgbClr val="0000FF"/>
              </a:solidFill>
            </a:endParaRPr>
          </a:p>
        </p:txBody>
      </p:sp>
      <p:sp>
        <p:nvSpPr>
          <p:cNvPr id="60423" name="文字方塊 7"/>
          <p:cNvSpPr txBox="1">
            <a:spLocks noChangeArrowheads="1"/>
          </p:cNvSpPr>
          <p:nvPr/>
        </p:nvSpPr>
        <p:spPr bwMode="auto">
          <a:xfrm>
            <a:off x="5929313" y="3786188"/>
            <a:ext cx="310673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800">
                <a:solidFill>
                  <a:srgbClr val="0000FF"/>
                </a:solidFill>
              </a:rPr>
              <a:t>※ Because the objective function is </a:t>
            </a:r>
            <a:r>
              <a:rPr lang="en-US" altLang="zh-TW" sz="1800" i="1">
                <a:solidFill>
                  <a:srgbClr val="0000FF"/>
                </a:solidFill>
              </a:rPr>
              <a:t>z</a:t>
            </a:r>
            <a:r>
              <a:rPr lang="en-US" altLang="zh-TW" sz="1800">
                <a:solidFill>
                  <a:srgbClr val="0000FF"/>
                </a:solidFill>
              </a:rPr>
              <a:t> = 4</a:t>
            </a:r>
            <a:r>
              <a:rPr lang="en-US" altLang="zh-TW" sz="1800" i="1">
                <a:solidFill>
                  <a:srgbClr val="0000FF"/>
                </a:solidFill>
              </a:rPr>
              <a:t>x</a:t>
            </a:r>
            <a:r>
              <a:rPr lang="en-US" altLang="zh-TW" sz="1800" baseline="-25000">
                <a:solidFill>
                  <a:srgbClr val="0000FF"/>
                </a:solidFill>
              </a:rPr>
              <a:t>1</a:t>
            </a:r>
            <a:r>
              <a:rPr lang="en-US" altLang="zh-TW" sz="1800">
                <a:solidFill>
                  <a:srgbClr val="0000FF"/>
                </a:solidFill>
              </a:rPr>
              <a:t> + 6</a:t>
            </a:r>
            <a:r>
              <a:rPr lang="en-US" altLang="zh-TW" sz="1800" i="1">
                <a:solidFill>
                  <a:srgbClr val="0000FF"/>
                </a:solidFill>
              </a:rPr>
              <a:t>x</a:t>
            </a:r>
            <a:r>
              <a:rPr lang="en-US" altLang="zh-TW" sz="1800" baseline="-25000">
                <a:solidFill>
                  <a:srgbClr val="0000FF"/>
                </a:solidFill>
              </a:rPr>
              <a:t>2</a:t>
            </a:r>
            <a:r>
              <a:rPr lang="en-US" altLang="zh-TW" sz="1800">
                <a:solidFill>
                  <a:srgbClr val="0000FF"/>
                </a:solidFill>
              </a:rPr>
              <a:t>, a unit increase in </a:t>
            </a:r>
            <a:r>
              <a:rPr lang="en-US" altLang="zh-TW" sz="1800" i="1">
                <a:solidFill>
                  <a:srgbClr val="0000FF"/>
                </a:solidFill>
              </a:rPr>
              <a:t>x</a:t>
            </a:r>
            <a:r>
              <a:rPr lang="en-US" altLang="zh-TW" sz="1800" baseline="-25000">
                <a:solidFill>
                  <a:srgbClr val="0000FF"/>
                </a:solidFill>
              </a:rPr>
              <a:t>2</a:t>
            </a:r>
            <a:r>
              <a:rPr lang="en-US" altLang="zh-TW" sz="1800">
                <a:solidFill>
                  <a:srgbClr val="0000FF"/>
                </a:solidFill>
              </a:rPr>
              <a:t> produce an increase of 6 in </a:t>
            </a:r>
            <a:r>
              <a:rPr lang="en-US" altLang="zh-TW" sz="1800" i="1">
                <a:solidFill>
                  <a:srgbClr val="0000FF"/>
                </a:solidFill>
              </a:rPr>
              <a:t>z</a:t>
            </a:r>
            <a:r>
              <a:rPr lang="en-US" altLang="zh-TW" sz="1800">
                <a:solidFill>
                  <a:srgbClr val="0000FF"/>
                </a:solidFill>
              </a:rPr>
              <a:t>, whereas a unit increase in </a:t>
            </a:r>
            <a:r>
              <a:rPr lang="en-US" altLang="zh-TW" sz="1800" i="1">
                <a:solidFill>
                  <a:srgbClr val="0000FF"/>
                </a:solidFill>
              </a:rPr>
              <a:t>x</a:t>
            </a:r>
            <a:r>
              <a:rPr lang="en-US" altLang="zh-TW" sz="1800" baseline="-25000">
                <a:solidFill>
                  <a:srgbClr val="0000FF"/>
                </a:solidFill>
              </a:rPr>
              <a:t>1</a:t>
            </a:r>
            <a:r>
              <a:rPr lang="en-US" altLang="zh-TW" sz="1800">
                <a:solidFill>
                  <a:srgbClr val="0000FF"/>
                </a:solidFill>
              </a:rPr>
              <a:t> produces an increase of only 4 in </a:t>
            </a:r>
            <a:r>
              <a:rPr lang="en-US" altLang="zh-TW" sz="1800" i="1">
                <a:solidFill>
                  <a:srgbClr val="0000FF"/>
                </a:solidFill>
              </a:rPr>
              <a:t>z.</a:t>
            </a:r>
            <a:r>
              <a:rPr lang="en-US" altLang="zh-TW" sz="1800">
                <a:solidFill>
                  <a:srgbClr val="0000FF"/>
                </a:solidFill>
              </a:rPr>
              <a:t> Thus, adjusting </a:t>
            </a:r>
            <a:r>
              <a:rPr lang="en-US" altLang="zh-TW" sz="1800" i="1">
                <a:solidFill>
                  <a:srgbClr val="0000FF"/>
                </a:solidFill>
              </a:rPr>
              <a:t>x</a:t>
            </a:r>
            <a:r>
              <a:rPr lang="en-US" altLang="zh-TW" sz="1800" baseline="-25000">
                <a:solidFill>
                  <a:srgbClr val="0000FF"/>
                </a:solidFill>
              </a:rPr>
              <a:t>2</a:t>
            </a:r>
            <a:r>
              <a:rPr lang="en-US" altLang="zh-TW" sz="1800">
                <a:solidFill>
                  <a:srgbClr val="0000FF"/>
                </a:solidFill>
              </a:rPr>
              <a:t> brings larger improvement for finding a larger </a:t>
            </a:r>
            <a:r>
              <a:rPr lang="en-US" altLang="zh-TW" sz="1800" i="1">
                <a:solidFill>
                  <a:srgbClr val="0000FF"/>
                </a:solidFill>
              </a:rPr>
              <a:t>z</a:t>
            </a:r>
            <a:r>
              <a:rPr lang="en-US" altLang="zh-TW" sz="1800">
                <a:solidFill>
                  <a:srgbClr val="0000FF"/>
                </a:solidFill>
              </a:rPr>
              <a:t>-value </a:t>
            </a:r>
            <a:endParaRPr lang="zh-TW" altLang="en-US" sz="1800" i="1" baseline="-2500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285750" y="764704"/>
            <a:ext cx="8358188" cy="1163638"/>
          </a:xfrm>
        </p:spPr>
        <p:txBody>
          <a:bodyPr/>
          <a:lstStyle/>
          <a:p>
            <a:pPr eaLnBrk="1" hangingPunct="1"/>
            <a:r>
              <a:rPr lang="en-US" altLang="zh-TW" dirty="0" smtClean="0"/>
              <a:t>Ex 1:</a:t>
            </a:r>
          </a:p>
          <a:p>
            <a:pPr lvl="1" indent="0" eaLnBrk="1" hangingPunct="1">
              <a:buFont typeface="Wingdings" pitchFamily="2" charset="2"/>
              <a:buNone/>
            </a:pPr>
            <a:r>
              <a:rPr lang="en-US" altLang="zh-TW" dirty="0" smtClean="0"/>
              <a:t>Sketch the graph of the inequalities (a) </a:t>
            </a:r>
            <a:r>
              <a:rPr lang="en-US" altLang="zh-TW" i="1" dirty="0" smtClean="0"/>
              <a:t>x</a:t>
            </a:r>
            <a:r>
              <a:rPr lang="en-US" altLang="zh-TW" dirty="0" smtClean="0"/>
              <a:t> &gt; – 2 and (b) </a:t>
            </a:r>
            <a:r>
              <a:rPr lang="en-US" altLang="zh-TW" i="1" dirty="0" smtClean="0"/>
              <a:t>y</a:t>
            </a:r>
            <a:r>
              <a:rPr lang="en-US" altLang="zh-TW" dirty="0" smtClean="0"/>
              <a:t> </a:t>
            </a:r>
            <a:r>
              <a:rPr lang="en-US" altLang="zh-TW" dirty="0" smtClean="0">
                <a:sym typeface="Symbol" pitchFamily="18" charset="2"/>
              </a:rPr>
              <a:t> </a:t>
            </a:r>
            <a:r>
              <a:rPr lang="en-US" altLang="zh-TW" dirty="0" smtClean="0"/>
              <a:t>3 </a:t>
            </a:r>
            <a:r>
              <a:rPr lang="en-US" altLang="zh-TW" dirty="0" smtClean="0">
                <a:latin typeface="標楷體" pitchFamily="65" charset="-120"/>
              </a:rPr>
              <a:t> </a:t>
            </a:r>
          </a:p>
        </p:txBody>
      </p:sp>
      <p:sp>
        <p:nvSpPr>
          <p:cNvPr id="45059" name="Rectangle 17"/>
          <p:cNvSpPr>
            <a:spLocks noChangeArrowheads="1"/>
          </p:cNvSpPr>
          <p:nvPr/>
        </p:nvSpPr>
        <p:spPr bwMode="auto">
          <a:xfrm>
            <a:off x="391616" y="1772816"/>
            <a:ext cx="7924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spcBef>
                <a:spcPts val="300"/>
              </a:spcBef>
              <a:buClr>
                <a:schemeClr val="tx1"/>
              </a:buClr>
              <a:buSzPct val="40000"/>
              <a:buFont typeface="Wingdings" pitchFamily="2" charset="2"/>
              <a:buNone/>
            </a:pPr>
            <a:r>
              <a:rPr lang="en-US" altLang="zh-TW" dirty="0">
                <a:solidFill>
                  <a:schemeClr val="hlink"/>
                </a:solidFill>
                <a:ea typeface="標楷體" pitchFamily="65" charset="-120"/>
              </a:rPr>
              <a:t> Sol:</a:t>
            </a:r>
            <a:endParaRPr lang="en-US" altLang="zh-TW" dirty="0">
              <a:latin typeface="標楷體" pitchFamily="65" charset="-120"/>
              <a:ea typeface="標楷體" pitchFamily="65" charset="-120"/>
            </a:endParaRPr>
          </a:p>
        </p:txBody>
      </p:sp>
      <p:sp>
        <p:nvSpPr>
          <p:cNvPr id="45060" name="Rectangle 1036"/>
          <p:cNvSpPr>
            <a:spLocks noChangeArrowheads="1"/>
          </p:cNvSpPr>
          <p:nvPr/>
        </p:nvSpPr>
        <p:spPr bwMode="auto">
          <a:xfrm>
            <a:off x="857250" y="2276872"/>
            <a:ext cx="806767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14000"/>
              </a:lnSpc>
              <a:spcBef>
                <a:spcPts val="300"/>
              </a:spcBef>
              <a:buClr>
                <a:schemeClr val="tx1"/>
              </a:buClr>
              <a:buSzPct val="40000"/>
            </a:pPr>
            <a:r>
              <a:rPr lang="en-US" altLang="zh-TW" dirty="0">
                <a:ea typeface="標楷體" pitchFamily="65" charset="-120"/>
              </a:rPr>
              <a:t>Step 1: Replace the inequality sign with an equal sign, and sketch the graph of the </a:t>
            </a:r>
            <a:r>
              <a:rPr lang="en-US" altLang="zh-TW" dirty="0">
                <a:solidFill>
                  <a:srgbClr val="0000FF"/>
                </a:solidFill>
                <a:ea typeface="標楷體" pitchFamily="65" charset="-120"/>
              </a:rPr>
              <a:t>corresponding equation</a:t>
            </a:r>
            <a:r>
              <a:rPr lang="en-US" altLang="zh-TW" dirty="0">
                <a:ea typeface="標楷體" pitchFamily="65" charset="-120"/>
              </a:rPr>
              <a:t>, e.g., </a:t>
            </a:r>
            <a:r>
              <a:rPr lang="en-US" altLang="zh-TW" i="1" dirty="0">
                <a:sym typeface="Wingdings" pitchFamily="2" charset="2"/>
              </a:rPr>
              <a:t>x =</a:t>
            </a:r>
            <a:r>
              <a:rPr lang="en-US" altLang="zh-TW" dirty="0">
                <a:sym typeface="Wingdings" pitchFamily="2" charset="2"/>
              </a:rPr>
              <a:t> </a:t>
            </a:r>
            <a:r>
              <a:rPr lang="en-US" altLang="zh-TW" dirty="0"/>
              <a:t>– </a:t>
            </a:r>
            <a:r>
              <a:rPr lang="en-US" altLang="zh-TW" dirty="0">
                <a:sym typeface="Wingdings" pitchFamily="2" charset="2"/>
              </a:rPr>
              <a:t>2 </a:t>
            </a:r>
          </a:p>
          <a:p>
            <a:pPr marL="196850" indent="-196850">
              <a:lnSpc>
                <a:spcPct val="114000"/>
              </a:lnSpc>
              <a:spcBef>
                <a:spcPts val="300"/>
              </a:spcBef>
              <a:buClr>
                <a:schemeClr val="tx1"/>
              </a:buClr>
              <a:buSzPct val="40000"/>
            </a:pPr>
            <a:r>
              <a:rPr lang="en-US" altLang="zh-TW" dirty="0">
                <a:sym typeface="Wingdings" pitchFamily="2" charset="2"/>
              </a:rPr>
              <a:t>Step 2: Test one points in each of the</a:t>
            </a:r>
            <a:r>
              <a:rPr lang="en-US" altLang="zh-TW" dirty="0"/>
              <a:t> regions </a:t>
            </a:r>
            <a:r>
              <a:rPr lang="en-US" altLang="zh-TW" dirty="0" smtClean="0"/>
              <a:t>separated by the corresponding equation in </a:t>
            </a:r>
            <a:r>
              <a:rPr lang="en-US" altLang="zh-TW" dirty="0"/>
              <a:t>step 1. If the point satisfies the inequality, then shade the entire region to denote that every point in the region satisfies the inequality</a:t>
            </a:r>
            <a:endParaRPr lang="en-US" altLang="zh-TW" dirty="0">
              <a:ea typeface="標楷體" pitchFamily="65" charset="-120"/>
            </a:endParaRPr>
          </a:p>
        </p:txBody>
      </p:sp>
      <p:sp>
        <p:nvSpPr>
          <p:cNvPr id="45061"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896E028F-3764-450A-BAB3-715797958DB9}" type="slidenum">
              <a:rPr kumimoji="0" lang="en-US" altLang="zh-TW" sz="1400"/>
              <a:pPr algn="ctr"/>
              <a:t>3</a:t>
            </a:fld>
            <a:endParaRPr kumimoji="0" lang="en-US" altLang="zh-TW" sz="1400"/>
          </a:p>
        </p:txBody>
      </p:sp>
      <p:sp>
        <p:nvSpPr>
          <p:cNvPr id="7" name="Rectangle 1036"/>
          <p:cNvSpPr>
            <a:spLocks noChangeArrowheads="1"/>
          </p:cNvSpPr>
          <p:nvPr/>
        </p:nvSpPr>
        <p:spPr bwMode="auto">
          <a:xfrm>
            <a:off x="539552" y="5051648"/>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10000"/>
              </a:lnSpc>
              <a:spcBef>
                <a:spcPts val="300"/>
              </a:spcBef>
              <a:buClr>
                <a:schemeClr val="tx1"/>
              </a:buClr>
              <a:buSzPct val="40000"/>
              <a:buFont typeface="Wingdings" pitchFamily="2" charset="2"/>
              <a:buChar char="n"/>
            </a:pPr>
            <a:r>
              <a:rPr lang="en-US" altLang="zh-TW" dirty="0">
                <a:solidFill>
                  <a:schemeClr val="hlink"/>
                </a:solidFill>
                <a:ea typeface="標楷體" pitchFamily="65" charset="-120"/>
              </a:rPr>
              <a:t>Notes: </a:t>
            </a:r>
            <a:r>
              <a:rPr lang="en-US" altLang="zh-TW" dirty="0">
                <a:ea typeface="標楷體" pitchFamily="65" charset="-120"/>
              </a:rPr>
              <a:t>The corresponding equation separates the plane into two regions, and one of the following two statements is true</a:t>
            </a:r>
          </a:p>
          <a:p>
            <a:pPr marL="196850" indent="-196850">
              <a:lnSpc>
                <a:spcPct val="110000"/>
              </a:lnSpc>
              <a:spcBef>
                <a:spcPts val="300"/>
              </a:spcBef>
              <a:buClr>
                <a:schemeClr val="tx1"/>
              </a:buClr>
              <a:buSzPct val="40000"/>
            </a:pPr>
            <a:r>
              <a:rPr lang="en-US" altLang="zh-TW" dirty="0">
                <a:ea typeface="標楷體" pitchFamily="65" charset="-120"/>
              </a:rPr>
              <a:t>	(1) All points in the region are solutions of inequality</a:t>
            </a:r>
          </a:p>
          <a:p>
            <a:pPr marL="196850" indent="-196850">
              <a:lnSpc>
                <a:spcPct val="110000"/>
              </a:lnSpc>
              <a:spcBef>
                <a:spcPts val="300"/>
              </a:spcBef>
              <a:buClr>
                <a:schemeClr val="tx1"/>
              </a:buClr>
              <a:buSzPct val="40000"/>
            </a:pPr>
            <a:r>
              <a:rPr lang="en-US" altLang="zh-TW" dirty="0">
                <a:ea typeface="標楷體" pitchFamily="65" charset="-120"/>
              </a:rPr>
              <a:t>	(2) No points in the region are solutions of the inequality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9BFC9BFC-8297-41C6-91C0-FCACD76ABEE3}" type="slidenum">
              <a:rPr kumimoji="0" lang="en-US" altLang="zh-TW" sz="1400"/>
              <a:pPr algn="ctr"/>
              <a:t>30</a:t>
            </a:fld>
            <a:endParaRPr kumimoji="0" lang="en-US" altLang="zh-TW" sz="1400"/>
          </a:p>
        </p:txBody>
      </p:sp>
      <p:sp>
        <p:nvSpPr>
          <p:cNvPr id="12292" name="文字方塊 5"/>
          <p:cNvSpPr txBox="1">
            <a:spLocks noChangeArrowheads="1"/>
          </p:cNvSpPr>
          <p:nvPr/>
        </p:nvSpPr>
        <p:spPr bwMode="auto">
          <a:xfrm>
            <a:off x="6357938" y="4132263"/>
            <a:ext cx="26431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000">
                <a:solidFill>
                  <a:srgbClr val="0000FF"/>
                </a:solidFill>
              </a:rPr>
              <a:t>(Since 11 is the smallest nonnegative ratio, we choose </a:t>
            </a:r>
            <a:r>
              <a:rPr lang="en-US" altLang="zh-TW" sz="2000" i="1">
                <a:solidFill>
                  <a:srgbClr val="0000FF"/>
                </a:solidFill>
              </a:rPr>
              <a:t>s</a:t>
            </a:r>
            <a:r>
              <a:rPr lang="en-US" altLang="zh-TW" sz="2000" baseline="-25000">
                <a:solidFill>
                  <a:srgbClr val="0000FF"/>
                </a:solidFill>
              </a:rPr>
              <a:t>1</a:t>
            </a:r>
            <a:r>
              <a:rPr lang="en-US" altLang="zh-TW" sz="2000">
                <a:solidFill>
                  <a:srgbClr val="0000FF"/>
                </a:solidFill>
              </a:rPr>
              <a:t> as the departing variable)</a:t>
            </a:r>
            <a:endParaRPr lang="zh-TW" altLang="en-US" sz="2000">
              <a:solidFill>
                <a:srgbClr val="0000FF"/>
              </a:solidFill>
            </a:endParaRPr>
          </a:p>
        </p:txBody>
      </p:sp>
      <p:sp>
        <p:nvSpPr>
          <p:cNvPr id="7" name="Rectangle 3"/>
          <p:cNvSpPr txBox="1">
            <a:spLocks noChangeArrowheads="1"/>
          </p:cNvSpPr>
          <p:nvPr/>
        </p:nvSpPr>
        <p:spPr bwMode="auto">
          <a:xfrm>
            <a:off x="357188" y="982663"/>
            <a:ext cx="8143875" cy="1500187"/>
          </a:xfrm>
          <a:prstGeom prst="rect">
            <a:avLst/>
          </a:prstGeom>
          <a:noFill/>
          <a:ln w="9525">
            <a:noFill/>
            <a:miter lim="800000"/>
            <a:headEnd/>
            <a:tailEnd/>
          </a:ln>
        </p:spPr>
        <p:txBody>
          <a:bodyPr/>
          <a:lstStyle/>
          <a:p>
            <a:pPr>
              <a:lnSpc>
                <a:spcPct val="110000"/>
              </a:lnSpc>
              <a:spcBef>
                <a:spcPts val="300"/>
              </a:spcBef>
              <a:buClr>
                <a:schemeClr val="tx1"/>
              </a:buClr>
              <a:buSzPct val="40000"/>
              <a:defRPr/>
            </a:pPr>
            <a:r>
              <a:rPr lang="en-US" altLang="zh-TW" kern="0" dirty="0">
                <a:latin typeface="+mn-lt"/>
                <a:ea typeface="+mn-ea"/>
                <a:sym typeface="Wingdings" pitchFamily="2" charset="2"/>
              </a:rPr>
              <a:t>To find the departing variable, identify the row with the smallest nonnegative </a:t>
            </a:r>
            <a:r>
              <a:rPr lang="en-US" altLang="zh-TW" i="1" dirty="0">
                <a:latin typeface="+mn-lt"/>
                <a:sym typeface="Wingdings" pitchFamily="2" charset="2"/>
              </a:rPr>
              <a:t>b</a:t>
            </a:r>
            <a:r>
              <a:rPr lang="en-US" altLang="zh-TW" i="1" baseline="-25000" dirty="0">
                <a:latin typeface="+mn-lt"/>
                <a:sym typeface="Wingdings" pitchFamily="2" charset="2"/>
              </a:rPr>
              <a:t>i</a:t>
            </a:r>
            <a:r>
              <a:rPr lang="en-US" altLang="zh-TW" dirty="0">
                <a:latin typeface="+mn-lt"/>
                <a:sym typeface="Wingdings" pitchFamily="2" charset="2"/>
              </a:rPr>
              <a:t>/</a:t>
            </a:r>
            <a:r>
              <a:rPr lang="en-US" altLang="zh-TW" i="1" dirty="0" err="1">
                <a:latin typeface="+mn-lt"/>
                <a:sym typeface="Wingdings" pitchFamily="2" charset="2"/>
              </a:rPr>
              <a:t>a</a:t>
            </a:r>
            <a:r>
              <a:rPr lang="en-US" altLang="zh-TW" i="1" baseline="-25000" dirty="0" err="1">
                <a:latin typeface="+mn-lt"/>
                <a:sym typeface="Wingdings" pitchFamily="2" charset="2"/>
              </a:rPr>
              <a:t>ij</a:t>
            </a:r>
            <a:r>
              <a:rPr lang="en-US" altLang="zh-TW" i="1" dirty="0">
                <a:latin typeface="+mn-lt"/>
                <a:sym typeface="Wingdings" pitchFamily="2" charset="2"/>
              </a:rPr>
              <a:t> </a:t>
            </a:r>
            <a:r>
              <a:rPr lang="en-US" altLang="zh-TW" dirty="0">
                <a:latin typeface="+mn-lt"/>
                <a:sym typeface="Wingdings" pitchFamily="2" charset="2"/>
              </a:rPr>
              <a:t>for the entering variables column, i.e., for </a:t>
            </a:r>
            <a:r>
              <a:rPr lang="en-US" altLang="zh-TW" i="1" dirty="0">
                <a:latin typeface="+mn-lt"/>
                <a:sym typeface="Wingdings" pitchFamily="2" charset="2"/>
              </a:rPr>
              <a:t>j</a:t>
            </a:r>
            <a:r>
              <a:rPr lang="en-US" altLang="zh-TW" dirty="0">
                <a:latin typeface="+mn-lt"/>
                <a:sym typeface="Wingdings" pitchFamily="2" charset="2"/>
              </a:rPr>
              <a:t> = 2 and examine </a:t>
            </a:r>
            <a:r>
              <a:rPr lang="en-US" altLang="zh-TW" i="1" dirty="0">
                <a:latin typeface="+mn-lt"/>
                <a:sym typeface="Wingdings" pitchFamily="2" charset="2"/>
              </a:rPr>
              <a:t>b</a:t>
            </a:r>
            <a:r>
              <a:rPr lang="en-US" altLang="zh-TW" baseline="-25000" dirty="0">
                <a:latin typeface="+mn-lt"/>
                <a:sym typeface="Wingdings" pitchFamily="2" charset="2"/>
              </a:rPr>
              <a:t>1</a:t>
            </a:r>
            <a:r>
              <a:rPr lang="en-US" altLang="zh-TW" dirty="0">
                <a:latin typeface="+mn-lt"/>
                <a:sym typeface="Wingdings" pitchFamily="2" charset="2"/>
              </a:rPr>
              <a:t>/</a:t>
            </a:r>
            <a:r>
              <a:rPr lang="en-US" altLang="zh-TW" i="1" dirty="0">
                <a:latin typeface="+mn-lt"/>
                <a:sym typeface="Wingdings" pitchFamily="2" charset="2"/>
              </a:rPr>
              <a:t>a</a:t>
            </a:r>
            <a:r>
              <a:rPr lang="en-US" altLang="zh-TW" baseline="-25000" dirty="0">
                <a:latin typeface="+mn-lt"/>
                <a:sym typeface="Wingdings" pitchFamily="2" charset="2"/>
              </a:rPr>
              <a:t>12</a:t>
            </a:r>
            <a:r>
              <a:rPr lang="en-US" altLang="zh-TW" dirty="0">
                <a:latin typeface="+mn-lt"/>
                <a:sym typeface="Wingdings" pitchFamily="2" charset="2"/>
              </a:rPr>
              <a:t>, </a:t>
            </a:r>
            <a:r>
              <a:rPr lang="en-US" altLang="zh-TW" i="1" dirty="0">
                <a:latin typeface="+mn-lt"/>
                <a:sym typeface="Wingdings" pitchFamily="2" charset="2"/>
              </a:rPr>
              <a:t>b</a:t>
            </a:r>
            <a:r>
              <a:rPr lang="en-US" altLang="zh-TW" baseline="-25000" dirty="0">
                <a:latin typeface="+mn-lt"/>
                <a:sym typeface="Wingdings" pitchFamily="2" charset="2"/>
              </a:rPr>
              <a:t>2</a:t>
            </a:r>
            <a:r>
              <a:rPr lang="en-US" altLang="zh-TW" dirty="0">
                <a:latin typeface="+mn-lt"/>
                <a:sym typeface="Wingdings" pitchFamily="2" charset="2"/>
              </a:rPr>
              <a:t>/</a:t>
            </a:r>
            <a:r>
              <a:rPr lang="en-US" altLang="zh-TW" i="1" dirty="0">
                <a:latin typeface="+mn-lt"/>
                <a:sym typeface="Wingdings" pitchFamily="2" charset="2"/>
              </a:rPr>
              <a:t>a</a:t>
            </a:r>
            <a:r>
              <a:rPr lang="en-US" altLang="zh-TW" baseline="-25000" dirty="0">
                <a:latin typeface="+mn-lt"/>
                <a:sym typeface="Wingdings" pitchFamily="2" charset="2"/>
              </a:rPr>
              <a:t>22</a:t>
            </a:r>
            <a:r>
              <a:rPr lang="en-US" altLang="zh-TW" dirty="0">
                <a:latin typeface="+mn-lt"/>
                <a:sym typeface="Wingdings" pitchFamily="2" charset="2"/>
              </a:rPr>
              <a:t>, and </a:t>
            </a:r>
            <a:r>
              <a:rPr lang="en-US" altLang="zh-TW" i="1" dirty="0">
                <a:latin typeface="+mn-lt"/>
                <a:sym typeface="Wingdings" pitchFamily="2" charset="2"/>
              </a:rPr>
              <a:t>b</a:t>
            </a:r>
            <a:r>
              <a:rPr lang="en-US" altLang="zh-TW" baseline="-25000" dirty="0">
                <a:latin typeface="+mn-lt"/>
                <a:sym typeface="Wingdings" pitchFamily="2" charset="2"/>
              </a:rPr>
              <a:t>3</a:t>
            </a:r>
            <a:r>
              <a:rPr lang="en-US" altLang="zh-TW" dirty="0">
                <a:latin typeface="+mn-lt"/>
                <a:sym typeface="Wingdings" pitchFamily="2" charset="2"/>
              </a:rPr>
              <a:t>/</a:t>
            </a:r>
            <a:r>
              <a:rPr lang="en-US" altLang="zh-TW" i="1" dirty="0">
                <a:latin typeface="+mn-lt"/>
                <a:sym typeface="Wingdings" pitchFamily="2" charset="2"/>
              </a:rPr>
              <a:t>a</a:t>
            </a:r>
            <a:r>
              <a:rPr lang="en-US" altLang="zh-TW" baseline="-25000" dirty="0">
                <a:latin typeface="+mn-lt"/>
                <a:sym typeface="Wingdings" pitchFamily="2" charset="2"/>
              </a:rPr>
              <a:t>32</a:t>
            </a:r>
            <a:endParaRPr lang="en-US" altLang="zh-TW" b="1" kern="0" baseline="-25000" dirty="0">
              <a:latin typeface="+mn-lt"/>
              <a:ea typeface="+mn-ea"/>
              <a:sym typeface="Wingdings" pitchFamily="2" charset="2"/>
            </a:endParaRPr>
          </a:p>
        </p:txBody>
      </p:sp>
      <p:graphicFrame>
        <p:nvGraphicFramePr>
          <p:cNvPr id="12290" name="Object 1038"/>
          <p:cNvGraphicFramePr>
            <a:graphicFrameLocks noChangeAspect="1"/>
          </p:cNvGraphicFramePr>
          <p:nvPr/>
        </p:nvGraphicFramePr>
        <p:xfrm>
          <a:off x="2405063" y="2565400"/>
          <a:ext cx="3309937" cy="708025"/>
        </p:xfrm>
        <a:graphic>
          <a:graphicData uri="http://schemas.openxmlformats.org/presentationml/2006/ole">
            <mc:AlternateContent xmlns:mc="http://schemas.openxmlformats.org/markup-compatibility/2006">
              <mc:Choice xmlns:v="urn:schemas-microsoft-com:vml" Requires="v">
                <p:oleObj spid="_x0000_s12488" name="Equation" r:id="rId3" imgW="1841400" imgH="393480" progId="Equation.DSMT4">
                  <p:embed/>
                </p:oleObj>
              </mc:Choice>
              <mc:Fallback>
                <p:oleObj name="Equation" r:id="rId3" imgW="1841400" imgH="39348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063" y="2565400"/>
                        <a:ext cx="3309937"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29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3719513"/>
            <a:ext cx="5646737"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F2DA8214-36D5-445A-A5FF-3C8A501A2A17}" type="slidenum">
              <a:rPr kumimoji="0" lang="en-US" altLang="zh-TW" sz="1400"/>
              <a:pPr algn="ctr"/>
              <a:t>31</a:t>
            </a:fld>
            <a:endParaRPr kumimoji="0" lang="en-US" altLang="zh-TW" sz="1400"/>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903288"/>
            <a:ext cx="30257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graphicFrame>
        <p:nvGraphicFramePr>
          <p:cNvPr id="13314" name="Object 5"/>
          <p:cNvGraphicFramePr>
            <a:graphicFrameLocks noChangeAspect="1"/>
          </p:cNvGraphicFramePr>
          <p:nvPr/>
        </p:nvGraphicFramePr>
        <p:xfrm>
          <a:off x="3286125" y="1555750"/>
          <a:ext cx="1617663" cy="523875"/>
        </p:xfrm>
        <a:graphic>
          <a:graphicData uri="http://schemas.openxmlformats.org/presentationml/2006/ole">
            <mc:AlternateContent xmlns:mc="http://schemas.openxmlformats.org/markup-compatibility/2006">
              <mc:Choice xmlns:v="urn:schemas-microsoft-com:vml" Requires="v">
                <p:oleObj spid="_x0000_s13517" name="Equation" r:id="rId5" imgW="901440" imgH="291960" progId="Equation.DSMT4">
                  <p:embed/>
                </p:oleObj>
              </mc:Choice>
              <mc:Fallback>
                <p:oleObj name="Equation" r:id="rId5" imgW="901440" imgH="2919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25" y="1555750"/>
                        <a:ext cx="16176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1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9188" y="857250"/>
            <a:ext cx="41370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1331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1513" y="3429000"/>
            <a:ext cx="4487862"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13" name="Rectangle 3"/>
          <p:cNvSpPr txBox="1">
            <a:spLocks noChangeArrowheads="1"/>
          </p:cNvSpPr>
          <p:nvPr/>
        </p:nvSpPr>
        <p:spPr bwMode="auto">
          <a:xfrm>
            <a:off x="285750" y="2928938"/>
            <a:ext cx="7996238" cy="642937"/>
          </a:xfrm>
          <a:prstGeom prst="rect">
            <a:avLst/>
          </a:prstGeom>
          <a:noFill/>
          <a:ln w="9525">
            <a:noFill/>
            <a:miter lim="800000"/>
            <a:headEnd/>
            <a:tailEnd/>
          </a:ln>
        </p:spPr>
        <p:txBody>
          <a:bodyPr/>
          <a:lstStyle/>
          <a:p>
            <a:pPr>
              <a:lnSpc>
                <a:spcPct val="110000"/>
              </a:lnSpc>
              <a:spcBef>
                <a:spcPts val="300"/>
              </a:spcBef>
              <a:buClr>
                <a:schemeClr val="tx1"/>
              </a:buClr>
              <a:buSzPct val="40000"/>
              <a:defRPr/>
            </a:pPr>
            <a:r>
              <a:rPr lang="en-US" altLang="zh-TW" kern="0" dirty="0">
                <a:latin typeface="+mn-lt"/>
                <a:ea typeface="+mn-ea"/>
                <a:sym typeface="Wingdings" pitchFamily="2" charset="2"/>
              </a:rPr>
              <a:t>Therefore, the new tableau now becomes as follows</a:t>
            </a:r>
            <a:endParaRPr lang="en-US" altLang="zh-TW" b="1" kern="0" dirty="0">
              <a:latin typeface="+mn-lt"/>
              <a:ea typeface="+mn-ea"/>
              <a:sym typeface="Wingdings" pitchFamily="2" charset="2"/>
            </a:endParaRPr>
          </a:p>
        </p:txBody>
      </p:sp>
      <p:sp>
        <p:nvSpPr>
          <p:cNvPr id="14" name="Rectangle 3"/>
          <p:cNvSpPr txBox="1">
            <a:spLocks noChangeArrowheads="1"/>
          </p:cNvSpPr>
          <p:nvPr/>
        </p:nvSpPr>
        <p:spPr bwMode="auto">
          <a:xfrm>
            <a:off x="357188" y="5572125"/>
            <a:ext cx="8286750" cy="928688"/>
          </a:xfrm>
          <a:prstGeom prst="rect">
            <a:avLst/>
          </a:prstGeom>
          <a:noFill/>
          <a:ln w="9525">
            <a:noFill/>
            <a:miter lim="800000"/>
            <a:headEnd/>
            <a:tailEnd/>
          </a:ln>
        </p:spPr>
        <p:txBody>
          <a:bodyPr/>
          <a:lstStyle/>
          <a:p>
            <a:pPr marL="196850" indent="-196850">
              <a:lnSpc>
                <a:spcPct val="110000"/>
              </a:lnSpc>
              <a:spcBef>
                <a:spcPts val="300"/>
              </a:spcBef>
              <a:buClr>
                <a:schemeClr val="tx1"/>
              </a:buClr>
              <a:buSzPct val="40000"/>
              <a:buFont typeface="Wingdings" pitchFamily="2" charset="2"/>
              <a:buChar char="n"/>
              <a:defRPr/>
            </a:pPr>
            <a:r>
              <a:rPr lang="en-US" altLang="zh-TW" kern="0" dirty="0">
                <a:solidFill>
                  <a:srgbClr val="FF0000"/>
                </a:solidFill>
                <a:latin typeface="+mn-lt"/>
                <a:ea typeface="+mn-ea"/>
                <a:sym typeface="Wingdings" pitchFamily="2" charset="2"/>
              </a:rPr>
              <a:t>Note: </a:t>
            </a:r>
            <a:r>
              <a:rPr lang="en-US" altLang="zh-TW" i="1" kern="0" dirty="0">
                <a:latin typeface="+mn-lt"/>
                <a:ea typeface="+mn-ea"/>
                <a:sym typeface="Wingdings" pitchFamily="2" charset="2"/>
              </a:rPr>
              <a:t>x</a:t>
            </a:r>
            <a:r>
              <a:rPr lang="en-US" altLang="zh-TW" kern="0" baseline="-25000" dirty="0">
                <a:latin typeface="+mn-lt"/>
                <a:ea typeface="+mn-ea"/>
                <a:sym typeface="Wingdings" pitchFamily="2" charset="2"/>
              </a:rPr>
              <a:t>2</a:t>
            </a:r>
            <a:r>
              <a:rPr lang="en-US" altLang="zh-TW" kern="0" dirty="0">
                <a:latin typeface="+mn-lt"/>
                <a:ea typeface="+mn-ea"/>
                <a:sym typeface="Wingdings" pitchFamily="2" charset="2"/>
              </a:rPr>
              <a:t> has replaced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1</a:t>
            </a:r>
            <a:r>
              <a:rPr lang="en-US" altLang="zh-TW" kern="0" dirty="0">
                <a:latin typeface="+mn-lt"/>
                <a:ea typeface="+mn-ea"/>
                <a:sym typeface="Wingdings" pitchFamily="2" charset="2"/>
              </a:rPr>
              <a:t> to be a basic variable and the improved solution is </a:t>
            </a:r>
            <a:r>
              <a:rPr lang="en-US" altLang="zh-TW" dirty="0">
                <a:sym typeface="Wingdings" pitchFamily="2" charset="2"/>
              </a:rPr>
              <a:t>(</a:t>
            </a:r>
            <a:r>
              <a:rPr lang="en-US" altLang="zh-TW" i="1" dirty="0">
                <a:sym typeface="Wingdings" pitchFamily="2" charset="2"/>
              </a:rPr>
              <a:t>x</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x</a:t>
            </a:r>
            <a:r>
              <a:rPr lang="en-US" altLang="zh-TW" baseline="-25000" dirty="0">
                <a:sym typeface="Wingdings" pitchFamily="2" charset="2"/>
              </a:rPr>
              <a:t>2</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2</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3</a:t>
            </a:r>
            <a:r>
              <a:rPr lang="en-US" altLang="zh-TW" dirty="0">
                <a:sym typeface="Wingdings" pitchFamily="2" charset="2"/>
              </a:rPr>
              <a:t>) = (0, 11, 0, 16, 35) with a </a:t>
            </a:r>
            <a:r>
              <a:rPr lang="en-US" altLang="zh-TW" i="1" dirty="0">
                <a:sym typeface="Wingdings" pitchFamily="2" charset="2"/>
              </a:rPr>
              <a:t>z</a:t>
            </a:r>
            <a:r>
              <a:rPr lang="en-US" altLang="zh-TW" dirty="0">
                <a:sym typeface="Wingdings" pitchFamily="2" charset="2"/>
              </a:rPr>
              <a:t>-value of 4</a:t>
            </a:r>
            <a:r>
              <a:rPr lang="en-US" altLang="zh-TW" i="1" dirty="0">
                <a:sym typeface="Wingdings" pitchFamily="2" charset="2"/>
              </a:rPr>
              <a:t>x</a:t>
            </a:r>
            <a:r>
              <a:rPr lang="en-US" altLang="zh-TW" baseline="-25000" dirty="0">
                <a:sym typeface="Wingdings" pitchFamily="2" charset="2"/>
              </a:rPr>
              <a:t>1</a:t>
            </a:r>
            <a:r>
              <a:rPr lang="en-US" altLang="zh-TW" dirty="0">
                <a:sym typeface="Wingdings" pitchFamily="2" charset="2"/>
              </a:rPr>
              <a:t> + 6</a:t>
            </a:r>
            <a:r>
              <a:rPr lang="en-US" altLang="zh-TW" i="1" dirty="0">
                <a:sym typeface="Wingdings" pitchFamily="2" charset="2"/>
              </a:rPr>
              <a:t>x</a:t>
            </a:r>
            <a:r>
              <a:rPr lang="en-US" altLang="zh-TW" baseline="-25000" dirty="0">
                <a:sym typeface="Wingdings" pitchFamily="2" charset="2"/>
              </a:rPr>
              <a:t>2</a:t>
            </a:r>
            <a:r>
              <a:rPr lang="en-US" altLang="zh-TW" dirty="0">
                <a:sym typeface="Wingdings" pitchFamily="2" charset="2"/>
              </a:rPr>
              <a:t> = 4(0) + 6(11) = 66</a:t>
            </a:r>
            <a:endParaRPr lang="en-US" altLang="zh-TW" kern="0" dirty="0">
              <a:latin typeface="+mn-lt"/>
              <a:ea typeface="+mn-ea"/>
              <a:sym typeface="Wingdings" pitchFamily="2" charset="2"/>
            </a:endParaRPr>
          </a:p>
        </p:txBody>
      </p:sp>
      <p:sp>
        <p:nvSpPr>
          <p:cNvPr id="13321" name="橢圓 8"/>
          <p:cNvSpPr>
            <a:spLocks noChangeArrowheads="1"/>
          </p:cNvSpPr>
          <p:nvPr/>
        </p:nvSpPr>
        <p:spPr bwMode="auto">
          <a:xfrm>
            <a:off x="3429000" y="1500188"/>
            <a:ext cx="1214438" cy="571500"/>
          </a:xfrm>
          <a:prstGeom prst="ellipse">
            <a:avLst/>
          </a:prstGeom>
          <a:noFill/>
          <a:ln w="25400" algn="ctr">
            <a:solidFill>
              <a:srgbClr val="FF0000"/>
            </a:solidFill>
            <a:miter lim="800000"/>
            <a:headEnd/>
            <a:tailEnd type="arrow"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cxnSp>
        <p:nvCxnSpPr>
          <p:cNvPr id="13322" name="直線單箭頭接點 15"/>
          <p:cNvCxnSpPr>
            <a:cxnSpLocks noChangeShapeType="1"/>
          </p:cNvCxnSpPr>
          <p:nvPr/>
        </p:nvCxnSpPr>
        <p:spPr bwMode="auto">
          <a:xfrm rot="5280000" flipH="1" flipV="1">
            <a:off x="3758407" y="2312193"/>
            <a:ext cx="501650" cy="17463"/>
          </a:xfrm>
          <a:prstGeom prst="straightConnector1">
            <a:avLst/>
          </a:prstGeom>
          <a:noFill/>
          <a:ln w="254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13323" name="文字方塊 18"/>
          <p:cNvSpPr txBox="1">
            <a:spLocks noChangeArrowheads="1"/>
          </p:cNvSpPr>
          <p:nvPr/>
        </p:nvSpPr>
        <p:spPr bwMode="auto">
          <a:xfrm>
            <a:off x="2857500" y="2571750"/>
            <a:ext cx="2714625" cy="3381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600">
                <a:solidFill>
                  <a:srgbClr val="FF0000"/>
                </a:solidFill>
              </a:rPr>
              <a:t>This process is called pivoting</a:t>
            </a:r>
            <a:endParaRPr lang="zh-TW" altLang="en-US" sz="160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72C3AF9E-AA28-4566-A1FC-A5BE2D8F5C03}" type="slidenum">
              <a:rPr kumimoji="0" lang="en-US" altLang="zh-TW" sz="1400"/>
              <a:pPr algn="ctr"/>
              <a:t>32</a:t>
            </a:fld>
            <a:endParaRPr kumimoji="0" lang="en-US" altLang="zh-TW" sz="1400"/>
          </a:p>
        </p:txBody>
      </p:sp>
      <p:sp>
        <p:nvSpPr>
          <p:cNvPr id="13" name="Rectangle 3"/>
          <p:cNvSpPr txBox="1">
            <a:spLocks noChangeArrowheads="1"/>
          </p:cNvSpPr>
          <p:nvPr/>
        </p:nvSpPr>
        <p:spPr bwMode="auto">
          <a:xfrm>
            <a:off x="285750" y="785813"/>
            <a:ext cx="8215313" cy="2500312"/>
          </a:xfrm>
          <a:prstGeom prst="rect">
            <a:avLst/>
          </a:prstGeom>
          <a:noFill/>
          <a:ln w="9525">
            <a:noFill/>
            <a:miter lim="800000"/>
            <a:headEnd/>
            <a:tailEnd/>
          </a:ln>
        </p:spPr>
        <p:txBody>
          <a:bodyPr/>
          <a:lstStyle/>
          <a:p>
            <a:pPr marL="363538" indent="-363538">
              <a:lnSpc>
                <a:spcPct val="110000"/>
              </a:lnSpc>
              <a:spcBef>
                <a:spcPts val="300"/>
              </a:spcBef>
              <a:buClr>
                <a:schemeClr val="tx1"/>
              </a:buClr>
              <a:buSzPct val="40000"/>
              <a:defRPr/>
            </a:pPr>
            <a:r>
              <a:rPr lang="en-US" altLang="zh-TW" kern="0" dirty="0">
                <a:latin typeface="+mn-lt"/>
                <a:ea typeface="+mn-ea"/>
                <a:sym typeface="Wingdings" pitchFamily="2" charset="2"/>
              </a:rPr>
              <a:t>※ The improved solution is not yet optimal because the bottom row still has a negative entry</a:t>
            </a:r>
          </a:p>
          <a:p>
            <a:pPr marL="363538" indent="-363538">
              <a:lnSpc>
                <a:spcPct val="110000"/>
              </a:lnSpc>
              <a:spcBef>
                <a:spcPts val="300"/>
              </a:spcBef>
              <a:buClr>
                <a:schemeClr val="tx1"/>
              </a:buClr>
              <a:buSzPct val="40000"/>
              <a:defRPr/>
            </a:pPr>
            <a:r>
              <a:rPr lang="en-US" altLang="zh-TW" kern="0" dirty="0">
                <a:sym typeface="Wingdings" pitchFamily="2" charset="2"/>
              </a:rPr>
              <a:t>※ </a:t>
            </a:r>
            <a:r>
              <a:rPr lang="en-US" altLang="zh-TW" kern="0" dirty="0">
                <a:latin typeface="+mn-lt"/>
                <a:ea typeface="+mn-ea"/>
                <a:sym typeface="Wingdings" pitchFamily="2" charset="2"/>
              </a:rPr>
              <a:t>Since </a:t>
            </a:r>
            <a:r>
              <a:rPr lang="en-US" dirty="0"/>
              <a:t>–</a:t>
            </a:r>
            <a:r>
              <a:rPr lang="en-US" altLang="zh-TW" kern="0" dirty="0">
                <a:latin typeface="+mn-lt"/>
                <a:ea typeface="+mn-ea"/>
                <a:sym typeface="Wingdings" pitchFamily="2" charset="2"/>
              </a:rPr>
              <a:t>10 is the smallest number in the bottom row, we choose </a:t>
            </a:r>
            <a:r>
              <a:rPr lang="en-US" altLang="zh-TW" i="1" kern="0" dirty="0">
                <a:latin typeface="+mn-lt"/>
                <a:ea typeface="+mn-ea"/>
                <a:sym typeface="Wingdings" pitchFamily="2" charset="2"/>
              </a:rPr>
              <a:t>x</a:t>
            </a:r>
            <a:r>
              <a:rPr lang="en-US" altLang="zh-TW" kern="0" baseline="-25000" dirty="0">
                <a:latin typeface="+mn-lt"/>
                <a:ea typeface="+mn-ea"/>
                <a:sym typeface="Wingdings" pitchFamily="2" charset="2"/>
              </a:rPr>
              <a:t>1</a:t>
            </a:r>
            <a:r>
              <a:rPr lang="en-US" altLang="zh-TW" kern="0" dirty="0">
                <a:latin typeface="+mn-lt"/>
                <a:ea typeface="+mn-ea"/>
                <a:sym typeface="Wingdings" pitchFamily="2" charset="2"/>
              </a:rPr>
              <a:t> as the entering variable</a:t>
            </a:r>
          </a:p>
          <a:p>
            <a:pPr marL="363538" indent="-363538">
              <a:lnSpc>
                <a:spcPct val="110000"/>
              </a:lnSpc>
              <a:spcBef>
                <a:spcPts val="300"/>
              </a:spcBef>
              <a:buClr>
                <a:schemeClr val="tx1"/>
              </a:buClr>
              <a:buSzPct val="40000"/>
              <a:defRPr/>
            </a:pPr>
            <a:r>
              <a:rPr lang="en-US" altLang="zh-TW" kern="0" dirty="0">
                <a:sym typeface="Wingdings" pitchFamily="2" charset="2"/>
              </a:rPr>
              <a:t>※ Moreover, the smallest nonnegative ratio among 11/(</a:t>
            </a:r>
            <a:r>
              <a:rPr lang="en-US" altLang="zh-TW" dirty="0"/>
              <a:t>–1</a:t>
            </a:r>
            <a:r>
              <a:rPr lang="en-US" altLang="zh-TW" kern="0" dirty="0">
                <a:sym typeface="Wingdings" pitchFamily="2" charset="2"/>
              </a:rPr>
              <a:t>) = </a:t>
            </a:r>
            <a:r>
              <a:rPr lang="en-US" dirty="0"/>
              <a:t>–11</a:t>
            </a:r>
            <a:r>
              <a:rPr lang="en-US" altLang="zh-TW" kern="0" dirty="0">
                <a:sym typeface="Wingdings" pitchFamily="2" charset="2"/>
              </a:rPr>
              <a:t>, 16/2 = 8, and 35/7 = 5 is 5, so </a:t>
            </a:r>
            <a:r>
              <a:rPr lang="en-US" altLang="zh-TW" i="1" kern="0" dirty="0">
                <a:sym typeface="Wingdings" pitchFamily="2" charset="2"/>
              </a:rPr>
              <a:t>s</a:t>
            </a:r>
            <a:r>
              <a:rPr lang="en-US" altLang="zh-TW" kern="0" baseline="-25000" dirty="0">
                <a:sym typeface="Wingdings" pitchFamily="2" charset="2"/>
              </a:rPr>
              <a:t>3</a:t>
            </a:r>
            <a:r>
              <a:rPr lang="en-US" altLang="zh-TW" kern="0" dirty="0">
                <a:sym typeface="Wingdings" pitchFamily="2" charset="2"/>
              </a:rPr>
              <a:t> is the departing variable and </a:t>
            </a:r>
            <a:r>
              <a:rPr lang="en-US" altLang="zh-TW" i="1" kern="0" dirty="0">
                <a:sym typeface="Wingdings" pitchFamily="2" charset="2"/>
              </a:rPr>
              <a:t>a</a:t>
            </a:r>
            <a:r>
              <a:rPr lang="en-US" altLang="zh-TW" kern="0" baseline="-25000" dirty="0">
                <a:sym typeface="Wingdings" pitchFamily="2" charset="2"/>
              </a:rPr>
              <a:t>31</a:t>
            </a:r>
            <a:r>
              <a:rPr lang="en-US" altLang="zh-TW" kern="0" dirty="0">
                <a:sym typeface="Wingdings" pitchFamily="2" charset="2"/>
              </a:rPr>
              <a:t> is the pivot entry</a:t>
            </a:r>
            <a:endParaRPr lang="en-US" altLang="zh-TW" b="1" kern="0" dirty="0">
              <a:latin typeface="+mn-lt"/>
              <a:ea typeface="+mn-ea"/>
              <a:sym typeface="Wingdings" pitchFamily="2" charset="2"/>
            </a:endParaRPr>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3900488"/>
            <a:ext cx="7962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61445" name="橢圓 9"/>
          <p:cNvSpPr>
            <a:spLocks noChangeArrowheads="1"/>
          </p:cNvSpPr>
          <p:nvPr/>
        </p:nvSpPr>
        <p:spPr bwMode="auto">
          <a:xfrm>
            <a:off x="1143000" y="4572000"/>
            <a:ext cx="285750" cy="285750"/>
          </a:xfrm>
          <a:prstGeom prst="ellipse">
            <a:avLst/>
          </a:prstGeom>
          <a:noFill/>
          <a:ln w="25400" algn="ctr">
            <a:solidFill>
              <a:srgbClr val="00B0F0"/>
            </a:solidFill>
            <a:prstDash val="sysDash"/>
            <a:miter lim="800000"/>
            <a:headEnd/>
            <a:tailEnd type="arrow"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cxnSp>
        <p:nvCxnSpPr>
          <p:cNvPr id="61446" name="直線單箭頭接點 17"/>
          <p:cNvCxnSpPr>
            <a:cxnSpLocks noChangeShapeType="1"/>
          </p:cNvCxnSpPr>
          <p:nvPr/>
        </p:nvCxnSpPr>
        <p:spPr bwMode="auto">
          <a:xfrm rot="16200000" flipV="1">
            <a:off x="1250157" y="5107781"/>
            <a:ext cx="571500" cy="214313"/>
          </a:xfrm>
          <a:prstGeom prst="straightConnector1">
            <a:avLst/>
          </a:prstGeom>
          <a:noFill/>
          <a:ln w="25400" algn="ctr">
            <a:solidFill>
              <a:srgbClr val="00B0F0"/>
            </a:solidFill>
            <a:miter lim="800000"/>
            <a:headEnd/>
            <a:tailEnd type="arrow" w="med" len="med"/>
          </a:ln>
          <a:extLst>
            <a:ext uri="{909E8E84-426E-40DD-AFC4-6F175D3DCCD1}">
              <a14:hiddenFill xmlns:a14="http://schemas.microsoft.com/office/drawing/2010/main">
                <a:noFill/>
              </a14:hiddenFill>
            </a:ext>
          </a:extLst>
        </p:spPr>
      </p:cxnSp>
      <p:sp>
        <p:nvSpPr>
          <p:cNvPr id="61447" name="文字方塊 18"/>
          <p:cNvSpPr txBox="1">
            <a:spLocks noChangeArrowheads="1"/>
          </p:cNvSpPr>
          <p:nvPr/>
        </p:nvSpPr>
        <p:spPr bwMode="auto">
          <a:xfrm>
            <a:off x="1500188" y="5572125"/>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800">
                <a:solidFill>
                  <a:srgbClr val="00B0F0"/>
                </a:solidFill>
              </a:rPr>
              <a:t>pivot entry</a:t>
            </a:r>
            <a:endParaRPr lang="zh-TW" altLang="en-US" sz="1800">
              <a:solidFill>
                <a:srgbClr val="00B0F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908A5F00-9A70-4BDC-B3F4-C56CE224EAE1}" type="slidenum">
              <a:rPr kumimoji="0" lang="en-US" altLang="zh-TW" sz="1400"/>
              <a:pPr algn="ctr"/>
              <a:t>33</a:t>
            </a:fld>
            <a:endParaRPr kumimoji="0" lang="en-US" altLang="zh-TW" sz="1400"/>
          </a:p>
        </p:txBody>
      </p:sp>
      <p:sp>
        <p:nvSpPr>
          <p:cNvPr id="5" name="Rectangle 3"/>
          <p:cNvSpPr txBox="1">
            <a:spLocks noChangeArrowheads="1"/>
          </p:cNvSpPr>
          <p:nvPr/>
        </p:nvSpPr>
        <p:spPr bwMode="auto">
          <a:xfrm>
            <a:off x="285750" y="785813"/>
            <a:ext cx="7996238" cy="642937"/>
          </a:xfrm>
          <a:prstGeom prst="rect">
            <a:avLst/>
          </a:prstGeom>
          <a:noFill/>
          <a:ln w="9525">
            <a:noFill/>
            <a:miter lim="800000"/>
            <a:headEnd/>
            <a:tailEnd/>
          </a:ln>
        </p:spPr>
        <p:txBody>
          <a:bodyPr/>
          <a:lstStyle/>
          <a:p>
            <a:pPr>
              <a:lnSpc>
                <a:spcPct val="110000"/>
              </a:lnSpc>
              <a:spcBef>
                <a:spcPts val="300"/>
              </a:spcBef>
              <a:buClr>
                <a:schemeClr val="tx1"/>
              </a:buClr>
              <a:buSzPct val="40000"/>
              <a:defRPr/>
            </a:pPr>
            <a:r>
              <a:rPr lang="en-US" altLang="zh-TW" kern="0" dirty="0">
                <a:latin typeface="+mn-lt"/>
                <a:ea typeface="+mn-ea"/>
                <a:sym typeface="Wingdings" pitchFamily="2" charset="2"/>
              </a:rPr>
              <a:t>So, the new tableau is as follows</a:t>
            </a:r>
            <a:endParaRPr lang="en-US" altLang="zh-TW" b="1" kern="0" dirty="0">
              <a:latin typeface="+mn-lt"/>
              <a:ea typeface="+mn-ea"/>
              <a:sym typeface="Wingdings" pitchFamily="2" charset="2"/>
            </a:endParaRPr>
          </a:p>
        </p:txBody>
      </p:sp>
      <p:pic>
        <p:nvPicPr>
          <p:cNvPr id="624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688" y="1143000"/>
            <a:ext cx="43656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7" name="Rectangle 3"/>
          <p:cNvSpPr txBox="1">
            <a:spLocks noChangeArrowheads="1"/>
          </p:cNvSpPr>
          <p:nvPr/>
        </p:nvSpPr>
        <p:spPr bwMode="auto">
          <a:xfrm>
            <a:off x="357188" y="3357563"/>
            <a:ext cx="7996237" cy="642937"/>
          </a:xfrm>
          <a:prstGeom prst="rect">
            <a:avLst/>
          </a:prstGeom>
          <a:noFill/>
          <a:ln w="9525">
            <a:noFill/>
            <a:miter lim="800000"/>
            <a:headEnd/>
            <a:tailEnd/>
          </a:ln>
        </p:spPr>
        <p:txBody>
          <a:bodyPr/>
          <a:lstStyle/>
          <a:p>
            <a:pPr>
              <a:lnSpc>
                <a:spcPct val="110000"/>
              </a:lnSpc>
              <a:spcBef>
                <a:spcPts val="300"/>
              </a:spcBef>
              <a:buClr>
                <a:schemeClr val="tx1"/>
              </a:buClr>
              <a:buSzPct val="40000"/>
              <a:defRPr/>
            </a:pPr>
            <a:r>
              <a:rPr lang="en-US" altLang="zh-TW" kern="0" dirty="0">
                <a:latin typeface="+mn-lt"/>
                <a:ea typeface="+mn-ea"/>
                <a:sym typeface="Wingdings" pitchFamily="2" charset="2"/>
              </a:rPr>
              <a:t>Following the same rule, we can identify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1</a:t>
            </a:r>
            <a:r>
              <a:rPr lang="en-US" altLang="zh-TW" kern="0" dirty="0">
                <a:latin typeface="+mn-lt"/>
                <a:ea typeface="+mn-ea"/>
                <a:sym typeface="Wingdings" pitchFamily="2" charset="2"/>
              </a:rPr>
              <a:t> to be the entering variable and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2</a:t>
            </a:r>
            <a:r>
              <a:rPr lang="en-US" altLang="zh-TW" kern="0" dirty="0">
                <a:latin typeface="+mn-lt"/>
                <a:ea typeface="+mn-ea"/>
                <a:sym typeface="Wingdings" pitchFamily="2" charset="2"/>
              </a:rPr>
              <a:t> to be the departing variable</a:t>
            </a:r>
            <a:endParaRPr lang="en-US" altLang="zh-TW" b="1" kern="0" dirty="0">
              <a:latin typeface="+mn-lt"/>
              <a:ea typeface="+mn-ea"/>
              <a:sym typeface="Wingdings" pitchFamily="2" charset="2"/>
            </a:endParaRPr>
          </a:p>
        </p:txBody>
      </p:sp>
      <p:pic>
        <p:nvPicPr>
          <p:cNvPr id="624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263" y="4214813"/>
            <a:ext cx="5638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62471" name="文字方塊 5"/>
          <p:cNvSpPr txBox="1">
            <a:spLocks noChangeArrowheads="1"/>
          </p:cNvSpPr>
          <p:nvPr/>
        </p:nvSpPr>
        <p:spPr bwMode="auto">
          <a:xfrm>
            <a:off x="6000750" y="1500188"/>
            <a:ext cx="29289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000">
                <a:solidFill>
                  <a:srgbClr val="0000FF"/>
                </a:solidFill>
                <a:sym typeface="Wingdings" pitchFamily="2" charset="2"/>
              </a:rPr>
              <a:t>※ (</a:t>
            </a:r>
            <a:r>
              <a:rPr lang="en-US" altLang="zh-TW" sz="2000" i="1">
                <a:solidFill>
                  <a:srgbClr val="0000FF"/>
                </a:solidFill>
                <a:sym typeface="Wingdings" pitchFamily="2" charset="2"/>
              </a:rPr>
              <a:t>x</a:t>
            </a:r>
            <a:r>
              <a:rPr lang="en-US" altLang="zh-TW" sz="2000" baseline="-25000">
                <a:solidFill>
                  <a:srgbClr val="0000FF"/>
                </a:solidFill>
                <a:sym typeface="Wingdings" pitchFamily="2" charset="2"/>
              </a:rPr>
              <a:t>1</a:t>
            </a:r>
            <a:r>
              <a:rPr lang="en-US" altLang="zh-TW" sz="2000">
                <a:solidFill>
                  <a:srgbClr val="0000FF"/>
                </a:solidFill>
                <a:sym typeface="Wingdings" pitchFamily="2" charset="2"/>
              </a:rPr>
              <a:t>, </a:t>
            </a:r>
            <a:r>
              <a:rPr lang="en-US" altLang="zh-TW" sz="2000" i="1">
                <a:solidFill>
                  <a:srgbClr val="0000FF"/>
                </a:solidFill>
                <a:sym typeface="Wingdings" pitchFamily="2" charset="2"/>
              </a:rPr>
              <a:t>x</a:t>
            </a:r>
            <a:r>
              <a:rPr lang="en-US" altLang="zh-TW" sz="2000" baseline="-25000">
                <a:solidFill>
                  <a:srgbClr val="0000FF"/>
                </a:solidFill>
                <a:sym typeface="Wingdings" pitchFamily="2" charset="2"/>
              </a:rPr>
              <a:t>2</a:t>
            </a:r>
            <a:r>
              <a:rPr lang="en-US" altLang="zh-TW" sz="2000">
                <a:solidFill>
                  <a:srgbClr val="0000FF"/>
                </a:solidFill>
                <a:sym typeface="Wingdings" pitchFamily="2" charset="2"/>
              </a:rPr>
              <a:t>, </a:t>
            </a:r>
            <a:r>
              <a:rPr lang="en-US" altLang="zh-TW" sz="2000" i="1">
                <a:solidFill>
                  <a:srgbClr val="0000FF"/>
                </a:solidFill>
                <a:sym typeface="Wingdings" pitchFamily="2" charset="2"/>
              </a:rPr>
              <a:t>s</a:t>
            </a:r>
            <a:r>
              <a:rPr lang="en-US" altLang="zh-TW" sz="2000" baseline="-25000">
                <a:solidFill>
                  <a:srgbClr val="0000FF"/>
                </a:solidFill>
                <a:sym typeface="Wingdings" pitchFamily="2" charset="2"/>
              </a:rPr>
              <a:t>1</a:t>
            </a:r>
            <a:r>
              <a:rPr lang="en-US" altLang="zh-TW" sz="2000">
                <a:solidFill>
                  <a:srgbClr val="0000FF"/>
                </a:solidFill>
                <a:sym typeface="Wingdings" pitchFamily="2" charset="2"/>
              </a:rPr>
              <a:t>, </a:t>
            </a:r>
            <a:r>
              <a:rPr lang="en-US" altLang="zh-TW" sz="2000" i="1">
                <a:solidFill>
                  <a:srgbClr val="0000FF"/>
                </a:solidFill>
                <a:sym typeface="Wingdings" pitchFamily="2" charset="2"/>
              </a:rPr>
              <a:t>s</a:t>
            </a:r>
            <a:r>
              <a:rPr lang="en-US" altLang="zh-TW" sz="2000" baseline="-25000">
                <a:solidFill>
                  <a:srgbClr val="0000FF"/>
                </a:solidFill>
                <a:sym typeface="Wingdings" pitchFamily="2" charset="2"/>
              </a:rPr>
              <a:t>2</a:t>
            </a:r>
            <a:r>
              <a:rPr lang="en-US" altLang="zh-TW" sz="2000">
                <a:solidFill>
                  <a:srgbClr val="0000FF"/>
                </a:solidFill>
                <a:sym typeface="Wingdings" pitchFamily="2" charset="2"/>
              </a:rPr>
              <a:t>, </a:t>
            </a:r>
            <a:r>
              <a:rPr lang="en-US" altLang="zh-TW" sz="2000" i="1">
                <a:solidFill>
                  <a:srgbClr val="0000FF"/>
                </a:solidFill>
                <a:sym typeface="Wingdings" pitchFamily="2" charset="2"/>
              </a:rPr>
              <a:t>s</a:t>
            </a:r>
            <a:r>
              <a:rPr lang="en-US" altLang="zh-TW" sz="2000" baseline="-25000">
                <a:solidFill>
                  <a:srgbClr val="0000FF"/>
                </a:solidFill>
                <a:sym typeface="Wingdings" pitchFamily="2" charset="2"/>
              </a:rPr>
              <a:t>3</a:t>
            </a:r>
            <a:r>
              <a:rPr lang="en-US" altLang="zh-TW" sz="2000">
                <a:solidFill>
                  <a:srgbClr val="0000FF"/>
                </a:solidFill>
                <a:sym typeface="Wingdings" pitchFamily="2" charset="2"/>
              </a:rPr>
              <a:t>) = (5, 16, 0, 6, 0) with a </a:t>
            </a:r>
            <a:r>
              <a:rPr lang="en-US" altLang="zh-TW" sz="2000" i="1">
                <a:solidFill>
                  <a:srgbClr val="0000FF"/>
                </a:solidFill>
                <a:sym typeface="Wingdings" pitchFamily="2" charset="2"/>
              </a:rPr>
              <a:t>z</a:t>
            </a:r>
            <a:r>
              <a:rPr lang="en-US" altLang="zh-TW" sz="2000">
                <a:solidFill>
                  <a:srgbClr val="0000FF"/>
                </a:solidFill>
                <a:sym typeface="Wingdings" pitchFamily="2" charset="2"/>
              </a:rPr>
              <a:t>-value of 4</a:t>
            </a:r>
            <a:r>
              <a:rPr lang="en-US" altLang="zh-TW" sz="2000" i="1">
                <a:solidFill>
                  <a:srgbClr val="0000FF"/>
                </a:solidFill>
                <a:sym typeface="Wingdings" pitchFamily="2" charset="2"/>
              </a:rPr>
              <a:t>x</a:t>
            </a:r>
            <a:r>
              <a:rPr lang="en-US" altLang="zh-TW" sz="2000" baseline="-25000">
                <a:solidFill>
                  <a:srgbClr val="0000FF"/>
                </a:solidFill>
                <a:sym typeface="Wingdings" pitchFamily="2" charset="2"/>
              </a:rPr>
              <a:t>1</a:t>
            </a:r>
            <a:r>
              <a:rPr lang="en-US" altLang="zh-TW" sz="2000">
                <a:solidFill>
                  <a:srgbClr val="0000FF"/>
                </a:solidFill>
                <a:sym typeface="Wingdings" pitchFamily="2" charset="2"/>
              </a:rPr>
              <a:t> + 6</a:t>
            </a:r>
            <a:r>
              <a:rPr lang="en-US" altLang="zh-TW" sz="2000" i="1">
                <a:solidFill>
                  <a:srgbClr val="0000FF"/>
                </a:solidFill>
                <a:sym typeface="Wingdings" pitchFamily="2" charset="2"/>
              </a:rPr>
              <a:t>x</a:t>
            </a:r>
            <a:r>
              <a:rPr lang="en-US" altLang="zh-TW" sz="2000" baseline="-25000">
                <a:solidFill>
                  <a:srgbClr val="0000FF"/>
                </a:solidFill>
                <a:sym typeface="Wingdings" pitchFamily="2" charset="2"/>
              </a:rPr>
              <a:t>2</a:t>
            </a:r>
            <a:r>
              <a:rPr lang="en-US" altLang="zh-TW" sz="2000">
                <a:solidFill>
                  <a:srgbClr val="0000FF"/>
                </a:solidFill>
                <a:sym typeface="Wingdings" pitchFamily="2" charset="2"/>
              </a:rPr>
              <a:t> = 4(5) + 6(16) = 116</a:t>
            </a:r>
            <a:endParaRPr lang="zh-TW" altLang="en-US" sz="2000">
              <a:solidFill>
                <a:srgbClr val="0000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C1163948-B9A7-4E6B-84D1-ACCC8C89C157}" type="slidenum">
              <a:rPr kumimoji="0" lang="en-US" altLang="zh-TW" sz="1400"/>
              <a:pPr algn="ctr"/>
              <a:t>34</a:t>
            </a:fld>
            <a:endParaRPr kumimoji="0" lang="en-US" altLang="zh-TW" sz="1400"/>
          </a:p>
        </p:txBody>
      </p:sp>
      <p:sp>
        <p:nvSpPr>
          <p:cNvPr id="5" name="Rectangle 3"/>
          <p:cNvSpPr txBox="1">
            <a:spLocks noChangeArrowheads="1"/>
          </p:cNvSpPr>
          <p:nvPr/>
        </p:nvSpPr>
        <p:spPr bwMode="auto">
          <a:xfrm>
            <a:off x="285750" y="785813"/>
            <a:ext cx="7996238" cy="642937"/>
          </a:xfrm>
          <a:prstGeom prst="rect">
            <a:avLst/>
          </a:prstGeom>
          <a:noFill/>
          <a:ln w="9525">
            <a:noFill/>
            <a:miter lim="800000"/>
            <a:headEnd/>
            <a:tailEnd/>
          </a:ln>
        </p:spPr>
        <p:txBody>
          <a:bodyPr/>
          <a:lstStyle/>
          <a:p>
            <a:pPr>
              <a:lnSpc>
                <a:spcPct val="110000"/>
              </a:lnSpc>
              <a:spcBef>
                <a:spcPts val="300"/>
              </a:spcBef>
              <a:buClr>
                <a:schemeClr val="tx1"/>
              </a:buClr>
              <a:buSzPct val="40000"/>
              <a:defRPr/>
            </a:pPr>
            <a:r>
              <a:rPr lang="en-US" altLang="zh-TW" kern="0" dirty="0">
                <a:latin typeface="+mn-lt"/>
                <a:ea typeface="+mn-ea"/>
                <a:sym typeface="Wingdings" pitchFamily="2" charset="2"/>
              </a:rPr>
              <a:t>By performing one more iteration of the simplex method, you can obtain the following tableau</a:t>
            </a:r>
            <a:endParaRPr lang="en-US" altLang="zh-TW" b="1" kern="0" dirty="0">
              <a:latin typeface="+mn-lt"/>
              <a:ea typeface="+mn-ea"/>
              <a:sym typeface="Wingdings" pitchFamily="2" charset="2"/>
            </a:endParaRPr>
          </a:p>
        </p:txBody>
      </p:sp>
      <p:sp>
        <p:nvSpPr>
          <p:cNvPr id="7" name="Rectangle 3"/>
          <p:cNvSpPr txBox="1">
            <a:spLocks noChangeArrowheads="1"/>
          </p:cNvSpPr>
          <p:nvPr/>
        </p:nvSpPr>
        <p:spPr bwMode="auto">
          <a:xfrm>
            <a:off x="357188" y="4071938"/>
            <a:ext cx="7996237" cy="642937"/>
          </a:xfrm>
          <a:prstGeom prst="rect">
            <a:avLst/>
          </a:prstGeom>
          <a:noFill/>
          <a:ln w="9525">
            <a:noFill/>
            <a:miter lim="800000"/>
            <a:headEnd/>
            <a:tailEnd/>
          </a:ln>
        </p:spPr>
        <p:txBody>
          <a:bodyPr/>
          <a:lstStyle/>
          <a:p>
            <a:pPr>
              <a:lnSpc>
                <a:spcPct val="110000"/>
              </a:lnSpc>
              <a:spcBef>
                <a:spcPts val="300"/>
              </a:spcBef>
              <a:buClr>
                <a:schemeClr val="tx1"/>
              </a:buClr>
              <a:buSzPct val="40000"/>
              <a:defRPr/>
            </a:pPr>
            <a:r>
              <a:rPr lang="en-US" altLang="zh-TW" kern="0" dirty="0">
                <a:latin typeface="+mn-lt"/>
                <a:ea typeface="+mn-ea"/>
                <a:sym typeface="Wingdings" pitchFamily="2" charset="2"/>
              </a:rPr>
              <a:t>In this tableau, there are no negative elements in the bottom row. So, the optimal solution is determined to be</a:t>
            </a:r>
          </a:p>
          <a:p>
            <a:pPr algn="ctr">
              <a:lnSpc>
                <a:spcPct val="110000"/>
              </a:lnSpc>
              <a:spcBef>
                <a:spcPts val="300"/>
              </a:spcBef>
              <a:buClr>
                <a:schemeClr val="tx1"/>
              </a:buClr>
              <a:buSzPct val="40000"/>
              <a:defRPr/>
            </a:pPr>
            <a:r>
              <a:rPr lang="en-US" altLang="zh-TW" dirty="0">
                <a:sym typeface="Wingdings" pitchFamily="2" charset="2"/>
              </a:rPr>
              <a:t>(</a:t>
            </a:r>
            <a:r>
              <a:rPr lang="en-US" altLang="zh-TW" i="1" dirty="0">
                <a:sym typeface="Wingdings" pitchFamily="2" charset="2"/>
              </a:rPr>
              <a:t>x</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x</a:t>
            </a:r>
            <a:r>
              <a:rPr lang="en-US" altLang="zh-TW" baseline="-25000" dirty="0">
                <a:sym typeface="Wingdings" pitchFamily="2" charset="2"/>
              </a:rPr>
              <a:t>2</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2</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3</a:t>
            </a:r>
            <a:r>
              <a:rPr lang="en-US" altLang="zh-TW" dirty="0">
                <a:sym typeface="Wingdings" pitchFamily="2" charset="2"/>
              </a:rPr>
              <a:t>) = (15, 12, 14, 0, 0)</a:t>
            </a:r>
          </a:p>
          <a:p>
            <a:pPr>
              <a:lnSpc>
                <a:spcPct val="110000"/>
              </a:lnSpc>
              <a:spcBef>
                <a:spcPts val="300"/>
              </a:spcBef>
              <a:buClr>
                <a:schemeClr val="tx1"/>
              </a:buClr>
              <a:buSzPct val="40000"/>
              <a:defRPr/>
            </a:pPr>
            <a:r>
              <a:rPr lang="en-US" altLang="zh-TW" kern="0" dirty="0">
                <a:latin typeface="+mn-lt"/>
                <a:ea typeface="+mn-ea"/>
                <a:sym typeface="Wingdings" pitchFamily="2" charset="2"/>
              </a:rPr>
              <a:t>with </a:t>
            </a:r>
          </a:p>
          <a:p>
            <a:pPr algn="ctr">
              <a:lnSpc>
                <a:spcPct val="110000"/>
              </a:lnSpc>
              <a:spcBef>
                <a:spcPts val="300"/>
              </a:spcBef>
              <a:buClr>
                <a:schemeClr val="tx1"/>
              </a:buClr>
              <a:buSzPct val="40000"/>
              <a:defRPr/>
            </a:pPr>
            <a:r>
              <a:rPr lang="en-US" altLang="zh-TW" i="1" kern="0" dirty="0">
                <a:latin typeface="+mn-lt"/>
                <a:ea typeface="+mn-ea"/>
                <a:sym typeface="Wingdings" pitchFamily="2" charset="2"/>
              </a:rPr>
              <a:t>z</a:t>
            </a:r>
            <a:r>
              <a:rPr lang="en-US" altLang="zh-TW" kern="0" dirty="0">
                <a:latin typeface="+mn-lt"/>
                <a:ea typeface="+mn-ea"/>
                <a:sym typeface="Wingdings" pitchFamily="2" charset="2"/>
              </a:rPr>
              <a:t> = 4</a:t>
            </a:r>
            <a:r>
              <a:rPr lang="en-US" altLang="zh-TW" i="1" kern="0" dirty="0">
                <a:latin typeface="+mn-lt"/>
                <a:ea typeface="+mn-ea"/>
                <a:sym typeface="Wingdings" pitchFamily="2" charset="2"/>
              </a:rPr>
              <a:t>x</a:t>
            </a:r>
            <a:r>
              <a:rPr lang="en-US" altLang="zh-TW" kern="0" baseline="-25000" dirty="0">
                <a:latin typeface="+mn-lt"/>
                <a:ea typeface="+mn-ea"/>
                <a:sym typeface="Wingdings" pitchFamily="2" charset="2"/>
              </a:rPr>
              <a:t>1</a:t>
            </a:r>
            <a:r>
              <a:rPr lang="en-US" altLang="zh-TW" kern="0" dirty="0">
                <a:latin typeface="+mn-lt"/>
                <a:ea typeface="+mn-ea"/>
                <a:sym typeface="Wingdings" pitchFamily="2" charset="2"/>
              </a:rPr>
              <a:t> + 6</a:t>
            </a:r>
            <a:r>
              <a:rPr lang="en-US" altLang="zh-TW" i="1" kern="0" dirty="0">
                <a:latin typeface="+mn-lt"/>
                <a:ea typeface="+mn-ea"/>
                <a:sym typeface="Wingdings" pitchFamily="2" charset="2"/>
              </a:rPr>
              <a:t>x</a:t>
            </a:r>
            <a:r>
              <a:rPr lang="en-US" altLang="zh-TW" kern="0" baseline="-25000" dirty="0">
                <a:latin typeface="+mn-lt"/>
                <a:ea typeface="+mn-ea"/>
                <a:sym typeface="Wingdings" pitchFamily="2" charset="2"/>
              </a:rPr>
              <a:t>2</a:t>
            </a:r>
            <a:r>
              <a:rPr lang="en-US" altLang="zh-TW" kern="0" dirty="0">
                <a:latin typeface="+mn-lt"/>
                <a:ea typeface="+mn-ea"/>
                <a:sym typeface="Wingdings" pitchFamily="2" charset="2"/>
              </a:rPr>
              <a:t> = 4(15) + 6(12) = 132</a:t>
            </a:r>
          </a:p>
        </p:txBody>
      </p:sp>
      <p:pic>
        <p:nvPicPr>
          <p:cNvPr id="634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988" y="1714500"/>
            <a:ext cx="5592762"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53ED8BB3-984C-4746-A6EC-CA94ECF3C445}" type="slidenum">
              <a:rPr kumimoji="0" lang="en-US" altLang="zh-TW" sz="1400"/>
              <a:pPr algn="ctr"/>
              <a:t>35</a:t>
            </a:fld>
            <a:endParaRPr kumimoji="0" lang="en-US" altLang="zh-TW" sz="1400"/>
          </a:p>
        </p:txBody>
      </p:sp>
      <p:sp>
        <p:nvSpPr>
          <p:cNvPr id="14" name="Rectangle 3"/>
          <p:cNvSpPr txBox="1">
            <a:spLocks noChangeArrowheads="1"/>
          </p:cNvSpPr>
          <p:nvPr/>
        </p:nvSpPr>
        <p:spPr bwMode="auto">
          <a:xfrm>
            <a:off x="285750" y="785813"/>
            <a:ext cx="8286750" cy="928687"/>
          </a:xfrm>
          <a:prstGeom prst="rect">
            <a:avLst/>
          </a:prstGeom>
          <a:noFill/>
          <a:ln w="9525">
            <a:noFill/>
            <a:miter lim="800000"/>
            <a:headEnd/>
            <a:tailEnd/>
          </a:ln>
        </p:spPr>
        <p:txBody>
          <a:bodyPr/>
          <a:lstStyle/>
          <a:p>
            <a:pPr marL="196850" indent="-196850">
              <a:lnSpc>
                <a:spcPct val="95000"/>
              </a:lnSpc>
              <a:spcBef>
                <a:spcPts val="300"/>
              </a:spcBef>
              <a:buClr>
                <a:schemeClr val="tx1"/>
              </a:buClr>
              <a:buSzPct val="40000"/>
              <a:buFont typeface="Wingdings" pitchFamily="2" charset="2"/>
              <a:buChar char="n"/>
              <a:defRPr/>
            </a:pPr>
            <a:r>
              <a:rPr lang="en-US" altLang="zh-TW" kern="0" dirty="0">
                <a:solidFill>
                  <a:srgbClr val="FF0000"/>
                </a:solidFill>
                <a:latin typeface="+mn-lt"/>
                <a:ea typeface="+mn-ea"/>
                <a:sym typeface="Wingdings" pitchFamily="2" charset="2"/>
              </a:rPr>
              <a:t>Note: </a:t>
            </a:r>
            <a:r>
              <a:rPr lang="en-US" altLang="zh-TW" kern="0" dirty="0" smtClean="0">
                <a:sym typeface="Wingdings" pitchFamily="2" charset="2"/>
              </a:rPr>
              <a:t>For the </a:t>
            </a:r>
            <a:r>
              <a:rPr lang="en-US" altLang="zh-TW" kern="0" dirty="0">
                <a:sym typeface="Wingdings" pitchFamily="2" charset="2"/>
              </a:rPr>
              <a:t>linear programming problem in Example 1 involving </a:t>
            </a:r>
            <a:r>
              <a:rPr lang="en-US" altLang="zh-TW" kern="0" dirty="0" smtClean="0">
                <a:sym typeface="Wingdings" pitchFamily="2" charset="2"/>
              </a:rPr>
              <a:t>two </a:t>
            </a:r>
            <a:r>
              <a:rPr lang="en-US" altLang="zh-TW" kern="0" dirty="0">
                <a:sym typeface="Wingdings" pitchFamily="2" charset="2"/>
              </a:rPr>
              <a:t>variables, you could </a:t>
            </a:r>
            <a:r>
              <a:rPr lang="en-US" altLang="zh-TW" kern="0" dirty="0" smtClean="0">
                <a:sym typeface="Wingdings" pitchFamily="2" charset="2"/>
              </a:rPr>
              <a:t>also employ the </a:t>
            </a:r>
            <a:r>
              <a:rPr lang="en-US" altLang="zh-TW" kern="0" dirty="0">
                <a:sym typeface="Wingdings" pitchFamily="2" charset="2"/>
              </a:rPr>
              <a:t>graphical </a:t>
            </a:r>
            <a:r>
              <a:rPr lang="en-US" altLang="zh-TW" kern="0" dirty="0" smtClean="0">
                <a:sym typeface="Wingdings" pitchFamily="2" charset="2"/>
              </a:rPr>
              <a:t>method to solve this problem as follows</a:t>
            </a:r>
            <a:endParaRPr lang="en-US" altLang="zh-TW" kern="0" dirty="0">
              <a:latin typeface="+mn-lt"/>
              <a:ea typeface="+mn-ea"/>
              <a:sym typeface="Wingdings" pitchFamily="2" charset="2"/>
            </a:endParaRPr>
          </a:p>
        </p:txBody>
      </p:sp>
      <p:sp>
        <p:nvSpPr>
          <p:cNvPr id="7" name="Rectangle 3"/>
          <p:cNvSpPr txBox="1">
            <a:spLocks noChangeArrowheads="1"/>
          </p:cNvSpPr>
          <p:nvPr/>
        </p:nvSpPr>
        <p:spPr bwMode="auto">
          <a:xfrm>
            <a:off x="428625" y="4143375"/>
            <a:ext cx="8143875" cy="857250"/>
          </a:xfrm>
          <a:prstGeom prst="rect">
            <a:avLst/>
          </a:prstGeom>
          <a:noFill/>
          <a:ln w="9525">
            <a:noFill/>
            <a:miter lim="800000"/>
            <a:headEnd/>
            <a:tailEnd/>
          </a:ln>
        </p:spPr>
        <p:txBody>
          <a:bodyPr/>
          <a:lstStyle/>
          <a:p>
            <a:pPr marL="268288" indent="-268288">
              <a:spcBef>
                <a:spcPts val="300"/>
              </a:spcBef>
              <a:buClr>
                <a:schemeClr val="tx1"/>
              </a:buClr>
              <a:buSzPct val="40000"/>
              <a:defRPr/>
            </a:pPr>
            <a:r>
              <a:rPr lang="en-US" altLang="zh-TW" sz="2000" kern="0" dirty="0">
                <a:solidFill>
                  <a:srgbClr val="0000FF"/>
                </a:solidFill>
                <a:latin typeface="+mn-lt"/>
                <a:ea typeface="+mn-ea"/>
                <a:sym typeface="Wingdings" pitchFamily="2" charset="2"/>
              </a:rPr>
              <a:t>※ Note that each iteration in the simplex method corresponds to moving from a given vertex to an adjacent vertex with an improved </a:t>
            </a:r>
            <a:r>
              <a:rPr lang="en-US" altLang="zh-TW" sz="2000" i="1" kern="0" dirty="0">
                <a:solidFill>
                  <a:srgbClr val="0000FF"/>
                </a:solidFill>
                <a:latin typeface="+mn-lt"/>
                <a:ea typeface="+mn-ea"/>
                <a:sym typeface="Wingdings" pitchFamily="2" charset="2"/>
              </a:rPr>
              <a:t>z</a:t>
            </a:r>
            <a:r>
              <a:rPr lang="en-US" altLang="zh-TW" sz="2000" kern="0" dirty="0">
                <a:solidFill>
                  <a:srgbClr val="0000FF"/>
                </a:solidFill>
                <a:latin typeface="+mn-lt"/>
                <a:ea typeface="+mn-ea"/>
                <a:sym typeface="Wingdings" pitchFamily="2" charset="2"/>
              </a:rPr>
              <a:t>-value</a:t>
            </a:r>
            <a:endParaRPr lang="en-US" altLang="zh-TW" sz="2000" b="1" kern="0" dirty="0">
              <a:solidFill>
                <a:srgbClr val="0000FF"/>
              </a:solidFill>
              <a:latin typeface="+mn-lt"/>
              <a:ea typeface="+mn-ea"/>
              <a:sym typeface="Wingdings" pitchFamily="2" charset="2"/>
            </a:endParaRPr>
          </a:p>
        </p:txBody>
      </p:sp>
      <p:pic>
        <p:nvPicPr>
          <p:cNvPr id="143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413" y="1844824"/>
            <a:ext cx="27400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graphicFrame>
        <p:nvGraphicFramePr>
          <p:cNvPr id="14338" name="Object 1038"/>
          <p:cNvGraphicFramePr>
            <a:graphicFrameLocks noChangeAspect="1"/>
          </p:cNvGraphicFramePr>
          <p:nvPr/>
        </p:nvGraphicFramePr>
        <p:xfrm>
          <a:off x="1841500" y="4857750"/>
          <a:ext cx="4945063" cy="735013"/>
        </p:xfrm>
        <a:graphic>
          <a:graphicData uri="http://schemas.openxmlformats.org/presentationml/2006/ole">
            <mc:AlternateContent xmlns:mc="http://schemas.openxmlformats.org/markup-compatibility/2006">
              <mc:Choice xmlns:v="urn:schemas-microsoft-com:vml" Requires="v">
                <p:oleObj spid="_x0000_s14537" name="Equation" r:id="rId5" imgW="2908080" imgH="431640" progId="Equation.DSMT4">
                  <p:embed/>
                </p:oleObj>
              </mc:Choice>
              <mc:Fallback>
                <p:oleObj name="Equation" r:id="rId5" imgW="2908080" imgH="431640" progId="Equation.DSMT4">
                  <p:embed/>
                  <p:pic>
                    <p:nvPicPr>
                      <p:cNvPr id="0" name="Object 10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1500" y="4857750"/>
                        <a:ext cx="4945063"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3"/>
          <p:cNvSpPr txBox="1">
            <a:spLocks noChangeArrowheads="1"/>
          </p:cNvSpPr>
          <p:nvPr/>
        </p:nvSpPr>
        <p:spPr bwMode="auto">
          <a:xfrm>
            <a:off x="428625" y="5572125"/>
            <a:ext cx="8143875" cy="857250"/>
          </a:xfrm>
          <a:prstGeom prst="rect">
            <a:avLst/>
          </a:prstGeom>
          <a:noFill/>
          <a:ln w="9525">
            <a:noFill/>
            <a:miter lim="800000"/>
            <a:headEnd/>
            <a:tailEnd/>
          </a:ln>
        </p:spPr>
        <p:txBody>
          <a:bodyPr/>
          <a:lstStyle/>
          <a:p>
            <a:pPr marL="268288" indent="-268288">
              <a:spcBef>
                <a:spcPts val="300"/>
              </a:spcBef>
              <a:buClr>
                <a:schemeClr val="tx1"/>
              </a:buClr>
              <a:buSzPct val="40000"/>
              <a:defRPr/>
            </a:pPr>
            <a:r>
              <a:rPr lang="en-US" altLang="zh-TW" sz="2000" kern="0" dirty="0">
                <a:solidFill>
                  <a:srgbClr val="0000FF"/>
                </a:solidFill>
                <a:latin typeface="+mn-lt"/>
                <a:ea typeface="+mn-ea"/>
                <a:sym typeface="Wingdings" pitchFamily="2" charset="2"/>
              </a:rPr>
              <a:t>※ In addition, why we choose </a:t>
            </a:r>
            <a:r>
              <a:rPr lang="en-US" altLang="zh-TW" sz="2000" dirty="0">
                <a:solidFill>
                  <a:srgbClr val="0000FF"/>
                </a:solidFill>
                <a:sym typeface="Wingdings" pitchFamily="2" charset="2"/>
              </a:rPr>
              <a:t>(</a:t>
            </a:r>
            <a:r>
              <a:rPr lang="en-US" altLang="zh-TW" sz="2000" i="1" dirty="0">
                <a:solidFill>
                  <a:srgbClr val="0000FF"/>
                </a:solidFill>
                <a:sym typeface="Wingdings" pitchFamily="2" charset="2"/>
              </a:rPr>
              <a:t>x</a:t>
            </a:r>
            <a:r>
              <a:rPr lang="en-US" altLang="zh-TW" sz="2000" baseline="-25000" dirty="0">
                <a:solidFill>
                  <a:srgbClr val="0000FF"/>
                </a:solidFill>
                <a:sym typeface="Wingdings" pitchFamily="2" charset="2"/>
              </a:rPr>
              <a:t>1</a:t>
            </a:r>
            <a:r>
              <a:rPr lang="en-US" altLang="zh-TW" sz="2000" dirty="0">
                <a:solidFill>
                  <a:srgbClr val="0000FF"/>
                </a:solidFill>
                <a:sym typeface="Wingdings" pitchFamily="2" charset="2"/>
              </a:rPr>
              <a:t>, </a:t>
            </a:r>
            <a:r>
              <a:rPr lang="en-US" altLang="zh-TW" sz="2000" i="1" dirty="0">
                <a:solidFill>
                  <a:srgbClr val="0000FF"/>
                </a:solidFill>
                <a:sym typeface="Wingdings" pitchFamily="2" charset="2"/>
              </a:rPr>
              <a:t>x</a:t>
            </a:r>
            <a:r>
              <a:rPr lang="en-US" altLang="zh-TW" sz="2000" baseline="-25000" dirty="0">
                <a:solidFill>
                  <a:srgbClr val="0000FF"/>
                </a:solidFill>
                <a:sym typeface="Wingdings" pitchFamily="2" charset="2"/>
              </a:rPr>
              <a:t>2</a:t>
            </a:r>
            <a:r>
              <a:rPr lang="en-US" altLang="zh-TW" sz="2000" dirty="0">
                <a:solidFill>
                  <a:srgbClr val="0000FF"/>
                </a:solidFill>
                <a:sym typeface="Wingdings" pitchFamily="2" charset="2"/>
              </a:rPr>
              <a:t>, </a:t>
            </a:r>
            <a:r>
              <a:rPr lang="en-US" altLang="zh-TW" sz="2000" i="1" dirty="0">
                <a:solidFill>
                  <a:srgbClr val="0000FF"/>
                </a:solidFill>
                <a:sym typeface="Wingdings" pitchFamily="2" charset="2"/>
              </a:rPr>
              <a:t>s</a:t>
            </a:r>
            <a:r>
              <a:rPr lang="en-US" altLang="zh-TW" sz="2000" baseline="-25000" dirty="0">
                <a:solidFill>
                  <a:srgbClr val="0000FF"/>
                </a:solidFill>
                <a:sym typeface="Wingdings" pitchFamily="2" charset="2"/>
              </a:rPr>
              <a:t>1</a:t>
            </a:r>
            <a:r>
              <a:rPr lang="en-US" altLang="zh-TW" sz="2000" dirty="0">
                <a:solidFill>
                  <a:srgbClr val="0000FF"/>
                </a:solidFill>
                <a:sym typeface="Wingdings" pitchFamily="2" charset="2"/>
              </a:rPr>
              <a:t>, </a:t>
            </a:r>
            <a:r>
              <a:rPr lang="en-US" altLang="zh-TW" sz="2000" i="1" dirty="0">
                <a:solidFill>
                  <a:srgbClr val="0000FF"/>
                </a:solidFill>
                <a:sym typeface="Wingdings" pitchFamily="2" charset="2"/>
              </a:rPr>
              <a:t>s</a:t>
            </a:r>
            <a:r>
              <a:rPr lang="en-US" altLang="zh-TW" sz="2000" baseline="-25000" dirty="0">
                <a:solidFill>
                  <a:srgbClr val="0000FF"/>
                </a:solidFill>
                <a:sym typeface="Wingdings" pitchFamily="2" charset="2"/>
              </a:rPr>
              <a:t>2</a:t>
            </a:r>
            <a:r>
              <a:rPr lang="en-US" altLang="zh-TW" sz="2000" dirty="0">
                <a:solidFill>
                  <a:srgbClr val="0000FF"/>
                </a:solidFill>
                <a:sym typeface="Wingdings" pitchFamily="2" charset="2"/>
              </a:rPr>
              <a:t>, </a:t>
            </a:r>
            <a:r>
              <a:rPr lang="en-US" altLang="zh-TW" sz="2000" i="1" dirty="0">
                <a:solidFill>
                  <a:srgbClr val="0000FF"/>
                </a:solidFill>
                <a:sym typeface="Wingdings" pitchFamily="2" charset="2"/>
              </a:rPr>
              <a:t>s</a:t>
            </a:r>
            <a:r>
              <a:rPr lang="en-US" altLang="zh-TW" sz="2000" baseline="-25000" dirty="0">
                <a:solidFill>
                  <a:srgbClr val="0000FF"/>
                </a:solidFill>
                <a:sym typeface="Wingdings" pitchFamily="2" charset="2"/>
              </a:rPr>
              <a:t>3</a:t>
            </a:r>
            <a:r>
              <a:rPr lang="en-US" altLang="zh-TW" sz="2000" dirty="0">
                <a:solidFill>
                  <a:srgbClr val="0000FF"/>
                </a:solidFill>
                <a:sym typeface="Wingdings" pitchFamily="2" charset="2"/>
              </a:rPr>
              <a:t>) = (0, 0, </a:t>
            </a:r>
            <a:r>
              <a:rPr lang="en-US" altLang="zh-TW" sz="2000" i="1" dirty="0">
                <a:solidFill>
                  <a:srgbClr val="0000FF"/>
                </a:solidFill>
                <a:sym typeface="Wingdings" pitchFamily="2" charset="2"/>
              </a:rPr>
              <a:t>b</a:t>
            </a:r>
            <a:r>
              <a:rPr lang="en-US" altLang="zh-TW" sz="2000" baseline="-25000" dirty="0">
                <a:solidFill>
                  <a:srgbClr val="0000FF"/>
                </a:solidFill>
                <a:sym typeface="Wingdings" pitchFamily="2" charset="2"/>
              </a:rPr>
              <a:t>1</a:t>
            </a:r>
            <a:r>
              <a:rPr lang="en-US" altLang="zh-TW" sz="2000" dirty="0">
                <a:solidFill>
                  <a:srgbClr val="0000FF"/>
                </a:solidFill>
                <a:sym typeface="Wingdings" pitchFamily="2" charset="2"/>
              </a:rPr>
              <a:t>, </a:t>
            </a:r>
            <a:r>
              <a:rPr lang="en-US" altLang="zh-TW" sz="2000" i="1" dirty="0">
                <a:solidFill>
                  <a:srgbClr val="0000FF"/>
                </a:solidFill>
                <a:sym typeface="Wingdings" pitchFamily="2" charset="2"/>
              </a:rPr>
              <a:t>b</a:t>
            </a:r>
            <a:r>
              <a:rPr lang="en-US" altLang="zh-TW" sz="2000" baseline="-25000" dirty="0">
                <a:solidFill>
                  <a:srgbClr val="0000FF"/>
                </a:solidFill>
                <a:sym typeface="Wingdings" pitchFamily="2" charset="2"/>
              </a:rPr>
              <a:t>2</a:t>
            </a:r>
            <a:r>
              <a:rPr lang="en-US" altLang="zh-TW" sz="2000" dirty="0">
                <a:solidFill>
                  <a:srgbClr val="0000FF"/>
                </a:solidFill>
                <a:sym typeface="Wingdings" pitchFamily="2" charset="2"/>
              </a:rPr>
              <a:t>, </a:t>
            </a:r>
            <a:r>
              <a:rPr lang="en-US" altLang="zh-TW" sz="2000" i="1" dirty="0">
                <a:solidFill>
                  <a:srgbClr val="0000FF"/>
                </a:solidFill>
                <a:sym typeface="Wingdings" pitchFamily="2" charset="2"/>
              </a:rPr>
              <a:t>b</a:t>
            </a:r>
            <a:r>
              <a:rPr lang="en-US" altLang="zh-TW" sz="2000" baseline="-25000" dirty="0">
                <a:solidFill>
                  <a:srgbClr val="0000FF"/>
                </a:solidFill>
                <a:sym typeface="Wingdings" pitchFamily="2" charset="2"/>
              </a:rPr>
              <a:t>3</a:t>
            </a:r>
            <a:r>
              <a:rPr lang="en-US" altLang="zh-TW" sz="2000" dirty="0">
                <a:solidFill>
                  <a:srgbClr val="0000FF"/>
                </a:solidFill>
                <a:sym typeface="Wingdings" pitchFamily="2" charset="2"/>
              </a:rPr>
              <a:t>) = (0, 0, 11, 27, 90) as the initial basic solution is that (</a:t>
            </a:r>
            <a:r>
              <a:rPr lang="en-US" altLang="zh-TW" sz="2000" i="1" dirty="0">
                <a:solidFill>
                  <a:srgbClr val="0000FF"/>
                </a:solidFill>
                <a:sym typeface="Wingdings" pitchFamily="2" charset="2"/>
              </a:rPr>
              <a:t>x</a:t>
            </a:r>
            <a:r>
              <a:rPr lang="en-US" altLang="zh-TW" sz="2000" baseline="-25000" dirty="0">
                <a:solidFill>
                  <a:srgbClr val="0000FF"/>
                </a:solidFill>
                <a:sym typeface="Wingdings" pitchFamily="2" charset="2"/>
              </a:rPr>
              <a:t>1</a:t>
            </a:r>
            <a:r>
              <a:rPr lang="en-US" altLang="zh-TW" sz="2000" dirty="0">
                <a:solidFill>
                  <a:srgbClr val="0000FF"/>
                </a:solidFill>
                <a:sym typeface="Wingdings" pitchFamily="2" charset="2"/>
              </a:rPr>
              <a:t>, </a:t>
            </a:r>
            <a:r>
              <a:rPr lang="en-US" altLang="zh-TW" sz="2000" i="1" dirty="0">
                <a:solidFill>
                  <a:srgbClr val="0000FF"/>
                </a:solidFill>
                <a:sym typeface="Wingdings" pitchFamily="2" charset="2"/>
              </a:rPr>
              <a:t>x</a:t>
            </a:r>
            <a:r>
              <a:rPr lang="en-US" altLang="zh-TW" sz="2000" baseline="-25000" dirty="0">
                <a:solidFill>
                  <a:srgbClr val="0000FF"/>
                </a:solidFill>
                <a:sym typeface="Wingdings" pitchFamily="2" charset="2"/>
              </a:rPr>
              <a:t>2</a:t>
            </a:r>
            <a:r>
              <a:rPr lang="en-US" altLang="zh-TW" sz="2000" dirty="0">
                <a:solidFill>
                  <a:srgbClr val="0000FF"/>
                </a:solidFill>
                <a:sym typeface="Wingdings" pitchFamily="2" charset="2"/>
              </a:rPr>
              <a:t>) = (0, 0) must be a vertex of the feasible solution region because all </a:t>
            </a:r>
            <a:r>
              <a:rPr lang="en-US" altLang="zh-TW" sz="2000" i="1" dirty="0">
                <a:solidFill>
                  <a:srgbClr val="0000FF"/>
                </a:solidFill>
                <a:sym typeface="Wingdings" pitchFamily="2" charset="2"/>
              </a:rPr>
              <a:t>x</a:t>
            </a:r>
            <a:r>
              <a:rPr lang="en-US" altLang="zh-TW" sz="2000" i="1" baseline="-25000" dirty="0">
                <a:solidFill>
                  <a:srgbClr val="0000FF"/>
                </a:solidFill>
                <a:sym typeface="Wingdings" pitchFamily="2" charset="2"/>
              </a:rPr>
              <a:t>i</a:t>
            </a:r>
            <a:r>
              <a:rPr lang="en-US" altLang="zh-TW" sz="2000" dirty="0">
                <a:solidFill>
                  <a:srgbClr val="0000FF"/>
                </a:solidFill>
                <a:sym typeface="Wingdings" pitchFamily="2" charset="2"/>
              </a:rPr>
              <a:t> </a:t>
            </a:r>
            <a:r>
              <a:rPr lang="en-US" altLang="zh-TW" sz="2000" dirty="0">
                <a:solidFill>
                  <a:srgbClr val="0000FF"/>
                </a:solidFill>
                <a:sym typeface="Symbol" pitchFamily="18" charset="2"/>
              </a:rPr>
              <a:t></a:t>
            </a:r>
            <a:r>
              <a:rPr lang="zh-TW" altLang="en-US" sz="2000" dirty="0">
                <a:solidFill>
                  <a:srgbClr val="0000FF"/>
                </a:solidFill>
                <a:sym typeface="Symbol" pitchFamily="18" charset="2"/>
              </a:rPr>
              <a:t> </a:t>
            </a:r>
            <a:r>
              <a:rPr lang="en-US" altLang="zh-TW" sz="2000" dirty="0">
                <a:solidFill>
                  <a:srgbClr val="0000FF"/>
                </a:solidFill>
                <a:sym typeface="Symbol" pitchFamily="18" charset="2"/>
              </a:rPr>
              <a:t>0 </a:t>
            </a:r>
            <a:r>
              <a:rPr lang="en-US" altLang="zh-TW" sz="2000" dirty="0">
                <a:solidFill>
                  <a:srgbClr val="0000FF"/>
                </a:solidFill>
                <a:sym typeface="Wingdings" pitchFamily="2" charset="2"/>
              </a:rPr>
              <a:t>in the standard form of maximization problems </a:t>
            </a:r>
            <a:endParaRPr lang="en-US" altLang="zh-TW" sz="2000" b="1" kern="0" dirty="0">
              <a:solidFill>
                <a:srgbClr val="0000FF"/>
              </a:solidFill>
              <a:latin typeface="+mn-lt"/>
              <a:ea typeface="+mn-ea"/>
              <a:sym typeface="Wingdings" pitchFamily="2" charset="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6"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37C0BB27-87EC-490F-AA20-F2335F00F750}" type="slidenum">
              <a:rPr kumimoji="0" lang="en-US" altLang="zh-TW" sz="1400"/>
              <a:pPr algn="ctr"/>
              <a:t>36</a:t>
            </a:fld>
            <a:endParaRPr kumimoji="0" lang="en-US" altLang="zh-TW" sz="1400"/>
          </a:p>
        </p:txBody>
      </p:sp>
      <p:sp>
        <p:nvSpPr>
          <p:cNvPr id="14" name="Rectangle 3"/>
          <p:cNvSpPr txBox="1">
            <a:spLocks noChangeArrowheads="1"/>
          </p:cNvSpPr>
          <p:nvPr/>
        </p:nvSpPr>
        <p:spPr bwMode="auto">
          <a:xfrm>
            <a:off x="428625" y="785813"/>
            <a:ext cx="8286750" cy="428625"/>
          </a:xfrm>
          <a:prstGeom prst="rect">
            <a:avLst/>
          </a:prstGeom>
          <a:noFill/>
          <a:ln w="9525">
            <a:noFill/>
            <a:miter lim="800000"/>
            <a:headEnd/>
            <a:tailEnd/>
          </a:ln>
        </p:spPr>
        <p:txBody>
          <a:bodyPr/>
          <a:lstStyle/>
          <a:p>
            <a:pPr marL="196850" indent="-196850">
              <a:lnSpc>
                <a:spcPct val="95000"/>
              </a:lnSpc>
              <a:spcBef>
                <a:spcPts val="300"/>
              </a:spcBef>
              <a:buClr>
                <a:schemeClr val="tx1"/>
              </a:buClr>
              <a:buSzPct val="40000"/>
              <a:buFont typeface="Wingdings" pitchFamily="2" charset="2"/>
              <a:buChar char="n"/>
              <a:defRPr/>
            </a:pPr>
            <a:r>
              <a:rPr lang="en-US" altLang="zh-TW" sz="2000" kern="0" dirty="0">
                <a:solidFill>
                  <a:srgbClr val="FF0000"/>
                </a:solidFill>
                <a:latin typeface="+mn-lt"/>
                <a:ea typeface="+mn-ea"/>
                <a:sym typeface="Wingdings" pitchFamily="2" charset="2"/>
              </a:rPr>
              <a:t>(</a:t>
            </a:r>
            <a:r>
              <a:rPr lang="en-US" altLang="zh-TW" sz="2000" i="1" kern="0" dirty="0">
                <a:solidFill>
                  <a:srgbClr val="FF0000"/>
                </a:solidFill>
                <a:latin typeface="+mn-lt"/>
                <a:ea typeface="+mn-ea"/>
                <a:sym typeface="Wingdings" pitchFamily="2" charset="2"/>
              </a:rPr>
              <a:t>x</a:t>
            </a:r>
            <a:r>
              <a:rPr lang="en-US" altLang="zh-TW" sz="2000" kern="0" baseline="-25000" dirty="0">
                <a:solidFill>
                  <a:srgbClr val="FF0000"/>
                </a:solidFill>
                <a:latin typeface="+mn-lt"/>
                <a:ea typeface="+mn-ea"/>
                <a:sym typeface="Wingdings" pitchFamily="2" charset="2"/>
              </a:rPr>
              <a:t>1</a:t>
            </a:r>
            <a:r>
              <a:rPr lang="en-US" altLang="zh-TW" sz="2000" kern="0" dirty="0">
                <a:solidFill>
                  <a:srgbClr val="FF0000"/>
                </a:solidFill>
                <a:latin typeface="+mn-lt"/>
                <a:ea typeface="+mn-ea"/>
                <a:sym typeface="Wingdings" pitchFamily="2" charset="2"/>
              </a:rPr>
              <a:t>, </a:t>
            </a:r>
            <a:r>
              <a:rPr lang="en-US" altLang="zh-TW" sz="2000" i="1" kern="0" dirty="0">
                <a:solidFill>
                  <a:srgbClr val="FF0000"/>
                </a:solidFill>
                <a:latin typeface="+mn-lt"/>
                <a:ea typeface="+mn-ea"/>
                <a:sym typeface="Wingdings" pitchFamily="2" charset="2"/>
              </a:rPr>
              <a:t>x</a:t>
            </a:r>
            <a:r>
              <a:rPr lang="en-US" altLang="zh-TW" sz="2000" kern="0" baseline="-25000" dirty="0">
                <a:solidFill>
                  <a:srgbClr val="FF0000"/>
                </a:solidFill>
                <a:latin typeface="+mn-lt"/>
                <a:ea typeface="+mn-ea"/>
                <a:sym typeface="Wingdings" pitchFamily="2" charset="2"/>
              </a:rPr>
              <a:t>2</a:t>
            </a:r>
            <a:r>
              <a:rPr lang="en-US" altLang="zh-TW" sz="2000" kern="0" dirty="0">
                <a:solidFill>
                  <a:srgbClr val="FF0000"/>
                </a:solidFill>
                <a:latin typeface="+mn-lt"/>
                <a:ea typeface="+mn-ea"/>
                <a:sym typeface="Wingdings" pitchFamily="2" charset="2"/>
              </a:rPr>
              <a:t>) = (0, 0) (intersection of </a:t>
            </a:r>
            <a:r>
              <a:rPr lang="en-US" altLang="zh-TW" sz="2000" i="1" kern="0" dirty="0">
                <a:solidFill>
                  <a:srgbClr val="FF0000"/>
                </a:solidFill>
                <a:latin typeface="+mn-lt"/>
                <a:ea typeface="+mn-ea"/>
                <a:sym typeface="Wingdings" pitchFamily="2" charset="2"/>
              </a:rPr>
              <a:t>x</a:t>
            </a:r>
            <a:r>
              <a:rPr lang="en-US" altLang="zh-TW" sz="2000" kern="0" dirty="0">
                <a:solidFill>
                  <a:srgbClr val="FF0000"/>
                </a:solidFill>
                <a:latin typeface="+mn-lt"/>
                <a:ea typeface="+mn-ea"/>
                <a:sym typeface="Wingdings" pitchFamily="2" charset="2"/>
              </a:rPr>
              <a:t> = 0 and </a:t>
            </a:r>
            <a:r>
              <a:rPr lang="en-US" altLang="zh-TW" sz="2000" i="1" kern="0" dirty="0">
                <a:solidFill>
                  <a:srgbClr val="FF0000"/>
                </a:solidFill>
                <a:latin typeface="+mn-lt"/>
                <a:ea typeface="+mn-ea"/>
                <a:sym typeface="Wingdings" pitchFamily="2" charset="2"/>
              </a:rPr>
              <a:t>y</a:t>
            </a:r>
            <a:r>
              <a:rPr lang="en-US" altLang="zh-TW" sz="2000" kern="0" dirty="0">
                <a:solidFill>
                  <a:srgbClr val="FF0000"/>
                </a:solidFill>
                <a:latin typeface="+mn-lt"/>
                <a:ea typeface="+mn-ea"/>
                <a:sym typeface="Wingdings" pitchFamily="2" charset="2"/>
              </a:rPr>
              <a:t> = 0)</a:t>
            </a:r>
            <a:endParaRPr lang="en-US" altLang="zh-TW" sz="2000" kern="0" dirty="0">
              <a:latin typeface="+mn-lt"/>
              <a:ea typeface="+mn-ea"/>
              <a:sym typeface="Wingdings" pitchFamily="2" charset="2"/>
            </a:endParaRPr>
          </a:p>
        </p:txBody>
      </p:sp>
      <p:graphicFrame>
        <p:nvGraphicFramePr>
          <p:cNvPr id="15362" name="Object 1038"/>
          <p:cNvGraphicFramePr>
            <a:graphicFrameLocks noChangeAspect="1"/>
          </p:cNvGraphicFramePr>
          <p:nvPr/>
        </p:nvGraphicFramePr>
        <p:xfrm>
          <a:off x="1719263" y="1071563"/>
          <a:ext cx="5281612" cy="896937"/>
        </p:xfrm>
        <a:graphic>
          <a:graphicData uri="http://schemas.openxmlformats.org/presentationml/2006/ole">
            <mc:AlternateContent xmlns:mc="http://schemas.openxmlformats.org/markup-compatibility/2006">
              <mc:Choice xmlns:v="urn:schemas-microsoft-com:vml" Requires="v">
                <p:oleObj spid="_x0000_s16144" name="Equation" r:id="rId4" imgW="4190760" imgH="711000" progId="Equation.DSMT4">
                  <p:embed/>
                </p:oleObj>
              </mc:Choice>
              <mc:Fallback>
                <p:oleObj name="Equation" r:id="rId4" imgW="4190760" imgH="711000" progId="Equation.DSMT4">
                  <p:embed/>
                  <p:pic>
                    <p:nvPicPr>
                      <p:cNvPr id="0" name="Object 1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9263" y="1071563"/>
                        <a:ext cx="5281612" cy="89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3"/>
          <p:cNvSpPr txBox="1">
            <a:spLocks noChangeArrowheads="1"/>
          </p:cNvSpPr>
          <p:nvPr/>
        </p:nvSpPr>
        <p:spPr bwMode="auto">
          <a:xfrm>
            <a:off x="428625" y="2000250"/>
            <a:ext cx="8286750" cy="428625"/>
          </a:xfrm>
          <a:prstGeom prst="rect">
            <a:avLst/>
          </a:prstGeom>
          <a:noFill/>
          <a:ln w="9525">
            <a:noFill/>
            <a:miter lim="800000"/>
            <a:headEnd/>
            <a:tailEnd/>
          </a:ln>
        </p:spPr>
        <p:txBody>
          <a:bodyPr/>
          <a:lstStyle/>
          <a:p>
            <a:pPr marL="196850" indent="-196850">
              <a:lnSpc>
                <a:spcPct val="95000"/>
              </a:lnSpc>
              <a:spcBef>
                <a:spcPts val="300"/>
              </a:spcBef>
              <a:buClr>
                <a:schemeClr val="tx1"/>
              </a:buClr>
              <a:buSzPct val="40000"/>
              <a:buFont typeface="Wingdings" pitchFamily="2" charset="2"/>
              <a:buChar char="n"/>
              <a:defRPr/>
            </a:pPr>
            <a:r>
              <a:rPr lang="en-US" altLang="zh-TW" sz="2000" kern="0" dirty="0">
                <a:solidFill>
                  <a:srgbClr val="FF0000"/>
                </a:solidFill>
                <a:latin typeface="+mn-lt"/>
                <a:ea typeface="+mn-ea"/>
                <a:sym typeface="Wingdings" pitchFamily="2" charset="2"/>
              </a:rPr>
              <a:t>(</a:t>
            </a:r>
            <a:r>
              <a:rPr lang="en-US" altLang="zh-TW" sz="2000" i="1" kern="0" dirty="0">
                <a:solidFill>
                  <a:srgbClr val="FF0000"/>
                </a:solidFill>
                <a:latin typeface="+mn-lt"/>
                <a:ea typeface="+mn-ea"/>
                <a:sym typeface="Wingdings" pitchFamily="2" charset="2"/>
              </a:rPr>
              <a:t>x</a:t>
            </a:r>
            <a:r>
              <a:rPr lang="en-US" altLang="zh-TW" sz="2000" kern="0" baseline="-25000" dirty="0">
                <a:solidFill>
                  <a:srgbClr val="FF0000"/>
                </a:solidFill>
                <a:latin typeface="+mn-lt"/>
                <a:ea typeface="+mn-ea"/>
                <a:sym typeface="Wingdings" pitchFamily="2" charset="2"/>
              </a:rPr>
              <a:t>1</a:t>
            </a:r>
            <a:r>
              <a:rPr lang="en-US" altLang="zh-TW" sz="2000" kern="0" dirty="0">
                <a:solidFill>
                  <a:srgbClr val="FF0000"/>
                </a:solidFill>
                <a:latin typeface="+mn-lt"/>
                <a:ea typeface="+mn-ea"/>
                <a:sym typeface="Wingdings" pitchFamily="2" charset="2"/>
              </a:rPr>
              <a:t>, </a:t>
            </a:r>
            <a:r>
              <a:rPr lang="en-US" altLang="zh-TW" sz="2000" i="1" kern="0" dirty="0">
                <a:solidFill>
                  <a:srgbClr val="FF0000"/>
                </a:solidFill>
                <a:latin typeface="+mn-lt"/>
                <a:ea typeface="+mn-ea"/>
                <a:sym typeface="Wingdings" pitchFamily="2" charset="2"/>
              </a:rPr>
              <a:t>x</a:t>
            </a:r>
            <a:r>
              <a:rPr lang="en-US" altLang="zh-TW" sz="2000" kern="0" baseline="-25000" dirty="0">
                <a:solidFill>
                  <a:srgbClr val="FF0000"/>
                </a:solidFill>
                <a:latin typeface="+mn-lt"/>
                <a:ea typeface="+mn-ea"/>
                <a:sym typeface="Wingdings" pitchFamily="2" charset="2"/>
              </a:rPr>
              <a:t>2</a:t>
            </a:r>
            <a:r>
              <a:rPr lang="en-US" altLang="zh-TW" sz="2000" kern="0" dirty="0">
                <a:solidFill>
                  <a:srgbClr val="FF0000"/>
                </a:solidFill>
                <a:latin typeface="+mn-lt"/>
                <a:ea typeface="+mn-ea"/>
                <a:sym typeface="Wingdings" pitchFamily="2" charset="2"/>
              </a:rPr>
              <a:t>) = (0, 11) (intersection of </a:t>
            </a:r>
            <a:r>
              <a:rPr lang="en-US" altLang="zh-TW" sz="2000" i="1" kern="0" dirty="0">
                <a:solidFill>
                  <a:srgbClr val="FF0000"/>
                </a:solidFill>
                <a:latin typeface="+mn-lt"/>
                <a:ea typeface="+mn-ea"/>
                <a:sym typeface="Wingdings" pitchFamily="2" charset="2"/>
              </a:rPr>
              <a:t>x</a:t>
            </a:r>
            <a:r>
              <a:rPr lang="en-US" altLang="zh-TW" sz="2000" kern="0" dirty="0">
                <a:solidFill>
                  <a:srgbClr val="FF0000"/>
                </a:solidFill>
                <a:latin typeface="+mn-lt"/>
                <a:ea typeface="+mn-ea"/>
                <a:sym typeface="Wingdings" pitchFamily="2" charset="2"/>
              </a:rPr>
              <a:t> = 0 and </a:t>
            </a:r>
            <a:r>
              <a:rPr lang="en-US" altLang="zh-TW" sz="2000" dirty="0">
                <a:solidFill>
                  <a:srgbClr val="FF0000"/>
                </a:solidFill>
              </a:rPr>
              <a:t>–</a:t>
            </a:r>
            <a:r>
              <a:rPr lang="en-US" altLang="zh-TW" sz="2000" i="1" kern="0" dirty="0">
                <a:solidFill>
                  <a:srgbClr val="FF0000"/>
                </a:solidFill>
                <a:sym typeface="Wingdings" pitchFamily="2" charset="2"/>
              </a:rPr>
              <a:t>x + </a:t>
            </a:r>
            <a:r>
              <a:rPr lang="en-US" altLang="zh-TW" sz="2000" i="1" kern="0" dirty="0">
                <a:solidFill>
                  <a:srgbClr val="FF0000"/>
                </a:solidFill>
                <a:latin typeface="+mn-lt"/>
                <a:ea typeface="+mn-ea"/>
                <a:sym typeface="Wingdings" pitchFamily="2" charset="2"/>
              </a:rPr>
              <a:t>y</a:t>
            </a:r>
            <a:r>
              <a:rPr lang="en-US" altLang="zh-TW" sz="2000" kern="0" dirty="0">
                <a:solidFill>
                  <a:srgbClr val="FF0000"/>
                </a:solidFill>
                <a:latin typeface="+mn-lt"/>
                <a:ea typeface="+mn-ea"/>
                <a:sym typeface="Wingdings" pitchFamily="2" charset="2"/>
              </a:rPr>
              <a:t> = 11)</a:t>
            </a:r>
            <a:endParaRPr lang="en-US" altLang="zh-TW" sz="2000" kern="0" dirty="0">
              <a:latin typeface="+mn-lt"/>
              <a:ea typeface="+mn-ea"/>
              <a:sym typeface="Wingdings" pitchFamily="2" charset="2"/>
            </a:endParaRPr>
          </a:p>
        </p:txBody>
      </p:sp>
      <p:graphicFrame>
        <p:nvGraphicFramePr>
          <p:cNvPr id="15363" name="Object 4"/>
          <p:cNvGraphicFramePr>
            <a:graphicFrameLocks noChangeAspect="1"/>
          </p:cNvGraphicFramePr>
          <p:nvPr/>
        </p:nvGraphicFramePr>
        <p:xfrm>
          <a:off x="1331913" y="2420938"/>
          <a:ext cx="6608762" cy="896937"/>
        </p:xfrm>
        <a:graphic>
          <a:graphicData uri="http://schemas.openxmlformats.org/presentationml/2006/ole">
            <mc:AlternateContent xmlns:mc="http://schemas.openxmlformats.org/markup-compatibility/2006">
              <mc:Choice xmlns:v="urn:schemas-microsoft-com:vml" Requires="v">
                <p:oleObj spid="_x0000_s16145" name="Equation" r:id="rId6" imgW="5244840" imgH="711000" progId="Equation.DSMT4">
                  <p:embed/>
                </p:oleObj>
              </mc:Choice>
              <mc:Fallback>
                <p:oleObj name="Equation" r:id="rId6" imgW="5244840" imgH="7110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2420938"/>
                        <a:ext cx="6608762" cy="89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3"/>
          <p:cNvSpPr txBox="1">
            <a:spLocks noChangeArrowheads="1"/>
          </p:cNvSpPr>
          <p:nvPr/>
        </p:nvSpPr>
        <p:spPr bwMode="auto">
          <a:xfrm>
            <a:off x="428625" y="3286125"/>
            <a:ext cx="8286750" cy="428625"/>
          </a:xfrm>
          <a:prstGeom prst="rect">
            <a:avLst/>
          </a:prstGeom>
          <a:noFill/>
          <a:ln w="9525">
            <a:noFill/>
            <a:miter lim="800000"/>
            <a:headEnd/>
            <a:tailEnd/>
          </a:ln>
        </p:spPr>
        <p:txBody>
          <a:bodyPr/>
          <a:lstStyle/>
          <a:p>
            <a:pPr marL="196850" indent="-196850">
              <a:lnSpc>
                <a:spcPct val="95000"/>
              </a:lnSpc>
              <a:spcBef>
                <a:spcPts val="300"/>
              </a:spcBef>
              <a:buClr>
                <a:schemeClr val="tx1"/>
              </a:buClr>
              <a:buSzPct val="40000"/>
              <a:buFont typeface="Wingdings" pitchFamily="2" charset="2"/>
              <a:buChar char="n"/>
              <a:defRPr/>
            </a:pPr>
            <a:r>
              <a:rPr lang="en-US" altLang="zh-TW" sz="2000" kern="0" dirty="0">
                <a:solidFill>
                  <a:srgbClr val="FF0000"/>
                </a:solidFill>
                <a:latin typeface="+mn-lt"/>
                <a:ea typeface="+mn-ea"/>
                <a:sym typeface="Wingdings" pitchFamily="2" charset="2"/>
              </a:rPr>
              <a:t>(</a:t>
            </a:r>
            <a:r>
              <a:rPr lang="en-US" altLang="zh-TW" sz="2000" i="1" kern="0" dirty="0">
                <a:solidFill>
                  <a:srgbClr val="FF0000"/>
                </a:solidFill>
                <a:latin typeface="+mn-lt"/>
                <a:ea typeface="+mn-ea"/>
                <a:sym typeface="Wingdings" pitchFamily="2" charset="2"/>
              </a:rPr>
              <a:t>x</a:t>
            </a:r>
            <a:r>
              <a:rPr lang="en-US" altLang="zh-TW" sz="2000" kern="0" baseline="-25000" dirty="0">
                <a:solidFill>
                  <a:srgbClr val="FF0000"/>
                </a:solidFill>
                <a:latin typeface="+mn-lt"/>
                <a:ea typeface="+mn-ea"/>
                <a:sym typeface="Wingdings" pitchFamily="2" charset="2"/>
              </a:rPr>
              <a:t>1</a:t>
            </a:r>
            <a:r>
              <a:rPr lang="en-US" altLang="zh-TW" sz="2000" kern="0" dirty="0">
                <a:solidFill>
                  <a:srgbClr val="FF0000"/>
                </a:solidFill>
                <a:latin typeface="+mn-lt"/>
                <a:ea typeface="+mn-ea"/>
                <a:sym typeface="Wingdings" pitchFamily="2" charset="2"/>
              </a:rPr>
              <a:t>, </a:t>
            </a:r>
            <a:r>
              <a:rPr lang="en-US" altLang="zh-TW" sz="2000" i="1" kern="0" dirty="0">
                <a:solidFill>
                  <a:srgbClr val="FF0000"/>
                </a:solidFill>
                <a:latin typeface="+mn-lt"/>
                <a:ea typeface="+mn-ea"/>
                <a:sym typeface="Wingdings" pitchFamily="2" charset="2"/>
              </a:rPr>
              <a:t>x</a:t>
            </a:r>
            <a:r>
              <a:rPr lang="en-US" altLang="zh-TW" sz="2000" kern="0" baseline="-25000" dirty="0">
                <a:solidFill>
                  <a:srgbClr val="FF0000"/>
                </a:solidFill>
                <a:latin typeface="+mn-lt"/>
                <a:ea typeface="+mn-ea"/>
                <a:sym typeface="Wingdings" pitchFamily="2" charset="2"/>
              </a:rPr>
              <a:t>2</a:t>
            </a:r>
            <a:r>
              <a:rPr lang="en-US" altLang="zh-TW" sz="2000" kern="0" dirty="0">
                <a:solidFill>
                  <a:srgbClr val="FF0000"/>
                </a:solidFill>
                <a:latin typeface="+mn-lt"/>
                <a:ea typeface="+mn-ea"/>
                <a:sym typeface="Wingdings" pitchFamily="2" charset="2"/>
              </a:rPr>
              <a:t>) = (5, 16) (intersection of </a:t>
            </a:r>
            <a:r>
              <a:rPr lang="en-US" altLang="zh-TW" sz="2000" dirty="0">
                <a:solidFill>
                  <a:srgbClr val="FF0000"/>
                </a:solidFill>
              </a:rPr>
              <a:t>–</a:t>
            </a:r>
            <a:r>
              <a:rPr lang="en-US" altLang="zh-TW" sz="2000" i="1" kern="0" dirty="0">
                <a:solidFill>
                  <a:srgbClr val="FF0000"/>
                </a:solidFill>
                <a:sym typeface="Wingdings" pitchFamily="2" charset="2"/>
              </a:rPr>
              <a:t>x + y</a:t>
            </a:r>
            <a:r>
              <a:rPr lang="en-US" altLang="zh-TW" sz="2000" kern="0" dirty="0">
                <a:solidFill>
                  <a:srgbClr val="FF0000"/>
                </a:solidFill>
                <a:sym typeface="Wingdings" pitchFamily="2" charset="2"/>
              </a:rPr>
              <a:t> = 11 </a:t>
            </a:r>
            <a:r>
              <a:rPr lang="en-US" altLang="zh-TW" sz="2000" kern="0" dirty="0">
                <a:solidFill>
                  <a:srgbClr val="FF0000"/>
                </a:solidFill>
                <a:latin typeface="+mn-lt"/>
                <a:ea typeface="+mn-ea"/>
                <a:sym typeface="Wingdings" pitchFamily="2" charset="2"/>
              </a:rPr>
              <a:t>and </a:t>
            </a:r>
            <a:r>
              <a:rPr lang="en-US" altLang="zh-TW" sz="2000" dirty="0">
                <a:solidFill>
                  <a:srgbClr val="FF0000"/>
                </a:solidFill>
                <a:sym typeface="Wingdings" pitchFamily="2" charset="2"/>
              </a:rPr>
              <a:t>2</a:t>
            </a:r>
            <a:r>
              <a:rPr lang="en-US" altLang="zh-TW" sz="2000" i="1" kern="0" dirty="0">
                <a:solidFill>
                  <a:srgbClr val="FF0000"/>
                </a:solidFill>
                <a:sym typeface="Wingdings" pitchFamily="2" charset="2"/>
              </a:rPr>
              <a:t>x + </a:t>
            </a:r>
            <a:r>
              <a:rPr lang="en-US" altLang="zh-TW" sz="2000" kern="0" dirty="0">
                <a:solidFill>
                  <a:srgbClr val="FF0000"/>
                </a:solidFill>
                <a:sym typeface="Wingdings" pitchFamily="2" charset="2"/>
              </a:rPr>
              <a:t>5</a:t>
            </a:r>
            <a:r>
              <a:rPr lang="en-US" altLang="zh-TW" sz="2000" i="1" kern="0" dirty="0">
                <a:solidFill>
                  <a:srgbClr val="FF0000"/>
                </a:solidFill>
                <a:latin typeface="+mn-lt"/>
                <a:ea typeface="+mn-ea"/>
                <a:sym typeface="Wingdings" pitchFamily="2" charset="2"/>
              </a:rPr>
              <a:t>y</a:t>
            </a:r>
            <a:r>
              <a:rPr lang="en-US" altLang="zh-TW" sz="2000" kern="0" dirty="0">
                <a:solidFill>
                  <a:srgbClr val="FF0000"/>
                </a:solidFill>
                <a:latin typeface="+mn-lt"/>
                <a:ea typeface="+mn-ea"/>
                <a:sym typeface="Wingdings" pitchFamily="2" charset="2"/>
              </a:rPr>
              <a:t> = 90)</a:t>
            </a:r>
            <a:endParaRPr lang="en-US" altLang="zh-TW" sz="2000" kern="0" dirty="0">
              <a:latin typeface="+mn-lt"/>
              <a:ea typeface="+mn-ea"/>
              <a:sym typeface="Wingdings" pitchFamily="2" charset="2"/>
            </a:endParaRPr>
          </a:p>
        </p:txBody>
      </p:sp>
      <p:graphicFrame>
        <p:nvGraphicFramePr>
          <p:cNvPr id="15364" name="Object 4"/>
          <p:cNvGraphicFramePr>
            <a:graphicFrameLocks noChangeAspect="1"/>
          </p:cNvGraphicFramePr>
          <p:nvPr>
            <p:extLst>
              <p:ext uri="{D42A27DB-BD31-4B8C-83A1-F6EECF244321}">
                <p14:modId xmlns:p14="http://schemas.microsoft.com/office/powerpoint/2010/main" val="802028763"/>
              </p:ext>
            </p:extLst>
          </p:nvPr>
        </p:nvGraphicFramePr>
        <p:xfrm>
          <a:off x="1458913" y="3643313"/>
          <a:ext cx="6288087" cy="896937"/>
        </p:xfrm>
        <a:graphic>
          <a:graphicData uri="http://schemas.openxmlformats.org/presentationml/2006/ole">
            <mc:AlternateContent xmlns:mc="http://schemas.openxmlformats.org/markup-compatibility/2006">
              <mc:Choice xmlns:v="urn:schemas-microsoft-com:vml" Requires="v">
                <p:oleObj spid="_x0000_s16146" name="Equation" r:id="rId8" imgW="4991040" imgH="711000" progId="Equation.DSMT4">
                  <p:embed/>
                </p:oleObj>
              </mc:Choice>
              <mc:Fallback>
                <p:oleObj name="Equation" r:id="rId8" imgW="4991040" imgH="711000" progId="Equation.DSMT4">
                  <p:embed/>
                  <p:pic>
                    <p:nvPicPr>
                      <p:cNvPr id="0" name="Object 4"/>
                      <p:cNvPicPr>
                        <a:picLocks noChangeAspect="1" noChangeArrowheads="1"/>
                      </p:cNvPicPr>
                      <p:nvPr/>
                    </p:nvPicPr>
                    <p:blipFill>
                      <a:blip r:embed="rId9"/>
                      <a:srcRect/>
                      <a:stretch>
                        <a:fillRect/>
                      </a:stretch>
                    </p:blipFill>
                    <p:spPr bwMode="auto">
                      <a:xfrm>
                        <a:off x="1458913" y="3643313"/>
                        <a:ext cx="6288087" cy="89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Rectangle 3"/>
          <p:cNvSpPr txBox="1">
            <a:spLocks noChangeArrowheads="1"/>
          </p:cNvSpPr>
          <p:nvPr/>
        </p:nvSpPr>
        <p:spPr bwMode="auto">
          <a:xfrm>
            <a:off x="428625" y="4643438"/>
            <a:ext cx="8286750" cy="428625"/>
          </a:xfrm>
          <a:prstGeom prst="rect">
            <a:avLst/>
          </a:prstGeom>
          <a:noFill/>
          <a:ln w="9525">
            <a:noFill/>
            <a:miter lim="800000"/>
            <a:headEnd/>
            <a:tailEnd/>
          </a:ln>
        </p:spPr>
        <p:txBody>
          <a:bodyPr/>
          <a:lstStyle/>
          <a:p>
            <a:pPr marL="196850" indent="-196850">
              <a:lnSpc>
                <a:spcPct val="95000"/>
              </a:lnSpc>
              <a:spcBef>
                <a:spcPts val="300"/>
              </a:spcBef>
              <a:buClr>
                <a:schemeClr val="tx1"/>
              </a:buClr>
              <a:buSzPct val="40000"/>
              <a:buFont typeface="Wingdings" pitchFamily="2" charset="2"/>
              <a:buChar char="n"/>
              <a:defRPr/>
            </a:pPr>
            <a:r>
              <a:rPr lang="en-US" altLang="zh-TW" sz="2000" kern="0" dirty="0">
                <a:solidFill>
                  <a:srgbClr val="FF0000"/>
                </a:solidFill>
                <a:latin typeface="+mn-lt"/>
                <a:ea typeface="+mn-ea"/>
                <a:sym typeface="Wingdings" pitchFamily="2" charset="2"/>
              </a:rPr>
              <a:t>(</a:t>
            </a:r>
            <a:r>
              <a:rPr lang="en-US" altLang="zh-TW" sz="2000" i="1" kern="0" dirty="0">
                <a:solidFill>
                  <a:srgbClr val="FF0000"/>
                </a:solidFill>
                <a:latin typeface="+mn-lt"/>
                <a:ea typeface="+mn-ea"/>
                <a:sym typeface="Wingdings" pitchFamily="2" charset="2"/>
              </a:rPr>
              <a:t>x</a:t>
            </a:r>
            <a:r>
              <a:rPr lang="en-US" altLang="zh-TW" sz="2000" kern="0" baseline="-25000" dirty="0">
                <a:solidFill>
                  <a:srgbClr val="FF0000"/>
                </a:solidFill>
                <a:latin typeface="+mn-lt"/>
                <a:ea typeface="+mn-ea"/>
                <a:sym typeface="Wingdings" pitchFamily="2" charset="2"/>
              </a:rPr>
              <a:t>1</a:t>
            </a:r>
            <a:r>
              <a:rPr lang="en-US" altLang="zh-TW" sz="2000" kern="0" dirty="0">
                <a:solidFill>
                  <a:srgbClr val="FF0000"/>
                </a:solidFill>
                <a:latin typeface="+mn-lt"/>
                <a:ea typeface="+mn-ea"/>
                <a:sym typeface="Wingdings" pitchFamily="2" charset="2"/>
              </a:rPr>
              <a:t>, </a:t>
            </a:r>
            <a:r>
              <a:rPr lang="en-US" altLang="zh-TW" sz="2000" i="1" kern="0" dirty="0">
                <a:solidFill>
                  <a:srgbClr val="FF0000"/>
                </a:solidFill>
                <a:latin typeface="+mn-lt"/>
                <a:ea typeface="+mn-ea"/>
                <a:sym typeface="Wingdings" pitchFamily="2" charset="2"/>
              </a:rPr>
              <a:t>x</a:t>
            </a:r>
            <a:r>
              <a:rPr lang="en-US" altLang="zh-TW" sz="2000" kern="0" baseline="-25000" dirty="0">
                <a:solidFill>
                  <a:srgbClr val="FF0000"/>
                </a:solidFill>
                <a:latin typeface="+mn-lt"/>
                <a:ea typeface="+mn-ea"/>
                <a:sym typeface="Wingdings" pitchFamily="2" charset="2"/>
              </a:rPr>
              <a:t>2</a:t>
            </a:r>
            <a:r>
              <a:rPr lang="en-US" altLang="zh-TW" sz="2000" kern="0" dirty="0">
                <a:solidFill>
                  <a:srgbClr val="FF0000"/>
                </a:solidFill>
                <a:latin typeface="+mn-lt"/>
                <a:ea typeface="+mn-ea"/>
                <a:sym typeface="Wingdings" pitchFamily="2" charset="2"/>
              </a:rPr>
              <a:t>) = (15, 12) (intersection of </a:t>
            </a:r>
            <a:r>
              <a:rPr lang="en-US" altLang="zh-TW" sz="2000" i="1" kern="0" dirty="0">
                <a:solidFill>
                  <a:srgbClr val="FF0000"/>
                </a:solidFill>
                <a:sym typeface="Wingdings" pitchFamily="2" charset="2"/>
              </a:rPr>
              <a:t>x + y</a:t>
            </a:r>
            <a:r>
              <a:rPr lang="en-US" altLang="zh-TW" sz="2000" kern="0" dirty="0">
                <a:solidFill>
                  <a:srgbClr val="FF0000"/>
                </a:solidFill>
                <a:sym typeface="Wingdings" pitchFamily="2" charset="2"/>
              </a:rPr>
              <a:t> = 27 </a:t>
            </a:r>
            <a:r>
              <a:rPr lang="en-US" altLang="zh-TW" sz="2000" kern="0" dirty="0">
                <a:solidFill>
                  <a:srgbClr val="FF0000"/>
                </a:solidFill>
                <a:latin typeface="+mn-lt"/>
                <a:ea typeface="+mn-ea"/>
                <a:sym typeface="Wingdings" pitchFamily="2" charset="2"/>
              </a:rPr>
              <a:t>and </a:t>
            </a:r>
            <a:r>
              <a:rPr lang="en-US" altLang="zh-TW" sz="2000" dirty="0">
                <a:solidFill>
                  <a:srgbClr val="FF0000"/>
                </a:solidFill>
                <a:sym typeface="Wingdings" pitchFamily="2" charset="2"/>
              </a:rPr>
              <a:t>2</a:t>
            </a:r>
            <a:r>
              <a:rPr lang="en-US" altLang="zh-TW" sz="2000" i="1" kern="0" dirty="0">
                <a:solidFill>
                  <a:srgbClr val="FF0000"/>
                </a:solidFill>
                <a:sym typeface="Wingdings" pitchFamily="2" charset="2"/>
              </a:rPr>
              <a:t>x + </a:t>
            </a:r>
            <a:r>
              <a:rPr lang="en-US" altLang="zh-TW" sz="2000" kern="0" dirty="0">
                <a:solidFill>
                  <a:srgbClr val="FF0000"/>
                </a:solidFill>
                <a:sym typeface="Wingdings" pitchFamily="2" charset="2"/>
              </a:rPr>
              <a:t>5</a:t>
            </a:r>
            <a:r>
              <a:rPr lang="en-US" altLang="zh-TW" sz="2000" i="1" kern="0" dirty="0">
                <a:solidFill>
                  <a:srgbClr val="FF0000"/>
                </a:solidFill>
                <a:latin typeface="+mn-lt"/>
                <a:ea typeface="+mn-ea"/>
                <a:sym typeface="Wingdings" pitchFamily="2" charset="2"/>
              </a:rPr>
              <a:t>y</a:t>
            </a:r>
            <a:r>
              <a:rPr lang="en-US" altLang="zh-TW" sz="2000" kern="0" dirty="0">
                <a:solidFill>
                  <a:srgbClr val="FF0000"/>
                </a:solidFill>
                <a:latin typeface="+mn-lt"/>
                <a:ea typeface="+mn-ea"/>
                <a:sym typeface="Wingdings" pitchFamily="2" charset="2"/>
              </a:rPr>
              <a:t> = 90)</a:t>
            </a:r>
            <a:endParaRPr lang="en-US" altLang="zh-TW" sz="2000" kern="0" dirty="0">
              <a:latin typeface="+mn-lt"/>
              <a:ea typeface="+mn-ea"/>
              <a:sym typeface="Wingdings" pitchFamily="2" charset="2"/>
            </a:endParaRPr>
          </a:p>
        </p:txBody>
      </p:sp>
      <p:graphicFrame>
        <p:nvGraphicFramePr>
          <p:cNvPr id="15365" name="Object 6"/>
          <p:cNvGraphicFramePr>
            <a:graphicFrameLocks noChangeAspect="1"/>
          </p:cNvGraphicFramePr>
          <p:nvPr/>
        </p:nvGraphicFramePr>
        <p:xfrm>
          <a:off x="1463675" y="5072063"/>
          <a:ext cx="6626225" cy="896937"/>
        </p:xfrm>
        <a:graphic>
          <a:graphicData uri="http://schemas.openxmlformats.org/presentationml/2006/ole">
            <mc:AlternateContent xmlns:mc="http://schemas.openxmlformats.org/markup-compatibility/2006">
              <mc:Choice xmlns:v="urn:schemas-microsoft-com:vml" Requires="v">
                <p:oleObj spid="_x0000_s16147" name="Equation" r:id="rId10" imgW="5257800" imgH="711000" progId="Equation.DSMT4">
                  <p:embed/>
                </p:oleObj>
              </mc:Choice>
              <mc:Fallback>
                <p:oleObj name="Equation" r:id="rId10" imgW="5257800" imgH="711000"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3675" y="5072063"/>
                        <a:ext cx="6626225" cy="89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Rectangle 3"/>
          <p:cNvSpPr txBox="1">
            <a:spLocks noChangeArrowheads="1"/>
          </p:cNvSpPr>
          <p:nvPr/>
        </p:nvSpPr>
        <p:spPr bwMode="auto">
          <a:xfrm>
            <a:off x="500063" y="5918200"/>
            <a:ext cx="8286750" cy="939800"/>
          </a:xfrm>
          <a:prstGeom prst="rect">
            <a:avLst/>
          </a:prstGeom>
          <a:noFill/>
          <a:ln w="9525">
            <a:noFill/>
            <a:miter lim="800000"/>
            <a:headEnd/>
            <a:tailEnd/>
          </a:ln>
        </p:spPr>
        <p:txBody>
          <a:bodyPr/>
          <a:lstStyle/>
          <a:p>
            <a:pPr marL="268288" indent="-268288">
              <a:lnSpc>
                <a:spcPct val="90000"/>
              </a:lnSpc>
              <a:spcBef>
                <a:spcPts val="0"/>
              </a:spcBef>
              <a:buClr>
                <a:schemeClr val="tx1"/>
              </a:buClr>
              <a:buSzPct val="40000"/>
              <a:defRPr/>
            </a:pPr>
            <a:r>
              <a:rPr lang="en-US" altLang="zh-TW" sz="1600" kern="0" dirty="0">
                <a:solidFill>
                  <a:srgbClr val="0000FF"/>
                </a:solidFill>
                <a:latin typeface="+mn-lt"/>
                <a:ea typeface="+mn-ea"/>
                <a:sym typeface="Wingdings" pitchFamily="2" charset="2"/>
              </a:rPr>
              <a:t>※ The above analysis shows that two </a:t>
            </a:r>
            <a:r>
              <a:rPr lang="en-US" altLang="zh-TW" sz="1600" kern="0" dirty="0" err="1">
                <a:solidFill>
                  <a:srgbClr val="0000FF"/>
                </a:solidFill>
                <a:latin typeface="+mn-lt"/>
                <a:ea typeface="+mn-ea"/>
                <a:sym typeface="Wingdings" pitchFamily="2" charset="2"/>
              </a:rPr>
              <a:t>nonbasic</a:t>
            </a:r>
            <a:r>
              <a:rPr lang="en-US" altLang="zh-TW" sz="1600" kern="0" dirty="0">
                <a:solidFill>
                  <a:srgbClr val="0000FF"/>
                </a:solidFill>
                <a:latin typeface="+mn-lt"/>
                <a:ea typeface="+mn-ea"/>
                <a:sym typeface="Wingdings" pitchFamily="2" charset="2"/>
              </a:rPr>
              <a:t> variables represent two straight lines </a:t>
            </a:r>
            <a:r>
              <a:rPr lang="en-US" altLang="zh-TW" sz="1600" kern="0" dirty="0" smtClean="0">
                <a:solidFill>
                  <a:srgbClr val="0000FF"/>
                </a:solidFill>
                <a:latin typeface="+mn-lt"/>
                <a:ea typeface="+mn-ea"/>
                <a:sym typeface="Wingdings" pitchFamily="2" charset="2"/>
              </a:rPr>
              <a:t>(corresponding equations) that </a:t>
            </a:r>
            <a:r>
              <a:rPr lang="en-US" altLang="zh-TW" sz="1600" kern="0" dirty="0">
                <a:solidFill>
                  <a:srgbClr val="0000FF"/>
                </a:solidFill>
                <a:latin typeface="+mn-lt"/>
                <a:ea typeface="+mn-ea"/>
                <a:sym typeface="Wingdings" pitchFamily="2" charset="2"/>
              </a:rPr>
              <a:t>determine the vertex we examine</a:t>
            </a:r>
          </a:p>
          <a:p>
            <a:pPr marL="268288" indent="-268288">
              <a:lnSpc>
                <a:spcPct val="90000"/>
              </a:lnSpc>
              <a:spcBef>
                <a:spcPts val="0"/>
              </a:spcBef>
              <a:buClr>
                <a:schemeClr val="tx1"/>
              </a:buClr>
              <a:buSzPct val="40000"/>
              <a:defRPr/>
            </a:pPr>
            <a:r>
              <a:rPr lang="en-US" altLang="zh-TW" sz="1600" kern="0" dirty="0">
                <a:solidFill>
                  <a:srgbClr val="0000FF"/>
                </a:solidFill>
                <a:latin typeface="+mn-lt"/>
                <a:sym typeface="Wingdings" pitchFamily="2" charset="2"/>
              </a:rPr>
              <a:t>※ The intuition of the simplex method is </a:t>
            </a:r>
            <a:r>
              <a:rPr lang="en-US" altLang="zh-TW" sz="1600" kern="0" dirty="0" smtClean="0">
                <a:solidFill>
                  <a:srgbClr val="0000FF"/>
                </a:solidFill>
                <a:latin typeface="+mn-lt"/>
                <a:sym typeface="Wingdings" pitchFamily="2" charset="2"/>
              </a:rPr>
              <a:t>to test </a:t>
            </a:r>
            <a:r>
              <a:rPr lang="en-US" altLang="zh-TW" sz="1600" kern="0" dirty="0">
                <a:solidFill>
                  <a:srgbClr val="0000FF"/>
                </a:solidFill>
                <a:latin typeface="+mn-lt"/>
                <a:sym typeface="Wingdings" pitchFamily="2" charset="2"/>
              </a:rPr>
              <a:t>different combinations of </a:t>
            </a:r>
            <a:r>
              <a:rPr lang="en-US" altLang="zh-TW" sz="1600" kern="0" dirty="0" err="1">
                <a:solidFill>
                  <a:srgbClr val="0000FF"/>
                </a:solidFill>
                <a:latin typeface="+mn-lt"/>
                <a:sym typeface="Wingdings" pitchFamily="2" charset="2"/>
              </a:rPr>
              <a:t>nonbasic</a:t>
            </a:r>
            <a:r>
              <a:rPr lang="en-US" altLang="zh-TW" sz="1600" kern="0" dirty="0">
                <a:solidFill>
                  <a:srgbClr val="0000FF"/>
                </a:solidFill>
                <a:latin typeface="+mn-lt"/>
                <a:sym typeface="Wingdings" pitchFamily="2" charset="2"/>
              </a:rPr>
              <a:t> variables, which is equivalent to testing different vertexes of the solution region</a:t>
            </a:r>
            <a:endParaRPr lang="en-US" altLang="zh-TW" sz="1600" b="1" kern="0" dirty="0">
              <a:solidFill>
                <a:srgbClr val="0000FF"/>
              </a:solidFill>
              <a:latin typeface="+mn-lt"/>
              <a:ea typeface="+mn-ea"/>
              <a:sym typeface="Wingdings" pitchFamily="2" charset="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3"/>
          <p:cNvSpPr>
            <a:spLocks noGrp="1" noChangeArrowheads="1"/>
          </p:cNvSpPr>
          <p:nvPr>
            <p:ph type="body" idx="1"/>
          </p:nvPr>
        </p:nvSpPr>
        <p:spPr>
          <a:xfrm>
            <a:off x="285750" y="928688"/>
            <a:ext cx="8358188" cy="1857375"/>
          </a:xfrm>
        </p:spPr>
        <p:txBody>
          <a:bodyPr/>
          <a:lstStyle/>
          <a:p>
            <a:pPr eaLnBrk="1" hangingPunct="1">
              <a:spcBef>
                <a:spcPts val="300"/>
              </a:spcBef>
              <a:defRPr/>
            </a:pPr>
            <a:r>
              <a:rPr lang="en-US" altLang="zh-TW" dirty="0" smtClean="0"/>
              <a:t>Ex 2: The simplex method with three variables</a:t>
            </a:r>
          </a:p>
          <a:p>
            <a:pPr marL="360363" indent="-22225" eaLnBrk="1" hangingPunct="1">
              <a:spcBef>
                <a:spcPts val="300"/>
              </a:spcBef>
              <a:buFont typeface="Wingdings" pitchFamily="2" charset="2"/>
              <a:buNone/>
              <a:defRPr/>
            </a:pPr>
            <a:r>
              <a:rPr lang="en-US" altLang="zh-TW" dirty="0" smtClean="0"/>
              <a:t>	</a:t>
            </a:r>
            <a:r>
              <a:rPr lang="en-US" altLang="zh-TW" dirty="0" smtClean="0">
                <a:solidFill>
                  <a:schemeClr val="tx1"/>
                </a:solidFill>
              </a:rPr>
              <a:t>Use the simplex method to find the maximum value of </a:t>
            </a:r>
            <a:endParaRPr lang="en-US" altLang="zh-TW" dirty="0" smtClean="0"/>
          </a:p>
          <a:p>
            <a:pPr marL="360363" indent="-22225" eaLnBrk="1" hangingPunct="1">
              <a:spcBef>
                <a:spcPts val="300"/>
              </a:spcBef>
              <a:buFont typeface="Wingdings" pitchFamily="2" charset="2"/>
              <a:buNone/>
              <a:defRPr/>
            </a:pPr>
            <a:r>
              <a:rPr lang="en-US" altLang="zh-TW" dirty="0" smtClean="0">
                <a:solidFill>
                  <a:schemeClr val="tx1"/>
                </a:solidFill>
              </a:rPr>
              <a:t>				</a:t>
            </a:r>
            <a:r>
              <a:rPr lang="en-US" altLang="zh-TW" i="1" dirty="0" smtClean="0">
                <a:solidFill>
                  <a:schemeClr val="tx1"/>
                </a:solidFill>
              </a:rPr>
              <a:t>z</a:t>
            </a:r>
            <a:r>
              <a:rPr lang="en-US" altLang="zh-TW" dirty="0" smtClean="0">
                <a:solidFill>
                  <a:schemeClr val="tx1"/>
                </a:solidFill>
              </a:rPr>
              <a:t> = 2</a:t>
            </a:r>
            <a:r>
              <a:rPr lang="en-US" altLang="zh-TW" i="1" dirty="0" smtClean="0">
                <a:solidFill>
                  <a:schemeClr val="tx1"/>
                </a:solidFill>
              </a:rPr>
              <a:t>x</a:t>
            </a:r>
            <a:r>
              <a:rPr lang="en-US" altLang="zh-TW" baseline="-25000" dirty="0" smtClean="0">
                <a:solidFill>
                  <a:schemeClr val="tx1"/>
                </a:solidFill>
              </a:rPr>
              <a:t>1</a:t>
            </a:r>
            <a:r>
              <a:rPr lang="en-US" altLang="zh-TW" dirty="0" smtClean="0">
                <a:solidFill>
                  <a:schemeClr val="tx1"/>
                </a:solidFill>
              </a:rPr>
              <a:t> – </a:t>
            </a:r>
            <a:r>
              <a:rPr lang="en-US" altLang="zh-TW" i="1" dirty="0" smtClean="0">
                <a:solidFill>
                  <a:schemeClr val="tx1"/>
                </a:solidFill>
              </a:rPr>
              <a:t>x</a:t>
            </a:r>
            <a:r>
              <a:rPr lang="en-US" altLang="zh-TW" baseline="-25000" dirty="0" smtClean="0">
                <a:solidFill>
                  <a:schemeClr val="tx1"/>
                </a:solidFill>
              </a:rPr>
              <a:t>2</a:t>
            </a:r>
            <a:r>
              <a:rPr lang="en-US" altLang="zh-TW" dirty="0" smtClean="0">
                <a:solidFill>
                  <a:schemeClr val="tx1"/>
                </a:solidFill>
              </a:rPr>
              <a:t> + 2</a:t>
            </a:r>
            <a:r>
              <a:rPr lang="en-US" altLang="zh-TW" i="1" dirty="0" smtClean="0">
                <a:solidFill>
                  <a:schemeClr val="tx1"/>
                </a:solidFill>
              </a:rPr>
              <a:t>x</a:t>
            </a:r>
            <a:r>
              <a:rPr lang="en-US" altLang="zh-TW" baseline="-25000" dirty="0" smtClean="0">
                <a:solidFill>
                  <a:schemeClr val="tx1"/>
                </a:solidFill>
              </a:rPr>
              <a:t>3</a:t>
            </a:r>
            <a:r>
              <a:rPr lang="en-US" altLang="zh-TW" dirty="0" smtClean="0">
                <a:solidFill>
                  <a:schemeClr val="tx1"/>
                </a:solidFill>
              </a:rPr>
              <a:t>,</a:t>
            </a:r>
            <a:endParaRPr lang="en-US" altLang="zh-TW" baseline="-25000" dirty="0" smtClean="0">
              <a:solidFill>
                <a:schemeClr val="tx1"/>
              </a:solidFill>
            </a:endParaRPr>
          </a:p>
          <a:p>
            <a:pPr marL="360363" indent="-22225" eaLnBrk="1" hangingPunct="1">
              <a:spcBef>
                <a:spcPts val="300"/>
              </a:spcBef>
              <a:buFont typeface="Wingdings" pitchFamily="2" charset="2"/>
              <a:buNone/>
              <a:defRPr/>
            </a:pPr>
            <a:r>
              <a:rPr lang="en-US" altLang="zh-TW" dirty="0" smtClean="0">
                <a:solidFill>
                  <a:schemeClr val="tx1"/>
                </a:solidFill>
              </a:rPr>
              <a:t>subject to the constraints</a:t>
            </a: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r>
              <a:rPr lang="en-US" altLang="zh-TW" dirty="0" smtClean="0">
                <a:solidFill>
                  <a:schemeClr val="tx1"/>
                </a:solidFill>
              </a:rPr>
              <a:t>where </a:t>
            </a:r>
            <a:r>
              <a:rPr lang="en-US" altLang="zh-TW" i="1" dirty="0" smtClean="0">
                <a:solidFill>
                  <a:schemeClr val="tx1"/>
                </a:solidFill>
              </a:rPr>
              <a:t>x</a:t>
            </a:r>
            <a:r>
              <a:rPr lang="en-US" altLang="zh-TW" baseline="-25000" dirty="0" smtClean="0">
                <a:solidFill>
                  <a:schemeClr val="tx1"/>
                </a:solidFill>
              </a:rPr>
              <a:t>1</a:t>
            </a:r>
            <a:r>
              <a:rPr lang="en-US" altLang="zh-TW" dirty="0" smtClean="0">
                <a:solidFill>
                  <a:schemeClr val="tx1"/>
                </a:solidFill>
              </a:rPr>
              <a:t> </a:t>
            </a:r>
            <a:r>
              <a:rPr lang="en-US" dirty="0" smtClean="0">
                <a:solidFill>
                  <a:schemeClr val="tx1"/>
                </a:solidFill>
                <a:sym typeface="Symbol"/>
              </a:rPr>
              <a:t> 0, </a:t>
            </a:r>
            <a:r>
              <a:rPr lang="en-US" i="1" dirty="0" smtClean="0">
                <a:solidFill>
                  <a:schemeClr val="tx1"/>
                </a:solidFill>
                <a:sym typeface="Symbol"/>
              </a:rPr>
              <a:t>x</a:t>
            </a:r>
            <a:r>
              <a:rPr lang="en-US" baseline="-25000" dirty="0" smtClean="0">
                <a:solidFill>
                  <a:schemeClr val="tx1"/>
                </a:solidFill>
                <a:sym typeface="Symbol"/>
              </a:rPr>
              <a:t>2</a:t>
            </a:r>
            <a:r>
              <a:rPr lang="en-US" dirty="0" smtClean="0">
                <a:solidFill>
                  <a:schemeClr val="tx1"/>
                </a:solidFill>
                <a:sym typeface="Symbol"/>
              </a:rPr>
              <a:t>  0, and </a:t>
            </a:r>
            <a:r>
              <a:rPr lang="en-US" i="1" dirty="0" smtClean="0">
                <a:solidFill>
                  <a:schemeClr val="tx1"/>
                </a:solidFill>
                <a:sym typeface="Symbol"/>
              </a:rPr>
              <a:t>x</a:t>
            </a:r>
            <a:r>
              <a:rPr lang="en-US" baseline="-25000" dirty="0" smtClean="0">
                <a:solidFill>
                  <a:schemeClr val="tx1"/>
                </a:solidFill>
                <a:sym typeface="Symbol"/>
              </a:rPr>
              <a:t>3</a:t>
            </a:r>
            <a:r>
              <a:rPr lang="en-US" dirty="0" smtClean="0">
                <a:solidFill>
                  <a:schemeClr val="tx1"/>
                </a:solidFill>
                <a:sym typeface="Symbol"/>
              </a:rPr>
              <a:t> </a:t>
            </a:r>
            <a:r>
              <a:rPr lang="zh-TW" altLang="en-US" dirty="0" smtClean="0">
                <a:solidFill>
                  <a:schemeClr val="tx1"/>
                </a:solidFill>
                <a:sym typeface="Symbol"/>
              </a:rPr>
              <a:t> </a:t>
            </a:r>
            <a:r>
              <a:rPr lang="en-US" altLang="zh-TW" dirty="0" smtClean="0">
                <a:solidFill>
                  <a:schemeClr val="tx1"/>
                </a:solidFill>
                <a:sym typeface="Symbol"/>
              </a:rPr>
              <a:t>0</a:t>
            </a:r>
            <a:endParaRPr lang="zh-TW" altLang="en-US" dirty="0" smtClean="0">
              <a:solidFill>
                <a:schemeClr val="tx1"/>
              </a:solidFill>
            </a:endParaRPr>
          </a:p>
        </p:txBody>
      </p:sp>
      <p:sp>
        <p:nvSpPr>
          <p:cNvPr id="16388"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754E06CC-82E7-4514-B826-D909D839563F}" type="slidenum">
              <a:rPr kumimoji="0" lang="en-US" altLang="zh-TW" sz="1400"/>
              <a:pPr algn="ctr"/>
              <a:t>37</a:t>
            </a:fld>
            <a:endParaRPr kumimoji="0" lang="en-US" altLang="zh-TW" sz="1400"/>
          </a:p>
        </p:txBody>
      </p:sp>
      <p:graphicFrame>
        <p:nvGraphicFramePr>
          <p:cNvPr id="16386" name="Object 2"/>
          <p:cNvGraphicFramePr>
            <a:graphicFrameLocks noChangeAspect="1"/>
          </p:cNvGraphicFramePr>
          <p:nvPr/>
        </p:nvGraphicFramePr>
        <p:xfrm>
          <a:off x="2714625" y="2481263"/>
          <a:ext cx="3468688" cy="1233487"/>
        </p:xfrm>
        <a:graphic>
          <a:graphicData uri="http://schemas.openxmlformats.org/presentationml/2006/ole">
            <mc:AlternateContent xmlns:mc="http://schemas.openxmlformats.org/markup-compatibility/2006">
              <mc:Choice xmlns:v="urn:schemas-microsoft-com:vml" Requires="v">
                <p:oleObj spid="_x0000_s16583" name="Equation" r:id="rId3" imgW="1930320" imgH="685800" progId="Equation.DSMT4">
                  <p:embed/>
                </p:oleObj>
              </mc:Choice>
              <mc:Fallback>
                <p:oleObj name="Equation" r:id="rId3" imgW="1930320" imgH="685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2481263"/>
                        <a:ext cx="3468688" cy="123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17"/>
          <p:cNvSpPr>
            <a:spLocks noChangeArrowheads="1"/>
          </p:cNvSpPr>
          <p:nvPr/>
        </p:nvSpPr>
        <p:spPr bwMode="auto">
          <a:xfrm>
            <a:off x="285750" y="4357688"/>
            <a:ext cx="7924800" cy="571500"/>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Sol:</a:t>
            </a:r>
          </a:p>
          <a:p>
            <a:pPr marL="450850" indent="-450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a:t>
            </a:r>
            <a:r>
              <a:rPr lang="en-US" altLang="zh-TW" dirty="0">
                <a:latin typeface="+mn-lt"/>
                <a:ea typeface="標楷體" pitchFamily="65" charset="-120"/>
              </a:rPr>
              <a:t>First, construct the initial simplex tableau with the initial basic solution (</a:t>
            </a:r>
            <a:r>
              <a:rPr lang="en-US" altLang="zh-TW" i="1" dirty="0">
                <a:latin typeface="+mn-lt"/>
                <a:ea typeface="標楷體" pitchFamily="65" charset="-120"/>
              </a:rPr>
              <a:t>x</a:t>
            </a:r>
            <a:r>
              <a:rPr lang="en-US" altLang="zh-TW" baseline="-25000" dirty="0">
                <a:latin typeface="+mn-lt"/>
                <a:ea typeface="標楷體" pitchFamily="65" charset="-120"/>
              </a:rPr>
              <a:t>1</a:t>
            </a:r>
            <a:r>
              <a:rPr lang="en-US" altLang="zh-TW" dirty="0">
                <a:latin typeface="+mn-lt"/>
                <a:ea typeface="標楷體" pitchFamily="65" charset="-120"/>
              </a:rPr>
              <a:t>, </a:t>
            </a:r>
            <a:r>
              <a:rPr lang="en-US" altLang="zh-TW" i="1" dirty="0">
                <a:latin typeface="+mn-lt"/>
                <a:ea typeface="標楷體" pitchFamily="65" charset="-120"/>
              </a:rPr>
              <a:t>x</a:t>
            </a:r>
            <a:r>
              <a:rPr lang="en-US" altLang="zh-TW" baseline="-25000" dirty="0">
                <a:latin typeface="+mn-lt"/>
                <a:ea typeface="標楷體" pitchFamily="65" charset="-120"/>
              </a:rPr>
              <a:t>2</a:t>
            </a:r>
            <a:r>
              <a:rPr lang="en-US" altLang="zh-TW" dirty="0">
                <a:latin typeface="+mn-lt"/>
                <a:ea typeface="標楷體" pitchFamily="65" charset="-120"/>
              </a:rPr>
              <a:t>, </a:t>
            </a:r>
            <a:r>
              <a:rPr lang="en-US" altLang="zh-TW" i="1" dirty="0">
                <a:latin typeface="+mn-lt"/>
                <a:ea typeface="標楷體" pitchFamily="65" charset="-120"/>
              </a:rPr>
              <a:t>x</a:t>
            </a:r>
            <a:r>
              <a:rPr lang="en-US" altLang="zh-TW" baseline="-25000" dirty="0">
                <a:latin typeface="+mn-lt"/>
                <a:ea typeface="標楷體" pitchFamily="65" charset="-120"/>
              </a:rPr>
              <a:t>3</a:t>
            </a:r>
            <a:r>
              <a:rPr lang="en-US" altLang="zh-TW" dirty="0">
                <a:latin typeface="+mn-lt"/>
                <a:ea typeface="標楷體" pitchFamily="65" charset="-120"/>
              </a:rPr>
              <a:t>, </a:t>
            </a:r>
            <a:r>
              <a:rPr lang="en-US" altLang="zh-TW" i="1" dirty="0">
                <a:latin typeface="+mn-lt"/>
                <a:ea typeface="標楷體" pitchFamily="65" charset="-120"/>
              </a:rPr>
              <a:t>s</a:t>
            </a:r>
            <a:r>
              <a:rPr lang="en-US" altLang="zh-TW" baseline="-25000" dirty="0">
                <a:latin typeface="+mn-lt"/>
                <a:ea typeface="標楷體" pitchFamily="65" charset="-120"/>
              </a:rPr>
              <a:t>1</a:t>
            </a:r>
            <a:r>
              <a:rPr lang="en-US" altLang="zh-TW" dirty="0">
                <a:latin typeface="+mn-lt"/>
                <a:ea typeface="標楷體" pitchFamily="65" charset="-120"/>
              </a:rPr>
              <a:t>, </a:t>
            </a:r>
            <a:r>
              <a:rPr lang="en-US" altLang="zh-TW" i="1" dirty="0">
                <a:latin typeface="+mn-lt"/>
                <a:ea typeface="標楷體" pitchFamily="65" charset="-120"/>
              </a:rPr>
              <a:t>s</a:t>
            </a:r>
            <a:r>
              <a:rPr lang="en-US" altLang="zh-TW" baseline="-25000" dirty="0">
                <a:latin typeface="+mn-lt"/>
                <a:ea typeface="標楷體" pitchFamily="65" charset="-120"/>
              </a:rPr>
              <a:t>2</a:t>
            </a:r>
            <a:r>
              <a:rPr lang="en-US" altLang="zh-TW" dirty="0">
                <a:latin typeface="+mn-lt"/>
                <a:ea typeface="標楷體" pitchFamily="65" charset="-120"/>
              </a:rPr>
              <a:t>, </a:t>
            </a:r>
            <a:r>
              <a:rPr lang="en-US" altLang="zh-TW" i="1" dirty="0">
                <a:latin typeface="+mn-lt"/>
                <a:ea typeface="標楷體" pitchFamily="65" charset="-120"/>
              </a:rPr>
              <a:t>s</a:t>
            </a:r>
            <a:r>
              <a:rPr lang="en-US" altLang="zh-TW" baseline="-25000" dirty="0">
                <a:latin typeface="+mn-lt"/>
                <a:ea typeface="標楷體" pitchFamily="65" charset="-120"/>
              </a:rPr>
              <a:t>3</a:t>
            </a:r>
            <a:r>
              <a:rPr lang="en-US" altLang="zh-TW" dirty="0">
                <a:latin typeface="+mn-lt"/>
                <a:ea typeface="標楷體" pitchFamily="65" charset="-120"/>
              </a:rPr>
              <a:t>) = (0, 0, 0, 10, 20, 5)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04CD1154-4600-4E1C-A0BC-BBD70B2E71BB}" type="slidenum">
              <a:rPr kumimoji="0" lang="en-US" altLang="zh-TW" sz="1400"/>
              <a:pPr algn="ctr"/>
              <a:t>38</a:t>
            </a:fld>
            <a:endParaRPr kumimoji="0" lang="en-US" altLang="zh-TW" sz="1400"/>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8" y="857250"/>
            <a:ext cx="65754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64516" name="文字方塊 13"/>
          <p:cNvSpPr txBox="1">
            <a:spLocks noChangeArrowheads="1"/>
          </p:cNvSpPr>
          <p:nvPr/>
        </p:nvSpPr>
        <p:spPr bwMode="auto">
          <a:xfrm>
            <a:off x="4357688" y="2928938"/>
            <a:ext cx="4606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800" dirty="0">
                <a:solidFill>
                  <a:srgbClr val="0000FF"/>
                </a:solidFill>
              </a:rPr>
              <a:t>※ </a:t>
            </a:r>
            <a:r>
              <a:rPr lang="en-US" altLang="zh-TW" sz="1800" dirty="0" smtClean="0">
                <a:solidFill>
                  <a:srgbClr val="0000FF"/>
                </a:solidFill>
              </a:rPr>
              <a:t>Note </a:t>
            </a:r>
            <a:r>
              <a:rPr lang="en-US" altLang="zh-TW" sz="1800" dirty="0">
                <a:solidFill>
                  <a:srgbClr val="0000FF"/>
                </a:solidFill>
              </a:rPr>
              <a:t>that the “tie” occurs when choosing the entering variable. Here we arbitrarily choose </a:t>
            </a:r>
            <a:r>
              <a:rPr lang="en-US" altLang="zh-TW" sz="1800" i="1" dirty="0">
                <a:solidFill>
                  <a:srgbClr val="0000FF"/>
                </a:solidFill>
              </a:rPr>
              <a:t>x</a:t>
            </a:r>
            <a:r>
              <a:rPr lang="en-US" altLang="zh-TW" sz="1800" baseline="-25000" dirty="0">
                <a:solidFill>
                  <a:srgbClr val="0000FF"/>
                </a:solidFill>
              </a:rPr>
              <a:t>3</a:t>
            </a:r>
            <a:r>
              <a:rPr lang="en-US" altLang="zh-TW" sz="1800" dirty="0">
                <a:solidFill>
                  <a:srgbClr val="0000FF"/>
                </a:solidFill>
              </a:rPr>
              <a:t> as the entering variable</a:t>
            </a:r>
            <a:endParaRPr lang="zh-TW" altLang="en-US" sz="1800" dirty="0">
              <a:solidFill>
                <a:srgbClr val="0000FF"/>
              </a:solidFill>
            </a:endParaRPr>
          </a:p>
        </p:txBody>
      </p:sp>
      <p:pic>
        <p:nvPicPr>
          <p:cNvPr id="645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4108450"/>
            <a:ext cx="645477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01B07718-F934-44B5-A870-3C260340272F}" type="slidenum">
              <a:rPr kumimoji="0" lang="en-US" altLang="zh-TW" sz="1400"/>
              <a:pPr algn="ctr"/>
              <a:t>39</a:t>
            </a:fld>
            <a:endParaRPr kumimoji="0" lang="en-US" altLang="zh-TW" sz="1400"/>
          </a:p>
        </p:txBody>
      </p:sp>
      <p:pic>
        <p:nvPicPr>
          <p:cNvPr id="65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88" y="857250"/>
            <a:ext cx="5059362"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7" name="矩形 6"/>
          <p:cNvSpPr/>
          <p:nvPr/>
        </p:nvSpPr>
        <p:spPr>
          <a:xfrm>
            <a:off x="1143000" y="3286125"/>
            <a:ext cx="6715125" cy="1833563"/>
          </a:xfrm>
          <a:prstGeom prst="rect">
            <a:avLst/>
          </a:prstGeom>
        </p:spPr>
        <p:txBody>
          <a:bodyPr>
            <a:spAutoFit/>
          </a:bodyPr>
          <a:lstStyle/>
          <a:p>
            <a:pPr>
              <a:lnSpc>
                <a:spcPct val="110000"/>
              </a:lnSpc>
              <a:spcBef>
                <a:spcPts val="300"/>
              </a:spcBef>
              <a:buClr>
                <a:schemeClr val="tx1"/>
              </a:buClr>
              <a:buSzPct val="40000"/>
              <a:defRPr/>
            </a:pPr>
            <a:r>
              <a:rPr lang="en-US" altLang="zh-TW" kern="0" dirty="0">
                <a:sym typeface="Wingdings" pitchFamily="2" charset="2"/>
              </a:rPr>
              <a:t>So the optimal solution is</a:t>
            </a:r>
          </a:p>
          <a:p>
            <a:pPr algn="ctr">
              <a:lnSpc>
                <a:spcPct val="110000"/>
              </a:lnSpc>
              <a:spcBef>
                <a:spcPts val="300"/>
              </a:spcBef>
              <a:buClr>
                <a:schemeClr val="tx1"/>
              </a:buClr>
              <a:buSzPct val="40000"/>
              <a:defRPr/>
            </a:pPr>
            <a:r>
              <a:rPr lang="en-US" altLang="zh-TW" dirty="0">
                <a:sym typeface="Wingdings" pitchFamily="2" charset="2"/>
              </a:rPr>
              <a:t>(</a:t>
            </a:r>
            <a:r>
              <a:rPr lang="en-US" altLang="zh-TW" i="1" dirty="0">
                <a:sym typeface="Wingdings" pitchFamily="2" charset="2"/>
              </a:rPr>
              <a:t>x</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x</a:t>
            </a:r>
            <a:r>
              <a:rPr lang="en-US" altLang="zh-TW" baseline="-25000" dirty="0">
                <a:sym typeface="Wingdings" pitchFamily="2" charset="2"/>
              </a:rPr>
              <a:t>2</a:t>
            </a:r>
            <a:r>
              <a:rPr lang="en-US" altLang="zh-TW" dirty="0">
                <a:sym typeface="Wingdings" pitchFamily="2" charset="2"/>
              </a:rPr>
              <a:t>, </a:t>
            </a:r>
            <a:r>
              <a:rPr lang="en-US" altLang="zh-TW" i="1" dirty="0">
                <a:sym typeface="Wingdings" pitchFamily="2" charset="2"/>
              </a:rPr>
              <a:t>x</a:t>
            </a:r>
            <a:r>
              <a:rPr lang="en-US" altLang="zh-TW" baseline="-25000" dirty="0">
                <a:sym typeface="Wingdings" pitchFamily="2" charset="2"/>
              </a:rPr>
              <a:t>3</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2</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3</a:t>
            </a:r>
            <a:r>
              <a:rPr lang="en-US" altLang="zh-TW" dirty="0">
                <a:sym typeface="Wingdings" pitchFamily="2" charset="2"/>
              </a:rPr>
              <a:t>) = (5, 0, 5/2, 0, 20, 0)</a:t>
            </a:r>
          </a:p>
          <a:p>
            <a:pPr>
              <a:lnSpc>
                <a:spcPct val="110000"/>
              </a:lnSpc>
              <a:spcBef>
                <a:spcPts val="300"/>
              </a:spcBef>
              <a:buClr>
                <a:schemeClr val="tx1"/>
              </a:buClr>
              <a:buSzPct val="40000"/>
              <a:defRPr/>
            </a:pPr>
            <a:r>
              <a:rPr lang="en-US" altLang="zh-TW" kern="0" dirty="0">
                <a:sym typeface="Wingdings" pitchFamily="2" charset="2"/>
              </a:rPr>
              <a:t>with </a:t>
            </a:r>
          </a:p>
          <a:p>
            <a:pPr algn="ctr">
              <a:lnSpc>
                <a:spcPct val="110000"/>
              </a:lnSpc>
              <a:spcBef>
                <a:spcPts val="300"/>
              </a:spcBef>
              <a:buClr>
                <a:schemeClr val="tx1"/>
              </a:buClr>
              <a:buSzPct val="40000"/>
              <a:defRPr/>
            </a:pPr>
            <a:r>
              <a:rPr lang="en-US" altLang="zh-TW" i="1" kern="0" dirty="0">
                <a:sym typeface="Wingdings" pitchFamily="2" charset="2"/>
              </a:rPr>
              <a:t>z</a:t>
            </a:r>
            <a:r>
              <a:rPr lang="en-US" altLang="zh-TW" kern="0" dirty="0">
                <a:sym typeface="Wingdings" pitchFamily="2" charset="2"/>
              </a:rPr>
              <a:t> = 2</a:t>
            </a:r>
            <a:r>
              <a:rPr lang="en-US" altLang="zh-TW" i="1" kern="0" dirty="0">
                <a:sym typeface="Wingdings" pitchFamily="2" charset="2"/>
              </a:rPr>
              <a:t>x</a:t>
            </a:r>
            <a:r>
              <a:rPr lang="en-US" altLang="zh-TW" kern="0" baseline="-25000" dirty="0">
                <a:sym typeface="Wingdings" pitchFamily="2" charset="2"/>
              </a:rPr>
              <a:t>1</a:t>
            </a:r>
            <a:r>
              <a:rPr lang="en-US" altLang="zh-TW" kern="0" dirty="0">
                <a:sym typeface="Wingdings" pitchFamily="2" charset="2"/>
              </a:rPr>
              <a:t> </a:t>
            </a:r>
            <a:r>
              <a:rPr lang="en-US" dirty="0"/>
              <a:t>–</a:t>
            </a:r>
            <a:r>
              <a:rPr lang="en-US" altLang="zh-TW" kern="0" dirty="0">
                <a:sym typeface="Wingdings" pitchFamily="2" charset="2"/>
              </a:rPr>
              <a:t> </a:t>
            </a:r>
            <a:r>
              <a:rPr lang="en-US" altLang="zh-TW" i="1" kern="0" dirty="0">
                <a:sym typeface="Wingdings" pitchFamily="2" charset="2"/>
              </a:rPr>
              <a:t>x</a:t>
            </a:r>
            <a:r>
              <a:rPr lang="en-US" altLang="zh-TW" kern="0" baseline="-25000" dirty="0">
                <a:sym typeface="Wingdings" pitchFamily="2" charset="2"/>
              </a:rPr>
              <a:t>2</a:t>
            </a:r>
            <a:r>
              <a:rPr lang="en-US" altLang="zh-TW" kern="0" dirty="0">
                <a:sym typeface="Wingdings" pitchFamily="2" charset="2"/>
              </a:rPr>
              <a:t> + 2</a:t>
            </a:r>
            <a:r>
              <a:rPr lang="en-US" altLang="zh-TW" i="1" kern="0" dirty="0">
                <a:sym typeface="Wingdings" pitchFamily="2" charset="2"/>
              </a:rPr>
              <a:t>x</a:t>
            </a:r>
            <a:r>
              <a:rPr lang="en-US" altLang="zh-TW" kern="0" baseline="-25000" dirty="0">
                <a:sym typeface="Wingdings" pitchFamily="2" charset="2"/>
              </a:rPr>
              <a:t>3 </a:t>
            </a:r>
            <a:r>
              <a:rPr lang="en-US" altLang="zh-TW" kern="0" dirty="0">
                <a:sym typeface="Wingdings" pitchFamily="2" charset="2"/>
              </a:rPr>
              <a:t>= 2(5) </a:t>
            </a:r>
            <a:r>
              <a:rPr lang="en-US" dirty="0"/>
              <a:t>–</a:t>
            </a:r>
            <a:r>
              <a:rPr lang="en-US" altLang="zh-TW" kern="0" dirty="0">
                <a:sym typeface="Wingdings" pitchFamily="2" charset="2"/>
              </a:rPr>
              <a:t> (0) + 2(5/2) = 15</a:t>
            </a:r>
          </a:p>
        </p:txBody>
      </p:sp>
      <p:sp>
        <p:nvSpPr>
          <p:cNvPr id="8" name="Rectangle 3"/>
          <p:cNvSpPr txBox="1">
            <a:spLocks noChangeArrowheads="1"/>
          </p:cNvSpPr>
          <p:nvPr/>
        </p:nvSpPr>
        <p:spPr bwMode="auto">
          <a:xfrm>
            <a:off x="500063" y="5429250"/>
            <a:ext cx="8286750" cy="928688"/>
          </a:xfrm>
          <a:prstGeom prst="rect">
            <a:avLst/>
          </a:prstGeom>
          <a:noFill/>
          <a:ln w="9525">
            <a:noFill/>
            <a:miter lim="800000"/>
            <a:headEnd/>
            <a:tailEnd/>
          </a:ln>
        </p:spPr>
        <p:txBody>
          <a:bodyPr/>
          <a:lstStyle/>
          <a:p>
            <a:pPr marL="196850" indent="-196850">
              <a:lnSpc>
                <a:spcPct val="110000"/>
              </a:lnSpc>
              <a:spcBef>
                <a:spcPts val="300"/>
              </a:spcBef>
              <a:buClr>
                <a:schemeClr val="tx1"/>
              </a:buClr>
              <a:buSzPct val="40000"/>
              <a:buFont typeface="Wingdings" pitchFamily="2" charset="2"/>
              <a:buChar char="n"/>
              <a:defRPr/>
            </a:pPr>
            <a:r>
              <a:rPr lang="en-US" altLang="zh-TW" kern="0" dirty="0">
                <a:solidFill>
                  <a:srgbClr val="FF0000"/>
                </a:solidFill>
                <a:latin typeface="+mn-lt"/>
                <a:ea typeface="+mn-ea"/>
                <a:sym typeface="Wingdings" pitchFamily="2" charset="2"/>
              </a:rPr>
              <a:t>Note: </a:t>
            </a:r>
            <a:r>
              <a:rPr lang="en-US" altLang="zh-TW" kern="0" dirty="0">
                <a:latin typeface="+mn-lt"/>
                <a:ea typeface="+mn-ea"/>
                <a:sym typeface="Wingdings" pitchFamily="2" charset="2"/>
              </a:rPr>
              <a:t>Since </a:t>
            </a:r>
            <a:r>
              <a:rPr lang="en-US" altLang="zh-TW" i="1" dirty="0">
                <a:latin typeface="+mn-lt"/>
                <a:sym typeface="Wingdings" pitchFamily="2" charset="2"/>
              </a:rPr>
              <a:t>s</a:t>
            </a:r>
            <a:r>
              <a:rPr lang="en-US" altLang="zh-TW" baseline="-25000" dirty="0">
                <a:latin typeface="+mn-lt"/>
                <a:sym typeface="Wingdings" pitchFamily="2" charset="2"/>
              </a:rPr>
              <a:t>1</a:t>
            </a:r>
            <a:r>
              <a:rPr lang="en-US" altLang="zh-TW" dirty="0">
                <a:latin typeface="+mn-lt"/>
                <a:sym typeface="Wingdings" pitchFamily="2" charset="2"/>
              </a:rPr>
              <a:t> = </a:t>
            </a:r>
            <a:r>
              <a:rPr lang="en-US" altLang="zh-TW" i="1" dirty="0">
                <a:latin typeface="+mn-lt"/>
                <a:sym typeface="Wingdings" pitchFamily="2" charset="2"/>
              </a:rPr>
              <a:t>s</a:t>
            </a:r>
            <a:r>
              <a:rPr lang="en-US" altLang="zh-TW" baseline="-25000" dirty="0">
                <a:latin typeface="+mn-lt"/>
                <a:sym typeface="Wingdings" pitchFamily="2" charset="2"/>
              </a:rPr>
              <a:t>3</a:t>
            </a:r>
            <a:r>
              <a:rPr lang="en-US" altLang="zh-TW" kern="0" dirty="0">
                <a:latin typeface="+mn-lt"/>
                <a:ea typeface="+mn-ea"/>
                <a:sym typeface="Wingdings" pitchFamily="2" charset="2"/>
              </a:rPr>
              <a:t> = 0, the optimal solution satisfies the first and third constraints. The result of </a:t>
            </a:r>
            <a:r>
              <a:rPr lang="en-US" altLang="zh-TW" i="1" dirty="0">
                <a:latin typeface="+mn-lt"/>
                <a:sym typeface="Wingdings" pitchFamily="2" charset="2"/>
              </a:rPr>
              <a:t>s</a:t>
            </a:r>
            <a:r>
              <a:rPr lang="en-US" altLang="zh-TW" baseline="-25000" dirty="0">
                <a:latin typeface="+mn-lt"/>
                <a:sym typeface="Wingdings" pitchFamily="2" charset="2"/>
              </a:rPr>
              <a:t>2</a:t>
            </a:r>
            <a:r>
              <a:rPr lang="en-US" altLang="zh-TW" kern="0" dirty="0">
                <a:latin typeface="+mn-lt"/>
                <a:ea typeface="+mn-ea"/>
                <a:sym typeface="Wingdings" pitchFamily="2" charset="2"/>
              </a:rPr>
              <a:t> = 20 indicates that the second constraint has a slack of 20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846" y="1874986"/>
            <a:ext cx="28067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460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99" y="1844824"/>
            <a:ext cx="2894013"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46085" name="Text Box 1032"/>
          <p:cNvSpPr txBox="1">
            <a:spLocks noChangeArrowheads="1"/>
          </p:cNvSpPr>
          <p:nvPr/>
        </p:nvSpPr>
        <p:spPr bwMode="auto">
          <a:xfrm>
            <a:off x="1043608" y="4773761"/>
            <a:ext cx="2786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spcBef>
                <a:spcPct val="50000"/>
              </a:spcBef>
            </a:pPr>
            <a:r>
              <a:rPr lang="en-US" altLang="zh-TW" sz="1800" dirty="0">
                <a:solidFill>
                  <a:srgbClr val="0000FF"/>
                </a:solidFill>
                <a:ea typeface="標楷體" pitchFamily="65" charset="-120"/>
              </a:rPr>
              <a:t>The solutions of </a:t>
            </a:r>
            <a:r>
              <a:rPr lang="en-US" altLang="zh-TW" sz="1800" i="1" dirty="0">
                <a:solidFill>
                  <a:srgbClr val="0000FF"/>
                </a:solidFill>
                <a:ea typeface="標楷體" pitchFamily="65" charset="-120"/>
              </a:rPr>
              <a:t>x</a:t>
            </a:r>
            <a:r>
              <a:rPr lang="en-US" altLang="zh-TW" sz="1800" dirty="0">
                <a:solidFill>
                  <a:srgbClr val="0000FF"/>
                </a:solidFill>
                <a:ea typeface="標楷體" pitchFamily="65" charset="-120"/>
              </a:rPr>
              <a:t> &gt; </a:t>
            </a:r>
            <a:r>
              <a:rPr lang="en-US" altLang="zh-TW" sz="1800" dirty="0"/>
              <a:t>–</a:t>
            </a:r>
            <a:r>
              <a:rPr lang="en-US" altLang="zh-TW" sz="1800" dirty="0">
                <a:solidFill>
                  <a:srgbClr val="0000FF"/>
                </a:solidFill>
                <a:ea typeface="標楷體" pitchFamily="65" charset="-120"/>
              </a:rPr>
              <a:t>2 are points lying to the right of </a:t>
            </a:r>
            <a:r>
              <a:rPr lang="en-US" altLang="zh-TW" sz="1800" i="1" dirty="0">
                <a:solidFill>
                  <a:srgbClr val="0000FF"/>
                </a:solidFill>
                <a:ea typeface="標楷體" pitchFamily="65" charset="-120"/>
              </a:rPr>
              <a:t>x</a:t>
            </a:r>
            <a:r>
              <a:rPr lang="en-US" altLang="zh-TW" sz="1800" dirty="0">
                <a:solidFill>
                  <a:srgbClr val="0000FF"/>
                </a:solidFill>
                <a:ea typeface="標楷體" pitchFamily="65" charset="-120"/>
              </a:rPr>
              <a:t> =</a:t>
            </a:r>
            <a:r>
              <a:rPr lang="en-US" altLang="zh-TW" sz="1800" dirty="0">
                <a:solidFill>
                  <a:srgbClr val="0000FF"/>
                </a:solidFill>
              </a:rPr>
              <a:t> –</a:t>
            </a:r>
            <a:r>
              <a:rPr lang="en-US" altLang="zh-TW" sz="1800" dirty="0">
                <a:solidFill>
                  <a:srgbClr val="0000FF"/>
                </a:solidFill>
                <a:ea typeface="標楷體" pitchFamily="65" charset="-120"/>
              </a:rPr>
              <a:t>2 (A dashed line is used for &gt; or &lt;)</a:t>
            </a:r>
          </a:p>
        </p:txBody>
      </p:sp>
      <p:sp>
        <p:nvSpPr>
          <p:cNvPr id="46086" name="Text Box 1032"/>
          <p:cNvSpPr txBox="1">
            <a:spLocks noChangeArrowheads="1"/>
          </p:cNvSpPr>
          <p:nvPr/>
        </p:nvSpPr>
        <p:spPr bwMode="auto">
          <a:xfrm>
            <a:off x="4522812" y="4773761"/>
            <a:ext cx="2786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spcBef>
                <a:spcPct val="50000"/>
              </a:spcBef>
            </a:pPr>
            <a:r>
              <a:rPr lang="en-US" altLang="zh-TW" sz="1800">
                <a:solidFill>
                  <a:srgbClr val="0000FF"/>
                </a:solidFill>
                <a:ea typeface="標楷體" pitchFamily="65" charset="-120"/>
              </a:rPr>
              <a:t>The solutions of </a:t>
            </a:r>
            <a:r>
              <a:rPr lang="en-US" altLang="zh-TW" sz="1800" i="1">
                <a:solidFill>
                  <a:srgbClr val="0000FF"/>
                </a:solidFill>
              </a:rPr>
              <a:t>y</a:t>
            </a:r>
            <a:r>
              <a:rPr lang="en-US" altLang="zh-TW" sz="1800">
                <a:solidFill>
                  <a:srgbClr val="0000FF"/>
                </a:solidFill>
              </a:rPr>
              <a:t> </a:t>
            </a:r>
            <a:r>
              <a:rPr lang="en-US" altLang="zh-TW" sz="1800">
                <a:solidFill>
                  <a:srgbClr val="0000FF"/>
                </a:solidFill>
                <a:sym typeface="Symbol" pitchFamily="18" charset="2"/>
              </a:rPr>
              <a:t> </a:t>
            </a:r>
            <a:r>
              <a:rPr lang="en-US" altLang="zh-TW" sz="1800">
                <a:solidFill>
                  <a:srgbClr val="0000FF"/>
                </a:solidFill>
              </a:rPr>
              <a:t>3 </a:t>
            </a:r>
            <a:r>
              <a:rPr lang="en-US" altLang="zh-TW" sz="1800">
                <a:solidFill>
                  <a:srgbClr val="0000FF"/>
                </a:solidFill>
                <a:ea typeface="標楷體" pitchFamily="65" charset="-120"/>
              </a:rPr>
              <a:t>are points lying below (or on) the line of </a:t>
            </a:r>
            <a:r>
              <a:rPr lang="en-US" altLang="zh-TW" sz="1800" i="1">
                <a:solidFill>
                  <a:srgbClr val="0000FF"/>
                </a:solidFill>
                <a:ea typeface="標楷體" pitchFamily="65" charset="-120"/>
              </a:rPr>
              <a:t>y</a:t>
            </a:r>
            <a:r>
              <a:rPr lang="en-US" altLang="zh-TW" sz="1800">
                <a:solidFill>
                  <a:srgbClr val="0000FF"/>
                </a:solidFill>
                <a:ea typeface="標楷體" pitchFamily="65" charset="-120"/>
              </a:rPr>
              <a:t> = 3</a:t>
            </a:r>
            <a:r>
              <a:rPr lang="en-US" altLang="zh-TW" sz="1800">
                <a:solidFill>
                  <a:srgbClr val="0000FF"/>
                </a:solidFill>
              </a:rPr>
              <a:t> (A solid line is used for </a:t>
            </a:r>
            <a:r>
              <a:rPr lang="en-US" altLang="zh-TW" sz="1800">
                <a:solidFill>
                  <a:srgbClr val="0000FF"/>
                </a:solidFill>
                <a:sym typeface="Symbol" pitchFamily="18" charset="2"/>
              </a:rPr>
              <a:t> or )</a:t>
            </a:r>
            <a:endParaRPr lang="en-US" altLang="zh-TW" sz="1800">
              <a:solidFill>
                <a:srgbClr val="0000FF"/>
              </a:solidFill>
              <a:ea typeface="標楷體" pitchFamily="65" charset="-120"/>
            </a:endParaRPr>
          </a:p>
        </p:txBody>
      </p:sp>
      <p:sp>
        <p:nvSpPr>
          <p:cNvPr id="46087"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04A1D49B-4A0A-4A92-8AE7-D884220D36BC}" type="slidenum">
              <a:rPr kumimoji="0" lang="en-US" altLang="zh-TW" sz="1400"/>
              <a:pPr algn="ctr"/>
              <a:t>4</a:t>
            </a:fld>
            <a:endParaRPr kumimoji="0" lang="en-US" altLang="zh-TW" sz="1400"/>
          </a:p>
        </p:txBody>
      </p:sp>
      <p:sp>
        <p:nvSpPr>
          <p:cNvPr id="8" name="Text Box 1032"/>
          <p:cNvSpPr txBox="1">
            <a:spLocks noChangeArrowheads="1"/>
          </p:cNvSpPr>
          <p:nvPr/>
        </p:nvSpPr>
        <p:spPr bwMode="auto">
          <a:xfrm>
            <a:off x="467544" y="908720"/>
            <a:ext cx="81176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spcBef>
                <a:spcPct val="50000"/>
              </a:spcBef>
            </a:pPr>
            <a:r>
              <a:rPr lang="en-US" altLang="zh-TW" dirty="0" smtClean="0">
                <a:solidFill>
                  <a:srgbClr val="0000FF"/>
                </a:solidFill>
                <a:latin typeface="+mn-lt"/>
                <a:ea typeface="新細明體"/>
              </a:rPr>
              <a:t>※ It is common to test the point of origin due to the least computational effort</a:t>
            </a:r>
            <a:endParaRPr lang="en-US" altLang="zh-TW" dirty="0">
              <a:solidFill>
                <a:srgbClr val="0000FF"/>
              </a:solidFill>
              <a:latin typeface="+mn-lt"/>
              <a:ea typeface="標楷體" pitchFamily="65"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3"/>
          <p:cNvSpPr>
            <a:spLocks noGrp="1" noChangeArrowheads="1"/>
          </p:cNvSpPr>
          <p:nvPr>
            <p:ph type="body" idx="1"/>
          </p:nvPr>
        </p:nvSpPr>
        <p:spPr>
          <a:xfrm>
            <a:off x="285750" y="785813"/>
            <a:ext cx="8358188" cy="1857375"/>
          </a:xfrm>
        </p:spPr>
        <p:txBody>
          <a:bodyPr/>
          <a:lstStyle/>
          <a:p>
            <a:pPr eaLnBrk="1" hangingPunct="1">
              <a:spcBef>
                <a:spcPts val="300"/>
              </a:spcBef>
              <a:defRPr/>
            </a:pPr>
            <a:r>
              <a:rPr lang="en-US" altLang="zh-TW" dirty="0" smtClean="0"/>
              <a:t>Ex 3: The simplex method with equality constraints</a:t>
            </a:r>
          </a:p>
          <a:p>
            <a:pPr marL="360363" indent="-22225" eaLnBrk="1" hangingPunct="1">
              <a:spcBef>
                <a:spcPts val="300"/>
              </a:spcBef>
              <a:buFont typeface="Wingdings" pitchFamily="2" charset="2"/>
              <a:buNone/>
              <a:defRPr/>
            </a:pPr>
            <a:r>
              <a:rPr lang="en-US" altLang="zh-TW" dirty="0" smtClean="0"/>
              <a:t>	</a:t>
            </a:r>
            <a:r>
              <a:rPr lang="en-US" altLang="zh-TW" dirty="0" smtClean="0">
                <a:solidFill>
                  <a:schemeClr val="tx1"/>
                </a:solidFill>
              </a:rPr>
              <a:t>Use the simplex method to find the maximum value of </a:t>
            </a:r>
            <a:endParaRPr lang="en-US" altLang="zh-TW" dirty="0" smtClean="0"/>
          </a:p>
          <a:p>
            <a:pPr marL="360363" indent="-22225" eaLnBrk="1" hangingPunct="1">
              <a:spcBef>
                <a:spcPts val="300"/>
              </a:spcBef>
              <a:buFont typeface="Wingdings" pitchFamily="2" charset="2"/>
              <a:buNone/>
              <a:defRPr/>
            </a:pPr>
            <a:r>
              <a:rPr lang="en-US" altLang="zh-TW" dirty="0" smtClean="0">
                <a:solidFill>
                  <a:schemeClr val="tx1"/>
                </a:solidFill>
              </a:rPr>
              <a:t>				</a:t>
            </a:r>
            <a:r>
              <a:rPr lang="en-US" altLang="zh-TW" i="1" dirty="0" smtClean="0">
                <a:solidFill>
                  <a:schemeClr val="tx1"/>
                </a:solidFill>
              </a:rPr>
              <a:t>z</a:t>
            </a:r>
            <a:r>
              <a:rPr lang="en-US" altLang="zh-TW" dirty="0" smtClean="0">
                <a:solidFill>
                  <a:schemeClr val="tx1"/>
                </a:solidFill>
              </a:rPr>
              <a:t> = 3</a:t>
            </a:r>
            <a:r>
              <a:rPr lang="en-US" altLang="zh-TW" i="1" dirty="0" smtClean="0">
                <a:solidFill>
                  <a:schemeClr val="tx1"/>
                </a:solidFill>
              </a:rPr>
              <a:t>x</a:t>
            </a:r>
            <a:r>
              <a:rPr lang="en-US" altLang="zh-TW" baseline="-25000" dirty="0" smtClean="0">
                <a:solidFill>
                  <a:schemeClr val="tx1"/>
                </a:solidFill>
              </a:rPr>
              <a:t>1</a:t>
            </a:r>
            <a:r>
              <a:rPr lang="en-US" altLang="zh-TW" dirty="0" smtClean="0">
                <a:solidFill>
                  <a:schemeClr val="tx1"/>
                </a:solidFill>
              </a:rPr>
              <a:t> + 2</a:t>
            </a:r>
            <a:r>
              <a:rPr lang="en-US" altLang="zh-TW" i="1" dirty="0" smtClean="0">
                <a:solidFill>
                  <a:schemeClr val="tx1"/>
                </a:solidFill>
              </a:rPr>
              <a:t>x</a:t>
            </a:r>
            <a:r>
              <a:rPr lang="en-US" altLang="zh-TW" baseline="-25000" dirty="0" smtClean="0">
                <a:solidFill>
                  <a:schemeClr val="tx1"/>
                </a:solidFill>
              </a:rPr>
              <a:t>2</a:t>
            </a:r>
            <a:r>
              <a:rPr lang="en-US" altLang="zh-TW" dirty="0" smtClean="0">
                <a:solidFill>
                  <a:schemeClr val="tx1"/>
                </a:solidFill>
              </a:rPr>
              <a:t> + </a:t>
            </a:r>
            <a:r>
              <a:rPr lang="en-US" altLang="zh-TW" i="1" dirty="0" smtClean="0">
                <a:solidFill>
                  <a:schemeClr val="tx1"/>
                </a:solidFill>
              </a:rPr>
              <a:t>x</a:t>
            </a:r>
            <a:r>
              <a:rPr lang="en-US" altLang="zh-TW" baseline="-25000" dirty="0" smtClean="0">
                <a:solidFill>
                  <a:schemeClr val="tx1"/>
                </a:solidFill>
              </a:rPr>
              <a:t>3</a:t>
            </a:r>
            <a:r>
              <a:rPr lang="en-US" altLang="zh-TW" dirty="0" smtClean="0">
                <a:solidFill>
                  <a:schemeClr val="tx1"/>
                </a:solidFill>
              </a:rPr>
              <a:t>,</a:t>
            </a:r>
            <a:endParaRPr lang="en-US" altLang="zh-TW" baseline="-25000" dirty="0" smtClean="0">
              <a:solidFill>
                <a:schemeClr val="tx1"/>
              </a:solidFill>
            </a:endParaRPr>
          </a:p>
          <a:p>
            <a:pPr marL="360363" indent="-22225" eaLnBrk="1" hangingPunct="1">
              <a:spcBef>
                <a:spcPts val="300"/>
              </a:spcBef>
              <a:buFont typeface="Wingdings" pitchFamily="2" charset="2"/>
              <a:buNone/>
              <a:defRPr/>
            </a:pPr>
            <a:r>
              <a:rPr lang="en-US" altLang="zh-TW" dirty="0" smtClean="0">
                <a:solidFill>
                  <a:schemeClr val="tx1"/>
                </a:solidFill>
              </a:rPr>
              <a:t>subject to the constraints</a:t>
            </a: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r>
              <a:rPr lang="en-US" altLang="zh-TW" dirty="0" smtClean="0">
                <a:solidFill>
                  <a:schemeClr val="tx1"/>
                </a:solidFill>
              </a:rPr>
              <a:t>where </a:t>
            </a:r>
            <a:r>
              <a:rPr lang="en-US" altLang="zh-TW" i="1" dirty="0" smtClean="0">
                <a:solidFill>
                  <a:schemeClr val="tx1"/>
                </a:solidFill>
              </a:rPr>
              <a:t>x</a:t>
            </a:r>
            <a:r>
              <a:rPr lang="en-US" altLang="zh-TW" baseline="-25000" dirty="0" smtClean="0">
                <a:solidFill>
                  <a:schemeClr val="tx1"/>
                </a:solidFill>
              </a:rPr>
              <a:t>1</a:t>
            </a:r>
            <a:r>
              <a:rPr lang="en-US" altLang="zh-TW" dirty="0" smtClean="0">
                <a:solidFill>
                  <a:schemeClr val="tx1"/>
                </a:solidFill>
              </a:rPr>
              <a:t> </a:t>
            </a:r>
            <a:r>
              <a:rPr lang="en-US" dirty="0" smtClean="0">
                <a:solidFill>
                  <a:schemeClr val="tx1"/>
                </a:solidFill>
                <a:sym typeface="Symbol"/>
              </a:rPr>
              <a:t> 0, </a:t>
            </a:r>
            <a:r>
              <a:rPr lang="en-US" i="1" dirty="0" smtClean="0">
                <a:solidFill>
                  <a:schemeClr val="tx1"/>
                </a:solidFill>
                <a:sym typeface="Symbol"/>
              </a:rPr>
              <a:t>x</a:t>
            </a:r>
            <a:r>
              <a:rPr lang="en-US" baseline="-25000" dirty="0" smtClean="0">
                <a:solidFill>
                  <a:schemeClr val="tx1"/>
                </a:solidFill>
                <a:sym typeface="Symbol"/>
              </a:rPr>
              <a:t>2</a:t>
            </a:r>
            <a:r>
              <a:rPr lang="en-US" dirty="0" smtClean="0">
                <a:solidFill>
                  <a:schemeClr val="tx1"/>
                </a:solidFill>
                <a:sym typeface="Symbol"/>
              </a:rPr>
              <a:t>  0, and </a:t>
            </a:r>
            <a:r>
              <a:rPr lang="en-US" i="1" dirty="0" smtClean="0">
                <a:solidFill>
                  <a:schemeClr val="tx1"/>
                </a:solidFill>
                <a:sym typeface="Symbol"/>
              </a:rPr>
              <a:t>x</a:t>
            </a:r>
            <a:r>
              <a:rPr lang="en-US" baseline="-25000" dirty="0" smtClean="0">
                <a:solidFill>
                  <a:schemeClr val="tx1"/>
                </a:solidFill>
                <a:sym typeface="Symbol"/>
              </a:rPr>
              <a:t>3</a:t>
            </a:r>
            <a:r>
              <a:rPr lang="en-US" dirty="0" smtClean="0">
                <a:solidFill>
                  <a:schemeClr val="tx1"/>
                </a:solidFill>
                <a:sym typeface="Symbol"/>
              </a:rPr>
              <a:t> </a:t>
            </a:r>
            <a:r>
              <a:rPr lang="zh-TW" altLang="en-US" dirty="0" smtClean="0">
                <a:solidFill>
                  <a:schemeClr val="tx1"/>
                </a:solidFill>
                <a:sym typeface="Symbol"/>
              </a:rPr>
              <a:t> </a:t>
            </a:r>
            <a:r>
              <a:rPr lang="en-US" altLang="zh-TW" dirty="0" smtClean="0">
                <a:solidFill>
                  <a:schemeClr val="tx1"/>
                </a:solidFill>
                <a:sym typeface="Symbol"/>
              </a:rPr>
              <a:t>0</a:t>
            </a:r>
            <a:endParaRPr lang="zh-TW" altLang="en-US" dirty="0" smtClean="0">
              <a:solidFill>
                <a:schemeClr val="tx1"/>
              </a:solidFill>
            </a:endParaRPr>
          </a:p>
        </p:txBody>
      </p:sp>
      <p:sp>
        <p:nvSpPr>
          <p:cNvPr id="17412"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5FB04487-A49A-4947-BF22-ED7787D7B9F6}" type="slidenum">
              <a:rPr kumimoji="0" lang="en-US" altLang="zh-TW" sz="1400"/>
              <a:pPr algn="ctr"/>
              <a:t>40</a:t>
            </a:fld>
            <a:endParaRPr kumimoji="0" lang="en-US" altLang="zh-TW" sz="1400"/>
          </a:p>
        </p:txBody>
      </p:sp>
      <p:graphicFrame>
        <p:nvGraphicFramePr>
          <p:cNvPr id="17410" name="Object 2"/>
          <p:cNvGraphicFramePr>
            <a:graphicFrameLocks noChangeAspect="1"/>
          </p:cNvGraphicFramePr>
          <p:nvPr/>
        </p:nvGraphicFramePr>
        <p:xfrm>
          <a:off x="2714625" y="2338388"/>
          <a:ext cx="3468688" cy="1233487"/>
        </p:xfrm>
        <a:graphic>
          <a:graphicData uri="http://schemas.openxmlformats.org/presentationml/2006/ole">
            <mc:AlternateContent xmlns:mc="http://schemas.openxmlformats.org/markup-compatibility/2006">
              <mc:Choice xmlns:v="urn:schemas-microsoft-com:vml" Requires="v">
                <p:oleObj spid="_x0000_s17610" name="Equation" r:id="rId3" imgW="1930320" imgH="685800" progId="Equation.DSMT4">
                  <p:embed/>
                </p:oleObj>
              </mc:Choice>
              <mc:Fallback>
                <p:oleObj name="Equation" r:id="rId3" imgW="1930320" imgH="685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2338388"/>
                        <a:ext cx="3468688" cy="123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17"/>
          <p:cNvSpPr>
            <a:spLocks noChangeArrowheads="1"/>
          </p:cNvSpPr>
          <p:nvPr/>
        </p:nvSpPr>
        <p:spPr bwMode="auto">
          <a:xfrm>
            <a:off x="285750" y="4000500"/>
            <a:ext cx="7924800" cy="571500"/>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Sol:</a:t>
            </a:r>
          </a:p>
          <a:p>
            <a:pPr marL="450850" indent="-450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a:t>
            </a:r>
            <a:endParaRPr lang="en-US" altLang="zh-TW" dirty="0">
              <a:latin typeface="+mn-lt"/>
              <a:ea typeface="標楷體" pitchFamily="65" charset="-120"/>
            </a:endParaRPr>
          </a:p>
        </p:txBody>
      </p:sp>
      <p:pic>
        <p:nvPicPr>
          <p:cNvPr id="174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4244975"/>
            <a:ext cx="60864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17415" name="文字方塊 6"/>
          <p:cNvSpPr txBox="1">
            <a:spLocks noChangeArrowheads="1"/>
          </p:cNvSpPr>
          <p:nvPr/>
        </p:nvSpPr>
        <p:spPr bwMode="auto">
          <a:xfrm>
            <a:off x="5500688" y="4143375"/>
            <a:ext cx="3571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600">
                <a:solidFill>
                  <a:srgbClr val="0000FF"/>
                </a:solidFill>
              </a:rPr>
              <a:t>※ The initial basic solution is </a:t>
            </a:r>
            <a:r>
              <a:rPr lang="en-US" altLang="zh-TW" sz="1600">
                <a:solidFill>
                  <a:srgbClr val="0000FF"/>
                </a:solidFill>
                <a:sym typeface="Wingdings" pitchFamily="2" charset="2"/>
              </a:rPr>
              <a:t>(</a:t>
            </a:r>
            <a:r>
              <a:rPr lang="en-US" altLang="zh-TW" sz="1600" i="1">
                <a:solidFill>
                  <a:srgbClr val="0000FF"/>
                </a:solidFill>
                <a:sym typeface="Wingdings" pitchFamily="2" charset="2"/>
              </a:rPr>
              <a:t>x</a:t>
            </a:r>
            <a:r>
              <a:rPr lang="en-US" altLang="zh-TW" sz="1600" baseline="-25000">
                <a:solidFill>
                  <a:srgbClr val="0000FF"/>
                </a:solidFill>
                <a:sym typeface="Wingdings" pitchFamily="2" charset="2"/>
              </a:rPr>
              <a:t>1</a:t>
            </a:r>
            <a:r>
              <a:rPr lang="en-US" altLang="zh-TW" sz="1600">
                <a:solidFill>
                  <a:srgbClr val="0000FF"/>
                </a:solidFill>
                <a:sym typeface="Wingdings" pitchFamily="2" charset="2"/>
              </a:rPr>
              <a:t>, </a:t>
            </a:r>
            <a:r>
              <a:rPr lang="en-US" altLang="zh-TW" sz="1600" i="1">
                <a:solidFill>
                  <a:srgbClr val="0000FF"/>
                </a:solidFill>
                <a:sym typeface="Wingdings" pitchFamily="2" charset="2"/>
              </a:rPr>
              <a:t>x</a:t>
            </a:r>
            <a:r>
              <a:rPr lang="en-US" altLang="zh-TW" sz="1600" baseline="-25000">
                <a:solidFill>
                  <a:srgbClr val="0000FF"/>
                </a:solidFill>
                <a:sym typeface="Wingdings" pitchFamily="2" charset="2"/>
              </a:rPr>
              <a:t>2</a:t>
            </a:r>
            <a:r>
              <a:rPr lang="en-US" altLang="zh-TW" sz="1600">
                <a:solidFill>
                  <a:srgbClr val="0000FF"/>
                </a:solidFill>
                <a:sym typeface="Wingdings" pitchFamily="2" charset="2"/>
              </a:rPr>
              <a:t>, </a:t>
            </a:r>
            <a:r>
              <a:rPr lang="en-US" altLang="zh-TW" sz="1600" i="1">
                <a:solidFill>
                  <a:srgbClr val="0000FF"/>
                </a:solidFill>
                <a:sym typeface="Wingdings" pitchFamily="2" charset="2"/>
              </a:rPr>
              <a:t>x</a:t>
            </a:r>
            <a:r>
              <a:rPr lang="en-US" altLang="zh-TW" sz="1600" baseline="-25000">
                <a:solidFill>
                  <a:srgbClr val="0000FF"/>
                </a:solidFill>
                <a:sym typeface="Wingdings" pitchFamily="2" charset="2"/>
              </a:rPr>
              <a:t>3</a:t>
            </a:r>
            <a:r>
              <a:rPr lang="en-US" altLang="zh-TW" sz="1600">
                <a:solidFill>
                  <a:srgbClr val="0000FF"/>
                </a:solidFill>
                <a:sym typeface="Wingdings" pitchFamily="2" charset="2"/>
              </a:rPr>
              <a:t>, </a:t>
            </a:r>
            <a:r>
              <a:rPr lang="en-US" altLang="zh-TW" sz="1600" i="1">
                <a:solidFill>
                  <a:srgbClr val="0000FF"/>
                </a:solidFill>
                <a:sym typeface="Wingdings" pitchFamily="2" charset="2"/>
              </a:rPr>
              <a:t>s</a:t>
            </a:r>
            <a:r>
              <a:rPr lang="en-US" altLang="zh-TW" sz="1600" baseline="-25000">
                <a:solidFill>
                  <a:srgbClr val="0000FF"/>
                </a:solidFill>
                <a:sym typeface="Wingdings" pitchFamily="2" charset="2"/>
              </a:rPr>
              <a:t>1</a:t>
            </a:r>
            <a:r>
              <a:rPr lang="en-US" altLang="zh-TW" sz="1600">
                <a:solidFill>
                  <a:srgbClr val="0000FF"/>
                </a:solidFill>
                <a:sym typeface="Wingdings" pitchFamily="2" charset="2"/>
              </a:rPr>
              <a:t>, </a:t>
            </a:r>
            <a:r>
              <a:rPr lang="en-US" altLang="zh-TW" sz="1600" i="1">
                <a:solidFill>
                  <a:srgbClr val="0000FF"/>
                </a:solidFill>
                <a:sym typeface="Wingdings" pitchFamily="2" charset="2"/>
              </a:rPr>
              <a:t>s</a:t>
            </a:r>
            <a:r>
              <a:rPr lang="en-US" altLang="zh-TW" sz="1600" baseline="-25000">
                <a:solidFill>
                  <a:srgbClr val="0000FF"/>
                </a:solidFill>
                <a:sym typeface="Wingdings" pitchFamily="2" charset="2"/>
              </a:rPr>
              <a:t>2</a:t>
            </a:r>
            <a:r>
              <a:rPr lang="en-US" altLang="zh-TW" sz="1600">
                <a:solidFill>
                  <a:srgbClr val="0000FF"/>
                </a:solidFill>
                <a:sym typeface="Wingdings" pitchFamily="2" charset="2"/>
              </a:rPr>
              <a:t>, </a:t>
            </a:r>
            <a:r>
              <a:rPr lang="en-US" altLang="zh-TW" sz="1600" i="1">
                <a:solidFill>
                  <a:srgbClr val="0000FF"/>
                </a:solidFill>
                <a:sym typeface="Wingdings" pitchFamily="2" charset="2"/>
              </a:rPr>
              <a:t>s</a:t>
            </a:r>
            <a:r>
              <a:rPr lang="en-US" altLang="zh-TW" sz="1600" baseline="-25000">
                <a:solidFill>
                  <a:srgbClr val="0000FF"/>
                </a:solidFill>
                <a:sym typeface="Wingdings" pitchFamily="2" charset="2"/>
              </a:rPr>
              <a:t>3</a:t>
            </a:r>
            <a:r>
              <a:rPr lang="en-US" altLang="zh-TW" sz="1600">
                <a:solidFill>
                  <a:srgbClr val="0000FF"/>
                </a:solidFill>
                <a:sym typeface="Wingdings" pitchFamily="2" charset="2"/>
              </a:rPr>
              <a:t>) = (0, 0,  0, 30, 60, 40)</a:t>
            </a:r>
            <a:endParaRPr lang="zh-TW" altLang="en-US" sz="1600">
              <a:solidFill>
                <a:srgbClr val="0000FF"/>
              </a:solidFill>
            </a:endParaRPr>
          </a:p>
        </p:txBody>
      </p:sp>
      <p:sp>
        <p:nvSpPr>
          <p:cNvPr id="17416" name="文字方塊 7"/>
          <p:cNvSpPr txBox="1">
            <a:spLocks noChangeArrowheads="1"/>
          </p:cNvSpPr>
          <p:nvPr/>
        </p:nvSpPr>
        <p:spPr bwMode="auto">
          <a:xfrm>
            <a:off x="5286375" y="5287963"/>
            <a:ext cx="3857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600">
                <a:solidFill>
                  <a:srgbClr val="0000FF"/>
                </a:solidFill>
              </a:rPr>
              <a:t>※ The variable </a:t>
            </a:r>
            <a:r>
              <a:rPr lang="en-US" altLang="zh-TW" sz="1600" i="1">
                <a:solidFill>
                  <a:srgbClr val="0000FF"/>
                </a:solidFill>
                <a:sym typeface="Wingdings" pitchFamily="2" charset="2"/>
              </a:rPr>
              <a:t>s</a:t>
            </a:r>
            <a:r>
              <a:rPr lang="en-US" altLang="zh-TW" sz="1600" baseline="-25000">
                <a:solidFill>
                  <a:srgbClr val="0000FF"/>
                </a:solidFill>
                <a:sym typeface="Wingdings" pitchFamily="2" charset="2"/>
              </a:rPr>
              <a:t>1</a:t>
            </a:r>
            <a:r>
              <a:rPr lang="en-US" altLang="zh-TW" sz="1600">
                <a:solidFill>
                  <a:srgbClr val="0000FF"/>
                </a:solidFill>
              </a:rPr>
              <a:t> is an </a:t>
            </a:r>
            <a:r>
              <a:rPr lang="en-US" altLang="zh-TW" sz="1600" b="1">
                <a:solidFill>
                  <a:srgbClr val="0000FF"/>
                </a:solidFill>
              </a:rPr>
              <a:t>artificial variable</a:t>
            </a:r>
            <a:r>
              <a:rPr lang="en-US" altLang="zh-TW" sz="1600">
                <a:solidFill>
                  <a:srgbClr val="0000FF"/>
                </a:solidFill>
              </a:rPr>
              <a:t>, rather than a slack variable</a:t>
            </a:r>
          </a:p>
          <a:p>
            <a:pPr eaLnBrk="1" hangingPunct="1"/>
            <a:r>
              <a:rPr lang="en-US" altLang="zh-TW" sz="1600">
                <a:solidFill>
                  <a:srgbClr val="0000FF"/>
                </a:solidFill>
              </a:rPr>
              <a:t>※ Since the first constraint is an equality, </a:t>
            </a:r>
            <a:r>
              <a:rPr lang="en-US" altLang="zh-TW" sz="1600" i="1">
                <a:solidFill>
                  <a:srgbClr val="0000FF"/>
                </a:solidFill>
                <a:sym typeface="Wingdings" pitchFamily="2" charset="2"/>
              </a:rPr>
              <a:t>s</a:t>
            </a:r>
            <a:r>
              <a:rPr lang="en-US" altLang="zh-TW" sz="1600" baseline="-25000">
                <a:solidFill>
                  <a:srgbClr val="0000FF"/>
                </a:solidFill>
                <a:sym typeface="Wingdings" pitchFamily="2" charset="2"/>
              </a:rPr>
              <a:t>1</a:t>
            </a:r>
            <a:r>
              <a:rPr lang="en-US" altLang="zh-TW" sz="1600">
                <a:solidFill>
                  <a:srgbClr val="0000FF"/>
                </a:solidFill>
                <a:sym typeface="Wingdings" pitchFamily="2" charset="2"/>
              </a:rPr>
              <a:t> in the optimal solution must be zero, i.e., </a:t>
            </a:r>
            <a:r>
              <a:rPr lang="en-US" altLang="zh-TW" sz="1600" i="1">
                <a:solidFill>
                  <a:srgbClr val="0000FF"/>
                </a:solidFill>
                <a:sym typeface="Wingdings" pitchFamily="2" charset="2"/>
              </a:rPr>
              <a:t>s</a:t>
            </a:r>
            <a:r>
              <a:rPr lang="en-US" altLang="zh-TW" sz="1600" baseline="-25000">
                <a:solidFill>
                  <a:srgbClr val="0000FF"/>
                </a:solidFill>
                <a:sym typeface="Wingdings" pitchFamily="2" charset="2"/>
              </a:rPr>
              <a:t>1</a:t>
            </a:r>
            <a:r>
              <a:rPr lang="en-US" altLang="zh-TW" sz="1600">
                <a:solidFill>
                  <a:srgbClr val="0000FF"/>
                </a:solidFill>
                <a:sym typeface="Wingdings" pitchFamily="2" charset="2"/>
              </a:rPr>
              <a:t> must be the nonbasic variable and thus be 0 in the optimal solution</a:t>
            </a:r>
            <a:endParaRPr lang="zh-TW" altLang="en-US" sz="1600">
              <a:solidFill>
                <a:srgbClr val="0000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8532813" y="6400800"/>
            <a:ext cx="611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7C5FC446-16C7-4DB3-804A-5C3A9E5CD866}" type="slidenum">
              <a:rPr kumimoji="0" lang="en-US" altLang="zh-TW" sz="1400"/>
              <a:pPr algn="ctr"/>
              <a:t>41</a:t>
            </a:fld>
            <a:endParaRPr kumimoji="0" lang="en-US" altLang="zh-TW" sz="1400"/>
          </a:p>
        </p:txBody>
      </p:sp>
      <p:pic>
        <p:nvPicPr>
          <p:cNvPr id="66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0" y="857250"/>
            <a:ext cx="6469063"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665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88" y="3857625"/>
            <a:ext cx="64611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CC745A2C-C808-4731-AAD1-52DCC5168678}" type="slidenum">
              <a:rPr kumimoji="0" lang="en-US" altLang="zh-TW" sz="1400"/>
              <a:pPr algn="ctr"/>
              <a:t>42</a:t>
            </a:fld>
            <a:endParaRPr kumimoji="0" lang="en-US" altLang="zh-TW" sz="1400"/>
          </a:p>
        </p:txBody>
      </p:sp>
      <p:sp>
        <p:nvSpPr>
          <p:cNvPr id="7" name="矩形 6"/>
          <p:cNvSpPr/>
          <p:nvPr/>
        </p:nvSpPr>
        <p:spPr>
          <a:xfrm>
            <a:off x="1143000" y="3286125"/>
            <a:ext cx="6715125" cy="1833563"/>
          </a:xfrm>
          <a:prstGeom prst="rect">
            <a:avLst/>
          </a:prstGeom>
        </p:spPr>
        <p:txBody>
          <a:bodyPr>
            <a:spAutoFit/>
          </a:bodyPr>
          <a:lstStyle/>
          <a:p>
            <a:pPr>
              <a:lnSpc>
                <a:spcPct val="110000"/>
              </a:lnSpc>
              <a:spcBef>
                <a:spcPts val="300"/>
              </a:spcBef>
              <a:buClr>
                <a:schemeClr val="tx1"/>
              </a:buClr>
              <a:buSzPct val="40000"/>
              <a:defRPr/>
            </a:pPr>
            <a:r>
              <a:rPr lang="en-US" altLang="zh-TW" kern="0" dirty="0">
                <a:sym typeface="Wingdings" pitchFamily="2" charset="2"/>
              </a:rPr>
              <a:t>So the optimal solution is</a:t>
            </a:r>
          </a:p>
          <a:p>
            <a:pPr algn="ctr">
              <a:lnSpc>
                <a:spcPct val="110000"/>
              </a:lnSpc>
              <a:spcBef>
                <a:spcPts val="300"/>
              </a:spcBef>
              <a:buClr>
                <a:schemeClr val="tx1"/>
              </a:buClr>
              <a:buSzPct val="40000"/>
              <a:defRPr/>
            </a:pPr>
            <a:r>
              <a:rPr lang="en-US" altLang="zh-TW" dirty="0">
                <a:sym typeface="Wingdings" pitchFamily="2" charset="2"/>
              </a:rPr>
              <a:t>(</a:t>
            </a:r>
            <a:r>
              <a:rPr lang="en-US" altLang="zh-TW" i="1" dirty="0">
                <a:sym typeface="Wingdings" pitchFamily="2" charset="2"/>
              </a:rPr>
              <a:t>x</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x</a:t>
            </a:r>
            <a:r>
              <a:rPr lang="en-US" altLang="zh-TW" baseline="-25000" dirty="0">
                <a:sym typeface="Wingdings" pitchFamily="2" charset="2"/>
              </a:rPr>
              <a:t>2</a:t>
            </a:r>
            <a:r>
              <a:rPr lang="en-US" altLang="zh-TW" dirty="0">
                <a:sym typeface="Wingdings" pitchFamily="2" charset="2"/>
              </a:rPr>
              <a:t>, </a:t>
            </a:r>
            <a:r>
              <a:rPr lang="en-US" altLang="zh-TW" i="1" dirty="0">
                <a:sym typeface="Wingdings" pitchFamily="2" charset="2"/>
              </a:rPr>
              <a:t>x</a:t>
            </a:r>
            <a:r>
              <a:rPr lang="en-US" altLang="zh-TW" baseline="-25000" dirty="0">
                <a:sym typeface="Wingdings" pitchFamily="2" charset="2"/>
              </a:rPr>
              <a:t>3</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2</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3</a:t>
            </a:r>
            <a:r>
              <a:rPr lang="en-US" altLang="zh-TW" dirty="0">
                <a:sym typeface="Wingdings" pitchFamily="2" charset="2"/>
              </a:rPr>
              <a:t>) = (3, 18, 0, 0, 0, 1)</a:t>
            </a:r>
          </a:p>
          <a:p>
            <a:pPr>
              <a:lnSpc>
                <a:spcPct val="110000"/>
              </a:lnSpc>
              <a:spcBef>
                <a:spcPts val="300"/>
              </a:spcBef>
              <a:buClr>
                <a:schemeClr val="tx1"/>
              </a:buClr>
              <a:buSzPct val="40000"/>
              <a:defRPr/>
            </a:pPr>
            <a:r>
              <a:rPr lang="en-US" altLang="zh-TW" kern="0" dirty="0">
                <a:sym typeface="Wingdings" pitchFamily="2" charset="2"/>
              </a:rPr>
              <a:t>with </a:t>
            </a:r>
          </a:p>
          <a:p>
            <a:pPr algn="ctr">
              <a:lnSpc>
                <a:spcPct val="110000"/>
              </a:lnSpc>
              <a:spcBef>
                <a:spcPts val="300"/>
              </a:spcBef>
              <a:buClr>
                <a:schemeClr val="tx1"/>
              </a:buClr>
              <a:buSzPct val="40000"/>
              <a:defRPr/>
            </a:pPr>
            <a:r>
              <a:rPr lang="en-US" altLang="zh-TW" i="1" kern="0" dirty="0">
                <a:sym typeface="Wingdings" pitchFamily="2" charset="2"/>
              </a:rPr>
              <a:t>z</a:t>
            </a:r>
            <a:r>
              <a:rPr lang="en-US" altLang="zh-TW" kern="0" dirty="0">
                <a:sym typeface="Wingdings" pitchFamily="2" charset="2"/>
              </a:rPr>
              <a:t> = 3</a:t>
            </a:r>
            <a:r>
              <a:rPr lang="en-US" altLang="zh-TW" i="1" kern="0" dirty="0">
                <a:sym typeface="Wingdings" pitchFamily="2" charset="2"/>
              </a:rPr>
              <a:t>x</a:t>
            </a:r>
            <a:r>
              <a:rPr lang="en-US" altLang="zh-TW" kern="0" baseline="-25000" dirty="0">
                <a:sym typeface="Wingdings" pitchFamily="2" charset="2"/>
              </a:rPr>
              <a:t>1</a:t>
            </a:r>
            <a:r>
              <a:rPr lang="en-US" altLang="zh-TW" kern="0" dirty="0">
                <a:sym typeface="Wingdings" pitchFamily="2" charset="2"/>
              </a:rPr>
              <a:t> </a:t>
            </a:r>
            <a:r>
              <a:rPr lang="en-US" altLang="zh-TW" dirty="0">
                <a:sym typeface="Wingdings" pitchFamily="2" charset="2"/>
              </a:rPr>
              <a:t>+</a:t>
            </a:r>
            <a:r>
              <a:rPr lang="en-US" altLang="zh-TW" kern="0" dirty="0">
                <a:sym typeface="Wingdings" pitchFamily="2" charset="2"/>
              </a:rPr>
              <a:t> 2</a:t>
            </a:r>
            <a:r>
              <a:rPr lang="en-US" altLang="zh-TW" i="1" kern="0" dirty="0">
                <a:sym typeface="Wingdings" pitchFamily="2" charset="2"/>
              </a:rPr>
              <a:t>x</a:t>
            </a:r>
            <a:r>
              <a:rPr lang="en-US" altLang="zh-TW" kern="0" baseline="-25000" dirty="0">
                <a:sym typeface="Wingdings" pitchFamily="2" charset="2"/>
              </a:rPr>
              <a:t>2</a:t>
            </a:r>
            <a:r>
              <a:rPr lang="en-US" altLang="zh-TW" kern="0" dirty="0">
                <a:sym typeface="Wingdings" pitchFamily="2" charset="2"/>
              </a:rPr>
              <a:t> + </a:t>
            </a:r>
            <a:r>
              <a:rPr lang="en-US" altLang="zh-TW" i="1" kern="0" dirty="0">
                <a:sym typeface="Wingdings" pitchFamily="2" charset="2"/>
              </a:rPr>
              <a:t>x</a:t>
            </a:r>
            <a:r>
              <a:rPr lang="en-US" altLang="zh-TW" kern="0" baseline="-25000" dirty="0">
                <a:sym typeface="Wingdings" pitchFamily="2" charset="2"/>
              </a:rPr>
              <a:t>3 </a:t>
            </a:r>
            <a:r>
              <a:rPr lang="en-US" altLang="zh-TW" kern="0" dirty="0">
                <a:sym typeface="Wingdings" pitchFamily="2" charset="2"/>
              </a:rPr>
              <a:t>= 3(3) </a:t>
            </a:r>
            <a:r>
              <a:rPr lang="en-US" altLang="zh-TW" dirty="0">
                <a:sym typeface="Wingdings" pitchFamily="2" charset="2"/>
              </a:rPr>
              <a:t>+</a:t>
            </a:r>
            <a:r>
              <a:rPr lang="en-US" altLang="zh-TW" kern="0" dirty="0">
                <a:sym typeface="Wingdings" pitchFamily="2" charset="2"/>
              </a:rPr>
              <a:t> 2(18) + 1(0) = 45</a:t>
            </a:r>
          </a:p>
        </p:txBody>
      </p:sp>
      <p:sp>
        <p:nvSpPr>
          <p:cNvPr id="8" name="Rectangle 3"/>
          <p:cNvSpPr txBox="1">
            <a:spLocks noChangeArrowheads="1"/>
          </p:cNvSpPr>
          <p:nvPr/>
        </p:nvSpPr>
        <p:spPr bwMode="auto">
          <a:xfrm>
            <a:off x="500063" y="5429250"/>
            <a:ext cx="8286750" cy="928688"/>
          </a:xfrm>
          <a:prstGeom prst="rect">
            <a:avLst/>
          </a:prstGeom>
          <a:noFill/>
          <a:ln w="9525">
            <a:noFill/>
            <a:miter lim="800000"/>
            <a:headEnd/>
            <a:tailEnd/>
          </a:ln>
        </p:spPr>
        <p:txBody>
          <a:bodyPr/>
          <a:lstStyle/>
          <a:p>
            <a:pPr marL="196850" indent="-196850">
              <a:lnSpc>
                <a:spcPct val="110000"/>
              </a:lnSpc>
              <a:spcBef>
                <a:spcPts val="300"/>
              </a:spcBef>
              <a:buClr>
                <a:schemeClr val="tx1"/>
              </a:buClr>
              <a:buSzPct val="40000"/>
              <a:buFont typeface="Wingdings" pitchFamily="2" charset="2"/>
              <a:buChar char="n"/>
              <a:defRPr/>
            </a:pPr>
            <a:r>
              <a:rPr lang="en-US" altLang="zh-TW" kern="0" dirty="0">
                <a:solidFill>
                  <a:srgbClr val="FF0000"/>
                </a:solidFill>
                <a:latin typeface="+mn-lt"/>
                <a:ea typeface="+mn-ea"/>
                <a:sym typeface="Wingdings" pitchFamily="2" charset="2"/>
              </a:rPr>
              <a:t>Note: </a:t>
            </a:r>
            <a:r>
              <a:rPr lang="en-US" altLang="zh-TW" kern="0" dirty="0">
                <a:latin typeface="+mn-lt"/>
                <a:ea typeface="+mn-ea"/>
                <a:sym typeface="Wingdings" pitchFamily="2" charset="2"/>
              </a:rPr>
              <a:t>Since </a:t>
            </a:r>
            <a:r>
              <a:rPr lang="en-US" altLang="zh-TW" i="1" dirty="0">
                <a:latin typeface="+mn-lt"/>
                <a:sym typeface="Wingdings" pitchFamily="2" charset="2"/>
              </a:rPr>
              <a:t>s</a:t>
            </a:r>
            <a:r>
              <a:rPr lang="en-US" altLang="zh-TW" baseline="-25000" dirty="0">
                <a:latin typeface="+mn-lt"/>
                <a:sym typeface="Wingdings" pitchFamily="2" charset="2"/>
              </a:rPr>
              <a:t>1</a:t>
            </a:r>
            <a:r>
              <a:rPr lang="en-US" altLang="zh-TW" kern="0" dirty="0">
                <a:latin typeface="+mn-lt"/>
                <a:ea typeface="+mn-ea"/>
                <a:sym typeface="Wingdings" pitchFamily="2" charset="2"/>
              </a:rPr>
              <a:t> is not a basic variable and thus </a:t>
            </a:r>
            <a:r>
              <a:rPr lang="en-US" altLang="zh-TW" i="1" dirty="0">
                <a:sym typeface="Wingdings" pitchFamily="2" charset="2"/>
              </a:rPr>
              <a:t>s</a:t>
            </a:r>
            <a:r>
              <a:rPr lang="en-US" altLang="zh-TW" baseline="-25000" dirty="0">
                <a:sym typeface="Wingdings" pitchFamily="2" charset="2"/>
              </a:rPr>
              <a:t>1 </a:t>
            </a:r>
            <a:r>
              <a:rPr lang="en-US" altLang="zh-TW" kern="0" dirty="0">
                <a:latin typeface="+mn-lt"/>
                <a:ea typeface="+mn-ea"/>
                <a:sym typeface="Wingdings" pitchFamily="2" charset="2"/>
              </a:rPr>
              <a:t>= 0 in the optimal solution, this solution satisfies the first constraints (4(3) + 1(18) + 1(0) = 30)</a:t>
            </a:r>
          </a:p>
        </p:txBody>
      </p:sp>
      <p:pic>
        <p:nvPicPr>
          <p:cNvPr id="675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998538"/>
            <a:ext cx="50133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3"/>
          <p:cNvSpPr>
            <a:spLocks noGrp="1" noChangeArrowheads="1"/>
          </p:cNvSpPr>
          <p:nvPr>
            <p:ph type="body" idx="1"/>
          </p:nvPr>
        </p:nvSpPr>
        <p:spPr>
          <a:xfrm>
            <a:off x="285750" y="785813"/>
            <a:ext cx="8358188" cy="1857375"/>
          </a:xfrm>
        </p:spPr>
        <p:txBody>
          <a:bodyPr/>
          <a:lstStyle/>
          <a:p>
            <a:pPr eaLnBrk="1" hangingPunct="1">
              <a:lnSpc>
                <a:spcPct val="110000"/>
              </a:lnSpc>
              <a:spcBef>
                <a:spcPts val="300"/>
              </a:spcBef>
              <a:defRPr/>
            </a:pPr>
            <a:r>
              <a:rPr lang="en-US" altLang="zh-TW" dirty="0" smtClean="0"/>
              <a:t>Ex 4: A business application: maximum profit</a:t>
            </a:r>
          </a:p>
          <a:p>
            <a:pPr marL="360363" indent="-22225" eaLnBrk="1" hangingPunct="1">
              <a:lnSpc>
                <a:spcPct val="110000"/>
              </a:lnSpc>
              <a:spcBef>
                <a:spcPts val="300"/>
              </a:spcBef>
              <a:buFont typeface="Wingdings" pitchFamily="2" charset="2"/>
              <a:buNone/>
              <a:defRPr/>
            </a:pPr>
            <a:r>
              <a:rPr lang="en-US" altLang="zh-TW" dirty="0" smtClean="0">
                <a:solidFill>
                  <a:schemeClr val="tx1"/>
                </a:solidFill>
              </a:rPr>
              <a:t>A manufacturer produces three types of plastic fixtures (</a:t>
            </a:r>
            <a:r>
              <a:rPr lang="zh-TW" altLang="en-US" dirty="0" smtClean="0">
                <a:solidFill>
                  <a:schemeClr val="tx1"/>
                </a:solidFill>
              </a:rPr>
              <a:t>塑膠配件</a:t>
            </a:r>
            <a:r>
              <a:rPr lang="en-US" altLang="zh-TW" dirty="0" smtClean="0">
                <a:solidFill>
                  <a:schemeClr val="tx1"/>
                </a:solidFill>
              </a:rPr>
              <a:t>). The times required for molding</a:t>
            </a:r>
            <a:r>
              <a:rPr lang="zh-TW" altLang="en-US" dirty="0" smtClean="0">
                <a:solidFill>
                  <a:schemeClr val="tx1"/>
                </a:solidFill>
              </a:rPr>
              <a:t> </a:t>
            </a:r>
            <a:r>
              <a:rPr lang="en-US" altLang="zh-TW" dirty="0" smtClean="0">
                <a:solidFill>
                  <a:schemeClr val="tx1"/>
                </a:solidFill>
              </a:rPr>
              <a:t>(</a:t>
            </a:r>
            <a:r>
              <a:rPr lang="zh-TW" altLang="en-US" dirty="0" smtClean="0">
                <a:solidFill>
                  <a:schemeClr val="tx1"/>
                </a:solidFill>
              </a:rPr>
              <a:t>鑄模</a:t>
            </a:r>
            <a:r>
              <a:rPr lang="en-US" altLang="zh-TW" dirty="0" smtClean="0">
                <a:solidFill>
                  <a:schemeClr val="tx1"/>
                </a:solidFill>
              </a:rPr>
              <a:t>), trimming</a:t>
            </a:r>
            <a:r>
              <a:rPr lang="zh-TW" altLang="en-US" dirty="0" smtClean="0">
                <a:solidFill>
                  <a:schemeClr val="tx1"/>
                </a:solidFill>
              </a:rPr>
              <a:t> </a:t>
            </a:r>
            <a:r>
              <a:rPr lang="en-US" altLang="zh-TW" dirty="0" smtClean="0">
                <a:solidFill>
                  <a:schemeClr val="tx1"/>
                </a:solidFill>
              </a:rPr>
              <a:t>(</a:t>
            </a:r>
            <a:r>
              <a:rPr lang="zh-TW" altLang="en-US" dirty="0" smtClean="0">
                <a:solidFill>
                  <a:schemeClr val="tx1"/>
                </a:solidFill>
              </a:rPr>
              <a:t>修整</a:t>
            </a:r>
            <a:r>
              <a:rPr lang="en-US" altLang="zh-TW" dirty="0" smtClean="0">
                <a:solidFill>
                  <a:schemeClr val="tx1"/>
                </a:solidFill>
              </a:rPr>
              <a:t>), and packaging are presented as follows. (Times and profits are displayed in hours and dollars for per dozen fixtures)	</a:t>
            </a:r>
          </a:p>
          <a:p>
            <a:pPr marL="360363" indent="-22225" eaLnBrk="1" hangingPunct="1">
              <a:lnSpc>
                <a:spcPct val="110000"/>
              </a:lnSpc>
              <a:spcBef>
                <a:spcPts val="300"/>
              </a:spcBef>
              <a:buFont typeface="Wingdings" pitchFamily="2" charset="2"/>
              <a:buNone/>
              <a:defRPr/>
            </a:pPr>
            <a:endParaRPr lang="en-US" altLang="zh-TW" dirty="0" smtClean="0">
              <a:solidFill>
                <a:schemeClr val="tx1"/>
              </a:solidFill>
            </a:endParaRPr>
          </a:p>
          <a:p>
            <a:pPr marL="360363" indent="-22225" eaLnBrk="1" hangingPunct="1">
              <a:lnSpc>
                <a:spcPct val="110000"/>
              </a:lnSpc>
              <a:spcBef>
                <a:spcPts val="300"/>
              </a:spcBef>
              <a:buFont typeface="Wingdings" pitchFamily="2" charset="2"/>
              <a:buNone/>
              <a:defRPr/>
            </a:pPr>
            <a:endParaRPr lang="en-US" altLang="zh-TW" dirty="0" smtClean="0">
              <a:solidFill>
                <a:schemeClr val="tx1"/>
              </a:solidFill>
            </a:endParaRPr>
          </a:p>
          <a:p>
            <a:pPr marL="360363" indent="-22225" eaLnBrk="1" hangingPunct="1">
              <a:lnSpc>
                <a:spcPct val="110000"/>
              </a:lnSpc>
              <a:spcBef>
                <a:spcPts val="300"/>
              </a:spcBef>
              <a:buFont typeface="Wingdings" pitchFamily="2" charset="2"/>
              <a:buNone/>
              <a:defRPr/>
            </a:pPr>
            <a:endParaRPr lang="en-US" altLang="zh-TW" dirty="0" smtClean="0">
              <a:solidFill>
                <a:schemeClr val="tx1"/>
              </a:solidFill>
            </a:endParaRPr>
          </a:p>
          <a:p>
            <a:pPr marL="360363" indent="-22225" eaLnBrk="1" hangingPunct="1">
              <a:lnSpc>
                <a:spcPct val="110000"/>
              </a:lnSpc>
              <a:spcBef>
                <a:spcPts val="300"/>
              </a:spcBef>
              <a:buFont typeface="Wingdings" pitchFamily="2" charset="2"/>
              <a:buNone/>
              <a:defRPr/>
            </a:pPr>
            <a:endParaRPr lang="en-US" altLang="zh-TW" dirty="0" smtClean="0">
              <a:solidFill>
                <a:schemeClr val="tx1"/>
              </a:solidFill>
            </a:endParaRPr>
          </a:p>
          <a:p>
            <a:pPr marL="360363" indent="-22225" eaLnBrk="1" hangingPunct="1">
              <a:lnSpc>
                <a:spcPct val="110000"/>
              </a:lnSpc>
              <a:spcBef>
                <a:spcPts val="300"/>
              </a:spcBef>
              <a:buFont typeface="Wingdings" pitchFamily="2" charset="2"/>
              <a:buNone/>
              <a:defRPr/>
            </a:pPr>
            <a:endParaRPr lang="en-US" altLang="zh-TW" dirty="0" smtClean="0">
              <a:solidFill>
                <a:schemeClr val="tx1"/>
              </a:solidFill>
            </a:endParaRPr>
          </a:p>
          <a:p>
            <a:pPr marL="360363" indent="-22225" eaLnBrk="1" hangingPunct="1">
              <a:lnSpc>
                <a:spcPct val="110000"/>
              </a:lnSpc>
              <a:spcBef>
                <a:spcPts val="300"/>
              </a:spcBef>
              <a:buFont typeface="Wingdings" pitchFamily="2" charset="2"/>
              <a:buNone/>
              <a:defRPr/>
            </a:pPr>
            <a:endParaRPr lang="en-US" altLang="zh-TW" dirty="0" smtClean="0">
              <a:solidFill>
                <a:schemeClr val="tx1"/>
              </a:solidFill>
            </a:endParaRPr>
          </a:p>
          <a:p>
            <a:pPr marL="360363" indent="-22225" eaLnBrk="1" hangingPunct="1">
              <a:lnSpc>
                <a:spcPct val="110000"/>
              </a:lnSpc>
              <a:spcBef>
                <a:spcPts val="300"/>
              </a:spcBef>
              <a:buFont typeface="Wingdings" pitchFamily="2" charset="2"/>
              <a:buNone/>
              <a:defRPr/>
            </a:pPr>
            <a:r>
              <a:rPr lang="en-US" altLang="zh-TW" dirty="0" smtClean="0">
                <a:solidFill>
                  <a:schemeClr val="tx1"/>
                </a:solidFill>
              </a:rPr>
              <a:t>How many dozen of each type of fixture should be produced to obtain a maximum profit?</a:t>
            </a:r>
            <a:endParaRPr lang="en-US" altLang="zh-TW" dirty="0" smtClean="0"/>
          </a:p>
        </p:txBody>
      </p:sp>
      <p:sp>
        <p:nvSpPr>
          <p:cNvPr id="68611"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D4A97E62-656F-4D23-A893-D6B9EE6D4BE9}" type="slidenum">
              <a:rPr kumimoji="0" lang="en-US" altLang="zh-TW" sz="1400"/>
              <a:pPr algn="ctr"/>
              <a:t>43</a:t>
            </a:fld>
            <a:endParaRPr kumimoji="0" lang="en-US" altLang="zh-TW" sz="1400"/>
          </a:p>
        </p:txBody>
      </p:sp>
      <p:pic>
        <p:nvPicPr>
          <p:cNvPr id="686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2996952"/>
            <a:ext cx="70326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85750" y="1285875"/>
            <a:ext cx="8358188" cy="1857375"/>
          </a:xfrm>
        </p:spPr>
        <p:txBody>
          <a:bodyPr/>
          <a:lstStyle/>
          <a:p>
            <a:pPr marL="360363" indent="-22225" eaLnBrk="1" hangingPunct="1">
              <a:spcBef>
                <a:spcPts val="300"/>
              </a:spcBef>
              <a:buFont typeface="Wingdings" pitchFamily="2" charset="2"/>
              <a:buNone/>
            </a:pPr>
            <a:r>
              <a:rPr lang="en-US" altLang="zh-TW" smtClean="0">
                <a:solidFill>
                  <a:schemeClr val="tx1"/>
                </a:solidFill>
              </a:rPr>
              <a:t>Let </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a:t>
            </a:r>
            <a:r>
              <a:rPr lang="en-US" altLang="zh-TW" i="1" smtClean="0">
                <a:solidFill>
                  <a:schemeClr val="tx1"/>
                </a:solidFill>
              </a:rPr>
              <a:t>x</a:t>
            </a:r>
            <a:r>
              <a:rPr lang="en-US" altLang="zh-TW" baseline="-25000" smtClean="0">
                <a:solidFill>
                  <a:schemeClr val="tx1"/>
                </a:solidFill>
              </a:rPr>
              <a:t>2</a:t>
            </a:r>
            <a:r>
              <a:rPr lang="en-US" altLang="zh-TW" smtClean="0">
                <a:solidFill>
                  <a:schemeClr val="tx1"/>
                </a:solidFill>
              </a:rPr>
              <a:t>, </a:t>
            </a:r>
            <a:r>
              <a:rPr lang="en-US" altLang="zh-TW" i="1" smtClean="0">
                <a:solidFill>
                  <a:schemeClr val="tx1"/>
                </a:solidFill>
              </a:rPr>
              <a:t>x</a:t>
            </a:r>
            <a:r>
              <a:rPr lang="en-US" altLang="zh-TW" baseline="-25000" smtClean="0">
                <a:solidFill>
                  <a:schemeClr val="tx1"/>
                </a:solidFill>
              </a:rPr>
              <a:t>3</a:t>
            </a:r>
            <a:r>
              <a:rPr lang="en-US" altLang="zh-TW" smtClean="0">
                <a:solidFill>
                  <a:schemeClr val="tx1"/>
                </a:solidFill>
              </a:rPr>
              <a:t> represent the numbers of dozens of types </a:t>
            </a:r>
            <a:r>
              <a:rPr lang="en-US" altLang="zh-TW" i="1" smtClean="0">
                <a:solidFill>
                  <a:schemeClr val="tx1"/>
                </a:solidFill>
              </a:rPr>
              <a:t>A</a:t>
            </a:r>
            <a:r>
              <a:rPr lang="en-US" altLang="zh-TW" smtClean="0">
                <a:solidFill>
                  <a:schemeClr val="tx1"/>
                </a:solidFill>
              </a:rPr>
              <a:t>, </a:t>
            </a:r>
            <a:r>
              <a:rPr lang="en-US" altLang="zh-TW" i="1" smtClean="0">
                <a:solidFill>
                  <a:schemeClr val="tx1"/>
                </a:solidFill>
              </a:rPr>
              <a:t>B</a:t>
            </a:r>
            <a:r>
              <a:rPr lang="en-US" altLang="zh-TW" smtClean="0">
                <a:solidFill>
                  <a:schemeClr val="tx1"/>
                </a:solidFill>
              </a:rPr>
              <a:t>, and </a:t>
            </a:r>
            <a:r>
              <a:rPr lang="en-US" altLang="zh-TW" i="1" smtClean="0">
                <a:solidFill>
                  <a:schemeClr val="tx1"/>
                </a:solidFill>
              </a:rPr>
              <a:t>C</a:t>
            </a:r>
            <a:r>
              <a:rPr lang="en-US" altLang="zh-TW" smtClean="0">
                <a:solidFill>
                  <a:schemeClr val="tx1"/>
                </a:solidFill>
              </a:rPr>
              <a:t> fixtures, respectively. The objective function is expressed as</a:t>
            </a:r>
          </a:p>
          <a:p>
            <a:pPr marL="360363" indent="-22225" eaLnBrk="1" hangingPunct="1">
              <a:spcBef>
                <a:spcPts val="300"/>
              </a:spcBef>
              <a:buFont typeface="Wingdings" pitchFamily="2" charset="2"/>
              <a:buNone/>
            </a:pPr>
            <a:r>
              <a:rPr lang="en-US" altLang="zh-TW" smtClean="0">
                <a:solidFill>
                  <a:schemeClr val="tx1"/>
                </a:solidFill>
              </a:rPr>
              <a:t>			       profit = </a:t>
            </a:r>
            <a:r>
              <a:rPr lang="en-US" altLang="zh-TW" i="1" smtClean="0">
                <a:solidFill>
                  <a:schemeClr val="tx1"/>
                </a:solidFill>
              </a:rPr>
              <a:t>P</a:t>
            </a:r>
            <a:r>
              <a:rPr lang="en-US" altLang="zh-TW" smtClean="0">
                <a:solidFill>
                  <a:schemeClr val="tx1"/>
                </a:solidFill>
              </a:rPr>
              <a:t> = 11</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+ 16</a:t>
            </a:r>
            <a:r>
              <a:rPr lang="en-US" altLang="zh-TW" i="1" smtClean="0">
                <a:solidFill>
                  <a:schemeClr val="tx1"/>
                </a:solidFill>
              </a:rPr>
              <a:t>x</a:t>
            </a:r>
            <a:r>
              <a:rPr lang="en-US" altLang="zh-TW" baseline="-25000" smtClean="0">
                <a:solidFill>
                  <a:schemeClr val="tx1"/>
                </a:solidFill>
              </a:rPr>
              <a:t>2</a:t>
            </a:r>
            <a:r>
              <a:rPr lang="en-US" altLang="zh-TW" smtClean="0">
                <a:solidFill>
                  <a:schemeClr val="tx1"/>
                </a:solidFill>
              </a:rPr>
              <a:t> + 15</a:t>
            </a:r>
            <a:r>
              <a:rPr lang="en-US" altLang="zh-TW" i="1" smtClean="0">
                <a:solidFill>
                  <a:schemeClr val="tx1"/>
                </a:solidFill>
              </a:rPr>
              <a:t>x</a:t>
            </a:r>
            <a:r>
              <a:rPr lang="en-US" altLang="zh-TW" baseline="-25000" smtClean="0">
                <a:solidFill>
                  <a:schemeClr val="tx1"/>
                </a:solidFill>
              </a:rPr>
              <a:t>3</a:t>
            </a:r>
            <a:r>
              <a:rPr lang="en-US" altLang="zh-TW" smtClean="0">
                <a:solidFill>
                  <a:schemeClr val="tx1"/>
                </a:solidFill>
              </a:rPr>
              <a:t>,</a:t>
            </a:r>
            <a:endParaRPr lang="en-US" altLang="zh-TW" baseline="-25000" smtClean="0">
              <a:solidFill>
                <a:schemeClr val="tx1"/>
              </a:solidFill>
            </a:endParaRPr>
          </a:p>
          <a:p>
            <a:pPr marL="360363" indent="-22225" eaLnBrk="1" hangingPunct="1">
              <a:spcBef>
                <a:spcPts val="300"/>
              </a:spcBef>
              <a:buFont typeface="Wingdings" pitchFamily="2" charset="2"/>
              <a:buNone/>
            </a:pPr>
            <a:r>
              <a:rPr lang="en-US" altLang="zh-TW" smtClean="0">
                <a:solidFill>
                  <a:schemeClr val="tx1"/>
                </a:solidFill>
              </a:rPr>
              <a:t>subject to the constraints</a:t>
            </a:r>
          </a:p>
          <a:p>
            <a:pPr marL="360363" indent="-22225" eaLnBrk="1" hangingPunct="1">
              <a:spcBef>
                <a:spcPts val="300"/>
              </a:spcBef>
              <a:buFont typeface="Wingdings" pitchFamily="2" charset="2"/>
              <a:buNone/>
            </a:pPr>
            <a:endParaRPr lang="en-US" altLang="zh-TW" smtClean="0">
              <a:solidFill>
                <a:schemeClr val="tx1"/>
              </a:solidFill>
            </a:endParaRPr>
          </a:p>
          <a:p>
            <a:pPr marL="360363" indent="-22225" eaLnBrk="1" hangingPunct="1">
              <a:spcBef>
                <a:spcPts val="300"/>
              </a:spcBef>
              <a:buFont typeface="Wingdings" pitchFamily="2" charset="2"/>
              <a:buNone/>
            </a:pPr>
            <a:endParaRPr lang="en-US" altLang="zh-TW" smtClean="0">
              <a:solidFill>
                <a:schemeClr val="tx1"/>
              </a:solidFill>
            </a:endParaRPr>
          </a:p>
          <a:p>
            <a:pPr marL="360363" indent="-22225" eaLnBrk="1" hangingPunct="1">
              <a:spcBef>
                <a:spcPts val="300"/>
              </a:spcBef>
              <a:buFont typeface="Wingdings" pitchFamily="2" charset="2"/>
              <a:buNone/>
            </a:pPr>
            <a:endParaRPr lang="en-US" altLang="zh-TW" smtClean="0">
              <a:solidFill>
                <a:schemeClr val="tx1"/>
              </a:solidFill>
            </a:endParaRPr>
          </a:p>
          <a:p>
            <a:pPr marL="360363" indent="-22225" eaLnBrk="1" hangingPunct="1">
              <a:spcBef>
                <a:spcPts val="300"/>
              </a:spcBef>
              <a:buFont typeface="Wingdings" pitchFamily="2" charset="2"/>
              <a:buNone/>
            </a:pPr>
            <a:endParaRPr lang="en-US" altLang="zh-TW" smtClean="0">
              <a:solidFill>
                <a:schemeClr val="tx1"/>
              </a:solidFill>
            </a:endParaRPr>
          </a:p>
          <a:p>
            <a:pPr marL="360363" indent="-22225" eaLnBrk="1" hangingPunct="1">
              <a:spcBef>
                <a:spcPts val="300"/>
              </a:spcBef>
              <a:buFont typeface="Wingdings" pitchFamily="2" charset="2"/>
              <a:buNone/>
            </a:pPr>
            <a:endParaRPr lang="en-US" altLang="zh-TW" smtClean="0">
              <a:solidFill>
                <a:schemeClr val="tx1"/>
              </a:solidFill>
            </a:endParaRPr>
          </a:p>
          <a:p>
            <a:pPr marL="360363" indent="-22225" eaLnBrk="1" hangingPunct="1">
              <a:spcBef>
                <a:spcPts val="300"/>
              </a:spcBef>
              <a:buFont typeface="Wingdings" pitchFamily="2" charset="2"/>
              <a:buNone/>
            </a:pPr>
            <a:endParaRPr lang="en-US" altLang="zh-TW" smtClean="0">
              <a:solidFill>
                <a:schemeClr val="tx1"/>
              </a:solidFill>
            </a:endParaRPr>
          </a:p>
          <a:p>
            <a:pPr marL="360363" indent="-22225" eaLnBrk="1" hangingPunct="1">
              <a:spcBef>
                <a:spcPts val="300"/>
              </a:spcBef>
              <a:buFont typeface="Wingdings" pitchFamily="2" charset="2"/>
              <a:buNone/>
            </a:pPr>
            <a:r>
              <a:rPr lang="en-US" altLang="zh-TW" smtClean="0">
                <a:solidFill>
                  <a:schemeClr val="tx1"/>
                </a:solidFill>
              </a:rPr>
              <a:t>where </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a:t>
            </a:r>
            <a:r>
              <a:rPr lang="en-US" altLang="zh-TW" smtClean="0">
                <a:solidFill>
                  <a:schemeClr val="tx1"/>
                </a:solidFill>
                <a:sym typeface="Symbol" pitchFamily="18" charset="2"/>
              </a:rPr>
              <a:t> 0, </a:t>
            </a:r>
            <a:r>
              <a:rPr lang="en-US" altLang="zh-TW" i="1" smtClean="0">
                <a:solidFill>
                  <a:schemeClr val="tx1"/>
                </a:solidFill>
                <a:sym typeface="Symbol" pitchFamily="18" charset="2"/>
              </a:rPr>
              <a:t>x</a:t>
            </a:r>
            <a:r>
              <a:rPr lang="en-US" altLang="zh-TW" baseline="-25000" smtClean="0">
                <a:solidFill>
                  <a:schemeClr val="tx1"/>
                </a:solidFill>
                <a:sym typeface="Symbol" pitchFamily="18" charset="2"/>
              </a:rPr>
              <a:t>2</a:t>
            </a:r>
            <a:r>
              <a:rPr lang="en-US" altLang="zh-TW" smtClean="0">
                <a:solidFill>
                  <a:schemeClr val="tx1"/>
                </a:solidFill>
                <a:sym typeface="Symbol" pitchFamily="18" charset="2"/>
              </a:rPr>
              <a:t>  0, and </a:t>
            </a:r>
            <a:r>
              <a:rPr lang="en-US" altLang="zh-TW" i="1" smtClean="0">
                <a:solidFill>
                  <a:schemeClr val="tx1"/>
                </a:solidFill>
                <a:sym typeface="Symbol" pitchFamily="18" charset="2"/>
              </a:rPr>
              <a:t>x</a:t>
            </a:r>
            <a:r>
              <a:rPr lang="en-US" altLang="zh-TW" baseline="-25000" smtClean="0">
                <a:solidFill>
                  <a:schemeClr val="tx1"/>
                </a:solidFill>
                <a:sym typeface="Symbol" pitchFamily="18" charset="2"/>
              </a:rPr>
              <a:t>3</a:t>
            </a:r>
            <a:r>
              <a:rPr lang="en-US" altLang="zh-TW" smtClean="0">
                <a:solidFill>
                  <a:schemeClr val="tx1"/>
                </a:solidFill>
                <a:sym typeface="Symbol" pitchFamily="18" charset="2"/>
              </a:rPr>
              <a:t> </a:t>
            </a:r>
            <a:r>
              <a:rPr lang="zh-TW" altLang="en-US" smtClean="0">
                <a:solidFill>
                  <a:schemeClr val="tx1"/>
                </a:solidFill>
                <a:sym typeface="Symbol" pitchFamily="18" charset="2"/>
              </a:rPr>
              <a:t> </a:t>
            </a:r>
            <a:r>
              <a:rPr lang="en-US" altLang="zh-TW" smtClean="0">
                <a:solidFill>
                  <a:schemeClr val="tx1"/>
                </a:solidFill>
                <a:sym typeface="Symbol" pitchFamily="18" charset="2"/>
              </a:rPr>
              <a:t>0</a:t>
            </a:r>
            <a:endParaRPr lang="zh-TW" altLang="en-US" smtClean="0">
              <a:solidFill>
                <a:schemeClr val="tx1"/>
              </a:solidFill>
            </a:endParaRPr>
          </a:p>
        </p:txBody>
      </p:sp>
      <p:sp>
        <p:nvSpPr>
          <p:cNvPr id="18436"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F71F09DC-D0BD-4519-B689-179566E70B89}" type="slidenum">
              <a:rPr kumimoji="0" lang="en-US" altLang="zh-TW" sz="1400"/>
              <a:pPr algn="ctr"/>
              <a:t>44</a:t>
            </a:fld>
            <a:endParaRPr kumimoji="0" lang="en-US" altLang="zh-TW" sz="1400"/>
          </a:p>
        </p:txBody>
      </p:sp>
      <p:graphicFrame>
        <p:nvGraphicFramePr>
          <p:cNvPr id="18434" name="Object 2"/>
          <p:cNvGraphicFramePr>
            <a:graphicFrameLocks noChangeAspect="1"/>
          </p:cNvGraphicFramePr>
          <p:nvPr/>
        </p:nvGraphicFramePr>
        <p:xfrm>
          <a:off x="2692400" y="2928938"/>
          <a:ext cx="4084638" cy="2192337"/>
        </p:xfrm>
        <a:graphic>
          <a:graphicData uri="http://schemas.openxmlformats.org/presentationml/2006/ole">
            <mc:AlternateContent xmlns:mc="http://schemas.openxmlformats.org/markup-compatibility/2006">
              <mc:Choice xmlns:v="urn:schemas-microsoft-com:vml" Requires="v">
                <p:oleObj spid="_x0000_s18631" name="Equation" r:id="rId3" imgW="2273040" imgH="1218960" progId="Equation.DSMT4">
                  <p:embed/>
                </p:oleObj>
              </mc:Choice>
              <mc:Fallback>
                <p:oleObj name="Equation" r:id="rId3" imgW="2273040" imgH="12189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400" y="2928938"/>
                        <a:ext cx="4084638" cy="219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17"/>
          <p:cNvSpPr>
            <a:spLocks noChangeArrowheads="1"/>
          </p:cNvSpPr>
          <p:nvPr/>
        </p:nvSpPr>
        <p:spPr bwMode="auto">
          <a:xfrm>
            <a:off x="361950" y="785813"/>
            <a:ext cx="7924800" cy="571500"/>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Sol:</a:t>
            </a:r>
          </a:p>
          <a:p>
            <a:pPr marL="450850" indent="-450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a:t>
            </a:r>
            <a:endParaRPr lang="en-US" altLang="zh-TW" dirty="0">
              <a:latin typeface="+mn-lt"/>
              <a:ea typeface="標楷體" pitchFamily="65"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874D34BD-B77A-4F28-A7DA-E5775A5EECFA}" type="slidenum">
              <a:rPr kumimoji="0" lang="en-US" altLang="zh-TW" sz="1400"/>
              <a:pPr algn="ctr"/>
              <a:t>45</a:t>
            </a:fld>
            <a:endParaRPr kumimoji="0" lang="en-US" altLang="zh-TW" sz="1400"/>
          </a:p>
        </p:txBody>
      </p:sp>
      <p:sp>
        <p:nvSpPr>
          <p:cNvPr id="5" name="Rectangle 17"/>
          <p:cNvSpPr>
            <a:spLocks noChangeArrowheads="1"/>
          </p:cNvSpPr>
          <p:nvPr/>
        </p:nvSpPr>
        <p:spPr bwMode="auto">
          <a:xfrm>
            <a:off x="357188" y="785813"/>
            <a:ext cx="7924800" cy="785812"/>
          </a:xfrm>
          <a:prstGeom prst="rect">
            <a:avLst/>
          </a:prstGeom>
          <a:noFill/>
          <a:ln w="9525">
            <a:noFill/>
            <a:miter lim="800000"/>
            <a:headEnd/>
            <a:tailEnd/>
          </a:ln>
        </p:spPr>
        <p:txBody>
          <a:bodyPr/>
          <a:lstStyle/>
          <a:p>
            <a:pPr>
              <a:spcBef>
                <a:spcPct val="20000"/>
              </a:spcBef>
              <a:buClr>
                <a:schemeClr val="tx1"/>
              </a:buClr>
              <a:buSzPct val="40000"/>
              <a:buFont typeface="Wingdings" pitchFamily="2" charset="2"/>
              <a:buNone/>
              <a:defRPr/>
            </a:pPr>
            <a:r>
              <a:rPr lang="en-US" altLang="zh-TW" dirty="0">
                <a:latin typeface="+mn-lt"/>
                <a:ea typeface="標楷體" pitchFamily="65" charset="-120"/>
              </a:rPr>
              <a:t>Apply the simplex method with the initial basic solution (</a:t>
            </a:r>
            <a:r>
              <a:rPr lang="en-US" altLang="zh-TW" i="1" dirty="0">
                <a:latin typeface="+mn-lt"/>
                <a:ea typeface="標楷體" pitchFamily="65" charset="-120"/>
              </a:rPr>
              <a:t>x</a:t>
            </a:r>
            <a:r>
              <a:rPr lang="en-US" altLang="zh-TW" baseline="-25000" dirty="0">
                <a:latin typeface="+mn-lt"/>
                <a:ea typeface="標楷體" pitchFamily="65" charset="-120"/>
              </a:rPr>
              <a:t>1</a:t>
            </a:r>
            <a:r>
              <a:rPr lang="en-US" altLang="zh-TW" dirty="0">
                <a:latin typeface="+mn-lt"/>
                <a:ea typeface="標楷體" pitchFamily="65" charset="-120"/>
              </a:rPr>
              <a:t>, </a:t>
            </a:r>
            <a:r>
              <a:rPr lang="en-US" altLang="zh-TW" i="1" dirty="0">
                <a:latin typeface="+mn-lt"/>
                <a:ea typeface="標楷體" pitchFamily="65" charset="-120"/>
              </a:rPr>
              <a:t>x</a:t>
            </a:r>
            <a:r>
              <a:rPr lang="en-US" altLang="zh-TW" baseline="-25000" dirty="0">
                <a:latin typeface="+mn-lt"/>
                <a:ea typeface="標楷體" pitchFamily="65" charset="-120"/>
              </a:rPr>
              <a:t>2</a:t>
            </a:r>
            <a:r>
              <a:rPr lang="en-US" altLang="zh-TW" dirty="0">
                <a:latin typeface="+mn-lt"/>
                <a:ea typeface="標楷體" pitchFamily="65" charset="-120"/>
              </a:rPr>
              <a:t>, </a:t>
            </a:r>
            <a:r>
              <a:rPr lang="en-US" altLang="zh-TW" i="1" dirty="0">
                <a:latin typeface="+mn-lt"/>
                <a:ea typeface="標楷體" pitchFamily="65" charset="-120"/>
              </a:rPr>
              <a:t>x</a:t>
            </a:r>
            <a:r>
              <a:rPr lang="en-US" altLang="zh-TW" baseline="-25000" dirty="0">
                <a:latin typeface="+mn-lt"/>
                <a:ea typeface="標楷體" pitchFamily="65" charset="-120"/>
              </a:rPr>
              <a:t>3</a:t>
            </a:r>
            <a:r>
              <a:rPr lang="en-US" altLang="zh-TW" dirty="0">
                <a:latin typeface="+mn-lt"/>
                <a:ea typeface="標楷體" pitchFamily="65" charset="-120"/>
              </a:rPr>
              <a:t>, </a:t>
            </a:r>
            <a:r>
              <a:rPr lang="en-US" altLang="zh-TW" i="1" dirty="0">
                <a:latin typeface="+mn-lt"/>
                <a:ea typeface="標楷體" pitchFamily="65" charset="-120"/>
              </a:rPr>
              <a:t>s</a:t>
            </a:r>
            <a:r>
              <a:rPr lang="en-US" altLang="zh-TW" baseline="-25000" dirty="0">
                <a:latin typeface="+mn-lt"/>
                <a:ea typeface="標楷體" pitchFamily="65" charset="-120"/>
              </a:rPr>
              <a:t>1</a:t>
            </a:r>
            <a:r>
              <a:rPr lang="en-US" altLang="zh-TW" dirty="0">
                <a:latin typeface="+mn-lt"/>
                <a:ea typeface="標楷體" pitchFamily="65" charset="-120"/>
              </a:rPr>
              <a:t>, </a:t>
            </a:r>
            <a:r>
              <a:rPr lang="en-US" altLang="zh-TW" i="1" dirty="0">
                <a:latin typeface="+mn-lt"/>
                <a:ea typeface="標楷體" pitchFamily="65" charset="-120"/>
              </a:rPr>
              <a:t>s</a:t>
            </a:r>
            <a:r>
              <a:rPr lang="en-US" altLang="zh-TW" baseline="-25000" dirty="0">
                <a:latin typeface="+mn-lt"/>
                <a:ea typeface="標楷體" pitchFamily="65" charset="-120"/>
              </a:rPr>
              <a:t>2</a:t>
            </a:r>
            <a:r>
              <a:rPr lang="en-US" altLang="zh-TW" dirty="0">
                <a:latin typeface="+mn-lt"/>
                <a:ea typeface="標楷體" pitchFamily="65" charset="-120"/>
              </a:rPr>
              <a:t>, </a:t>
            </a:r>
            <a:r>
              <a:rPr lang="en-US" altLang="zh-TW" i="1" dirty="0">
                <a:latin typeface="+mn-lt"/>
                <a:ea typeface="標楷體" pitchFamily="65" charset="-120"/>
              </a:rPr>
              <a:t>s</a:t>
            </a:r>
            <a:r>
              <a:rPr lang="en-US" altLang="zh-TW" baseline="-25000" dirty="0">
                <a:latin typeface="+mn-lt"/>
                <a:ea typeface="標楷體" pitchFamily="65" charset="-120"/>
              </a:rPr>
              <a:t>3</a:t>
            </a:r>
            <a:r>
              <a:rPr lang="en-US" altLang="zh-TW" dirty="0">
                <a:latin typeface="+mn-lt"/>
                <a:ea typeface="標楷體" pitchFamily="65" charset="-120"/>
              </a:rPr>
              <a:t>) = (0, 0, 0, 12000, 4600, 2400) </a:t>
            </a:r>
          </a:p>
        </p:txBody>
      </p:sp>
      <p:pic>
        <p:nvPicPr>
          <p:cNvPr id="696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16075"/>
            <a:ext cx="645477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696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4214813"/>
            <a:ext cx="646112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3BB66320-D487-4402-BF9C-D40F357ED9FF}" type="slidenum">
              <a:rPr kumimoji="0" lang="en-US" altLang="zh-TW" sz="1400"/>
              <a:pPr algn="ctr"/>
              <a:t>46</a:t>
            </a:fld>
            <a:endParaRPr kumimoji="0" lang="en-US" altLang="zh-TW" sz="1400"/>
          </a:p>
        </p:txBody>
      </p:sp>
      <p:pic>
        <p:nvPicPr>
          <p:cNvPr id="706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975" y="857250"/>
            <a:ext cx="64468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706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088" y="3571875"/>
            <a:ext cx="5364162"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8" name="矩形 7"/>
          <p:cNvSpPr/>
          <p:nvPr/>
        </p:nvSpPr>
        <p:spPr>
          <a:xfrm>
            <a:off x="857250" y="5810250"/>
            <a:ext cx="7572375" cy="904875"/>
          </a:xfrm>
          <a:prstGeom prst="rect">
            <a:avLst/>
          </a:prstGeom>
        </p:spPr>
        <p:txBody>
          <a:bodyPr>
            <a:spAutoFit/>
          </a:bodyPr>
          <a:lstStyle/>
          <a:p>
            <a:pPr>
              <a:lnSpc>
                <a:spcPct val="110000"/>
              </a:lnSpc>
              <a:spcBef>
                <a:spcPts val="300"/>
              </a:spcBef>
              <a:buClr>
                <a:schemeClr val="tx1"/>
              </a:buClr>
              <a:buSzPct val="40000"/>
              <a:defRPr/>
            </a:pPr>
            <a:r>
              <a:rPr lang="en-US" altLang="zh-TW" kern="0" dirty="0">
                <a:sym typeface="Wingdings" pitchFamily="2" charset="2"/>
              </a:rPr>
              <a:t>So the optimal solution is </a:t>
            </a:r>
            <a:r>
              <a:rPr lang="en-US" altLang="zh-TW" dirty="0">
                <a:sym typeface="Wingdings" pitchFamily="2" charset="2"/>
              </a:rPr>
              <a:t>(</a:t>
            </a:r>
            <a:r>
              <a:rPr lang="en-US" altLang="zh-TW" i="1" dirty="0">
                <a:sym typeface="Wingdings" pitchFamily="2" charset="2"/>
              </a:rPr>
              <a:t>x</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x</a:t>
            </a:r>
            <a:r>
              <a:rPr lang="en-US" altLang="zh-TW" baseline="-25000" dirty="0">
                <a:sym typeface="Wingdings" pitchFamily="2" charset="2"/>
              </a:rPr>
              <a:t>2</a:t>
            </a:r>
            <a:r>
              <a:rPr lang="en-US" altLang="zh-TW" dirty="0">
                <a:sym typeface="Wingdings" pitchFamily="2" charset="2"/>
              </a:rPr>
              <a:t>, </a:t>
            </a:r>
            <a:r>
              <a:rPr lang="en-US" altLang="zh-TW" i="1" dirty="0">
                <a:sym typeface="Wingdings" pitchFamily="2" charset="2"/>
              </a:rPr>
              <a:t>x</a:t>
            </a:r>
            <a:r>
              <a:rPr lang="en-US" altLang="zh-TW" baseline="-25000" dirty="0">
                <a:sym typeface="Wingdings" pitchFamily="2" charset="2"/>
              </a:rPr>
              <a:t>3</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2</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3</a:t>
            </a:r>
            <a:r>
              <a:rPr lang="en-US" altLang="zh-TW" dirty="0">
                <a:sym typeface="Wingdings" pitchFamily="2" charset="2"/>
              </a:rPr>
              <a:t>) = (600, 5100, 800, 0, 0, 0) </a:t>
            </a:r>
            <a:r>
              <a:rPr lang="en-US" altLang="zh-TW" kern="0" dirty="0">
                <a:sym typeface="Wingdings" pitchFamily="2" charset="2"/>
              </a:rPr>
              <a:t>with the maximum profit to be $100,200</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3"/>
          <p:cNvSpPr>
            <a:spLocks noGrp="1" noChangeArrowheads="1"/>
          </p:cNvSpPr>
          <p:nvPr>
            <p:ph type="body" idx="1"/>
          </p:nvPr>
        </p:nvSpPr>
        <p:spPr>
          <a:xfrm>
            <a:off x="285750" y="785813"/>
            <a:ext cx="8358188" cy="1857375"/>
          </a:xfrm>
        </p:spPr>
        <p:txBody>
          <a:bodyPr/>
          <a:lstStyle/>
          <a:p>
            <a:pPr eaLnBrk="1" hangingPunct="1">
              <a:lnSpc>
                <a:spcPct val="105000"/>
              </a:lnSpc>
              <a:spcBef>
                <a:spcPts val="300"/>
              </a:spcBef>
              <a:defRPr/>
            </a:pPr>
            <a:r>
              <a:rPr lang="en-US" altLang="zh-TW" dirty="0" smtClean="0"/>
              <a:t>Ex 5: A business application: media selection</a:t>
            </a:r>
          </a:p>
          <a:p>
            <a:pPr marL="360363" indent="-22225" eaLnBrk="1" hangingPunct="1">
              <a:lnSpc>
                <a:spcPct val="105000"/>
              </a:lnSpc>
              <a:spcBef>
                <a:spcPts val="300"/>
              </a:spcBef>
              <a:buFont typeface="Wingdings" pitchFamily="2" charset="2"/>
              <a:buNone/>
              <a:defRPr/>
            </a:pPr>
            <a:r>
              <a:rPr lang="en-US" altLang="zh-TW" dirty="0" smtClean="0">
                <a:solidFill>
                  <a:schemeClr val="tx1"/>
                </a:solidFill>
              </a:rPr>
              <a:t>The advertising alternatives for a company include television, radio, and newspaper advertisements. The costs and estimates of audience coverage are provided as follows	</a:t>
            </a:r>
          </a:p>
          <a:p>
            <a:pPr marL="360363" indent="-22225" eaLnBrk="1" hangingPunct="1">
              <a:lnSpc>
                <a:spcPct val="105000"/>
              </a:lnSpc>
              <a:spcBef>
                <a:spcPts val="300"/>
              </a:spcBef>
              <a:buFont typeface="Wingdings" pitchFamily="2" charset="2"/>
              <a:buNone/>
              <a:defRPr/>
            </a:pPr>
            <a:endParaRPr lang="en-US" altLang="zh-TW" dirty="0" smtClean="0">
              <a:solidFill>
                <a:schemeClr val="tx1"/>
              </a:solidFill>
            </a:endParaRPr>
          </a:p>
          <a:p>
            <a:pPr marL="360363" indent="-22225" eaLnBrk="1" hangingPunct="1">
              <a:lnSpc>
                <a:spcPct val="105000"/>
              </a:lnSpc>
              <a:spcBef>
                <a:spcPts val="300"/>
              </a:spcBef>
              <a:buFont typeface="Wingdings" pitchFamily="2" charset="2"/>
              <a:buNone/>
              <a:defRPr/>
            </a:pPr>
            <a:endParaRPr lang="en-US" altLang="zh-TW" dirty="0" smtClean="0">
              <a:solidFill>
                <a:schemeClr val="tx1"/>
              </a:solidFill>
            </a:endParaRPr>
          </a:p>
          <a:p>
            <a:pPr marL="360363" indent="-22225" eaLnBrk="1" hangingPunct="1">
              <a:lnSpc>
                <a:spcPct val="105000"/>
              </a:lnSpc>
              <a:spcBef>
                <a:spcPts val="300"/>
              </a:spcBef>
              <a:buFont typeface="Wingdings" pitchFamily="2" charset="2"/>
              <a:buNone/>
              <a:defRPr/>
            </a:pPr>
            <a:endParaRPr lang="en-US" altLang="zh-TW" dirty="0" smtClean="0">
              <a:solidFill>
                <a:schemeClr val="tx1"/>
              </a:solidFill>
            </a:endParaRPr>
          </a:p>
          <a:p>
            <a:pPr marL="360363" indent="-22225" eaLnBrk="1" hangingPunct="1">
              <a:lnSpc>
                <a:spcPct val="105000"/>
              </a:lnSpc>
              <a:spcBef>
                <a:spcPts val="300"/>
              </a:spcBef>
              <a:buFont typeface="Wingdings" pitchFamily="2" charset="2"/>
              <a:buNone/>
              <a:defRPr/>
            </a:pPr>
            <a:endParaRPr lang="en-US" altLang="zh-TW" dirty="0" smtClean="0">
              <a:solidFill>
                <a:schemeClr val="tx1"/>
              </a:solidFill>
            </a:endParaRPr>
          </a:p>
          <a:p>
            <a:pPr marL="360363" indent="-22225" eaLnBrk="1" hangingPunct="1">
              <a:lnSpc>
                <a:spcPct val="105000"/>
              </a:lnSpc>
              <a:spcBef>
                <a:spcPts val="300"/>
              </a:spcBef>
              <a:buFont typeface="Wingdings" pitchFamily="2" charset="2"/>
              <a:buNone/>
              <a:defRPr/>
            </a:pPr>
            <a:r>
              <a:rPr lang="en-US" altLang="zh-TW" dirty="0" smtClean="0">
                <a:solidFill>
                  <a:schemeClr val="tx1"/>
                </a:solidFill>
              </a:rPr>
              <a:t>Moreover, in order to balance the advertising among the three types of media, no more than half of the total number of advertisements should occur on the radio, no more than 10 advertisements should occur on the newspaper, and at least 10% should occur on the television. The weekly advertising budget is $18,200. How many advertisements should be run on each media to maximize the total audience?</a:t>
            </a:r>
            <a:endParaRPr lang="en-US" altLang="zh-TW" dirty="0" smtClean="0"/>
          </a:p>
        </p:txBody>
      </p:sp>
      <p:sp>
        <p:nvSpPr>
          <p:cNvPr id="71683"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02048663-4678-49F2-BD45-FB411CC989AD}" type="slidenum">
              <a:rPr kumimoji="0" lang="en-US" altLang="zh-TW" sz="1400"/>
              <a:pPr algn="ctr"/>
              <a:t>47</a:t>
            </a:fld>
            <a:endParaRPr kumimoji="0" lang="en-US" altLang="zh-TW" sz="1400"/>
          </a:p>
        </p:txBody>
      </p:sp>
      <p:pic>
        <p:nvPicPr>
          <p:cNvPr id="716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2420938"/>
            <a:ext cx="66675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285750" y="1285875"/>
            <a:ext cx="8358188" cy="1857375"/>
          </a:xfrm>
        </p:spPr>
        <p:txBody>
          <a:bodyPr/>
          <a:lstStyle/>
          <a:p>
            <a:pPr marL="360363" indent="-22225" eaLnBrk="1" hangingPunct="1">
              <a:spcBef>
                <a:spcPts val="300"/>
              </a:spcBef>
              <a:buFont typeface="Wingdings" pitchFamily="2" charset="2"/>
              <a:buNone/>
            </a:pPr>
            <a:r>
              <a:rPr lang="en-US" altLang="zh-TW" smtClean="0">
                <a:solidFill>
                  <a:schemeClr val="tx1"/>
                </a:solidFill>
              </a:rPr>
              <a:t>Let </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a:t>
            </a:r>
            <a:r>
              <a:rPr lang="en-US" altLang="zh-TW" i="1" smtClean="0">
                <a:solidFill>
                  <a:schemeClr val="tx1"/>
                </a:solidFill>
              </a:rPr>
              <a:t>x</a:t>
            </a:r>
            <a:r>
              <a:rPr lang="en-US" altLang="zh-TW" baseline="-25000" smtClean="0">
                <a:solidFill>
                  <a:schemeClr val="tx1"/>
                </a:solidFill>
              </a:rPr>
              <a:t>2</a:t>
            </a:r>
            <a:r>
              <a:rPr lang="en-US" altLang="zh-TW" smtClean="0">
                <a:solidFill>
                  <a:schemeClr val="tx1"/>
                </a:solidFill>
              </a:rPr>
              <a:t>, </a:t>
            </a:r>
            <a:r>
              <a:rPr lang="en-US" altLang="zh-TW" i="1" smtClean="0">
                <a:solidFill>
                  <a:schemeClr val="tx1"/>
                </a:solidFill>
              </a:rPr>
              <a:t>x</a:t>
            </a:r>
            <a:r>
              <a:rPr lang="en-US" altLang="zh-TW" baseline="-25000" smtClean="0">
                <a:solidFill>
                  <a:schemeClr val="tx1"/>
                </a:solidFill>
              </a:rPr>
              <a:t>3</a:t>
            </a:r>
            <a:r>
              <a:rPr lang="en-US" altLang="zh-TW" smtClean="0">
                <a:solidFill>
                  <a:schemeClr val="tx1"/>
                </a:solidFill>
              </a:rPr>
              <a:t> represent the numbers of advertisements in television, newspaper, and radio, respectively. The objective function is expressed as</a:t>
            </a:r>
          </a:p>
          <a:p>
            <a:pPr marL="360363" indent="-22225" eaLnBrk="1" hangingPunct="1">
              <a:spcBef>
                <a:spcPts val="300"/>
              </a:spcBef>
              <a:buFont typeface="Wingdings" pitchFamily="2" charset="2"/>
              <a:buNone/>
            </a:pPr>
            <a:r>
              <a:rPr lang="en-US" altLang="zh-TW" smtClean="0">
                <a:solidFill>
                  <a:schemeClr val="tx1"/>
                </a:solidFill>
              </a:rPr>
              <a:t>			       </a:t>
            </a:r>
            <a:r>
              <a:rPr lang="en-US" altLang="zh-TW" i="1" smtClean="0">
                <a:solidFill>
                  <a:schemeClr val="tx1"/>
                </a:solidFill>
              </a:rPr>
              <a:t>z</a:t>
            </a:r>
            <a:r>
              <a:rPr lang="en-US" altLang="zh-TW" smtClean="0">
                <a:solidFill>
                  <a:schemeClr val="tx1"/>
                </a:solidFill>
              </a:rPr>
              <a:t> = 100000</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+ 40000</a:t>
            </a:r>
            <a:r>
              <a:rPr lang="en-US" altLang="zh-TW" i="1" smtClean="0">
                <a:solidFill>
                  <a:schemeClr val="tx1"/>
                </a:solidFill>
              </a:rPr>
              <a:t>x</a:t>
            </a:r>
            <a:r>
              <a:rPr lang="en-US" altLang="zh-TW" baseline="-25000" smtClean="0">
                <a:solidFill>
                  <a:schemeClr val="tx1"/>
                </a:solidFill>
              </a:rPr>
              <a:t>2</a:t>
            </a:r>
            <a:r>
              <a:rPr lang="en-US" altLang="zh-TW" smtClean="0">
                <a:solidFill>
                  <a:schemeClr val="tx1"/>
                </a:solidFill>
              </a:rPr>
              <a:t> + 18000</a:t>
            </a:r>
            <a:r>
              <a:rPr lang="en-US" altLang="zh-TW" i="1" smtClean="0">
                <a:solidFill>
                  <a:schemeClr val="tx1"/>
                </a:solidFill>
              </a:rPr>
              <a:t>x</a:t>
            </a:r>
            <a:r>
              <a:rPr lang="en-US" altLang="zh-TW" baseline="-25000" smtClean="0">
                <a:solidFill>
                  <a:schemeClr val="tx1"/>
                </a:solidFill>
              </a:rPr>
              <a:t>3</a:t>
            </a:r>
            <a:r>
              <a:rPr lang="en-US" altLang="zh-TW" smtClean="0">
                <a:solidFill>
                  <a:schemeClr val="tx1"/>
                </a:solidFill>
              </a:rPr>
              <a:t>,</a:t>
            </a:r>
            <a:endParaRPr lang="en-US" altLang="zh-TW" baseline="-25000" smtClean="0">
              <a:solidFill>
                <a:schemeClr val="tx1"/>
              </a:solidFill>
            </a:endParaRPr>
          </a:p>
          <a:p>
            <a:pPr marL="360363" indent="-22225" eaLnBrk="1" hangingPunct="1">
              <a:spcBef>
                <a:spcPts val="300"/>
              </a:spcBef>
              <a:buFont typeface="Wingdings" pitchFamily="2" charset="2"/>
              <a:buNone/>
            </a:pPr>
            <a:r>
              <a:rPr lang="en-US" altLang="zh-TW" smtClean="0">
                <a:solidFill>
                  <a:schemeClr val="tx1"/>
                </a:solidFill>
              </a:rPr>
              <a:t>where </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a:t>
            </a:r>
            <a:r>
              <a:rPr lang="en-US" altLang="zh-TW" smtClean="0">
                <a:solidFill>
                  <a:schemeClr val="tx1"/>
                </a:solidFill>
                <a:sym typeface="Symbol" pitchFamily="18" charset="2"/>
              </a:rPr>
              <a:t> 0, </a:t>
            </a:r>
            <a:r>
              <a:rPr lang="en-US" altLang="zh-TW" i="1" smtClean="0">
                <a:solidFill>
                  <a:schemeClr val="tx1"/>
                </a:solidFill>
                <a:sym typeface="Symbol" pitchFamily="18" charset="2"/>
              </a:rPr>
              <a:t>x</a:t>
            </a:r>
            <a:r>
              <a:rPr lang="en-US" altLang="zh-TW" baseline="-25000" smtClean="0">
                <a:solidFill>
                  <a:schemeClr val="tx1"/>
                </a:solidFill>
                <a:sym typeface="Symbol" pitchFamily="18" charset="2"/>
              </a:rPr>
              <a:t>2</a:t>
            </a:r>
            <a:r>
              <a:rPr lang="en-US" altLang="zh-TW" smtClean="0">
                <a:solidFill>
                  <a:schemeClr val="tx1"/>
                </a:solidFill>
                <a:sym typeface="Symbol" pitchFamily="18" charset="2"/>
              </a:rPr>
              <a:t>  0, and </a:t>
            </a:r>
            <a:r>
              <a:rPr lang="en-US" altLang="zh-TW" i="1" smtClean="0">
                <a:solidFill>
                  <a:schemeClr val="tx1"/>
                </a:solidFill>
                <a:sym typeface="Symbol" pitchFamily="18" charset="2"/>
              </a:rPr>
              <a:t>x</a:t>
            </a:r>
            <a:r>
              <a:rPr lang="en-US" altLang="zh-TW" baseline="-25000" smtClean="0">
                <a:solidFill>
                  <a:schemeClr val="tx1"/>
                </a:solidFill>
                <a:sym typeface="Symbol" pitchFamily="18" charset="2"/>
              </a:rPr>
              <a:t>3</a:t>
            </a:r>
            <a:r>
              <a:rPr lang="en-US" altLang="zh-TW" smtClean="0">
                <a:solidFill>
                  <a:schemeClr val="tx1"/>
                </a:solidFill>
                <a:sym typeface="Symbol" pitchFamily="18" charset="2"/>
              </a:rPr>
              <a:t> </a:t>
            </a:r>
            <a:r>
              <a:rPr lang="zh-TW" altLang="en-US" smtClean="0">
                <a:solidFill>
                  <a:schemeClr val="tx1"/>
                </a:solidFill>
                <a:sym typeface="Symbol" pitchFamily="18" charset="2"/>
              </a:rPr>
              <a:t> </a:t>
            </a:r>
            <a:r>
              <a:rPr lang="en-US" altLang="zh-TW" smtClean="0">
                <a:solidFill>
                  <a:schemeClr val="tx1"/>
                </a:solidFill>
                <a:sym typeface="Symbol" pitchFamily="18" charset="2"/>
              </a:rPr>
              <a:t>0, and </a:t>
            </a:r>
            <a:r>
              <a:rPr lang="en-US" altLang="zh-TW" smtClean="0">
                <a:solidFill>
                  <a:schemeClr val="tx1"/>
                </a:solidFill>
              </a:rPr>
              <a:t>subject to the constraints</a:t>
            </a:r>
            <a:endParaRPr lang="zh-TW" altLang="en-US" smtClean="0">
              <a:solidFill>
                <a:schemeClr val="tx1"/>
              </a:solidFill>
            </a:endParaRPr>
          </a:p>
        </p:txBody>
      </p:sp>
      <p:sp>
        <p:nvSpPr>
          <p:cNvPr id="19461"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97FF2A11-5EDE-480B-98DF-C30F38D7E71B}" type="slidenum">
              <a:rPr kumimoji="0" lang="en-US" altLang="zh-TW" sz="1400"/>
              <a:pPr algn="ctr"/>
              <a:t>48</a:t>
            </a:fld>
            <a:endParaRPr kumimoji="0" lang="en-US" altLang="zh-TW" sz="1400"/>
          </a:p>
        </p:txBody>
      </p:sp>
      <p:graphicFrame>
        <p:nvGraphicFramePr>
          <p:cNvPr id="19458" name="Object 2"/>
          <p:cNvGraphicFramePr>
            <a:graphicFrameLocks noChangeAspect="1"/>
          </p:cNvGraphicFramePr>
          <p:nvPr/>
        </p:nvGraphicFramePr>
        <p:xfrm>
          <a:off x="1643063" y="3357563"/>
          <a:ext cx="5840412" cy="1644650"/>
        </p:xfrm>
        <a:graphic>
          <a:graphicData uri="http://schemas.openxmlformats.org/presentationml/2006/ole">
            <mc:AlternateContent xmlns:mc="http://schemas.openxmlformats.org/markup-compatibility/2006">
              <mc:Choice xmlns:v="urn:schemas-microsoft-com:vml" Requires="v">
                <p:oleObj spid="_x0000_s19849" name="Equation" r:id="rId3" imgW="3251160" imgH="914400" progId="Equation.DSMT4">
                  <p:embed/>
                </p:oleObj>
              </mc:Choice>
              <mc:Fallback>
                <p:oleObj name="Equation" r:id="rId3" imgW="3251160" imgH="914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3357563"/>
                        <a:ext cx="5840412" cy="164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17"/>
          <p:cNvSpPr>
            <a:spLocks noChangeArrowheads="1"/>
          </p:cNvSpPr>
          <p:nvPr/>
        </p:nvSpPr>
        <p:spPr bwMode="auto">
          <a:xfrm>
            <a:off x="361950" y="785813"/>
            <a:ext cx="7924800" cy="571500"/>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Sol:</a:t>
            </a:r>
          </a:p>
          <a:p>
            <a:pPr marL="450850" indent="-450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a:t>
            </a:r>
            <a:endParaRPr lang="en-US" altLang="zh-TW" dirty="0">
              <a:latin typeface="+mn-lt"/>
              <a:ea typeface="標楷體" pitchFamily="65" charset="-120"/>
            </a:endParaRPr>
          </a:p>
        </p:txBody>
      </p:sp>
      <p:graphicFrame>
        <p:nvGraphicFramePr>
          <p:cNvPr id="19459" name="Object 3"/>
          <p:cNvGraphicFramePr>
            <a:graphicFrameLocks noChangeAspect="1"/>
          </p:cNvGraphicFramePr>
          <p:nvPr/>
        </p:nvGraphicFramePr>
        <p:xfrm>
          <a:off x="1357313" y="5141913"/>
          <a:ext cx="4038600" cy="1644650"/>
        </p:xfrm>
        <a:graphic>
          <a:graphicData uri="http://schemas.openxmlformats.org/presentationml/2006/ole">
            <mc:AlternateContent xmlns:mc="http://schemas.openxmlformats.org/markup-compatibility/2006">
              <mc:Choice xmlns:v="urn:schemas-microsoft-com:vml" Requires="v">
                <p:oleObj spid="_x0000_s19850" name="Equation" r:id="rId5" imgW="2247840" imgH="914400" progId="Equation.DSMT4">
                  <p:embed/>
                </p:oleObj>
              </mc:Choice>
              <mc:Fallback>
                <p:oleObj name="Equation" r:id="rId5" imgW="2247840" imgH="914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313" y="5141913"/>
                        <a:ext cx="4038600" cy="164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86294E49-1910-49D4-8357-71DFE5D56544}" type="slidenum">
              <a:rPr kumimoji="0" lang="en-US" altLang="zh-TW" sz="1400"/>
              <a:pPr algn="ctr"/>
              <a:t>49</a:t>
            </a:fld>
            <a:endParaRPr kumimoji="0" lang="en-US" altLang="zh-TW" sz="1400"/>
          </a:p>
        </p:txBody>
      </p:sp>
      <p:sp>
        <p:nvSpPr>
          <p:cNvPr id="5" name="Rectangle 17"/>
          <p:cNvSpPr>
            <a:spLocks noChangeArrowheads="1"/>
          </p:cNvSpPr>
          <p:nvPr/>
        </p:nvSpPr>
        <p:spPr bwMode="auto">
          <a:xfrm>
            <a:off x="357188" y="785813"/>
            <a:ext cx="7924800" cy="785812"/>
          </a:xfrm>
          <a:prstGeom prst="rect">
            <a:avLst/>
          </a:prstGeom>
          <a:noFill/>
          <a:ln w="9525">
            <a:noFill/>
            <a:miter lim="800000"/>
            <a:headEnd/>
            <a:tailEnd/>
          </a:ln>
        </p:spPr>
        <p:txBody>
          <a:bodyPr/>
          <a:lstStyle/>
          <a:p>
            <a:pPr>
              <a:spcBef>
                <a:spcPct val="20000"/>
              </a:spcBef>
              <a:buClr>
                <a:schemeClr val="tx1"/>
              </a:buClr>
              <a:buSzPct val="40000"/>
              <a:buFont typeface="Wingdings" pitchFamily="2" charset="2"/>
              <a:buNone/>
              <a:defRPr/>
            </a:pPr>
            <a:r>
              <a:rPr lang="en-US" altLang="zh-TW" dirty="0">
                <a:latin typeface="+mn-lt"/>
                <a:ea typeface="標楷體" pitchFamily="65" charset="-120"/>
              </a:rPr>
              <a:t>Apply the simplex method with the initial basic solution (</a:t>
            </a:r>
            <a:r>
              <a:rPr lang="en-US" altLang="zh-TW" i="1" dirty="0">
                <a:latin typeface="+mn-lt"/>
                <a:ea typeface="標楷體" pitchFamily="65" charset="-120"/>
              </a:rPr>
              <a:t>x</a:t>
            </a:r>
            <a:r>
              <a:rPr lang="en-US" altLang="zh-TW" baseline="-25000" dirty="0">
                <a:latin typeface="+mn-lt"/>
                <a:ea typeface="標楷體" pitchFamily="65" charset="-120"/>
              </a:rPr>
              <a:t>1</a:t>
            </a:r>
            <a:r>
              <a:rPr lang="en-US" altLang="zh-TW" dirty="0">
                <a:latin typeface="+mn-lt"/>
                <a:ea typeface="標楷體" pitchFamily="65" charset="-120"/>
              </a:rPr>
              <a:t>, </a:t>
            </a:r>
            <a:r>
              <a:rPr lang="en-US" altLang="zh-TW" i="1" dirty="0">
                <a:latin typeface="+mn-lt"/>
                <a:ea typeface="標楷體" pitchFamily="65" charset="-120"/>
              </a:rPr>
              <a:t>x</a:t>
            </a:r>
            <a:r>
              <a:rPr lang="en-US" altLang="zh-TW" baseline="-25000" dirty="0">
                <a:latin typeface="+mn-lt"/>
                <a:ea typeface="標楷體" pitchFamily="65" charset="-120"/>
              </a:rPr>
              <a:t>2</a:t>
            </a:r>
            <a:r>
              <a:rPr lang="en-US" altLang="zh-TW" dirty="0">
                <a:latin typeface="+mn-lt"/>
                <a:ea typeface="標楷體" pitchFamily="65" charset="-120"/>
              </a:rPr>
              <a:t>, </a:t>
            </a:r>
            <a:r>
              <a:rPr lang="en-US" altLang="zh-TW" i="1" dirty="0">
                <a:latin typeface="+mn-lt"/>
                <a:ea typeface="標楷體" pitchFamily="65" charset="-120"/>
              </a:rPr>
              <a:t>x</a:t>
            </a:r>
            <a:r>
              <a:rPr lang="en-US" altLang="zh-TW" baseline="-25000" dirty="0">
                <a:latin typeface="+mn-lt"/>
                <a:ea typeface="標楷體" pitchFamily="65" charset="-120"/>
              </a:rPr>
              <a:t>3</a:t>
            </a:r>
            <a:r>
              <a:rPr lang="en-US" altLang="zh-TW" dirty="0">
                <a:latin typeface="+mn-lt"/>
                <a:ea typeface="標楷體" pitchFamily="65" charset="-120"/>
              </a:rPr>
              <a:t>, </a:t>
            </a:r>
            <a:r>
              <a:rPr lang="en-US" altLang="zh-TW" i="1" dirty="0">
                <a:latin typeface="+mn-lt"/>
                <a:ea typeface="標楷體" pitchFamily="65" charset="-120"/>
              </a:rPr>
              <a:t>s</a:t>
            </a:r>
            <a:r>
              <a:rPr lang="en-US" altLang="zh-TW" baseline="-25000" dirty="0">
                <a:latin typeface="+mn-lt"/>
                <a:ea typeface="標楷體" pitchFamily="65" charset="-120"/>
              </a:rPr>
              <a:t>1</a:t>
            </a:r>
            <a:r>
              <a:rPr lang="en-US" altLang="zh-TW" dirty="0">
                <a:latin typeface="+mn-lt"/>
                <a:ea typeface="標楷體" pitchFamily="65" charset="-120"/>
              </a:rPr>
              <a:t>, </a:t>
            </a:r>
            <a:r>
              <a:rPr lang="en-US" altLang="zh-TW" i="1" dirty="0">
                <a:latin typeface="+mn-lt"/>
                <a:ea typeface="標楷體" pitchFamily="65" charset="-120"/>
              </a:rPr>
              <a:t>s</a:t>
            </a:r>
            <a:r>
              <a:rPr lang="en-US" altLang="zh-TW" baseline="-25000" dirty="0">
                <a:latin typeface="+mn-lt"/>
                <a:ea typeface="標楷體" pitchFamily="65" charset="-120"/>
              </a:rPr>
              <a:t>2</a:t>
            </a:r>
            <a:r>
              <a:rPr lang="en-US" altLang="zh-TW" dirty="0">
                <a:latin typeface="+mn-lt"/>
                <a:ea typeface="標楷體" pitchFamily="65" charset="-120"/>
              </a:rPr>
              <a:t>, </a:t>
            </a:r>
            <a:r>
              <a:rPr lang="en-US" altLang="zh-TW" i="1" dirty="0">
                <a:latin typeface="+mn-lt"/>
                <a:ea typeface="標楷體" pitchFamily="65" charset="-120"/>
              </a:rPr>
              <a:t>s</a:t>
            </a:r>
            <a:r>
              <a:rPr lang="en-US" altLang="zh-TW" baseline="-25000" dirty="0">
                <a:latin typeface="+mn-lt"/>
                <a:ea typeface="標楷體" pitchFamily="65" charset="-120"/>
              </a:rPr>
              <a:t>3</a:t>
            </a:r>
            <a:r>
              <a:rPr lang="en-US" altLang="zh-TW" dirty="0">
                <a:latin typeface="+mn-lt"/>
                <a:ea typeface="標楷體" pitchFamily="65" charset="-120"/>
              </a:rPr>
              <a:t>,</a:t>
            </a:r>
            <a:r>
              <a:rPr lang="en-US" altLang="zh-TW" i="1" dirty="0">
                <a:ea typeface="標楷體" pitchFamily="65" charset="-120"/>
              </a:rPr>
              <a:t> s</a:t>
            </a:r>
            <a:r>
              <a:rPr lang="en-US" altLang="zh-TW" baseline="-25000" dirty="0">
                <a:ea typeface="標楷體" pitchFamily="65" charset="-120"/>
              </a:rPr>
              <a:t>4</a:t>
            </a:r>
            <a:r>
              <a:rPr lang="en-US" altLang="zh-TW" dirty="0">
                <a:latin typeface="+mn-lt"/>
                <a:ea typeface="標楷體" pitchFamily="65" charset="-120"/>
              </a:rPr>
              <a:t>)= (0, 0, 0, 182, 10, 0, 0) </a:t>
            </a:r>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571625"/>
            <a:ext cx="7294562"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727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4202113"/>
            <a:ext cx="7356475"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285750" y="864542"/>
            <a:ext cx="8358188" cy="1163638"/>
          </a:xfrm>
        </p:spPr>
        <p:txBody>
          <a:bodyPr/>
          <a:lstStyle/>
          <a:p>
            <a:pPr eaLnBrk="1" hangingPunct="1"/>
            <a:r>
              <a:rPr lang="en-US" altLang="zh-TW" smtClean="0"/>
              <a:t>Ex 2:</a:t>
            </a:r>
          </a:p>
          <a:p>
            <a:pPr lvl="1" indent="0" eaLnBrk="1" hangingPunct="1">
              <a:buFont typeface="Wingdings" pitchFamily="2" charset="2"/>
              <a:buNone/>
            </a:pPr>
            <a:r>
              <a:rPr lang="en-US" altLang="zh-TW" smtClean="0"/>
              <a:t>Sketch the graph of the inequalities </a:t>
            </a:r>
            <a:r>
              <a:rPr lang="en-US" altLang="zh-TW" i="1" smtClean="0"/>
              <a:t>x</a:t>
            </a:r>
            <a:r>
              <a:rPr lang="en-US" altLang="zh-TW" smtClean="0"/>
              <a:t> – </a:t>
            </a:r>
            <a:r>
              <a:rPr lang="en-US" altLang="zh-TW" i="1" smtClean="0"/>
              <a:t>y</a:t>
            </a:r>
            <a:r>
              <a:rPr lang="en-US" altLang="zh-TW" smtClean="0"/>
              <a:t> &lt;</a:t>
            </a:r>
            <a:r>
              <a:rPr lang="en-US" altLang="zh-TW" smtClean="0">
                <a:sym typeface="Symbol" pitchFamily="18" charset="2"/>
              </a:rPr>
              <a:t> 2</a:t>
            </a:r>
            <a:r>
              <a:rPr lang="en-US" altLang="zh-TW" smtClean="0"/>
              <a:t> </a:t>
            </a:r>
            <a:r>
              <a:rPr lang="en-US" altLang="zh-TW" smtClean="0">
                <a:latin typeface="標楷體" pitchFamily="65" charset="-120"/>
              </a:rPr>
              <a:t> </a:t>
            </a:r>
          </a:p>
        </p:txBody>
      </p:sp>
      <p:sp>
        <p:nvSpPr>
          <p:cNvPr id="47107" name="Rectangle 17"/>
          <p:cNvSpPr>
            <a:spLocks noChangeArrowheads="1"/>
          </p:cNvSpPr>
          <p:nvPr/>
        </p:nvSpPr>
        <p:spPr bwMode="auto">
          <a:xfrm>
            <a:off x="357188" y="1944662"/>
            <a:ext cx="7924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20000"/>
              </a:lnSpc>
              <a:spcBef>
                <a:spcPct val="20000"/>
              </a:spcBef>
              <a:buClr>
                <a:schemeClr val="tx1"/>
              </a:buClr>
              <a:buSzPct val="40000"/>
              <a:buFont typeface="Wingdings" pitchFamily="2" charset="2"/>
              <a:buNone/>
            </a:pPr>
            <a:r>
              <a:rPr lang="en-US" altLang="zh-TW" dirty="0">
                <a:solidFill>
                  <a:schemeClr val="hlink"/>
                </a:solidFill>
                <a:ea typeface="標楷體" pitchFamily="65" charset="-120"/>
              </a:rPr>
              <a:t> Sol:</a:t>
            </a:r>
            <a:endParaRPr lang="en-US" altLang="zh-TW" dirty="0">
              <a:latin typeface="標楷體" pitchFamily="65" charset="-120"/>
              <a:ea typeface="標楷體" pitchFamily="65" charset="-120"/>
            </a:endParaRP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2301850"/>
            <a:ext cx="2954338"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47109" name="Text Box 1032"/>
          <p:cNvSpPr txBox="1">
            <a:spLocks noChangeArrowheads="1"/>
          </p:cNvSpPr>
          <p:nvPr/>
        </p:nvSpPr>
        <p:spPr bwMode="auto">
          <a:xfrm>
            <a:off x="4643438" y="2444725"/>
            <a:ext cx="3643312"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1463" indent="-271463"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spcBef>
                <a:spcPct val="50000"/>
              </a:spcBef>
            </a:pPr>
            <a:r>
              <a:rPr lang="en-US" altLang="zh-TW" sz="2000" dirty="0">
                <a:solidFill>
                  <a:srgbClr val="0000FF"/>
                </a:solidFill>
                <a:ea typeface="標楷體" pitchFamily="65" charset="-120"/>
              </a:rPr>
              <a:t>※ </a:t>
            </a:r>
            <a:r>
              <a:rPr lang="en-US" altLang="zh-TW" sz="2000" dirty="0" smtClean="0">
                <a:solidFill>
                  <a:srgbClr val="0000FF"/>
                </a:solidFill>
                <a:ea typeface="標楷體" pitchFamily="65" charset="-120"/>
              </a:rPr>
              <a:t>Draw </a:t>
            </a:r>
            <a:r>
              <a:rPr lang="en-US" altLang="zh-TW" sz="2000" dirty="0">
                <a:solidFill>
                  <a:srgbClr val="0000FF"/>
                </a:solidFill>
                <a:ea typeface="標楷體" pitchFamily="65" charset="-120"/>
              </a:rPr>
              <a:t>the </a:t>
            </a:r>
            <a:r>
              <a:rPr lang="en-US" altLang="zh-TW" sz="2000" dirty="0" smtClean="0">
                <a:solidFill>
                  <a:srgbClr val="0000FF"/>
                </a:solidFill>
                <a:ea typeface="標楷體" pitchFamily="65" charset="-120"/>
              </a:rPr>
              <a:t>graph of the corresponding </a:t>
            </a:r>
            <a:r>
              <a:rPr lang="en-US" altLang="zh-TW" sz="2000" dirty="0">
                <a:solidFill>
                  <a:srgbClr val="0000FF"/>
                </a:solidFill>
                <a:ea typeface="標楷體" pitchFamily="65" charset="-120"/>
              </a:rPr>
              <a:t>equation </a:t>
            </a:r>
            <a:r>
              <a:rPr lang="en-US" altLang="zh-TW" sz="2000" i="1" dirty="0">
                <a:solidFill>
                  <a:srgbClr val="0000FF"/>
                </a:solidFill>
                <a:ea typeface="標楷體" pitchFamily="65" charset="-120"/>
              </a:rPr>
              <a:t>x</a:t>
            </a:r>
            <a:r>
              <a:rPr lang="en-US" altLang="zh-TW" sz="2000" dirty="0">
                <a:solidFill>
                  <a:srgbClr val="0000FF"/>
                </a:solidFill>
                <a:ea typeface="標楷體" pitchFamily="65" charset="-120"/>
              </a:rPr>
              <a:t> </a:t>
            </a:r>
            <a:r>
              <a:rPr lang="en-US" altLang="zh-TW" sz="2000" dirty="0">
                <a:solidFill>
                  <a:srgbClr val="0000FF"/>
                </a:solidFill>
              </a:rPr>
              <a:t>– </a:t>
            </a:r>
            <a:r>
              <a:rPr lang="en-US" altLang="zh-TW" sz="2000" i="1" dirty="0">
                <a:solidFill>
                  <a:srgbClr val="0000FF"/>
                </a:solidFill>
              </a:rPr>
              <a:t>y </a:t>
            </a:r>
            <a:r>
              <a:rPr lang="en-US" altLang="zh-TW" sz="2000" dirty="0">
                <a:solidFill>
                  <a:srgbClr val="0000FF"/>
                </a:solidFill>
              </a:rPr>
              <a:t>= 2 first</a:t>
            </a:r>
          </a:p>
          <a:p>
            <a:pPr eaLnBrk="1" hangingPunct="1">
              <a:spcBef>
                <a:spcPct val="50000"/>
              </a:spcBef>
            </a:pPr>
            <a:r>
              <a:rPr lang="en-US" altLang="zh-TW" sz="2000" dirty="0">
                <a:solidFill>
                  <a:srgbClr val="0000FF"/>
                </a:solidFill>
                <a:ea typeface="標楷體" pitchFamily="65" charset="-120"/>
              </a:rPr>
              <a:t>※ Because the origin (0, 0) satisfies the inequality, the solution region is the half-plane lying above (or to the left of) the line </a:t>
            </a:r>
            <a:r>
              <a:rPr lang="en-US" altLang="zh-TW" sz="2000" i="1" dirty="0">
                <a:solidFill>
                  <a:srgbClr val="0000FF"/>
                </a:solidFill>
                <a:ea typeface="標楷體" pitchFamily="65" charset="-120"/>
              </a:rPr>
              <a:t>x</a:t>
            </a:r>
            <a:r>
              <a:rPr lang="en-US" altLang="zh-TW" sz="2000" dirty="0">
                <a:solidFill>
                  <a:srgbClr val="0000FF"/>
                </a:solidFill>
                <a:ea typeface="標楷體" pitchFamily="65" charset="-120"/>
              </a:rPr>
              <a:t> </a:t>
            </a:r>
            <a:r>
              <a:rPr lang="en-US" altLang="zh-TW" sz="2000" dirty="0">
                <a:solidFill>
                  <a:srgbClr val="0000FF"/>
                </a:solidFill>
              </a:rPr>
              <a:t>– </a:t>
            </a:r>
            <a:r>
              <a:rPr lang="en-US" altLang="zh-TW" sz="2000" i="1" dirty="0">
                <a:solidFill>
                  <a:srgbClr val="0000FF"/>
                </a:solidFill>
              </a:rPr>
              <a:t>y </a:t>
            </a:r>
            <a:r>
              <a:rPr lang="en-US" altLang="zh-TW" sz="2000" dirty="0">
                <a:solidFill>
                  <a:srgbClr val="0000FF"/>
                </a:solidFill>
              </a:rPr>
              <a:t>= 2 </a:t>
            </a:r>
            <a:endParaRPr lang="en-US" altLang="zh-TW" sz="2000" dirty="0">
              <a:solidFill>
                <a:srgbClr val="0000FF"/>
              </a:solidFill>
              <a:ea typeface="標楷體" pitchFamily="65" charset="-120"/>
            </a:endParaRPr>
          </a:p>
        </p:txBody>
      </p:sp>
      <p:sp>
        <p:nvSpPr>
          <p:cNvPr id="47111"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047BFED7-AA95-4345-90F4-13DF2DB542D7}" type="slidenum">
              <a:rPr kumimoji="0" lang="en-US" altLang="zh-TW" sz="1400"/>
              <a:pPr algn="ctr"/>
              <a:t>5</a:t>
            </a:fld>
            <a:endParaRPr kumimoji="0" lang="en-US" altLang="zh-TW" sz="1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7D9E9170-85CA-4A50-8701-75A1FA3948AA}" type="slidenum">
              <a:rPr kumimoji="0" lang="en-US" altLang="zh-TW" sz="1400"/>
              <a:pPr algn="ctr"/>
              <a:t>50</a:t>
            </a:fld>
            <a:endParaRPr kumimoji="0" lang="en-US" altLang="zh-TW" sz="1400"/>
          </a:p>
        </p:txBody>
      </p:sp>
      <p:sp>
        <p:nvSpPr>
          <p:cNvPr id="8" name="矩形 7"/>
          <p:cNvSpPr/>
          <p:nvPr/>
        </p:nvSpPr>
        <p:spPr>
          <a:xfrm>
            <a:off x="571500" y="5810250"/>
            <a:ext cx="8072438" cy="904875"/>
          </a:xfrm>
          <a:prstGeom prst="rect">
            <a:avLst/>
          </a:prstGeom>
        </p:spPr>
        <p:txBody>
          <a:bodyPr>
            <a:spAutoFit/>
          </a:bodyPr>
          <a:lstStyle/>
          <a:p>
            <a:pPr>
              <a:lnSpc>
                <a:spcPct val="110000"/>
              </a:lnSpc>
              <a:spcBef>
                <a:spcPts val="300"/>
              </a:spcBef>
              <a:buClr>
                <a:schemeClr val="tx1"/>
              </a:buClr>
              <a:buSzPct val="40000"/>
              <a:defRPr/>
            </a:pPr>
            <a:r>
              <a:rPr lang="en-US" altLang="zh-TW" kern="0" dirty="0">
                <a:sym typeface="Wingdings" pitchFamily="2" charset="2"/>
              </a:rPr>
              <a:t>So the optimal solution is </a:t>
            </a:r>
            <a:r>
              <a:rPr lang="en-US" altLang="zh-TW" dirty="0">
                <a:sym typeface="Wingdings" pitchFamily="2" charset="2"/>
              </a:rPr>
              <a:t>(</a:t>
            </a:r>
            <a:r>
              <a:rPr lang="en-US" altLang="zh-TW" i="1" dirty="0">
                <a:sym typeface="Wingdings" pitchFamily="2" charset="2"/>
              </a:rPr>
              <a:t>x</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x</a:t>
            </a:r>
            <a:r>
              <a:rPr lang="en-US" altLang="zh-TW" baseline="-25000" dirty="0">
                <a:sym typeface="Wingdings" pitchFamily="2" charset="2"/>
              </a:rPr>
              <a:t>2</a:t>
            </a:r>
            <a:r>
              <a:rPr lang="en-US" altLang="zh-TW" dirty="0">
                <a:sym typeface="Wingdings" pitchFamily="2" charset="2"/>
              </a:rPr>
              <a:t>, </a:t>
            </a:r>
            <a:r>
              <a:rPr lang="en-US" altLang="zh-TW" i="1" dirty="0">
                <a:sym typeface="Wingdings" pitchFamily="2" charset="2"/>
              </a:rPr>
              <a:t>x</a:t>
            </a:r>
            <a:r>
              <a:rPr lang="en-US" altLang="zh-TW" baseline="-25000" dirty="0">
                <a:sym typeface="Wingdings" pitchFamily="2" charset="2"/>
              </a:rPr>
              <a:t>3</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2</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3</a:t>
            </a:r>
            <a:r>
              <a:rPr lang="en-US" altLang="zh-TW" dirty="0">
                <a:ea typeface="標楷體" pitchFamily="65" charset="-120"/>
              </a:rPr>
              <a:t>,</a:t>
            </a:r>
            <a:r>
              <a:rPr lang="en-US" altLang="zh-TW" i="1" dirty="0">
                <a:ea typeface="標楷體" pitchFamily="65" charset="-120"/>
              </a:rPr>
              <a:t> s</a:t>
            </a:r>
            <a:r>
              <a:rPr lang="en-US" altLang="zh-TW" baseline="-25000" dirty="0">
                <a:ea typeface="標楷體" pitchFamily="65" charset="-120"/>
              </a:rPr>
              <a:t>4</a:t>
            </a:r>
            <a:r>
              <a:rPr lang="en-US" altLang="zh-TW" dirty="0">
                <a:sym typeface="Wingdings" pitchFamily="2" charset="2"/>
              </a:rPr>
              <a:t>) = (4, 10, 14, 0, 0, 0, 12) </a:t>
            </a:r>
            <a:r>
              <a:rPr lang="en-US" altLang="zh-TW" kern="0" dirty="0">
                <a:sym typeface="Wingdings" pitchFamily="2" charset="2"/>
              </a:rPr>
              <a:t>with the maximum weekly audience to be 1,052,000</a:t>
            </a:r>
          </a:p>
        </p:txBody>
      </p:sp>
      <p:pic>
        <p:nvPicPr>
          <p:cNvPr id="73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785813"/>
            <a:ext cx="72723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737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88" y="3429000"/>
            <a:ext cx="670242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050"/>
          <p:cNvSpPr>
            <a:spLocks noGrp="1" noChangeArrowheads="1"/>
          </p:cNvSpPr>
          <p:nvPr>
            <p:ph type="title"/>
          </p:nvPr>
        </p:nvSpPr>
        <p:spPr/>
        <p:txBody>
          <a:bodyPr/>
          <a:lstStyle/>
          <a:p>
            <a:pPr eaLnBrk="1" hangingPunct="1"/>
            <a:r>
              <a:rPr lang="en-US" altLang="zh-TW" smtClean="0"/>
              <a:t>Keywords in Section 9.3:</a:t>
            </a:r>
          </a:p>
        </p:txBody>
      </p:sp>
      <p:sp>
        <p:nvSpPr>
          <p:cNvPr id="74755" name="Rectangle 2051"/>
          <p:cNvSpPr>
            <a:spLocks noGrp="1" noChangeArrowheads="1"/>
          </p:cNvSpPr>
          <p:nvPr>
            <p:ph type="body" idx="1"/>
          </p:nvPr>
        </p:nvSpPr>
        <p:spPr>
          <a:xfrm>
            <a:off x="533400" y="914400"/>
            <a:ext cx="7924800" cy="5562600"/>
          </a:xfrm>
        </p:spPr>
        <p:txBody>
          <a:bodyPr/>
          <a:lstStyle/>
          <a:p>
            <a:pPr eaLnBrk="1" hangingPunct="1">
              <a:lnSpc>
                <a:spcPct val="130000"/>
              </a:lnSpc>
              <a:spcBef>
                <a:spcPts val="600"/>
              </a:spcBef>
            </a:pPr>
            <a:r>
              <a:rPr lang="en-US" altLang="zh-TW" smtClean="0">
                <a:solidFill>
                  <a:schemeClr val="tx1"/>
                </a:solidFill>
              </a:rPr>
              <a:t>simplex method: </a:t>
            </a:r>
            <a:r>
              <a:rPr lang="zh-TW" altLang="en-US" smtClean="0">
                <a:solidFill>
                  <a:schemeClr val="tx1"/>
                </a:solidFill>
              </a:rPr>
              <a:t>單形法</a:t>
            </a:r>
          </a:p>
          <a:p>
            <a:pPr eaLnBrk="1" hangingPunct="1">
              <a:lnSpc>
                <a:spcPct val="130000"/>
              </a:lnSpc>
              <a:spcBef>
                <a:spcPts val="600"/>
              </a:spcBef>
            </a:pPr>
            <a:r>
              <a:rPr lang="en-US" altLang="zh-TW" smtClean="0">
                <a:solidFill>
                  <a:schemeClr val="tx1"/>
                </a:solidFill>
              </a:rPr>
              <a:t>slack variable: </a:t>
            </a:r>
            <a:r>
              <a:rPr lang="zh-TW" altLang="en-US" smtClean="0">
                <a:solidFill>
                  <a:schemeClr val="tx1"/>
                </a:solidFill>
              </a:rPr>
              <a:t>鬆弛變數</a:t>
            </a:r>
            <a:endParaRPr lang="en-US" altLang="zh-TW" smtClean="0">
              <a:solidFill>
                <a:schemeClr val="tx1"/>
              </a:solidFill>
            </a:endParaRPr>
          </a:p>
          <a:p>
            <a:pPr eaLnBrk="1" hangingPunct="1">
              <a:lnSpc>
                <a:spcPct val="130000"/>
              </a:lnSpc>
              <a:spcBef>
                <a:spcPts val="600"/>
              </a:spcBef>
            </a:pPr>
            <a:r>
              <a:rPr lang="en-US" altLang="zh-TW" smtClean="0">
                <a:solidFill>
                  <a:schemeClr val="tx1"/>
                </a:solidFill>
              </a:rPr>
              <a:t>basic solution: </a:t>
            </a:r>
            <a:r>
              <a:rPr lang="zh-TW" altLang="en-US" smtClean="0">
                <a:solidFill>
                  <a:schemeClr val="tx1"/>
                </a:solidFill>
              </a:rPr>
              <a:t>基本解</a:t>
            </a:r>
            <a:endParaRPr lang="en-US" altLang="zh-TW" smtClean="0">
              <a:solidFill>
                <a:schemeClr val="tx1"/>
              </a:solidFill>
            </a:endParaRPr>
          </a:p>
          <a:p>
            <a:pPr eaLnBrk="1" hangingPunct="1">
              <a:lnSpc>
                <a:spcPct val="130000"/>
              </a:lnSpc>
              <a:spcBef>
                <a:spcPts val="600"/>
              </a:spcBef>
            </a:pPr>
            <a:r>
              <a:rPr lang="en-US" altLang="zh-TW" smtClean="0">
                <a:solidFill>
                  <a:schemeClr val="tx1"/>
                </a:solidFill>
              </a:rPr>
              <a:t>basic variable: </a:t>
            </a:r>
            <a:r>
              <a:rPr lang="zh-TW" altLang="en-US" smtClean="0">
                <a:solidFill>
                  <a:schemeClr val="tx1"/>
                </a:solidFill>
              </a:rPr>
              <a:t>基本變數</a:t>
            </a:r>
            <a:endParaRPr lang="en-US" altLang="zh-TW" smtClean="0">
              <a:solidFill>
                <a:schemeClr val="tx1"/>
              </a:solidFill>
            </a:endParaRPr>
          </a:p>
          <a:p>
            <a:pPr eaLnBrk="1" hangingPunct="1">
              <a:lnSpc>
                <a:spcPct val="130000"/>
              </a:lnSpc>
              <a:spcBef>
                <a:spcPts val="600"/>
              </a:spcBef>
            </a:pPr>
            <a:r>
              <a:rPr lang="en-US" altLang="zh-TW" smtClean="0">
                <a:solidFill>
                  <a:schemeClr val="tx1"/>
                </a:solidFill>
              </a:rPr>
              <a:t>nonbasic variable: </a:t>
            </a:r>
            <a:r>
              <a:rPr lang="zh-TW" altLang="en-US" smtClean="0">
                <a:solidFill>
                  <a:schemeClr val="tx1"/>
                </a:solidFill>
              </a:rPr>
              <a:t>非基本變數</a:t>
            </a:r>
            <a:endParaRPr lang="en-US" altLang="zh-TW" smtClean="0">
              <a:solidFill>
                <a:schemeClr val="tx1"/>
              </a:solidFill>
            </a:endParaRPr>
          </a:p>
          <a:p>
            <a:pPr eaLnBrk="1" hangingPunct="1">
              <a:lnSpc>
                <a:spcPct val="130000"/>
              </a:lnSpc>
              <a:spcBef>
                <a:spcPts val="600"/>
              </a:spcBef>
            </a:pPr>
            <a:r>
              <a:rPr lang="en-US" altLang="zh-TW" smtClean="0">
                <a:solidFill>
                  <a:schemeClr val="tx1"/>
                </a:solidFill>
              </a:rPr>
              <a:t>simplex tableau: </a:t>
            </a:r>
            <a:r>
              <a:rPr lang="zh-TW" altLang="en-US" smtClean="0">
                <a:solidFill>
                  <a:schemeClr val="tx1"/>
                </a:solidFill>
              </a:rPr>
              <a:t>單形法表格</a:t>
            </a:r>
            <a:endParaRPr lang="en-US" altLang="zh-TW" smtClean="0">
              <a:solidFill>
                <a:schemeClr val="tx1"/>
              </a:solidFill>
            </a:endParaRPr>
          </a:p>
          <a:p>
            <a:pPr eaLnBrk="1" hangingPunct="1">
              <a:lnSpc>
                <a:spcPct val="130000"/>
              </a:lnSpc>
              <a:spcBef>
                <a:spcPts val="600"/>
              </a:spcBef>
            </a:pPr>
            <a:r>
              <a:rPr lang="en-US" altLang="zh-TW" smtClean="0">
                <a:solidFill>
                  <a:schemeClr val="tx1"/>
                </a:solidFill>
              </a:rPr>
              <a:t>entering variable: </a:t>
            </a:r>
            <a:r>
              <a:rPr lang="zh-TW" altLang="en-US" smtClean="0">
                <a:solidFill>
                  <a:schemeClr val="tx1"/>
                </a:solidFill>
              </a:rPr>
              <a:t>進入變數</a:t>
            </a:r>
            <a:endParaRPr lang="en-US" altLang="zh-TW" smtClean="0">
              <a:solidFill>
                <a:schemeClr val="tx1"/>
              </a:solidFill>
            </a:endParaRPr>
          </a:p>
          <a:p>
            <a:pPr eaLnBrk="1" hangingPunct="1">
              <a:lnSpc>
                <a:spcPct val="130000"/>
              </a:lnSpc>
              <a:spcBef>
                <a:spcPts val="600"/>
              </a:spcBef>
            </a:pPr>
            <a:r>
              <a:rPr lang="en-US" altLang="zh-TW" smtClean="0">
                <a:solidFill>
                  <a:schemeClr val="tx1"/>
                </a:solidFill>
              </a:rPr>
              <a:t>departing variable:</a:t>
            </a:r>
            <a:r>
              <a:rPr lang="zh-TW" altLang="en-US" smtClean="0">
                <a:solidFill>
                  <a:schemeClr val="tx1"/>
                </a:solidFill>
              </a:rPr>
              <a:t> 離開變數</a:t>
            </a:r>
            <a:endParaRPr lang="en-US" altLang="zh-TW" smtClean="0">
              <a:solidFill>
                <a:schemeClr val="tx1"/>
              </a:solidFill>
            </a:endParaRPr>
          </a:p>
          <a:p>
            <a:pPr eaLnBrk="1" hangingPunct="1">
              <a:lnSpc>
                <a:spcPct val="130000"/>
              </a:lnSpc>
              <a:spcBef>
                <a:spcPts val="600"/>
              </a:spcBef>
            </a:pPr>
            <a:r>
              <a:rPr lang="en-US" altLang="zh-TW" smtClean="0">
                <a:solidFill>
                  <a:schemeClr val="tx1"/>
                </a:solidFill>
              </a:rPr>
              <a:t>artificial variable: </a:t>
            </a:r>
            <a:r>
              <a:rPr lang="zh-TW" altLang="en-US" smtClean="0">
                <a:solidFill>
                  <a:schemeClr val="tx1"/>
                </a:solidFill>
              </a:rPr>
              <a:t>人工變數</a:t>
            </a:r>
            <a:endParaRPr lang="en-US" altLang="zh-TW" smtClean="0">
              <a:solidFill>
                <a:schemeClr val="tx1"/>
              </a:solidFill>
            </a:endParaRPr>
          </a:p>
        </p:txBody>
      </p:sp>
      <p:sp>
        <p:nvSpPr>
          <p:cNvPr id="74756"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C355F6A4-06C7-4E95-9B92-C9D122545086}" type="slidenum">
              <a:rPr kumimoji="0" lang="en-US" altLang="zh-TW" sz="1400"/>
              <a:pPr algn="ctr"/>
              <a:t>51</a:t>
            </a:fld>
            <a:endParaRPr kumimoji="0" lang="en-US" altLang="zh-TW" sz="1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533400" y="76200"/>
            <a:ext cx="8396288" cy="601663"/>
          </a:xfrm>
        </p:spPr>
        <p:txBody>
          <a:bodyPr/>
          <a:lstStyle/>
          <a:p>
            <a:pPr eaLnBrk="1" hangingPunct="1"/>
            <a:r>
              <a:rPr lang="en-US" altLang="zh-TW" smtClean="0"/>
              <a:t>9.4 The Simplex Method: Minimization</a:t>
            </a:r>
          </a:p>
        </p:txBody>
      </p:sp>
      <p:sp>
        <p:nvSpPr>
          <p:cNvPr id="20484" name="Rectangle 3"/>
          <p:cNvSpPr>
            <a:spLocks noGrp="1" noChangeArrowheads="1"/>
          </p:cNvSpPr>
          <p:nvPr>
            <p:ph type="body" idx="1"/>
          </p:nvPr>
        </p:nvSpPr>
        <p:spPr>
          <a:xfrm>
            <a:off x="357188" y="1000125"/>
            <a:ext cx="7996237" cy="5143500"/>
          </a:xfrm>
        </p:spPr>
        <p:txBody>
          <a:bodyPr/>
          <a:lstStyle/>
          <a:p>
            <a:pPr eaLnBrk="1" hangingPunct="1">
              <a:lnSpc>
                <a:spcPct val="110000"/>
              </a:lnSpc>
            </a:pPr>
            <a:r>
              <a:rPr lang="en-US" altLang="zh-TW" dirty="0" smtClean="0">
                <a:solidFill>
                  <a:schemeClr val="tx1"/>
                </a:solidFill>
              </a:rPr>
              <a:t>In Section 9.3, the simplex method is applied only to linear programming problems in standard form where the objective function is maximized. In this section, we will study the minimization problem</a:t>
            </a:r>
          </a:p>
          <a:p>
            <a:pPr eaLnBrk="1" hangingPunct="1">
              <a:lnSpc>
                <a:spcPct val="110000"/>
              </a:lnSpc>
            </a:pPr>
            <a:r>
              <a:rPr lang="en-US" altLang="zh-TW" dirty="0" smtClean="0">
                <a:solidFill>
                  <a:srgbClr val="FF0000"/>
                </a:solidFill>
                <a:sym typeface="Wingdings" pitchFamily="2" charset="2"/>
              </a:rPr>
              <a:t>Standard form for a minimization problem</a:t>
            </a:r>
          </a:p>
          <a:p>
            <a:pPr eaLnBrk="1" hangingPunct="1">
              <a:spcBef>
                <a:spcPts val="300"/>
              </a:spcBef>
              <a:buFont typeface="Wingdings" pitchFamily="2" charset="2"/>
              <a:buNone/>
            </a:pPr>
            <a:r>
              <a:rPr lang="en-US" altLang="zh-TW" dirty="0" smtClean="0">
                <a:solidFill>
                  <a:schemeClr val="tx1"/>
                </a:solidFill>
                <a:sym typeface="Wingdings" pitchFamily="2" charset="2"/>
              </a:rPr>
              <a:t>	If </a:t>
            </a:r>
            <a:r>
              <a:rPr lang="en-US" altLang="zh-TW" i="1" dirty="0" smtClean="0">
                <a:solidFill>
                  <a:schemeClr val="tx1"/>
                </a:solidFill>
                <a:sym typeface="Wingdings" pitchFamily="2" charset="2"/>
              </a:rPr>
              <a:t>w</a:t>
            </a:r>
            <a:r>
              <a:rPr lang="en-US" altLang="zh-TW" dirty="0" smtClean="0">
                <a:solidFill>
                  <a:schemeClr val="tx1"/>
                </a:solidFill>
                <a:sym typeface="Wingdings" pitchFamily="2" charset="2"/>
              </a:rPr>
              <a:t> = </a:t>
            </a:r>
            <a:r>
              <a:rPr lang="en-US" altLang="zh-TW" i="1" dirty="0" smtClean="0">
                <a:solidFill>
                  <a:schemeClr val="tx1"/>
                </a:solidFill>
                <a:sym typeface="Wingdings" pitchFamily="2" charset="2"/>
              </a:rPr>
              <a:t>c</a:t>
            </a:r>
            <a:r>
              <a:rPr lang="en-US" altLang="zh-TW" baseline="-25000" dirty="0" smtClean="0">
                <a:solidFill>
                  <a:schemeClr val="tx1"/>
                </a:solidFill>
                <a:sym typeface="Wingdings" pitchFamily="2" charset="2"/>
              </a:rPr>
              <a:t>1</a:t>
            </a:r>
            <a:r>
              <a:rPr lang="en-US" altLang="zh-TW" i="1" dirty="0" smtClean="0">
                <a:solidFill>
                  <a:schemeClr val="tx1"/>
                </a:solidFill>
                <a:sym typeface="Wingdings" pitchFamily="2" charset="2"/>
              </a:rPr>
              <a:t>x</a:t>
            </a:r>
            <a:r>
              <a:rPr lang="en-US" altLang="zh-TW" baseline="-25000" dirty="0" smtClean="0">
                <a:solidFill>
                  <a:schemeClr val="tx1"/>
                </a:solidFill>
                <a:sym typeface="Wingdings" pitchFamily="2" charset="2"/>
              </a:rPr>
              <a:t>1</a:t>
            </a:r>
            <a:r>
              <a:rPr lang="en-US" altLang="zh-TW" dirty="0" smtClean="0">
                <a:solidFill>
                  <a:schemeClr val="tx1"/>
                </a:solidFill>
                <a:sym typeface="Wingdings" pitchFamily="2" charset="2"/>
              </a:rPr>
              <a:t> + </a:t>
            </a:r>
            <a:r>
              <a:rPr lang="en-US" altLang="zh-TW" i="1" dirty="0" smtClean="0">
                <a:solidFill>
                  <a:schemeClr val="tx1"/>
                </a:solidFill>
                <a:sym typeface="Wingdings" pitchFamily="2" charset="2"/>
              </a:rPr>
              <a:t>c</a:t>
            </a:r>
            <a:r>
              <a:rPr lang="en-US" altLang="zh-TW" baseline="-25000" dirty="0" smtClean="0">
                <a:solidFill>
                  <a:schemeClr val="tx1"/>
                </a:solidFill>
                <a:sym typeface="Wingdings" pitchFamily="2" charset="2"/>
              </a:rPr>
              <a:t>2</a:t>
            </a:r>
            <a:r>
              <a:rPr lang="en-US" altLang="zh-TW" i="1" dirty="0" smtClean="0">
                <a:solidFill>
                  <a:schemeClr val="tx1"/>
                </a:solidFill>
                <a:sym typeface="Wingdings" pitchFamily="2" charset="2"/>
              </a:rPr>
              <a:t>x</a:t>
            </a:r>
            <a:r>
              <a:rPr lang="en-US" altLang="zh-TW" baseline="-25000" dirty="0" smtClean="0">
                <a:solidFill>
                  <a:schemeClr val="tx1"/>
                </a:solidFill>
                <a:sym typeface="Wingdings" pitchFamily="2" charset="2"/>
              </a:rPr>
              <a:t>2 </a:t>
            </a:r>
            <a:r>
              <a:rPr lang="en-US" altLang="zh-TW" dirty="0" smtClean="0">
                <a:solidFill>
                  <a:schemeClr val="tx1"/>
                </a:solidFill>
                <a:sym typeface="Wingdings" pitchFamily="2" charset="2"/>
              </a:rPr>
              <a:t>+</a:t>
            </a:r>
            <a:r>
              <a:rPr lang="zh-TW" altLang="en-US" dirty="0" smtClean="0">
                <a:solidFill>
                  <a:schemeClr val="tx1"/>
                </a:solidFill>
              </a:rPr>
              <a:t> </a:t>
            </a:r>
            <a:r>
              <a:rPr lang="en-US" altLang="zh-TW" dirty="0" smtClean="0">
                <a:solidFill>
                  <a:schemeClr val="tx1"/>
                </a:solidFill>
              </a:rPr>
              <a:t>·</a:t>
            </a:r>
            <a:r>
              <a:rPr lang="zh-TW" altLang="en-US" dirty="0" smtClean="0">
                <a:solidFill>
                  <a:schemeClr val="tx1"/>
                </a:solidFill>
              </a:rPr>
              <a:t> </a:t>
            </a:r>
            <a:r>
              <a:rPr lang="en-US" altLang="zh-TW" dirty="0" smtClean="0">
                <a:solidFill>
                  <a:schemeClr val="tx1"/>
                </a:solidFill>
              </a:rPr>
              <a:t>·</a:t>
            </a:r>
            <a:r>
              <a:rPr lang="zh-TW" altLang="en-US" dirty="0" smtClean="0">
                <a:solidFill>
                  <a:schemeClr val="tx1"/>
                </a:solidFill>
              </a:rPr>
              <a:t> </a:t>
            </a:r>
            <a:r>
              <a:rPr lang="en-US" altLang="zh-TW" dirty="0" smtClean="0">
                <a:solidFill>
                  <a:schemeClr val="tx1"/>
                </a:solidFill>
              </a:rPr>
              <a:t>· + </a:t>
            </a:r>
            <a:r>
              <a:rPr lang="en-US" altLang="zh-TW" i="1" dirty="0" err="1" smtClean="0">
                <a:solidFill>
                  <a:schemeClr val="tx1"/>
                </a:solidFill>
              </a:rPr>
              <a:t>c</a:t>
            </a:r>
            <a:r>
              <a:rPr lang="en-US" altLang="zh-TW" i="1" baseline="-25000" dirty="0" err="1" smtClean="0">
                <a:solidFill>
                  <a:schemeClr val="tx1"/>
                </a:solidFill>
              </a:rPr>
              <a:t>n</a:t>
            </a:r>
            <a:r>
              <a:rPr lang="en-US" altLang="zh-TW" i="1" dirty="0" err="1" smtClean="0">
                <a:solidFill>
                  <a:schemeClr val="tx1"/>
                </a:solidFill>
              </a:rPr>
              <a:t>x</a:t>
            </a:r>
            <a:r>
              <a:rPr lang="en-US" altLang="zh-TW" i="1" baseline="-25000" dirty="0" err="1" smtClean="0">
                <a:solidFill>
                  <a:schemeClr val="tx1"/>
                </a:solidFill>
              </a:rPr>
              <a:t>n</a:t>
            </a:r>
            <a:r>
              <a:rPr lang="en-US" altLang="zh-TW" dirty="0" smtClean="0">
                <a:solidFill>
                  <a:schemeClr val="tx1"/>
                </a:solidFill>
              </a:rPr>
              <a:t> is to be minimized, subject to the constraints</a:t>
            </a:r>
          </a:p>
          <a:p>
            <a:pPr eaLnBrk="1" hangingPunct="1">
              <a:lnSpc>
                <a:spcPct val="110000"/>
              </a:lnSpc>
              <a:spcBef>
                <a:spcPts val="300"/>
              </a:spcBef>
              <a:buFont typeface="Wingdings" pitchFamily="2" charset="2"/>
              <a:buNone/>
            </a:pPr>
            <a:endParaRPr lang="en-US" altLang="zh-TW" dirty="0" smtClean="0">
              <a:solidFill>
                <a:schemeClr val="tx1"/>
              </a:solidFill>
              <a:sym typeface="Wingdings" pitchFamily="2" charset="2"/>
            </a:endParaRPr>
          </a:p>
          <a:p>
            <a:pPr eaLnBrk="1" hangingPunct="1">
              <a:lnSpc>
                <a:spcPct val="110000"/>
              </a:lnSpc>
              <a:spcBef>
                <a:spcPts val="300"/>
              </a:spcBef>
            </a:pPr>
            <a:endParaRPr lang="en-US" altLang="zh-TW" dirty="0" smtClean="0">
              <a:solidFill>
                <a:schemeClr val="tx1"/>
              </a:solidFill>
              <a:sym typeface="Wingdings" pitchFamily="2" charset="2"/>
            </a:endParaRPr>
          </a:p>
          <a:p>
            <a:pPr eaLnBrk="1" hangingPunct="1">
              <a:lnSpc>
                <a:spcPct val="110000"/>
              </a:lnSpc>
              <a:spcBef>
                <a:spcPts val="300"/>
              </a:spcBef>
            </a:pPr>
            <a:endParaRPr lang="en-US" altLang="zh-TW" dirty="0" smtClean="0">
              <a:solidFill>
                <a:schemeClr val="tx1"/>
              </a:solidFill>
              <a:sym typeface="Wingdings" pitchFamily="2" charset="2"/>
            </a:endParaRPr>
          </a:p>
          <a:p>
            <a:pPr eaLnBrk="1" hangingPunct="1">
              <a:lnSpc>
                <a:spcPct val="110000"/>
              </a:lnSpc>
              <a:spcBef>
                <a:spcPts val="300"/>
              </a:spcBef>
            </a:pPr>
            <a:endParaRPr lang="en-US" altLang="zh-TW" dirty="0" smtClean="0">
              <a:solidFill>
                <a:schemeClr val="tx1"/>
              </a:solidFill>
              <a:sym typeface="Wingdings" pitchFamily="2" charset="2"/>
            </a:endParaRPr>
          </a:p>
          <a:p>
            <a:pPr eaLnBrk="1" hangingPunct="1">
              <a:lnSpc>
                <a:spcPct val="110000"/>
              </a:lnSpc>
              <a:spcBef>
                <a:spcPts val="300"/>
              </a:spcBef>
              <a:buFont typeface="Wingdings" pitchFamily="2" charset="2"/>
              <a:buNone/>
            </a:pPr>
            <a:r>
              <a:rPr lang="en-US" altLang="zh-TW" dirty="0" smtClean="0">
                <a:solidFill>
                  <a:schemeClr val="tx1"/>
                </a:solidFill>
                <a:sym typeface="Wingdings" pitchFamily="2" charset="2"/>
              </a:rPr>
              <a:t>	where </a:t>
            </a:r>
            <a:r>
              <a:rPr lang="en-US" altLang="zh-TW" i="1" dirty="0" smtClean="0">
                <a:solidFill>
                  <a:schemeClr val="tx1"/>
                </a:solidFill>
                <a:sym typeface="Wingdings" pitchFamily="2" charset="2"/>
              </a:rPr>
              <a:t>x</a:t>
            </a:r>
            <a:r>
              <a:rPr lang="en-US" altLang="zh-TW" i="1" baseline="-25000" dirty="0" smtClean="0">
                <a:solidFill>
                  <a:schemeClr val="tx1"/>
                </a:solidFill>
                <a:sym typeface="Wingdings" pitchFamily="2" charset="2"/>
              </a:rPr>
              <a:t>i</a:t>
            </a:r>
            <a:r>
              <a:rPr lang="en-US" altLang="zh-TW" dirty="0" smtClean="0">
                <a:solidFill>
                  <a:schemeClr val="tx1"/>
                </a:solidFill>
                <a:sym typeface="Wingdings" pitchFamily="2" charset="2"/>
              </a:rPr>
              <a:t> </a:t>
            </a:r>
            <a:r>
              <a:rPr lang="en-US" altLang="zh-TW" dirty="0" smtClean="0">
                <a:solidFill>
                  <a:schemeClr val="tx1"/>
                </a:solidFill>
                <a:sym typeface="Symbol" pitchFamily="18" charset="2"/>
              </a:rPr>
              <a:t></a:t>
            </a:r>
            <a:r>
              <a:rPr lang="zh-TW" altLang="en-US" dirty="0" smtClean="0">
                <a:solidFill>
                  <a:schemeClr val="tx1"/>
                </a:solidFill>
                <a:sym typeface="Symbol" pitchFamily="18" charset="2"/>
              </a:rPr>
              <a:t> </a:t>
            </a:r>
            <a:r>
              <a:rPr lang="en-US" altLang="zh-TW" dirty="0" smtClean="0">
                <a:solidFill>
                  <a:schemeClr val="tx1"/>
                </a:solidFill>
                <a:sym typeface="Symbol" pitchFamily="18" charset="2"/>
              </a:rPr>
              <a:t>0 and </a:t>
            </a:r>
            <a:r>
              <a:rPr lang="en-US" altLang="zh-TW" i="1" dirty="0" smtClean="0">
                <a:solidFill>
                  <a:schemeClr val="tx1"/>
                </a:solidFill>
                <a:sym typeface="Symbol" pitchFamily="18" charset="2"/>
              </a:rPr>
              <a:t>b</a:t>
            </a:r>
            <a:r>
              <a:rPr lang="en-US" altLang="zh-TW" i="1" baseline="-25000" dirty="0" smtClean="0">
                <a:solidFill>
                  <a:schemeClr val="tx1"/>
                </a:solidFill>
                <a:sym typeface="Symbol" pitchFamily="18" charset="2"/>
              </a:rPr>
              <a:t>i</a:t>
            </a:r>
            <a:r>
              <a:rPr lang="en-US" altLang="zh-TW" dirty="0" smtClean="0">
                <a:solidFill>
                  <a:schemeClr val="tx1"/>
                </a:solidFill>
                <a:sym typeface="Symbol" pitchFamily="18" charset="2"/>
              </a:rPr>
              <a:t> </a:t>
            </a:r>
            <a:r>
              <a:rPr lang="zh-TW" altLang="en-US" dirty="0" smtClean="0">
                <a:solidFill>
                  <a:schemeClr val="tx1"/>
                </a:solidFill>
                <a:sym typeface="Symbol" pitchFamily="18" charset="2"/>
              </a:rPr>
              <a:t> </a:t>
            </a:r>
            <a:r>
              <a:rPr lang="en-US" altLang="zh-TW" dirty="0" smtClean="0">
                <a:solidFill>
                  <a:schemeClr val="tx1"/>
                </a:solidFill>
                <a:sym typeface="Symbol" pitchFamily="18" charset="2"/>
              </a:rPr>
              <a:t>0</a:t>
            </a:r>
            <a:endParaRPr lang="en-US" altLang="zh-TW" dirty="0" smtClean="0">
              <a:solidFill>
                <a:schemeClr val="tx1"/>
              </a:solidFill>
              <a:sym typeface="Wingdings" pitchFamily="2" charset="2"/>
            </a:endParaRPr>
          </a:p>
        </p:txBody>
      </p:sp>
      <p:sp>
        <p:nvSpPr>
          <p:cNvPr id="20485"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4F314C07-CBAA-4937-BA27-6EFF6D964706}" type="slidenum">
              <a:rPr kumimoji="0" lang="en-US" altLang="zh-TW" sz="1400"/>
              <a:pPr algn="ctr"/>
              <a:t>52</a:t>
            </a:fld>
            <a:endParaRPr kumimoji="0" lang="en-US" altLang="zh-TW" sz="1400"/>
          </a:p>
        </p:txBody>
      </p:sp>
      <p:graphicFrame>
        <p:nvGraphicFramePr>
          <p:cNvPr id="20482" name="Object 1038"/>
          <p:cNvGraphicFramePr>
            <a:graphicFrameLocks noChangeAspect="1"/>
          </p:cNvGraphicFramePr>
          <p:nvPr/>
        </p:nvGraphicFramePr>
        <p:xfrm>
          <a:off x="1714500" y="3929063"/>
          <a:ext cx="4976813" cy="1644650"/>
        </p:xfrm>
        <a:graphic>
          <a:graphicData uri="http://schemas.openxmlformats.org/presentationml/2006/ole">
            <mc:AlternateContent xmlns:mc="http://schemas.openxmlformats.org/markup-compatibility/2006">
              <mc:Choice xmlns:v="urn:schemas-microsoft-com:vml" Requires="v">
                <p:oleObj spid="_x0000_s20681" name="Equation" r:id="rId3" imgW="2768400" imgH="914400" progId="Equation.DSMT4">
                  <p:embed/>
                </p:oleObj>
              </mc:Choice>
              <mc:Fallback>
                <p:oleObj name="Equation" r:id="rId3" imgW="2768400" imgH="91440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3929063"/>
                        <a:ext cx="4976813" cy="164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6" name="橢圓 6"/>
          <p:cNvSpPr>
            <a:spLocks noChangeArrowheads="1"/>
          </p:cNvSpPr>
          <p:nvPr/>
        </p:nvSpPr>
        <p:spPr bwMode="auto">
          <a:xfrm>
            <a:off x="5857875" y="3714750"/>
            <a:ext cx="357188" cy="2000250"/>
          </a:xfrm>
          <a:prstGeom prst="ellipse">
            <a:avLst/>
          </a:prstGeom>
          <a:noFill/>
          <a:ln w="25400" algn="ctr">
            <a:solidFill>
              <a:srgbClr val="FF0000"/>
            </a:solidFill>
            <a:miter lim="800000"/>
            <a:headEnd/>
            <a:tailEnd type="arrow"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8" name="文字方塊 7"/>
          <p:cNvSpPr txBox="1"/>
          <p:nvPr/>
        </p:nvSpPr>
        <p:spPr>
          <a:xfrm>
            <a:off x="5000625" y="5786438"/>
            <a:ext cx="3643313" cy="1016000"/>
          </a:xfrm>
          <a:prstGeom prst="rect">
            <a:avLst/>
          </a:prstGeom>
          <a:noFill/>
          <a:ln>
            <a:solidFill>
              <a:srgbClr val="FF0000"/>
            </a:solidFill>
          </a:ln>
        </p:spPr>
        <p:txBody>
          <a:bodyPr>
            <a:spAutoFit/>
          </a:bodyPr>
          <a:lstStyle/>
          <a:p>
            <a:pPr>
              <a:defRPr/>
            </a:pPr>
            <a:r>
              <a:rPr lang="en-US" altLang="zh-TW" sz="2000" dirty="0">
                <a:solidFill>
                  <a:srgbClr val="FF0000"/>
                </a:solidFill>
                <a:latin typeface="+mn-lt"/>
              </a:rPr>
              <a:t>Note that in the standard form for maximization problems, those are “</a:t>
            </a:r>
            <a:r>
              <a:rPr lang="en-US" sz="2000" dirty="0">
                <a:solidFill>
                  <a:srgbClr val="FF0000"/>
                </a:solidFill>
                <a:latin typeface="+mn-lt"/>
                <a:sym typeface="Symbol"/>
              </a:rPr>
              <a:t>” signs (see Slide 9.24)</a:t>
            </a:r>
            <a:endParaRPr lang="zh-TW" altLang="en-US" sz="2000" dirty="0">
              <a:solidFill>
                <a:srgbClr val="FF0000"/>
              </a:solidFill>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type="body" idx="1"/>
          </p:nvPr>
        </p:nvSpPr>
        <p:spPr>
          <a:xfrm>
            <a:off x="357188" y="785813"/>
            <a:ext cx="8501062" cy="1947862"/>
          </a:xfrm>
        </p:spPr>
        <p:txBody>
          <a:bodyPr/>
          <a:lstStyle/>
          <a:p>
            <a:pPr eaLnBrk="1" hangingPunct="1">
              <a:lnSpc>
                <a:spcPct val="110000"/>
              </a:lnSpc>
              <a:spcBef>
                <a:spcPts val="300"/>
              </a:spcBef>
            </a:pPr>
            <a:r>
              <a:rPr lang="en-US" altLang="zh-TW" dirty="0" smtClean="0">
                <a:solidFill>
                  <a:srgbClr val="FF0000"/>
                </a:solidFill>
                <a:sym typeface="Wingdings" pitchFamily="2" charset="2"/>
              </a:rPr>
              <a:t>To find the </a:t>
            </a:r>
            <a:r>
              <a:rPr lang="en-US" altLang="zh-TW" b="1" dirty="0" smtClean="0">
                <a:solidFill>
                  <a:srgbClr val="FF0000"/>
                </a:solidFill>
                <a:sym typeface="Wingdings" pitchFamily="2" charset="2"/>
              </a:rPr>
              <a:t>Dual Maximization Problem</a:t>
            </a:r>
            <a:r>
              <a:rPr lang="en-US" altLang="zh-TW" dirty="0" smtClean="0">
                <a:solidFill>
                  <a:srgbClr val="FF0000"/>
                </a:solidFill>
                <a:sym typeface="Wingdings" pitchFamily="2" charset="2"/>
              </a:rPr>
              <a:t> (corresponding to the minimization problem that we want to solve)</a:t>
            </a:r>
          </a:p>
          <a:p>
            <a:pPr eaLnBrk="1" hangingPunct="1">
              <a:spcBef>
                <a:spcPts val="300"/>
              </a:spcBef>
              <a:buFont typeface="Wingdings" pitchFamily="2" charset="2"/>
              <a:buNone/>
            </a:pPr>
            <a:r>
              <a:rPr lang="en-US" altLang="zh-TW" dirty="0" smtClean="0">
                <a:solidFill>
                  <a:srgbClr val="FF0000"/>
                </a:solidFill>
                <a:sym typeface="Wingdings" pitchFamily="2" charset="2"/>
              </a:rPr>
              <a:t>	</a:t>
            </a:r>
            <a:r>
              <a:rPr lang="en-US" altLang="zh-TW" dirty="0" smtClean="0">
                <a:solidFill>
                  <a:schemeClr val="tx1"/>
                </a:solidFill>
                <a:sym typeface="Wingdings" pitchFamily="2" charset="2"/>
              </a:rPr>
              <a:t>Considering Example 5 in Section 9.2, we want to minimize</a:t>
            </a:r>
          </a:p>
          <a:p>
            <a:pPr eaLnBrk="1" hangingPunct="1">
              <a:lnSpc>
                <a:spcPct val="110000"/>
              </a:lnSpc>
              <a:spcBef>
                <a:spcPts val="300"/>
              </a:spcBef>
              <a:buFont typeface="Wingdings" pitchFamily="2" charset="2"/>
              <a:buNone/>
            </a:pPr>
            <a:r>
              <a:rPr lang="en-US" altLang="zh-TW" dirty="0" smtClean="0">
                <a:solidFill>
                  <a:schemeClr val="tx1"/>
                </a:solidFill>
                <a:sym typeface="Wingdings" pitchFamily="2" charset="2"/>
              </a:rPr>
              <a:t>                                 subject to the constraints</a:t>
            </a:r>
            <a:endParaRPr lang="en-US" altLang="zh-TW" sz="1200" dirty="0" smtClean="0">
              <a:solidFill>
                <a:schemeClr val="tx1"/>
              </a:solidFill>
              <a:sym typeface="Wingdings" pitchFamily="2" charset="2"/>
            </a:endParaRPr>
          </a:p>
          <a:p>
            <a:pPr eaLnBrk="1" hangingPunct="1">
              <a:lnSpc>
                <a:spcPct val="110000"/>
              </a:lnSpc>
              <a:spcBef>
                <a:spcPts val="300"/>
              </a:spcBef>
              <a:buFont typeface="Wingdings" pitchFamily="2" charset="2"/>
              <a:buNone/>
            </a:pPr>
            <a:r>
              <a:rPr lang="en-US" altLang="zh-TW" dirty="0" smtClean="0">
                <a:solidFill>
                  <a:schemeClr val="tx1"/>
                </a:solidFill>
                <a:sym typeface="Wingdings" pitchFamily="2" charset="2"/>
              </a:rPr>
              <a:t>	</a:t>
            </a:r>
            <a:endParaRPr lang="en-US" altLang="zh-TW" dirty="0" smtClean="0">
              <a:solidFill>
                <a:schemeClr val="tx1"/>
              </a:solidFill>
              <a:sym typeface="Symbol" pitchFamily="18" charset="2"/>
            </a:endParaRPr>
          </a:p>
          <a:p>
            <a:pPr eaLnBrk="1" hangingPunct="1">
              <a:lnSpc>
                <a:spcPct val="110000"/>
              </a:lnSpc>
              <a:spcBef>
                <a:spcPts val="300"/>
              </a:spcBef>
              <a:buFont typeface="Wingdings" pitchFamily="2" charset="2"/>
              <a:buNone/>
            </a:pPr>
            <a:endParaRPr lang="en-US" altLang="zh-TW" dirty="0" smtClean="0">
              <a:solidFill>
                <a:schemeClr val="tx1"/>
              </a:solidFill>
              <a:sym typeface="Symbol" pitchFamily="18" charset="2"/>
            </a:endParaRPr>
          </a:p>
          <a:p>
            <a:pPr eaLnBrk="1" hangingPunct="1">
              <a:lnSpc>
                <a:spcPct val="110000"/>
              </a:lnSpc>
              <a:spcBef>
                <a:spcPts val="300"/>
              </a:spcBef>
              <a:buFont typeface="Wingdings" pitchFamily="2" charset="2"/>
              <a:buNone/>
            </a:pPr>
            <a:endParaRPr lang="en-US" altLang="zh-TW" sz="1600" dirty="0" smtClean="0">
              <a:solidFill>
                <a:schemeClr val="tx1"/>
              </a:solidFill>
              <a:sym typeface="Symbol" pitchFamily="18" charset="2"/>
            </a:endParaRPr>
          </a:p>
          <a:p>
            <a:pPr eaLnBrk="1" hangingPunct="1">
              <a:lnSpc>
                <a:spcPct val="110000"/>
              </a:lnSpc>
              <a:spcBef>
                <a:spcPts val="300"/>
              </a:spcBef>
              <a:buFont typeface="Wingdings" pitchFamily="2" charset="2"/>
              <a:buNone/>
            </a:pPr>
            <a:r>
              <a:rPr lang="en-US" altLang="zh-TW" dirty="0" smtClean="0">
                <a:solidFill>
                  <a:schemeClr val="tx1"/>
                </a:solidFill>
                <a:sym typeface="Symbol" pitchFamily="18" charset="2"/>
              </a:rPr>
              <a:t>	where </a:t>
            </a:r>
            <a:r>
              <a:rPr lang="en-US" altLang="zh-TW" i="1" dirty="0" smtClean="0">
                <a:solidFill>
                  <a:schemeClr val="tx1"/>
                </a:solidFill>
                <a:sym typeface="Symbol" pitchFamily="18" charset="2"/>
              </a:rPr>
              <a:t>x</a:t>
            </a:r>
            <a:r>
              <a:rPr lang="en-US" altLang="zh-TW" baseline="-25000" dirty="0" smtClean="0">
                <a:solidFill>
                  <a:schemeClr val="tx1"/>
                </a:solidFill>
                <a:sym typeface="Symbol" pitchFamily="18" charset="2"/>
              </a:rPr>
              <a:t>1</a:t>
            </a:r>
            <a:r>
              <a:rPr lang="en-US" altLang="zh-TW" dirty="0" smtClean="0">
                <a:solidFill>
                  <a:schemeClr val="tx1"/>
                </a:solidFill>
                <a:sym typeface="Symbol" pitchFamily="18" charset="2"/>
              </a:rPr>
              <a:t>  0 and </a:t>
            </a:r>
            <a:r>
              <a:rPr lang="en-US" altLang="zh-TW" i="1" dirty="0" smtClean="0">
                <a:solidFill>
                  <a:schemeClr val="tx1"/>
                </a:solidFill>
                <a:sym typeface="Symbol" pitchFamily="18" charset="2"/>
              </a:rPr>
              <a:t>x</a:t>
            </a:r>
            <a:r>
              <a:rPr lang="en-US" altLang="zh-TW" baseline="-25000" dirty="0" smtClean="0">
                <a:solidFill>
                  <a:schemeClr val="tx1"/>
                </a:solidFill>
                <a:sym typeface="Symbol" pitchFamily="18" charset="2"/>
              </a:rPr>
              <a:t>2</a:t>
            </a:r>
            <a:r>
              <a:rPr lang="en-US" altLang="zh-TW" dirty="0" smtClean="0">
                <a:solidFill>
                  <a:schemeClr val="tx1"/>
                </a:solidFill>
                <a:sym typeface="Symbol" pitchFamily="18" charset="2"/>
              </a:rPr>
              <a:t> </a:t>
            </a:r>
            <a:r>
              <a:rPr lang="zh-TW" altLang="en-US" dirty="0" smtClean="0">
                <a:solidFill>
                  <a:schemeClr val="tx1"/>
                </a:solidFill>
                <a:sym typeface="Symbol" pitchFamily="18" charset="2"/>
              </a:rPr>
              <a:t> </a:t>
            </a:r>
            <a:r>
              <a:rPr lang="en-US" altLang="zh-TW" dirty="0" smtClean="0">
                <a:solidFill>
                  <a:schemeClr val="tx1"/>
                </a:solidFill>
                <a:sym typeface="Symbol" pitchFamily="18" charset="2"/>
              </a:rPr>
              <a:t>0</a:t>
            </a:r>
          </a:p>
          <a:p>
            <a:pPr eaLnBrk="1" hangingPunct="1">
              <a:lnSpc>
                <a:spcPct val="110000"/>
              </a:lnSpc>
              <a:spcBef>
                <a:spcPts val="300"/>
              </a:spcBef>
              <a:buFont typeface="Wingdings" pitchFamily="2" charset="2"/>
              <a:buNone/>
            </a:pPr>
            <a:endParaRPr lang="en-US" altLang="zh-TW" dirty="0" smtClean="0">
              <a:solidFill>
                <a:schemeClr val="tx1"/>
              </a:solidFill>
              <a:sym typeface="Symbol" pitchFamily="18" charset="2"/>
            </a:endParaRPr>
          </a:p>
          <a:p>
            <a:pPr eaLnBrk="1" hangingPunct="1">
              <a:lnSpc>
                <a:spcPct val="110000"/>
              </a:lnSpc>
              <a:spcBef>
                <a:spcPts val="300"/>
              </a:spcBef>
              <a:buFont typeface="Wingdings" pitchFamily="2" charset="2"/>
              <a:buNone/>
            </a:pPr>
            <a:endParaRPr lang="en-US" altLang="zh-TW" dirty="0" smtClean="0">
              <a:solidFill>
                <a:schemeClr val="tx1"/>
              </a:solidFill>
              <a:sym typeface="Wingdings" pitchFamily="2" charset="2"/>
            </a:endParaRPr>
          </a:p>
        </p:txBody>
      </p:sp>
      <p:sp>
        <p:nvSpPr>
          <p:cNvPr id="21509"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7A8CAFEE-2702-433F-8E1B-CB94D8BFC285}" type="slidenum">
              <a:rPr kumimoji="0" lang="en-US" altLang="zh-TW" sz="1400"/>
              <a:pPr algn="ctr"/>
              <a:t>53</a:t>
            </a:fld>
            <a:endParaRPr kumimoji="0" lang="en-US" altLang="zh-TW" sz="1400"/>
          </a:p>
        </p:txBody>
      </p:sp>
      <p:graphicFrame>
        <p:nvGraphicFramePr>
          <p:cNvPr id="21506" name="Object 3"/>
          <p:cNvGraphicFramePr>
            <a:graphicFrameLocks noChangeAspect="1"/>
          </p:cNvGraphicFramePr>
          <p:nvPr/>
        </p:nvGraphicFramePr>
        <p:xfrm>
          <a:off x="642938" y="2100263"/>
          <a:ext cx="2254250" cy="411162"/>
        </p:xfrm>
        <a:graphic>
          <a:graphicData uri="http://schemas.openxmlformats.org/presentationml/2006/ole">
            <mc:AlternateContent xmlns:mc="http://schemas.openxmlformats.org/markup-compatibility/2006">
              <mc:Choice xmlns:v="urn:schemas-microsoft-com:vml" Requires="v">
                <p:oleObj spid="_x0000_s21897" name="Equation" r:id="rId3" imgW="1257120" imgH="228600" progId="Equation.DSMT4">
                  <p:embed/>
                </p:oleObj>
              </mc:Choice>
              <mc:Fallback>
                <p:oleObj name="Equation" r:id="rId3" imgW="1257120" imgH="228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100263"/>
                        <a:ext cx="2254250"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7" name="Object 1038"/>
          <p:cNvGraphicFramePr>
            <a:graphicFrameLocks noChangeAspect="1"/>
          </p:cNvGraphicFramePr>
          <p:nvPr/>
        </p:nvGraphicFramePr>
        <p:xfrm>
          <a:off x="3576638" y="2489200"/>
          <a:ext cx="2003425" cy="1228725"/>
        </p:xfrm>
        <a:graphic>
          <a:graphicData uri="http://schemas.openxmlformats.org/presentationml/2006/ole">
            <mc:AlternateContent xmlns:mc="http://schemas.openxmlformats.org/markup-compatibility/2006">
              <mc:Choice xmlns:v="urn:schemas-microsoft-com:vml" Requires="v">
                <p:oleObj spid="_x0000_s21898" name="Equation" r:id="rId5" imgW="1117440" imgH="685800" progId="Equation.DSMT4">
                  <p:embed/>
                </p:oleObj>
              </mc:Choice>
              <mc:Fallback>
                <p:oleObj name="Equation" r:id="rId5" imgW="1117440" imgH="685800" progId="Equation.DSMT4">
                  <p:embed/>
                  <p:pic>
                    <p:nvPicPr>
                      <p:cNvPr id="0" name="Object 10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6638" y="2489200"/>
                        <a:ext cx="2003425" cy="122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矩形 5"/>
          <p:cNvSpPr>
            <a:spLocks noChangeArrowheads="1"/>
          </p:cNvSpPr>
          <p:nvPr/>
        </p:nvSpPr>
        <p:spPr bwMode="auto">
          <a:xfrm>
            <a:off x="642938" y="4643438"/>
            <a:ext cx="807243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7188" indent="-357188">
              <a:lnSpc>
                <a:spcPct val="110000"/>
              </a:lnSpc>
              <a:spcBef>
                <a:spcPts val="300"/>
              </a:spcBef>
              <a:buFont typeface="Wingdings" pitchFamily="2" charset="2"/>
              <a:buNone/>
            </a:pPr>
            <a:r>
              <a:rPr lang="en-US" altLang="zh-TW" sz="2000">
                <a:solidFill>
                  <a:srgbClr val="0000FF"/>
                </a:solidFill>
              </a:rPr>
              <a:t>※ We cannot apply directly the simplex method because the simplex method introduced in Section 9.3 is for maximization problems</a:t>
            </a:r>
            <a:endParaRPr lang="en-US" altLang="zh-TW" sz="2000">
              <a:solidFill>
                <a:srgbClr val="0000FF"/>
              </a:solidFill>
              <a:sym typeface="Symbol" pitchFamily="18" charset="2"/>
            </a:endParaRPr>
          </a:p>
          <a:p>
            <a:pPr marL="357188" indent="-357188">
              <a:lnSpc>
                <a:spcPct val="110000"/>
              </a:lnSpc>
              <a:spcBef>
                <a:spcPts val="300"/>
              </a:spcBef>
              <a:buFont typeface="Wingdings" pitchFamily="2" charset="2"/>
              <a:buNone/>
            </a:pPr>
            <a:r>
              <a:rPr lang="en-US" altLang="zh-TW" sz="2000">
                <a:solidFill>
                  <a:srgbClr val="0000FF"/>
                </a:solidFill>
              </a:rPr>
              <a:t>※ There is a dual relationship between minimization problems in standard form and maximization problems in standard form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40E66038-A61F-407B-964F-80FAA30C482C}" type="slidenum">
              <a:rPr kumimoji="0" lang="en-US" altLang="zh-TW" sz="1400"/>
              <a:pPr algn="ctr"/>
              <a:t>54</a:t>
            </a:fld>
            <a:endParaRPr kumimoji="0" lang="en-US" altLang="zh-TW" sz="1400"/>
          </a:p>
        </p:txBody>
      </p:sp>
      <p:sp>
        <p:nvSpPr>
          <p:cNvPr id="10" name="Rectangle 3"/>
          <p:cNvSpPr txBox="1">
            <a:spLocks noChangeArrowheads="1"/>
          </p:cNvSpPr>
          <p:nvPr/>
        </p:nvSpPr>
        <p:spPr bwMode="auto">
          <a:xfrm>
            <a:off x="357188" y="785813"/>
            <a:ext cx="8501062" cy="5786437"/>
          </a:xfrm>
          <a:prstGeom prst="rect">
            <a:avLst/>
          </a:prstGeom>
          <a:noFill/>
          <a:ln w="9525">
            <a:noFill/>
            <a:miter lim="800000"/>
            <a:headEnd/>
            <a:tailEnd/>
          </a:ln>
        </p:spPr>
        <p:txBody>
          <a:bodyPr/>
          <a:lstStyle/>
          <a:p>
            <a:pPr marL="196850" indent="-196850">
              <a:lnSpc>
                <a:spcPct val="110000"/>
              </a:lnSpc>
              <a:spcBef>
                <a:spcPts val="300"/>
              </a:spcBef>
              <a:buClr>
                <a:schemeClr val="tx1"/>
              </a:buClr>
              <a:buSzPct val="40000"/>
              <a:defRPr/>
            </a:pPr>
            <a:r>
              <a:rPr lang="en-US" altLang="zh-TW" kern="0" dirty="0">
                <a:solidFill>
                  <a:srgbClr val="FF0000"/>
                </a:solidFill>
                <a:latin typeface="Times New Roman"/>
                <a:ea typeface="標楷體"/>
              </a:rPr>
              <a:t>The steps to convert this problem into a maximization problem</a:t>
            </a:r>
            <a:endParaRPr lang="en-US" altLang="zh-TW" dirty="0">
              <a:solidFill>
                <a:srgbClr val="3333CC"/>
              </a:solidFill>
            </a:endParaRPr>
          </a:p>
          <a:p>
            <a:pPr marL="196850" indent="-196850">
              <a:lnSpc>
                <a:spcPct val="110000"/>
              </a:lnSpc>
              <a:spcBef>
                <a:spcPts val="300"/>
              </a:spcBef>
              <a:buClr>
                <a:schemeClr val="tx1"/>
              </a:buClr>
              <a:buSzPct val="40000"/>
              <a:defRPr/>
            </a:pPr>
            <a:r>
              <a:rPr lang="en-US" altLang="zh-TW" dirty="0">
                <a:solidFill>
                  <a:srgbClr val="0000FF"/>
                </a:solidFill>
              </a:rPr>
              <a:t>1. Form the augmented matrix as follows</a:t>
            </a:r>
            <a:endParaRPr lang="zh-TW" altLang="en-US" dirty="0">
              <a:solidFill>
                <a:srgbClr val="0000FF"/>
              </a:solidFill>
            </a:endParaRPr>
          </a:p>
          <a:p>
            <a:pPr marL="196850" indent="-196850">
              <a:lnSpc>
                <a:spcPct val="110000"/>
              </a:lnSpc>
              <a:spcBef>
                <a:spcPts val="300"/>
              </a:spcBef>
              <a:buClr>
                <a:schemeClr val="tx1"/>
              </a:buClr>
              <a:buSzPct val="40000"/>
              <a:buFont typeface="Wingdings" pitchFamily="2" charset="2"/>
              <a:buNone/>
              <a:defRPr/>
            </a:pPr>
            <a:endParaRPr lang="en-US" altLang="zh-TW" kern="0" dirty="0">
              <a:solidFill>
                <a:srgbClr val="3333CC"/>
              </a:solidFill>
              <a:latin typeface="+mn-lt"/>
              <a:ea typeface="+mn-ea"/>
            </a:endParaRPr>
          </a:p>
          <a:p>
            <a:pPr marL="196850" indent="-196850">
              <a:lnSpc>
                <a:spcPct val="110000"/>
              </a:lnSpc>
              <a:spcBef>
                <a:spcPts val="300"/>
              </a:spcBef>
              <a:buClr>
                <a:schemeClr val="tx1"/>
              </a:buClr>
              <a:buSzPct val="40000"/>
              <a:buFont typeface="Wingdings" pitchFamily="2" charset="2"/>
              <a:buNone/>
              <a:defRPr/>
            </a:pPr>
            <a:endParaRPr lang="en-US" altLang="zh-TW" kern="0" dirty="0">
              <a:solidFill>
                <a:srgbClr val="3333CC"/>
              </a:solidFill>
              <a:latin typeface="+mn-lt"/>
              <a:ea typeface="+mn-ea"/>
            </a:endParaRPr>
          </a:p>
          <a:p>
            <a:pPr marL="196850" indent="-196850">
              <a:lnSpc>
                <a:spcPct val="110000"/>
              </a:lnSpc>
              <a:spcBef>
                <a:spcPts val="300"/>
              </a:spcBef>
              <a:buClr>
                <a:schemeClr val="tx1"/>
              </a:buClr>
              <a:buSzPct val="40000"/>
              <a:buFont typeface="Wingdings" pitchFamily="2" charset="2"/>
              <a:buNone/>
              <a:defRPr/>
            </a:pPr>
            <a:endParaRPr lang="en-US" altLang="zh-TW" kern="0" dirty="0">
              <a:solidFill>
                <a:srgbClr val="3333CC"/>
              </a:solidFill>
              <a:latin typeface="+mn-lt"/>
              <a:ea typeface="+mn-ea"/>
            </a:endParaRPr>
          </a:p>
          <a:p>
            <a:pPr marL="196850" indent="-196850">
              <a:lnSpc>
                <a:spcPct val="110000"/>
              </a:lnSpc>
              <a:spcBef>
                <a:spcPts val="300"/>
              </a:spcBef>
              <a:buClr>
                <a:schemeClr val="tx1"/>
              </a:buClr>
              <a:buSzPct val="40000"/>
              <a:buFont typeface="Wingdings" pitchFamily="2" charset="2"/>
              <a:buNone/>
              <a:defRPr/>
            </a:pPr>
            <a:endParaRPr lang="en-US" altLang="zh-TW" kern="0" dirty="0">
              <a:solidFill>
                <a:srgbClr val="3333CC"/>
              </a:solidFill>
              <a:latin typeface="+mn-lt"/>
              <a:ea typeface="+mn-ea"/>
            </a:endParaRPr>
          </a:p>
          <a:p>
            <a:pPr marL="196850" indent="-196850">
              <a:lnSpc>
                <a:spcPct val="110000"/>
              </a:lnSpc>
              <a:spcBef>
                <a:spcPts val="300"/>
              </a:spcBef>
              <a:buClr>
                <a:schemeClr val="tx1"/>
              </a:buClr>
              <a:buSzPct val="40000"/>
              <a:buFont typeface="Wingdings" pitchFamily="2" charset="2"/>
              <a:buNone/>
              <a:defRPr/>
            </a:pPr>
            <a:endParaRPr lang="en-US" altLang="zh-TW" kern="0" dirty="0">
              <a:solidFill>
                <a:srgbClr val="3333CC"/>
              </a:solidFill>
              <a:latin typeface="+mn-lt"/>
              <a:ea typeface="+mn-ea"/>
            </a:endParaRPr>
          </a:p>
          <a:p>
            <a:pPr marL="196850" indent="-196850">
              <a:lnSpc>
                <a:spcPct val="110000"/>
              </a:lnSpc>
              <a:spcBef>
                <a:spcPts val="300"/>
              </a:spcBef>
              <a:buClr>
                <a:schemeClr val="tx1"/>
              </a:buClr>
              <a:buSzPct val="40000"/>
              <a:buFont typeface="Wingdings" pitchFamily="2" charset="2"/>
              <a:buNone/>
              <a:defRPr/>
            </a:pPr>
            <a:r>
              <a:rPr lang="en-US" altLang="zh-TW" kern="0" dirty="0">
                <a:solidFill>
                  <a:srgbClr val="0000FF"/>
                </a:solidFill>
                <a:latin typeface="+mn-lt"/>
                <a:ea typeface="+mn-ea"/>
              </a:rPr>
              <a:t>2. Find the transpose of this matrix</a:t>
            </a:r>
          </a:p>
          <a:p>
            <a:pPr marL="196850" indent="-196850">
              <a:lnSpc>
                <a:spcPct val="110000"/>
              </a:lnSpc>
              <a:spcBef>
                <a:spcPts val="300"/>
              </a:spcBef>
              <a:buClr>
                <a:schemeClr val="tx1"/>
              </a:buClr>
              <a:buSzPct val="40000"/>
              <a:buFont typeface="Wingdings" pitchFamily="2" charset="2"/>
              <a:buNone/>
              <a:defRPr/>
            </a:pPr>
            <a:endParaRPr lang="en-US" altLang="zh-TW" kern="0" dirty="0">
              <a:solidFill>
                <a:srgbClr val="3333CC"/>
              </a:solidFill>
              <a:latin typeface="+mn-lt"/>
              <a:ea typeface="+mn-ea"/>
            </a:endParaRPr>
          </a:p>
          <a:p>
            <a:pPr marL="196850" indent="-196850">
              <a:lnSpc>
                <a:spcPct val="110000"/>
              </a:lnSpc>
              <a:spcBef>
                <a:spcPts val="300"/>
              </a:spcBef>
              <a:buClr>
                <a:schemeClr val="tx1"/>
              </a:buClr>
              <a:buSzPct val="40000"/>
              <a:buFont typeface="Wingdings" pitchFamily="2" charset="2"/>
              <a:buNone/>
              <a:defRPr/>
            </a:pPr>
            <a:endParaRPr lang="en-US" altLang="zh-TW" kern="0" dirty="0">
              <a:solidFill>
                <a:srgbClr val="3333CC"/>
              </a:solidFill>
              <a:latin typeface="+mn-lt"/>
              <a:ea typeface="+mn-ea"/>
            </a:endParaRPr>
          </a:p>
          <a:p>
            <a:pPr marL="196850" indent="-196850">
              <a:lnSpc>
                <a:spcPct val="110000"/>
              </a:lnSpc>
              <a:spcBef>
                <a:spcPts val="300"/>
              </a:spcBef>
              <a:buClr>
                <a:schemeClr val="tx1"/>
              </a:buClr>
              <a:buSzPct val="40000"/>
              <a:buFont typeface="Wingdings" pitchFamily="2" charset="2"/>
              <a:buNone/>
              <a:defRPr/>
            </a:pPr>
            <a:endParaRPr lang="en-US" altLang="zh-TW" kern="0" dirty="0">
              <a:solidFill>
                <a:srgbClr val="3333CC"/>
              </a:solidFill>
              <a:latin typeface="+mn-lt"/>
              <a:ea typeface="+mn-ea"/>
            </a:endParaRPr>
          </a:p>
          <a:p>
            <a:pPr marL="196850" indent="-196850">
              <a:lnSpc>
                <a:spcPct val="110000"/>
              </a:lnSpc>
              <a:spcBef>
                <a:spcPts val="300"/>
              </a:spcBef>
              <a:buClr>
                <a:schemeClr val="tx1"/>
              </a:buClr>
              <a:buSzPct val="40000"/>
              <a:buFont typeface="Wingdings" pitchFamily="2" charset="2"/>
              <a:buNone/>
              <a:defRPr/>
            </a:pPr>
            <a:endParaRPr lang="en-US" altLang="zh-TW" kern="0" dirty="0">
              <a:solidFill>
                <a:srgbClr val="3333CC"/>
              </a:solidFill>
              <a:latin typeface="+mn-lt"/>
              <a:ea typeface="+mn-ea"/>
            </a:endParaRPr>
          </a:p>
          <a:p>
            <a:pPr marL="196850" indent="-196850">
              <a:lnSpc>
                <a:spcPct val="110000"/>
              </a:lnSpc>
              <a:spcBef>
                <a:spcPts val="300"/>
              </a:spcBef>
              <a:buClr>
                <a:schemeClr val="tx1"/>
              </a:buClr>
              <a:buSzPct val="40000"/>
              <a:buFont typeface="Wingdings" pitchFamily="2" charset="2"/>
              <a:buNone/>
              <a:defRPr/>
            </a:pPr>
            <a:r>
              <a:rPr lang="en-US" altLang="zh-TW" kern="0" dirty="0">
                <a:solidFill>
                  <a:srgbClr val="0000FF"/>
                </a:solidFill>
                <a:latin typeface="+mn-lt"/>
                <a:ea typeface="+mn-ea"/>
              </a:rPr>
              <a:t>3. Interpret the transposed matrix as a maximization problem</a:t>
            </a:r>
            <a:endParaRPr lang="en-US" altLang="zh-TW" kern="0" dirty="0">
              <a:latin typeface="+mn-lt"/>
              <a:ea typeface="+mn-ea"/>
              <a:sym typeface="Wingdings" pitchFamily="2" charset="2"/>
            </a:endParaRPr>
          </a:p>
        </p:txBody>
      </p:sp>
      <p:pic>
        <p:nvPicPr>
          <p:cNvPr id="225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643063"/>
            <a:ext cx="36957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graphicFrame>
        <p:nvGraphicFramePr>
          <p:cNvPr id="22530" name="Object 1038"/>
          <p:cNvGraphicFramePr>
            <a:graphicFrameLocks noChangeAspect="1"/>
          </p:cNvGraphicFramePr>
          <p:nvPr/>
        </p:nvGraphicFramePr>
        <p:xfrm>
          <a:off x="4132263" y="1785938"/>
          <a:ext cx="3852862" cy="996950"/>
        </p:xfrm>
        <a:graphic>
          <a:graphicData uri="http://schemas.openxmlformats.org/presentationml/2006/ole">
            <mc:AlternateContent xmlns:mc="http://schemas.openxmlformats.org/markup-compatibility/2006">
              <mc:Choice xmlns:v="urn:schemas-microsoft-com:vml" Requires="v">
                <p:oleObj spid="_x0000_s23310" name="Equation" r:id="rId4" imgW="2743200" imgH="711000" progId="Equation.DSMT4">
                  <p:embed/>
                </p:oleObj>
              </mc:Choice>
              <mc:Fallback>
                <p:oleObj name="Equation" r:id="rId4" imgW="2743200" imgH="711000" progId="Equation.DSMT4">
                  <p:embed/>
                  <p:pic>
                    <p:nvPicPr>
                      <p:cNvPr id="0" name="Object 1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263" y="1785938"/>
                        <a:ext cx="3852862"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5"/>
          <p:cNvGraphicFramePr>
            <a:graphicFrameLocks noChangeAspect="1"/>
          </p:cNvGraphicFramePr>
          <p:nvPr/>
        </p:nvGraphicFramePr>
        <p:xfrm>
          <a:off x="4132263" y="3287713"/>
          <a:ext cx="4440237" cy="355600"/>
        </p:xfrm>
        <a:graphic>
          <a:graphicData uri="http://schemas.openxmlformats.org/presentationml/2006/ole">
            <mc:AlternateContent xmlns:mc="http://schemas.openxmlformats.org/markup-compatibility/2006">
              <mc:Choice xmlns:v="urn:schemas-microsoft-com:vml" Requires="v">
                <p:oleObj spid="_x0000_s23311" name="Equation" r:id="rId6" imgW="3162240" imgH="253800" progId="Equation.DSMT4">
                  <p:embed/>
                </p:oleObj>
              </mc:Choice>
              <mc:Fallback>
                <p:oleObj name="Equation" r:id="rId6" imgW="3162240" imgH="2538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2263" y="3287713"/>
                        <a:ext cx="4440237"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253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38" y="4357688"/>
            <a:ext cx="36576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graphicFrame>
        <p:nvGraphicFramePr>
          <p:cNvPr id="22532" name="Object 7"/>
          <p:cNvGraphicFramePr>
            <a:graphicFrameLocks noChangeAspect="1"/>
          </p:cNvGraphicFramePr>
          <p:nvPr/>
        </p:nvGraphicFramePr>
        <p:xfrm>
          <a:off x="4214813" y="4500563"/>
          <a:ext cx="4298950" cy="639762"/>
        </p:xfrm>
        <a:graphic>
          <a:graphicData uri="http://schemas.openxmlformats.org/presentationml/2006/ole">
            <mc:AlternateContent xmlns:mc="http://schemas.openxmlformats.org/markup-compatibility/2006">
              <mc:Choice xmlns:v="urn:schemas-microsoft-com:vml" Requires="v">
                <p:oleObj spid="_x0000_s23312" name="Equation" r:id="rId9" imgW="3060360" imgH="457200" progId="Equation.DSMT4">
                  <p:embed/>
                </p:oleObj>
              </mc:Choice>
              <mc:Fallback>
                <p:oleObj name="Equation" r:id="rId9" imgW="3060360" imgH="4572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4813" y="4500563"/>
                        <a:ext cx="429895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3" name="Object 8"/>
          <p:cNvGraphicFramePr>
            <a:graphicFrameLocks noChangeAspect="1"/>
          </p:cNvGraphicFramePr>
          <p:nvPr/>
        </p:nvGraphicFramePr>
        <p:xfrm>
          <a:off x="4214813" y="5572125"/>
          <a:ext cx="4903787" cy="355600"/>
        </p:xfrm>
        <a:graphic>
          <a:graphicData uri="http://schemas.openxmlformats.org/presentationml/2006/ole">
            <mc:AlternateContent xmlns:mc="http://schemas.openxmlformats.org/markup-compatibility/2006">
              <mc:Choice xmlns:v="urn:schemas-microsoft-com:vml" Requires="v">
                <p:oleObj spid="_x0000_s23313" name="Equation" r:id="rId11" imgW="3492360" imgH="253800" progId="Equation.DSMT4">
                  <p:embed/>
                </p:oleObj>
              </mc:Choice>
              <mc:Fallback>
                <p:oleObj name="Equation" r:id="rId11" imgW="3492360" imgH="2538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4813" y="5572125"/>
                        <a:ext cx="4903787"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330A6B84-95E5-4A6D-8D85-156A902D815B}" type="slidenum">
              <a:rPr kumimoji="0" lang="en-US" altLang="zh-TW" sz="1400"/>
              <a:pPr algn="ctr"/>
              <a:t>55</a:t>
            </a:fld>
            <a:endParaRPr kumimoji="0" lang="en-US" altLang="zh-TW" sz="1400"/>
          </a:p>
        </p:txBody>
      </p:sp>
      <p:sp>
        <p:nvSpPr>
          <p:cNvPr id="10" name="Rectangle 3"/>
          <p:cNvSpPr txBox="1">
            <a:spLocks noChangeArrowheads="1"/>
          </p:cNvSpPr>
          <p:nvPr/>
        </p:nvSpPr>
        <p:spPr bwMode="auto">
          <a:xfrm>
            <a:off x="357188" y="785813"/>
            <a:ext cx="8501062" cy="5786437"/>
          </a:xfrm>
          <a:prstGeom prst="rect">
            <a:avLst/>
          </a:prstGeom>
          <a:noFill/>
          <a:ln w="9525">
            <a:noFill/>
            <a:miter lim="800000"/>
            <a:headEnd/>
            <a:tailEnd/>
          </a:ln>
        </p:spPr>
        <p:txBody>
          <a:bodyPr/>
          <a:lstStyle/>
          <a:p>
            <a:pPr marL="357188" indent="-357188">
              <a:lnSpc>
                <a:spcPct val="110000"/>
              </a:lnSpc>
              <a:spcBef>
                <a:spcPts val="300"/>
              </a:spcBef>
              <a:buClr>
                <a:schemeClr val="tx1"/>
              </a:buClr>
              <a:buSzPct val="40000"/>
              <a:defRPr/>
            </a:pPr>
            <a:r>
              <a:rPr lang="en-US" altLang="zh-TW" dirty="0">
                <a:solidFill>
                  <a:srgbClr val="0000FF"/>
                </a:solidFill>
              </a:rPr>
              <a:t>※ The corresponding maximization problem is called the </a:t>
            </a:r>
            <a:r>
              <a:rPr lang="en-US" altLang="zh-TW" b="1" dirty="0">
                <a:solidFill>
                  <a:srgbClr val="0000FF"/>
                </a:solidFill>
              </a:rPr>
              <a:t>dual maximization problem</a:t>
            </a:r>
            <a:r>
              <a:rPr lang="en-US" altLang="zh-TW" dirty="0">
                <a:solidFill>
                  <a:srgbClr val="0000FF"/>
                </a:solidFill>
              </a:rPr>
              <a:t> of the original minimization problem, which is as follows</a:t>
            </a:r>
          </a:p>
          <a:p>
            <a:pPr marL="357188" indent="-357188">
              <a:lnSpc>
                <a:spcPct val="110000"/>
              </a:lnSpc>
              <a:spcBef>
                <a:spcPts val="300"/>
              </a:spcBef>
              <a:buClr>
                <a:schemeClr val="tx1"/>
              </a:buClr>
              <a:buSzPct val="40000"/>
              <a:defRPr/>
            </a:pPr>
            <a:endParaRPr lang="en-US" altLang="zh-TW" kern="0" dirty="0">
              <a:solidFill>
                <a:srgbClr val="3333CC"/>
              </a:solidFill>
              <a:latin typeface="+mn-lt"/>
              <a:ea typeface="+mn-ea"/>
            </a:endParaRPr>
          </a:p>
          <a:p>
            <a:pPr marL="357188" indent="-357188">
              <a:lnSpc>
                <a:spcPct val="110000"/>
              </a:lnSpc>
              <a:spcBef>
                <a:spcPts val="300"/>
              </a:spcBef>
              <a:buClr>
                <a:schemeClr val="tx1"/>
              </a:buClr>
              <a:buSzPct val="40000"/>
              <a:defRPr/>
            </a:pPr>
            <a:endParaRPr lang="en-US" altLang="zh-TW" kern="0" dirty="0">
              <a:solidFill>
                <a:srgbClr val="3333CC"/>
              </a:solidFill>
              <a:latin typeface="+mn-lt"/>
              <a:ea typeface="+mn-ea"/>
            </a:endParaRPr>
          </a:p>
          <a:p>
            <a:pPr marL="357188" indent="-357188">
              <a:lnSpc>
                <a:spcPct val="110000"/>
              </a:lnSpc>
              <a:spcBef>
                <a:spcPts val="300"/>
              </a:spcBef>
              <a:buClr>
                <a:schemeClr val="tx1"/>
              </a:buClr>
              <a:buSzPct val="40000"/>
              <a:defRPr/>
            </a:pPr>
            <a:endParaRPr lang="en-US" altLang="zh-TW" kern="0" dirty="0">
              <a:solidFill>
                <a:srgbClr val="3333CC"/>
              </a:solidFill>
              <a:latin typeface="+mn-lt"/>
              <a:ea typeface="+mn-ea"/>
            </a:endParaRPr>
          </a:p>
          <a:p>
            <a:pPr marL="357188" indent="-357188">
              <a:lnSpc>
                <a:spcPct val="110000"/>
              </a:lnSpc>
              <a:spcBef>
                <a:spcPts val="300"/>
              </a:spcBef>
              <a:buClr>
                <a:schemeClr val="tx1"/>
              </a:buClr>
              <a:buSzPct val="40000"/>
              <a:defRPr/>
            </a:pPr>
            <a:endParaRPr lang="en-US" altLang="zh-TW" kern="0" dirty="0">
              <a:solidFill>
                <a:srgbClr val="3333CC"/>
              </a:solidFill>
              <a:latin typeface="+mn-lt"/>
              <a:ea typeface="+mn-ea"/>
            </a:endParaRPr>
          </a:p>
          <a:p>
            <a:pPr marL="357188" indent="-357188">
              <a:lnSpc>
                <a:spcPct val="110000"/>
              </a:lnSpc>
              <a:spcBef>
                <a:spcPts val="300"/>
              </a:spcBef>
              <a:buClr>
                <a:schemeClr val="tx1"/>
              </a:buClr>
              <a:buSzPct val="40000"/>
              <a:defRPr/>
            </a:pPr>
            <a:endParaRPr lang="en-US" altLang="zh-TW" kern="0" dirty="0">
              <a:solidFill>
                <a:srgbClr val="3333CC"/>
              </a:solidFill>
              <a:latin typeface="+mn-lt"/>
              <a:ea typeface="+mn-ea"/>
            </a:endParaRPr>
          </a:p>
          <a:p>
            <a:pPr marL="357188" indent="-357188">
              <a:lnSpc>
                <a:spcPct val="110000"/>
              </a:lnSpc>
              <a:spcBef>
                <a:spcPts val="300"/>
              </a:spcBef>
              <a:buClr>
                <a:schemeClr val="tx1"/>
              </a:buClr>
              <a:buSzPct val="40000"/>
              <a:defRPr/>
            </a:pPr>
            <a:endParaRPr lang="en-US" altLang="zh-TW" kern="0" dirty="0">
              <a:solidFill>
                <a:srgbClr val="3333CC"/>
              </a:solidFill>
              <a:latin typeface="+mn-lt"/>
              <a:ea typeface="+mn-ea"/>
            </a:endParaRPr>
          </a:p>
          <a:p>
            <a:pPr marL="357188" indent="-357188">
              <a:lnSpc>
                <a:spcPct val="110000"/>
              </a:lnSpc>
              <a:spcBef>
                <a:spcPts val="300"/>
              </a:spcBef>
              <a:buClr>
                <a:schemeClr val="tx1"/>
              </a:buClr>
              <a:buSzPct val="40000"/>
              <a:defRPr/>
            </a:pPr>
            <a:r>
              <a:rPr lang="en-US" altLang="zh-TW" dirty="0">
                <a:solidFill>
                  <a:srgbClr val="0000FF"/>
                </a:solidFill>
              </a:rPr>
              <a:t>※ The solution of the original minimization problem can be found by applying the simplex method to the new dual maximization problem</a:t>
            </a:r>
            <a:endParaRPr lang="zh-TW" altLang="en-US" kern="0" dirty="0">
              <a:solidFill>
                <a:srgbClr val="0000FF"/>
              </a:solidFill>
              <a:latin typeface="+mn-lt"/>
              <a:ea typeface="+mn-ea"/>
            </a:endParaRPr>
          </a:p>
          <a:p>
            <a:pPr marL="196850" indent="-196850">
              <a:lnSpc>
                <a:spcPct val="110000"/>
              </a:lnSpc>
              <a:spcBef>
                <a:spcPts val="300"/>
              </a:spcBef>
              <a:buClr>
                <a:schemeClr val="tx1"/>
              </a:buClr>
              <a:buSzPct val="40000"/>
              <a:buFont typeface="Wingdings" pitchFamily="2" charset="2"/>
              <a:buNone/>
              <a:defRPr/>
            </a:pPr>
            <a:endParaRPr lang="en-US" altLang="zh-TW" kern="0" dirty="0">
              <a:latin typeface="+mn-lt"/>
              <a:ea typeface="+mn-ea"/>
              <a:sym typeface="Wingdings" pitchFamily="2" charset="2"/>
            </a:endParaRPr>
          </a:p>
        </p:txBody>
      </p:sp>
      <p:graphicFrame>
        <p:nvGraphicFramePr>
          <p:cNvPr id="23554" name="Object 3"/>
          <p:cNvGraphicFramePr>
            <a:graphicFrameLocks noChangeAspect="1"/>
          </p:cNvGraphicFramePr>
          <p:nvPr/>
        </p:nvGraphicFramePr>
        <p:xfrm>
          <a:off x="1214438" y="2203450"/>
          <a:ext cx="5784850" cy="822325"/>
        </p:xfrm>
        <a:graphic>
          <a:graphicData uri="http://schemas.openxmlformats.org/presentationml/2006/ole">
            <mc:AlternateContent xmlns:mc="http://schemas.openxmlformats.org/markup-compatibility/2006">
              <mc:Choice xmlns:v="urn:schemas-microsoft-com:vml" Requires="v">
                <p:oleObj spid="_x0000_s24138" name="Equation" r:id="rId3" imgW="3225600" imgH="457200" progId="Equation.DSMT4">
                  <p:embed/>
                </p:oleObj>
              </mc:Choice>
              <mc:Fallback>
                <p:oleObj name="Equation" r:id="rId3" imgW="3225600" imgH="457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2203450"/>
                        <a:ext cx="57848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5" name="Object 1038"/>
          <p:cNvGraphicFramePr>
            <a:graphicFrameLocks noChangeAspect="1"/>
          </p:cNvGraphicFramePr>
          <p:nvPr/>
        </p:nvGraphicFramePr>
        <p:xfrm>
          <a:off x="2500313" y="3097213"/>
          <a:ext cx="2822575" cy="820737"/>
        </p:xfrm>
        <a:graphic>
          <a:graphicData uri="http://schemas.openxmlformats.org/presentationml/2006/ole">
            <mc:AlternateContent xmlns:mc="http://schemas.openxmlformats.org/markup-compatibility/2006">
              <mc:Choice xmlns:v="urn:schemas-microsoft-com:vml" Requires="v">
                <p:oleObj spid="_x0000_s24139" name="Equation" r:id="rId5" imgW="1574640" imgH="457200" progId="Equation.DSMT4">
                  <p:embed/>
                </p:oleObj>
              </mc:Choice>
              <mc:Fallback>
                <p:oleObj name="Equation" r:id="rId5" imgW="1574640" imgH="457200" progId="Equation.DSMT4">
                  <p:embed/>
                  <p:pic>
                    <p:nvPicPr>
                      <p:cNvPr id="0" name="Object 10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313" y="3097213"/>
                        <a:ext cx="2822575"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8"/>
          <p:cNvGraphicFramePr>
            <a:graphicFrameLocks noChangeAspect="1"/>
          </p:cNvGraphicFramePr>
          <p:nvPr/>
        </p:nvGraphicFramePr>
        <p:xfrm>
          <a:off x="1214438" y="4025900"/>
          <a:ext cx="3438525" cy="411163"/>
        </p:xfrm>
        <a:graphic>
          <a:graphicData uri="http://schemas.openxmlformats.org/presentationml/2006/ole">
            <mc:AlternateContent xmlns:mc="http://schemas.openxmlformats.org/markup-compatibility/2006">
              <mc:Choice xmlns:v="urn:schemas-microsoft-com:vml" Requires="v">
                <p:oleObj spid="_x0000_s24140" name="Equation" r:id="rId7" imgW="1917360" imgH="228600" progId="Equation.DSMT4">
                  <p:embed/>
                </p:oleObj>
              </mc:Choice>
              <mc:Fallback>
                <p:oleObj name="Equation" r:id="rId7" imgW="1917360" imgH="2286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4438" y="4025900"/>
                        <a:ext cx="3438525"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FEE76EB2-0B98-4ABF-8499-4D1C3ED23E3D}" type="slidenum">
              <a:rPr kumimoji="0" lang="en-US" altLang="zh-TW" sz="1400"/>
              <a:pPr algn="ctr"/>
              <a:t>56</a:t>
            </a:fld>
            <a:endParaRPr kumimoji="0" lang="en-US" altLang="zh-TW" sz="1400"/>
          </a:p>
        </p:txBody>
      </p:sp>
      <p:sp>
        <p:nvSpPr>
          <p:cNvPr id="5" name="Rectangle 17"/>
          <p:cNvSpPr>
            <a:spLocks noChangeArrowheads="1"/>
          </p:cNvSpPr>
          <p:nvPr/>
        </p:nvSpPr>
        <p:spPr bwMode="auto">
          <a:xfrm>
            <a:off x="357188" y="785813"/>
            <a:ext cx="7924800" cy="785812"/>
          </a:xfrm>
          <a:prstGeom prst="rect">
            <a:avLst/>
          </a:prstGeom>
          <a:noFill/>
          <a:ln w="9525">
            <a:noFill/>
            <a:miter lim="800000"/>
            <a:headEnd/>
            <a:tailEnd/>
          </a:ln>
        </p:spPr>
        <p:txBody>
          <a:bodyPr/>
          <a:lstStyle/>
          <a:p>
            <a:pPr>
              <a:spcBef>
                <a:spcPct val="20000"/>
              </a:spcBef>
              <a:buClr>
                <a:schemeClr val="tx1"/>
              </a:buClr>
              <a:buSzPct val="40000"/>
              <a:buFont typeface="Wingdings" pitchFamily="2" charset="2"/>
              <a:buNone/>
              <a:defRPr/>
            </a:pPr>
            <a:r>
              <a:rPr lang="en-US" altLang="zh-TW" dirty="0">
                <a:latin typeface="+mn-lt"/>
                <a:ea typeface="標楷體" pitchFamily="65" charset="-120"/>
              </a:rPr>
              <a:t>Apply the simplex method with the initial basic solution (</a:t>
            </a:r>
            <a:r>
              <a:rPr lang="en-US" altLang="zh-TW" i="1" dirty="0">
                <a:latin typeface="+mn-lt"/>
                <a:ea typeface="標楷體" pitchFamily="65" charset="-120"/>
              </a:rPr>
              <a:t>y</a:t>
            </a:r>
            <a:r>
              <a:rPr lang="en-US" altLang="zh-TW" baseline="-25000" dirty="0">
                <a:latin typeface="+mn-lt"/>
                <a:ea typeface="標楷體" pitchFamily="65" charset="-120"/>
              </a:rPr>
              <a:t>1</a:t>
            </a:r>
            <a:r>
              <a:rPr lang="en-US" altLang="zh-TW" dirty="0">
                <a:latin typeface="+mn-lt"/>
                <a:ea typeface="標楷體" pitchFamily="65" charset="-120"/>
              </a:rPr>
              <a:t>, </a:t>
            </a:r>
            <a:r>
              <a:rPr lang="en-US" altLang="zh-TW" i="1" dirty="0">
                <a:latin typeface="+mn-lt"/>
                <a:ea typeface="標楷體" pitchFamily="65" charset="-120"/>
              </a:rPr>
              <a:t>y</a:t>
            </a:r>
            <a:r>
              <a:rPr lang="en-US" altLang="zh-TW" baseline="-25000" dirty="0">
                <a:latin typeface="+mn-lt"/>
                <a:ea typeface="標楷體" pitchFamily="65" charset="-120"/>
              </a:rPr>
              <a:t>2</a:t>
            </a:r>
            <a:r>
              <a:rPr lang="en-US" altLang="zh-TW" dirty="0">
                <a:latin typeface="+mn-lt"/>
                <a:ea typeface="標楷體" pitchFamily="65" charset="-120"/>
              </a:rPr>
              <a:t>, </a:t>
            </a:r>
            <a:r>
              <a:rPr lang="en-US" altLang="zh-TW" i="1" dirty="0">
                <a:latin typeface="+mn-lt"/>
                <a:ea typeface="標楷體" pitchFamily="65" charset="-120"/>
              </a:rPr>
              <a:t>y</a:t>
            </a:r>
            <a:r>
              <a:rPr lang="en-US" altLang="zh-TW" baseline="-25000" dirty="0">
                <a:latin typeface="+mn-lt"/>
                <a:ea typeface="標楷體" pitchFamily="65" charset="-120"/>
              </a:rPr>
              <a:t>3</a:t>
            </a:r>
            <a:r>
              <a:rPr lang="en-US" altLang="zh-TW" dirty="0">
                <a:latin typeface="+mn-lt"/>
                <a:ea typeface="標楷體" pitchFamily="65" charset="-120"/>
              </a:rPr>
              <a:t>, </a:t>
            </a:r>
            <a:r>
              <a:rPr lang="en-US" altLang="zh-TW" i="1" dirty="0">
                <a:latin typeface="+mn-lt"/>
                <a:ea typeface="標楷體" pitchFamily="65" charset="-120"/>
              </a:rPr>
              <a:t>s</a:t>
            </a:r>
            <a:r>
              <a:rPr lang="en-US" altLang="zh-TW" baseline="-25000" dirty="0">
                <a:latin typeface="+mn-lt"/>
                <a:ea typeface="標楷體" pitchFamily="65" charset="-120"/>
              </a:rPr>
              <a:t>1</a:t>
            </a:r>
            <a:r>
              <a:rPr lang="en-US" altLang="zh-TW" dirty="0">
                <a:latin typeface="+mn-lt"/>
                <a:ea typeface="標楷體" pitchFamily="65" charset="-120"/>
              </a:rPr>
              <a:t>, </a:t>
            </a:r>
            <a:r>
              <a:rPr lang="en-US" altLang="zh-TW" i="1" dirty="0">
                <a:latin typeface="+mn-lt"/>
                <a:ea typeface="標楷體" pitchFamily="65" charset="-120"/>
              </a:rPr>
              <a:t>s</a:t>
            </a:r>
            <a:r>
              <a:rPr lang="en-US" altLang="zh-TW" baseline="-25000" dirty="0">
                <a:latin typeface="+mn-lt"/>
                <a:ea typeface="標楷體" pitchFamily="65" charset="-120"/>
              </a:rPr>
              <a:t>2</a:t>
            </a:r>
            <a:r>
              <a:rPr lang="en-US" altLang="zh-TW" dirty="0" smtClean="0">
                <a:latin typeface="+mn-lt"/>
                <a:ea typeface="標楷體" pitchFamily="65" charset="-120"/>
              </a:rPr>
              <a:t>) = </a:t>
            </a:r>
            <a:r>
              <a:rPr lang="en-US" altLang="zh-TW" dirty="0">
                <a:latin typeface="+mn-lt"/>
                <a:ea typeface="標楷體" pitchFamily="65" charset="-120"/>
              </a:rPr>
              <a:t>(0, 0, 0, 0.12, 0.15) </a:t>
            </a:r>
          </a:p>
        </p:txBody>
      </p:sp>
      <p:pic>
        <p:nvPicPr>
          <p:cNvPr id="75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785938"/>
            <a:ext cx="557053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757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143375"/>
            <a:ext cx="56007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B65E0571-D907-4509-9795-00B14AA853AF}" type="slidenum">
              <a:rPr kumimoji="0" lang="en-US" altLang="zh-TW" sz="1400"/>
              <a:pPr algn="ctr"/>
              <a:t>57</a:t>
            </a:fld>
            <a:endParaRPr kumimoji="0" lang="en-US" altLang="zh-TW" sz="1400"/>
          </a:p>
        </p:txBody>
      </p:sp>
      <p:sp>
        <p:nvSpPr>
          <p:cNvPr id="8" name="矩形 7"/>
          <p:cNvSpPr/>
          <p:nvPr/>
        </p:nvSpPr>
        <p:spPr>
          <a:xfrm>
            <a:off x="428625" y="3071813"/>
            <a:ext cx="8286750" cy="1311275"/>
          </a:xfrm>
          <a:prstGeom prst="rect">
            <a:avLst/>
          </a:prstGeom>
        </p:spPr>
        <p:txBody>
          <a:bodyPr>
            <a:spAutoFit/>
          </a:bodyPr>
          <a:lstStyle/>
          <a:p>
            <a:pPr>
              <a:lnSpc>
                <a:spcPct val="110000"/>
              </a:lnSpc>
              <a:spcBef>
                <a:spcPts val="300"/>
              </a:spcBef>
              <a:buClr>
                <a:schemeClr val="tx1"/>
              </a:buClr>
              <a:buSzPct val="40000"/>
              <a:defRPr/>
            </a:pPr>
            <a:r>
              <a:rPr lang="en-US" altLang="zh-TW" kern="0" dirty="0">
                <a:sym typeface="Wingdings" pitchFamily="2" charset="2"/>
              </a:rPr>
              <a:t>So the optimal solution is </a:t>
            </a:r>
            <a:r>
              <a:rPr lang="en-US" altLang="zh-TW" dirty="0">
                <a:sym typeface="Wingdings" pitchFamily="2" charset="2"/>
              </a:rPr>
              <a:t>(</a:t>
            </a:r>
            <a:r>
              <a:rPr lang="en-US" altLang="zh-TW" i="1" dirty="0">
                <a:sym typeface="Wingdings" pitchFamily="2" charset="2"/>
              </a:rPr>
              <a:t>y</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y</a:t>
            </a:r>
            <a:r>
              <a:rPr lang="en-US" altLang="zh-TW" baseline="-25000" dirty="0">
                <a:sym typeface="Wingdings" pitchFamily="2" charset="2"/>
              </a:rPr>
              <a:t>2</a:t>
            </a:r>
            <a:r>
              <a:rPr lang="en-US" altLang="zh-TW" dirty="0">
                <a:sym typeface="Wingdings" pitchFamily="2" charset="2"/>
              </a:rPr>
              <a:t>, </a:t>
            </a:r>
            <a:r>
              <a:rPr lang="en-US" altLang="zh-TW" i="1" dirty="0">
                <a:sym typeface="Wingdings" pitchFamily="2" charset="2"/>
              </a:rPr>
              <a:t>y</a:t>
            </a:r>
            <a:r>
              <a:rPr lang="en-US" altLang="zh-TW" baseline="-25000" dirty="0">
                <a:sym typeface="Wingdings" pitchFamily="2" charset="2"/>
              </a:rPr>
              <a:t>3</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s</a:t>
            </a:r>
            <a:r>
              <a:rPr lang="en-US" altLang="zh-TW" baseline="-25000" dirty="0">
                <a:sym typeface="Wingdings" pitchFamily="2" charset="2"/>
              </a:rPr>
              <a:t>2</a:t>
            </a:r>
            <a:r>
              <a:rPr lang="en-US" altLang="zh-TW" dirty="0">
                <a:sym typeface="Wingdings" pitchFamily="2" charset="2"/>
              </a:rPr>
              <a:t>) = (7/4000, 0, 3/2000, 0, 0) </a:t>
            </a:r>
            <a:r>
              <a:rPr lang="en-US" altLang="zh-TW" kern="0" dirty="0">
                <a:sym typeface="Wingdings" pitchFamily="2" charset="2"/>
              </a:rPr>
              <a:t>with the maximum value to be 300(7/4000)+36(0)+90(3/2000) = 33/50 = 0.66</a:t>
            </a:r>
          </a:p>
        </p:txBody>
      </p:sp>
      <p:pic>
        <p:nvPicPr>
          <p:cNvPr id="768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857250"/>
            <a:ext cx="45561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76805" name="文字方塊 6"/>
          <p:cNvSpPr txBox="1">
            <a:spLocks noChangeArrowheads="1"/>
          </p:cNvSpPr>
          <p:nvPr/>
        </p:nvSpPr>
        <p:spPr bwMode="auto">
          <a:xfrm>
            <a:off x="357188" y="4286250"/>
            <a:ext cx="821531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000" dirty="0">
                <a:solidFill>
                  <a:srgbClr val="0000FF"/>
                </a:solidFill>
              </a:rPr>
              <a:t>※ The optimal values of </a:t>
            </a:r>
            <a:r>
              <a:rPr lang="en-US" altLang="zh-TW" sz="2000" i="1" dirty="0">
                <a:solidFill>
                  <a:srgbClr val="0000FF"/>
                </a:solidFill>
              </a:rPr>
              <a:t>x</a:t>
            </a:r>
            <a:r>
              <a:rPr lang="en-US" altLang="zh-TW" sz="2000" i="1" baseline="-25000" dirty="0">
                <a:solidFill>
                  <a:srgbClr val="0000FF"/>
                </a:solidFill>
              </a:rPr>
              <a:t>i</a:t>
            </a:r>
            <a:r>
              <a:rPr lang="en-US" altLang="zh-TW" sz="2000" dirty="0">
                <a:solidFill>
                  <a:srgbClr val="0000FF"/>
                </a:solidFill>
              </a:rPr>
              <a:t>’s for the original minimization can be obtained from the entries in the bottom row corresponding to slack variable columns, i.e., </a:t>
            </a:r>
            <a:r>
              <a:rPr lang="en-US" altLang="zh-TW" sz="2000" i="1" dirty="0" smtClean="0">
                <a:solidFill>
                  <a:srgbClr val="0000FF"/>
                </a:solidFill>
              </a:rPr>
              <a:t>x</a:t>
            </a:r>
            <a:r>
              <a:rPr lang="en-US" altLang="zh-TW" sz="2000" baseline="-25000" dirty="0" smtClean="0">
                <a:solidFill>
                  <a:srgbClr val="0000FF"/>
                </a:solidFill>
              </a:rPr>
              <a:t>1</a:t>
            </a:r>
            <a:r>
              <a:rPr lang="en-US" altLang="zh-TW" sz="2000" dirty="0">
                <a:solidFill>
                  <a:srgbClr val="0000FF"/>
                </a:solidFill>
              </a:rPr>
              <a:t> = </a:t>
            </a:r>
            <a:r>
              <a:rPr lang="en-US" altLang="zh-TW" sz="2000" dirty="0" smtClean="0">
                <a:solidFill>
                  <a:srgbClr val="0000FF"/>
                </a:solidFill>
              </a:rPr>
              <a:t>3 </a:t>
            </a:r>
            <a:r>
              <a:rPr lang="en-US" altLang="zh-TW" sz="2000" dirty="0">
                <a:solidFill>
                  <a:srgbClr val="0000FF"/>
                </a:solidFill>
              </a:rPr>
              <a:t>and </a:t>
            </a:r>
            <a:r>
              <a:rPr lang="en-US" altLang="zh-TW" sz="2000" i="1" dirty="0" smtClean="0">
                <a:solidFill>
                  <a:srgbClr val="0000FF"/>
                </a:solidFill>
              </a:rPr>
              <a:t>x</a:t>
            </a:r>
            <a:r>
              <a:rPr lang="en-US" altLang="zh-TW" sz="2000" baseline="-25000" dirty="0" smtClean="0">
                <a:solidFill>
                  <a:srgbClr val="0000FF"/>
                </a:solidFill>
              </a:rPr>
              <a:t>2</a:t>
            </a:r>
            <a:r>
              <a:rPr lang="en-US" altLang="zh-TW" sz="2000" dirty="0">
                <a:solidFill>
                  <a:srgbClr val="0000FF"/>
                </a:solidFill>
              </a:rPr>
              <a:t> </a:t>
            </a:r>
            <a:r>
              <a:rPr lang="en-US" altLang="zh-TW" sz="2000" dirty="0" smtClean="0">
                <a:solidFill>
                  <a:srgbClr val="0000FF"/>
                </a:solidFill>
              </a:rPr>
              <a:t>=</a:t>
            </a:r>
            <a:r>
              <a:rPr lang="en-US" altLang="zh-TW" sz="2000" dirty="0">
                <a:solidFill>
                  <a:srgbClr val="0000FF"/>
                </a:solidFill>
              </a:rPr>
              <a:t> 2</a:t>
            </a:r>
          </a:p>
          <a:p>
            <a:pPr eaLnBrk="1" hangingPunct="1"/>
            <a:r>
              <a:rPr lang="en-US" altLang="zh-TW" sz="2000" dirty="0">
                <a:solidFill>
                  <a:srgbClr val="0000FF"/>
                </a:solidFill>
              </a:rPr>
              <a:t>※ T</a:t>
            </a:r>
            <a:r>
              <a:rPr lang="en-US" altLang="zh-TW" sz="2000" dirty="0" smtClean="0">
                <a:solidFill>
                  <a:srgbClr val="0000FF"/>
                </a:solidFill>
              </a:rPr>
              <a:t>he </a:t>
            </a:r>
            <a:r>
              <a:rPr lang="en-US" altLang="zh-TW" sz="2000" dirty="0">
                <a:solidFill>
                  <a:srgbClr val="0000FF"/>
                </a:solidFill>
              </a:rPr>
              <a:t>minimum value for the original objective function is 0.12(3)+0.15(2) = 0.66, which is exactly the maximum value for the dual maximization problem (It is the same as that derived by the graphical method in Sec. 9.2)</a:t>
            </a:r>
          </a:p>
          <a:p>
            <a:pPr eaLnBrk="1" hangingPunct="1"/>
            <a:r>
              <a:rPr lang="en-US" altLang="zh-TW" sz="2000" dirty="0">
                <a:solidFill>
                  <a:srgbClr val="0000FF"/>
                </a:solidFill>
              </a:rPr>
              <a:t>※ This dual relationship is called the von Neumann Duality Principle, introduced by the American mathematician John von Neumann (1903-1957)</a:t>
            </a:r>
            <a:endParaRPr lang="zh-TW" altLang="en-US" sz="2000" dirty="0">
              <a:solidFill>
                <a:srgbClr val="0000FF"/>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3"/>
          <p:cNvSpPr>
            <a:spLocks noGrp="1" noChangeArrowheads="1"/>
          </p:cNvSpPr>
          <p:nvPr>
            <p:ph type="body" idx="1"/>
          </p:nvPr>
        </p:nvSpPr>
        <p:spPr>
          <a:xfrm>
            <a:off x="285750" y="785813"/>
            <a:ext cx="8358188" cy="1857375"/>
          </a:xfrm>
        </p:spPr>
        <p:txBody>
          <a:bodyPr/>
          <a:lstStyle/>
          <a:p>
            <a:pPr eaLnBrk="1" hangingPunct="1">
              <a:spcBef>
                <a:spcPts val="300"/>
              </a:spcBef>
              <a:defRPr/>
            </a:pPr>
            <a:r>
              <a:rPr lang="en-US" altLang="zh-TW" dirty="0" smtClean="0"/>
              <a:t>Ex 1: Solving a minimization problem</a:t>
            </a:r>
          </a:p>
          <a:p>
            <a:pPr marL="360363" indent="-22225" eaLnBrk="1" hangingPunct="1">
              <a:spcBef>
                <a:spcPts val="300"/>
              </a:spcBef>
              <a:buFont typeface="Wingdings" pitchFamily="2" charset="2"/>
              <a:buNone/>
              <a:defRPr/>
            </a:pPr>
            <a:r>
              <a:rPr lang="en-US" altLang="zh-TW" dirty="0" smtClean="0"/>
              <a:t>	</a:t>
            </a:r>
            <a:r>
              <a:rPr lang="en-US" altLang="zh-TW" dirty="0" smtClean="0">
                <a:solidFill>
                  <a:schemeClr val="tx1"/>
                </a:solidFill>
              </a:rPr>
              <a:t>Find the minimum value of </a:t>
            </a:r>
            <a:r>
              <a:rPr lang="en-US" altLang="zh-TW" i="1" dirty="0" smtClean="0">
                <a:solidFill>
                  <a:schemeClr val="tx1"/>
                </a:solidFill>
              </a:rPr>
              <a:t>w</a:t>
            </a:r>
            <a:r>
              <a:rPr lang="en-US" altLang="zh-TW" dirty="0" smtClean="0">
                <a:solidFill>
                  <a:schemeClr val="tx1"/>
                </a:solidFill>
              </a:rPr>
              <a:t> = 3</a:t>
            </a:r>
            <a:r>
              <a:rPr lang="en-US" altLang="zh-TW" i="1" dirty="0" smtClean="0">
                <a:solidFill>
                  <a:schemeClr val="tx1"/>
                </a:solidFill>
              </a:rPr>
              <a:t>x</a:t>
            </a:r>
            <a:r>
              <a:rPr lang="en-US" altLang="zh-TW" baseline="-25000" dirty="0" smtClean="0">
                <a:solidFill>
                  <a:schemeClr val="tx1"/>
                </a:solidFill>
              </a:rPr>
              <a:t>1</a:t>
            </a:r>
            <a:r>
              <a:rPr lang="en-US" altLang="zh-TW" dirty="0" smtClean="0">
                <a:solidFill>
                  <a:schemeClr val="tx1"/>
                </a:solidFill>
              </a:rPr>
              <a:t> + 2</a:t>
            </a:r>
            <a:r>
              <a:rPr lang="en-US" altLang="zh-TW" i="1" dirty="0" smtClean="0">
                <a:solidFill>
                  <a:schemeClr val="tx1"/>
                </a:solidFill>
              </a:rPr>
              <a:t>x</a:t>
            </a:r>
            <a:r>
              <a:rPr lang="en-US" altLang="zh-TW" baseline="-25000" dirty="0" smtClean="0">
                <a:solidFill>
                  <a:schemeClr val="tx1"/>
                </a:solidFill>
              </a:rPr>
              <a:t>2</a:t>
            </a:r>
            <a:r>
              <a:rPr lang="en-US" altLang="zh-TW" dirty="0" smtClean="0">
                <a:solidFill>
                  <a:schemeClr val="tx1"/>
                </a:solidFill>
              </a:rPr>
              <a:t>, subject to the constraints</a:t>
            </a: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r>
              <a:rPr lang="en-US" altLang="zh-TW" dirty="0" smtClean="0">
                <a:solidFill>
                  <a:schemeClr val="tx1"/>
                </a:solidFill>
              </a:rPr>
              <a:t>where </a:t>
            </a:r>
            <a:r>
              <a:rPr lang="en-US" altLang="zh-TW" i="1" dirty="0" smtClean="0">
                <a:solidFill>
                  <a:schemeClr val="tx1"/>
                </a:solidFill>
              </a:rPr>
              <a:t>x</a:t>
            </a:r>
            <a:r>
              <a:rPr lang="en-US" altLang="zh-TW" baseline="-25000" dirty="0" smtClean="0">
                <a:solidFill>
                  <a:schemeClr val="tx1"/>
                </a:solidFill>
              </a:rPr>
              <a:t>1</a:t>
            </a:r>
            <a:r>
              <a:rPr lang="en-US" altLang="zh-TW" dirty="0" smtClean="0">
                <a:solidFill>
                  <a:schemeClr val="tx1"/>
                </a:solidFill>
              </a:rPr>
              <a:t> </a:t>
            </a:r>
            <a:r>
              <a:rPr lang="en-US" dirty="0" smtClean="0">
                <a:solidFill>
                  <a:schemeClr val="tx1"/>
                </a:solidFill>
                <a:sym typeface="Symbol"/>
              </a:rPr>
              <a:t> 0 and </a:t>
            </a:r>
            <a:r>
              <a:rPr lang="en-US" i="1" dirty="0" smtClean="0">
                <a:solidFill>
                  <a:schemeClr val="tx1"/>
                </a:solidFill>
                <a:sym typeface="Symbol"/>
              </a:rPr>
              <a:t>x</a:t>
            </a:r>
            <a:r>
              <a:rPr lang="en-US" baseline="-25000" dirty="0" smtClean="0">
                <a:solidFill>
                  <a:schemeClr val="tx1"/>
                </a:solidFill>
                <a:sym typeface="Symbol"/>
              </a:rPr>
              <a:t>2</a:t>
            </a:r>
            <a:r>
              <a:rPr lang="en-US" dirty="0" smtClean="0">
                <a:solidFill>
                  <a:schemeClr val="tx1"/>
                </a:solidFill>
                <a:sym typeface="Symbol"/>
              </a:rPr>
              <a:t>  0</a:t>
            </a:r>
            <a:endParaRPr lang="zh-TW" altLang="en-US" dirty="0" smtClean="0">
              <a:solidFill>
                <a:schemeClr val="tx1"/>
              </a:solidFill>
            </a:endParaRPr>
          </a:p>
        </p:txBody>
      </p:sp>
      <p:sp>
        <p:nvSpPr>
          <p:cNvPr id="24580"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45D61569-D4B8-4068-A994-AD51FD0FECDC}" type="slidenum">
              <a:rPr kumimoji="0" lang="en-US" altLang="zh-TW" sz="1400"/>
              <a:pPr algn="ctr"/>
              <a:t>58</a:t>
            </a:fld>
            <a:endParaRPr kumimoji="0" lang="en-US" altLang="zh-TW" sz="1400"/>
          </a:p>
        </p:txBody>
      </p:sp>
      <p:graphicFrame>
        <p:nvGraphicFramePr>
          <p:cNvPr id="24578" name="Object 2"/>
          <p:cNvGraphicFramePr>
            <a:graphicFrameLocks noChangeAspect="1"/>
          </p:cNvGraphicFramePr>
          <p:nvPr/>
        </p:nvGraphicFramePr>
        <p:xfrm>
          <a:off x="2928938" y="1928813"/>
          <a:ext cx="2144712" cy="822325"/>
        </p:xfrm>
        <a:graphic>
          <a:graphicData uri="http://schemas.openxmlformats.org/presentationml/2006/ole">
            <mc:AlternateContent xmlns:mc="http://schemas.openxmlformats.org/markup-compatibility/2006">
              <mc:Choice xmlns:v="urn:schemas-microsoft-com:vml" Requires="v">
                <p:oleObj spid="_x0000_s24777" name="Equation" r:id="rId3" imgW="1193760" imgH="457200" progId="Equation.DSMT4">
                  <p:embed/>
                </p:oleObj>
              </mc:Choice>
              <mc:Fallback>
                <p:oleObj name="Equation" r:id="rId3" imgW="1193760" imgH="457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1928813"/>
                        <a:ext cx="2144712"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17"/>
          <p:cNvSpPr>
            <a:spLocks noChangeArrowheads="1"/>
          </p:cNvSpPr>
          <p:nvPr/>
        </p:nvSpPr>
        <p:spPr bwMode="auto">
          <a:xfrm>
            <a:off x="285750" y="3286125"/>
            <a:ext cx="7924800" cy="571500"/>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Sol:</a:t>
            </a:r>
          </a:p>
          <a:p>
            <a:pPr marL="450850" indent="-450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a:t>
            </a:r>
            <a:endParaRPr lang="en-US" altLang="zh-TW" dirty="0">
              <a:latin typeface="+mn-lt"/>
              <a:ea typeface="標楷體" pitchFamily="65" charset="-120"/>
            </a:endParaRPr>
          </a:p>
        </p:txBody>
      </p:sp>
      <p:sp>
        <p:nvSpPr>
          <p:cNvPr id="24582" name="文字方塊 10"/>
          <p:cNvSpPr txBox="1">
            <a:spLocks noChangeArrowheads="1"/>
          </p:cNvSpPr>
          <p:nvPr/>
        </p:nvSpPr>
        <p:spPr bwMode="auto">
          <a:xfrm>
            <a:off x="714375" y="3857625"/>
            <a:ext cx="7358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a:t>1. The augmented matrix corresponding the this minimization problem</a:t>
            </a:r>
            <a:endParaRPr lang="zh-TW" altLang="en-US"/>
          </a:p>
        </p:txBody>
      </p:sp>
      <p:pic>
        <p:nvPicPr>
          <p:cNvPr id="245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4714875"/>
            <a:ext cx="25146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D9719125-600A-4B9E-B38E-CCE9C40FC9E1}" type="slidenum">
              <a:rPr kumimoji="0" lang="en-US" altLang="zh-TW" sz="1400"/>
              <a:pPr algn="ctr"/>
              <a:t>59</a:t>
            </a:fld>
            <a:endParaRPr kumimoji="0" lang="en-US" altLang="zh-TW" sz="1400"/>
          </a:p>
        </p:txBody>
      </p:sp>
      <p:sp>
        <p:nvSpPr>
          <p:cNvPr id="25604" name="文字方塊 4"/>
          <p:cNvSpPr txBox="1">
            <a:spLocks noChangeArrowheads="1"/>
          </p:cNvSpPr>
          <p:nvPr/>
        </p:nvSpPr>
        <p:spPr bwMode="auto">
          <a:xfrm>
            <a:off x="714375" y="857250"/>
            <a:ext cx="7745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a:t>2. Derive the matrix corresponding to the dual maximization problem by taking transpose</a:t>
            </a:r>
            <a:endParaRPr lang="zh-TW" altLang="en-US"/>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714500"/>
            <a:ext cx="24574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7" name="文字方塊 6"/>
          <p:cNvSpPr txBox="1"/>
          <p:nvPr/>
        </p:nvSpPr>
        <p:spPr>
          <a:xfrm>
            <a:off x="714375" y="3500438"/>
            <a:ext cx="7429500" cy="3046412"/>
          </a:xfrm>
          <a:prstGeom prst="rect">
            <a:avLst/>
          </a:prstGeom>
          <a:noFill/>
        </p:spPr>
        <p:txBody>
          <a:bodyPr>
            <a:spAutoFit/>
          </a:bodyPr>
          <a:lstStyle/>
          <a:p>
            <a:pPr>
              <a:defRPr/>
            </a:pPr>
            <a:r>
              <a:rPr lang="en-US" altLang="zh-TW" dirty="0">
                <a:solidFill>
                  <a:srgbClr val="0000FF"/>
                </a:solidFill>
              </a:rPr>
              <a:t>The above augmented matrix implies the following maximization problem:</a:t>
            </a:r>
          </a:p>
          <a:p>
            <a:pPr marL="263525" indent="-263525">
              <a:defRPr/>
            </a:pPr>
            <a:r>
              <a:rPr lang="en-US" altLang="zh-TW" dirty="0"/>
              <a:t>	Find the maximum value of </a:t>
            </a:r>
            <a:r>
              <a:rPr lang="en-US" altLang="zh-TW" i="1" dirty="0"/>
              <a:t>z</a:t>
            </a:r>
            <a:r>
              <a:rPr lang="en-US" altLang="zh-TW" dirty="0"/>
              <a:t> = 6</a:t>
            </a:r>
            <a:r>
              <a:rPr lang="en-US" altLang="zh-TW" i="1" dirty="0"/>
              <a:t>y</a:t>
            </a:r>
            <a:r>
              <a:rPr lang="en-US" altLang="zh-TW" baseline="-25000" dirty="0"/>
              <a:t>1</a:t>
            </a:r>
            <a:r>
              <a:rPr lang="en-US" altLang="zh-TW" dirty="0"/>
              <a:t>+ 4</a:t>
            </a:r>
            <a:r>
              <a:rPr lang="en-US" altLang="zh-TW" i="1" dirty="0"/>
              <a:t>y</a:t>
            </a:r>
            <a:r>
              <a:rPr lang="en-US" altLang="zh-TW" baseline="-25000" dirty="0"/>
              <a:t>2</a:t>
            </a:r>
            <a:r>
              <a:rPr lang="en-US" altLang="zh-TW" dirty="0"/>
              <a:t>, subject to the constraints</a:t>
            </a:r>
          </a:p>
          <a:p>
            <a:pPr marL="263525" indent="-263525">
              <a:defRPr/>
            </a:pPr>
            <a:endParaRPr lang="en-US" altLang="zh-TW" dirty="0"/>
          </a:p>
          <a:p>
            <a:pPr marL="263525" indent="-263525">
              <a:defRPr/>
            </a:pPr>
            <a:endParaRPr lang="en-US" altLang="zh-TW" dirty="0"/>
          </a:p>
          <a:p>
            <a:pPr marL="263525" indent="-263525">
              <a:defRPr/>
            </a:pPr>
            <a:r>
              <a:rPr lang="en-US" altLang="zh-TW" dirty="0"/>
              <a:t>	where </a:t>
            </a:r>
            <a:r>
              <a:rPr lang="en-US" altLang="zh-TW" i="1" dirty="0"/>
              <a:t>y</a:t>
            </a:r>
            <a:r>
              <a:rPr lang="en-US" altLang="zh-TW" baseline="-25000" dirty="0"/>
              <a:t>1</a:t>
            </a:r>
            <a:r>
              <a:rPr lang="en-US" dirty="0">
                <a:sym typeface="Symbol"/>
              </a:rPr>
              <a:t>  0 and </a:t>
            </a:r>
            <a:r>
              <a:rPr lang="en-US" altLang="zh-TW" i="1" dirty="0"/>
              <a:t>y</a:t>
            </a:r>
            <a:r>
              <a:rPr lang="en-US" altLang="zh-TW" baseline="-25000" dirty="0"/>
              <a:t>2</a:t>
            </a:r>
            <a:r>
              <a:rPr lang="en-US" dirty="0">
                <a:sym typeface="Symbol"/>
              </a:rPr>
              <a:t>  0</a:t>
            </a:r>
            <a:endParaRPr lang="zh-TW" altLang="en-US" dirty="0"/>
          </a:p>
          <a:p>
            <a:pPr marL="263525" indent="-263525">
              <a:defRPr/>
            </a:pPr>
            <a:endParaRPr lang="zh-TW" altLang="en-US" dirty="0"/>
          </a:p>
        </p:txBody>
      </p:sp>
      <p:graphicFrame>
        <p:nvGraphicFramePr>
          <p:cNvPr id="25602" name="Object 2"/>
          <p:cNvGraphicFramePr>
            <a:graphicFrameLocks noChangeAspect="1"/>
          </p:cNvGraphicFramePr>
          <p:nvPr/>
        </p:nvGraphicFramePr>
        <p:xfrm>
          <a:off x="2714625" y="4892675"/>
          <a:ext cx="2190750" cy="822325"/>
        </p:xfrm>
        <a:graphic>
          <a:graphicData uri="http://schemas.openxmlformats.org/presentationml/2006/ole">
            <mc:AlternateContent xmlns:mc="http://schemas.openxmlformats.org/markup-compatibility/2006">
              <mc:Choice xmlns:v="urn:schemas-microsoft-com:vml" Requires="v">
                <p:oleObj spid="_x0000_s25800" name="Equation" r:id="rId4" imgW="1218960" imgH="457200" progId="Equation.DSMT4">
                  <p:embed/>
                </p:oleObj>
              </mc:Choice>
              <mc:Fallback>
                <p:oleObj name="Equation" r:id="rId4" imgW="1218960" imgH="457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4892675"/>
                        <a:ext cx="21907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a:xfrm>
            <a:off x="395288" y="908720"/>
            <a:ext cx="7924800" cy="2590800"/>
          </a:xfrm>
        </p:spPr>
        <p:txBody>
          <a:bodyPr/>
          <a:lstStyle/>
          <a:p>
            <a:pPr eaLnBrk="1" hangingPunct="1">
              <a:lnSpc>
                <a:spcPct val="120000"/>
              </a:lnSpc>
            </a:pPr>
            <a:r>
              <a:rPr lang="en-US" altLang="zh-TW" smtClean="0"/>
              <a:t>Systems of linear inequalities:</a:t>
            </a:r>
          </a:p>
          <a:p>
            <a:pPr lvl="1" indent="0" eaLnBrk="1" hangingPunct="1">
              <a:lnSpc>
                <a:spcPct val="120000"/>
              </a:lnSpc>
              <a:buFont typeface="Wingdings" pitchFamily="2" charset="2"/>
              <a:buNone/>
            </a:pPr>
            <a:r>
              <a:rPr lang="en-US" altLang="zh-TW" smtClean="0">
                <a:sym typeface="Wingdings" pitchFamily="2" charset="2"/>
              </a:rPr>
              <a:t>For example, </a:t>
            </a:r>
            <a:endParaRPr lang="zh-TW" altLang="en-US" smtClean="0"/>
          </a:p>
          <a:p>
            <a:pPr lvl="1" indent="0" eaLnBrk="1" hangingPunct="1">
              <a:lnSpc>
                <a:spcPct val="120000"/>
              </a:lnSpc>
              <a:buFont typeface="Wingdings" pitchFamily="2" charset="2"/>
              <a:buNone/>
            </a:pPr>
            <a:endParaRPr lang="en-US" altLang="zh-TW" smtClean="0">
              <a:sym typeface="Wingdings" pitchFamily="2" charset="2"/>
            </a:endParaRPr>
          </a:p>
          <a:p>
            <a:pPr lvl="1" indent="0" eaLnBrk="1" hangingPunct="1">
              <a:lnSpc>
                <a:spcPct val="120000"/>
              </a:lnSpc>
              <a:buFont typeface="Wingdings" pitchFamily="2" charset="2"/>
              <a:buNone/>
            </a:pPr>
            <a:endParaRPr lang="en-US" altLang="zh-TW" smtClean="0">
              <a:sym typeface="Wingdings" pitchFamily="2" charset="2"/>
            </a:endParaRPr>
          </a:p>
          <a:p>
            <a:pPr lvl="1" indent="0" eaLnBrk="1" hangingPunct="1">
              <a:lnSpc>
                <a:spcPct val="120000"/>
              </a:lnSpc>
              <a:buFont typeface="Wingdings" pitchFamily="2" charset="2"/>
              <a:buNone/>
            </a:pPr>
            <a:endParaRPr lang="en-US" altLang="zh-TW" smtClean="0">
              <a:sym typeface="Wingdings" pitchFamily="2" charset="2"/>
            </a:endParaRPr>
          </a:p>
          <a:p>
            <a:pPr lvl="1" indent="0" eaLnBrk="1" hangingPunct="1">
              <a:lnSpc>
                <a:spcPct val="120000"/>
              </a:lnSpc>
              <a:buFont typeface="Wingdings" pitchFamily="2" charset="2"/>
              <a:buNone/>
            </a:pPr>
            <a:r>
              <a:rPr lang="en-US" altLang="zh-TW" smtClean="0">
                <a:sym typeface="Wingdings" pitchFamily="2" charset="2"/>
              </a:rPr>
              <a:t>is a system of linear inequalities</a:t>
            </a:r>
          </a:p>
        </p:txBody>
      </p:sp>
      <p:sp>
        <p:nvSpPr>
          <p:cNvPr id="1033" name="Rectangle 17"/>
          <p:cNvSpPr>
            <a:spLocks noChangeArrowheads="1"/>
          </p:cNvSpPr>
          <p:nvPr/>
        </p:nvSpPr>
        <p:spPr bwMode="auto">
          <a:xfrm>
            <a:off x="395288" y="4069433"/>
            <a:ext cx="7924800" cy="858837"/>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Char char="n"/>
              <a:defRPr/>
            </a:pPr>
            <a:r>
              <a:rPr lang="en-US" altLang="zh-TW" dirty="0">
                <a:solidFill>
                  <a:schemeClr val="hlink"/>
                </a:solidFill>
                <a:ea typeface="標楷體" pitchFamily="65" charset="-120"/>
              </a:rPr>
              <a:t>Solution of a system of inequalities:</a:t>
            </a:r>
          </a:p>
          <a:p>
            <a:pPr marL="538163">
              <a:lnSpc>
                <a:spcPct val="120000"/>
              </a:lnSpc>
              <a:spcBef>
                <a:spcPct val="20000"/>
              </a:spcBef>
              <a:buClr>
                <a:schemeClr val="tx1"/>
              </a:buClr>
              <a:buSzPct val="40000"/>
              <a:defRPr/>
            </a:pPr>
            <a:r>
              <a:rPr lang="en-US" altLang="zh-TW" dirty="0">
                <a:ea typeface="標楷體" pitchFamily="65" charset="-120"/>
              </a:rPr>
              <a:t>A solution is an ordered pair (</a:t>
            </a:r>
            <a:r>
              <a:rPr lang="en-US" altLang="zh-TW" i="1" dirty="0">
                <a:ea typeface="標楷體" pitchFamily="65" charset="-120"/>
              </a:rPr>
              <a:t>x</a:t>
            </a:r>
            <a:r>
              <a:rPr lang="en-US" altLang="zh-TW" dirty="0">
                <a:ea typeface="標楷體" pitchFamily="65" charset="-120"/>
              </a:rPr>
              <a:t>, </a:t>
            </a:r>
            <a:r>
              <a:rPr lang="en-US" altLang="zh-TW" i="1" dirty="0">
                <a:ea typeface="標楷體" pitchFamily="65" charset="-120"/>
              </a:rPr>
              <a:t>y</a:t>
            </a:r>
            <a:r>
              <a:rPr lang="en-US" altLang="zh-TW" dirty="0">
                <a:ea typeface="標楷體" pitchFamily="65" charset="-120"/>
              </a:rPr>
              <a:t>) satisfying each inequality in the system</a:t>
            </a:r>
            <a:endParaRPr lang="en-US" altLang="zh-TW" dirty="0">
              <a:solidFill>
                <a:srgbClr val="3333CC"/>
              </a:solidFill>
              <a:ea typeface="標楷體" pitchFamily="65" charset="-120"/>
            </a:endParaRPr>
          </a:p>
        </p:txBody>
      </p:sp>
      <p:sp>
        <p:nvSpPr>
          <p:cNvPr id="12" name="Rectangle 17"/>
          <p:cNvSpPr>
            <a:spLocks noChangeArrowheads="1"/>
          </p:cNvSpPr>
          <p:nvPr/>
        </p:nvSpPr>
        <p:spPr bwMode="auto">
          <a:xfrm>
            <a:off x="428625" y="5641058"/>
            <a:ext cx="7924800" cy="858837"/>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Char char="n"/>
              <a:defRPr/>
            </a:pPr>
            <a:r>
              <a:rPr lang="en-US" altLang="zh-TW" dirty="0">
                <a:solidFill>
                  <a:schemeClr val="hlink"/>
                </a:solidFill>
                <a:ea typeface="標楷體" pitchFamily="65" charset="-120"/>
              </a:rPr>
              <a:t>The graph of a system of inequalities:</a:t>
            </a:r>
          </a:p>
          <a:p>
            <a:pPr marL="538163">
              <a:lnSpc>
                <a:spcPct val="120000"/>
              </a:lnSpc>
              <a:spcBef>
                <a:spcPct val="20000"/>
              </a:spcBef>
              <a:buClr>
                <a:schemeClr val="tx1"/>
              </a:buClr>
              <a:buSzPct val="40000"/>
              <a:defRPr/>
            </a:pPr>
            <a:r>
              <a:rPr lang="en-US" altLang="zh-TW" dirty="0">
                <a:ea typeface="標楷體" pitchFamily="65" charset="-120"/>
              </a:rPr>
              <a:t>The collection of all solutions of the system</a:t>
            </a:r>
            <a:endParaRPr lang="en-US" altLang="zh-TW" dirty="0">
              <a:solidFill>
                <a:srgbClr val="3333CC"/>
              </a:solidFill>
              <a:ea typeface="標楷體" pitchFamily="65" charset="-120"/>
            </a:endParaRPr>
          </a:p>
        </p:txBody>
      </p:sp>
      <p:graphicFrame>
        <p:nvGraphicFramePr>
          <p:cNvPr id="1026" name="Object 1038"/>
          <p:cNvGraphicFramePr>
            <a:graphicFrameLocks noChangeAspect="1"/>
          </p:cNvGraphicFramePr>
          <p:nvPr>
            <p:extLst>
              <p:ext uri="{D42A27DB-BD31-4B8C-83A1-F6EECF244321}">
                <p14:modId xmlns:p14="http://schemas.microsoft.com/office/powerpoint/2010/main" val="959720180"/>
              </p:ext>
            </p:extLst>
          </p:nvPr>
        </p:nvGraphicFramePr>
        <p:xfrm>
          <a:off x="3000375" y="1554833"/>
          <a:ext cx="1550988" cy="1776412"/>
        </p:xfrm>
        <a:graphic>
          <a:graphicData uri="http://schemas.openxmlformats.org/presentationml/2006/ole">
            <mc:AlternateContent xmlns:mc="http://schemas.openxmlformats.org/markup-compatibility/2006">
              <mc:Choice xmlns:v="urn:schemas-microsoft-com:vml" Requires="v">
                <p:oleObj spid="_x0000_s1224" name="Equation" r:id="rId3" imgW="774360" imgH="888840" progId="Equation.DSMT4">
                  <p:embed/>
                </p:oleObj>
              </mc:Choice>
              <mc:Fallback>
                <p:oleObj name="Equation" r:id="rId3" imgW="774360" imgH="88884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1554833"/>
                        <a:ext cx="1550988" cy="177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0"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48F5EA69-0B52-44E0-B4F2-4B0748B199F5}" type="slidenum">
              <a:rPr kumimoji="0" lang="en-US" altLang="zh-TW" sz="1400"/>
              <a:pPr algn="ctr"/>
              <a:t>6</a:t>
            </a:fld>
            <a:endParaRPr kumimoji="0" lang="en-US" altLang="zh-TW" sz="1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1C1FA21F-CFA4-4670-B8FA-9470CA544C71}" type="slidenum">
              <a:rPr kumimoji="0" lang="en-US" altLang="zh-TW" sz="1400"/>
              <a:pPr algn="ctr"/>
              <a:t>60</a:t>
            </a:fld>
            <a:endParaRPr kumimoji="0" lang="en-US" altLang="zh-TW" sz="1400"/>
          </a:p>
        </p:txBody>
      </p:sp>
      <p:sp>
        <p:nvSpPr>
          <p:cNvPr id="5" name="Rectangle 17"/>
          <p:cNvSpPr>
            <a:spLocks noChangeArrowheads="1"/>
          </p:cNvSpPr>
          <p:nvPr/>
        </p:nvSpPr>
        <p:spPr bwMode="auto">
          <a:xfrm>
            <a:off x="357188" y="785813"/>
            <a:ext cx="7924800" cy="785812"/>
          </a:xfrm>
          <a:prstGeom prst="rect">
            <a:avLst/>
          </a:prstGeom>
          <a:noFill/>
          <a:ln w="9525">
            <a:noFill/>
            <a:miter lim="800000"/>
            <a:headEnd/>
            <a:tailEnd/>
          </a:ln>
        </p:spPr>
        <p:txBody>
          <a:bodyPr/>
          <a:lstStyle/>
          <a:p>
            <a:pPr>
              <a:spcBef>
                <a:spcPct val="20000"/>
              </a:spcBef>
              <a:buClr>
                <a:schemeClr val="tx1"/>
              </a:buClr>
              <a:buSzPct val="40000"/>
              <a:buFont typeface="Wingdings" pitchFamily="2" charset="2"/>
              <a:buNone/>
              <a:defRPr/>
            </a:pPr>
            <a:r>
              <a:rPr lang="en-US" altLang="zh-TW" dirty="0">
                <a:latin typeface="+mn-lt"/>
                <a:ea typeface="標楷體" pitchFamily="65" charset="-120"/>
              </a:rPr>
              <a:t>Apply the simplex method with the initial basic solution (</a:t>
            </a:r>
            <a:r>
              <a:rPr lang="en-US" altLang="zh-TW" i="1" dirty="0">
                <a:latin typeface="+mn-lt"/>
                <a:ea typeface="標楷體" pitchFamily="65" charset="-120"/>
              </a:rPr>
              <a:t>y</a:t>
            </a:r>
            <a:r>
              <a:rPr lang="en-US" altLang="zh-TW" baseline="-25000" dirty="0">
                <a:latin typeface="+mn-lt"/>
                <a:ea typeface="標楷體" pitchFamily="65" charset="-120"/>
              </a:rPr>
              <a:t>1</a:t>
            </a:r>
            <a:r>
              <a:rPr lang="en-US" altLang="zh-TW" dirty="0">
                <a:latin typeface="+mn-lt"/>
                <a:ea typeface="標楷體" pitchFamily="65" charset="-120"/>
              </a:rPr>
              <a:t>, </a:t>
            </a:r>
            <a:r>
              <a:rPr lang="en-US" altLang="zh-TW" i="1" dirty="0">
                <a:latin typeface="+mn-lt"/>
                <a:ea typeface="標楷體" pitchFamily="65" charset="-120"/>
              </a:rPr>
              <a:t>y</a:t>
            </a:r>
            <a:r>
              <a:rPr lang="en-US" altLang="zh-TW" baseline="-25000" dirty="0">
                <a:latin typeface="+mn-lt"/>
                <a:ea typeface="標楷體" pitchFamily="65" charset="-120"/>
              </a:rPr>
              <a:t>2</a:t>
            </a:r>
            <a:r>
              <a:rPr lang="en-US" altLang="zh-TW" dirty="0">
                <a:latin typeface="+mn-lt"/>
                <a:ea typeface="標楷體" pitchFamily="65" charset="-120"/>
              </a:rPr>
              <a:t>,  </a:t>
            </a:r>
            <a:r>
              <a:rPr lang="en-US" altLang="zh-TW" i="1" dirty="0">
                <a:latin typeface="+mn-lt"/>
                <a:ea typeface="標楷體" pitchFamily="65" charset="-120"/>
              </a:rPr>
              <a:t>s</a:t>
            </a:r>
            <a:r>
              <a:rPr lang="en-US" altLang="zh-TW" baseline="-25000" dirty="0">
                <a:latin typeface="+mn-lt"/>
                <a:ea typeface="標楷體" pitchFamily="65" charset="-120"/>
              </a:rPr>
              <a:t>1</a:t>
            </a:r>
            <a:r>
              <a:rPr lang="en-US" altLang="zh-TW" dirty="0">
                <a:latin typeface="+mn-lt"/>
                <a:ea typeface="標楷體" pitchFamily="65" charset="-120"/>
              </a:rPr>
              <a:t>, </a:t>
            </a:r>
            <a:r>
              <a:rPr lang="en-US" altLang="zh-TW" i="1" dirty="0">
                <a:latin typeface="+mn-lt"/>
                <a:ea typeface="標楷體" pitchFamily="65" charset="-120"/>
              </a:rPr>
              <a:t>s</a:t>
            </a:r>
            <a:r>
              <a:rPr lang="en-US" altLang="zh-TW" baseline="-25000" dirty="0">
                <a:latin typeface="+mn-lt"/>
                <a:ea typeface="標楷體" pitchFamily="65" charset="-120"/>
              </a:rPr>
              <a:t>2</a:t>
            </a:r>
            <a:r>
              <a:rPr lang="en-US" altLang="zh-TW" dirty="0">
                <a:latin typeface="+mn-lt"/>
                <a:ea typeface="標楷體" pitchFamily="65" charset="-120"/>
              </a:rPr>
              <a:t>)= (0, 0, 3, 2) </a:t>
            </a:r>
          </a:p>
        </p:txBody>
      </p:sp>
      <p:pic>
        <p:nvPicPr>
          <p:cNvPr id="77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838" y="1770063"/>
            <a:ext cx="49831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778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4275138"/>
            <a:ext cx="4953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F13F4FCC-AA32-4EF9-8B57-517A22C3B309}" type="slidenum">
              <a:rPr kumimoji="0" lang="en-US" altLang="zh-TW" sz="1400"/>
              <a:pPr algn="ctr"/>
              <a:t>61</a:t>
            </a:fld>
            <a:endParaRPr kumimoji="0" lang="en-US" altLang="zh-TW" sz="1400"/>
          </a:p>
        </p:txBody>
      </p:sp>
      <p:sp>
        <p:nvSpPr>
          <p:cNvPr id="7" name="矩形 6"/>
          <p:cNvSpPr/>
          <p:nvPr/>
        </p:nvSpPr>
        <p:spPr>
          <a:xfrm>
            <a:off x="1143000" y="3286125"/>
            <a:ext cx="6715125" cy="1687513"/>
          </a:xfrm>
          <a:prstGeom prst="rect">
            <a:avLst/>
          </a:prstGeom>
        </p:spPr>
        <p:txBody>
          <a:bodyPr>
            <a:spAutoFit/>
          </a:bodyPr>
          <a:lstStyle/>
          <a:p>
            <a:pPr>
              <a:lnSpc>
                <a:spcPct val="110000"/>
              </a:lnSpc>
              <a:spcBef>
                <a:spcPts val="300"/>
              </a:spcBef>
              <a:buClr>
                <a:schemeClr val="tx1"/>
              </a:buClr>
              <a:buSzPct val="40000"/>
              <a:defRPr/>
            </a:pPr>
            <a:r>
              <a:rPr lang="en-US" altLang="zh-TW" kern="0" dirty="0">
                <a:sym typeface="Wingdings" pitchFamily="2" charset="2"/>
              </a:rPr>
              <a:t>From this final simplex tableau, you can see the maximum value of </a:t>
            </a:r>
            <a:r>
              <a:rPr lang="en-US" altLang="zh-TW" i="1" kern="0" dirty="0">
                <a:sym typeface="Wingdings" pitchFamily="2" charset="2"/>
              </a:rPr>
              <a:t>z</a:t>
            </a:r>
            <a:r>
              <a:rPr lang="en-US" altLang="zh-TW" kern="0" dirty="0">
                <a:sym typeface="Wingdings" pitchFamily="2" charset="2"/>
              </a:rPr>
              <a:t> is 10. So the solution of the original minimization problem is </a:t>
            </a:r>
            <a:r>
              <a:rPr lang="en-US" altLang="zh-TW" i="1" kern="0" dirty="0">
                <a:sym typeface="Wingdings" pitchFamily="2" charset="2"/>
              </a:rPr>
              <a:t>w</a:t>
            </a:r>
            <a:r>
              <a:rPr lang="en-US" altLang="zh-TW" kern="0" dirty="0">
                <a:sym typeface="Wingdings" pitchFamily="2" charset="2"/>
              </a:rPr>
              <a:t> =10, and this occurs when (</a:t>
            </a:r>
            <a:r>
              <a:rPr lang="en-US" altLang="zh-TW" i="1" dirty="0">
                <a:sym typeface="Wingdings" pitchFamily="2" charset="2"/>
              </a:rPr>
              <a:t>x</a:t>
            </a:r>
            <a:r>
              <a:rPr lang="en-US" altLang="zh-TW" baseline="-25000" dirty="0">
                <a:sym typeface="Wingdings" pitchFamily="2" charset="2"/>
              </a:rPr>
              <a:t>1</a:t>
            </a:r>
            <a:r>
              <a:rPr lang="en-US" altLang="zh-TW" dirty="0">
                <a:sym typeface="Wingdings" pitchFamily="2" charset="2"/>
              </a:rPr>
              <a:t>, </a:t>
            </a:r>
            <a:r>
              <a:rPr lang="en-US" altLang="zh-TW" i="1" dirty="0">
                <a:sym typeface="Wingdings" pitchFamily="2" charset="2"/>
              </a:rPr>
              <a:t>x</a:t>
            </a:r>
            <a:r>
              <a:rPr lang="en-US" altLang="zh-TW" baseline="-25000" dirty="0">
                <a:sym typeface="Wingdings" pitchFamily="2" charset="2"/>
              </a:rPr>
              <a:t>2</a:t>
            </a:r>
            <a:r>
              <a:rPr lang="en-US" altLang="zh-TW" dirty="0">
                <a:sym typeface="Wingdings" pitchFamily="2" charset="2"/>
              </a:rPr>
              <a:t>) =</a:t>
            </a:r>
            <a:r>
              <a:rPr lang="en-US" altLang="zh-TW" kern="0" dirty="0">
                <a:sym typeface="Wingdings" pitchFamily="2" charset="2"/>
              </a:rPr>
              <a:t> (2, 2)</a:t>
            </a:r>
            <a:endParaRPr lang="en-US" altLang="zh-TW" i="1" kern="0" dirty="0">
              <a:sym typeface="Wingdings" pitchFamily="2" charset="2"/>
            </a:endParaRP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5" y="1079500"/>
            <a:ext cx="38020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3"/>
          <p:cNvSpPr>
            <a:spLocks noGrp="1" noChangeArrowheads="1"/>
          </p:cNvSpPr>
          <p:nvPr>
            <p:ph type="body" idx="1"/>
          </p:nvPr>
        </p:nvSpPr>
        <p:spPr>
          <a:xfrm>
            <a:off x="285750" y="785813"/>
            <a:ext cx="8358188" cy="1857375"/>
          </a:xfrm>
        </p:spPr>
        <p:txBody>
          <a:bodyPr/>
          <a:lstStyle/>
          <a:p>
            <a:pPr eaLnBrk="1" hangingPunct="1">
              <a:spcBef>
                <a:spcPts val="300"/>
              </a:spcBef>
              <a:defRPr/>
            </a:pPr>
            <a:r>
              <a:rPr lang="en-US" altLang="zh-TW" dirty="0" smtClean="0"/>
              <a:t>Ex 2: Solving a minimization problem</a:t>
            </a:r>
          </a:p>
          <a:p>
            <a:pPr marL="360363" indent="-22225" eaLnBrk="1" hangingPunct="1">
              <a:spcBef>
                <a:spcPts val="300"/>
              </a:spcBef>
              <a:buFont typeface="Wingdings" pitchFamily="2" charset="2"/>
              <a:buNone/>
              <a:defRPr/>
            </a:pPr>
            <a:r>
              <a:rPr lang="en-US" altLang="zh-TW" dirty="0" smtClean="0"/>
              <a:t>	</a:t>
            </a:r>
            <a:r>
              <a:rPr lang="en-US" altLang="zh-TW" dirty="0" smtClean="0">
                <a:solidFill>
                  <a:schemeClr val="tx1"/>
                </a:solidFill>
              </a:rPr>
              <a:t>Find the minimum value of </a:t>
            </a:r>
            <a:r>
              <a:rPr lang="en-US" altLang="zh-TW" i="1" dirty="0" smtClean="0">
                <a:solidFill>
                  <a:schemeClr val="tx1"/>
                </a:solidFill>
              </a:rPr>
              <a:t>w</a:t>
            </a:r>
            <a:r>
              <a:rPr lang="en-US" altLang="zh-TW" dirty="0" smtClean="0">
                <a:solidFill>
                  <a:schemeClr val="tx1"/>
                </a:solidFill>
              </a:rPr>
              <a:t> = 2</a:t>
            </a:r>
            <a:r>
              <a:rPr lang="en-US" altLang="zh-TW" i="1" dirty="0" smtClean="0">
                <a:solidFill>
                  <a:schemeClr val="tx1"/>
                </a:solidFill>
              </a:rPr>
              <a:t>x</a:t>
            </a:r>
            <a:r>
              <a:rPr lang="en-US" altLang="zh-TW" baseline="-25000" dirty="0" smtClean="0">
                <a:solidFill>
                  <a:schemeClr val="tx1"/>
                </a:solidFill>
              </a:rPr>
              <a:t>1</a:t>
            </a:r>
            <a:r>
              <a:rPr lang="en-US" altLang="zh-TW" dirty="0" smtClean="0">
                <a:solidFill>
                  <a:schemeClr val="tx1"/>
                </a:solidFill>
              </a:rPr>
              <a:t> + 10</a:t>
            </a:r>
            <a:r>
              <a:rPr lang="en-US" altLang="zh-TW" i="1" dirty="0" smtClean="0">
                <a:solidFill>
                  <a:schemeClr val="tx1"/>
                </a:solidFill>
              </a:rPr>
              <a:t>x</a:t>
            </a:r>
            <a:r>
              <a:rPr lang="en-US" altLang="zh-TW" baseline="-25000" dirty="0" smtClean="0">
                <a:solidFill>
                  <a:schemeClr val="tx1"/>
                </a:solidFill>
              </a:rPr>
              <a:t>2</a:t>
            </a:r>
            <a:r>
              <a:rPr lang="en-US" altLang="zh-TW" dirty="0" smtClean="0">
                <a:solidFill>
                  <a:schemeClr val="tx1"/>
                </a:solidFill>
              </a:rPr>
              <a:t> + 8</a:t>
            </a:r>
            <a:r>
              <a:rPr lang="en-US" altLang="zh-TW" i="1" dirty="0" smtClean="0">
                <a:solidFill>
                  <a:schemeClr val="tx1"/>
                </a:solidFill>
              </a:rPr>
              <a:t>x</a:t>
            </a:r>
            <a:r>
              <a:rPr lang="en-US" altLang="zh-TW" baseline="-25000" dirty="0" smtClean="0">
                <a:solidFill>
                  <a:schemeClr val="tx1"/>
                </a:solidFill>
              </a:rPr>
              <a:t>3</a:t>
            </a:r>
            <a:r>
              <a:rPr lang="en-US" altLang="zh-TW" dirty="0" smtClean="0">
                <a:solidFill>
                  <a:schemeClr val="tx1"/>
                </a:solidFill>
              </a:rPr>
              <a:t>, subject to the constraints</a:t>
            </a: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r>
              <a:rPr lang="en-US" altLang="zh-TW" dirty="0" smtClean="0">
                <a:solidFill>
                  <a:schemeClr val="tx1"/>
                </a:solidFill>
              </a:rPr>
              <a:t>where </a:t>
            </a:r>
            <a:r>
              <a:rPr lang="en-US" altLang="zh-TW" i="1" dirty="0" smtClean="0">
                <a:solidFill>
                  <a:schemeClr val="tx1"/>
                </a:solidFill>
              </a:rPr>
              <a:t>x</a:t>
            </a:r>
            <a:r>
              <a:rPr lang="en-US" altLang="zh-TW" baseline="-25000" dirty="0" smtClean="0">
                <a:solidFill>
                  <a:schemeClr val="tx1"/>
                </a:solidFill>
              </a:rPr>
              <a:t>1</a:t>
            </a:r>
            <a:r>
              <a:rPr lang="en-US" altLang="zh-TW" dirty="0" smtClean="0">
                <a:solidFill>
                  <a:schemeClr val="tx1"/>
                </a:solidFill>
              </a:rPr>
              <a:t> </a:t>
            </a:r>
            <a:r>
              <a:rPr lang="en-US" dirty="0" smtClean="0">
                <a:solidFill>
                  <a:schemeClr val="tx1"/>
                </a:solidFill>
                <a:sym typeface="Symbol"/>
              </a:rPr>
              <a:t> 0, </a:t>
            </a:r>
            <a:r>
              <a:rPr lang="en-US" i="1" dirty="0" smtClean="0">
                <a:solidFill>
                  <a:schemeClr val="tx1"/>
                </a:solidFill>
                <a:sym typeface="Symbol"/>
              </a:rPr>
              <a:t>x</a:t>
            </a:r>
            <a:r>
              <a:rPr lang="en-US" baseline="-25000" dirty="0" smtClean="0">
                <a:solidFill>
                  <a:schemeClr val="tx1"/>
                </a:solidFill>
                <a:sym typeface="Symbol"/>
              </a:rPr>
              <a:t>2</a:t>
            </a:r>
            <a:r>
              <a:rPr lang="en-US" dirty="0" smtClean="0">
                <a:solidFill>
                  <a:schemeClr val="tx1"/>
                </a:solidFill>
                <a:sym typeface="Symbol"/>
              </a:rPr>
              <a:t>  0, and </a:t>
            </a:r>
            <a:r>
              <a:rPr lang="en-US" altLang="zh-TW" i="1" dirty="0" smtClean="0">
                <a:solidFill>
                  <a:schemeClr val="tx1"/>
                </a:solidFill>
              </a:rPr>
              <a:t>x</a:t>
            </a:r>
            <a:r>
              <a:rPr lang="en-US" altLang="zh-TW" baseline="-25000" dirty="0" smtClean="0">
                <a:solidFill>
                  <a:schemeClr val="tx1"/>
                </a:solidFill>
              </a:rPr>
              <a:t>3</a:t>
            </a:r>
            <a:r>
              <a:rPr lang="en-US" altLang="zh-TW" dirty="0" smtClean="0">
                <a:solidFill>
                  <a:schemeClr val="tx1"/>
                </a:solidFill>
              </a:rPr>
              <a:t> </a:t>
            </a:r>
            <a:r>
              <a:rPr lang="en-US" dirty="0" smtClean="0">
                <a:solidFill>
                  <a:schemeClr val="tx1"/>
                </a:solidFill>
                <a:sym typeface="Symbol"/>
              </a:rPr>
              <a:t> 0 </a:t>
            </a:r>
            <a:endParaRPr lang="zh-TW" altLang="en-US" dirty="0" smtClean="0">
              <a:solidFill>
                <a:schemeClr val="tx1"/>
              </a:solidFill>
            </a:endParaRPr>
          </a:p>
        </p:txBody>
      </p:sp>
      <p:sp>
        <p:nvSpPr>
          <p:cNvPr id="26629"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10B08816-2A46-41C1-BD70-F7F5E06AF072}" type="slidenum">
              <a:rPr kumimoji="0" lang="en-US" altLang="zh-TW" sz="1400"/>
              <a:pPr algn="ctr"/>
              <a:t>62</a:t>
            </a:fld>
            <a:endParaRPr kumimoji="0" lang="en-US" altLang="zh-TW" sz="1400"/>
          </a:p>
        </p:txBody>
      </p:sp>
      <p:graphicFrame>
        <p:nvGraphicFramePr>
          <p:cNvPr id="26626" name="Object 2"/>
          <p:cNvGraphicFramePr>
            <a:graphicFrameLocks noChangeAspect="1"/>
          </p:cNvGraphicFramePr>
          <p:nvPr/>
        </p:nvGraphicFramePr>
        <p:xfrm>
          <a:off x="2325688" y="1928813"/>
          <a:ext cx="3354387" cy="1231900"/>
        </p:xfrm>
        <a:graphic>
          <a:graphicData uri="http://schemas.openxmlformats.org/presentationml/2006/ole">
            <mc:AlternateContent xmlns:mc="http://schemas.openxmlformats.org/markup-compatibility/2006">
              <mc:Choice xmlns:v="urn:schemas-microsoft-com:vml" Requires="v">
                <p:oleObj spid="_x0000_s27020" name="Equation" r:id="rId3" imgW="1866600" imgH="685800" progId="Equation.DSMT4">
                  <p:embed/>
                </p:oleObj>
              </mc:Choice>
              <mc:Fallback>
                <p:oleObj name="Equation" r:id="rId3" imgW="1866600" imgH="685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688" y="1928813"/>
                        <a:ext cx="3354387"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17"/>
          <p:cNvSpPr>
            <a:spLocks noChangeArrowheads="1"/>
          </p:cNvSpPr>
          <p:nvPr/>
        </p:nvSpPr>
        <p:spPr bwMode="auto">
          <a:xfrm>
            <a:off x="285750" y="3571875"/>
            <a:ext cx="7924800" cy="571500"/>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Sol:</a:t>
            </a:r>
          </a:p>
          <a:p>
            <a:pPr marL="450850" indent="-450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a:t>
            </a:r>
            <a:endParaRPr lang="en-US" altLang="zh-TW" dirty="0">
              <a:latin typeface="+mn-lt"/>
              <a:ea typeface="標楷體" pitchFamily="65" charset="-120"/>
            </a:endParaRPr>
          </a:p>
        </p:txBody>
      </p:sp>
      <p:sp>
        <p:nvSpPr>
          <p:cNvPr id="26631" name="文字方塊 10"/>
          <p:cNvSpPr txBox="1">
            <a:spLocks noChangeArrowheads="1"/>
          </p:cNvSpPr>
          <p:nvPr/>
        </p:nvSpPr>
        <p:spPr bwMode="auto">
          <a:xfrm>
            <a:off x="714375" y="4071938"/>
            <a:ext cx="7358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a:t>First, transpose the augmented matrix</a:t>
            </a:r>
            <a:endParaRPr lang="zh-TW" altLang="en-US"/>
          </a:p>
        </p:txBody>
      </p:sp>
      <p:graphicFrame>
        <p:nvGraphicFramePr>
          <p:cNvPr id="26627" name="Object 3"/>
          <p:cNvGraphicFramePr>
            <a:graphicFrameLocks noChangeAspect="1"/>
          </p:cNvGraphicFramePr>
          <p:nvPr/>
        </p:nvGraphicFramePr>
        <p:xfrm>
          <a:off x="3684588" y="5286375"/>
          <a:ext cx="1233487" cy="365125"/>
        </p:xfrm>
        <a:graphic>
          <a:graphicData uri="http://schemas.openxmlformats.org/presentationml/2006/ole">
            <mc:AlternateContent xmlns:mc="http://schemas.openxmlformats.org/markup-compatibility/2006">
              <mc:Choice xmlns:v="urn:schemas-microsoft-com:vml" Requires="v">
                <p:oleObj spid="_x0000_s27021" name="Equation" r:id="rId5" imgW="685800" imgH="203040" progId="Equation.DSMT4">
                  <p:embed/>
                </p:oleObj>
              </mc:Choice>
              <mc:Fallback>
                <p:oleObj name="Equation" r:id="rId5" imgW="685800" imgH="2030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4588" y="5286375"/>
                        <a:ext cx="12334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63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0" y="4672013"/>
            <a:ext cx="300831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2663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25" y="4697413"/>
            <a:ext cx="3017838"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EAA5FEA5-64BD-47CA-9891-674E8EBCFEA9}" type="slidenum">
              <a:rPr kumimoji="0" lang="en-US" altLang="zh-TW" sz="1400"/>
              <a:pPr algn="ctr"/>
              <a:t>63</a:t>
            </a:fld>
            <a:endParaRPr kumimoji="0" lang="en-US" altLang="zh-TW" sz="1400"/>
          </a:p>
        </p:txBody>
      </p:sp>
      <p:sp>
        <p:nvSpPr>
          <p:cNvPr id="7" name="文字方塊 6"/>
          <p:cNvSpPr txBox="1"/>
          <p:nvPr/>
        </p:nvSpPr>
        <p:spPr>
          <a:xfrm>
            <a:off x="500063" y="785813"/>
            <a:ext cx="7429500" cy="3786187"/>
          </a:xfrm>
          <a:prstGeom prst="rect">
            <a:avLst/>
          </a:prstGeom>
          <a:noFill/>
        </p:spPr>
        <p:txBody>
          <a:bodyPr>
            <a:spAutoFit/>
          </a:bodyPr>
          <a:lstStyle/>
          <a:p>
            <a:pPr>
              <a:defRPr/>
            </a:pPr>
            <a:r>
              <a:rPr lang="en-US" altLang="zh-TW" dirty="0">
                <a:solidFill>
                  <a:srgbClr val="0000FF"/>
                </a:solidFill>
              </a:rPr>
              <a:t>The corresponding maximization problem:</a:t>
            </a:r>
          </a:p>
          <a:p>
            <a:pPr marL="263525" indent="-263525">
              <a:defRPr/>
            </a:pPr>
            <a:r>
              <a:rPr lang="en-US" altLang="zh-TW" dirty="0"/>
              <a:t>	Find the maximum value of </a:t>
            </a:r>
            <a:r>
              <a:rPr lang="en-US" altLang="zh-TW" i="1" dirty="0"/>
              <a:t>z</a:t>
            </a:r>
            <a:r>
              <a:rPr lang="en-US" altLang="zh-TW" dirty="0"/>
              <a:t> = 6</a:t>
            </a:r>
            <a:r>
              <a:rPr lang="en-US" altLang="zh-TW" i="1" dirty="0"/>
              <a:t>y</a:t>
            </a:r>
            <a:r>
              <a:rPr lang="en-US" altLang="zh-TW" baseline="-25000" dirty="0"/>
              <a:t>1</a:t>
            </a:r>
            <a:r>
              <a:rPr lang="en-US" altLang="zh-TW" dirty="0"/>
              <a:t> + 8</a:t>
            </a:r>
            <a:r>
              <a:rPr lang="en-US" altLang="zh-TW" i="1" dirty="0"/>
              <a:t>y</a:t>
            </a:r>
            <a:r>
              <a:rPr lang="en-US" altLang="zh-TW" baseline="-25000" dirty="0"/>
              <a:t>2</a:t>
            </a:r>
            <a:r>
              <a:rPr lang="en-US" altLang="zh-TW" dirty="0"/>
              <a:t> + 4</a:t>
            </a:r>
            <a:r>
              <a:rPr lang="en-US" altLang="zh-TW" i="1" dirty="0"/>
              <a:t>y</a:t>
            </a:r>
            <a:r>
              <a:rPr lang="en-US" altLang="zh-TW" baseline="-25000" dirty="0"/>
              <a:t>3</a:t>
            </a:r>
            <a:r>
              <a:rPr lang="en-US" altLang="zh-TW" dirty="0"/>
              <a:t>, subject to the constraints</a:t>
            </a:r>
          </a:p>
          <a:p>
            <a:pPr marL="263525" indent="-263525">
              <a:defRPr/>
            </a:pPr>
            <a:endParaRPr lang="en-US" altLang="zh-TW" dirty="0"/>
          </a:p>
          <a:p>
            <a:pPr marL="263525" indent="-263525">
              <a:defRPr/>
            </a:pPr>
            <a:endParaRPr lang="en-US" altLang="zh-TW" dirty="0"/>
          </a:p>
          <a:p>
            <a:pPr marL="263525" indent="-263525">
              <a:defRPr/>
            </a:pPr>
            <a:endParaRPr lang="en-US" altLang="zh-TW" dirty="0"/>
          </a:p>
          <a:p>
            <a:pPr marL="263525" indent="-263525">
              <a:defRPr/>
            </a:pPr>
            <a:r>
              <a:rPr lang="en-US" altLang="zh-TW" dirty="0"/>
              <a:t>	</a:t>
            </a:r>
          </a:p>
          <a:p>
            <a:pPr marL="263525" indent="-263525">
              <a:defRPr/>
            </a:pPr>
            <a:r>
              <a:rPr lang="en-US" altLang="zh-TW" dirty="0"/>
              <a:t>where </a:t>
            </a:r>
            <a:r>
              <a:rPr lang="en-US" altLang="zh-TW" i="1" dirty="0"/>
              <a:t>y</a:t>
            </a:r>
            <a:r>
              <a:rPr lang="en-US" altLang="zh-TW" baseline="-25000" dirty="0"/>
              <a:t>1</a:t>
            </a:r>
            <a:r>
              <a:rPr lang="en-US" dirty="0">
                <a:sym typeface="Symbol"/>
              </a:rPr>
              <a:t>  0, </a:t>
            </a:r>
            <a:r>
              <a:rPr lang="en-US" altLang="zh-TW" i="1" dirty="0"/>
              <a:t>y</a:t>
            </a:r>
            <a:r>
              <a:rPr lang="en-US" altLang="zh-TW" baseline="-25000" dirty="0"/>
              <a:t>2</a:t>
            </a:r>
            <a:r>
              <a:rPr lang="en-US" dirty="0">
                <a:sym typeface="Symbol"/>
              </a:rPr>
              <a:t>  0, and </a:t>
            </a:r>
            <a:r>
              <a:rPr lang="en-US" altLang="zh-TW" i="1" dirty="0"/>
              <a:t>y</a:t>
            </a:r>
            <a:r>
              <a:rPr lang="en-US" altLang="zh-TW" baseline="-25000" dirty="0"/>
              <a:t>3</a:t>
            </a:r>
            <a:r>
              <a:rPr lang="en-US" dirty="0">
                <a:sym typeface="Symbol"/>
              </a:rPr>
              <a:t>  0</a:t>
            </a:r>
            <a:endParaRPr lang="zh-TW" altLang="en-US" dirty="0"/>
          </a:p>
          <a:p>
            <a:pPr marL="263525" indent="-263525">
              <a:defRPr/>
            </a:pPr>
            <a:endParaRPr lang="en-US" altLang="zh-TW" dirty="0"/>
          </a:p>
          <a:p>
            <a:pPr marL="263525" indent="-263525">
              <a:defRPr/>
            </a:pPr>
            <a:r>
              <a:rPr lang="en-US" altLang="zh-TW" dirty="0">
                <a:solidFill>
                  <a:srgbClr val="0000FF"/>
                </a:solidFill>
              </a:rPr>
              <a:t>The initial simplex tableau</a:t>
            </a:r>
            <a:endParaRPr lang="zh-TW" altLang="en-US" dirty="0">
              <a:solidFill>
                <a:srgbClr val="0000FF"/>
              </a:solidFill>
            </a:endParaRPr>
          </a:p>
        </p:txBody>
      </p:sp>
      <p:graphicFrame>
        <p:nvGraphicFramePr>
          <p:cNvPr id="27650" name="Object 2"/>
          <p:cNvGraphicFramePr>
            <a:graphicFrameLocks noChangeAspect="1"/>
          </p:cNvGraphicFramePr>
          <p:nvPr/>
        </p:nvGraphicFramePr>
        <p:xfrm>
          <a:off x="2217738" y="2027238"/>
          <a:ext cx="3354387" cy="1233487"/>
        </p:xfrm>
        <a:graphic>
          <a:graphicData uri="http://schemas.openxmlformats.org/presentationml/2006/ole">
            <mc:AlternateContent xmlns:mc="http://schemas.openxmlformats.org/markup-compatibility/2006">
              <mc:Choice xmlns:v="urn:schemas-microsoft-com:vml" Requires="v">
                <p:oleObj spid="_x0000_s27847" name="Equation" r:id="rId3" imgW="1866600" imgH="685800" progId="Equation.DSMT4">
                  <p:embed/>
                </p:oleObj>
              </mc:Choice>
              <mc:Fallback>
                <p:oleObj name="Equation" r:id="rId3" imgW="1866600" imgH="685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738" y="2027238"/>
                        <a:ext cx="3354387" cy="123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65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313" y="4487863"/>
            <a:ext cx="6354762"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3DA898C9-A05B-4A68-BDFF-57D6C00CDFAC}" type="slidenum">
              <a:rPr kumimoji="0" lang="en-US" altLang="zh-TW" sz="1400"/>
              <a:pPr algn="ctr"/>
              <a:t>64</a:t>
            </a:fld>
            <a:endParaRPr kumimoji="0" lang="en-US" altLang="zh-TW" sz="1400"/>
          </a:p>
        </p:txBody>
      </p:sp>
      <p:pic>
        <p:nvPicPr>
          <p:cNvPr id="798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785813"/>
            <a:ext cx="59499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798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563" y="3128963"/>
            <a:ext cx="4564062"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8" name="矩形 7"/>
          <p:cNvSpPr/>
          <p:nvPr/>
        </p:nvSpPr>
        <p:spPr>
          <a:xfrm>
            <a:off x="571500" y="5576888"/>
            <a:ext cx="8358188" cy="1209675"/>
          </a:xfrm>
          <a:prstGeom prst="rect">
            <a:avLst/>
          </a:prstGeom>
        </p:spPr>
        <p:txBody>
          <a:bodyPr>
            <a:spAutoFit/>
          </a:bodyPr>
          <a:lstStyle/>
          <a:p>
            <a:pPr>
              <a:lnSpc>
                <a:spcPct val="110000"/>
              </a:lnSpc>
              <a:spcBef>
                <a:spcPts val="300"/>
              </a:spcBef>
              <a:buClr>
                <a:schemeClr val="tx1"/>
              </a:buClr>
              <a:buSzPct val="40000"/>
              <a:defRPr/>
            </a:pPr>
            <a:r>
              <a:rPr lang="en-US" altLang="zh-TW" sz="2200" kern="0" dirty="0">
                <a:sym typeface="Wingdings" pitchFamily="2" charset="2"/>
              </a:rPr>
              <a:t>From the last row of this final simplex tableau, you can see the maximum value of </a:t>
            </a:r>
            <a:r>
              <a:rPr lang="en-US" altLang="zh-TW" sz="2200" i="1" kern="0" dirty="0">
                <a:sym typeface="Wingdings" pitchFamily="2" charset="2"/>
              </a:rPr>
              <a:t>z</a:t>
            </a:r>
            <a:r>
              <a:rPr lang="en-US" altLang="zh-TW" sz="2200" kern="0" dirty="0">
                <a:sym typeface="Wingdings" pitchFamily="2" charset="2"/>
              </a:rPr>
              <a:t> is 36. So the solution of the original minimization problem is </a:t>
            </a:r>
            <a:r>
              <a:rPr lang="en-US" altLang="zh-TW" sz="2200" i="1" kern="0" dirty="0">
                <a:sym typeface="Wingdings" pitchFamily="2" charset="2"/>
              </a:rPr>
              <a:t>w</a:t>
            </a:r>
            <a:r>
              <a:rPr lang="en-US" altLang="zh-TW" sz="2200" kern="0" dirty="0">
                <a:sym typeface="Wingdings" pitchFamily="2" charset="2"/>
              </a:rPr>
              <a:t> =36, and this occurs when (</a:t>
            </a:r>
            <a:r>
              <a:rPr lang="en-US" altLang="zh-TW" sz="2200" i="1" dirty="0">
                <a:sym typeface="Wingdings" pitchFamily="2" charset="2"/>
              </a:rPr>
              <a:t>x</a:t>
            </a:r>
            <a:r>
              <a:rPr lang="en-US" altLang="zh-TW" sz="2200" baseline="-25000" dirty="0">
                <a:sym typeface="Wingdings" pitchFamily="2" charset="2"/>
              </a:rPr>
              <a:t>1</a:t>
            </a:r>
            <a:r>
              <a:rPr lang="en-US" altLang="zh-TW" sz="2200" dirty="0">
                <a:sym typeface="Wingdings" pitchFamily="2" charset="2"/>
              </a:rPr>
              <a:t>, </a:t>
            </a:r>
            <a:r>
              <a:rPr lang="en-US" altLang="zh-TW" sz="2200" i="1" dirty="0">
                <a:sym typeface="Wingdings" pitchFamily="2" charset="2"/>
              </a:rPr>
              <a:t>x</a:t>
            </a:r>
            <a:r>
              <a:rPr lang="en-US" altLang="zh-TW" sz="2200" baseline="-25000" dirty="0">
                <a:sym typeface="Wingdings" pitchFamily="2" charset="2"/>
              </a:rPr>
              <a:t>2</a:t>
            </a:r>
            <a:r>
              <a:rPr lang="en-US" altLang="zh-TW" sz="2200" dirty="0">
                <a:sym typeface="Wingdings" pitchFamily="2" charset="2"/>
              </a:rPr>
              <a:t> , </a:t>
            </a:r>
            <a:r>
              <a:rPr lang="en-US" altLang="zh-TW" sz="2200" i="1" dirty="0">
                <a:sym typeface="Wingdings" pitchFamily="2" charset="2"/>
              </a:rPr>
              <a:t>x</a:t>
            </a:r>
            <a:r>
              <a:rPr lang="en-US" altLang="zh-TW" sz="2200" baseline="-25000" dirty="0">
                <a:sym typeface="Wingdings" pitchFamily="2" charset="2"/>
              </a:rPr>
              <a:t>2</a:t>
            </a:r>
            <a:r>
              <a:rPr lang="en-US" altLang="zh-TW" sz="2200" dirty="0">
                <a:sym typeface="Wingdings" pitchFamily="2" charset="2"/>
              </a:rPr>
              <a:t>) =</a:t>
            </a:r>
            <a:r>
              <a:rPr lang="en-US" altLang="zh-TW" sz="2200" kern="0" dirty="0">
                <a:sym typeface="Wingdings" pitchFamily="2" charset="2"/>
              </a:rPr>
              <a:t> (2, 0, 4)</a:t>
            </a:r>
            <a:endParaRPr lang="en-US" altLang="zh-TW" sz="2200" i="1" kern="0" dirty="0">
              <a:sym typeface="Wingdings" pitchFamily="2" charset="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3"/>
          <p:cNvSpPr>
            <a:spLocks noGrp="1" noChangeArrowheads="1"/>
          </p:cNvSpPr>
          <p:nvPr>
            <p:ph type="body" idx="1"/>
          </p:nvPr>
        </p:nvSpPr>
        <p:spPr>
          <a:xfrm>
            <a:off x="285750" y="785813"/>
            <a:ext cx="8358188" cy="1857375"/>
          </a:xfrm>
        </p:spPr>
        <p:txBody>
          <a:bodyPr/>
          <a:lstStyle/>
          <a:p>
            <a:pPr eaLnBrk="1" hangingPunct="1">
              <a:lnSpc>
                <a:spcPct val="110000"/>
              </a:lnSpc>
              <a:spcBef>
                <a:spcPts val="300"/>
              </a:spcBef>
              <a:defRPr/>
            </a:pPr>
            <a:r>
              <a:rPr lang="en-US" altLang="zh-TW" dirty="0" smtClean="0"/>
              <a:t>Ex 3: A business application: minimum cost</a:t>
            </a:r>
          </a:p>
          <a:p>
            <a:pPr marL="360363" indent="-22225" eaLnBrk="1" hangingPunct="1">
              <a:lnSpc>
                <a:spcPct val="110000"/>
              </a:lnSpc>
              <a:spcBef>
                <a:spcPts val="300"/>
              </a:spcBef>
              <a:buFont typeface="Wingdings" pitchFamily="2" charset="2"/>
              <a:buNone/>
              <a:defRPr/>
            </a:pPr>
            <a:r>
              <a:rPr lang="en-US" altLang="zh-TW" dirty="0" smtClean="0">
                <a:solidFill>
                  <a:schemeClr val="tx1"/>
                </a:solidFill>
              </a:rPr>
              <a:t>	A small petroleum company owns two refineries. Refinery 1 costs $20,000 per day to operate, and it can produce 400 barrels of high-grade oil, 300 barrels of medium-grade oil, and 200 barrels of low-grade oil each day. Refinery 2 is newer and more modern. It costs $25,000 per day to operate, and it can produce $300 barrels of high-grade oil, 400 barrels of medium-grade oil, and 500 barrels of low-grade oil each day</a:t>
            </a:r>
          </a:p>
          <a:p>
            <a:pPr marL="360363" indent="-22225" eaLnBrk="1" hangingPunct="1">
              <a:lnSpc>
                <a:spcPct val="110000"/>
              </a:lnSpc>
              <a:spcBef>
                <a:spcPts val="300"/>
              </a:spcBef>
              <a:buFont typeface="Wingdings" pitchFamily="2" charset="2"/>
              <a:buNone/>
              <a:defRPr/>
            </a:pPr>
            <a:r>
              <a:rPr lang="en-US" altLang="zh-TW" dirty="0" smtClean="0">
                <a:solidFill>
                  <a:schemeClr val="tx1"/>
                </a:solidFill>
              </a:rPr>
              <a:t>		The company has orders totaling 25,000 barrels of high-grade oil, 27,000 barrels of medium-grade oil, and 30,000 barrels of low-grade oil. How many days should this petroleum company run each refinery to minimize its costs and still refine enough oil to meet its orders?</a:t>
            </a:r>
            <a:endParaRPr lang="zh-TW" altLang="en-US" dirty="0" smtClean="0">
              <a:solidFill>
                <a:schemeClr val="tx1"/>
              </a:solidFill>
            </a:endParaRPr>
          </a:p>
        </p:txBody>
      </p:sp>
      <p:sp>
        <p:nvSpPr>
          <p:cNvPr id="80899"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34784973-9447-486E-A88C-F9E619D8981A}" type="slidenum">
              <a:rPr kumimoji="0" lang="en-US" altLang="zh-TW" sz="1400"/>
              <a:pPr algn="ctr"/>
              <a:t>65</a:t>
            </a:fld>
            <a:endParaRPr kumimoji="0" lang="en-US" altLang="zh-TW" sz="14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3"/>
          <p:cNvSpPr>
            <a:spLocks noGrp="1" noChangeArrowheads="1"/>
          </p:cNvSpPr>
          <p:nvPr>
            <p:ph type="body" idx="1"/>
          </p:nvPr>
        </p:nvSpPr>
        <p:spPr>
          <a:xfrm>
            <a:off x="571500" y="1285875"/>
            <a:ext cx="8358188" cy="2643188"/>
          </a:xfrm>
        </p:spPr>
        <p:txBody>
          <a:bodyPr/>
          <a:lstStyle/>
          <a:p>
            <a:pPr eaLnBrk="1" hangingPunct="1">
              <a:spcBef>
                <a:spcPts val="300"/>
              </a:spcBef>
              <a:buFont typeface="Wingdings" pitchFamily="2" charset="2"/>
              <a:buNone/>
            </a:pPr>
            <a:r>
              <a:rPr lang="en-US" altLang="zh-TW" smtClean="0">
                <a:solidFill>
                  <a:schemeClr val="tx1"/>
                </a:solidFill>
              </a:rPr>
              <a:t>	Let </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and </a:t>
            </a:r>
            <a:r>
              <a:rPr lang="en-US" altLang="zh-TW" i="1" smtClean="0">
                <a:solidFill>
                  <a:schemeClr val="tx1"/>
                </a:solidFill>
              </a:rPr>
              <a:t>x</a:t>
            </a:r>
            <a:r>
              <a:rPr lang="en-US" altLang="zh-TW" baseline="-25000" smtClean="0">
                <a:solidFill>
                  <a:schemeClr val="tx1"/>
                </a:solidFill>
              </a:rPr>
              <a:t>2</a:t>
            </a:r>
            <a:r>
              <a:rPr lang="en-US" altLang="zh-TW" smtClean="0">
                <a:solidFill>
                  <a:schemeClr val="tx1"/>
                </a:solidFill>
              </a:rPr>
              <a:t> represent the numbers of days on which the two refineries are operated. Then the total cost is represented by</a:t>
            </a:r>
          </a:p>
          <a:p>
            <a:pPr eaLnBrk="1" hangingPunct="1">
              <a:spcBef>
                <a:spcPts val="300"/>
              </a:spcBef>
              <a:buFont typeface="Wingdings" pitchFamily="2" charset="2"/>
              <a:buNone/>
            </a:pPr>
            <a:r>
              <a:rPr lang="en-US" altLang="zh-TW" smtClean="0">
                <a:solidFill>
                  <a:schemeClr val="tx1"/>
                </a:solidFill>
              </a:rPr>
              <a:t>	                        </a:t>
            </a:r>
            <a:r>
              <a:rPr lang="en-US" altLang="zh-TW" i="1" smtClean="0">
                <a:solidFill>
                  <a:schemeClr val="tx1"/>
                </a:solidFill>
              </a:rPr>
              <a:t>C</a:t>
            </a:r>
            <a:r>
              <a:rPr lang="en-US" altLang="zh-TW" smtClean="0">
                <a:solidFill>
                  <a:schemeClr val="tx1"/>
                </a:solidFill>
              </a:rPr>
              <a:t> = 20,000</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+ 25,000</a:t>
            </a:r>
            <a:r>
              <a:rPr lang="en-US" altLang="zh-TW" i="1" smtClean="0">
                <a:solidFill>
                  <a:schemeClr val="tx1"/>
                </a:solidFill>
              </a:rPr>
              <a:t>x</a:t>
            </a:r>
            <a:r>
              <a:rPr lang="en-US" altLang="zh-TW" baseline="-25000" smtClean="0">
                <a:solidFill>
                  <a:schemeClr val="tx1"/>
                </a:solidFill>
              </a:rPr>
              <a:t>2</a:t>
            </a:r>
            <a:r>
              <a:rPr lang="en-US" altLang="zh-TW" smtClean="0">
                <a:solidFill>
                  <a:schemeClr val="tx1"/>
                </a:solidFill>
              </a:rPr>
              <a:t>,</a:t>
            </a:r>
            <a:endParaRPr lang="en-US" altLang="zh-TW" baseline="-25000" smtClean="0">
              <a:solidFill>
                <a:schemeClr val="tx1"/>
              </a:solidFill>
            </a:endParaRPr>
          </a:p>
          <a:p>
            <a:pPr eaLnBrk="1" hangingPunct="1">
              <a:spcBef>
                <a:spcPts val="300"/>
              </a:spcBef>
              <a:buFont typeface="Wingdings" pitchFamily="2" charset="2"/>
              <a:buNone/>
            </a:pPr>
            <a:r>
              <a:rPr lang="en-US" altLang="zh-TW" smtClean="0">
                <a:solidFill>
                  <a:schemeClr val="tx1"/>
                </a:solidFill>
              </a:rPr>
              <a:t>	and the constraints are</a:t>
            </a:r>
          </a:p>
          <a:p>
            <a:pPr eaLnBrk="1" hangingPunct="1">
              <a:spcBef>
                <a:spcPts val="300"/>
              </a:spcBef>
              <a:buFont typeface="Wingdings" pitchFamily="2" charset="2"/>
              <a:buNone/>
            </a:pPr>
            <a:r>
              <a:rPr lang="en-US" altLang="zh-TW" smtClean="0">
                <a:solidFill>
                  <a:schemeClr val="tx1"/>
                </a:solidFill>
              </a:rPr>
              <a:t>	</a:t>
            </a:r>
          </a:p>
          <a:p>
            <a:pPr eaLnBrk="1" hangingPunct="1">
              <a:spcBef>
                <a:spcPts val="300"/>
              </a:spcBef>
              <a:buFont typeface="Wingdings" pitchFamily="2" charset="2"/>
              <a:buNone/>
            </a:pPr>
            <a:endParaRPr lang="en-US" altLang="zh-TW" smtClean="0">
              <a:solidFill>
                <a:schemeClr val="tx1"/>
              </a:solidFill>
            </a:endParaRPr>
          </a:p>
          <a:p>
            <a:pPr eaLnBrk="1" hangingPunct="1">
              <a:spcBef>
                <a:spcPts val="300"/>
              </a:spcBef>
              <a:buFont typeface="Wingdings" pitchFamily="2" charset="2"/>
              <a:buNone/>
            </a:pPr>
            <a:endParaRPr lang="en-US" altLang="zh-TW" smtClean="0">
              <a:solidFill>
                <a:schemeClr val="tx1"/>
              </a:solidFill>
            </a:endParaRPr>
          </a:p>
          <a:p>
            <a:pPr eaLnBrk="1" hangingPunct="1">
              <a:spcBef>
                <a:spcPts val="300"/>
              </a:spcBef>
              <a:buFont typeface="Wingdings" pitchFamily="2" charset="2"/>
              <a:buNone/>
            </a:pPr>
            <a:r>
              <a:rPr lang="en-US" altLang="zh-TW" smtClean="0">
                <a:solidFill>
                  <a:schemeClr val="tx1"/>
                </a:solidFill>
              </a:rPr>
              <a:t>	where </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a:t>
            </a:r>
            <a:r>
              <a:rPr lang="en-US" altLang="zh-TW" smtClean="0">
                <a:solidFill>
                  <a:schemeClr val="tx1"/>
                </a:solidFill>
                <a:sym typeface="Symbol" pitchFamily="18" charset="2"/>
              </a:rPr>
              <a:t> 0 and </a:t>
            </a:r>
            <a:r>
              <a:rPr lang="en-US" altLang="zh-TW" i="1" smtClean="0">
                <a:solidFill>
                  <a:schemeClr val="tx1"/>
                </a:solidFill>
                <a:sym typeface="Symbol" pitchFamily="18" charset="2"/>
              </a:rPr>
              <a:t>x</a:t>
            </a:r>
            <a:r>
              <a:rPr lang="en-US" altLang="zh-TW" baseline="-25000" smtClean="0">
                <a:solidFill>
                  <a:schemeClr val="tx1"/>
                </a:solidFill>
                <a:sym typeface="Symbol" pitchFamily="18" charset="2"/>
              </a:rPr>
              <a:t>2</a:t>
            </a:r>
            <a:r>
              <a:rPr lang="en-US" altLang="zh-TW" smtClean="0">
                <a:solidFill>
                  <a:schemeClr val="tx1"/>
                </a:solidFill>
                <a:sym typeface="Symbol" pitchFamily="18" charset="2"/>
              </a:rPr>
              <a:t>  0</a:t>
            </a:r>
            <a:endParaRPr lang="zh-TW" altLang="en-US" smtClean="0">
              <a:solidFill>
                <a:schemeClr val="tx1"/>
              </a:solidFill>
            </a:endParaRPr>
          </a:p>
        </p:txBody>
      </p:sp>
      <p:sp>
        <p:nvSpPr>
          <p:cNvPr id="28677"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EC36E272-BB5C-4DDB-81CF-CF0196B86C96}" type="slidenum">
              <a:rPr kumimoji="0" lang="en-US" altLang="zh-TW" sz="1400"/>
              <a:pPr algn="ctr"/>
              <a:t>66</a:t>
            </a:fld>
            <a:endParaRPr kumimoji="0" lang="en-US" altLang="zh-TW" sz="1400"/>
          </a:p>
        </p:txBody>
      </p:sp>
      <p:graphicFrame>
        <p:nvGraphicFramePr>
          <p:cNvPr id="28674" name="Object 2"/>
          <p:cNvGraphicFramePr>
            <a:graphicFrameLocks noChangeAspect="1"/>
          </p:cNvGraphicFramePr>
          <p:nvPr/>
        </p:nvGraphicFramePr>
        <p:xfrm>
          <a:off x="1558925" y="2857500"/>
          <a:ext cx="5727700" cy="1231900"/>
        </p:xfrm>
        <a:graphic>
          <a:graphicData uri="http://schemas.openxmlformats.org/presentationml/2006/ole">
            <mc:AlternateContent xmlns:mc="http://schemas.openxmlformats.org/markup-compatibility/2006">
              <mc:Choice xmlns:v="urn:schemas-microsoft-com:vml" Requires="v">
                <p:oleObj spid="_x0000_s29067" name="Equation" r:id="rId3" imgW="3187440" imgH="685800" progId="Equation.DSMT4">
                  <p:embed/>
                </p:oleObj>
              </mc:Choice>
              <mc:Fallback>
                <p:oleObj name="Equation" r:id="rId3" imgW="3187440" imgH="685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5" y="2857500"/>
                        <a:ext cx="5727700"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17"/>
          <p:cNvSpPr>
            <a:spLocks noChangeArrowheads="1"/>
          </p:cNvSpPr>
          <p:nvPr/>
        </p:nvSpPr>
        <p:spPr bwMode="auto">
          <a:xfrm>
            <a:off x="285750" y="785813"/>
            <a:ext cx="7924800" cy="571500"/>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Sol:</a:t>
            </a:r>
          </a:p>
          <a:p>
            <a:pPr marL="450850" indent="-450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a:t>
            </a:r>
            <a:endParaRPr lang="en-US" altLang="zh-TW" dirty="0">
              <a:latin typeface="+mn-lt"/>
              <a:ea typeface="標楷體" pitchFamily="65" charset="-120"/>
            </a:endParaRPr>
          </a:p>
        </p:txBody>
      </p:sp>
      <p:pic>
        <p:nvPicPr>
          <p:cNvPr id="286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5002213"/>
            <a:ext cx="3140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graphicFrame>
        <p:nvGraphicFramePr>
          <p:cNvPr id="28675" name="Object 4"/>
          <p:cNvGraphicFramePr>
            <a:graphicFrameLocks noChangeAspect="1"/>
          </p:cNvGraphicFramePr>
          <p:nvPr/>
        </p:nvGraphicFramePr>
        <p:xfrm>
          <a:off x="3684588" y="5502275"/>
          <a:ext cx="1233487" cy="365125"/>
        </p:xfrm>
        <a:graphic>
          <a:graphicData uri="http://schemas.openxmlformats.org/presentationml/2006/ole">
            <mc:AlternateContent xmlns:mc="http://schemas.openxmlformats.org/markup-compatibility/2006">
              <mc:Choice xmlns:v="urn:schemas-microsoft-com:vml" Requires="v">
                <p:oleObj spid="_x0000_s29068" name="Equation" r:id="rId6" imgW="685800" imgH="203040" progId="Equation.DSMT4">
                  <p:embed/>
                </p:oleObj>
              </mc:Choice>
              <mc:Fallback>
                <p:oleObj name="Equation" r:id="rId6" imgW="685800" imgH="2030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4588" y="5502275"/>
                        <a:ext cx="12334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868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3488" y="5072063"/>
            <a:ext cx="38862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F7163154-1768-43F4-B4B3-C5129BFD2E98}" type="slidenum">
              <a:rPr kumimoji="0" lang="en-US" altLang="zh-TW" sz="1400"/>
              <a:pPr algn="ctr"/>
              <a:t>67</a:t>
            </a:fld>
            <a:endParaRPr kumimoji="0" lang="en-US" altLang="zh-TW" sz="1400"/>
          </a:p>
        </p:txBody>
      </p:sp>
      <p:sp>
        <p:nvSpPr>
          <p:cNvPr id="5" name="矩形 4"/>
          <p:cNvSpPr/>
          <p:nvPr/>
        </p:nvSpPr>
        <p:spPr>
          <a:xfrm>
            <a:off x="857250" y="812800"/>
            <a:ext cx="6715125" cy="468313"/>
          </a:xfrm>
          <a:prstGeom prst="rect">
            <a:avLst/>
          </a:prstGeom>
        </p:spPr>
        <p:txBody>
          <a:bodyPr>
            <a:spAutoFit/>
          </a:bodyPr>
          <a:lstStyle/>
          <a:p>
            <a:pPr>
              <a:lnSpc>
                <a:spcPct val="110000"/>
              </a:lnSpc>
              <a:spcBef>
                <a:spcPts val="300"/>
              </a:spcBef>
              <a:buClr>
                <a:schemeClr val="tx1"/>
              </a:buClr>
              <a:buSzPct val="40000"/>
              <a:defRPr/>
            </a:pPr>
            <a:r>
              <a:rPr lang="en-US" altLang="zh-TW" kern="0" dirty="0">
                <a:sym typeface="Wingdings" pitchFamily="2" charset="2"/>
              </a:rPr>
              <a:t>Now apply the simplex method to the dual problem</a:t>
            </a:r>
            <a:endParaRPr lang="en-US" altLang="zh-TW" i="1" kern="0" dirty="0">
              <a:sym typeface="Wingdings" pitchFamily="2" charset="2"/>
            </a:endParaRPr>
          </a:p>
        </p:txBody>
      </p:sp>
      <p:pic>
        <p:nvPicPr>
          <p:cNvPr id="819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8" y="1357313"/>
            <a:ext cx="74374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819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3906838"/>
            <a:ext cx="71929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D12DCEF6-F187-43D6-957D-30AD561ECC00}" type="slidenum">
              <a:rPr kumimoji="0" lang="en-US" altLang="zh-TW" sz="1400"/>
              <a:pPr algn="ctr"/>
              <a:t>68</a:t>
            </a:fld>
            <a:endParaRPr kumimoji="0" lang="en-US" altLang="zh-TW" sz="1400"/>
          </a:p>
        </p:txBody>
      </p:sp>
      <p:sp>
        <p:nvSpPr>
          <p:cNvPr id="7" name="矩形 6"/>
          <p:cNvSpPr/>
          <p:nvPr/>
        </p:nvSpPr>
        <p:spPr>
          <a:xfrm>
            <a:off x="1143000" y="3286125"/>
            <a:ext cx="6715125" cy="2124075"/>
          </a:xfrm>
          <a:prstGeom prst="rect">
            <a:avLst/>
          </a:prstGeom>
        </p:spPr>
        <p:txBody>
          <a:bodyPr>
            <a:spAutoFit/>
          </a:bodyPr>
          <a:lstStyle/>
          <a:p>
            <a:pPr>
              <a:lnSpc>
                <a:spcPct val="110000"/>
              </a:lnSpc>
              <a:spcBef>
                <a:spcPts val="300"/>
              </a:spcBef>
              <a:buClr>
                <a:schemeClr val="tx1"/>
              </a:buClr>
              <a:buSzPct val="40000"/>
              <a:defRPr/>
            </a:pPr>
            <a:r>
              <a:rPr lang="en-US" altLang="zh-TW" kern="0" dirty="0">
                <a:sym typeface="Wingdings" pitchFamily="2" charset="2"/>
              </a:rPr>
              <a:t>From this final simplex tableau, you can see the solution for the original minimization problem is </a:t>
            </a:r>
            <a:r>
              <a:rPr lang="en-US" altLang="zh-TW" i="1" kern="0" dirty="0">
                <a:sym typeface="Wingdings" pitchFamily="2" charset="2"/>
              </a:rPr>
              <a:t>C</a:t>
            </a:r>
            <a:r>
              <a:rPr lang="en-US" altLang="zh-TW" kern="0" dirty="0">
                <a:sym typeface="Wingdings" pitchFamily="2" charset="2"/>
              </a:rPr>
              <a:t> = $ 1,750,000 and this occurs when </a:t>
            </a:r>
            <a:r>
              <a:rPr lang="en-US" altLang="zh-TW" i="1" kern="0" dirty="0">
                <a:sym typeface="Wingdings" pitchFamily="2" charset="2"/>
              </a:rPr>
              <a:t>x</a:t>
            </a:r>
            <a:r>
              <a:rPr lang="en-US" altLang="zh-TW" kern="0" baseline="-25000" dirty="0">
                <a:sym typeface="Wingdings" pitchFamily="2" charset="2"/>
              </a:rPr>
              <a:t>1</a:t>
            </a:r>
            <a:r>
              <a:rPr lang="en-US" altLang="zh-TW" kern="0" dirty="0">
                <a:sym typeface="Wingdings" pitchFamily="2" charset="2"/>
              </a:rPr>
              <a:t> = 25 and </a:t>
            </a:r>
            <a:r>
              <a:rPr lang="en-US" altLang="zh-TW" i="1" kern="0" dirty="0">
                <a:sym typeface="Wingdings" pitchFamily="2" charset="2"/>
              </a:rPr>
              <a:t>x</a:t>
            </a:r>
            <a:r>
              <a:rPr lang="en-US" altLang="zh-TW" kern="0" baseline="-25000" dirty="0">
                <a:sym typeface="Wingdings" pitchFamily="2" charset="2"/>
              </a:rPr>
              <a:t>2</a:t>
            </a:r>
            <a:r>
              <a:rPr lang="en-US" altLang="zh-TW" kern="0" dirty="0">
                <a:sym typeface="Wingdings" pitchFamily="2" charset="2"/>
              </a:rPr>
              <a:t> = 50, i.e., the two refineries should be operated for 25 and 50 days, respectively</a:t>
            </a:r>
            <a:endParaRPr lang="en-US" altLang="zh-TW" i="1" kern="0" dirty="0">
              <a:sym typeface="Wingdings" pitchFamily="2" charset="2"/>
            </a:endParaRPr>
          </a:p>
        </p:txBody>
      </p:sp>
      <p:pic>
        <p:nvPicPr>
          <p:cNvPr id="829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857250"/>
            <a:ext cx="6088062"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050"/>
          <p:cNvSpPr>
            <a:spLocks noGrp="1" noChangeArrowheads="1"/>
          </p:cNvSpPr>
          <p:nvPr>
            <p:ph type="title"/>
          </p:nvPr>
        </p:nvSpPr>
        <p:spPr/>
        <p:txBody>
          <a:bodyPr/>
          <a:lstStyle/>
          <a:p>
            <a:pPr eaLnBrk="1" hangingPunct="1"/>
            <a:r>
              <a:rPr lang="en-US" altLang="zh-TW" smtClean="0"/>
              <a:t>Keywords in Section 9.4:</a:t>
            </a:r>
          </a:p>
        </p:txBody>
      </p:sp>
      <p:sp>
        <p:nvSpPr>
          <p:cNvPr id="83971" name="Rectangle 2051"/>
          <p:cNvSpPr>
            <a:spLocks noGrp="1" noChangeArrowheads="1"/>
          </p:cNvSpPr>
          <p:nvPr>
            <p:ph type="body" idx="1"/>
          </p:nvPr>
        </p:nvSpPr>
        <p:spPr>
          <a:xfrm>
            <a:off x="533400" y="914400"/>
            <a:ext cx="7924800" cy="5562600"/>
          </a:xfrm>
        </p:spPr>
        <p:txBody>
          <a:bodyPr/>
          <a:lstStyle/>
          <a:p>
            <a:pPr eaLnBrk="1" hangingPunct="1">
              <a:lnSpc>
                <a:spcPct val="130000"/>
              </a:lnSpc>
              <a:spcBef>
                <a:spcPts val="600"/>
              </a:spcBef>
            </a:pPr>
            <a:r>
              <a:rPr lang="en-US" altLang="zh-TW" smtClean="0">
                <a:solidFill>
                  <a:schemeClr val="tx1"/>
                </a:solidFill>
              </a:rPr>
              <a:t>dual maximization problem: </a:t>
            </a:r>
            <a:r>
              <a:rPr lang="zh-TW" altLang="en-US" smtClean="0">
                <a:solidFill>
                  <a:schemeClr val="tx1"/>
                </a:solidFill>
              </a:rPr>
              <a:t>對偶極大化問題</a:t>
            </a:r>
          </a:p>
        </p:txBody>
      </p:sp>
      <p:sp>
        <p:nvSpPr>
          <p:cNvPr id="83972"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47D1B5BC-0AEF-4CB1-A387-E68ADB43C0D2}" type="slidenum">
              <a:rPr kumimoji="0" lang="en-US" altLang="zh-TW" sz="1400"/>
              <a:pPr algn="ctr"/>
              <a:t>69</a:t>
            </a:fld>
            <a:endParaRPr kumimoji="0" lang="en-US" altLang="zh-TW"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285750" y="908050"/>
            <a:ext cx="8358188" cy="1163638"/>
          </a:xfrm>
        </p:spPr>
        <p:txBody>
          <a:bodyPr/>
          <a:lstStyle/>
          <a:p>
            <a:pPr eaLnBrk="1" hangingPunct="1"/>
            <a:r>
              <a:rPr lang="en-US" altLang="zh-TW" dirty="0" smtClean="0"/>
              <a:t>Ex 3: Solving a system of inequalities</a:t>
            </a:r>
          </a:p>
          <a:p>
            <a:pPr lvl="1" indent="0" eaLnBrk="1" hangingPunct="1">
              <a:buFont typeface="Wingdings" pitchFamily="2" charset="2"/>
              <a:buNone/>
            </a:pPr>
            <a:r>
              <a:rPr lang="en-US" altLang="zh-TW" dirty="0" smtClean="0"/>
              <a:t>Sketch the graph and label the vertexes</a:t>
            </a:r>
            <a:r>
              <a:rPr lang="zh-TW" altLang="en-US" dirty="0" smtClean="0"/>
              <a:t> </a:t>
            </a:r>
            <a:r>
              <a:rPr lang="en-US" altLang="zh-TW" dirty="0" smtClean="0"/>
              <a:t>(</a:t>
            </a:r>
            <a:r>
              <a:rPr lang="zh-TW" altLang="en-US" dirty="0" smtClean="0"/>
              <a:t>頂點</a:t>
            </a:r>
            <a:r>
              <a:rPr lang="en-US" altLang="zh-TW" dirty="0" smtClean="0"/>
              <a:t>) of the solution set of the system shown below</a:t>
            </a:r>
            <a:endParaRPr lang="en-US" altLang="zh-TW" dirty="0" smtClean="0">
              <a:latin typeface="標楷體" pitchFamily="65" charset="-120"/>
            </a:endParaRPr>
          </a:p>
        </p:txBody>
      </p:sp>
      <p:sp>
        <p:nvSpPr>
          <p:cNvPr id="2052" name="Rectangle 17"/>
          <p:cNvSpPr>
            <a:spLocks noChangeArrowheads="1"/>
          </p:cNvSpPr>
          <p:nvPr/>
        </p:nvSpPr>
        <p:spPr bwMode="auto">
          <a:xfrm>
            <a:off x="357188" y="3857625"/>
            <a:ext cx="7924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20000"/>
              </a:lnSpc>
              <a:spcBef>
                <a:spcPct val="20000"/>
              </a:spcBef>
              <a:buClr>
                <a:schemeClr val="tx1"/>
              </a:buClr>
              <a:buSzPct val="40000"/>
              <a:buFont typeface="Wingdings" pitchFamily="2" charset="2"/>
              <a:buNone/>
            </a:pPr>
            <a:r>
              <a:rPr lang="en-US" altLang="zh-TW">
                <a:solidFill>
                  <a:schemeClr val="hlink"/>
                </a:solidFill>
                <a:ea typeface="標楷體" pitchFamily="65" charset="-120"/>
              </a:rPr>
              <a:t> Sol:</a:t>
            </a:r>
            <a:endParaRPr lang="en-US" altLang="zh-TW">
              <a:latin typeface="標楷體" pitchFamily="65" charset="-120"/>
              <a:ea typeface="標楷體" pitchFamily="65" charset="-120"/>
            </a:endParaRPr>
          </a:p>
        </p:txBody>
      </p:sp>
      <p:graphicFrame>
        <p:nvGraphicFramePr>
          <p:cNvPr id="2050" name="Object 1038"/>
          <p:cNvGraphicFramePr>
            <a:graphicFrameLocks noChangeAspect="1"/>
          </p:cNvGraphicFramePr>
          <p:nvPr/>
        </p:nvGraphicFramePr>
        <p:xfrm>
          <a:off x="3786188" y="2428875"/>
          <a:ext cx="1323975" cy="1322388"/>
        </p:xfrm>
        <a:graphic>
          <a:graphicData uri="http://schemas.openxmlformats.org/presentationml/2006/ole">
            <mc:AlternateContent xmlns:mc="http://schemas.openxmlformats.org/markup-compatibility/2006">
              <mc:Choice xmlns:v="urn:schemas-microsoft-com:vml" Requires="v">
                <p:oleObj spid="_x0000_s2248" name="Equation" r:id="rId3" imgW="660240" imgH="660240" progId="Equation.DSMT4">
                  <p:embed/>
                </p:oleObj>
              </mc:Choice>
              <mc:Fallback>
                <p:oleObj name="Equation" r:id="rId3" imgW="660240" imgH="66024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2428875"/>
                        <a:ext cx="1323975"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 Box 1032"/>
          <p:cNvSpPr txBox="1">
            <a:spLocks noChangeArrowheads="1"/>
          </p:cNvSpPr>
          <p:nvPr/>
        </p:nvSpPr>
        <p:spPr bwMode="auto">
          <a:xfrm>
            <a:off x="857250" y="4500563"/>
            <a:ext cx="7929563" cy="15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lnSpc>
                <a:spcPct val="120000"/>
              </a:lnSpc>
              <a:spcBef>
                <a:spcPts val="600"/>
              </a:spcBef>
            </a:pPr>
            <a:r>
              <a:rPr lang="en-US" altLang="zh-TW" dirty="0">
                <a:ea typeface="標楷體" pitchFamily="65" charset="-120"/>
              </a:rPr>
              <a:t>Vertex </a:t>
            </a:r>
            <a:r>
              <a:rPr lang="en-US" altLang="zh-TW" i="1" dirty="0">
                <a:ea typeface="標楷體" pitchFamily="65" charset="-120"/>
              </a:rPr>
              <a:t>A</a:t>
            </a:r>
            <a:r>
              <a:rPr lang="en-US" altLang="zh-TW" dirty="0">
                <a:ea typeface="標楷體" pitchFamily="65" charset="-120"/>
              </a:rPr>
              <a:t>(</a:t>
            </a:r>
            <a:r>
              <a:rPr lang="en-US" altLang="zh-TW" dirty="0"/>
              <a:t>–</a:t>
            </a:r>
            <a:r>
              <a:rPr lang="en-US" altLang="zh-TW" dirty="0">
                <a:ea typeface="標楷體" pitchFamily="65" charset="-120"/>
              </a:rPr>
              <a:t>2, </a:t>
            </a:r>
            <a:r>
              <a:rPr lang="en-US" altLang="zh-TW" dirty="0"/>
              <a:t>–</a:t>
            </a:r>
            <a:r>
              <a:rPr lang="en-US" altLang="zh-TW" dirty="0">
                <a:ea typeface="標楷體" pitchFamily="65" charset="-120"/>
              </a:rPr>
              <a:t>4): the intersection of </a:t>
            </a:r>
            <a:r>
              <a:rPr lang="en-US" altLang="zh-TW" i="1" dirty="0">
                <a:ea typeface="標楷體" pitchFamily="65" charset="-120"/>
              </a:rPr>
              <a:t>x</a:t>
            </a:r>
            <a:r>
              <a:rPr lang="en-US" altLang="zh-TW" dirty="0"/>
              <a:t> – </a:t>
            </a:r>
            <a:r>
              <a:rPr lang="en-US" altLang="zh-TW" i="1" dirty="0"/>
              <a:t>y</a:t>
            </a:r>
            <a:r>
              <a:rPr lang="en-US" altLang="zh-TW" dirty="0"/>
              <a:t> = 2 and </a:t>
            </a:r>
            <a:r>
              <a:rPr lang="en-US" altLang="zh-TW" i="1" dirty="0"/>
              <a:t>x</a:t>
            </a:r>
            <a:r>
              <a:rPr lang="en-US" altLang="zh-TW" dirty="0"/>
              <a:t> = –2</a:t>
            </a:r>
          </a:p>
          <a:p>
            <a:pPr eaLnBrk="1" hangingPunct="1">
              <a:lnSpc>
                <a:spcPct val="120000"/>
              </a:lnSpc>
              <a:spcBef>
                <a:spcPts val="600"/>
              </a:spcBef>
            </a:pPr>
            <a:r>
              <a:rPr lang="en-US" altLang="zh-TW" dirty="0">
                <a:ea typeface="標楷體" pitchFamily="65" charset="-120"/>
              </a:rPr>
              <a:t>Vertex </a:t>
            </a:r>
            <a:r>
              <a:rPr lang="en-US" altLang="zh-TW" i="1" dirty="0">
                <a:ea typeface="標楷體" pitchFamily="65" charset="-120"/>
              </a:rPr>
              <a:t>B</a:t>
            </a:r>
            <a:r>
              <a:rPr lang="en-US" altLang="zh-TW" dirty="0">
                <a:ea typeface="標楷體" pitchFamily="65" charset="-120"/>
              </a:rPr>
              <a:t>(5, 3): the intersection of </a:t>
            </a:r>
            <a:r>
              <a:rPr lang="en-US" altLang="zh-TW" i="1" dirty="0">
                <a:ea typeface="標楷體" pitchFamily="65" charset="-120"/>
              </a:rPr>
              <a:t>x</a:t>
            </a:r>
            <a:r>
              <a:rPr lang="en-US" altLang="zh-TW" dirty="0"/>
              <a:t> – </a:t>
            </a:r>
            <a:r>
              <a:rPr lang="en-US" altLang="zh-TW" i="1" dirty="0"/>
              <a:t>y</a:t>
            </a:r>
            <a:r>
              <a:rPr lang="en-US" altLang="zh-TW" dirty="0"/>
              <a:t> = 2 and </a:t>
            </a:r>
            <a:r>
              <a:rPr lang="en-US" altLang="zh-TW" i="1" dirty="0"/>
              <a:t>y</a:t>
            </a:r>
            <a:r>
              <a:rPr lang="en-US" altLang="zh-TW" dirty="0"/>
              <a:t> = 3</a:t>
            </a:r>
          </a:p>
          <a:p>
            <a:pPr eaLnBrk="1" hangingPunct="1">
              <a:lnSpc>
                <a:spcPct val="120000"/>
              </a:lnSpc>
              <a:spcBef>
                <a:spcPts val="600"/>
              </a:spcBef>
            </a:pPr>
            <a:r>
              <a:rPr lang="en-US" altLang="zh-TW" dirty="0">
                <a:ea typeface="標楷體" pitchFamily="65" charset="-120"/>
              </a:rPr>
              <a:t>Vertex </a:t>
            </a:r>
            <a:r>
              <a:rPr lang="en-US" altLang="zh-TW" i="1" dirty="0">
                <a:ea typeface="標楷體" pitchFamily="65" charset="-120"/>
              </a:rPr>
              <a:t>C</a:t>
            </a:r>
            <a:r>
              <a:rPr lang="en-US" altLang="zh-TW" dirty="0">
                <a:ea typeface="標楷體" pitchFamily="65" charset="-120"/>
              </a:rPr>
              <a:t>(</a:t>
            </a:r>
            <a:r>
              <a:rPr lang="en-US" altLang="zh-TW" dirty="0"/>
              <a:t>–</a:t>
            </a:r>
            <a:r>
              <a:rPr lang="en-US" altLang="zh-TW" dirty="0">
                <a:ea typeface="標楷體" pitchFamily="65" charset="-120"/>
              </a:rPr>
              <a:t>2, 3): the intersection of </a:t>
            </a:r>
            <a:r>
              <a:rPr lang="en-US" altLang="zh-TW" i="1" dirty="0">
                <a:ea typeface="標楷體" pitchFamily="65" charset="-120"/>
              </a:rPr>
              <a:t>x</a:t>
            </a:r>
            <a:r>
              <a:rPr lang="en-US" altLang="zh-TW" dirty="0"/>
              <a:t> = –2 and </a:t>
            </a:r>
            <a:r>
              <a:rPr lang="en-US" altLang="zh-TW" i="1" dirty="0"/>
              <a:t>y</a:t>
            </a:r>
            <a:r>
              <a:rPr lang="en-US" altLang="zh-TW" dirty="0"/>
              <a:t> = 3</a:t>
            </a:r>
          </a:p>
        </p:txBody>
      </p:sp>
      <p:sp>
        <p:nvSpPr>
          <p:cNvPr id="2054"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F26A64A9-C620-4325-B5EB-B0EFA849036A}" type="slidenum">
              <a:rPr kumimoji="0" lang="en-US" altLang="zh-TW" sz="1400"/>
              <a:pPr algn="ctr"/>
              <a:t>7</a:t>
            </a:fld>
            <a:endParaRPr kumimoji="0" lang="en-US" altLang="zh-TW" sz="1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533400" y="76200"/>
            <a:ext cx="8396288" cy="601663"/>
          </a:xfrm>
        </p:spPr>
        <p:txBody>
          <a:bodyPr/>
          <a:lstStyle/>
          <a:p>
            <a:pPr eaLnBrk="1" hangingPunct="1"/>
            <a:r>
              <a:rPr lang="en-US" altLang="zh-TW" dirty="0" smtClean="0"/>
              <a:t>9.5 The Simplex Method: Mixed Constraints</a:t>
            </a:r>
          </a:p>
        </p:txBody>
      </p:sp>
      <p:sp>
        <p:nvSpPr>
          <p:cNvPr id="29700" name="Rectangle 3"/>
          <p:cNvSpPr>
            <a:spLocks noGrp="1" noChangeArrowheads="1"/>
          </p:cNvSpPr>
          <p:nvPr>
            <p:ph type="body" idx="1"/>
          </p:nvPr>
        </p:nvSpPr>
        <p:spPr>
          <a:xfrm>
            <a:off x="357188" y="1000125"/>
            <a:ext cx="7996237" cy="5500688"/>
          </a:xfrm>
        </p:spPr>
        <p:txBody>
          <a:bodyPr/>
          <a:lstStyle/>
          <a:p>
            <a:pPr eaLnBrk="1" hangingPunct="1">
              <a:lnSpc>
                <a:spcPct val="110000"/>
              </a:lnSpc>
            </a:pPr>
            <a:r>
              <a:rPr lang="en-US" altLang="zh-TW" dirty="0" smtClean="0">
                <a:solidFill>
                  <a:schemeClr val="tx1"/>
                </a:solidFill>
              </a:rPr>
              <a:t>In Sections 9.3 and 9.4, we learn how to solve linear programming problems in the </a:t>
            </a:r>
            <a:r>
              <a:rPr lang="en-US" altLang="zh-TW" b="1" dirty="0" smtClean="0">
                <a:solidFill>
                  <a:schemeClr val="tx1"/>
                </a:solidFill>
              </a:rPr>
              <a:t>standard forms</a:t>
            </a:r>
            <a:r>
              <a:rPr lang="en-US" altLang="zh-TW" dirty="0" smtClean="0">
                <a:solidFill>
                  <a:schemeClr val="tx1"/>
                </a:solidFill>
              </a:rPr>
              <a:t>, i.e., the constraints for the maximization problem involve only “</a:t>
            </a:r>
            <a:r>
              <a:rPr lang="en-US" altLang="zh-TW" dirty="0" smtClean="0">
                <a:solidFill>
                  <a:schemeClr val="tx1"/>
                </a:solidFill>
                <a:sym typeface="Symbol" pitchFamily="18" charset="2"/>
              </a:rPr>
              <a:t>”</a:t>
            </a:r>
            <a:r>
              <a:rPr lang="zh-TW" altLang="en-US" dirty="0" smtClean="0">
                <a:solidFill>
                  <a:schemeClr val="tx1"/>
                </a:solidFill>
                <a:sym typeface="Symbol" pitchFamily="18" charset="2"/>
              </a:rPr>
              <a:t> </a:t>
            </a:r>
            <a:r>
              <a:rPr lang="en-US" altLang="zh-TW" dirty="0" smtClean="0">
                <a:solidFill>
                  <a:schemeClr val="tx1"/>
                </a:solidFill>
                <a:sym typeface="Symbol" pitchFamily="18" charset="2"/>
              </a:rPr>
              <a:t>inequalities, and the constraints for the minimization problem involve only “”</a:t>
            </a:r>
            <a:r>
              <a:rPr lang="zh-TW" altLang="en-US" dirty="0" smtClean="0">
                <a:solidFill>
                  <a:schemeClr val="tx1"/>
                </a:solidFill>
                <a:sym typeface="Symbol" pitchFamily="18" charset="2"/>
              </a:rPr>
              <a:t> </a:t>
            </a:r>
            <a:r>
              <a:rPr lang="en-US" altLang="zh-TW" dirty="0" smtClean="0">
                <a:solidFill>
                  <a:schemeClr val="tx1"/>
                </a:solidFill>
                <a:sym typeface="Symbol" pitchFamily="18" charset="2"/>
              </a:rPr>
              <a:t>inequalities</a:t>
            </a:r>
            <a:r>
              <a:rPr lang="en-US" altLang="zh-TW" dirty="0" smtClean="0">
                <a:solidFill>
                  <a:schemeClr val="tx1"/>
                </a:solidFill>
              </a:rPr>
              <a:t> </a:t>
            </a:r>
            <a:endParaRPr lang="en-US" altLang="zh-TW" i="1" dirty="0" smtClean="0">
              <a:solidFill>
                <a:schemeClr val="tx1"/>
              </a:solidFill>
            </a:endParaRPr>
          </a:p>
          <a:p>
            <a:pPr eaLnBrk="1" hangingPunct="1">
              <a:lnSpc>
                <a:spcPct val="110000"/>
              </a:lnSpc>
            </a:pPr>
            <a:r>
              <a:rPr lang="en-US" altLang="zh-TW" dirty="0" smtClean="0">
                <a:solidFill>
                  <a:srgbClr val="FF0000"/>
                </a:solidFill>
              </a:rPr>
              <a:t>Mixed-constraint problems: the constraints involve </a:t>
            </a:r>
            <a:r>
              <a:rPr lang="en-US" altLang="zh-TW" b="1" dirty="0" smtClean="0">
                <a:solidFill>
                  <a:srgbClr val="FF0000"/>
                </a:solidFill>
              </a:rPr>
              <a:t>both</a:t>
            </a:r>
            <a:r>
              <a:rPr lang="en-US" altLang="zh-TW" dirty="0" smtClean="0">
                <a:solidFill>
                  <a:srgbClr val="FF0000"/>
                </a:solidFill>
              </a:rPr>
              <a:t> types of inequalities</a:t>
            </a:r>
          </a:p>
          <a:p>
            <a:pPr eaLnBrk="1" hangingPunct="1">
              <a:lnSpc>
                <a:spcPct val="110000"/>
              </a:lnSpc>
            </a:pPr>
            <a:r>
              <a:rPr lang="en-US" altLang="zh-TW" dirty="0" smtClean="0">
                <a:solidFill>
                  <a:schemeClr val="tx1"/>
                </a:solidFill>
              </a:rPr>
              <a:t>For example, find the maximum value of </a:t>
            </a:r>
            <a:r>
              <a:rPr lang="en-US" altLang="zh-TW" i="1" dirty="0" smtClean="0">
                <a:solidFill>
                  <a:schemeClr val="tx1"/>
                </a:solidFill>
              </a:rPr>
              <a:t>z</a:t>
            </a:r>
            <a:r>
              <a:rPr lang="en-US" altLang="zh-TW" dirty="0" smtClean="0">
                <a:solidFill>
                  <a:schemeClr val="tx1"/>
                </a:solidFill>
              </a:rPr>
              <a:t> = </a:t>
            </a:r>
            <a:r>
              <a:rPr lang="en-US" altLang="zh-TW" i="1" dirty="0" smtClean="0">
                <a:solidFill>
                  <a:schemeClr val="tx1"/>
                </a:solidFill>
              </a:rPr>
              <a:t>x</a:t>
            </a:r>
            <a:r>
              <a:rPr lang="en-US" altLang="zh-TW" baseline="-25000" dirty="0" smtClean="0">
                <a:solidFill>
                  <a:schemeClr val="tx1"/>
                </a:solidFill>
              </a:rPr>
              <a:t>1</a:t>
            </a:r>
            <a:r>
              <a:rPr lang="en-US" altLang="zh-TW" dirty="0" smtClean="0">
                <a:solidFill>
                  <a:schemeClr val="tx1"/>
                </a:solidFill>
              </a:rPr>
              <a:t> + </a:t>
            </a:r>
            <a:r>
              <a:rPr lang="en-US" altLang="zh-TW" i="1" dirty="0" smtClean="0">
                <a:solidFill>
                  <a:schemeClr val="tx1"/>
                </a:solidFill>
              </a:rPr>
              <a:t>x</a:t>
            </a:r>
            <a:r>
              <a:rPr lang="en-US" altLang="zh-TW" baseline="-25000" dirty="0" smtClean="0">
                <a:solidFill>
                  <a:schemeClr val="tx1"/>
                </a:solidFill>
              </a:rPr>
              <a:t>2</a:t>
            </a:r>
            <a:r>
              <a:rPr lang="en-US" altLang="zh-TW" dirty="0" smtClean="0">
                <a:solidFill>
                  <a:schemeClr val="tx1"/>
                </a:solidFill>
              </a:rPr>
              <a:t> + 2</a:t>
            </a:r>
            <a:r>
              <a:rPr lang="en-US" altLang="zh-TW" i="1" dirty="0" smtClean="0">
                <a:solidFill>
                  <a:schemeClr val="tx1"/>
                </a:solidFill>
              </a:rPr>
              <a:t>x</a:t>
            </a:r>
            <a:r>
              <a:rPr lang="en-US" altLang="zh-TW" baseline="-25000" dirty="0" smtClean="0">
                <a:solidFill>
                  <a:schemeClr val="tx1"/>
                </a:solidFill>
              </a:rPr>
              <a:t>3</a:t>
            </a:r>
            <a:r>
              <a:rPr lang="en-US" altLang="zh-TW" dirty="0" smtClean="0">
                <a:solidFill>
                  <a:schemeClr val="tx1"/>
                </a:solidFill>
              </a:rPr>
              <a:t>, subject to the constraints</a:t>
            </a:r>
          </a:p>
          <a:p>
            <a:pPr eaLnBrk="1" hangingPunct="1">
              <a:lnSpc>
                <a:spcPct val="110000"/>
              </a:lnSpc>
            </a:pPr>
            <a:endParaRPr lang="en-US" altLang="zh-TW" dirty="0" smtClean="0">
              <a:solidFill>
                <a:schemeClr val="tx1"/>
              </a:solidFill>
            </a:endParaRPr>
          </a:p>
          <a:p>
            <a:pPr eaLnBrk="1" hangingPunct="1">
              <a:lnSpc>
                <a:spcPct val="110000"/>
              </a:lnSpc>
            </a:pPr>
            <a:endParaRPr lang="en-US" altLang="zh-TW" dirty="0" smtClean="0">
              <a:solidFill>
                <a:schemeClr val="tx1"/>
              </a:solidFill>
            </a:endParaRPr>
          </a:p>
          <a:p>
            <a:pPr eaLnBrk="1" hangingPunct="1">
              <a:lnSpc>
                <a:spcPct val="110000"/>
              </a:lnSpc>
            </a:pPr>
            <a:endParaRPr lang="en-US" altLang="zh-TW" dirty="0" smtClean="0">
              <a:solidFill>
                <a:schemeClr val="tx1"/>
              </a:solidFill>
            </a:endParaRPr>
          </a:p>
          <a:p>
            <a:pPr eaLnBrk="1" hangingPunct="1">
              <a:lnSpc>
                <a:spcPct val="110000"/>
              </a:lnSpc>
              <a:buFont typeface="Wingdings" pitchFamily="2" charset="2"/>
              <a:buNone/>
            </a:pPr>
            <a:r>
              <a:rPr lang="en-US" altLang="zh-TW" dirty="0" smtClean="0">
                <a:solidFill>
                  <a:schemeClr val="tx1"/>
                </a:solidFill>
              </a:rPr>
              <a:t>	where </a:t>
            </a:r>
            <a:r>
              <a:rPr lang="en-US" altLang="zh-TW" i="1" dirty="0" smtClean="0">
                <a:solidFill>
                  <a:schemeClr val="tx1"/>
                </a:solidFill>
              </a:rPr>
              <a:t>x</a:t>
            </a:r>
            <a:r>
              <a:rPr lang="en-US" altLang="zh-TW" baseline="-25000" dirty="0" smtClean="0">
                <a:solidFill>
                  <a:schemeClr val="tx1"/>
                </a:solidFill>
              </a:rPr>
              <a:t>1</a:t>
            </a:r>
            <a:r>
              <a:rPr lang="en-US" altLang="zh-TW" dirty="0" smtClean="0">
                <a:solidFill>
                  <a:schemeClr val="tx1"/>
                </a:solidFill>
              </a:rPr>
              <a:t> </a:t>
            </a:r>
            <a:r>
              <a:rPr lang="en-US" altLang="zh-TW" dirty="0" smtClean="0">
                <a:solidFill>
                  <a:schemeClr val="tx1"/>
                </a:solidFill>
                <a:sym typeface="Symbol" pitchFamily="18" charset="2"/>
              </a:rPr>
              <a:t> 0, </a:t>
            </a:r>
            <a:r>
              <a:rPr lang="en-US" altLang="zh-TW" i="1" dirty="0" smtClean="0">
                <a:solidFill>
                  <a:schemeClr val="tx1"/>
                </a:solidFill>
                <a:sym typeface="Symbol" pitchFamily="18" charset="2"/>
              </a:rPr>
              <a:t>x</a:t>
            </a:r>
            <a:r>
              <a:rPr lang="en-US" altLang="zh-TW" baseline="-25000" dirty="0" smtClean="0">
                <a:solidFill>
                  <a:schemeClr val="tx1"/>
                </a:solidFill>
                <a:sym typeface="Symbol" pitchFamily="18" charset="2"/>
              </a:rPr>
              <a:t>2</a:t>
            </a:r>
            <a:r>
              <a:rPr lang="en-US" altLang="zh-TW" dirty="0" smtClean="0">
                <a:solidFill>
                  <a:schemeClr val="tx1"/>
                </a:solidFill>
                <a:sym typeface="Symbol" pitchFamily="18" charset="2"/>
              </a:rPr>
              <a:t>  0, and </a:t>
            </a:r>
            <a:r>
              <a:rPr lang="en-US" altLang="zh-TW" i="1" dirty="0" smtClean="0">
                <a:solidFill>
                  <a:schemeClr val="tx1"/>
                </a:solidFill>
              </a:rPr>
              <a:t>x</a:t>
            </a:r>
            <a:r>
              <a:rPr lang="en-US" altLang="zh-TW" baseline="-25000" dirty="0" smtClean="0">
                <a:solidFill>
                  <a:schemeClr val="tx1"/>
                </a:solidFill>
              </a:rPr>
              <a:t>3</a:t>
            </a:r>
            <a:r>
              <a:rPr lang="en-US" altLang="zh-TW" dirty="0" smtClean="0">
                <a:solidFill>
                  <a:schemeClr val="tx1"/>
                </a:solidFill>
              </a:rPr>
              <a:t> </a:t>
            </a:r>
            <a:r>
              <a:rPr lang="en-US" altLang="zh-TW" dirty="0" smtClean="0">
                <a:solidFill>
                  <a:schemeClr val="tx1"/>
                </a:solidFill>
                <a:sym typeface="Symbol" pitchFamily="18" charset="2"/>
              </a:rPr>
              <a:t> 0 </a:t>
            </a:r>
            <a:endParaRPr lang="zh-TW" altLang="en-US" dirty="0" smtClean="0">
              <a:solidFill>
                <a:schemeClr val="tx1"/>
              </a:solidFill>
            </a:endParaRPr>
          </a:p>
          <a:p>
            <a:pPr eaLnBrk="1" hangingPunct="1">
              <a:lnSpc>
                <a:spcPct val="110000"/>
              </a:lnSpc>
            </a:pPr>
            <a:endParaRPr lang="en-US" altLang="zh-TW" dirty="0" smtClean="0">
              <a:solidFill>
                <a:schemeClr val="tx1"/>
              </a:solidFill>
            </a:endParaRPr>
          </a:p>
        </p:txBody>
      </p:sp>
      <p:sp>
        <p:nvSpPr>
          <p:cNvPr id="29701"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B6B7221B-145F-4A54-B79C-B378800B2AC3}" type="slidenum">
              <a:rPr kumimoji="0" lang="en-US" altLang="zh-TW" sz="1400"/>
              <a:pPr algn="ctr"/>
              <a:t>70</a:t>
            </a:fld>
            <a:endParaRPr kumimoji="0" lang="en-US" altLang="zh-TW" sz="1400"/>
          </a:p>
        </p:txBody>
      </p:sp>
      <p:graphicFrame>
        <p:nvGraphicFramePr>
          <p:cNvPr id="29698" name="Object 2"/>
          <p:cNvGraphicFramePr>
            <a:graphicFrameLocks noChangeAspect="1"/>
          </p:cNvGraphicFramePr>
          <p:nvPr/>
        </p:nvGraphicFramePr>
        <p:xfrm>
          <a:off x="2436813" y="4929188"/>
          <a:ext cx="3195637" cy="1231900"/>
        </p:xfrm>
        <a:graphic>
          <a:graphicData uri="http://schemas.openxmlformats.org/presentationml/2006/ole">
            <mc:AlternateContent xmlns:mc="http://schemas.openxmlformats.org/markup-compatibility/2006">
              <mc:Choice xmlns:v="urn:schemas-microsoft-com:vml" Requires="v">
                <p:oleObj spid="_x0000_s29898" name="Equation" r:id="rId3" imgW="1777680" imgH="685800" progId="Equation.DSMT4">
                  <p:embed/>
                </p:oleObj>
              </mc:Choice>
              <mc:Fallback>
                <p:oleObj name="Equation" r:id="rId3" imgW="1777680" imgH="685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813" y="4929188"/>
                        <a:ext cx="3195637"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2" name="橢圓 8"/>
          <p:cNvSpPr>
            <a:spLocks noChangeArrowheads="1"/>
          </p:cNvSpPr>
          <p:nvPr/>
        </p:nvSpPr>
        <p:spPr bwMode="auto">
          <a:xfrm>
            <a:off x="4714875" y="5286375"/>
            <a:ext cx="500063" cy="928688"/>
          </a:xfrm>
          <a:prstGeom prst="ellipse">
            <a:avLst/>
          </a:prstGeom>
          <a:noFill/>
          <a:ln w="25400" algn="ctr">
            <a:solidFill>
              <a:srgbClr val="FF0000"/>
            </a:solidFill>
            <a:miter lim="800000"/>
            <a:headEnd/>
            <a:tailEnd type="arrow"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cxnSp>
        <p:nvCxnSpPr>
          <p:cNvPr id="29703" name="直線單箭頭接點 10"/>
          <p:cNvCxnSpPr>
            <a:cxnSpLocks noChangeShapeType="1"/>
          </p:cNvCxnSpPr>
          <p:nvPr/>
        </p:nvCxnSpPr>
        <p:spPr bwMode="auto">
          <a:xfrm rot="10800000" flipV="1">
            <a:off x="5143500" y="5214938"/>
            <a:ext cx="785813" cy="214312"/>
          </a:xfrm>
          <a:prstGeom prst="straightConnector1">
            <a:avLst/>
          </a:prstGeom>
          <a:noFill/>
          <a:ln w="254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12" name="文字方塊 11"/>
          <p:cNvSpPr txBox="1"/>
          <p:nvPr/>
        </p:nvSpPr>
        <p:spPr>
          <a:xfrm>
            <a:off x="6000750" y="4857750"/>
            <a:ext cx="2571750" cy="1323975"/>
          </a:xfrm>
          <a:prstGeom prst="rect">
            <a:avLst/>
          </a:prstGeom>
          <a:noFill/>
          <a:ln>
            <a:solidFill>
              <a:srgbClr val="FF0000"/>
            </a:solidFill>
          </a:ln>
        </p:spPr>
        <p:txBody>
          <a:bodyPr>
            <a:spAutoFit/>
          </a:bodyPr>
          <a:lstStyle/>
          <a:p>
            <a:pPr>
              <a:defRPr/>
            </a:pPr>
            <a:r>
              <a:rPr lang="en-US" altLang="zh-TW" sz="2000" dirty="0">
                <a:solidFill>
                  <a:srgbClr val="FF0000"/>
                </a:solidFill>
                <a:latin typeface="+mn-lt"/>
              </a:rPr>
              <a:t>Because of these two </a:t>
            </a:r>
            <a:r>
              <a:rPr lang="en-US" sz="2000" dirty="0">
                <a:solidFill>
                  <a:srgbClr val="FF0000"/>
                </a:solidFill>
                <a:latin typeface="+mn-lt"/>
                <a:sym typeface="Symbol"/>
              </a:rPr>
              <a:t> inequalities, this is not the standard form f</a:t>
            </a:r>
            <a:r>
              <a:rPr lang="en-US" altLang="zh-TW" sz="2000" dirty="0">
                <a:solidFill>
                  <a:srgbClr val="FF0000"/>
                </a:solidFill>
                <a:latin typeface="+mn-lt"/>
              </a:rPr>
              <a:t>or a maximization problem</a:t>
            </a:r>
            <a:endParaRPr lang="zh-TW" altLang="en-US" sz="2000" dirty="0">
              <a:solidFill>
                <a:srgbClr val="FF0000"/>
              </a:solidFill>
              <a:latin typeface="+mn-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C198F51C-8D20-42BA-A93A-1A1C85B4D7AD}" type="slidenum">
              <a:rPr kumimoji="0" lang="en-US" altLang="zh-TW" sz="1400"/>
              <a:pPr algn="ctr"/>
              <a:t>71</a:t>
            </a:fld>
            <a:endParaRPr kumimoji="0" lang="en-US" altLang="zh-TW" sz="1400"/>
          </a:p>
        </p:txBody>
      </p:sp>
      <p:sp>
        <p:nvSpPr>
          <p:cNvPr id="6" name="Rectangle 3"/>
          <p:cNvSpPr txBox="1">
            <a:spLocks noChangeArrowheads="1"/>
          </p:cNvSpPr>
          <p:nvPr/>
        </p:nvSpPr>
        <p:spPr bwMode="auto">
          <a:xfrm>
            <a:off x="357188" y="1000125"/>
            <a:ext cx="7996237" cy="3500438"/>
          </a:xfrm>
          <a:prstGeom prst="rect">
            <a:avLst/>
          </a:prstGeom>
          <a:noFill/>
          <a:ln w="9525">
            <a:noFill/>
            <a:miter lim="800000"/>
            <a:headEnd/>
            <a:tailEnd/>
          </a:ln>
        </p:spPr>
        <p:txBody>
          <a:bodyPr/>
          <a:lstStyle/>
          <a:p>
            <a:pPr marL="196850" indent="-196850">
              <a:lnSpc>
                <a:spcPct val="110000"/>
              </a:lnSpc>
              <a:spcBef>
                <a:spcPct val="20000"/>
              </a:spcBef>
              <a:buClr>
                <a:schemeClr val="tx1"/>
              </a:buClr>
              <a:buSzPct val="40000"/>
              <a:buFont typeface="Wingdings" pitchFamily="2" charset="2"/>
              <a:buChar char="n"/>
              <a:defRPr/>
            </a:pPr>
            <a:r>
              <a:rPr lang="en-US" altLang="zh-TW" kern="0" dirty="0">
                <a:latin typeface="+mn-lt"/>
                <a:ea typeface="+mn-ea"/>
              </a:rPr>
              <a:t>For the first inequality, it does involve </a:t>
            </a:r>
            <a:r>
              <a:rPr lang="en-US" dirty="0">
                <a:sym typeface="Symbol"/>
              </a:rPr>
              <a:t> inequalities, so we add a slack variable to form the equation as before</a:t>
            </a:r>
            <a:endParaRPr lang="en-US" altLang="zh-TW" kern="0" dirty="0">
              <a:latin typeface="+mn-lt"/>
              <a:ea typeface="+mn-ea"/>
            </a:endParaRPr>
          </a:p>
          <a:p>
            <a:pPr marL="196850" indent="-196850">
              <a:lnSpc>
                <a:spcPct val="110000"/>
              </a:lnSpc>
              <a:spcBef>
                <a:spcPct val="20000"/>
              </a:spcBef>
              <a:buClr>
                <a:schemeClr val="tx1"/>
              </a:buClr>
              <a:buSzPct val="40000"/>
              <a:buFont typeface="Wingdings" pitchFamily="2" charset="2"/>
              <a:buChar char="n"/>
              <a:defRPr/>
            </a:pPr>
            <a:endParaRPr lang="en-US" altLang="zh-TW" kern="0" dirty="0">
              <a:latin typeface="+mn-lt"/>
              <a:ea typeface="+mn-ea"/>
            </a:endParaRPr>
          </a:p>
          <a:p>
            <a:pPr marL="196850" indent="-196850">
              <a:lnSpc>
                <a:spcPct val="110000"/>
              </a:lnSpc>
              <a:spcBef>
                <a:spcPct val="20000"/>
              </a:spcBef>
              <a:buClr>
                <a:schemeClr val="tx1"/>
              </a:buClr>
              <a:buSzPct val="40000"/>
              <a:buFont typeface="Wingdings" pitchFamily="2" charset="2"/>
              <a:buChar char="n"/>
              <a:defRPr/>
            </a:pPr>
            <a:r>
              <a:rPr lang="en-US" altLang="zh-TW" kern="0" dirty="0">
                <a:latin typeface="+mn-lt"/>
                <a:ea typeface="+mn-ea"/>
              </a:rPr>
              <a:t>For the last two inequalities, a new type of variable, called a </a:t>
            </a:r>
            <a:r>
              <a:rPr lang="en-US" altLang="zh-TW" b="1" kern="0" dirty="0">
                <a:latin typeface="+mn-lt"/>
                <a:ea typeface="+mn-ea"/>
              </a:rPr>
              <a:t>surplus </a:t>
            </a:r>
            <a:r>
              <a:rPr lang="en-US" altLang="zh-TW" b="1" kern="0" dirty="0" smtClean="0">
                <a:latin typeface="+mn-lt"/>
                <a:ea typeface="+mn-ea"/>
              </a:rPr>
              <a:t>variable </a:t>
            </a:r>
            <a:r>
              <a:rPr lang="en-US" altLang="zh-TW" kern="0" dirty="0" smtClean="0">
                <a:latin typeface="+mn-lt"/>
                <a:ea typeface="+mn-ea"/>
              </a:rPr>
              <a:t>(</a:t>
            </a:r>
            <a:r>
              <a:rPr lang="zh-TW" altLang="en-US" kern="0" dirty="0" smtClean="0">
                <a:latin typeface="+mn-lt"/>
                <a:ea typeface="+mn-ea"/>
              </a:rPr>
              <a:t>剩餘變數</a:t>
            </a:r>
            <a:r>
              <a:rPr lang="en-US" altLang="zh-TW" kern="0" dirty="0" smtClean="0">
                <a:latin typeface="+mn-lt"/>
                <a:ea typeface="+mn-ea"/>
              </a:rPr>
              <a:t>), </a:t>
            </a:r>
            <a:r>
              <a:rPr lang="en-US" altLang="zh-TW" kern="0" dirty="0">
                <a:latin typeface="+mn-lt"/>
                <a:ea typeface="+mn-ea"/>
              </a:rPr>
              <a:t>is introduced as follows</a:t>
            </a:r>
          </a:p>
          <a:p>
            <a:pPr marL="196850" indent="-196850">
              <a:lnSpc>
                <a:spcPct val="110000"/>
              </a:lnSpc>
              <a:spcBef>
                <a:spcPct val="20000"/>
              </a:spcBef>
              <a:buClr>
                <a:schemeClr val="tx1"/>
              </a:buClr>
              <a:buSzPct val="40000"/>
              <a:defRPr/>
            </a:pPr>
            <a:endParaRPr lang="en-US" altLang="zh-TW" kern="0" dirty="0">
              <a:latin typeface="+mn-lt"/>
              <a:ea typeface="+mn-ea"/>
            </a:endParaRPr>
          </a:p>
        </p:txBody>
      </p:sp>
      <p:graphicFrame>
        <p:nvGraphicFramePr>
          <p:cNvPr id="30722" name="Object 2"/>
          <p:cNvGraphicFramePr>
            <a:graphicFrameLocks noChangeAspect="1"/>
          </p:cNvGraphicFramePr>
          <p:nvPr/>
        </p:nvGraphicFramePr>
        <p:xfrm>
          <a:off x="1912938" y="3357563"/>
          <a:ext cx="4884737" cy="820737"/>
        </p:xfrm>
        <a:graphic>
          <a:graphicData uri="http://schemas.openxmlformats.org/presentationml/2006/ole">
            <mc:AlternateContent xmlns:mc="http://schemas.openxmlformats.org/markup-compatibility/2006">
              <mc:Choice xmlns:v="urn:schemas-microsoft-com:vml" Requires="v">
                <p:oleObj spid="_x0000_s31114" name="Equation" r:id="rId3" imgW="2717640" imgH="457200" progId="Equation.DSMT4">
                  <p:embed/>
                </p:oleObj>
              </mc:Choice>
              <mc:Fallback>
                <p:oleObj name="Equation" r:id="rId3" imgW="2717640" imgH="457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938" y="3357563"/>
                        <a:ext cx="4884737"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1857375" y="1947863"/>
          <a:ext cx="3971925" cy="409575"/>
        </p:xfrm>
        <a:graphic>
          <a:graphicData uri="http://schemas.openxmlformats.org/presentationml/2006/ole">
            <mc:AlternateContent xmlns:mc="http://schemas.openxmlformats.org/markup-compatibility/2006">
              <mc:Choice xmlns:v="urn:schemas-microsoft-com:vml" Requires="v">
                <p:oleObj spid="_x0000_s31115" name="Equation" r:id="rId5" imgW="2209680" imgH="228600" progId="Equation.DSMT4">
                  <p:embed/>
                </p:oleObj>
              </mc:Choice>
              <mc:Fallback>
                <p:oleObj name="Equation" r:id="rId5" imgW="220968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75" y="1947863"/>
                        <a:ext cx="39719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3"/>
          <p:cNvSpPr txBox="1">
            <a:spLocks noChangeArrowheads="1"/>
          </p:cNvSpPr>
          <p:nvPr/>
        </p:nvSpPr>
        <p:spPr bwMode="auto">
          <a:xfrm>
            <a:off x="428625" y="4357688"/>
            <a:ext cx="8286750" cy="928687"/>
          </a:xfrm>
          <a:prstGeom prst="rect">
            <a:avLst/>
          </a:prstGeom>
          <a:noFill/>
          <a:ln w="9525">
            <a:noFill/>
            <a:miter lim="800000"/>
            <a:headEnd/>
            <a:tailEnd/>
          </a:ln>
        </p:spPr>
        <p:txBody>
          <a:bodyPr/>
          <a:lstStyle/>
          <a:p>
            <a:pPr marL="196850" indent="-196850">
              <a:lnSpc>
                <a:spcPct val="110000"/>
              </a:lnSpc>
              <a:spcBef>
                <a:spcPts val="300"/>
              </a:spcBef>
              <a:buClr>
                <a:schemeClr val="tx1"/>
              </a:buClr>
              <a:buSzPct val="40000"/>
              <a:buFont typeface="Wingdings" pitchFamily="2" charset="2"/>
              <a:buChar char="n"/>
              <a:defRPr/>
            </a:pPr>
            <a:r>
              <a:rPr lang="en-US" altLang="zh-TW" kern="0" dirty="0">
                <a:solidFill>
                  <a:srgbClr val="FF0000"/>
                </a:solidFill>
                <a:latin typeface="+mn-lt"/>
                <a:ea typeface="+mn-ea"/>
                <a:sym typeface="Wingdings" pitchFamily="2" charset="2"/>
              </a:rPr>
              <a:t>Note: </a:t>
            </a:r>
            <a:r>
              <a:rPr lang="en-US" altLang="zh-TW" kern="0" dirty="0">
                <a:latin typeface="+mn-lt"/>
                <a:ea typeface="+mn-ea"/>
                <a:sym typeface="Wingdings" pitchFamily="2" charset="2"/>
              </a:rPr>
              <a:t>The variable </a:t>
            </a:r>
            <a:r>
              <a:rPr lang="en-US" altLang="zh-TW" i="1" dirty="0">
                <a:latin typeface="+mn-lt"/>
                <a:sym typeface="Wingdings" pitchFamily="2" charset="2"/>
              </a:rPr>
              <a:t>s</a:t>
            </a:r>
            <a:r>
              <a:rPr lang="en-US" altLang="zh-TW" baseline="-25000" dirty="0">
                <a:latin typeface="+mn-lt"/>
                <a:sym typeface="Wingdings" pitchFamily="2" charset="2"/>
              </a:rPr>
              <a:t>2</a:t>
            </a:r>
            <a:r>
              <a:rPr lang="en-US" altLang="zh-TW" kern="0" dirty="0">
                <a:latin typeface="+mn-lt"/>
                <a:ea typeface="+mn-ea"/>
                <a:sym typeface="Wingdings" pitchFamily="2" charset="2"/>
              </a:rPr>
              <a:t> and </a:t>
            </a:r>
            <a:r>
              <a:rPr lang="en-US" altLang="zh-TW" i="1" dirty="0">
                <a:sym typeface="Wingdings" pitchFamily="2" charset="2"/>
              </a:rPr>
              <a:t>s</a:t>
            </a:r>
            <a:r>
              <a:rPr lang="en-US" altLang="zh-TW" baseline="-25000" dirty="0">
                <a:sym typeface="Wingdings" pitchFamily="2" charset="2"/>
              </a:rPr>
              <a:t>3</a:t>
            </a:r>
            <a:r>
              <a:rPr lang="en-US" altLang="zh-TW" kern="0" dirty="0">
                <a:sym typeface="Wingdings" pitchFamily="2" charset="2"/>
              </a:rPr>
              <a:t> are called the surplus variables because they represent the amounts by which the left sides of the inequalities exceed the right sides</a:t>
            </a:r>
          </a:p>
          <a:p>
            <a:pPr marL="196850" indent="-196850">
              <a:lnSpc>
                <a:spcPct val="110000"/>
              </a:lnSpc>
              <a:spcBef>
                <a:spcPts val="300"/>
              </a:spcBef>
              <a:buClr>
                <a:schemeClr val="tx1"/>
              </a:buClr>
              <a:buSzPct val="40000"/>
              <a:buFont typeface="Wingdings" pitchFamily="2" charset="2"/>
              <a:buChar char="n"/>
              <a:defRPr/>
            </a:pPr>
            <a:endParaRPr lang="en-US" altLang="zh-TW" kern="0" dirty="0">
              <a:latin typeface="+mn-lt"/>
              <a:ea typeface="+mn-ea"/>
              <a:sym typeface="Wingdings" pitchFamily="2" charset="2"/>
            </a:endParaRPr>
          </a:p>
        </p:txBody>
      </p:sp>
      <p:sp>
        <p:nvSpPr>
          <p:cNvPr id="10" name="Rectangle 3"/>
          <p:cNvSpPr txBox="1">
            <a:spLocks noChangeArrowheads="1"/>
          </p:cNvSpPr>
          <p:nvPr/>
        </p:nvSpPr>
        <p:spPr bwMode="auto">
          <a:xfrm>
            <a:off x="428625" y="5643563"/>
            <a:ext cx="8286750" cy="928687"/>
          </a:xfrm>
          <a:prstGeom prst="rect">
            <a:avLst/>
          </a:prstGeom>
          <a:noFill/>
          <a:ln w="9525">
            <a:noFill/>
            <a:miter lim="800000"/>
            <a:headEnd/>
            <a:tailEnd/>
          </a:ln>
        </p:spPr>
        <p:txBody>
          <a:bodyPr/>
          <a:lstStyle/>
          <a:p>
            <a:pPr marL="196850" indent="-196850">
              <a:lnSpc>
                <a:spcPct val="110000"/>
              </a:lnSpc>
              <a:spcBef>
                <a:spcPts val="300"/>
              </a:spcBef>
              <a:buClr>
                <a:schemeClr val="tx1"/>
              </a:buClr>
              <a:buSzPct val="40000"/>
              <a:buFont typeface="Wingdings" pitchFamily="2" charset="2"/>
              <a:buChar char="n"/>
              <a:defRPr/>
            </a:pPr>
            <a:r>
              <a:rPr lang="en-US" altLang="zh-TW" kern="0" dirty="0">
                <a:solidFill>
                  <a:srgbClr val="FF0000"/>
                </a:solidFill>
                <a:latin typeface="+mn-lt"/>
                <a:ea typeface="+mn-ea"/>
                <a:sym typeface="Wingdings" pitchFamily="2" charset="2"/>
              </a:rPr>
              <a:t>Note: </a:t>
            </a:r>
            <a:r>
              <a:rPr lang="en-US" altLang="zh-TW" kern="0" dirty="0">
                <a:latin typeface="+mn-lt"/>
                <a:ea typeface="+mn-ea"/>
                <a:sym typeface="Wingdings" pitchFamily="2" charset="2"/>
              </a:rPr>
              <a:t>The surplus variables as well as the slack variables must be nonnegative, i.e.,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1</a:t>
            </a:r>
            <a:r>
              <a:rPr lang="en-US" altLang="zh-TW" kern="0" dirty="0">
                <a:latin typeface="+mn-lt"/>
                <a:ea typeface="+mn-ea"/>
                <a:sym typeface="Wingdings" pitchFamily="2" charset="2"/>
              </a:rPr>
              <a:t> </a:t>
            </a:r>
            <a:r>
              <a:rPr lang="en-US" altLang="zh-TW" dirty="0">
                <a:sym typeface="Symbol"/>
              </a:rPr>
              <a:t> 0, </a:t>
            </a:r>
            <a:r>
              <a:rPr lang="en-US" altLang="zh-TW" i="1" kern="0" dirty="0">
                <a:sym typeface="Wingdings" pitchFamily="2" charset="2"/>
              </a:rPr>
              <a:t>s</a:t>
            </a:r>
            <a:r>
              <a:rPr lang="en-US" altLang="zh-TW" kern="0" baseline="-25000" dirty="0">
                <a:sym typeface="Wingdings" pitchFamily="2" charset="2"/>
              </a:rPr>
              <a:t>2</a:t>
            </a:r>
            <a:r>
              <a:rPr lang="en-US" altLang="zh-TW" kern="0" dirty="0">
                <a:sym typeface="Wingdings" pitchFamily="2" charset="2"/>
              </a:rPr>
              <a:t> </a:t>
            </a:r>
            <a:r>
              <a:rPr lang="en-US" altLang="zh-TW" dirty="0">
                <a:sym typeface="Symbol"/>
              </a:rPr>
              <a:t> 0, and </a:t>
            </a:r>
            <a:r>
              <a:rPr lang="en-US" altLang="zh-TW" i="1" kern="0" dirty="0">
                <a:sym typeface="Wingdings" pitchFamily="2" charset="2"/>
              </a:rPr>
              <a:t>s</a:t>
            </a:r>
            <a:r>
              <a:rPr lang="en-US" altLang="zh-TW" kern="0" baseline="-25000" dirty="0">
                <a:sym typeface="Wingdings" pitchFamily="2" charset="2"/>
              </a:rPr>
              <a:t>3</a:t>
            </a:r>
            <a:r>
              <a:rPr lang="en-US" altLang="zh-TW" kern="0" dirty="0">
                <a:sym typeface="Wingdings" pitchFamily="2" charset="2"/>
              </a:rPr>
              <a:t> </a:t>
            </a:r>
            <a:r>
              <a:rPr lang="en-US" altLang="zh-TW" dirty="0">
                <a:sym typeface="Symbol"/>
              </a:rPr>
              <a:t> 0 in the above case</a:t>
            </a:r>
            <a:endParaRPr lang="en-US" altLang="zh-TW" kern="0" dirty="0">
              <a:sym typeface="Wingdings" pitchFamily="2" charset="2"/>
            </a:endParaRPr>
          </a:p>
          <a:p>
            <a:pPr marL="196850" indent="-196850">
              <a:lnSpc>
                <a:spcPct val="110000"/>
              </a:lnSpc>
              <a:spcBef>
                <a:spcPts val="300"/>
              </a:spcBef>
              <a:buClr>
                <a:schemeClr val="tx1"/>
              </a:buClr>
              <a:buSzPct val="40000"/>
              <a:buFont typeface="Wingdings" pitchFamily="2" charset="2"/>
              <a:buChar char="n"/>
              <a:defRPr/>
            </a:pPr>
            <a:endParaRPr lang="en-US" altLang="zh-TW" kern="0" dirty="0">
              <a:latin typeface="+mn-lt"/>
              <a:ea typeface="+mn-ea"/>
              <a:sym typeface="Wingdings" pitchFamily="2" charset="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A4EF52C1-31A6-4BB1-A049-17ACF65416A2}" type="slidenum">
              <a:rPr kumimoji="0" lang="en-US" altLang="zh-TW" sz="1400"/>
              <a:pPr algn="ctr"/>
              <a:t>72</a:t>
            </a:fld>
            <a:endParaRPr kumimoji="0" lang="en-US" altLang="zh-TW" sz="1400"/>
          </a:p>
        </p:txBody>
      </p:sp>
      <p:sp>
        <p:nvSpPr>
          <p:cNvPr id="6" name="Rectangle 3"/>
          <p:cNvSpPr txBox="1">
            <a:spLocks noChangeArrowheads="1"/>
          </p:cNvSpPr>
          <p:nvPr/>
        </p:nvSpPr>
        <p:spPr bwMode="auto">
          <a:xfrm>
            <a:off x="357188" y="785813"/>
            <a:ext cx="7996237" cy="3500437"/>
          </a:xfrm>
          <a:prstGeom prst="rect">
            <a:avLst/>
          </a:prstGeom>
          <a:noFill/>
          <a:ln w="9525">
            <a:noFill/>
            <a:miter lim="800000"/>
            <a:headEnd/>
            <a:tailEnd/>
          </a:ln>
        </p:spPr>
        <p:txBody>
          <a:bodyPr/>
          <a:lstStyle/>
          <a:p>
            <a:pPr marL="196850" indent="-196850">
              <a:lnSpc>
                <a:spcPct val="110000"/>
              </a:lnSpc>
              <a:spcBef>
                <a:spcPct val="20000"/>
              </a:spcBef>
              <a:buClr>
                <a:schemeClr val="tx1"/>
              </a:buClr>
              <a:buSzPct val="40000"/>
              <a:buFont typeface="Wingdings" pitchFamily="2" charset="2"/>
              <a:buChar char="n"/>
              <a:defRPr/>
            </a:pPr>
            <a:r>
              <a:rPr lang="en-US" altLang="zh-TW" kern="0" dirty="0">
                <a:latin typeface="+mn-lt"/>
                <a:ea typeface="+mn-ea"/>
              </a:rPr>
              <a:t>The initial simplex tableau can be formed as follows</a:t>
            </a:r>
          </a:p>
          <a:p>
            <a:pPr marL="196850" indent="-196850">
              <a:lnSpc>
                <a:spcPct val="110000"/>
              </a:lnSpc>
              <a:spcBef>
                <a:spcPct val="20000"/>
              </a:spcBef>
              <a:buClr>
                <a:schemeClr val="tx1"/>
              </a:buClr>
              <a:buSzPct val="40000"/>
              <a:buFont typeface="Wingdings" pitchFamily="2" charset="2"/>
              <a:buChar char="n"/>
              <a:defRPr/>
            </a:pPr>
            <a:endParaRPr lang="en-US" altLang="zh-TW" kern="0" dirty="0">
              <a:latin typeface="+mn-lt"/>
              <a:ea typeface="+mn-ea"/>
            </a:endParaRPr>
          </a:p>
          <a:p>
            <a:pPr marL="196850" indent="-196850">
              <a:lnSpc>
                <a:spcPct val="110000"/>
              </a:lnSpc>
              <a:spcBef>
                <a:spcPct val="20000"/>
              </a:spcBef>
              <a:buClr>
                <a:schemeClr val="tx1"/>
              </a:buClr>
              <a:buSzPct val="40000"/>
              <a:defRPr/>
            </a:pPr>
            <a:endParaRPr lang="en-US" altLang="zh-TW" kern="0" dirty="0">
              <a:latin typeface="+mn-lt"/>
              <a:ea typeface="+mn-ea"/>
            </a:endParaRPr>
          </a:p>
        </p:txBody>
      </p:sp>
      <p:sp>
        <p:nvSpPr>
          <p:cNvPr id="9" name="Rectangle 3"/>
          <p:cNvSpPr txBox="1">
            <a:spLocks noChangeArrowheads="1"/>
          </p:cNvSpPr>
          <p:nvPr/>
        </p:nvSpPr>
        <p:spPr bwMode="auto">
          <a:xfrm>
            <a:off x="285750" y="3357562"/>
            <a:ext cx="8429625" cy="3383805"/>
          </a:xfrm>
          <a:prstGeom prst="rect">
            <a:avLst/>
          </a:prstGeom>
          <a:noFill/>
          <a:ln w="9525">
            <a:noFill/>
            <a:miter lim="800000"/>
            <a:headEnd/>
            <a:tailEnd/>
          </a:ln>
        </p:spPr>
        <p:txBody>
          <a:bodyPr/>
          <a:lstStyle/>
          <a:p>
            <a:pPr marL="196850" indent="-196850">
              <a:spcBef>
                <a:spcPts val="300"/>
              </a:spcBef>
              <a:buClr>
                <a:schemeClr val="tx1"/>
              </a:buClr>
              <a:buSzPct val="40000"/>
              <a:buFont typeface="Wingdings" pitchFamily="2" charset="2"/>
              <a:buChar char="n"/>
              <a:defRPr/>
            </a:pPr>
            <a:r>
              <a:rPr lang="en-US" altLang="zh-TW" kern="0" dirty="0">
                <a:solidFill>
                  <a:srgbClr val="FF0000"/>
                </a:solidFill>
                <a:latin typeface="+mn-lt"/>
                <a:ea typeface="+mn-ea"/>
                <a:sym typeface="Wingdings" pitchFamily="2" charset="2"/>
              </a:rPr>
              <a:t>Note: </a:t>
            </a:r>
            <a:r>
              <a:rPr lang="en-US" altLang="zh-TW" kern="0" dirty="0">
                <a:latin typeface="+mn-lt"/>
                <a:ea typeface="+mn-ea"/>
                <a:sym typeface="Wingdings" pitchFamily="2" charset="2"/>
              </a:rPr>
              <a:t>According </a:t>
            </a:r>
            <a:r>
              <a:rPr lang="en-US" altLang="zh-TW" kern="0" dirty="0" smtClean="0">
                <a:latin typeface="+mn-lt"/>
                <a:ea typeface="+mn-ea"/>
                <a:sym typeface="Wingdings" pitchFamily="2" charset="2"/>
              </a:rPr>
              <a:t>to the </a:t>
            </a:r>
            <a:r>
              <a:rPr lang="en-US" altLang="zh-TW" kern="0" dirty="0">
                <a:latin typeface="+mn-lt"/>
                <a:ea typeface="+mn-ea"/>
                <a:sym typeface="Wingdings" pitchFamily="2" charset="2"/>
              </a:rPr>
              <a:t>rules introduced in the Section 9.3, the initial basic solution is (</a:t>
            </a:r>
            <a:r>
              <a:rPr lang="en-US" altLang="zh-TW" i="1" kern="0" dirty="0">
                <a:latin typeface="+mn-lt"/>
                <a:ea typeface="+mn-ea"/>
                <a:sym typeface="Wingdings" pitchFamily="2" charset="2"/>
              </a:rPr>
              <a:t>x</a:t>
            </a:r>
            <a:r>
              <a:rPr lang="en-US" altLang="zh-TW" kern="0" baseline="-25000" dirty="0">
                <a:latin typeface="+mn-lt"/>
                <a:ea typeface="+mn-ea"/>
                <a:sym typeface="Wingdings" pitchFamily="2" charset="2"/>
              </a:rPr>
              <a:t>1</a:t>
            </a:r>
            <a:r>
              <a:rPr lang="en-US" altLang="zh-TW" kern="0" dirty="0">
                <a:latin typeface="+mn-lt"/>
                <a:ea typeface="+mn-ea"/>
                <a:sym typeface="Wingdings" pitchFamily="2" charset="2"/>
              </a:rPr>
              <a:t>, </a:t>
            </a:r>
            <a:r>
              <a:rPr lang="en-US" altLang="zh-TW" i="1" kern="0" dirty="0">
                <a:latin typeface="+mn-lt"/>
                <a:ea typeface="+mn-ea"/>
                <a:sym typeface="Wingdings" pitchFamily="2" charset="2"/>
              </a:rPr>
              <a:t>x</a:t>
            </a:r>
            <a:r>
              <a:rPr lang="en-US" altLang="zh-TW" kern="0" baseline="-25000" dirty="0">
                <a:latin typeface="+mn-lt"/>
                <a:ea typeface="+mn-ea"/>
                <a:sym typeface="Wingdings" pitchFamily="2" charset="2"/>
              </a:rPr>
              <a:t>2</a:t>
            </a:r>
            <a:r>
              <a:rPr lang="en-US" altLang="zh-TW" kern="0" dirty="0">
                <a:latin typeface="+mn-lt"/>
                <a:ea typeface="+mn-ea"/>
                <a:sym typeface="Wingdings" pitchFamily="2" charset="2"/>
              </a:rPr>
              <a:t>, </a:t>
            </a:r>
            <a:r>
              <a:rPr lang="en-US" altLang="zh-TW" i="1" kern="0" dirty="0">
                <a:latin typeface="+mn-lt"/>
                <a:ea typeface="+mn-ea"/>
                <a:sym typeface="Wingdings" pitchFamily="2" charset="2"/>
              </a:rPr>
              <a:t>x</a:t>
            </a:r>
            <a:r>
              <a:rPr lang="en-US" altLang="zh-TW" kern="0" baseline="-25000" dirty="0">
                <a:latin typeface="+mn-lt"/>
                <a:ea typeface="+mn-ea"/>
                <a:sym typeface="Wingdings" pitchFamily="2" charset="2"/>
              </a:rPr>
              <a:t>3</a:t>
            </a:r>
            <a:r>
              <a:rPr lang="en-US" altLang="zh-TW" kern="0" dirty="0">
                <a:latin typeface="+mn-lt"/>
                <a:ea typeface="+mn-ea"/>
                <a:sym typeface="Wingdings" pitchFamily="2" charset="2"/>
              </a:rPr>
              <a:t>,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1</a:t>
            </a:r>
            <a:r>
              <a:rPr lang="en-US" altLang="zh-TW" kern="0" dirty="0">
                <a:latin typeface="+mn-lt"/>
                <a:ea typeface="+mn-ea"/>
                <a:sym typeface="Wingdings" pitchFamily="2" charset="2"/>
              </a:rPr>
              <a:t>,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2</a:t>
            </a:r>
            <a:r>
              <a:rPr lang="en-US" altLang="zh-TW" kern="0" dirty="0">
                <a:latin typeface="+mn-lt"/>
                <a:ea typeface="+mn-ea"/>
                <a:sym typeface="Wingdings" pitchFamily="2" charset="2"/>
              </a:rPr>
              <a:t>,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3</a:t>
            </a:r>
            <a:r>
              <a:rPr lang="en-US" altLang="zh-TW" kern="0" dirty="0">
                <a:latin typeface="+mn-lt"/>
                <a:ea typeface="+mn-ea"/>
                <a:sym typeface="Wingdings" pitchFamily="2" charset="2"/>
              </a:rPr>
              <a:t>) = (0, 0, 0, 50, </a:t>
            </a:r>
            <a:r>
              <a:rPr lang="en-US" altLang="zh-TW" dirty="0">
                <a:ea typeface="新細明體" pitchFamily="18" charset="-120"/>
              </a:rPr>
              <a:t>–</a:t>
            </a:r>
            <a:r>
              <a:rPr lang="en-US" altLang="zh-TW" kern="0" dirty="0">
                <a:latin typeface="+mn-lt"/>
                <a:ea typeface="+mn-ea"/>
                <a:sym typeface="Wingdings" pitchFamily="2" charset="2"/>
              </a:rPr>
              <a:t>36, </a:t>
            </a:r>
            <a:r>
              <a:rPr lang="en-US" altLang="zh-TW" dirty="0">
                <a:ea typeface="新細明體" pitchFamily="18" charset="-120"/>
              </a:rPr>
              <a:t>–</a:t>
            </a:r>
            <a:r>
              <a:rPr lang="en-US" altLang="zh-TW" kern="0" dirty="0">
                <a:latin typeface="+mn-lt"/>
                <a:ea typeface="+mn-ea"/>
                <a:sym typeface="Wingdings" pitchFamily="2" charset="2"/>
              </a:rPr>
              <a:t>10), which is not a feasible solution because the values of the two surplus variables are negative</a:t>
            </a:r>
          </a:p>
          <a:p>
            <a:pPr marL="196850" indent="-196850">
              <a:spcBef>
                <a:spcPts val="300"/>
              </a:spcBef>
              <a:buClr>
                <a:schemeClr val="tx1"/>
              </a:buClr>
              <a:buSzPct val="40000"/>
              <a:buFont typeface="Wingdings" pitchFamily="2" charset="2"/>
              <a:buChar char="n"/>
              <a:defRPr/>
            </a:pPr>
            <a:r>
              <a:rPr lang="en-US" altLang="zh-TW" kern="0" dirty="0">
                <a:solidFill>
                  <a:srgbClr val="FF0000"/>
                </a:solidFill>
                <a:latin typeface="+mn-lt"/>
                <a:ea typeface="+mn-ea"/>
                <a:sym typeface="Wingdings" pitchFamily="2" charset="2"/>
              </a:rPr>
              <a:t>In other words, the point </a:t>
            </a:r>
            <a:r>
              <a:rPr lang="en-US" altLang="zh-TW" kern="0" dirty="0">
                <a:solidFill>
                  <a:srgbClr val="FF0000"/>
                </a:solidFill>
                <a:sym typeface="Wingdings" pitchFamily="2" charset="2"/>
              </a:rPr>
              <a:t>(</a:t>
            </a:r>
            <a:r>
              <a:rPr lang="en-US" altLang="zh-TW" i="1" kern="0" dirty="0">
                <a:solidFill>
                  <a:srgbClr val="FF0000"/>
                </a:solidFill>
                <a:sym typeface="Wingdings" pitchFamily="2" charset="2"/>
              </a:rPr>
              <a:t>x</a:t>
            </a:r>
            <a:r>
              <a:rPr lang="en-US" altLang="zh-TW" kern="0" baseline="-25000" dirty="0">
                <a:solidFill>
                  <a:srgbClr val="FF0000"/>
                </a:solidFill>
                <a:sym typeface="Wingdings" pitchFamily="2" charset="2"/>
              </a:rPr>
              <a:t>1</a:t>
            </a:r>
            <a:r>
              <a:rPr lang="en-US" altLang="zh-TW" kern="0" dirty="0">
                <a:solidFill>
                  <a:srgbClr val="FF0000"/>
                </a:solidFill>
                <a:sym typeface="Wingdings" pitchFamily="2" charset="2"/>
              </a:rPr>
              <a:t>, </a:t>
            </a:r>
            <a:r>
              <a:rPr lang="en-US" altLang="zh-TW" i="1" kern="0" dirty="0">
                <a:solidFill>
                  <a:srgbClr val="FF0000"/>
                </a:solidFill>
                <a:sym typeface="Wingdings" pitchFamily="2" charset="2"/>
              </a:rPr>
              <a:t>x</a:t>
            </a:r>
            <a:r>
              <a:rPr lang="en-US" altLang="zh-TW" kern="0" baseline="-25000" dirty="0">
                <a:solidFill>
                  <a:srgbClr val="FF0000"/>
                </a:solidFill>
                <a:sym typeface="Wingdings" pitchFamily="2" charset="2"/>
              </a:rPr>
              <a:t>2</a:t>
            </a:r>
            <a:r>
              <a:rPr lang="en-US" altLang="zh-TW" kern="0" dirty="0">
                <a:solidFill>
                  <a:srgbClr val="FF0000"/>
                </a:solidFill>
                <a:sym typeface="Wingdings" pitchFamily="2" charset="2"/>
              </a:rPr>
              <a:t>, </a:t>
            </a:r>
            <a:r>
              <a:rPr lang="en-US" altLang="zh-TW" i="1" kern="0" dirty="0">
                <a:solidFill>
                  <a:srgbClr val="FF0000"/>
                </a:solidFill>
                <a:sym typeface="Wingdings" pitchFamily="2" charset="2"/>
              </a:rPr>
              <a:t>x</a:t>
            </a:r>
            <a:r>
              <a:rPr lang="en-US" altLang="zh-TW" kern="0" baseline="-25000" dirty="0">
                <a:solidFill>
                  <a:srgbClr val="FF0000"/>
                </a:solidFill>
                <a:sym typeface="Wingdings" pitchFamily="2" charset="2"/>
              </a:rPr>
              <a:t>3</a:t>
            </a:r>
            <a:r>
              <a:rPr lang="en-US" altLang="zh-TW" kern="0" dirty="0">
                <a:solidFill>
                  <a:srgbClr val="FF0000"/>
                </a:solidFill>
                <a:sym typeface="Wingdings" pitchFamily="2" charset="2"/>
              </a:rPr>
              <a:t>) = (0, 0, 0) is not an vertex of the feasible solution region </a:t>
            </a:r>
            <a:r>
              <a:rPr lang="en-US" altLang="zh-TW" kern="0" dirty="0" smtClean="0">
                <a:solidFill>
                  <a:srgbClr val="FF0000"/>
                </a:solidFill>
                <a:sym typeface="Wingdings" pitchFamily="2" charset="2"/>
              </a:rPr>
              <a:t>(In </a:t>
            </a:r>
            <a:r>
              <a:rPr lang="en-US" altLang="zh-TW" kern="0" dirty="0">
                <a:solidFill>
                  <a:srgbClr val="FF0000"/>
                </a:solidFill>
                <a:sym typeface="Wingdings" pitchFamily="2" charset="2"/>
              </a:rPr>
              <a:t>fact, (0, 0, 0) is not even in the feasible solution region)</a:t>
            </a:r>
          </a:p>
          <a:p>
            <a:pPr marL="196850" indent="-196850">
              <a:spcBef>
                <a:spcPts val="300"/>
              </a:spcBef>
              <a:buClr>
                <a:schemeClr val="tx1"/>
              </a:buClr>
              <a:buSzPct val="40000"/>
              <a:buFont typeface="Wingdings" pitchFamily="2" charset="2"/>
              <a:buChar char="n"/>
              <a:defRPr/>
            </a:pPr>
            <a:r>
              <a:rPr lang="en-US" altLang="zh-TW" kern="0" dirty="0">
                <a:solidFill>
                  <a:srgbClr val="FF0000"/>
                </a:solidFill>
                <a:latin typeface="+mn-lt"/>
                <a:ea typeface="+mn-ea"/>
                <a:sym typeface="Wingdings" pitchFamily="2" charset="2"/>
              </a:rPr>
              <a:t>So, we cannot apply the simplex method directly from this initial basic solution</a:t>
            </a:r>
          </a:p>
        </p:txBody>
      </p:sp>
      <p:pic>
        <p:nvPicPr>
          <p:cNvPr id="8499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938" y="1285875"/>
            <a:ext cx="4548187"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5447933C-CFE2-427C-A870-1CEB627BB984}" type="slidenum">
              <a:rPr kumimoji="0" lang="en-US" altLang="zh-TW" sz="1400"/>
              <a:pPr algn="ctr"/>
              <a:t>73</a:t>
            </a:fld>
            <a:endParaRPr kumimoji="0" lang="en-US" altLang="zh-TW" sz="1400"/>
          </a:p>
        </p:txBody>
      </p:sp>
      <p:sp>
        <p:nvSpPr>
          <p:cNvPr id="6" name="Rectangle 3"/>
          <p:cNvSpPr txBox="1">
            <a:spLocks noChangeArrowheads="1"/>
          </p:cNvSpPr>
          <p:nvPr/>
        </p:nvSpPr>
        <p:spPr bwMode="auto">
          <a:xfrm>
            <a:off x="357188" y="785813"/>
            <a:ext cx="8429625" cy="3500437"/>
          </a:xfrm>
          <a:prstGeom prst="rect">
            <a:avLst/>
          </a:prstGeom>
          <a:noFill/>
          <a:ln w="9525">
            <a:noFill/>
            <a:miter lim="800000"/>
            <a:headEnd/>
            <a:tailEnd/>
          </a:ln>
        </p:spPr>
        <p:txBody>
          <a:bodyPr/>
          <a:lstStyle/>
          <a:p>
            <a:pPr marL="196850" indent="-196850">
              <a:spcBef>
                <a:spcPct val="20000"/>
              </a:spcBef>
              <a:buClr>
                <a:schemeClr val="tx1"/>
              </a:buClr>
              <a:buSzPct val="40000"/>
              <a:buFont typeface="Wingdings" pitchFamily="2" charset="2"/>
              <a:buChar char="n"/>
              <a:defRPr/>
            </a:pPr>
            <a:r>
              <a:rPr lang="en-US" altLang="zh-TW" kern="0" dirty="0">
                <a:sym typeface="Wingdings" pitchFamily="2" charset="2"/>
              </a:rPr>
              <a:t>We need to use the “trial and error” method (</a:t>
            </a:r>
            <a:r>
              <a:rPr lang="zh-TW" altLang="en-US" kern="0" dirty="0">
                <a:latin typeface="標楷體" panose="03000509000000000000" pitchFamily="65" charset="-120"/>
                <a:ea typeface="標楷體" panose="03000509000000000000" pitchFamily="65" charset="-120"/>
                <a:sym typeface="Wingdings" pitchFamily="2" charset="2"/>
              </a:rPr>
              <a:t>試誤法</a:t>
            </a:r>
            <a:r>
              <a:rPr lang="en-US" altLang="zh-TW" kern="0" dirty="0">
                <a:sym typeface="Wingdings" pitchFamily="2" charset="2"/>
              </a:rPr>
              <a:t>) to find a feasible solution for the initial basic solution for the simplex method, that is, arbitrarily </a:t>
            </a:r>
            <a:r>
              <a:rPr lang="en-US" altLang="zh-TW" kern="0" dirty="0" smtClean="0">
                <a:sym typeface="Wingdings" pitchFamily="2" charset="2"/>
              </a:rPr>
              <a:t>choosing </a:t>
            </a:r>
            <a:r>
              <a:rPr lang="en-US" altLang="zh-TW" kern="0" dirty="0">
                <a:sym typeface="Wingdings" pitchFamily="2" charset="2"/>
              </a:rPr>
              <a:t>new entering variable to replace the negative surplus variables </a:t>
            </a:r>
            <a:r>
              <a:rPr lang="en-US" altLang="zh-TW" sz="2000" kern="0" dirty="0">
                <a:solidFill>
                  <a:srgbClr val="0000FF"/>
                </a:solidFill>
                <a:sym typeface="Wingdings" pitchFamily="2" charset="2"/>
              </a:rPr>
              <a:t>(It is equivalent to jump from the intersection of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 0,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 0, and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3</a:t>
            </a:r>
            <a:r>
              <a:rPr lang="en-US" altLang="zh-TW" sz="2000" kern="0" dirty="0">
                <a:solidFill>
                  <a:srgbClr val="0000FF"/>
                </a:solidFill>
                <a:sym typeface="Wingdings" pitchFamily="2" charset="2"/>
              </a:rPr>
              <a:t> = 0 to the intersection of other three corresponding equations)</a:t>
            </a:r>
            <a:endParaRPr lang="en-US" altLang="zh-TW" sz="2000" kern="0" dirty="0">
              <a:solidFill>
                <a:srgbClr val="0000FF"/>
              </a:solidFill>
              <a:latin typeface="+mn-lt"/>
              <a:ea typeface="+mn-ea"/>
            </a:endParaRPr>
          </a:p>
          <a:p>
            <a:pPr marL="196850" indent="-196850">
              <a:spcBef>
                <a:spcPct val="20000"/>
              </a:spcBef>
              <a:buClr>
                <a:schemeClr val="tx1"/>
              </a:buClr>
              <a:buSzPct val="40000"/>
              <a:defRPr/>
            </a:pPr>
            <a:endParaRPr lang="en-US" altLang="zh-TW" kern="0" dirty="0">
              <a:latin typeface="+mn-lt"/>
              <a:ea typeface="+mn-ea"/>
            </a:endParaRPr>
          </a:p>
        </p:txBody>
      </p:sp>
      <p:pic>
        <p:nvPicPr>
          <p:cNvPr id="86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550" y="2937991"/>
            <a:ext cx="53721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7" name="Rectangle 3"/>
          <p:cNvSpPr txBox="1">
            <a:spLocks noChangeArrowheads="1"/>
          </p:cNvSpPr>
          <p:nvPr/>
        </p:nvSpPr>
        <p:spPr bwMode="auto">
          <a:xfrm>
            <a:off x="428625" y="5286375"/>
            <a:ext cx="8429625" cy="1214438"/>
          </a:xfrm>
          <a:prstGeom prst="rect">
            <a:avLst/>
          </a:prstGeom>
          <a:noFill/>
          <a:ln w="9525">
            <a:noFill/>
            <a:miter lim="800000"/>
            <a:headEnd/>
            <a:tailEnd/>
          </a:ln>
        </p:spPr>
        <p:txBody>
          <a:bodyPr/>
          <a:lstStyle/>
          <a:p>
            <a:pPr marL="196850" indent="-196850">
              <a:spcBef>
                <a:spcPts val="300"/>
              </a:spcBef>
              <a:buClr>
                <a:schemeClr val="tx1"/>
              </a:buClr>
              <a:buSzPct val="40000"/>
              <a:buFont typeface="Wingdings" pitchFamily="2" charset="2"/>
              <a:buChar char="n"/>
              <a:defRPr/>
            </a:pPr>
            <a:r>
              <a:rPr lang="en-US" altLang="zh-TW" kern="0" dirty="0">
                <a:solidFill>
                  <a:srgbClr val="FF0000"/>
                </a:solidFill>
                <a:latin typeface="+mn-lt"/>
                <a:ea typeface="+mn-ea"/>
                <a:sym typeface="Wingdings" pitchFamily="2" charset="2"/>
              </a:rPr>
              <a:t>Note: </a:t>
            </a:r>
            <a:r>
              <a:rPr lang="en-US" altLang="zh-TW" kern="0" dirty="0">
                <a:sym typeface="Wingdings" pitchFamily="2" charset="2"/>
              </a:rPr>
              <a:t>Here we choose </a:t>
            </a:r>
            <a:r>
              <a:rPr lang="en-US" altLang="zh-TW" i="1" kern="0" dirty="0">
                <a:sym typeface="Wingdings" pitchFamily="2" charset="2"/>
              </a:rPr>
              <a:t>x</a:t>
            </a:r>
            <a:r>
              <a:rPr lang="en-US" altLang="zh-TW" kern="0" baseline="-25000" dirty="0">
                <a:sym typeface="Wingdings" pitchFamily="2" charset="2"/>
              </a:rPr>
              <a:t>3</a:t>
            </a:r>
            <a:r>
              <a:rPr lang="en-US" altLang="zh-TW" kern="0" dirty="0">
                <a:sym typeface="Wingdings" pitchFamily="2" charset="2"/>
              </a:rPr>
              <a:t> as the entering variable and </a:t>
            </a:r>
            <a:r>
              <a:rPr lang="en-US" altLang="zh-TW" i="1" kern="0" dirty="0">
                <a:sym typeface="Wingdings" pitchFamily="2" charset="2"/>
              </a:rPr>
              <a:t>s</a:t>
            </a:r>
            <a:r>
              <a:rPr lang="en-US" altLang="zh-TW" kern="0" baseline="-25000" dirty="0">
                <a:sym typeface="Wingdings" pitchFamily="2" charset="2"/>
              </a:rPr>
              <a:t>3</a:t>
            </a:r>
            <a:r>
              <a:rPr lang="en-US" altLang="zh-TW" kern="0" dirty="0">
                <a:sym typeface="Wingdings" pitchFamily="2" charset="2"/>
              </a:rPr>
              <a:t> as the departing variable arbitrarily, i.e., we do not follow the pivoting process introduced on Slide 9.28 to select the entering </a:t>
            </a:r>
            <a:r>
              <a:rPr lang="en-US" altLang="zh-TW" kern="0" dirty="0" smtClean="0">
                <a:sym typeface="Wingdings" pitchFamily="2" charset="2"/>
              </a:rPr>
              <a:t>and departing variables</a:t>
            </a:r>
            <a:endParaRPr lang="en-US" altLang="zh-TW" kern="0" dirty="0">
              <a:latin typeface="+mn-lt"/>
              <a:ea typeface="+mn-ea"/>
              <a:sym typeface="Wingdings" pitchFamily="2" charset="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F4E8A75A-4526-45C4-A248-818F0BC16299}" type="slidenum">
              <a:rPr kumimoji="0" lang="en-US" altLang="zh-TW" sz="1400"/>
              <a:pPr algn="ctr"/>
              <a:t>74</a:t>
            </a:fld>
            <a:endParaRPr kumimoji="0" lang="en-US" altLang="zh-TW" sz="1400"/>
          </a:p>
        </p:txBody>
      </p:sp>
      <p:sp>
        <p:nvSpPr>
          <p:cNvPr id="6" name="Rectangle 3"/>
          <p:cNvSpPr txBox="1">
            <a:spLocks noChangeArrowheads="1"/>
          </p:cNvSpPr>
          <p:nvPr/>
        </p:nvSpPr>
        <p:spPr bwMode="auto">
          <a:xfrm>
            <a:off x="357188" y="785813"/>
            <a:ext cx="8358187" cy="3500437"/>
          </a:xfrm>
          <a:prstGeom prst="rect">
            <a:avLst/>
          </a:prstGeom>
          <a:noFill/>
          <a:ln w="9525">
            <a:noFill/>
            <a:miter lim="800000"/>
            <a:headEnd/>
            <a:tailEnd/>
          </a:ln>
        </p:spPr>
        <p:txBody>
          <a:bodyPr/>
          <a:lstStyle/>
          <a:p>
            <a:pPr marL="196850" indent="-196850">
              <a:spcBef>
                <a:spcPct val="20000"/>
              </a:spcBef>
              <a:buClr>
                <a:schemeClr val="tx1"/>
              </a:buClr>
              <a:buSzPct val="40000"/>
              <a:buFont typeface="Wingdings" pitchFamily="2" charset="2"/>
              <a:buChar char="n"/>
              <a:defRPr/>
            </a:pPr>
            <a:r>
              <a:rPr lang="en-US" altLang="zh-TW" kern="0" dirty="0">
                <a:latin typeface="+mn-lt"/>
                <a:ea typeface="+mn-ea"/>
              </a:rPr>
              <a:t>After pivoting, the new simplex tableau is as follows</a:t>
            </a:r>
            <a:endParaRPr lang="en-US" altLang="zh-TW" sz="2000" kern="0" dirty="0">
              <a:solidFill>
                <a:srgbClr val="0000FF"/>
              </a:solidFill>
              <a:latin typeface="+mn-lt"/>
              <a:ea typeface="+mn-ea"/>
            </a:endParaRPr>
          </a:p>
          <a:p>
            <a:pPr marL="196850" indent="-196850">
              <a:spcBef>
                <a:spcPct val="20000"/>
              </a:spcBef>
              <a:buClr>
                <a:schemeClr val="tx1"/>
              </a:buClr>
              <a:buSzPct val="40000"/>
              <a:defRPr/>
            </a:pPr>
            <a:endParaRPr lang="en-US" altLang="zh-TW" kern="0" dirty="0">
              <a:latin typeface="+mn-lt"/>
              <a:ea typeface="+mn-ea"/>
            </a:endParaRPr>
          </a:p>
        </p:txBody>
      </p:sp>
      <p:sp>
        <p:nvSpPr>
          <p:cNvPr id="9" name="Rectangle 3"/>
          <p:cNvSpPr txBox="1">
            <a:spLocks noChangeArrowheads="1"/>
          </p:cNvSpPr>
          <p:nvPr/>
        </p:nvSpPr>
        <p:spPr bwMode="auto">
          <a:xfrm>
            <a:off x="285750" y="4857750"/>
            <a:ext cx="8429625" cy="1857375"/>
          </a:xfrm>
          <a:prstGeom prst="rect">
            <a:avLst/>
          </a:prstGeom>
          <a:noFill/>
          <a:ln w="9525">
            <a:noFill/>
            <a:miter lim="800000"/>
            <a:headEnd/>
            <a:tailEnd/>
          </a:ln>
        </p:spPr>
        <p:txBody>
          <a:bodyPr/>
          <a:lstStyle/>
          <a:p>
            <a:pPr marL="196850" indent="-196850">
              <a:lnSpc>
                <a:spcPct val="110000"/>
              </a:lnSpc>
              <a:spcBef>
                <a:spcPts val="300"/>
              </a:spcBef>
              <a:buClr>
                <a:schemeClr val="tx1"/>
              </a:buClr>
              <a:buSzPct val="40000"/>
              <a:buFont typeface="Wingdings" pitchFamily="2" charset="2"/>
              <a:buChar char="n"/>
              <a:defRPr/>
            </a:pPr>
            <a:r>
              <a:rPr lang="en-US" altLang="zh-TW" kern="0" dirty="0">
                <a:latin typeface="+mn-lt"/>
                <a:ea typeface="+mn-ea"/>
                <a:sym typeface="Wingdings" pitchFamily="2" charset="2"/>
              </a:rPr>
              <a:t>The current solution (</a:t>
            </a:r>
            <a:r>
              <a:rPr lang="en-US" altLang="zh-TW" i="1" kern="0" dirty="0">
                <a:latin typeface="+mn-lt"/>
                <a:ea typeface="+mn-ea"/>
                <a:sym typeface="Wingdings" pitchFamily="2" charset="2"/>
              </a:rPr>
              <a:t>x</a:t>
            </a:r>
            <a:r>
              <a:rPr lang="en-US" altLang="zh-TW" kern="0" baseline="-25000" dirty="0">
                <a:latin typeface="+mn-lt"/>
                <a:ea typeface="+mn-ea"/>
                <a:sym typeface="Wingdings" pitchFamily="2" charset="2"/>
              </a:rPr>
              <a:t>1</a:t>
            </a:r>
            <a:r>
              <a:rPr lang="en-US" altLang="zh-TW" kern="0" dirty="0">
                <a:latin typeface="+mn-lt"/>
                <a:ea typeface="+mn-ea"/>
                <a:sym typeface="Wingdings" pitchFamily="2" charset="2"/>
              </a:rPr>
              <a:t>, </a:t>
            </a:r>
            <a:r>
              <a:rPr lang="en-US" altLang="zh-TW" i="1" kern="0" dirty="0">
                <a:latin typeface="+mn-lt"/>
                <a:ea typeface="+mn-ea"/>
                <a:sym typeface="Wingdings" pitchFamily="2" charset="2"/>
              </a:rPr>
              <a:t>x</a:t>
            </a:r>
            <a:r>
              <a:rPr lang="en-US" altLang="zh-TW" kern="0" baseline="-25000" dirty="0">
                <a:latin typeface="+mn-lt"/>
                <a:ea typeface="+mn-ea"/>
                <a:sym typeface="Wingdings" pitchFamily="2" charset="2"/>
              </a:rPr>
              <a:t>2</a:t>
            </a:r>
            <a:r>
              <a:rPr lang="en-US" altLang="zh-TW" kern="0" dirty="0">
                <a:latin typeface="+mn-lt"/>
                <a:ea typeface="+mn-ea"/>
                <a:sym typeface="Wingdings" pitchFamily="2" charset="2"/>
              </a:rPr>
              <a:t>, </a:t>
            </a:r>
            <a:r>
              <a:rPr lang="en-US" altLang="zh-TW" i="1" kern="0" dirty="0">
                <a:latin typeface="+mn-lt"/>
                <a:ea typeface="+mn-ea"/>
                <a:sym typeface="Wingdings" pitchFamily="2" charset="2"/>
              </a:rPr>
              <a:t>x</a:t>
            </a:r>
            <a:r>
              <a:rPr lang="en-US" altLang="zh-TW" kern="0" baseline="-25000" dirty="0">
                <a:latin typeface="+mn-lt"/>
                <a:ea typeface="+mn-ea"/>
                <a:sym typeface="Wingdings" pitchFamily="2" charset="2"/>
              </a:rPr>
              <a:t>3</a:t>
            </a:r>
            <a:r>
              <a:rPr lang="en-US" altLang="zh-TW" kern="0" dirty="0">
                <a:latin typeface="+mn-lt"/>
                <a:ea typeface="+mn-ea"/>
                <a:sym typeface="Wingdings" pitchFamily="2" charset="2"/>
              </a:rPr>
              <a:t>,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1</a:t>
            </a:r>
            <a:r>
              <a:rPr lang="en-US" altLang="zh-TW" kern="0" dirty="0">
                <a:latin typeface="+mn-lt"/>
                <a:ea typeface="+mn-ea"/>
                <a:sym typeface="Wingdings" pitchFamily="2" charset="2"/>
              </a:rPr>
              <a:t>,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2</a:t>
            </a:r>
            <a:r>
              <a:rPr lang="en-US" altLang="zh-TW" kern="0" dirty="0">
                <a:latin typeface="+mn-lt"/>
                <a:ea typeface="+mn-ea"/>
                <a:sym typeface="Wingdings" pitchFamily="2" charset="2"/>
              </a:rPr>
              <a:t>,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3</a:t>
            </a:r>
            <a:r>
              <a:rPr lang="en-US" altLang="zh-TW" kern="0" dirty="0">
                <a:latin typeface="+mn-lt"/>
                <a:ea typeface="+mn-ea"/>
                <a:sym typeface="Wingdings" pitchFamily="2" charset="2"/>
              </a:rPr>
              <a:t>) = (0, 0, 10, 40, </a:t>
            </a:r>
            <a:r>
              <a:rPr lang="en-US" altLang="zh-TW" dirty="0">
                <a:ea typeface="新細明體" pitchFamily="18" charset="-120"/>
              </a:rPr>
              <a:t>–</a:t>
            </a:r>
            <a:r>
              <a:rPr lang="en-US" altLang="zh-TW" kern="0" dirty="0">
                <a:latin typeface="+mn-lt"/>
                <a:ea typeface="+mn-ea"/>
                <a:sym typeface="Wingdings" pitchFamily="2" charset="2"/>
              </a:rPr>
              <a:t>36, 0) is  not feasible because the value of </a:t>
            </a:r>
            <a:r>
              <a:rPr lang="en-US" altLang="zh-TW" i="1" kern="0" dirty="0">
                <a:sym typeface="Wingdings" pitchFamily="2" charset="2"/>
              </a:rPr>
              <a:t>s</a:t>
            </a:r>
            <a:r>
              <a:rPr lang="en-US" altLang="zh-TW" kern="0" baseline="-25000" dirty="0">
                <a:sym typeface="Wingdings" pitchFamily="2" charset="2"/>
              </a:rPr>
              <a:t>2</a:t>
            </a:r>
            <a:r>
              <a:rPr lang="en-US" altLang="zh-TW" kern="0" dirty="0">
                <a:latin typeface="+mn-lt"/>
                <a:ea typeface="+mn-ea"/>
                <a:sym typeface="Wingdings" pitchFamily="2" charset="2"/>
              </a:rPr>
              <a:t> is still negative</a:t>
            </a:r>
          </a:p>
          <a:p>
            <a:pPr marL="196850" indent="-196850">
              <a:lnSpc>
                <a:spcPct val="110000"/>
              </a:lnSpc>
              <a:spcBef>
                <a:spcPts val="300"/>
              </a:spcBef>
              <a:buClr>
                <a:schemeClr val="tx1"/>
              </a:buClr>
              <a:buSzPct val="40000"/>
              <a:buFont typeface="Wingdings" pitchFamily="2" charset="2"/>
              <a:buChar char="n"/>
              <a:defRPr/>
            </a:pPr>
            <a:r>
              <a:rPr lang="en-US" altLang="zh-TW" kern="0" dirty="0">
                <a:latin typeface="+mn-lt"/>
                <a:ea typeface="+mn-ea"/>
                <a:sym typeface="Wingdings" pitchFamily="2" charset="2"/>
              </a:rPr>
              <a:t>So we choose </a:t>
            </a:r>
            <a:r>
              <a:rPr lang="en-US" altLang="zh-TW" i="1" kern="0" dirty="0">
                <a:sym typeface="Wingdings" pitchFamily="2" charset="2"/>
              </a:rPr>
              <a:t>x</a:t>
            </a:r>
            <a:r>
              <a:rPr lang="en-US" altLang="zh-TW" kern="0" baseline="-25000" dirty="0">
                <a:sym typeface="Wingdings" pitchFamily="2" charset="2"/>
              </a:rPr>
              <a:t>2</a:t>
            </a:r>
            <a:r>
              <a:rPr lang="en-US" altLang="zh-TW" kern="0" dirty="0">
                <a:latin typeface="+mn-lt"/>
                <a:ea typeface="+mn-ea"/>
                <a:sym typeface="Wingdings" pitchFamily="2" charset="2"/>
              </a:rPr>
              <a:t> as the entering variable and </a:t>
            </a:r>
            <a:r>
              <a:rPr lang="en-US" altLang="zh-TW" i="1" kern="0" dirty="0">
                <a:sym typeface="Wingdings" pitchFamily="2" charset="2"/>
              </a:rPr>
              <a:t>s</a:t>
            </a:r>
            <a:r>
              <a:rPr lang="en-US" altLang="zh-TW" kern="0" baseline="-25000" dirty="0">
                <a:sym typeface="Wingdings" pitchFamily="2" charset="2"/>
              </a:rPr>
              <a:t>2</a:t>
            </a:r>
            <a:r>
              <a:rPr lang="en-US" altLang="zh-TW" kern="0" dirty="0">
                <a:latin typeface="+mn-lt"/>
                <a:ea typeface="+mn-ea"/>
                <a:sym typeface="Wingdings" pitchFamily="2" charset="2"/>
              </a:rPr>
              <a:t> as the departing variable and pivot to obtain the following simplex tableau</a:t>
            </a:r>
          </a:p>
        </p:txBody>
      </p:sp>
      <p:sp>
        <p:nvSpPr>
          <p:cNvPr id="7" name="矩形 6"/>
          <p:cNvSpPr/>
          <p:nvPr/>
        </p:nvSpPr>
        <p:spPr>
          <a:xfrm>
            <a:off x="500063" y="4071938"/>
            <a:ext cx="8143875" cy="708025"/>
          </a:xfrm>
          <a:prstGeom prst="rect">
            <a:avLst/>
          </a:prstGeom>
        </p:spPr>
        <p:txBody>
          <a:bodyPr>
            <a:spAutoFit/>
          </a:bodyPr>
          <a:lstStyle/>
          <a:p>
            <a:pPr marL="271463" indent="-271463">
              <a:defRPr/>
            </a:pPr>
            <a:r>
              <a:rPr lang="en-US" altLang="zh-TW" sz="2000" kern="0" dirty="0">
                <a:solidFill>
                  <a:srgbClr val="0000FF"/>
                </a:solidFill>
                <a:sym typeface="Wingdings" pitchFamily="2" charset="2"/>
              </a:rPr>
              <a:t>※ It means that we consider the intersection of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 0,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 0, and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3</a:t>
            </a:r>
            <a:r>
              <a:rPr lang="en-US" altLang="zh-TW" sz="2000" kern="0" dirty="0">
                <a:solidFill>
                  <a:srgbClr val="0000FF"/>
                </a:solidFill>
                <a:sym typeface="Wingdings" pitchFamily="2" charset="2"/>
              </a:rPr>
              <a:t> = 10 (because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3</a:t>
            </a:r>
            <a:r>
              <a:rPr lang="en-US" altLang="zh-TW" sz="2000" kern="0" dirty="0">
                <a:solidFill>
                  <a:srgbClr val="0000FF"/>
                </a:solidFill>
                <a:sym typeface="Wingdings" pitchFamily="2" charset="2"/>
              </a:rPr>
              <a:t> = 0)</a:t>
            </a:r>
            <a:endParaRPr lang="zh-TW" altLang="en-US" sz="2000" dirty="0">
              <a:ea typeface="新細明體" pitchFamily="18" charset="-120"/>
            </a:endParaRPr>
          </a:p>
        </p:txBody>
      </p:sp>
      <p:pic>
        <p:nvPicPr>
          <p:cNvPr id="87046" name="圖片 7" descr="未命名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285875"/>
            <a:ext cx="5732462"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橢圓 10"/>
          <p:cNvSpPr>
            <a:spLocks noChangeArrowheads="1"/>
          </p:cNvSpPr>
          <p:nvPr/>
        </p:nvSpPr>
        <p:spPr bwMode="auto">
          <a:xfrm>
            <a:off x="2195513" y="2322513"/>
            <a:ext cx="285750" cy="285750"/>
          </a:xfrm>
          <a:prstGeom prst="ellipse">
            <a:avLst/>
          </a:prstGeom>
          <a:noFill/>
          <a:ln w="25400" algn="ctr">
            <a:solidFill>
              <a:srgbClr val="8ECAF2"/>
            </a:solidFill>
            <a:prstDash val="sysDash"/>
            <a:miter lim="800000"/>
            <a:headEnd/>
            <a:tailEnd type="arrow"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A119C1D3-66CA-49BE-A973-1BB6416B3459}" type="slidenum">
              <a:rPr kumimoji="0" lang="en-US" altLang="zh-TW" sz="1400"/>
              <a:pPr algn="ctr"/>
              <a:t>75</a:t>
            </a:fld>
            <a:endParaRPr kumimoji="0" lang="en-US" altLang="zh-TW" sz="1400"/>
          </a:p>
        </p:txBody>
      </p:sp>
      <p:sp>
        <p:nvSpPr>
          <p:cNvPr id="6" name="Rectangle 3"/>
          <p:cNvSpPr txBox="1">
            <a:spLocks noChangeArrowheads="1"/>
          </p:cNvSpPr>
          <p:nvPr/>
        </p:nvSpPr>
        <p:spPr bwMode="auto">
          <a:xfrm>
            <a:off x="357188" y="785813"/>
            <a:ext cx="7996237" cy="3500437"/>
          </a:xfrm>
          <a:prstGeom prst="rect">
            <a:avLst/>
          </a:prstGeom>
          <a:noFill/>
          <a:ln w="9525">
            <a:noFill/>
            <a:miter lim="800000"/>
            <a:headEnd/>
            <a:tailEnd/>
          </a:ln>
        </p:spPr>
        <p:txBody>
          <a:bodyPr/>
          <a:lstStyle/>
          <a:p>
            <a:pPr marL="196850" indent="-196850">
              <a:lnSpc>
                <a:spcPct val="110000"/>
              </a:lnSpc>
              <a:spcBef>
                <a:spcPct val="20000"/>
              </a:spcBef>
              <a:buClr>
                <a:schemeClr val="tx1"/>
              </a:buClr>
              <a:buSzPct val="40000"/>
              <a:defRPr/>
            </a:pPr>
            <a:endParaRPr lang="en-US" altLang="zh-TW" kern="0" dirty="0">
              <a:latin typeface="+mn-lt"/>
              <a:ea typeface="+mn-ea"/>
            </a:endParaRPr>
          </a:p>
        </p:txBody>
      </p:sp>
      <p:sp>
        <p:nvSpPr>
          <p:cNvPr id="9" name="Rectangle 3"/>
          <p:cNvSpPr txBox="1">
            <a:spLocks noChangeArrowheads="1"/>
          </p:cNvSpPr>
          <p:nvPr/>
        </p:nvSpPr>
        <p:spPr bwMode="auto">
          <a:xfrm>
            <a:off x="285750" y="4214813"/>
            <a:ext cx="8429625" cy="2571750"/>
          </a:xfrm>
          <a:prstGeom prst="rect">
            <a:avLst/>
          </a:prstGeom>
          <a:noFill/>
          <a:ln w="9525">
            <a:noFill/>
            <a:miter lim="800000"/>
            <a:headEnd/>
            <a:tailEnd/>
          </a:ln>
        </p:spPr>
        <p:txBody>
          <a:bodyPr/>
          <a:lstStyle/>
          <a:p>
            <a:pPr marL="196850" indent="-196850">
              <a:lnSpc>
                <a:spcPct val="110000"/>
              </a:lnSpc>
              <a:spcBef>
                <a:spcPts val="300"/>
              </a:spcBef>
              <a:buClr>
                <a:schemeClr val="tx1"/>
              </a:buClr>
              <a:buSzPct val="40000"/>
              <a:buFont typeface="Wingdings" pitchFamily="2" charset="2"/>
              <a:buChar char="n"/>
              <a:defRPr/>
            </a:pPr>
            <a:r>
              <a:rPr lang="en-US" altLang="zh-TW" kern="0" dirty="0">
                <a:latin typeface="+mn-lt"/>
                <a:ea typeface="+mn-ea"/>
                <a:sym typeface="Wingdings" pitchFamily="2" charset="2"/>
              </a:rPr>
              <a:t>We finally obtain a feasible solution, which is (</a:t>
            </a:r>
            <a:r>
              <a:rPr lang="en-US" altLang="zh-TW" i="1" kern="0" dirty="0">
                <a:latin typeface="+mn-lt"/>
                <a:ea typeface="+mn-ea"/>
                <a:sym typeface="Wingdings" pitchFamily="2" charset="2"/>
              </a:rPr>
              <a:t>x</a:t>
            </a:r>
            <a:r>
              <a:rPr lang="en-US" altLang="zh-TW" kern="0" baseline="-25000" dirty="0">
                <a:latin typeface="+mn-lt"/>
                <a:ea typeface="+mn-ea"/>
                <a:sym typeface="Wingdings" pitchFamily="2" charset="2"/>
              </a:rPr>
              <a:t>1</a:t>
            </a:r>
            <a:r>
              <a:rPr lang="en-US" altLang="zh-TW" kern="0" dirty="0">
                <a:latin typeface="+mn-lt"/>
                <a:ea typeface="+mn-ea"/>
                <a:sym typeface="Wingdings" pitchFamily="2" charset="2"/>
              </a:rPr>
              <a:t>, </a:t>
            </a:r>
            <a:r>
              <a:rPr lang="en-US" altLang="zh-TW" i="1" kern="0" dirty="0">
                <a:latin typeface="+mn-lt"/>
                <a:ea typeface="+mn-ea"/>
                <a:sym typeface="Wingdings" pitchFamily="2" charset="2"/>
              </a:rPr>
              <a:t>x</a:t>
            </a:r>
            <a:r>
              <a:rPr lang="en-US" altLang="zh-TW" kern="0" baseline="-25000" dirty="0">
                <a:latin typeface="+mn-lt"/>
                <a:ea typeface="+mn-ea"/>
                <a:sym typeface="Wingdings" pitchFamily="2" charset="2"/>
              </a:rPr>
              <a:t>2</a:t>
            </a:r>
            <a:r>
              <a:rPr lang="en-US" altLang="zh-TW" kern="0" dirty="0">
                <a:latin typeface="+mn-lt"/>
                <a:ea typeface="+mn-ea"/>
                <a:sym typeface="Wingdings" pitchFamily="2" charset="2"/>
              </a:rPr>
              <a:t>, </a:t>
            </a:r>
            <a:r>
              <a:rPr lang="en-US" altLang="zh-TW" i="1" kern="0" dirty="0">
                <a:latin typeface="+mn-lt"/>
                <a:ea typeface="+mn-ea"/>
                <a:sym typeface="Wingdings" pitchFamily="2" charset="2"/>
              </a:rPr>
              <a:t>x</a:t>
            </a:r>
            <a:r>
              <a:rPr lang="en-US" altLang="zh-TW" kern="0" baseline="-25000" dirty="0">
                <a:latin typeface="+mn-lt"/>
                <a:ea typeface="+mn-ea"/>
                <a:sym typeface="Wingdings" pitchFamily="2" charset="2"/>
              </a:rPr>
              <a:t>3</a:t>
            </a:r>
            <a:r>
              <a:rPr lang="en-US" altLang="zh-TW" kern="0" dirty="0">
                <a:latin typeface="+mn-lt"/>
                <a:ea typeface="+mn-ea"/>
                <a:sym typeface="Wingdings" pitchFamily="2" charset="2"/>
              </a:rPr>
              <a:t>,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1</a:t>
            </a:r>
            <a:r>
              <a:rPr lang="en-US" altLang="zh-TW" kern="0" dirty="0">
                <a:latin typeface="+mn-lt"/>
                <a:ea typeface="+mn-ea"/>
                <a:sym typeface="Wingdings" pitchFamily="2" charset="2"/>
              </a:rPr>
              <a:t>,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2</a:t>
            </a:r>
            <a:r>
              <a:rPr lang="en-US" altLang="zh-TW" kern="0" dirty="0">
                <a:latin typeface="+mn-lt"/>
                <a:ea typeface="+mn-ea"/>
                <a:sym typeface="Wingdings" pitchFamily="2" charset="2"/>
              </a:rPr>
              <a:t>,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3</a:t>
            </a:r>
            <a:r>
              <a:rPr lang="en-US" altLang="zh-TW" kern="0" dirty="0">
                <a:latin typeface="+mn-lt"/>
                <a:ea typeface="+mn-ea"/>
                <a:sym typeface="Wingdings" pitchFamily="2" charset="2"/>
              </a:rPr>
              <a:t>) = (0, 36, 10, 4, 0, 0)</a:t>
            </a:r>
          </a:p>
          <a:p>
            <a:pPr marL="196850" indent="-196850">
              <a:lnSpc>
                <a:spcPct val="110000"/>
              </a:lnSpc>
              <a:spcBef>
                <a:spcPts val="300"/>
              </a:spcBef>
              <a:buClr>
                <a:schemeClr val="tx1"/>
              </a:buClr>
              <a:buSzPct val="40000"/>
              <a:buFont typeface="Wingdings" pitchFamily="2" charset="2"/>
              <a:buChar char="n"/>
              <a:defRPr/>
            </a:pPr>
            <a:r>
              <a:rPr lang="en-US" altLang="zh-TW" kern="0" dirty="0">
                <a:latin typeface="+mn-lt"/>
                <a:ea typeface="+mn-ea"/>
                <a:sym typeface="Wingdings" pitchFamily="2" charset="2"/>
              </a:rPr>
              <a:t>From here on, you can apply the simplex method as usual, i.e., we choose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3</a:t>
            </a:r>
            <a:r>
              <a:rPr lang="en-US" altLang="zh-TW" kern="0" dirty="0">
                <a:latin typeface="+mn-lt"/>
                <a:ea typeface="+mn-ea"/>
                <a:sym typeface="Wingdings" pitchFamily="2" charset="2"/>
              </a:rPr>
              <a:t> as the entering variable because of its smallest entry in the bottom row, and then compare </a:t>
            </a:r>
            <a:r>
              <a:rPr lang="en-US" altLang="zh-TW" i="1" kern="0" dirty="0">
                <a:latin typeface="+mn-lt"/>
                <a:ea typeface="+mn-ea"/>
                <a:sym typeface="Wingdings" pitchFamily="2" charset="2"/>
              </a:rPr>
              <a:t>b</a:t>
            </a:r>
            <a:r>
              <a:rPr lang="en-US" altLang="zh-TW" i="1" kern="0" baseline="-25000" dirty="0">
                <a:latin typeface="+mn-lt"/>
                <a:ea typeface="+mn-ea"/>
                <a:sym typeface="Wingdings" pitchFamily="2" charset="2"/>
              </a:rPr>
              <a:t>i</a:t>
            </a:r>
            <a:r>
              <a:rPr lang="en-US" altLang="zh-TW" kern="0" dirty="0">
                <a:latin typeface="+mn-lt"/>
                <a:ea typeface="+mn-ea"/>
                <a:sym typeface="Wingdings" pitchFamily="2" charset="2"/>
              </a:rPr>
              <a:t>/</a:t>
            </a:r>
            <a:r>
              <a:rPr lang="en-US" altLang="zh-TW" i="1" kern="0" dirty="0" err="1">
                <a:latin typeface="+mn-lt"/>
                <a:ea typeface="+mn-ea"/>
                <a:sym typeface="Wingdings" pitchFamily="2" charset="2"/>
              </a:rPr>
              <a:t>a</a:t>
            </a:r>
            <a:r>
              <a:rPr lang="en-US" altLang="zh-TW" i="1" kern="0" baseline="-25000" dirty="0" err="1">
                <a:latin typeface="+mn-lt"/>
                <a:ea typeface="+mn-ea"/>
                <a:sym typeface="Wingdings" pitchFamily="2" charset="2"/>
              </a:rPr>
              <a:t>ij</a:t>
            </a:r>
            <a:r>
              <a:rPr lang="en-US" altLang="zh-TW" kern="0" dirty="0">
                <a:latin typeface="+mn-lt"/>
                <a:ea typeface="+mn-ea"/>
                <a:sym typeface="Wingdings" pitchFamily="2" charset="2"/>
              </a:rPr>
              <a:t> in the entering variable column to find </a:t>
            </a:r>
            <a:r>
              <a:rPr lang="en-US" altLang="zh-TW" i="1" kern="0" dirty="0">
                <a:latin typeface="+mn-lt"/>
                <a:ea typeface="+mn-ea"/>
                <a:sym typeface="Wingdings" pitchFamily="2" charset="2"/>
              </a:rPr>
              <a:t>s</a:t>
            </a:r>
            <a:r>
              <a:rPr lang="en-US" altLang="zh-TW" kern="0" baseline="-25000" dirty="0">
                <a:latin typeface="+mn-lt"/>
                <a:ea typeface="+mn-ea"/>
                <a:sym typeface="Wingdings" pitchFamily="2" charset="2"/>
              </a:rPr>
              <a:t>1</a:t>
            </a:r>
            <a:r>
              <a:rPr lang="en-US" altLang="zh-TW" kern="0" dirty="0">
                <a:latin typeface="+mn-lt"/>
                <a:ea typeface="+mn-ea"/>
                <a:sym typeface="Wingdings" pitchFamily="2" charset="2"/>
              </a:rPr>
              <a:t> to be the departing variable</a:t>
            </a:r>
          </a:p>
        </p:txBody>
      </p:sp>
      <p:pic>
        <p:nvPicPr>
          <p:cNvPr id="880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879475"/>
            <a:ext cx="541496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7" name="矩形 6"/>
          <p:cNvSpPr/>
          <p:nvPr/>
        </p:nvSpPr>
        <p:spPr>
          <a:xfrm>
            <a:off x="500063" y="3506788"/>
            <a:ext cx="8143875" cy="708025"/>
          </a:xfrm>
          <a:prstGeom prst="rect">
            <a:avLst/>
          </a:prstGeom>
        </p:spPr>
        <p:txBody>
          <a:bodyPr>
            <a:spAutoFit/>
          </a:bodyPr>
          <a:lstStyle/>
          <a:p>
            <a:pPr marL="271463" indent="-271463">
              <a:defRPr/>
            </a:pPr>
            <a:r>
              <a:rPr lang="en-US" altLang="zh-TW" sz="2000" kern="0" dirty="0">
                <a:solidFill>
                  <a:srgbClr val="0000FF"/>
                </a:solidFill>
                <a:sym typeface="Wingdings" pitchFamily="2" charset="2"/>
              </a:rPr>
              <a:t>※ The above tableau suggests that we consider the intersection of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 0, 2</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 36 (because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 0), and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3</a:t>
            </a:r>
            <a:r>
              <a:rPr lang="en-US" altLang="zh-TW" sz="2000" kern="0" dirty="0">
                <a:solidFill>
                  <a:srgbClr val="0000FF"/>
                </a:solidFill>
                <a:sym typeface="Wingdings" pitchFamily="2" charset="2"/>
              </a:rPr>
              <a:t> = 10 (because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3</a:t>
            </a:r>
            <a:r>
              <a:rPr lang="en-US" altLang="zh-TW" sz="2000" kern="0" dirty="0">
                <a:solidFill>
                  <a:srgbClr val="0000FF"/>
                </a:solidFill>
                <a:sym typeface="Wingdings" pitchFamily="2" charset="2"/>
              </a:rPr>
              <a:t> = 0)</a:t>
            </a:r>
            <a:endParaRPr lang="zh-TW" altLang="en-US" sz="2000" dirty="0">
              <a:ea typeface="新細明體" pitchFamily="18" charset="-12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BA019FB8-75A7-4DEF-B65D-F5D57CF7DF88}" type="slidenum">
              <a:rPr kumimoji="0" lang="en-US" altLang="zh-TW" sz="1400"/>
              <a:pPr algn="ctr"/>
              <a:t>76</a:t>
            </a:fld>
            <a:endParaRPr kumimoji="0" lang="en-US" altLang="zh-TW" sz="1400"/>
          </a:p>
        </p:txBody>
      </p:sp>
      <p:sp>
        <p:nvSpPr>
          <p:cNvPr id="6" name="Rectangle 3"/>
          <p:cNvSpPr txBox="1">
            <a:spLocks noChangeArrowheads="1"/>
          </p:cNvSpPr>
          <p:nvPr/>
        </p:nvSpPr>
        <p:spPr bwMode="auto">
          <a:xfrm>
            <a:off x="357188" y="785813"/>
            <a:ext cx="7996237" cy="3500437"/>
          </a:xfrm>
          <a:prstGeom prst="rect">
            <a:avLst/>
          </a:prstGeom>
          <a:noFill/>
          <a:ln w="9525">
            <a:noFill/>
            <a:miter lim="800000"/>
            <a:headEnd/>
            <a:tailEnd/>
          </a:ln>
        </p:spPr>
        <p:txBody>
          <a:bodyPr/>
          <a:lstStyle/>
          <a:p>
            <a:pPr marL="196850" indent="-196850">
              <a:lnSpc>
                <a:spcPct val="110000"/>
              </a:lnSpc>
              <a:spcBef>
                <a:spcPct val="20000"/>
              </a:spcBef>
              <a:buClr>
                <a:schemeClr val="tx1"/>
              </a:buClr>
              <a:buSzPct val="40000"/>
              <a:defRPr/>
            </a:pPr>
            <a:endParaRPr lang="en-US" altLang="zh-TW" kern="0" dirty="0">
              <a:latin typeface="+mn-lt"/>
              <a:ea typeface="+mn-ea"/>
            </a:endParaRPr>
          </a:p>
        </p:txBody>
      </p:sp>
      <p:sp>
        <p:nvSpPr>
          <p:cNvPr id="9" name="Rectangle 3"/>
          <p:cNvSpPr txBox="1">
            <a:spLocks noChangeArrowheads="1"/>
          </p:cNvSpPr>
          <p:nvPr/>
        </p:nvSpPr>
        <p:spPr bwMode="auto">
          <a:xfrm>
            <a:off x="285750" y="928688"/>
            <a:ext cx="8429625" cy="5286375"/>
          </a:xfrm>
          <a:prstGeom prst="rect">
            <a:avLst/>
          </a:prstGeom>
          <a:noFill/>
          <a:ln w="9525">
            <a:noFill/>
            <a:miter lim="800000"/>
            <a:headEnd/>
            <a:tailEnd/>
          </a:ln>
        </p:spPr>
        <p:txBody>
          <a:bodyPr/>
          <a:lstStyle/>
          <a:p>
            <a:pPr marL="196850" indent="-196850">
              <a:lnSpc>
                <a:spcPct val="110000"/>
              </a:lnSpc>
              <a:spcBef>
                <a:spcPts val="300"/>
              </a:spcBef>
              <a:buClr>
                <a:schemeClr val="tx1"/>
              </a:buClr>
              <a:buSzPct val="40000"/>
              <a:buFont typeface="Wingdings" pitchFamily="2" charset="2"/>
              <a:buChar char="n"/>
              <a:defRPr/>
            </a:pPr>
            <a:r>
              <a:rPr lang="en-US" altLang="zh-TW" kern="0" dirty="0">
                <a:latin typeface="+mn-lt"/>
                <a:ea typeface="+mn-ea"/>
                <a:sym typeface="Wingdings" pitchFamily="2" charset="2"/>
              </a:rPr>
              <a:t>After pivoting, you can obtain the following simplex tableau </a:t>
            </a:r>
          </a:p>
          <a:p>
            <a:pPr marL="196850" indent="-196850">
              <a:lnSpc>
                <a:spcPct val="110000"/>
              </a:lnSpc>
              <a:spcBef>
                <a:spcPts val="300"/>
              </a:spcBef>
              <a:buClr>
                <a:schemeClr val="tx1"/>
              </a:buClr>
              <a:buSzPct val="40000"/>
              <a:buFont typeface="Wingdings" pitchFamily="2" charset="2"/>
              <a:buChar char="n"/>
              <a:defRPr/>
            </a:pPr>
            <a:endParaRPr lang="en-US" altLang="zh-TW" kern="0" dirty="0">
              <a:latin typeface="+mn-lt"/>
              <a:ea typeface="+mn-ea"/>
              <a:sym typeface="Wingdings" pitchFamily="2" charset="2"/>
            </a:endParaRPr>
          </a:p>
          <a:p>
            <a:pPr marL="196850" indent="-196850">
              <a:lnSpc>
                <a:spcPct val="110000"/>
              </a:lnSpc>
              <a:spcBef>
                <a:spcPts val="300"/>
              </a:spcBef>
              <a:buClr>
                <a:schemeClr val="tx1"/>
              </a:buClr>
              <a:buSzPct val="40000"/>
              <a:buFont typeface="Wingdings" pitchFamily="2" charset="2"/>
              <a:buChar char="n"/>
              <a:defRPr/>
            </a:pPr>
            <a:endParaRPr lang="en-US" altLang="zh-TW" kern="0" dirty="0">
              <a:latin typeface="+mn-lt"/>
              <a:ea typeface="+mn-ea"/>
              <a:sym typeface="Wingdings" pitchFamily="2" charset="2"/>
            </a:endParaRPr>
          </a:p>
          <a:p>
            <a:pPr marL="196850" indent="-196850">
              <a:lnSpc>
                <a:spcPct val="110000"/>
              </a:lnSpc>
              <a:spcBef>
                <a:spcPts val="300"/>
              </a:spcBef>
              <a:buClr>
                <a:schemeClr val="tx1"/>
              </a:buClr>
              <a:buSzPct val="40000"/>
              <a:buFont typeface="Wingdings" pitchFamily="2" charset="2"/>
              <a:buChar char="n"/>
              <a:defRPr/>
            </a:pPr>
            <a:endParaRPr lang="en-US" altLang="zh-TW" kern="0" dirty="0">
              <a:latin typeface="+mn-lt"/>
              <a:ea typeface="+mn-ea"/>
              <a:sym typeface="Wingdings" pitchFamily="2" charset="2"/>
            </a:endParaRPr>
          </a:p>
          <a:p>
            <a:pPr marL="196850" indent="-196850">
              <a:lnSpc>
                <a:spcPct val="110000"/>
              </a:lnSpc>
              <a:spcBef>
                <a:spcPts val="300"/>
              </a:spcBef>
              <a:buClr>
                <a:schemeClr val="tx1"/>
              </a:buClr>
              <a:buSzPct val="40000"/>
              <a:buFont typeface="Wingdings" pitchFamily="2" charset="2"/>
              <a:buChar char="n"/>
              <a:defRPr/>
            </a:pPr>
            <a:endParaRPr lang="en-US" altLang="zh-TW" kern="0" dirty="0">
              <a:latin typeface="+mn-lt"/>
              <a:ea typeface="+mn-ea"/>
              <a:sym typeface="Wingdings" pitchFamily="2" charset="2"/>
            </a:endParaRPr>
          </a:p>
          <a:p>
            <a:pPr marL="196850" indent="-196850">
              <a:lnSpc>
                <a:spcPct val="110000"/>
              </a:lnSpc>
              <a:spcBef>
                <a:spcPts val="300"/>
              </a:spcBef>
              <a:buClr>
                <a:schemeClr val="tx1"/>
              </a:buClr>
              <a:buSzPct val="40000"/>
              <a:buFont typeface="Wingdings" pitchFamily="2" charset="2"/>
              <a:buChar char="n"/>
              <a:defRPr/>
            </a:pPr>
            <a:endParaRPr lang="en-US" altLang="zh-TW" kern="0" dirty="0">
              <a:latin typeface="+mn-lt"/>
              <a:ea typeface="+mn-ea"/>
              <a:sym typeface="Wingdings" pitchFamily="2" charset="2"/>
            </a:endParaRPr>
          </a:p>
          <a:p>
            <a:pPr marL="196850" indent="-196850">
              <a:lnSpc>
                <a:spcPct val="110000"/>
              </a:lnSpc>
              <a:spcBef>
                <a:spcPts val="300"/>
              </a:spcBef>
              <a:buClr>
                <a:schemeClr val="tx1"/>
              </a:buClr>
              <a:buSzPct val="40000"/>
              <a:buFont typeface="Wingdings" pitchFamily="2" charset="2"/>
              <a:buChar char="n"/>
              <a:defRPr/>
            </a:pPr>
            <a:r>
              <a:rPr lang="en-US" altLang="zh-TW" kern="0" dirty="0">
                <a:latin typeface="+mn-lt"/>
                <a:ea typeface="+mn-ea"/>
                <a:sym typeface="Wingdings" pitchFamily="2" charset="2"/>
              </a:rPr>
              <a:t>Note that it is the final tableau because it represents a feasible solution and there are no negative entries in the bottom row</a:t>
            </a:r>
          </a:p>
          <a:p>
            <a:pPr marL="196850" indent="-196850">
              <a:lnSpc>
                <a:spcPct val="110000"/>
              </a:lnSpc>
              <a:spcBef>
                <a:spcPts val="300"/>
              </a:spcBef>
              <a:buClr>
                <a:schemeClr val="tx1"/>
              </a:buClr>
              <a:buSzPct val="40000"/>
              <a:buFont typeface="Wingdings" pitchFamily="2" charset="2"/>
              <a:buChar char="n"/>
              <a:defRPr/>
            </a:pPr>
            <a:r>
              <a:rPr lang="en-US" altLang="zh-TW" kern="0" dirty="0">
                <a:latin typeface="+mn-lt"/>
                <a:ea typeface="+mn-ea"/>
                <a:sym typeface="Wingdings" pitchFamily="2" charset="2"/>
              </a:rPr>
              <a:t>So, you can conclude that the maximum value of </a:t>
            </a:r>
            <a:r>
              <a:rPr lang="en-US" altLang="zh-TW" i="1" kern="0" dirty="0">
                <a:latin typeface="+mn-lt"/>
                <a:ea typeface="+mn-ea"/>
                <a:sym typeface="Wingdings" pitchFamily="2" charset="2"/>
              </a:rPr>
              <a:t>z</a:t>
            </a:r>
            <a:r>
              <a:rPr lang="en-US" altLang="zh-TW" kern="0" dirty="0">
                <a:latin typeface="+mn-lt"/>
                <a:ea typeface="+mn-ea"/>
                <a:sym typeface="Wingdings" pitchFamily="2" charset="2"/>
              </a:rPr>
              <a:t> = 64 and this occur when </a:t>
            </a:r>
            <a:r>
              <a:rPr lang="en-US" altLang="zh-TW" kern="0" dirty="0">
                <a:sym typeface="Wingdings" pitchFamily="2" charset="2"/>
              </a:rPr>
              <a:t>(</a:t>
            </a:r>
            <a:r>
              <a:rPr lang="en-US" altLang="zh-TW" i="1" kern="0" dirty="0">
                <a:sym typeface="Wingdings" pitchFamily="2" charset="2"/>
              </a:rPr>
              <a:t>x</a:t>
            </a:r>
            <a:r>
              <a:rPr lang="en-US" altLang="zh-TW" kern="0" baseline="-25000" dirty="0">
                <a:sym typeface="Wingdings" pitchFamily="2" charset="2"/>
              </a:rPr>
              <a:t>1</a:t>
            </a:r>
            <a:r>
              <a:rPr lang="en-US" altLang="zh-TW" kern="0" dirty="0">
                <a:sym typeface="Wingdings" pitchFamily="2" charset="2"/>
              </a:rPr>
              <a:t>, </a:t>
            </a:r>
            <a:r>
              <a:rPr lang="en-US" altLang="zh-TW" i="1" kern="0" dirty="0">
                <a:sym typeface="Wingdings" pitchFamily="2" charset="2"/>
              </a:rPr>
              <a:t>x</a:t>
            </a:r>
            <a:r>
              <a:rPr lang="en-US" altLang="zh-TW" kern="0" baseline="-25000" dirty="0">
                <a:sym typeface="Wingdings" pitchFamily="2" charset="2"/>
              </a:rPr>
              <a:t>2</a:t>
            </a:r>
            <a:r>
              <a:rPr lang="en-US" altLang="zh-TW" kern="0" dirty="0">
                <a:sym typeface="Wingdings" pitchFamily="2" charset="2"/>
              </a:rPr>
              <a:t>, </a:t>
            </a:r>
            <a:r>
              <a:rPr lang="en-US" altLang="zh-TW" i="1" kern="0" dirty="0">
                <a:sym typeface="Wingdings" pitchFamily="2" charset="2"/>
              </a:rPr>
              <a:t>x</a:t>
            </a:r>
            <a:r>
              <a:rPr lang="en-US" altLang="zh-TW" kern="0" baseline="-25000" dirty="0">
                <a:sym typeface="Wingdings" pitchFamily="2" charset="2"/>
              </a:rPr>
              <a:t>3</a:t>
            </a:r>
            <a:r>
              <a:rPr lang="en-US" altLang="zh-TW" kern="0" dirty="0">
                <a:sym typeface="Wingdings" pitchFamily="2" charset="2"/>
              </a:rPr>
              <a:t>, </a:t>
            </a:r>
            <a:r>
              <a:rPr lang="en-US" altLang="zh-TW" i="1" kern="0" dirty="0">
                <a:sym typeface="Wingdings" pitchFamily="2" charset="2"/>
              </a:rPr>
              <a:t>s</a:t>
            </a:r>
            <a:r>
              <a:rPr lang="en-US" altLang="zh-TW" kern="0" baseline="-25000" dirty="0">
                <a:sym typeface="Wingdings" pitchFamily="2" charset="2"/>
              </a:rPr>
              <a:t>1</a:t>
            </a:r>
            <a:r>
              <a:rPr lang="en-US" altLang="zh-TW" kern="0" dirty="0">
                <a:sym typeface="Wingdings" pitchFamily="2" charset="2"/>
              </a:rPr>
              <a:t>, </a:t>
            </a:r>
            <a:r>
              <a:rPr lang="en-US" altLang="zh-TW" i="1" kern="0" dirty="0">
                <a:sym typeface="Wingdings" pitchFamily="2" charset="2"/>
              </a:rPr>
              <a:t>s</a:t>
            </a:r>
            <a:r>
              <a:rPr lang="en-US" altLang="zh-TW" kern="0" baseline="-25000" dirty="0">
                <a:sym typeface="Wingdings" pitchFamily="2" charset="2"/>
              </a:rPr>
              <a:t>2</a:t>
            </a:r>
            <a:r>
              <a:rPr lang="en-US" altLang="zh-TW" kern="0" dirty="0">
                <a:sym typeface="Wingdings" pitchFamily="2" charset="2"/>
              </a:rPr>
              <a:t>, </a:t>
            </a:r>
            <a:r>
              <a:rPr lang="en-US" altLang="zh-TW" i="1" kern="0" dirty="0">
                <a:sym typeface="Wingdings" pitchFamily="2" charset="2"/>
              </a:rPr>
              <a:t>s</a:t>
            </a:r>
            <a:r>
              <a:rPr lang="en-US" altLang="zh-TW" kern="0" baseline="-25000" dirty="0">
                <a:sym typeface="Wingdings" pitchFamily="2" charset="2"/>
              </a:rPr>
              <a:t>3</a:t>
            </a:r>
            <a:r>
              <a:rPr lang="en-US" altLang="zh-TW" kern="0" dirty="0">
                <a:sym typeface="Wingdings" pitchFamily="2" charset="2"/>
              </a:rPr>
              <a:t>)= (0, 36, 14, 0, 0, 4)</a:t>
            </a:r>
            <a:endParaRPr lang="en-US" altLang="zh-TW" kern="0" dirty="0">
              <a:latin typeface="+mn-lt"/>
              <a:ea typeface="+mn-ea"/>
              <a:sym typeface="Wingdings" pitchFamily="2" charset="2"/>
            </a:endParaRPr>
          </a:p>
        </p:txBody>
      </p:sp>
      <p:pic>
        <p:nvPicPr>
          <p:cNvPr id="890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1428750"/>
            <a:ext cx="4906962"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C77970A6-84EE-45DA-AC14-4D37E0C674BB}" type="slidenum">
              <a:rPr kumimoji="0" lang="en-US" altLang="zh-TW" sz="1400"/>
              <a:pPr algn="ctr"/>
              <a:t>77</a:t>
            </a:fld>
            <a:endParaRPr kumimoji="0" lang="en-US" altLang="zh-TW" sz="1400"/>
          </a:p>
        </p:txBody>
      </p:sp>
      <p:sp>
        <p:nvSpPr>
          <p:cNvPr id="6" name="Rectangle 3"/>
          <p:cNvSpPr txBox="1">
            <a:spLocks noChangeArrowheads="1"/>
          </p:cNvSpPr>
          <p:nvPr/>
        </p:nvSpPr>
        <p:spPr bwMode="auto">
          <a:xfrm>
            <a:off x="357188" y="785813"/>
            <a:ext cx="7996237" cy="3500437"/>
          </a:xfrm>
          <a:prstGeom prst="rect">
            <a:avLst/>
          </a:prstGeom>
          <a:noFill/>
          <a:ln w="9525">
            <a:noFill/>
            <a:miter lim="800000"/>
            <a:headEnd/>
            <a:tailEnd/>
          </a:ln>
        </p:spPr>
        <p:txBody>
          <a:bodyPr/>
          <a:lstStyle/>
          <a:p>
            <a:pPr marL="196850" indent="-196850">
              <a:lnSpc>
                <a:spcPct val="110000"/>
              </a:lnSpc>
              <a:spcBef>
                <a:spcPct val="20000"/>
              </a:spcBef>
              <a:buClr>
                <a:schemeClr val="tx1"/>
              </a:buClr>
              <a:buSzPct val="40000"/>
              <a:defRPr/>
            </a:pPr>
            <a:endParaRPr lang="en-US" altLang="zh-TW" kern="0" dirty="0">
              <a:latin typeface="+mn-lt"/>
              <a:ea typeface="+mn-ea"/>
            </a:endParaRPr>
          </a:p>
        </p:txBody>
      </p:sp>
      <p:sp>
        <p:nvSpPr>
          <p:cNvPr id="9" name="Rectangle 3"/>
          <p:cNvSpPr txBox="1">
            <a:spLocks noChangeArrowheads="1"/>
          </p:cNvSpPr>
          <p:nvPr/>
        </p:nvSpPr>
        <p:spPr bwMode="auto">
          <a:xfrm>
            <a:off x="285750" y="928688"/>
            <a:ext cx="8429625" cy="5286375"/>
          </a:xfrm>
          <a:prstGeom prst="rect">
            <a:avLst/>
          </a:prstGeom>
          <a:noFill/>
          <a:ln w="9525">
            <a:noFill/>
            <a:miter lim="800000"/>
            <a:headEnd/>
            <a:tailEnd/>
          </a:ln>
        </p:spPr>
        <p:txBody>
          <a:bodyPr/>
          <a:lstStyle/>
          <a:p>
            <a:pPr marL="196850" indent="-196850">
              <a:lnSpc>
                <a:spcPct val="110000"/>
              </a:lnSpc>
              <a:spcBef>
                <a:spcPts val="300"/>
              </a:spcBef>
              <a:buClr>
                <a:schemeClr val="tx1"/>
              </a:buClr>
              <a:buSzPct val="40000"/>
              <a:buFont typeface="Wingdings" pitchFamily="2" charset="2"/>
              <a:buChar char="n"/>
              <a:defRPr/>
            </a:pPr>
            <a:r>
              <a:rPr lang="en-US" altLang="zh-TW" kern="0" dirty="0">
                <a:latin typeface="+mn-lt"/>
                <a:ea typeface="+mn-ea"/>
                <a:sym typeface="Wingdings" pitchFamily="2" charset="2"/>
              </a:rPr>
              <a:t>For the minimization problem with mixed-constraints, the situation is more difficult because we cannot apply the dual principle to find the corresponding maximization problem if there are mixed constraints</a:t>
            </a:r>
          </a:p>
          <a:p>
            <a:pPr marL="196850" indent="-196850">
              <a:lnSpc>
                <a:spcPct val="110000"/>
              </a:lnSpc>
              <a:spcBef>
                <a:spcPts val="300"/>
              </a:spcBef>
              <a:buClr>
                <a:schemeClr val="tx1"/>
              </a:buClr>
              <a:buSzPct val="40000"/>
              <a:buFont typeface="Wingdings" pitchFamily="2" charset="2"/>
              <a:buChar char="n"/>
              <a:defRPr/>
            </a:pPr>
            <a:r>
              <a:rPr lang="en-US" altLang="zh-TW" kern="0" dirty="0" smtClean="0">
                <a:solidFill>
                  <a:srgbClr val="FF0000"/>
                </a:solidFill>
                <a:latin typeface="+mn-lt"/>
                <a:ea typeface="+mn-ea"/>
                <a:sym typeface="Wingdings" pitchFamily="2" charset="2"/>
              </a:rPr>
              <a:t>Another </a:t>
            </a:r>
            <a:r>
              <a:rPr lang="en-US" altLang="zh-TW" kern="0" dirty="0">
                <a:solidFill>
                  <a:srgbClr val="FF0000"/>
                </a:solidFill>
                <a:latin typeface="+mn-lt"/>
                <a:ea typeface="+mn-ea"/>
                <a:sym typeface="Wingdings" pitchFamily="2" charset="2"/>
              </a:rPr>
              <a:t>technique </a:t>
            </a:r>
            <a:r>
              <a:rPr lang="en-US" altLang="zh-TW" kern="0" dirty="0" smtClean="0">
                <a:solidFill>
                  <a:srgbClr val="FF0000"/>
                </a:solidFill>
                <a:latin typeface="+mn-lt"/>
                <a:ea typeface="+mn-ea"/>
                <a:sym typeface="Wingdings" pitchFamily="2" charset="2"/>
              </a:rPr>
              <a:t>is introduced to </a:t>
            </a:r>
            <a:r>
              <a:rPr lang="en-US" altLang="zh-TW" kern="0" dirty="0">
                <a:solidFill>
                  <a:srgbClr val="FF0000"/>
                </a:solidFill>
                <a:latin typeface="+mn-lt"/>
                <a:ea typeface="+mn-ea"/>
                <a:sym typeface="Wingdings" pitchFamily="2" charset="2"/>
              </a:rPr>
              <a:t>change a mixed-constraint minimization problem to a mixed-constraint maximization problem by multiplying each coefficient in the objective function by </a:t>
            </a:r>
            <a:r>
              <a:rPr lang="en-US" altLang="zh-TW" dirty="0">
                <a:solidFill>
                  <a:srgbClr val="FF0000"/>
                </a:solidFill>
              </a:rPr>
              <a:t>–1</a:t>
            </a:r>
            <a:r>
              <a:rPr lang="en-US" altLang="zh-TW" dirty="0"/>
              <a:t> </a:t>
            </a:r>
            <a:endParaRPr lang="en-US" altLang="zh-TW" kern="0" dirty="0">
              <a:solidFill>
                <a:srgbClr val="FF0000"/>
              </a:solidFill>
              <a:latin typeface="+mn-lt"/>
              <a:ea typeface="+mn-ea"/>
              <a:sym typeface="Wingdings" pitchFamily="2" charset="2"/>
            </a:endParaRPr>
          </a:p>
          <a:p>
            <a:pPr marL="196850" indent="-196850">
              <a:lnSpc>
                <a:spcPct val="110000"/>
              </a:lnSpc>
              <a:spcBef>
                <a:spcPts val="300"/>
              </a:spcBef>
              <a:buClr>
                <a:schemeClr val="tx1"/>
              </a:buClr>
              <a:buSzPct val="40000"/>
              <a:buFont typeface="Wingdings" pitchFamily="2" charset="2"/>
              <a:buChar char="n"/>
              <a:defRPr/>
            </a:pPr>
            <a:r>
              <a:rPr lang="en-US" altLang="zh-TW" kern="0" dirty="0">
                <a:latin typeface="+mn-lt"/>
                <a:ea typeface="+mn-ea"/>
                <a:sym typeface="Wingdings" pitchFamily="2" charset="2"/>
              </a:rPr>
              <a:t>This technique is demonstrated in the next example</a:t>
            </a:r>
          </a:p>
          <a:p>
            <a:pPr marL="196850" indent="-196850">
              <a:lnSpc>
                <a:spcPct val="110000"/>
              </a:lnSpc>
              <a:spcBef>
                <a:spcPts val="300"/>
              </a:spcBef>
              <a:buClr>
                <a:schemeClr val="tx1"/>
              </a:buClr>
              <a:buSzPct val="40000"/>
              <a:defRPr/>
            </a:pPr>
            <a:endParaRPr lang="en-US" altLang="zh-TW" kern="0" dirty="0">
              <a:solidFill>
                <a:srgbClr val="FF0000"/>
              </a:solidFill>
              <a:latin typeface="+mn-lt"/>
              <a:ea typeface="+mn-ea"/>
              <a:sym typeface="Wingdings" pitchFamily="2" charset="2"/>
            </a:endParaRPr>
          </a:p>
          <a:p>
            <a:pPr marL="196850" indent="-196850">
              <a:lnSpc>
                <a:spcPct val="110000"/>
              </a:lnSpc>
              <a:spcBef>
                <a:spcPts val="300"/>
              </a:spcBef>
              <a:buClr>
                <a:schemeClr val="tx1"/>
              </a:buClr>
              <a:buSzPct val="40000"/>
              <a:buFont typeface="Wingdings" pitchFamily="2" charset="2"/>
              <a:buChar char="n"/>
              <a:defRPr/>
            </a:pPr>
            <a:endParaRPr lang="en-US" altLang="zh-TW" kern="0" dirty="0">
              <a:solidFill>
                <a:srgbClr val="FF0000"/>
              </a:solidFill>
              <a:latin typeface="+mn-lt"/>
              <a:ea typeface="+mn-ea"/>
              <a:sym typeface="Wingdings" pitchFamily="2" charset="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3"/>
          <p:cNvSpPr>
            <a:spLocks noGrp="1" noChangeArrowheads="1"/>
          </p:cNvSpPr>
          <p:nvPr>
            <p:ph type="body" idx="1"/>
          </p:nvPr>
        </p:nvSpPr>
        <p:spPr>
          <a:xfrm>
            <a:off x="285750" y="785813"/>
            <a:ext cx="8358188" cy="1857375"/>
          </a:xfrm>
        </p:spPr>
        <p:txBody>
          <a:bodyPr/>
          <a:lstStyle/>
          <a:p>
            <a:pPr eaLnBrk="1" hangingPunct="1">
              <a:spcBef>
                <a:spcPts val="300"/>
              </a:spcBef>
              <a:defRPr/>
            </a:pPr>
            <a:r>
              <a:rPr lang="en-US" altLang="zh-TW" dirty="0" smtClean="0"/>
              <a:t>Ex 2: A minimization problem with mixed constraints</a:t>
            </a:r>
          </a:p>
          <a:p>
            <a:pPr marL="360363" indent="-22225" eaLnBrk="1" hangingPunct="1">
              <a:spcBef>
                <a:spcPts val="300"/>
              </a:spcBef>
              <a:buFont typeface="Wingdings" pitchFamily="2" charset="2"/>
              <a:buNone/>
              <a:defRPr/>
            </a:pPr>
            <a:r>
              <a:rPr lang="en-US" altLang="zh-TW" dirty="0" smtClean="0"/>
              <a:t>	</a:t>
            </a:r>
            <a:r>
              <a:rPr lang="en-US" altLang="zh-TW" dirty="0" smtClean="0">
                <a:solidFill>
                  <a:schemeClr val="tx1"/>
                </a:solidFill>
              </a:rPr>
              <a:t>Find the minimum value of </a:t>
            </a:r>
            <a:r>
              <a:rPr lang="en-US" altLang="zh-TW" i="1" dirty="0" smtClean="0">
                <a:solidFill>
                  <a:schemeClr val="tx1"/>
                </a:solidFill>
              </a:rPr>
              <a:t>w</a:t>
            </a:r>
            <a:r>
              <a:rPr lang="en-US" altLang="zh-TW" dirty="0" smtClean="0">
                <a:solidFill>
                  <a:schemeClr val="tx1"/>
                </a:solidFill>
              </a:rPr>
              <a:t> = 4</a:t>
            </a:r>
            <a:r>
              <a:rPr lang="en-US" altLang="zh-TW" i="1" dirty="0" smtClean="0">
                <a:solidFill>
                  <a:schemeClr val="tx1"/>
                </a:solidFill>
              </a:rPr>
              <a:t>x</a:t>
            </a:r>
            <a:r>
              <a:rPr lang="en-US" altLang="zh-TW" baseline="-25000" dirty="0" smtClean="0">
                <a:solidFill>
                  <a:schemeClr val="tx1"/>
                </a:solidFill>
              </a:rPr>
              <a:t>1</a:t>
            </a:r>
            <a:r>
              <a:rPr lang="en-US" altLang="zh-TW" dirty="0" smtClean="0">
                <a:solidFill>
                  <a:schemeClr val="tx1"/>
                </a:solidFill>
              </a:rPr>
              <a:t> + 2</a:t>
            </a:r>
            <a:r>
              <a:rPr lang="en-US" altLang="zh-TW" i="1" dirty="0" smtClean="0">
                <a:solidFill>
                  <a:schemeClr val="tx1"/>
                </a:solidFill>
              </a:rPr>
              <a:t>x</a:t>
            </a:r>
            <a:r>
              <a:rPr lang="en-US" altLang="zh-TW" baseline="-25000" dirty="0" smtClean="0">
                <a:solidFill>
                  <a:schemeClr val="tx1"/>
                </a:solidFill>
              </a:rPr>
              <a:t>2</a:t>
            </a:r>
            <a:r>
              <a:rPr lang="en-US" altLang="zh-TW" dirty="0" smtClean="0">
                <a:solidFill>
                  <a:schemeClr val="tx1"/>
                </a:solidFill>
              </a:rPr>
              <a:t> + </a:t>
            </a:r>
            <a:r>
              <a:rPr lang="en-US" altLang="zh-TW" i="1" dirty="0" smtClean="0">
                <a:solidFill>
                  <a:schemeClr val="tx1"/>
                </a:solidFill>
              </a:rPr>
              <a:t>x</a:t>
            </a:r>
            <a:r>
              <a:rPr lang="en-US" altLang="zh-TW" baseline="-25000" dirty="0" smtClean="0">
                <a:solidFill>
                  <a:schemeClr val="tx1"/>
                </a:solidFill>
              </a:rPr>
              <a:t>3</a:t>
            </a:r>
            <a:r>
              <a:rPr lang="en-US" altLang="zh-TW" dirty="0" smtClean="0">
                <a:solidFill>
                  <a:schemeClr val="tx1"/>
                </a:solidFill>
              </a:rPr>
              <a:t>, subject to the constraints</a:t>
            </a: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r>
              <a:rPr lang="en-US" altLang="zh-TW" dirty="0" smtClean="0">
                <a:solidFill>
                  <a:schemeClr val="tx1"/>
                </a:solidFill>
              </a:rPr>
              <a:t>where </a:t>
            </a:r>
            <a:r>
              <a:rPr lang="en-US" altLang="zh-TW" i="1" dirty="0" smtClean="0">
                <a:solidFill>
                  <a:schemeClr val="tx1"/>
                </a:solidFill>
              </a:rPr>
              <a:t>x</a:t>
            </a:r>
            <a:r>
              <a:rPr lang="en-US" altLang="zh-TW" baseline="-25000" dirty="0" smtClean="0">
                <a:solidFill>
                  <a:schemeClr val="tx1"/>
                </a:solidFill>
              </a:rPr>
              <a:t>1</a:t>
            </a:r>
            <a:r>
              <a:rPr lang="en-US" altLang="zh-TW" dirty="0" smtClean="0">
                <a:solidFill>
                  <a:schemeClr val="tx1"/>
                </a:solidFill>
              </a:rPr>
              <a:t> </a:t>
            </a:r>
            <a:r>
              <a:rPr lang="en-US" dirty="0" smtClean="0">
                <a:solidFill>
                  <a:schemeClr val="tx1"/>
                </a:solidFill>
                <a:sym typeface="Symbol"/>
              </a:rPr>
              <a:t> 0, </a:t>
            </a:r>
            <a:r>
              <a:rPr lang="en-US" i="1" dirty="0" smtClean="0">
                <a:solidFill>
                  <a:schemeClr val="tx1"/>
                </a:solidFill>
                <a:sym typeface="Symbol"/>
              </a:rPr>
              <a:t>x</a:t>
            </a:r>
            <a:r>
              <a:rPr lang="en-US" baseline="-25000" dirty="0" smtClean="0">
                <a:solidFill>
                  <a:schemeClr val="tx1"/>
                </a:solidFill>
                <a:sym typeface="Symbol"/>
              </a:rPr>
              <a:t>2</a:t>
            </a:r>
            <a:r>
              <a:rPr lang="en-US" dirty="0" smtClean="0">
                <a:solidFill>
                  <a:schemeClr val="tx1"/>
                </a:solidFill>
                <a:sym typeface="Symbol"/>
              </a:rPr>
              <a:t>  0, and </a:t>
            </a:r>
            <a:r>
              <a:rPr lang="en-US" altLang="zh-TW" i="1" dirty="0" smtClean="0">
                <a:solidFill>
                  <a:schemeClr val="tx1"/>
                </a:solidFill>
              </a:rPr>
              <a:t>x</a:t>
            </a:r>
            <a:r>
              <a:rPr lang="en-US" altLang="zh-TW" baseline="-25000" dirty="0" smtClean="0">
                <a:solidFill>
                  <a:schemeClr val="tx1"/>
                </a:solidFill>
              </a:rPr>
              <a:t>3</a:t>
            </a:r>
            <a:r>
              <a:rPr lang="en-US" altLang="zh-TW" dirty="0" smtClean="0">
                <a:solidFill>
                  <a:schemeClr val="tx1"/>
                </a:solidFill>
              </a:rPr>
              <a:t> </a:t>
            </a:r>
            <a:r>
              <a:rPr lang="en-US" dirty="0" smtClean="0">
                <a:solidFill>
                  <a:schemeClr val="tx1"/>
                </a:solidFill>
                <a:sym typeface="Symbol"/>
              </a:rPr>
              <a:t> 0 </a:t>
            </a:r>
            <a:endParaRPr lang="zh-TW" altLang="en-US" dirty="0" smtClean="0">
              <a:solidFill>
                <a:schemeClr val="tx1"/>
              </a:solidFill>
            </a:endParaRPr>
          </a:p>
        </p:txBody>
      </p:sp>
      <p:sp>
        <p:nvSpPr>
          <p:cNvPr id="31748"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93B95DE0-852A-4204-97E7-03A63A686724}" type="slidenum">
              <a:rPr kumimoji="0" lang="en-US" altLang="zh-TW" sz="1400"/>
              <a:pPr algn="ctr"/>
              <a:t>78</a:t>
            </a:fld>
            <a:endParaRPr kumimoji="0" lang="en-US" altLang="zh-TW" sz="1400"/>
          </a:p>
        </p:txBody>
      </p:sp>
      <p:graphicFrame>
        <p:nvGraphicFramePr>
          <p:cNvPr id="31746" name="Object 2"/>
          <p:cNvGraphicFramePr>
            <a:graphicFrameLocks noChangeAspect="1"/>
          </p:cNvGraphicFramePr>
          <p:nvPr/>
        </p:nvGraphicFramePr>
        <p:xfrm>
          <a:off x="2428875" y="1857375"/>
          <a:ext cx="3444875" cy="1231900"/>
        </p:xfrm>
        <a:graphic>
          <a:graphicData uri="http://schemas.openxmlformats.org/presentationml/2006/ole">
            <mc:AlternateContent xmlns:mc="http://schemas.openxmlformats.org/markup-compatibility/2006">
              <mc:Choice xmlns:v="urn:schemas-microsoft-com:vml" Requires="v">
                <p:oleObj spid="_x0000_s31944" name="Equation" r:id="rId3" imgW="1917360" imgH="685800" progId="Equation.DSMT4">
                  <p:embed/>
                </p:oleObj>
              </mc:Choice>
              <mc:Fallback>
                <p:oleObj name="Equation" r:id="rId3" imgW="1917360" imgH="685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1857375"/>
                        <a:ext cx="3444875"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17"/>
          <p:cNvSpPr>
            <a:spLocks noChangeArrowheads="1"/>
          </p:cNvSpPr>
          <p:nvPr/>
        </p:nvSpPr>
        <p:spPr bwMode="auto">
          <a:xfrm>
            <a:off x="285750" y="3714750"/>
            <a:ext cx="7924800" cy="571500"/>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Sol:</a:t>
            </a:r>
          </a:p>
          <a:p>
            <a:pPr marL="450850" indent="-450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a:t>
            </a:r>
            <a:endParaRPr lang="en-US" altLang="zh-TW" dirty="0">
              <a:latin typeface="+mn-lt"/>
              <a:ea typeface="標楷體" pitchFamily="65" charset="-120"/>
            </a:endParaRPr>
          </a:p>
        </p:txBody>
      </p:sp>
      <p:sp>
        <p:nvSpPr>
          <p:cNvPr id="31750" name="文字方塊 10"/>
          <p:cNvSpPr txBox="1">
            <a:spLocks noChangeArrowheads="1"/>
          </p:cNvSpPr>
          <p:nvPr/>
        </p:nvSpPr>
        <p:spPr bwMode="auto">
          <a:xfrm>
            <a:off x="714375" y="4287838"/>
            <a:ext cx="7358063"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lnSpc>
                <a:spcPct val="110000"/>
              </a:lnSpc>
            </a:pPr>
            <a:r>
              <a:rPr lang="en-US" altLang="zh-TW" dirty="0"/>
              <a:t>First, rewrite the objective function by multiplying each of its coefficients by –1, i.e., </a:t>
            </a:r>
            <a:r>
              <a:rPr lang="en-US" altLang="zh-TW" i="1" dirty="0"/>
              <a:t>z</a:t>
            </a:r>
            <a:r>
              <a:rPr lang="en-US" altLang="zh-TW" dirty="0"/>
              <a:t> = –4</a:t>
            </a:r>
            <a:r>
              <a:rPr lang="en-US" altLang="zh-TW" i="1" dirty="0"/>
              <a:t>x</a:t>
            </a:r>
            <a:r>
              <a:rPr lang="en-US" altLang="zh-TW" baseline="-25000" dirty="0"/>
              <a:t>1</a:t>
            </a:r>
            <a:r>
              <a:rPr lang="en-US" altLang="zh-TW" dirty="0"/>
              <a:t> – 2</a:t>
            </a:r>
            <a:r>
              <a:rPr lang="en-US" altLang="zh-TW" i="1" dirty="0"/>
              <a:t>x</a:t>
            </a:r>
            <a:r>
              <a:rPr lang="en-US" altLang="zh-TW" baseline="-25000" dirty="0"/>
              <a:t>2</a:t>
            </a:r>
            <a:r>
              <a:rPr lang="en-US" altLang="zh-TW" dirty="0"/>
              <a:t> – </a:t>
            </a:r>
            <a:r>
              <a:rPr lang="en-US" altLang="zh-TW" i="1" dirty="0"/>
              <a:t>x</a:t>
            </a:r>
            <a:r>
              <a:rPr lang="en-US" altLang="zh-TW" baseline="-25000" dirty="0"/>
              <a:t>3</a:t>
            </a:r>
            <a:r>
              <a:rPr lang="en-US" altLang="zh-TW" dirty="0"/>
              <a:t> </a:t>
            </a:r>
            <a:r>
              <a:rPr lang="en-US" altLang="zh-TW" dirty="0">
                <a:solidFill>
                  <a:srgbClr val="0000FF"/>
                </a:solidFill>
              </a:rPr>
              <a:t>(maximizing this </a:t>
            </a:r>
            <a:r>
              <a:rPr lang="en-US" altLang="zh-TW" dirty="0" smtClean="0">
                <a:solidFill>
                  <a:srgbClr val="0000FF"/>
                </a:solidFill>
              </a:rPr>
              <a:t>new </a:t>
            </a:r>
            <a:r>
              <a:rPr lang="en-US" altLang="zh-TW" dirty="0">
                <a:solidFill>
                  <a:srgbClr val="0000FF"/>
                </a:solidFill>
              </a:rPr>
              <a:t>objective function is equivalent to minimizing the original objective function)</a:t>
            </a:r>
            <a:endParaRPr lang="zh-TW" altLang="en-US" dirty="0">
              <a:solidFill>
                <a:srgbClr val="0000FF"/>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285750" y="785813"/>
            <a:ext cx="8358188" cy="1857375"/>
          </a:xfrm>
        </p:spPr>
        <p:txBody>
          <a:bodyPr/>
          <a:lstStyle/>
          <a:p>
            <a:pPr marL="360363" indent="-22225" eaLnBrk="1" hangingPunct="1">
              <a:spcBef>
                <a:spcPts val="300"/>
              </a:spcBef>
              <a:buFont typeface="Wingdings" pitchFamily="2" charset="2"/>
              <a:buNone/>
            </a:pPr>
            <a:r>
              <a:rPr lang="en-US" altLang="zh-TW" smtClean="0">
                <a:solidFill>
                  <a:schemeClr val="tx1"/>
                </a:solidFill>
              </a:rPr>
              <a:t>Next, add a slack variable to the first inequality and subtract surplus variables from the second and third inequalities, and the initial simplex tableau is as follows</a:t>
            </a:r>
            <a:endParaRPr lang="zh-TW" altLang="en-US" smtClean="0">
              <a:solidFill>
                <a:schemeClr val="tx1"/>
              </a:solidFill>
            </a:endParaRPr>
          </a:p>
        </p:txBody>
      </p:sp>
      <p:sp>
        <p:nvSpPr>
          <p:cNvPr id="91139"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44379ED9-0E47-47C7-BE49-3C7CB4F52066}" type="slidenum">
              <a:rPr kumimoji="0" lang="en-US" altLang="zh-TW" sz="1400"/>
              <a:pPr algn="ctr"/>
              <a:t>79</a:t>
            </a:fld>
            <a:endParaRPr kumimoji="0" lang="en-US" altLang="zh-TW" sz="1400"/>
          </a:p>
        </p:txBody>
      </p:sp>
      <p:sp>
        <p:nvSpPr>
          <p:cNvPr id="11" name="文字方塊 10"/>
          <p:cNvSpPr txBox="1"/>
          <p:nvPr/>
        </p:nvSpPr>
        <p:spPr>
          <a:xfrm>
            <a:off x="539552" y="4335775"/>
            <a:ext cx="8280920" cy="2477601"/>
          </a:xfrm>
          <a:prstGeom prst="rect">
            <a:avLst/>
          </a:prstGeom>
          <a:noFill/>
        </p:spPr>
        <p:txBody>
          <a:bodyPr wrap="square">
            <a:spAutoFit/>
          </a:bodyPr>
          <a:lstStyle/>
          <a:p>
            <a:pPr marL="271463" indent="-271463">
              <a:spcBef>
                <a:spcPts val="600"/>
              </a:spcBef>
              <a:defRPr/>
            </a:pPr>
            <a:r>
              <a:rPr lang="en-US" altLang="zh-TW" sz="2000" dirty="0">
                <a:solidFill>
                  <a:srgbClr val="0000FF"/>
                </a:solidFill>
              </a:rPr>
              <a:t>※ Note that </a:t>
            </a:r>
            <a:r>
              <a:rPr lang="en-US" altLang="zh-TW" sz="2000" dirty="0" smtClean="0">
                <a:solidFill>
                  <a:srgbClr val="0000FF"/>
                </a:solidFill>
              </a:rPr>
              <a:t>there is no negative entry in the </a:t>
            </a:r>
            <a:r>
              <a:rPr lang="en-US" altLang="zh-TW" sz="2000" dirty="0">
                <a:solidFill>
                  <a:srgbClr val="0000FF"/>
                </a:solidFill>
              </a:rPr>
              <a:t>bottom row </a:t>
            </a:r>
            <a:r>
              <a:rPr lang="en-US" altLang="zh-TW" sz="2000" dirty="0" smtClean="0">
                <a:solidFill>
                  <a:srgbClr val="0000FF"/>
                </a:solidFill>
              </a:rPr>
              <a:t>because it contains </a:t>
            </a:r>
            <a:r>
              <a:rPr lang="en-US" altLang="zh-TW" sz="2000" dirty="0">
                <a:solidFill>
                  <a:srgbClr val="0000FF"/>
                </a:solidFill>
              </a:rPr>
              <a:t>the negatives of the coefficients of the </a:t>
            </a:r>
            <a:r>
              <a:rPr lang="en-US" altLang="zh-TW" sz="2000" dirty="0" smtClean="0">
                <a:solidFill>
                  <a:srgbClr val="0000FF"/>
                </a:solidFill>
              </a:rPr>
              <a:t>new </a:t>
            </a:r>
            <a:r>
              <a:rPr lang="en-US" altLang="zh-TW" sz="2000" dirty="0">
                <a:solidFill>
                  <a:srgbClr val="0000FF"/>
                </a:solidFill>
              </a:rPr>
              <a:t>objective function</a:t>
            </a:r>
          </a:p>
          <a:p>
            <a:pPr marL="271463" indent="-271463">
              <a:spcBef>
                <a:spcPts val="600"/>
              </a:spcBef>
              <a:defRPr/>
            </a:pPr>
            <a:r>
              <a:rPr lang="en-US" altLang="zh-TW" sz="2000" dirty="0">
                <a:solidFill>
                  <a:srgbClr val="0000FF"/>
                </a:solidFill>
              </a:rPr>
              <a:t>※ The current solution </a:t>
            </a:r>
            <a:r>
              <a:rPr lang="en-US" altLang="zh-TW" sz="2000" kern="0" dirty="0">
                <a:solidFill>
                  <a:srgbClr val="0000FF"/>
                </a:solidFill>
                <a:sym typeface="Wingdings" pitchFamily="2" charset="2"/>
              </a:rPr>
              <a:t>(</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3</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3</a:t>
            </a:r>
            <a:r>
              <a:rPr lang="en-US" altLang="zh-TW" sz="2000" kern="0" dirty="0">
                <a:solidFill>
                  <a:srgbClr val="0000FF"/>
                </a:solidFill>
                <a:sym typeface="Wingdings" pitchFamily="2" charset="2"/>
              </a:rPr>
              <a:t>) = (0, 0, 0, 14, </a:t>
            </a:r>
            <a:r>
              <a:rPr lang="en-US" altLang="zh-TW" sz="2000" dirty="0">
                <a:solidFill>
                  <a:srgbClr val="0000FF"/>
                </a:solidFill>
                <a:ea typeface="新細明體" pitchFamily="18" charset="-120"/>
              </a:rPr>
              <a:t>–</a:t>
            </a:r>
            <a:r>
              <a:rPr lang="en-US" altLang="zh-TW" sz="2000" kern="0" dirty="0">
                <a:solidFill>
                  <a:srgbClr val="0000FF"/>
                </a:solidFill>
                <a:sym typeface="Wingdings" pitchFamily="2" charset="2"/>
              </a:rPr>
              <a:t>4, </a:t>
            </a:r>
            <a:r>
              <a:rPr lang="en-US" altLang="zh-TW" sz="2000" dirty="0">
                <a:solidFill>
                  <a:srgbClr val="0000FF"/>
                </a:solidFill>
                <a:ea typeface="新細明體" pitchFamily="18" charset="-120"/>
              </a:rPr>
              <a:t>–</a:t>
            </a:r>
            <a:r>
              <a:rPr lang="en-US" altLang="zh-TW" sz="2000" kern="0" dirty="0">
                <a:solidFill>
                  <a:srgbClr val="0000FF"/>
                </a:solidFill>
                <a:sym typeface="Wingdings" pitchFamily="2" charset="2"/>
              </a:rPr>
              <a:t>6) is not a feasible solution</a:t>
            </a:r>
          </a:p>
          <a:p>
            <a:pPr marL="271463" indent="-271463">
              <a:spcBef>
                <a:spcPts val="600"/>
              </a:spcBef>
              <a:defRPr/>
            </a:pPr>
            <a:r>
              <a:rPr lang="en-US" altLang="zh-TW" sz="2000" dirty="0">
                <a:solidFill>
                  <a:srgbClr val="0000FF"/>
                </a:solidFill>
              </a:rPr>
              <a:t>※ </a:t>
            </a:r>
            <a:r>
              <a:rPr lang="en-US" altLang="zh-TW" sz="2000" kern="0" dirty="0">
                <a:solidFill>
                  <a:srgbClr val="0000FF"/>
                </a:solidFill>
                <a:sym typeface="Wingdings" pitchFamily="2" charset="2"/>
              </a:rPr>
              <a:t>So, what we need to do is to arbitrarily choose the entering and departing </a:t>
            </a:r>
            <a:r>
              <a:rPr lang="en-US" altLang="zh-TW" sz="2000" kern="0" dirty="0" smtClean="0">
                <a:solidFill>
                  <a:srgbClr val="0000FF"/>
                </a:solidFill>
                <a:sym typeface="Wingdings" pitchFamily="2" charset="2"/>
              </a:rPr>
              <a:t>variables </a:t>
            </a:r>
            <a:r>
              <a:rPr lang="en-US" altLang="zh-TW" sz="2000" kern="0" dirty="0">
                <a:solidFill>
                  <a:srgbClr val="0000FF"/>
                </a:solidFill>
                <a:sym typeface="Wingdings" pitchFamily="2" charset="2"/>
              </a:rPr>
              <a:t>to find a feasible solution</a:t>
            </a:r>
          </a:p>
          <a:p>
            <a:pPr marL="271463" indent="-271463">
              <a:spcBef>
                <a:spcPts val="600"/>
              </a:spcBef>
              <a:defRPr/>
            </a:pPr>
            <a:r>
              <a:rPr lang="en-US" altLang="zh-TW" sz="2000" dirty="0">
                <a:solidFill>
                  <a:srgbClr val="0000FF"/>
                </a:solidFill>
              </a:rPr>
              <a:t>※ Here we choose </a:t>
            </a:r>
            <a:r>
              <a:rPr lang="en-US" altLang="zh-TW" sz="2000" i="1" dirty="0">
                <a:solidFill>
                  <a:srgbClr val="0000FF"/>
                </a:solidFill>
              </a:rPr>
              <a:t>x</a:t>
            </a:r>
            <a:r>
              <a:rPr lang="en-US" altLang="zh-TW" sz="2000" baseline="-25000" dirty="0">
                <a:solidFill>
                  <a:srgbClr val="0000FF"/>
                </a:solidFill>
              </a:rPr>
              <a:t>2</a:t>
            </a:r>
            <a:r>
              <a:rPr lang="en-US" altLang="zh-TW" sz="2000" dirty="0">
                <a:solidFill>
                  <a:srgbClr val="0000FF"/>
                </a:solidFill>
              </a:rPr>
              <a:t> as the entering variable and </a:t>
            </a:r>
            <a:r>
              <a:rPr lang="en-US" altLang="zh-TW" sz="2000" i="1" dirty="0">
                <a:solidFill>
                  <a:srgbClr val="0000FF"/>
                </a:solidFill>
              </a:rPr>
              <a:t>s</a:t>
            </a:r>
            <a:r>
              <a:rPr lang="en-US" altLang="zh-TW" sz="2000" baseline="-25000" dirty="0">
                <a:solidFill>
                  <a:srgbClr val="0000FF"/>
                </a:solidFill>
              </a:rPr>
              <a:t>2</a:t>
            </a:r>
            <a:r>
              <a:rPr lang="en-US" altLang="zh-TW" sz="2000" dirty="0">
                <a:solidFill>
                  <a:srgbClr val="0000FF"/>
                </a:solidFill>
              </a:rPr>
              <a:t> as the departing variable</a:t>
            </a:r>
            <a:endParaRPr lang="zh-TW" altLang="en-US" sz="2000" dirty="0">
              <a:solidFill>
                <a:srgbClr val="0000FF"/>
              </a:solidFill>
            </a:endParaRPr>
          </a:p>
        </p:txBody>
      </p:sp>
      <p:pic>
        <p:nvPicPr>
          <p:cNvPr id="911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928813"/>
            <a:ext cx="502126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857250"/>
            <a:ext cx="5154612"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48131" name="矩形 10"/>
          <p:cNvSpPr>
            <a:spLocks noChangeArrowheads="1"/>
          </p:cNvSpPr>
          <p:nvPr/>
        </p:nvSpPr>
        <p:spPr bwMode="auto">
          <a:xfrm>
            <a:off x="928688" y="3598863"/>
            <a:ext cx="7786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96850" indent="-196850">
              <a:spcBef>
                <a:spcPct val="20000"/>
              </a:spcBef>
              <a:buClr>
                <a:schemeClr val="tx1"/>
              </a:buClr>
              <a:buSzPct val="40000"/>
              <a:buFont typeface="Wingdings" pitchFamily="2" charset="2"/>
              <a:buChar char="n"/>
            </a:pPr>
            <a:r>
              <a:rPr lang="en-US" altLang="zh-TW">
                <a:solidFill>
                  <a:schemeClr val="hlink"/>
                </a:solidFill>
                <a:ea typeface="標楷體" pitchFamily="65" charset="-120"/>
              </a:rPr>
              <a:t>Notes: </a:t>
            </a:r>
            <a:r>
              <a:rPr lang="en-US" altLang="zh-TW">
                <a:ea typeface="標楷體" pitchFamily="65" charset="-120"/>
              </a:rPr>
              <a:t>For complicated regions, two border lines could intersect at a point that is not a vertex of the solution region</a:t>
            </a:r>
          </a:p>
        </p:txBody>
      </p:sp>
      <p:pic>
        <p:nvPicPr>
          <p:cNvPr id="481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4418013"/>
            <a:ext cx="245110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48133"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F0CA822C-6E0A-4B02-9780-050037CA4852}" type="slidenum">
              <a:rPr kumimoji="0" lang="en-US" altLang="zh-TW" sz="1400"/>
              <a:pPr algn="ctr"/>
              <a:t>8</a:t>
            </a:fld>
            <a:endParaRPr kumimoji="0" lang="en-US" altLang="zh-TW" sz="14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75FB04BD-4FE3-488B-BDB8-26C129F67C98}" type="slidenum">
              <a:rPr kumimoji="0" lang="en-US" altLang="zh-TW" sz="1400"/>
              <a:pPr algn="ctr"/>
              <a:t>80</a:t>
            </a:fld>
            <a:endParaRPr kumimoji="0" lang="en-US" altLang="zh-TW" sz="1400"/>
          </a:p>
        </p:txBody>
      </p:sp>
      <p:sp>
        <p:nvSpPr>
          <p:cNvPr id="11" name="文字方塊 10"/>
          <p:cNvSpPr txBox="1"/>
          <p:nvPr/>
        </p:nvSpPr>
        <p:spPr>
          <a:xfrm>
            <a:off x="428625" y="2571750"/>
            <a:ext cx="8286750" cy="1692275"/>
          </a:xfrm>
          <a:prstGeom prst="rect">
            <a:avLst/>
          </a:prstGeom>
          <a:noFill/>
        </p:spPr>
        <p:txBody>
          <a:bodyPr>
            <a:spAutoFit/>
          </a:bodyPr>
          <a:lstStyle/>
          <a:p>
            <a:pPr marL="363538" indent="-363538">
              <a:spcBef>
                <a:spcPts val="600"/>
              </a:spcBef>
              <a:defRPr/>
            </a:pPr>
            <a:r>
              <a:rPr lang="en-US" altLang="zh-TW" sz="2000" dirty="0">
                <a:solidFill>
                  <a:srgbClr val="0000FF"/>
                </a:solidFill>
              </a:rPr>
              <a:t>※ The current solution </a:t>
            </a:r>
            <a:r>
              <a:rPr lang="en-US" altLang="zh-TW" sz="2000" kern="0" dirty="0">
                <a:solidFill>
                  <a:srgbClr val="0000FF"/>
                </a:solidFill>
                <a:sym typeface="Wingdings" pitchFamily="2" charset="2"/>
              </a:rPr>
              <a:t>(</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3</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3</a:t>
            </a:r>
            <a:r>
              <a:rPr lang="en-US" altLang="zh-TW" sz="2000" kern="0" dirty="0">
                <a:solidFill>
                  <a:srgbClr val="0000FF"/>
                </a:solidFill>
                <a:sym typeface="Wingdings" pitchFamily="2" charset="2"/>
              </a:rPr>
              <a:t>) = (0, 4, 0, 2, 0, 10) is a feasible solution</a:t>
            </a:r>
            <a:r>
              <a:rPr lang="en-US" altLang="zh-TW" sz="2000" dirty="0">
                <a:solidFill>
                  <a:srgbClr val="0000FF"/>
                </a:solidFill>
                <a:sym typeface="Wingdings" pitchFamily="2" charset="2"/>
              </a:rPr>
              <a:t>. From now on, we can apply the standard simplex method</a:t>
            </a:r>
          </a:p>
          <a:p>
            <a:pPr marL="363538" indent="-363538">
              <a:spcBef>
                <a:spcPts val="600"/>
              </a:spcBef>
              <a:defRPr/>
            </a:pPr>
            <a:r>
              <a:rPr lang="en-US" altLang="zh-TW" sz="2000" dirty="0">
                <a:solidFill>
                  <a:srgbClr val="0000FF"/>
                </a:solidFill>
              </a:rPr>
              <a:t>※ We choose </a:t>
            </a:r>
            <a:r>
              <a:rPr lang="en-US" altLang="zh-TW" sz="2000" i="1" dirty="0">
                <a:solidFill>
                  <a:srgbClr val="0000FF"/>
                </a:solidFill>
              </a:rPr>
              <a:t>x</a:t>
            </a:r>
            <a:r>
              <a:rPr lang="en-US" altLang="zh-TW" sz="2000" baseline="-25000" dirty="0">
                <a:solidFill>
                  <a:srgbClr val="0000FF"/>
                </a:solidFill>
              </a:rPr>
              <a:t>3</a:t>
            </a:r>
            <a:r>
              <a:rPr lang="en-US" altLang="zh-TW" sz="2000" dirty="0">
                <a:solidFill>
                  <a:srgbClr val="0000FF"/>
                </a:solidFill>
              </a:rPr>
              <a:t> as the entering variable because –9 is the smallest entry in the bottom row and choose </a:t>
            </a:r>
            <a:r>
              <a:rPr lang="en-US" altLang="zh-TW" sz="2000" i="1" dirty="0">
                <a:solidFill>
                  <a:srgbClr val="0000FF"/>
                </a:solidFill>
              </a:rPr>
              <a:t>s</a:t>
            </a:r>
            <a:r>
              <a:rPr lang="en-US" altLang="zh-TW" sz="2000" baseline="-25000" dirty="0">
                <a:solidFill>
                  <a:srgbClr val="0000FF"/>
                </a:solidFill>
              </a:rPr>
              <a:t>3</a:t>
            </a:r>
            <a:r>
              <a:rPr lang="en-US" altLang="zh-TW" sz="2000" dirty="0">
                <a:solidFill>
                  <a:srgbClr val="0000FF"/>
                </a:solidFill>
              </a:rPr>
              <a:t> as the departing variable because </a:t>
            </a:r>
            <a:r>
              <a:rPr lang="en-US" altLang="zh-TW" sz="2000" i="1" dirty="0">
                <a:solidFill>
                  <a:srgbClr val="0000FF"/>
                </a:solidFill>
              </a:rPr>
              <a:t>b</a:t>
            </a:r>
            <a:r>
              <a:rPr lang="en-US" altLang="zh-TW" sz="2000" baseline="-25000" dirty="0">
                <a:solidFill>
                  <a:srgbClr val="0000FF"/>
                </a:solidFill>
              </a:rPr>
              <a:t>3</a:t>
            </a:r>
            <a:r>
              <a:rPr lang="en-US" altLang="zh-TW" sz="2000" dirty="0">
                <a:solidFill>
                  <a:srgbClr val="0000FF"/>
                </a:solidFill>
              </a:rPr>
              <a:t>/</a:t>
            </a:r>
            <a:r>
              <a:rPr lang="en-US" altLang="zh-TW" sz="2000" i="1" dirty="0">
                <a:solidFill>
                  <a:srgbClr val="0000FF"/>
                </a:solidFill>
              </a:rPr>
              <a:t>a</a:t>
            </a:r>
            <a:r>
              <a:rPr lang="en-US" altLang="zh-TW" sz="2000" baseline="-25000" dirty="0">
                <a:solidFill>
                  <a:srgbClr val="0000FF"/>
                </a:solidFill>
              </a:rPr>
              <a:t>33</a:t>
            </a:r>
            <a:r>
              <a:rPr lang="en-US" altLang="zh-TW" sz="2000" dirty="0">
                <a:solidFill>
                  <a:srgbClr val="0000FF"/>
                </a:solidFill>
              </a:rPr>
              <a:t> is the smallest nonnegative ratio in the third column</a:t>
            </a:r>
          </a:p>
        </p:txBody>
      </p:sp>
      <p:pic>
        <p:nvPicPr>
          <p:cNvPr id="921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785813"/>
            <a:ext cx="42735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8" name="Rectangle 3"/>
          <p:cNvSpPr txBox="1">
            <a:spLocks noChangeArrowheads="1"/>
          </p:cNvSpPr>
          <p:nvPr/>
        </p:nvSpPr>
        <p:spPr bwMode="auto">
          <a:xfrm>
            <a:off x="357188" y="4170759"/>
            <a:ext cx="8358187" cy="1857375"/>
          </a:xfrm>
          <a:prstGeom prst="rect">
            <a:avLst/>
          </a:prstGeom>
          <a:noFill/>
          <a:ln w="9525">
            <a:noFill/>
            <a:miter lim="800000"/>
            <a:headEnd/>
            <a:tailEnd/>
          </a:ln>
        </p:spPr>
        <p:txBody>
          <a:bodyPr/>
          <a:lstStyle/>
          <a:p>
            <a:pPr marL="360363" indent="-22225">
              <a:spcBef>
                <a:spcPts val="300"/>
              </a:spcBef>
              <a:buClr>
                <a:schemeClr val="tx1"/>
              </a:buClr>
              <a:buSzPct val="40000"/>
              <a:buFont typeface="Wingdings" pitchFamily="2" charset="2"/>
              <a:buNone/>
              <a:defRPr/>
            </a:pPr>
            <a:r>
              <a:rPr lang="en-US" altLang="zh-TW" kern="0" dirty="0">
                <a:latin typeface="+mn-lt"/>
                <a:ea typeface="+mn-ea"/>
              </a:rPr>
              <a:t>After pivoting, we can obtain the following simplex tableau</a:t>
            </a:r>
            <a:endParaRPr lang="zh-TW" altLang="en-US" kern="0" dirty="0">
              <a:latin typeface="+mn-lt"/>
              <a:ea typeface="+mn-ea"/>
            </a:endParaRPr>
          </a:p>
        </p:txBody>
      </p:sp>
      <p:pic>
        <p:nvPicPr>
          <p:cNvPr id="921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4605734"/>
            <a:ext cx="5094288"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F1694D62-9892-4900-92E9-77960D26DC21}" type="slidenum">
              <a:rPr kumimoji="0" lang="en-US" altLang="zh-TW" sz="1400"/>
              <a:pPr algn="ctr"/>
              <a:t>81</a:t>
            </a:fld>
            <a:endParaRPr kumimoji="0" lang="en-US" altLang="zh-TW" sz="1400"/>
          </a:p>
        </p:txBody>
      </p:sp>
      <p:sp>
        <p:nvSpPr>
          <p:cNvPr id="8" name="Rectangle 3"/>
          <p:cNvSpPr txBox="1">
            <a:spLocks noChangeArrowheads="1"/>
          </p:cNvSpPr>
          <p:nvPr/>
        </p:nvSpPr>
        <p:spPr bwMode="auto">
          <a:xfrm>
            <a:off x="285750" y="785813"/>
            <a:ext cx="8358188" cy="5000625"/>
          </a:xfrm>
          <a:prstGeom prst="rect">
            <a:avLst/>
          </a:prstGeom>
          <a:noFill/>
          <a:ln w="9525">
            <a:noFill/>
            <a:miter lim="800000"/>
            <a:headEnd/>
            <a:tailEnd/>
          </a:ln>
        </p:spPr>
        <p:txBody>
          <a:bodyPr/>
          <a:lstStyle/>
          <a:p>
            <a:pPr marL="360363" indent="-22225">
              <a:spcBef>
                <a:spcPts val="300"/>
              </a:spcBef>
              <a:buClr>
                <a:schemeClr val="tx1"/>
              </a:buClr>
              <a:buSzPct val="40000"/>
              <a:buFont typeface="Wingdings" pitchFamily="2" charset="2"/>
              <a:buNone/>
              <a:defRPr/>
            </a:pPr>
            <a:r>
              <a:rPr lang="en-US" altLang="zh-TW" kern="0" dirty="0">
                <a:latin typeface="+mn-lt"/>
                <a:ea typeface="+mn-ea"/>
              </a:rPr>
              <a:t>After pivoting around </a:t>
            </a:r>
            <a:r>
              <a:rPr lang="en-US" altLang="zh-TW" i="1" kern="0" dirty="0">
                <a:latin typeface="+mn-lt"/>
                <a:ea typeface="+mn-ea"/>
              </a:rPr>
              <a:t>a</a:t>
            </a:r>
            <a:r>
              <a:rPr lang="en-US" altLang="zh-TW" kern="0" baseline="-25000" dirty="0">
                <a:latin typeface="+mn-lt"/>
                <a:ea typeface="+mn-ea"/>
              </a:rPr>
              <a:t>25</a:t>
            </a:r>
            <a:r>
              <a:rPr lang="en-US" altLang="zh-TW" kern="0" dirty="0">
                <a:latin typeface="+mn-lt"/>
                <a:ea typeface="+mn-ea"/>
              </a:rPr>
              <a:t>, we can obtain the following simplex tableau</a:t>
            </a:r>
          </a:p>
          <a:p>
            <a:pPr marL="360363" indent="-22225">
              <a:spcBef>
                <a:spcPts val="300"/>
              </a:spcBef>
              <a:buClr>
                <a:schemeClr val="tx1"/>
              </a:buClr>
              <a:buSzPct val="40000"/>
              <a:buFont typeface="Wingdings" pitchFamily="2" charset="2"/>
              <a:buNone/>
              <a:defRPr/>
            </a:pPr>
            <a:endParaRPr lang="en-US" altLang="zh-TW" kern="0" dirty="0">
              <a:latin typeface="+mn-lt"/>
              <a:ea typeface="+mn-ea"/>
            </a:endParaRPr>
          </a:p>
          <a:p>
            <a:pPr marL="360363" indent="-22225">
              <a:spcBef>
                <a:spcPts val="300"/>
              </a:spcBef>
              <a:buClr>
                <a:schemeClr val="tx1"/>
              </a:buClr>
              <a:buSzPct val="40000"/>
              <a:buFont typeface="Wingdings" pitchFamily="2" charset="2"/>
              <a:buNone/>
              <a:defRPr/>
            </a:pPr>
            <a:endParaRPr lang="en-US" altLang="zh-TW" kern="0" dirty="0">
              <a:latin typeface="+mn-lt"/>
              <a:ea typeface="+mn-ea"/>
            </a:endParaRPr>
          </a:p>
          <a:p>
            <a:pPr marL="360363" indent="-22225">
              <a:spcBef>
                <a:spcPts val="300"/>
              </a:spcBef>
              <a:buClr>
                <a:schemeClr val="tx1"/>
              </a:buClr>
              <a:buSzPct val="40000"/>
              <a:buFont typeface="Wingdings" pitchFamily="2" charset="2"/>
              <a:buNone/>
              <a:defRPr/>
            </a:pPr>
            <a:endParaRPr lang="en-US" altLang="zh-TW" kern="0" dirty="0">
              <a:latin typeface="+mn-lt"/>
              <a:ea typeface="+mn-ea"/>
            </a:endParaRPr>
          </a:p>
          <a:p>
            <a:pPr marL="360363" indent="-22225">
              <a:spcBef>
                <a:spcPts val="300"/>
              </a:spcBef>
              <a:buClr>
                <a:schemeClr val="tx1"/>
              </a:buClr>
              <a:buSzPct val="40000"/>
              <a:buFont typeface="Wingdings" pitchFamily="2" charset="2"/>
              <a:buNone/>
              <a:defRPr/>
            </a:pPr>
            <a:endParaRPr lang="en-US" altLang="zh-TW" kern="0" dirty="0">
              <a:latin typeface="+mn-lt"/>
              <a:ea typeface="+mn-ea"/>
            </a:endParaRPr>
          </a:p>
          <a:p>
            <a:pPr marL="360363" indent="-22225">
              <a:spcBef>
                <a:spcPts val="300"/>
              </a:spcBef>
              <a:buClr>
                <a:schemeClr val="tx1"/>
              </a:buClr>
              <a:buSzPct val="40000"/>
              <a:buFont typeface="Wingdings" pitchFamily="2" charset="2"/>
              <a:buNone/>
              <a:defRPr/>
            </a:pPr>
            <a:endParaRPr lang="en-US" altLang="zh-TW" kern="0" dirty="0">
              <a:latin typeface="+mn-lt"/>
              <a:ea typeface="+mn-ea"/>
            </a:endParaRPr>
          </a:p>
          <a:p>
            <a:pPr marL="360363" indent="-22225">
              <a:spcBef>
                <a:spcPts val="300"/>
              </a:spcBef>
              <a:buClr>
                <a:schemeClr val="tx1"/>
              </a:buClr>
              <a:buSzPct val="40000"/>
              <a:buFont typeface="Wingdings" pitchFamily="2" charset="2"/>
              <a:buNone/>
              <a:defRPr/>
            </a:pPr>
            <a:endParaRPr lang="en-US" altLang="zh-TW" kern="0" dirty="0">
              <a:latin typeface="+mn-lt"/>
              <a:ea typeface="+mn-ea"/>
            </a:endParaRPr>
          </a:p>
          <a:p>
            <a:pPr marL="360363" indent="-22225">
              <a:spcBef>
                <a:spcPts val="300"/>
              </a:spcBef>
              <a:buClr>
                <a:schemeClr val="tx1"/>
              </a:buClr>
              <a:buSzPct val="40000"/>
              <a:defRPr/>
            </a:pPr>
            <a:r>
              <a:rPr lang="en-US" altLang="zh-TW" kern="0" dirty="0">
                <a:latin typeface="+mn-lt"/>
                <a:ea typeface="+mn-ea"/>
              </a:rPr>
              <a:t>The maximum value of the </a:t>
            </a:r>
            <a:r>
              <a:rPr lang="en-US" altLang="zh-TW" kern="0" dirty="0" smtClean="0">
                <a:latin typeface="+mn-lt"/>
                <a:ea typeface="+mn-ea"/>
              </a:rPr>
              <a:t>new </a:t>
            </a:r>
            <a:r>
              <a:rPr lang="en-US" altLang="zh-TW" kern="0" dirty="0">
                <a:latin typeface="+mn-lt"/>
                <a:ea typeface="+mn-ea"/>
              </a:rPr>
              <a:t>objective function is </a:t>
            </a:r>
            <a:r>
              <a:rPr lang="en-US" altLang="zh-TW" i="1" kern="0" dirty="0">
                <a:latin typeface="+mn-lt"/>
                <a:ea typeface="+mn-ea"/>
              </a:rPr>
              <a:t>z</a:t>
            </a:r>
            <a:r>
              <a:rPr lang="en-US" altLang="zh-TW" kern="0" dirty="0">
                <a:latin typeface="+mn-lt"/>
                <a:ea typeface="+mn-ea"/>
              </a:rPr>
              <a:t> = </a:t>
            </a:r>
            <a:r>
              <a:rPr lang="en-US" altLang="zh-TW" dirty="0"/>
              <a:t>–</a:t>
            </a:r>
            <a:r>
              <a:rPr lang="en-US" altLang="zh-TW" kern="0" dirty="0">
                <a:latin typeface="+mn-lt"/>
                <a:ea typeface="+mn-ea"/>
              </a:rPr>
              <a:t>2, so the minimum value of the original objective function is </a:t>
            </a:r>
            <a:r>
              <a:rPr lang="en-US" altLang="zh-TW" i="1" kern="0" dirty="0"/>
              <a:t>w</a:t>
            </a:r>
            <a:r>
              <a:rPr lang="en-US" altLang="zh-TW" kern="0" dirty="0"/>
              <a:t> = 2. This occurs when </a:t>
            </a:r>
            <a:r>
              <a:rPr lang="en-US" altLang="zh-TW" i="1" kern="0" dirty="0"/>
              <a:t>x</a:t>
            </a:r>
            <a:r>
              <a:rPr lang="en-US" altLang="zh-TW" kern="0" baseline="-25000" dirty="0"/>
              <a:t>1</a:t>
            </a:r>
            <a:r>
              <a:rPr lang="en-US" altLang="zh-TW" kern="0" dirty="0"/>
              <a:t> = 0, </a:t>
            </a:r>
            <a:r>
              <a:rPr lang="en-US" altLang="zh-TW" i="1" kern="0" dirty="0"/>
              <a:t>x</a:t>
            </a:r>
            <a:r>
              <a:rPr lang="en-US" altLang="zh-TW" kern="0" baseline="-25000" dirty="0"/>
              <a:t>2</a:t>
            </a:r>
            <a:r>
              <a:rPr lang="en-US" altLang="zh-TW" kern="0" dirty="0"/>
              <a:t> = 0, and </a:t>
            </a:r>
            <a:r>
              <a:rPr lang="en-US" altLang="zh-TW" i="1" kern="0" dirty="0"/>
              <a:t>x</a:t>
            </a:r>
            <a:r>
              <a:rPr lang="en-US" altLang="zh-TW" kern="0" baseline="-25000" dirty="0"/>
              <a:t>3</a:t>
            </a:r>
            <a:r>
              <a:rPr lang="en-US" altLang="zh-TW" kern="0" dirty="0"/>
              <a:t> = 2</a:t>
            </a:r>
            <a:endParaRPr lang="en-US" altLang="zh-TW" kern="0" dirty="0">
              <a:latin typeface="+mn-lt"/>
              <a:ea typeface="+mn-ea"/>
            </a:endParaRPr>
          </a:p>
          <a:p>
            <a:pPr marL="360363" indent="-22225">
              <a:spcBef>
                <a:spcPts val="300"/>
              </a:spcBef>
              <a:buClr>
                <a:schemeClr val="tx1"/>
              </a:buClr>
              <a:buSzPct val="40000"/>
              <a:buFont typeface="Wingdings" pitchFamily="2" charset="2"/>
              <a:buNone/>
              <a:defRPr/>
            </a:pPr>
            <a:endParaRPr lang="zh-TW" altLang="en-US" kern="0" dirty="0">
              <a:latin typeface="+mn-lt"/>
              <a:ea typeface="+mn-ea"/>
            </a:endParaRPr>
          </a:p>
        </p:txBody>
      </p:sp>
      <p:pic>
        <p:nvPicPr>
          <p:cNvPr id="931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1571625"/>
            <a:ext cx="49149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5" name="文字方塊 4"/>
          <p:cNvSpPr txBox="1"/>
          <p:nvPr/>
        </p:nvSpPr>
        <p:spPr>
          <a:xfrm>
            <a:off x="571500" y="5507038"/>
            <a:ext cx="7929563" cy="1016000"/>
          </a:xfrm>
          <a:prstGeom prst="rect">
            <a:avLst/>
          </a:prstGeom>
          <a:noFill/>
        </p:spPr>
        <p:txBody>
          <a:bodyPr>
            <a:spAutoFit/>
          </a:bodyPr>
          <a:lstStyle/>
          <a:p>
            <a:pPr marL="363538" indent="-363538">
              <a:defRPr/>
            </a:pPr>
            <a:r>
              <a:rPr lang="en-US" altLang="zh-TW" sz="2000" dirty="0">
                <a:solidFill>
                  <a:srgbClr val="0000FF"/>
                </a:solidFill>
              </a:rPr>
              <a:t>※ The solution of </a:t>
            </a:r>
            <a:r>
              <a:rPr lang="en-US" altLang="zh-TW" sz="2000" i="1" dirty="0">
                <a:solidFill>
                  <a:srgbClr val="0000FF"/>
                </a:solidFill>
              </a:rPr>
              <a:t>x</a:t>
            </a:r>
            <a:r>
              <a:rPr lang="en-US" altLang="zh-TW" sz="2000" baseline="-25000" dirty="0">
                <a:solidFill>
                  <a:srgbClr val="0000FF"/>
                </a:solidFill>
              </a:rPr>
              <a:t>3</a:t>
            </a:r>
            <a:r>
              <a:rPr lang="en-US" altLang="zh-TW" sz="2000" dirty="0">
                <a:solidFill>
                  <a:srgbClr val="0000FF"/>
                </a:solidFill>
              </a:rPr>
              <a:t> is according to the third row since it is a basic variables, and </a:t>
            </a:r>
            <a:r>
              <a:rPr lang="en-US" altLang="zh-TW" sz="2000" i="1" kern="0" dirty="0">
                <a:solidFill>
                  <a:srgbClr val="0000FF"/>
                </a:solidFill>
              </a:rPr>
              <a:t>x</a:t>
            </a:r>
            <a:r>
              <a:rPr lang="en-US" altLang="zh-TW" sz="2000" kern="0" baseline="-25000" dirty="0">
                <a:solidFill>
                  <a:srgbClr val="0000FF"/>
                </a:solidFill>
              </a:rPr>
              <a:t>1</a:t>
            </a:r>
            <a:r>
              <a:rPr lang="en-US" altLang="zh-TW" sz="2000" kern="0" dirty="0">
                <a:solidFill>
                  <a:srgbClr val="0000FF"/>
                </a:solidFill>
              </a:rPr>
              <a:t> = 0 and </a:t>
            </a:r>
            <a:r>
              <a:rPr lang="en-US" altLang="zh-TW" sz="2000" i="1" kern="0" dirty="0">
                <a:solidFill>
                  <a:srgbClr val="0000FF"/>
                </a:solidFill>
              </a:rPr>
              <a:t>x</a:t>
            </a:r>
            <a:r>
              <a:rPr lang="en-US" altLang="zh-TW" sz="2000" kern="0" baseline="-25000" dirty="0">
                <a:solidFill>
                  <a:srgbClr val="0000FF"/>
                </a:solidFill>
              </a:rPr>
              <a:t>2</a:t>
            </a:r>
            <a:r>
              <a:rPr lang="en-US" altLang="zh-TW" sz="2000" kern="0" dirty="0">
                <a:solidFill>
                  <a:srgbClr val="0000FF"/>
                </a:solidFill>
              </a:rPr>
              <a:t> = 0 are due to the fact that they are </a:t>
            </a:r>
            <a:r>
              <a:rPr lang="en-US" altLang="zh-TW" sz="2000" kern="0" dirty="0" err="1">
                <a:solidFill>
                  <a:srgbClr val="0000FF"/>
                </a:solidFill>
              </a:rPr>
              <a:t>nonbasic</a:t>
            </a:r>
            <a:r>
              <a:rPr lang="en-US" altLang="zh-TW" sz="2000" kern="0" dirty="0">
                <a:solidFill>
                  <a:srgbClr val="0000FF"/>
                </a:solidFill>
              </a:rPr>
              <a:t> variables</a:t>
            </a:r>
            <a:r>
              <a:rPr lang="en-US" altLang="zh-TW" sz="2000" dirty="0">
                <a:solidFill>
                  <a:srgbClr val="0000FF"/>
                </a:solidFill>
              </a:rPr>
              <a:t> </a:t>
            </a:r>
            <a:endParaRPr lang="en-US" altLang="zh-TW" sz="2000" baseline="-25000" dirty="0">
              <a:solidFill>
                <a:srgbClr val="0000FF"/>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3"/>
          <p:cNvSpPr>
            <a:spLocks noGrp="1" noChangeArrowheads="1"/>
          </p:cNvSpPr>
          <p:nvPr>
            <p:ph type="body" idx="1"/>
          </p:nvPr>
        </p:nvSpPr>
        <p:spPr>
          <a:xfrm>
            <a:off x="285750" y="785813"/>
            <a:ext cx="8358188" cy="1857375"/>
          </a:xfrm>
        </p:spPr>
        <p:txBody>
          <a:bodyPr/>
          <a:lstStyle/>
          <a:p>
            <a:pPr eaLnBrk="1" hangingPunct="1">
              <a:spcBef>
                <a:spcPts val="300"/>
              </a:spcBef>
              <a:defRPr/>
            </a:pPr>
            <a:r>
              <a:rPr lang="en-US" altLang="zh-TW" dirty="0" smtClean="0"/>
              <a:t>Ex 3: A business application: minimum shipment costs</a:t>
            </a:r>
          </a:p>
          <a:p>
            <a:pPr marL="360363" indent="-22225" eaLnBrk="1" hangingPunct="1">
              <a:spcBef>
                <a:spcPts val="300"/>
              </a:spcBef>
              <a:buFont typeface="Wingdings" pitchFamily="2" charset="2"/>
              <a:buNone/>
              <a:defRPr/>
            </a:pPr>
            <a:r>
              <a:rPr lang="en-US" altLang="zh-TW" dirty="0" smtClean="0"/>
              <a:t>	</a:t>
            </a:r>
            <a:r>
              <a:rPr lang="en-US" altLang="zh-TW" dirty="0" smtClean="0">
                <a:solidFill>
                  <a:schemeClr val="tx1"/>
                </a:solidFill>
              </a:rPr>
              <a:t>An automobile company has two factories. One factory has 400 cars (of a certain model) in stock and the other factory has 300 cars (of the same model) in stock. Two customers order this car model. The first customer needs 200 cars, and the second customer needs 300 cars. The costs of shipping cars from the two factories to the customers are shown in the following table.</a:t>
            </a: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sz="3200" dirty="0" smtClean="0">
              <a:solidFill>
                <a:schemeClr val="tx1"/>
              </a:solidFill>
            </a:endParaRPr>
          </a:p>
          <a:p>
            <a:pPr marL="360363" indent="-22225" eaLnBrk="1" hangingPunct="1">
              <a:spcBef>
                <a:spcPts val="300"/>
              </a:spcBef>
              <a:buFont typeface="Wingdings" pitchFamily="2" charset="2"/>
              <a:buNone/>
              <a:defRPr/>
            </a:pPr>
            <a:r>
              <a:rPr lang="en-US" altLang="zh-TW" dirty="0" smtClean="0">
                <a:solidFill>
                  <a:schemeClr val="tx1"/>
                </a:solidFill>
              </a:rPr>
              <a:t>How should the company ship the cars in order to minimize the shipping costs?</a:t>
            </a: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p:txBody>
      </p:sp>
      <p:sp>
        <p:nvSpPr>
          <p:cNvPr id="94211"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FB39EF5A-9DD0-466E-BEE5-74CBD6598121}" type="slidenum">
              <a:rPr kumimoji="0" lang="en-US" altLang="zh-TW" sz="1400"/>
              <a:pPr algn="ctr"/>
              <a:t>82</a:t>
            </a:fld>
            <a:endParaRPr kumimoji="0" lang="en-US" altLang="zh-TW" sz="1400"/>
          </a:p>
        </p:txBody>
      </p:sp>
      <p:pic>
        <p:nvPicPr>
          <p:cNvPr id="942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3571875"/>
            <a:ext cx="44799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571500" y="1285875"/>
            <a:ext cx="8358188" cy="2643188"/>
          </a:xfrm>
        </p:spPr>
        <p:txBody>
          <a:bodyPr/>
          <a:lstStyle/>
          <a:p>
            <a:pPr eaLnBrk="1" hangingPunct="1">
              <a:spcBef>
                <a:spcPts val="300"/>
              </a:spcBef>
              <a:buFont typeface="Wingdings" pitchFamily="2" charset="2"/>
              <a:buNone/>
            </a:pPr>
            <a:r>
              <a:rPr lang="en-US" altLang="zh-TW" smtClean="0">
                <a:solidFill>
                  <a:schemeClr val="tx1"/>
                </a:solidFill>
              </a:rPr>
              <a:t>	Let </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and </a:t>
            </a:r>
            <a:r>
              <a:rPr lang="en-US" altLang="zh-TW" i="1" smtClean="0">
                <a:solidFill>
                  <a:schemeClr val="tx1"/>
                </a:solidFill>
              </a:rPr>
              <a:t>x</a:t>
            </a:r>
            <a:r>
              <a:rPr lang="en-US" altLang="zh-TW" baseline="-25000" smtClean="0">
                <a:solidFill>
                  <a:schemeClr val="tx1"/>
                </a:solidFill>
              </a:rPr>
              <a:t>2</a:t>
            </a:r>
            <a:r>
              <a:rPr lang="en-US" altLang="zh-TW" smtClean="0">
                <a:solidFill>
                  <a:schemeClr val="tx1"/>
                </a:solidFill>
              </a:rPr>
              <a:t> represent the numbers of cars shipped from factory 1 to the first and second customers, respectively. The total cost of shipping to be minimized is</a:t>
            </a:r>
          </a:p>
          <a:p>
            <a:pPr eaLnBrk="1" hangingPunct="1">
              <a:spcBef>
                <a:spcPts val="300"/>
              </a:spcBef>
              <a:buFont typeface="Wingdings" pitchFamily="2" charset="2"/>
              <a:buNone/>
            </a:pPr>
            <a:r>
              <a:rPr lang="en-US" altLang="zh-TW" smtClean="0">
                <a:solidFill>
                  <a:schemeClr val="tx1"/>
                </a:solidFill>
              </a:rPr>
              <a:t>	     </a:t>
            </a:r>
            <a:r>
              <a:rPr lang="en-US" altLang="zh-TW" i="1" smtClean="0">
                <a:solidFill>
                  <a:schemeClr val="tx1"/>
                </a:solidFill>
              </a:rPr>
              <a:t>C</a:t>
            </a:r>
            <a:r>
              <a:rPr lang="en-US" altLang="zh-TW" smtClean="0">
                <a:solidFill>
                  <a:schemeClr val="tx1"/>
                </a:solidFill>
              </a:rPr>
              <a:t> = 30</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+ 25</a:t>
            </a:r>
            <a:r>
              <a:rPr lang="en-US" altLang="zh-TW" i="1" smtClean="0">
                <a:solidFill>
                  <a:schemeClr val="tx1"/>
                </a:solidFill>
              </a:rPr>
              <a:t>x</a:t>
            </a:r>
            <a:r>
              <a:rPr lang="en-US" altLang="zh-TW" baseline="-25000" smtClean="0">
                <a:solidFill>
                  <a:schemeClr val="tx1"/>
                </a:solidFill>
              </a:rPr>
              <a:t>2</a:t>
            </a:r>
            <a:r>
              <a:rPr lang="en-US" altLang="zh-TW" smtClean="0">
                <a:solidFill>
                  <a:schemeClr val="tx1"/>
                </a:solidFill>
              </a:rPr>
              <a:t> + 36(200 – </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+ 30(300 – </a:t>
            </a:r>
            <a:r>
              <a:rPr lang="en-US" altLang="zh-TW" i="1" smtClean="0">
                <a:solidFill>
                  <a:schemeClr val="tx1"/>
                </a:solidFill>
              </a:rPr>
              <a:t>x</a:t>
            </a:r>
            <a:r>
              <a:rPr lang="en-US" altLang="zh-TW" baseline="-25000" smtClean="0">
                <a:solidFill>
                  <a:schemeClr val="tx1"/>
                </a:solidFill>
              </a:rPr>
              <a:t>2</a:t>
            </a:r>
            <a:r>
              <a:rPr lang="en-US" altLang="zh-TW" smtClean="0">
                <a:solidFill>
                  <a:schemeClr val="tx1"/>
                </a:solidFill>
              </a:rPr>
              <a:t>) </a:t>
            </a:r>
          </a:p>
          <a:p>
            <a:pPr eaLnBrk="1" hangingPunct="1">
              <a:spcBef>
                <a:spcPts val="300"/>
              </a:spcBef>
              <a:buFont typeface="Wingdings" pitchFamily="2" charset="2"/>
              <a:buNone/>
            </a:pPr>
            <a:r>
              <a:rPr lang="en-US" altLang="zh-TW" smtClean="0">
                <a:solidFill>
                  <a:schemeClr val="tx1"/>
                </a:solidFill>
              </a:rPr>
              <a:t>           = 16,200 – 6</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 5</a:t>
            </a:r>
            <a:r>
              <a:rPr lang="en-US" altLang="zh-TW" i="1" smtClean="0">
                <a:solidFill>
                  <a:schemeClr val="tx1"/>
                </a:solidFill>
              </a:rPr>
              <a:t>x</a:t>
            </a:r>
            <a:r>
              <a:rPr lang="en-US" altLang="zh-TW" baseline="-25000" smtClean="0">
                <a:solidFill>
                  <a:schemeClr val="tx1"/>
                </a:solidFill>
              </a:rPr>
              <a:t>2</a:t>
            </a:r>
          </a:p>
          <a:p>
            <a:pPr eaLnBrk="1" hangingPunct="1">
              <a:spcBef>
                <a:spcPts val="300"/>
              </a:spcBef>
              <a:buFont typeface="Wingdings" pitchFamily="2" charset="2"/>
              <a:buNone/>
            </a:pPr>
            <a:r>
              <a:rPr lang="en-US" altLang="zh-TW" smtClean="0">
                <a:solidFill>
                  <a:schemeClr val="tx1"/>
                </a:solidFill>
              </a:rPr>
              <a:t>	and the constraints are</a:t>
            </a:r>
          </a:p>
          <a:p>
            <a:pPr eaLnBrk="1" hangingPunct="1">
              <a:spcBef>
                <a:spcPts val="300"/>
              </a:spcBef>
              <a:buFont typeface="Wingdings" pitchFamily="2" charset="2"/>
              <a:buNone/>
            </a:pPr>
            <a:endParaRPr lang="en-US" altLang="zh-TW" smtClean="0">
              <a:solidFill>
                <a:schemeClr val="tx1"/>
              </a:solidFill>
            </a:endParaRPr>
          </a:p>
          <a:p>
            <a:pPr eaLnBrk="1" hangingPunct="1">
              <a:spcBef>
                <a:spcPts val="300"/>
              </a:spcBef>
              <a:buFont typeface="Wingdings" pitchFamily="2" charset="2"/>
              <a:buNone/>
            </a:pPr>
            <a:endParaRPr lang="en-US" altLang="zh-TW" smtClean="0">
              <a:solidFill>
                <a:schemeClr val="tx1"/>
              </a:solidFill>
            </a:endParaRPr>
          </a:p>
          <a:p>
            <a:pPr eaLnBrk="1" hangingPunct="1">
              <a:spcBef>
                <a:spcPts val="300"/>
              </a:spcBef>
              <a:buFont typeface="Wingdings" pitchFamily="2" charset="2"/>
              <a:buNone/>
            </a:pPr>
            <a:endParaRPr lang="en-US" altLang="zh-TW" smtClean="0">
              <a:solidFill>
                <a:schemeClr val="tx1"/>
              </a:solidFill>
            </a:endParaRPr>
          </a:p>
          <a:p>
            <a:pPr eaLnBrk="1" hangingPunct="1">
              <a:spcBef>
                <a:spcPts val="300"/>
              </a:spcBef>
              <a:buFont typeface="Wingdings" pitchFamily="2" charset="2"/>
              <a:buNone/>
            </a:pPr>
            <a:r>
              <a:rPr lang="en-US" altLang="zh-TW" smtClean="0">
                <a:solidFill>
                  <a:schemeClr val="tx1"/>
                </a:solidFill>
              </a:rPr>
              <a:t>	</a:t>
            </a:r>
          </a:p>
          <a:p>
            <a:pPr eaLnBrk="1" hangingPunct="1">
              <a:spcBef>
                <a:spcPts val="300"/>
              </a:spcBef>
              <a:buFont typeface="Wingdings" pitchFamily="2" charset="2"/>
              <a:buNone/>
            </a:pPr>
            <a:endParaRPr lang="en-US" altLang="zh-TW" smtClean="0">
              <a:solidFill>
                <a:schemeClr val="tx1"/>
              </a:solidFill>
            </a:endParaRPr>
          </a:p>
          <a:p>
            <a:pPr eaLnBrk="1" hangingPunct="1">
              <a:spcBef>
                <a:spcPts val="300"/>
              </a:spcBef>
              <a:buFont typeface="Wingdings" pitchFamily="2" charset="2"/>
              <a:buNone/>
            </a:pPr>
            <a:r>
              <a:rPr lang="en-US" altLang="zh-TW" smtClean="0">
                <a:solidFill>
                  <a:schemeClr val="tx1"/>
                </a:solidFill>
              </a:rPr>
              <a:t>	where </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a:t>
            </a:r>
            <a:r>
              <a:rPr lang="en-US" altLang="zh-TW" smtClean="0">
                <a:solidFill>
                  <a:schemeClr val="tx1"/>
                </a:solidFill>
                <a:sym typeface="Symbol" pitchFamily="18" charset="2"/>
              </a:rPr>
              <a:t> 0 and </a:t>
            </a:r>
            <a:r>
              <a:rPr lang="en-US" altLang="zh-TW" i="1" smtClean="0">
                <a:solidFill>
                  <a:schemeClr val="tx1"/>
                </a:solidFill>
                <a:sym typeface="Symbol" pitchFamily="18" charset="2"/>
              </a:rPr>
              <a:t>x</a:t>
            </a:r>
            <a:r>
              <a:rPr lang="en-US" altLang="zh-TW" baseline="-25000" smtClean="0">
                <a:solidFill>
                  <a:schemeClr val="tx1"/>
                </a:solidFill>
                <a:sym typeface="Symbol" pitchFamily="18" charset="2"/>
              </a:rPr>
              <a:t>2</a:t>
            </a:r>
            <a:r>
              <a:rPr lang="en-US" altLang="zh-TW" smtClean="0">
                <a:solidFill>
                  <a:schemeClr val="tx1"/>
                </a:solidFill>
                <a:sym typeface="Symbol" pitchFamily="18" charset="2"/>
              </a:rPr>
              <a:t>  0 and the second inequality can be rewritten as </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a:t>
            </a:r>
            <a:r>
              <a:rPr lang="en-US" altLang="zh-TW" smtClean="0">
                <a:solidFill>
                  <a:schemeClr val="tx1"/>
                </a:solidFill>
                <a:sym typeface="Symbol" pitchFamily="18" charset="2"/>
              </a:rPr>
              <a:t>+ </a:t>
            </a:r>
            <a:r>
              <a:rPr lang="en-US" altLang="zh-TW" i="1" smtClean="0">
                <a:solidFill>
                  <a:schemeClr val="tx1"/>
                </a:solidFill>
                <a:sym typeface="Symbol" pitchFamily="18" charset="2"/>
              </a:rPr>
              <a:t>x</a:t>
            </a:r>
            <a:r>
              <a:rPr lang="en-US" altLang="zh-TW" baseline="-25000" smtClean="0">
                <a:solidFill>
                  <a:schemeClr val="tx1"/>
                </a:solidFill>
                <a:sym typeface="Symbol" pitchFamily="18" charset="2"/>
              </a:rPr>
              <a:t>2</a:t>
            </a:r>
            <a:r>
              <a:rPr lang="en-US" altLang="zh-TW" smtClean="0">
                <a:solidFill>
                  <a:schemeClr val="tx1"/>
                </a:solidFill>
                <a:sym typeface="Symbol" pitchFamily="18" charset="2"/>
              </a:rPr>
              <a:t>  200</a:t>
            </a:r>
            <a:endParaRPr lang="zh-TW" altLang="en-US" smtClean="0">
              <a:solidFill>
                <a:schemeClr val="tx1"/>
              </a:solidFill>
            </a:endParaRPr>
          </a:p>
        </p:txBody>
      </p:sp>
      <p:sp>
        <p:nvSpPr>
          <p:cNvPr id="32772"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1E1823FB-DABC-4E26-A4F6-3D33567C2B50}" type="slidenum">
              <a:rPr kumimoji="0" lang="en-US" altLang="zh-TW" sz="1400"/>
              <a:pPr algn="ctr"/>
              <a:t>83</a:t>
            </a:fld>
            <a:endParaRPr kumimoji="0" lang="en-US" altLang="zh-TW" sz="1400"/>
          </a:p>
        </p:txBody>
      </p:sp>
      <p:graphicFrame>
        <p:nvGraphicFramePr>
          <p:cNvPr id="32770" name="Object 2"/>
          <p:cNvGraphicFramePr>
            <a:graphicFrameLocks noChangeAspect="1"/>
          </p:cNvGraphicFramePr>
          <p:nvPr>
            <p:extLst>
              <p:ext uri="{D42A27DB-BD31-4B8C-83A1-F6EECF244321}">
                <p14:modId xmlns:p14="http://schemas.microsoft.com/office/powerpoint/2010/main" val="2901078627"/>
              </p:ext>
            </p:extLst>
          </p:nvPr>
        </p:nvGraphicFramePr>
        <p:xfrm>
          <a:off x="71438" y="3786188"/>
          <a:ext cx="8899525" cy="1643062"/>
        </p:xfrm>
        <a:graphic>
          <a:graphicData uri="http://schemas.openxmlformats.org/presentationml/2006/ole">
            <mc:AlternateContent xmlns:mc="http://schemas.openxmlformats.org/markup-compatibility/2006">
              <mc:Choice xmlns:v="urn:schemas-microsoft-com:vml" Requires="v">
                <p:oleObj spid="_x0000_s32967" name="Equation" r:id="rId3" imgW="4952880" imgH="914400" progId="Equation.DSMT4">
                  <p:embed/>
                </p:oleObj>
              </mc:Choice>
              <mc:Fallback>
                <p:oleObj name="Equation" r:id="rId3" imgW="4952880" imgH="914400" progId="Equation.DSMT4">
                  <p:embed/>
                  <p:pic>
                    <p:nvPicPr>
                      <p:cNvPr id="0" name="Object 2"/>
                      <p:cNvPicPr>
                        <a:picLocks noChangeAspect="1" noChangeArrowheads="1"/>
                      </p:cNvPicPr>
                      <p:nvPr/>
                    </p:nvPicPr>
                    <p:blipFill>
                      <a:blip r:embed="rId4"/>
                      <a:srcRect/>
                      <a:stretch>
                        <a:fillRect/>
                      </a:stretch>
                    </p:blipFill>
                    <p:spPr bwMode="auto">
                      <a:xfrm>
                        <a:off x="71438" y="3786188"/>
                        <a:ext cx="8899525" cy="164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17"/>
          <p:cNvSpPr>
            <a:spLocks noChangeArrowheads="1"/>
          </p:cNvSpPr>
          <p:nvPr/>
        </p:nvSpPr>
        <p:spPr bwMode="auto">
          <a:xfrm>
            <a:off x="285750" y="785813"/>
            <a:ext cx="7924800" cy="571500"/>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Sol:</a:t>
            </a:r>
          </a:p>
          <a:p>
            <a:pPr marL="450850" indent="-450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a:t>
            </a:r>
            <a:endParaRPr lang="en-US" altLang="zh-TW" dirty="0">
              <a:latin typeface="+mn-lt"/>
              <a:ea typeface="標楷體" pitchFamily="65" charset="-12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285750" y="857250"/>
            <a:ext cx="8358188" cy="714375"/>
          </a:xfrm>
        </p:spPr>
        <p:txBody>
          <a:bodyPr/>
          <a:lstStyle/>
          <a:p>
            <a:pPr marL="360363" indent="-22225" eaLnBrk="1" hangingPunct="1">
              <a:spcBef>
                <a:spcPts val="300"/>
              </a:spcBef>
              <a:buFont typeface="Wingdings" pitchFamily="2" charset="2"/>
              <a:buNone/>
            </a:pPr>
            <a:r>
              <a:rPr lang="en-US" altLang="zh-TW" smtClean="0">
                <a:solidFill>
                  <a:schemeClr val="tx1"/>
                </a:solidFill>
              </a:rPr>
              <a:t>Multiply the objective function by –1 to convert it into a maximization problem, i.e., to maximize </a:t>
            </a:r>
            <a:r>
              <a:rPr lang="en-US" altLang="zh-TW" i="1" smtClean="0">
                <a:solidFill>
                  <a:schemeClr val="tx1"/>
                </a:solidFill>
              </a:rPr>
              <a:t>z</a:t>
            </a:r>
            <a:r>
              <a:rPr lang="en-US" altLang="zh-TW" smtClean="0">
                <a:solidFill>
                  <a:schemeClr val="tx1"/>
                </a:solidFill>
              </a:rPr>
              <a:t> = 6</a:t>
            </a:r>
            <a:r>
              <a:rPr lang="en-US" altLang="zh-TW" i="1" smtClean="0">
                <a:solidFill>
                  <a:schemeClr val="tx1"/>
                </a:solidFill>
              </a:rPr>
              <a:t>x</a:t>
            </a:r>
            <a:r>
              <a:rPr lang="en-US" altLang="zh-TW" baseline="-25000" smtClean="0">
                <a:solidFill>
                  <a:schemeClr val="tx1"/>
                </a:solidFill>
              </a:rPr>
              <a:t>1</a:t>
            </a:r>
            <a:r>
              <a:rPr lang="en-US" altLang="zh-TW" smtClean="0">
                <a:solidFill>
                  <a:schemeClr val="tx1"/>
                </a:solidFill>
              </a:rPr>
              <a:t> + 5</a:t>
            </a:r>
            <a:r>
              <a:rPr lang="en-US" altLang="zh-TW" i="1" smtClean="0">
                <a:solidFill>
                  <a:schemeClr val="tx1"/>
                </a:solidFill>
              </a:rPr>
              <a:t>x</a:t>
            </a:r>
            <a:r>
              <a:rPr lang="en-US" altLang="zh-TW" baseline="-25000" smtClean="0">
                <a:solidFill>
                  <a:schemeClr val="tx1"/>
                </a:solidFill>
              </a:rPr>
              <a:t>2</a:t>
            </a:r>
            <a:r>
              <a:rPr lang="en-US" altLang="zh-TW" smtClean="0">
                <a:solidFill>
                  <a:schemeClr val="tx1"/>
                </a:solidFill>
              </a:rPr>
              <a:t> – 16,200. So, the initial simplex tableau is as follows</a:t>
            </a:r>
            <a:endParaRPr lang="zh-TW" altLang="en-US" smtClean="0">
              <a:solidFill>
                <a:schemeClr val="tx1"/>
              </a:solidFill>
            </a:endParaRPr>
          </a:p>
        </p:txBody>
      </p:sp>
      <p:sp>
        <p:nvSpPr>
          <p:cNvPr id="95235"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5D6EEBE0-2186-4A58-929C-5F5DD6FBB29F}" type="slidenum">
              <a:rPr kumimoji="0" lang="en-US" altLang="zh-TW" sz="1400"/>
              <a:pPr algn="ctr"/>
              <a:t>84</a:t>
            </a:fld>
            <a:endParaRPr kumimoji="0" lang="en-US" altLang="zh-TW" sz="1400"/>
          </a:p>
        </p:txBody>
      </p:sp>
      <p:pic>
        <p:nvPicPr>
          <p:cNvPr id="952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071688"/>
            <a:ext cx="6553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8" name="文字方塊 7"/>
          <p:cNvSpPr txBox="1"/>
          <p:nvPr/>
        </p:nvSpPr>
        <p:spPr>
          <a:xfrm>
            <a:off x="571500" y="5072063"/>
            <a:ext cx="7929563" cy="1708160"/>
          </a:xfrm>
          <a:prstGeom prst="rect">
            <a:avLst/>
          </a:prstGeom>
          <a:noFill/>
        </p:spPr>
        <p:txBody>
          <a:bodyPr>
            <a:spAutoFit/>
          </a:bodyPr>
          <a:lstStyle/>
          <a:p>
            <a:pPr marL="363538" indent="-363538">
              <a:spcBef>
                <a:spcPts val="600"/>
              </a:spcBef>
              <a:defRPr/>
            </a:pPr>
            <a:r>
              <a:rPr lang="en-US" altLang="zh-TW" sz="2000" dirty="0">
                <a:solidFill>
                  <a:srgbClr val="0000FF"/>
                </a:solidFill>
              </a:rPr>
              <a:t>※ The current solution </a:t>
            </a:r>
            <a:r>
              <a:rPr lang="en-US" altLang="zh-TW" sz="2000" kern="0" dirty="0">
                <a:solidFill>
                  <a:srgbClr val="0000FF"/>
                </a:solidFill>
                <a:sym typeface="Wingdings" pitchFamily="2" charset="2"/>
              </a:rPr>
              <a:t>(</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3</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4</a:t>
            </a:r>
            <a:r>
              <a:rPr lang="en-US" altLang="zh-TW" sz="2000" kern="0" dirty="0">
                <a:solidFill>
                  <a:srgbClr val="0000FF"/>
                </a:solidFill>
                <a:sym typeface="Wingdings" pitchFamily="2" charset="2"/>
              </a:rPr>
              <a:t>) = (0, 0, 400, </a:t>
            </a:r>
            <a:r>
              <a:rPr lang="en-US" altLang="zh-TW" sz="2000" dirty="0">
                <a:solidFill>
                  <a:srgbClr val="0000FF"/>
                </a:solidFill>
                <a:ea typeface="新細明體" pitchFamily="18" charset="-120"/>
              </a:rPr>
              <a:t>–</a:t>
            </a:r>
            <a:r>
              <a:rPr lang="en-US" altLang="zh-TW" sz="2000" kern="0" dirty="0">
                <a:solidFill>
                  <a:srgbClr val="0000FF"/>
                </a:solidFill>
                <a:sym typeface="Wingdings" pitchFamily="2" charset="2"/>
              </a:rPr>
              <a:t>200, 200, 300) and the current </a:t>
            </a:r>
            <a:r>
              <a:rPr lang="en-US" altLang="zh-TW" sz="2000" i="1" kern="0" dirty="0">
                <a:solidFill>
                  <a:srgbClr val="0000FF"/>
                </a:solidFill>
                <a:sym typeface="Wingdings" pitchFamily="2" charset="2"/>
              </a:rPr>
              <a:t>z</a:t>
            </a:r>
            <a:r>
              <a:rPr lang="en-US" altLang="zh-TW" sz="2000" kern="0" dirty="0">
                <a:solidFill>
                  <a:srgbClr val="0000FF"/>
                </a:solidFill>
                <a:sym typeface="Wingdings" pitchFamily="2" charset="2"/>
              </a:rPr>
              <a:t>-value is </a:t>
            </a:r>
            <a:r>
              <a:rPr lang="en-US" altLang="zh-TW" sz="2000" dirty="0">
                <a:solidFill>
                  <a:srgbClr val="0000FF"/>
                </a:solidFill>
                <a:ea typeface="新細明體" pitchFamily="18" charset="-120"/>
              </a:rPr>
              <a:t>–</a:t>
            </a:r>
            <a:r>
              <a:rPr lang="en-US" altLang="zh-TW" sz="2000" kern="0" dirty="0">
                <a:solidFill>
                  <a:srgbClr val="0000FF"/>
                </a:solidFill>
                <a:sym typeface="Wingdings" pitchFamily="2" charset="2"/>
              </a:rPr>
              <a:t>16,200</a:t>
            </a:r>
          </a:p>
          <a:p>
            <a:pPr marL="363538" indent="-363538">
              <a:spcBef>
                <a:spcPts val="600"/>
              </a:spcBef>
              <a:defRPr/>
            </a:pPr>
            <a:r>
              <a:rPr lang="en-US" altLang="zh-TW" sz="2000" dirty="0">
                <a:solidFill>
                  <a:srgbClr val="0000FF"/>
                </a:solidFill>
              </a:rPr>
              <a:t>※ Since the current solution is not a feasible solution (due to the negative value of </a:t>
            </a:r>
            <a:r>
              <a:rPr lang="en-US" altLang="zh-TW" sz="2000" i="1" dirty="0">
                <a:solidFill>
                  <a:srgbClr val="0000FF"/>
                </a:solidFill>
              </a:rPr>
              <a:t>s</a:t>
            </a:r>
            <a:r>
              <a:rPr lang="en-US" altLang="zh-TW" sz="2000" baseline="-25000" dirty="0">
                <a:solidFill>
                  <a:srgbClr val="0000FF"/>
                </a:solidFill>
              </a:rPr>
              <a:t>2</a:t>
            </a:r>
            <a:r>
              <a:rPr lang="en-US" altLang="zh-TW" sz="2000" dirty="0">
                <a:solidFill>
                  <a:srgbClr val="0000FF"/>
                </a:solidFill>
              </a:rPr>
              <a:t>), in addition to choosing </a:t>
            </a:r>
            <a:r>
              <a:rPr lang="en-US" altLang="zh-TW" sz="2000" i="1" dirty="0">
                <a:solidFill>
                  <a:srgbClr val="0000FF"/>
                </a:solidFill>
              </a:rPr>
              <a:t>s</a:t>
            </a:r>
            <a:r>
              <a:rPr lang="en-US" altLang="zh-TW" sz="2000" baseline="-25000" dirty="0">
                <a:solidFill>
                  <a:srgbClr val="0000FF"/>
                </a:solidFill>
              </a:rPr>
              <a:t>2</a:t>
            </a:r>
            <a:r>
              <a:rPr lang="en-US" altLang="zh-TW" sz="2000" dirty="0">
                <a:solidFill>
                  <a:srgbClr val="0000FF"/>
                </a:solidFill>
              </a:rPr>
              <a:t> as the departing variable, we arbitrarily choose </a:t>
            </a:r>
            <a:r>
              <a:rPr lang="en-US" altLang="zh-TW" sz="2000" i="1" dirty="0">
                <a:solidFill>
                  <a:srgbClr val="0000FF"/>
                </a:solidFill>
              </a:rPr>
              <a:t>x</a:t>
            </a:r>
            <a:r>
              <a:rPr lang="en-US" altLang="zh-TW" sz="2000" baseline="-25000" dirty="0">
                <a:solidFill>
                  <a:srgbClr val="0000FF"/>
                </a:solidFill>
              </a:rPr>
              <a:t>1</a:t>
            </a:r>
            <a:r>
              <a:rPr lang="en-US" altLang="zh-TW" sz="2000" dirty="0">
                <a:solidFill>
                  <a:srgbClr val="0000FF"/>
                </a:solidFill>
              </a:rPr>
              <a:t> to be the entering variable</a:t>
            </a:r>
            <a:endParaRPr lang="en-US" altLang="zh-TW" sz="2000" baseline="-25000" dirty="0">
              <a:solidFill>
                <a:srgbClr val="0000FF"/>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a:xfrm>
            <a:off x="285750" y="857250"/>
            <a:ext cx="8358188" cy="714375"/>
          </a:xfrm>
        </p:spPr>
        <p:txBody>
          <a:bodyPr/>
          <a:lstStyle/>
          <a:p>
            <a:pPr marL="360363" indent="-22225" eaLnBrk="1" hangingPunct="1">
              <a:spcBef>
                <a:spcPts val="300"/>
              </a:spcBef>
              <a:buFont typeface="Wingdings" pitchFamily="2" charset="2"/>
              <a:buNone/>
            </a:pPr>
            <a:r>
              <a:rPr lang="en-US" altLang="zh-TW" smtClean="0">
                <a:solidFill>
                  <a:schemeClr val="tx1"/>
                </a:solidFill>
              </a:rPr>
              <a:t>After pivoting, we can obtain the following simplex tableau</a:t>
            </a:r>
            <a:endParaRPr lang="zh-TW" altLang="en-US" baseline="-25000" smtClean="0">
              <a:solidFill>
                <a:schemeClr val="tx1"/>
              </a:solidFill>
            </a:endParaRPr>
          </a:p>
        </p:txBody>
      </p:sp>
      <p:sp>
        <p:nvSpPr>
          <p:cNvPr id="96259"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1DBDA76E-686F-4681-813E-7FB4A4EE5867}" type="slidenum">
              <a:rPr kumimoji="0" lang="en-US" altLang="zh-TW" sz="1400"/>
              <a:pPr algn="ctr"/>
              <a:t>85</a:t>
            </a:fld>
            <a:endParaRPr kumimoji="0" lang="en-US" altLang="zh-TW" sz="1400"/>
          </a:p>
        </p:txBody>
      </p:sp>
      <p:sp>
        <p:nvSpPr>
          <p:cNvPr id="8" name="文字方塊 7"/>
          <p:cNvSpPr txBox="1"/>
          <p:nvPr/>
        </p:nvSpPr>
        <p:spPr>
          <a:xfrm>
            <a:off x="571500" y="4857750"/>
            <a:ext cx="7929563" cy="1708160"/>
          </a:xfrm>
          <a:prstGeom prst="rect">
            <a:avLst/>
          </a:prstGeom>
          <a:noFill/>
        </p:spPr>
        <p:txBody>
          <a:bodyPr>
            <a:spAutoFit/>
          </a:bodyPr>
          <a:lstStyle/>
          <a:p>
            <a:pPr marL="363538" indent="-363538">
              <a:spcBef>
                <a:spcPts val="600"/>
              </a:spcBef>
              <a:defRPr/>
            </a:pPr>
            <a:r>
              <a:rPr lang="en-US" altLang="zh-TW" sz="2000" dirty="0">
                <a:solidFill>
                  <a:srgbClr val="0000FF"/>
                </a:solidFill>
              </a:rPr>
              <a:t>※ The current solution </a:t>
            </a:r>
            <a:r>
              <a:rPr lang="en-US" altLang="zh-TW" sz="2000" kern="0" dirty="0">
                <a:solidFill>
                  <a:srgbClr val="0000FF"/>
                </a:solidFill>
                <a:sym typeface="Wingdings" pitchFamily="2" charset="2"/>
              </a:rPr>
              <a:t>(</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3</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4</a:t>
            </a:r>
            <a:r>
              <a:rPr lang="en-US" altLang="zh-TW" sz="2000" kern="0" dirty="0">
                <a:solidFill>
                  <a:srgbClr val="0000FF"/>
                </a:solidFill>
                <a:sym typeface="Wingdings" pitchFamily="2" charset="2"/>
              </a:rPr>
              <a:t>) = (200, 0, 200, 0, 0, 300) is a feasible solution</a:t>
            </a:r>
          </a:p>
          <a:p>
            <a:pPr marL="363538" indent="-363538">
              <a:spcBef>
                <a:spcPts val="600"/>
              </a:spcBef>
              <a:defRPr/>
            </a:pPr>
            <a:r>
              <a:rPr lang="en-US" altLang="zh-TW" sz="2000" dirty="0">
                <a:solidFill>
                  <a:srgbClr val="0000FF"/>
                </a:solidFill>
              </a:rPr>
              <a:t>※ So, from now on, we can apply the standard simplex method. Following the rule on Slide 9.28, we choose </a:t>
            </a:r>
            <a:r>
              <a:rPr lang="en-US" altLang="zh-TW" sz="2000" i="1" dirty="0">
                <a:solidFill>
                  <a:srgbClr val="0000FF"/>
                </a:solidFill>
              </a:rPr>
              <a:t>s</a:t>
            </a:r>
            <a:r>
              <a:rPr lang="en-US" altLang="zh-TW" sz="2000" baseline="-25000" dirty="0">
                <a:solidFill>
                  <a:srgbClr val="0000FF"/>
                </a:solidFill>
              </a:rPr>
              <a:t>2</a:t>
            </a:r>
            <a:r>
              <a:rPr lang="en-US" altLang="zh-TW" sz="2000" dirty="0">
                <a:solidFill>
                  <a:srgbClr val="0000FF"/>
                </a:solidFill>
              </a:rPr>
              <a:t> as the entering variable and </a:t>
            </a:r>
            <a:r>
              <a:rPr lang="en-US" altLang="zh-TW" sz="2000" i="1" dirty="0">
                <a:solidFill>
                  <a:srgbClr val="0000FF"/>
                </a:solidFill>
              </a:rPr>
              <a:t>s</a:t>
            </a:r>
            <a:r>
              <a:rPr lang="en-US" altLang="zh-TW" sz="2000" baseline="-25000" dirty="0">
                <a:solidFill>
                  <a:srgbClr val="0000FF"/>
                </a:solidFill>
              </a:rPr>
              <a:t>3</a:t>
            </a:r>
            <a:r>
              <a:rPr lang="en-US" altLang="zh-TW" sz="2000" dirty="0">
                <a:solidFill>
                  <a:srgbClr val="0000FF"/>
                </a:solidFill>
              </a:rPr>
              <a:t> as the departing variable</a:t>
            </a:r>
            <a:endParaRPr lang="en-US" altLang="zh-TW" sz="2000" baseline="-25000" dirty="0">
              <a:solidFill>
                <a:srgbClr val="0000FF"/>
              </a:solidFill>
            </a:endParaRPr>
          </a:p>
        </p:txBody>
      </p:sp>
      <p:pic>
        <p:nvPicPr>
          <p:cNvPr id="962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1671638"/>
            <a:ext cx="65833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285750" y="857250"/>
            <a:ext cx="8358188" cy="714375"/>
          </a:xfrm>
        </p:spPr>
        <p:txBody>
          <a:bodyPr/>
          <a:lstStyle/>
          <a:p>
            <a:pPr marL="360363" indent="-22225" eaLnBrk="1" hangingPunct="1">
              <a:spcBef>
                <a:spcPts val="300"/>
              </a:spcBef>
              <a:buFont typeface="Wingdings" pitchFamily="2" charset="2"/>
              <a:buNone/>
            </a:pPr>
            <a:r>
              <a:rPr lang="en-US" altLang="zh-TW" smtClean="0">
                <a:solidFill>
                  <a:schemeClr val="tx1"/>
                </a:solidFill>
              </a:rPr>
              <a:t>After pivoting, we can obtain the following simplex tableau</a:t>
            </a:r>
            <a:endParaRPr lang="zh-TW" altLang="en-US" baseline="-25000" smtClean="0">
              <a:solidFill>
                <a:schemeClr val="tx1"/>
              </a:solidFill>
            </a:endParaRPr>
          </a:p>
        </p:txBody>
      </p:sp>
      <p:sp>
        <p:nvSpPr>
          <p:cNvPr id="97283"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059419A9-E5D9-4BA3-9656-016544A764A8}" type="slidenum">
              <a:rPr kumimoji="0" lang="en-US" altLang="zh-TW" sz="1400"/>
              <a:pPr algn="ctr"/>
              <a:t>86</a:t>
            </a:fld>
            <a:endParaRPr kumimoji="0" lang="en-US" altLang="zh-TW" sz="1400"/>
          </a:p>
        </p:txBody>
      </p:sp>
      <p:pic>
        <p:nvPicPr>
          <p:cNvPr id="97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662113"/>
            <a:ext cx="6553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97285" name="文字方塊 6"/>
          <p:cNvSpPr txBox="1">
            <a:spLocks noChangeArrowheads="1"/>
          </p:cNvSpPr>
          <p:nvPr/>
        </p:nvSpPr>
        <p:spPr bwMode="auto">
          <a:xfrm>
            <a:off x="571500" y="4857750"/>
            <a:ext cx="79295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000" dirty="0">
                <a:solidFill>
                  <a:srgbClr val="0000FF"/>
                </a:solidFill>
              </a:rPr>
              <a:t>※ Following the rule on Slide 9.28, we choose </a:t>
            </a:r>
            <a:r>
              <a:rPr lang="en-US" altLang="zh-TW" sz="2000" i="1" dirty="0">
                <a:solidFill>
                  <a:srgbClr val="0000FF"/>
                </a:solidFill>
              </a:rPr>
              <a:t>x</a:t>
            </a:r>
            <a:r>
              <a:rPr lang="en-US" altLang="zh-TW" sz="2000" baseline="-25000" dirty="0">
                <a:solidFill>
                  <a:srgbClr val="0000FF"/>
                </a:solidFill>
              </a:rPr>
              <a:t>2</a:t>
            </a:r>
            <a:r>
              <a:rPr lang="en-US" altLang="zh-TW" sz="2000" dirty="0">
                <a:solidFill>
                  <a:srgbClr val="0000FF"/>
                </a:solidFill>
              </a:rPr>
              <a:t> as the entering variable and </a:t>
            </a:r>
            <a:r>
              <a:rPr lang="en-US" altLang="zh-TW" sz="2000" i="1" dirty="0">
                <a:solidFill>
                  <a:srgbClr val="0000FF"/>
                </a:solidFill>
              </a:rPr>
              <a:t>s</a:t>
            </a:r>
            <a:r>
              <a:rPr lang="en-US" altLang="zh-TW" sz="2000" baseline="-25000" dirty="0">
                <a:solidFill>
                  <a:srgbClr val="0000FF"/>
                </a:solidFill>
              </a:rPr>
              <a:t>1</a:t>
            </a:r>
            <a:r>
              <a:rPr lang="en-US" altLang="zh-TW" sz="2000" dirty="0">
                <a:solidFill>
                  <a:srgbClr val="0000FF"/>
                </a:solidFill>
              </a:rPr>
              <a:t> as the departing variable. After pivoting around the entry </a:t>
            </a:r>
            <a:r>
              <a:rPr lang="en-US" altLang="zh-TW" sz="2000" i="1" dirty="0">
                <a:solidFill>
                  <a:srgbClr val="0000FF"/>
                </a:solidFill>
              </a:rPr>
              <a:t>a</a:t>
            </a:r>
            <a:r>
              <a:rPr lang="en-US" altLang="zh-TW" sz="2000" baseline="-25000" dirty="0">
                <a:solidFill>
                  <a:srgbClr val="0000FF"/>
                </a:solidFill>
              </a:rPr>
              <a:t>12</a:t>
            </a:r>
            <a:r>
              <a:rPr lang="en-US" altLang="zh-TW" sz="2000" dirty="0">
                <a:solidFill>
                  <a:srgbClr val="0000FF"/>
                </a:solidFill>
              </a:rPr>
              <a:t>, we can obtain the following simplex tableau </a:t>
            </a:r>
            <a:endParaRPr lang="en-US" altLang="zh-TW" sz="2000" baseline="-25000" dirty="0">
              <a:solidFill>
                <a:srgbClr val="0000FF"/>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75DF7E6C-19EA-41F5-B424-178DC6147B98}" type="slidenum">
              <a:rPr kumimoji="0" lang="en-US" altLang="zh-TW" sz="1400"/>
              <a:pPr algn="ctr"/>
              <a:t>87</a:t>
            </a:fld>
            <a:endParaRPr kumimoji="0" lang="en-US" altLang="zh-TW" sz="1400"/>
          </a:p>
        </p:txBody>
      </p:sp>
      <p:sp>
        <p:nvSpPr>
          <p:cNvPr id="98307" name="文字方塊 6"/>
          <p:cNvSpPr txBox="1">
            <a:spLocks noChangeArrowheads="1"/>
          </p:cNvSpPr>
          <p:nvPr/>
        </p:nvSpPr>
        <p:spPr bwMode="auto">
          <a:xfrm>
            <a:off x="571500" y="3214688"/>
            <a:ext cx="792956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spcBef>
                <a:spcPts val="600"/>
              </a:spcBef>
            </a:pPr>
            <a:r>
              <a:rPr lang="en-US" altLang="zh-TW" sz="2000" dirty="0">
                <a:solidFill>
                  <a:srgbClr val="0000FF"/>
                </a:solidFill>
              </a:rPr>
              <a:t>※ Since all entries except the </a:t>
            </a:r>
            <a:r>
              <a:rPr lang="en-US" altLang="zh-TW" sz="2000" i="1" dirty="0">
                <a:solidFill>
                  <a:srgbClr val="0000FF"/>
                </a:solidFill>
              </a:rPr>
              <a:t>z</a:t>
            </a:r>
            <a:r>
              <a:rPr lang="en-US" altLang="zh-TW" sz="2000" dirty="0">
                <a:solidFill>
                  <a:srgbClr val="0000FF"/>
                </a:solidFill>
              </a:rPr>
              <a:t>-value </a:t>
            </a:r>
            <a:r>
              <a:rPr lang="en-US" altLang="zh-TW" sz="2000" dirty="0" smtClean="0">
                <a:solidFill>
                  <a:srgbClr val="0000FF"/>
                </a:solidFill>
              </a:rPr>
              <a:t>in </a:t>
            </a:r>
            <a:r>
              <a:rPr lang="en-US" altLang="zh-TW" sz="2000" dirty="0">
                <a:solidFill>
                  <a:srgbClr val="0000FF"/>
                </a:solidFill>
              </a:rPr>
              <a:t>the bottom row </a:t>
            </a:r>
            <a:r>
              <a:rPr lang="en-US" altLang="zh-TW" sz="2000" dirty="0" smtClean="0">
                <a:solidFill>
                  <a:srgbClr val="0000FF"/>
                </a:solidFill>
              </a:rPr>
              <a:t>are nonnegative</a:t>
            </a:r>
            <a:r>
              <a:rPr lang="en-US" altLang="zh-TW" sz="2000" dirty="0">
                <a:solidFill>
                  <a:srgbClr val="0000FF"/>
                </a:solidFill>
              </a:rPr>
              <a:t>, it is the final simplex tableau</a:t>
            </a:r>
          </a:p>
          <a:p>
            <a:pPr eaLnBrk="1" hangingPunct="1">
              <a:spcBef>
                <a:spcPts val="600"/>
              </a:spcBef>
            </a:pPr>
            <a:r>
              <a:rPr lang="en-US" altLang="zh-TW" sz="2000" dirty="0">
                <a:solidFill>
                  <a:srgbClr val="0000FF"/>
                </a:solidFill>
              </a:rPr>
              <a:t>※ The minimum shipping cost is $14,000, and this occurs when </a:t>
            </a:r>
            <a:r>
              <a:rPr lang="en-US" altLang="zh-TW" sz="2000" i="1" dirty="0">
                <a:solidFill>
                  <a:srgbClr val="0000FF"/>
                </a:solidFill>
              </a:rPr>
              <a:t>x</a:t>
            </a:r>
            <a:r>
              <a:rPr lang="en-US" altLang="zh-TW" sz="2000" baseline="-25000" dirty="0">
                <a:solidFill>
                  <a:srgbClr val="0000FF"/>
                </a:solidFill>
              </a:rPr>
              <a:t>1</a:t>
            </a:r>
            <a:r>
              <a:rPr lang="en-US" altLang="zh-TW" sz="2000" dirty="0">
                <a:solidFill>
                  <a:srgbClr val="0000FF"/>
                </a:solidFill>
              </a:rPr>
              <a:t> = 200 and </a:t>
            </a:r>
            <a:r>
              <a:rPr lang="en-US" altLang="zh-TW" sz="2000" i="1" dirty="0">
                <a:solidFill>
                  <a:srgbClr val="0000FF"/>
                </a:solidFill>
              </a:rPr>
              <a:t>x</a:t>
            </a:r>
            <a:r>
              <a:rPr lang="en-US" altLang="zh-TW" sz="2000" baseline="-25000" dirty="0">
                <a:solidFill>
                  <a:srgbClr val="0000FF"/>
                </a:solidFill>
              </a:rPr>
              <a:t>2</a:t>
            </a:r>
            <a:r>
              <a:rPr lang="en-US" altLang="zh-TW" sz="2000" dirty="0">
                <a:solidFill>
                  <a:srgbClr val="0000FF"/>
                </a:solidFill>
              </a:rPr>
              <a:t> = 200, i.e., the numbers of cars shipped from the two factories are as follows</a:t>
            </a:r>
            <a:endParaRPr lang="en-US" altLang="zh-TW" sz="2000" baseline="-25000" dirty="0">
              <a:solidFill>
                <a:srgbClr val="0000FF"/>
              </a:solidFill>
            </a:endParaRPr>
          </a:p>
        </p:txBody>
      </p:sp>
      <p:pic>
        <p:nvPicPr>
          <p:cNvPr id="983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785813"/>
            <a:ext cx="5105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pic>
        <p:nvPicPr>
          <p:cNvPr id="983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5072063"/>
            <a:ext cx="44799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9FB7A1C9-E3ED-41BA-ABD8-81BFA15C0EB3}" type="slidenum">
              <a:rPr kumimoji="0" lang="en-US" altLang="zh-TW" sz="1400"/>
              <a:pPr algn="ctr"/>
              <a:t>88</a:t>
            </a:fld>
            <a:endParaRPr kumimoji="0" lang="en-US" altLang="zh-TW" sz="1400"/>
          </a:p>
        </p:txBody>
      </p:sp>
      <p:sp>
        <p:nvSpPr>
          <p:cNvPr id="99331" name="文字方塊 4"/>
          <p:cNvSpPr txBox="1">
            <a:spLocks noChangeArrowheads="1"/>
          </p:cNvSpPr>
          <p:nvPr/>
        </p:nvSpPr>
        <p:spPr bwMode="auto">
          <a:xfrm>
            <a:off x="428625" y="857250"/>
            <a:ext cx="2928938" cy="101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000">
                <a:solidFill>
                  <a:srgbClr val="FF0000"/>
                </a:solidFill>
              </a:rPr>
              <a:t>Max. problems in standard form, i.e., involving only “</a:t>
            </a:r>
            <a:r>
              <a:rPr lang="en-US" altLang="zh-TW" sz="2000">
                <a:solidFill>
                  <a:srgbClr val="FF0000"/>
                </a:solidFill>
                <a:sym typeface="Symbol" pitchFamily="18" charset="2"/>
              </a:rPr>
              <a:t>” in constraints</a:t>
            </a:r>
            <a:r>
              <a:rPr lang="en-US" altLang="zh-TW" sz="2000">
                <a:solidFill>
                  <a:srgbClr val="FF0000"/>
                </a:solidFill>
              </a:rPr>
              <a:t> </a:t>
            </a:r>
            <a:endParaRPr lang="zh-TW" altLang="en-US" sz="2000">
              <a:solidFill>
                <a:srgbClr val="FF0000"/>
              </a:solidFill>
            </a:endParaRPr>
          </a:p>
        </p:txBody>
      </p:sp>
      <p:sp>
        <p:nvSpPr>
          <p:cNvPr id="99332" name="文字方塊 6"/>
          <p:cNvSpPr txBox="1">
            <a:spLocks noChangeArrowheads="1"/>
          </p:cNvSpPr>
          <p:nvPr/>
        </p:nvSpPr>
        <p:spPr bwMode="auto">
          <a:xfrm>
            <a:off x="428625" y="1928813"/>
            <a:ext cx="2786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buFontTx/>
              <a:buAutoNum type="arabicPeriod"/>
            </a:pPr>
            <a:r>
              <a:rPr lang="en-US" altLang="zh-TW" sz="1800"/>
              <a:t>Add slack variables to form constraint equations</a:t>
            </a:r>
          </a:p>
          <a:p>
            <a:pPr eaLnBrk="1" hangingPunct="1">
              <a:buFontTx/>
              <a:buAutoNum type="arabicPeriod"/>
            </a:pPr>
            <a:r>
              <a:rPr lang="en-US" altLang="zh-TW" sz="1800"/>
              <a:t>Perform the simplex method</a:t>
            </a:r>
            <a:endParaRPr lang="zh-TW" altLang="en-US" sz="1800"/>
          </a:p>
        </p:txBody>
      </p:sp>
      <p:sp>
        <p:nvSpPr>
          <p:cNvPr id="99333" name="文字方塊 7"/>
          <p:cNvSpPr txBox="1">
            <a:spLocks noChangeArrowheads="1"/>
          </p:cNvSpPr>
          <p:nvPr/>
        </p:nvSpPr>
        <p:spPr bwMode="auto">
          <a:xfrm>
            <a:off x="5357813" y="841375"/>
            <a:ext cx="2928937" cy="101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000">
                <a:solidFill>
                  <a:srgbClr val="FF0000"/>
                </a:solidFill>
              </a:rPr>
              <a:t>Min. problems in standard form, i.e., involving only “</a:t>
            </a:r>
            <a:r>
              <a:rPr lang="en-US" altLang="zh-TW" sz="2000">
                <a:solidFill>
                  <a:srgbClr val="FF0000"/>
                </a:solidFill>
                <a:sym typeface="Symbol" pitchFamily="18" charset="2"/>
              </a:rPr>
              <a:t>” in constraints</a:t>
            </a:r>
            <a:r>
              <a:rPr lang="en-US" altLang="zh-TW" sz="2000">
                <a:solidFill>
                  <a:srgbClr val="FF0000"/>
                </a:solidFill>
              </a:rPr>
              <a:t> </a:t>
            </a:r>
            <a:endParaRPr lang="zh-TW" altLang="en-US" sz="2000">
              <a:solidFill>
                <a:srgbClr val="FF0000"/>
              </a:solidFill>
            </a:endParaRPr>
          </a:p>
        </p:txBody>
      </p:sp>
      <p:sp>
        <p:nvSpPr>
          <p:cNvPr id="99334" name="文字方塊 9"/>
          <p:cNvSpPr txBox="1">
            <a:spLocks noChangeArrowheads="1"/>
          </p:cNvSpPr>
          <p:nvPr/>
        </p:nvSpPr>
        <p:spPr bwMode="auto">
          <a:xfrm>
            <a:off x="500063" y="3500438"/>
            <a:ext cx="3000375"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000">
                <a:solidFill>
                  <a:srgbClr val="FF0000"/>
                </a:solidFill>
              </a:rPr>
              <a:t>Max. problems with mixed </a:t>
            </a:r>
            <a:r>
              <a:rPr lang="en-US" altLang="zh-TW" sz="2000">
                <a:solidFill>
                  <a:srgbClr val="FF0000"/>
                </a:solidFill>
                <a:sym typeface="Symbol" pitchFamily="18" charset="2"/>
              </a:rPr>
              <a:t>constraints</a:t>
            </a:r>
            <a:r>
              <a:rPr lang="en-US" altLang="zh-TW" sz="2000">
                <a:solidFill>
                  <a:srgbClr val="FF0000"/>
                </a:solidFill>
              </a:rPr>
              <a:t> </a:t>
            </a:r>
            <a:endParaRPr lang="zh-TW" altLang="en-US" sz="2000">
              <a:solidFill>
                <a:srgbClr val="FF0000"/>
              </a:solidFill>
            </a:endParaRPr>
          </a:p>
        </p:txBody>
      </p:sp>
      <p:sp>
        <p:nvSpPr>
          <p:cNvPr id="99335" name="文字方塊 10"/>
          <p:cNvSpPr txBox="1">
            <a:spLocks noChangeArrowheads="1"/>
          </p:cNvSpPr>
          <p:nvPr/>
        </p:nvSpPr>
        <p:spPr bwMode="auto">
          <a:xfrm>
            <a:off x="5357813" y="3500438"/>
            <a:ext cx="2928937"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000">
                <a:solidFill>
                  <a:srgbClr val="FF0000"/>
                </a:solidFill>
              </a:rPr>
              <a:t>Min. problems with mixed</a:t>
            </a:r>
            <a:r>
              <a:rPr lang="en-US" altLang="zh-TW" sz="2000">
                <a:solidFill>
                  <a:srgbClr val="FF0000"/>
                </a:solidFill>
                <a:sym typeface="Symbol" pitchFamily="18" charset="2"/>
              </a:rPr>
              <a:t> constraints</a:t>
            </a:r>
            <a:r>
              <a:rPr lang="en-US" altLang="zh-TW" sz="2000">
                <a:solidFill>
                  <a:srgbClr val="FF0000"/>
                </a:solidFill>
              </a:rPr>
              <a:t> </a:t>
            </a:r>
            <a:endParaRPr lang="zh-TW" altLang="en-US" sz="2000">
              <a:solidFill>
                <a:srgbClr val="FF0000"/>
              </a:solidFill>
            </a:endParaRPr>
          </a:p>
        </p:txBody>
      </p:sp>
      <p:sp>
        <p:nvSpPr>
          <p:cNvPr id="99336" name="文字方塊 11"/>
          <p:cNvSpPr txBox="1">
            <a:spLocks noChangeArrowheads="1"/>
          </p:cNvSpPr>
          <p:nvPr/>
        </p:nvSpPr>
        <p:spPr bwMode="auto">
          <a:xfrm>
            <a:off x="500063" y="4286250"/>
            <a:ext cx="3000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buFontTx/>
              <a:buAutoNum type="arabicPeriod"/>
            </a:pPr>
            <a:r>
              <a:rPr lang="en-US" altLang="zh-TW" sz="1800"/>
              <a:t>Add slack variables and subtract surplus variables to form constraint equations</a:t>
            </a:r>
          </a:p>
          <a:p>
            <a:pPr eaLnBrk="1" hangingPunct="1">
              <a:buFontTx/>
              <a:buAutoNum type="arabicPeriod"/>
            </a:pPr>
            <a:r>
              <a:rPr lang="en-US" altLang="zh-TW" sz="1800"/>
              <a:t>Try to find a feasible solution by trial and error</a:t>
            </a:r>
          </a:p>
          <a:p>
            <a:pPr eaLnBrk="1" hangingPunct="1">
              <a:buFontTx/>
              <a:buAutoNum type="arabicPeriod"/>
            </a:pPr>
            <a:r>
              <a:rPr lang="en-US" altLang="zh-TW" sz="1800"/>
              <a:t>Apply the simplex method</a:t>
            </a:r>
            <a:endParaRPr lang="zh-TW" altLang="en-US" sz="1800"/>
          </a:p>
        </p:txBody>
      </p:sp>
      <p:sp>
        <p:nvSpPr>
          <p:cNvPr id="99337" name="文字方塊 12"/>
          <p:cNvSpPr txBox="1">
            <a:spLocks noChangeArrowheads="1"/>
          </p:cNvSpPr>
          <p:nvPr/>
        </p:nvSpPr>
        <p:spPr bwMode="auto">
          <a:xfrm>
            <a:off x="5286375" y="4257675"/>
            <a:ext cx="33575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buFontTx/>
              <a:buAutoNum type="arabicPeriod"/>
            </a:pPr>
            <a:r>
              <a:rPr lang="en-US" altLang="zh-TW" sz="1800"/>
              <a:t>Multiply the objective function by –1 to convert it into a max. problem</a:t>
            </a:r>
          </a:p>
          <a:p>
            <a:pPr eaLnBrk="1" hangingPunct="1">
              <a:buFontTx/>
              <a:buAutoNum type="arabicPeriod"/>
            </a:pPr>
            <a:r>
              <a:rPr lang="en-US" altLang="zh-TW" sz="1800"/>
              <a:t>Add slack variables and subtract surplus variables to form constraint equations</a:t>
            </a:r>
          </a:p>
          <a:p>
            <a:pPr eaLnBrk="1" hangingPunct="1">
              <a:buFontTx/>
              <a:buAutoNum type="arabicPeriod"/>
            </a:pPr>
            <a:r>
              <a:rPr lang="en-US" altLang="zh-TW" sz="1800"/>
              <a:t>Try to find a feasible solution by trial and error</a:t>
            </a:r>
          </a:p>
          <a:p>
            <a:pPr eaLnBrk="1" hangingPunct="1">
              <a:buFontTx/>
              <a:buAutoNum type="arabicPeriod"/>
            </a:pPr>
            <a:r>
              <a:rPr lang="en-US" altLang="zh-TW" sz="1800"/>
              <a:t>Apply the simplex method</a:t>
            </a:r>
            <a:endParaRPr lang="zh-TW" altLang="en-US" sz="1800"/>
          </a:p>
        </p:txBody>
      </p:sp>
      <p:sp>
        <p:nvSpPr>
          <p:cNvPr id="99338" name="文字方塊 14"/>
          <p:cNvSpPr txBox="1">
            <a:spLocks noChangeArrowheads="1"/>
          </p:cNvSpPr>
          <p:nvPr/>
        </p:nvSpPr>
        <p:spPr bwMode="auto">
          <a:xfrm>
            <a:off x="714375" y="142875"/>
            <a:ext cx="7000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3000">
                <a:solidFill>
                  <a:srgbClr val="3333CC"/>
                </a:solidFill>
              </a:rPr>
              <a:t>Linear Programming under </a:t>
            </a:r>
            <a:r>
              <a:rPr lang="en-US" altLang="zh-TW" sz="3000" i="1">
                <a:solidFill>
                  <a:srgbClr val="3333CC"/>
                </a:solidFill>
              </a:rPr>
              <a:t>x</a:t>
            </a:r>
            <a:r>
              <a:rPr lang="en-US" altLang="zh-TW" sz="3000" i="1" baseline="-25000">
                <a:solidFill>
                  <a:srgbClr val="3333CC"/>
                </a:solidFill>
              </a:rPr>
              <a:t>i</a:t>
            </a:r>
            <a:r>
              <a:rPr lang="en-US" altLang="zh-TW" sz="3000">
                <a:solidFill>
                  <a:srgbClr val="3333CC"/>
                </a:solidFill>
              </a:rPr>
              <a:t> </a:t>
            </a:r>
            <a:r>
              <a:rPr lang="en-US" altLang="zh-TW" sz="3000">
                <a:solidFill>
                  <a:srgbClr val="3333CC"/>
                </a:solidFill>
                <a:sym typeface="Symbol" pitchFamily="18" charset="2"/>
              </a:rPr>
              <a:t> 0 and </a:t>
            </a:r>
            <a:r>
              <a:rPr lang="en-US" altLang="zh-TW" sz="3000" i="1">
                <a:solidFill>
                  <a:srgbClr val="3333CC"/>
                </a:solidFill>
                <a:sym typeface="Symbol" pitchFamily="18" charset="2"/>
              </a:rPr>
              <a:t>b</a:t>
            </a:r>
            <a:r>
              <a:rPr lang="en-US" altLang="zh-TW" sz="3000" i="1" baseline="-25000">
                <a:solidFill>
                  <a:srgbClr val="3333CC"/>
                </a:solidFill>
                <a:sym typeface="Symbol" pitchFamily="18" charset="2"/>
              </a:rPr>
              <a:t>i</a:t>
            </a:r>
            <a:r>
              <a:rPr lang="en-US" altLang="zh-TW" sz="3000">
                <a:solidFill>
                  <a:srgbClr val="3333CC"/>
                </a:solidFill>
                <a:sym typeface="Symbol" pitchFamily="18" charset="2"/>
              </a:rPr>
              <a:t>  0</a:t>
            </a:r>
            <a:endParaRPr lang="zh-TW" altLang="en-US" sz="3000">
              <a:solidFill>
                <a:srgbClr val="3333CC"/>
              </a:solidFill>
            </a:endParaRPr>
          </a:p>
        </p:txBody>
      </p:sp>
      <p:cxnSp>
        <p:nvCxnSpPr>
          <p:cNvPr id="99339" name="直線接點 17"/>
          <p:cNvCxnSpPr>
            <a:cxnSpLocks noChangeShapeType="1"/>
            <a:stCxn id="99333" idx="1"/>
          </p:cNvCxnSpPr>
          <p:nvPr/>
        </p:nvCxnSpPr>
        <p:spPr bwMode="auto">
          <a:xfrm rot="10800000" flipV="1">
            <a:off x="3286125" y="1349375"/>
            <a:ext cx="2071688" cy="1030288"/>
          </a:xfrm>
          <a:prstGeom prst="line">
            <a:avLst/>
          </a:prstGeom>
          <a:noFill/>
          <a:ln w="25400" algn="ctr">
            <a:solidFill>
              <a:schemeClr val="tx1"/>
            </a:solidFill>
            <a:miter lim="800000"/>
            <a:headEnd/>
            <a:tailEnd type="arrow" w="sm" len="sm"/>
          </a:ln>
          <a:extLst>
            <a:ext uri="{909E8E84-426E-40DD-AFC4-6F175D3DCCD1}">
              <a14:hiddenFill xmlns:a14="http://schemas.microsoft.com/office/drawing/2010/main">
                <a:noFill/>
              </a14:hiddenFill>
            </a:ext>
          </a:extLst>
        </p:spPr>
      </p:cxnSp>
      <p:sp>
        <p:nvSpPr>
          <p:cNvPr id="24" name="弧形 23"/>
          <p:cNvSpPr/>
          <p:nvPr/>
        </p:nvSpPr>
        <p:spPr bwMode="auto">
          <a:xfrm rot="-5460000">
            <a:off x="3464719" y="2423319"/>
            <a:ext cx="3857625" cy="1785937"/>
          </a:xfrm>
          <a:prstGeom prst="arc">
            <a:avLst>
              <a:gd name="adj1" fmla="val 16200000"/>
              <a:gd name="adj2" fmla="val 21475401"/>
            </a:avLst>
          </a:prstGeom>
          <a:noFill/>
          <a:ln w="25400" cap="flat" cmpd="sng" algn="ctr">
            <a:solidFill>
              <a:schemeClr val="tx1"/>
            </a:solidFill>
            <a:prstDash val="solid"/>
            <a:miter lim="800000"/>
            <a:headEnd type="none" w="med" len="med"/>
            <a:tailEnd type="none" w="sm" len="sm"/>
          </a:ln>
          <a:effectLst/>
        </p:spPr>
        <p:txBody>
          <a:bodyPr wrap="none"/>
          <a:lstStyle/>
          <a:p>
            <a:pPr>
              <a:defRPr/>
            </a:pPr>
            <a:endParaRPr lang="zh-TW" altLang="en-US">
              <a:ea typeface="新細明體" pitchFamily="18" charset="-120"/>
            </a:endParaRPr>
          </a:p>
        </p:txBody>
      </p:sp>
      <p:sp>
        <p:nvSpPr>
          <p:cNvPr id="25" name="弧形 24"/>
          <p:cNvSpPr/>
          <p:nvPr/>
        </p:nvSpPr>
        <p:spPr bwMode="auto">
          <a:xfrm rot="10800000">
            <a:off x="4500563" y="1714500"/>
            <a:ext cx="1357312" cy="3071813"/>
          </a:xfrm>
          <a:prstGeom prst="arc">
            <a:avLst/>
          </a:prstGeom>
          <a:noFill/>
          <a:ln w="25400" cap="flat" cmpd="sng" algn="ctr">
            <a:solidFill>
              <a:schemeClr val="tx1"/>
            </a:solidFill>
            <a:prstDash val="solid"/>
            <a:miter lim="800000"/>
            <a:headEnd type="arrow" w="med" len="med"/>
            <a:tailEnd type="none" w="sm" len="sm"/>
          </a:ln>
          <a:effectLst/>
        </p:spPr>
        <p:txBody>
          <a:bodyPr wrap="none"/>
          <a:lstStyle/>
          <a:p>
            <a:pPr>
              <a:defRPr/>
            </a:pPr>
            <a:endParaRPr lang="zh-TW" altLang="en-US">
              <a:ea typeface="新細明體" pitchFamily="18" charset="-120"/>
            </a:endParaRPr>
          </a:p>
        </p:txBody>
      </p:sp>
      <p:sp>
        <p:nvSpPr>
          <p:cNvPr id="99342" name="文字方塊 13"/>
          <p:cNvSpPr txBox="1">
            <a:spLocks noChangeArrowheads="1"/>
          </p:cNvSpPr>
          <p:nvPr/>
        </p:nvSpPr>
        <p:spPr bwMode="auto">
          <a:xfrm>
            <a:off x="3571875" y="1366838"/>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200"/>
              <a:t>dual transformation</a:t>
            </a:r>
            <a:endParaRPr lang="zh-TW" altLang="en-US" sz="1200"/>
          </a:p>
        </p:txBody>
      </p:sp>
      <p:sp>
        <p:nvSpPr>
          <p:cNvPr id="99343" name="文字方塊 12"/>
          <p:cNvSpPr txBox="1">
            <a:spLocks noChangeArrowheads="1"/>
          </p:cNvSpPr>
          <p:nvPr/>
        </p:nvSpPr>
        <p:spPr bwMode="auto">
          <a:xfrm>
            <a:off x="5214938" y="1916113"/>
            <a:ext cx="3357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800"/>
              <a:t>There are two kinds of methods to solve this problem</a:t>
            </a:r>
            <a:endParaRPr lang="zh-TW" altLang="en-US" sz="180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3"/>
          <p:cNvSpPr>
            <a:spLocks noGrp="1" noChangeArrowheads="1"/>
          </p:cNvSpPr>
          <p:nvPr>
            <p:ph type="body" idx="1"/>
          </p:nvPr>
        </p:nvSpPr>
        <p:spPr>
          <a:xfrm>
            <a:off x="285750" y="785813"/>
            <a:ext cx="8358188" cy="1857375"/>
          </a:xfrm>
        </p:spPr>
        <p:txBody>
          <a:bodyPr/>
          <a:lstStyle/>
          <a:p>
            <a:pPr eaLnBrk="1" hangingPunct="1">
              <a:spcBef>
                <a:spcPts val="300"/>
              </a:spcBef>
              <a:defRPr/>
            </a:pPr>
            <a:r>
              <a:rPr lang="en-US" altLang="zh-TW" dirty="0" smtClean="0"/>
              <a:t>Exercise </a:t>
            </a:r>
            <a:r>
              <a:rPr lang="en-US" altLang="zh-TW" dirty="0" smtClean="0"/>
              <a:t>in Section 9.4 on Slide 9.53: Do not apply the dual principle to solving the minimization problem in standard form</a:t>
            </a:r>
          </a:p>
          <a:p>
            <a:pPr eaLnBrk="1" hangingPunct="1">
              <a:spcBef>
                <a:spcPts val="300"/>
              </a:spcBef>
              <a:buFont typeface="Wingdings" pitchFamily="2" charset="2"/>
              <a:buNone/>
              <a:defRPr/>
            </a:pPr>
            <a:r>
              <a:rPr lang="en-US" altLang="zh-TW" dirty="0" smtClean="0">
                <a:solidFill>
                  <a:schemeClr val="tx1"/>
                </a:solidFill>
                <a:sym typeface="Wingdings" pitchFamily="2" charset="2"/>
              </a:rPr>
              <a:t>	We want to minimize                               subject to the constraints</a:t>
            </a:r>
          </a:p>
          <a:p>
            <a:pPr eaLnBrk="1" hangingPunct="1">
              <a:spcBef>
                <a:spcPts val="300"/>
              </a:spcBef>
              <a:buFont typeface="Wingdings" pitchFamily="2" charset="2"/>
              <a:buNone/>
              <a:defRPr/>
            </a:pPr>
            <a:endParaRPr lang="en-US" altLang="zh-TW" dirty="0" smtClean="0">
              <a:solidFill>
                <a:schemeClr val="tx1"/>
              </a:solidFill>
              <a:sym typeface="Wingdings" pitchFamily="2" charset="2"/>
            </a:endParaRPr>
          </a:p>
          <a:p>
            <a:pPr eaLnBrk="1" hangingPunct="1">
              <a:spcBef>
                <a:spcPts val="300"/>
              </a:spcBef>
              <a:buFont typeface="Wingdings" pitchFamily="2" charset="2"/>
              <a:buNone/>
              <a:defRPr/>
            </a:pPr>
            <a:endParaRPr lang="en-US" altLang="zh-TW" dirty="0" smtClean="0">
              <a:solidFill>
                <a:schemeClr val="tx1"/>
              </a:solidFill>
              <a:sym typeface="Wingdings" pitchFamily="2" charset="2"/>
            </a:endParaRPr>
          </a:p>
          <a:p>
            <a:pPr eaLnBrk="1" hangingPunct="1">
              <a:spcBef>
                <a:spcPts val="300"/>
              </a:spcBef>
              <a:buFont typeface="Wingdings" pitchFamily="2" charset="2"/>
              <a:buNone/>
              <a:defRPr/>
            </a:pPr>
            <a:endParaRPr lang="en-US" altLang="zh-TW" dirty="0" smtClean="0">
              <a:solidFill>
                <a:schemeClr val="tx1"/>
              </a:solidFill>
              <a:sym typeface="Wingdings" pitchFamily="2" charset="2"/>
            </a:endParaRPr>
          </a:p>
          <a:p>
            <a:pPr eaLnBrk="1" hangingPunct="1">
              <a:spcBef>
                <a:spcPts val="300"/>
              </a:spcBef>
              <a:buFont typeface="Wingdings" pitchFamily="2" charset="2"/>
              <a:buNone/>
              <a:defRPr/>
            </a:pPr>
            <a:r>
              <a:rPr lang="en-US" altLang="zh-TW" dirty="0" smtClean="0">
                <a:solidFill>
                  <a:schemeClr val="tx1"/>
                </a:solidFill>
                <a:sym typeface="Symbol" pitchFamily="18" charset="2"/>
              </a:rPr>
              <a:t>	where </a:t>
            </a:r>
            <a:r>
              <a:rPr lang="en-US" altLang="zh-TW" i="1" dirty="0" smtClean="0">
                <a:solidFill>
                  <a:schemeClr val="tx1"/>
                </a:solidFill>
                <a:sym typeface="Symbol" pitchFamily="18" charset="2"/>
              </a:rPr>
              <a:t>x</a:t>
            </a:r>
            <a:r>
              <a:rPr lang="en-US" altLang="zh-TW" baseline="-25000" dirty="0" smtClean="0">
                <a:solidFill>
                  <a:schemeClr val="tx1"/>
                </a:solidFill>
                <a:sym typeface="Symbol" pitchFamily="18" charset="2"/>
              </a:rPr>
              <a:t>1</a:t>
            </a:r>
            <a:r>
              <a:rPr lang="en-US" altLang="zh-TW" dirty="0" smtClean="0">
                <a:solidFill>
                  <a:schemeClr val="tx1"/>
                </a:solidFill>
                <a:sym typeface="Symbol" pitchFamily="18" charset="2"/>
              </a:rPr>
              <a:t>  0 and </a:t>
            </a:r>
            <a:r>
              <a:rPr lang="en-US" altLang="zh-TW" i="1" dirty="0" smtClean="0">
                <a:solidFill>
                  <a:schemeClr val="tx1"/>
                </a:solidFill>
                <a:sym typeface="Symbol" pitchFamily="18" charset="2"/>
              </a:rPr>
              <a:t>x</a:t>
            </a:r>
            <a:r>
              <a:rPr lang="en-US" altLang="zh-TW" baseline="-25000" dirty="0" smtClean="0">
                <a:solidFill>
                  <a:schemeClr val="tx1"/>
                </a:solidFill>
                <a:sym typeface="Symbol" pitchFamily="18" charset="2"/>
              </a:rPr>
              <a:t>2</a:t>
            </a:r>
            <a:r>
              <a:rPr lang="en-US" altLang="zh-TW" dirty="0" smtClean="0">
                <a:solidFill>
                  <a:schemeClr val="tx1"/>
                </a:solidFill>
                <a:sym typeface="Symbol" pitchFamily="18" charset="2"/>
              </a:rPr>
              <a:t> </a:t>
            </a:r>
            <a:r>
              <a:rPr lang="zh-TW" altLang="en-US" dirty="0" smtClean="0">
                <a:solidFill>
                  <a:schemeClr val="tx1"/>
                </a:solidFill>
                <a:sym typeface="Symbol" pitchFamily="18" charset="2"/>
              </a:rPr>
              <a:t> </a:t>
            </a:r>
            <a:r>
              <a:rPr lang="en-US" altLang="zh-TW" dirty="0" smtClean="0">
                <a:solidFill>
                  <a:schemeClr val="tx1"/>
                </a:solidFill>
                <a:sym typeface="Symbol" pitchFamily="18" charset="2"/>
              </a:rPr>
              <a:t>0</a:t>
            </a:r>
            <a:endParaRPr lang="en-US" altLang="zh-TW" dirty="0" smtClean="0">
              <a:solidFill>
                <a:schemeClr val="tx1"/>
              </a:solidFill>
              <a:sym typeface="Wingdings" pitchFamily="2" charset="2"/>
            </a:endParaRPr>
          </a:p>
          <a:p>
            <a:pPr lvl="1" eaLnBrk="1" hangingPunct="1">
              <a:spcBef>
                <a:spcPts val="300"/>
              </a:spcBef>
              <a:buFont typeface="Wingdings" pitchFamily="2" charset="2"/>
              <a:buNone/>
              <a:defRPr/>
            </a:pPr>
            <a:endParaRPr lang="en-US" altLang="zh-TW" dirty="0" smtClean="0"/>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a:p>
            <a:pPr marL="360363" indent="-22225" eaLnBrk="1" hangingPunct="1">
              <a:spcBef>
                <a:spcPts val="300"/>
              </a:spcBef>
              <a:buFont typeface="Wingdings" pitchFamily="2" charset="2"/>
              <a:buNone/>
              <a:defRPr/>
            </a:pPr>
            <a:endParaRPr lang="en-US" altLang="zh-TW" dirty="0" smtClean="0">
              <a:solidFill>
                <a:schemeClr val="tx1"/>
              </a:solidFill>
            </a:endParaRPr>
          </a:p>
        </p:txBody>
      </p:sp>
      <p:sp>
        <p:nvSpPr>
          <p:cNvPr id="33797"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61FDAB13-585B-4BC0-AF50-C455D3E448EE}" type="slidenum">
              <a:rPr kumimoji="0" lang="en-US" altLang="zh-TW" sz="1400"/>
              <a:pPr algn="ctr"/>
              <a:t>89</a:t>
            </a:fld>
            <a:endParaRPr kumimoji="0" lang="en-US" altLang="zh-TW" sz="1400"/>
          </a:p>
        </p:txBody>
      </p:sp>
      <p:graphicFrame>
        <p:nvGraphicFramePr>
          <p:cNvPr id="33794" name="Object 3"/>
          <p:cNvGraphicFramePr>
            <a:graphicFrameLocks noChangeAspect="1"/>
          </p:cNvGraphicFramePr>
          <p:nvPr>
            <p:extLst>
              <p:ext uri="{D42A27DB-BD31-4B8C-83A1-F6EECF244321}">
                <p14:modId xmlns:p14="http://schemas.microsoft.com/office/powerpoint/2010/main" val="3443156690"/>
              </p:ext>
            </p:extLst>
          </p:nvPr>
        </p:nvGraphicFramePr>
        <p:xfrm>
          <a:off x="3203848" y="1619250"/>
          <a:ext cx="2254250" cy="411163"/>
        </p:xfrm>
        <a:graphic>
          <a:graphicData uri="http://schemas.openxmlformats.org/presentationml/2006/ole">
            <mc:AlternateContent xmlns:mc="http://schemas.openxmlformats.org/markup-compatibility/2006">
              <mc:Choice xmlns:v="urn:schemas-microsoft-com:vml" Requires="v">
                <p:oleObj spid="_x0000_s34186" name="Equation" r:id="rId3" imgW="1257120" imgH="228600" progId="Equation.DSMT4">
                  <p:embed/>
                </p:oleObj>
              </mc:Choice>
              <mc:Fallback>
                <p:oleObj name="Equation" r:id="rId3" imgW="1257120" imgH="228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619250"/>
                        <a:ext cx="225425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5" name="Object 1038"/>
          <p:cNvGraphicFramePr>
            <a:graphicFrameLocks noChangeAspect="1"/>
          </p:cNvGraphicFramePr>
          <p:nvPr/>
        </p:nvGraphicFramePr>
        <p:xfrm>
          <a:off x="3071813" y="2214563"/>
          <a:ext cx="2003425" cy="1228725"/>
        </p:xfrm>
        <a:graphic>
          <a:graphicData uri="http://schemas.openxmlformats.org/presentationml/2006/ole">
            <mc:AlternateContent xmlns:mc="http://schemas.openxmlformats.org/markup-compatibility/2006">
              <mc:Choice xmlns:v="urn:schemas-microsoft-com:vml" Requires="v">
                <p:oleObj spid="_x0000_s34187" name="Equation" r:id="rId5" imgW="1117440" imgH="685800" progId="Equation.DSMT4">
                  <p:embed/>
                </p:oleObj>
              </mc:Choice>
              <mc:Fallback>
                <p:oleObj name="Equation" r:id="rId5" imgW="1117440" imgH="685800" progId="Equation.DSMT4">
                  <p:embed/>
                  <p:pic>
                    <p:nvPicPr>
                      <p:cNvPr id="0" name="Object 10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13" y="2214563"/>
                        <a:ext cx="2003425" cy="122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17"/>
          <p:cNvSpPr>
            <a:spLocks noChangeArrowheads="1"/>
          </p:cNvSpPr>
          <p:nvPr/>
        </p:nvSpPr>
        <p:spPr bwMode="auto">
          <a:xfrm>
            <a:off x="285750" y="4000500"/>
            <a:ext cx="7924800" cy="571500"/>
          </a:xfrm>
          <a:prstGeom prst="rect">
            <a:avLst/>
          </a:prstGeom>
          <a:noFill/>
          <a:ln w="9525">
            <a:noFill/>
            <a:miter lim="800000"/>
            <a:headEnd/>
            <a:tailEnd/>
          </a:ln>
        </p:spPr>
        <p:txBody>
          <a:bodyPr/>
          <a:lstStyle/>
          <a:p>
            <a:pPr marL="196850" indent="-196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Sol:</a:t>
            </a:r>
          </a:p>
          <a:p>
            <a:pPr marL="450850" indent="-450850">
              <a:lnSpc>
                <a:spcPct val="120000"/>
              </a:lnSpc>
              <a:spcBef>
                <a:spcPct val="20000"/>
              </a:spcBef>
              <a:buClr>
                <a:schemeClr val="tx1"/>
              </a:buClr>
              <a:buSzPct val="40000"/>
              <a:buFont typeface="Wingdings" pitchFamily="2" charset="2"/>
              <a:buNone/>
              <a:defRPr/>
            </a:pPr>
            <a:r>
              <a:rPr lang="en-US" altLang="zh-TW" dirty="0">
                <a:solidFill>
                  <a:schemeClr val="hlink"/>
                </a:solidFill>
                <a:latin typeface="+mn-lt"/>
                <a:ea typeface="標楷體" pitchFamily="65" charset="-120"/>
              </a:rPr>
              <a:t>	</a:t>
            </a:r>
            <a:endParaRPr lang="en-US" altLang="zh-TW" dirty="0">
              <a:latin typeface="+mn-lt"/>
              <a:ea typeface="標楷體" pitchFamily="65" charset="-120"/>
            </a:endParaRPr>
          </a:p>
        </p:txBody>
      </p:sp>
      <p:sp>
        <p:nvSpPr>
          <p:cNvPr id="33799" name="文字方塊 10"/>
          <p:cNvSpPr txBox="1">
            <a:spLocks noChangeArrowheads="1"/>
          </p:cNvSpPr>
          <p:nvPr/>
        </p:nvSpPr>
        <p:spPr bwMode="auto">
          <a:xfrm>
            <a:off x="714375" y="4500563"/>
            <a:ext cx="7358063"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lnSpc>
                <a:spcPct val="110000"/>
              </a:lnSpc>
            </a:pPr>
            <a:r>
              <a:rPr lang="en-US" altLang="zh-TW" dirty="0"/>
              <a:t>First, rewrite the objective function by multiplying each of its coefficients by –1, i.e., </a:t>
            </a:r>
            <a:r>
              <a:rPr lang="en-US" altLang="zh-TW" i="1" dirty="0"/>
              <a:t>z</a:t>
            </a:r>
            <a:r>
              <a:rPr lang="en-US" altLang="zh-TW" dirty="0"/>
              <a:t> = –0.12</a:t>
            </a:r>
            <a:r>
              <a:rPr lang="en-US" altLang="zh-TW" i="1" dirty="0"/>
              <a:t>x</a:t>
            </a:r>
            <a:r>
              <a:rPr lang="en-US" altLang="zh-TW" baseline="-25000" dirty="0"/>
              <a:t>1</a:t>
            </a:r>
            <a:r>
              <a:rPr lang="en-US" altLang="zh-TW" dirty="0"/>
              <a:t> – 0.15</a:t>
            </a:r>
            <a:r>
              <a:rPr lang="en-US" altLang="zh-TW" i="1" dirty="0"/>
              <a:t>x</a:t>
            </a:r>
            <a:r>
              <a:rPr lang="en-US" altLang="zh-TW" baseline="-25000" dirty="0"/>
              <a:t>2</a:t>
            </a:r>
            <a:r>
              <a:rPr lang="en-US" altLang="zh-TW" dirty="0"/>
              <a:t> </a:t>
            </a:r>
            <a:r>
              <a:rPr lang="en-US" altLang="zh-TW" dirty="0">
                <a:solidFill>
                  <a:srgbClr val="0000FF"/>
                </a:solidFill>
              </a:rPr>
              <a:t>(maximizing this </a:t>
            </a:r>
            <a:r>
              <a:rPr lang="en-US" altLang="zh-TW" dirty="0" smtClean="0">
                <a:solidFill>
                  <a:srgbClr val="0000FF"/>
                </a:solidFill>
              </a:rPr>
              <a:t>new </a:t>
            </a:r>
            <a:r>
              <a:rPr lang="en-US" altLang="zh-TW" dirty="0">
                <a:solidFill>
                  <a:srgbClr val="0000FF"/>
                </a:solidFill>
              </a:rPr>
              <a:t>objective function is equivalent to minimizing the original objective function)</a:t>
            </a:r>
            <a:endParaRPr lang="zh-TW" altLang="en-US" dirty="0">
              <a:solidFill>
                <a:srgbClr val="00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矩形 10"/>
          <p:cNvSpPr>
            <a:spLocks noChangeArrowheads="1"/>
          </p:cNvSpPr>
          <p:nvPr/>
        </p:nvSpPr>
        <p:spPr bwMode="auto">
          <a:xfrm>
            <a:off x="642938" y="928688"/>
            <a:ext cx="7786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96850" indent="-196850">
              <a:spcBef>
                <a:spcPct val="20000"/>
              </a:spcBef>
              <a:buClr>
                <a:schemeClr val="tx1"/>
              </a:buClr>
              <a:buSzPct val="40000"/>
              <a:buFont typeface="Wingdings" pitchFamily="2" charset="2"/>
              <a:buChar char="n"/>
            </a:pPr>
            <a:r>
              <a:rPr lang="en-US" altLang="zh-TW">
                <a:solidFill>
                  <a:schemeClr val="hlink"/>
                </a:solidFill>
                <a:ea typeface="標楷體" pitchFamily="65" charset="-120"/>
              </a:rPr>
              <a:t>Notes: </a:t>
            </a:r>
            <a:r>
              <a:rPr lang="en-US" altLang="zh-TW">
                <a:ea typeface="標楷體" pitchFamily="65" charset="-120"/>
              </a:rPr>
              <a:t>The system might have no solution or the solution set of a system can be unbounded</a:t>
            </a:r>
          </a:p>
        </p:txBody>
      </p:sp>
      <p:graphicFrame>
        <p:nvGraphicFramePr>
          <p:cNvPr id="3074" name="Object 1038"/>
          <p:cNvGraphicFramePr>
            <a:graphicFrameLocks noChangeAspect="1"/>
          </p:cNvGraphicFramePr>
          <p:nvPr/>
        </p:nvGraphicFramePr>
        <p:xfrm>
          <a:off x="1441450" y="2778125"/>
          <a:ext cx="1298575" cy="865188"/>
        </p:xfrm>
        <a:graphic>
          <a:graphicData uri="http://schemas.openxmlformats.org/presentationml/2006/ole">
            <mc:AlternateContent xmlns:mc="http://schemas.openxmlformats.org/markup-compatibility/2006">
              <mc:Choice xmlns:v="urn:schemas-microsoft-com:vml" Requires="v">
                <p:oleObj spid="_x0000_s3468" name="Equation" r:id="rId3" imgW="647640" imgH="431640" progId="Equation.DSMT4">
                  <p:embed/>
                </p:oleObj>
              </mc:Choice>
              <mc:Fallback>
                <p:oleObj name="Equation" r:id="rId3" imgW="647640" imgH="43164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2778125"/>
                        <a:ext cx="1298575"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文字方塊 6"/>
          <p:cNvSpPr txBox="1">
            <a:spLocks noChangeArrowheads="1"/>
          </p:cNvSpPr>
          <p:nvPr/>
        </p:nvSpPr>
        <p:spPr bwMode="auto">
          <a:xfrm>
            <a:off x="1285875" y="1966913"/>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a:solidFill>
                  <a:srgbClr val="0000FF"/>
                </a:solidFill>
              </a:rPr>
              <a:t>No solution</a:t>
            </a:r>
            <a:endParaRPr lang="zh-TW" altLang="en-US">
              <a:solidFill>
                <a:srgbClr val="0000FF"/>
              </a:solidFill>
            </a:endParaRPr>
          </a:p>
        </p:txBody>
      </p:sp>
      <p:pic>
        <p:nvPicPr>
          <p:cNvPr id="307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763963"/>
            <a:ext cx="28543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graphicFrame>
        <p:nvGraphicFramePr>
          <p:cNvPr id="3075" name="Object 4"/>
          <p:cNvGraphicFramePr>
            <a:graphicFrameLocks noChangeAspect="1"/>
          </p:cNvGraphicFramePr>
          <p:nvPr/>
        </p:nvGraphicFramePr>
        <p:xfrm>
          <a:off x="5942013" y="2778125"/>
          <a:ext cx="1300162" cy="865188"/>
        </p:xfrm>
        <a:graphic>
          <a:graphicData uri="http://schemas.openxmlformats.org/presentationml/2006/ole">
            <mc:AlternateContent xmlns:mc="http://schemas.openxmlformats.org/markup-compatibility/2006">
              <mc:Choice xmlns:v="urn:schemas-microsoft-com:vml" Requires="v">
                <p:oleObj spid="_x0000_s3469" name="Equation" r:id="rId6" imgW="647640" imgH="431640" progId="Equation.DSMT4">
                  <p:embed/>
                </p:oleObj>
              </mc:Choice>
              <mc:Fallback>
                <p:oleObj name="Equation" r:id="rId6" imgW="647640" imgH="4316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2013" y="2778125"/>
                        <a:ext cx="1300162"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9" name="文字方塊 9"/>
          <p:cNvSpPr txBox="1">
            <a:spLocks noChangeArrowheads="1"/>
          </p:cNvSpPr>
          <p:nvPr/>
        </p:nvSpPr>
        <p:spPr bwMode="auto">
          <a:xfrm>
            <a:off x="5500688" y="1857375"/>
            <a:ext cx="2357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a:solidFill>
                  <a:srgbClr val="0000FF"/>
                </a:solidFill>
              </a:rPr>
              <a:t>Solution region is unbounded</a:t>
            </a:r>
            <a:endParaRPr lang="zh-TW" altLang="en-US">
              <a:solidFill>
                <a:srgbClr val="0000FF"/>
              </a:solidFill>
            </a:endParaRPr>
          </a:p>
        </p:txBody>
      </p:sp>
      <p:pic>
        <p:nvPicPr>
          <p:cNvPr id="308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9550" y="3797300"/>
            <a:ext cx="285432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3081"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EE2DDD52-3EB3-4D04-92DD-F3FE2B40F657}" type="slidenum">
              <a:rPr kumimoji="0" lang="en-US" altLang="zh-TW" sz="1400"/>
              <a:pPr algn="ctr"/>
              <a:t>9</a:t>
            </a:fld>
            <a:endParaRPr kumimoji="0" lang="en-US" altLang="zh-TW" sz="14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285750" y="785813"/>
            <a:ext cx="8358188" cy="1857375"/>
          </a:xfrm>
        </p:spPr>
        <p:txBody>
          <a:bodyPr/>
          <a:lstStyle/>
          <a:p>
            <a:pPr marL="360363" indent="-22225" eaLnBrk="1" hangingPunct="1">
              <a:spcBef>
                <a:spcPts val="300"/>
              </a:spcBef>
              <a:buFont typeface="Wingdings" pitchFamily="2" charset="2"/>
              <a:buNone/>
            </a:pPr>
            <a:r>
              <a:rPr lang="en-US" altLang="zh-TW" smtClean="0">
                <a:solidFill>
                  <a:schemeClr val="tx1"/>
                </a:solidFill>
              </a:rPr>
              <a:t>Next, subtract surplus variables for these three inequalities, and the initial simplex tableau is as follows</a:t>
            </a:r>
            <a:endParaRPr lang="zh-TW" altLang="en-US" smtClean="0">
              <a:solidFill>
                <a:schemeClr val="tx1"/>
              </a:solidFill>
            </a:endParaRPr>
          </a:p>
        </p:txBody>
      </p:sp>
      <p:sp>
        <p:nvSpPr>
          <p:cNvPr id="34820"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8CF6C11B-45B9-4087-AD84-7310281733C7}" type="slidenum">
              <a:rPr kumimoji="0" lang="en-US" altLang="zh-TW" sz="1400"/>
              <a:pPr algn="ctr"/>
              <a:t>90</a:t>
            </a:fld>
            <a:endParaRPr kumimoji="0" lang="en-US" altLang="zh-TW" sz="1400"/>
          </a:p>
        </p:txBody>
      </p:sp>
      <p:sp>
        <p:nvSpPr>
          <p:cNvPr id="11" name="文字方塊 10"/>
          <p:cNvSpPr txBox="1"/>
          <p:nvPr/>
        </p:nvSpPr>
        <p:spPr>
          <a:xfrm>
            <a:off x="714375" y="3857625"/>
            <a:ext cx="7358063" cy="2400657"/>
          </a:xfrm>
          <a:prstGeom prst="rect">
            <a:avLst/>
          </a:prstGeom>
          <a:noFill/>
        </p:spPr>
        <p:txBody>
          <a:bodyPr>
            <a:spAutoFit/>
          </a:bodyPr>
          <a:lstStyle/>
          <a:p>
            <a:pPr marL="363538" indent="-363538">
              <a:spcBef>
                <a:spcPts val="600"/>
              </a:spcBef>
              <a:defRPr/>
            </a:pPr>
            <a:r>
              <a:rPr lang="en-US" altLang="zh-TW" sz="2000" dirty="0">
                <a:solidFill>
                  <a:srgbClr val="0000FF"/>
                </a:solidFill>
              </a:rPr>
              <a:t>※ The current solution </a:t>
            </a:r>
            <a:r>
              <a:rPr lang="en-US" altLang="zh-TW" sz="2000" kern="0" dirty="0">
                <a:solidFill>
                  <a:srgbClr val="0000FF"/>
                </a:solidFill>
                <a:sym typeface="Wingdings" pitchFamily="2" charset="2"/>
              </a:rPr>
              <a:t>(</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3</a:t>
            </a:r>
            <a:r>
              <a:rPr lang="en-US" altLang="zh-TW" sz="2000" kern="0" dirty="0">
                <a:solidFill>
                  <a:srgbClr val="0000FF"/>
                </a:solidFill>
                <a:sym typeface="Wingdings" pitchFamily="2" charset="2"/>
              </a:rPr>
              <a:t>) = (0, 0, </a:t>
            </a:r>
            <a:r>
              <a:rPr lang="en-US" altLang="zh-TW" sz="2000" dirty="0">
                <a:solidFill>
                  <a:srgbClr val="0000FF"/>
                </a:solidFill>
                <a:ea typeface="新細明體" pitchFamily="18" charset="-120"/>
              </a:rPr>
              <a:t>–</a:t>
            </a:r>
            <a:r>
              <a:rPr lang="en-US" altLang="zh-TW" sz="2000" kern="0" dirty="0">
                <a:solidFill>
                  <a:srgbClr val="0000FF"/>
                </a:solidFill>
                <a:sym typeface="Wingdings" pitchFamily="2" charset="2"/>
              </a:rPr>
              <a:t>300, </a:t>
            </a:r>
            <a:r>
              <a:rPr lang="en-US" altLang="zh-TW" sz="2000" dirty="0">
                <a:solidFill>
                  <a:srgbClr val="0000FF"/>
                </a:solidFill>
                <a:ea typeface="新細明體" pitchFamily="18" charset="-120"/>
              </a:rPr>
              <a:t>–</a:t>
            </a:r>
            <a:r>
              <a:rPr lang="en-US" altLang="zh-TW" sz="2000" kern="0" dirty="0">
                <a:solidFill>
                  <a:srgbClr val="0000FF"/>
                </a:solidFill>
                <a:sym typeface="Wingdings" pitchFamily="2" charset="2"/>
              </a:rPr>
              <a:t>36, </a:t>
            </a:r>
            <a:r>
              <a:rPr lang="en-US" altLang="zh-TW" sz="2000" dirty="0">
                <a:solidFill>
                  <a:srgbClr val="0000FF"/>
                </a:solidFill>
                <a:ea typeface="新細明體" pitchFamily="18" charset="-120"/>
              </a:rPr>
              <a:t>–</a:t>
            </a:r>
            <a:r>
              <a:rPr lang="en-US" altLang="zh-TW" sz="2000" kern="0" dirty="0">
                <a:solidFill>
                  <a:srgbClr val="0000FF"/>
                </a:solidFill>
                <a:sym typeface="Wingdings" pitchFamily="2" charset="2"/>
              </a:rPr>
              <a:t>90) is not a feasible solution</a:t>
            </a:r>
          </a:p>
          <a:p>
            <a:pPr marL="363538" indent="-363538">
              <a:spcBef>
                <a:spcPts val="600"/>
              </a:spcBef>
              <a:defRPr/>
            </a:pPr>
            <a:r>
              <a:rPr lang="en-US" altLang="zh-TW" sz="2000" dirty="0">
                <a:solidFill>
                  <a:srgbClr val="0000FF"/>
                </a:solidFill>
              </a:rPr>
              <a:t>※ </a:t>
            </a:r>
            <a:r>
              <a:rPr lang="en-US" altLang="zh-TW" sz="2000" kern="0" dirty="0" smtClean="0">
                <a:solidFill>
                  <a:srgbClr val="0000FF"/>
                </a:solidFill>
                <a:sym typeface="Wingdings" pitchFamily="2" charset="2"/>
              </a:rPr>
              <a:t>What </a:t>
            </a:r>
            <a:r>
              <a:rPr lang="en-US" altLang="zh-TW" sz="2000" kern="0" dirty="0">
                <a:solidFill>
                  <a:srgbClr val="0000FF"/>
                </a:solidFill>
                <a:sym typeface="Wingdings" pitchFamily="2" charset="2"/>
              </a:rPr>
              <a:t>we need to do is to arbitrarily choose the entering variables and choose negative surplus variables as the departing variables to find a feasible solution</a:t>
            </a:r>
          </a:p>
          <a:p>
            <a:pPr marL="363538" indent="-363538">
              <a:spcBef>
                <a:spcPts val="600"/>
              </a:spcBef>
              <a:defRPr/>
            </a:pPr>
            <a:r>
              <a:rPr lang="en-US" altLang="zh-TW" sz="2000" dirty="0">
                <a:solidFill>
                  <a:srgbClr val="0000FF"/>
                </a:solidFill>
              </a:rPr>
              <a:t>※ Here we choose </a:t>
            </a:r>
            <a:r>
              <a:rPr lang="en-US" altLang="zh-TW" sz="2000" i="1" dirty="0">
                <a:solidFill>
                  <a:srgbClr val="0000FF"/>
                </a:solidFill>
              </a:rPr>
              <a:t>x</a:t>
            </a:r>
            <a:r>
              <a:rPr lang="en-US" altLang="zh-TW" sz="2000" baseline="-25000" dirty="0">
                <a:solidFill>
                  <a:srgbClr val="0000FF"/>
                </a:solidFill>
              </a:rPr>
              <a:t>2</a:t>
            </a:r>
            <a:r>
              <a:rPr lang="en-US" altLang="zh-TW" sz="2000" dirty="0">
                <a:solidFill>
                  <a:srgbClr val="0000FF"/>
                </a:solidFill>
              </a:rPr>
              <a:t> as the entering variable and </a:t>
            </a:r>
            <a:r>
              <a:rPr lang="en-US" altLang="zh-TW" sz="2000" i="1" dirty="0">
                <a:solidFill>
                  <a:srgbClr val="0000FF"/>
                </a:solidFill>
              </a:rPr>
              <a:t>s</a:t>
            </a:r>
            <a:r>
              <a:rPr lang="en-US" altLang="zh-TW" sz="2000" baseline="-25000" dirty="0">
                <a:solidFill>
                  <a:srgbClr val="0000FF"/>
                </a:solidFill>
              </a:rPr>
              <a:t>2</a:t>
            </a:r>
            <a:r>
              <a:rPr lang="en-US" altLang="zh-TW" sz="2000" dirty="0">
                <a:solidFill>
                  <a:srgbClr val="0000FF"/>
                </a:solidFill>
              </a:rPr>
              <a:t> as the departing variable</a:t>
            </a:r>
            <a:endParaRPr lang="zh-TW" altLang="en-US" sz="2000" dirty="0">
              <a:solidFill>
                <a:srgbClr val="0000FF"/>
              </a:solidFill>
            </a:endParaRPr>
          </a:p>
        </p:txBody>
      </p:sp>
      <p:graphicFrame>
        <p:nvGraphicFramePr>
          <p:cNvPr id="34818" name="Object 1038"/>
          <p:cNvGraphicFramePr>
            <a:graphicFrameLocks noChangeAspect="1"/>
          </p:cNvGraphicFramePr>
          <p:nvPr/>
        </p:nvGraphicFramePr>
        <p:xfrm>
          <a:off x="2159000" y="1643063"/>
          <a:ext cx="5484813" cy="2001837"/>
        </p:xfrm>
        <a:graphic>
          <a:graphicData uri="http://schemas.openxmlformats.org/presentationml/2006/ole">
            <mc:AlternateContent xmlns:mc="http://schemas.openxmlformats.org/markup-compatibility/2006">
              <mc:Choice xmlns:v="urn:schemas-microsoft-com:vml" Requires="v">
                <p:oleObj spid="_x0000_s35017" name="Equation" r:id="rId3" imgW="3060360" imgH="1117440" progId="Equation.DSMT4">
                  <p:embed/>
                </p:oleObj>
              </mc:Choice>
              <mc:Fallback>
                <p:oleObj name="Equation" r:id="rId3" imgW="3060360" imgH="111744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1643063"/>
                        <a:ext cx="5484813" cy="200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矩形 6"/>
          <p:cNvSpPr>
            <a:spLocks noChangeArrowheads="1"/>
          </p:cNvSpPr>
          <p:nvPr/>
        </p:nvSpPr>
        <p:spPr bwMode="auto">
          <a:xfrm>
            <a:off x="2214563" y="2071688"/>
            <a:ext cx="3500437" cy="1143000"/>
          </a:xfrm>
          <a:prstGeom prst="rect">
            <a:avLst/>
          </a:prstGeom>
          <a:noFill/>
          <a:ln w="25400" algn="ctr">
            <a:solidFill>
              <a:srgbClr val="3333CC"/>
            </a:solidFill>
            <a:miter lim="800000"/>
            <a:headEnd/>
            <a:tailEnd type="arrow"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34823" name="橢圓 7"/>
          <p:cNvSpPr>
            <a:spLocks noChangeArrowheads="1"/>
          </p:cNvSpPr>
          <p:nvPr/>
        </p:nvSpPr>
        <p:spPr bwMode="auto">
          <a:xfrm>
            <a:off x="3000375" y="2428875"/>
            <a:ext cx="357188" cy="357188"/>
          </a:xfrm>
          <a:prstGeom prst="ellipse">
            <a:avLst/>
          </a:prstGeom>
          <a:noFill/>
          <a:ln w="25400" algn="ctr">
            <a:solidFill>
              <a:srgbClr val="FF0000"/>
            </a:solidFill>
            <a:prstDash val="sysDash"/>
            <a:miter lim="800000"/>
            <a:headEnd/>
            <a:tailEnd type="arrow"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4E15CD19-5415-4F21-8010-AB6D46022C3C}" type="slidenum">
              <a:rPr kumimoji="0" lang="en-US" altLang="zh-TW" sz="1400"/>
              <a:pPr algn="ctr"/>
              <a:t>91</a:t>
            </a:fld>
            <a:endParaRPr kumimoji="0" lang="en-US" altLang="zh-TW" sz="1400"/>
          </a:p>
        </p:txBody>
      </p:sp>
      <p:sp>
        <p:nvSpPr>
          <p:cNvPr id="11" name="文字方塊 10"/>
          <p:cNvSpPr txBox="1"/>
          <p:nvPr/>
        </p:nvSpPr>
        <p:spPr>
          <a:xfrm>
            <a:off x="285750" y="4214813"/>
            <a:ext cx="8715375" cy="2708434"/>
          </a:xfrm>
          <a:prstGeom prst="rect">
            <a:avLst/>
          </a:prstGeom>
          <a:noFill/>
        </p:spPr>
        <p:txBody>
          <a:bodyPr>
            <a:spAutoFit/>
          </a:bodyPr>
          <a:lstStyle/>
          <a:p>
            <a:pPr marL="363538" indent="-363538">
              <a:spcBef>
                <a:spcPts val="600"/>
              </a:spcBef>
              <a:defRPr/>
            </a:pPr>
            <a:r>
              <a:rPr lang="en-US" altLang="zh-TW" sz="2000" dirty="0">
                <a:solidFill>
                  <a:srgbClr val="0000FF"/>
                </a:solidFill>
              </a:rPr>
              <a:t>※ The current solution </a:t>
            </a:r>
            <a:r>
              <a:rPr lang="en-US" altLang="zh-TW" sz="2000" kern="0" dirty="0">
                <a:solidFill>
                  <a:srgbClr val="0000FF"/>
                </a:solidFill>
                <a:sym typeface="Wingdings" pitchFamily="2" charset="2"/>
              </a:rPr>
              <a:t>(</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x</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1</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2</a:t>
            </a:r>
            <a:r>
              <a:rPr lang="en-US" altLang="zh-TW" sz="2000" kern="0" dirty="0">
                <a:solidFill>
                  <a:srgbClr val="0000FF"/>
                </a:solidFill>
                <a:sym typeface="Wingdings" pitchFamily="2" charset="2"/>
              </a:rPr>
              <a:t>, </a:t>
            </a:r>
            <a:r>
              <a:rPr lang="en-US" altLang="zh-TW" sz="2000" i="1" kern="0" dirty="0">
                <a:solidFill>
                  <a:srgbClr val="0000FF"/>
                </a:solidFill>
                <a:sym typeface="Wingdings" pitchFamily="2" charset="2"/>
              </a:rPr>
              <a:t>s</a:t>
            </a:r>
            <a:r>
              <a:rPr lang="en-US" altLang="zh-TW" sz="2000" kern="0" baseline="-25000" dirty="0">
                <a:solidFill>
                  <a:srgbClr val="0000FF"/>
                </a:solidFill>
                <a:sym typeface="Wingdings" pitchFamily="2" charset="2"/>
              </a:rPr>
              <a:t>3</a:t>
            </a:r>
            <a:r>
              <a:rPr lang="en-US" altLang="zh-TW" sz="2000" kern="0" dirty="0">
                <a:solidFill>
                  <a:srgbClr val="0000FF"/>
                </a:solidFill>
                <a:sym typeface="Wingdings" pitchFamily="2" charset="2"/>
              </a:rPr>
              <a:t>) = (0, 6, 60, 0, 90) is a feasible solution</a:t>
            </a:r>
            <a:r>
              <a:rPr lang="en-US" altLang="zh-TW" sz="2000" dirty="0">
                <a:solidFill>
                  <a:srgbClr val="0000FF"/>
                </a:solidFill>
                <a:sym typeface="Wingdings" pitchFamily="2" charset="2"/>
              </a:rPr>
              <a:t>. From now on, we can apply the standard simplex method</a:t>
            </a:r>
          </a:p>
          <a:p>
            <a:pPr marL="363538" indent="-363538">
              <a:spcBef>
                <a:spcPts val="600"/>
              </a:spcBef>
              <a:defRPr/>
            </a:pPr>
            <a:r>
              <a:rPr lang="en-US" altLang="zh-TW" sz="2000" dirty="0">
                <a:solidFill>
                  <a:srgbClr val="0000FF"/>
                </a:solidFill>
              </a:rPr>
              <a:t>※ We choose </a:t>
            </a:r>
            <a:r>
              <a:rPr lang="en-US" altLang="zh-TW" sz="2000" i="1" dirty="0">
                <a:solidFill>
                  <a:srgbClr val="0000FF"/>
                </a:solidFill>
              </a:rPr>
              <a:t>x</a:t>
            </a:r>
            <a:r>
              <a:rPr lang="en-US" altLang="zh-TW" sz="2000" baseline="-25000" dirty="0">
                <a:solidFill>
                  <a:srgbClr val="0000FF"/>
                </a:solidFill>
              </a:rPr>
              <a:t>1</a:t>
            </a:r>
            <a:r>
              <a:rPr lang="en-US" altLang="zh-TW" sz="2000" dirty="0">
                <a:solidFill>
                  <a:srgbClr val="0000FF"/>
                </a:solidFill>
              </a:rPr>
              <a:t> as the entering variable because –0.18 is the smallest (or the most negative) entry in the bottom row except the </a:t>
            </a:r>
            <a:r>
              <a:rPr lang="en-US" altLang="zh-TW" sz="2000" i="1" dirty="0">
                <a:solidFill>
                  <a:srgbClr val="0000FF"/>
                </a:solidFill>
              </a:rPr>
              <a:t>z</a:t>
            </a:r>
            <a:r>
              <a:rPr lang="en-US" altLang="zh-TW" sz="2000" dirty="0">
                <a:solidFill>
                  <a:srgbClr val="0000FF"/>
                </a:solidFill>
              </a:rPr>
              <a:t>-value and choose </a:t>
            </a:r>
            <a:r>
              <a:rPr lang="en-US" altLang="zh-TW" sz="2000" i="1" dirty="0">
                <a:solidFill>
                  <a:srgbClr val="0000FF"/>
                </a:solidFill>
              </a:rPr>
              <a:t>s</a:t>
            </a:r>
            <a:r>
              <a:rPr lang="en-US" altLang="zh-TW" sz="2000" baseline="-25000" dirty="0">
                <a:solidFill>
                  <a:srgbClr val="0000FF"/>
                </a:solidFill>
              </a:rPr>
              <a:t>1</a:t>
            </a:r>
            <a:r>
              <a:rPr lang="en-US" altLang="zh-TW" sz="2000" dirty="0">
                <a:solidFill>
                  <a:srgbClr val="0000FF"/>
                </a:solidFill>
              </a:rPr>
              <a:t> as the departing variable because </a:t>
            </a:r>
            <a:r>
              <a:rPr lang="en-US" altLang="zh-TW" sz="2000" i="1" dirty="0">
                <a:solidFill>
                  <a:srgbClr val="0000FF"/>
                </a:solidFill>
              </a:rPr>
              <a:t>b</a:t>
            </a:r>
            <a:r>
              <a:rPr lang="en-US" altLang="zh-TW" sz="2000" baseline="-25000" dirty="0">
                <a:solidFill>
                  <a:srgbClr val="0000FF"/>
                </a:solidFill>
              </a:rPr>
              <a:t>1</a:t>
            </a:r>
            <a:r>
              <a:rPr lang="en-US" altLang="zh-TW" sz="2000" dirty="0">
                <a:solidFill>
                  <a:srgbClr val="0000FF"/>
                </a:solidFill>
              </a:rPr>
              <a:t>/</a:t>
            </a:r>
            <a:r>
              <a:rPr lang="en-US" altLang="zh-TW" sz="2000" i="1" dirty="0">
                <a:solidFill>
                  <a:srgbClr val="0000FF"/>
                </a:solidFill>
              </a:rPr>
              <a:t>a</a:t>
            </a:r>
            <a:r>
              <a:rPr lang="en-US" altLang="zh-TW" sz="2000" baseline="-25000" dirty="0">
                <a:solidFill>
                  <a:srgbClr val="0000FF"/>
                </a:solidFill>
              </a:rPr>
              <a:t>11</a:t>
            </a:r>
            <a:r>
              <a:rPr lang="en-US" altLang="zh-TW" sz="2000" dirty="0">
                <a:solidFill>
                  <a:srgbClr val="0000FF"/>
                </a:solidFill>
              </a:rPr>
              <a:t> is the smallest nonnegative ratio in the first column</a:t>
            </a:r>
          </a:p>
          <a:p>
            <a:pPr marL="363538" indent="-363538">
              <a:spcBef>
                <a:spcPts val="600"/>
              </a:spcBef>
              <a:defRPr/>
            </a:pPr>
            <a:r>
              <a:rPr lang="en-US" altLang="zh-TW" sz="2000" dirty="0">
                <a:solidFill>
                  <a:srgbClr val="0000FF"/>
                </a:solidFill>
              </a:rPr>
              <a:t>※ </a:t>
            </a:r>
            <a:r>
              <a:rPr lang="en-US" altLang="zh-TW" sz="2000" kern="0" dirty="0">
                <a:solidFill>
                  <a:srgbClr val="0000FF"/>
                </a:solidFill>
              </a:rPr>
              <a:t>After performing the pivoting process based on </a:t>
            </a:r>
            <a:r>
              <a:rPr lang="en-US" altLang="zh-TW" sz="2000" i="1" kern="0" dirty="0">
                <a:solidFill>
                  <a:srgbClr val="0000FF"/>
                </a:solidFill>
              </a:rPr>
              <a:t>a</a:t>
            </a:r>
            <a:r>
              <a:rPr lang="en-US" altLang="zh-TW" sz="2000" kern="0" baseline="-25000" dirty="0">
                <a:solidFill>
                  <a:srgbClr val="0000FF"/>
                </a:solidFill>
              </a:rPr>
              <a:t>11</a:t>
            </a:r>
            <a:r>
              <a:rPr lang="en-US" altLang="zh-TW" sz="2000" kern="0" dirty="0">
                <a:solidFill>
                  <a:srgbClr val="0000FF"/>
                </a:solidFill>
              </a:rPr>
              <a:t>, we can obtain the following simplex tableau</a:t>
            </a:r>
            <a:endParaRPr lang="en-US" altLang="zh-TW" sz="2000" dirty="0">
              <a:solidFill>
                <a:srgbClr val="0000FF"/>
              </a:solidFill>
            </a:endParaRPr>
          </a:p>
        </p:txBody>
      </p:sp>
      <p:sp>
        <p:nvSpPr>
          <p:cNvPr id="8" name="Rectangle 3"/>
          <p:cNvSpPr txBox="1">
            <a:spLocks noChangeArrowheads="1"/>
          </p:cNvSpPr>
          <p:nvPr/>
        </p:nvSpPr>
        <p:spPr bwMode="auto">
          <a:xfrm>
            <a:off x="428625" y="857250"/>
            <a:ext cx="8358188" cy="1857375"/>
          </a:xfrm>
          <a:prstGeom prst="rect">
            <a:avLst/>
          </a:prstGeom>
          <a:noFill/>
          <a:ln w="9525">
            <a:noFill/>
            <a:miter lim="800000"/>
            <a:headEnd/>
            <a:tailEnd/>
          </a:ln>
        </p:spPr>
        <p:txBody>
          <a:bodyPr/>
          <a:lstStyle/>
          <a:p>
            <a:pPr marL="360363" indent="-22225">
              <a:spcBef>
                <a:spcPts val="300"/>
              </a:spcBef>
              <a:buClr>
                <a:schemeClr val="tx1"/>
              </a:buClr>
              <a:buSzPct val="40000"/>
              <a:buFont typeface="Wingdings" pitchFamily="2" charset="2"/>
              <a:buNone/>
              <a:defRPr/>
            </a:pPr>
            <a:r>
              <a:rPr lang="en-US" altLang="zh-TW" kern="0" dirty="0">
                <a:latin typeface="+mn-lt"/>
                <a:ea typeface="+mn-ea"/>
              </a:rPr>
              <a:t>After pivoting, we can obtain the following simplex tableau</a:t>
            </a:r>
            <a:endParaRPr lang="zh-TW" altLang="en-US" kern="0" dirty="0">
              <a:latin typeface="+mn-lt"/>
              <a:ea typeface="+mn-ea"/>
            </a:endParaRPr>
          </a:p>
        </p:txBody>
      </p:sp>
      <p:graphicFrame>
        <p:nvGraphicFramePr>
          <p:cNvPr id="35842" name="Object 1038"/>
          <p:cNvGraphicFramePr>
            <a:graphicFrameLocks noChangeAspect="1"/>
          </p:cNvGraphicFramePr>
          <p:nvPr/>
        </p:nvGraphicFramePr>
        <p:xfrm>
          <a:off x="1928813" y="1458913"/>
          <a:ext cx="5735637" cy="2684462"/>
        </p:xfrm>
        <a:graphic>
          <a:graphicData uri="http://schemas.openxmlformats.org/presentationml/2006/ole">
            <mc:AlternateContent xmlns:mc="http://schemas.openxmlformats.org/markup-compatibility/2006">
              <mc:Choice xmlns:v="urn:schemas-microsoft-com:vml" Requires="v">
                <p:oleObj spid="_x0000_s36041" name="Equation" r:id="rId3" imgW="3200400" imgH="1498320" progId="Equation.DSMT4">
                  <p:embed/>
                </p:oleObj>
              </mc:Choice>
              <mc:Fallback>
                <p:oleObj name="Equation" r:id="rId3" imgW="3200400" imgH="149832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1458913"/>
                        <a:ext cx="5735637" cy="2684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6" name="矩形 8"/>
          <p:cNvSpPr>
            <a:spLocks noChangeArrowheads="1"/>
          </p:cNvSpPr>
          <p:nvPr/>
        </p:nvSpPr>
        <p:spPr bwMode="auto">
          <a:xfrm>
            <a:off x="2071688" y="1857375"/>
            <a:ext cx="3643312" cy="1571625"/>
          </a:xfrm>
          <a:prstGeom prst="rect">
            <a:avLst/>
          </a:prstGeom>
          <a:noFill/>
          <a:ln w="25400" algn="ctr">
            <a:solidFill>
              <a:srgbClr val="3333CC"/>
            </a:solidFill>
            <a:miter lim="800000"/>
            <a:headEnd/>
            <a:tailEnd type="arrow"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35847" name="橢圓 9"/>
          <p:cNvSpPr>
            <a:spLocks noChangeArrowheads="1"/>
          </p:cNvSpPr>
          <p:nvPr/>
        </p:nvSpPr>
        <p:spPr bwMode="auto">
          <a:xfrm>
            <a:off x="2071688" y="1785938"/>
            <a:ext cx="500062" cy="500062"/>
          </a:xfrm>
          <a:prstGeom prst="ellipse">
            <a:avLst/>
          </a:prstGeom>
          <a:noFill/>
          <a:ln w="25400" algn="ctr">
            <a:solidFill>
              <a:srgbClr val="FF0000"/>
            </a:solidFill>
            <a:prstDash val="sysDash"/>
            <a:miter lim="800000"/>
            <a:headEnd/>
            <a:tailEnd type="arrow"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DC6B4E2C-17F5-4D91-8F90-55345589E46D}" type="slidenum">
              <a:rPr kumimoji="0" lang="en-US" altLang="zh-TW" sz="1400"/>
              <a:pPr algn="ctr"/>
              <a:t>92</a:t>
            </a:fld>
            <a:endParaRPr kumimoji="0" lang="en-US" altLang="zh-TW" sz="1400"/>
          </a:p>
        </p:txBody>
      </p:sp>
      <p:graphicFrame>
        <p:nvGraphicFramePr>
          <p:cNvPr id="36866" name="Object 1038"/>
          <p:cNvGraphicFramePr>
            <a:graphicFrameLocks noChangeAspect="1"/>
          </p:cNvGraphicFramePr>
          <p:nvPr/>
        </p:nvGraphicFramePr>
        <p:xfrm>
          <a:off x="658813" y="750888"/>
          <a:ext cx="5270500" cy="2968625"/>
        </p:xfrm>
        <a:graphic>
          <a:graphicData uri="http://schemas.openxmlformats.org/presentationml/2006/ole">
            <mc:AlternateContent xmlns:mc="http://schemas.openxmlformats.org/markup-compatibility/2006">
              <mc:Choice xmlns:v="urn:schemas-microsoft-com:vml" Requires="v">
                <p:oleObj spid="_x0000_s37259" name="Equation" r:id="rId3" imgW="3288960" imgH="1854000" progId="Equation.DSMT4">
                  <p:embed/>
                </p:oleObj>
              </mc:Choice>
              <mc:Fallback>
                <p:oleObj name="Equation" r:id="rId3" imgW="3288960" imgH="1854000" progId="Equation.DSMT4">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3" y="750888"/>
                        <a:ext cx="5270500" cy="296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9" name="矩形 5"/>
          <p:cNvSpPr>
            <a:spLocks noChangeArrowheads="1"/>
          </p:cNvSpPr>
          <p:nvPr/>
        </p:nvSpPr>
        <p:spPr bwMode="auto">
          <a:xfrm>
            <a:off x="642938" y="1214438"/>
            <a:ext cx="3429000" cy="1857375"/>
          </a:xfrm>
          <a:prstGeom prst="rect">
            <a:avLst/>
          </a:prstGeom>
          <a:noFill/>
          <a:ln w="25400" algn="ctr">
            <a:solidFill>
              <a:srgbClr val="3333CC"/>
            </a:solidFill>
            <a:miter lim="800000"/>
            <a:headEnd/>
            <a:tailEnd type="arrow"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36870" name="橢圓 6"/>
          <p:cNvSpPr>
            <a:spLocks noChangeArrowheads="1"/>
          </p:cNvSpPr>
          <p:nvPr/>
        </p:nvSpPr>
        <p:spPr bwMode="auto">
          <a:xfrm>
            <a:off x="2286000" y="2428875"/>
            <a:ext cx="642938" cy="642938"/>
          </a:xfrm>
          <a:prstGeom prst="ellipse">
            <a:avLst/>
          </a:prstGeom>
          <a:noFill/>
          <a:ln w="25400" algn="ctr">
            <a:solidFill>
              <a:srgbClr val="FF0000"/>
            </a:solidFill>
            <a:prstDash val="sysDash"/>
            <a:miter lim="800000"/>
            <a:headEnd/>
            <a:tailEnd type="arrow"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graphicFrame>
        <p:nvGraphicFramePr>
          <p:cNvPr id="36867" name="Object 3"/>
          <p:cNvGraphicFramePr>
            <a:graphicFrameLocks noChangeAspect="1"/>
          </p:cNvGraphicFramePr>
          <p:nvPr/>
        </p:nvGraphicFramePr>
        <p:xfrm>
          <a:off x="668338" y="3857625"/>
          <a:ext cx="5046662" cy="2968625"/>
        </p:xfrm>
        <a:graphic>
          <a:graphicData uri="http://schemas.openxmlformats.org/presentationml/2006/ole">
            <mc:AlternateContent xmlns:mc="http://schemas.openxmlformats.org/markup-compatibility/2006">
              <mc:Choice xmlns:v="urn:schemas-microsoft-com:vml" Requires="v">
                <p:oleObj spid="_x0000_s37260" name="Equation" r:id="rId5" imgW="3149280" imgH="1854000" progId="Equation.DSMT4">
                  <p:embed/>
                </p:oleObj>
              </mc:Choice>
              <mc:Fallback>
                <p:oleObj name="Equation" r:id="rId5" imgW="3149280" imgH="18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338" y="3857625"/>
                        <a:ext cx="5046662" cy="296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1" name="矩形 9"/>
          <p:cNvSpPr>
            <a:spLocks noChangeArrowheads="1"/>
          </p:cNvSpPr>
          <p:nvPr/>
        </p:nvSpPr>
        <p:spPr bwMode="auto">
          <a:xfrm>
            <a:off x="571500" y="4286250"/>
            <a:ext cx="3357563" cy="1928813"/>
          </a:xfrm>
          <a:prstGeom prst="rect">
            <a:avLst/>
          </a:prstGeom>
          <a:noFill/>
          <a:ln w="25400" algn="ctr">
            <a:solidFill>
              <a:srgbClr val="3333CC"/>
            </a:solidFill>
            <a:miter lim="800000"/>
            <a:headEnd/>
            <a:tailEnd type="arrow"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36872" name="文字方塊 6"/>
          <p:cNvSpPr txBox="1">
            <a:spLocks noChangeArrowheads="1"/>
          </p:cNvSpPr>
          <p:nvPr/>
        </p:nvSpPr>
        <p:spPr bwMode="auto">
          <a:xfrm>
            <a:off x="5715000" y="3843338"/>
            <a:ext cx="332105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spcBef>
                <a:spcPts val="600"/>
              </a:spcBef>
            </a:pPr>
            <a:r>
              <a:rPr lang="en-US" altLang="zh-TW" sz="1600" dirty="0">
                <a:solidFill>
                  <a:srgbClr val="0000FF"/>
                </a:solidFill>
              </a:rPr>
              <a:t>※ Since all entries except the </a:t>
            </a:r>
            <a:r>
              <a:rPr lang="en-US" altLang="zh-TW" sz="1600" i="1" dirty="0">
                <a:solidFill>
                  <a:srgbClr val="0000FF"/>
                </a:solidFill>
              </a:rPr>
              <a:t>z</a:t>
            </a:r>
            <a:r>
              <a:rPr lang="en-US" altLang="zh-TW" sz="1600" dirty="0">
                <a:solidFill>
                  <a:srgbClr val="0000FF"/>
                </a:solidFill>
              </a:rPr>
              <a:t>-value on the bottom row is nonnegative, it is the final simplex tableau</a:t>
            </a:r>
          </a:p>
          <a:p>
            <a:pPr eaLnBrk="1" hangingPunct="1">
              <a:spcBef>
                <a:spcPts val="600"/>
              </a:spcBef>
            </a:pPr>
            <a:r>
              <a:rPr lang="en-US" altLang="zh-TW" sz="1600" dirty="0">
                <a:solidFill>
                  <a:srgbClr val="0000FF"/>
                </a:solidFill>
              </a:rPr>
              <a:t>※ The minimum value for </a:t>
            </a:r>
            <a:r>
              <a:rPr lang="en-US" altLang="zh-TW" sz="1600" i="1" dirty="0">
                <a:solidFill>
                  <a:srgbClr val="0000FF"/>
                </a:solidFill>
              </a:rPr>
              <a:t>w</a:t>
            </a:r>
            <a:r>
              <a:rPr lang="en-US" altLang="zh-TW" sz="1600" dirty="0">
                <a:solidFill>
                  <a:srgbClr val="0000FF"/>
                </a:solidFill>
              </a:rPr>
              <a:t> is 0.66, and this occurs when </a:t>
            </a:r>
            <a:r>
              <a:rPr lang="en-US" altLang="zh-TW" sz="1600" i="1" dirty="0">
                <a:solidFill>
                  <a:srgbClr val="0000FF"/>
                </a:solidFill>
              </a:rPr>
              <a:t>x</a:t>
            </a:r>
            <a:r>
              <a:rPr lang="en-US" altLang="zh-TW" sz="1600" baseline="-25000" dirty="0">
                <a:solidFill>
                  <a:srgbClr val="0000FF"/>
                </a:solidFill>
              </a:rPr>
              <a:t>1</a:t>
            </a:r>
            <a:r>
              <a:rPr lang="en-US" altLang="zh-TW" sz="1600" dirty="0">
                <a:solidFill>
                  <a:srgbClr val="0000FF"/>
                </a:solidFill>
              </a:rPr>
              <a:t> = 3 and </a:t>
            </a:r>
            <a:r>
              <a:rPr lang="en-US" altLang="zh-TW" sz="1600" i="1" dirty="0">
                <a:solidFill>
                  <a:srgbClr val="0000FF"/>
                </a:solidFill>
              </a:rPr>
              <a:t>x</a:t>
            </a:r>
            <a:r>
              <a:rPr lang="en-US" altLang="zh-TW" sz="1600" baseline="-25000" dirty="0">
                <a:solidFill>
                  <a:srgbClr val="0000FF"/>
                </a:solidFill>
              </a:rPr>
              <a:t>2</a:t>
            </a:r>
            <a:r>
              <a:rPr lang="en-US" altLang="zh-TW" sz="1600" dirty="0">
                <a:solidFill>
                  <a:srgbClr val="0000FF"/>
                </a:solidFill>
              </a:rPr>
              <a:t> = 2</a:t>
            </a:r>
          </a:p>
          <a:p>
            <a:pPr eaLnBrk="1" hangingPunct="1">
              <a:spcBef>
                <a:spcPts val="600"/>
              </a:spcBef>
            </a:pPr>
            <a:r>
              <a:rPr lang="en-US" altLang="zh-TW" sz="1600" dirty="0">
                <a:solidFill>
                  <a:srgbClr val="0000FF"/>
                </a:solidFill>
              </a:rPr>
              <a:t>※ This method can generate the same result as that in the method combining the dual transformation and the standard simplex method (comparing to Slide 9.57)</a:t>
            </a:r>
            <a:endParaRPr lang="en-US" altLang="zh-TW" sz="1600" baseline="-25000" dirty="0">
              <a:solidFill>
                <a:srgbClr val="0000FF"/>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050"/>
          <p:cNvSpPr>
            <a:spLocks noGrp="1" noChangeArrowheads="1"/>
          </p:cNvSpPr>
          <p:nvPr>
            <p:ph type="title"/>
          </p:nvPr>
        </p:nvSpPr>
        <p:spPr/>
        <p:txBody>
          <a:bodyPr/>
          <a:lstStyle/>
          <a:p>
            <a:pPr eaLnBrk="1" hangingPunct="1"/>
            <a:r>
              <a:rPr lang="en-US" altLang="zh-TW" smtClean="0"/>
              <a:t>Keywords in Section 9.5:</a:t>
            </a:r>
          </a:p>
        </p:txBody>
      </p:sp>
      <p:sp>
        <p:nvSpPr>
          <p:cNvPr id="100355" name="Rectangle 2051"/>
          <p:cNvSpPr>
            <a:spLocks noGrp="1" noChangeArrowheads="1"/>
          </p:cNvSpPr>
          <p:nvPr>
            <p:ph type="body" idx="1"/>
          </p:nvPr>
        </p:nvSpPr>
        <p:spPr>
          <a:xfrm>
            <a:off x="533400" y="914400"/>
            <a:ext cx="7924800" cy="5562600"/>
          </a:xfrm>
        </p:spPr>
        <p:txBody>
          <a:bodyPr/>
          <a:lstStyle/>
          <a:p>
            <a:pPr eaLnBrk="1" hangingPunct="1">
              <a:lnSpc>
                <a:spcPct val="130000"/>
              </a:lnSpc>
              <a:spcBef>
                <a:spcPts val="600"/>
              </a:spcBef>
            </a:pPr>
            <a:r>
              <a:rPr lang="en-US" altLang="zh-TW" dirty="0" smtClean="0">
                <a:solidFill>
                  <a:schemeClr val="tx1"/>
                </a:solidFill>
              </a:rPr>
              <a:t>mixed-constraint problems: </a:t>
            </a:r>
            <a:r>
              <a:rPr lang="zh-TW" altLang="en-US" dirty="0" smtClean="0">
                <a:solidFill>
                  <a:schemeClr val="tx1"/>
                </a:solidFill>
              </a:rPr>
              <a:t>混合限制問題</a:t>
            </a:r>
          </a:p>
          <a:p>
            <a:pPr eaLnBrk="1" hangingPunct="1">
              <a:lnSpc>
                <a:spcPct val="130000"/>
              </a:lnSpc>
              <a:spcBef>
                <a:spcPts val="600"/>
              </a:spcBef>
            </a:pPr>
            <a:r>
              <a:rPr lang="en-US" altLang="zh-TW" dirty="0" smtClean="0">
                <a:solidFill>
                  <a:schemeClr val="tx1"/>
                </a:solidFill>
              </a:rPr>
              <a:t>surplus variable: </a:t>
            </a:r>
            <a:r>
              <a:rPr lang="zh-TW" altLang="en-US" dirty="0" smtClean="0">
                <a:solidFill>
                  <a:schemeClr val="tx1"/>
                </a:solidFill>
              </a:rPr>
              <a:t>剩餘變數</a:t>
            </a:r>
          </a:p>
        </p:txBody>
      </p:sp>
      <p:sp>
        <p:nvSpPr>
          <p:cNvPr id="100356"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C919ECE9-1D6D-40FF-AD57-E4E0C244C549}" type="slidenum">
              <a:rPr kumimoji="0" lang="en-US" altLang="zh-TW" sz="1400"/>
              <a:pPr algn="ctr"/>
              <a:t>93</a:t>
            </a:fld>
            <a:endParaRPr kumimoji="0" lang="en-US" altLang="zh-TW" sz="140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357188" y="1000125"/>
            <a:ext cx="8358187" cy="5500688"/>
          </a:xfrm>
        </p:spPr>
        <p:txBody>
          <a:bodyPr/>
          <a:lstStyle/>
          <a:p>
            <a:pPr eaLnBrk="1" hangingPunct="1">
              <a:lnSpc>
                <a:spcPct val="110000"/>
              </a:lnSpc>
            </a:pPr>
            <a:r>
              <a:rPr lang="en-US" altLang="zh-TW" dirty="0" smtClean="0">
                <a:solidFill>
                  <a:schemeClr val="tx1"/>
                </a:solidFill>
              </a:rPr>
              <a:t>Solving the linear programming problem by the function “Solver” in Excel (see Homework3_Portfolio_frontier.xls”)</a:t>
            </a:r>
          </a:p>
          <a:p>
            <a:pPr eaLnBrk="1" hangingPunct="1">
              <a:lnSpc>
                <a:spcPct val="110000"/>
              </a:lnSpc>
            </a:pPr>
            <a:r>
              <a:rPr lang="en-US" altLang="zh-TW" dirty="0" smtClean="0">
                <a:solidFill>
                  <a:schemeClr val="tx1"/>
                </a:solidFill>
              </a:rPr>
              <a:t>Not only linear programming problems (</a:t>
            </a:r>
            <a:r>
              <a:rPr lang="zh-TW" altLang="en-US" dirty="0" smtClean="0">
                <a:solidFill>
                  <a:schemeClr val="tx1"/>
                </a:solidFill>
              </a:rPr>
              <a:t>線性規劃問題</a:t>
            </a:r>
            <a:r>
              <a:rPr lang="en-US" altLang="zh-TW" dirty="0" smtClean="0">
                <a:solidFill>
                  <a:schemeClr val="tx1"/>
                </a:solidFill>
              </a:rPr>
              <a:t>)</a:t>
            </a:r>
            <a:r>
              <a:rPr lang="zh-TW" altLang="en-US" dirty="0" smtClean="0">
                <a:solidFill>
                  <a:schemeClr val="tx1"/>
                </a:solidFill>
              </a:rPr>
              <a:t> </a:t>
            </a:r>
            <a:r>
              <a:rPr lang="en-US" altLang="zh-TW" dirty="0" smtClean="0">
                <a:solidFill>
                  <a:schemeClr val="tx1"/>
                </a:solidFill>
              </a:rPr>
              <a:t>but also nonlinear programming problems can be solved by “Solver”</a:t>
            </a:r>
          </a:p>
          <a:p>
            <a:pPr eaLnBrk="1" hangingPunct="1">
              <a:lnSpc>
                <a:spcPct val="110000"/>
              </a:lnSpc>
            </a:pPr>
            <a:r>
              <a:rPr lang="en-US" altLang="zh-TW" dirty="0" smtClean="0">
                <a:solidFill>
                  <a:schemeClr val="tx1"/>
                </a:solidFill>
              </a:rPr>
              <a:t>The </a:t>
            </a:r>
            <a:r>
              <a:rPr lang="en-US" altLang="zh-TW" i="1" dirty="0" smtClean="0">
                <a:solidFill>
                  <a:schemeClr val="tx1"/>
                </a:solidFill>
              </a:rPr>
              <a:t>nonlinear programming problem</a:t>
            </a:r>
            <a:r>
              <a:rPr lang="en-US" altLang="zh-TW" dirty="0" smtClean="0">
                <a:solidFill>
                  <a:schemeClr val="tx1"/>
                </a:solidFill>
              </a:rPr>
              <a:t> (</a:t>
            </a:r>
            <a:r>
              <a:rPr lang="zh-TW" altLang="en-US" dirty="0" smtClean="0">
                <a:solidFill>
                  <a:schemeClr val="tx1"/>
                </a:solidFill>
              </a:rPr>
              <a:t>非線性規劃問題</a:t>
            </a:r>
            <a:r>
              <a:rPr lang="en-US" altLang="zh-TW" dirty="0" smtClean="0">
                <a:solidFill>
                  <a:schemeClr val="tx1"/>
                </a:solidFill>
              </a:rPr>
              <a:t>)</a:t>
            </a:r>
            <a:r>
              <a:rPr lang="zh-TW" altLang="en-US" dirty="0" smtClean="0">
                <a:solidFill>
                  <a:schemeClr val="tx1"/>
                </a:solidFill>
              </a:rPr>
              <a:t> </a:t>
            </a:r>
            <a:r>
              <a:rPr lang="en-US" altLang="zh-TW" dirty="0" smtClean="0">
                <a:solidFill>
                  <a:schemeClr val="tx1"/>
                </a:solidFill>
              </a:rPr>
              <a:t>means the objective function and/or one or more constraints are nonlinear</a:t>
            </a:r>
          </a:p>
          <a:p>
            <a:pPr eaLnBrk="1" hangingPunct="1">
              <a:lnSpc>
                <a:spcPct val="110000"/>
              </a:lnSpc>
            </a:pPr>
            <a:r>
              <a:rPr lang="en-US" altLang="zh-TW" dirty="0" smtClean="0">
                <a:solidFill>
                  <a:schemeClr val="tx1"/>
                </a:solidFill>
              </a:rPr>
              <a:t>The </a:t>
            </a:r>
            <a:r>
              <a:rPr lang="en-US" altLang="zh-TW" i="1" dirty="0" smtClean="0">
                <a:solidFill>
                  <a:schemeClr val="tx1"/>
                </a:solidFill>
              </a:rPr>
              <a:t>quadratic programming problem</a:t>
            </a:r>
            <a:r>
              <a:rPr lang="en-US" altLang="zh-TW" dirty="0" smtClean="0">
                <a:solidFill>
                  <a:schemeClr val="tx1"/>
                </a:solidFill>
              </a:rPr>
              <a:t> (</a:t>
            </a:r>
            <a:r>
              <a:rPr lang="zh-TW" altLang="en-US" dirty="0" smtClean="0">
                <a:solidFill>
                  <a:schemeClr val="tx1"/>
                </a:solidFill>
              </a:rPr>
              <a:t>二次規劃問題</a:t>
            </a:r>
            <a:r>
              <a:rPr lang="en-US" altLang="zh-TW" dirty="0" smtClean="0">
                <a:solidFill>
                  <a:schemeClr val="tx1"/>
                </a:solidFill>
              </a:rPr>
              <a:t>)</a:t>
            </a:r>
            <a:r>
              <a:rPr lang="zh-TW" altLang="en-US" dirty="0" smtClean="0">
                <a:solidFill>
                  <a:schemeClr val="tx1"/>
                </a:solidFill>
              </a:rPr>
              <a:t> </a:t>
            </a:r>
            <a:r>
              <a:rPr lang="en-US" altLang="zh-TW" dirty="0" smtClean="0">
                <a:solidFill>
                  <a:schemeClr val="tx1"/>
                </a:solidFill>
              </a:rPr>
              <a:t>is a special case of the nonlinear programming problem, in which the objective function contains squared terms and the constraints are all linear</a:t>
            </a:r>
          </a:p>
          <a:p>
            <a:pPr eaLnBrk="1" hangingPunct="1">
              <a:lnSpc>
                <a:spcPct val="110000"/>
              </a:lnSpc>
            </a:pPr>
            <a:r>
              <a:rPr lang="en-US" altLang="zh-TW" dirty="0" smtClean="0">
                <a:solidFill>
                  <a:schemeClr val="tx1"/>
                </a:solidFill>
              </a:rPr>
              <a:t>Finding the portfolio frontier is a quadratic programming problem</a:t>
            </a:r>
          </a:p>
        </p:txBody>
      </p:sp>
      <p:sp>
        <p:nvSpPr>
          <p:cNvPr id="101379"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477F527D-437D-4F7D-BB70-5AECCA4EFFC7}" type="slidenum">
              <a:rPr kumimoji="0" lang="en-US" altLang="zh-TW" sz="1400"/>
              <a:pPr algn="ctr"/>
              <a:t>94</a:t>
            </a:fld>
            <a:endParaRPr kumimoji="0" lang="en-US" altLang="zh-TW" sz="1400"/>
          </a:p>
        </p:txBody>
      </p:sp>
      <p:sp>
        <p:nvSpPr>
          <p:cNvPr id="4" name="Rectangle 2"/>
          <p:cNvSpPr>
            <a:spLocks noGrp="1" noChangeArrowheads="1"/>
          </p:cNvSpPr>
          <p:nvPr>
            <p:ph type="title"/>
          </p:nvPr>
        </p:nvSpPr>
        <p:spPr>
          <a:xfrm>
            <a:off x="533400" y="76200"/>
            <a:ext cx="8396288" cy="601663"/>
          </a:xfrm>
        </p:spPr>
        <p:txBody>
          <a:bodyPr/>
          <a:lstStyle/>
          <a:p>
            <a:pPr eaLnBrk="1" hangingPunct="1"/>
            <a:r>
              <a:rPr lang="en-US" altLang="zh-TW" dirty="0" smtClean="0"/>
              <a:t>9.6 Homework 3</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392187" y="764704"/>
            <a:ext cx="7996237" cy="5500687"/>
          </a:xfrm>
        </p:spPr>
        <p:txBody>
          <a:bodyPr/>
          <a:lstStyle/>
          <a:p>
            <a:pPr eaLnBrk="1" hangingPunct="1">
              <a:lnSpc>
                <a:spcPct val="110000"/>
              </a:lnSpc>
              <a:spcBef>
                <a:spcPts val="800"/>
              </a:spcBef>
            </a:pPr>
            <a:r>
              <a:rPr lang="en-US" altLang="zh-TW" dirty="0" smtClean="0">
                <a:solidFill>
                  <a:srgbClr val="FF0000"/>
                </a:solidFill>
              </a:rPr>
              <a:t>Portfolio frontier problem: Given an expected portfolio return, find the optimal weights on assets to construct a portfolio with a minimum variance</a:t>
            </a:r>
          </a:p>
          <a:p>
            <a:pPr eaLnBrk="1" hangingPunct="1">
              <a:lnSpc>
                <a:spcPct val="110000"/>
              </a:lnSpc>
              <a:spcBef>
                <a:spcPts val="800"/>
              </a:spcBef>
              <a:buNone/>
            </a:pPr>
            <a:r>
              <a:rPr lang="en-US" altLang="zh-TW" dirty="0" smtClean="0">
                <a:solidFill>
                  <a:schemeClr val="tx1"/>
                </a:solidFill>
              </a:rPr>
              <a:t>	For a portfolio return </a:t>
            </a:r>
            <a:r>
              <a:rPr lang="en-US" altLang="zh-TW" i="1" dirty="0" err="1" smtClean="0">
                <a:solidFill>
                  <a:schemeClr val="tx1"/>
                </a:solidFill>
              </a:rPr>
              <a:t>r</a:t>
            </a:r>
            <a:r>
              <a:rPr lang="en-US" altLang="zh-TW" i="1" baseline="-25000" dirty="0" err="1" smtClean="0">
                <a:solidFill>
                  <a:schemeClr val="tx1"/>
                </a:solidFill>
              </a:rPr>
              <a:t>p</a:t>
            </a:r>
            <a:r>
              <a:rPr lang="en-US" altLang="zh-TW" i="1" dirty="0" smtClean="0">
                <a:solidFill>
                  <a:schemeClr val="tx1"/>
                </a:solidFill>
              </a:rPr>
              <a:t> </a:t>
            </a:r>
            <a:r>
              <a:rPr lang="en-US" altLang="zh-TW" dirty="0" smtClean="0">
                <a:solidFill>
                  <a:schemeClr val="tx1"/>
                </a:solidFill>
              </a:rPr>
              <a:t>= </a:t>
            </a:r>
            <a:r>
              <a:rPr lang="en-US" altLang="zh-TW" i="1" dirty="0" smtClean="0">
                <a:solidFill>
                  <a:schemeClr val="tx1"/>
                </a:solidFill>
              </a:rPr>
              <a:t>w</a:t>
            </a:r>
            <a:r>
              <a:rPr lang="en-US" altLang="zh-TW" baseline="-25000" dirty="0" smtClean="0">
                <a:solidFill>
                  <a:schemeClr val="tx1"/>
                </a:solidFill>
              </a:rPr>
              <a:t>1</a:t>
            </a:r>
            <a:r>
              <a:rPr lang="en-US" altLang="zh-TW" i="1" dirty="0" smtClean="0">
                <a:solidFill>
                  <a:schemeClr val="tx1"/>
                </a:solidFill>
              </a:rPr>
              <a:t>r</a:t>
            </a:r>
            <a:r>
              <a:rPr lang="en-US" altLang="zh-TW" baseline="-25000" dirty="0" smtClean="0">
                <a:solidFill>
                  <a:schemeClr val="tx1"/>
                </a:solidFill>
              </a:rPr>
              <a:t>1</a:t>
            </a:r>
            <a:r>
              <a:rPr lang="en-US" altLang="zh-TW" dirty="0" smtClean="0">
                <a:solidFill>
                  <a:schemeClr val="tx1"/>
                </a:solidFill>
              </a:rPr>
              <a:t> + </a:t>
            </a:r>
            <a:r>
              <a:rPr lang="en-US" altLang="zh-TW" i="1" dirty="0" smtClean="0">
                <a:solidFill>
                  <a:schemeClr val="tx1"/>
                </a:solidFill>
              </a:rPr>
              <a:t>w</a:t>
            </a:r>
            <a:r>
              <a:rPr lang="en-US" altLang="zh-TW" baseline="-25000" dirty="0" smtClean="0">
                <a:solidFill>
                  <a:schemeClr val="tx1"/>
                </a:solidFill>
              </a:rPr>
              <a:t>2</a:t>
            </a:r>
            <a:r>
              <a:rPr lang="en-US" altLang="zh-TW" i="1" dirty="0" smtClean="0">
                <a:solidFill>
                  <a:schemeClr val="tx1"/>
                </a:solidFill>
              </a:rPr>
              <a:t>r</a:t>
            </a:r>
            <a:r>
              <a:rPr lang="en-US" altLang="zh-TW" baseline="-25000" dirty="0" smtClean="0">
                <a:solidFill>
                  <a:schemeClr val="tx1"/>
                </a:solidFill>
              </a:rPr>
              <a:t>2</a:t>
            </a:r>
            <a:r>
              <a:rPr lang="en-US" altLang="zh-TW" dirty="0" smtClean="0">
                <a:solidFill>
                  <a:schemeClr val="tx1"/>
                </a:solidFill>
              </a:rPr>
              <a:t> + </a:t>
            </a:r>
            <a:r>
              <a:rPr lang="zh-TW" altLang="zh-TW" dirty="0" smtClean="0">
                <a:solidFill>
                  <a:schemeClr val="tx1"/>
                </a:solidFill>
              </a:rPr>
              <a:t>···</a:t>
            </a:r>
            <a:r>
              <a:rPr lang="en-US" altLang="zh-TW" dirty="0" smtClean="0">
                <a:solidFill>
                  <a:schemeClr val="tx1"/>
                </a:solidFill>
              </a:rPr>
              <a:t> + </a:t>
            </a:r>
            <a:r>
              <a:rPr lang="en-US" altLang="zh-TW" i="1" dirty="0" err="1" smtClean="0">
                <a:solidFill>
                  <a:schemeClr val="tx1"/>
                </a:solidFill>
              </a:rPr>
              <a:t>w</a:t>
            </a:r>
            <a:r>
              <a:rPr lang="en-US" altLang="zh-TW" i="1" baseline="-25000" dirty="0" err="1" smtClean="0">
                <a:solidFill>
                  <a:schemeClr val="tx1"/>
                </a:solidFill>
              </a:rPr>
              <a:t>n</a:t>
            </a:r>
            <a:r>
              <a:rPr lang="en-US" altLang="zh-TW" i="1" dirty="0" err="1" smtClean="0">
                <a:solidFill>
                  <a:schemeClr val="tx1"/>
                </a:solidFill>
              </a:rPr>
              <a:t>r</a:t>
            </a:r>
            <a:r>
              <a:rPr lang="en-US" altLang="zh-TW" i="1" baseline="-25000" dirty="0" err="1" smtClean="0">
                <a:solidFill>
                  <a:schemeClr val="tx1"/>
                </a:solidFill>
              </a:rPr>
              <a:t>n</a:t>
            </a:r>
            <a:r>
              <a:rPr lang="en-US" altLang="zh-TW" dirty="0" smtClean="0">
                <a:solidFill>
                  <a:schemeClr val="tx1"/>
                </a:solidFill>
              </a:rPr>
              <a:t>, given any specified value of </a:t>
            </a:r>
            <a:r>
              <a:rPr lang="en-US" altLang="zh-TW" i="1" dirty="0" smtClean="0">
                <a:solidFill>
                  <a:schemeClr val="tx1"/>
                </a:solidFill>
              </a:rPr>
              <a:t>E</a:t>
            </a:r>
            <a:r>
              <a:rPr lang="en-US" altLang="zh-TW" dirty="0" smtClean="0">
                <a:solidFill>
                  <a:schemeClr val="tx1"/>
                </a:solidFill>
              </a:rPr>
              <a:t>(</a:t>
            </a:r>
            <a:r>
              <a:rPr lang="en-US" altLang="zh-TW" i="1" dirty="0" err="1" smtClean="0">
                <a:solidFill>
                  <a:schemeClr val="tx1"/>
                </a:solidFill>
              </a:rPr>
              <a:t>r</a:t>
            </a:r>
            <a:r>
              <a:rPr lang="en-US" altLang="zh-TW" i="1" baseline="-25000" dirty="0" err="1" smtClean="0">
                <a:solidFill>
                  <a:schemeClr val="tx1"/>
                </a:solidFill>
              </a:rPr>
              <a:t>p</a:t>
            </a:r>
            <a:r>
              <a:rPr lang="en-US" altLang="zh-TW" dirty="0" smtClean="0">
                <a:solidFill>
                  <a:schemeClr val="tx1"/>
                </a:solidFill>
              </a:rPr>
              <a:t>), the portfolio frontier problem is to solve optimal weights </a:t>
            </a:r>
            <a:r>
              <a:rPr lang="en-US" altLang="zh-TW" i="1" dirty="0" smtClean="0">
                <a:solidFill>
                  <a:schemeClr val="tx1"/>
                </a:solidFill>
              </a:rPr>
              <a:t>w</a:t>
            </a:r>
            <a:r>
              <a:rPr lang="en-US" altLang="zh-TW" baseline="-25000" dirty="0" smtClean="0">
                <a:solidFill>
                  <a:schemeClr val="tx1"/>
                </a:solidFill>
              </a:rPr>
              <a:t>1</a:t>
            </a:r>
            <a:r>
              <a:rPr lang="en-US" altLang="zh-TW" dirty="0" smtClean="0">
                <a:solidFill>
                  <a:schemeClr val="tx1"/>
                </a:solidFill>
              </a:rPr>
              <a:t>, </a:t>
            </a:r>
            <a:r>
              <a:rPr lang="en-US" altLang="zh-TW" i="1" dirty="0" smtClean="0">
                <a:solidFill>
                  <a:schemeClr val="tx1"/>
                </a:solidFill>
              </a:rPr>
              <a:t>w</a:t>
            </a:r>
            <a:r>
              <a:rPr lang="en-US" altLang="zh-TW" baseline="-25000" dirty="0" smtClean="0">
                <a:solidFill>
                  <a:schemeClr val="tx1"/>
                </a:solidFill>
              </a:rPr>
              <a:t>2</a:t>
            </a:r>
            <a:r>
              <a:rPr lang="en-US" altLang="zh-TW" dirty="0" smtClean="0">
                <a:solidFill>
                  <a:schemeClr val="tx1"/>
                </a:solidFill>
              </a:rPr>
              <a:t>,…, </a:t>
            </a:r>
            <a:r>
              <a:rPr lang="en-US" altLang="zh-TW" i="1" dirty="0" err="1" smtClean="0">
                <a:solidFill>
                  <a:schemeClr val="tx1"/>
                </a:solidFill>
              </a:rPr>
              <a:t>w</a:t>
            </a:r>
            <a:r>
              <a:rPr lang="en-US" altLang="zh-TW" i="1" baseline="-25000" dirty="0" err="1" smtClean="0">
                <a:solidFill>
                  <a:schemeClr val="tx1"/>
                </a:solidFill>
              </a:rPr>
              <a:t>n</a:t>
            </a:r>
            <a:r>
              <a:rPr lang="en-US" altLang="zh-TW" dirty="0" smtClean="0">
                <a:solidFill>
                  <a:schemeClr val="tx1"/>
                </a:solidFill>
              </a:rPr>
              <a:t> in the following quadratic programming problem:</a:t>
            </a:r>
          </a:p>
          <a:p>
            <a:pPr eaLnBrk="1" hangingPunct="1">
              <a:lnSpc>
                <a:spcPct val="110000"/>
              </a:lnSpc>
              <a:spcBef>
                <a:spcPts val="800"/>
              </a:spcBef>
              <a:buFont typeface="Wingdings" pitchFamily="2" charset="2"/>
              <a:buNone/>
            </a:pPr>
            <a:endParaRPr lang="en-US" altLang="zh-TW" dirty="0" smtClean="0">
              <a:solidFill>
                <a:schemeClr val="tx1"/>
              </a:solidFill>
            </a:endParaRPr>
          </a:p>
          <a:p>
            <a:pPr eaLnBrk="1" hangingPunct="1">
              <a:lnSpc>
                <a:spcPct val="110000"/>
              </a:lnSpc>
              <a:spcBef>
                <a:spcPts val="800"/>
              </a:spcBef>
              <a:buFont typeface="Wingdings" pitchFamily="2" charset="2"/>
              <a:buNone/>
            </a:pPr>
            <a:endParaRPr lang="en-US" altLang="zh-TW" dirty="0" smtClean="0">
              <a:solidFill>
                <a:schemeClr val="tx1"/>
              </a:solidFill>
            </a:endParaRPr>
          </a:p>
          <a:p>
            <a:pPr eaLnBrk="1" hangingPunct="1">
              <a:lnSpc>
                <a:spcPct val="110000"/>
              </a:lnSpc>
              <a:spcBef>
                <a:spcPts val="800"/>
              </a:spcBef>
              <a:buFont typeface="Wingdings" pitchFamily="2" charset="2"/>
              <a:buNone/>
            </a:pPr>
            <a:r>
              <a:rPr lang="en-US" altLang="zh-TW" dirty="0" smtClean="0">
                <a:solidFill>
                  <a:schemeClr val="tx1"/>
                </a:solidFill>
              </a:rPr>
              <a:t>	</a:t>
            </a:r>
          </a:p>
          <a:p>
            <a:pPr eaLnBrk="1" hangingPunct="1">
              <a:lnSpc>
                <a:spcPct val="110000"/>
              </a:lnSpc>
              <a:spcBef>
                <a:spcPts val="800"/>
              </a:spcBef>
              <a:buFont typeface="Wingdings" pitchFamily="2" charset="2"/>
              <a:buNone/>
            </a:pPr>
            <a:endParaRPr lang="en-US" altLang="zh-TW" dirty="0" smtClean="0">
              <a:solidFill>
                <a:schemeClr val="tx1"/>
              </a:solidFill>
            </a:endParaRPr>
          </a:p>
          <a:p>
            <a:pPr marL="360363" indent="-185738" eaLnBrk="1" hangingPunct="1">
              <a:lnSpc>
                <a:spcPct val="110000"/>
              </a:lnSpc>
              <a:spcBef>
                <a:spcPts val="800"/>
              </a:spcBef>
              <a:buNone/>
            </a:pPr>
            <a:r>
              <a:rPr lang="en-US" altLang="zh-TW" sz="2000" dirty="0" smtClean="0">
                <a:solidFill>
                  <a:schemeClr val="tx1"/>
                </a:solidFill>
              </a:rPr>
              <a:t>* Suppose </a:t>
            </a:r>
            <a:r>
              <a:rPr lang="en-US" altLang="zh-TW" sz="2000" dirty="0">
                <a:solidFill>
                  <a:schemeClr val="tx1"/>
                </a:solidFill>
              </a:rPr>
              <a:t>the expected returns </a:t>
            </a:r>
            <a:r>
              <a:rPr lang="en-US" altLang="zh-TW" sz="2000" i="1" dirty="0">
                <a:solidFill>
                  <a:schemeClr val="tx1"/>
                </a:solidFill>
              </a:rPr>
              <a:t>E</a:t>
            </a:r>
            <a:r>
              <a:rPr lang="en-US" altLang="zh-TW" sz="2000" dirty="0">
                <a:solidFill>
                  <a:schemeClr val="tx1"/>
                </a:solidFill>
              </a:rPr>
              <a:t>(</a:t>
            </a:r>
            <a:r>
              <a:rPr lang="en-US" altLang="zh-TW" sz="2000" i="1" dirty="0" err="1">
                <a:solidFill>
                  <a:schemeClr val="tx1"/>
                </a:solidFill>
              </a:rPr>
              <a:t>r</a:t>
            </a:r>
            <a:r>
              <a:rPr lang="en-US" altLang="zh-TW" sz="2000" i="1" baseline="-25000" dirty="0" err="1">
                <a:solidFill>
                  <a:schemeClr val="tx1"/>
                </a:solidFill>
              </a:rPr>
              <a:t>i</a:t>
            </a:r>
            <a:r>
              <a:rPr lang="en-US" altLang="zh-TW" sz="2000" dirty="0">
                <a:solidFill>
                  <a:schemeClr val="tx1"/>
                </a:solidFill>
              </a:rPr>
              <a:t>) and variances and covariance among individual assets </a:t>
            </a:r>
            <a:r>
              <a:rPr lang="en-US" altLang="zh-TW" sz="2000" dirty="0" err="1">
                <a:solidFill>
                  <a:schemeClr val="tx1"/>
                </a:solidFill>
              </a:rPr>
              <a:t>cov</a:t>
            </a:r>
            <a:r>
              <a:rPr lang="en-US" altLang="zh-TW" sz="2000" dirty="0">
                <a:solidFill>
                  <a:schemeClr val="tx1"/>
                </a:solidFill>
              </a:rPr>
              <a:t>(</a:t>
            </a:r>
            <a:r>
              <a:rPr lang="en-US" altLang="zh-TW" sz="2000" i="1" dirty="0" err="1">
                <a:solidFill>
                  <a:schemeClr val="tx1"/>
                </a:solidFill>
              </a:rPr>
              <a:t>r</a:t>
            </a:r>
            <a:r>
              <a:rPr lang="en-US" altLang="zh-TW" sz="2000" i="1" baseline="-25000" dirty="0" err="1">
                <a:solidFill>
                  <a:schemeClr val="tx1"/>
                </a:solidFill>
              </a:rPr>
              <a:t>i</a:t>
            </a:r>
            <a:r>
              <a:rPr lang="en-US" altLang="zh-TW" sz="2000" dirty="0">
                <a:solidFill>
                  <a:schemeClr val="tx1"/>
                </a:solidFill>
              </a:rPr>
              <a:t>, </a:t>
            </a:r>
            <a:r>
              <a:rPr lang="en-US" altLang="zh-TW" sz="2000" i="1" dirty="0" err="1">
                <a:solidFill>
                  <a:schemeClr val="tx1"/>
                </a:solidFill>
              </a:rPr>
              <a:t>r</a:t>
            </a:r>
            <a:r>
              <a:rPr lang="en-US" altLang="zh-TW" sz="2000" i="1" baseline="-25000" dirty="0" err="1">
                <a:solidFill>
                  <a:schemeClr val="tx1"/>
                </a:solidFill>
              </a:rPr>
              <a:t>j</a:t>
            </a:r>
            <a:r>
              <a:rPr lang="en-US" altLang="zh-TW" sz="2000" dirty="0">
                <a:solidFill>
                  <a:schemeClr val="tx1"/>
                </a:solidFill>
              </a:rPr>
              <a:t>) are </a:t>
            </a:r>
            <a:r>
              <a:rPr lang="en-US" altLang="zh-TW" sz="2000" dirty="0" smtClean="0">
                <a:solidFill>
                  <a:schemeClr val="tx1"/>
                </a:solidFill>
              </a:rPr>
              <a:t>known</a:t>
            </a:r>
            <a:r>
              <a:rPr lang="en-US" altLang="zh-TW" dirty="0" smtClean="0">
                <a:solidFill>
                  <a:schemeClr val="tx1"/>
                </a:solidFill>
              </a:rPr>
              <a:t>	</a:t>
            </a:r>
          </a:p>
        </p:txBody>
      </p:sp>
      <p:sp>
        <p:nvSpPr>
          <p:cNvPr id="37892"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153CD65D-658D-4F92-A2B3-2792AAA77E21}" type="slidenum">
              <a:rPr kumimoji="0" lang="en-US" altLang="zh-TW" sz="1400"/>
              <a:pPr algn="ctr"/>
              <a:t>95</a:t>
            </a:fld>
            <a:endParaRPr kumimoji="0" lang="en-US" altLang="zh-TW" sz="1400"/>
          </a:p>
        </p:txBody>
      </p:sp>
      <p:graphicFrame>
        <p:nvGraphicFramePr>
          <p:cNvPr id="37890" name="Object 2"/>
          <p:cNvGraphicFramePr>
            <a:graphicFrameLocks noChangeAspect="1"/>
          </p:cNvGraphicFramePr>
          <p:nvPr>
            <p:extLst>
              <p:ext uri="{D42A27DB-BD31-4B8C-83A1-F6EECF244321}">
                <p14:modId xmlns:p14="http://schemas.microsoft.com/office/powerpoint/2010/main" val="1839162056"/>
              </p:ext>
            </p:extLst>
          </p:nvPr>
        </p:nvGraphicFramePr>
        <p:xfrm>
          <a:off x="1395362" y="3789040"/>
          <a:ext cx="6985000" cy="2003425"/>
        </p:xfrm>
        <a:graphic>
          <a:graphicData uri="http://schemas.openxmlformats.org/presentationml/2006/ole">
            <mc:AlternateContent xmlns:mc="http://schemas.openxmlformats.org/markup-compatibility/2006">
              <mc:Choice xmlns:v="urn:schemas-microsoft-com:vml" Requires="v">
                <p:oleObj spid="_x0000_s38086" name="Equation" r:id="rId3" imgW="3238200" imgH="927000" progId="Equation.DSMT4">
                  <p:embed/>
                </p:oleObj>
              </mc:Choice>
              <mc:Fallback>
                <p:oleObj name="Equation" r:id="rId3" imgW="3238200" imgH="927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362" y="3789040"/>
                        <a:ext cx="6985000" cy="200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1"/>
          <p:cNvSpPr>
            <a:spLocks noChangeArrowheads="1"/>
          </p:cNvSpPr>
          <p:nvPr/>
        </p:nvSpPr>
        <p:spPr bwMode="auto">
          <a:xfrm>
            <a:off x="323528" y="785813"/>
            <a:ext cx="8640960" cy="6072187"/>
          </a:xfrm>
          <a:prstGeom prst="rect">
            <a:avLst/>
          </a:prstGeom>
          <a:noFill/>
          <a:ln w="9525">
            <a:noFill/>
            <a:miter lim="800000"/>
            <a:headEnd/>
            <a:tailEnd/>
          </a:ln>
        </p:spPr>
        <p:txBody>
          <a:bodyPr/>
          <a:lstStyle/>
          <a:p>
            <a:pPr marL="196850" indent="-196850">
              <a:lnSpc>
                <a:spcPct val="104000"/>
              </a:lnSpc>
              <a:spcBef>
                <a:spcPts val="400"/>
              </a:spcBef>
              <a:buClr>
                <a:schemeClr val="tx1"/>
              </a:buClr>
              <a:buSzPct val="40000"/>
              <a:buFont typeface="Wingdings" pitchFamily="2" charset="2"/>
              <a:buChar char="n"/>
              <a:defRPr/>
            </a:pPr>
            <a:r>
              <a:rPr lang="en-US" altLang="zh-TW" dirty="0">
                <a:solidFill>
                  <a:schemeClr val="hlink"/>
                </a:solidFill>
                <a:ea typeface="標楷體" pitchFamily="65" charset="-120"/>
              </a:rPr>
              <a:t>Homework </a:t>
            </a:r>
            <a:r>
              <a:rPr lang="en-US" altLang="zh-TW" dirty="0" smtClean="0">
                <a:solidFill>
                  <a:schemeClr val="hlink"/>
                </a:solidFill>
                <a:ea typeface="標楷體" pitchFamily="65" charset="-120"/>
              </a:rPr>
              <a:t>3</a:t>
            </a:r>
            <a:endParaRPr lang="en-US" altLang="zh-TW" dirty="0">
              <a:solidFill>
                <a:schemeClr val="hlink"/>
              </a:solidFill>
              <a:ea typeface="標楷體" pitchFamily="65" charset="-120"/>
            </a:endParaRPr>
          </a:p>
          <a:p>
            <a:pPr marL="630238" lvl="1" indent="-254000">
              <a:lnSpc>
                <a:spcPct val="104000"/>
              </a:lnSpc>
              <a:spcBef>
                <a:spcPts val="400"/>
              </a:spcBef>
              <a:buClr>
                <a:srgbClr val="000000"/>
              </a:buClr>
              <a:buSzPct val="40000"/>
              <a:buFont typeface="Wingdings" panose="05000000000000000000" pitchFamily="2" charset="2"/>
              <a:buChar char="u"/>
              <a:defRPr/>
            </a:pPr>
            <a:r>
              <a:rPr lang="en-US" altLang="zh-TW" dirty="0" smtClean="0">
                <a:solidFill>
                  <a:srgbClr val="000000"/>
                </a:solidFill>
                <a:ea typeface="標楷體" pitchFamily="65" charset="-120"/>
              </a:rPr>
              <a:t>(10 points) Find </a:t>
            </a:r>
            <a:r>
              <a:rPr lang="en-US" altLang="zh-TW" dirty="0">
                <a:solidFill>
                  <a:srgbClr val="000000"/>
                </a:solidFill>
                <a:ea typeface="標楷體" pitchFamily="65" charset="-120"/>
              </a:rPr>
              <a:t>the portfolio frontier based on at least </a:t>
            </a:r>
            <a:r>
              <a:rPr lang="en-US" altLang="zh-TW" dirty="0" smtClean="0">
                <a:solidFill>
                  <a:srgbClr val="000000"/>
                </a:solidFill>
                <a:ea typeface="標楷體" pitchFamily="65" charset="-120"/>
              </a:rPr>
              <a:t>5 stocks in S&amp;P 500, </a:t>
            </a:r>
            <a:r>
              <a:rPr lang="en-US" altLang="zh-TW" dirty="0">
                <a:solidFill>
                  <a:srgbClr val="000000"/>
                </a:solidFill>
                <a:ea typeface="標楷體" pitchFamily="65" charset="-120"/>
              </a:rPr>
              <a:t>i.e., solve the above </a:t>
            </a:r>
            <a:r>
              <a:rPr lang="en-US" altLang="zh-TW" dirty="0"/>
              <a:t>quadratic programming problem for </a:t>
            </a:r>
            <a:r>
              <a:rPr lang="en-US" altLang="zh-TW" i="1" dirty="0"/>
              <a:t>n</a:t>
            </a:r>
            <a:r>
              <a:rPr lang="en-US" altLang="zh-TW" dirty="0"/>
              <a:t> </a:t>
            </a:r>
            <a:r>
              <a:rPr lang="en-US" altLang="zh-TW" dirty="0">
                <a:sym typeface="Symbol"/>
              </a:rPr>
              <a:t> 5</a:t>
            </a:r>
            <a:endParaRPr lang="en-US" altLang="zh-TW" sz="2000" dirty="0">
              <a:solidFill>
                <a:srgbClr val="000000"/>
              </a:solidFill>
              <a:ea typeface="標楷體" pitchFamily="65" charset="-120"/>
            </a:endParaRPr>
          </a:p>
          <a:p>
            <a:pPr marL="982663" lvl="2" indent="-149225">
              <a:lnSpc>
                <a:spcPct val="104000"/>
              </a:lnSpc>
              <a:spcBef>
                <a:spcPts val="400"/>
              </a:spcBef>
              <a:buClr>
                <a:srgbClr val="000000"/>
              </a:buClr>
              <a:buSzPct val="55000"/>
              <a:buFont typeface="Times New Roman" pitchFamily="18" charset="0"/>
              <a:buChar char="–"/>
              <a:defRPr/>
            </a:pPr>
            <a:r>
              <a:rPr lang="en-US" altLang="zh-TW" sz="2000" dirty="0">
                <a:solidFill>
                  <a:srgbClr val="000000"/>
                </a:solidFill>
                <a:ea typeface="標楷體" pitchFamily="65" charset="-120"/>
              </a:rPr>
              <a:t>Note that </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i</a:t>
            </a:r>
            <a:r>
              <a:rPr lang="en-US" altLang="zh-TW" sz="2000" dirty="0" err="1">
                <a:solidFill>
                  <a:srgbClr val="000000"/>
                </a:solidFill>
                <a:ea typeface="標楷體" pitchFamily="65" charset="-120"/>
              </a:rPr>
              <a:t>’s</a:t>
            </a:r>
            <a:r>
              <a:rPr lang="en-US" altLang="zh-TW" sz="2000" dirty="0">
                <a:solidFill>
                  <a:srgbClr val="000000"/>
                </a:solidFill>
                <a:ea typeface="標楷體" pitchFamily="65" charset="-120"/>
              </a:rPr>
              <a:t> of all stocks are </a:t>
            </a:r>
            <a:r>
              <a:rPr lang="en-US" altLang="zh-TW" sz="2000" dirty="0">
                <a:solidFill>
                  <a:srgbClr val="FF0000"/>
                </a:solidFill>
                <a:ea typeface="標楷體" pitchFamily="65" charset="-120"/>
              </a:rPr>
              <a:t>total returns</a:t>
            </a:r>
            <a:r>
              <a:rPr lang="en-US" altLang="zh-TW" sz="2000" dirty="0">
                <a:solidFill>
                  <a:srgbClr val="000000"/>
                </a:solidFill>
                <a:ea typeface="標楷體" pitchFamily="65" charset="-120"/>
              </a:rPr>
              <a:t>, so you need to find adjusted closing prices or adjusted returns</a:t>
            </a:r>
          </a:p>
          <a:p>
            <a:pPr marL="982663" lvl="2" indent="-149225">
              <a:lnSpc>
                <a:spcPct val="104000"/>
              </a:lnSpc>
              <a:spcBef>
                <a:spcPts val="400"/>
              </a:spcBef>
              <a:buClr>
                <a:srgbClr val="000000"/>
              </a:buClr>
              <a:buSzPct val="55000"/>
              <a:buFont typeface="Times New Roman" pitchFamily="18" charset="0"/>
              <a:buChar char="–"/>
              <a:defRPr/>
            </a:pPr>
            <a:r>
              <a:rPr lang="en-US" altLang="zh-TW" sz="2000" dirty="0">
                <a:solidFill>
                  <a:srgbClr val="000000"/>
                </a:solidFill>
                <a:ea typeface="標楷體" pitchFamily="65" charset="-120"/>
              </a:rPr>
              <a:t>Today is assumed to be </a:t>
            </a:r>
            <a:r>
              <a:rPr lang="en-US" altLang="zh-TW" sz="2000" dirty="0" smtClean="0">
                <a:solidFill>
                  <a:srgbClr val="000000"/>
                </a:solidFill>
                <a:ea typeface="標楷體" pitchFamily="65" charset="-120"/>
              </a:rPr>
              <a:t>July 1</a:t>
            </a:r>
            <a:r>
              <a:rPr lang="en-US" altLang="zh-TW" sz="2000" baseline="30000" dirty="0" smtClean="0">
                <a:solidFill>
                  <a:srgbClr val="000000"/>
                </a:solidFill>
                <a:ea typeface="標楷體" pitchFamily="65" charset="-120"/>
              </a:rPr>
              <a:t>st</a:t>
            </a:r>
            <a:r>
              <a:rPr lang="en-US" altLang="zh-TW" sz="2000" dirty="0" smtClean="0">
                <a:solidFill>
                  <a:srgbClr val="000000"/>
                </a:solidFill>
                <a:ea typeface="標楷體" pitchFamily="65" charset="-120"/>
              </a:rPr>
              <a:t>, 2018 </a:t>
            </a:r>
            <a:r>
              <a:rPr lang="en-US" altLang="zh-TW" sz="2000" dirty="0">
                <a:solidFill>
                  <a:srgbClr val="000000"/>
                </a:solidFill>
                <a:ea typeface="標楷體" pitchFamily="65" charset="-120"/>
              </a:rPr>
              <a:t>and you need to find one-year historical returns for each </a:t>
            </a:r>
            <a:r>
              <a:rPr lang="en-US" altLang="zh-TW" sz="2000" dirty="0" smtClean="0">
                <a:solidFill>
                  <a:srgbClr val="000000"/>
                </a:solidFill>
                <a:ea typeface="標楷體" pitchFamily="65" charset="-120"/>
              </a:rPr>
              <a:t>stock</a:t>
            </a:r>
            <a:endParaRPr lang="en-US" altLang="zh-TW" sz="2000" i="1" baseline="-25000" dirty="0">
              <a:solidFill>
                <a:srgbClr val="000000"/>
              </a:solidFill>
              <a:ea typeface="標楷體" pitchFamily="65" charset="-120"/>
            </a:endParaRPr>
          </a:p>
          <a:p>
            <a:pPr marL="982663" lvl="2" indent="-149225">
              <a:lnSpc>
                <a:spcPct val="104000"/>
              </a:lnSpc>
              <a:spcBef>
                <a:spcPts val="400"/>
              </a:spcBef>
              <a:buClr>
                <a:srgbClr val="000000"/>
              </a:buClr>
              <a:buSzPct val="55000"/>
              <a:buFont typeface="Times New Roman" pitchFamily="18" charset="0"/>
              <a:buChar char="–"/>
              <a:defRPr/>
            </a:pPr>
            <a:r>
              <a:rPr lang="en-US" altLang="zh-TW" sz="2000" dirty="0">
                <a:solidFill>
                  <a:srgbClr val="000000"/>
                </a:solidFill>
                <a:ea typeface="標楷體" pitchFamily="65" charset="-120"/>
              </a:rPr>
              <a:t>Estimate the expected values and standard deviations for </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i</a:t>
            </a:r>
            <a:r>
              <a:rPr lang="en-US" altLang="zh-TW" sz="2000" dirty="0" err="1">
                <a:solidFill>
                  <a:srgbClr val="000000"/>
                </a:solidFill>
                <a:ea typeface="標楷體" pitchFamily="65" charset="-120"/>
              </a:rPr>
              <a:t>’s</a:t>
            </a:r>
            <a:r>
              <a:rPr lang="en-US" altLang="zh-TW" sz="2000" dirty="0">
                <a:solidFill>
                  <a:srgbClr val="000000"/>
                </a:solidFill>
                <a:ea typeface="標楷體" pitchFamily="65" charset="-120"/>
              </a:rPr>
              <a:t> of all stocks and the correlations among the </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i</a:t>
            </a:r>
            <a:r>
              <a:rPr lang="en-US" altLang="zh-TW" sz="2000" dirty="0" err="1">
                <a:solidFill>
                  <a:srgbClr val="000000"/>
                </a:solidFill>
                <a:ea typeface="標楷體" pitchFamily="65" charset="-120"/>
              </a:rPr>
              <a:t>’s</a:t>
            </a:r>
            <a:r>
              <a:rPr lang="en-US" altLang="zh-TW" sz="2000" dirty="0">
                <a:solidFill>
                  <a:srgbClr val="000000"/>
                </a:solidFill>
                <a:ea typeface="標楷體" pitchFamily="65" charset="-120"/>
              </a:rPr>
              <a:t> of </a:t>
            </a:r>
            <a:r>
              <a:rPr lang="en-US" altLang="zh-TW" sz="2000" dirty="0" smtClean="0">
                <a:solidFill>
                  <a:srgbClr val="000000"/>
                </a:solidFill>
                <a:ea typeface="標楷體" pitchFamily="65" charset="-120"/>
              </a:rPr>
              <a:t>all stocks </a:t>
            </a:r>
            <a:r>
              <a:rPr lang="en-US" altLang="zh-TW" sz="2000" dirty="0">
                <a:solidFill>
                  <a:srgbClr val="000000"/>
                </a:solidFill>
                <a:ea typeface="標楷體" pitchFamily="65" charset="-120"/>
              </a:rPr>
              <a:t>as well, i.e., to calculate sample averages (for estimating </a:t>
            </a:r>
            <a:r>
              <a:rPr lang="en-US" altLang="zh-TW" sz="2000" i="1" dirty="0">
                <a:solidFill>
                  <a:srgbClr val="FF0000"/>
                </a:solidFill>
                <a:ea typeface="標楷體" pitchFamily="65" charset="-120"/>
              </a:rPr>
              <a:t>E</a:t>
            </a:r>
            <a:r>
              <a:rPr lang="en-US" altLang="zh-TW" sz="2000" dirty="0">
                <a:solidFill>
                  <a:srgbClr val="FF0000"/>
                </a:solidFill>
                <a:ea typeface="標楷體" pitchFamily="65" charset="-120"/>
              </a:rPr>
              <a:t>(</a:t>
            </a:r>
            <a:r>
              <a:rPr lang="en-US" altLang="zh-TW" sz="2000" i="1" dirty="0" err="1">
                <a:solidFill>
                  <a:srgbClr val="FF0000"/>
                </a:solidFill>
                <a:ea typeface="標楷體" pitchFamily="65" charset="-120"/>
              </a:rPr>
              <a:t>r</a:t>
            </a:r>
            <a:r>
              <a:rPr lang="en-US" altLang="zh-TW" sz="2000" i="1" baseline="-25000" dirty="0" err="1">
                <a:solidFill>
                  <a:srgbClr val="FF0000"/>
                </a:solidFill>
                <a:ea typeface="標楷體" pitchFamily="65" charset="-120"/>
              </a:rPr>
              <a:t>i</a:t>
            </a:r>
            <a:r>
              <a:rPr lang="en-US" altLang="zh-TW" sz="2000" dirty="0">
                <a:solidFill>
                  <a:srgbClr val="FF0000"/>
                </a:solidFill>
                <a:ea typeface="標楷體" pitchFamily="65" charset="-120"/>
              </a:rPr>
              <a:t>)</a:t>
            </a:r>
            <a:r>
              <a:rPr lang="en-US" altLang="zh-TW" sz="2000" dirty="0">
                <a:solidFill>
                  <a:srgbClr val="000000"/>
                </a:solidFill>
                <a:ea typeface="標楷體" pitchFamily="65" charset="-120"/>
              </a:rPr>
              <a:t>) , </a:t>
            </a:r>
            <a:r>
              <a:rPr lang="el-GR" altLang="zh-TW" sz="2000" i="1" dirty="0">
                <a:solidFill>
                  <a:srgbClr val="FF0000"/>
                </a:solidFill>
                <a:ea typeface="標楷體" pitchFamily="65" charset="-120"/>
              </a:rPr>
              <a:t>σ</a:t>
            </a:r>
            <a:r>
              <a:rPr lang="en-US" altLang="zh-TW" sz="2000" i="1" baseline="-25000" dirty="0" err="1">
                <a:solidFill>
                  <a:srgbClr val="FF0000"/>
                </a:solidFill>
                <a:ea typeface="標楷體" pitchFamily="65" charset="-120"/>
              </a:rPr>
              <a:t>i</a:t>
            </a:r>
            <a:r>
              <a:rPr lang="en-US" altLang="zh-TW" sz="2000" dirty="0">
                <a:solidFill>
                  <a:srgbClr val="000000"/>
                </a:solidFill>
                <a:ea typeface="標楷體" pitchFamily="65" charset="-120"/>
              </a:rPr>
              <a:t>, and </a:t>
            </a:r>
            <a:r>
              <a:rPr lang="el-GR" altLang="zh-TW" sz="2000" i="1" dirty="0">
                <a:solidFill>
                  <a:srgbClr val="FF0000"/>
                </a:solidFill>
                <a:ea typeface="標楷體" pitchFamily="65" charset="-120"/>
              </a:rPr>
              <a:t>ρ</a:t>
            </a:r>
            <a:r>
              <a:rPr lang="en-US" altLang="zh-TW" sz="2000" i="1" baseline="-25000" dirty="0" err="1">
                <a:solidFill>
                  <a:srgbClr val="FF0000"/>
                </a:solidFill>
                <a:ea typeface="標楷體" pitchFamily="65" charset="-120"/>
              </a:rPr>
              <a:t>ij</a:t>
            </a:r>
            <a:r>
              <a:rPr lang="en-US" altLang="zh-TW" sz="2000" dirty="0">
                <a:solidFill>
                  <a:srgbClr val="000000"/>
                </a:solidFill>
                <a:ea typeface="標楷體" pitchFamily="65" charset="-120"/>
              </a:rPr>
              <a:t> from the historical data</a:t>
            </a:r>
          </a:p>
          <a:p>
            <a:pPr marL="1341438" lvl="3" indent="-265113">
              <a:lnSpc>
                <a:spcPct val="104000"/>
              </a:lnSpc>
              <a:spcBef>
                <a:spcPts val="400"/>
              </a:spcBef>
              <a:buClr>
                <a:srgbClr val="000000"/>
              </a:buClr>
              <a:buSzPct val="55000"/>
              <a:buFont typeface="Wingdings" panose="05000000000000000000" pitchFamily="2" charset="2"/>
              <a:buChar char="l"/>
              <a:defRPr/>
            </a:pPr>
            <a:r>
              <a:rPr lang="en-US" altLang="zh-TW" sz="2000" dirty="0">
                <a:solidFill>
                  <a:srgbClr val="000000"/>
                </a:solidFill>
                <a:ea typeface="標楷體" pitchFamily="65" charset="-120"/>
              </a:rPr>
              <a:t>Annualization: </a:t>
            </a:r>
            <a:r>
              <a:rPr lang="en-US" altLang="zh-TW" sz="2000" dirty="0">
                <a:solidFill>
                  <a:srgbClr val="FF0000"/>
                </a:solidFill>
                <a:ea typeface="標楷體" pitchFamily="65" charset="-120"/>
              </a:rPr>
              <a:t>daily average return </a:t>
            </a:r>
            <a:r>
              <a:rPr lang="zh-TW" altLang="zh-TW" sz="2000" dirty="0">
                <a:solidFill>
                  <a:srgbClr val="FF0000"/>
                </a:solidFill>
                <a:latin typeface="+mn-lt"/>
              </a:rPr>
              <a:t>×</a:t>
            </a:r>
            <a:r>
              <a:rPr lang="en-US" altLang="zh-TW" sz="2000" dirty="0">
                <a:solidFill>
                  <a:srgbClr val="FF0000"/>
                </a:solidFill>
              </a:rPr>
              <a:t> </a:t>
            </a:r>
            <a:r>
              <a:rPr lang="en-US" altLang="zh-TW" sz="2000" dirty="0" smtClean="0">
                <a:solidFill>
                  <a:srgbClr val="FF0000"/>
                </a:solidFill>
              </a:rPr>
              <a:t>252 </a:t>
            </a:r>
            <a:r>
              <a:rPr lang="en-US" altLang="zh-TW" sz="2000" dirty="0">
                <a:solidFill>
                  <a:srgbClr val="FF0000"/>
                </a:solidFill>
              </a:rPr>
              <a:t>= annual average return</a:t>
            </a:r>
            <a:r>
              <a:rPr lang="en-US" altLang="zh-TW" sz="2000" dirty="0"/>
              <a:t>; </a:t>
            </a:r>
            <a:r>
              <a:rPr lang="en-US" altLang="zh-TW" sz="2000" dirty="0">
                <a:solidFill>
                  <a:srgbClr val="FF0000"/>
                </a:solidFill>
              </a:rPr>
              <a:t>daily </a:t>
            </a:r>
            <a:r>
              <a:rPr lang="en-US" altLang="zh-TW" sz="2000" dirty="0" err="1">
                <a:solidFill>
                  <a:srgbClr val="FF0000"/>
                </a:solidFill>
              </a:rPr>
              <a:t>s.d.</a:t>
            </a:r>
            <a:r>
              <a:rPr lang="en-US" altLang="zh-TW" sz="2000" i="1" dirty="0">
                <a:solidFill>
                  <a:srgbClr val="FF0000"/>
                </a:solidFill>
                <a:ea typeface="標楷體" pitchFamily="65" charset="-120"/>
              </a:rPr>
              <a:t> </a:t>
            </a:r>
            <a:r>
              <a:rPr lang="zh-TW" altLang="zh-TW" sz="2000" dirty="0">
                <a:solidFill>
                  <a:srgbClr val="FF0000"/>
                </a:solidFill>
              </a:rPr>
              <a:t>×</a:t>
            </a:r>
            <a:r>
              <a:rPr lang="en-US" altLang="zh-TW" sz="2000" dirty="0">
                <a:solidFill>
                  <a:srgbClr val="FF0000"/>
                </a:solidFill>
              </a:rPr>
              <a:t> </a:t>
            </a:r>
            <a:r>
              <a:rPr lang="en-US" altLang="zh-TW" sz="2000" dirty="0" err="1" smtClean="0">
                <a:solidFill>
                  <a:srgbClr val="FF0000"/>
                </a:solidFill>
              </a:rPr>
              <a:t>sqrt</a:t>
            </a:r>
            <a:r>
              <a:rPr lang="en-US" altLang="zh-TW" sz="2000" dirty="0" smtClean="0">
                <a:solidFill>
                  <a:srgbClr val="FF0000"/>
                </a:solidFill>
              </a:rPr>
              <a:t>(252) </a:t>
            </a:r>
            <a:r>
              <a:rPr lang="en-US" altLang="zh-TW" sz="2000" dirty="0">
                <a:solidFill>
                  <a:srgbClr val="FF0000"/>
                </a:solidFill>
              </a:rPr>
              <a:t>= annual </a:t>
            </a:r>
            <a:r>
              <a:rPr lang="en-US" altLang="zh-TW" sz="2000" dirty="0" err="1">
                <a:solidFill>
                  <a:srgbClr val="FF0000"/>
                </a:solidFill>
              </a:rPr>
              <a:t>s.d.</a:t>
            </a:r>
            <a:endParaRPr lang="en-US" altLang="zh-TW" sz="2000" dirty="0">
              <a:solidFill>
                <a:srgbClr val="FF0000"/>
              </a:solidFill>
              <a:ea typeface="標楷體" pitchFamily="65" charset="-120"/>
            </a:endParaRPr>
          </a:p>
          <a:p>
            <a:pPr marL="982663" lvl="2" indent="-149225">
              <a:lnSpc>
                <a:spcPct val="104000"/>
              </a:lnSpc>
              <a:spcBef>
                <a:spcPts val="400"/>
              </a:spcBef>
              <a:buClr>
                <a:srgbClr val="000000"/>
              </a:buClr>
              <a:buSzPct val="55000"/>
              <a:buFont typeface="Times New Roman" pitchFamily="18" charset="0"/>
              <a:buChar char="–"/>
              <a:defRPr/>
            </a:pPr>
            <a:r>
              <a:rPr lang="en-US" altLang="zh-TW" sz="2000" dirty="0">
                <a:solidFill>
                  <a:srgbClr val="000000"/>
                </a:solidFill>
                <a:ea typeface="標楷體" pitchFamily="65" charset="-120"/>
              </a:rPr>
              <a:t>For different portfolio returns, e.g., </a:t>
            </a:r>
            <a:r>
              <a:rPr lang="en-US" altLang="zh-TW" sz="2000" i="1" dirty="0">
                <a:solidFill>
                  <a:srgbClr val="000000"/>
                </a:solidFill>
                <a:ea typeface="標楷體" pitchFamily="65" charset="-120"/>
              </a:rPr>
              <a:t>E</a:t>
            </a:r>
            <a:r>
              <a:rPr lang="en-US" altLang="zh-TW" sz="2000" dirty="0">
                <a:solidFill>
                  <a:srgbClr val="000000"/>
                </a:solidFill>
                <a:ea typeface="標楷體" pitchFamily="65" charset="-120"/>
              </a:rPr>
              <a:t>(</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p</a:t>
            </a:r>
            <a:r>
              <a:rPr lang="en-US" altLang="zh-TW" sz="2000" dirty="0">
                <a:solidFill>
                  <a:srgbClr val="000000"/>
                </a:solidFill>
                <a:ea typeface="標楷體" pitchFamily="65" charset="-120"/>
              </a:rPr>
              <a:t>) = 0, 1%, 2%,…, 40%, solve </a:t>
            </a:r>
            <a:r>
              <a:rPr lang="en-US" altLang="zh-TW" sz="2000" i="1" dirty="0" err="1">
                <a:solidFill>
                  <a:srgbClr val="000000"/>
                </a:solidFill>
                <a:ea typeface="標楷體" pitchFamily="65" charset="-120"/>
              </a:rPr>
              <a:t>w</a:t>
            </a:r>
            <a:r>
              <a:rPr lang="en-US" altLang="zh-TW" sz="2000" i="1" baseline="-25000" dirty="0" err="1">
                <a:solidFill>
                  <a:srgbClr val="000000"/>
                </a:solidFill>
                <a:ea typeface="標楷體" pitchFamily="65" charset="-120"/>
              </a:rPr>
              <a:t>i</a:t>
            </a:r>
            <a:r>
              <a:rPr lang="en-US" altLang="zh-TW" sz="2000" dirty="0">
                <a:solidFill>
                  <a:srgbClr val="000000"/>
                </a:solidFill>
                <a:ea typeface="標楷體" pitchFamily="65" charset="-120"/>
              </a:rPr>
              <a:t> for each </a:t>
            </a:r>
            <a:r>
              <a:rPr lang="en-US" altLang="zh-TW" sz="2000" i="1" dirty="0">
                <a:solidFill>
                  <a:srgbClr val="000000"/>
                </a:solidFill>
                <a:ea typeface="標楷體" pitchFamily="65" charset="-120"/>
              </a:rPr>
              <a:t>E</a:t>
            </a:r>
            <a:r>
              <a:rPr lang="en-US" altLang="zh-TW" sz="2000" dirty="0">
                <a:solidFill>
                  <a:srgbClr val="000000"/>
                </a:solidFill>
                <a:ea typeface="標楷體" pitchFamily="65" charset="-120"/>
              </a:rPr>
              <a:t>(</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p</a:t>
            </a:r>
            <a:r>
              <a:rPr lang="en-US" altLang="zh-TW" sz="2000" dirty="0" smtClean="0">
                <a:solidFill>
                  <a:srgbClr val="000000"/>
                </a:solidFill>
                <a:ea typeface="標楷體" pitchFamily="65" charset="-120"/>
              </a:rPr>
              <a:t>) by </a:t>
            </a:r>
            <a:r>
              <a:rPr lang="en-US" altLang="zh-TW" sz="2000" dirty="0" smtClean="0"/>
              <a:t>the function “Solver” in Excel</a:t>
            </a:r>
            <a:endParaRPr lang="en-US" altLang="zh-TW" sz="2000" dirty="0"/>
          </a:p>
          <a:p>
            <a:pPr marL="982663" lvl="2" indent="-149225">
              <a:lnSpc>
                <a:spcPct val="104000"/>
              </a:lnSpc>
              <a:spcBef>
                <a:spcPts val="400"/>
              </a:spcBef>
              <a:buClr>
                <a:srgbClr val="000000"/>
              </a:buClr>
              <a:buSzPct val="55000"/>
              <a:buFont typeface="Times New Roman" pitchFamily="18" charset="0"/>
              <a:buChar char="–"/>
              <a:defRPr/>
            </a:pPr>
            <a:r>
              <a:rPr lang="en-US" altLang="zh-TW" sz="2000" dirty="0">
                <a:solidFill>
                  <a:srgbClr val="000000"/>
                </a:solidFill>
                <a:ea typeface="標楷體" pitchFamily="65" charset="-120"/>
              </a:rPr>
              <a:t>For each solution set of </a:t>
            </a:r>
            <a:r>
              <a:rPr lang="en-US" altLang="zh-TW" sz="2000" i="1" dirty="0" err="1">
                <a:solidFill>
                  <a:srgbClr val="000000"/>
                </a:solidFill>
                <a:ea typeface="標楷體" pitchFamily="65" charset="-120"/>
              </a:rPr>
              <a:t>w</a:t>
            </a:r>
            <a:r>
              <a:rPr lang="en-US" altLang="zh-TW" sz="2000" i="1" baseline="-25000" dirty="0" err="1">
                <a:solidFill>
                  <a:srgbClr val="000000"/>
                </a:solidFill>
                <a:ea typeface="標楷體" pitchFamily="65" charset="-120"/>
              </a:rPr>
              <a:t>i</a:t>
            </a:r>
            <a:r>
              <a:rPr lang="en-US" altLang="zh-TW" sz="2000" dirty="0">
                <a:solidFill>
                  <a:srgbClr val="000000"/>
                </a:solidFill>
                <a:ea typeface="標楷體" pitchFamily="65" charset="-120"/>
              </a:rPr>
              <a:t>, plot a point according to the portfolio return and standard deviation on the </a:t>
            </a:r>
            <a:r>
              <a:rPr lang="en-US" altLang="zh-TW" sz="2000" i="1" dirty="0">
                <a:solidFill>
                  <a:srgbClr val="000000"/>
                </a:solidFill>
                <a:ea typeface="標楷體" pitchFamily="65" charset="-120"/>
              </a:rPr>
              <a:t>E</a:t>
            </a:r>
            <a:r>
              <a:rPr lang="en-US" altLang="zh-TW" sz="2000" dirty="0">
                <a:solidFill>
                  <a:srgbClr val="000000"/>
                </a:solidFill>
                <a:ea typeface="標楷體" pitchFamily="65" charset="-120"/>
              </a:rPr>
              <a:t>(</a:t>
            </a:r>
            <a:r>
              <a:rPr lang="en-US" altLang="zh-TW" sz="2000" i="1" dirty="0">
                <a:solidFill>
                  <a:srgbClr val="000000"/>
                </a:solidFill>
                <a:ea typeface="標楷體" pitchFamily="65" charset="-120"/>
              </a:rPr>
              <a:t>r</a:t>
            </a:r>
            <a:r>
              <a:rPr lang="en-US" altLang="zh-TW" sz="2000" dirty="0">
                <a:solidFill>
                  <a:srgbClr val="000000"/>
                </a:solidFill>
                <a:ea typeface="標楷體" pitchFamily="65" charset="-120"/>
              </a:rPr>
              <a:t>)</a:t>
            </a:r>
            <a:r>
              <a:rPr lang="en-US" altLang="zh-TW" sz="2000" dirty="0"/>
              <a:t>-</a:t>
            </a:r>
            <a:r>
              <a:rPr lang="el-GR" altLang="zh-TW" sz="2000" i="1" dirty="0">
                <a:solidFill>
                  <a:srgbClr val="000000"/>
                </a:solidFill>
                <a:ea typeface="標楷體" pitchFamily="65" charset="-120"/>
              </a:rPr>
              <a:t>σ</a:t>
            </a:r>
            <a:r>
              <a:rPr lang="en-US" altLang="zh-TW" sz="2000" dirty="0">
                <a:solidFill>
                  <a:srgbClr val="000000"/>
                </a:solidFill>
                <a:ea typeface="標楷體" pitchFamily="65" charset="-120"/>
              </a:rPr>
              <a:t> plane</a:t>
            </a:r>
          </a:p>
          <a:p>
            <a:pPr marL="982663" lvl="2" indent="-149225">
              <a:lnSpc>
                <a:spcPct val="104000"/>
              </a:lnSpc>
              <a:spcBef>
                <a:spcPts val="400"/>
              </a:spcBef>
              <a:buClr>
                <a:srgbClr val="000000"/>
              </a:buClr>
              <a:buSzPct val="55000"/>
              <a:buFont typeface="Times New Roman" pitchFamily="18" charset="0"/>
              <a:buChar char="–"/>
              <a:defRPr/>
            </a:pPr>
            <a:endParaRPr lang="en-US" altLang="zh-TW" sz="2000" dirty="0">
              <a:solidFill>
                <a:srgbClr val="000000"/>
              </a:solidFill>
              <a:ea typeface="標楷體" pitchFamily="65" charset="-120"/>
            </a:endParaRPr>
          </a:p>
          <a:p>
            <a:pPr marL="654050" lvl="1" indent="-196850">
              <a:lnSpc>
                <a:spcPct val="104000"/>
              </a:lnSpc>
              <a:spcBef>
                <a:spcPts val="400"/>
              </a:spcBef>
              <a:buClr>
                <a:schemeClr val="tx1"/>
              </a:buClr>
              <a:buSzPct val="40000"/>
              <a:buFont typeface="Wingdings" pitchFamily="2" charset="2"/>
              <a:buChar char="n"/>
              <a:defRPr/>
            </a:pPr>
            <a:endParaRPr lang="en-US" altLang="zh-TW" dirty="0">
              <a:solidFill>
                <a:schemeClr val="hlink"/>
              </a:solidFill>
              <a:ea typeface="標楷體" pitchFamily="65" charset="-120"/>
            </a:endParaRPr>
          </a:p>
        </p:txBody>
      </p:sp>
      <p:sp>
        <p:nvSpPr>
          <p:cNvPr id="102403"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7D3FC0CB-C71F-4C05-B7FF-6C7E3F074196}" type="slidenum">
              <a:rPr kumimoji="0" lang="en-US" altLang="zh-TW" sz="1400"/>
              <a:pPr algn="ctr"/>
              <a:t>96</a:t>
            </a:fld>
            <a:endParaRPr kumimoji="0" lang="en-US" altLang="zh-TW" sz="140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1"/>
          <p:cNvSpPr>
            <a:spLocks noChangeArrowheads="1"/>
          </p:cNvSpPr>
          <p:nvPr/>
        </p:nvSpPr>
        <p:spPr bwMode="auto">
          <a:xfrm>
            <a:off x="323528" y="791294"/>
            <a:ext cx="8583488" cy="6066706"/>
          </a:xfrm>
          <a:prstGeom prst="rect">
            <a:avLst/>
          </a:prstGeom>
          <a:noFill/>
          <a:ln w="9525">
            <a:noFill/>
            <a:miter lim="800000"/>
            <a:headEnd/>
            <a:tailEnd/>
          </a:ln>
        </p:spPr>
        <p:txBody>
          <a:bodyPr/>
          <a:lstStyle/>
          <a:p>
            <a:pPr marL="630238" lvl="1" indent="-254000">
              <a:lnSpc>
                <a:spcPct val="107000"/>
              </a:lnSpc>
              <a:spcBef>
                <a:spcPts val="300"/>
              </a:spcBef>
              <a:buClr>
                <a:srgbClr val="000000"/>
              </a:buClr>
              <a:buSzPct val="40000"/>
              <a:buFont typeface="Wingdings" panose="05000000000000000000" pitchFamily="2" charset="2"/>
              <a:buChar char="u"/>
              <a:defRPr/>
            </a:pPr>
            <a:r>
              <a:rPr lang="en-US" altLang="zh-TW" dirty="0">
                <a:solidFill>
                  <a:srgbClr val="000000"/>
                </a:solidFill>
                <a:ea typeface="標楷體" pitchFamily="65" charset="-120"/>
              </a:rPr>
              <a:t>Bonus</a:t>
            </a:r>
            <a:r>
              <a:rPr lang="en-US" altLang="zh-TW" dirty="0" smtClean="0">
                <a:solidFill>
                  <a:srgbClr val="000000"/>
                </a:solidFill>
                <a:ea typeface="標楷體" pitchFamily="65" charset="-120"/>
              </a:rPr>
              <a:t>:</a:t>
            </a:r>
            <a:endParaRPr lang="en-US" altLang="zh-TW" dirty="0">
              <a:solidFill>
                <a:srgbClr val="000000"/>
              </a:solidFill>
              <a:ea typeface="標楷體" pitchFamily="65" charset="-120"/>
            </a:endParaRPr>
          </a:p>
          <a:p>
            <a:pPr marL="982663" lvl="2" indent="-149225">
              <a:lnSpc>
                <a:spcPct val="107000"/>
              </a:lnSpc>
              <a:spcBef>
                <a:spcPts val="300"/>
              </a:spcBef>
              <a:buClr>
                <a:srgbClr val="000000"/>
              </a:buClr>
              <a:buSzPct val="55000"/>
              <a:buFont typeface="Times New Roman" pitchFamily="18" charset="0"/>
              <a:buChar char="–"/>
              <a:defRPr/>
            </a:pPr>
            <a:r>
              <a:rPr lang="en-US" altLang="zh-TW" sz="2000" dirty="0">
                <a:solidFill>
                  <a:srgbClr val="000000"/>
                </a:solidFill>
                <a:ea typeface="標楷體" pitchFamily="65" charset="-120"/>
              </a:rPr>
              <a:t>Compare the portfolio frontiers of at least three industries (1 point)</a:t>
            </a:r>
          </a:p>
          <a:p>
            <a:pPr marL="982663" lvl="2" indent="-149225">
              <a:lnSpc>
                <a:spcPct val="107000"/>
              </a:lnSpc>
              <a:spcBef>
                <a:spcPts val="300"/>
              </a:spcBef>
              <a:buClr>
                <a:srgbClr val="000000"/>
              </a:buClr>
              <a:buSzPct val="55000"/>
              <a:buFont typeface="Times New Roman" pitchFamily="18" charset="0"/>
              <a:buChar char="–"/>
              <a:defRPr/>
            </a:pPr>
            <a:r>
              <a:rPr lang="en-US" altLang="zh-TW" sz="2000" dirty="0">
                <a:solidFill>
                  <a:srgbClr val="000000"/>
                </a:solidFill>
                <a:ea typeface="標楷體" pitchFamily="65" charset="-120"/>
              </a:rPr>
              <a:t>Compare the portfolio frontiers given different values of </a:t>
            </a:r>
            <a:r>
              <a:rPr lang="en-US" altLang="zh-TW" sz="2000" i="1" dirty="0">
                <a:solidFill>
                  <a:srgbClr val="000000"/>
                </a:solidFill>
                <a:ea typeface="標楷體" pitchFamily="65" charset="-120"/>
              </a:rPr>
              <a:t>n</a:t>
            </a:r>
            <a:r>
              <a:rPr lang="en-US" altLang="zh-TW" sz="2000" dirty="0">
                <a:solidFill>
                  <a:srgbClr val="000000"/>
                </a:solidFill>
                <a:ea typeface="標楷體" pitchFamily="65" charset="-120"/>
              </a:rPr>
              <a:t> </a:t>
            </a:r>
            <a:r>
              <a:rPr lang="en-US" altLang="zh-TW" sz="2000" dirty="0" smtClean="0">
                <a:solidFill>
                  <a:srgbClr val="000000"/>
                </a:solidFill>
                <a:ea typeface="標楷體" pitchFamily="65" charset="-120"/>
              </a:rPr>
              <a:t>(With </a:t>
            </a:r>
            <a:r>
              <a:rPr lang="en-US" altLang="zh-TW" sz="2000" dirty="0">
                <a:solidFill>
                  <a:srgbClr val="000000"/>
                </a:solidFill>
                <a:ea typeface="標楷體" pitchFamily="65" charset="-120"/>
              </a:rPr>
              <a:t>the increase of </a:t>
            </a:r>
            <a:r>
              <a:rPr lang="en-US" altLang="zh-TW" sz="2000" i="1" dirty="0">
                <a:solidFill>
                  <a:srgbClr val="000000"/>
                </a:solidFill>
                <a:ea typeface="標楷體" pitchFamily="65" charset="-120"/>
              </a:rPr>
              <a:t>n</a:t>
            </a:r>
            <a:r>
              <a:rPr lang="en-US" altLang="zh-TW" sz="2000" dirty="0">
                <a:solidFill>
                  <a:srgbClr val="000000"/>
                </a:solidFill>
                <a:ea typeface="標楷體" pitchFamily="65" charset="-120"/>
              </a:rPr>
              <a:t>, the portfolio frontier should move further toward </a:t>
            </a:r>
            <a:r>
              <a:rPr lang="en-US" altLang="zh-TW" sz="2000" dirty="0" smtClean="0">
                <a:solidFill>
                  <a:srgbClr val="000000"/>
                </a:solidFill>
                <a:ea typeface="標楷體" pitchFamily="65" charset="-120"/>
              </a:rPr>
              <a:t>left theoretically, </a:t>
            </a:r>
            <a:r>
              <a:rPr lang="en-US" altLang="zh-TW" sz="2000" dirty="0">
                <a:solidFill>
                  <a:srgbClr val="000000"/>
                </a:solidFill>
                <a:ea typeface="標楷體" pitchFamily="65" charset="-120"/>
              </a:rPr>
              <a:t>i.e., given the same </a:t>
            </a:r>
            <a:r>
              <a:rPr lang="en-US" altLang="zh-TW" sz="2000" i="1" dirty="0">
                <a:solidFill>
                  <a:srgbClr val="000000"/>
                </a:solidFill>
                <a:ea typeface="標楷體" pitchFamily="65" charset="-120"/>
              </a:rPr>
              <a:t>E</a:t>
            </a:r>
            <a:r>
              <a:rPr lang="en-US" altLang="zh-TW" sz="2000" dirty="0">
                <a:solidFill>
                  <a:srgbClr val="000000"/>
                </a:solidFill>
                <a:ea typeface="標楷體" pitchFamily="65" charset="-120"/>
              </a:rPr>
              <a:t>(</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p</a:t>
            </a:r>
            <a:r>
              <a:rPr lang="en-US" altLang="zh-TW" sz="2000" dirty="0">
                <a:solidFill>
                  <a:srgbClr val="000000"/>
                </a:solidFill>
                <a:ea typeface="標楷體" pitchFamily="65" charset="-120"/>
              </a:rPr>
              <a:t>), you can generate a smaller portfolio standard deviation given more stocks) (1 point)</a:t>
            </a:r>
          </a:p>
          <a:p>
            <a:pPr marL="982663" lvl="2" indent="-149225">
              <a:lnSpc>
                <a:spcPct val="107000"/>
              </a:lnSpc>
              <a:spcBef>
                <a:spcPts val="300"/>
              </a:spcBef>
              <a:buClr>
                <a:srgbClr val="000000"/>
              </a:buClr>
              <a:buSzPct val="55000"/>
              <a:buFont typeface="Times New Roman" pitchFamily="18" charset="0"/>
              <a:buChar char="–"/>
              <a:defRPr/>
            </a:pPr>
            <a:r>
              <a:rPr lang="en-US" altLang="zh-TW" sz="2000" dirty="0">
                <a:solidFill>
                  <a:srgbClr val="000000"/>
                </a:solidFill>
                <a:ea typeface="標楷體" pitchFamily="65" charset="-120"/>
              </a:rPr>
              <a:t>Examine the special case for </a:t>
            </a:r>
            <a:r>
              <a:rPr lang="en-US" altLang="zh-TW" sz="2000" i="1" dirty="0">
                <a:solidFill>
                  <a:srgbClr val="000000"/>
                </a:solidFill>
                <a:ea typeface="標楷體" pitchFamily="65" charset="-120"/>
              </a:rPr>
              <a:t>n</a:t>
            </a:r>
            <a:r>
              <a:rPr lang="en-US" altLang="zh-TW" sz="2000" dirty="0">
                <a:solidFill>
                  <a:srgbClr val="000000"/>
                </a:solidFill>
                <a:ea typeface="標楷體" pitchFamily="65" charset="-120"/>
              </a:rPr>
              <a:t> = 2: (1 point)</a:t>
            </a:r>
          </a:p>
          <a:p>
            <a:pPr marL="1341438" lvl="3" indent="-265113">
              <a:lnSpc>
                <a:spcPct val="107000"/>
              </a:lnSpc>
              <a:spcBef>
                <a:spcPts val="300"/>
              </a:spcBef>
              <a:buClr>
                <a:srgbClr val="000000"/>
              </a:buClr>
              <a:buSzPct val="55000"/>
              <a:buFont typeface="Wingdings" panose="05000000000000000000" pitchFamily="2" charset="2"/>
              <a:buChar char="l"/>
              <a:defRPr/>
            </a:pPr>
            <a:r>
              <a:rPr lang="en-US" altLang="zh-TW" sz="2000" dirty="0">
                <a:solidFill>
                  <a:srgbClr val="000000"/>
                </a:solidFill>
                <a:ea typeface="標楷體" pitchFamily="65" charset="-120"/>
              </a:rPr>
              <a:t>Check that the point of (</a:t>
            </a:r>
            <a:r>
              <a:rPr lang="en-US" altLang="zh-TW" sz="2000" i="1" dirty="0">
                <a:solidFill>
                  <a:srgbClr val="000000"/>
                </a:solidFill>
                <a:ea typeface="標楷體" pitchFamily="65" charset="-120"/>
              </a:rPr>
              <a:t>E</a:t>
            </a:r>
            <a:r>
              <a:rPr lang="en-US" altLang="zh-TW" sz="2000" dirty="0">
                <a:solidFill>
                  <a:srgbClr val="000000"/>
                </a:solidFill>
                <a:ea typeface="標楷體" pitchFamily="65" charset="-120"/>
              </a:rPr>
              <a:t>(</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i</a:t>
            </a:r>
            <a:r>
              <a:rPr lang="en-US" altLang="zh-TW" sz="2000" dirty="0">
                <a:solidFill>
                  <a:srgbClr val="000000"/>
                </a:solidFill>
                <a:ea typeface="標楷體" pitchFamily="65" charset="-120"/>
              </a:rPr>
              <a:t>), </a:t>
            </a:r>
            <a:r>
              <a:rPr lang="el-GR" altLang="zh-TW" sz="2000" i="1" dirty="0">
                <a:solidFill>
                  <a:srgbClr val="000000"/>
                </a:solidFill>
                <a:ea typeface="標楷體" pitchFamily="65" charset="-120"/>
              </a:rPr>
              <a:t>σ</a:t>
            </a:r>
            <a:r>
              <a:rPr lang="en-US" altLang="zh-TW" sz="2000" i="1" baseline="-25000" dirty="0" err="1">
                <a:solidFill>
                  <a:srgbClr val="000000"/>
                </a:solidFill>
                <a:ea typeface="標楷體" pitchFamily="65" charset="-120"/>
              </a:rPr>
              <a:t>i</a:t>
            </a:r>
            <a:r>
              <a:rPr lang="en-US" altLang="zh-TW" sz="2000" dirty="0">
                <a:solidFill>
                  <a:srgbClr val="000000"/>
                </a:solidFill>
                <a:ea typeface="標楷體" pitchFamily="65" charset="-120"/>
              </a:rPr>
              <a:t>) for each of the two stocks lies on the portfolio frontier</a:t>
            </a:r>
          </a:p>
          <a:p>
            <a:pPr marL="1341438" lvl="3" indent="-265113">
              <a:lnSpc>
                <a:spcPct val="107000"/>
              </a:lnSpc>
              <a:spcBef>
                <a:spcPts val="300"/>
              </a:spcBef>
              <a:buClr>
                <a:srgbClr val="000000"/>
              </a:buClr>
              <a:buSzPct val="55000"/>
              <a:buFont typeface="Wingdings" panose="05000000000000000000" pitchFamily="2" charset="2"/>
              <a:buChar char="l"/>
              <a:defRPr/>
            </a:pPr>
            <a:r>
              <a:rPr lang="en-US" altLang="zh-TW" sz="2000" dirty="0">
                <a:solidFill>
                  <a:srgbClr val="000000"/>
                </a:solidFill>
                <a:ea typeface="標楷體" pitchFamily="65" charset="-120"/>
              </a:rPr>
              <a:t>Consider the case of </a:t>
            </a:r>
            <a:r>
              <a:rPr lang="el-GR" altLang="zh-TW" sz="2000" i="1" dirty="0">
                <a:solidFill>
                  <a:srgbClr val="000000"/>
                </a:solidFill>
                <a:ea typeface="標楷體" pitchFamily="65" charset="-120"/>
              </a:rPr>
              <a:t>ρ</a:t>
            </a:r>
            <a:r>
              <a:rPr lang="en-US" altLang="zh-TW" sz="2000" baseline="-25000" dirty="0">
                <a:solidFill>
                  <a:srgbClr val="000000"/>
                </a:solidFill>
                <a:ea typeface="標楷體" pitchFamily="65" charset="-120"/>
              </a:rPr>
              <a:t>12</a:t>
            </a:r>
            <a:r>
              <a:rPr lang="en-US" altLang="zh-TW" sz="2000" dirty="0">
                <a:solidFill>
                  <a:srgbClr val="000000"/>
                </a:solidFill>
                <a:ea typeface="標楷體" pitchFamily="65" charset="-120"/>
              </a:rPr>
              <a:t> = 1 (simply setting </a:t>
            </a:r>
            <a:r>
              <a:rPr lang="el-GR" altLang="zh-TW" sz="2000" i="1" dirty="0">
                <a:solidFill>
                  <a:srgbClr val="000000"/>
                </a:solidFill>
                <a:ea typeface="標楷體" pitchFamily="65" charset="-120"/>
              </a:rPr>
              <a:t>ρ</a:t>
            </a:r>
            <a:r>
              <a:rPr lang="en-US" altLang="zh-TW" sz="2000" baseline="-25000" dirty="0">
                <a:solidFill>
                  <a:srgbClr val="000000"/>
                </a:solidFill>
                <a:ea typeface="標楷體" pitchFamily="65" charset="-120"/>
              </a:rPr>
              <a:t>12</a:t>
            </a:r>
            <a:r>
              <a:rPr lang="en-US" altLang="zh-TW" sz="2000" dirty="0">
                <a:solidFill>
                  <a:srgbClr val="000000"/>
                </a:solidFill>
                <a:ea typeface="標楷體" pitchFamily="65" charset="-120"/>
              </a:rPr>
              <a:t>  to be 1) and demonstrate that the portfolio frontier is a straight line in this case</a:t>
            </a:r>
          </a:p>
          <a:p>
            <a:pPr marL="1341438" lvl="3" indent="-265113">
              <a:lnSpc>
                <a:spcPct val="107000"/>
              </a:lnSpc>
              <a:spcBef>
                <a:spcPts val="300"/>
              </a:spcBef>
              <a:buClr>
                <a:srgbClr val="000000"/>
              </a:buClr>
              <a:buSzPct val="55000"/>
              <a:buFont typeface="Wingdings" panose="05000000000000000000" pitchFamily="2" charset="2"/>
              <a:buChar char="l"/>
              <a:defRPr/>
            </a:pPr>
            <a:r>
              <a:rPr lang="en-US" altLang="zh-TW" sz="2000" dirty="0">
                <a:solidFill>
                  <a:srgbClr val="000000"/>
                </a:solidFill>
                <a:ea typeface="標楷體" pitchFamily="65" charset="-120"/>
              </a:rPr>
              <a:t>Consider the case of </a:t>
            </a:r>
            <a:r>
              <a:rPr lang="el-GR" altLang="zh-TW" sz="2000" i="1" dirty="0">
                <a:solidFill>
                  <a:srgbClr val="000000"/>
                </a:solidFill>
                <a:ea typeface="標楷體" pitchFamily="65" charset="-120"/>
              </a:rPr>
              <a:t>ρ</a:t>
            </a:r>
            <a:r>
              <a:rPr lang="en-US" altLang="zh-TW" sz="2000" baseline="-25000" dirty="0">
                <a:solidFill>
                  <a:srgbClr val="000000"/>
                </a:solidFill>
                <a:ea typeface="標楷體" pitchFamily="65" charset="-120"/>
              </a:rPr>
              <a:t>12</a:t>
            </a:r>
            <a:r>
              <a:rPr lang="en-US" altLang="zh-TW" sz="2000" dirty="0">
                <a:solidFill>
                  <a:srgbClr val="000000"/>
                </a:solidFill>
                <a:ea typeface="標楷體" pitchFamily="65" charset="-120"/>
              </a:rPr>
              <a:t> = </a:t>
            </a:r>
            <a:r>
              <a:rPr lang="en-US" altLang="zh-TW" sz="2000" dirty="0">
                <a:ea typeface="新細明體" pitchFamily="18" charset="-120"/>
              </a:rPr>
              <a:t>–</a:t>
            </a:r>
            <a:r>
              <a:rPr lang="en-US" altLang="zh-TW" sz="2000" dirty="0">
                <a:solidFill>
                  <a:srgbClr val="000000"/>
                </a:solidFill>
                <a:ea typeface="標楷體" pitchFamily="65" charset="-120"/>
              </a:rPr>
              <a:t>1 (simply setting </a:t>
            </a:r>
            <a:r>
              <a:rPr lang="el-GR" altLang="zh-TW" sz="2000" i="1" dirty="0">
                <a:solidFill>
                  <a:srgbClr val="000000"/>
                </a:solidFill>
                <a:ea typeface="標楷體" pitchFamily="65" charset="-120"/>
              </a:rPr>
              <a:t>ρ</a:t>
            </a:r>
            <a:r>
              <a:rPr lang="en-US" altLang="zh-TW" sz="2000" baseline="-25000" dirty="0">
                <a:solidFill>
                  <a:srgbClr val="000000"/>
                </a:solidFill>
                <a:ea typeface="標楷體" pitchFamily="65" charset="-120"/>
              </a:rPr>
              <a:t>12</a:t>
            </a:r>
            <a:r>
              <a:rPr lang="en-US" altLang="zh-TW" sz="2000" dirty="0">
                <a:solidFill>
                  <a:srgbClr val="000000"/>
                </a:solidFill>
                <a:ea typeface="標楷體" pitchFamily="65" charset="-120"/>
              </a:rPr>
              <a:t>  to be </a:t>
            </a:r>
            <a:r>
              <a:rPr lang="en-US" altLang="zh-TW" sz="2000" dirty="0">
                <a:ea typeface="新細明體" pitchFamily="18" charset="-120"/>
              </a:rPr>
              <a:t>–</a:t>
            </a:r>
            <a:r>
              <a:rPr lang="en-US" altLang="zh-TW" sz="2000" dirty="0">
                <a:solidFill>
                  <a:srgbClr val="000000"/>
                </a:solidFill>
                <a:ea typeface="標楷體" pitchFamily="65" charset="-120"/>
              </a:rPr>
              <a:t>1) and demonstrate that the portfolio frontier is a </a:t>
            </a:r>
            <a:r>
              <a:rPr lang="en-US" altLang="zh-TW" sz="2000" dirty="0" smtClean="0">
                <a:solidFill>
                  <a:srgbClr val="000000"/>
                </a:solidFill>
                <a:ea typeface="標楷體" pitchFamily="65" charset="-120"/>
              </a:rPr>
              <a:t>saw-like, piecewise linear </a:t>
            </a:r>
            <a:r>
              <a:rPr lang="en-US" altLang="zh-TW" sz="2000" dirty="0">
                <a:solidFill>
                  <a:srgbClr val="000000"/>
                </a:solidFill>
                <a:ea typeface="標楷體" pitchFamily="65" charset="-120"/>
              </a:rPr>
              <a:t>curve and </a:t>
            </a:r>
            <a:r>
              <a:rPr lang="en-US" altLang="zh-TW" sz="2000" dirty="0" smtClean="0">
                <a:solidFill>
                  <a:srgbClr val="000000"/>
                </a:solidFill>
                <a:ea typeface="標楷體" pitchFamily="65" charset="-120"/>
              </a:rPr>
              <a:t>there is </a:t>
            </a:r>
            <a:r>
              <a:rPr lang="en-US" altLang="zh-TW" sz="2000" dirty="0">
                <a:solidFill>
                  <a:srgbClr val="000000"/>
                </a:solidFill>
                <a:ea typeface="標楷體" pitchFamily="65" charset="-120"/>
              </a:rPr>
              <a:t>a portfolio with zero standard </a:t>
            </a:r>
            <a:r>
              <a:rPr lang="en-US" altLang="zh-TW" sz="2000" dirty="0" smtClean="0">
                <a:solidFill>
                  <a:srgbClr val="000000"/>
                </a:solidFill>
                <a:ea typeface="標楷體" pitchFamily="65" charset="-120"/>
              </a:rPr>
              <a:t>deviation</a:t>
            </a:r>
          </a:p>
          <a:p>
            <a:pPr marL="982663" lvl="2" indent="-149225">
              <a:lnSpc>
                <a:spcPct val="107000"/>
              </a:lnSpc>
              <a:spcBef>
                <a:spcPts val="300"/>
              </a:spcBef>
              <a:buClr>
                <a:srgbClr val="000000"/>
              </a:buClr>
              <a:buSzPct val="55000"/>
              <a:buFont typeface="Times New Roman" pitchFamily="18" charset="0"/>
              <a:buChar char="–"/>
              <a:defRPr/>
            </a:pPr>
            <a:r>
              <a:rPr lang="en-US" altLang="zh-TW" sz="2000" dirty="0" smtClean="0"/>
              <a:t>Compare with the portfolio frontier with the short sales constraints (i.e., </a:t>
            </a:r>
            <a:r>
              <a:rPr lang="en-US" altLang="zh-TW" sz="2000" i="1" dirty="0" smtClean="0"/>
              <a:t>w</a:t>
            </a:r>
            <a:r>
              <a:rPr lang="en-US" altLang="zh-TW" sz="2000" baseline="-25000" dirty="0" smtClean="0"/>
              <a:t>1</a:t>
            </a:r>
            <a:r>
              <a:rPr lang="en-US" altLang="zh-TW" sz="2000" dirty="0"/>
              <a:t>, </a:t>
            </a:r>
            <a:r>
              <a:rPr lang="en-US" altLang="zh-TW" sz="2000" i="1" dirty="0"/>
              <a:t>w</a:t>
            </a:r>
            <a:r>
              <a:rPr lang="en-US" altLang="zh-TW" sz="2000" baseline="-25000" dirty="0"/>
              <a:t>2</a:t>
            </a:r>
            <a:r>
              <a:rPr lang="en-US" altLang="zh-TW" sz="2000" dirty="0"/>
              <a:t>,…, </a:t>
            </a:r>
            <a:r>
              <a:rPr lang="en-US" altLang="zh-TW" sz="2000" i="1" dirty="0" err="1" smtClean="0"/>
              <a:t>w</a:t>
            </a:r>
            <a:r>
              <a:rPr lang="en-US" altLang="zh-TW" sz="2000" i="1" baseline="-25000" dirty="0" err="1" smtClean="0"/>
              <a:t>n</a:t>
            </a:r>
            <a:r>
              <a:rPr lang="en-US" altLang="zh-TW" sz="2000" i="1" dirty="0" smtClean="0"/>
              <a:t> </a:t>
            </a:r>
            <a:r>
              <a:rPr lang="en-US" altLang="zh-TW" sz="2000" dirty="0" smtClean="0"/>
              <a:t>are nonnegative) (1 point)</a:t>
            </a:r>
            <a:endParaRPr lang="en-US" altLang="zh-TW" sz="2000" dirty="0">
              <a:solidFill>
                <a:srgbClr val="000000"/>
              </a:solidFill>
              <a:ea typeface="標楷體" pitchFamily="65" charset="-120"/>
            </a:endParaRPr>
          </a:p>
        </p:txBody>
      </p:sp>
      <p:sp>
        <p:nvSpPr>
          <p:cNvPr id="103427" name="Rectangle 3"/>
          <p:cNvSpPr>
            <a:spLocks noChangeArrowheads="1"/>
          </p:cNvSpPr>
          <p:nvPr/>
        </p:nvSpPr>
        <p:spPr bwMode="auto">
          <a:xfrm>
            <a:off x="84963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t>9.</a:t>
            </a:r>
            <a:fld id="{04EFD8F8-0B19-430F-B74D-6913791BC39B}" type="slidenum">
              <a:rPr kumimoji="0" lang="en-US" altLang="zh-TW" sz="1400"/>
              <a:pPr algn="ctr"/>
              <a:t>97</a:t>
            </a:fld>
            <a:endParaRPr kumimoji="0" lang="en-US" altLang="zh-TW" sz="1400"/>
          </a:p>
        </p:txBody>
      </p:sp>
      <p:sp>
        <p:nvSpPr>
          <p:cNvPr id="2" name="矩形 1"/>
          <p:cNvSpPr/>
          <p:nvPr/>
        </p:nvSpPr>
        <p:spPr>
          <a:xfrm>
            <a:off x="420266" y="6386368"/>
            <a:ext cx="8723733" cy="400110"/>
          </a:xfrm>
          <a:prstGeom prst="rect">
            <a:avLst/>
          </a:prstGeom>
        </p:spPr>
        <p:txBody>
          <a:bodyPr wrap="square">
            <a:spAutoFit/>
          </a:bodyPr>
          <a:lstStyle/>
          <a:p>
            <a:pPr marL="534988" lvl="1" indent="-352425">
              <a:spcBef>
                <a:spcPts val="600"/>
              </a:spcBef>
              <a:buClr>
                <a:srgbClr val="000000"/>
              </a:buClr>
              <a:buSzPct val="40000"/>
              <a:buNone/>
              <a:defRPr/>
            </a:pPr>
            <a:r>
              <a:rPr lang="en-US" altLang="zh-TW" sz="2000" dirty="0">
                <a:solidFill>
                  <a:srgbClr val="0000FF"/>
                </a:solidFill>
                <a:ea typeface="標楷體" panose="03000509000000000000" pitchFamily="65" charset="-120"/>
              </a:rPr>
              <a:t>※ The basic requirement is </a:t>
            </a:r>
            <a:r>
              <a:rPr lang="en-US" altLang="zh-TW" sz="2000" dirty="0" smtClean="0">
                <a:solidFill>
                  <a:srgbClr val="0000FF"/>
                </a:solidFill>
                <a:ea typeface="標楷體" panose="03000509000000000000" pitchFamily="65" charset="-120"/>
              </a:rPr>
              <a:t>10 </a:t>
            </a:r>
            <a:r>
              <a:rPr lang="en-US" altLang="zh-TW" sz="2000" dirty="0">
                <a:solidFill>
                  <a:srgbClr val="0000FF"/>
                </a:solidFill>
                <a:ea typeface="標楷體" panose="03000509000000000000" pitchFamily="65" charset="-120"/>
              </a:rPr>
              <a:t>points, and the bonus is </a:t>
            </a:r>
            <a:r>
              <a:rPr lang="en-US" altLang="zh-TW" sz="2000" dirty="0" smtClean="0">
                <a:solidFill>
                  <a:srgbClr val="0000FF"/>
                </a:solidFill>
                <a:ea typeface="標楷體" panose="03000509000000000000" pitchFamily="65" charset="-120"/>
              </a:rPr>
              <a:t>at most 3 additional points</a:t>
            </a:r>
            <a:endParaRPr lang="en-US" altLang="zh-TW" sz="2000" dirty="0">
              <a:solidFill>
                <a:srgbClr val="0000FF"/>
              </a:solidFill>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kumimoji="0" lang="en-US" altLang="zh-TW" sz="1400" dirty="0" smtClean="0"/>
              <a:t>9.</a:t>
            </a:r>
            <a:fld id="{550BF4B7-0DB4-44B3-AB65-417F50BD4304}" type="slidenum">
              <a:rPr kumimoji="0" lang="en-US" altLang="zh-TW" sz="1400" smtClean="0"/>
              <a:pPr eaLnBrk="1" hangingPunct="1"/>
              <a:t>98</a:t>
            </a:fld>
            <a:endParaRPr kumimoji="0" lang="en-US" altLang="zh-TW" sz="1400" dirty="0" smtClean="0"/>
          </a:p>
        </p:txBody>
      </p:sp>
      <p:sp>
        <p:nvSpPr>
          <p:cNvPr id="92164" name="Rectangle 21"/>
          <p:cNvSpPr>
            <a:spLocks noChangeArrowheads="1"/>
          </p:cNvSpPr>
          <p:nvPr/>
        </p:nvSpPr>
        <p:spPr bwMode="auto">
          <a:xfrm>
            <a:off x="323528" y="765174"/>
            <a:ext cx="8640960" cy="6092825"/>
          </a:xfrm>
          <a:prstGeom prst="rect">
            <a:avLst/>
          </a:prstGeom>
          <a:noFill/>
          <a:ln w="9525">
            <a:noFill/>
            <a:miter lim="800000"/>
            <a:headEnd/>
            <a:tailEnd/>
          </a:ln>
        </p:spPr>
        <p:txBody>
          <a:bodyPr/>
          <a:lstStyle/>
          <a:p>
            <a:pPr marL="452438" lvl="1" indent="-274638">
              <a:spcBef>
                <a:spcPts val="300"/>
              </a:spcBef>
              <a:buClr>
                <a:srgbClr val="000000"/>
              </a:buClr>
              <a:buSzPct val="40000"/>
              <a:buFont typeface="Wingdings" panose="05000000000000000000" pitchFamily="2" charset="2"/>
              <a:buChar char="u"/>
              <a:defRPr/>
            </a:pPr>
            <a:r>
              <a:rPr lang="en-US" altLang="zh-TW" dirty="0" smtClean="0">
                <a:solidFill>
                  <a:srgbClr val="000000"/>
                </a:solidFill>
                <a:ea typeface="標楷體" pitchFamily="65" charset="-120"/>
              </a:rPr>
              <a:t>Implement Homework 3 with VBA</a:t>
            </a:r>
          </a:p>
          <a:p>
            <a:pPr marL="628650" lvl="2" indent="-180975">
              <a:spcBef>
                <a:spcPts val="300"/>
              </a:spcBef>
              <a:buClr>
                <a:srgbClr val="000000"/>
              </a:buClr>
              <a:buSzPct val="55000"/>
              <a:buFont typeface="Times New Roman" pitchFamily="18" charset="0"/>
              <a:buChar char="–"/>
              <a:defRPr/>
            </a:pPr>
            <a:r>
              <a:rPr lang="en-US" altLang="zh-TW" sz="2200" dirty="0" smtClean="0">
                <a:solidFill>
                  <a:srgbClr val="000000"/>
                </a:solidFill>
                <a:ea typeface="標楷體" pitchFamily="65" charset="-120"/>
              </a:rPr>
              <a:t>Basic requirement (with one </a:t>
            </a:r>
            <a:r>
              <a:rPr lang="en-US" altLang="zh-TW" sz="2200" dirty="0" err="1" smtClean="0">
                <a:solidFill>
                  <a:srgbClr val="000000"/>
                </a:solidFill>
                <a:ea typeface="標楷體" pitchFamily="65" charset="-120"/>
              </a:rPr>
              <a:t>CommandButton</a:t>
            </a:r>
            <a:r>
              <a:rPr lang="en-US" altLang="zh-TW" sz="2200" dirty="0" smtClean="0">
                <a:solidFill>
                  <a:srgbClr val="000000"/>
                </a:solidFill>
                <a:ea typeface="標楷體" pitchFamily="65" charset="-120"/>
              </a:rPr>
              <a:t>):</a:t>
            </a:r>
          </a:p>
          <a:p>
            <a:pPr marL="895350" lvl="3" indent="-173038">
              <a:spcBef>
                <a:spcPts val="300"/>
              </a:spcBef>
              <a:buClr>
                <a:srgbClr val="000000"/>
              </a:buClr>
              <a:buSzPct val="40000"/>
              <a:buFont typeface="Wingdings" panose="05000000000000000000" pitchFamily="2" charset="2"/>
              <a:buChar char="l"/>
              <a:defRPr/>
            </a:pPr>
            <a:r>
              <a:rPr lang="en-US" altLang="zh-TW" sz="2000" dirty="0" smtClean="0">
                <a:solidFill>
                  <a:srgbClr val="000000"/>
                </a:solidFill>
                <a:ea typeface="標楷體" pitchFamily="65" charset="-120"/>
              </a:rPr>
              <a:t>Inputs: Time series of </a:t>
            </a:r>
            <a:r>
              <a:rPr lang="en-US" altLang="zh-TW" sz="2000" i="1" dirty="0" err="1" smtClean="0">
                <a:solidFill>
                  <a:srgbClr val="000000"/>
                </a:solidFill>
                <a:ea typeface="標楷體" pitchFamily="65" charset="-120"/>
              </a:rPr>
              <a:t>r</a:t>
            </a:r>
            <a:r>
              <a:rPr lang="en-US" altLang="zh-TW" sz="2000" i="1" baseline="-25000" dirty="0" err="1" smtClean="0">
                <a:solidFill>
                  <a:srgbClr val="000000"/>
                </a:solidFill>
                <a:ea typeface="標楷體" pitchFamily="65" charset="-120"/>
              </a:rPr>
              <a:t>i,t</a:t>
            </a:r>
            <a:r>
              <a:rPr lang="en-US" altLang="zh-TW" sz="2000" dirty="0" smtClean="0">
                <a:solidFill>
                  <a:srgbClr val="000000"/>
                </a:solidFill>
                <a:ea typeface="標楷體" pitchFamily="65" charset="-120"/>
              </a:rPr>
              <a:t> of the five firms</a:t>
            </a:r>
          </a:p>
          <a:p>
            <a:pPr marL="895350" lvl="3" indent="-173038">
              <a:spcBef>
                <a:spcPts val="300"/>
              </a:spcBef>
              <a:buClr>
                <a:srgbClr val="000000"/>
              </a:buClr>
              <a:buSzPct val="40000"/>
              <a:buFont typeface="Wingdings" panose="05000000000000000000" pitchFamily="2" charset="2"/>
              <a:buChar char="l"/>
              <a:defRPr/>
            </a:pPr>
            <a:r>
              <a:rPr lang="en-US" altLang="zh-TW" sz="2000" dirty="0" smtClean="0">
                <a:solidFill>
                  <a:srgbClr val="000000"/>
                </a:solidFill>
                <a:ea typeface="標楷體" pitchFamily="65" charset="-120"/>
              </a:rPr>
              <a:t>Outputs: </a:t>
            </a:r>
            <a:r>
              <a:rPr lang="en-US" altLang="zh-TW" sz="2000" dirty="0">
                <a:solidFill>
                  <a:srgbClr val="000000"/>
                </a:solidFill>
                <a:ea typeface="標楷體" pitchFamily="65" charset="-120"/>
              </a:rPr>
              <a:t>For each portfolio </a:t>
            </a:r>
            <a:r>
              <a:rPr lang="en-US" altLang="zh-TW" sz="2000" dirty="0" smtClean="0">
                <a:solidFill>
                  <a:srgbClr val="000000"/>
                </a:solidFill>
                <a:ea typeface="標楷體" pitchFamily="65" charset="-120"/>
              </a:rPr>
              <a:t>frontier,</a:t>
            </a:r>
          </a:p>
          <a:p>
            <a:pPr marL="722312" lvl="3">
              <a:spcBef>
                <a:spcPts val="300"/>
              </a:spcBef>
              <a:buClr>
                <a:srgbClr val="000000"/>
              </a:buClr>
              <a:buSzPct val="40000"/>
              <a:defRPr/>
            </a:pPr>
            <a:r>
              <a:rPr lang="en-US" altLang="zh-TW" sz="2000" dirty="0">
                <a:solidFill>
                  <a:srgbClr val="000000"/>
                </a:solidFill>
                <a:ea typeface="標楷體" pitchFamily="65" charset="-120"/>
              </a:rPr>
              <a:t>	</a:t>
            </a:r>
            <a:r>
              <a:rPr lang="en-US" altLang="zh-TW" sz="2000" dirty="0" smtClean="0">
                <a:solidFill>
                  <a:srgbClr val="000000"/>
                </a:solidFill>
                <a:ea typeface="標楷體" pitchFamily="65" charset="-120"/>
              </a:rPr>
              <a:t>1. Calculate </a:t>
            </a:r>
            <a:r>
              <a:rPr lang="en-US" altLang="zh-TW" sz="2000" dirty="0">
                <a:solidFill>
                  <a:srgbClr val="000000"/>
                </a:solidFill>
                <a:ea typeface="標楷體" pitchFamily="65" charset="-120"/>
              </a:rPr>
              <a:t>(</a:t>
            </a:r>
            <a:r>
              <a:rPr lang="en-US" altLang="zh-TW" sz="2000" i="1" dirty="0" smtClean="0">
                <a:solidFill>
                  <a:srgbClr val="000000"/>
                </a:solidFill>
                <a:ea typeface="標楷體" pitchFamily="65" charset="-120"/>
              </a:rPr>
              <a:t>E</a:t>
            </a:r>
            <a:r>
              <a:rPr lang="en-US" altLang="zh-TW" sz="2000" dirty="0" smtClean="0">
                <a:solidFill>
                  <a:srgbClr val="000000"/>
                </a:solidFill>
                <a:ea typeface="標楷體" pitchFamily="65" charset="-120"/>
              </a:rPr>
              <a:t>(</a:t>
            </a:r>
            <a:r>
              <a:rPr lang="en-US" altLang="zh-TW" sz="2000" i="1" dirty="0" err="1" smtClean="0">
                <a:solidFill>
                  <a:srgbClr val="000000"/>
                </a:solidFill>
                <a:ea typeface="標楷體" pitchFamily="65" charset="-120"/>
              </a:rPr>
              <a:t>r</a:t>
            </a:r>
            <a:r>
              <a:rPr lang="en-US" altLang="zh-TW" sz="2000" i="1" baseline="-25000" dirty="0" err="1" smtClean="0">
                <a:solidFill>
                  <a:srgbClr val="000000"/>
                </a:solidFill>
                <a:ea typeface="標楷體" pitchFamily="65" charset="-120"/>
              </a:rPr>
              <a:t>i</a:t>
            </a:r>
            <a:r>
              <a:rPr lang="en-US" altLang="zh-TW" sz="2000" dirty="0" smtClean="0">
                <a:solidFill>
                  <a:srgbClr val="000000"/>
                </a:solidFill>
                <a:ea typeface="標楷體" pitchFamily="65" charset="-120"/>
              </a:rPr>
              <a:t>), </a:t>
            </a:r>
            <a:r>
              <a:rPr lang="el-GR" altLang="zh-TW" sz="2000" i="1" dirty="0" smtClean="0">
                <a:solidFill>
                  <a:srgbClr val="000000"/>
                </a:solidFill>
                <a:ea typeface="標楷體" pitchFamily="65" charset="-120"/>
              </a:rPr>
              <a:t>σ</a:t>
            </a:r>
            <a:r>
              <a:rPr lang="en-US" altLang="zh-TW" sz="2000" i="1" baseline="-25000" dirty="0" err="1" smtClean="0">
                <a:solidFill>
                  <a:srgbClr val="000000"/>
                </a:solidFill>
                <a:ea typeface="標楷體" pitchFamily="65" charset="-120"/>
              </a:rPr>
              <a:t>i</a:t>
            </a:r>
            <a:r>
              <a:rPr lang="en-US" altLang="zh-TW" sz="2000" dirty="0" smtClean="0">
                <a:solidFill>
                  <a:srgbClr val="000000"/>
                </a:solidFill>
                <a:ea typeface="標楷體" pitchFamily="65" charset="-120"/>
              </a:rPr>
              <a:t>) and correlation </a:t>
            </a:r>
            <a:r>
              <a:rPr lang="el-GR" altLang="zh-TW" sz="2000" i="1" dirty="0" smtClean="0">
                <a:solidFill>
                  <a:srgbClr val="000000"/>
                </a:solidFill>
                <a:ea typeface="標楷體" pitchFamily="65" charset="-120"/>
              </a:rPr>
              <a:t>ρ</a:t>
            </a:r>
            <a:r>
              <a:rPr lang="en-US" altLang="zh-TW" sz="2000" i="1" baseline="-25000" dirty="0" err="1" smtClean="0">
                <a:solidFill>
                  <a:srgbClr val="000000"/>
                </a:solidFill>
                <a:ea typeface="標楷體" pitchFamily="65" charset="-120"/>
              </a:rPr>
              <a:t>ij</a:t>
            </a:r>
            <a:r>
              <a:rPr lang="en-US" altLang="zh-TW" sz="2000" dirty="0" smtClean="0">
                <a:solidFill>
                  <a:srgbClr val="000000"/>
                </a:solidFill>
                <a:ea typeface="標楷體" pitchFamily="65" charset="-120"/>
              </a:rPr>
              <a:t> for all </a:t>
            </a:r>
            <a:r>
              <a:rPr lang="en-US" altLang="zh-TW" sz="2000" i="1" dirty="0" err="1" smtClean="0">
                <a:solidFill>
                  <a:srgbClr val="000000"/>
                </a:solidFill>
                <a:ea typeface="標楷體" pitchFamily="65" charset="-120"/>
              </a:rPr>
              <a:t>i</a:t>
            </a:r>
            <a:r>
              <a:rPr lang="en-US" altLang="zh-TW" sz="2000" dirty="0" smtClean="0">
                <a:solidFill>
                  <a:srgbClr val="000000"/>
                </a:solidFill>
                <a:ea typeface="標楷體" pitchFamily="65" charset="-120"/>
              </a:rPr>
              <a:t>, </a:t>
            </a:r>
            <a:r>
              <a:rPr lang="en-US" altLang="zh-TW" sz="2000" i="1" dirty="0" smtClean="0">
                <a:solidFill>
                  <a:srgbClr val="000000"/>
                </a:solidFill>
                <a:ea typeface="標楷體" pitchFamily="65" charset="-120"/>
              </a:rPr>
              <a:t>j</a:t>
            </a:r>
            <a:r>
              <a:rPr lang="en-US" altLang="zh-TW" sz="2000" dirty="0" smtClean="0">
                <a:solidFill>
                  <a:srgbClr val="000000"/>
                </a:solidFill>
                <a:ea typeface="標楷體" pitchFamily="65" charset="-120"/>
              </a:rPr>
              <a:t> </a:t>
            </a:r>
          </a:p>
          <a:p>
            <a:pPr marL="722312" lvl="3">
              <a:spcBef>
                <a:spcPts val="300"/>
              </a:spcBef>
              <a:buClr>
                <a:srgbClr val="000000"/>
              </a:buClr>
              <a:buSzPct val="40000"/>
              <a:defRPr/>
            </a:pPr>
            <a:r>
              <a:rPr lang="en-US" altLang="zh-TW" sz="2000" dirty="0" smtClean="0">
                <a:solidFill>
                  <a:srgbClr val="000000"/>
                </a:solidFill>
                <a:ea typeface="標楷體" pitchFamily="65" charset="-120"/>
              </a:rPr>
              <a:t>   2. Solve </a:t>
            </a:r>
            <a:r>
              <a:rPr lang="en-US" altLang="zh-TW" sz="2000" i="1" dirty="0" err="1">
                <a:solidFill>
                  <a:srgbClr val="000000"/>
                </a:solidFill>
                <a:ea typeface="標楷體" pitchFamily="65" charset="-120"/>
              </a:rPr>
              <a:t>w</a:t>
            </a:r>
            <a:r>
              <a:rPr lang="en-US" altLang="zh-TW" sz="2000" i="1" baseline="-25000" dirty="0" err="1">
                <a:solidFill>
                  <a:srgbClr val="000000"/>
                </a:solidFill>
                <a:ea typeface="標楷體" pitchFamily="65" charset="-120"/>
              </a:rPr>
              <a:t>i</a:t>
            </a:r>
            <a:r>
              <a:rPr lang="en-US" altLang="zh-TW" sz="2000" dirty="0" smtClean="0">
                <a:solidFill>
                  <a:srgbClr val="000000"/>
                </a:solidFill>
                <a:ea typeface="標楷體" pitchFamily="65" charset="-120"/>
              </a:rPr>
              <a:t> to minimize the portfolio variance and next obtain the </a:t>
            </a:r>
            <a:r>
              <a:rPr lang="en-US" altLang="zh-TW" sz="2000" dirty="0">
                <a:solidFill>
                  <a:srgbClr val="000000"/>
                </a:solidFill>
                <a:ea typeface="標楷體" pitchFamily="65" charset="-120"/>
              </a:rPr>
              <a:t>pair (</a:t>
            </a:r>
            <a:r>
              <a:rPr lang="en-US" altLang="zh-TW" sz="2000" i="1" dirty="0" smtClean="0">
                <a:solidFill>
                  <a:srgbClr val="000000"/>
                </a:solidFill>
                <a:ea typeface="標楷體" pitchFamily="65" charset="-120"/>
              </a:rPr>
              <a:t>E</a:t>
            </a:r>
            <a:r>
              <a:rPr lang="en-US" altLang="zh-TW" sz="2000" dirty="0" smtClean="0">
                <a:solidFill>
                  <a:srgbClr val="000000"/>
                </a:solidFill>
                <a:ea typeface="標楷體" pitchFamily="65" charset="-120"/>
              </a:rPr>
              <a:t>(</a:t>
            </a:r>
            <a:r>
              <a:rPr lang="en-US" altLang="zh-TW" sz="2000" i="1" dirty="0" err="1" smtClean="0">
                <a:solidFill>
                  <a:srgbClr val="000000"/>
                </a:solidFill>
                <a:ea typeface="標楷體" pitchFamily="65" charset="-120"/>
              </a:rPr>
              <a:t>r</a:t>
            </a:r>
            <a:r>
              <a:rPr lang="en-US" altLang="zh-TW" sz="2000" i="1" baseline="-25000" dirty="0" err="1" smtClean="0">
                <a:solidFill>
                  <a:srgbClr val="000000"/>
                </a:solidFill>
                <a:ea typeface="標楷體" pitchFamily="65" charset="-120"/>
              </a:rPr>
              <a:t>p</a:t>
            </a:r>
            <a:r>
              <a:rPr lang="en-US" altLang="zh-TW" sz="2000" dirty="0" smtClean="0">
                <a:solidFill>
                  <a:srgbClr val="000000"/>
                </a:solidFill>
                <a:ea typeface="標楷體" pitchFamily="65" charset="-120"/>
              </a:rPr>
              <a:t>), </a:t>
            </a:r>
            <a:r>
              <a:rPr lang="el-GR" altLang="zh-TW" sz="2000" i="1" dirty="0" smtClean="0">
                <a:solidFill>
                  <a:srgbClr val="000000"/>
                </a:solidFill>
                <a:ea typeface="標楷體" pitchFamily="65" charset="-120"/>
              </a:rPr>
              <a:t>σ</a:t>
            </a:r>
            <a:r>
              <a:rPr lang="en-US" altLang="zh-TW" sz="2000" i="1" baseline="-25000" dirty="0" smtClean="0">
                <a:solidFill>
                  <a:srgbClr val="000000"/>
                </a:solidFill>
                <a:ea typeface="標楷體" pitchFamily="65" charset="-120"/>
              </a:rPr>
              <a:t>p</a:t>
            </a:r>
            <a:r>
              <a:rPr lang="en-US" altLang="zh-TW" sz="2000" dirty="0" smtClean="0">
                <a:solidFill>
                  <a:srgbClr val="000000"/>
                </a:solidFill>
                <a:ea typeface="標楷體" pitchFamily="65" charset="-120"/>
              </a:rPr>
              <a:t>)</a:t>
            </a:r>
          </a:p>
          <a:p>
            <a:pPr marL="722312" lvl="3">
              <a:spcBef>
                <a:spcPts val="300"/>
              </a:spcBef>
              <a:buClr>
                <a:srgbClr val="000000"/>
              </a:buClr>
              <a:buSzPct val="40000"/>
              <a:defRPr/>
            </a:pPr>
            <a:r>
              <a:rPr lang="en-US" altLang="zh-TW" sz="2000" dirty="0" smtClean="0">
                <a:solidFill>
                  <a:srgbClr val="000000"/>
                </a:solidFill>
                <a:ea typeface="標楷體" pitchFamily="65" charset="-120"/>
              </a:rPr>
              <a:t>   3. Based on the generated 41 points of </a:t>
            </a:r>
            <a:r>
              <a:rPr lang="en-US" altLang="zh-TW" sz="2000" dirty="0">
                <a:solidFill>
                  <a:srgbClr val="000000"/>
                </a:solidFill>
                <a:ea typeface="標楷體" pitchFamily="65" charset="-120"/>
              </a:rPr>
              <a:t>(</a:t>
            </a:r>
            <a:r>
              <a:rPr lang="en-US" altLang="zh-TW" sz="2000" i="1" dirty="0">
                <a:solidFill>
                  <a:srgbClr val="000000"/>
                </a:solidFill>
                <a:ea typeface="標楷體" pitchFamily="65" charset="-120"/>
              </a:rPr>
              <a:t>E</a:t>
            </a:r>
            <a:r>
              <a:rPr lang="en-US" altLang="zh-TW" sz="2000" dirty="0">
                <a:solidFill>
                  <a:srgbClr val="000000"/>
                </a:solidFill>
                <a:ea typeface="標楷體" pitchFamily="65" charset="-120"/>
              </a:rPr>
              <a:t>(</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p</a:t>
            </a:r>
            <a:r>
              <a:rPr lang="en-US" altLang="zh-TW" sz="2000" dirty="0">
                <a:solidFill>
                  <a:srgbClr val="000000"/>
                </a:solidFill>
                <a:ea typeface="標楷體" pitchFamily="65" charset="-120"/>
              </a:rPr>
              <a:t>), </a:t>
            </a:r>
            <a:r>
              <a:rPr lang="el-GR" altLang="zh-TW" sz="2000" i="1" dirty="0">
                <a:solidFill>
                  <a:srgbClr val="000000"/>
                </a:solidFill>
                <a:ea typeface="標楷體" pitchFamily="65" charset="-120"/>
              </a:rPr>
              <a:t>σ</a:t>
            </a:r>
            <a:r>
              <a:rPr lang="en-US" altLang="zh-TW" sz="2000" i="1" baseline="-25000" dirty="0">
                <a:solidFill>
                  <a:srgbClr val="000000"/>
                </a:solidFill>
                <a:ea typeface="標楷體" pitchFamily="65" charset="-120"/>
              </a:rPr>
              <a:t>p</a:t>
            </a:r>
            <a:r>
              <a:rPr lang="en-US" altLang="zh-TW" sz="2000" dirty="0" smtClean="0">
                <a:solidFill>
                  <a:srgbClr val="000000"/>
                </a:solidFill>
                <a:ea typeface="標楷體" pitchFamily="65" charset="-120"/>
              </a:rPr>
              <a:t>), plot the portfolio frontier</a:t>
            </a:r>
          </a:p>
          <a:p>
            <a:pPr marL="628650" lvl="2" indent="-180975">
              <a:spcBef>
                <a:spcPts val="300"/>
              </a:spcBef>
              <a:buClr>
                <a:srgbClr val="000000"/>
              </a:buClr>
              <a:buSzPct val="55000"/>
              <a:buFont typeface="Times New Roman" pitchFamily="18" charset="0"/>
              <a:buChar char="–"/>
              <a:defRPr/>
            </a:pPr>
            <a:r>
              <a:rPr lang="en-US" altLang="zh-TW" sz="2200" dirty="0" smtClean="0">
                <a:solidFill>
                  <a:srgbClr val="000000"/>
                </a:solidFill>
                <a:ea typeface="標楷體" pitchFamily="65" charset="-120"/>
              </a:rPr>
              <a:t>Bonus (with another </a:t>
            </a:r>
            <a:r>
              <a:rPr lang="en-US" altLang="zh-TW" sz="2200" dirty="0" err="1" smtClean="0">
                <a:solidFill>
                  <a:srgbClr val="000000"/>
                </a:solidFill>
                <a:ea typeface="標楷體" pitchFamily="65" charset="-120"/>
              </a:rPr>
              <a:t>CommandButtons</a:t>
            </a:r>
            <a:r>
              <a:rPr lang="en-US" altLang="zh-TW" sz="2200" dirty="0" smtClean="0">
                <a:solidFill>
                  <a:srgbClr val="000000"/>
                </a:solidFill>
                <a:ea typeface="標楷體" pitchFamily="65" charset="-120"/>
              </a:rPr>
              <a:t>):</a:t>
            </a:r>
          </a:p>
          <a:p>
            <a:pPr marL="895350" lvl="3" indent="-173038">
              <a:spcBef>
                <a:spcPts val="300"/>
              </a:spcBef>
              <a:buClr>
                <a:srgbClr val="000000"/>
              </a:buClr>
              <a:buSzPct val="40000"/>
              <a:buFont typeface="Wingdings" panose="05000000000000000000" pitchFamily="2" charset="2"/>
              <a:buChar char="l"/>
              <a:defRPr/>
            </a:pPr>
            <a:r>
              <a:rPr lang="en-US" altLang="zh-TW" sz="2000" dirty="0">
                <a:solidFill>
                  <a:srgbClr val="000000"/>
                </a:solidFill>
                <a:ea typeface="標楷體" pitchFamily="65" charset="-120"/>
              </a:rPr>
              <a:t>Inputs: Time series of </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i,t</a:t>
            </a:r>
            <a:r>
              <a:rPr lang="en-US" altLang="zh-TW" sz="2000" dirty="0" smtClean="0">
                <a:solidFill>
                  <a:srgbClr val="000000"/>
                </a:solidFill>
                <a:ea typeface="標楷體" pitchFamily="65" charset="-120"/>
              </a:rPr>
              <a:t> </a:t>
            </a:r>
            <a:endParaRPr lang="en-US" altLang="zh-TW" sz="2000" dirty="0">
              <a:solidFill>
                <a:srgbClr val="000000"/>
              </a:solidFill>
              <a:ea typeface="標楷體" pitchFamily="65" charset="-120"/>
            </a:endParaRPr>
          </a:p>
          <a:p>
            <a:pPr marL="895350" lvl="3" indent="-173038">
              <a:spcBef>
                <a:spcPts val="300"/>
              </a:spcBef>
              <a:buClr>
                <a:srgbClr val="000000"/>
              </a:buClr>
              <a:buSzPct val="40000"/>
              <a:buFont typeface="Wingdings" panose="05000000000000000000" pitchFamily="2" charset="2"/>
              <a:buChar char="l"/>
              <a:defRPr/>
            </a:pPr>
            <a:r>
              <a:rPr lang="en-US" altLang="zh-TW" sz="2000" dirty="0" smtClean="0">
                <a:solidFill>
                  <a:srgbClr val="000000"/>
                </a:solidFill>
                <a:ea typeface="標楷體" pitchFamily="65" charset="-120"/>
              </a:rPr>
              <a:t>Outputs</a:t>
            </a:r>
            <a:r>
              <a:rPr lang="en-US" altLang="zh-TW" sz="2000" dirty="0">
                <a:solidFill>
                  <a:srgbClr val="000000"/>
                </a:solidFill>
                <a:ea typeface="標楷體" pitchFamily="65" charset="-120"/>
              </a:rPr>
              <a:t>: (</a:t>
            </a:r>
            <a:r>
              <a:rPr lang="en-US" altLang="zh-TW" sz="2000" i="1" dirty="0">
                <a:solidFill>
                  <a:srgbClr val="000000"/>
                </a:solidFill>
                <a:ea typeface="標楷體" pitchFamily="65" charset="-120"/>
              </a:rPr>
              <a:t>E</a:t>
            </a:r>
            <a:r>
              <a:rPr lang="en-US" altLang="zh-TW" sz="2000" dirty="0">
                <a:solidFill>
                  <a:srgbClr val="000000"/>
                </a:solidFill>
                <a:ea typeface="標楷體" pitchFamily="65" charset="-120"/>
              </a:rPr>
              <a:t>(</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i</a:t>
            </a:r>
            <a:r>
              <a:rPr lang="en-US" altLang="zh-TW" sz="2000" dirty="0">
                <a:solidFill>
                  <a:srgbClr val="000000"/>
                </a:solidFill>
                <a:ea typeface="標楷體" pitchFamily="65" charset="-120"/>
              </a:rPr>
              <a:t>), </a:t>
            </a:r>
            <a:r>
              <a:rPr lang="el-GR" altLang="zh-TW" sz="2000" i="1" dirty="0">
                <a:solidFill>
                  <a:srgbClr val="000000"/>
                </a:solidFill>
                <a:ea typeface="標楷體" pitchFamily="65" charset="-120"/>
              </a:rPr>
              <a:t>σ</a:t>
            </a:r>
            <a:r>
              <a:rPr lang="en-US" altLang="zh-TW" sz="2000" i="1" baseline="-25000" dirty="0" err="1">
                <a:solidFill>
                  <a:srgbClr val="000000"/>
                </a:solidFill>
                <a:ea typeface="標楷體" pitchFamily="65" charset="-120"/>
              </a:rPr>
              <a:t>i</a:t>
            </a:r>
            <a:r>
              <a:rPr lang="en-US" altLang="zh-TW" sz="2000" dirty="0" smtClean="0">
                <a:solidFill>
                  <a:srgbClr val="000000"/>
                </a:solidFill>
                <a:ea typeface="標楷體" pitchFamily="65" charset="-120"/>
              </a:rPr>
              <a:t>), </a:t>
            </a:r>
            <a:r>
              <a:rPr lang="el-GR" altLang="zh-TW" sz="2000" i="1" dirty="0">
                <a:solidFill>
                  <a:srgbClr val="000000"/>
                </a:solidFill>
                <a:ea typeface="標楷體" pitchFamily="65" charset="-120"/>
              </a:rPr>
              <a:t>ρ</a:t>
            </a:r>
            <a:r>
              <a:rPr lang="en-US" altLang="zh-TW" sz="2000" i="1" baseline="-25000" dirty="0" err="1" smtClean="0">
                <a:solidFill>
                  <a:srgbClr val="000000"/>
                </a:solidFill>
                <a:ea typeface="標楷體" pitchFamily="65" charset="-120"/>
              </a:rPr>
              <a:t>ij</a:t>
            </a:r>
            <a:r>
              <a:rPr lang="en-US" altLang="zh-TW" sz="2000" dirty="0" smtClean="0">
                <a:solidFill>
                  <a:srgbClr val="000000"/>
                </a:solidFill>
                <a:ea typeface="標楷體" pitchFamily="65" charset="-120"/>
              </a:rPr>
              <a:t>, (</a:t>
            </a:r>
            <a:r>
              <a:rPr lang="en-US" altLang="zh-TW" sz="2000" i="1" dirty="0">
                <a:solidFill>
                  <a:srgbClr val="000000"/>
                </a:solidFill>
                <a:ea typeface="標楷體" pitchFamily="65" charset="-120"/>
              </a:rPr>
              <a:t>E</a:t>
            </a:r>
            <a:r>
              <a:rPr lang="en-US" altLang="zh-TW" sz="2000" dirty="0">
                <a:solidFill>
                  <a:srgbClr val="000000"/>
                </a:solidFill>
                <a:ea typeface="標楷體" pitchFamily="65" charset="-120"/>
              </a:rPr>
              <a:t>(</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p</a:t>
            </a:r>
            <a:r>
              <a:rPr lang="en-US" altLang="zh-TW" sz="2000" dirty="0">
                <a:solidFill>
                  <a:srgbClr val="000000"/>
                </a:solidFill>
                <a:ea typeface="標楷體" pitchFamily="65" charset="-120"/>
              </a:rPr>
              <a:t>), </a:t>
            </a:r>
            <a:r>
              <a:rPr lang="el-GR" altLang="zh-TW" sz="2000" i="1" dirty="0">
                <a:solidFill>
                  <a:srgbClr val="000000"/>
                </a:solidFill>
                <a:ea typeface="標楷體" pitchFamily="65" charset="-120"/>
              </a:rPr>
              <a:t>σ</a:t>
            </a:r>
            <a:r>
              <a:rPr lang="en-US" altLang="zh-TW" sz="2000" i="1" baseline="-25000" dirty="0">
                <a:solidFill>
                  <a:srgbClr val="000000"/>
                </a:solidFill>
                <a:ea typeface="標楷體" pitchFamily="65" charset="-120"/>
              </a:rPr>
              <a:t>p</a:t>
            </a:r>
            <a:r>
              <a:rPr lang="en-US" altLang="zh-TW" sz="2000" dirty="0" smtClean="0">
                <a:solidFill>
                  <a:srgbClr val="000000"/>
                </a:solidFill>
                <a:ea typeface="標楷體" pitchFamily="65" charset="-120"/>
              </a:rPr>
              <a:t>), and the diagram of the portfolio frontier</a:t>
            </a:r>
          </a:p>
          <a:p>
            <a:pPr marL="447675" lvl="1" indent="-265113">
              <a:spcBef>
                <a:spcPts val="1200"/>
              </a:spcBef>
              <a:buClr>
                <a:srgbClr val="000000"/>
              </a:buClr>
              <a:buSzPct val="40000"/>
              <a:defRPr/>
            </a:pPr>
            <a:r>
              <a:rPr lang="en-US" altLang="zh-TW" sz="1800" dirty="0" smtClean="0">
                <a:solidFill>
                  <a:srgbClr val="0000FF"/>
                </a:solidFill>
                <a:ea typeface="標楷體" panose="03000509000000000000" pitchFamily="65" charset="-120"/>
              </a:rPr>
              <a:t>※ VBA</a:t>
            </a:r>
            <a:r>
              <a:rPr lang="zh-TW" altLang="en-US" sz="1800" dirty="0" smtClean="0">
                <a:solidFill>
                  <a:srgbClr val="0000FF"/>
                </a:solidFill>
                <a:ea typeface="標楷體" panose="03000509000000000000" pitchFamily="65" charset="-120"/>
              </a:rPr>
              <a:t>編輯器中，「工具」</a:t>
            </a:r>
            <a:r>
              <a:rPr lang="zh-TW" altLang="zh-TW" sz="1800" dirty="0" smtClean="0">
                <a:solidFill>
                  <a:srgbClr val="0000FF"/>
                </a:solidFill>
                <a:ea typeface="標楷體" panose="03000509000000000000" pitchFamily="65" charset="-120"/>
              </a:rPr>
              <a:t>→</a:t>
            </a:r>
            <a:r>
              <a:rPr lang="zh-TW" altLang="en-US" sz="1800" dirty="0" smtClean="0">
                <a:solidFill>
                  <a:srgbClr val="0000FF"/>
                </a:solidFill>
                <a:ea typeface="標楷體" panose="03000509000000000000" pitchFamily="65" charset="-120"/>
              </a:rPr>
              <a:t>「設定引用項目」</a:t>
            </a:r>
            <a:r>
              <a:rPr lang="zh-TW" altLang="zh-TW" sz="1800" dirty="0" smtClean="0">
                <a:solidFill>
                  <a:srgbClr val="0000FF"/>
                </a:solidFill>
                <a:ea typeface="標楷體" panose="03000509000000000000" pitchFamily="65" charset="-120"/>
              </a:rPr>
              <a:t>→</a:t>
            </a:r>
            <a:r>
              <a:rPr lang="zh-TW" altLang="en-US" sz="1800" dirty="0" smtClean="0">
                <a:solidFill>
                  <a:srgbClr val="0000FF"/>
                </a:solidFill>
                <a:ea typeface="標楷體" panose="03000509000000000000" pitchFamily="65" charset="-120"/>
              </a:rPr>
              <a:t> 勾選</a:t>
            </a:r>
            <a:r>
              <a:rPr lang="en-US" altLang="zh-TW" sz="1800" dirty="0" smtClean="0">
                <a:solidFill>
                  <a:srgbClr val="0000FF"/>
                </a:solidFill>
                <a:ea typeface="標楷體" panose="03000509000000000000" pitchFamily="65" charset="-120"/>
              </a:rPr>
              <a:t>Solver</a:t>
            </a:r>
          </a:p>
          <a:p>
            <a:pPr marL="447675" lvl="1" indent="-265113">
              <a:spcBef>
                <a:spcPts val="300"/>
              </a:spcBef>
              <a:buClr>
                <a:srgbClr val="000000"/>
              </a:buClr>
              <a:buSzPct val="40000"/>
              <a:defRPr/>
            </a:pPr>
            <a:r>
              <a:rPr lang="en-US" altLang="zh-TW" sz="1800" dirty="0">
                <a:solidFill>
                  <a:srgbClr val="0000FF"/>
                </a:solidFill>
                <a:ea typeface="標楷體" panose="03000509000000000000" pitchFamily="65" charset="-120"/>
              </a:rPr>
              <a:t>※ </a:t>
            </a:r>
            <a:r>
              <a:rPr lang="zh-TW" altLang="en-US" sz="1800" dirty="0" smtClean="0">
                <a:solidFill>
                  <a:srgbClr val="0000FF"/>
                </a:solidFill>
                <a:ea typeface="標楷體" panose="03000509000000000000" pitchFamily="65" charset="-120"/>
              </a:rPr>
              <a:t>如何在程式中勾</a:t>
            </a:r>
            <a:r>
              <a:rPr lang="zh-TW" altLang="en-US" sz="1800" dirty="0">
                <a:solidFill>
                  <a:srgbClr val="0000FF"/>
                </a:solidFill>
                <a:ea typeface="標楷體" panose="03000509000000000000" pitchFamily="65" charset="-120"/>
              </a:rPr>
              <a:t>選 </a:t>
            </a:r>
            <a:r>
              <a:rPr lang="en-US" altLang="zh-TW" sz="1800" dirty="0">
                <a:solidFill>
                  <a:srgbClr val="0000FF"/>
                </a:solidFill>
                <a:ea typeface="標楷體" panose="03000509000000000000" pitchFamily="65" charset="-120"/>
              </a:rPr>
              <a:t>“</a:t>
            </a:r>
            <a:r>
              <a:rPr lang="zh-TW" altLang="en-US" sz="1800" dirty="0">
                <a:solidFill>
                  <a:srgbClr val="0000FF"/>
                </a:solidFill>
                <a:ea typeface="標楷體" panose="03000509000000000000" pitchFamily="65" charset="-120"/>
              </a:rPr>
              <a:t>將未設限的變數設為非負數</a:t>
            </a:r>
            <a:r>
              <a:rPr lang="en-US" altLang="zh-TW" sz="1800" dirty="0" smtClean="0">
                <a:solidFill>
                  <a:srgbClr val="0000FF"/>
                </a:solidFill>
                <a:ea typeface="標楷體" panose="03000509000000000000" pitchFamily="65" charset="-120"/>
              </a:rPr>
              <a:t>”</a:t>
            </a:r>
            <a:r>
              <a:rPr lang="zh-TW" altLang="en-US" sz="1800" dirty="0" smtClean="0">
                <a:solidFill>
                  <a:srgbClr val="0000FF"/>
                </a:solidFill>
                <a:ea typeface="標楷體" panose="03000509000000000000" pitchFamily="65" charset="-120"/>
              </a:rPr>
              <a:t>？在程式碼中 </a:t>
            </a:r>
            <a:r>
              <a:rPr lang="en-US" altLang="zh-TW" sz="1800" dirty="0">
                <a:solidFill>
                  <a:srgbClr val="0000FF"/>
                </a:solidFill>
                <a:ea typeface="標楷體" panose="03000509000000000000" pitchFamily="65" charset="-120"/>
              </a:rPr>
              <a:t>“</a:t>
            </a:r>
            <a:r>
              <a:rPr lang="en-US" altLang="zh-TW" sz="1800" dirty="0" err="1" smtClean="0">
                <a:solidFill>
                  <a:srgbClr val="0000FF"/>
                </a:solidFill>
                <a:ea typeface="標楷體" panose="03000509000000000000" pitchFamily="65" charset="-120"/>
              </a:rPr>
              <a:t>SolverOk</a:t>
            </a:r>
            <a:r>
              <a:rPr lang="en-US" altLang="zh-TW" sz="1800" dirty="0" smtClean="0">
                <a:solidFill>
                  <a:srgbClr val="0000FF"/>
                </a:solidFill>
                <a:ea typeface="標楷體" panose="03000509000000000000" pitchFamily="65" charset="-120"/>
              </a:rPr>
              <a:t>…” </a:t>
            </a:r>
            <a:r>
              <a:rPr lang="zh-TW" altLang="en-US" sz="1800" dirty="0" smtClean="0">
                <a:solidFill>
                  <a:srgbClr val="0000FF"/>
                </a:solidFill>
                <a:ea typeface="標楷體" panose="03000509000000000000" pitchFamily="65" charset="-120"/>
              </a:rPr>
              <a:t>這行上面，手動加上 </a:t>
            </a:r>
            <a:r>
              <a:rPr lang="en-US" altLang="zh-TW" sz="1800" dirty="0" err="1" smtClean="0">
                <a:solidFill>
                  <a:srgbClr val="0000FF"/>
                </a:solidFill>
                <a:ea typeface="標楷體" panose="03000509000000000000" pitchFamily="65" charset="-120"/>
              </a:rPr>
              <a:t>SolverOptions</a:t>
            </a:r>
            <a:r>
              <a:rPr lang="en-US" altLang="zh-TW" sz="1800" dirty="0" smtClean="0">
                <a:solidFill>
                  <a:srgbClr val="0000FF"/>
                </a:solidFill>
                <a:ea typeface="標楷體" panose="03000509000000000000" pitchFamily="65" charset="-120"/>
              </a:rPr>
              <a:t> </a:t>
            </a:r>
            <a:r>
              <a:rPr lang="en-US" altLang="zh-TW" sz="1800" dirty="0" err="1" smtClean="0">
                <a:solidFill>
                  <a:srgbClr val="0000FF"/>
                </a:solidFill>
                <a:ea typeface="標楷體" panose="03000509000000000000" pitchFamily="65" charset="-120"/>
              </a:rPr>
              <a:t>AssumeNonNeg</a:t>
            </a:r>
            <a:r>
              <a:rPr lang="en-US" altLang="zh-TW" sz="1800" dirty="0" smtClean="0">
                <a:solidFill>
                  <a:srgbClr val="0000FF"/>
                </a:solidFill>
                <a:ea typeface="標楷體" panose="03000509000000000000" pitchFamily="65" charset="-120"/>
              </a:rPr>
              <a:t>:=True</a:t>
            </a:r>
          </a:p>
          <a:p>
            <a:pPr marL="447675" lvl="1" indent="-265113">
              <a:spcBef>
                <a:spcPts val="300"/>
              </a:spcBef>
              <a:buClr>
                <a:srgbClr val="000000"/>
              </a:buClr>
              <a:buSzPct val="40000"/>
              <a:defRPr/>
            </a:pPr>
            <a:r>
              <a:rPr lang="en-US" altLang="zh-TW" sz="1800" dirty="0" smtClean="0">
                <a:solidFill>
                  <a:srgbClr val="0000FF"/>
                </a:solidFill>
                <a:ea typeface="標楷體" panose="03000509000000000000" pitchFamily="65" charset="-120"/>
              </a:rPr>
              <a:t>※ </a:t>
            </a:r>
            <a:r>
              <a:rPr lang="en-US" altLang="zh-TW" sz="1800" dirty="0" err="1" smtClean="0">
                <a:solidFill>
                  <a:srgbClr val="0000FF"/>
                </a:solidFill>
                <a:ea typeface="標楷體" panose="03000509000000000000" pitchFamily="65" charset="-120"/>
              </a:rPr>
              <a:t>SolverSolve</a:t>
            </a:r>
            <a:r>
              <a:rPr lang="en-US" altLang="zh-TW" sz="1800" dirty="0" smtClean="0">
                <a:solidFill>
                  <a:srgbClr val="0000FF"/>
                </a:solidFill>
                <a:ea typeface="標楷體" panose="03000509000000000000" pitchFamily="65" charset="-120"/>
              </a:rPr>
              <a:t> </a:t>
            </a:r>
            <a:r>
              <a:rPr lang="en-US" altLang="zh-TW" sz="1800" dirty="0" err="1">
                <a:solidFill>
                  <a:srgbClr val="0000FF"/>
                </a:solidFill>
                <a:ea typeface="標楷體" panose="03000509000000000000" pitchFamily="65" charset="-120"/>
              </a:rPr>
              <a:t>UserFinish</a:t>
            </a:r>
            <a:r>
              <a:rPr lang="en-US" altLang="zh-TW" sz="1800" dirty="0">
                <a:solidFill>
                  <a:srgbClr val="0000FF"/>
                </a:solidFill>
                <a:ea typeface="標楷體" panose="03000509000000000000" pitchFamily="65" charset="-120"/>
              </a:rPr>
              <a:t>:=</a:t>
            </a:r>
            <a:r>
              <a:rPr lang="en-US" altLang="zh-TW" sz="1800" dirty="0" smtClean="0">
                <a:solidFill>
                  <a:srgbClr val="0000FF"/>
                </a:solidFill>
                <a:ea typeface="標楷體" panose="03000509000000000000" pitchFamily="65" charset="-120"/>
              </a:rPr>
              <a:t>True </a:t>
            </a:r>
            <a:r>
              <a:rPr lang="zh-TW" altLang="en-US" sz="1800" dirty="0" smtClean="0">
                <a:solidFill>
                  <a:srgbClr val="0000FF"/>
                </a:solidFill>
                <a:ea typeface="標楷體" panose="03000509000000000000" pitchFamily="65" charset="-120"/>
              </a:rPr>
              <a:t>可消除</a:t>
            </a:r>
            <a:r>
              <a:rPr lang="en-US" altLang="zh-TW" sz="1800" dirty="0">
                <a:solidFill>
                  <a:srgbClr val="0000FF"/>
                </a:solidFill>
                <a:ea typeface="標楷體" panose="03000509000000000000" pitchFamily="65" charset="-120"/>
              </a:rPr>
              <a:t>[</a:t>
            </a:r>
            <a:r>
              <a:rPr lang="zh-TW" altLang="en-US" sz="1800" dirty="0">
                <a:solidFill>
                  <a:srgbClr val="0000FF"/>
                </a:solidFill>
                <a:ea typeface="標楷體" panose="03000509000000000000" pitchFamily="65" charset="-120"/>
              </a:rPr>
              <a:t>規劃求解結果</a:t>
            </a:r>
            <a:r>
              <a:rPr lang="en-US" altLang="zh-TW" sz="1800" dirty="0">
                <a:solidFill>
                  <a:srgbClr val="0000FF"/>
                </a:solidFill>
                <a:ea typeface="標楷體" panose="03000509000000000000" pitchFamily="65" charset="-120"/>
              </a:rPr>
              <a:t>] </a:t>
            </a:r>
            <a:r>
              <a:rPr lang="zh-TW" altLang="en-US" sz="1800" dirty="0">
                <a:solidFill>
                  <a:srgbClr val="0000FF"/>
                </a:solidFill>
                <a:ea typeface="標楷體" panose="03000509000000000000" pitchFamily="65" charset="-120"/>
              </a:rPr>
              <a:t>對話</a:t>
            </a:r>
            <a:r>
              <a:rPr lang="zh-TW" altLang="en-US" sz="1800" dirty="0" smtClean="0">
                <a:solidFill>
                  <a:srgbClr val="0000FF"/>
                </a:solidFill>
                <a:ea typeface="標楷體" panose="03000509000000000000" pitchFamily="65" charset="-120"/>
              </a:rPr>
              <a:t>方塊</a:t>
            </a:r>
            <a:endParaRPr lang="en-US" altLang="zh-TW" sz="1800" dirty="0" smtClean="0">
              <a:solidFill>
                <a:srgbClr val="0000FF"/>
              </a:solidFill>
              <a:ea typeface="標楷體" panose="03000509000000000000" pitchFamily="65" charset="-120"/>
            </a:endParaRPr>
          </a:p>
          <a:p>
            <a:pPr marL="447675" lvl="1" indent="-265113">
              <a:spcBef>
                <a:spcPts val="300"/>
              </a:spcBef>
              <a:buClr>
                <a:srgbClr val="000000"/>
              </a:buClr>
              <a:buSzPct val="40000"/>
              <a:defRPr/>
            </a:pPr>
            <a:r>
              <a:rPr lang="en-US" altLang="zh-TW" sz="1800" dirty="0" smtClean="0">
                <a:solidFill>
                  <a:srgbClr val="0000FF"/>
                </a:solidFill>
                <a:ea typeface="標楷體" panose="03000509000000000000" pitchFamily="65" charset="-120"/>
              </a:rPr>
              <a:t>※ </a:t>
            </a:r>
            <a:r>
              <a:rPr lang="zh-TW" altLang="en-US" sz="1800" dirty="0" smtClean="0">
                <a:solidFill>
                  <a:srgbClr val="0000FF"/>
                </a:solidFill>
                <a:ea typeface="標楷體" panose="03000509000000000000" pitchFamily="65" charset="-120"/>
              </a:rPr>
              <a:t>微軟 </a:t>
            </a:r>
            <a:r>
              <a:rPr lang="en-US" altLang="zh-TW" sz="1800" dirty="0" err="1" smtClean="0">
                <a:solidFill>
                  <a:srgbClr val="0000FF"/>
                </a:solidFill>
                <a:ea typeface="標楷體" panose="03000509000000000000" pitchFamily="65" charset="-120"/>
              </a:rPr>
              <a:t>SolverSolve</a:t>
            </a:r>
            <a:r>
              <a:rPr lang="zh-TW" altLang="en-US" sz="1800" dirty="0" smtClean="0">
                <a:solidFill>
                  <a:srgbClr val="0000FF"/>
                </a:solidFill>
                <a:ea typeface="標楷體" panose="03000509000000000000" pitchFamily="65" charset="-120"/>
              </a:rPr>
              <a:t>函數介紹 </a:t>
            </a:r>
            <a:r>
              <a:rPr lang="en-US" altLang="zh-TW" sz="1800" dirty="0">
                <a:solidFill>
                  <a:srgbClr val="0000FF"/>
                </a:solidFill>
                <a:ea typeface="標楷體" panose="03000509000000000000" pitchFamily="65" charset="-120"/>
              </a:rPr>
              <a:t>https://docs.microsoft.com/zh-tw/office/vba/excel/Concepts/Functions/solversolve-function</a:t>
            </a:r>
          </a:p>
        </p:txBody>
      </p:sp>
    </p:spTree>
    <p:extLst>
      <p:ext uri="{BB962C8B-B14F-4D97-AF65-F5344CB8AC3E}">
        <p14:creationId xmlns:p14="http://schemas.microsoft.com/office/powerpoint/2010/main" val="2475653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miter lim="800000"/>
          <a:headEnd type="none" w="med" len="med"/>
          <a:tailEnd type="arrow"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25400" cap="flat" cmpd="sng" algn="ctr">
          <a:solidFill>
            <a:schemeClr val="tx1"/>
          </a:solidFill>
          <a:prstDash val="solid"/>
          <a:miter lim="800000"/>
          <a:headEnd type="none" w="med" len="med"/>
          <a:tailEnd type="arrow"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miter lim="800000"/>
          <a:headEnd type="none" w="med" len="med"/>
          <a:tailEnd type="arrow"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25400" cap="flat" cmpd="sng" algn="ctr">
          <a:solidFill>
            <a:schemeClr val="tx1"/>
          </a:solidFill>
          <a:prstDash val="solid"/>
          <a:miter lim="800000"/>
          <a:headEnd type="none" w="med" len="med"/>
          <a:tailEnd type="arrow"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18260</TotalTime>
  <Words>6597</Words>
  <Application>Microsoft Office PowerPoint</Application>
  <PresentationFormat>如螢幕大小 (4:3)</PresentationFormat>
  <Paragraphs>661</Paragraphs>
  <Slides>98</Slides>
  <Notes>7</Notes>
  <HiddenSlides>0</HiddenSlides>
  <MMClips>0</MMClips>
  <ScaleCrop>false</ScaleCrop>
  <HeadingPairs>
    <vt:vector size="8" baseType="variant">
      <vt:variant>
        <vt:lpstr>使用字型</vt:lpstr>
      </vt:variant>
      <vt:variant>
        <vt:i4>6</vt:i4>
      </vt:variant>
      <vt:variant>
        <vt:lpstr>佈景主題</vt:lpstr>
      </vt:variant>
      <vt:variant>
        <vt:i4>2</vt:i4>
      </vt:variant>
      <vt:variant>
        <vt:lpstr>內嵌 OLE 伺服程式</vt:lpstr>
      </vt:variant>
      <vt:variant>
        <vt:i4>1</vt:i4>
      </vt:variant>
      <vt:variant>
        <vt:lpstr>投影片標題</vt:lpstr>
      </vt:variant>
      <vt:variant>
        <vt:i4>98</vt:i4>
      </vt:variant>
    </vt:vector>
  </HeadingPairs>
  <TitlesOfParts>
    <vt:vector size="107" baseType="lpstr">
      <vt:lpstr>新細明體</vt:lpstr>
      <vt:lpstr>標楷體</vt:lpstr>
      <vt:lpstr>Symbol</vt:lpstr>
      <vt:lpstr>Tahoma</vt:lpstr>
      <vt:lpstr>Times New Roman</vt:lpstr>
      <vt:lpstr>Wingdings</vt:lpstr>
      <vt:lpstr>Blends</vt:lpstr>
      <vt:lpstr>1_Blends</vt:lpstr>
      <vt:lpstr>Equation</vt:lpstr>
      <vt:lpstr>Chapter 9  Linear Programming</vt:lpstr>
      <vt:lpstr>9.1 Systems of Linear Inequalities</vt:lpstr>
      <vt:lpstr>PowerPoint 簡報</vt:lpstr>
      <vt:lpstr>PowerPoint 簡報</vt:lpstr>
      <vt:lpstr>PowerPoint 簡報</vt:lpstr>
      <vt:lpstr>PowerPoint 簡報</vt:lpstr>
      <vt:lpstr>PowerPoint 簡報</vt:lpstr>
      <vt:lpstr>PowerPoint 簡報</vt:lpstr>
      <vt:lpstr>PowerPoint 簡報</vt:lpstr>
      <vt:lpstr>Keywords in Section 9.1:</vt:lpstr>
      <vt:lpstr>9.2 Linear Programming Involving Two Variables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9.2:</vt:lpstr>
      <vt:lpstr>9.3 The Simplex Method: Maximization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9.3:</vt:lpstr>
      <vt:lpstr>9.4 The Simplex Method: Minimization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9.4:</vt:lpstr>
      <vt:lpstr>9.5 The Simplex Method: Mixed Constraints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9.5:</vt:lpstr>
      <vt:lpstr>9.6 Homework 3</vt:lpstr>
      <vt:lpstr>PowerPoint 簡報</vt:lpstr>
      <vt:lpstr>PowerPoint 簡報</vt:lpstr>
      <vt:lpstr>PowerPoint 簡報</vt:lpstr>
      <vt:lpstr>PowerPoint 簡報</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Linear Programming</dc:title>
  <dc:creator>Jr-Yan Wang</dc:creator>
  <cp:lastModifiedBy>Jr-Yan Wang</cp:lastModifiedBy>
  <cp:revision>1784</cp:revision>
  <cp:lastPrinted>2014-12-13T14:32:45Z</cp:lastPrinted>
  <dcterms:created xsi:type="dcterms:W3CDTF">2003-05-06T04:27:07Z</dcterms:created>
  <dcterms:modified xsi:type="dcterms:W3CDTF">2018-11-27T08:41:57Z</dcterms:modified>
</cp:coreProperties>
</file>