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1"/>
  </p:notesMasterIdLst>
  <p:handoutMasterIdLst>
    <p:handoutMasterId r:id="rId82"/>
  </p:handoutMasterIdLst>
  <p:sldIdLst>
    <p:sldId id="258" r:id="rId2"/>
    <p:sldId id="285" r:id="rId3"/>
    <p:sldId id="259" r:id="rId4"/>
    <p:sldId id="302" r:id="rId5"/>
    <p:sldId id="303" r:id="rId6"/>
    <p:sldId id="368" r:id="rId7"/>
    <p:sldId id="305" r:id="rId8"/>
    <p:sldId id="306" r:id="rId9"/>
    <p:sldId id="307" r:id="rId10"/>
    <p:sldId id="313" r:id="rId11"/>
    <p:sldId id="314" r:id="rId12"/>
    <p:sldId id="315" r:id="rId13"/>
    <p:sldId id="308" r:id="rId14"/>
    <p:sldId id="309" r:id="rId15"/>
    <p:sldId id="310" r:id="rId16"/>
    <p:sldId id="311" r:id="rId17"/>
    <p:sldId id="312" r:id="rId18"/>
    <p:sldId id="344" r:id="rId19"/>
    <p:sldId id="373" r:id="rId20"/>
    <p:sldId id="377" r:id="rId21"/>
    <p:sldId id="345" r:id="rId22"/>
    <p:sldId id="374" r:id="rId23"/>
    <p:sldId id="375" r:id="rId24"/>
    <p:sldId id="378" r:id="rId25"/>
    <p:sldId id="346" r:id="rId26"/>
    <p:sldId id="317" r:id="rId27"/>
    <p:sldId id="316" r:id="rId28"/>
    <p:sldId id="318" r:id="rId29"/>
    <p:sldId id="323" r:id="rId30"/>
    <p:sldId id="324" r:id="rId31"/>
    <p:sldId id="319" r:id="rId32"/>
    <p:sldId id="320" r:id="rId33"/>
    <p:sldId id="321" r:id="rId34"/>
    <p:sldId id="325" r:id="rId35"/>
    <p:sldId id="322" r:id="rId36"/>
    <p:sldId id="326" r:id="rId37"/>
    <p:sldId id="327" r:id="rId38"/>
    <p:sldId id="328" r:id="rId39"/>
    <p:sldId id="329" r:id="rId40"/>
    <p:sldId id="349" r:id="rId41"/>
    <p:sldId id="350" r:id="rId42"/>
    <p:sldId id="330" r:id="rId43"/>
    <p:sldId id="347" r:id="rId44"/>
    <p:sldId id="348" r:id="rId45"/>
    <p:sldId id="337" r:id="rId46"/>
    <p:sldId id="331" r:id="rId47"/>
    <p:sldId id="332" r:id="rId48"/>
    <p:sldId id="339" r:id="rId49"/>
    <p:sldId id="340" r:id="rId50"/>
    <p:sldId id="333" r:id="rId51"/>
    <p:sldId id="341" r:id="rId52"/>
    <p:sldId id="342" r:id="rId53"/>
    <p:sldId id="351" r:id="rId54"/>
    <p:sldId id="334" r:id="rId55"/>
    <p:sldId id="352" r:id="rId56"/>
    <p:sldId id="380" r:id="rId57"/>
    <p:sldId id="343" r:id="rId58"/>
    <p:sldId id="335" r:id="rId59"/>
    <p:sldId id="336" r:id="rId60"/>
    <p:sldId id="338" r:id="rId61"/>
    <p:sldId id="384" r:id="rId62"/>
    <p:sldId id="354" r:id="rId63"/>
    <p:sldId id="355" r:id="rId64"/>
    <p:sldId id="353" r:id="rId65"/>
    <p:sldId id="357" r:id="rId66"/>
    <p:sldId id="358" r:id="rId67"/>
    <p:sldId id="359" r:id="rId68"/>
    <p:sldId id="361" r:id="rId69"/>
    <p:sldId id="379" r:id="rId70"/>
    <p:sldId id="381" r:id="rId71"/>
    <p:sldId id="360" r:id="rId72"/>
    <p:sldId id="363" r:id="rId73"/>
    <p:sldId id="364" r:id="rId74"/>
    <p:sldId id="365" r:id="rId75"/>
    <p:sldId id="366" r:id="rId76"/>
    <p:sldId id="382" r:id="rId77"/>
    <p:sldId id="371" r:id="rId78"/>
    <p:sldId id="367" r:id="rId79"/>
    <p:sldId id="383" r:id="rId80"/>
  </p:sldIdLst>
  <p:sldSz cx="9144000" cy="6858000" type="screen4x3"/>
  <p:notesSz cx="9928225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C0C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724" autoAdjust="0"/>
  </p:normalViewPr>
  <p:slideViewPr>
    <p:cSldViewPr>
      <p:cViewPr varScale="1">
        <p:scale>
          <a:sx n="78" d="100"/>
          <a:sy n="78" d="100"/>
        </p:scale>
        <p:origin x="2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7.xml"/><Relationship Id="rId18" Type="http://schemas.openxmlformats.org/officeDocument/2006/relationships/slide" Target="slides/slide42.xml"/><Relationship Id="rId26" Type="http://schemas.openxmlformats.org/officeDocument/2006/relationships/slide" Target="slides/slide62.xml"/><Relationship Id="rId39" Type="http://schemas.openxmlformats.org/officeDocument/2006/relationships/slide" Target="slides/slide76.xml"/><Relationship Id="rId21" Type="http://schemas.openxmlformats.org/officeDocument/2006/relationships/slide" Target="slides/slide53.xml"/><Relationship Id="rId34" Type="http://schemas.openxmlformats.org/officeDocument/2006/relationships/slide" Target="slides/slide71.xml"/><Relationship Id="rId42" Type="http://schemas.openxmlformats.org/officeDocument/2006/relationships/slide" Target="slides/slide79.xml"/><Relationship Id="rId7" Type="http://schemas.openxmlformats.org/officeDocument/2006/relationships/slide" Target="slides/slide10.xml"/><Relationship Id="rId2" Type="http://schemas.openxmlformats.org/officeDocument/2006/relationships/slide" Target="slides/slide4.xml"/><Relationship Id="rId16" Type="http://schemas.openxmlformats.org/officeDocument/2006/relationships/slide" Target="slides/slide40.xml"/><Relationship Id="rId20" Type="http://schemas.openxmlformats.org/officeDocument/2006/relationships/slide" Target="slides/slide50.xml"/><Relationship Id="rId29" Type="http://schemas.openxmlformats.org/officeDocument/2006/relationships/slide" Target="slides/slide65.xml"/><Relationship Id="rId41" Type="http://schemas.openxmlformats.org/officeDocument/2006/relationships/slide" Target="slides/slide78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20.xml"/><Relationship Id="rId24" Type="http://schemas.openxmlformats.org/officeDocument/2006/relationships/slide" Target="slides/slide56.xml"/><Relationship Id="rId32" Type="http://schemas.openxmlformats.org/officeDocument/2006/relationships/slide" Target="slides/slide68.xml"/><Relationship Id="rId37" Type="http://schemas.openxmlformats.org/officeDocument/2006/relationships/slide" Target="slides/slide74.xml"/><Relationship Id="rId40" Type="http://schemas.openxmlformats.org/officeDocument/2006/relationships/slide" Target="slides/slide77.xml"/><Relationship Id="rId5" Type="http://schemas.openxmlformats.org/officeDocument/2006/relationships/slide" Target="slides/slide7.xml"/><Relationship Id="rId15" Type="http://schemas.openxmlformats.org/officeDocument/2006/relationships/slide" Target="slides/slide35.xml"/><Relationship Id="rId23" Type="http://schemas.openxmlformats.org/officeDocument/2006/relationships/slide" Target="slides/slide55.xml"/><Relationship Id="rId28" Type="http://schemas.openxmlformats.org/officeDocument/2006/relationships/slide" Target="slides/slide64.xml"/><Relationship Id="rId36" Type="http://schemas.openxmlformats.org/officeDocument/2006/relationships/slide" Target="slides/slide73.xml"/><Relationship Id="rId10" Type="http://schemas.openxmlformats.org/officeDocument/2006/relationships/slide" Target="slides/slide18.xml"/><Relationship Id="rId19" Type="http://schemas.openxmlformats.org/officeDocument/2006/relationships/slide" Target="slides/slide46.xml"/><Relationship Id="rId31" Type="http://schemas.openxmlformats.org/officeDocument/2006/relationships/slide" Target="slides/slide67.xml"/><Relationship Id="rId4" Type="http://schemas.openxmlformats.org/officeDocument/2006/relationships/slide" Target="slides/slide6.xml"/><Relationship Id="rId9" Type="http://schemas.openxmlformats.org/officeDocument/2006/relationships/slide" Target="slides/slide17.xml"/><Relationship Id="rId14" Type="http://schemas.openxmlformats.org/officeDocument/2006/relationships/slide" Target="slides/slide32.xml"/><Relationship Id="rId22" Type="http://schemas.openxmlformats.org/officeDocument/2006/relationships/slide" Target="slides/slide54.xml"/><Relationship Id="rId27" Type="http://schemas.openxmlformats.org/officeDocument/2006/relationships/slide" Target="slides/slide63.xml"/><Relationship Id="rId30" Type="http://schemas.openxmlformats.org/officeDocument/2006/relationships/slide" Target="slides/slide66.xml"/><Relationship Id="rId35" Type="http://schemas.openxmlformats.org/officeDocument/2006/relationships/slide" Target="slides/slide72.xml"/><Relationship Id="rId8" Type="http://schemas.openxmlformats.org/officeDocument/2006/relationships/slide" Target="slides/slide11.xml"/><Relationship Id="rId3" Type="http://schemas.openxmlformats.org/officeDocument/2006/relationships/slide" Target="slides/slide5.xml"/><Relationship Id="rId12" Type="http://schemas.openxmlformats.org/officeDocument/2006/relationships/slide" Target="slides/slide26.xml"/><Relationship Id="rId17" Type="http://schemas.openxmlformats.org/officeDocument/2006/relationships/slide" Target="slides/slide41.xml"/><Relationship Id="rId25" Type="http://schemas.openxmlformats.org/officeDocument/2006/relationships/slide" Target="slides/slide59.xml"/><Relationship Id="rId33" Type="http://schemas.openxmlformats.org/officeDocument/2006/relationships/slide" Target="slides/slide69.xml"/><Relationship Id="rId38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4" Type="http://schemas.openxmlformats.org/officeDocument/2006/relationships/image" Target="../media/image140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15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4" Type="http://schemas.openxmlformats.org/officeDocument/2006/relationships/image" Target="../media/image16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4" Type="http://schemas.openxmlformats.org/officeDocument/2006/relationships/image" Target="../media/image16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4" Type="http://schemas.openxmlformats.org/officeDocument/2006/relationships/image" Target="../media/image16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05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4" Type="http://schemas.openxmlformats.org/officeDocument/2006/relationships/image" Target="../media/image18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4" Type="http://schemas.openxmlformats.org/officeDocument/2006/relationships/image" Target="../media/image196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0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wmf"/><Relationship Id="rId1" Type="http://schemas.openxmlformats.org/officeDocument/2006/relationships/image" Target="../media/image207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wmf"/><Relationship Id="rId1" Type="http://schemas.openxmlformats.org/officeDocument/2006/relationships/image" Target="../media/image209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4" Type="http://schemas.openxmlformats.org/officeDocument/2006/relationships/image" Target="../media/image225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5" Type="http://schemas.openxmlformats.org/officeDocument/2006/relationships/image" Target="../media/image231.wmf"/><Relationship Id="rId4" Type="http://schemas.openxmlformats.org/officeDocument/2006/relationships/image" Target="../media/image230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image" Target="../media/image234.wmf"/><Relationship Id="rId7" Type="http://schemas.openxmlformats.org/officeDocument/2006/relationships/image" Target="../media/image238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Relationship Id="rId6" Type="http://schemas.openxmlformats.org/officeDocument/2006/relationships/image" Target="../media/image237.wmf"/><Relationship Id="rId5" Type="http://schemas.openxmlformats.org/officeDocument/2006/relationships/image" Target="../media/image236.wmf"/><Relationship Id="rId4" Type="http://schemas.openxmlformats.org/officeDocument/2006/relationships/image" Target="../media/image235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wmf"/><Relationship Id="rId1" Type="http://schemas.openxmlformats.org/officeDocument/2006/relationships/image" Target="../media/image224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00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00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fld id="{E4AE094F-043C-4DF3-A42B-9211F47741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650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11175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8975"/>
            <a:ext cx="72802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9538"/>
            <a:ext cx="4302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fld id="{0B3482D5-7CB3-46AA-842F-BD653A7C4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0526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EBF3EC6F-E17C-43A4-B319-18CB87C9396F}" type="slidenum">
              <a:rPr lang="en-US" altLang="zh-TW" sz="1100" smtClean="0"/>
              <a:pPr eaLnBrk="1" hangingPunct="1"/>
              <a:t>1</a:t>
            </a:fld>
            <a:endParaRPr lang="en-US" altLang="zh-TW" sz="11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75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521DFA4F-DD0E-436E-9674-81EEB6FB0A86}" type="slidenum">
              <a:rPr lang="en-US" altLang="zh-TW" sz="1100" smtClean="0"/>
              <a:pPr eaLnBrk="1" hangingPunct="1"/>
              <a:t>44</a:t>
            </a:fld>
            <a:endParaRPr lang="en-US" altLang="zh-TW" sz="1100" smtClean="0"/>
          </a:p>
        </p:txBody>
      </p:sp>
    </p:spTree>
    <p:extLst>
      <p:ext uri="{BB962C8B-B14F-4D97-AF65-F5344CB8AC3E}">
        <p14:creationId xmlns:p14="http://schemas.microsoft.com/office/powerpoint/2010/main" val="186972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860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391400" cy="8382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/>
              <a:t>按一下以編輯母片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06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00109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77000" y="76200"/>
            <a:ext cx="1981200" cy="60563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791200" cy="60563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43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72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138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41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81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94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65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757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2384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57200" y="762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ea typeface="新細明體" pitchFamily="18" charset="-120"/>
            </a:endParaRPr>
          </a:p>
        </p:txBody>
      </p:sp>
      <p:sp>
        <p:nvSpPr>
          <p:cNvPr id="6963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924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963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79248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572500" y="6524625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zh-TW" sz="1400" dirty="0">
                <a:latin typeface="Times New Roman" pitchFamily="18" charset="0"/>
                <a:ea typeface="新細明體" pitchFamily="18" charset="-120"/>
              </a:rPr>
              <a:t>7.</a:t>
            </a:r>
            <a:fld id="{7DD5B5F1-892A-4717-A28D-279B402997DF}" type="slidenum">
              <a:rPr lang="en-US" altLang="zh-TW" sz="1400">
                <a:latin typeface="Times New Roman" pitchFamily="18" charset="0"/>
                <a:ea typeface="新細明體" pitchFamily="18" charset="-12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itchFamily="18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9pPr>
    </p:titleStyle>
    <p:bodyStyle>
      <a:lvl1pPr marL="196850" indent="-1968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kumimoji="1" sz="2400">
          <a:solidFill>
            <a:schemeClr val="hlink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4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Tahom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94.png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2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93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9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0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13.bin"/><Relationship Id="rId18" Type="http://schemas.openxmlformats.org/officeDocument/2006/relationships/image" Target="../media/image115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1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2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2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36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3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4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4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4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4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9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4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15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56.wmf"/><Relationship Id="rId5" Type="http://schemas.openxmlformats.org/officeDocument/2006/relationships/image" Target="../media/image153.wmf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55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160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60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64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16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68.w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6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16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7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75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17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10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18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186.bin"/><Relationship Id="rId10" Type="http://schemas.openxmlformats.org/officeDocument/2006/relationships/image" Target="../media/image18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88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1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90.bin"/><Relationship Id="rId10" Type="http://schemas.openxmlformats.org/officeDocument/2006/relationships/image" Target="../media/image191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192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95.bin"/><Relationship Id="rId10" Type="http://schemas.openxmlformats.org/officeDocument/2006/relationships/image" Target="../media/image196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19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199.bin"/><Relationship Id="rId4" Type="http://schemas.openxmlformats.org/officeDocument/2006/relationships/image" Target="../media/image198.wmf"/><Relationship Id="rId9" Type="http://schemas.openxmlformats.org/officeDocument/2006/relationships/image" Target="../media/image20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1.bin"/><Relationship Id="rId7" Type="http://schemas.openxmlformats.org/officeDocument/2006/relationships/image" Target="../media/image2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02.bin"/><Relationship Id="rId5" Type="http://schemas.openxmlformats.org/officeDocument/2006/relationships/image" Target="../media/image203.png"/><Relationship Id="rId4" Type="http://schemas.openxmlformats.org/officeDocument/2006/relationships/image" Target="../media/image200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05.wmf"/><Relationship Id="rId5" Type="http://schemas.openxmlformats.org/officeDocument/2006/relationships/oleObject" Target="../embeddings/oleObject204.bin"/><Relationship Id="rId4" Type="http://schemas.openxmlformats.org/officeDocument/2006/relationships/image" Target="../media/image20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08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20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10.wmf"/><Relationship Id="rId5" Type="http://schemas.openxmlformats.org/officeDocument/2006/relationships/oleObject" Target="../embeddings/oleObject209.bin"/><Relationship Id="rId4" Type="http://schemas.openxmlformats.org/officeDocument/2006/relationships/image" Target="../media/image209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12.wmf"/><Relationship Id="rId5" Type="http://schemas.openxmlformats.org/officeDocument/2006/relationships/oleObject" Target="../embeddings/oleObject211.bin"/><Relationship Id="rId4" Type="http://schemas.openxmlformats.org/officeDocument/2006/relationships/image" Target="../media/image21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15.wmf"/><Relationship Id="rId5" Type="http://schemas.openxmlformats.org/officeDocument/2006/relationships/oleObject" Target="../embeddings/oleObject214.bin"/><Relationship Id="rId4" Type="http://schemas.openxmlformats.org/officeDocument/2006/relationships/image" Target="../media/image214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18.wmf"/><Relationship Id="rId5" Type="http://schemas.openxmlformats.org/officeDocument/2006/relationships/oleObject" Target="../embeddings/oleObject217.bin"/><Relationship Id="rId4" Type="http://schemas.openxmlformats.org/officeDocument/2006/relationships/image" Target="../media/image2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20.wmf"/><Relationship Id="rId5" Type="http://schemas.openxmlformats.org/officeDocument/2006/relationships/oleObject" Target="../embeddings/oleObject219.bin"/><Relationship Id="rId4" Type="http://schemas.openxmlformats.org/officeDocument/2006/relationships/image" Target="../media/image21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image" Target="../media/image226.png"/><Relationship Id="rId7" Type="http://schemas.openxmlformats.org/officeDocument/2006/relationships/image" Target="../media/image223.wmf"/><Relationship Id="rId12" Type="http://schemas.openxmlformats.org/officeDocument/2006/relationships/image" Target="../media/image22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22.bin"/><Relationship Id="rId11" Type="http://schemas.openxmlformats.org/officeDocument/2006/relationships/image" Target="../media/image225.wmf"/><Relationship Id="rId5" Type="http://schemas.openxmlformats.org/officeDocument/2006/relationships/image" Target="../media/image222.wmf"/><Relationship Id="rId10" Type="http://schemas.openxmlformats.org/officeDocument/2006/relationships/oleObject" Target="../embeddings/oleObject224.bin"/><Relationship Id="rId4" Type="http://schemas.openxmlformats.org/officeDocument/2006/relationships/oleObject" Target="../embeddings/oleObject221.bin"/><Relationship Id="rId9" Type="http://schemas.openxmlformats.org/officeDocument/2006/relationships/image" Target="../media/image224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2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28.wmf"/><Relationship Id="rId11" Type="http://schemas.openxmlformats.org/officeDocument/2006/relationships/oleObject" Target="../embeddings/oleObject229.bin"/><Relationship Id="rId5" Type="http://schemas.openxmlformats.org/officeDocument/2006/relationships/oleObject" Target="../embeddings/oleObject226.bin"/><Relationship Id="rId10" Type="http://schemas.openxmlformats.org/officeDocument/2006/relationships/image" Target="../media/image230.wmf"/><Relationship Id="rId4" Type="http://schemas.openxmlformats.org/officeDocument/2006/relationships/image" Target="../media/image227.wmf"/><Relationship Id="rId9" Type="http://schemas.openxmlformats.org/officeDocument/2006/relationships/oleObject" Target="../embeddings/oleObject228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236.wmf"/><Relationship Id="rId18" Type="http://schemas.openxmlformats.org/officeDocument/2006/relationships/oleObject" Target="../embeddings/oleObject238.bin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7.bin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33.wmf"/><Relationship Id="rId11" Type="http://schemas.openxmlformats.org/officeDocument/2006/relationships/image" Target="../media/image235.wmf"/><Relationship Id="rId5" Type="http://schemas.openxmlformats.org/officeDocument/2006/relationships/oleObject" Target="../embeddings/oleObject231.bin"/><Relationship Id="rId15" Type="http://schemas.openxmlformats.org/officeDocument/2006/relationships/image" Target="../media/image237.wmf"/><Relationship Id="rId10" Type="http://schemas.openxmlformats.org/officeDocument/2006/relationships/oleObject" Target="../embeddings/oleObject234.bin"/><Relationship Id="rId19" Type="http://schemas.openxmlformats.org/officeDocument/2006/relationships/image" Target="../media/image239.wmf"/><Relationship Id="rId4" Type="http://schemas.openxmlformats.org/officeDocument/2006/relationships/image" Target="../media/image232.wmf"/><Relationship Id="rId9" Type="http://schemas.openxmlformats.org/officeDocument/2006/relationships/image" Target="../media/image234.wmf"/><Relationship Id="rId14" Type="http://schemas.openxmlformats.org/officeDocument/2006/relationships/oleObject" Target="../embeddings/oleObject23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240.bin"/><Relationship Id="rId4" Type="http://schemas.openxmlformats.org/officeDocument/2006/relationships/image" Target="../media/image240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7" Type="http://schemas.openxmlformats.org/officeDocument/2006/relationships/image" Target="../media/image2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42.bin"/><Relationship Id="rId5" Type="http://schemas.openxmlformats.org/officeDocument/2006/relationships/image" Target="../media/image224.wmf"/><Relationship Id="rId4" Type="http://schemas.openxmlformats.org/officeDocument/2006/relationships/oleObject" Target="../embeddings/oleObject241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oleObject" Target="../embeddings/oleObject243.bin"/><Relationship Id="rId7" Type="http://schemas.openxmlformats.org/officeDocument/2006/relationships/oleObject" Target="../embeddings/oleObject245.bin"/><Relationship Id="rId12" Type="http://schemas.openxmlformats.org/officeDocument/2006/relationships/image" Target="../media/image2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44.wmf"/><Relationship Id="rId11" Type="http://schemas.openxmlformats.org/officeDocument/2006/relationships/oleObject" Target="../embeddings/oleObject247.bin"/><Relationship Id="rId5" Type="http://schemas.openxmlformats.org/officeDocument/2006/relationships/oleObject" Target="../embeddings/oleObject244.bin"/><Relationship Id="rId10" Type="http://schemas.openxmlformats.org/officeDocument/2006/relationships/image" Target="../media/image246.w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246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681038"/>
            <a:ext cx="7262812" cy="20621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 </a:t>
            </a:r>
            <a:r>
              <a:rPr lang="en-US" altLang="zh-TW" sz="4400" dirty="0" smtClean="0"/>
              <a:t>Chapter 7 </a:t>
            </a:r>
            <a:br>
              <a:rPr lang="en-US" altLang="zh-TW" sz="4400" dirty="0" smtClean="0"/>
            </a:br>
            <a:r>
              <a:rPr lang="en-US" altLang="zh-TW" sz="4400" dirty="0" smtClean="0"/>
              <a:t>Eigenvalues and Eigenvectors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73474"/>
            <a:ext cx="7343775" cy="2635845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TW" sz="2400" dirty="0" smtClean="0"/>
              <a:t>7.1  Eigenvalues and Eigenvectors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TW" sz="2400" dirty="0" smtClean="0"/>
              <a:t>7.2  Diagonalization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TW" sz="2400" dirty="0" smtClean="0"/>
              <a:t>7.3  Symmetric Matrices </a:t>
            </a:r>
            <a:r>
              <a:rPr lang="en-US" altLang="zh-TW" sz="2400" dirty="0" smtClean="0">
                <a:solidFill>
                  <a:srgbClr val="FF0000"/>
                </a:solidFill>
              </a:rPr>
              <a:t>and Orthogonal Diagonalization 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TW" sz="2400" dirty="0" smtClean="0"/>
              <a:t>7.4  Application of Eigenvalues and Eigenvectors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TW" sz="2400" dirty="0" smtClean="0"/>
              <a:t>7.5  </a:t>
            </a:r>
            <a:r>
              <a:rPr lang="en-US" altLang="zh-TW" sz="2400" dirty="0" smtClean="0">
                <a:solidFill>
                  <a:srgbClr val="FF0000"/>
                </a:solidFill>
              </a:rPr>
              <a:t>Principal Component Analysis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endParaRPr lang="en-US" altLang="zh-TW" sz="2400" dirty="0" smtClean="0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8558213" y="6524625"/>
            <a:ext cx="5857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zh-TW" sz="1400">
                <a:latin typeface="Times New Roman" pitchFamily="18" charset="0"/>
              </a:rPr>
              <a:t>7.</a:t>
            </a:r>
            <a:fld id="{37820DE3-6C80-4E82-9424-3DC740101BB1}" type="slidenum">
              <a:rPr lang="en-US" altLang="zh-TW" sz="1400">
                <a:latin typeface="Times New Roman" pitchFamily="18" charset="0"/>
              </a:rPr>
              <a:pPr algn="r"/>
              <a:t>1</a:t>
            </a:fld>
            <a:endParaRPr lang="en-US" altLang="zh-TW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167063" y="2806700"/>
          <a:ext cx="1905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" name="Equation" r:id="rId3" imgW="952200" imgH="634680" progId="Equation.3">
                  <p:embed/>
                </p:oleObj>
              </mc:Choice>
              <mc:Fallback>
                <p:oleObj name="Equation" r:id="rId3" imgW="95220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806700"/>
                        <a:ext cx="1905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395288" y="4149725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</a:rPr>
              <a:t>Sol: </a:t>
            </a:r>
            <a:r>
              <a:rPr lang="en-US" altLang="zh-TW">
                <a:latin typeface="Times New Roman" pitchFamily="18" charset="0"/>
              </a:rPr>
              <a:t>Characteristic equation: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9219" name="Object 15"/>
          <p:cNvGraphicFramePr>
            <a:graphicFrameLocks noChangeAspect="1"/>
          </p:cNvGraphicFramePr>
          <p:nvPr/>
        </p:nvGraphicFramePr>
        <p:xfrm>
          <a:off x="992188" y="4549775"/>
          <a:ext cx="5461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" name="Equation" r:id="rId5" imgW="2730240" imgH="711000" progId="Equation.DSMT4">
                  <p:embed/>
                </p:oleObj>
              </mc:Choice>
              <mc:Fallback>
                <p:oleObj name="Equation" r:id="rId5" imgW="2730240" imgH="711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4549775"/>
                        <a:ext cx="54610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1020763" y="5967413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Eigenvalue:</a:t>
            </a:r>
            <a:endParaRPr lang="en-US" altLang="zh-TW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</p:txBody>
      </p:sp>
      <p:graphicFrame>
        <p:nvGraphicFramePr>
          <p:cNvPr id="9220" name="Object 17"/>
          <p:cNvGraphicFramePr>
            <a:graphicFrameLocks noChangeAspect="1"/>
          </p:cNvGraphicFramePr>
          <p:nvPr/>
        </p:nvGraphicFramePr>
        <p:xfrm>
          <a:off x="2620963" y="60198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" name="Equation" r:id="rId7" imgW="368280" imgH="177480" progId="Equation.3">
                  <p:embed/>
                </p:oleObj>
              </mc:Choice>
              <mc:Fallback>
                <p:oleObj name="Equation" r:id="rId7" imgW="36828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6019800"/>
                        <a:ext cx="736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1870075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Finding eigenvalues and eigenvectors</a:t>
            </a:r>
          </a:p>
          <a:p>
            <a:pPr lvl="1" indent="0"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altLang="zh-TW" smtClean="0"/>
              <a:t>Find the eigenvalues and corresponding eigenvectors for the matrix </a:t>
            </a:r>
            <a:r>
              <a:rPr lang="en-US" altLang="zh-TW" i="1" smtClean="0"/>
              <a:t>A</a:t>
            </a:r>
            <a:r>
              <a:rPr lang="en-US" altLang="zh-TW" smtClean="0"/>
              <a:t>. What is the dimension of the eigenspace of each eigenvalue?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052"/>
          <p:cNvSpPr>
            <a:spLocks noChangeArrowheads="1"/>
          </p:cNvSpPr>
          <p:nvPr/>
        </p:nvSpPr>
        <p:spPr bwMode="auto">
          <a:xfrm>
            <a:off x="714375" y="857250"/>
            <a:ext cx="70246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The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of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= 2:</a:t>
            </a:r>
            <a:endParaRPr lang="en-US" altLang="zh-TW" dirty="0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</p:txBody>
      </p:sp>
      <p:graphicFrame>
        <p:nvGraphicFramePr>
          <p:cNvPr id="10242" name="Object 2054"/>
          <p:cNvGraphicFramePr>
            <a:graphicFrameLocks noChangeAspect="1"/>
          </p:cNvGraphicFramePr>
          <p:nvPr/>
        </p:nvGraphicFramePr>
        <p:xfrm>
          <a:off x="809625" y="1295400"/>
          <a:ext cx="4318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" name="Equation" r:id="rId3" imgW="2158920" imgH="711000" progId="Equation.DSMT4">
                  <p:embed/>
                </p:oleObj>
              </mc:Choice>
              <mc:Fallback>
                <p:oleObj name="Equation" r:id="rId3" imgW="2158920" imgH="711000" progId="Equation.DSMT4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1295400"/>
                        <a:ext cx="43180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055"/>
          <p:cNvGraphicFramePr>
            <a:graphicFrameLocks noChangeAspect="1"/>
          </p:cNvGraphicFramePr>
          <p:nvPr/>
        </p:nvGraphicFramePr>
        <p:xfrm>
          <a:off x="900113" y="2768600"/>
          <a:ext cx="3987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" name="Equation" r:id="rId5" imgW="1993680" imgH="634680" progId="Equation.3">
                  <p:embed/>
                </p:oleObj>
              </mc:Choice>
              <mc:Fallback>
                <p:oleObj name="Equation" r:id="rId5" imgW="1993680" imgH="634680" progId="Equation.3">
                  <p:embed/>
                  <p:pic>
                    <p:nvPicPr>
                      <p:cNvPr id="0" name="Object 2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68600"/>
                        <a:ext cx="3987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2056"/>
          <p:cNvGraphicFramePr>
            <a:graphicFrameLocks noChangeAspect="1"/>
          </p:cNvGraphicFramePr>
          <p:nvPr/>
        </p:nvGraphicFramePr>
        <p:xfrm>
          <a:off x="763588" y="4140200"/>
          <a:ext cx="8128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" name="Equation" r:id="rId7" imgW="4063680" imgH="736560" progId="Equation.DSMT4">
                  <p:embed/>
                </p:oleObj>
              </mc:Choice>
              <mc:Fallback>
                <p:oleObj name="Equation" r:id="rId7" imgW="4063680" imgH="736560" progId="Equation.DSMT4">
                  <p:embed/>
                  <p:pic>
                    <p:nvPicPr>
                      <p:cNvPr id="0" name="Object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140200"/>
                        <a:ext cx="81280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2057"/>
          <p:cNvSpPr>
            <a:spLocks noChangeArrowheads="1"/>
          </p:cNvSpPr>
          <p:nvPr/>
        </p:nvSpPr>
        <p:spPr bwMode="auto">
          <a:xfrm>
            <a:off x="785813" y="5919936"/>
            <a:ext cx="6783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Thus, the dimension of its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2</a:t>
            </a:r>
            <a:endParaRPr lang="en-US" altLang="zh-TW" dirty="0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23938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Notes:</a:t>
            </a: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914400" y="1435100"/>
            <a:ext cx="77612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1813" indent="-531813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(1)  If an eigenvalue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occurs as a multiple root (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k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times)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for the characteristic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polynominal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then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has multiplicity 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重數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</a:rPr>
              <a:t>k</a:t>
            </a:r>
            <a:endParaRPr lang="en-US" altLang="zh-TW" i="1" dirty="0">
              <a:latin typeface="Times New Roman" pitchFamily="18" charset="0"/>
              <a:ea typeface="標楷體" pitchFamily="65" charset="-120"/>
            </a:endParaRPr>
          </a:p>
          <a:p>
            <a:pPr marL="531813" indent="-531813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(2)  The multiplicity of an eigenvalue is greater than or equal to the dimension of its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(In Ex. 5,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3 and the dimension of its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2)</a:t>
            </a:r>
            <a:endParaRPr lang="en-US" altLang="zh-TW" i="1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7924800" cy="1295400"/>
          </a:xfrm>
        </p:spPr>
        <p:txBody>
          <a:bodyPr/>
          <a:lstStyle/>
          <a:p>
            <a:pPr marL="177800" indent="-177800" eaLnBrk="1" hangingPunct="1">
              <a:lnSpc>
                <a:spcPct val="100000"/>
              </a:lnSpc>
            </a:pPr>
            <a:r>
              <a:rPr lang="en-US" altLang="zh-TW" smtClean="0"/>
              <a:t>Ex 6</a:t>
            </a:r>
            <a:r>
              <a:rPr lang="zh-TW" altLang="en-US" smtClean="0"/>
              <a:t>：</a:t>
            </a:r>
            <a:r>
              <a:rPr lang="en-US" altLang="zh-TW" smtClean="0">
                <a:solidFill>
                  <a:schemeClr val="tx1"/>
                </a:solidFill>
              </a:rPr>
              <a:t>Find the eigenvalues of the matrix </a:t>
            </a:r>
            <a:r>
              <a:rPr lang="en-US" altLang="zh-TW" i="1" smtClean="0">
                <a:solidFill>
                  <a:schemeClr val="tx1"/>
                </a:solidFill>
              </a:rPr>
              <a:t>A</a:t>
            </a:r>
            <a:r>
              <a:rPr lang="en-US" altLang="zh-TW" smtClean="0">
                <a:solidFill>
                  <a:schemeClr val="tx1"/>
                </a:solidFill>
              </a:rPr>
              <a:t> and find a basis </a:t>
            </a:r>
          </a:p>
          <a:p>
            <a:pPr marL="177800" indent="-1778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             for each of the corresponding eigenspaces</a:t>
            </a: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2476500" y="1714500"/>
          <a:ext cx="2667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0" name="Equation" r:id="rId3" imgW="1333440" imgH="812520" progId="Equation.3">
                  <p:embed/>
                </p:oleObj>
              </mc:Choice>
              <mc:Fallback>
                <p:oleObj name="Equation" r:id="rId3" imgW="1333440" imgH="81252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714500"/>
                        <a:ext cx="26670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0" name="Group 10"/>
          <p:cNvGrpSpPr>
            <a:grpSpLocks/>
          </p:cNvGrpSpPr>
          <p:nvPr/>
        </p:nvGrpSpPr>
        <p:grpSpPr bwMode="auto">
          <a:xfrm>
            <a:off x="468313" y="3500438"/>
            <a:ext cx="7696200" cy="2708275"/>
            <a:chOff x="528" y="1970"/>
            <a:chExt cx="4848" cy="1706"/>
          </a:xfrm>
        </p:grpSpPr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528" y="197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</a:p>
          </p:txBody>
        </p:sp>
        <p:graphicFrame>
          <p:nvGraphicFramePr>
            <p:cNvPr id="11268" name="Object 2"/>
            <p:cNvGraphicFramePr>
              <a:graphicFrameLocks noChangeAspect="1"/>
            </p:cNvGraphicFramePr>
            <p:nvPr/>
          </p:nvGraphicFramePr>
          <p:xfrm>
            <a:off x="912" y="2240"/>
            <a:ext cx="2793" cy="1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1" name="Equation" r:id="rId5" imgW="2273040" imgH="1168200" progId="Equation.DSMT4">
                    <p:embed/>
                  </p:oleObj>
                </mc:Choice>
                <mc:Fallback>
                  <p:oleObj name="Equation" r:id="rId5" imgW="2273040" imgH="1168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240"/>
                          <a:ext cx="2793" cy="1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962025" y="6253163"/>
            <a:ext cx="4143375" cy="533400"/>
            <a:chOff x="798" y="3744"/>
            <a:chExt cx="2610" cy="336"/>
          </a:xfrm>
        </p:grpSpPr>
        <p:sp>
          <p:nvSpPr>
            <p:cNvPr id="11273" name="Rectangle 7"/>
            <p:cNvSpPr>
              <a:spLocks noChangeArrowheads="1"/>
            </p:cNvSpPr>
            <p:nvPr/>
          </p:nvSpPr>
          <p:spPr bwMode="auto">
            <a:xfrm>
              <a:off x="798" y="3744"/>
              <a:ext cx="11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Eigenvalues:</a:t>
              </a:r>
              <a:endPara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endParaRPr>
            </a:p>
          </p:txBody>
        </p:sp>
        <p:graphicFrame>
          <p:nvGraphicFramePr>
            <p:cNvPr id="11267" name="Object 1"/>
            <p:cNvGraphicFramePr>
              <a:graphicFrameLocks noChangeAspect="1"/>
            </p:cNvGraphicFramePr>
            <p:nvPr/>
          </p:nvGraphicFramePr>
          <p:xfrm>
            <a:off x="1856" y="3744"/>
            <a:ext cx="155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2" name="Equation" r:id="rId7" imgW="1231560" imgH="228600" progId="Equation.3">
                    <p:embed/>
                  </p:oleObj>
                </mc:Choice>
                <mc:Fallback>
                  <p:oleObj name="Equation" r:id="rId7" imgW="1231560" imgH="2286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6" y="3744"/>
                          <a:ext cx="1552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5715000" y="3861048"/>
            <a:ext cx="31432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According to 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the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previous slide, the dimension of the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of </a:t>
            </a:r>
            <a:r>
              <a:rPr lang="el-GR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1 is at most to be 2 </a:t>
            </a: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For </a:t>
            </a:r>
            <a:r>
              <a:rPr lang="el-GR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2 and </a:t>
            </a:r>
            <a:r>
              <a:rPr lang="el-GR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3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3, the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demensions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of their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eigenspaces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are at most to be 1</a:t>
            </a: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endParaRPr lang="en-US" altLang="zh-TW" sz="2000" baseline="3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735013" y="1571625"/>
          <a:ext cx="11160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9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571625"/>
                        <a:ext cx="11160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1908175" y="908050"/>
          <a:ext cx="493712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0" name="Equation" r:id="rId5" imgW="2743200" imgH="939600" progId="Equation.DSMT4">
                  <p:embed/>
                </p:oleObj>
              </mc:Choice>
              <mc:Fallback>
                <p:oleObj name="Equation" r:id="rId5" imgW="274320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908050"/>
                        <a:ext cx="493712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896363"/>
              </p:ext>
            </p:extLst>
          </p:nvPr>
        </p:nvGraphicFramePr>
        <p:xfrm>
          <a:off x="1835696" y="2636838"/>
          <a:ext cx="464185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1" name="Equation" r:id="rId7" imgW="2577960" imgH="939600" progId="Equation.DSMT4">
                  <p:embed/>
                </p:oleObj>
              </mc:Choice>
              <mc:Fallback>
                <p:oleObj name="Equation" r:id="rId7" imgW="257796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636838"/>
                        <a:ext cx="464185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1949450" y="4437063"/>
            <a:ext cx="5640388" cy="1689100"/>
            <a:chOff x="1248" y="2928"/>
            <a:chExt cx="3553" cy="1064"/>
          </a:xfrm>
        </p:grpSpPr>
        <p:graphicFrame>
          <p:nvGraphicFramePr>
            <p:cNvPr id="12293" name="Object 8"/>
            <p:cNvGraphicFramePr>
              <a:graphicFrameLocks noChangeAspect="1"/>
            </p:cNvGraphicFramePr>
            <p:nvPr/>
          </p:nvGraphicFramePr>
          <p:xfrm>
            <a:off x="1248" y="2928"/>
            <a:ext cx="1122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212" name="Equation" r:id="rId9" imgW="990360" imgH="939600" progId="Equation.3">
                    <p:embed/>
                  </p:oleObj>
                </mc:Choice>
                <mc:Fallback>
                  <p:oleObj name="Equation" r:id="rId9" imgW="990360" imgH="939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928"/>
                          <a:ext cx="1122" cy="1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2401" y="3336"/>
              <a:ext cx="24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 sz="2000">
                  <a:latin typeface="Times New Roman" pitchFamily="18" charset="0"/>
                  <a:ea typeface="標楷體" pitchFamily="65" charset="-120"/>
                </a:rPr>
                <a:t>is a basis for the eigenspace corresponding to </a:t>
              </a:r>
            </a:p>
          </p:txBody>
        </p:sp>
        <p:graphicFrame>
          <p:nvGraphicFramePr>
            <p:cNvPr id="12294" name="Object 10"/>
            <p:cNvGraphicFramePr>
              <a:graphicFrameLocks noChangeAspect="1"/>
            </p:cNvGraphicFramePr>
            <p:nvPr/>
          </p:nvGraphicFramePr>
          <p:xfrm>
            <a:off x="3535" y="3544"/>
            <a:ext cx="47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213" name="Equation" r:id="rId11" imgW="419040" imgH="228600" progId="Equation.DSMT4">
                    <p:embed/>
                  </p:oleObj>
                </mc:Choice>
                <mc:Fallback>
                  <p:oleObj name="Equation" r:id="rId11" imgW="41904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5" y="3544"/>
                          <a:ext cx="474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6" name="Rectangle 20"/>
          <p:cNvSpPr>
            <a:spLocks noChangeArrowheads="1"/>
          </p:cNvSpPr>
          <p:nvPr/>
        </p:nvSpPr>
        <p:spPr bwMode="auto">
          <a:xfrm>
            <a:off x="1476375" y="6237288"/>
            <a:ext cx="669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※The dimension of the eigenspace of </a:t>
            </a:r>
            <a:r>
              <a:rPr lang="el-GR" altLang="zh-TW" sz="2000" i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1 is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714375" y="1558925"/>
          <a:ext cx="1162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3" name="Equation" r:id="rId3" imgW="647640" imgH="228600" progId="Equation.DSMT4">
                  <p:embed/>
                </p:oleObj>
              </mc:Choice>
              <mc:Fallback>
                <p:oleObj name="Equation" r:id="rId3" imgW="6476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558925"/>
                        <a:ext cx="11620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1968500" y="908050"/>
          <a:ext cx="4959350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4" name="Equation" r:id="rId5" imgW="2755800" imgH="939600" progId="Equation.DSMT4">
                  <p:embed/>
                </p:oleObj>
              </mc:Choice>
              <mc:Fallback>
                <p:oleObj name="Equation" r:id="rId5" imgW="27558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908050"/>
                        <a:ext cx="4959350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29314"/>
              </p:ext>
            </p:extLst>
          </p:nvPr>
        </p:nvGraphicFramePr>
        <p:xfrm>
          <a:off x="1900238" y="2667000"/>
          <a:ext cx="3338512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5" name="Equation" r:id="rId7" imgW="1854000" imgH="939600" progId="Equation.DSMT4">
                  <p:embed/>
                </p:oleObj>
              </mc:Choice>
              <mc:Fallback>
                <p:oleObj name="Equation" r:id="rId7" imgW="185400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667000"/>
                        <a:ext cx="3338512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9" name="Group 10"/>
          <p:cNvGrpSpPr>
            <a:grpSpLocks/>
          </p:cNvGrpSpPr>
          <p:nvPr/>
        </p:nvGrpSpPr>
        <p:grpSpPr bwMode="auto">
          <a:xfrm>
            <a:off x="2051050" y="4437063"/>
            <a:ext cx="4897438" cy="1690687"/>
            <a:chOff x="1292" y="2928"/>
            <a:chExt cx="3085" cy="1065"/>
          </a:xfrm>
        </p:grpSpPr>
        <p:graphicFrame>
          <p:nvGraphicFramePr>
            <p:cNvPr id="13317" name="Object 6"/>
            <p:cNvGraphicFramePr>
              <a:graphicFrameLocks noChangeAspect="1"/>
            </p:cNvGraphicFramePr>
            <p:nvPr/>
          </p:nvGraphicFramePr>
          <p:xfrm>
            <a:off x="1292" y="2928"/>
            <a:ext cx="705" cy="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236" name="Equation" r:id="rId9" imgW="622080" imgH="939600" progId="Equation.DSMT4">
                    <p:embed/>
                  </p:oleObj>
                </mc:Choice>
                <mc:Fallback>
                  <p:oleObj name="Equation" r:id="rId9" imgW="622080" imgH="939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2928"/>
                          <a:ext cx="705" cy="1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1977" y="3291"/>
              <a:ext cx="24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 sz="2000">
                  <a:latin typeface="Times New Roman" pitchFamily="18" charset="0"/>
                </a:rPr>
                <a:t>is a basis for the eigenspace corresponding to</a:t>
              </a:r>
            </a:p>
          </p:txBody>
        </p:sp>
        <p:graphicFrame>
          <p:nvGraphicFramePr>
            <p:cNvPr id="13318" name="Object 8"/>
            <p:cNvGraphicFramePr>
              <a:graphicFrameLocks noChangeAspect="1"/>
            </p:cNvGraphicFramePr>
            <p:nvPr/>
          </p:nvGraphicFramePr>
          <p:xfrm>
            <a:off x="3121" y="3486"/>
            <a:ext cx="530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237" name="Equation" r:id="rId11" imgW="469800" imgH="228600" progId="Equation.DSMT4">
                    <p:embed/>
                  </p:oleObj>
                </mc:Choice>
                <mc:Fallback>
                  <p:oleObj name="Equation" r:id="rId11" imgW="4698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3486"/>
                          <a:ext cx="530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0" name="Rectangle 20"/>
          <p:cNvSpPr>
            <a:spLocks noChangeArrowheads="1"/>
          </p:cNvSpPr>
          <p:nvPr/>
        </p:nvSpPr>
        <p:spPr bwMode="auto">
          <a:xfrm>
            <a:off x="1476375" y="6237288"/>
            <a:ext cx="669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※The dimension of the eigenspace of </a:t>
            </a:r>
            <a:r>
              <a:rPr lang="el-GR" altLang="zh-TW" sz="2000" i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2 is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642938" y="1614488"/>
          <a:ext cx="11191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7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614488"/>
                        <a:ext cx="11191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1835150" y="946150"/>
          <a:ext cx="4935538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8" name="Equation" r:id="rId5" imgW="2743200" imgH="939600" progId="Equation.DSMT4">
                  <p:embed/>
                </p:oleObj>
              </mc:Choice>
              <mc:Fallback>
                <p:oleObj name="Equation" r:id="rId5" imgW="27432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46150"/>
                        <a:ext cx="4935538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22709"/>
              </p:ext>
            </p:extLst>
          </p:nvPr>
        </p:nvGraphicFramePr>
        <p:xfrm>
          <a:off x="1802309" y="2692400"/>
          <a:ext cx="3633787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9" name="Equation" r:id="rId7" imgW="2019240" imgH="939600" progId="Equation.DSMT4">
                  <p:embed/>
                </p:oleObj>
              </mc:Choice>
              <mc:Fallback>
                <p:oleObj name="Equation" r:id="rId7" imgW="201924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309" y="2692400"/>
                        <a:ext cx="3633787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1879600" y="4581525"/>
            <a:ext cx="5062538" cy="1690688"/>
            <a:chOff x="1184" y="2944"/>
            <a:chExt cx="3189" cy="1065"/>
          </a:xfrm>
        </p:grpSpPr>
        <p:graphicFrame>
          <p:nvGraphicFramePr>
            <p:cNvPr id="14341" name="Object 6"/>
            <p:cNvGraphicFramePr>
              <a:graphicFrameLocks noChangeAspect="1"/>
            </p:cNvGraphicFramePr>
            <p:nvPr/>
          </p:nvGraphicFramePr>
          <p:xfrm>
            <a:off x="1184" y="2944"/>
            <a:ext cx="820" cy="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60" name="Equation" r:id="rId9" imgW="723600" imgH="939600" progId="Equation.3">
                    <p:embed/>
                  </p:oleObj>
                </mc:Choice>
                <mc:Fallback>
                  <p:oleObj name="Equation" r:id="rId9" imgW="723600" imgH="939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4" y="2944"/>
                          <a:ext cx="820" cy="1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1973" y="3307"/>
              <a:ext cx="24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 sz="2000">
                  <a:latin typeface="Times New Roman" pitchFamily="18" charset="0"/>
                </a:rPr>
                <a:t>is a basis for the eigenspace corresponding to</a:t>
              </a:r>
            </a:p>
          </p:txBody>
        </p:sp>
        <p:graphicFrame>
          <p:nvGraphicFramePr>
            <p:cNvPr id="14342" name="Object 8"/>
            <p:cNvGraphicFramePr>
              <a:graphicFrameLocks noChangeAspect="1"/>
            </p:cNvGraphicFramePr>
            <p:nvPr/>
          </p:nvGraphicFramePr>
          <p:xfrm>
            <a:off x="3107" y="3501"/>
            <a:ext cx="51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261" name="Equation" r:id="rId11" imgW="457200" imgH="228600" progId="Equation.DSMT4">
                    <p:embed/>
                  </p:oleObj>
                </mc:Choice>
                <mc:Fallback>
                  <p:oleObj name="Equation" r:id="rId11" imgW="45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3501"/>
                          <a:ext cx="518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4" name="Rectangle 20"/>
          <p:cNvSpPr>
            <a:spLocks noChangeArrowheads="1"/>
          </p:cNvSpPr>
          <p:nvPr/>
        </p:nvSpPr>
        <p:spPr bwMode="auto">
          <a:xfrm>
            <a:off x="1476375" y="6308725"/>
            <a:ext cx="6696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※The dimension of the eigenspace of </a:t>
            </a:r>
            <a:r>
              <a:rPr lang="el-GR" altLang="zh-TW" sz="2000" i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3</a:t>
            </a: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3 is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7.3: Eigenvalues for triangular matrices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258888" y="11430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is an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n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triangular matrix, then its eigenvalues are the entries on its main diagonal</a:t>
            </a:r>
            <a:endParaRPr lang="en-US" altLang="zh-TW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395288" y="20716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Ex 7: </a:t>
            </a:r>
            <a:r>
              <a:rPr lang="en-US" altLang="zh-TW" sz="22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Finding eigenvalues for triangular and diagonal matrices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154113" y="2849563"/>
          <a:ext cx="235585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3" name="Equation" r:id="rId3" imgW="1307880" imgH="711000" progId="Equation.DSMT4">
                  <p:embed/>
                </p:oleObj>
              </mc:Choice>
              <mc:Fallback>
                <p:oleObj name="Equation" r:id="rId3" imgW="130788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849563"/>
                        <a:ext cx="2355850" cy="127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3786188" y="2428875"/>
          <a:ext cx="31559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4" name="Equation" r:id="rId5" imgW="1752480" imgH="1143000" progId="Equation.DSMT4">
                  <p:embed/>
                </p:oleObj>
              </mc:Choice>
              <mc:Fallback>
                <p:oleObj name="Equation" r:id="rId5" imgW="175248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428875"/>
                        <a:ext cx="315595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533400" y="4429125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1214438" y="4695825"/>
          <a:ext cx="661352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5" name="Equation" r:id="rId7" imgW="3670200" imgH="711000" progId="Equation.DSMT4">
                  <p:embed/>
                </p:oleObj>
              </mc:Choice>
              <mc:Fallback>
                <p:oleObj name="Equation" r:id="rId7" imgW="367020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695825"/>
                        <a:ext cx="661352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0"/>
          <p:cNvGraphicFramePr>
            <a:graphicFrameLocks noChangeAspect="1"/>
          </p:cNvGraphicFramePr>
          <p:nvPr/>
        </p:nvGraphicFramePr>
        <p:xfrm>
          <a:off x="1662113" y="5948363"/>
          <a:ext cx="2803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6" name="Equation" r:id="rId9" imgW="1562040" imgH="228600" progId="Equation.DSMT4">
                  <p:embed/>
                </p:oleObj>
              </mc:Choice>
              <mc:Fallback>
                <p:oleObj name="Equation" r:id="rId9" imgW="1562040" imgH="228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5948363"/>
                        <a:ext cx="28035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"/>
          <p:cNvGraphicFramePr>
            <a:graphicFrameLocks noChangeAspect="1"/>
          </p:cNvGraphicFramePr>
          <p:nvPr/>
        </p:nvGraphicFramePr>
        <p:xfrm>
          <a:off x="1193800" y="6376988"/>
          <a:ext cx="4806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7" name="Equation" r:id="rId11" imgW="2679480" imgH="228600" progId="Equation.DSMT4">
                  <p:embed/>
                </p:oleObj>
              </mc:Choice>
              <mc:Fallback>
                <p:oleObj name="Equation" r:id="rId11" imgW="26794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376988"/>
                        <a:ext cx="48069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20"/>
          <p:cNvSpPr>
            <a:spLocks noChangeArrowheads="1"/>
          </p:cNvSpPr>
          <p:nvPr/>
        </p:nvSpPr>
        <p:spPr bwMode="auto">
          <a:xfrm>
            <a:off x="6011863" y="5516563"/>
            <a:ext cx="31321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800" indent="-2268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※According to </a:t>
            </a:r>
            <a:r>
              <a:rPr lang="en-US" altLang="zh-TW" sz="18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. 3.2, the determinant of a triangular matrix is the product of the entries on the main diagonal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Eigenvalues and eigenvectors of linear transformations:</a:t>
            </a:r>
          </a:p>
        </p:txBody>
      </p:sp>
      <p:graphicFrame>
        <p:nvGraphicFramePr>
          <p:cNvPr id="16386" name="Object 12"/>
          <p:cNvGraphicFramePr>
            <a:graphicFrameLocks noChangeAspect="1"/>
          </p:cNvGraphicFramePr>
          <p:nvPr/>
        </p:nvGraphicFramePr>
        <p:xfrm>
          <a:off x="928688" y="1474788"/>
          <a:ext cx="7378700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5" name="Equation" r:id="rId3" imgW="3809880" imgH="1117440" progId="Equation.DSMT4">
                  <p:embed/>
                </p:oleObj>
              </mc:Choice>
              <mc:Fallback>
                <p:oleObj name="Equation" r:id="rId3" imgW="3809880" imgH="11174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474788"/>
                        <a:ext cx="7378700" cy="223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11"/>
          <p:cNvSpPr txBox="1">
            <a:spLocks noChangeArrowheads="1"/>
          </p:cNvSpPr>
          <p:nvPr/>
        </p:nvSpPr>
        <p:spPr bwMode="auto">
          <a:xfrm>
            <a:off x="500063" y="3789363"/>
            <a:ext cx="850106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definition of linear transformation functions should be introduced in Ch 6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Here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briefly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introduce the linear transformation and its some basic properties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typical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example of a linear transformation function is that each component of the resulting vector is the linear combination of the components in the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input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vector </a:t>
            </a:r>
            <a:r>
              <a:rPr lang="en-US" altLang="zh-TW" sz="20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endParaRPr lang="zh-TW" altLang="en-US" sz="2000" b="1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88" y="5740400"/>
            <a:ext cx="81772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An example for a linear transformation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T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: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R</a:t>
            </a:r>
            <a:r>
              <a:rPr lang="en-US" altLang="zh-TW" kern="0" baseline="40000" dirty="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r>
              <a:rPr lang="zh-TW" altLang="zh-TW" kern="0" dirty="0">
                <a:solidFill>
                  <a:schemeClr val="hlink"/>
                </a:solidFill>
                <a:latin typeface="+mn-lt"/>
                <a:ea typeface="+mn-ea"/>
              </a:rPr>
              <a:t>→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R</a:t>
            </a:r>
            <a:r>
              <a:rPr lang="en-US" altLang="zh-TW" kern="0" baseline="40000" dirty="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endParaRPr lang="en-US" altLang="zh-TW" b="1" i="1" kern="0" baseline="40000" dirty="0">
              <a:solidFill>
                <a:schemeClr val="hlink"/>
              </a:solidFill>
              <a:latin typeface="+mn-lt"/>
              <a:ea typeface="+mn-ea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86000" y="6186488"/>
          <a:ext cx="41560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6" name="Equation" r:id="rId5" imgW="2311200" imgH="228600" progId="Equation.DSMT4">
                  <p:embed/>
                </p:oleObj>
              </mc:Choice>
              <mc:Fallback>
                <p:oleObj name="Equation" r:id="rId5" imgW="2311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186488"/>
                        <a:ext cx="41560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8605837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Theorem: Standard matrix for a linear transformation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01700" y="1214438"/>
          <a:ext cx="65024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6" name="Equation" r:id="rId3" imgW="3251160" imgH="203040" progId="Equation.DSMT4">
                  <p:embed/>
                </p:oleObj>
              </mc:Choice>
              <mc:Fallback>
                <p:oleObj name="Equation" r:id="rId3" imgW="32511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214438"/>
                        <a:ext cx="65024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1319213" y="1643063"/>
          <a:ext cx="614045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7" name="Equation" r:id="rId5" imgW="3390840" imgH="939600" progId="Equation.DSMT4">
                  <p:embed/>
                </p:oleObj>
              </mc:Choice>
              <mc:Fallback>
                <p:oleObj name="Equation" r:id="rId5" imgW="339084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643063"/>
                        <a:ext cx="614045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114726"/>
              </p:ext>
            </p:extLst>
          </p:nvPr>
        </p:nvGraphicFramePr>
        <p:xfrm>
          <a:off x="971600" y="3286125"/>
          <a:ext cx="73914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8" name="Equation" r:id="rId7" imgW="3695400" imgH="482400" progId="Equation.DSMT4">
                  <p:embed/>
                </p:oleObj>
              </mc:Choice>
              <mc:Fallback>
                <p:oleObj name="Equation" r:id="rId7" imgW="369540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286125"/>
                        <a:ext cx="73914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0"/>
          <p:cNvGraphicFramePr>
            <a:graphicFrameLocks noChangeAspect="1"/>
          </p:cNvGraphicFramePr>
          <p:nvPr/>
        </p:nvGraphicFramePr>
        <p:xfrm>
          <a:off x="1058863" y="5949950"/>
          <a:ext cx="685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39" name="Equation" r:id="rId9" imgW="3429000" imgH="457200" progId="Equation.DSMT4">
                  <p:embed/>
                </p:oleObj>
              </mc:Choice>
              <mc:Fallback>
                <p:oleObj name="Equation" r:id="rId9" imgW="34290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5949950"/>
                        <a:ext cx="685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1"/>
          <p:cNvGraphicFramePr>
            <a:graphicFrameLocks noChangeAspect="1"/>
          </p:cNvGraphicFramePr>
          <p:nvPr/>
        </p:nvGraphicFramePr>
        <p:xfrm>
          <a:off x="1471613" y="4214813"/>
          <a:ext cx="569753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0" name="Equation" r:id="rId11" imgW="3149280" imgH="939600" progId="Equation.DSMT4">
                  <p:embed/>
                </p:oleObj>
              </mc:Choice>
              <mc:Fallback>
                <p:oleObj name="Equation" r:id="rId11" imgW="3149280" imgH="939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214813"/>
                        <a:ext cx="5697537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7.1 Eigenvalues and Eigenvectors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8208962" cy="584200"/>
          </a:xfrm>
          <a:noFill/>
        </p:spPr>
        <p:txBody>
          <a:bodyPr/>
          <a:lstStyle/>
          <a:p>
            <a:pPr eaLnBrk="1" hangingPunct="1"/>
            <a:r>
              <a:rPr lang="en-US" altLang="zh-TW" smtClean="0"/>
              <a:t>Eigenvalue problem (</a:t>
            </a:r>
            <a:r>
              <a:rPr lang="zh-TW" altLang="en-US" smtClean="0"/>
              <a:t>特徵值問題</a:t>
            </a:r>
            <a:r>
              <a:rPr lang="en-US" altLang="zh-TW" smtClean="0"/>
              <a:t>)</a:t>
            </a:r>
            <a:r>
              <a:rPr lang="zh-TW" altLang="en-US" smtClean="0"/>
              <a:t> </a:t>
            </a:r>
            <a:r>
              <a:rPr lang="en-US" altLang="zh-TW" smtClean="0"/>
              <a:t>(one of the most important problems in the linear algebra):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33400" y="1495425"/>
            <a:ext cx="81422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matrix, do there exist nonzero vectors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in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such that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a scalar multiple of 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?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395288" y="3352800"/>
            <a:ext cx="6702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Eigenvalue (</a:t>
            </a:r>
            <a:r>
              <a:rPr lang="zh-TW" altLang="en-US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特徵值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and Eigenvector</a:t>
            </a:r>
            <a:r>
              <a:rPr lang="zh-TW" altLang="en-US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特徵向量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):</a:t>
            </a: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533400" y="3786188"/>
            <a:ext cx="4543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</a:t>
            </a:r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a scalar (could be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zero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)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 a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nonzero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vector in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>
                <a:latin typeface="Times New Roman" pitchFamily="18" charset="0"/>
                <a:ea typeface="標楷體" pitchFamily="65" charset="-120"/>
              </a:rPr>
              <a:t>n</a:t>
            </a:r>
            <a:endParaRPr lang="en-US" altLang="zh-TW" b="1" baseline="50000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1458913" y="5632450"/>
          <a:ext cx="11128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" name="Equation" r:id="rId3" imgW="545760" imgH="177480" progId="Equation.DSMT4">
                  <p:embed/>
                </p:oleObj>
              </mc:Choice>
              <mc:Fallback>
                <p:oleObj name="Equation" r:id="rId3" imgW="54576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5632450"/>
                        <a:ext cx="11128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20"/>
          <p:cNvGrpSpPr>
            <a:grpSpLocks/>
          </p:cNvGrpSpPr>
          <p:nvPr/>
        </p:nvGrpSpPr>
        <p:grpSpPr bwMode="auto">
          <a:xfrm>
            <a:off x="2065338" y="5072063"/>
            <a:ext cx="1325562" cy="561975"/>
            <a:chOff x="3552" y="2622"/>
            <a:chExt cx="835" cy="354"/>
          </a:xfrm>
        </p:grpSpPr>
        <p:sp>
          <p:nvSpPr>
            <p:cNvPr id="1041" name="Text Box 15"/>
            <p:cNvSpPr txBox="1">
              <a:spLocks noChangeArrowheads="1"/>
            </p:cNvSpPr>
            <p:nvPr/>
          </p:nvSpPr>
          <p:spPr bwMode="auto">
            <a:xfrm>
              <a:off x="3552" y="2622"/>
              <a:ext cx="8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Eigenvalue</a:t>
              </a:r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33" name="Group 21"/>
          <p:cNvGrpSpPr>
            <a:grpSpLocks/>
          </p:cNvGrpSpPr>
          <p:nvPr/>
        </p:nvGrpSpPr>
        <p:grpSpPr bwMode="auto">
          <a:xfrm>
            <a:off x="1519238" y="6032500"/>
            <a:ext cx="1409700" cy="596900"/>
            <a:chOff x="3216" y="3216"/>
            <a:chExt cx="888" cy="376"/>
          </a:xfrm>
        </p:grpSpPr>
        <p:sp>
          <p:nvSpPr>
            <p:cNvPr id="1038" name="Text Box 16"/>
            <p:cNvSpPr txBox="1">
              <a:spLocks noChangeArrowheads="1"/>
            </p:cNvSpPr>
            <p:nvPr/>
          </p:nvSpPr>
          <p:spPr bwMode="auto">
            <a:xfrm>
              <a:off x="3216" y="3342"/>
              <a:ext cx="8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Eigenvector</a:t>
              </a:r>
            </a:p>
          </p:txBody>
        </p:sp>
        <p:sp>
          <p:nvSpPr>
            <p:cNvPr id="1039" name="Line 18"/>
            <p:cNvSpPr>
              <a:spLocks noChangeShapeType="1"/>
            </p:cNvSpPr>
            <p:nvPr/>
          </p:nvSpPr>
          <p:spPr bwMode="auto">
            <a:xfrm flipV="1">
              <a:off x="3408" y="3216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40" name="Line 19"/>
            <p:cNvSpPr>
              <a:spLocks noChangeShapeType="1"/>
            </p:cNvSpPr>
            <p:nvPr/>
          </p:nvSpPr>
          <p:spPr bwMode="auto">
            <a:xfrm flipV="1">
              <a:off x="3792" y="3216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37" name="Rectangle 27"/>
          <p:cNvSpPr>
            <a:spLocks noChangeArrowheads="1"/>
          </p:cNvSpPr>
          <p:nvPr/>
        </p:nvSpPr>
        <p:spPr bwMode="auto">
          <a:xfrm>
            <a:off x="5332413" y="4130675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Geometric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Interpretation</a:t>
            </a:r>
          </a:p>
        </p:txBody>
      </p:sp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785813" y="2500313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(The term </a:t>
            </a:r>
            <a:r>
              <a:rPr kumimoji="0" lang="en-US" altLang="zh-TW" sz="2000" kern="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eigenvalue</a:t>
            </a:r>
            <a:r>
              <a:rPr kumimoji="0" lang="en-US" altLang="zh-TW" sz="20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from the German word </a:t>
            </a:r>
            <a:r>
              <a:rPr kumimoji="0" lang="en-US" altLang="zh-TW" sz="2000" i="1" kern="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Eigenwert</a:t>
            </a:r>
            <a:r>
              <a:rPr kumimoji="0" lang="en-US" altLang="zh-TW" sz="20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meaning “proper value”)</a:t>
            </a:r>
            <a:endParaRPr kumimoji="0" lang="zh-TW" altLang="en-US" sz="2000" kern="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777174"/>
              </p:ext>
            </p:extLst>
          </p:nvPr>
        </p:nvGraphicFramePr>
        <p:xfrm>
          <a:off x="5917781" y="4573740"/>
          <a:ext cx="2110603" cy="216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" name="Visio" r:id="rId5" imgW="2483062" imgH="2550150" progId="Visio.Drawing.11">
                  <p:embed/>
                </p:oleObj>
              </mc:Choice>
              <mc:Fallback>
                <p:oleObj name="Visio" r:id="rId5" imgW="2483062" imgH="25501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7781" y="4573740"/>
                        <a:ext cx="2110603" cy="216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105650" cy="571500"/>
          </a:xfrm>
        </p:spPr>
        <p:txBody>
          <a:bodyPr/>
          <a:lstStyle/>
          <a:p>
            <a:pPr eaLnBrk="1" hangingPunct="1"/>
            <a:r>
              <a:rPr lang="en-US" altLang="zh-TW" smtClean="0"/>
              <a:t>Consider the same linear transformation </a:t>
            </a:r>
            <a:r>
              <a:rPr lang="en-US" altLang="zh-TW" i="1" smtClean="0"/>
              <a:t>T</a:t>
            </a:r>
            <a:r>
              <a:rPr lang="en-US" altLang="zh-TW" smtClean="0"/>
              <a:t>(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,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3</a:t>
            </a:r>
            <a:r>
              <a:rPr lang="en-US" altLang="zh-TW" smtClean="0"/>
              <a:t>) = (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 + 3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3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 +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–2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3</a:t>
            </a:r>
            <a:r>
              <a:rPr lang="en-US" altLang="zh-TW" smtClean="0"/>
              <a:t>)</a:t>
            </a:r>
            <a:endParaRPr lang="en-US" altLang="zh-TW" b="1" i="1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42925" y="1714500"/>
          <a:ext cx="768826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9" name="Equation" r:id="rId3" imgW="4279680" imgH="711000" progId="Equation.DSMT4">
                  <p:embed/>
                </p:oleObj>
              </mc:Choice>
              <mc:Fallback>
                <p:oleObj name="Equation" r:id="rId3" imgW="427968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714500"/>
                        <a:ext cx="768826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1076325" y="3935413"/>
          <a:ext cx="67103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0" name="Equation" r:id="rId5" imgW="3352680" imgH="711000" progId="Equation.DSMT4">
                  <p:embed/>
                </p:oleObj>
              </mc:Choice>
              <mc:Fallback>
                <p:oleObj name="Equation" r:id="rId5" imgW="335268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935413"/>
                        <a:ext cx="67103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3071813"/>
            <a:ext cx="81772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Thus, the above linear transformation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T 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is with the following corresponding </a:t>
            </a:r>
            <a:r>
              <a:rPr lang="en-US" altLang="zh-TW" kern="0" dirty="0" smtClean="0">
                <a:solidFill>
                  <a:schemeClr val="hlink"/>
                </a:solidFill>
                <a:latin typeface="+mn-lt"/>
                <a:ea typeface="+mn-ea"/>
              </a:rPr>
              <a:t>standard matrix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A 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such that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T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(</a:t>
            </a:r>
            <a:r>
              <a:rPr lang="en-US" altLang="zh-TW" b="1" kern="0" dirty="0">
                <a:solidFill>
                  <a:schemeClr val="hlink"/>
                </a:solidFill>
                <a:latin typeface="+mn-lt"/>
                <a:ea typeface="+mn-ea"/>
              </a:rPr>
              <a:t>x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) =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A</a:t>
            </a:r>
            <a:r>
              <a:rPr lang="en-US" altLang="zh-TW" b="1" kern="0" dirty="0">
                <a:solidFill>
                  <a:schemeClr val="hlink"/>
                </a:solidFill>
                <a:latin typeface="+mn-lt"/>
                <a:ea typeface="+mn-ea"/>
              </a:rPr>
              <a:t>x</a:t>
            </a:r>
            <a:endParaRPr lang="en-US" altLang="zh-TW" b="1" i="1" kern="0" dirty="0">
              <a:solidFill>
                <a:schemeClr val="hlink"/>
              </a:solidFill>
              <a:latin typeface="+mn-lt"/>
              <a:ea typeface="+mn-ea"/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571500" y="550068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statement on Slide 7.18 is valid because for any linear transformation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:</a:t>
            </a:r>
            <a:r>
              <a:rPr lang="zh-TW" altLang="en-US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zh-TW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→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there is a corresponding square matrix such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 =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.</a:t>
            </a:r>
            <a:r>
              <a:rPr lang="zh-TW" altLang="en-US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Consequently, the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eignvalues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and eigenvectors of a linear transformation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are in essence the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eigenvalues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and eigenvectors of the corresponding square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A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395287" y="785813"/>
            <a:ext cx="8391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Ex 8: Finding eigenvalues and </a:t>
            </a:r>
            <a:r>
              <a:rPr lang="en-US" altLang="zh-TW" dirty="0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eigenvectors for standard matrices</a:t>
            </a:r>
            <a:endParaRPr lang="en-US" altLang="zh-TW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33892"/>
              </p:ext>
            </p:extLst>
          </p:nvPr>
        </p:nvGraphicFramePr>
        <p:xfrm>
          <a:off x="1218580" y="1214438"/>
          <a:ext cx="688181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" name="Equation" r:id="rId3" imgW="3441600" imgH="914400" progId="Equation.DSMT4">
                  <p:embed/>
                </p:oleObj>
              </mc:Choice>
              <mc:Fallback>
                <p:oleObj name="Equation" r:id="rId3" imgW="34416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580" y="1214438"/>
                        <a:ext cx="6881812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95536" y="28575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</a:p>
        </p:txBody>
      </p:sp>
      <p:graphicFrame>
        <p:nvGraphicFramePr>
          <p:cNvPr id="225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28027"/>
              </p:ext>
            </p:extLst>
          </p:nvPr>
        </p:nvGraphicFramePr>
        <p:xfrm>
          <a:off x="1144836" y="3259138"/>
          <a:ext cx="37211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" name="方程式" r:id="rId5" imgW="3720960" imgH="1320480" progId="Equation.3">
                  <p:embed/>
                </p:oleObj>
              </mc:Choice>
              <mc:Fallback>
                <p:oleObj name="方程式" r:id="rId5" imgW="3720960" imgH="1320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836" y="3259138"/>
                        <a:ext cx="3721100" cy="132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51810"/>
              </p:ext>
            </p:extLst>
          </p:nvPr>
        </p:nvGraphicFramePr>
        <p:xfrm>
          <a:off x="4886574" y="3643313"/>
          <a:ext cx="25479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4" name="Equation" r:id="rId7" imgW="1282680" imgH="228600" progId="Equation.DSMT4">
                  <p:embed/>
                </p:oleObj>
              </mc:Choice>
              <mc:Fallback>
                <p:oleObj name="Equation" r:id="rId7" imgW="12826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574" y="3643313"/>
                        <a:ext cx="25479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189975"/>
              </p:ext>
            </p:extLst>
          </p:nvPr>
        </p:nvGraphicFramePr>
        <p:xfrm>
          <a:off x="1128961" y="4643438"/>
          <a:ext cx="3733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5" name="Equation" r:id="rId9" imgW="1866600" imgH="228600" progId="Equation.DSMT4">
                  <p:embed/>
                </p:oleObj>
              </mc:Choice>
              <mc:Fallback>
                <p:oleObj name="Equation" r:id="rId9" imgW="1866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961" y="4643438"/>
                        <a:ext cx="3733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04017"/>
              </p:ext>
            </p:extLst>
          </p:nvPr>
        </p:nvGraphicFramePr>
        <p:xfrm>
          <a:off x="1042988" y="5391993"/>
          <a:ext cx="717391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6" name="Equation" r:id="rId11" imgW="3555720" imgH="672840" progId="Equation.DSMT4">
                  <p:embed/>
                </p:oleObj>
              </mc:Choice>
              <mc:Fallback>
                <p:oleObj name="Equation" r:id="rId11" imgW="3555720" imgH="67284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391993"/>
                        <a:ext cx="7173912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5034284" y="1862138"/>
            <a:ext cx="3786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is the standard matrix for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T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(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1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2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3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) = (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1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 + 3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2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3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1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 +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2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–2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3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) (see Slides 7.19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7.20)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8429625" cy="533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smtClean="0"/>
              <a:t>Transformation matrix     for nonstandard bases</a:t>
            </a:r>
            <a:endParaRPr lang="en-US" altLang="zh-TW" i="1" smtClean="0"/>
          </a:p>
        </p:txBody>
      </p:sp>
      <p:graphicFrame>
        <p:nvGraphicFramePr>
          <p:cNvPr id="19458" name="Object 18"/>
          <p:cNvGraphicFramePr>
            <a:graphicFrameLocks noChangeAspect="1"/>
          </p:cNvGraphicFramePr>
          <p:nvPr/>
        </p:nvGraphicFramePr>
        <p:xfrm>
          <a:off x="285750" y="1428750"/>
          <a:ext cx="860107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9" name="Equation" r:id="rId3" imgW="4787640" imgH="711000" progId="Equation.DSMT4">
                  <p:embed/>
                </p:oleObj>
              </mc:Choice>
              <mc:Fallback>
                <p:oleObj name="Equation" r:id="rId3" imgW="4787640" imgH="711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0"/>
                        <a:ext cx="860107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909475"/>
              </p:ext>
            </p:extLst>
          </p:nvPr>
        </p:nvGraphicFramePr>
        <p:xfrm>
          <a:off x="671835" y="2852936"/>
          <a:ext cx="8148637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0" name="Equation" r:id="rId5" imgW="4533840" imgH="711000" progId="Equation.DSMT4">
                  <p:embed/>
                </p:oleObj>
              </mc:Choice>
              <mc:Fallback>
                <p:oleObj name="Equation" r:id="rId5" imgW="453384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5" y="2852936"/>
                        <a:ext cx="8148637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284163" y="4357688"/>
          <a:ext cx="86455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1" name="Equation" r:id="rId7" imgW="4813200" imgH="431640" progId="Equation.DSMT4">
                  <p:embed/>
                </p:oleObj>
              </mc:Choice>
              <mc:Fallback>
                <p:oleObj name="Equation" r:id="rId7" imgW="48132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357688"/>
                        <a:ext cx="86455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13016"/>
              </p:ext>
            </p:extLst>
          </p:nvPr>
        </p:nvGraphicFramePr>
        <p:xfrm>
          <a:off x="1068388" y="5214938"/>
          <a:ext cx="70977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2" name="Equation" r:id="rId9" imgW="3949560" imgH="482400" progId="Equation.DSMT4">
                  <p:embed/>
                </p:oleObj>
              </mc:Choice>
              <mc:Fallback>
                <p:oleObj name="Equation" r:id="rId9" imgW="394956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5214938"/>
                        <a:ext cx="709771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500063" y="6143625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On the next two slides, an example is provided to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verify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numerically that this extension is valid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19462" name="Object 8"/>
          <p:cNvGraphicFramePr>
            <a:graphicFrameLocks noChangeAspect="1"/>
          </p:cNvGraphicFramePr>
          <p:nvPr/>
        </p:nvGraphicFramePr>
        <p:xfrm>
          <a:off x="3348038" y="908050"/>
          <a:ext cx="32385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3"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908050"/>
                        <a:ext cx="32385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8429625" cy="15335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dirty="0" smtClean="0"/>
              <a:t>EX. Consider an arbitrary nonstandard basis </a:t>
            </a:r>
            <a:r>
              <a:rPr lang="en-US" altLang="zh-TW" i="1" dirty="0" smtClean="0"/>
              <a:t>  </a:t>
            </a:r>
            <a:r>
              <a:rPr lang="en-US" altLang="zh-TW" dirty="0" smtClean="0"/>
              <a:t>   to be {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v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}= {(1, 1, 0), (1, –1, 0), (0, 0, 1)}, and find the transformation matrix      such that                           corresponding to the same linear transformation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 = (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+ 3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3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+ 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–2</a:t>
            </a:r>
            <a:r>
              <a:rPr lang="en-US" altLang="zh-TW" i="1" dirty="0" smtClean="0"/>
              <a:t>x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)</a:t>
            </a:r>
            <a:endParaRPr lang="en-US" altLang="zh-TW" i="1" dirty="0" smtClean="0"/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72240"/>
              </p:ext>
            </p:extLst>
          </p:nvPr>
        </p:nvGraphicFramePr>
        <p:xfrm>
          <a:off x="244405" y="2492896"/>
          <a:ext cx="8891587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5" name="Equation" r:id="rId3" imgW="4940280" imgH="1473120" progId="Equation.DSMT4">
                  <p:embed/>
                </p:oleObj>
              </mc:Choice>
              <mc:Fallback>
                <p:oleObj name="Equation" r:id="rId3" imgW="4940280" imgH="1473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05" y="2492896"/>
                        <a:ext cx="8891587" cy="265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643188" y="5448300"/>
          <a:ext cx="26924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6" name="Equation" r:id="rId5" imgW="1346040" imgH="711000" progId="Equation.DSMT4">
                  <p:embed/>
                </p:oleObj>
              </mc:Choice>
              <mc:Fallback>
                <p:oleObj name="Equation" r:id="rId5" imgW="134604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448300"/>
                        <a:ext cx="26924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40404"/>
              </p:ext>
            </p:extLst>
          </p:nvPr>
        </p:nvGraphicFramePr>
        <p:xfrm>
          <a:off x="5991200" y="881063"/>
          <a:ext cx="381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7" name="Equation" r:id="rId7" imgW="190440" imgH="164880" progId="Equation.DSMT4">
                  <p:embed/>
                </p:oleObj>
              </mc:Choice>
              <mc:Fallback>
                <p:oleObj name="Equation" r:id="rId7" imgW="19044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00" y="881063"/>
                        <a:ext cx="3810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343189"/>
              </p:ext>
            </p:extLst>
          </p:nvPr>
        </p:nvGraphicFramePr>
        <p:xfrm>
          <a:off x="1403648" y="1628800"/>
          <a:ext cx="381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8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28800"/>
                        <a:ext cx="3810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127713"/>
              </p:ext>
            </p:extLst>
          </p:nvPr>
        </p:nvGraphicFramePr>
        <p:xfrm>
          <a:off x="3018086" y="1605236"/>
          <a:ext cx="19859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79" name="Equation" r:id="rId11" imgW="1104840" imgH="253800" progId="Equation.DSMT4">
                  <p:embed/>
                </p:oleObj>
              </mc:Choice>
              <mc:Fallback>
                <p:oleObj name="Equation" r:id="rId11" imgW="11048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086" y="1605236"/>
                        <a:ext cx="198596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8429625" cy="15335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smtClean="0"/>
              <a:t>Consider </a:t>
            </a:r>
            <a:r>
              <a:rPr lang="en-US" altLang="zh-TW" b="1" smtClean="0"/>
              <a:t>x</a:t>
            </a:r>
            <a:r>
              <a:rPr lang="en-US" altLang="zh-TW" smtClean="0"/>
              <a:t> = (5, –1, 4), and check that                       corresponding to the linear transformation </a:t>
            </a:r>
            <a:r>
              <a:rPr lang="en-US" altLang="zh-TW" i="1" smtClean="0"/>
              <a:t>T</a:t>
            </a:r>
            <a:r>
              <a:rPr lang="en-US" altLang="zh-TW" smtClean="0"/>
              <a:t>(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,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3</a:t>
            </a:r>
            <a:r>
              <a:rPr lang="en-US" altLang="zh-TW" smtClean="0"/>
              <a:t>) = (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 + 3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3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1</a:t>
            </a:r>
            <a:r>
              <a:rPr lang="en-US" altLang="zh-TW" smtClean="0"/>
              <a:t> + 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2</a:t>
            </a:r>
            <a:r>
              <a:rPr lang="en-US" altLang="zh-TW" smtClean="0"/>
              <a:t>, –2</a:t>
            </a:r>
            <a:r>
              <a:rPr lang="en-US" altLang="zh-TW" i="1" smtClean="0"/>
              <a:t>x</a:t>
            </a:r>
            <a:r>
              <a:rPr lang="en-US" altLang="zh-TW" baseline="-25000" smtClean="0"/>
              <a:t>3</a:t>
            </a:r>
            <a:r>
              <a:rPr lang="en-US" altLang="zh-TW" smtClean="0"/>
              <a:t>)</a:t>
            </a:r>
            <a:endParaRPr lang="en-US" altLang="zh-TW" i="1" smtClean="0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857250" y="2428875"/>
          <a:ext cx="77438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5" name="Equation" r:id="rId3" imgW="3873240" imgH="736560" progId="Equation.DSMT4">
                  <p:embed/>
                </p:oleObj>
              </mc:Choice>
              <mc:Fallback>
                <p:oleObj name="Equation" r:id="rId3" imgW="387324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428875"/>
                        <a:ext cx="77438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428750" y="4357688"/>
          <a:ext cx="5865813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6" name="Equation" r:id="rId5" imgW="2933640" imgH="711000" progId="Equation.DSMT4">
                  <p:embed/>
                </p:oleObj>
              </mc:Choice>
              <mc:Fallback>
                <p:oleObj name="Equation" r:id="rId5" imgW="293364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357688"/>
                        <a:ext cx="5865813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5292725" y="836613"/>
          <a:ext cx="19859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7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836613"/>
                        <a:ext cx="19859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60" name="Rectangle 1029"/>
              <p:cNvSpPr>
                <a:spLocks noChangeArrowheads="1"/>
              </p:cNvSpPr>
              <p:nvPr/>
            </p:nvSpPr>
            <p:spPr bwMode="auto">
              <a:xfrm>
                <a:off x="107504" y="785812"/>
                <a:ext cx="9036496" cy="1995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96850" indent="-196850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Char char="n"/>
                </a:pPr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For a special basis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𝐵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′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’s are eigenvectors of the standard matrix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𝐴</m:t>
                    </m:r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is obtained immediately to be diagonal due to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 i="0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𝐴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 </a:t>
                </a:r>
              </a:p>
              <a:p>
                <a:pPr marL="182563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:r>
                  <a:rPr lang="en-US" altLang="zh-TW" dirty="0" smtClean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and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TW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TW" b="0" i="1" smtClean="0">
                          <a:solidFill>
                            <a:schemeClr val="hlink"/>
                          </a:solidFill>
                          <a:latin typeface="Cambria Math"/>
                          <a:ea typeface="標楷體" pitchFamily="65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+</m:t>
                              </m:r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+⋯+0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TW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標楷體" pitchFamily="65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0⋯0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 0⋯0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23560" name="Rectangle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785812"/>
                <a:ext cx="9036496" cy="1995116"/>
              </a:xfrm>
              <a:prstGeom prst="rect">
                <a:avLst/>
              </a:prstGeom>
              <a:blipFill rotWithShape="0">
                <a:blip r:embed="rId3"/>
                <a:stretch>
                  <a:fillRect t="-4281" r="-9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554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536225"/>
              </p:ext>
            </p:extLst>
          </p:nvPr>
        </p:nvGraphicFramePr>
        <p:xfrm>
          <a:off x="501848" y="2896295"/>
          <a:ext cx="81026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8" name="Equation" r:id="rId4" imgW="4660560" imgH="457200" progId="Equation.DSMT4">
                  <p:embed/>
                </p:oleObj>
              </mc:Choice>
              <mc:Fallback>
                <p:oleObj name="Equation" r:id="rId4" imgW="4660560" imgH="457200" progId="Equation.DSMT4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48" y="2896295"/>
                        <a:ext cx="810260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1" name="群組 16"/>
          <p:cNvGrpSpPr>
            <a:grpSpLocks/>
          </p:cNvGrpSpPr>
          <p:nvPr/>
        </p:nvGrpSpPr>
        <p:grpSpPr bwMode="auto">
          <a:xfrm>
            <a:off x="2351336" y="5988297"/>
            <a:ext cx="1905000" cy="609898"/>
            <a:chOff x="2476500" y="4000504"/>
            <a:chExt cx="1905000" cy="609898"/>
          </a:xfrm>
        </p:grpSpPr>
        <p:graphicFrame>
          <p:nvGraphicFramePr>
            <p:cNvPr id="23559" name="Object 10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5693031"/>
                </p:ext>
              </p:extLst>
            </p:nvPr>
          </p:nvGraphicFramePr>
          <p:xfrm>
            <a:off x="2476500" y="4229402"/>
            <a:ext cx="1905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9" name="Equation" r:id="rId6" imgW="952200" imgH="190440" progId="Equation.DSMT4">
                    <p:embed/>
                  </p:oleObj>
                </mc:Choice>
                <mc:Fallback>
                  <p:oleObj name="Equation" r:id="rId6" imgW="952200" imgH="190440" progId="Equation.DSMT4">
                    <p:embed/>
                    <p:pic>
                      <p:nvPicPr>
                        <p:cNvPr id="0" name="Object 10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500" y="42294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7" name="Line 1042"/>
            <p:cNvSpPr>
              <a:spLocks noChangeShapeType="1"/>
            </p:cNvSpPr>
            <p:nvPr/>
          </p:nvSpPr>
          <p:spPr bwMode="auto">
            <a:xfrm flipH="1" flipV="1">
              <a:off x="2603500" y="4076704"/>
              <a:ext cx="838200" cy="152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3568" name="Line 1043"/>
            <p:cNvSpPr>
              <a:spLocks noChangeShapeType="1"/>
            </p:cNvSpPr>
            <p:nvPr/>
          </p:nvSpPr>
          <p:spPr bwMode="auto">
            <a:xfrm flipH="1" flipV="1">
              <a:off x="3441700" y="4000504"/>
              <a:ext cx="0" cy="2286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3569" name="Line 1044"/>
            <p:cNvSpPr>
              <a:spLocks noChangeShapeType="1"/>
            </p:cNvSpPr>
            <p:nvPr/>
          </p:nvSpPr>
          <p:spPr bwMode="auto">
            <a:xfrm flipV="1">
              <a:off x="3441700" y="4076704"/>
              <a:ext cx="838200" cy="152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23562" name="群組 18"/>
          <p:cNvGrpSpPr>
            <a:grpSpLocks/>
          </p:cNvGrpSpPr>
          <p:nvPr/>
        </p:nvGrpSpPr>
        <p:grpSpPr bwMode="auto">
          <a:xfrm>
            <a:off x="5572696" y="5229200"/>
            <a:ext cx="2383680" cy="1687116"/>
            <a:chOff x="5810250" y="3357562"/>
            <a:chExt cx="2383680" cy="1663452"/>
          </a:xfrm>
        </p:grpSpPr>
        <p:graphicFrame>
          <p:nvGraphicFramePr>
            <p:cNvPr id="23557" name="Object 10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587940"/>
                </p:ext>
              </p:extLst>
            </p:nvPr>
          </p:nvGraphicFramePr>
          <p:xfrm>
            <a:off x="6365130" y="4640014"/>
            <a:ext cx="1828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0" name="Equation" r:id="rId8" imgW="914400" imgH="190440" progId="Equation.DSMT4">
                    <p:embed/>
                  </p:oleObj>
                </mc:Choice>
                <mc:Fallback>
                  <p:oleObj name="Equation" r:id="rId8" imgW="914400" imgH="190440" progId="Equation.DSMT4">
                    <p:embed/>
                    <p:pic>
                      <p:nvPicPr>
                        <p:cNvPr id="0" name="Object 1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5130" y="4640014"/>
                          <a:ext cx="18288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63" name="群組 17"/>
            <p:cNvGrpSpPr>
              <a:grpSpLocks/>
            </p:cNvGrpSpPr>
            <p:nvPr/>
          </p:nvGrpSpPr>
          <p:grpSpPr bwMode="auto">
            <a:xfrm>
              <a:off x="5810250" y="3357562"/>
              <a:ext cx="2362200" cy="1270000"/>
              <a:chOff x="5810250" y="3357562"/>
              <a:chExt cx="2362200" cy="1270000"/>
            </a:xfrm>
          </p:grpSpPr>
          <p:graphicFrame>
            <p:nvGraphicFramePr>
              <p:cNvPr id="23558" name="Object 1040"/>
              <p:cNvGraphicFramePr>
                <a:graphicFrameLocks noChangeAspect="1"/>
              </p:cNvGraphicFramePr>
              <p:nvPr/>
            </p:nvGraphicFramePr>
            <p:xfrm>
              <a:off x="5810250" y="3357562"/>
              <a:ext cx="2362200" cy="127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361" name="Equation" r:id="rId10" imgW="1180800" imgH="634680" progId="Equation.3">
                      <p:embed/>
                    </p:oleObj>
                  </mc:Choice>
                  <mc:Fallback>
                    <p:oleObj name="Equation" r:id="rId10" imgW="1180800" imgH="634680" progId="Equation.3">
                      <p:embed/>
                      <p:pic>
                        <p:nvPicPr>
                          <p:cNvPr id="0" name="Object 10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10250" y="3357562"/>
                            <a:ext cx="2362200" cy="1270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4" name="Oval 1046"/>
              <p:cNvSpPr>
                <a:spLocks noChangeArrowheads="1"/>
              </p:cNvSpPr>
              <p:nvPr/>
            </p:nvSpPr>
            <p:spPr bwMode="auto">
              <a:xfrm>
                <a:off x="6926263" y="3819524"/>
                <a:ext cx="450850" cy="414338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5" name="Oval 1047"/>
              <p:cNvSpPr>
                <a:spLocks noChangeArrowheads="1"/>
              </p:cNvSpPr>
              <p:nvPr/>
            </p:nvSpPr>
            <p:spPr bwMode="auto">
              <a:xfrm>
                <a:off x="7605713" y="4157662"/>
                <a:ext cx="450850" cy="414338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6" name="Oval 1048"/>
              <p:cNvSpPr>
                <a:spLocks noChangeArrowheads="1"/>
              </p:cNvSpPr>
              <p:nvPr/>
            </p:nvSpPr>
            <p:spPr bwMode="auto">
              <a:xfrm>
                <a:off x="6411913" y="3419474"/>
                <a:ext cx="450850" cy="414338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2355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81481"/>
              </p:ext>
            </p:extLst>
          </p:nvPr>
        </p:nvGraphicFramePr>
        <p:xfrm>
          <a:off x="539552" y="3933056"/>
          <a:ext cx="84042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2" name="Equation" r:id="rId12" imgW="4673520" imgH="660240" progId="Equation.DSMT4">
                  <p:embed/>
                </p:oleObj>
              </mc:Choice>
              <mc:Fallback>
                <p:oleObj name="Equation" r:id="rId12" imgW="4673520" imgH="660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933056"/>
                        <a:ext cx="84042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94921"/>
              </p:ext>
            </p:extLst>
          </p:nvPr>
        </p:nvGraphicFramePr>
        <p:xfrm>
          <a:off x="1054348" y="5693022"/>
          <a:ext cx="39497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3" name="Equation" r:id="rId14" imgW="2184120" imgH="203040" progId="Equation.DSMT4">
                  <p:embed/>
                </p:oleObj>
              </mc:Choice>
              <mc:Fallback>
                <p:oleObj name="Equation" r:id="rId14" imgW="218412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348" y="5693022"/>
                        <a:ext cx="39497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9838"/>
              </p:ext>
            </p:extLst>
          </p:nvPr>
        </p:nvGraphicFramePr>
        <p:xfrm>
          <a:off x="1708820" y="5309145"/>
          <a:ext cx="939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4" name="Equation" r:id="rId16" imgW="469800" imgH="355320" progId="Equation.DSMT4">
                  <p:embed/>
                </p:oleObj>
              </mc:Choice>
              <mc:Fallback>
                <p:oleObj name="Equation" r:id="rId16" imgW="469800" imgH="3553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820" y="5309145"/>
                        <a:ext cx="939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270"/>
              </p:ext>
            </p:extLst>
          </p:nvPr>
        </p:nvGraphicFramePr>
        <p:xfrm>
          <a:off x="2668836" y="5301208"/>
          <a:ext cx="2235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5" name="Equation" r:id="rId18" imgW="1117440" imgH="355320" progId="Equation.DSMT4">
                  <p:embed/>
                </p:oleObj>
              </mc:Choice>
              <mc:Fallback>
                <p:oleObj name="Equation" r:id="rId18" imgW="1117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836" y="5301208"/>
                        <a:ext cx="2235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7.1:</a:t>
            </a:r>
          </a:p>
        </p:txBody>
      </p:sp>
      <p:sp>
        <p:nvSpPr>
          <p:cNvPr id="73731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218113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eigenvalue problem: </a:t>
            </a:r>
            <a:r>
              <a:rPr lang="zh-TW" altLang="en-US" dirty="0" smtClean="0">
                <a:solidFill>
                  <a:schemeClr val="tx1"/>
                </a:solidFill>
              </a:rPr>
              <a:t>特徵值問題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eigenvalue: </a:t>
            </a:r>
            <a:r>
              <a:rPr lang="zh-TW" altLang="en-US" dirty="0" smtClean="0">
                <a:solidFill>
                  <a:schemeClr val="tx1"/>
                </a:solidFill>
              </a:rPr>
              <a:t>特徵值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eigenvector: </a:t>
            </a:r>
            <a:r>
              <a:rPr lang="zh-TW" altLang="en-US" dirty="0" smtClean="0">
                <a:solidFill>
                  <a:schemeClr val="tx1"/>
                </a:solidFill>
              </a:rPr>
              <a:t>特徵向量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characteristic equation: </a:t>
            </a:r>
            <a:r>
              <a:rPr lang="zh-TW" altLang="en-US" dirty="0" smtClean="0">
                <a:solidFill>
                  <a:schemeClr val="tx1"/>
                </a:solidFill>
              </a:rPr>
              <a:t>特徵方程式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characteristic polynomial: </a:t>
            </a:r>
            <a:r>
              <a:rPr lang="zh-TW" altLang="en-US" dirty="0" smtClean="0">
                <a:solidFill>
                  <a:schemeClr val="tx1"/>
                </a:solidFill>
              </a:rPr>
              <a:t>特徵多項式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 err="1" smtClean="0">
                <a:solidFill>
                  <a:schemeClr val="tx1"/>
                </a:solidFill>
              </a:rPr>
              <a:t>eigenspace</a:t>
            </a:r>
            <a:r>
              <a:rPr lang="en-US" altLang="zh-TW" dirty="0" smtClean="0">
                <a:solidFill>
                  <a:schemeClr val="tx1"/>
                </a:solidFill>
              </a:rPr>
              <a:t>: </a:t>
            </a:r>
            <a:r>
              <a:rPr lang="zh-TW" altLang="en-US" dirty="0" smtClean="0">
                <a:solidFill>
                  <a:schemeClr val="tx1"/>
                </a:solidFill>
              </a:rPr>
              <a:t>特徵空間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multiplicity: </a:t>
            </a:r>
            <a:r>
              <a:rPr lang="zh-TW" altLang="en-US" dirty="0" smtClean="0">
                <a:solidFill>
                  <a:schemeClr val="tx1"/>
                </a:solidFill>
              </a:rPr>
              <a:t>重數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linear transformation: </a:t>
            </a:r>
            <a:r>
              <a:rPr lang="zh-TW" altLang="en-US" dirty="0" smtClean="0">
                <a:solidFill>
                  <a:schemeClr val="tx1"/>
                </a:solidFill>
              </a:rPr>
              <a:t>線性轉換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dirty="0" smtClean="0">
                <a:solidFill>
                  <a:schemeClr val="tx1"/>
                </a:solidFill>
              </a:rPr>
              <a:t>diagonalization: </a:t>
            </a:r>
            <a:r>
              <a:rPr lang="zh-TW" altLang="en-US" dirty="0" smtClean="0">
                <a:solidFill>
                  <a:schemeClr val="tx1"/>
                </a:solidFill>
              </a:rPr>
              <a:t>對角化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7.2 Diagonalization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</a:rPr>
              <a:t>Diagonalization problem (</a:t>
            </a:r>
            <a:r>
              <a:rPr lang="zh-TW" altLang="en-US" smtClean="0">
                <a:solidFill>
                  <a:srgbClr val="FF0000"/>
                </a:solidFill>
              </a:rPr>
              <a:t>對角化問題</a:t>
            </a:r>
            <a:r>
              <a:rPr lang="en-US" altLang="zh-TW" smtClean="0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990600" y="1269380"/>
            <a:ext cx="7739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For a square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A,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does there exist an invertible matrix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P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such that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baseline="30000" dirty="0">
                <a:latin typeface="+mn-lt"/>
              </a:rPr>
              <a:t>–</a:t>
            </a:r>
            <a:r>
              <a:rPr lang="en-US" altLang="zh-TW" baseline="30000" dirty="0">
                <a:latin typeface="+mn-lt"/>
                <a:ea typeface="標楷體" pitchFamily="65" charset="-120"/>
              </a:rPr>
              <a:t>1</a:t>
            </a:r>
            <a:r>
              <a:rPr lang="en-US" altLang="zh-TW" i="1" dirty="0">
                <a:latin typeface="+mn-lt"/>
                <a:ea typeface="標楷體" pitchFamily="65" charset="-120"/>
              </a:rPr>
              <a:t>AP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diagonal?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95288" y="2214563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Diagonalizable matrix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kern="0" dirty="0">
                <a:solidFill>
                  <a:srgbClr val="FF0000"/>
                </a:solidFill>
                <a:latin typeface="Times New Roman"/>
                <a:ea typeface="標楷體"/>
              </a:rPr>
              <a:t>可對角化矩陣</a:t>
            </a:r>
            <a:r>
              <a:rPr lang="en-US" altLang="zh-TW" kern="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004888" y="2646363"/>
            <a:ext cx="7743825" cy="22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Definition 1: A square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called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diagonalizable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if there exists an invertible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P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such that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baseline="30000" dirty="0">
                <a:latin typeface="+mn-lt"/>
              </a:rPr>
              <a:t>–</a:t>
            </a:r>
            <a:r>
              <a:rPr lang="en-US" altLang="zh-TW" baseline="30000" dirty="0">
                <a:latin typeface="+mn-lt"/>
                <a:ea typeface="標楷體" pitchFamily="65" charset="-120"/>
              </a:rPr>
              <a:t>1</a:t>
            </a:r>
            <a:r>
              <a:rPr lang="en-US" altLang="zh-TW" i="1" dirty="0">
                <a:latin typeface="+mn-lt"/>
                <a:ea typeface="標楷體" pitchFamily="65" charset="-120"/>
              </a:rPr>
              <a:t>AP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a diagonal matrix (i.e.,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diagonalizes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Definition 2: A square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called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diagonalizable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similar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to a diagonal matrix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95288" y="54673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Notes: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827088" y="5868988"/>
            <a:ext cx="7993384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This section shows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that the eigenvalue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and eigenvector problem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closely related to the diagonalization problem</a:t>
            </a:r>
          </a:p>
        </p:txBody>
      </p:sp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1000125" y="4887565"/>
            <a:ext cx="7786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In Sec. 6.4, two square matrices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B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similar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if there exists an invertible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such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B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</a:rPr>
              <a:t>–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1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7.4: Similar matrices have the same eigenvalues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296988" y="1341438"/>
            <a:ext cx="7235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and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B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are similar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n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matrices, then they have the same eigenvalues</a:t>
            </a:r>
          </a:p>
        </p:txBody>
      </p:sp>
      <p:grpSp>
        <p:nvGrpSpPr>
          <p:cNvPr id="24582" name="Group 14"/>
          <p:cNvGrpSpPr>
            <a:grpSpLocks/>
          </p:cNvGrpSpPr>
          <p:nvPr/>
        </p:nvGrpSpPr>
        <p:grpSpPr bwMode="auto">
          <a:xfrm>
            <a:off x="533400" y="2319338"/>
            <a:ext cx="7924800" cy="795337"/>
            <a:chOff x="528" y="1296"/>
            <a:chExt cx="4992" cy="501"/>
          </a:xfrm>
        </p:grpSpPr>
        <p:sp>
          <p:nvSpPr>
            <p:cNvPr id="24587" name="Rectangle 5"/>
            <p:cNvSpPr>
              <a:spLocks noChangeArrowheads="1"/>
            </p:cNvSpPr>
            <p:nvPr/>
          </p:nvSpPr>
          <p:spPr bwMode="auto">
            <a:xfrm>
              <a:off x="528" y="129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Pf:</a:t>
              </a:r>
            </a:p>
          </p:txBody>
        </p:sp>
        <p:graphicFrame>
          <p:nvGraphicFramePr>
            <p:cNvPr id="24579" name="Object 11"/>
            <p:cNvGraphicFramePr>
              <a:graphicFrameLocks noChangeAspect="1"/>
            </p:cNvGraphicFramePr>
            <p:nvPr/>
          </p:nvGraphicFramePr>
          <p:xfrm>
            <a:off x="936" y="1541"/>
            <a:ext cx="260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38" name="方程式" r:id="rId3" imgW="2070000" imgH="203040" progId="Equation.3">
                    <p:embed/>
                  </p:oleObj>
                </mc:Choice>
                <mc:Fallback>
                  <p:oleObj name="方程式" r:id="rId3" imgW="2070000" imgH="2030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" y="1541"/>
                          <a:ext cx="2608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02927"/>
              </p:ext>
            </p:extLst>
          </p:nvPr>
        </p:nvGraphicFramePr>
        <p:xfrm>
          <a:off x="1169988" y="3789040"/>
          <a:ext cx="71882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39" name="Equation" r:id="rId5" imgW="3593880" imgH="825480" progId="Equation.DSMT4">
                  <p:embed/>
                </p:oleObj>
              </mc:Choice>
              <mc:Fallback>
                <p:oleObj name="Equation" r:id="rId5" imgW="3593880" imgH="825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3789040"/>
                        <a:ext cx="71882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1143000" y="5445224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and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B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have the same characteristic equation, they are with the same eigenvalues</a:t>
            </a:r>
          </a:p>
        </p:txBody>
      </p:sp>
      <p:cxnSp>
        <p:nvCxnSpPr>
          <p:cNvPr id="24584" name="直線單箭頭接點 9"/>
          <p:cNvCxnSpPr>
            <a:cxnSpLocks noChangeShapeType="1"/>
          </p:cNvCxnSpPr>
          <p:nvPr/>
        </p:nvCxnSpPr>
        <p:spPr bwMode="auto">
          <a:xfrm rot="10800000" flipV="1">
            <a:off x="4000500" y="2924944"/>
            <a:ext cx="1857375" cy="1071563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857875" y="2564904"/>
            <a:ext cx="3071813" cy="701675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For any diagonal matrix in the form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= </a:t>
            </a:r>
            <a:r>
              <a:rPr lang="el-GR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baseline="30000" dirty="0">
                <a:solidFill>
                  <a:srgbClr val="0000FF"/>
                </a:solidFill>
              </a:rPr>
              <a:t>–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1116013" y="3305175"/>
            <a:ext cx="7924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Consider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the characteristic equation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</a:t>
            </a:r>
          </a:p>
        </p:txBody>
      </p:sp>
      <p:sp>
        <p:nvSpPr>
          <p:cNvPr id="13" name="文字方塊 11"/>
          <p:cNvSpPr txBox="1">
            <a:spLocks noChangeArrowheads="1"/>
          </p:cNvSpPr>
          <p:nvPr/>
        </p:nvSpPr>
        <p:spPr bwMode="auto">
          <a:xfrm>
            <a:off x="971600" y="6372036"/>
            <a:ext cx="7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Note that the eigenvectors of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B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not necessarily identical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1: Eigenvalue problems and diagonalization programs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3035300" y="1438275"/>
          <a:ext cx="2108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0" name="Equation" r:id="rId3" imgW="1054080" imgH="634680" progId="Equation.3">
                  <p:embed/>
                </p:oleObj>
              </mc:Choice>
              <mc:Fallback>
                <p:oleObj name="Equation" r:id="rId3" imgW="105408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1438275"/>
                        <a:ext cx="2108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8" name="Group 11"/>
          <p:cNvGrpSpPr>
            <a:grpSpLocks/>
          </p:cNvGrpSpPr>
          <p:nvPr/>
        </p:nvGrpSpPr>
        <p:grpSpPr bwMode="auto">
          <a:xfrm>
            <a:off x="476250" y="2709863"/>
            <a:ext cx="7696200" cy="1803400"/>
            <a:chOff x="528" y="1632"/>
            <a:chExt cx="4848" cy="1136"/>
          </a:xfrm>
        </p:grpSpPr>
        <p:sp>
          <p:nvSpPr>
            <p:cNvPr id="25610" name="Rectangle 5"/>
            <p:cNvSpPr>
              <a:spLocks noChangeArrowheads="1"/>
            </p:cNvSpPr>
            <p:nvPr/>
          </p:nvSpPr>
          <p:spPr bwMode="auto">
            <a:xfrm>
              <a:off x="528" y="1632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936" y="1872"/>
            <a:ext cx="3904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31" name="Equation" r:id="rId5" imgW="3098520" imgH="711000" progId="Equation.DSMT4">
                    <p:embed/>
                  </p:oleObj>
                </mc:Choice>
                <mc:Fallback>
                  <p:oleObj name="Equation" r:id="rId5" imgW="3098520" imgH="711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" y="1872"/>
                          <a:ext cx="3904" cy="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03" name="Object 8"/>
          <p:cNvGraphicFramePr>
            <a:graphicFrameLocks noChangeAspect="1"/>
          </p:cNvGraphicFramePr>
          <p:nvPr/>
        </p:nvGraphicFramePr>
        <p:xfrm>
          <a:off x="1169988" y="4700588"/>
          <a:ext cx="513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2" name="Equation" r:id="rId7" imgW="2565360" imgH="228600" progId="Equation.DSMT4">
                  <p:embed/>
                </p:oleObj>
              </mc:Choice>
              <mc:Fallback>
                <p:oleObj name="Equation" r:id="rId7" imgW="25653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700588"/>
                        <a:ext cx="513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9" name="Group 13"/>
          <p:cNvGrpSpPr>
            <a:grpSpLocks/>
          </p:cNvGrpSpPr>
          <p:nvPr/>
        </p:nvGrpSpPr>
        <p:grpSpPr bwMode="auto">
          <a:xfrm>
            <a:off x="1181100" y="5226050"/>
            <a:ext cx="4605338" cy="1422400"/>
            <a:chOff x="744" y="3217"/>
            <a:chExt cx="2901" cy="896"/>
          </a:xfrm>
        </p:grpSpPr>
        <p:graphicFrame>
          <p:nvGraphicFramePr>
            <p:cNvPr id="25604" name="Object 9"/>
            <p:cNvGraphicFramePr>
              <a:graphicFrameLocks noChangeAspect="1"/>
            </p:cNvGraphicFramePr>
            <p:nvPr/>
          </p:nvGraphicFramePr>
          <p:xfrm>
            <a:off x="744" y="3553"/>
            <a:ext cx="220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33" name="Equation" r:id="rId9" imgW="1752480" imgH="203040" progId="Equation.DSMT4">
                    <p:embed/>
                  </p:oleObj>
                </mc:Choice>
                <mc:Fallback>
                  <p:oleObj name="Equation" r:id="rId9" imgW="1752480" imgH="2030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" y="3553"/>
                          <a:ext cx="2208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10"/>
            <p:cNvGraphicFramePr>
              <a:graphicFrameLocks noChangeAspect="1"/>
            </p:cNvGraphicFramePr>
            <p:nvPr/>
          </p:nvGraphicFramePr>
          <p:xfrm>
            <a:off x="2957" y="3217"/>
            <a:ext cx="688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34" name="Equation" r:id="rId11" imgW="545760" imgH="711000" progId="Equation.DSMT4">
                    <p:embed/>
                  </p:oleObj>
                </mc:Choice>
                <mc:Fallback>
                  <p:oleObj name="Equation" r:id="rId11" imgW="545760" imgH="7110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7" y="3217"/>
                          <a:ext cx="688" cy="8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01650"/>
          </a:xfrm>
        </p:spPr>
        <p:txBody>
          <a:bodyPr/>
          <a:lstStyle/>
          <a:p>
            <a:pPr eaLnBrk="1" hangingPunct="1"/>
            <a:r>
              <a:rPr lang="en-US" altLang="zh-TW" smtClean="0"/>
              <a:t>Ex 1:  Verifying eigenvalues and eigenvectors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graphicFrame>
        <p:nvGraphicFramePr>
          <p:cNvPr id="2050" name="Object 53"/>
          <p:cNvGraphicFramePr>
            <a:graphicFrameLocks noChangeAspect="1"/>
          </p:cNvGraphicFramePr>
          <p:nvPr/>
        </p:nvGraphicFramePr>
        <p:xfrm>
          <a:off x="1322388" y="1447800"/>
          <a:ext cx="16557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8" name="Equation" r:id="rId3" imgW="812520" imgH="457200" progId="Equation.3">
                  <p:embed/>
                </p:oleObj>
              </mc:Choice>
              <mc:Fallback>
                <p:oleObj name="Equation" r:id="rId3" imgW="812520" imgH="4572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447800"/>
                        <a:ext cx="165576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4"/>
          <p:cNvGraphicFramePr>
            <a:graphicFrameLocks noChangeAspect="1"/>
          </p:cNvGraphicFramePr>
          <p:nvPr/>
        </p:nvGraphicFramePr>
        <p:xfrm>
          <a:off x="3176588" y="1447800"/>
          <a:ext cx="1085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9" name="Equation" r:id="rId5" imgW="533160" imgH="457200" progId="Equation.DSMT4">
                  <p:embed/>
                </p:oleObj>
              </mc:Choice>
              <mc:Fallback>
                <p:oleObj name="Equation" r:id="rId5" imgW="533160" imgH="4572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1447800"/>
                        <a:ext cx="10858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5"/>
          <p:cNvGraphicFramePr>
            <a:graphicFrameLocks noChangeAspect="1"/>
          </p:cNvGraphicFramePr>
          <p:nvPr/>
        </p:nvGraphicFramePr>
        <p:xfrm>
          <a:off x="485775" y="2794000"/>
          <a:ext cx="46577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0" name="Equation" r:id="rId7" imgW="2336760" imgH="457200" progId="Equation.DSMT4">
                  <p:embed/>
                </p:oleObj>
              </mc:Choice>
              <mc:Fallback>
                <p:oleObj name="Equation" r:id="rId7" imgW="2336760" imgH="4572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794000"/>
                        <a:ext cx="465772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6" name="Group 56"/>
          <p:cNvGrpSpPr>
            <a:grpSpLocks/>
          </p:cNvGrpSpPr>
          <p:nvPr/>
        </p:nvGrpSpPr>
        <p:grpSpPr bwMode="auto">
          <a:xfrm>
            <a:off x="3640138" y="2308225"/>
            <a:ext cx="1441450" cy="587375"/>
            <a:chOff x="3552" y="2606"/>
            <a:chExt cx="908" cy="370"/>
          </a:xfrm>
        </p:grpSpPr>
        <p:sp>
          <p:nvSpPr>
            <p:cNvPr id="2067" name="Text Box 57"/>
            <p:cNvSpPr txBox="1">
              <a:spLocks noChangeArrowheads="1"/>
            </p:cNvSpPr>
            <p:nvPr/>
          </p:nvSpPr>
          <p:spPr bwMode="auto">
            <a:xfrm>
              <a:off x="3552" y="2606"/>
              <a:ext cx="9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Eigenvalue</a:t>
              </a:r>
            </a:p>
          </p:txBody>
        </p:sp>
        <p:sp>
          <p:nvSpPr>
            <p:cNvPr id="2068" name="Line 58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aphicFrame>
        <p:nvGraphicFramePr>
          <p:cNvPr id="2053" name="Object 59"/>
          <p:cNvGraphicFramePr>
            <a:graphicFrameLocks noChangeAspect="1"/>
          </p:cNvGraphicFramePr>
          <p:nvPr/>
        </p:nvGraphicFramePr>
        <p:xfrm>
          <a:off x="492125" y="4851400"/>
          <a:ext cx="53657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1" name="Equation" r:id="rId9" imgW="2692080" imgH="457200" progId="Equation.DSMT4">
                  <p:embed/>
                </p:oleObj>
              </mc:Choice>
              <mc:Fallback>
                <p:oleObj name="Equation" r:id="rId9" imgW="2692080" imgH="4572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851400"/>
                        <a:ext cx="53657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7" name="Group 60"/>
          <p:cNvGrpSpPr>
            <a:grpSpLocks/>
          </p:cNvGrpSpPr>
          <p:nvPr/>
        </p:nvGrpSpPr>
        <p:grpSpPr bwMode="auto">
          <a:xfrm>
            <a:off x="3929063" y="4441825"/>
            <a:ext cx="1441450" cy="587375"/>
            <a:chOff x="3552" y="2606"/>
            <a:chExt cx="908" cy="370"/>
          </a:xfrm>
        </p:grpSpPr>
        <p:sp>
          <p:nvSpPr>
            <p:cNvPr id="2065" name="Text Box 61"/>
            <p:cNvSpPr txBox="1">
              <a:spLocks noChangeArrowheads="1"/>
            </p:cNvSpPr>
            <p:nvPr/>
          </p:nvSpPr>
          <p:spPr bwMode="auto">
            <a:xfrm>
              <a:off x="3552" y="2606"/>
              <a:ext cx="9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chemeClr val="hlink"/>
                  </a:solidFill>
                  <a:latin typeface="Times New Roman" pitchFamily="18" charset="0"/>
                </a:rPr>
                <a:t>Eigenvalue</a:t>
              </a:r>
            </a:p>
          </p:txBody>
        </p:sp>
        <p:sp>
          <p:nvSpPr>
            <p:cNvPr id="2066" name="Line 62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2058" name="Group 67"/>
          <p:cNvGrpSpPr>
            <a:grpSpLocks/>
          </p:cNvGrpSpPr>
          <p:nvPr/>
        </p:nvGrpSpPr>
        <p:grpSpPr bwMode="auto">
          <a:xfrm>
            <a:off x="4233863" y="5791200"/>
            <a:ext cx="1535112" cy="601663"/>
            <a:chOff x="4368" y="3408"/>
            <a:chExt cx="967" cy="379"/>
          </a:xfrm>
        </p:grpSpPr>
        <p:sp>
          <p:nvSpPr>
            <p:cNvPr id="2063" name="Text Box 64"/>
            <p:cNvSpPr txBox="1">
              <a:spLocks noChangeArrowheads="1"/>
            </p:cNvSpPr>
            <p:nvPr/>
          </p:nvSpPr>
          <p:spPr bwMode="auto">
            <a:xfrm>
              <a:off x="4368" y="3518"/>
              <a:ext cx="96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chemeClr val="hlink"/>
                  </a:solidFill>
                  <a:latin typeface="Times New Roman" pitchFamily="18" charset="0"/>
                </a:rPr>
                <a:t>Eigenvector</a:t>
              </a:r>
            </a:p>
          </p:txBody>
        </p:sp>
        <p:sp>
          <p:nvSpPr>
            <p:cNvPr id="2064" name="Line 65"/>
            <p:cNvSpPr>
              <a:spLocks noChangeShapeType="1"/>
            </p:cNvSpPr>
            <p:nvPr/>
          </p:nvSpPr>
          <p:spPr bwMode="auto">
            <a:xfrm flipV="1">
              <a:off x="4560" y="3408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3852863" y="3657600"/>
            <a:ext cx="1535112" cy="601663"/>
            <a:chOff x="4368" y="3408"/>
            <a:chExt cx="967" cy="379"/>
          </a:xfrm>
        </p:grpSpPr>
        <p:sp>
          <p:nvSpPr>
            <p:cNvPr id="2061" name="Text Box 69"/>
            <p:cNvSpPr txBox="1">
              <a:spLocks noChangeArrowheads="1"/>
            </p:cNvSpPr>
            <p:nvPr/>
          </p:nvSpPr>
          <p:spPr bwMode="auto">
            <a:xfrm>
              <a:off x="4368" y="3518"/>
              <a:ext cx="96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Eigenvector</a:t>
              </a:r>
            </a:p>
          </p:txBody>
        </p:sp>
        <p:sp>
          <p:nvSpPr>
            <p:cNvPr id="2062" name="Line 70"/>
            <p:cNvSpPr>
              <a:spLocks noChangeShapeType="1"/>
            </p:cNvSpPr>
            <p:nvPr/>
          </p:nvSpPr>
          <p:spPr bwMode="auto">
            <a:xfrm flipV="1">
              <a:off x="4560" y="3408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aphicFrame>
        <p:nvGraphicFramePr>
          <p:cNvPr id="2054" name="Object 71"/>
          <p:cNvGraphicFramePr>
            <a:graphicFrameLocks noChangeAspect="1"/>
          </p:cNvGraphicFramePr>
          <p:nvPr/>
        </p:nvGraphicFramePr>
        <p:xfrm>
          <a:off x="4411663" y="1447800"/>
          <a:ext cx="11382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2" name="Equation" r:id="rId11" imgW="558720" imgH="457200" progId="Equation.DSMT4">
                  <p:embed/>
                </p:oleObj>
              </mc:Choice>
              <mc:Fallback>
                <p:oleObj name="Equation" r:id="rId11" imgW="558720" imgH="457200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1447800"/>
                        <a:ext cx="113823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1"/>
          <p:cNvSpPr txBox="1">
            <a:spLocks noChangeArrowheads="1"/>
          </p:cNvSpPr>
          <p:nvPr/>
        </p:nvSpPr>
        <p:spPr bwMode="auto">
          <a:xfrm>
            <a:off x="5500688" y="2530475"/>
            <a:ext cx="3500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In fact, for each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eigenvalue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it has infinitely many eigenvectors. For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= 2, [3 0]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or [5 0]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are both corresponding eigenvectors. Moreover, ([3 0] + [5 0])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 is still an eigenvector. The proof is in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. 7.1.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024"/>
          <p:cNvGraphicFramePr>
            <a:graphicFrameLocks noChangeAspect="1"/>
          </p:cNvGraphicFramePr>
          <p:nvPr/>
        </p:nvGraphicFramePr>
        <p:xfrm>
          <a:off x="862013" y="1295400"/>
          <a:ext cx="370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7" name="Equation" r:id="rId3" imgW="1854000" imgH="203040" progId="Equation.DSMT4">
                  <p:embed/>
                </p:oleObj>
              </mc:Choice>
              <mc:Fallback>
                <p:oleObj name="Equation" r:id="rId3" imgW="1854000" imgH="20304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295400"/>
                        <a:ext cx="3708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025"/>
          <p:cNvGraphicFramePr>
            <a:graphicFrameLocks noChangeAspect="1"/>
          </p:cNvGraphicFramePr>
          <p:nvPr/>
        </p:nvGraphicFramePr>
        <p:xfrm>
          <a:off x="4502150" y="762000"/>
          <a:ext cx="2590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8" name="Equation" r:id="rId5" imgW="1295280" imgH="711000" progId="Equation.DSMT4">
                  <p:embed/>
                </p:oleObj>
              </mc:Choice>
              <mc:Fallback>
                <p:oleObj name="Equation" r:id="rId5" imgW="1295280" imgH="7110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762000"/>
                        <a:ext cx="25908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1026"/>
          <p:cNvGraphicFramePr>
            <a:graphicFrameLocks noChangeAspect="1"/>
          </p:cNvGraphicFramePr>
          <p:nvPr/>
        </p:nvGraphicFramePr>
        <p:xfrm>
          <a:off x="1201738" y="2205038"/>
          <a:ext cx="7416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9" name="Equation" r:id="rId7" imgW="3708360" imgH="711000" progId="Equation.DSMT4">
                  <p:embed/>
                </p:oleObj>
              </mc:Choice>
              <mc:Fallback>
                <p:oleObj name="Equation" r:id="rId7" imgW="3708360" imgH="7110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205038"/>
                        <a:ext cx="74168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0" name="Group 1031"/>
          <p:cNvGrpSpPr>
            <a:grpSpLocks/>
          </p:cNvGrpSpPr>
          <p:nvPr/>
        </p:nvGrpSpPr>
        <p:grpSpPr bwMode="auto">
          <a:xfrm>
            <a:off x="395288" y="3645024"/>
            <a:ext cx="7408862" cy="1892300"/>
            <a:chOff x="528" y="2960"/>
            <a:chExt cx="4667" cy="1192"/>
          </a:xfrm>
        </p:grpSpPr>
        <p:graphicFrame>
          <p:nvGraphicFramePr>
            <p:cNvPr id="26629" name="Object 1027"/>
            <p:cNvGraphicFramePr>
              <a:graphicFrameLocks noChangeAspect="1"/>
            </p:cNvGraphicFramePr>
            <p:nvPr/>
          </p:nvGraphicFramePr>
          <p:xfrm>
            <a:off x="1435" y="2968"/>
            <a:ext cx="3760" cy="1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00" name="Equation" r:id="rId9" imgW="2984400" imgH="939600" progId="Equation.DSMT4">
                    <p:embed/>
                  </p:oleObj>
                </mc:Choice>
                <mc:Fallback>
                  <p:oleObj name="Equation" r:id="rId9" imgW="2984400" imgH="939600" progId="Equation.DSMT4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" y="2968"/>
                          <a:ext cx="3760" cy="1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2" name="Rectangle 1030"/>
            <p:cNvSpPr>
              <a:spLocks noChangeArrowheads="1"/>
            </p:cNvSpPr>
            <p:nvPr/>
          </p:nvSpPr>
          <p:spPr bwMode="auto">
            <a:xfrm>
              <a:off x="528" y="2960"/>
              <a:ext cx="26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Note: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If</a:t>
              </a:r>
            </a:p>
          </p:txBody>
        </p:sp>
      </p:grpSp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395288" y="5499224"/>
            <a:ext cx="8353176" cy="13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above example can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verify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7.4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since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 eigenvalues for both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–1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the same to be 4, </a:t>
            </a:r>
            <a:r>
              <a:rPr lang="en-US" altLang="zh-TW" sz="1800" dirty="0">
                <a:solidFill>
                  <a:srgbClr val="0000FF"/>
                </a:solidFill>
              </a:rPr>
              <a:t>–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2, and </a:t>
            </a:r>
            <a:r>
              <a:rPr lang="en-US" altLang="zh-TW" sz="1800" dirty="0">
                <a:solidFill>
                  <a:srgbClr val="0000FF"/>
                </a:solidFill>
              </a:rPr>
              <a:t>–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</a:p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reason why the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constructed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with the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eigenvectors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demonstrated in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7.5 on the next slide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07368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Thm</a:t>
            </a:r>
            <a:r>
              <a:rPr lang="en-US" altLang="zh-TW" dirty="0" smtClean="0"/>
              <a:t>. 7.5: Condition for diagonalization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285875" y="1196752"/>
            <a:ext cx="716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diagonalizable if and only if it has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linearly independent eigenvectors</a:t>
            </a:r>
          </a:p>
        </p:txBody>
      </p:sp>
      <p:grpSp>
        <p:nvGrpSpPr>
          <p:cNvPr id="27655" name="群組 8"/>
          <p:cNvGrpSpPr>
            <a:grpSpLocks/>
          </p:cNvGrpSpPr>
          <p:nvPr/>
        </p:nvGrpSpPr>
        <p:grpSpPr bwMode="auto">
          <a:xfrm>
            <a:off x="214313" y="3471863"/>
            <a:ext cx="7924800" cy="533400"/>
            <a:chOff x="214313" y="3517200"/>
            <a:chExt cx="7924800" cy="533400"/>
          </a:xfrm>
        </p:grpSpPr>
        <p:sp>
          <p:nvSpPr>
            <p:cNvPr id="27657" name="Rectangle 5"/>
            <p:cNvSpPr>
              <a:spLocks noChangeArrowheads="1"/>
            </p:cNvSpPr>
            <p:nvPr/>
          </p:nvSpPr>
          <p:spPr bwMode="auto">
            <a:xfrm>
              <a:off x="214313" y="3517200"/>
              <a:ext cx="7924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Pf:</a:t>
              </a:r>
            </a:p>
          </p:txBody>
        </p:sp>
        <p:graphicFrame>
          <p:nvGraphicFramePr>
            <p:cNvPr id="27652" name="Object 6"/>
            <p:cNvGraphicFramePr>
              <a:graphicFrameLocks noChangeAspect="1"/>
            </p:cNvGraphicFramePr>
            <p:nvPr/>
          </p:nvGraphicFramePr>
          <p:xfrm>
            <a:off x="783952" y="3571875"/>
            <a:ext cx="54768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86" name="Equation" r:id="rId3" imgW="304560" imgH="203040" progId="Equation.DSMT4">
                    <p:embed/>
                  </p:oleObj>
                </mc:Choice>
                <mc:Fallback>
                  <p:oleObj name="Equation" r:id="rId3" imgW="304560" imgH="2030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952" y="3571875"/>
                          <a:ext cx="547688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50" name="Object 9"/>
          <p:cNvGraphicFramePr>
            <a:graphicFrameLocks noChangeAspect="1"/>
          </p:cNvGraphicFramePr>
          <p:nvPr/>
        </p:nvGraphicFramePr>
        <p:xfrm>
          <a:off x="1290638" y="3749675"/>
          <a:ext cx="74501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7" name="Equation" r:id="rId5" imgW="4140000" imgH="457200" progId="Equation.DSMT4">
                  <p:embed/>
                </p:oleObj>
              </mc:Choice>
              <mc:Fallback>
                <p:oleObj name="Equation" r:id="rId5" imgW="41400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3749675"/>
                        <a:ext cx="7450137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2465388" y="4684713"/>
          <a:ext cx="4249737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8" name="Equation" r:id="rId7" imgW="2361960" imgH="1168200" progId="Equation.DSMT4">
                  <p:embed/>
                </p:oleObj>
              </mc:Choice>
              <mc:Fallback>
                <p:oleObj name="Equation" r:id="rId7" imgW="2361960" imgH="1168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4684713"/>
                        <a:ext cx="4249737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928688" y="1988840"/>
            <a:ext cx="7715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If 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linearly independent eigenvectors, it does not imply that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distinct eigenvalues.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 an extreme case, it 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is possible to have only one eigenvalue with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 multiplicity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and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linearly independent eigenvectors for this eigenvalue</a:t>
            </a:r>
          </a:p>
          <a:p>
            <a:pPr marL="273050" indent="-27305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On the other hand, 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if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distinct eigenvalues, then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linearly independent 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eigenvectors 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(see </a:t>
            </a:r>
            <a:r>
              <a:rPr lang="en-US" altLang="zh-TW" sz="16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7.6), and thus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must be diagonalizable</a:t>
            </a:r>
            <a:endParaRPr lang="zh-TW" altLang="en-US" sz="16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750888" y="785813"/>
          <a:ext cx="47529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4" name="Equation" r:id="rId3" imgW="2641320" imgH="457200" progId="Equation.DSMT4">
                  <p:embed/>
                </p:oleObj>
              </mc:Choice>
              <mc:Fallback>
                <p:oleObj name="Equation" r:id="rId3" imgW="264132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785813"/>
                        <a:ext cx="475297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889000" y="1700213"/>
          <a:ext cx="7999413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5" name="Equation" r:id="rId5" imgW="4444920" imgH="685800" progId="Equation.DSMT4">
                  <p:embed/>
                </p:oleObj>
              </mc:Choice>
              <mc:Fallback>
                <p:oleObj name="Equation" r:id="rId5" imgW="4444920" imgH="685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700213"/>
                        <a:ext cx="7999413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81460"/>
              </p:ext>
            </p:extLst>
          </p:nvPr>
        </p:nvGraphicFramePr>
        <p:xfrm>
          <a:off x="862013" y="3033713"/>
          <a:ext cx="66040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6" name="Equation" r:id="rId7" imgW="3670200" imgH="660240" progId="Equation.DSMT4">
                  <p:embed/>
                </p:oleObj>
              </mc:Choice>
              <mc:Fallback>
                <p:oleObj name="Equation" r:id="rId7" imgW="3670200" imgH="660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033713"/>
                        <a:ext cx="66040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7"/>
          <p:cNvGraphicFramePr>
            <a:graphicFrameLocks noChangeAspect="1"/>
          </p:cNvGraphicFramePr>
          <p:nvPr/>
        </p:nvGraphicFramePr>
        <p:xfrm>
          <a:off x="855663" y="4359275"/>
          <a:ext cx="5324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7" name="Equation" r:id="rId9" imgW="2958840" imgH="203040" progId="Equation.DSMT4">
                  <p:embed/>
                </p:oleObj>
              </mc:Choice>
              <mc:Fallback>
                <p:oleObj name="Equation" r:id="rId9" imgW="295884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4359275"/>
                        <a:ext cx="53244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137369"/>
              </p:ext>
            </p:extLst>
          </p:nvPr>
        </p:nvGraphicFramePr>
        <p:xfrm>
          <a:off x="323528" y="5035550"/>
          <a:ext cx="77231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8" name="Equation" r:id="rId11" imgW="4292280" imgH="457200" progId="Equation.DSMT4">
                  <p:embed/>
                </p:oleObj>
              </mc:Choice>
              <mc:Fallback>
                <p:oleObj name="Equation" r:id="rId11" imgW="42922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035550"/>
                        <a:ext cx="7723187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9"/>
          <p:cNvGraphicFramePr>
            <a:graphicFrameLocks noChangeAspect="1"/>
          </p:cNvGraphicFramePr>
          <p:nvPr/>
        </p:nvGraphicFramePr>
        <p:xfrm>
          <a:off x="935038" y="5916613"/>
          <a:ext cx="32226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9" name="Equation" r:id="rId13" imgW="1790640" imgH="228600" progId="Equation.DSMT4">
                  <p:embed/>
                </p:oleObj>
              </mc:Choice>
              <mc:Fallback>
                <p:oleObj name="Equation" r:id="rId13" imgW="17906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5916613"/>
                        <a:ext cx="32226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10"/>
          <p:cNvGraphicFramePr>
            <a:graphicFrameLocks noChangeAspect="1"/>
          </p:cNvGraphicFramePr>
          <p:nvPr/>
        </p:nvGraphicFramePr>
        <p:xfrm>
          <a:off x="950913" y="6423025"/>
          <a:ext cx="24685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20" name="Equation" r:id="rId15" imgW="1371600" imgH="228600" progId="Equation.DSMT4">
                  <p:embed/>
                </p:oleObj>
              </mc:Choice>
              <mc:Fallback>
                <p:oleObj name="Equation" r:id="rId15" imgW="13716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6423025"/>
                        <a:ext cx="246856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250825" y="4714875"/>
          <a:ext cx="5476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21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14875"/>
                        <a:ext cx="5476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024"/>
          <p:cNvGraphicFramePr>
            <a:graphicFrameLocks noChangeAspect="1"/>
          </p:cNvGraphicFramePr>
          <p:nvPr/>
        </p:nvGraphicFramePr>
        <p:xfrm>
          <a:off x="468313" y="915988"/>
          <a:ext cx="4887912" cy="251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8" name="Equation" r:id="rId3" imgW="2717640" imgH="1396800" progId="Equation.DSMT4">
                  <p:embed/>
                </p:oleObj>
              </mc:Choice>
              <mc:Fallback>
                <p:oleObj name="Equation" r:id="rId3" imgW="2717640" imgH="13968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15988"/>
                        <a:ext cx="4887912" cy="251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165147"/>
              </p:ext>
            </p:extLst>
          </p:nvPr>
        </p:nvGraphicFramePr>
        <p:xfrm>
          <a:off x="467544" y="3508375"/>
          <a:ext cx="7793037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9" name="Equation" r:id="rId5" imgW="4330440" imgH="1155600" progId="Equation.DSMT4">
                  <p:embed/>
                </p:oleObj>
              </mc:Choice>
              <mc:Fallback>
                <p:oleObj name="Equation" r:id="rId5" imgW="4330440" imgH="11556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08375"/>
                        <a:ext cx="7793037" cy="208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1" name="群組 5"/>
          <p:cNvGrpSpPr>
            <a:grpSpLocks/>
          </p:cNvGrpSpPr>
          <p:nvPr/>
        </p:nvGrpSpPr>
        <p:grpSpPr bwMode="auto">
          <a:xfrm>
            <a:off x="527050" y="5775325"/>
            <a:ext cx="8005763" cy="876300"/>
            <a:chOff x="526993" y="5775647"/>
            <a:chExt cx="8005447" cy="875978"/>
          </a:xfrm>
        </p:grpSpPr>
        <p:graphicFrame>
          <p:nvGraphicFramePr>
            <p:cNvPr id="29700" name="Object 4"/>
            <p:cNvGraphicFramePr>
              <a:graphicFrameLocks noChangeAspect="1"/>
            </p:cNvGraphicFramePr>
            <p:nvPr/>
          </p:nvGraphicFramePr>
          <p:xfrm>
            <a:off x="902915" y="5829300"/>
            <a:ext cx="7629525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30" name="Equation" r:id="rId7" imgW="4241520" imgH="457200" progId="Equation.DSMT4">
                    <p:embed/>
                  </p:oleObj>
                </mc:Choice>
                <mc:Fallback>
                  <p:oleObj name="Equation" r:id="rId7" imgW="4241520" imgH="4572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2915" y="5829300"/>
                          <a:ext cx="7629525" cy="82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2" name="矩形 4"/>
            <p:cNvSpPr>
              <a:spLocks noChangeArrowheads="1"/>
            </p:cNvSpPr>
            <p:nvPr/>
          </p:nvSpPr>
          <p:spPr bwMode="auto">
            <a:xfrm>
              <a:off x="526993" y="5775647"/>
              <a:ext cx="5886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</a:rPr>
                <a:t>※ </a:t>
              </a: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4: A matrix that is not diagonalizable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1143000" y="1306513"/>
          <a:ext cx="63944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2" name="Equation" r:id="rId3" imgW="3200400" imgH="685800" progId="Equation.DSMT4">
                  <p:embed/>
                </p:oleObj>
              </mc:Choice>
              <mc:Fallback>
                <p:oleObj name="Equation" r:id="rId3" imgW="32004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06513"/>
                        <a:ext cx="639445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7" name="Group 14"/>
          <p:cNvGrpSpPr>
            <a:grpSpLocks/>
          </p:cNvGrpSpPr>
          <p:nvPr/>
        </p:nvGrpSpPr>
        <p:grpSpPr bwMode="auto">
          <a:xfrm>
            <a:off x="458788" y="2684463"/>
            <a:ext cx="7696200" cy="1298575"/>
            <a:chOff x="528" y="1568"/>
            <a:chExt cx="4848" cy="818"/>
          </a:xfrm>
        </p:grpSpPr>
        <p:sp>
          <p:nvSpPr>
            <p:cNvPr id="30729" name="Rectangle 5"/>
            <p:cNvSpPr>
              <a:spLocks noChangeArrowheads="1"/>
            </p:cNvSpPr>
            <p:nvPr/>
          </p:nvSpPr>
          <p:spPr bwMode="auto">
            <a:xfrm>
              <a:off x="528" y="1568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</a:p>
          </p:txBody>
        </p:sp>
        <p:graphicFrame>
          <p:nvGraphicFramePr>
            <p:cNvPr id="30725" name="Object 10"/>
            <p:cNvGraphicFramePr>
              <a:graphicFrameLocks noChangeAspect="1"/>
            </p:cNvGraphicFramePr>
            <p:nvPr/>
          </p:nvGraphicFramePr>
          <p:xfrm>
            <a:off x="936" y="1840"/>
            <a:ext cx="2641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23" name="Equation" r:id="rId5" imgW="2209680" imgH="457200" progId="Equation.DSMT4">
                    <p:embed/>
                  </p:oleObj>
                </mc:Choice>
                <mc:Fallback>
                  <p:oleObj name="Equation" r:id="rId5" imgW="2209680" imgH="4572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" y="1840"/>
                          <a:ext cx="2641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3" name="Object 11"/>
          <p:cNvGraphicFramePr>
            <a:graphicFrameLocks noChangeAspect="1"/>
          </p:cNvGraphicFramePr>
          <p:nvPr/>
        </p:nvGraphicFramePr>
        <p:xfrm>
          <a:off x="1069975" y="4000500"/>
          <a:ext cx="79613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4" name="Equation" r:id="rId7" imgW="4190760" imgH="228600" progId="Equation.DSMT4">
                  <p:embed/>
                </p:oleObj>
              </mc:Choice>
              <mc:Fallback>
                <p:oleObj name="Equation" r:id="rId7" imgW="419076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4000500"/>
                        <a:ext cx="79613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8147"/>
              </p:ext>
            </p:extLst>
          </p:nvPr>
        </p:nvGraphicFramePr>
        <p:xfrm>
          <a:off x="1131888" y="4572000"/>
          <a:ext cx="57896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5" name="Equation" r:id="rId9" imgW="3047760" imgH="457200" progId="Equation.DSMT4">
                  <p:embed/>
                </p:oleObj>
              </mc:Choice>
              <mc:Fallback>
                <p:oleObj name="Equation" r:id="rId9" imgW="304776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572000"/>
                        <a:ext cx="57896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1116013" y="5534025"/>
            <a:ext cx="767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does not have two linearly independent eigenvectors,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not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diagonalizable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Steps for diagonalizing</a:t>
            </a:r>
            <a:r>
              <a:rPr lang="en-US" altLang="zh-TW" i="1" smtClean="0"/>
              <a:t> </a:t>
            </a:r>
            <a:r>
              <a:rPr lang="en-US" altLang="zh-TW" smtClean="0"/>
              <a:t>an</a:t>
            </a:r>
            <a:r>
              <a:rPr lang="en-US" altLang="zh-TW" i="1" smtClean="0"/>
              <a:t> n</a:t>
            </a:r>
            <a:r>
              <a:rPr lang="en-US" altLang="zh-TW" smtClean="0">
                <a:sym typeface="Symbol" pitchFamily="18" charset="2"/>
              </a:rPr>
              <a:t></a:t>
            </a:r>
            <a:r>
              <a:rPr lang="en-US" altLang="zh-TW" i="1" smtClean="0"/>
              <a:t>n</a:t>
            </a:r>
            <a:r>
              <a:rPr lang="en-US" altLang="zh-TW" smtClean="0"/>
              <a:t> square matrix:</a:t>
            </a:r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611188" y="304006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 Step 2: Let</a:t>
            </a:r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2286000" y="3043238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55" name="Equation" r:id="rId3" imgW="1104840" imgH="228600" progId="Equation.DSMT4">
                  <p:embed/>
                </p:oleObj>
              </mc:Choice>
              <mc:Fallback>
                <p:oleObj name="Equation" r:id="rId3" imgW="11048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3238"/>
                        <a:ext cx="220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Rectangle 4"/>
          <p:cNvSpPr>
            <a:spLocks noChangeArrowheads="1"/>
          </p:cNvSpPr>
          <p:nvPr/>
        </p:nvSpPr>
        <p:spPr bwMode="auto">
          <a:xfrm>
            <a:off x="611188" y="1481138"/>
            <a:ext cx="8050212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79500" indent="-10795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 Step 1: Find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linearly independent eigenvectors                    for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with corresponding eigenvalues </a:t>
            </a:r>
          </a:p>
        </p:txBody>
      </p:sp>
      <p:graphicFrame>
        <p:nvGraphicFramePr>
          <p:cNvPr id="31747" name="Object 9"/>
          <p:cNvGraphicFramePr>
            <a:graphicFrameLocks noChangeAspect="1"/>
          </p:cNvGraphicFramePr>
          <p:nvPr/>
        </p:nvGraphicFramePr>
        <p:xfrm>
          <a:off x="6786563" y="1571625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56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571625"/>
                        <a:ext cx="1447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4" name="Group 15"/>
          <p:cNvGrpSpPr>
            <a:grpSpLocks/>
          </p:cNvGrpSpPr>
          <p:nvPr/>
        </p:nvGrpSpPr>
        <p:grpSpPr bwMode="auto">
          <a:xfrm>
            <a:off x="611188" y="3951288"/>
            <a:ext cx="7924800" cy="2286000"/>
            <a:chOff x="576" y="1776"/>
            <a:chExt cx="4992" cy="1440"/>
          </a:xfrm>
        </p:grpSpPr>
        <p:sp>
          <p:nvSpPr>
            <p:cNvPr id="31755" name="Rectangle 6"/>
            <p:cNvSpPr>
              <a:spLocks noChangeArrowheads="1"/>
            </p:cNvSpPr>
            <p:nvPr/>
          </p:nvSpPr>
          <p:spPr bwMode="auto">
            <a:xfrm>
              <a:off x="576" y="177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 Step 3:</a:t>
              </a:r>
            </a:p>
          </p:txBody>
        </p:sp>
        <p:graphicFrame>
          <p:nvGraphicFramePr>
            <p:cNvPr id="31749" name="Object 10"/>
            <p:cNvGraphicFramePr>
              <a:graphicFrameLocks noChangeAspect="1"/>
            </p:cNvGraphicFramePr>
            <p:nvPr/>
          </p:nvGraphicFramePr>
          <p:xfrm>
            <a:off x="1488" y="1824"/>
            <a:ext cx="2480" cy="1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357" name="Equation" r:id="rId7" imgW="1968480" imgH="812520" progId="Equation.DSMT4">
                    <p:embed/>
                  </p:oleObj>
                </mc:Choice>
                <mc:Fallback>
                  <p:oleObj name="Equation" r:id="rId7" imgW="1968480" imgH="8125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824"/>
                          <a:ext cx="2480" cy="10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11"/>
            <p:cNvGraphicFramePr>
              <a:graphicFrameLocks noChangeAspect="1"/>
            </p:cNvGraphicFramePr>
            <p:nvPr/>
          </p:nvGraphicFramePr>
          <p:xfrm>
            <a:off x="1440" y="2928"/>
            <a:ext cx="254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358" name="Equation" r:id="rId9" imgW="2019240" imgH="228600" progId="Equation.DSMT4">
                    <p:embed/>
                  </p:oleObj>
                </mc:Choice>
                <mc:Fallback>
                  <p:oleObj name="Equation" r:id="rId9" imgW="2019240" imgH="2286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928"/>
                          <a:ext cx="254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8" name="Object 8"/>
          <p:cNvGraphicFramePr>
            <a:graphicFrameLocks noChangeAspect="1"/>
          </p:cNvGraphicFramePr>
          <p:nvPr/>
        </p:nvGraphicFramePr>
        <p:xfrm>
          <a:off x="6386513" y="2060575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59"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060575"/>
                        <a:ext cx="1498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Diagonalizing a matrix</a:t>
            </a:r>
          </a:p>
        </p:txBody>
      </p:sp>
      <p:graphicFrame>
        <p:nvGraphicFramePr>
          <p:cNvPr id="32770" name="Object 0"/>
          <p:cNvGraphicFramePr>
            <a:graphicFrameLocks noChangeAspect="1"/>
          </p:cNvGraphicFramePr>
          <p:nvPr/>
        </p:nvGraphicFramePr>
        <p:xfrm>
          <a:off x="755650" y="1338263"/>
          <a:ext cx="5816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1" name="方程式" r:id="rId3" imgW="5816520" imgH="1803240" progId="Equation.3">
                  <p:embed/>
                </p:oleObj>
              </mc:Choice>
              <mc:Fallback>
                <p:oleObj name="方程式" r:id="rId3" imgW="5816520" imgH="18032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38263"/>
                        <a:ext cx="5816600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4" name="Group 14"/>
          <p:cNvGrpSpPr>
            <a:grpSpLocks/>
          </p:cNvGrpSpPr>
          <p:nvPr/>
        </p:nvGrpSpPr>
        <p:grpSpPr bwMode="auto">
          <a:xfrm>
            <a:off x="468313" y="3349625"/>
            <a:ext cx="7696200" cy="1879600"/>
            <a:chOff x="528" y="1920"/>
            <a:chExt cx="4848" cy="1184"/>
          </a:xfrm>
        </p:grpSpPr>
        <p:sp>
          <p:nvSpPr>
            <p:cNvPr id="32775" name="Rectangle 5"/>
            <p:cNvSpPr>
              <a:spLocks noChangeArrowheads="1"/>
            </p:cNvSpPr>
            <p:nvPr/>
          </p:nvSpPr>
          <p:spPr bwMode="auto">
            <a:xfrm>
              <a:off x="528" y="192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</a:p>
          </p:txBody>
        </p:sp>
        <p:graphicFrame>
          <p:nvGraphicFramePr>
            <p:cNvPr id="32772" name="Object 2"/>
            <p:cNvGraphicFramePr>
              <a:graphicFrameLocks noChangeAspect="1"/>
            </p:cNvGraphicFramePr>
            <p:nvPr/>
          </p:nvGraphicFramePr>
          <p:xfrm>
            <a:off x="944" y="2208"/>
            <a:ext cx="4310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02" name="Equation" r:id="rId5" imgW="3416040" imgH="711000" progId="Equation.DSMT4">
                    <p:embed/>
                  </p:oleObj>
                </mc:Choice>
                <mc:Fallback>
                  <p:oleObj name="Equation" r:id="rId5" imgW="3416040" imgH="7110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" y="2208"/>
                          <a:ext cx="4310" cy="8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1093788" y="5343525"/>
          <a:ext cx="502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3" name="Equation" r:id="rId7" imgW="2514600" imgH="228600" progId="Equation.DSMT4">
                  <p:embed/>
                </p:oleObj>
              </mc:Choice>
              <mc:Fallback>
                <p:oleObj name="Equation" r:id="rId7" imgW="2514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343525"/>
                        <a:ext cx="502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93385"/>
              </p:ext>
            </p:extLst>
          </p:nvPr>
        </p:nvGraphicFramePr>
        <p:xfrm>
          <a:off x="539552" y="1354138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2" name="Equation" r:id="rId3" imgW="444240" imgH="215640" progId="Equation.3">
                  <p:embed/>
                </p:oleObj>
              </mc:Choice>
              <mc:Fallback>
                <p:oleObj name="Equation" r:id="rId3" imgW="444240" imgH="2156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54138"/>
                        <a:ext cx="88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184795"/>
              </p:ext>
            </p:extLst>
          </p:nvPr>
        </p:nvGraphicFramePr>
        <p:xfrm>
          <a:off x="1374552" y="863600"/>
          <a:ext cx="7162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3" name="Equation" r:id="rId5" imgW="3581280" imgH="711000" progId="Equation.DSMT4">
                  <p:embed/>
                </p:oleObj>
              </mc:Choice>
              <mc:Fallback>
                <p:oleObj name="Equation" r:id="rId5" imgW="3581280" imgH="7110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552" y="863600"/>
                        <a:ext cx="71628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41348"/>
              </p:ext>
            </p:extLst>
          </p:nvPr>
        </p:nvGraphicFramePr>
        <p:xfrm>
          <a:off x="1553964" y="2292350"/>
          <a:ext cx="4927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4" name="Equation" r:id="rId7" imgW="2463480" imgH="711000" progId="Equation.DSMT4">
                  <p:embed/>
                </p:oleObj>
              </mc:Choice>
              <mc:Fallback>
                <p:oleObj name="Equation" r:id="rId7" imgW="2463480" imgH="7110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964" y="2292350"/>
                        <a:ext cx="4927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09824"/>
              </p:ext>
            </p:extLst>
          </p:nvPr>
        </p:nvGraphicFramePr>
        <p:xfrm>
          <a:off x="539552" y="4286250"/>
          <a:ext cx="109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5" name="Equation" r:id="rId9" imgW="545760" imgH="215640" progId="Equation.3">
                  <p:embed/>
                </p:oleObj>
              </mc:Choice>
              <mc:Fallback>
                <p:oleObj name="Equation" r:id="rId9" imgW="545760" imgH="21564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286250"/>
                        <a:ext cx="1092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51192"/>
              </p:ext>
            </p:extLst>
          </p:nvPr>
        </p:nvGraphicFramePr>
        <p:xfrm>
          <a:off x="1547664" y="3792538"/>
          <a:ext cx="7442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6" name="Equation" r:id="rId11" imgW="3720960" imgH="711000" progId="Equation.DSMT4">
                  <p:embed/>
                </p:oleObj>
              </mc:Choice>
              <mc:Fallback>
                <p:oleObj name="Equation" r:id="rId11" imgW="3720960" imgH="71100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792538"/>
                        <a:ext cx="7442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60556"/>
              </p:ext>
            </p:extLst>
          </p:nvPr>
        </p:nvGraphicFramePr>
        <p:xfrm>
          <a:off x="1553964" y="5292725"/>
          <a:ext cx="5156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7" name="Equation" r:id="rId13" imgW="2577960" imgH="711000" progId="Equation.DSMT4">
                  <p:embed/>
                </p:oleObj>
              </mc:Choice>
              <mc:Fallback>
                <p:oleObj name="Equation" r:id="rId13" imgW="2577960" imgH="71100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964" y="5292725"/>
                        <a:ext cx="5156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26787"/>
              </p:ext>
            </p:extLst>
          </p:nvPr>
        </p:nvGraphicFramePr>
        <p:xfrm>
          <a:off x="611560" y="1357313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8" name="Equation" r:id="rId3" imgW="444240" imgH="228600" progId="Equation.3">
                  <p:embed/>
                </p:oleObj>
              </mc:Choice>
              <mc:Fallback>
                <p:oleObj name="Equation" r:id="rId3" imgW="44424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57313"/>
                        <a:ext cx="88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59843"/>
              </p:ext>
            </p:extLst>
          </p:nvPr>
        </p:nvGraphicFramePr>
        <p:xfrm>
          <a:off x="1407864" y="857250"/>
          <a:ext cx="7340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9" name="Equation" r:id="rId5" imgW="3670200" imgH="711000" progId="Equation.DSMT4">
                  <p:embed/>
                </p:oleObj>
              </mc:Choice>
              <mc:Fallback>
                <p:oleObj name="Equation" r:id="rId5" imgW="36702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864" y="857250"/>
                        <a:ext cx="7340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91404"/>
              </p:ext>
            </p:extLst>
          </p:nvPr>
        </p:nvGraphicFramePr>
        <p:xfrm>
          <a:off x="1438647" y="2292350"/>
          <a:ext cx="4953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0" name="Equation" r:id="rId7" imgW="2476440" imgH="711000" progId="Equation.DSMT4">
                  <p:embed/>
                </p:oleObj>
              </mc:Choice>
              <mc:Fallback>
                <p:oleObj name="Equation" r:id="rId7" imgW="247644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647" y="2292350"/>
                        <a:ext cx="49530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50124"/>
              </p:ext>
            </p:extLst>
          </p:nvPr>
        </p:nvGraphicFramePr>
        <p:xfrm>
          <a:off x="682997" y="3857625"/>
          <a:ext cx="6578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1" name="Equation" r:id="rId9" imgW="3288960" imgH="1422360" progId="Equation.DSMT4">
                  <p:embed/>
                </p:oleObj>
              </mc:Choice>
              <mc:Fallback>
                <p:oleObj name="Equation" r:id="rId9" imgW="3288960" imgH="1422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97" y="3857625"/>
                        <a:ext cx="6578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395288" y="838200"/>
            <a:ext cx="810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Note: a quick way to calculate </a:t>
            </a:r>
            <a:r>
              <a:rPr lang="en-US" altLang="zh-TW" i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i="1" baseline="30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based on the diagonalization technique</a:t>
            </a:r>
            <a:endParaRPr lang="en-US" altLang="zh-TW" i="1" baseline="3000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5842" name="Object 6"/>
          <p:cNvGraphicFramePr>
            <a:graphicFrameLocks noChangeAspect="1"/>
          </p:cNvGraphicFramePr>
          <p:nvPr/>
        </p:nvGraphicFramePr>
        <p:xfrm>
          <a:off x="857250" y="1965325"/>
          <a:ext cx="6883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5" name="Equation" r:id="rId3" imgW="3441600" imgH="939600" progId="Equation.DSMT4">
                  <p:embed/>
                </p:oleObj>
              </mc:Choice>
              <mc:Fallback>
                <p:oleObj name="Equation" r:id="rId3" imgW="344160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65325"/>
                        <a:ext cx="68834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7"/>
          <p:cNvGraphicFramePr>
            <a:graphicFrameLocks noChangeAspect="1"/>
          </p:cNvGraphicFramePr>
          <p:nvPr/>
        </p:nvGraphicFramePr>
        <p:xfrm>
          <a:off x="823913" y="4121150"/>
          <a:ext cx="73914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6" name="Equation" r:id="rId5" imgW="3695400" imgH="1346040" progId="Equation.DSMT4">
                  <p:embed/>
                </p:oleObj>
              </mc:Choice>
              <mc:Fallback>
                <p:oleObj name="Equation" r:id="rId5" imgW="3695400" imgH="1346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121150"/>
                        <a:ext cx="7391400" cy="269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7.1: The eigenspace corresponding to </a:t>
            </a:r>
            <a:r>
              <a:rPr lang="en-US" altLang="zh-TW" i="1" smtClean="0">
                <a:sym typeface="Symbol" pitchFamily="18" charset="2"/>
              </a:rPr>
              <a:t> </a:t>
            </a:r>
            <a:r>
              <a:rPr lang="en-US" altLang="zh-TW" smtClean="0">
                <a:sym typeface="Symbol" pitchFamily="18" charset="2"/>
              </a:rPr>
              <a:t>of</a:t>
            </a:r>
            <a:r>
              <a:rPr lang="en-US" altLang="zh-TW" i="1" smtClean="0">
                <a:sym typeface="Symbol" pitchFamily="18" charset="2"/>
              </a:rPr>
              <a:t> </a:t>
            </a:r>
            <a:r>
              <a:rPr lang="en-US" altLang="zh-TW" smtClean="0">
                <a:sym typeface="Symbol" pitchFamily="18" charset="2"/>
              </a:rPr>
              <a:t>matrix </a:t>
            </a:r>
            <a:r>
              <a:rPr lang="en-US" altLang="zh-TW" i="1" smtClean="0">
                <a:sym typeface="Symbol" pitchFamily="18" charset="2"/>
              </a:rPr>
              <a:t>A</a:t>
            </a:r>
            <a:endParaRPr lang="en-US" altLang="zh-TW" i="1" smtClean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81000" y="1285875"/>
            <a:ext cx="84391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an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 with an eigenvalue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,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then the set of all eigenvectors of </a:t>
            </a:r>
            <a:r>
              <a:rPr lang="en-US" altLang="zh-TW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b="1" dirty="0">
                <a:latin typeface="Times New Roman" pitchFamily="18" charset="0"/>
                <a:sym typeface="Symbol" pitchFamily="18" charset="2"/>
              </a:rPr>
              <a:t>together with the zero vector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is a subspace 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This subspace is called the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特徵空間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of </a:t>
            </a:r>
            <a:r>
              <a:rPr lang="en-US" altLang="zh-TW" i="1" dirty="0">
                <a:sym typeface="Symbol" pitchFamily="18" charset="2"/>
              </a:rPr>
              <a:t>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079" name="Group 12"/>
          <p:cNvGrpSpPr>
            <a:grpSpLocks/>
          </p:cNvGrpSpPr>
          <p:nvPr/>
        </p:nvGrpSpPr>
        <p:grpSpPr bwMode="auto">
          <a:xfrm>
            <a:off x="468313" y="2714625"/>
            <a:ext cx="7920037" cy="1246188"/>
            <a:chOff x="528" y="1776"/>
            <a:chExt cx="4992" cy="785"/>
          </a:xfrm>
        </p:grpSpPr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528" y="177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Pf:</a:t>
              </a: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528" y="1968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571500" lvl="1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None/>
              </a:pP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x</a:t>
              </a:r>
              <a:r>
                <a:rPr lang="en-US" altLang="zh-TW" baseline="-25000">
                  <a:latin typeface="Times New Roman" pitchFamily="18" charset="0"/>
                  <a:ea typeface="標楷體" pitchFamily="65" charset="-120"/>
                </a:rPr>
                <a:t>1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and </a:t>
              </a: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x</a:t>
              </a:r>
              <a:r>
                <a:rPr lang="en-US" altLang="zh-TW" baseline="-25000">
                  <a:latin typeface="Times New Roman" pitchFamily="18" charset="0"/>
                  <a:ea typeface="標楷體" pitchFamily="65" charset="-120"/>
                </a:rPr>
                <a:t>2</a:t>
              </a:r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are eigenvectors corresponding to </a:t>
              </a:r>
              <a:r>
                <a:rPr lang="en-US" altLang="zh-TW" i="1">
                  <a:latin typeface="標楷體" pitchFamily="65" charset="-120"/>
                  <a:ea typeface="標楷體" pitchFamily="65" charset="-120"/>
                  <a:sym typeface="Symbol" pitchFamily="18" charset="2"/>
                </a:rPr>
                <a:t>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3076" name="Object 8"/>
            <p:cNvGraphicFramePr>
              <a:graphicFrameLocks noChangeAspect="1"/>
            </p:cNvGraphicFramePr>
            <p:nvPr/>
          </p:nvGraphicFramePr>
          <p:xfrm>
            <a:off x="890" y="2273"/>
            <a:ext cx="225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8" name="Equation" r:id="rId3" imgW="1790640" imgH="228600" progId="Equation.DSMT4">
                    <p:embed/>
                  </p:oleObj>
                </mc:Choice>
                <mc:Fallback>
                  <p:oleObj name="Equation" r:id="rId3" imgW="17906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0" y="2273"/>
                          <a:ext cx="2255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69264"/>
              </p:ext>
            </p:extLst>
          </p:nvPr>
        </p:nvGraphicFramePr>
        <p:xfrm>
          <a:off x="1082476" y="4005064"/>
          <a:ext cx="645636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" name="Equation" r:id="rId5" imgW="3581280" imgH="457200" progId="Equation.DSMT4">
                  <p:embed/>
                </p:oleObj>
              </mc:Choice>
              <mc:Fallback>
                <p:oleObj name="Equation" r:id="rId5" imgW="35812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76" y="4005064"/>
                        <a:ext cx="6456363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58214"/>
              </p:ext>
            </p:extLst>
          </p:nvPr>
        </p:nvGraphicFramePr>
        <p:xfrm>
          <a:off x="1115616" y="4869160"/>
          <a:ext cx="599598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0" name="Equation" r:id="rId7" imgW="3327120" imgH="457200" progId="Equation.DSMT4">
                  <p:embed/>
                </p:oleObj>
              </mc:Choice>
              <mc:Fallback>
                <p:oleObj name="Equation" r:id="rId7" imgW="332712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869160"/>
                        <a:ext cx="5995987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1071563" y="5670376"/>
            <a:ext cx="7500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this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set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closed under vector addition and scalar multiplication, this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set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a subspace of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according to Theorem 4.5</a:t>
            </a:r>
            <a:endParaRPr lang="en-US" altLang="zh-TW" baseline="400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7.6: Sufficient conditions for diagonalization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071563" y="1214438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has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distinct eigenvalues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then the corresponding eigenvectors are linearly independent and thus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diagonalizable according to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7.5.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357188" y="24208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Pf: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1071563" y="270892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…,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i="1" baseline="-25000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be distinct eigenvalues and corresponding eigenvectors be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…, </a:t>
            </a:r>
            <a:r>
              <a:rPr lang="en-US" altLang="zh-TW" b="1" dirty="0" err="1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i="1" baseline="-25000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In addition, consider that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eigenvectors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are linearly independent, but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+1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eigenvectors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are linearly dependent, i.e.,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68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834892"/>
              </p:ext>
            </p:extLst>
          </p:nvPr>
        </p:nvGraphicFramePr>
        <p:xfrm>
          <a:off x="2143125" y="4437112"/>
          <a:ext cx="604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3" name="Equation" r:id="rId3" imgW="3022560" imgH="228600" progId="Equation.DSMT4">
                  <p:embed/>
                </p:oleObj>
              </mc:Choice>
              <mc:Fallback>
                <p:oleObj name="Equation" r:id="rId3" imgW="30225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437112"/>
                        <a:ext cx="6045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1114425" y="4943475"/>
            <a:ext cx="7458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where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c</a:t>
            </a:r>
            <a:r>
              <a:rPr lang="en-US" altLang="zh-TW" i="1" baseline="-25000" dirty="0" err="1">
                <a:latin typeface="Times New Roman" pitchFamily="18" charset="0"/>
                <a:ea typeface="標楷體" pitchFamily="65" charset="-120"/>
              </a:rPr>
              <a:t>i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’s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are not all zero. Multiplying both sides of Eq. (1) by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yields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149562"/>
              </p:ext>
            </p:extLst>
          </p:nvPr>
        </p:nvGraphicFramePr>
        <p:xfrm>
          <a:off x="2055813" y="5826968"/>
          <a:ext cx="617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4" name="Equation" r:id="rId5" imgW="3085920" imgH="457200" progId="Equation.DSMT4">
                  <p:embed/>
                </p:oleObj>
              </mc:Choice>
              <mc:Fallback>
                <p:oleObj name="Equation" r:id="rId5" imgW="30859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5826968"/>
                        <a:ext cx="6172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95288" y="836712"/>
            <a:ext cx="82867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On the other hand, multiplying both sides of Eq. (1) by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i="1" baseline="-25000" dirty="0">
                <a:latin typeface="Times New Roman" pitchFamily="18" charset="0"/>
                <a:ea typeface="標楷體" pitchFamily="65" charset="-120"/>
              </a:rPr>
              <a:t>m+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yields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820738" y="1428750"/>
          <a:ext cx="728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5" name="Equation" r:id="rId3" imgW="3644640" imgH="228600" progId="Equation.DSMT4">
                  <p:embed/>
                </p:oleObj>
              </mc:Choice>
              <mc:Fallback>
                <p:oleObj name="Equation" r:id="rId3" imgW="36446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428750"/>
                        <a:ext cx="728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95288" y="2060848"/>
            <a:ext cx="82867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Now, subtracting Eq. (2) from Eq. (3) produces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164191"/>
              </p:ext>
            </p:extLst>
          </p:nvPr>
        </p:nvGraphicFramePr>
        <p:xfrm>
          <a:off x="760413" y="2708920"/>
          <a:ext cx="703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6" name="Equation" r:id="rId5" imgW="3517560" imgH="228600" progId="Equation.DSMT4">
                  <p:embed/>
                </p:oleObj>
              </mc:Choice>
              <mc:Fallback>
                <p:oleObj name="Equation" r:id="rId5" imgW="35175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708920"/>
                        <a:ext cx="7035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92113" y="3284984"/>
            <a:ext cx="82867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eigenvectors are linearly independent, we can infer that all coefficients of this equation should be zero, i.e.,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920209"/>
              </p:ext>
            </p:extLst>
          </p:nvPr>
        </p:nvGraphicFramePr>
        <p:xfrm>
          <a:off x="1319213" y="4221088"/>
          <a:ext cx="6273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" name="Equation" r:id="rId7" imgW="3136680" imgH="228600" progId="Equation.DSMT4">
                  <p:embed/>
                </p:oleObj>
              </mc:Choice>
              <mc:Fallback>
                <p:oleObj name="Equation" r:id="rId7" imgW="31366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221088"/>
                        <a:ext cx="6273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5536" y="4797152"/>
            <a:ext cx="8501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Because all the eigenvalues are distinct, it follows all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c</a:t>
            </a:r>
            <a:r>
              <a:rPr lang="en-US" altLang="zh-TW" i="1" baseline="-25000" dirty="0" err="1">
                <a:latin typeface="Times New Roman" pitchFamily="18" charset="0"/>
                <a:ea typeface="標楷體" pitchFamily="65" charset="-120"/>
              </a:rPr>
              <a:t>i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’s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equal to 0, which contradicts our assumption that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i="1" baseline="-25000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+1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can be expressed as a linear combination of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eigenvectors.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So, the set of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eigenvectors is linearly independent given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distinct eigenvalues, and according to </a:t>
            </a:r>
            <a:r>
              <a:rPr lang="en-US" altLang="zh-TW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. 7.5, we can conclude that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diagonalizable</a:t>
            </a:r>
            <a:endParaRPr lang="en-US" altLang="zh-TW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25"/>
          <p:cNvGrpSpPr>
            <a:grpSpLocks/>
          </p:cNvGrpSpPr>
          <p:nvPr/>
        </p:nvGrpSpPr>
        <p:grpSpPr bwMode="auto">
          <a:xfrm>
            <a:off x="433388" y="1000125"/>
            <a:ext cx="7924800" cy="1722438"/>
            <a:chOff x="249" y="1783"/>
            <a:chExt cx="4992" cy="1085"/>
          </a:xfrm>
        </p:grpSpPr>
        <p:sp>
          <p:nvSpPr>
            <p:cNvPr id="38919" name="Rectangle 11"/>
            <p:cNvSpPr>
              <a:spLocks noChangeArrowheads="1"/>
            </p:cNvSpPr>
            <p:nvPr/>
          </p:nvSpPr>
          <p:spPr bwMode="auto">
            <a:xfrm>
              <a:off x="249" y="1783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Ex 7: Determining whether a matrix is diagonalizable</a:t>
              </a:r>
            </a:p>
          </p:txBody>
        </p:sp>
        <p:graphicFrame>
          <p:nvGraphicFramePr>
            <p:cNvPr id="38915" name="Object 12"/>
            <p:cNvGraphicFramePr>
              <a:graphicFrameLocks noChangeAspect="1"/>
            </p:cNvGraphicFramePr>
            <p:nvPr/>
          </p:nvGraphicFramePr>
          <p:xfrm>
            <a:off x="2001" y="2053"/>
            <a:ext cx="1342" cy="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70" r:id="rId3" imgW="1066800" imgH="647700" progId="Equation.3">
                    <p:embed/>
                  </p:oleObj>
                </mc:Choice>
                <mc:Fallback>
                  <p:oleObj r:id="rId3" imgW="1066800" imgH="6477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1" y="2053"/>
                          <a:ext cx="1342" cy="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504825" y="300037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</a:rPr>
              <a:t>Sol: </a:t>
            </a:r>
            <a:r>
              <a:rPr lang="en-US" altLang="zh-TW" dirty="0">
                <a:latin typeface="Times New Roman" pitchFamily="18" charset="0"/>
              </a:rPr>
              <a:t>Because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is a triangular matrix, its eigenvalues are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89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674621"/>
              </p:ext>
            </p:extLst>
          </p:nvPr>
        </p:nvGraphicFramePr>
        <p:xfrm>
          <a:off x="1252736" y="3500438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1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736" y="3500438"/>
                        <a:ext cx="2743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16"/>
          <p:cNvSpPr>
            <a:spLocks noChangeArrowheads="1"/>
          </p:cNvSpPr>
          <p:nvPr/>
        </p:nvSpPr>
        <p:spPr bwMode="auto">
          <a:xfrm>
            <a:off x="1143000" y="4429125"/>
            <a:ext cx="7086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According to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7.6, because these three values are distinct,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diagonalizable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838200"/>
            <a:ext cx="8428037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8: Finding a diagonalized matrix for a linear transformation</a:t>
            </a:r>
          </a:p>
        </p:txBody>
      </p:sp>
      <p:graphicFrame>
        <p:nvGraphicFramePr>
          <p:cNvPr id="3993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365035"/>
              </p:ext>
            </p:extLst>
          </p:nvPr>
        </p:nvGraphicFramePr>
        <p:xfrm>
          <a:off x="1187624" y="1268413"/>
          <a:ext cx="705802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9" name="Equation" r:id="rId3" imgW="3530520" imgH="939600" progId="Equation.DSMT4">
                  <p:embed/>
                </p:oleObj>
              </mc:Choice>
              <mc:Fallback>
                <p:oleObj name="Equation" r:id="rId3" imgW="3530520" imgH="939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268413"/>
                        <a:ext cx="7058025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468313" y="306896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</a:rPr>
              <a:t>Sol:</a:t>
            </a:r>
          </a:p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</a:rPr>
              <a:t>	      </a:t>
            </a:r>
            <a:r>
              <a:rPr lang="en-US" altLang="zh-TW" dirty="0">
                <a:solidFill>
                  <a:schemeClr val="bg2"/>
                </a:solidFill>
                <a:latin typeface="Times New Roman" pitchFamily="18" charset="0"/>
              </a:rPr>
              <a:t>The standard matrix for </a:t>
            </a:r>
            <a:r>
              <a:rPr lang="en-US" altLang="zh-TW" i="1" dirty="0">
                <a:solidFill>
                  <a:schemeClr val="bg2"/>
                </a:solidFill>
                <a:latin typeface="Times New Roman" pitchFamily="18" charset="0"/>
              </a:rPr>
              <a:t>T</a:t>
            </a:r>
            <a:r>
              <a:rPr lang="en-US" altLang="zh-TW" dirty="0">
                <a:solidFill>
                  <a:schemeClr val="bg2"/>
                </a:solidFill>
                <a:latin typeface="Times New Roman" pitchFamily="18" charset="0"/>
              </a:rPr>
              <a:t> is given by</a:t>
            </a:r>
          </a:p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3993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94796"/>
              </p:ext>
            </p:extLst>
          </p:nvPr>
        </p:nvGraphicFramePr>
        <p:xfrm>
          <a:off x="3302000" y="3933056"/>
          <a:ext cx="212725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0" name="Equation" r:id="rId5" imgW="1180800" imgH="711000" progId="Equation.DSMT4">
                  <p:embed/>
                </p:oleObj>
              </mc:Choice>
              <mc:Fallback>
                <p:oleObj name="Equation" r:id="rId5" imgW="1180800" imgH="711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3933056"/>
                        <a:ext cx="2127250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Text Box 21"/>
          <p:cNvSpPr txBox="1">
            <a:spLocks noChangeArrowheads="1"/>
          </p:cNvSpPr>
          <p:nvPr/>
        </p:nvSpPr>
        <p:spPr bwMode="auto">
          <a:xfrm>
            <a:off x="1115616" y="5229200"/>
            <a:ext cx="777716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From Ex. 5 you know that </a:t>
            </a:r>
            <a:r>
              <a:rPr lang="el-GR" altLang="zh-TW" i="1" dirty="0">
                <a:latin typeface="Times New Roman" pitchFamily="18" charset="0"/>
              </a:rPr>
              <a:t>λ</a:t>
            </a:r>
            <a:r>
              <a:rPr lang="en-US" altLang="zh-TW" baseline="-25000" dirty="0">
                <a:latin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</a:rPr>
              <a:t> = 2, </a:t>
            </a:r>
            <a:r>
              <a:rPr lang="el-GR" altLang="zh-TW" i="1" dirty="0">
                <a:latin typeface="Times New Roman" pitchFamily="18" charset="0"/>
              </a:rPr>
              <a:t>λ</a:t>
            </a:r>
            <a:r>
              <a:rPr lang="en-US" altLang="zh-TW" baseline="-25000" dirty="0">
                <a:latin typeface="Times New Roman" pitchFamily="18" charset="0"/>
              </a:rPr>
              <a:t>2 </a:t>
            </a:r>
            <a:r>
              <a:rPr lang="en-US" altLang="zh-TW" dirty="0">
                <a:latin typeface="Times New Roman" pitchFamily="18" charset="0"/>
              </a:rPr>
              <a:t>=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TW" dirty="0">
                <a:latin typeface="Times New Roman" pitchFamily="18" charset="0"/>
              </a:rPr>
              <a:t>2, </a:t>
            </a:r>
            <a:r>
              <a:rPr lang="el-GR" altLang="zh-TW" i="1" dirty="0">
                <a:latin typeface="Times New Roman" pitchFamily="18" charset="0"/>
              </a:rPr>
              <a:t>λ</a:t>
            </a:r>
            <a:r>
              <a:rPr lang="en-US" altLang="zh-TW" baseline="-25000" dirty="0">
                <a:latin typeface="Times New Roman" pitchFamily="18" charset="0"/>
              </a:rPr>
              <a:t>3</a:t>
            </a:r>
            <a:r>
              <a:rPr lang="en-US" altLang="zh-TW" dirty="0">
                <a:latin typeface="Times New Roman" pitchFamily="18" charset="0"/>
              </a:rPr>
              <a:t> = 3 and thus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is diagonalizable. So, </a:t>
            </a:r>
            <a:r>
              <a:rPr lang="en-US" altLang="zh-TW" dirty="0" smtClean="0">
                <a:latin typeface="Times New Roman" pitchFamily="18" charset="0"/>
              </a:rPr>
              <a:t>similar to </a:t>
            </a:r>
            <a:r>
              <a:rPr lang="en-US" altLang="zh-TW" dirty="0">
                <a:latin typeface="Times New Roman" pitchFamily="18" charset="0"/>
              </a:rPr>
              <a:t>the result on Slide 7.25, these three linearly independent eigenvectors found in Ex. 5 can be used to form the basis     . That is</a:t>
            </a:r>
          </a:p>
        </p:txBody>
      </p:sp>
      <p:graphicFrame>
        <p:nvGraphicFramePr>
          <p:cNvPr id="399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74414"/>
              </p:ext>
            </p:extLst>
          </p:nvPr>
        </p:nvGraphicFramePr>
        <p:xfrm>
          <a:off x="3924300" y="6483176"/>
          <a:ext cx="381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1" name="Equation" r:id="rId7" imgW="190440" imgH="164880" progId="Equation.DSMT4">
                  <p:embed/>
                </p:oleObj>
              </mc:Choice>
              <mc:Fallback>
                <p:oleObj name="Equation" r:id="rId7" imgW="19044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6483176"/>
                        <a:ext cx="381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6"/>
          <p:cNvGraphicFramePr>
            <a:graphicFrameLocks noChangeAspect="1"/>
          </p:cNvGraphicFramePr>
          <p:nvPr/>
        </p:nvGraphicFramePr>
        <p:xfrm>
          <a:off x="838200" y="1182688"/>
          <a:ext cx="6272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4" name="Equation" r:id="rId4" imgW="3136680" imgH="228600" progId="Equation.DSMT4">
                  <p:embed/>
                </p:oleObj>
              </mc:Choice>
              <mc:Fallback>
                <p:oleObj name="Equation" r:id="rId4" imgW="31366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82688"/>
                        <a:ext cx="6272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10"/>
          <p:cNvGraphicFramePr>
            <a:graphicFrameLocks noChangeAspect="1"/>
          </p:cNvGraphicFramePr>
          <p:nvPr/>
        </p:nvGraphicFramePr>
        <p:xfrm>
          <a:off x="1792288" y="2428875"/>
          <a:ext cx="447040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5" name="Equation" r:id="rId6" imgW="2234880" imgH="965160" progId="Equation.DSMT4">
                  <p:embed/>
                </p:oleObj>
              </mc:Choice>
              <mc:Fallback>
                <p:oleObj name="Equation" r:id="rId6" imgW="2234880" imgH="965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2428875"/>
                        <a:ext cx="4470400" cy="192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755650" y="1773238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The matrix for </a:t>
            </a:r>
            <a:r>
              <a:rPr lang="en-US" altLang="zh-TW" i="1">
                <a:latin typeface="Times New Roman" pitchFamily="18" charset="0"/>
              </a:rPr>
              <a:t>T</a:t>
            </a:r>
            <a:r>
              <a:rPr lang="en-US" altLang="zh-TW">
                <a:latin typeface="Times New Roman" pitchFamily="18" charset="0"/>
              </a:rPr>
              <a:t> relative to this basis is</a:t>
            </a:r>
          </a:p>
        </p:txBody>
      </p:sp>
      <p:sp>
        <p:nvSpPr>
          <p:cNvPr id="5" name="文字方塊 11"/>
          <p:cNvSpPr txBox="1">
            <a:spLocks noChangeArrowheads="1"/>
          </p:cNvSpPr>
          <p:nvPr/>
        </p:nvSpPr>
        <p:spPr bwMode="auto">
          <a:xfrm>
            <a:off x="928688" y="4659313"/>
            <a:ext cx="7715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Note that it is not necessary to calculate       through the above equation. According to the result on Slide 7.25, we already know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   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is a diagonal matrix and its main diagonal entries are corresponding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287496"/>
              </p:ext>
            </p:extLst>
          </p:nvPr>
        </p:nvGraphicFramePr>
        <p:xfrm>
          <a:off x="4990455" y="4706938"/>
          <a:ext cx="3016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6" name="Equation" r:id="rId8" imgW="190440" imgH="164880" progId="Equation.DSMT4">
                  <p:embed/>
                </p:oleObj>
              </mc:Choice>
              <mc:Fallback>
                <p:oleObj name="Equation" r:id="rId8" imgW="190440" imgH="164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455" y="4706938"/>
                        <a:ext cx="3016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7"/>
          <p:cNvGraphicFramePr>
            <a:graphicFrameLocks noChangeAspect="1"/>
          </p:cNvGraphicFramePr>
          <p:nvPr/>
        </p:nvGraphicFramePr>
        <p:xfrm>
          <a:off x="6732588" y="5013325"/>
          <a:ext cx="30162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7" name="Equation" r:id="rId10" imgW="190440" imgH="164880" progId="Equation.DSMT4">
                  <p:embed/>
                </p:oleObj>
              </mc:Choice>
              <mc:Fallback>
                <p:oleObj name="Equation" r:id="rId10" imgW="19044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013325"/>
                        <a:ext cx="30162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7.2: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218113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diagonalization problem:  </a:t>
            </a:r>
            <a:r>
              <a:rPr lang="zh-TW" altLang="en-US" smtClean="0">
                <a:solidFill>
                  <a:schemeClr val="tx1"/>
                </a:solidFill>
              </a:rPr>
              <a:t>對角化問題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diagonalization:  </a:t>
            </a:r>
            <a:r>
              <a:rPr lang="zh-TW" altLang="en-US" smtClean="0">
                <a:solidFill>
                  <a:schemeClr val="tx1"/>
                </a:solidFill>
              </a:rPr>
              <a:t>對角化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diagonalizable matrix:  </a:t>
            </a:r>
            <a:r>
              <a:rPr lang="zh-TW" altLang="en-US" smtClean="0">
                <a:solidFill>
                  <a:schemeClr val="tx1"/>
                </a:solidFill>
              </a:rPr>
              <a:t>可對角化矩陣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893175" cy="601663"/>
          </a:xfrm>
        </p:spPr>
        <p:txBody>
          <a:bodyPr/>
          <a:lstStyle/>
          <a:p>
            <a:pPr eaLnBrk="1" hangingPunct="1"/>
            <a:r>
              <a:rPr lang="en-US" altLang="zh-TW" sz="3000" smtClean="0"/>
              <a:t>7.3 Symmetric Matrices and Orthogonal Diagonalization</a:t>
            </a:r>
            <a:r>
              <a:rPr lang="en-US" altLang="zh-TW" sz="2800" smtClean="0"/>
              <a:t> </a:t>
            </a:r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Symmetric matrix </a:t>
            </a:r>
            <a:r>
              <a:rPr lang="en-US" altLang="zh-TW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對稱矩陣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  <a:r>
              <a:rPr lang="en-US" altLang="zh-TW" smtClean="0"/>
              <a:t>:</a:t>
            </a:r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684213" y="1371600"/>
            <a:ext cx="7956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lvl="1" indent="-206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A square matrix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is symmetric if it is equal to its transpose:</a:t>
            </a:r>
          </a:p>
        </p:txBody>
      </p:sp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3643313" y="1928813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6" name="方程式" r:id="rId3" imgW="507960" imgH="190440" progId="Equation.3">
                  <p:embed/>
                </p:oleObj>
              </mc:Choice>
              <mc:Fallback>
                <p:oleObj name="方程式" r:id="rId3" imgW="50796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1928813"/>
                        <a:ext cx="1016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3" name="Group 24"/>
          <p:cNvGrpSpPr>
            <a:grpSpLocks/>
          </p:cNvGrpSpPr>
          <p:nvPr/>
        </p:nvGrpSpPr>
        <p:grpSpPr bwMode="auto">
          <a:xfrm>
            <a:off x="395288" y="2590800"/>
            <a:ext cx="6913562" cy="3706813"/>
            <a:chOff x="249" y="1632"/>
            <a:chExt cx="4355" cy="2335"/>
          </a:xfrm>
        </p:grpSpPr>
        <p:sp>
          <p:nvSpPr>
            <p:cNvPr id="41997" name="Rectangle 6"/>
            <p:cNvSpPr>
              <a:spLocks noChangeArrowheads="1"/>
            </p:cNvSpPr>
            <p:nvPr/>
          </p:nvSpPr>
          <p:spPr bwMode="auto">
            <a:xfrm>
              <a:off x="249" y="1632"/>
              <a:ext cx="435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Ex 1: Symmetric matrices and nonsymetric matrices</a:t>
              </a:r>
            </a:p>
          </p:txBody>
        </p:sp>
        <p:graphicFrame>
          <p:nvGraphicFramePr>
            <p:cNvPr id="41987" name="Object 7"/>
            <p:cNvGraphicFramePr>
              <a:graphicFrameLocks noChangeAspect="1"/>
            </p:cNvGraphicFramePr>
            <p:nvPr/>
          </p:nvGraphicFramePr>
          <p:xfrm>
            <a:off x="699" y="1872"/>
            <a:ext cx="1470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47" name="Equation" r:id="rId5" imgW="1168200" imgH="634680" progId="Equation.3">
                    <p:embed/>
                  </p:oleObj>
                </mc:Choice>
                <mc:Fallback>
                  <p:oleObj name="Equation" r:id="rId5" imgW="1168200" imgH="6346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872"/>
                          <a:ext cx="1470" cy="7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88" name="Object 8"/>
            <p:cNvGraphicFramePr>
              <a:graphicFrameLocks noChangeAspect="1"/>
            </p:cNvGraphicFramePr>
            <p:nvPr/>
          </p:nvGraphicFramePr>
          <p:xfrm>
            <a:off x="709" y="2640"/>
            <a:ext cx="911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48" name="Equation" r:id="rId7" imgW="723600" imgH="431640" progId="Equation.3">
                    <p:embed/>
                  </p:oleObj>
                </mc:Choice>
                <mc:Fallback>
                  <p:oleObj name="Equation" r:id="rId7" imgW="723600" imgH="431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" y="2640"/>
                          <a:ext cx="911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89" name="Object 9"/>
            <p:cNvGraphicFramePr>
              <a:graphicFrameLocks noChangeAspect="1"/>
            </p:cNvGraphicFramePr>
            <p:nvPr/>
          </p:nvGraphicFramePr>
          <p:xfrm>
            <a:off x="698" y="3168"/>
            <a:ext cx="1327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49" name="Equation" r:id="rId9" imgW="1054080" imgH="634680" progId="Equation.3">
                    <p:embed/>
                  </p:oleObj>
                </mc:Choice>
                <mc:Fallback>
                  <p:oleObj name="Equation" r:id="rId9" imgW="1054080" imgH="6346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" y="3168"/>
                          <a:ext cx="1327" cy="7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94" name="Text Box 21"/>
          <p:cNvSpPr txBox="1">
            <a:spLocks noChangeArrowheads="1"/>
          </p:cNvSpPr>
          <p:nvPr/>
        </p:nvSpPr>
        <p:spPr bwMode="auto">
          <a:xfrm>
            <a:off x="4356100" y="335756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(symmetric)</a:t>
            </a:r>
          </a:p>
        </p:txBody>
      </p:sp>
      <p:sp>
        <p:nvSpPr>
          <p:cNvPr id="41995" name="Text Box 22"/>
          <p:cNvSpPr txBox="1">
            <a:spLocks noChangeArrowheads="1"/>
          </p:cNvSpPr>
          <p:nvPr/>
        </p:nvSpPr>
        <p:spPr bwMode="auto">
          <a:xfrm>
            <a:off x="4356100" y="441166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(symmetric)</a:t>
            </a:r>
          </a:p>
        </p:txBody>
      </p:sp>
      <p:sp>
        <p:nvSpPr>
          <p:cNvPr id="41996" name="Text Box 23"/>
          <p:cNvSpPr txBox="1">
            <a:spLocks noChangeArrowheads="1"/>
          </p:cNvSpPr>
          <p:nvPr/>
        </p:nvSpPr>
        <p:spPr bwMode="auto">
          <a:xfrm>
            <a:off x="4356100" y="549275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(nonsymmetric)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 7.7: Eigenvalues of symmetric matrices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539750" y="1292225"/>
            <a:ext cx="82851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“symmetric”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matrix, then the following properties are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true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(1)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diagonalizable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(symmetric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matrices (except the matrices in the form of </a:t>
            </a:r>
            <a:r>
              <a:rPr lang="en-US" altLang="zh-TW" i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= </a:t>
            </a:r>
            <a:r>
              <a:rPr lang="en-US" altLang="zh-TW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aI</a:t>
            </a:r>
            <a:r>
              <a:rPr lang="en-US" altLang="zh-TW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,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in which case</a:t>
            </a:r>
            <a:r>
              <a:rPr lang="en-US" altLang="zh-TW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A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is already diagonal</a:t>
            </a:r>
            <a:r>
              <a:rPr lang="en-US" altLang="zh-TW" dirty="0" smtClean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)</a:t>
            </a:r>
            <a:r>
              <a:rPr lang="en-US" altLang="zh-TW" i="1" dirty="0" smtClean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are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guaranteed to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have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linearly independent eigenvectors and thus be diagonalizable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(2) All eigenvalues 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are real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numbers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(3) </a:t>
            </a:r>
            <a:r>
              <a:rPr lang="en-US" altLang="zh-TW" dirty="0">
                <a:latin typeface="+mn-lt"/>
                <a:ea typeface="標楷體" pitchFamily="65" charset="-120"/>
              </a:rPr>
              <a:t>If 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dirty="0">
                <a:latin typeface="+mn-lt"/>
                <a:ea typeface="標楷體" pitchFamily="65" charset="-120"/>
                <a:sym typeface="Symbol" pitchFamily="18" charset="2"/>
              </a:rPr>
              <a:t>is an eigenvalue of 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A</a:t>
            </a:r>
            <a:r>
              <a:rPr lang="en-US" altLang="zh-TW" dirty="0">
                <a:latin typeface="+mn-lt"/>
                <a:ea typeface="標楷體" pitchFamily="65" charset="-120"/>
                <a:sym typeface="Symbol" pitchFamily="18" charset="2"/>
              </a:rPr>
              <a:t> with </a:t>
            </a:r>
            <a:r>
              <a:rPr lang="en-US" altLang="zh-TW" dirty="0" smtClean="0">
                <a:latin typeface="+mn-lt"/>
                <a:ea typeface="標楷體" pitchFamily="65" charset="-120"/>
                <a:sym typeface="Symbol" pitchFamily="18" charset="2"/>
              </a:rPr>
              <a:t>the multiplicity to be </a:t>
            </a:r>
            <a:r>
              <a:rPr lang="en-US" altLang="zh-TW" i="1" dirty="0" smtClean="0">
                <a:latin typeface="+mn-lt"/>
                <a:ea typeface="標楷體" pitchFamily="65" charset="-120"/>
              </a:rPr>
              <a:t>k</a:t>
            </a:r>
            <a:r>
              <a:rPr lang="en-US" altLang="zh-TW" i="1" dirty="0">
                <a:latin typeface="+mn-lt"/>
                <a:ea typeface="標楷體" pitchFamily="65" charset="-120"/>
              </a:rPr>
              <a:t>, </a:t>
            </a:r>
            <a:r>
              <a:rPr lang="en-US" altLang="zh-TW" dirty="0">
                <a:latin typeface="+mn-lt"/>
                <a:ea typeface="標楷體" pitchFamily="65" charset="-120"/>
              </a:rPr>
              <a:t>then</a:t>
            </a:r>
            <a:r>
              <a:rPr lang="en-US" altLang="zh-TW" i="1" dirty="0">
                <a:latin typeface="+mn-lt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dirty="0">
                <a:latin typeface="+mn-lt"/>
                <a:ea typeface="標楷體" pitchFamily="65" charset="-120"/>
                <a:sym typeface="Symbol" pitchFamily="18" charset="2"/>
              </a:rPr>
              <a:t>has </a:t>
            </a:r>
            <a:r>
              <a:rPr lang="en-US" altLang="zh-TW" i="1" dirty="0">
                <a:latin typeface="+mn-lt"/>
                <a:ea typeface="標楷體" pitchFamily="65" charset="-120"/>
              </a:rPr>
              <a:t>k </a:t>
            </a:r>
            <a:r>
              <a:rPr lang="en-US" altLang="zh-TW" dirty="0">
                <a:latin typeface="+mn-lt"/>
                <a:ea typeface="標楷體" pitchFamily="65" charset="-120"/>
              </a:rPr>
              <a:t>linearly independent eigenvectors. That is, the </a:t>
            </a:r>
            <a:r>
              <a:rPr lang="en-US" altLang="zh-TW" dirty="0" err="1">
                <a:latin typeface="+mn-lt"/>
                <a:ea typeface="標楷體" pitchFamily="65" charset="-120"/>
              </a:rPr>
              <a:t>eigenspace</a:t>
            </a:r>
            <a:r>
              <a:rPr lang="en-US" altLang="zh-TW" dirty="0">
                <a:latin typeface="+mn-lt"/>
                <a:ea typeface="標楷體" pitchFamily="65" charset="-120"/>
              </a:rPr>
              <a:t> of</a:t>
            </a:r>
            <a:r>
              <a:rPr lang="en-US" altLang="zh-TW" i="1" dirty="0">
                <a:latin typeface="+mn-lt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dirty="0">
                <a:latin typeface="+mn-lt"/>
                <a:ea typeface="標楷體" pitchFamily="65" charset="-120"/>
                <a:sym typeface="Symbol" pitchFamily="18" charset="2"/>
              </a:rPr>
              <a:t>has dimension</a:t>
            </a:r>
            <a:r>
              <a:rPr lang="en-US" altLang="zh-TW" i="1" dirty="0">
                <a:latin typeface="+mn-lt"/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i="1" dirty="0" smtClean="0">
                <a:latin typeface="+mn-lt"/>
                <a:ea typeface="標楷體" pitchFamily="65" charset="-120"/>
              </a:rPr>
              <a:t>k</a:t>
            </a:r>
            <a:endParaRPr lang="en-US" altLang="zh-TW" dirty="0">
              <a:latin typeface="+mn-lt"/>
              <a:ea typeface="標楷體" pitchFamily="65" charset="-120"/>
            </a:endParaRPr>
          </a:p>
          <a:p>
            <a:pPr marL="804863" lvl="1" indent="-428625">
              <a:lnSpc>
                <a:spcPct val="110000"/>
              </a:lnSpc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文字方塊 11"/>
          <p:cNvSpPr txBox="1">
            <a:spLocks noChangeArrowheads="1"/>
          </p:cNvSpPr>
          <p:nvPr/>
        </p:nvSpPr>
        <p:spPr bwMode="auto">
          <a:xfrm>
            <a:off x="857250" y="5754688"/>
            <a:ext cx="778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above theorem is called the </a:t>
            </a:r>
            <a:r>
              <a:rPr lang="en-US" altLang="zh-TW" sz="20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Real Spectral </a:t>
            </a:r>
            <a:r>
              <a:rPr lang="en-US" altLang="zh-TW" sz="20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Theorem (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實數頻譜理論</a:t>
            </a:r>
            <a:r>
              <a:rPr lang="en-US" altLang="zh-TW" sz="20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the set of eigenvalues of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called the </a:t>
            </a:r>
            <a:r>
              <a:rPr lang="en-US" altLang="zh-TW" sz="20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spectrum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頻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譜</a:t>
            </a:r>
            <a:r>
              <a:rPr lang="en-US" altLang="zh-TW" sz="20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)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of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endParaRPr lang="zh-TW" altLang="en-US" sz="20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8064500" cy="100171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Ex 2: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     </a:t>
            </a:r>
            <a:r>
              <a:rPr lang="en-US" altLang="zh-TW" dirty="0" smtClean="0">
                <a:solidFill>
                  <a:schemeClr val="tx1"/>
                </a:solidFill>
              </a:rPr>
              <a:t>Prove that a 2</a:t>
            </a:r>
            <a:r>
              <a:rPr lang="zh-TW" altLang="zh-TW" dirty="0" smtClean="0"/>
              <a:t> </a:t>
            </a:r>
            <a:r>
              <a:rPr lang="zh-TW" altLang="zh-TW" dirty="0" smtClean="0">
                <a:solidFill>
                  <a:schemeClr val="tx1"/>
                </a:solidFill>
              </a:rPr>
              <a:t>× </a:t>
            </a:r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symmetric matrix is diagonalizable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3357563" y="1857375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7" name="Equation" r:id="rId3" imgW="736560" imgH="431640" progId="Equation.3">
                  <p:embed/>
                </p:oleObj>
              </mc:Choice>
              <mc:Fallback>
                <p:oleObj name="Equation" r:id="rId3" imgW="7365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857375"/>
                        <a:ext cx="1473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5" name="Group 14"/>
          <p:cNvGrpSpPr>
            <a:grpSpLocks/>
          </p:cNvGrpSpPr>
          <p:nvPr/>
        </p:nvGrpSpPr>
        <p:grpSpPr bwMode="auto">
          <a:xfrm>
            <a:off x="468313" y="2900363"/>
            <a:ext cx="7696200" cy="1320800"/>
            <a:chOff x="528" y="1440"/>
            <a:chExt cx="4848" cy="832"/>
          </a:xfrm>
        </p:grpSpPr>
        <p:sp>
          <p:nvSpPr>
            <p:cNvPr id="43020" name="Rectangle 6"/>
            <p:cNvSpPr>
              <a:spLocks noChangeArrowheads="1"/>
            </p:cNvSpPr>
            <p:nvPr/>
          </p:nvSpPr>
          <p:spPr bwMode="auto">
            <a:xfrm>
              <a:off x="528" y="144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Pf: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 Characteristic equation:</a:t>
              </a:r>
            </a:p>
          </p:txBody>
        </p:sp>
        <p:graphicFrame>
          <p:nvGraphicFramePr>
            <p:cNvPr id="43013" name="Object 7"/>
            <p:cNvGraphicFramePr>
              <a:graphicFrameLocks noChangeAspect="1"/>
            </p:cNvGraphicFramePr>
            <p:nvPr/>
          </p:nvGraphicFramePr>
          <p:xfrm>
            <a:off x="976" y="1728"/>
            <a:ext cx="3941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8" name="Equation" r:id="rId5" imgW="3124080" imgH="431640" progId="Equation.3">
                    <p:embed/>
                  </p:oleObj>
                </mc:Choice>
                <mc:Fallback>
                  <p:oleObj name="Equation" r:id="rId5" imgW="312408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" y="1728"/>
                          <a:ext cx="3941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16" name="群組 11"/>
          <p:cNvGrpSpPr>
            <a:grpSpLocks/>
          </p:cNvGrpSpPr>
          <p:nvPr/>
        </p:nvGrpSpPr>
        <p:grpSpPr bwMode="auto">
          <a:xfrm>
            <a:off x="899592" y="5214938"/>
            <a:ext cx="7827970" cy="1473200"/>
            <a:chOff x="1079500" y="4884758"/>
            <a:chExt cx="7827970" cy="1473200"/>
          </a:xfrm>
        </p:grpSpPr>
        <p:graphicFrame>
          <p:nvGraphicFramePr>
            <p:cNvPr id="4301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4778936"/>
                </p:ext>
              </p:extLst>
            </p:nvPr>
          </p:nvGraphicFramePr>
          <p:xfrm>
            <a:off x="1079500" y="4884758"/>
            <a:ext cx="6076950" cy="147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9" name="Equation" r:id="rId7" imgW="3035160" imgH="736560" progId="Equation.DSMT4">
                    <p:embed/>
                  </p:oleObj>
                </mc:Choice>
                <mc:Fallback>
                  <p:oleObj name="Equation" r:id="rId7" imgW="3035160" imgH="73656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0" y="4884758"/>
                          <a:ext cx="6076950" cy="147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18" name="Group 13"/>
            <p:cNvGrpSpPr>
              <a:grpSpLocks/>
            </p:cNvGrpSpPr>
            <p:nvPr/>
          </p:nvGrpSpPr>
          <p:grpSpPr bwMode="auto">
            <a:xfrm>
              <a:off x="3962402" y="5983295"/>
              <a:ext cx="4945068" cy="347663"/>
              <a:chOff x="2688" y="3285"/>
              <a:chExt cx="3115" cy="219"/>
            </a:xfrm>
          </p:grpSpPr>
          <p:graphicFrame>
            <p:nvGraphicFramePr>
              <p:cNvPr id="430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100538"/>
                  </p:ext>
                </p:extLst>
              </p:nvPr>
            </p:nvGraphicFramePr>
            <p:xfrm>
              <a:off x="3843" y="3285"/>
              <a:ext cx="1960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280" name="Equation" r:id="rId9" imgW="1777680" imgH="177480" progId="Equation.DSMT4">
                      <p:embed/>
                    </p:oleObj>
                  </mc:Choice>
                  <mc:Fallback>
                    <p:oleObj name="Equation" r:id="rId9" imgW="1777680" imgH="17748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3" y="3285"/>
                            <a:ext cx="1960" cy="1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019" name="Line 12"/>
              <p:cNvSpPr>
                <a:spLocks noChangeShapeType="1"/>
              </p:cNvSpPr>
              <p:nvPr/>
            </p:nvSpPr>
            <p:spPr bwMode="auto">
              <a:xfrm>
                <a:off x="2688" y="3504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</p:grpSp>
      <p:sp>
        <p:nvSpPr>
          <p:cNvPr id="43017" name="Text Box 16"/>
          <p:cNvSpPr txBox="1">
            <a:spLocks noChangeArrowheads="1"/>
          </p:cNvSpPr>
          <p:nvPr/>
        </p:nvSpPr>
        <p:spPr bwMode="auto">
          <a:xfrm>
            <a:off x="857250" y="4286250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As a function in </a:t>
            </a:r>
            <a:r>
              <a:rPr lang="en-US" altLang="zh-TW" i="1">
                <a:latin typeface="Times New Roman" pitchFamily="18" charset="0"/>
                <a:sym typeface="Symbol" pitchFamily="18" charset="2"/>
              </a:rPr>
              <a:t>,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this quadratic polynomial function has a nonnegative discriminant (</a:t>
            </a:r>
            <a:r>
              <a:rPr lang="zh-TW" altLang="en-US">
                <a:latin typeface="標楷體" pitchFamily="65" charset="-120"/>
                <a:ea typeface="標楷體" pitchFamily="65" charset="-120"/>
                <a:sym typeface="Symbol" pitchFamily="18" charset="2"/>
              </a:rPr>
              <a:t>判別式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) as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27088" y="935038"/>
          <a:ext cx="26019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7" name="方程式" r:id="rId3" imgW="2603160" imgH="406080" progId="Equation.3">
                  <p:embed/>
                </p:oleObj>
              </mc:Choice>
              <mc:Fallback>
                <p:oleObj name="方程式" r:id="rId3" imgW="2603160" imgH="406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35038"/>
                        <a:ext cx="26019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331913" y="1582738"/>
          <a:ext cx="193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8" name="Equation" r:id="rId5" imgW="965160" imgH="203040" progId="Equation.3">
                  <p:embed/>
                </p:oleObj>
              </mc:Choice>
              <mc:Fallback>
                <p:oleObj name="Equation" r:id="rId5" imgW="9651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582738"/>
                        <a:ext cx="1930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62427"/>
              </p:ext>
            </p:extLst>
          </p:nvPr>
        </p:nvGraphicFramePr>
        <p:xfrm>
          <a:off x="1259632" y="2108200"/>
          <a:ext cx="594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9" name="Equation" r:id="rId7" imgW="2971800" imgH="457200" progId="Equation.DSMT4">
                  <p:embed/>
                </p:oleObj>
              </mc:Choice>
              <mc:Fallback>
                <p:oleObj name="Equation" r:id="rId7" imgW="2971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08200"/>
                        <a:ext cx="5943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521375"/>
              </p:ext>
            </p:extLst>
          </p:nvPr>
        </p:nvGraphicFramePr>
        <p:xfrm>
          <a:off x="827088" y="4247728"/>
          <a:ext cx="2668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0" name="Equation" r:id="rId9" imgW="1333440" imgH="228600" progId="Equation.3">
                  <p:embed/>
                </p:oleObj>
              </mc:Choice>
              <mc:Fallback>
                <p:oleObj name="Equation" r:id="rId9" imgW="13334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47728"/>
                        <a:ext cx="2668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1258888" y="4797152"/>
            <a:ext cx="77057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The characteristic polynomial of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has two distinct real roots, which implies that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has two distinct real eigenvalues. According to </a:t>
            </a:r>
            <a:r>
              <a:rPr lang="en-US" altLang="zh-TW" dirty="0" err="1">
                <a:latin typeface="Times New Roman" pitchFamily="18" charset="0"/>
              </a:rPr>
              <a:t>Thm</a:t>
            </a:r>
            <a:r>
              <a:rPr lang="en-US" altLang="zh-TW" dirty="0">
                <a:latin typeface="Times New Roman" pitchFamily="18" charset="0"/>
              </a:rPr>
              <a:t>. 7.6,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is </a:t>
            </a:r>
            <a:r>
              <a:rPr lang="en-US" altLang="zh-TW" dirty="0" smtClean="0">
                <a:latin typeface="Times New Roman" pitchFamily="18" charset="0"/>
              </a:rPr>
              <a:t>diagonalizable</a:t>
            </a:r>
            <a:endParaRPr lang="en-US" altLang="zh-TW" dirty="0">
              <a:latin typeface="Times New Roman" pitchFamily="18" charset="0"/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755576" y="3132879"/>
            <a:ext cx="7786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Note that in this case,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has one eigenvalue,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whose multiplicity is 2, and the two eigenvectors are linearly independent</a:t>
            </a:r>
            <a:endParaRPr lang="zh-TW" altLang="en-US" sz="2000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8320087" cy="13763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smtClean="0"/>
              <a:t>Ex 3: Examples of eigenspaces on the </a:t>
            </a:r>
            <a:r>
              <a:rPr lang="en-US" altLang="zh-TW" i="1" smtClean="0"/>
              <a:t>xy</a:t>
            </a:r>
            <a:r>
              <a:rPr lang="en-US" altLang="zh-TW" smtClean="0"/>
              <a:t>-plane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mtClean="0"/>
              <a:t>For the matrix </a:t>
            </a:r>
            <a:r>
              <a:rPr lang="en-US" altLang="zh-TW" i="1" smtClean="0"/>
              <a:t>A</a:t>
            </a:r>
            <a:r>
              <a:rPr lang="en-US" altLang="zh-TW" smtClean="0"/>
              <a:t> as follows, the corresponding eigenvalues are </a:t>
            </a:r>
            <a:r>
              <a:rPr lang="en-US" altLang="zh-TW" i="1" smtClean="0">
                <a:sym typeface="Symbol" pitchFamily="18" charset="2"/>
              </a:rPr>
              <a:t></a:t>
            </a:r>
            <a:r>
              <a:rPr lang="en-US" altLang="zh-TW" baseline="-25000" smtClean="0">
                <a:sym typeface="Symbol" pitchFamily="18" charset="2"/>
              </a:rPr>
              <a:t>1 </a:t>
            </a:r>
            <a:r>
              <a:rPr lang="en-US" altLang="zh-TW" smtClean="0"/>
              <a:t>= –1 and </a:t>
            </a:r>
            <a:r>
              <a:rPr lang="en-US" altLang="zh-TW" i="1" smtClean="0">
                <a:sym typeface="Symbol" pitchFamily="18" charset="2"/>
              </a:rPr>
              <a:t></a:t>
            </a:r>
            <a:r>
              <a:rPr lang="en-US" altLang="zh-TW" baseline="-25000" smtClean="0">
                <a:sym typeface="Symbol" pitchFamily="18" charset="2"/>
              </a:rPr>
              <a:t>2 </a:t>
            </a:r>
            <a:r>
              <a:rPr lang="en-US" altLang="zh-TW" smtClean="0"/>
              <a:t>= 1: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349625" y="2014538"/>
          <a:ext cx="165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" r:id="rId3" imgW="825500" imgH="457200" progId="Equation.3">
                  <p:embed/>
                </p:oleObj>
              </mc:Choice>
              <mc:Fallback>
                <p:oleObj r:id="rId3" imgW="8255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2014538"/>
                        <a:ext cx="1651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27"/>
          <p:cNvSpPr>
            <a:spLocks noChangeArrowheads="1"/>
          </p:cNvSpPr>
          <p:nvPr/>
        </p:nvSpPr>
        <p:spPr bwMode="auto">
          <a:xfrm>
            <a:off x="357188" y="278606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</a:p>
        </p:txBody>
      </p:sp>
      <p:grpSp>
        <p:nvGrpSpPr>
          <p:cNvPr id="4103" name="群組 26"/>
          <p:cNvGrpSpPr>
            <a:grpSpLocks/>
          </p:cNvGrpSpPr>
          <p:nvPr/>
        </p:nvGrpSpPr>
        <p:grpSpPr bwMode="auto">
          <a:xfrm>
            <a:off x="633413" y="5586413"/>
            <a:ext cx="4367212" cy="914400"/>
            <a:chOff x="633415" y="4657720"/>
            <a:chExt cx="4367213" cy="914400"/>
          </a:xfrm>
        </p:grpSpPr>
        <p:graphicFrame>
          <p:nvGraphicFramePr>
            <p:cNvPr id="4100" name="Object 11"/>
            <p:cNvGraphicFramePr>
              <a:graphicFrameLocks noChangeAspect="1"/>
            </p:cNvGraphicFramePr>
            <p:nvPr/>
          </p:nvGraphicFramePr>
          <p:xfrm>
            <a:off x="633415" y="4657720"/>
            <a:ext cx="4367213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6" name="Equation" r:id="rId5" imgW="2184120" imgH="457200" progId="Equation.DSMT4">
                    <p:embed/>
                  </p:oleObj>
                </mc:Choice>
                <mc:Fallback>
                  <p:oleObj name="Equation" r:id="rId5" imgW="2184120" imgH="4572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415" y="4657720"/>
                          <a:ext cx="4367213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9" name="Oval 6"/>
            <p:cNvSpPr>
              <a:spLocks noChangeArrowheads="1"/>
            </p:cNvSpPr>
            <p:nvPr/>
          </p:nvSpPr>
          <p:spPr bwMode="auto">
            <a:xfrm>
              <a:off x="4186238" y="4857760"/>
              <a:ext cx="457200" cy="457200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428625" y="3214688"/>
            <a:ext cx="8429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For the eigenvalue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altLang="zh-TW" sz="20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–1, corresponding 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vectors are any vectors on the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x-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axis</a:t>
            </a:r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361950" y="3714750"/>
          <a:ext cx="4672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" name="Equation" r:id="rId7" imgW="2336760" imgH="457200" progId="Equation.DSMT4">
                  <p:embed/>
                </p:oleObj>
              </mc:Choice>
              <mc:Fallback>
                <p:oleObj name="Equation" r:id="rId7" imgW="233676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714750"/>
                        <a:ext cx="46720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Oval 21"/>
          <p:cNvSpPr>
            <a:spLocks noChangeArrowheads="1"/>
          </p:cNvSpPr>
          <p:nvPr/>
        </p:nvSpPr>
        <p:spPr bwMode="auto">
          <a:xfrm>
            <a:off x="4143375" y="3943350"/>
            <a:ext cx="457200" cy="4572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500063" y="5086350"/>
            <a:ext cx="814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For the eigenvalue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altLang="zh-TW" sz="20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1, corresponding 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vectors are any vectors on the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y-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axis</a:t>
            </a:r>
          </a:p>
        </p:txBody>
      </p:sp>
      <p:sp>
        <p:nvSpPr>
          <p:cNvPr id="4107" name="Rectangle 20"/>
          <p:cNvSpPr>
            <a:spLocks noChangeArrowheads="1"/>
          </p:cNvSpPr>
          <p:nvPr/>
        </p:nvSpPr>
        <p:spPr bwMode="auto">
          <a:xfrm>
            <a:off x="5072063" y="3714750"/>
            <a:ext cx="3929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Thus, the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corresponding to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 =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–1 is the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-axis, which is a subspace of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baseline="4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en-US" altLang="zh-TW" sz="2000" baseline="4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5214938" y="5643563"/>
            <a:ext cx="3714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1463" indent="-2714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Thus, the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corresponding to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 =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 is the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y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-axis, which is a subspace of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baseline="4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en-US" altLang="zh-TW" sz="2000" baseline="4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21"/>
          <p:cNvSpPr txBox="1">
            <a:spLocks noChangeArrowheads="1"/>
          </p:cNvSpPr>
          <p:nvPr/>
        </p:nvSpPr>
        <p:spPr bwMode="auto">
          <a:xfrm>
            <a:off x="971550" y="1143000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itchFamily="18" charset="0"/>
              </a:rPr>
              <a:t>A square matrix </a:t>
            </a:r>
            <a:r>
              <a:rPr lang="en-US" altLang="zh-TW" i="1" dirty="0">
                <a:latin typeface="Times New Roman" pitchFamily="18" charset="0"/>
              </a:rPr>
              <a:t>P</a:t>
            </a:r>
            <a:r>
              <a:rPr lang="en-US" altLang="zh-TW" dirty="0">
                <a:latin typeface="Times New Roman" pitchFamily="18" charset="0"/>
              </a:rPr>
              <a:t> is called orthogonal if it is invertible and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</a:rPr>
              <a:t>Orthogonal matrix (</a:t>
            </a:r>
            <a:r>
              <a:rPr lang="zh-TW" altLang="en-US" smtClean="0">
                <a:solidFill>
                  <a:srgbClr val="FF0000"/>
                </a:solidFill>
              </a:rPr>
              <a:t>正交矩陣</a:t>
            </a:r>
            <a:r>
              <a:rPr lang="en-US" altLang="zh-TW" smtClean="0">
                <a:solidFill>
                  <a:srgbClr val="FF0000"/>
                </a:solidFill>
              </a:rPr>
              <a:t>):</a:t>
            </a:r>
          </a:p>
        </p:txBody>
      </p:sp>
      <p:graphicFrame>
        <p:nvGraphicFramePr>
          <p:cNvPr id="45058" name="Object 8"/>
          <p:cNvGraphicFramePr>
            <a:graphicFrameLocks noChangeAspect="1"/>
          </p:cNvGraphicFramePr>
          <p:nvPr/>
        </p:nvGraphicFramePr>
        <p:xfrm>
          <a:off x="2671763" y="1714500"/>
          <a:ext cx="355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4" name="Equation" r:id="rId3" imgW="1777680" imgH="228600" progId="Equation.DSMT4">
                  <p:embed/>
                </p:oleObj>
              </mc:Choice>
              <mc:Fallback>
                <p:oleObj name="Equation" r:id="rId3" imgW="17776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1714500"/>
                        <a:ext cx="3556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395288" y="1125538"/>
            <a:ext cx="84248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395288" y="2214563"/>
            <a:ext cx="8424862" cy="1181100"/>
            <a:chOff x="249" y="1528"/>
            <a:chExt cx="5307" cy="744"/>
          </a:xfrm>
        </p:grpSpPr>
        <p:sp>
          <p:nvSpPr>
            <p:cNvPr id="45067" name="Rectangle 9"/>
            <p:cNvSpPr>
              <a:spLocks noChangeArrowheads="1"/>
            </p:cNvSpPr>
            <p:nvPr/>
          </p:nvSpPr>
          <p:spPr bwMode="auto">
            <a:xfrm>
              <a:off x="249" y="1528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Thm. 7.8: Properties of orthogonal matrices</a:t>
              </a:r>
            </a:p>
          </p:txBody>
        </p:sp>
        <p:sp>
          <p:nvSpPr>
            <p:cNvPr id="45068" name="Text Box 19"/>
            <p:cNvSpPr txBox="1">
              <a:spLocks noChangeArrowheads="1"/>
            </p:cNvSpPr>
            <p:nvPr/>
          </p:nvSpPr>
          <p:spPr bwMode="auto">
            <a:xfrm>
              <a:off x="567" y="1749"/>
              <a:ext cx="498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TW" dirty="0">
                  <a:latin typeface="Times New Roman" pitchFamily="18" charset="0"/>
                </a:rPr>
                <a:t>An </a:t>
              </a:r>
              <a:r>
                <a:rPr lang="en-US" altLang="zh-TW" i="1" dirty="0" err="1">
                  <a:latin typeface="Times New Roman" pitchFamily="18" charset="0"/>
                </a:rPr>
                <a:t>n</a:t>
              </a:r>
              <a:r>
                <a:rPr lang="en-US" altLang="zh-TW" dirty="0" err="1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altLang="zh-TW" i="1" dirty="0" err="1">
                  <a:latin typeface="Times New Roman" pitchFamily="18" charset="0"/>
                </a:rPr>
                <a:t>n</a:t>
              </a:r>
              <a:r>
                <a:rPr lang="en-US" altLang="zh-TW" dirty="0">
                  <a:latin typeface="Times New Roman" pitchFamily="18" charset="0"/>
                </a:rPr>
                <a:t> matrix </a:t>
              </a:r>
              <a:r>
                <a:rPr lang="en-US" altLang="zh-TW" i="1" dirty="0">
                  <a:latin typeface="Times New Roman" pitchFamily="18" charset="0"/>
                </a:rPr>
                <a:t>P</a:t>
              </a:r>
              <a:r>
                <a:rPr lang="en-US" altLang="zh-TW" dirty="0">
                  <a:latin typeface="Times New Roman" pitchFamily="18" charset="0"/>
                </a:rPr>
                <a:t> is orthogonal if and only if its column vectors form an orthonormal </a:t>
              </a:r>
              <a:r>
                <a:rPr lang="en-US" altLang="zh-TW" dirty="0" smtClean="0">
                  <a:latin typeface="Times New Roman" pitchFamily="18" charset="0"/>
                </a:rPr>
                <a:t>set</a:t>
              </a:r>
              <a:endParaRPr lang="en-US" altLang="zh-TW" dirty="0">
                <a:latin typeface="Times New Roman" pitchFamily="18" charset="0"/>
              </a:endParaRPr>
            </a:p>
          </p:txBody>
        </p:sp>
      </p:grp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684213" y="4408488"/>
          <a:ext cx="83883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5" name="Equation" r:id="rId5" imgW="4419360" imgH="939600" progId="Equation.DSMT4">
                  <p:embed/>
                </p:oleObj>
              </mc:Choice>
              <mc:Fallback>
                <p:oleObj name="Equation" r:id="rId5" imgW="4419360" imgH="939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408488"/>
                        <a:ext cx="8388350" cy="178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矩形 12"/>
          <p:cNvSpPr>
            <a:spLocks noChangeArrowheads="1"/>
          </p:cNvSpPr>
          <p:nvPr/>
        </p:nvSpPr>
        <p:spPr bwMode="auto">
          <a:xfrm>
            <a:off x="500063" y="3357563"/>
            <a:ext cx="826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hlink"/>
                </a:solidFill>
                <a:latin typeface="Times New Roman" pitchFamily="18" charset="0"/>
              </a:rPr>
              <a:t>Pf</a:t>
            </a:r>
            <a:r>
              <a:rPr lang="en-US" altLang="zh-TW">
                <a:latin typeface="Times New Roman" pitchFamily="18" charset="0"/>
              </a:rPr>
              <a:t>: Suppose the column vectors of </a:t>
            </a:r>
            <a:r>
              <a:rPr lang="en-US" altLang="zh-TW" i="1">
                <a:latin typeface="Times New Roman" pitchFamily="18" charset="0"/>
              </a:rPr>
              <a:t>P</a:t>
            </a:r>
            <a:r>
              <a:rPr lang="en-US" altLang="zh-TW">
                <a:latin typeface="Times New Roman" pitchFamily="18" charset="0"/>
              </a:rPr>
              <a:t> form an orthonormal set, i.e.,</a:t>
            </a:r>
            <a:endParaRPr lang="zh-TW" altLang="en-US"/>
          </a:p>
        </p:txBody>
      </p:sp>
      <p:graphicFrame>
        <p:nvGraphicFramePr>
          <p:cNvPr id="4506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646050"/>
              </p:ext>
            </p:extLst>
          </p:nvPr>
        </p:nvGraphicFramePr>
        <p:xfrm>
          <a:off x="1012825" y="3844925"/>
          <a:ext cx="72517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6" name="Equation" r:id="rId7" imgW="3632040" imgH="253800" progId="Equation.DSMT4">
                  <p:embed/>
                </p:oleObj>
              </mc:Choice>
              <mc:Fallback>
                <p:oleObj name="Equation" r:id="rId7" imgW="363204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844925"/>
                        <a:ext cx="72517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矩形 14"/>
          <p:cNvSpPr>
            <a:spLocks noChangeArrowheads="1"/>
          </p:cNvSpPr>
          <p:nvPr/>
        </p:nvSpPr>
        <p:spPr bwMode="auto">
          <a:xfrm>
            <a:off x="1028700" y="6396038"/>
            <a:ext cx="6142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+mn-lt"/>
              </a:rPr>
              <a:t>It implies that </a:t>
            </a:r>
            <a:r>
              <a:rPr lang="en-US" altLang="zh-TW" i="1" dirty="0">
                <a:latin typeface="+mn-lt"/>
              </a:rPr>
              <a:t>P</a:t>
            </a:r>
            <a:r>
              <a:rPr lang="en-US" altLang="zh-TW" baseline="30000" dirty="0">
                <a:latin typeface="+mn-lt"/>
              </a:rPr>
              <a:t>–1</a:t>
            </a:r>
            <a:r>
              <a:rPr lang="en-US" altLang="zh-TW" dirty="0">
                <a:latin typeface="+mn-lt"/>
              </a:rPr>
              <a:t> = </a:t>
            </a:r>
            <a:r>
              <a:rPr lang="en-US" altLang="zh-TW" i="1" dirty="0">
                <a:latin typeface="+mn-lt"/>
              </a:rPr>
              <a:t>P</a:t>
            </a:r>
            <a:r>
              <a:rPr lang="en-US" altLang="zh-TW" i="1" baseline="30000" dirty="0">
                <a:latin typeface="+mn-lt"/>
              </a:rPr>
              <a:t>T</a:t>
            </a:r>
            <a:r>
              <a:rPr lang="en-US" altLang="zh-TW" dirty="0">
                <a:latin typeface="+mn-lt"/>
              </a:rPr>
              <a:t> and thus </a:t>
            </a:r>
            <a:r>
              <a:rPr lang="en-US" altLang="zh-TW" i="1" dirty="0">
                <a:latin typeface="+mn-lt"/>
              </a:rPr>
              <a:t>P</a:t>
            </a:r>
            <a:r>
              <a:rPr lang="en-US" altLang="zh-TW" dirty="0">
                <a:latin typeface="+mn-lt"/>
              </a:rPr>
              <a:t> is </a:t>
            </a:r>
            <a:r>
              <a:rPr lang="en-US" altLang="zh-TW" dirty="0" smtClean="0">
                <a:latin typeface="+mn-lt"/>
              </a:rPr>
              <a:t>orthogonal</a:t>
            </a:r>
            <a:endParaRPr lang="zh-TW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5: </a:t>
            </a:r>
            <a:r>
              <a:rPr lang="en-US" altLang="zh-TW" smtClean="0">
                <a:solidFill>
                  <a:schemeClr val="tx1"/>
                </a:solidFill>
              </a:rPr>
              <a:t>Show that </a:t>
            </a:r>
            <a:r>
              <a:rPr lang="en-US" altLang="zh-TW" i="1" smtClean="0">
                <a:solidFill>
                  <a:schemeClr val="tx1"/>
                </a:solidFill>
              </a:rPr>
              <a:t>P</a:t>
            </a:r>
            <a:r>
              <a:rPr lang="en-US" altLang="zh-TW" smtClean="0">
                <a:solidFill>
                  <a:schemeClr val="tx1"/>
                </a:solidFill>
              </a:rPr>
              <a:t> is an orthogonal matrix.</a:t>
            </a:r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2571750" y="1357313"/>
          <a:ext cx="2565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3" name="Equation" r:id="rId3" imgW="1282680" imgH="761760" progId="Equation.3">
                  <p:embed/>
                </p:oleObj>
              </mc:Choice>
              <mc:Fallback>
                <p:oleObj name="Equation" r:id="rId3" imgW="1282680" imgH="761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357313"/>
                        <a:ext cx="25654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6" name="Group 19"/>
          <p:cNvGrpSpPr>
            <a:grpSpLocks/>
          </p:cNvGrpSpPr>
          <p:nvPr/>
        </p:nvGrpSpPr>
        <p:grpSpPr bwMode="auto">
          <a:xfrm>
            <a:off x="533400" y="3040063"/>
            <a:ext cx="7459663" cy="533400"/>
            <a:chOff x="336" y="1915"/>
            <a:chExt cx="4699" cy="336"/>
          </a:xfrm>
        </p:grpSpPr>
        <p:sp>
          <p:nvSpPr>
            <p:cNvPr id="46087" name="Rectangle 6"/>
            <p:cNvSpPr>
              <a:spLocks noChangeArrowheads="1"/>
            </p:cNvSpPr>
            <p:nvPr/>
          </p:nvSpPr>
          <p:spPr bwMode="auto">
            <a:xfrm>
              <a:off x="336" y="1915"/>
              <a:ext cx="299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</a:t>
              </a:r>
              <a:r>
                <a:rPr lang="en-US" altLang="zh-TW">
                  <a:latin typeface="Times New Roman" pitchFamily="18" charset="0"/>
                </a:rPr>
                <a:t>If </a:t>
              </a:r>
              <a:r>
                <a:rPr lang="en-US" altLang="zh-TW" i="1">
                  <a:latin typeface="Times New Roman" pitchFamily="18" charset="0"/>
                  <a:ea typeface="標楷體" pitchFamily="65" charset="-120"/>
                </a:rPr>
                <a:t>P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is a</a:t>
              </a:r>
              <a:r>
                <a:rPr lang="en-US" altLang="zh-TW" i="1"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orthogonal matrix, then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46084" name="Object 7"/>
            <p:cNvGraphicFramePr>
              <a:graphicFrameLocks noChangeAspect="1"/>
            </p:cNvGraphicFramePr>
            <p:nvPr/>
          </p:nvGraphicFramePr>
          <p:xfrm>
            <a:off x="3288" y="1933"/>
            <a:ext cx="174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14" name="Equation" r:id="rId5" imgW="1384200" imgH="203040" progId="Equation.DSMT4">
                    <p:embed/>
                  </p:oleObj>
                </mc:Choice>
                <mc:Fallback>
                  <p:oleObj name="Equation" r:id="rId5" imgW="1384200" imgH="2030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1933"/>
                          <a:ext cx="174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083" name="Object 15"/>
          <p:cNvGraphicFramePr>
            <a:graphicFrameLocks noChangeAspect="1"/>
          </p:cNvGraphicFramePr>
          <p:nvPr/>
        </p:nvGraphicFramePr>
        <p:xfrm>
          <a:off x="1193800" y="3509963"/>
          <a:ext cx="6578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5" name="Equation" r:id="rId7" imgW="3288960" imgH="838080" progId="Equation.DSMT4">
                  <p:embed/>
                </p:oleObj>
              </mc:Choice>
              <mc:Fallback>
                <p:oleObj name="Equation" r:id="rId7" imgW="3288960" imgH="838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509963"/>
                        <a:ext cx="65786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9443"/>
              </p:ext>
            </p:extLst>
          </p:nvPr>
        </p:nvGraphicFramePr>
        <p:xfrm>
          <a:off x="873125" y="2728913"/>
          <a:ext cx="6794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0" name="Equation" r:id="rId3" imgW="3390840" imgH="457200" progId="Equation.DSMT4">
                  <p:embed/>
                </p:oleObj>
              </mc:Choice>
              <mc:Fallback>
                <p:oleObj name="Equation" r:id="rId3" imgW="3390840" imgH="457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728913"/>
                        <a:ext cx="6794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63787"/>
              </p:ext>
            </p:extLst>
          </p:nvPr>
        </p:nvGraphicFramePr>
        <p:xfrm>
          <a:off x="874713" y="4077072"/>
          <a:ext cx="67675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1" name="Equation" r:id="rId5" imgW="3377880" imgH="457200" progId="Equation.DSMT4">
                  <p:embed/>
                </p:oleObj>
              </mc:Choice>
              <mc:Fallback>
                <p:oleObj name="Equation" r:id="rId5" imgW="3377880" imgH="457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077072"/>
                        <a:ext cx="67675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16"/>
          <p:cNvGraphicFramePr>
            <a:graphicFrameLocks noChangeAspect="1"/>
          </p:cNvGraphicFramePr>
          <p:nvPr/>
        </p:nvGraphicFramePr>
        <p:xfrm>
          <a:off x="855663" y="928688"/>
          <a:ext cx="652621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2" name="Equation" r:id="rId7" imgW="3263760" imgH="838080" progId="Equation.DSMT4">
                  <p:embed/>
                </p:oleObj>
              </mc:Choice>
              <mc:Fallback>
                <p:oleObj name="Equation" r:id="rId7" imgW="3263760" imgH="838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928688"/>
                        <a:ext cx="6526212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395288" y="1125538"/>
            <a:ext cx="84248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34" name="Rectangle 12"/>
          <p:cNvSpPr>
            <a:spLocks noChangeArrowheads="1"/>
          </p:cNvSpPr>
          <p:nvPr/>
        </p:nvSpPr>
        <p:spPr bwMode="auto">
          <a:xfrm>
            <a:off x="428625" y="807368"/>
            <a:ext cx="8196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 err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. 7.9: Properties of symmetric matrices</a:t>
            </a:r>
          </a:p>
        </p:txBody>
      </p:sp>
      <p:sp>
        <p:nvSpPr>
          <p:cNvPr id="48135" name="Rectangle 13"/>
          <p:cNvSpPr>
            <a:spLocks noChangeArrowheads="1"/>
          </p:cNvSpPr>
          <p:nvPr/>
        </p:nvSpPr>
        <p:spPr bwMode="auto">
          <a:xfrm>
            <a:off x="642938" y="1198191"/>
            <a:ext cx="839355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Let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be an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“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symmetric”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matrix. If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and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2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are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distinct eigenvalues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then their corresponding eigenvectors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and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2 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are orthogonal.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. 7.6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states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that </a:t>
            </a:r>
            <a:r>
              <a:rPr lang="en-US" altLang="zh-TW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for “any” matrix, eigenvectors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corresponding to distinct eigenvalues are linearly independent)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graphicFrame>
        <p:nvGraphicFramePr>
          <p:cNvPr id="4813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10500"/>
              </p:ext>
            </p:extLst>
          </p:nvPr>
        </p:nvGraphicFramePr>
        <p:xfrm>
          <a:off x="500063" y="3083818"/>
          <a:ext cx="694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3" name="Equation" r:id="rId3" imgW="3466800" imgH="241200" progId="Equation.DSMT4">
                  <p:embed/>
                </p:oleObj>
              </mc:Choice>
              <mc:Fallback>
                <p:oleObj name="Equation" r:id="rId3" imgW="3466800" imgH="241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083818"/>
                        <a:ext cx="6946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98435"/>
              </p:ext>
            </p:extLst>
          </p:nvPr>
        </p:nvGraphicFramePr>
        <p:xfrm>
          <a:off x="428625" y="3573016"/>
          <a:ext cx="8470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4" name="Equation" r:id="rId5" imgW="4228920" imgH="317160" progId="Equation.DSMT4">
                  <p:embed/>
                </p:oleObj>
              </mc:Choice>
              <mc:Fallback>
                <p:oleObj name="Equation" r:id="rId5" imgW="422892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573016"/>
                        <a:ext cx="84709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43717"/>
              </p:ext>
            </p:extLst>
          </p:nvPr>
        </p:nvGraphicFramePr>
        <p:xfrm>
          <a:off x="596900" y="4293096"/>
          <a:ext cx="7659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5" name="Equation" r:id="rId7" imgW="3822480" imgH="457200" progId="Equation.DSMT4">
                  <p:embed/>
                </p:oleObj>
              </mc:Choice>
              <mc:Fallback>
                <p:oleObj name="Equation" r:id="rId7" imgW="38224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293096"/>
                        <a:ext cx="76596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矩形 15"/>
          <p:cNvSpPr>
            <a:spLocks noChangeArrowheads="1"/>
          </p:cNvSpPr>
          <p:nvPr/>
        </p:nvSpPr>
        <p:spPr bwMode="auto">
          <a:xfrm>
            <a:off x="323528" y="2708920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</a:rPr>
              <a:t>Pf: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596900" y="5229200"/>
            <a:ext cx="81375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For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distinct eigenvalues of a symmetric matrix, their corresponding eigenvectors are orthogonal and thus linearly independent to each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other</a:t>
            </a:r>
          </a:p>
          <a:p>
            <a:pPr marL="2651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(Theorem 5.10 states that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o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rthogonality implies linear independence) </a:t>
            </a:r>
            <a:endParaRPr lang="en-US" altLang="zh-TW" sz="2000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  <a:p>
            <a:pPr marL="273050" indent="-273050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Note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that there may be multiple </a:t>
            </a:r>
            <a:r>
              <a:rPr lang="en-US" altLang="zh-TW" sz="20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’s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</a:t>
            </a:r>
            <a:r>
              <a:rPr lang="en-US" altLang="zh-TW" sz="2000" b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’s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corresponding to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 </a:t>
            </a:r>
            <a:endParaRPr lang="en-US" altLang="zh-TW" sz="2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62188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Thm</a:t>
            </a:r>
            <a:r>
              <a:rPr lang="en-US" altLang="zh-TW" dirty="0" smtClean="0"/>
              <a:t>. 7.10: Fundamental theorem of symmetric matrices</a:t>
            </a: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684213" y="2643188"/>
            <a:ext cx="8208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orthogonally diagonalizable and has real eigenvalues if and only 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symmetric 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642938" y="1214438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A matrix </a:t>
            </a:r>
            <a:r>
              <a:rPr lang="en-US" altLang="zh-TW" i="1" dirty="0">
                <a:latin typeface="+mn-lt"/>
                <a:ea typeface="標楷體" pitchFamily="65" charset="-120"/>
              </a:rPr>
              <a:t>A</a:t>
            </a:r>
            <a:r>
              <a:rPr lang="en-US" altLang="zh-TW" dirty="0">
                <a:latin typeface="+mn-lt"/>
                <a:ea typeface="標楷體" pitchFamily="65" charset="-120"/>
              </a:rPr>
              <a:t> is orthogonally diagonalizable if there exists an orthogonal matrix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dirty="0">
                <a:latin typeface="+mn-lt"/>
                <a:ea typeface="標楷體" pitchFamily="65" charset="-120"/>
              </a:rPr>
              <a:t> such that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baseline="30000" dirty="0">
                <a:latin typeface="+mn-lt"/>
              </a:rPr>
              <a:t>–</a:t>
            </a:r>
            <a:r>
              <a:rPr lang="en-US" altLang="zh-TW" baseline="30000" dirty="0">
                <a:latin typeface="+mn-lt"/>
                <a:ea typeface="標楷體" pitchFamily="65" charset="-120"/>
              </a:rPr>
              <a:t>1</a:t>
            </a:r>
            <a:r>
              <a:rPr lang="en-US" altLang="zh-TW" i="1" dirty="0">
                <a:latin typeface="+mn-lt"/>
                <a:ea typeface="標楷體" pitchFamily="65" charset="-120"/>
              </a:rPr>
              <a:t>AP</a:t>
            </a:r>
            <a:r>
              <a:rPr lang="en-US" altLang="zh-TW" dirty="0">
                <a:latin typeface="+mn-lt"/>
                <a:ea typeface="標楷體" pitchFamily="65" charset="-120"/>
              </a:rPr>
              <a:t> = </a:t>
            </a:r>
            <a:r>
              <a:rPr lang="en-US" altLang="zh-TW" i="1" dirty="0">
                <a:latin typeface="+mn-lt"/>
                <a:ea typeface="標楷體" pitchFamily="65" charset="-120"/>
              </a:rPr>
              <a:t>D</a:t>
            </a:r>
            <a:r>
              <a:rPr lang="en-US" altLang="zh-TW" dirty="0">
                <a:latin typeface="+mn-lt"/>
                <a:ea typeface="標楷體" pitchFamily="65" charset="-120"/>
              </a:rPr>
              <a:t> is 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>diagonal </a:t>
            </a:r>
            <a:endParaRPr lang="en-US" altLang="zh-TW" dirty="0">
              <a:latin typeface="+mn-lt"/>
              <a:ea typeface="標楷體" pitchFamily="65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288" y="714375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rgbClr val="FF0000"/>
                </a:solidFill>
                <a:latin typeface="+mn-lt"/>
                <a:ea typeface="+mn-ea"/>
              </a:rPr>
              <a:t>Orthogonal </a:t>
            </a:r>
            <a:r>
              <a:rPr lang="en-US" altLang="zh-TW" kern="0" dirty="0" err="1">
                <a:solidFill>
                  <a:srgbClr val="FF0000"/>
                </a:solidFill>
                <a:latin typeface="+mn-lt"/>
                <a:ea typeface="+mn-ea"/>
              </a:rPr>
              <a:t>diagonalization</a:t>
            </a:r>
            <a:r>
              <a:rPr lang="en-US" altLang="zh-TW" kern="0" dirty="0">
                <a:solidFill>
                  <a:srgbClr val="FF0000"/>
                </a:solidFill>
                <a:latin typeface="+mn-lt"/>
                <a:ea typeface="+mn-ea"/>
              </a:rPr>
              <a:t> (</a:t>
            </a:r>
            <a:r>
              <a:rPr lang="zh-TW" altLang="en-US" kern="0" dirty="0">
                <a:solidFill>
                  <a:srgbClr val="FF0000"/>
                </a:solidFill>
                <a:latin typeface="Times New Roman"/>
                <a:ea typeface="標楷體"/>
              </a:rPr>
              <a:t>正交對角化</a:t>
            </a:r>
            <a:r>
              <a:rPr lang="en-US" altLang="zh-TW" kern="0" dirty="0">
                <a:solidFill>
                  <a:srgbClr val="FF0000"/>
                </a:solidFill>
                <a:latin typeface="+mn-lt"/>
                <a:ea typeface="+mn-ea"/>
              </a:rPr>
              <a:t>):</a:t>
            </a:r>
          </a:p>
        </p:txBody>
      </p:sp>
      <p:graphicFrame>
        <p:nvGraphicFramePr>
          <p:cNvPr id="49154" name="Object 6"/>
          <p:cNvGraphicFramePr>
            <a:graphicFrameLocks noChangeAspect="1"/>
          </p:cNvGraphicFramePr>
          <p:nvPr/>
        </p:nvGraphicFramePr>
        <p:xfrm>
          <a:off x="539750" y="4000500"/>
          <a:ext cx="5778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91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0500"/>
                        <a:ext cx="5778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9"/>
          <p:cNvGraphicFramePr>
            <a:graphicFrameLocks noChangeAspect="1"/>
          </p:cNvGraphicFramePr>
          <p:nvPr/>
        </p:nvGraphicFramePr>
        <p:xfrm>
          <a:off x="928688" y="4529138"/>
          <a:ext cx="81153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92" name="Equation" r:id="rId5" imgW="4279680" imgH="698400" progId="Equation.DSMT4">
                  <p:embed/>
                </p:oleObj>
              </mc:Choice>
              <mc:Fallback>
                <p:oleObj name="Equation" r:id="rId5" imgW="427968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529138"/>
                        <a:ext cx="8115300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矩形 11"/>
          <p:cNvSpPr>
            <a:spLocks noChangeArrowheads="1"/>
          </p:cNvSpPr>
          <p:nvPr/>
        </p:nvSpPr>
        <p:spPr bwMode="auto">
          <a:xfrm>
            <a:off x="428625" y="3538538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Pf:</a:t>
            </a:r>
            <a:endParaRPr lang="zh-TW" altLang="en-US">
              <a:solidFill>
                <a:srgbClr val="FF0000"/>
              </a:solidFill>
            </a:endParaRPr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/>
        </p:nvGraphicFramePr>
        <p:xfrm>
          <a:off x="539750" y="5900738"/>
          <a:ext cx="5778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93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900738"/>
                        <a:ext cx="5778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Rectangle 4"/>
          <p:cNvSpPr>
            <a:spLocks noChangeArrowheads="1"/>
          </p:cNvSpPr>
          <p:nvPr/>
        </p:nvSpPr>
        <p:spPr bwMode="auto">
          <a:xfrm>
            <a:off x="900113" y="6286500"/>
            <a:ext cx="57864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See the next two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357188" y="7858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Orthogonal diagonalization of a symmetric matrix:</a:t>
            </a:r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285750" y="1196975"/>
            <a:ext cx="871537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be an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200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sz="2200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symmetric matrix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.</a:t>
            </a: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(1) Find all eigenvalues of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and determine the multiplicity of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each </a:t>
            </a: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(2) For each eigenvalue of multiplicity 1, choose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the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unit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eigenvector </a:t>
            </a: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(3) For each eigenvalue of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the multiplicity to be 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</a:rPr>
              <a:t>k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 2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, find a set of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linearly independent eigenvectors. If this set {</a:t>
            </a:r>
            <a:r>
              <a:rPr lang="en-US" altLang="zh-TW" sz="2200" b="1" dirty="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200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n-US" altLang="zh-TW" sz="2200" b="1" dirty="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200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, …, </a:t>
            </a:r>
            <a:r>
              <a:rPr lang="en-US" altLang="zh-TW" sz="2200" b="1" dirty="0" err="1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200" i="1" baseline="-25000" dirty="0" err="1"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} is not orthonormal, apply the Gram-Schmidt 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orthonormalization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process </a:t>
            </a: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1162050" y="4035425"/>
          <a:ext cx="7126288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8" name="Equation" r:id="rId3" imgW="4762440" imgH="1828800" progId="Equation.DSMT4">
                  <p:embed/>
                </p:oleObj>
              </mc:Choice>
              <mc:Fallback>
                <p:oleObj name="Equation" r:id="rId3" imgW="4762440" imgH="182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035425"/>
                        <a:ext cx="7126288" cy="273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矩形 6"/>
          <p:cNvSpPr>
            <a:spLocks noChangeArrowheads="1"/>
          </p:cNvSpPr>
          <p:nvPr/>
        </p:nvSpPr>
        <p:spPr bwMode="auto">
          <a:xfrm>
            <a:off x="684213" y="1916113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1463" indent="-271463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According to Thm. 7.9, eigenvectors corresponding to distinct eigenvalues are orthognoal</a:t>
            </a: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ChangeArrowheads="1"/>
          </p:cNvSpPr>
          <p:nvPr/>
        </p:nvSpPr>
        <p:spPr bwMode="auto">
          <a:xfrm>
            <a:off x="285750" y="1052513"/>
            <a:ext cx="8462963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(4) The composite of steps (2) and (3) produces an orthonormal set of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eigenvectors. Use these orthonormal and thus linearly independent eigenvectors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as column vectors to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form the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</a:rPr>
              <a:t>matrix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	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i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. According to 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. 7.8, the matrix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is orthogonal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</a:pP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	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ii. Following the 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diagonalization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process on Slide 7.35,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D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=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200" baseline="30000" dirty="0">
                <a:latin typeface="Times New Roman" pitchFamily="18" charset="0"/>
                <a:ea typeface="標楷體" pitchFamily="65" charset="-120"/>
              </a:rPr>
              <a:t>–1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AP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is diagonal 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	Therefore, the matrix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is orthogonally diagonalizable 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8748712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7: Determining whether a matrix is orthogonally diagonalizable</a:t>
            </a:r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1219200" y="1803400"/>
          <a:ext cx="1854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7" name="Equation" r:id="rId3" imgW="927000" imgH="634680" progId="Equation.3">
                  <p:embed/>
                </p:oleObj>
              </mc:Choice>
              <mc:Fallback>
                <p:oleObj name="Equation" r:id="rId3" imgW="92700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03400"/>
                        <a:ext cx="1854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5"/>
          <p:cNvGraphicFramePr>
            <a:graphicFrameLocks noChangeAspect="1"/>
          </p:cNvGraphicFramePr>
          <p:nvPr/>
        </p:nvGraphicFramePr>
        <p:xfrm>
          <a:off x="1219200" y="3095625"/>
          <a:ext cx="2159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8" name="Equation" r:id="rId5" imgW="1079280" imgH="634680" progId="Equation.3">
                  <p:embed/>
                </p:oleObj>
              </mc:Choice>
              <mc:Fallback>
                <p:oleObj name="Equation" r:id="rId5" imgW="107928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95625"/>
                        <a:ext cx="2159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6"/>
          <p:cNvGraphicFramePr>
            <a:graphicFrameLocks noChangeAspect="1"/>
          </p:cNvGraphicFramePr>
          <p:nvPr/>
        </p:nvGraphicFramePr>
        <p:xfrm>
          <a:off x="1219200" y="4521200"/>
          <a:ext cx="198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9" name="Equation" r:id="rId7" imgW="990360" imgH="431640" progId="Equation.3">
                  <p:embed/>
                </p:oleObj>
              </mc:Choice>
              <mc:Fallback>
                <p:oleObj name="Equation" r:id="rId7" imgW="99036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21200"/>
                        <a:ext cx="1981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7"/>
          <p:cNvGraphicFramePr>
            <a:graphicFrameLocks noChangeAspect="1"/>
          </p:cNvGraphicFramePr>
          <p:nvPr/>
        </p:nvGraphicFramePr>
        <p:xfrm>
          <a:off x="1219200" y="5537200"/>
          <a:ext cx="177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0" name="Equation" r:id="rId9" imgW="888840" imgH="431640" progId="Equation.3">
                  <p:embed/>
                </p:oleObj>
              </mc:Choice>
              <mc:Fallback>
                <p:oleObj name="Equation" r:id="rId9" imgW="8888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778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5214938" y="1419225"/>
            <a:ext cx="1662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Orthogonally </a:t>
            </a:r>
          </a:p>
          <a:p>
            <a:pPr algn="ctr" eaLnBrk="1" hangingPunct="1"/>
            <a:r>
              <a:rPr lang="en-US" altLang="zh-TW" sz="20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diagonalizable</a:t>
            </a:r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3636963" y="1419225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Symmetric</a:t>
            </a:r>
          </a:p>
          <a:p>
            <a:pPr algn="ctr" eaLnBrk="1" hangingPunct="1"/>
            <a:r>
              <a:rPr lang="en-US" altLang="zh-TW" sz="2000">
                <a:solidFill>
                  <a:schemeClr val="folHlink"/>
                </a:solidFill>
                <a:latin typeface="Times New Roman" pitchFamily="18" charset="0"/>
                <a:ea typeface="標楷體" pitchFamily="65" charset="-120"/>
              </a:rPr>
              <a:t>matrix</a:t>
            </a:r>
          </a:p>
        </p:txBody>
      </p:sp>
      <p:sp>
        <p:nvSpPr>
          <p:cNvPr id="51209" name="Oval 10"/>
          <p:cNvSpPr>
            <a:spLocks noChangeArrowheads="1"/>
          </p:cNvSpPr>
          <p:nvPr/>
        </p:nvSpPr>
        <p:spPr bwMode="auto">
          <a:xfrm>
            <a:off x="5835650" y="22098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0" name="Oval 11"/>
          <p:cNvSpPr>
            <a:spLocks noChangeArrowheads="1"/>
          </p:cNvSpPr>
          <p:nvPr/>
        </p:nvSpPr>
        <p:spPr bwMode="auto">
          <a:xfrm>
            <a:off x="4083050" y="22098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1" name="Oval 12"/>
          <p:cNvSpPr>
            <a:spLocks noChangeArrowheads="1"/>
          </p:cNvSpPr>
          <p:nvPr/>
        </p:nvSpPr>
        <p:spPr bwMode="auto">
          <a:xfrm>
            <a:off x="4083050" y="57912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2" name="Oval 13"/>
          <p:cNvSpPr>
            <a:spLocks noChangeArrowheads="1"/>
          </p:cNvSpPr>
          <p:nvPr/>
        </p:nvSpPr>
        <p:spPr bwMode="auto">
          <a:xfrm>
            <a:off x="5835650" y="57912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1213" name="Group 16"/>
          <p:cNvGrpSpPr>
            <a:grpSpLocks/>
          </p:cNvGrpSpPr>
          <p:nvPr/>
        </p:nvGrpSpPr>
        <p:grpSpPr bwMode="auto">
          <a:xfrm>
            <a:off x="4083050" y="3505200"/>
            <a:ext cx="381000" cy="381000"/>
            <a:chOff x="3024" y="3072"/>
            <a:chExt cx="240" cy="240"/>
          </a:xfrm>
        </p:grpSpPr>
        <p:sp>
          <p:nvSpPr>
            <p:cNvPr id="51223" name="Line 14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24" name="Line 15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51214" name="Group 17"/>
          <p:cNvGrpSpPr>
            <a:grpSpLocks/>
          </p:cNvGrpSpPr>
          <p:nvPr/>
        </p:nvGrpSpPr>
        <p:grpSpPr bwMode="auto">
          <a:xfrm>
            <a:off x="4083050" y="4724400"/>
            <a:ext cx="381000" cy="381000"/>
            <a:chOff x="3024" y="3072"/>
            <a:chExt cx="240" cy="240"/>
          </a:xfrm>
        </p:grpSpPr>
        <p:sp>
          <p:nvSpPr>
            <p:cNvPr id="51221" name="Line 18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22" name="Line 19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51215" name="Group 20"/>
          <p:cNvGrpSpPr>
            <a:grpSpLocks/>
          </p:cNvGrpSpPr>
          <p:nvPr/>
        </p:nvGrpSpPr>
        <p:grpSpPr bwMode="auto">
          <a:xfrm>
            <a:off x="5835650" y="3505200"/>
            <a:ext cx="381000" cy="381000"/>
            <a:chOff x="3024" y="3072"/>
            <a:chExt cx="240" cy="240"/>
          </a:xfrm>
        </p:grpSpPr>
        <p:sp>
          <p:nvSpPr>
            <p:cNvPr id="51219" name="Line 21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20" name="Line 22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51216" name="Group 23"/>
          <p:cNvGrpSpPr>
            <a:grpSpLocks/>
          </p:cNvGrpSpPr>
          <p:nvPr/>
        </p:nvGrpSpPr>
        <p:grpSpPr bwMode="auto">
          <a:xfrm>
            <a:off x="5835650" y="4724400"/>
            <a:ext cx="381000" cy="381000"/>
            <a:chOff x="3024" y="3072"/>
            <a:chExt cx="240" cy="240"/>
          </a:xfrm>
        </p:grpSpPr>
        <p:sp>
          <p:nvSpPr>
            <p:cNvPr id="51217" name="Line 24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18" name="Line 25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12106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9: Orthogonal diagonalization</a:t>
            </a:r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7677"/>
              </p:ext>
            </p:extLst>
          </p:nvPr>
        </p:nvGraphicFramePr>
        <p:xfrm>
          <a:off x="1214438" y="1312168"/>
          <a:ext cx="596741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4" name="Equation" r:id="rId3" imgW="2984400" imgH="914400" progId="Equation.DSMT4">
                  <p:embed/>
                </p:oleObj>
              </mc:Choice>
              <mc:Fallback>
                <p:oleObj name="Equation" r:id="rId3" imgW="298440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312168"/>
                        <a:ext cx="5967412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2" name="Group 12"/>
          <p:cNvGrpSpPr>
            <a:grpSpLocks/>
          </p:cNvGrpSpPr>
          <p:nvPr/>
        </p:nvGrpSpPr>
        <p:grpSpPr bwMode="auto">
          <a:xfrm>
            <a:off x="620713" y="3190875"/>
            <a:ext cx="7696200" cy="889000"/>
            <a:chOff x="528" y="1920"/>
            <a:chExt cx="4848" cy="560"/>
          </a:xfrm>
        </p:grpSpPr>
        <p:sp>
          <p:nvSpPr>
            <p:cNvPr id="52237" name="Rectangle 5"/>
            <p:cNvSpPr>
              <a:spLocks noChangeArrowheads="1"/>
            </p:cNvSpPr>
            <p:nvPr/>
          </p:nvSpPr>
          <p:spPr bwMode="auto">
            <a:xfrm>
              <a:off x="528" y="192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Sol: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52230" name="Object 6"/>
            <p:cNvGraphicFramePr>
              <a:graphicFrameLocks noChangeAspect="1"/>
            </p:cNvGraphicFramePr>
            <p:nvPr/>
          </p:nvGraphicFramePr>
          <p:xfrm>
            <a:off x="768" y="2160"/>
            <a:ext cx="2467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195" name="Equation" r:id="rId5" imgW="1955520" imgH="253800" progId="Equation.3">
                    <p:embed/>
                  </p:oleObj>
                </mc:Choice>
                <mc:Fallback>
                  <p:oleObj name="Equation" r:id="rId5" imgW="1955520" imgH="2538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160"/>
                          <a:ext cx="2467" cy="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227" name="Object 7"/>
          <p:cNvGraphicFramePr>
            <a:graphicFrameLocks noChangeAspect="1"/>
          </p:cNvGraphicFramePr>
          <p:nvPr/>
        </p:nvGraphicFramePr>
        <p:xfrm>
          <a:off x="1449388" y="4206875"/>
          <a:ext cx="485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6" name="Equation" r:id="rId7" imgW="2425680" imgH="228600" progId="Equation.DSMT4">
                  <p:embed/>
                </p:oleObj>
              </mc:Choice>
              <mc:Fallback>
                <p:oleObj name="Equation" r:id="rId7" imgW="24256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4206875"/>
                        <a:ext cx="4851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8"/>
          <p:cNvGraphicFramePr>
            <a:graphicFrameLocks noChangeAspect="1"/>
          </p:cNvGraphicFramePr>
          <p:nvPr/>
        </p:nvGraphicFramePr>
        <p:xfrm>
          <a:off x="971550" y="4611688"/>
          <a:ext cx="69675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7" name="Equation" r:id="rId9" imgW="3479760" imgH="444240" progId="Equation.DSMT4">
                  <p:embed/>
                </p:oleObj>
              </mc:Choice>
              <mc:Fallback>
                <p:oleObj name="Equation" r:id="rId9" imgW="347976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11688"/>
                        <a:ext cx="69675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7857"/>
              </p:ext>
            </p:extLst>
          </p:nvPr>
        </p:nvGraphicFramePr>
        <p:xfrm>
          <a:off x="958850" y="5516563"/>
          <a:ext cx="5138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98" name="Equation" r:id="rId11" imgW="2565360" imgH="228600" progId="Equation.DSMT4">
                  <p:embed/>
                </p:oleObj>
              </mc:Choice>
              <mc:Fallback>
                <p:oleObj name="Equation" r:id="rId11" imgW="25653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5516563"/>
                        <a:ext cx="51387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3" name="Group 13"/>
          <p:cNvGrpSpPr>
            <a:grpSpLocks/>
          </p:cNvGrpSpPr>
          <p:nvPr/>
        </p:nvGrpSpPr>
        <p:grpSpPr bwMode="auto">
          <a:xfrm>
            <a:off x="3632200" y="5905500"/>
            <a:ext cx="1754188" cy="809625"/>
            <a:chOff x="2352" y="3552"/>
            <a:chExt cx="1105" cy="510"/>
          </a:xfrm>
        </p:grpSpPr>
        <p:sp>
          <p:nvSpPr>
            <p:cNvPr id="52235" name="Arc 10"/>
            <p:cNvSpPr>
              <a:spLocks/>
            </p:cNvSpPr>
            <p:nvPr/>
          </p:nvSpPr>
          <p:spPr bwMode="auto">
            <a:xfrm flipV="1">
              <a:off x="2352" y="3552"/>
              <a:ext cx="1105" cy="192"/>
            </a:xfrm>
            <a:custGeom>
              <a:avLst/>
              <a:gdLst>
                <a:gd name="T0" fmla="*/ 0 w 42507"/>
                <a:gd name="T1" fmla="*/ 0 h 21600"/>
                <a:gd name="T2" fmla="*/ 0 w 42507"/>
                <a:gd name="T3" fmla="*/ 0 h 21600"/>
                <a:gd name="T4" fmla="*/ 0 w 42507"/>
                <a:gd name="T5" fmla="*/ 0 h 21600"/>
                <a:gd name="T6" fmla="*/ 0 60000 65536"/>
                <a:gd name="T7" fmla="*/ 0 60000 65536"/>
                <a:gd name="T8" fmla="*/ 0 60000 65536"/>
                <a:gd name="T9" fmla="*/ 0 w 42507"/>
                <a:gd name="T10" fmla="*/ 0 h 21600"/>
                <a:gd name="T11" fmla="*/ 42507 w 425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07" h="21600" fill="none" extrusionOk="0">
                  <a:moveTo>
                    <a:pt x="-1" y="16172"/>
                  </a:moveTo>
                  <a:cubicBezTo>
                    <a:pt x="2471" y="6649"/>
                    <a:pt x="11067" y="-1"/>
                    <a:pt x="20907" y="0"/>
                  </a:cubicBezTo>
                  <a:cubicBezTo>
                    <a:pt x="32836" y="0"/>
                    <a:pt x="42507" y="9670"/>
                    <a:pt x="42507" y="21600"/>
                  </a:cubicBezTo>
                </a:path>
                <a:path w="42507" h="21600" stroke="0" extrusionOk="0">
                  <a:moveTo>
                    <a:pt x="-1" y="16172"/>
                  </a:moveTo>
                  <a:cubicBezTo>
                    <a:pt x="2471" y="6649"/>
                    <a:pt x="11067" y="-1"/>
                    <a:pt x="20907" y="0"/>
                  </a:cubicBezTo>
                  <a:cubicBezTo>
                    <a:pt x="32836" y="0"/>
                    <a:pt x="42507" y="9670"/>
                    <a:pt x="42507" y="21600"/>
                  </a:cubicBezTo>
                  <a:lnTo>
                    <a:pt x="20907" y="21600"/>
                  </a:lnTo>
                  <a:close/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236" name="Text Box 11"/>
            <p:cNvSpPr txBox="1">
              <a:spLocks noChangeArrowheads="1"/>
            </p:cNvSpPr>
            <p:nvPr/>
          </p:nvSpPr>
          <p:spPr bwMode="auto">
            <a:xfrm>
              <a:off x="2471" y="3810"/>
              <a:ext cx="8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dirty="0" smtClean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orthogonal</a:t>
              </a:r>
              <a:endParaRPr lang="en-US" altLang="zh-TW" sz="2000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6372225" y="559117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※ Verify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. 7.9 that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1</a:t>
            </a:r>
            <a:r>
              <a:rPr lang="zh-TW" altLang="zh-TW" sz="1800" dirty="0">
                <a:solidFill>
                  <a:srgbClr val="0000FF"/>
                </a:solidFill>
                <a:latin typeface="+mn-lt"/>
              </a:rPr>
              <a:t>·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altLang="zh-TW" sz="1800" b="1" dirty="0">
                <a:solidFill>
                  <a:srgbClr val="0000FF"/>
                </a:solidFill>
                <a:latin typeface="Times New Roman"/>
                <a:ea typeface="標楷體" pitchFamily="65" charset="-120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/>
                <a:ea typeface="標楷體" pitchFamily="65" charset="-120"/>
              </a:rPr>
              <a:t>1</a:t>
            </a:r>
            <a:r>
              <a:rPr lang="zh-TW" altLang="zh-TW" sz="1800" dirty="0">
                <a:solidFill>
                  <a:srgbClr val="0000FF"/>
                </a:solidFill>
                <a:latin typeface="Times New Roman"/>
              </a:rPr>
              <a:t>·</a:t>
            </a:r>
            <a:r>
              <a:rPr lang="en-US" altLang="zh-TW" sz="1800" b="1" dirty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 = 0</a:t>
            </a:r>
            <a:endParaRPr lang="zh-TW" altLang="en-US" sz="18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836712"/>
            <a:ext cx="7776864" cy="1440160"/>
          </a:xfrm>
          <a:noFill/>
        </p:spPr>
        <p:txBody>
          <a:bodyPr/>
          <a:lstStyle/>
          <a:p>
            <a:pPr marL="271463" indent="-271463" eaLnBrk="1" hangingPunct="1">
              <a:lnSpc>
                <a:spcPct val="100000"/>
              </a:lnSpc>
              <a:buNone/>
            </a:pPr>
            <a:r>
              <a:rPr lang="en-US" altLang="zh-TW" sz="2000" dirty="0" smtClean="0">
                <a:solidFill>
                  <a:srgbClr val="0000FF"/>
                </a:solidFill>
                <a:ea typeface="新細明體"/>
              </a:rPr>
              <a:t>※I</a:t>
            </a:r>
            <a:r>
              <a:rPr lang="en-US" altLang="zh-TW" sz="2000" dirty="0" smtClean="0">
                <a:solidFill>
                  <a:srgbClr val="0000FF"/>
                </a:solidFill>
              </a:rPr>
              <a:t>f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v</a:t>
            </a:r>
            <a:r>
              <a:rPr lang="en-US" altLang="zh-TW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 and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v</a:t>
            </a:r>
            <a:r>
              <a:rPr lang="en-US" altLang="zh-TW" sz="20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TW" sz="2000" dirty="0" smtClean="0">
                <a:solidFill>
                  <a:srgbClr val="0000FF"/>
                </a:solidFill>
              </a:rPr>
              <a:t> are not orthogonal, the Gram-Schmidt Process should be performed. Here we simply normalize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v</a:t>
            </a:r>
            <a:r>
              <a:rPr lang="en-US" altLang="zh-TW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and </a:t>
            </a:r>
            <a:r>
              <a:rPr lang="en-US" altLang="zh-TW" sz="2000" b="1" dirty="0">
                <a:solidFill>
                  <a:srgbClr val="0000FF"/>
                </a:solidFill>
              </a:rPr>
              <a:t>v</a:t>
            </a:r>
            <a:r>
              <a:rPr lang="en-US" altLang="zh-TW" sz="2000" baseline="-25000" dirty="0">
                <a:solidFill>
                  <a:srgbClr val="0000FF"/>
                </a:solidFill>
              </a:rPr>
              <a:t>3</a:t>
            </a:r>
            <a:r>
              <a:rPr lang="en-US" altLang="zh-TW" sz="2000" dirty="0" smtClean="0">
                <a:solidFill>
                  <a:srgbClr val="0000FF"/>
                </a:solidFill>
              </a:rPr>
              <a:t> to find the corresponding unit vectors</a:t>
            </a:r>
          </a:p>
        </p:txBody>
      </p:sp>
      <p:graphicFrame>
        <p:nvGraphicFramePr>
          <p:cNvPr id="532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453368"/>
              </p:ext>
            </p:extLst>
          </p:nvPr>
        </p:nvGraphicFramePr>
        <p:xfrm>
          <a:off x="1133475" y="1916113"/>
          <a:ext cx="65627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7" name="Equation" r:id="rId3" imgW="3276360" imgH="444240" progId="Equation.DSMT4">
                  <p:embed/>
                </p:oleObj>
              </mc:Choice>
              <mc:Fallback>
                <p:oleObj name="Equation" r:id="rId3" imgW="32763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916113"/>
                        <a:ext cx="65627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722706"/>
              </p:ext>
            </p:extLst>
          </p:nvPr>
        </p:nvGraphicFramePr>
        <p:xfrm>
          <a:off x="1074241" y="3442270"/>
          <a:ext cx="2359025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8" name="Equation" r:id="rId5" imgW="1180800" imgH="736560" progId="Equation.DSMT4">
                  <p:embed/>
                </p:oleObj>
              </mc:Choice>
              <mc:Fallback>
                <p:oleObj name="Equation" r:id="rId5" imgW="1180800" imgH="736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241" y="3442270"/>
                        <a:ext cx="2359025" cy="147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21722"/>
              </p:ext>
            </p:extLst>
          </p:nvPr>
        </p:nvGraphicFramePr>
        <p:xfrm>
          <a:off x="3707904" y="3501008"/>
          <a:ext cx="3195637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9" name="Equation" r:id="rId7" imgW="1600200" imgH="634680" progId="Equation.3">
                  <p:embed/>
                </p:oleObj>
              </mc:Choice>
              <mc:Fallback>
                <p:oleObj name="Equation" r:id="rId7" imgW="1600200" imgH="6346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501008"/>
                        <a:ext cx="3195637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28480"/>
              </p:ext>
            </p:extLst>
          </p:nvPr>
        </p:nvGraphicFramePr>
        <p:xfrm>
          <a:off x="1802904" y="4913883"/>
          <a:ext cx="1476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0"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904" y="4913883"/>
                        <a:ext cx="1476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38255" y="5877272"/>
            <a:ext cx="77768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571500" indent="-1143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9pPr>
          </a:lstStyle>
          <a:p>
            <a:pPr marL="354013" indent="-354013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z="2000" dirty="0" smtClean="0">
                <a:solidFill>
                  <a:srgbClr val="0000FF"/>
                </a:solidFill>
                <a:ea typeface="新細明體"/>
              </a:rPr>
              <a:t>※ Note that t</a:t>
            </a:r>
            <a:r>
              <a:rPr lang="en-US" altLang="zh-TW" sz="2000" dirty="0" smtClean="0">
                <a:solidFill>
                  <a:srgbClr val="0000FF"/>
                </a:solidFill>
              </a:rPr>
              <a:t>here are some calculation error in the solution of Ex.9 in the text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57188" y="846287"/>
            <a:ext cx="850106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Geometrically speaking,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multiplying a vector (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,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y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) in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R</a:t>
            </a:r>
            <a:r>
              <a:rPr lang="en-US" altLang="zh-TW" sz="2000" baseline="40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000" i="1" baseline="30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by the matrix </a:t>
            </a:r>
            <a:r>
              <a:rPr lang="en-US" altLang="zh-TW" sz="20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corresponds to a reflection to the 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y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-axis, i.e., left multiplying </a:t>
            </a:r>
            <a:r>
              <a:rPr lang="en-US" altLang="zh-TW" sz="2000" i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to 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can transform 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0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to another vector in the same vector space</a:t>
            </a:r>
            <a:endParaRPr lang="en-US" altLang="zh-TW" sz="2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5127" name="Picture 11" descr="7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87" y="4303907"/>
            <a:ext cx="2591025" cy="23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489763"/>
              </p:ext>
            </p:extLst>
          </p:nvPr>
        </p:nvGraphicFramePr>
        <p:xfrm>
          <a:off x="1408336" y="2223443"/>
          <a:ext cx="5395912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Equation" r:id="rId4" imgW="2705040" imgH="965160" progId="Equation.DSMT4">
                  <p:embed/>
                </p:oleObj>
              </mc:Choice>
              <mc:Fallback>
                <p:oleObj name="Equation" r:id="rId4" imgW="270504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336" y="2223443"/>
                        <a:ext cx="5395912" cy="192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Summary of Sections 7.2 and </a:t>
            </a:r>
            <a:r>
              <a:rPr lang="en-US" altLang="zh-TW" dirty="0" smtClean="0"/>
              <a:t>7.3: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914400"/>
                <a:ext cx="8640960" cy="5610944"/>
              </a:xfrm>
              <a:noFill/>
            </p:spPr>
            <p:txBody>
              <a:bodyPr/>
              <a:lstStyle/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 smtClean="0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7.5: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能被對角線化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其有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個線性獨立的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eigenvectors</a:t>
                </a:r>
              </a:p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7.6: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個不同的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eigenvalues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所對應的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個的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eigvenvectors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為線性獨立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此矩陣能被對角線化</a:t>
                </a:r>
              </a:p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7.7: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對稱矩陣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必能被對角線化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(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即使有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某個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eigenvalue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為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重根，其也會有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個對應的且線性獨立的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eigvenvectors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7.9: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對稱矩陣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的不同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eigenvalues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，其所對應的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eigvenvectors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必定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orthogonal (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且也線性獨立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(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根據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5.10))</a:t>
                </a:r>
              </a:p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7.10: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對稱矩陣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是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orthogonally diagonalizable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是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orthogonal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為一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diagonal</a:t>
                </a:r>
                <a:r>
                  <a:rPr lang="zh-TW" altLang="en-US" dirty="0" smtClean="0">
                    <a:solidFill>
                      <a:schemeClr val="tx1"/>
                    </a:solidFill>
                  </a:rPr>
                  <a:t>矩陣</a:t>
                </a:r>
                <a:endParaRPr lang="zh-TW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914400"/>
                <a:ext cx="8640960" cy="5610944"/>
              </a:xfrm>
              <a:blipFill>
                <a:blip r:embed="rId2"/>
                <a:stretch>
                  <a:fillRect r="-7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7.3: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218113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symmetric matrix:  </a:t>
            </a:r>
            <a:r>
              <a:rPr lang="zh-TW" altLang="en-US" smtClean="0">
                <a:solidFill>
                  <a:schemeClr val="tx1"/>
                </a:solidFill>
              </a:rPr>
              <a:t>對稱矩陣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orthogonal matrix:  </a:t>
            </a:r>
            <a:r>
              <a:rPr lang="zh-TW" altLang="en-US" smtClean="0">
                <a:solidFill>
                  <a:schemeClr val="tx1"/>
                </a:solidFill>
              </a:rPr>
              <a:t>正交矩陣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orthonormal set:  </a:t>
            </a:r>
            <a:r>
              <a:rPr lang="zh-TW" altLang="en-US" smtClean="0">
                <a:solidFill>
                  <a:schemeClr val="tx1"/>
                </a:solidFill>
              </a:rPr>
              <a:t>單範正交集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orthogonal diagonalization:  </a:t>
            </a:r>
            <a:r>
              <a:rPr lang="zh-TW" altLang="en-US" smtClean="0">
                <a:solidFill>
                  <a:schemeClr val="tx1"/>
                </a:solidFill>
              </a:rPr>
              <a:t>正交對角化</a:t>
            </a:r>
          </a:p>
        </p:txBody>
      </p:sp>
    </p:spTree>
    <p:extLst>
      <p:ext uri="{BB962C8B-B14F-4D97-AF65-F5344CB8AC3E}">
        <p14:creationId xmlns:p14="http://schemas.microsoft.com/office/powerpoint/2010/main" val="16338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53413" cy="601663"/>
          </a:xfrm>
        </p:spPr>
        <p:txBody>
          <a:bodyPr/>
          <a:lstStyle/>
          <a:p>
            <a:pPr eaLnBrk="1" hangingPunct="1"/>
            <a:r>
              <a:rPr lang="en-US" altLang="zh-TW" sz="3100" smtClean="0"/>
              <a:t>7.4 Applications of Eigenvalues and Eigenvectors</a:t>
            </a: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64120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The rotation for quadratic equation: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ax</a:t>
            </a:r>
            <a:r>
              <a:rPr lang="en-US" altLang="zh-TW" baseline="30000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 err="1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bxy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cy</a:t>
            </a:r>
            <a:r>
              <a:rPr lang="en-US" altLang="zh-TW" baseline="30000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dx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 err="1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ey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f 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=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0</a:t>
            </a:r>
            <a:endParaRPr lang="en-US" altLang="zh-TW" dirty="0">
              <a:solidFill>
                <a:schemeClr val="hlink"/>
              </a:solidFill>
              <a:latin typeface="+mn-lt"/>
              <a:ea typeface="新細明體" pitchFamily="18" charset="-120"/>
            </a:endParaRP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endParaRPr lang="en-US" altLang="zh-TW" dirty="0">
              <a:solidFill>
                <a:schemeClr val="hlink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625" y="1500188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Ex 5: Identify the graphs of the following quadratic equations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1000125" y="2071688"/>
          <a:ext cx="269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8" name="Equation" r:id="rId3" imgW="1346040" imgH="228600" progId="Equation.DSMT4">
                  <p:embed/>
                </p:oleObj>
              </mc:Choice>
              <mc:Fallback>
                <p:oleObj name="Equation" r:id="rId3" imgW="13460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071688"/>
                        <a:ext cx="2692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571500" y="257175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54275" name="Object 6"/>
          <p:cNvGraphicFramePr>
            <a:graphicFrameLocks noChangeAspect="1"/>
          </p:cNvGraphicFramePr>
          <p:nvPr/>
        </p:nvGraphicFramePr>
        <p:xfrm>
          <a:off x="895350" y="3286125"/>
          <a:ext cx="59769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9" name="Equation" r:id="rId5" imgW="2984400" imgH="419040" progId="Equation.DSMT4">
                  <p:embed/>
                </p:oleObj>
              </mc:Choice>
              <mc:Fallback>
                <p:oleObj name="Equation" r:id="rId5" imgW="298440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286125"/>
                        <a:ext cx="59769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4500563" y="2043113"/>
          <a:ext cx="381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10" name="Equation" r:id="rId7" imgW="1904760" imgH="228600" progId="Equation.DSMT4">
                  <p:embed/>
                </p:oleObj>
              </mc:Choice>
              <mc:Fallback>
                <p:oleObj name="Equation" r:id="rId7" imgW="19047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043113"/>
                        <a:ext cx="3810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4071942"/>
            <a:ext cx="2428875" cy="2474595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sm" len="sm"/>
          </a:ln>
          <a:scene3d>
            <a:camera prst="orthographicFront">
              <a:rot lat="0" lon="0" rev="48000"/>
            </a:camera>
            <a:lightRig rig="threePt" dir="t"/>
          </a:scene3d>
        </p:spPr>
      </p:pic>
      <p:sp>
        <p:nvSpPr>
          <p:cNvPr id="20" name="文字方塊 11"/>
          <p:cNvSpPr txBox="1">
            <a:spLocks noChangeArrowheads="1"/>
          </p:cNvSpPr>
          <p:nvPr/>
        </p:nvSpPr>
        <p:spPr bwMode="auto">
          <a:xfrm>
            <a:off x="5143500" y="4643438"/>
            <a:ext cx="3714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Since there is no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-term, it is easy to derive the standard form and it is apparent that this equation represents an ellipse.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7"/>
          <p:cNvGraphicFramePr>
            <a:graphicFrameLocks noChangeAspect="1"/>
          </p:cNvGraphicFramePr>
          <p:nvPr/>
        </p:nvGraphicFramePr>
        <p:xfrm>
          <a:off x="785813" y="1000125"/>
          <a:ext cx="381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56" name="Equation" r:id="rId3" imgW="1904760" imgH="228600" progId="Equation.DSMT4">
                  <p:embed/>
                </p:oleObj>
              </mc:Choice>
              <mc:Fallback>
                <p:oleObj name="Equation" r:id="rId3" imgW="19047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000125"/>
                        <a:ext cx="3810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1"/>
          <p:cNvSpPr txBox="1">
            <a:spLocks noChangeArrowheads="1"/>
          </p:cNvSpPr>
          <p:nvPr/>
        </p:nvSpPr>
        <p:spPr bwMode="auto">
          <a:xfrm>
            <a:off x="1000125" y="1403350"/>
            <a:ext cx="7500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Since there is a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-term, it is difficult to identify the graph of this equation. In fact, it is also an ellipse, which is oblique on the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-plane.</a:t>
            </a:r>
            <a:endParaRPr lang="en-US" altLang="zh-TW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  <a:p>
            <a:pPr marL="273050" indent="-273050">
              <a:lnSpc>
                <a:spcPct val="110000"/>
              </a:lnSpc>
              <a:defRPr/>
            </a:pPr>
            <a:endParaRPr lang="en-US" altLang="zh-TW" sz="18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204864"/>
            <a:ext cx="2491740" cy="296037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sm" len="sm"/>
          </a:ln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3995738" y="2276475"/>
            <a:ext cx="5040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There is a easy way to identify the graph of quadratic equation. The basic idea is to rotate the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-axes to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-axes such that there is no more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 in the new quadratic equation.</a:t>
            </a:r>
          </a:p>
        </p:txBody>
      </p:sp>
      <p:grpSp>
        <p:nvGrpSpPr>
          <p:cNvPr id="55303" name="群組 8"/>
          <p:cNvGrpSpPr>
            <a:grpSpLocks/>
          </p:cNvGrpSpPr>
          <p:nvPr/>
        </p:nvGrpSpPr>
        <p:grpSpPr bwMode="auto">
          <a:xfrm>
            <a:off x="3995936" y="3573463"/>
            <a:ext cx="4897438" cy="1531937"/>
            <a:chOff x="4067944" y="3573016"/>
            <a:chExt cx="4896544" cy="1532727"/>
          </a:xfrm>
        </p:grpSpPr>
        <p:sp>
          <p:nvSpPr>
            <p:cNvPr id="13" name="文字方塊 11"/>
            <p:cNvSpPr txBox="1">
              <a:spLocks noChangeArrowheads="1"/>
            </p:cNvSpPr>
            <p:nvPr/>
          </p:nvSpPr>
          <p:spPr bwMode="auto">
            <a:xfrm>
              <a:off x="4067944" y="3573016"/>
              <a:ext cx="4896544" cy="153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3050" indent="-273050">
                <a:lnSpc>
                  <a:spcPct val="130000"/>
                </a:lnSpc>
                <a:defRPr/>
              </a:pPr>
              <a:r>
                <a: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※ In the above example, if we rotate the </a:t>
              </a:r>
              <a:r>
                <a:rPr lang="en-US" altLang="zh-TW" sz="1800" i="1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x</a:t>
              </a:r>
              <a:r>
                <a: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- and </a:t>
              </a:r>
              <a:r>
                <a:rPr lang="en-US" altLang="zh-TW" sz="1800" i="1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y</a:t>
              </a:r>
              <a:r>
                <a: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-axes by 45 degree counterclockwise, the new quadratic equation                               can be derived, which represents an ellipse apparently.</a:t>
              </a:r>
            </a:p>
          </p:txBody>
        </p:sp>
        <p:graphicFrame>
          <p:nvGraphicFramePr>
            <p:cNvPr id="55299" name="Object 6"/>
            <p:cNvGraphicFramePr>
              <a:graphicFrameLocks noChangeAspect="1"/>
            </p:cNvGraphicFramePr>
            <p:nvPr/>
          </p:nvGraphicFramePr>
          <p:xfrm>
            <a:off x="6085172" y="4199240"/>
            <a:ext cx="1727188" cy="669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57" name="Equation" r:id="rId6" imgW="1079280" imgH="419040" progId="Equation.DSMT4">
                    <p:embed/>
                  </p:oleObj>
                </mc:Choice>
                <mc:Fallback>
                  <p:oleObj name="Equation" r:id="rId6" imgW="1079280" imgH="4190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5172" y="4199240"/>
                          <a:ext cx="1727188" cy="6699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字方塊 11"/>
          <p:cNvSpPr txBox="1">
            <a:spLocks noChangeArrowheads="1"/>
          </p:cNvSpPr>
          <p:nvPr/>
        </p:nvSpPr>
        <p:spPr bwMode="auto">
          <a:xfrm>
            <a:off x="1187450" y="5516563"/>
            <a:ext cx="698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In Section 4.8, the rotation of conics is achieved by changing basis, but here the </a:t>
            </a:r>
            <a:r>
              <a:rPr lang="en-US" altLang="zh-TW" sz="1800" dirty="0" err="1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diagonalization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technique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based on eigenvalues and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eignvectors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applied to solving the rotation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00063" y="278606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Matrix of the quadratic form: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    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If we define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=       , then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AX=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ax</a:t>
            </a:r>
            <a:r>
              <a:rPr lang="en-US" altLang="zh-TW" i="1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+ cy</a:t>
            </a:r>
            <a:r>
              <a:rPr lang="en-US" altLang="zh-TW" i="1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.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In fact, the quadratic equation can be expressed in terms of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as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follows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78914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Quadratic form </a:t>
            </a:r>
            <a:r>
              <a:rPr lang="en-US" altLang="zh-TW" dirty="0">
                <a:solidFill>
                  <a:schemeClr val="hlink"/>
                </a:solidFill>
                <a:latin typeface="+mn-ea"/>
                <a:ea typeface="+mn-ea"/>
              </a:rPr>
              <a:t>(</a:t>
            </a:r>
            <a:r>
              <a:rPr lang="zh-TW" altLang="en-US" dirty="0">
                <a:solidFill>
                  <a:schemeClr val="hlink"/>
                </a:solidFill>
                <a:latin typeface="+mn-ea"/>
                <a:ea typeface="+mn-ea"/>
              </a:rPr>
              <a:t>二次形式</a:t>
            </a:r>
            <a:r>
              <a:rPr lang="en-US" altLang="zh-TW" dirty="0">
                <a:solidFill>
                  <a:schemeClr val="hlink"/>
                </a:solidFill>
                <a:latin typeface="+mn-ea"/>
                <a:ea typeface="+mn-ea"/>
              </a:rPr>
              <a:t>)</a:t>
            </a: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: 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		    	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is the quadratic form associated with the quadratic equation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dx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0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56322" name="Object 4"/>
          <p:cNvGraphicFramePr>
            <a:graphicFrameLocks noChangeAspect="1"/>
          </p:cNvGraphicFramePr>
          <p:nvPr/>
        </p:nvGraphicFramePr>
        <p:xfrm>
          <a:off x="3000375" y="3571875"/>
          <a:ext cx="213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2" name="Equation" r:id="rId3" imgW="1066680" imgH="457200" progId="Equation.DSMT4">
                  <p:embed/>
                </p:oleObj>
              </mc:Choice>
              <mc:Fallback>
                <p:oleObj name="Equation" r:id="rId3" imgW="10666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571875"/>
                        <a:ext cx="2133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6"/>
          <p:cNvGraphicFramePr>
            <a:graphicFrameLocks noChangeAspect="1"/>
          </p:cNvGraphicFramePr>
          <p:nvPr/>
        </p:nvGraphicFramePr>
        <p:xfrm>
          <a:off x="2752725" y="4572000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3" name="Equation" r:id="rId5" imgW="266400" imgH="457200" progId="Equation.DSMT4">
                  <p:embed/>
                </p:oleObj>
              </mc:Choice>
              <mc:Fallback>
                <p:oleObj name="Equation" r:id="rId5" imgW="266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572000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95793"/>
              </p:ext>
            </p:extLst>
          </p:nvPr>
        </p:nvGraphicFramePr>
        <p:xfrm>
          <a:off x="2668588" y="5929313"/>
          <a:ext cx="279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4" name="Equation" r:id="rId7" imgW="1396800" imgH="253800" progId="Equation.DSMT4">
                  <p:embed/>
                </p:oleObj>
              </mc:Choice>
              <mc:Fallback>
                <p:oleObj name="Equation" r:id="rId7" imgW="13968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5929313"/>
                        <a:ext cx="2794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5578788" y="3717032"/>
            <a:ext cx="334781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Note that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a symmetric matrix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ts val="9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Principal Axes Theorem (</a:t>
            </a:r>
            <a:r>
              <a:rPr lang="zh-TW" altLang="en-US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主軸定理</a:t>
            </a: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)</a:t>
            </a: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For a conic whose equation is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dx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ey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f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= 0, the rotation to eliminate the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xy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-term is achieved by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PX’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, where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is an orthogonal matrix that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diagonalizes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. That is,</a:t>
            </a: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where </a:t>
            </a:r>
            <a:r>
              <a:rPr lang="el-GR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l-GR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are </a:t>
            </a:r>
            <a:r>
              <a:rPr lang="en-US" altLang="zh-TW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of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A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.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The equation for the rotated conic is given by</a:t>
            </a:r>
          </a:p>
        </p:txBody>
      </p:sp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2312988" y="2679700"/>
          <a:ext cx="398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9" name="Equation" r:id="rId3" imgW="1993680" imgH="482400" progId="Equation.DSMT4">
                  <p:embed/>
                </p:oleObj>
              </mc:Choice>
              <mc:Fallback>
                <p:oleObj name="Equation" r:id="rId3" imgW="19936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2679700"/>
                        <a:ext cx="3987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49460"/>
              </p:ext>
            </p:extLst>
          </p:nvPr>
        </p:nvGraphicFramePr>
        <p:xfrm>
          <a:off x="2227263" y="4576763"/>
          <a:ext cx="462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00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4576763"/>
                        <a:ext cx="4622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357188" y="765175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Pf: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323850" y="1073150"/>
            <a:ext cx="8105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According to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. 7.10, since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is symmetric, we can conclude that there exists an orthogonal matrix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such that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P</a:t>
            </a:r>
            <a:r>
              <a:rPr lang="en-US" altLang="zh-TW" baseline="30000" dirty="0"/>
              <a:t>–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1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AP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D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is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diagonal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Replacing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with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the quadratic form becomes</a:t>
            </a:r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534667"/>
              </p:ext>
            </p:extLst>
          </p:nvPr>
        </p:nvGraphicFramePr>
        <p:xfrm>
          <a:off x="1785938" y="2836863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27" name="Equation" r:id="rId3" imgW="2527200" imgH="482400" progId="Equation.DSMT4">
                  <p:embed/>
                </p:oleObj>
              </mc:Choice>
              <mc:Fallback>
                <p:oleObj name="Equation" r:id="rId3" imgW="252720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836863"/>
                        <a:ext cx="5054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357188" y="3933056"/>
            <a:ext cx="8391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It is obvious that the new quadratic form in terms of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has no </a:t>
            </a:r>
            <a:r>
              <a:rPr lang="en-US" altLang="zh-TW" sz="20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-term, and the coefficients for (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  <a:r>
              <a:rPr lang="en-US" altLang="zh-TW" sz="20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(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  <a:r>
              <a:rPr lang="en-US" altLang="zh-TW" sz="20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the two eigenvalues of the matrix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endParaRPr lang="en-US" altLang="zh-TW" sz="2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pSp>
        <p:nvGrpSpPr>
          <p:cNvPr id="58375" name="群組 8"/>
          <p:cNvGrpSpPr>
            <a:grpSpLocks/>
          </p:cNvGrpSpPr>
          <p:nvPr/>
        </p:nvGrpSpPr>
        <p:grpSpPr bwMode="auto">
          <a:xfrm>
            <a:off x="395536" y="4725144"/>
            <a:ext cx="8400728" cy="2055813"/>
            <a:chOff x="899592" y="5085904"/>
            <a:chExt cx="8401257" cy="2055813"/>
          </a:xfrm>
        </p:grpSpPr>
        <p:graphicFrame>
          <p:nvGraphicFramePr>
            <p:cNvPr id="5837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995204"/>
                </p:ext>
              </p:extLst>
            </p:nvPr>
          </p:nvGraphicFramePr>
          <p:xfrm>
            <a:off x="1259655" y="5085904"/>
            <a:ext cx="8041194" cy="205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928" name="Equation" r:id="rId5" imgW="4470120" imgH="1143000" progId="Equation.DSMT4">
                    <p:embed/>
                  </p:oleObj>
                </mc:Choice>
                <mc:Fallback>
                  <p:oleObj name="Equation" r:id="rId5" imgW="4470120" imgH="1143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55" y="5085904"/>
                          <a:ext cx="8041194" cy="2055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矩形 6"/>
            <p:cNvSpPr/>
            <p:nvPr/>
          </p:nvSpPr>
          <p:spPr>
            <a:xfrm>
              <a:off x="899592" y="5261396"/>
              <a:ext cx="441353" cy="400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20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※</a:t>
              </a:r>
              <a:endParaRPr lang="zh-TW" altLang="en-US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57188" y="2643188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85725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Ex 6: Rotation of a conic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28625" y="1214438"/>
            <a:ext cx="83915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Perform a rotation of axes to eliminate the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-term in the following quadratic equation</a:t>
            </a:r>
          </a:p>
        </p:txBody>
      </p:sp>
      <p:graphicFrame>
        <p:nvGraphicFramePr>
          <p:cNvPr id="593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906112"/>
              </p:ext>
            </p:extLst>
          </p:nvPr>
        </p:nvGraphicFramePr>
        <p:xfrm>
          <a:off x="2915816" y="2071688"/>
          <a:ext cx="335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7" name="Equation" r:id="rId3" imgW="1676160" imgH="228600" progId="Equation.DSMT4">
                  <p:embed/>
                </p:oleObj>
              </mc:Choice>
              <mc:Fallback>
                <p:oleObj name="Equation" r:id="rId3" imgW="16761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071688"/>
                        <a:ext cx="3352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93920"/>
              </p:ext>
            </p:extLst>
          </p:nvPr>
        </p:nvGraphicFramePr>
        <p:xfrm>
          <a:off x="3236913" y="3643313"/>
          <a:ext cx="180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8" name="Equation" r:id="rId5" imgW="901440" imgH="457200" progId="Equation.DSMT4">
                  <p:embed/>
                </p:oleObj>
              </mc:Choice>
              <mc:Fallback>
                <p:oleObj name="Equation" r:id="rId5" imgW="9014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643313"/>
                        <a:ext cx="180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8625" y="3071813"/>
            <a:ext cx="8501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The matrix of the quadratic form associated with this equation is 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00063" y="4714875"/>
            <a:ext cx="85010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The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are </a:t>
            </a:r>
            <a:r>
              <a:rPr lang="el-GR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1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8 and </a:t>
            </a:r>
            <a:r>
              <a:rPr lang="el-GR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= 18, and the corresponding eigenvectors are 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593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90062"/>
              </p:ext>
            </p:extLst>
          </p:nvPr>
        </p:nvGraphicFramePr>
        <p:xfrm>
          <a:off x="3000375" y="5643563"/>
          <a:ext cx="281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9" name="Equation" r:id="rId7" imgW="1409400" imgH="457200" progId="Equation.DSMT4">
                  <p:embed/>
                </p:oleObj>
              </mc:Choice>
              <mc:Fallback>
                <p:oleObj name="Equation" r:id="rId7" imgW="14094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5643563"/>
                        <a:ext cx="2819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28625" y="928688"/>
            <a:ext cx="83915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After normalizing each eigenvector, we can obtain the orthogonal matrix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as follows.</a:t>
            </a:r>
          </a:p>
        </p:txBody>
      </p:sp>
      <p:graphicFrame>
        <p:nvGraphicFramePr>
          <p:cNvPr id="604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953420"/>
              </p:ext>
            </p:extLst>
          </p:nvPr>
        </p:nvGraphicFramePr>
        <p:xfrm>
          <a:off x="2898775" y="4448175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1" name="Equation" r:id="rId3" imgW="1498320" imgH="228600" progId="Equation.DSMT4">
                  <p:embed/>
                </p:oleObj>
              </mc:Choice>
              <mc:Fallback>
                <p:oleObj name="Equation" r:id="rId3" imgW="14983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4448175"/>
                        <a:ext cx="299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4"/>
          <p:cNvGraphicFramePr>
            <a:graphicFrameLocks noChangeAspect="1"/>
          </p:cNvGraphicFramePr>
          <p:nvPr/>
        </p:nvGraphicFramePr>
        <p:xfrm>
          <a:off x="1143000" y="1785938"/>
          <a:ext cx="4749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2" name="Equation" r:id="rId5" imgW="2374560" imgH="863280" progId="Equation.DSMT4">
                  <p:embed/>
                </p:oleObj>
              </mc:Choice>
              <mc:Fallback>
                <p:oleObj name="Equation" r:id="rId5" imgW="2374560" imgH="863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85938"/>
                        <a:ext cx="4749800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8625" y="3714750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Then by replacing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with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the equation of the rotated conic is 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28625" y="5000625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which can be written in the standard form</a:t>
            </a:r>
          </a:p>
        </p:txBody>
      </p:sp>
      <p:graphicFrame>
        <p:nvGraphicFramePr>
          <p:cNvPr id="604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685378"/>
              </p:ext>
            </p:extLst>
          </p:nvPr>
        </p:nvGraphicFramePr>
        <p:xfrm>
          <a:off x="3551238" y="5376863"/>
          <a:ext cx="2135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3" name="Equation" r:id="rId7" imgW="1066680" imgH="419040" progId="Equation.DSMT4">
                  <p:embed/>
                </p:oleObj>
              </mc:Choice>
              <mc:Fallback>
                <p:oleObj name="Equation" r:id="rId7" imgW="10666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5376863"/>
                        <a:ext cx="2135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928688" y="6235700"/>
            <a:ext cx="7358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above equation represents an ellipse on the </a:t>
            </a:r>
            <a:r>
              <a:rPr lang="en-US" altLang="zh-TW" sz="20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plane</a:t>
            </a:r>
            <a:endParaRPr lang="en-US" altLang="zh-TW" sz="2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5" name="文字方塊 11"/>
          <p:cNvSpPr txBox="1">
            <a:spLocks noChangeArrowheads="1"/>
          </p:cNvSpPr>
          <p:nvPr/>
        </p:nvSpPr>
        <p:spPr bwMode="auto">
          <a:xfrm>
            <a:off x="5857875" y="1428750"/>
            <a:ext cx="32861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According to the results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on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p. 268 in Ch4, </a:t>
            </a:r>
            <a:r>
              <a:rPr lang="en-US" altLang="zh-TW" sz="1800" i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X=PX’</a:t>
            </a:r>
            <a:r>
              <a:rPr lang="en-US" altLang="zh-TW" sz="18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  is equivalent to rotate the </a:t>
            </a:r>
            <a:r>
              <a:rPr lang="en-US" altLang="zh-TW" sz="1800" i="1" dirty="0" err="1">
                <a:solidFill>
                  <a:srgbClr val="FF0000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-coordinates by 45 degree to form the new </a:t>
            </a:r>
            <a:r>
              <a:rPr lang="en-US" altLang="zh-TW" sz="1800" i="1" dirty="0" err="1">
                <a:solidFill>
                  <a:srgbClr val="FF0000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1800" i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18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-coordinates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which is also illustrated in the figure on Slide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7.62</a:t>
            </a:r>
            <a:endParaRPr lang="en-US" altLang="zh-TW" sz="18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00063" y="278606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Matrix of the quadratic form: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    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If we define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= [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 y z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]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then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AX=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by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cz</a:t>
            </a:r>
            <a:r>
              <a:rPr lang="en-US" altLang="zh-TW" baseline="30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dxy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exz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fyz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and the quadratic surface equation can be expressed as</a:t>
            </a: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1772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In three-dimensional version: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		  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by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cz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dxy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exz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fyz</a:t>
            </a:r>
            <a:endParaRPr lang="en-US" altLang="zh-TW" baseline="30000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is the quadratic form associated with the equation of quadric surface: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by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cz</a:t>
            </a:r>
            <a:r>
              <a:rPr lang="en-US" altLang="zh-TW" baseline="30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dxy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exz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fyz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gx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hy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iz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j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0</a:t>
            </a:r>
          </a:p>
        </p:txBody>
      </p:sp>
      <p:graphicFrame>
        <p:nvGraphicFramePr>
          <p:cNvPr id="61442" name="Object 4"/>
          <p:cNvGraphicFramePr>
            <a:graphicFrameLocks noChangeAspect="1"/>
          </p:cNvGraphicFramePr>
          <p:nvPr/>
        </p:nvGraphicFramePr>
        <p:xfrm>
          <a:off x="2530475" y="3317875"/>
          <a:ext cx="307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6" name="Equation" r:id="rId3" imgW="1536480" imgH="711000" progId="Equation.DSMT4">
                  <p:embed/>
                </p:oleObj>
              </mc:Choice>
              <mc:Fallback>
                <p:oleObj name="Equation" r:id="rId3" imgW="153648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3317875"/>
                        <a:ext cx="307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13559"/>
              </p:ext>
            </p:extLst>
          </p:nvPr>
        </p:nvGraphicFramePr>
        <p:xfrm>
          <a:off x="3168650" y="5929313"/>
          <a:ext cx="289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7" name="Equation" r:id="rId5" imgW="1447560" imgH="253800" progId="Equation.DSMT4">
                  <p:embed/>
                </p:oleObj>
              </mc:Choice>
              <mc:Fallback>
                <p:oleObj name="Equation" r:id="rId5" imgW="14475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929313"/>
                        <a:ext cx="2895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5832698" y="3717032"/>
            <a:ext cx="334781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Note that </a:t>
            </a:r>
            <a:r>
              <a:rPr lang="en-US" altLang="zh-TW" sz="18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a symmetric matrix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914400" y="1830388"/>
            <a:ext cx="7978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(1) An eigenvalue of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is a scalar </a:t>
            </a:r>
            <a:r>
              <a:rPr lang="en-US" altLang="zh-TW" i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such that                          </a:t>
            </a:r>
          </a:p>
        </p:txBody>
      </p:sp>
      <p:sp>
        <p:nvSpPr>
          <p:cNvPr id="6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57250"/>
            <a:ext cx="8893175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Thm. 7.2</a:t>
            </a:r>
            <a:r>
              <a:rPr lang="en-US" altLang="zh-TW" smtClean="0">
                <a:sym typeface="Wingdings" pitchFamily="2" charset="2"/>
              </a:rPr>
              <a:t>: Finding eigenvalues and eigenvectors of a matrix </a:t>
            </a:r>
            <a:r>
              <a:rPr lang="en-US" altLang="zh-TW" i="1" smtClean="0"/>
              <a:t>A</a:t>
            </a:r>
            <a:r>
              <a:rPr lang="en-US" altLang="zh-TW" smtClean="0">
                <a:sym typeface="Symbol" pitchFamily="18" charset="2"/>
              </a:rPr>
              <a:t></a:t>
            </a:r>
            <a:r>
              <a:rPr lang="en-US" altLang="zh-TW" i="1" smtClean="0">
                <a:sym typeface="Symbol" pitchFamily="18" charset="2"/>
              </a:rPr>
              <a:t>M</a:t>
            </a:r>
            <a:r>
              <a:rPr lang="en-US" altLang="zh-TW" i="1" baseline="-25000" smtClean="0">
                <a:sym typeface="Symbol" pitchFamily="18" charset="2"/>
              </a:rPr>
              <a:t>n</a:t>
            </a:r>
            <a:r>
              <a:rPr lang="en-US" altLang="zh-TW" baseline="-25000" smtClean="0">
                <a:sym typeface="Symbol" pitchFamily="18" charset="2"/>
              </a:rPr>
              <a:t></a:t>
            </a:r>
            <a:r>
              <a:rPr lang="en-US" altLang="zh-TW" i="1" baseline="-25000" smtClean="0">
                <a:sym typeface="Symbol" pitchFamily="18" charset="2"/>
              </a:rPr>
              <a:t>n </a:t>
            </a:r>
            <a:endParaRPr lang="en-US" altLang="zh-TW" smtClean="0">
              <a:sym typeface="Wingdings" pitchFamily="2" charset="2"/>
            </a:endParaRP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6524625" y="1849438"/>
          <a:ext cx="193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6" name="Equation" r:id="rId3" imgW="965160" imgH="203040" progId="Equation.DSMT4">
                  <p:embed/>
                </p:oleObj>
              </mc:Choice>
              <mc:Fallback>
                <p:oleObj name="Equation" r:id="rId3" imgW="9651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1849438"/>
                        <a:ext cx="1930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914400" y="2205038"/>
            <a:ext cx="783431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(2) The eigenvectors of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corresponding to </a:t>
            </a:r>
            <a:r>
              <a:rPr lang="en-US" altLang="zh-TW" i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 are the nonzero</a:t>
            </a:r>
          </a:p>
          <a:p>
            <a:pPr marL="288925" indent="-28892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      solutions of                       </a:t>
            </a:r>
          </a:p>
        </p:txBody>
      </p:sp>
      <p:grpSp>
        <p:nvGrpSpPr>
          <p:cNvPr id="6156" name="Group 29"/>
          <p:cNvGrpSpPr>
            <a:grpSpLocks/>
          </p:cNvGrpSpPr>
          <p:nvPr/>
        </p:nvGrpSpPr>
        <p:grpSpPr bwMode="auto">
          <a:xfrm>
            <a:off x="395288" y="5805488"/>
            <a:ext cx="7924800" cy="952500"/>
            <a:chOff x="249" y="2336"/>
            <a:chExt cx="4992" cy="600"/>
          </a:xfrm>
        </p:grpSpPr>
        <p:sp>
          <p:nvSpPr>
            <p:cNvPr id="6164" name="Rectangle 12"/>
            <p:cNvSpPr>
              <a:spLocks noChangeArrowheads="1"/>
            </p:cNvSpPr>
            <p:nvPr/>
          </p:nvSpPr>
          <p:spPr bwMode="auto">
            <a:xfrm>
              <a:off x="249" y="233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Characteristic polynomial (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特徵多項式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of </a:t>
              </a:r>
              <a:r>
                <a:rPr lang="en-US" altLang="zh-TW" i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</a:t>
              </a:r>
              <a:r>
                <a:rPr lang="en-US" altLang="zh-TW" i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M</a:t>
              </a:r>
              <a:r>
                <a:rPr lang="en-US" altLang="zh-TW" i="1" baseline="-250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n</a:t>
              </a:r>
              <a:r>
                <a:rPr lang="en-US" altLang="zh-TW" baseline="-250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</a:t>
              </a:r>
              <a:r>
                <a:rPr lang="en-US" altLang="zh-TW" i="1" baseline="-250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n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:</a:t>
              </a:r>
            </a:p>
          </p:txBody>
        </p:sp>
        <p:graphicFrame>
          <p:nvGraphicFramePr>
            <p:cNvPr id="6152" name="Object 14"/>
            <p:cNvGraphicFramePr>
              <a:graphicFrameLocks noChangeAspect="1"/>
            </p:cNvGraphicFramePr>
            <p:nvPr/>
          </p:nvGraphicFramePr>
          <p:xfrm>
            <a:off x="608" y="2616"/>
            <a:ext cx="4000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27" name="Equation" r:id="rId5" imgW="3174840" imgH="253800" progId="Equation.DSMT4">
                    <p:embed/>
                  </p:oleObj>
                </mc:Choice>
                <mc:Fallback>
                  <p:oleObj name="Equation" r:id="rId5" imgW="3174840" imgH="2538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" y="2616"/>
                          <a:ext cx="4000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7" name="Group 20"/>
          <p:cNvGrpSpPr>
            <a:grpSpLocks/>
          </p:cNvGrpSpPr>
          <p:nvPr/>
        </p:nvGrpSpPr>
        <p:grpSpPr bwMode="auto">
          <a:xfrm>
            <a:off x="395288" y="4887913"/>
            <a:ext cx="7924800" cy="844550"/>
            <a:chOff x="528" y="3072"/>
            <a:chExt cx="4992" cy="533"/>
          </a:xfrm>
        </p:grpSpPr>
        <p:sp>
          <p:nvSpPr>
            <p:cNvPr id="6163" name="Rectangle 13"/>
            <p:cNvSpPr>
              <a:spLocks noChangeArrowheads="1"/>
            </p:cNvSpPr>
            <p:nvPr/>
          </p:nvSpPr>
          <p:spPr bwMode="auto">
            <a:xfrm>
              <a:off x="528" y="3072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Characteristic equation (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特徵方程式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of </a:t>
              </a:r>
              <a:r>
                <a:rPr lang="en-US" altLang="zh-TW" i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:</a:t>
              </a:r>
            </a:p>
          </p:txBody>
        </p:sp>
        <p:graphicFrame>
          <p:nvGraphicFramePr>
            <p:cNvPr id="6151" name="Object 15"/>
            <p:cNvGraphicFramePr>
              <a:graphicFrameLocks noChangeAspect="1"/>
            </p:cNvGraphicFramePr>
            <p:nvPr/>
          </p:nvGraphicFramePr>
          <p:xfrm>
            <a:off x="896" y="3349"/>
            <a:ext cx="1216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28" name="Equation" r:id="rId7" imgW="965160" imgH="203040" progId="Equation.DSMT4">
                    <p:embed/>
                  </p:oleObj>
                </mc:Choice>
                <mc:Fallback>
                  <p:oleObj name="Equation" r:id="rId7" imgW="965160" imgH="20304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" y="3349"/>
                          <a:ext cx="1216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7" name="Object 28"/>
          <p:cNvGraphicFramePr>
            <a:graphicFrameLocks noChangeAspect="1"/>
          </p:cNvGraphicFramePr>
          <p:nvPr/>
        </p:nvGraphicFramePr>
        <p:xfrm>
          <a:off x="2954338" y="2735263"/>
          <a:ext cx="172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9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2735263"/>
                        <a:ext cx="172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30"/>
          <p:cNvSpPr>
            <a:spLocks noChangeArrowheads="1"/>
          </p:cNvSpPr>
          <p:nvPr/>
        </p:nvSpPr>
        <p:spPr bwMode="auto">
          <a:xfrm>
            <a:off x="381000" y="1211263"/>
            <a:ext cx="843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be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matrix.</a:t>
            </a:r>
          </a:p>
        </p:txBody>
      </p:sp>
      <p:sp>
        <p:nvSpPr>
          <p:cNvPr id="6159" name="Rectangle 4"/>
          <p:cNvSpPr>
            <a:spLocks noChangeArrowheads="1"/>
          </p:cNvSpPr>
          <p:nvPr/>
        </p:nvSpPr>
        <p:spPr bwMode="auto">
          <a:xfrm>
            <a:off x="928688" y="4033838"/>
            <a:ext cx="7296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                      has nonzero solutions for 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iff                         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928688" y="4059238"/>
          <a:ext cx="172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0" name="Equation" r:id="rId11" imgW="863280" imgH="203040" progId="Equation.DSMT4">
                  <p:embed/>
                </p:oleObj>
              </mc:Choice>
              <mc:Fallback>
                <p:oleObj name="Equation" r:id="rId11" imgW="8632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059238"/>
                        <a:ext cx="172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558304"/>
              </p:ext>
            </p:extLst>
          </p:nvPr>
        </p:nvGraphicFramePr>
        <p:xfrm>
          <a:off x="6516216" y="4054475"/>
          <a:ext cx="193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1" name="Equation" r:id="rId13" imgW="965160" imgH="203040" progId="Equation.DSMT4">
                  <p:embed/>
                </p:oleObj>
              </mc:Choice>
              <mc:Fallback>
                <p:oleObj name="Equation" r:id="rId13" imgW="965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054475"/>
                        <a:ext cx="1930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Rectangle 31"/>
          <p:cNvSpPr>
            <a:spLocks noChangeArrowheads="1"/>
          </p:cNvSpPr>
          <p:nvPr/>
        </p:nvSpPr>
        <p:spPr bwMode="auto">
          <a:xfrm>
            <a:off x="358775" y="3213100"/>
            <a:ext cx="7642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Note: follwing the definition of the eigenvalue problem</a:t>
            </a:r>
            <a:endParaRPr lang="en-US" altLang="zh-TW">
              <a:solidFill>
                <a:schemeClr val="hlink"/>
              </a:solidFill>
              <a:latin typeface="Times New Roman" pitchFamily="18" charset="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6161" name="Text Box 32"/>
          <p:cNvSpPr txBox="1">
            <a:spLocks noChangeArrowheads="1"/>
          </p:cNvSpPr>
          <p:nvPr/>
        </p:nvSpPr>
        <p:spPr bwMode="auto">
          <a:xfrm>
            <a:off x="5976938" y="3554413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(homogeneous system)</a:t>
            </a:r>
          </a:p>
        </p:txBody>
      </p:sp>
      <p:graphicFrame>
        <p:nvGraphicFramePr>
          <p:cNvPr id="6150" name="Object 17"/>
          <p:cNvGraphicFramePr>
            <a:graphicFrameLocks noChangeAspect="1"/>
          </p:cNvGraphicFramePr>
          <p:nvPr/>
        </p:nvGraphicFramePr>
        <p:xfrm>
          <a:off x="928688" y="3625850"/>
          <a:ext cx="505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2" name="Equation" r:id="rId15" imgW="2527200" imgH="203040" progId="Equation.DSMT4">
                  <p:embed/>
                </p:oleObj>
              </mc:Choice>
              <mc:Fallback>
                <p:oleObj name="Equation" r:id="rId15" imgW="252720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625850"/>
                        <a:ext cx="505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0"/>
          <p:cNvSpPr>
            <a:spLocks noChangeArrowheads="1"/>
          </p:cNvSpPr>
          <p:nvPr/>
        </p:nvSpPr>
        <p:spPr bwMode="auto">
          <a:xfrm>
            <a:off x="900113" y="4365625"/>
            <a:ext cx="777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20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(The above iff results comes from the equivalent conditions on Slide 4.101)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Keywords in Section 7.4: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218113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quadratic form (</a:t>
            </a:r>
            <a:r>
              <a:rPr lang="zh-TW" altLang="en-US" smtClean="0">
                <a:solidFill>
                  <a:schemeClr val="tx1"/>
                </a:solidFill>
              </a:rPr>
              <a:t>二次形式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mtClean="0">
                <a:solidFill>
                  <a:schemeClr val="tx1"/>
                </a:solidFill>
              </a:rPr>
              <a:t>principal axes theorem (</a:t>
            </a:r>
            <a:r>
              <a:rPr lang="zh-TW" altLang="en-US" smtClean="0">
                <a:solidFill>
                  <a:schemeClr val="tx1"/>
                </a:solidFill>
              </a:rPr>
              <a:t>主軸定理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ChangeArrowheads="1"/>
          </p:cNvSpPr>
          <p:nvPr/>
        </p:nvSpPr>
        <p:spPr bwMode="auto">
          <a:xfrm>
            <a:off x="357188" y="8572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1968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Principal component analysis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752475" y="1357313"/>
            <a:ext cx="78200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It is a way of identifying the underlying patterns in data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It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can extract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information in a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large data set with many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variables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and approximate this data set with fewer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factors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In other words, it can reduce the number of variables to a more manageable set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80900" name="Rectangle 3"/>
          <p:cNvSpPr txBox="1">
            <a:spLocks noChangeArrowheads="1"/>
          </p:cNvSpPr>
          <p:nvPr/>
        </p:nvSpPr>
        <p:spPr bwMode="auto">
          <a:xfrm>
            <a:off x="428625" y="350043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1968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Steps of the principal component analysis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52475" y="4000500"/>
            <a:ext cx="80343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1: Get some data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2: Subtract the mean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3: Calculate the covariance matrix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4: Calculate the eigenvectors and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of the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              covariance matrix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5: Deriving the transformed data set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6: Getting the original data back</a:t>
            </a: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809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53413" cy="601663"/>
          </a:xfrm>
        </p:spPr>
        <p:txBody>
          <a:bodyPr/>
          <a:lstStyle/>
          <a:p>
            <a:pPr eaLnBrk="1" hangingPunct="1"/>
            <a:r>
              <a:rPr lang="en-US" altLang="zh-TW" sz="3100" dirty="0" smtClean="0"/>
              <a:t>7.5 Principal Component Analysis</a:t>
            </a:r>
            <a:r>
              <a:rPr lang="zh-TW" altLang="en-US" sz="3100" dirty="0" smtClean="0"/>
              <a:t> </a:t>
            </a:r>
            <a:r>
              <a:rPr lang="en-US" altLang="zh-TW" sz="3100" dirty="0" smtClean="0"/>
              <a:t>(</a:t>
            </a:r>
            <a:r>
              <a:rPr lang="zh-TW" altLang="en-US" sz="3100" dirty="0" smtClean="0"/>
              <a:t>主成分分析</a:t>
            </a:r>
            <a:r>
              <a:rPr lang="en-US" altLang="zh-TW" sz="31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82312"/>
              </p:ext>
            </p:extLst>
          </p:nvPr>
        </p:nvGraphicFramePr>
        <p:xfrm>
          <a:off x="900113" y="1285875"/>
          <a:ext cx="2286000" cy="3145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07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 smtClean="0"/>
                        <a:t>x*</a:t>
                      </a:r>
                      <a:endParaRPr lang="zh-TW" altLang="en-US" sz="1400" b="0" i="1" dirty="0"/>
                    </a:p>
                  </a:txBody>
                  <a:tcPr marL="91439" marR="91439" marT="45710" marB="4571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 smtClean="0"/>
                        <a:t>y*</a:t>
                      </a:r>
                      <a:endParaRPr lang="zh-TW" altLang="en-US" sz="1400" b="0" i="1" dirty="0"/>
                    </a:p>
                  </a:txBody>
                  <a:tcPr marL="91439" marR="91439" marT="45710" marB="4571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2.5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2.4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0.5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0.7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2.2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2.9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1.9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2.2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3.1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3.0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2.3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2.7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2.0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1.6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1.0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1.1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1.5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1.6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1.1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0.9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1.81</a:t>
                      </a:r>
                      <a:endParaRPr lang="zh-TW" altLang="en-US" sz="14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1.91</a:t>
                      </a:r>
                      <a:endParaRPr lang="zh-TW" altLang="en-US" sz="1400" dirty="0"/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24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317271"/>
              </p:ext>
            </p:extLst>
          </p:nvPr>
        </p:nvGraphicFramePr>
        <p:xfrm>
          <a:off x="3347864" y="2564904"/>
          <a:ext cx="924336" cy="5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9" name="Equation" r:id="rId3" imgW="660240" imgH="406080" progId="Equation.DSMT4">
                  <p:embed/>
                </p:oleObj>
              </mc:Choice>
              <mc:Fallback>
                <p:oleObj name="Equation" r:id="rId3" imgW="66024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564904"/>
                        <a:ext cx="924336" cy="56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471988" y="1285875"/>
          <a:ext cx="2282826" cy="3151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59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 smtClean="0"/>
                        <a:t>x</a:t>
                      </a:r>
                      <a:endParaRPr lang="zh-TW" altLang="en-US" sz="1400" b="0" i="1" dirty="0"/>
                    </a:p>
                  </a:txBody>
                  <a:tcPr marL="91439" marR="91439" marT="45719" marB="4571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 smtClean="0"/>
                        <a:t>y</a:t>
                      </a:r>
                      <a:endParaRPr lang="zh-TW" altLang="en-US" sz="1400" b="0" i="1" dirty="0"/>
                    </a:p>
                  </a:txBody>
                  <a:tcPr marL="91439" marR="91439" marT="45719" marB="4571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6873875" y="2700338"/>
          <a:ext cx="170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0" name="Equation" r:id="rId5" imgW="850680" imgH="253800" progId="Equation.DSMT4">
                  <p:embed/>
                </p:oleObj>
              </mc:Choice>
              <mc:Fallback>
                <p:oleObj name="Equation" r:id="rId5" imgW="8506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5" y="2700338"/>
                        <a:ext cx="1701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016799"/>
              </p:ext>
            </p:extLst>
          </p:nvPr>
        </p:nvGraphicFramePr>
        <p:xfrm>
          <a:off x="1115616" y="5178425"/>
          <a:ext cx="631983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1" name="Equation" r:id="rId7" imgW="3949560" imgH="990360" progId="Equation.DSMT4">
                  <p:embed/>
                </p:oleObj>
              </mc:Choice>
              <mc:Fallback>
                <p:oleObj name="Equation" r:id="rId7" imgW="3949560" imgH="990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178425"/>
                        <a:ext cx="6319837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397000" y="785813"/>
            <a:ext cx="12144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1: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040313" y="785813"/>
            <a:ext cx="1214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2: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70000" y="4652963"/>
            <a:ext cx="12144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3: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4625"/>
            <a:ext cx="4676775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78914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4: Calculate the eigenvectors and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of the covariance matrix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714375" y="1643063"/>
          <a:ext cx="36385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1" name="Equation" r:id="rId4" imgW="2019240" imgH="457200" progId="Equation.DSMT4">
                  <p:embed/>
                </p:oleObj>
              </mc:Choice>
              <mc:Fallback>
                <p:oleObj name="Equation" r:id="rId4" imgW="201924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643063"/>
                        <a:ext cx="363855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4786313" y="1643063"/>
          <a:ext cx="3732212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2" name="Equation" r:id="rId6" imgW="2070000" imgH="457200" progId="Equation.DSMT4">
                  <p:embed/>
                </p:oleObj>
              </mc:Choice>
              <mc:Fallback>
                <p:oleObj name="Equation" r:id="rId6" imgW="20700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1643063"/>
                        <a:ext cx="3732212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496" name="直線單箭頭接點 11"/>
          <p:cNvCxnSpPr>
            <a:cxnSpLocks noChangeShapeType="1"/>
          </p:cNvCxnSpPr>
          <p:nvPr/>
        </p:nvCxnSpPr>
        <p:spPr bwMode="auto">
          <a:xfrm rot="10800000">
            <a:off x="3714750" y="3143250"/>
            <a:ext cx="115411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3492" name="Object 6"/>
          <p:cNvGraphicFramePr>
            <a:graphicFrameLocks noChangeAspect="1"/>
          </p:cNvGraphicFramePr>
          <p:nvPr/>
        </p:nvGraphicFramePr>
        <p:xfrm>
          <a:off x="4940300" y="2928938"/>
          <a:ext cx="2968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3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2928938"/>
                        <a:ext cx="2968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497" name="直線單箭頭接點 14"/>
          <p:cNvCxnSpPr>
            <a:cxnSpLocks noChangeShapeType="1"/>
          </p:cNvCxnSpPr>
          <p:nvPr/>
        </p:nvCxnSpPr>
        <p:spPr bwMode="auto">
          <a:xfrm flipV="1">
            <a:off x="428625" y="3286125"/>
            <a:ext cx="714375" cy="4286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3493" name="Object 7"/>
          <p:cNvGraphicFramePr>
            <a:graphicFrameLocks noChangeAspect="1"/>
          </p:cNvGraphicFramePr>
          <p:nvPr/>
        </p:nvGraphicFramePr>
        <p:xfrm>
          <a:off x="71438" y="3571875"/>
          <a:ext cx="319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4"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3571875"/>
                        <a:ext cx="3190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1"/>
              <p:cNvSpPr txBox="1">
                <a:spLocks noChangeArrowheads="1"/>
              </p:cNvSpPr>
              <p:nvPr/>
            </p:nvSpPr>
            <p:spPr bwMode="auto">
              <a:xfrm>
                <a:off x="5286375" y="2714625"/>
                <a:ext cx="3749675" cy="4144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600" dirty="0" smtClean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1.  The two eigenvectors are perpendicular (orthogonal) to each other according to </a:t>
                </a:r>
                <a:r>
                  <a:rPr lang="en-US" altLang="zh-TW" sz="1600" dirty="0" err="1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Thm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. 7.9 (I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n fact, they are </a:t>
                </a:r>
                <a:r>
                  <a:rPr lang="en-US" altLang="zh-TW" sz="1600" dirty="0" err="1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orthonormal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 here)</a:t>
                </a:r>
                <a:endParaRPr lang="en-US" altLang="zh-TW" sz="1600" dirty="0">
                  <a:solidFill>
                    <a:srgbClr val="0000FF"/>
                  </a:solidFill>
                  <a:latin typeface="+mn-lt"/>
                  <a:ea typeface="新細明體" pitchFamily="18" charset="-120"/>
                </a:endParaRPr>
              </a:p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2. 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1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 eigenvector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(corresponding to the largest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𝜆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) is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just like a best-fit regression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line</a:t>
                </a:r>
                <a:endParaRPr lang="en-US" altLang="zh-TW" sz="1600" dirty="0">
                  <a:solidFill>
                    <a:srgbClr val="0000FF"/>
                  </a:solidFill>
                  <a:latin typeface="Times New Roman"/>
                  <a:ea typeface="新細明體" pitchFamily="18" charset="-120"/>
                </a:endParaRPr>
              </a:p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3. 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2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seems less important to explain the data since the projection of each node on the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2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axis is very close to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zero</a:t>
                </a:r>
                <a:endParaRPr lang="en-US" altLang="zh-TW" sz="1600" dirty="0">
                  <a:solidFill>
                    <a:srgbClr val="0000FF"/>
                  </a:solidFill>
                  <a:latin typeface="Times New Roman"/>
                  <a:ea typeface="新細明體" pitchFamily="18" charset="-120"/>
                </a:endParaRPr>
              </a:p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600" dirty="0" smtClean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4.  T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he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interpretation of 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6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1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is the new axis which retains as much as possible the </a:t>
                </a:r>
                <a:r>
                  <a:rPr lang="en-US" altLang="zh-TW" sz="1600" b="1" dirty="0" err="1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interpoint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distance information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(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or said 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the</a:t>
                </a:r>
                <a:r>
                  <a:rPr lang="en-US" altLang="zh-TW" sz="1600" b="1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variance information</a:t>
                </a:r>
                <a:r>
                  <a:rPr lang="en-US" altLang="zh-TW" sz="16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) that was contained in the original two </a:t>
                </a:r>
                <a:r>
                  <a:rPr lang="en-US" altLang="zh-TW" sz="1600" dirty="0" smtClean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dimensions</a:t>
                </a:r>
                <a:endParaRPr lang="en-US" altLang="zh-TW" sz="1600" dirty="0">
                  <a:solidFill>
                    <a:srgbClr val="0000FF"/>
                  </a:solidFill>
                  <a:latin typeface="+mn-lt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6375" y="2714625"/>
                <a:ext cx="3749675" cy="4144724"/>
              </a:xfrm>
              <a:prstGeom prst="rect">
                <a:avLst/>
              </a:prstGeom>
              <a:blipFill>
                <a:blip r:embed="rId12"/>
                <a:stretch>
                  <a:fillRect l="-813" t="-588" b="-10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357188" y="785813"/>
            <a:ext cx="81438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※ The intuition behind the principal component analysis: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468313" y="1214438"/>
          <a:ext cx="71453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0" name="Equation" r:id="rId3" imgW="5105160" imgH="888840" progId="Equation.DSMT4">
                  <p:embed/>
                </p:oleObj>
              </mc:Choice>
              <mc:Fallback>
                <p:oleObj name="Equation" r:id="rId3" imgW="510516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14438"/>
                        <a:ext cx="7145337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77078"/>
              </p:ext>
            </p:extLst>
          </p:nvPr>
        </p:nvGraphicFramePr>
        <p:xfrm>
          <a:off x="509588" y="2500313"/>
          <a:ext cx="7377112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1" name="Equation" r:id="rId5" imgW="5270400" imgH="1409400" progId="Equation.DSMT4">
                  <p:embed/>
                </p:oleObj>
              </mc:Choice>
              <mc:Fallback>
                <p:oleObj name="Equation" r:id="rId5" imgW="5270400" imgH="140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500313"/>
                        <a:ext cx="7377112" cy="197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12"/>
          <p:cNvGraphicFramePr>
            <a:graphicFrameLocks noChangeAspect="1"/>
          </p:cNvGraphicFramePr>
          <p:nvPr/>
        </p:nvGraphicFramePr>
        <p:xfrm>
          <a:off x="500063" y="4508500"/>
          <a:ext cx="757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2" name="Equation" r:id="rId7" imgW="5410080" imgH="685800" progId="Equation.DSMT4">
                  <p:embed/>
                </p:oleObj>
              </mc:Choice>
              <mc:Fallback>
                <p:oleObj name="Equation" r:id="rId7" imgW="5410080" imgH="685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508500"/>
                        <a:ext cx="757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13"/>
          <p:cNvGraphicFramePr>
            <a:graphicFrameLocks noChangeAspect="1"/>
          </p:cNvGraphicFramePr>
          <p:nvPr/>
        </p:nvGraphicFramePr>
        <p:xfrm>
          <a:off x="468313" y="6218238"/>
          <a:ext cx="76962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3" name="Equation" r:id="rId9" imgW="5499000" imgH="457200" progId="Equation.DSMT4">
                  <p:embed/>
                </p:oleObj>
              </mc:Choice>
              <mc:Fallback>
                <p:oleObj name="Equation" r:id="rId9" imgW="54990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18238"/>
                        <a:ext cx="769620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485775" y="5468938"/>
          <a:ext cx="80010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4" name="Equation" r:id="rId11" imgW="5715000" imgH="482400" progId="Equation.DSMT4">
                  <p:embed/>
                </p:oleObj>
              </mc:Choice>
              <mc:Fallback>
                <p:oleObj name="Equation" r:id="rId11" imgW="57150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5468938"/>
                        <a:ext cx="80010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6516216" y="3861048"/>
            <a:ext cx="2627784" cy="51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Bef>
                <a:spcPts val="200"/>
              </a:spcBef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(It </a:t>
            </a:r>
            <a:r>
              <a:rPr lang="en-US" altLang="zh-TW" sz="14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also implies that the new series of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y’  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are </a:t>
            </a:r>
            <a:r>
              <a:rPr lang="en-US" altLang="zh-TW" sz="14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independent)</a:t>
            </a:r>
            <a:endParaRPr lang="en-US" altLang="zh-TW" sz="14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78914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5: Deriving the transformed data set:</a:t>
            </a:r>
          </a:p>
        </p:txBody>
      </p:sp>
      <p:graphicFrame>
        <p:nvGraphicFramePr>
          <p:cNvPr id="65538" name="Object 6"/>
          <p:cNvGraphicFramePr>
            <a:graphicFrameLocks noChangeAspect="1"/>
          </p:cNvGraphicFramePr>
          <p:nvPr/>
        </p:nvGraphicFramePr>
        <p:xfrm>
          <a:off x="5857875" y="828675"/>
          <a:ext cx="16525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9" name="Equation" r:id="rId3" imgW="825480" imgH="228600" progId="Equation.DSMT4">
                  <p:embed/>
                </p:oleObj>
              </mc:Choice>
              <mc:Fallback>
                <p:oleObj name="Equation" r:id="rId3" imgW="8254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828675"/>
                        <a:ext cx="16525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285875" y="3052763"/>
          <a:ext cx="2286000" cy="29909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42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x’</a:t>
                      </a:r>
                      <a:endParaRPr lang="zh-TW" altLang="en-US" sz="1400" b="0" i="1" dirty="0"/>
                    </a:p>
                  </a:txBody>
                  <a:tcPr marL="91439" marR="91439" marT="45714" marB="45714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y’</a:t>
                      </a:r>
                      <a:endParaRPr lang="zh-TW" altLang="en-US" sz="1400" b="0" i="1" dirty="0"/>
                    </a:p>
                  </a:txBody>
                  <a:tcPr marL="91439" marR="91439" marT="45714" marB="45714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-0.82797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-0.17512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1.77758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0.14286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-0.99220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0.38437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-0.27421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0.13042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-1.67580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-0.20950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-0.91295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0.17528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0.09911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-0.34982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1.14457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0.04642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0.43805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0.01776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1.22382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-0.16268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42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143625" y="3052763"/>
          <a:ext cx="2286000" cy="30400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4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x’</a:t>
                      </a:r>
                      <a:endParaRPr lang="zh-TW" altLang="en-US" sz="1400" b="0" i="1" dirty="0"/>
                    </a:p>
                  </a:txBody>
                  <a:tcPr marL="91439" marR="9143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y’</a:t>
                      </a:r>
                      <a:endParaRPr lang="zh-TW" altLang="en-US" sz="1400" b="0" i="1" dirty="0"/>
                    </a:p>
                  </a:txBody>
                  <a:tcPr marL="91439" marR="9143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-0.82797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1.77758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-0.99220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-0.27421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-1.67580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-0.91295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0.09911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1.14457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0.43805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1.22382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465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0</a:t>
                      </a:r>
                      <a:endParaRPr lang="zh-TW" altLang="en-US" sz="1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395288" y="4508500"/>
          <a:ext cx="8175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0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08500"/>
                        <a:ext cx="8175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9"/>
          <p:cNvGraphicFramePr>
            <a:graphicFrameLocks noChangeAspect="1"/>
          </p:cNvGraphicFramePr>
          <p:nvPr/>
        </p:nvGraphicFramePr>
        <p:xfrm>
          <a:off x="5265738" y="4502150"/>
          <a:ext cx="8175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1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4502150"/>
                        <a:ext cx="8175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11"/>
          <p:cNvGraphicFramePr>
            <a:graphicFrameLocks noChangeAspect="1"/>
          </p:cNvGraphicFramePr>
          <p:nvPr/>
        </p:nvGraphicFramePr>
        <p:xfrm>
          <a:off x="142875" y="6157913"/>
          <a:ext cx="34131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2" name="Equation" r:id="rId8" imgW="2438280" imgH="457200" progId="Equation.DSMT4">
                  <p:embed/>
                </p:oleObj>
              </mc:Choice>
              <mc:Fallback>
                <p:oleObj name="Equation" r:id="rId8" imgW="243828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6157913"/>
                        <a:ext cx="3413125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89"/>
          <p:cNvGraphicFramePr>
            <a:graphicFrameLocks noChangeAspect="1"/>
          </p:cNvGraphicFramePr>
          <p:nvPr/>
        </p:nvGraphicFramePr>
        <p:xfrm>
          <a:off x="5721350" y="6173788"/>
          <a:ext cx="27384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3" name="Equation" r:id="rId10" imgW="1955520" imgH="457200" progId="Equation.DSMT4">
                  <p:embed/>
                </p:oleObj>
              </mc:Choice>
              <mc:Fallback>
                <p:oleObj name="Equation" r:id="rId10" imgW="1955520" imgH="45720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6173788"/>
                        <a:ext cx="2738438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2"/>
          <p:cNvGraphicFramePr>
            <a:graphicFrameLocks noChangeAspect="1"/>
          </p:cNvGraphicFramePr>
          <p:nvPr/>
        </p:nvGraphicFramePr>
        <p:xfrm>
          <a:off x="250825" y="1196975"/>
          <a:ext cx="41751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4" name="Equation" r:id="rId12" imgW="3479760" imgH="482400" progId="Equation.DSMT4">
                  <p:embed/>
                </p:oleObj>
              </mc:Choice>
              <mc:Fallback>
                <p:oleObj name="Equation" r:id="rId12" imgW="347976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6975"/>
                        <a:ext cx="417512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61928"/>
              </p:ext>
            </p:extLst>
          </p:nvPr>
        </p:nvGraphicFramePr>
        <p:xfrm>
          <a:off x="5474419" y="1341438"/>
          <a:ext cx="219392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5" name="Equation" r:id="rId14" imgW="1828800" imgH="203040" progId="Equation.DSMT4">
                  <p:embed/>
                </p:oleObj>
              </mc:Choice>
              <mc:Fallback>
                <p:oleObj name="Equation" r:id="rId14" imgW="1828800" imgH="20304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419" y="1341438"/>
                        <a:ext cx="219392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3"/>
          <p:cNvGraphicFramePr>
            <a:graphicFrameLocks noChangeAspect="1"/>
          </p:cNvGraphicFramePr>
          <p:nvPr/>
        </p:nvGraphicFramePr>
        <p:xfrm>
          <a:off x="539750" y="1773238"/>
          <a:ext cx="42195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6" name="Equation" r:id="rId16" imgW="3517560" imgH="990360" progId="Equation.DSMT4">
                  <p:embed/>
                </p:oleObj>
              </mc:Choice>
              <mc:Fallback>
                <p:oleObj name="Equation" r:id="rId16" imgW="3517560" imgH="99036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421957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28733"/>
              </p:ext>
            </p:extLst>
          </p:nvPr>
        </p:nvGraphicFramePr>
        <p:xfrm>
          <a:off x="5724128" y="1772816"/>
          <a:ext cx="25908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7" name="Equation" r:id="rId18" imgW="2158920" imgH="774360" progId="Equation.DSMT4">
                  <p:embed/>
                </p:oleObj>
              </mc:Choice>
              <mc:Fallback>
                <p:oleObj name="Equation" r:id="rId18" imgW="215892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772816"/>
                        <a:ext cx="2590800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78914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6: Getting the original data back: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73249"/>
              </p:ext>
            </p:extLst>
          </p:nvPr>
        </p:nvGraphicFramePr>
        <p:xfrm>
          <a:off x="1285875" y="2781300"/>
          <a:ext cx="2286000" cy="3025776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x*</a:t>
                      </a:r>
                      <a:endParaRPr kumimoji="0" lang="zh-TW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y*</a:t>
                      </a:r>
                      <a:endParaRPr kumimoji="0" lang="zh-TW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1.81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1.91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41319"/>
              </p:ext>
            </p:extLst>
          </p:nvPr>
        </p:nvGraphicFramePr>
        <p:xfrm>
          <a:off x="5572125" y="2759075"/>
          <a:ext cx="2286000" cy="30464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4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x*</a:t>
                      </a:r>
                      <a:endParaRPr lang="zh-TW" altLang="en-US" sz="1400" b="0" i="1" dirty="0"/>
                    </a:p>
                  </a:txBody>
                  <a:tcPr marL="91439" marR="91439" marT="45722" marB="45722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 smtClean="0"/>
                        <a:t>y*</a:t>
                      </a:r>
                      <a:endParaRPr lang="zh-TW" altLang="en-US" sz="1400" b="0" i="1" dirty="0"/>
                    </a:p>
                  </a:txBody>
                  <a:tcPr marL="91439" marR="91439" marT="45722" marB="45722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2.48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2.64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2.00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2.95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3.14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2.43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1.74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1.03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1.59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476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1.81</a:t>
                      </a:r>
                      <a:endParaRPr lang="zh-TW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 smtClean="0"/>
                        <a:t>1.91</a:t>
                      </a:r>
                      <a:endParaRPr lang="zh-TW" altLang="en-US" sz="1400" dirty="0"/>
                    </a:p>
                  </a:txBody>
                  <a:tcPr marL="91439" marR="91439"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6562" name="Object 3"/>
          <p:cNvGraphicFramePr>
            <a:graphicFrameLocks noChangeAspect="1"/>
          </p:cNvGraphicFramePr>
          <p:nvPr/>
        </p:nvGraphicFramePr>
        <p:xfrm>
          <a:off x="1222375" y="1268413"/>
          <a:ext cx="6589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00" name="Equation" r:id="rId3" imgW="3873240" imgH="241200" progId="Equation.DSMT4">
                  <p:embed/>
                </p:oleObj>
              </mc:Choice>
              <mc:Fallback>
                <p:oleObj name="Equation" r:id="rId3" imgW="38732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1268413"/>
                        <a:ext cx="65897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857250" y="5883275"/>
            <a:ext cx="31432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We can derive the original data set if we take both </a:t>
            </a:r>
            <a:r>
              <a:rPr lang="en-US" altLang="zh-TW" sz="14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b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2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thus </a:t>
            </a:r>
            <a:r>
              <a:rPr lang="en-US" altLang="zh-TW" sz="14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y’  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into account when deriving the transformed data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4356100" y="5845175"/>
            <a:ext cx="47164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lnSpc>
                <a:spcPct val="110000"/>
              </a:lnSpc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Although when we derive the transformed data, only </a:t>
            </a:r>
            <a:r>
              <a:rPr lang="en-US" altLang="zh-TW" sz="14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thus only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 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are considered, the data gotten back is still similar to the original data. That means,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can be a common factor almost able to explain both series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endParaRPr lang="en-US" altLang="zh-TW" sz="14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41350" y="2349500"/>
            <a:ext cx="78914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                 case 1                                              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case 2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66563" name="Object 88"/>
          <p:cNvGraphicFramePr>
            <a:graphicFrameLocks noChangeAspect="1"/>
          </p:cNvGraphicFramePr>
          <p:nvPr/>
        </p:nvGraphicFramePr>
        <p:xfrm>
          <a:off x="1274763" y="1628775"/>
          <a:ext cx="55292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01" name="Equation" r:id="rId5" imgW="4609800" imgH="736560" progId="Equation.DSMT4">
                  <p:embed/>
                </p:oleObj>
              </mc:Choice>
              <mc:Fallback>
                <p:oleObj name="Equation" r:id="rId5" imgW="4609800" imgH="73656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628775"/>
                        <a:ext cx="5529262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28688"/>
            <a:ext cx="510222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cxnSp>
        <p:nvCxnSpPr>
          <p:cNvPr id="67589" name="直線單箭頭接點 11"/>
          <p:cNvCxnSpPr>
            <a:cxnSpLocks noChangeShapeType="1"/>
          </p:cNvCxnSpPr>
          <p:nvPr/>
        </p:nvCxnSpPr>
        <p:spPr bwMode="auto">
          <a:xfrm rot="10800000">
            <a:off x="5000625" y="1214438"/>
            <a:ext cx="1154113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7586" name="Object 6"/>
          <p:cNvGraphicFramePr>
            <a:graphicFrameLocks noChangeAspect="1"/>
          </p:cNvGraphicFramePr>
          <p:nvPr/>
        </p:nvGraphicFramePr>
        <p:xfrm>
          <a:off x="6226175" y="1000125"/>
          <a:ext cx="2968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42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1000125"/>
                        <a:ext cx="2968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590" name="直線單箭頭接點 14"/>
          <p:cNvCxnSpPr>
            <a:cxnSpLocks noChangeShapeType="1"/>
          </p:cNvCxnSpPr>
          <p:nvPr/>
        </p:nvCxnSpPr>
        <p:spPr bwMode="auto">
          <a:xfrm flipV="1">
            <a:off x="1571625" y="1500188"/>
            <a:ext cx="714375" cy="4286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7587" name="Object 7"/>
          <p:cNvGraphicFramePr>
            <a:graphicFrameLocks noChangeAspect="1"/>
          </p:cNvGraphicFramePr>
          <p:nvPr/>
        </p:nvGraphicFramePr>
        <p:xfrm>
          <a:off x="1214438" y="1785938"/>
          <a:ext cx="319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43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785938"/>
                        <a:ext cx="3190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642938" y="4714875"/>
            <a:ext cx="8358187" cy="1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17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※ If only the principal component </a:t>
            </a:r>
            <a:r>
              <a:rPr lang="en-US" altLang="zh-TW" sz="17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x’</a:t>
            </a:r>
            <a:r>
              <a:rPr lang="en-US" altLang="zh-TW" sz="17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 is considered in the Principal Component </a:t>
            </a:r>
            <a:r>
              <a:rPr lang="en-US" altLang="zh-TW" sz="1700" dirty="0" smtClean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Analysis, </a:t>
            </a:r>
            <a:r>
              <a:rPr lang="en-US" altLang="zh-TW" sz="17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it is equivalent to project all points onto the </a:t>
            </a:r>
            <a:r>
              <a:rPr lang="en-US" altLang="zh-TW" sz="1700" b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v</a:t>
            </a:r>
            <a:r>
              <a:rPr lang="en-US" altLang="zh-TW" sz="1700" baseline="-25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1</a:t>
            </a:r>
            <a:r>
              <a:rPr lang="en-US" altLang="zh-TW" sz="17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 vector</a:t>
            </a:r>
          </a:p>
          <a:p>
            <a:pPr marL="273050" indent="-273050">
              <a:lnSpc>
                <a:spcPct val="110000"/>
              </a:lnSpc>
              <a:defRPr/>
            </a:pPr>
            <a:r>
              <a:rPr lang="en-US" altLang="zh-TW" sz="17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※ It can be observed in the above figure that the projection 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onto </a:t>
            </a:r>
            <a:r>
              <a:rPr lang="en-US" altLang="zh-TW" sz="1700" b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v</a:t>
            </a:r>
            <a:r>
              <a:rPr lang="en-US" altLang="zh-TW" sz="1700" baseline="-25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1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vector can retains as much as possible the </a:t>
            </a:r>
            <a:r>
              <a:rPr lang="en-US" altLang="zh-TW" sz="17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interpoint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distance information (variance) that was contained in the original series of (</a:t>
            </a:r>
            <a:r>
              <a:rPr lang="en-US" altLang="zh-TW" sz="17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17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17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2"/>
            <a:ext cx="8032750" cy="127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Factor loadings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: the correlations between the principal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components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(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y’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) and the original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variables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(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baseline="-25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baseline="-25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) (Note that </a:t>
            </a:r>
            <a:r>
              <a:rPr lang="en-US" altLang="zh-TW" i="1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 should be expressed as the linear combination of </a:t>
            </a:r>
            <a:r>
              <a:rPr lang="en-US" altLang="zh-TW" i="1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y’ </a:t>
            </a: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for deriving factor loadings) 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sz="4000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 smtClean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 smtClean="0">
                <a:solidFill>
                  <a:schemeClr val="bg2"/>
                </a:solidFill>
                <a:latin typeface="+mn-lt"/>
                <a:ea typeface="新細明體" pitchFamily="18" charset="-120"/>
              </a:rPr>
              <a:t>Factor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loadings are used to identify and interpret the unobservable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principal components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467544" y="5633372"/>
            <a:ext cx="83529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factor loadings of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on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close to 1 in absolute levels, which implies the principal component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can explain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quite well and thus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 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can viewed as an index to represent the combined information of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endParaRPr lang="en-US" altLang="zh-TW" sz="2000" i="1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68610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699170"/>
              </p:ext>
            </p:extLst>
          </p:nvPr>
        </p:nvGraphicFramePr>
        <p:xfrm>
          <a:off x="3602308" y="2533945"/>
          <a:ext cx="2011392" cy="8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24" name="Equation" r:id="rId3" imgW="1117440" imgH="495000" progId="Equation.DSMT4">
                  <p:embed/>
                </p:oleObj>
              </mc:Choice>
              <mc:Fallback>
                <p:oleObj name="Equation" r:id="rId3" imgW="1117440" imgH="49500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308" y="2533945"/>
                        <a:ext cx="2011392" cy="8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65646"/>
              </p:ext>
            </p:extLst>
          </p:nvPr>
        </p:nvGraphicFramePr>
        <p:xfrm>
          <a:off x="899592" y="3460254"/>
          <a:ext cx="3516552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25" name="Equation" r:id="rId5" imgW="2705040" imgH="431640" progId="Equation.DSMT4">
                  <p:embed/>
                </p:oleObj>
              </mc:Choice>
              <mc:Fallback>
                <p:oleObj name="Equation" r:id="rId5" imgW="2705040" imgH="43164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60254"/>
                        <a:ext cx="3516552" cy="561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171002"/>
              </p:ext>
            </p:extLst>
          </p:nvPr>
        </p:nvGraphicFramePr>
        <p:xfrm>
          <a:off x="900212" y="4092004"/>
          <a:ext cx="3516552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26" name="Equation" r:id="rId7" imgW="2705040" imgH="431640" progId="Equation.DSMT4">
                  <p:embed/>
                </p:oleObj>
              </mc:Choice>
              <mc:Fallback>
                <p:oleObj name="Equation" r:id="rId7" imgW="27050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12" y="4092004"/>
                        <a:ext cx="3516552" cy="561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77516"/>
              </p:ext>
            </p:extLst>
          </p:nvPr>
        </p:nvGraphicFramePr>
        <p:xfrm>
          <a:off x="5220767" y="3460783"/>
          <a:ext cx="3532932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27" name="Equation" r:id="rId9" imgW="2717640" imgH="431640" progId="Equation.DSMT4">
                  <p:embed/>
                </p:oleObj>
              </mc:Choice>
              <mc:Fallback>
                <p:oleObj name="Equation" r:id="rId9" imgW="2717640" imgH="43164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767" y="3460783"/>
                        <a:ext cx="3532932" cy="561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14406"/>
              </p:ext>
            </p:extLst>
          </p:nvPr>
        </p:nvGraphicFramePr>
        <p:xfrm>
          <a:off x="5199772" y="4090783"/>
          <a:ext cx="3549312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28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772" y="4090783"/>
                        <a:ext cx="3549312" cy="561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395536" y="908720"/>
            <a:ext cx="828092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Questionnaire (</a:t>
            </a:r>
            <a:r>
              <a:rPr lang="zh-TW" altLang="en-US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問卷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  <a:r>
              <a:rPr lang="zh-TW" altLang="en-US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analysis: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salary vs.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personality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learned-courses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information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 </a:t>
            </a:r>
            <a:r>
              <a:rPr lang="en-US" altLang="zh-TW" sz="2000" dirty="0" err="1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If there are five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variables</a:t>
            </a:r>
            <a:r>
              <a:rPr lang="zh-TW" altLang="en-US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(the results of five problems),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to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5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to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3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about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personality information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of the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respondent (</a:t>
            </a:r>
            <a:r>
              <a:rPr lang="zh-TW" altLang="en-US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作答者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),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4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5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about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 course information which this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respondent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had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learned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ii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Suppose there are two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more important principal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components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 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(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3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4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and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5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 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are less important principal components),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the principal component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is highly correlated with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to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3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the principal component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is highly correlated with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4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5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iii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can be interpreted as a general index to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represent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 personal characteristic, and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can be interpreted as a general index associated with the course profile that the respondent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had learned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iv. Study the relationship between the salary level and </a:t>
            </a:r>
            <a:r>
              <a:rPr lang="en-US" altLang="zh-TW" sz="2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the 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personal-characteristic index 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2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education index </a:t>
            </a:r>
            <a:r>
              <a:rPr lang="en-US" altLang="zh-TW" sz="2000" i="1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2000" baseline="-25000" dirty="0" smtClean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20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endParaRPr lang="en-US" altLang="zh-TW" sz="2000" dirty="0" smtClean="0">
              <a:solidFill>
                <a:srgbClr val="0000FF"/>
              </a:solidFill>
              <a:latin typeface="+mn-lt"/>
              <a:ea typeface="新細明體" pitchFamily="18" charset="-120"/>
            </a:endParaRPr>
          </a:p>
          <a:p>
            <a:pPr marL="273050" indent="-273050">
              <a:spcBef>
                <a:spcPts val="600"/>
              </a:spcBef>
              <a:defRPr/>
            </a:pPr>
            <a:endParaRPr lang="en-US" altLang="zh-TW" sz="2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24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smtClean="0"/>
              <a:t>Ex 4: Finding eigenvalues and eigenvectors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928938" y="1443038"/>
          <a:ext cx="180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6" name="Equation" r:id="rId3" imgW="901440" imgH="457200" progId="Equation.3">
                  <p:embed/>
                </p:oleObj>
              </mc:Choice>
              <mc:Fallback>
                <p:oleObj name="Equation" r:id="rId3" imgW="9014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443038"/>
                        <a:ext cx="180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395288" y="262890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</a:rPr>
              <a:t>Sol: </a:t>
            </a:r>
            <a:r>
              <a:rPr lang="en-US" altLang="zh-TW">
                <a:latin typeface="Times New Roman" pitchFamily="18" charset="0"/>
              </a:rPr>
              <a:t>Characteristic equation: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1214438" y="3124200"/>
          <a:ext cx="5461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7" name="Equation" r:id="rId5" imgW="2730240" imgH="711000" progId="Equation.DSMT4">
                  <p:embed/>
                </p:oleObj>
              </mc:Choice>
              <mc:Fallback>
                <p:oleObj name="Equation" r:id="rId5" imgW="2730240" imgH="711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124200"/>
                        <a:ext cx="54610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6" name="Group 22"/>
          <p:cNvGrpSpPr>
            <a:grpSpLocks/>
          </p:cNvGrpSpPr>
          <p:nvPr/>
        </p:nvGrpSpPr>
        <p:grpSpPr bwMode="auto">
          <a:xfrm>
            <a:off x="1214438" y="5324475"/>
            <a:ext cx="3606800" cy="533400"/>
            <a:chOff x="912" y="3168"/>
            <a:chExt cx="2272" cy="336"/>
          </a:xfrm>
        </p:grpSpPr>
        <p:sp>
          <p:nvSpPr>
            <p:cNvPr id="7177" name="Rectangle 16"/>
            <p:cNvSpPr>
              <a:spLocks noChangeArrowheads="1"/>
            </p:cNvSpPr>
            <p:nvPr/>
          </p:nvSpPr>
          <p:spPr bwMode="auto">
            <a:xfrm>
              <a:off x="912" y="3168"/>
              <a:ext cx="11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Eigenvalue:</a:t>
              </a:r>
              <a:endPara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endParaRPr>
            </a:p>
          </p:txBody>
        </p:sp>
        <p:graphicFrame>
          <p:nvGraphicFramePr>
            <p:cNvPr id="7173" name="Object 17"/>
            <p:cNvGraphicFramePr>
              <a:graphicFrameLocks noChangeAspect="1"/>
            </p:cNvGraphicFramePr>
            <p:nvPr/>
          </p:nvGraphicFramePr>
          <p:xfrm>
            <a:off x="1936" y="3168"/>
            <a:ext cx="124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68" name="Equation" r:id="rId7" imgW="990360" imgH="215640" progId="Equation.3">
                    <p:embed/>
                  </p:oleObj>
                </mc:Choice>
                <mc:Fallback>
                  <p:oleObj name="Equation" r:id="rId7" imgW="99036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" y="3168"/>
                          <a:ext cx="1248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2" name="Object 21"/>
          <p:cNvGraphicFramePr>
            <a:graphicFrameLocks noChangeAspect="1"/>
          </p:cNvGraphicFramePr>
          <p:nvPr/>
        </p:nvGraphicFramePr>
        <p:xfrm>
          <a:off x="1211263" y="4724400"/>
          <a:ext cx="182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9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724400"/>
                        <a:ext cx="1828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71500" y="42148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0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214813"/>
                        <a:ext cx="1549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071688" y="3929063"/>
          <a:ext cx="447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Equation" r:id="rId5" imgW="2234880" imgH="1447560" progId="Equation.DSMT4">
                  <p:embed/>
                </p:oleObj>
              </mc:Choice>
              <mc:Fallback>
                <p:oleObj name="Equation" r:id="rId5" imgW="2234880" imgH="1447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929063"/>
                        <a:ext cx="447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79438" y="1000125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2"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000125"/>
                        <a:ext cx="1447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071688" y="747713"/>
          <a:ext cx="4419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3" name="Equation" r:id="rId9" imgW="2209680" imgH="1447560" progId="Equation.DSMT4">
                  <p:embed/>
                </p:oleObj>
              </mc:Choice>
              <mc:Fallback>
                <p:oleObj name="Equation" r:id="rId9" imgW="2209680" imgH="1447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747713"/>
                        <a:ext cx="4419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線性代數樣版">
  <a:themeElements>
    <a:clrScheme name="線性代數樣版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線性代數樣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線性代數樣版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G:\Jacky\book\線代\投影片\線性代數樣版.pot</Template>
  <TotalTime>11185</TotalTime>
  <Words>4535</Words>
  <Application>Microsoft Office PowerPoint</Application>
  <PresentationFormat>如螢幕大小 (4:3)</PresentationFormat>
  <Paragraphs>485</Paragraphs>
  <Slides>79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79</vt:i4>
      </vt:variant>
    </vt:vector>
  </HeadingPairs>
  <TitlesOfParts>
    <vt:vector size="91" baseType="lpstr">
      <vt:lpstr>新細明體</vt:lpstr>
      <vt:lpstr>標楷體</vt:lpstr>
      <vt:lpstr>Cambria Math</vt:lpstr>
      <vt:lpstr>Symbol</vt:lpstr>
      <vt:lpstr>Tahoma</vt:lpstr>
      <vt:lpstr>Times New Roman</vt:lpstr>
      <vt:lpstr>Wingdings</vt:lpstr>
      <vt:lpstr>線性代數樣版</vt:lpstr>
      <vt:lpstr>Equation</vt:lpstr>
      <vt:lpstr>Visio</vt:lpstr>
      <vt:lpstr>Equation.3</vt:lpstr>
      <vt:lpstr>方程式</vt:lpstr>
      <vt:lpstr>  Chapter 7  Eigenvalues and Eigenvectors</vt:lpstr>
      <vt:lpstr>7.1 Eigenvalues and Eigenvectors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7.1:</vt:lpstr>
      <vt:lpstr>7.2 Diagonalization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7.2:</vt:lpstr>
      <vt:lpstr>7.3 Symmetric Matrices and Orthogonal Diagonalization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 of Sections 7.2 and 7.3:</vt:lpstr>
      <vt:lpstr>Keywords in Section 7.3:</vt:lpstr>
      <vt:lpstr>7.4 Applications of Eigenvalues and Eigenvectors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7.4:</vt:lpstr>
      <vt:lpstr>7.5 Principal Component Analysis (主成分分析)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 Eigenvalues and Eigenvectors</dc:title>
  <dc:creator>Jr-Yan Wang</dc:creator>
  <cp:lastModifiedBy>Jr-Yan Wang</cp:lastModifiedBy>
  <cp:revision>1152</cp:revision>
  <dcterms:created xsi:type="dcterms:W3CDTF">2003-07-07T10:07:20Z</dcterms:created>
  <dcterms:modified xsi:type="dcterms:W3CDTF">2018-12-31T06:07:53Z</dcterms:modified>
</cp:coreProperties>
</file>