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6"/>
  </p:notesMasterIdLst>
  <p:handoutMasterIdLst>
    <p:handoutMasterId r:id="rId97"/>
  </p:handoutMasterIdLst>
  <p:sldIdLst>
    <p:sldId id="258" r:id="rId2"/>
    <p:sldId id="301" r:id="rId3"/>
    <p:sldId id="302" r:id="rId4"/>
    <p:sldId id="357" r:id="rId5"/>
    <p:sldId id="356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67" r:id="rId18"/>
    <p:sldId id="358" r:id="rId19"/>
    <p:sldId id="317" r:id="rId20"/>
    <p:sldId id="318" r:id="rId21"/>
    <p:sldId id="319" r:id="rId22"/>
    <p:sldId id="320" r:id="rId23"/>
    <p:sldId id="321" r:id="rId24"/>
    <p:sldId id="322" r:id="rId25"/>
    <p:sldId id="360" r:id="rId26"/>
    <p:sldId id="323" r:id="rId27"/>
    <p:sldId id="324" r:id="rId28"/>
    <p:sldId id="325" r:id="rId29"/>
    <p:sldId id="361" r:id="rId30"/>
    <p:sldId id="326" r:id="rId31"/>
    <p:sldId id="327" r:id="rId32"/>
    <p:sldId id="328" r:id="rId33"/>
    <p:sldId id="329" r:id="rId34"/>
    <p:sldId id="330" r:id="rId35"/>
    <p:sldId id="388" r:id="rId36"/>
    <p:sldId id="331" r:id="rId37"/>
    <p:sldId id="333" r:id="rId38"/>
    <p:sldId id="334" r:id="rId39"/>
    <p:sldId id="335" r:id="rId40"/>
    <p:sldId id="336" r:id="rId41"/>
    <p:sldId id="362" r:id="rId42"/>
    <p:sldId id="285" r:id="rId43"/>
    <p:sldId id="368" r:id="rId44"/>
    <p:sldId id="363" r:id="rId45"/>
    <p:sldId id="259" r:id="rId46"/>
    <p:sldId id="260" r:id="rId47"/>
    <p:sldId id="261" r:id="rId48"/>
    <p:sldId id="262" r:id="rId49"/>
    <p:sldId id="263" r:id="rId50"/>
    <p:sldId id="265" r:id="rId51"/>
    <p:sldId id="266" r:id="rId52"/>
    <p:sldId id="267" r:id="rId53"/>
    <p:sldId id="369" r:id="rId54"/>
    <p:sldId id="370" r:id="rId55"/>
    <p:sldId id="268" r:id="rId56"/>
    <p:sldId id="270" r:id="rId57"/>
    <p:sldId id="271" r:id="rId58"/>
    <p:sldId id="273" r:id="rId59"/>
    <p:sldId id="272" r:id="rId60"/>
    <p:sldId id="378" r:id="rId61"/>
    <p:sldId id="365" r:id="rId62"/>
    <p:sldId id="276" r:id="rId63"/>
    <p:sldId id="277" r:id="rId64"/>
    <p:sldId id="278" r:id="rId65"/>
    <p:sldId id="372" r:id="rId66"/>
    <p:sldId id="373" r:id="rId67"/>
    <p:sldId id="337" r:id="rId68"/>
    <p:sldId id="379" r:id="rId69"/>
    <p:sldId id="338" r:id="rId70"/>
    <p:sldId id="371" r:id="rId71"/>
    <p:sldId id="340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84" r:id="rId86"/>
    <p:sldId id="385" r:id="rId87"/>
    <p:sldId id="375" r:id="rId88"/>
    <p:sldId id="376" r:id="rId89"/>
    <p:sldId id="377" r:id="rId90"/>
    <p:sldId id="380" r:id="rId91"/>
    <p:sldId id="381" r:id="rId92"/>
    <p:sldId id="382" r:id="rId93"/>
    <p:sldId id="366" r:id="rId94"/>
    <p:sldId id="383" r:id="rId9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CC"/>
    <a:srgbClr val="C0C0C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272" autoAdjust="0"/>
  </p:normalViewPr>
  <p:slideViewPr>
    <p:cSldViewPr>
      <p:cViewPr varScale="1">
        <p:scale>
          <a:sx n="77" d="100"/>
          <a:sy n="77" d="100"/>
        </p:scale>
        <p:origin x="2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13" Type="http://schemas.openxmlformats.org/officeDocument/2006/relationships/slide" Target="slides/slide56.xml"/><Relationship Id="rId18" Type="http://schemas.openxmlformats.org/officeDocument/2006/relationships/slide" Target="slides/slide64.xml"/><Relationship Id="rId3" Type="http://schemas.openxmlformats.org/officeDocument/2006/relationships/slide" Target="slides/slide46.xml"/><Relationship Id="rId21" Type="http://schemas.openxmlformats.org/officeDocument/2006/relationships/slide" Target="slides/slide90.xml"/><Relationship Id="rId7" Type="http://schemas.openxmlformats.org/officeDocument/2006/relationships/slide" Target="slides/slide50.xml"/><Relationship Id="rId12" Type="http://schemas.openxmlformats.org/officeDocument/2006/relationships/slide" Target="slides/slide55.xml"/><Relationship Id="rId17" Type="http://schemas.openxmlformats.org/officeDocument/2006/relationships/slide" Target="slides/slide62.xml"/><Relationship Id="rId2" Type="http://schemas.openxmlformats.org/officeDocument/2006/relationships/slide" Target="slides/slide43.xml"/><Relationship Id="rId16" Type="http://schemas.openxmlformats.org/officeDocument/2006/relationships/slide" Target="slides/slide60.xml"/><Relationship Id="rId20" Type="http://schemas.openxmlformats.org/officeDocument/2006/relationships/slide" Target="slides/slide66.xml"/><Relationship Id="rId1" Type="http://schemas.openxmlformats.org/officeDocument/2006/relationships/slide" Target="slides/slide42.xml"/><Relationship Id="rId6" Type="http://schemas.openxmlformats.org/officeDocument/2006/relationships/slide" Target="slides/slide49.xml"/><Relationship Id="rId11" Type="http://schemas.openxmlformats.org/officeDocument/2006/relationships/slide" Target="slides/slide54.xml"/><Relationship Id="rId24" Type="http://schemas.openxmlformats.org/officeDocument/2006/relationships/slide" Target="slides/slide94.xml"/><Relationship Id="rId5" Type="http://schemas.openxmlformats.org/officeDocument/2006/relationships/slide" Target="slides/slide48.xml"/><Relationship Id="rId15" Type="http://schemas.openxmlformats.org/officeDocument/2006/relationships/slide" Target="slides/slide59.xml"/><Relationship Id="rId23" Type="http://schemas.openxmlformats.org/officeDocument/2006/relationships/slide" Target="slides/slide92.xml"/><Relationship Id="rId10" Type="http://schemas.openxmlformats.org/officeDocument/2006/relationships/slide" Target="slides/slide53.xml"/><Relationship Id="rId19" Type="http://schemas.openxmlformats.org/officeDocument/2006/relationships/slide" Target="slides/slide65.xml"/><Relationship Id="rId4" Type="http://schemas.openxmlformats.org/officeDocument/2006/relationships/slide" Target="slides/slide47.xml"/><Relationship Id="rId9" Type="http://schemas.openxmlformats.org/officeDocument/2006/relationships/slide" Target="slides/slide52.xml"/><Relationship Id="rId14" Type="http://schemas.openxmlformats.org/officeDocument/2006/relationships/slide" Target="slides/slide57.xml"/><Relationship Id="rId2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png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8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1.wmf"/><Relationship Id="rId7" Type="http://schemas.openxmlformats.org/officeDocument/2006/relationships/image" Target="../media/image8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image" Target="../media/image17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wmf"/><Relationship Id="rId1" Type="http://schemas.openxmlformats.org/officeDocument/2006/relationships/image" Target="../media/image2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3" Type="http://schemas.openxmlformats.org/officeDocument/2006/relationships/image" Target="../media/image230.emf"/><Relationship Id="rId7" Type="http://schemas.openxmlformats.org/officeDocument/2006/relationships/image" Target="../media/image234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emf"/><Relationship Id="rId9" Type="http://schemas.openxmlformats.org/officeDocument/2006/relationships/image" Target="../media/image23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4" Type="http://schemas.openxmlformats.org/officeDocument/2006/relationships/image" Target="../media/image24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52.wmf"/><Relationship Id="rId1" Type="http://schemas.openxmlformats.org/officeDocument/2006/relationships/image" Target="../media/image8.wmf"/><Relationship Id="rId6" Type="http://schemas.openxmlformats.org/officeDocument/2006/relationships/image" Target="../media/image256.wmf"/><Relationship Id="rId5" Type="http://schemas.openxmlformats.org/officeDocument/2006/relationships/image" Target="../media/image255.wmf"/><Relationship Id="rId4" Type="http://schemas.openxmlformats.org/officeDocument/2006/relationships/image" Target="../media/image25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wmf"/><Relationship Id="rId1" Type="http://schemas.openxmlformats.org/officeDocument/2006/relationships/image" Target="../media/image26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4" Type="http://schemas.openxmlformats.org/officeDocument/2006/relationships/image" Target="../media/image26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4" Type="http://schemas.openxmlformats.org/officeDocument/2006/relationships/image" Target="../media/image26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Relationship Id="rId5" Type="http://schemas.openxmlformats.org/officeDocument/2006/relationships/image" Target="../media/image265.wmf"/><Relationship Id="rId4" Type="http://schemas.openxmlformats.org/officeDocument/2006/relationships/image" Target="../media/image27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1.wmf"/><Relationship Id="rId1" Type="http://schemas.openxmlformats.org/officeDocument/2006/relationships/image" Target="../media/image274.wmf"/><Relationship Id="rId4" Type="http://schemas.openxmlformats.org/officeDocument/2006/relationships/image" Target="../media/image27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5" Type="http://schemas.openxmlformats.org/officeDocument/2006/relationships/image" Target="../media/image281.wmf"/><Relationship Id="rId4" Type="http://schemas.openxmlformats.org/officeDocument/2006/relationships/image" Target="../media/image280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2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Relationship Id="rId6" Type="http://schemas.openxmlformats.org/officeDocument/2006/relationships/image" Target="../media/image288.wmf"/><Relationship Id="rId5" Type="http://schemas.openxmlformats.org/officeDocument/2006/relationships/image" Target="../media/image287.wmf"/><Relationship Id="rId4" Type="http://schemas.openxmlformats.org/officeDocument/2006/relationships/image" Target="../media/image286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4" Type="http://schemas.openxmlformats.org/officeDocument/2006/relationships/image" Target="../media/image299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7" Type="http://schemas.openxmlformats.org/officeDocument/2006/relationships/image" Target="../media/image306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6" Type="http://schemas.openxmlformats.org/officeDocument/2006/relationships/image" Target="../media/image305.wmf"/><Relationship Id="rId5" Type="http://schemas.openxmlformats.org/officeDocument/2006/relationships/image" Target="../media/image304.wmf"/><Relationship Id="rId4" Type="http://schemas.openxmlformats.org/officeDocument/2006/relationships/image" Target="../media/image303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Relationship Id="rId4" Type="http://schemas.openxmlformats.org/officeDocument/2006/relationships/image" Target="../media/image3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wmf"/><Relationship Id="rId1" Type="http://schemas.openxmlformats.org/officeDocument/2006/relationships/image" Target="../media/image314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wmf"/><Relationship Id="rId2" Type="http://schemas.openxmlformats.org/officeDocument/2006/relationships/image" Target="../media/image320.wmf"/><Relationship Id="rId1" Type="http://schemas.openxmlformats.org/officeDocument/2006/relationships/image" Target="../media/image319.wmf"/><Relationship Id="rId5" Type="http://schemas.openxmlformats.org/officeDocument/2006/relationships/image" Target="../media/image323.wmf"/><Relationship Id="rId4" Type="http://schemas.openxmlformats.org/officeDocument/2006/relationships/image" Target="../media/image322.e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14.wmf"/><Relationship Id="rId6" Type="http://schemas.openxmlformats.org/officeDocument/2006/relationships/image" Target="../media/image328.wmf"/><Relationship Id="rId5" Type="http://schemas.openxmlformats.org/officeDocument/2006/relationships/image" Target="../media/image327.wmf"/><Relationship Id="rId4" Type="http://schemas.openxmlformats.org/officeDocument/2006/relationships/image" Target="../media/image326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wmf"/><Relationship Id="rId1" Type="http://schemas.openxmlformats.org/officeDocument/2006/relationships/image" Target="../media/image329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31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wmf"/><Relationship Id="rId1" Type="http://schemas.openxmlformats.org/officeDocument/2006/relationships/image" Target="../media/image332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wmf"/><Relationship Id="rId1" Type="http://schemas.openxmlformats.org/officeDocument/2006/relationships/image" Target="../media/image334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wmf"/><Relationship Id="rId2" Type="http://schemas.openxmlformats.org/officeDocument/2006/relationships/image" Target="../media/image8.wmf"/><Relationship Id="rId1" Type="http://schemas.openxmlformats.org/officeDocument/2006/relationships/image" Target="../media/image336.wmf"/><Relationship Id="rId4" Type="http://schemas.openxmlformats.org/officeDocument/2006/relationships/image" Target="../media/image3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wmf"/><Relationship Id="rId2" Type="http://schemas.openxmlformats.org/officeDocument/2006/relationships/image" Target="../media/image340.wmf"/><Relationship Id="rId1" Type="http://schemas.openxmlformats.org/officeDocument/2006/relationships/image" Target="../media/image339.wmf"/><Relationship Id="rId5" Type="http://schemas.openxmlformats.org/officeDocument/2006/relationships/image" Target="../media/image343.wmf"/><Relationship Id="rId4" Type="http://schemas.openxmlformats.org/officeDocument/2006/relationships/image" Target="../media/image34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8.wmf"/><Relationship Id="rId1" Type="http://schemas.openxmlformats.org/officeDocument/2006/relationships/image" Target="../media/image344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wmf"/><Relationship Id="rId1" Type="http://schemas.openxmlformats.org/officeDocument/2006/relationships/image" Target="../media/image346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8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wmf"/><Relationship Id="rId1" Type="http://schemas.openxmlformats.org/officeDocument/2006/relationships/image" Target="../media/image3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DF2DD7D8-CE35-4200-83EC-BA365C3D9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0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55348E-B9F1-4333-9E2E-6478BBCD80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970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178D3F4E-C89F-445D-BF34-BFA5992A8264}" type="slidenum">
              <a:rPr lang="en-US" altLang="zh-TW" sz="1100" smtClean="0">
                <a:latin typeface="Tahoma" pitchFamily="34" charset="0"/>
              </a:rPr>
              <a:pPr eaLnBrk="1" hangingPunct="1"/>
              <a:t>1</a:t>
            </a:fld>
            <a:endParaRPr lang="en-US" altLang="zh-TW" sz="1100" smtClean="0">
              <a:latin typeface="Tahoma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29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D5300438-5580-49B7-9AC0-F82712E3CF07}" type="slidenum">
              <a:rPr lang="en-US" altLang="zh-TW" sz="1100" smtClean="0">
                <a:latin typeface="Tahoma" pitchFamily="34" charset="0"/>
              </a:rPr>
              <a:pPr eaLnBrk="1" hangingPunct="1"/>
              <a:t>23</a:t>
            </a:fld>
            <a:endParaRPr lang="en-US" altLang="zh-TW" sz="11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1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89BF8747-3385-4786-A2FF-3F0BD95690D9}" type="slidenum">
              <a:rPr lang="en-US" altLang="zh-TW" sz="1100" smtClean="0">
                <a:latin typeface="Tahoma" pitchFamily="34" charset="0"/>
              </a:rPr>
              <a:pPr eaLnBrk="1" hangingPunct="1"/>
              <a:t>26</a:t>
            </a:fld>
            <a:endParaRPr lang="en-US" altLang="zh-TW" sz="1100" smtClean="0">
              <a:latin typeface="Tahom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F7553724-2ED0-4865-AB7A-1FCD7F2A2C16}" type="slidenum">
              <a:rPr lang="en-US" altLang="zh-TW" sz="1100" smtClean="0">
                <a:latin typeface="Tahoma" pitchFamily="34" charset="0"/>
              </a:rPr>
              <a:pPr eaLnBrk="1" hangingPunct="1"/>
              <a:t>27</a:t>
            </a:fld>
            <a:endParaRPr lang="en-US" altLang="zh-TW" sz="11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4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BDA84188-4087-457A-B076-E1046D17C9EF}" type="slidenum">
              <a:rPr lang="en-US" altLang="zh-TW" sz="1100" smtClean="0">
                <a:latin typeface="Tahoma" pitchFamily="34" charset="0"/>
              </a:rPr>
              <a:pPr eaLnBrk="1" hangingPunct="1"/>
              <a:t>42</a:t>
            </a:fld>
            <a:endParaRPr lang="en-US" altLang="zh-TW" sz="1100" smtClean="0">
              <a:latin typeface="Tahoma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11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C395F46A-847D-4661-97D0-BCE99A4AC828}" type="slidenum">
              <a:rPr lang="en-US" altLang="zh-TW" sz="1100" smtClean="0">
                <a:latin typeface="Tahoma" pitchFamily="34" charset="0"/>
              </a:rPr>
              <a:pPr eaLnBrk="1" hangingPunct="1"/>
              <a:t>43</a:t>
            </a:fld>
            <a:endParaRPr lang="en-US" altLang="zh-TW" sz="1100" smtClean="0">
              <a:latin typeface="Tahoma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62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40252A-E38B-4C62-B6BC-DA3232B71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21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3210B5A7-CA7F-4D78-B2E0-06FB16EB75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3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55991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55991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51000BFF-0730-45F7-94C0-537AA6642E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8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830710B0-DBA6-4BC8-A388-2BF1C5D4A1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B57209CE-7A63-4558-9C41-B7050B70E2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592D10C4-B836-4BA6-BDD0-C9D86EE8C3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19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B7E82B67-1DDD-4701-BD84-F84A07469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78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4616AF30-682A-4261-BF9E-6A66F6A66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3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02AFBDC0-E222-47BA-9121-06A720DC92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2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CAEEC9C2-C671-4E39-9D1B-FA2F9520CD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9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05A969EB-AEF2-4DFA-8EC2-3C6AB4F521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19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909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909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50081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5.</a:t>
            </a:r>
            <a:fld id="{C375ABE9-8141-4B2D-8A0E-05F6D5422D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9.wmf"/><Relationship Id="rId26" Type="http://schemas.openxmlformats.org/officeDocument/2006/relationships/image" Target="../media/image53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5.bin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9.png"/><Relationship Id="rId4" Type="http://schemas.openxmlformats.org/officeDocument/2006/relationships/image" Target="../media/image66.wmf"/><Relationship Id="rId9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26" Type="http://schemas.openxmlformats.org/officeDocument/2006/relationships/image" Target="../media/image78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.wmf"/><Relationship Id="rId17" Type="http://schemas.openxmlformats.org/officeDocument/2006/relationships/image" Target="../media/image75.wmf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png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7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74.wmf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79.wmf"/><Relationship Id="rId10" Type="http://schemas.openxmlformats.org/officeDocument/2006/relationships/image" Target="../media/image73.wmf"/><Relationship Id="rId19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9.bin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3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png"/><Relationship Id="rId11" Type="http://schemas.openxmlformats.org/officeDocument/2006/relationships/image" Target="../media/image103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6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59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155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5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6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6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75.e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7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7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8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8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8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8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95.bin"/><Relationship Id="rId18" Type="http://schemas.openxmlformats.org/officeDocument/2006/relationships/image" Target="../media/image194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3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196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93.bin"/><Relationship Id="rId14" Type="http://schemas.openxmlformats.org/officeDocument/2006/relationships/image" Target="../media/image19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19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0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0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6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0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2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1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1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21.bin"/><Relationship Id="rId4" Type="http://schemas.openxmlformats.org/officeDocument/2006/relationships/image" Target="../media/image21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5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3.bin"/><Relationship Id="rId15" Type="http://schemas.openxmlformats.org/officeDocument/2006/relationships/oleObject" Target="../embeddings/oleObject228.bin"/><Relationship Id="rId10" Type="http://schemas.openxmlformats.org/officeDocument/2006/relationships/image" Target="../media/image222.wmf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25.bin"/><Relationship Id="rId14" Type="http://schemas.openxmlformats.org/officeDocument/2006/relationships/image" Target="../media/image2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2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235.wmf"/><Relationship Id="rId3" Type="http://schemas.openxmlformats.org/officeDocument/2006/relationships/oleObject" Target="../embeddings/oleObject231.bin"/><Relationship Id="rId21" Type="http://schemas.openxmlformats.org/officeDocument/2006/relationships/image" Target="../media/image237.png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232.wmf"/><Relationship Id="rId17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4.wmf"/><Relationship Id="rId20" Type="http://schemas.openxmlformats.org/officeDocument/2006/relationships/image" Target="../media/image236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7.bin"/><Relationship Id="rId10" Type="http://schemas.openxmlformats.org/officeDocument/2006/relationships/image" Target="../media/image231.emf"/><Relationship Id="rId19" Type="http://schemas.openxmlformats.org/officeDocument/2006/relationships/oleObject" Target="../embeddings/oleObject239.bin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23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4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245.bin"/><Relationship Id="rId4" Type="http://schemas.openxmlformats.org/officeDocument/2006/relationships/image" Target="../media/image24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45.wmf"/><Relationship Id="rId5" Type="http://schemas.openxmlformats.org/officeDocument/2006/relationships/oleObject" Target="../embeddings/oleObject247.bin"/><Relationship Id="rId4" Type="http://schemas.openxmlformats.org/officeDocument/2006/relationships/image" Target="../media/image24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8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250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oleObject" Target="../embeddings/oleObject259.bin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12" Type="http://schemas.openxmlformats.org/officeDocument/2006/relationships/image" Target="../media/image2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52.wmf"/><Relationship Id="rId11" Type="http://schemas.openxmlformats.org/officeDocument/2006/relationships/oleObject" Target="../embeddings/oleObject258.bin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5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57.bin"/><Relationship Id="rId14" Type="http://schemas.openxmlformats.org/officeDocument/2006/relationships/image" Target="../media/image25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58.wmf"/><Relationship Id="rId5" Type="http://schemas.openxmlformats.org/officeDocument/2006/relationships/oleObject" Target="../embeddings/oleObject261.bin"/><Relationship Id="rId4" Type="http://schemas.openxmlformats.org/officeDocument/2006/relationships/image" Target="../media/image25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26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65.bin"/><Relationship Id="rId7" Type="http://schemas.openxmlformats.org/officeDocument/2006/relationships/oleObject" Target="../embeddings/oleObject2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269.bin"/><Relationship Id="rId5" Type="http://schemas.openxmlformats.org/officeDocument/2006/relationships/oleObject" Target="../embeddings/oleObject266.bin"/><Relationship Id="rId10" Type="http://schemas.openxmlformats.org/officeDocument/2006/relationships/image" Target="../media/image265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26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image" Target="../media/image268.wmf"/><Relationship Id="rId3" Type="http://schemas.openxmlformats.org/officeDocument/2006/relationships/image" Target="../media/image269.png"/><Relationship Id="rId7" Type="http://schemas.openxmlformats.org/officeDocument/2006/relationships/image" Target="../media/image266.wmf"/><Relationship Id="rId12" Type="http://schemas.openxmlformats.org/officeDocument/2006/relationships/oleObject" Target="../embeddings/oleObject272.bin"/><Relationship Id="rId17" Type="http://schemas.openxmlformats.org/officeDocument/2006/relationships/image" Target="../media/image2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3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700.bin"/><Relationship Id="rId11" Type="http://schemas.openxmlformats.org/officeDocument/2006/relationships/image" Target="../media/image267.wmf"/><Relationship Id="rId5" Type="http://schemas.openxmlformats.org/officeDocument/2006/relationships/image" Target="../media/image266.wmf"/><Relationship Id="rId15" Type="http://schemas.openxmlformats.org/officeDocument/2006/relationships/image" Target="../media/image268.wmf"/><Relationship Id="rId10" Type="http://schemas.openxmlformats.org/officeDocument/2006/relationships/oleObject" Target="../embeddings/oleObject2710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267.wmf"/><Relationship Id="rId14" Type="http://schemas.openxmlformats.org/officeDocument/2006/relationships/oleObject" Target="../embeddings/oleObject272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5.bin"/><Relationship Id="rId10" Type="http://schemas.openxmlformats.org/officeDocument/2006/relationships/image" Target="../media/image273.wmf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27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71.wmf"/><Relationship Id="rId5" Type="http://schemas.openxmlformats.org/officeDocument/2006/relationships/oleObject" Target="../embeddings/oleObject280.bin"/><Relationship Id="rId10" Type="http://schemas.openxmlformats.org/officeDocument/2006/relationships/image" Target="../media/image276.wmf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28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5.bin"/><Relationship Id="rId12" Type="http://schemas.openxmlformats.org/officeDocument/2006/relationships/image" Target="../media/image2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8.wmf"/><Relationship Id="rId11" Type="http://schemas.openxmlformats.org/officeDocument/2006/relationships/oleObject" Target="../embeddings/oleObject287.bin"/><Relationship Id="rId5" Type="http://schemas.openxmlformats.org/officeDocument/2006/relationships/oleObject" Target="../embeddings/oleObject284.bin"/><Relationship Id="rId10" Type="http://schemas.openxmlformats.org/officeDocument/2006/relationships/image" Target="../media/image280.wmf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8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8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13" Type="http://schemas.openxmlformats.org/officeDocument/2006/relationships/oleObject" Target="../embeddings/oleObject294.bin"/><Relationship Id="rId3" Type="http://schemas.openxmlformats.org/officeDocument/2006/relationships/oleObject" Target="../embeddings/oleObject289.bin"/><Relationship Id="rId7" Type="http://schemas.openxmlformats.org/officeDocument/2006/relationships/oleObject" Target="../embeddings/oleObject291.bin"/><Relationship Id="rId12" Type="http://schemas.openxmlformats.org/officeDocument/2006/relationships/image" Target="../media/image2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84.wmf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90.bin"/><Relationship Id="rId10" Type="http://schemas.openxmlformats.org/officeDocument/2006/relationships/image" Target="../media/image286.wmf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292.bin"/><Relationship Id="rId14" Type="http://schemas.openxmlformats.org/officeDocument/2006/relationships/image" Target="../media/image288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300.bin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29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5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5" Type="http://schemas.openxmlformats.org/officeDocument/2006/relationships/oleObject" Target="../embeddings/oleObject301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29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97.wmf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299.wmf"/><Relationship Id="rId4" Type="http://schemas.openxmlformats.org/officeDocument/2006/relationships/image" Target="../media/image296.wmf"/><Relationship Id="rId9" Type="http://schemas.openxmlformats.org/officeDocument/2006/relationships/oleObject" Target="../embeddings/oleObject30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oleObject" Target="../embeddings/oleObject311.bin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6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01.wmf"/><Relationship Id="rId11" Type="http://schemas.openxmlformats.org/officeDocument/2006/relationships/oleObject" Target="../embeddings/oleObject310.bin"/><Relationship Id="rId5" Type="http://schemas.openxmlformats.org/officeDocument/2006/relationships/oleObject" Target="../embeddings/oleObject307.bin"/><Relationship Id="rId15" Type="http://schemas.openxmlformats.org/officeDocument/2006/relationships/oleObject" Target="../embeddings/oleObject312.bin"/><Relationship Id="rId10" Type="http://schemas.openxmlformats.org/officeDocument/2006/relationships/image" Target="../media/image303.wmf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309.bin"/><Relationship Id="rId14" Type="http://schemas.openxmlformats.org/officeDocument/2006/relationships/image" Target="../media/image305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3" Type="http://schemas.openxmlformats.org/officeDocument/2006/relationships/oleObject" Target="../embeddings/oleObject313.bin"/><Relationship Id="rId7" Type="http://schemas.openxmlformats.org/officeDocument/2006/relationships/oleObject" Target="../embeddings/oleObject3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08.wmf"/><Relationship Id="rId5" Type="http://schemas.openxmlformats.org/officeDocument/2006/relationships/oleObject" Target="../embeddings/oleObject314.bin"/><Relationship Id="rId10" Type="http://schemas.openxmlformats.org/officeDocument/2006/relationships/image" Target="../media/image310.wmf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31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12.wmf"/><Relationship Id="rId5" Type="http://schemas.openxmlformats.org/officeDocument/2006/relationships/oleObject" Target="../embeddings/oleObject318.bin"/><Relationship Id="rId4" Type="http://schemas.openxmlformats.org/officeDocument/2006/relationships/image" Target="../media/image311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15.wmf"/><Relationship Id="rId5" Type="http://schemas.openxmlformats.org/officeDocument/2006/relationships/oleObject" Target="../embeddings/oleObject321.bin"/><Relationship Id="rId4" Type="http://schemas.openxmlformats.org/officeDocument/2006/relationships/image" Target="../media/image314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17.wmf"/><Relationship Id="rId5" Type="http://schemas.openxmlformats.org/officeDocument/2006/relationships/oleObject" Target="../embeddings/oleObject323.bin"/><Relationship Id="rId4" Type="http://schemas.openxmlformats.org/officeDocument/2006/relationships/image" Target="../media/image31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3" Type="http://schemas.openxmlformats.org/officeDocument/2006/relationships/oleObject" Target="../embeddings/oleObject325.bin"/><Relationship Id="rId7" Type="http://schemas.openxmlformats.org/officeDocument/2006/relationships/oleObject" Target="../embeddings/oleObject327.bin"/><Relationship Id="rId12" Type="http://schemas.openxmlformats.org/officeDocument/2006/relationships/image" Target="../media/image3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20.wmf"/><Relationship Id="rId11" Type="http://schemas.openxmlformats.org/officeDocument/2006/relationships/oleObject" Target="../embeddings/oleObject329.bin"/><Relationship Id="rId5" Type="http://schemas.openxmlformats.org/officeDocument/2006/relationships/oleObject" Target="../embeddings/oleObject326.bin"/><Relationship Id="rId10" Type="http://schemas.openxmlformats.org/officeDocument/2006/relationships/image" Target="../media/image322.emf"/><Relationship Id="rId4" Type="http://schemas.openxmlformats.org/officeDocument/2006/relationships/image" Target="../media/image319.wmf"/><Relationship Id="rId9" Type="http://schemas.openxmlformats.org/officeDocument/2006/relationships/oleObject" Target="../embeddings/oleObject3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3.bin"/><Relationship Id="rId13" Type="http://schemas.openxmlformats.org/officeDocument/2006/relationships/image" Target="../media/image327.wmf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332.bin"/><Relationship Id="rId12" Type="http://schemas.openxmlformats.org/officeDocument/2006/relationships/oleObject" Target="../embeddings/oleObject3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24.wmf"/><Relationship Id="rId11" Type="http://schemas.openxmlformats.org/officeDocument/2006/relationships/image" Target="../media/image326.wmf"/><Relationship Id="rId5" Type="http://schemas.openxmlformats.org/officeDocument/2006/relationships/oleObject" Target="../embeddings/oleObject331.bin"/><Relationship Id="rId15" Type="http://schemas.openxmlformats.org/officeDocument/2006/relationships/image" Target="../media/image328.wmf"/><Relationship Id="rId10" Type="http://schemas.openxmlformats.org/officeDocument/2006/relationships/oleObject" Target="../embeddings/oleObject334.bin"/><Relationship Id="rId4" Type="http://schemas.openxmlformats.org/officeDocument/2006/relationships/image" Target="../media/image314.wmf"/><Relationship Id="rId9" Type="http://schemas.openxmlformats.org/officeDocument/2006/relationships/image" Target="../media/image325.wmf"/><Relationship Id="rId14" Type="http://schemas.openxmlformats.org/officeDocument/2006/relationships/oleObject" Target="../embeddings/oleObject33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30.wmf"/><Relationship Id="rId5" Type="http://schemas.openxmlformats.org/officeDocument/2006/relationships/oleObject" Target="../embeddings/oleObject338.bin"/><Relationship Id="rId4" Type="http://schemas.openxmlformats.org/officeDocument/2006/relationships/image" Target="../media/image329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40.bin"/><Relationship Id="rId4" Type="http://schemas.openxmlformats.org/officeDocument/2006/relationships/image" Target="../media/image33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33.wmf"/><Relationship Id="rId5" Type="http://schemas.openxmlformats.org/officeDocument/2006/relationships/oleObject" Target="../embeddings/oleObject342.bin"/><Relationship Id="rId4" Type="http://schemas.openxmlformats.org/officeDocument/2006/relationships/image" Target="../media/image33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35.w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334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46.bin"/><Relationship Id="rId10" Type="http://schemas.openxmlformats.org/officeDocument/2006/relationships/image" Target="../media/image338.wmf"/><Relationship Id="rId4" Type="http://schemas.openxmlformats.org/officeDocument/2006/relationships/image" Target="../media/image336.wmf"/><Relationship Id="rId9" Type="http://schemas.openxmlformats.org/officeDocument/2006/relationships/oleObject" Target="../embeddings/oleObject348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3" Type="http://schemas.openxmlformats.org/officeDocument/2006/relationships/oleObject" Target="../embeddings/oleObject349.bin"/><Relationship Id="rId7" Type="http://schemas.openxmlformats.org/officeDocument/2006/relationships/oleObject" Target="../embeddings/oleObject351.bin"/><Relationship Id="rId12" Type="http://schemas.openxmlformats.org/officeDocument/2006/relationships/image" Target="../media/image3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40.wmf"/><Relationship Id="rId11" Type="http://schemas.openxmlformats.org/officeDocument/2006/relationships/oleObject" Target="../embeddings/oleObject353.bin"/><Relationship Id="rId5" Type="http://schemas.openxmlformats.org/officeDocument/2006/relationships/oleObject" Target="../embeddings/oleObject350.bin"/><Relationship Id="rId10" Type="http://schemas.openxmlformats.org/officeDocument/2006/relationships/image" Target="../media/image342.wmf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35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56.bin"/><Relationship Id="rId4" Type="http://schemas.openxmlformats.org/officeDocument/2006/relationships/image" Target="../media/image344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47.wmf"/><Relationship Id="rId5" Type="http://schemas.openxmlformats.org/officeDocument/2006/relationships/oleObject" Target="../embeddings/oleObject359.bin"/><Relationship Id="rId4" Type="http://schemas.openxmlformats.org/officeDocument/2006/relationships/image" Target="../media/image34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348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wmf"/><Relationship Id="rId3" Type="http://schemas.openxmlformats.org/officeDocument/2006/relationships/oleObject" Target="../embeddings/oleObject361.bin"/><Relationship Id="rId7" Type="http://schemas.openxmlformats.org/officeDocument/2006/relationships/oleObject" Target="../embeddings/oleObject3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50.wmf"/><Relationship Id="rId5" Type="http://schemas.openxmlformats.org/officeDocument/2006/relationships/oleObject" Target="../embeddings/oleObject362.bin"/><Relationship Id="rId4" Type="http://schemas.openxmlformats.org/officeDocument/2006/relationships/image" Target="../media/image3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20621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4400" smtClean="0"/>
              <a:t>Chapter 5 </a:t>
            </a:r>
            <a:br>
              <a:rPr lang="en-US" altLang="zh-TW" sz="4400" smtClean="0"/>
            </a:br>
            <a:r>
              <a:rPr lang="en-US" altLang="zh-TW" sz="4400" smtClean="0"/>
              <a:t>Inner Product Spaces</a:t>
            </a:r>
            <a:r>
              <a:rPr lang="en-US" altLang="zh-TW" sz="3200" smtClean="0"/>
              <a:t> 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93838" y="3573463"/>
            <a:ext cx="7254626" cy="2784475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TW" sz="2400" dirty="0" smtClean="0"/>
              <a:t>5.1  Length and Dot Product in </a:t>
            </a:r>
            <a:r>
              <a:rPr lang="en-US" altLang="zh-TW" sz="2400" i="1" dirty="0" smtClean="0"/>
              <a:t>R</a:t>
            </a:r>
            <a:r>
              <a:rPr lang="en-US" altLang="zh-TW" sz="2400" i="1" baseline="50000" dirty="0" smtClean="0"/>
              <a:t>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FF0000"/>
                </a:solidFill>
              </a:rPr>
              <a:t>5.2  Inner Product Spaces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5.3  Orthonormal Bases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: Gram-Schmidt Process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5.4  Mathematical Models and Least Square Analysis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5.5  Applications of Inner Product Spaces 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8572500" y="640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kumimoji="0" lang="en-US" altLang="zh-TW" sz="1400"/>
              <a:t>5.</a:t>
            </a:r>
            <a:fld id="{F6ADF1F8-36F4-4D61-ABA7-812C18754BEA}" type="slidenum">
              <a:rPr kumimoji="0" lang="en-US" altLang="zh-TW" sz="1400"/>
              <a:pPr algn="ctr"/>
              <a:t>1</a:t>
            </a:fld>
            <a:endParaRPr kumimoji="0"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4FB86D0-1555-4308-880E-DE376B38A81E}" type="slidenum">
              <a:rPr kumimoji="0" lang="en-US" altLang="zh-TW" sz="1400" smtClean="0"/>
              <a:pPr eaLnBrk="1" hangingPunct="1"/>
              <a:t>10</a:t>
            </a:fld>
            <a:endParaRPr kumimoji="0" lang="en-US" altLang="zh-TW" sz="1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9175"/>
            <a:ext cx="7924800" cy="11144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3: Finding the distance between two vectors</a:t>
            </a:r>
          </a:p>
          <a:p>
            <a:pPr lvl="1" indent="0" algn="just" eaLnBrk="1" hangingPunct="1">
              <a:buFont typeface="Wingdings" pitchFamily="2" charset="2"/>
              <a:buNone/>
            </a:pPr>
            <a:r>
              <a:rPr lang="en-US" altLang="zh-TW" dirty="0" smtClean="0"/>
              <a:t>The distance between </a:t>
            </a:r>
            <a:r>
              <a:rPr lang="en-US" altLang="zh-TW" b="1" dirty="0" smtClean="0"/>
              <a:t>u </a:t>
            </a:r>
            <a:r>
              <a:rPr lang="en-US" altLang="zh-TW" dirty="0" smtClean="0"/>
              <a:t>= (0, 2, 2) and </a:t>
            </a:r>
            <a:r>
              <a:rPr lang="en-US" altLang="zh-TW" b="1" dirty="0" smtClean="0"/>
              <a:t>v </a:t>
            </a:r>
            <a:r>
              <a:rPr lang="en-US" altLang="zh-TW" dirty="0" smtClean="0"/>
              <a:t>= (2, 0, 1) is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82705"/>
              </p:ext>
            </p:extLst>
          </p:nvPr>
        </p:nvGraphicFramePr>
        <p:xfrm>
          <a:off x="1654175" y="2349500"/>
          <a:ext cx="51562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" name="方程式" r:id="rId3" imgW="2552400" imgH="482400" progId="Equation.3">
                  <p:embed/>
                </p:oleObj>
              </mc:Choice>
              <mc:Fallback>
                <p:oleObj name="方程式" r:id="rId3" imgW="25524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49500"/>
                        <a:ext cx="51562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8CA8FCC-F5C0-4D47-A960-39FCCF851F1E}" type="slidenum">
              <a:rPr kumimoji="0" lang="en-US" altLang="zh-TW" sz="1400" smtClean="0"/>
              <a:pPr eaLnBrk="1" hangingPunct="1"/>
              <a:t>11</a:t>
            </a:fld>
            <a:endParaRPr kumimoji="0" lang="en-US" altLang="zh-TW" sz="1400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37332"/>
            <a:ext cx="8215313" cy="190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Dot product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點積</a:t>
            </a:r>
            <a:r>
              <a:rPr lang="en-US" altLang="zh-TW" dirty="0" smtClean="0"/>
              <a:t>)</a:t>
            </a:r>
            <a:r>
              <a:rPr lang="zh-TW" altLang="en-US" i="1" dirty="0" smtClean="0"/>
              <a:t> </a:t>
            </a:r>
            <a:r>
              <a:rPr lang="en-US" altLang="zh-TW" dirty="0" smtClean="0"/>
              <a:t>in</a:t>
            </a:r>
            <a:r>
              <a:rPr lang="en-US" altLang="zh-TW" i="1" dirty="0" smtClean="0"/>
              <a:t> </a:t>
            </a:r>
            <a:r>
              <a:rPr lang="en-US" altLang="zh-TW" i="1" dirty="0" err="1" smtClean="0">
                <a:ea typeface="標楷體" pitchFamily="65" charset="-120"/>
              </a:rPr>
              <a:t>R</a:t>
            </a:r>
            <a:r>
              <a:rPr lang="en-US" altLang="zh-TW" i="1" baseline="50000" dirty="0" err="1" smtClean="0">
                <a:ea typeface="標楷體" pitchFamily="65" charset="-120"/>
              </a:rPr>
              <a:t>n</a:t>
            </a:r>
            <a:r>
              <a:rPr lang="en-US" altLang="zh-TW" dirty="0" smtClean="0"/>
              <a:t>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The dot product of                                    and 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returns a scalar quantity</a:t>
            </a:r>
          </a:p>
        </p:txBody>
      </p:sp>
      <p:grpSp>
        <p:nvGrpSpPr>
          <p:cNvPr id="10248" name="Group 24"/>
          <p:cNvGrpSpPr>
            <a:grpSpLocks/>
          </p:cNvGrpSpPr>
          <p:nvPr/>
        </p:nvGrpSpPr>
        <p:grpSpPr bwMode="auto">
          <a:xfrm>
            <a:off x="285750" y="3930749"/>
            <a:ext cx="7924800" cy="1514475"/>
            <a:chOff x="249" y="2256"/>
            <a:chExt cx="4992" cy="954"/>
          </a:xfrm>
        </p:grpSpPr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249" y="2256"/>
              <a:ext cx="499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 dirty="0">
                  <a:solidFill>
                    <a:schemeClr val="hlink"/>
                  </a:solidFill>
                </a:rPr>
                <a:t>Ex 4: </a:t>
              </a:r>
              <a:r>
                <a:rPr lang="en-US" altLang="zh-TW" dirty="0">
                  <a:solidFill>
                    <a:schemeClr val="hlink"/>
                  </a:solidFill>
                  <a:ea typeface="標楷體" pitchFamily="65" charset="-120"/>
                </a:rPr>
                <a:t>Finding the dot product of two vectors</a:t>
              </a:r>
            </a:p>
            <a:p>
              <a:pPr marL="571500" lvl="1" algn="just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</a:pPr>
              <a:r>
                <a:rPr lang="en-US" altLang="zh-TW" dirty="0"/>
                <a:t>The dot product of </a:t>
              </a:r>
              <a:r>
                <a:rPr lang="en-US" altLang="zh-TW" b="1" dirty="0" smtClean="0"/>
                <a:t>u </a:t>
              </a:r>
              <a:r>
                <a:rPr lang="en-US" altLang="zh-TW" dirty="0" smtClean="0"/>
                <a:t>= (</a:t>
              </a:r>
              <a:r>
                <a:rPr lang="en-US" altLang="zh-TW" dirty="0"/>
                <a:t>1, 2, 0, –3) and </a:t>
              </a:r>
              <a:r>
                <a:rPr lang="en-US" altLang="zh-TW" b="1" dirty="0" smtClean="0"/>
                <a:t>v </a:t>
              </a:r>
              <a:r>
                <a:rPr lang="en-US" altLang="zh-TW" dirty="0" smtClean="0"/>
                <a:t>= (</a:t>
              </a:r>
              <a:r>
                <a:rPr lang="en-US" altLang="zh-TW" dirty="0"/>
                <a:t>3, –2, 4, 2) is</a:t>
              </a:r>
            </a:p>
          </p:txBody>
        </p:sp>
        <p:graphicFrame>
          <p:nvGraphicFramePr>
            <p:cNvPr id="1024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549051"/>
                </p:ext>
              </p:extLst>
            </p:nvPr>
          </p:nvGraphicFramePr>
          <p:xfrm>
            <a:off x="1008" y="2945"/>
            <a:ext cx="356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40" r:id="rId3" imgW="2565400" imgH="190500" progId="Equation.3">
                    <p:embed/>
                  </p:oleObj>
                </mc:Choice>
                <mc:Fallback>
                  <p:oleObj r:id="rId3" imgW="2565400" imgH="1905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945"/>
                          <a:ext cx="3564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544427"/>
              </p:ext>
            </p:extLst>
          </p:nvPr>
        </p:nvGraphicFramePr>
        <p:xfrm>
          <a:off x="1331913" y="2421508"/>
          <a:ext cx="7169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41" name="Equation" r:id="rId5" imgW="3200400" imgH="228600" progId="Equation.DSMT4">
                  <p:embed/>
                </p:oleObj>
              </mc:Choice>
              <mc:Fallback>
                <p:oleObj name="Equation" r:id="rId5" imgW="32004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1508"/>
                        <a:ext cx="71691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32191"/>
              </p:ext>
            </p:extLst>
          </p:nvPr>
        </p:nvGraphicFramePr>
        <p:xfrm>
          <a:off x="3319463" y="1379428"/>
          <a:ext cx="25908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42" r:id="rId7" imgW="1155700" imgH="203200" progId="Equation.3">
                  <p:embed/>
                </p:oleObj>
              </mc:Choice>
              <mc:Fallback>
                <p:oleObj r:id="rId7" imgW="11557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379428"/>
                        <a:ext cx="25908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55779"/>
              </p:ext>
            </p:extLst>
          </p:nvPr>
        </p:nvGraphicFramePr>
        <p:xfrm>
          <a:off x="6423025" y="1361428"/>
          <a:ext cx="26241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43" name="Equation" r:id="rId9" imgW="1180800" imgH="228600" progId="Equation.3">
                  <p:embed/>
                </p:oleObj>
              </mc:Choice>
              <mc:Fallback>
                <p:oleObj name="Equation" r:id="rId9" imgW="1180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1361428"/>
                        <a:ext cx="26241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357188" y="5689411"/>
            <a:ext cx="835818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zh-TW" altLang="en-US" dirty="0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Matrix Operations in Excel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SUMPRODUCT: calculate the 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dot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product 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of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two vectors 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971550" y="2924745"/>
            <a:ext cx="7632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(The dot product is defined as the sum of component-by-component multiplications)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A5E7E8A-5DE1-4567-ADC2-EF9532CCE023}" type="slidenum">
              <a:rPr kumimoji="0" lang="en-US" altLang="zh-TW" sz="1400" smtClean="0"/>
              <a:pPr eaLnBrk="1" hangingPunct="1"/>
              <a:t>12</a:t>
            </a:fld>
            <a:endParaRPr kumimoji="0" lang="en-US" altLang="zh-TW" sz="1400" smtClean="0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395288" y="8382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5.3: Properties of the dot product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a typeface="標楷體" pitchFamily="65" charset="-120"/>
              </a:rPr>
              <a:t>If 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,</a:t>
            </a:r>
            <a:r>
              <a:rPr lang="en-US" altLang="zh-TW" b="1" dirty="0">
                <a:ea typeface="標楷體" pitchFamily="65" charset="-120"/>
              </a:rPr>
              <a:t> v</a:t>
            </a:r>
            <a:r>
              <a:rPr lang="en-US" altLang="zh-TW" dirty="0">
                <a:ea typeface="標楷體" pitchFamily="65" charset="-120"/>
              </a:rPr>
              <a:t>, and</a:t>
            </a:r>
            <a:r>
              <a:rPr lang="en-US" altLang="zh-TW" b="1" dirty="0">
                <a:ea typeface="標楷體" pitchFamily="65" charset="-120"/>
              </a:rPr>
              <a:t> w</a:t>
            </a:r>
            <a:r>
              <a:rPr lang="en-US" altLang="zh-TW" dirty="0">
                <a:ea typeface="標楷體" pitchFamily="65" charset="-120"/>
              </a:rPr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and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dirty="0">
                <a:ea typeface="標楷體" pitchFamily="65" charset="-120"/>
              </a:rPr>
              <a:t> is a scalar, 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then </a:t>
            </a:r>
            <a:r>
              <a:rPr lang="en-US" altLang="zh-TW" dirty="0">
                <a:ea typeface="標楷體" pitchFamily="65" charset="-120"/>
              </a:rPr>
              <a:t>the following properties are true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en-US" altLang="zh-TW" dirty="0">
                <a:ea typeface="標楷體" pitchFamily="65" charset="-120"/>
              </a:rPr>
              <a:t>1)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en-US" altLang="zh-TW" dirty="0">
                <a:ea typeface="標楷體" pitchFamily="65" charset="-120"/>
              </a:rPr>
              <a:t>2)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en-US" altLang="zh-TW" dirty="0">
                <a:ea typeface="標楷體" pitchFamily="65" charset="-120"/>
              </a:rPr>
              <a:t>3)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en-US" altLang="zh-TW" dirty="0">
                <a:ea typeface="標楷體" pitchFamily="65" charset="-120"/>
              </a:rPr>
              <a:t>4)</a:t>
            </a:r>
          </a:p>
          <a:p>
            <a:pPr marL="571500" lvl="1" algn="just">
              <a:lnSpc>
                <a:spcPct val="121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(5)                if and only if</a:t>
            </a:r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82910"/>
              </p:ext>
            </p:extLst>
          </p:nvPr>
        </p:nvGraphicFramePr>
        <p:xfrm>
          <a:off x="1620640" y="2571750"/>
          <a:ext cx="14033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3" r:id="rId3" imgW="660113" imgH="152334" progId="Equation.3">
                  <p:embed/>
                </p:oleObj>
              </mc:Choice>
              <mc:Fallback>
                <p:oleObj r:id="rId3" imgW="660113" imgH="15233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640" y="2571750"/>
                        <a:ext cx="14033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93629"/>
              </p:ext>
            </p:extLst>
          </p:nvPr>
        </p:nvGraphicFramePr>
        <p:xfrm>
          <a:off x="1633340" y="2995613"/>
          <a:ext cx="31130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4" r:id="rId5" imgW="1409088" imgH="190417" progId="Equation.3">
                  <p:embed/>
                </p:oleObj>
              </mc:Choice>
              <mc:Fallback>
                <p:oleObj r:id="rId5" imgW="1409088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340" y="2995613"/>
                        <a:ext cx="311308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72776"/>
              </p:ext>
            </p:extLst>
          </p:nvPr>
        </p:nvGraphicFramePr>
        <p:xfrm>
          <a:off x="1619672" y="3514725"/>
          <a:ext cx="3652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5" name="方程式" r:id="rId7" imgW="1650960" imgH="203040" progId="Equation.3">
                  <p:embed/>
                </p:oleObj>
              </mc:Choice>
              <mc:Fallback>
                <p:oleObj name="方程式" r:id="rId7" imgW="16509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14725"/>
                        <a:ext cx="36528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97156"/>
              </p:ext>
            </p:extLst>
          </p:nvPr>
        </p:nvGraphicFramePr>
        <p:xfrm>
          <a:off x="1631753" y="3986213"/>
          <a:ext cx="1514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6" r:id="rId9" imgW="685800" imgH="228600" progId="Equation.3">
                  <p:embed/>
                </p:oleObj>
              </mc:Choice>
              <mc:Fallback>
                <p:oleObj r:id="rId9" imgW="6858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753" y="3986213"/>
                        <a:ext cx="15144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61612"/>
              </p:ext>
            </p:extLst>
          </p:nvPr>
        </p:nvGraphicFramePr>
        <p:xfrm>
          <a:off x="3233862" y="4042800"/>
          <a:ext cx="1554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7" name="方程式" r:id="rId11" imgW="711000" imgH="203040" progId="Equation.3">
                  <p:embed/>
                </p:oleObj>
              </mc:Choice>
              <mc:Fallback>
                <p:oleObj name="方程式" r:id="rId11" imgW="71100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862" y="4042800"/>
                        <a:ext cx="15541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20146"/>
              </p:ext>
            </p:extLst>
          </p:nvPr>
        </p:nvGraphicFramePr>
        <p:xfrm>
          <a:off x="1668265" y="4572000"/>
          <a:ext cx="1082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8" r:id="rId13" imgW="495085" imgH="190417" progId="Equation.3">
                  <p:embed/>
                </p:oleObj>
              </mc:Choice>
              <mc:Fallback>
                <p:oleObj r:id="rId13" imgW="495085" imgH="19041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265" y="4572000"/>
                        <a:ext cx="1082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65773"/>
              </p:ext>
            </p:extLst>
          </p:nvPr>
        </p:nvGraphicFramePr>
        <p:xfrm>
          <a:off x="4470772" y="4550400"/>
          <a:ext cx="7493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9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772" y="4550400"/>
                        <a:ext cx="7493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文字方塊 11"/>
          <p:cNvSpPr txBox="1">
            <a:spLocks noChangeArrowheads="1"/>
          </p:cNvSpPr>
          <p:nvPr/>
        </p:nvSpPr>
        <p:spPr bwMode="auto">
          <a:xfrm>
            <a:off x="928688" y="5157192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The proofs of the above properties simply follow the definition of </a:t>
            </a:r>
            <a:r>
              <a:rPr lang="en-US" altLang="zh-TW" sz="2000" dirty="0" smtClean="0">
                <a:solidFill>
                  <a:srgbClr val="0000FF"/>
                </a:solidFill>
              </a:rPr>
              <a:t>the dot product in 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000" i="1" baseline="50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endParaRPr lang="zh-TW" altLang="en-US" sz="2000" baseline="50000" dirty="0">
              <a:solidFill>
                <a:srgbClr val="0000FF"/>
              </a:solidFill>
            </a:endParaRPr>
          </a:p>
        </p:txBody>
      </p:sp>
      <p:sp>
        <p:nvSpPr>
          <p:cNvPr id="11276" name="文字方塊 11"/>
          <p:cNvSpPr txBox="1">
            <a:spLocks noChangeArrowheads="1"/>
          </p:cNvSpPr>
          <p:nvPr/>
        </p:nvSpPr>
        <p:spPr bwMode="auto">
          <a:xfrm>
            <a:off x="2977953" y="2487613"/>
            <a:ext cx="535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(commutative property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800" dirty="0" smtClean="0">
                <a:solidFill>
                  <a:srgbClr val="0000FF"/>
                </a:solidFill>
              </a:rPr>
              <a:t>) of </a:t>
            </a:r>
            <a:r>
              <a:rPr lang="en-US" altLang="zh-TW" sz="1800" dirty="0">
                <a:solidFill>
                  <a:srgbClr val="0000FF"/>
                </a:solidFill>
              </a:rPr>
              <a:t>the dot product)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277" name="文字方塊 12"/>
          <p:cNvSpPr txBox="1">
            <a:spLocks noChangeArrowheads="1"/>
          </p:cNvSpPr>
          <p:nvPr/>
        </p:nvSpPr>
        <p:spPr bwMode="auto">
          <a:xfrm>
            <a:off x="4621015" y="2857500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(distributive property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r>
              <a:rPr lang="en-US" altLang="zh-TW" sz="1800" dirty="0" smtClean="0">
                <a:solidFill>
                  <a:srgbClr val="0000FF"/>
                </a:solidFill>
              </a:rPr>
              <a:t>) of </a:t>
            </a:r>
            <a:r>
              <a:rPr lang="en-US" altLang="zh-TW" sz="1800" dirty="0">
                <a:solidFill>
                  <a:srgbClr val="0000FF"/>
                </a:solidFill>
              </a:rPr>
              <a:t>the dot product over vector addition)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278" name="文字方塊 13"/>
          <p:cNvSpPr txBox="1">
            <a:spLocks noChangeArrowheads="1"/>
          </p:cNvSpPr>
          <p:nvPr/>
        </p:nvSpPr>
        <p:spPr bwMode="auto">
          <a:xfrm>
            <a:off x="5230168" y="3429000"/>
            <a:ext cx="3913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(associative property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結合律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r>
              <a:rPr lang="zh-TW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of </a:t>
            </a:r>
            <a:r>
              <a:rPr lang="en-US" altLang="zh-TW" sz="1800" dirty="0">
                <a:solidFill>
                  <a:srgbClr val="0000FF"/>
                </a:solidFill>
              </a:rPr>
              <a:t>the scalar multiplication and the dot product)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5" name="文字方塊 13"/>
          <p:cNvSpPr txBox="1">
            <a:spLocks noChangeArrowheads="1"/>
          </p:cNvSpPr>
          <p:nvPr/>
        </p:nvSpPr>
        <p:spPr bwMode="auto">
          <a:xfrm>
            <a:off x="5148063" y="4547781"/>
            <a:ext cx="388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0000FF"/>
                </a:solidFill>
              </a:rPr>
              <a:t>(straightforwardly true according to (4))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4A9E3A74-BA05-4CBF-8341-13A7CD9FEF8F}" type="slidenum">
              <a:rPr kumimoji="0" lang="en-US" altLang="zh-TW" sz="1400" smtClean="0"/>
              <a:pPr eaLnBrk="1" hangingPunct="1"/>
              <a:t>13</a:t>
            </a:fld>
            <a:endParaRPr kumimoji="0" lang="en-US" altLang="zh-TW" sz="14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36712"/>
            <a:ext cx="7891463" cy="5091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zh-TW" dirty="0" smtClean="0"/>
              <a:t>Euclidean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-space:</a:t>
            </a:r>
          </a:p>
          <a:p>
            <a:pPr marL="525463" lvl="1" indent="-149225" eaLnBrk="1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altLang="zh-TW" dirty="0" smtClean="0"/>
              <a:t>In section 4.1,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/>
              <a:t> was defined to be the set of all order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-tuples of real numbers</a:t>
            </a:r>
          </a:p>
          <a:p>
            <a:pPr marL="525463" lvl="1" indent="-149225" eaLnBrk="1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altLang="zh-TW" dirty="0" smtClean="0"/>
              <a:t>When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/>
              <a:t> is combined with the standard operations of </a:t>
            </a:r>
            <a:r>
              <a:rPr lang="en-US" altLang="zh-TW" b="1" dirty="0" smtClean="0">
                <a:solidFill>
                  <a:srgbClr val="0000FF"/>
                </a:solidFill>
              </a:rPr>
              <a:t>vector addition</a:t>
            </a:r>
            <a:r>
              <a:rPr lang="en-US" altLang="zh-TW" dirty="0" smtClean="0"/>
              <a:t>, </a:t>
            </a:r>
            <a:r>
              <a:rPr lang="en-US" altLang="zh-TW" b="1" dirty="0" smtClean="0">
                <a:solidFill>
                  <a:srgbClr val="0000FF"/>
                </a:solidFill>
              </a:rPr>
              <a:t>scalar multiplication</a:t>
            </a:r>
            <a:r>
              <a:rPr lang="en-US" altLang="zh-TW" dirty="0" smtClean="0"/>
              <a:t>, </a:t>
            </a:r>
            <a:r>
              <a:rPr lang="en-US" altLang="zh-TW" b="1" dirty="0" smtClean="0">
                <a:solidFill>
                  <a:srgbClr val="0000FF"/>
                </a:solidFill>
              </a:rPr>
              <a:t>vector length</a:t>
            </a:r>
            <a:r>
              <a:rPr lang="en-US" altLang="zh-TW" dirty="0" smtClean="0"/>
              <a:t>, and </a:t>
            </a:r>
            <a:r>
              <a:rPr lang="en-US" altLang="zh-TW" b="1" dirty="0" smtClean="0">
                <a:solidFill>
                  <a:srgbClr val="0000FF"/>
                </a:solidFill>
              </a:rPr>
              <a:t>dot product</a:t>
            </a:r>
            <a:r>
              <a:rPr lang="en-US" altLang="zh-TW" dirty="0" smtClean="0"/>
              <a:t>, the resulting vector space is called </a:t>
            </a:r>
            <a:r>
              <a:rPr lang="en-US" altLang="zh-TW" b="1" dirty="0" smtClean="0">
                <a:solidFill>
                  <a:srgbClr val="0000FF"/>
                </a:solidFill>
              </a:rPr>
              <a:t>Euclidean </a:t>
            </a:r>
            <a:r>
              <a:rPr lang="en-US" altLang="zh-TW" b="1" i="1" dirty="0" smtClean="0">
                <a:solidFill>
                  <a:srgbClr val="0000FF"/>
                </a:solidFill>
              </a:rPr>
              <a:t>n</a:t>
            </a:r>
            <a:r>
              <a:rPr lang="en-US" altLang="zh-TW" b="1" dirty="0" smtClean="0">
                <a:solidFill>
                  <a:srgbClr val="0000FF"/>
                </a:solidFill>
              </a:rPr>
              <a:t>-space (</a:t>
            </a:r>
            <a:r>
              <a:rPr lang="zh-TW" altLang="en-US" b="1" dirty="0" smtClean="0">
                <a:solidFill>
                  <a:srgbClr val="0000FF"/>
                </a:solidFill>
              </a:rPr>
              <a:t>歐幾里德</a:t>
            </a:r>
            <a:r>
              <a:rPr lang="en-US" altLang="zh-TW" b="1" dirty="0" smtClean="0">
                <a:solidFill>
                  <a:srgbClr val="0000FF"/>
                </a:solidFill>
              </a:rPr>
              <a:t> </a:t>
            </a:r>
            <a:r>
              <a:rPr lang="en-US" altLang="zh-TW" b="1" i="1" dirty="0" smtClean="0">
                <a:solidFill>
                  <a:srgbClr val="0000FF"/>
                </a:solidFill>
              </a:rPr>
              <a:t>n</a:t>
            </a:r>
            <a:r>
              <a:rPr lang="zh-TW" altLang="en-US" b="1" dirty="0" smtClean="0">
                <a:solidFill>
                  <a:srgbClr val="0000FF"/>
                </a:solidFill>
              </a:rPr>
              <a:t>維空間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A85B5E64-3F26-4125-BF30-37A7CD91D2B2}" type="slidenum">
              <a:rPr kumimoji="0" lang="en-US" altLang="zh-TW" sz="1400" smtClean="0"/>
              <a:pPr eaLnBrk="1" hangingPunct="1"/>
              <a:t>14</a:t>
            </a:fld>
            <a:endParaRPr kumimoji="0" lang="en-US" altLang="zh-TW" sz="1400" smtClean="0"/>
          </a:p>
        </p:txBody>
      </p:sp>
      <p:sp>
        <p:nvSpPr>
          <p:cNvPr id="123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636838"/>
            <a:ext cx="79248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 Sol:</a:t>
            </a:r>
          </a:p>
        </p:txBody>
      </p:sp>
      <p:graphicFrame>
        <p:nvGraphicFramePr>
          <p:cNvPr id="12290" name="Object 1037"/>
          <p:cNvGraphicFramePr>
            <a:graphicFrameLocks noChangeAspect="1"/>
          </p:cNvGraphicFramePr>
          <p:nvPr/>
        </p:nvGraphicFramePr>
        <p:xfrm>
          <a:off x="1130300" y="3068638"/>
          <a:ext cx="3960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0" name="Equation" r:id="rId3" imgW="1981080" imgH="215640" progId="Equation.3">
                  <p:embed/>
                </p:oleObj>
              </mc:Choice>
              <mc:Fallback>
                <p:oleObj name="Equation" r:id="rId3" imgW="1981080" imgH="21564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068638"/>
                        <a:ext cx="39608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38"/>
          <p:cNvGraphicFramePr>
            <a:graphicFrameLocks noChangeAspect="1"/>
          </p:cNvGraphicFramePr>
          <p:nvPr/>
        </p:nvGraphicFramePr>
        <p:xfrm>
          <a:off x="1130300" y="3644900"/>
          <a:ext cx="5510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1" name="Equation" r:id="rId5" imgW="2755800" imgH="215640" progId="Equation.3">
                  <p:embed/>
                </p:oleObj>
              </mc:Choice>
              <mc:Fallback>
                <p:oleObj name="Equation" r:id="rId5" imgW="2755800" imgH="21564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644900"/>
                        <a:ext cx="5510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39"/>
          <p:cNvGraphicFramePr>
            <a:graphicFrameLocks noChangeAspect="1"/>
          </p:cNvGraphicFramePr>
          <p:nvPr/>
        </p:nvGraphicFramePr>
        <p:xfrm>
          <a:off x="1143000" y="4221163"/>
          <a:ext cx="4494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2" name="Equation" r:id="rId7" imgW="2247840" imgH="215640" progId="Equation.3">
                  <p:embed/>
                </p:oleObj>
              </mc:Choice>
              <mc:Fallback>
                <p:oleObj name="Equation" r:id="rId7" imgW="2247840" imgH="21564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21163"/>
                        <a:ext cx="4494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40"/>
          <p:cNvGraphicFramePr>
            <a:graphicFrameLocks noChangeAspect="1"/>
          </p:cNvGraphicFramePr>
          <p:nvPr/>
        </p:nvGraphicFramePr>
        <p:xfrm>
          <a:off x="1123950" y="4700588"/>
          <a:ext cx="5205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3" name="Equation" r:id="rId9" imgW="2603160" imgH="228600" progId="Equation.3">
                  <p:embed/>
                </p:oleObj>
              </mc:Choice>
              <mc:Fallback>
                <p:oleObj name="Equation" r:id="rId9" imgW="2603160" imgH="22860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700588"/>
                        <a:ext cx="52054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041"/>
          <p:cNvGraphicFramePr>
            <a:graphicFrameLocks noChangeAspect="1"/>
          </p:cNvGraphicFramePr>
          <p:nvPr/>
        </p:nvGraphicFramePr>
        <p:xfrm>
          <a:off x="1143000" y="5229225"/>
          <a:ext cx="4799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4" name="Equation" r:id="rId11" imgW="2400120" imgH="215640" progId="Equation.3">
                  <p:embed/>
                </p:oleObj>
              </mc:Choice>
              <mc:Fallback>
                <p:oleObj name="Equation" r:id="rId11" imgW="2400120" imgH="21564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9225"/>
                        <a:ext cx="47990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042"/>
          <p:cNvGraphicFramePr>
            <a:graphicFrameLocks noChangeAspect="1"/>
          </p:cNvGraphicFramePr>
          <p:nvPr/>
        </p:nvGraphicFramePr>
        <p:xfrm>
          <a:off x="1763713" y="5686425"/>
          <a:ext cx="5408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5" name="方程式" r:id="rId13" imgW="2705040" imgH="203040" progId="Equation.3">
                  <p:embed/>
                </p:oleObj>
              </mc:Choice>
              <mc:Fallback>
                <p:oleObj name="方程式" r:id="rId13" imgW="2705040" imgH="20304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686425"/>
                        <a:ext cx="54086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1044"/>
          <p:cNvSpPr>
            <a:spLocks noChangeArrowheads="1"/>
          </p:cNvSpPr>
          <p:nvPr/>
        </p:nvSpPr>
        <p:spPr bwMode="auto">
          <a:xfrm>
            <a:off x="395288" y="866775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5: 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Find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dot products</a:t>
            </a:r>
          </a:p>
        </p:txBody>
      </p:sp>
      <p:graphicFrame>
        <p:nvGraphicFramePr>
          <p:cNvPr id="12296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93422"/>
              </p:ext>
            </p:extLst>
          </p:nvPr>
        </p:nvGraphicFramePr>
        <p:xfrm>
          <a:off x="1130300" y="1582738"/>
          <a:ext cx="4391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6" name="方程式" r:id="rId15" imgW="2197080" imgH="203040" progId="Equation.3">
                  <p:embed/>
                </p:oleObj>
              </mc:Choice>
              <mc:Fallback>
                <p:oleObj name="方程式" r:id="rId15" imgW="2197080" imgH="20304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582738"/>
                        <a:ext cx="4391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1047"/>
          <p:cNvSpPr>
            <a:spLocks noChangeArrowheads="1"/>
          </p:cNvSpPr>
          <p:nvPr/>
        </p:nvSpPr>
        <p:spPr bwMode="auto">
          <a:xfrm>
            <a:off x="827088" y="2035175"/>
            <a:ext cx="8077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AutoNum type="alphaLcParenBoth"/>
              <a:tabLst>
                <a:tab pos="2700338" algn="l"/>
              </a:tabLst>
            </a:pPr>
            <a:r>
              <a:rPr lang="en-US" altLang="zh-TW">
                <a:ea typeface="標楷體" pitchFamily="65" charset="-120"/>
              </a:rPr>
              <a:t>           (b)                 (c)                (d)             (e)</a:t>
            </a:r>
          </a:p>
        </p:txBody>
      </p:sp>
      <p:graphicFrame>
        <p:nvGraphicFramePr>
          <p:cNvPr id="12297" name="Object 1048"/>
          <p:cNvGraphicFramePr>
            <a:graphicFrameLocks noChangeAspect="1"/>
          </p:cNvGraphicFramePr>
          <p:nvPr/>
        </p:nvGraphicFramePr>
        <p:xfrm>
          <a:off x="1298575" y="2235200"/>
          <a:ext cx="609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7" name="Equation" r:id="rId17" imgW="304560" imgH="164880" progId="Equation.3">
                  <p:embed/>
                </p:oleObj>
              </mc:Choice>
              <mc:Fallback>
                <p:oleObj name="Equation" r:id="rId17" imgW="304560" imgH="164880" progId="Equation.3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235200"/>
                        <a:ext cx="609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08827"/>
              </p:ext>
            </p:extLst>
          </p:nvPr>
        </p:nvGraphicFramePr>
        <p:xfrm>
          <a:off x="2638425" y="2159000"/>
          <a:ext cx="106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8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159000"/>
                        <a:ext cx="1065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050"/>
          <p:cNvGraphicFramePr>
            <a:graphicFrameLocks noChangeAspect="1"/>
          </p:cNvGraphicFramePr>
          <p:nvPr/>
        </p:nvGraphicFramePr>
        <p:xfrm>
          <a:off x="4230688" y="21590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9" name="Equation" r:id="rId21" imgW="495000" imgH="203040" progId="Equation.3">
                  <p:embed/>
                </p:oleObj>
              </mc:Choice>
              <mc:Fallback>
                <p:oleObj name="Equation" r:id="rId21" imgW="495000" imgH="203040" progId="Equation.3">
                  <p:embed/>
                  <p:pic>
                    <p:nvPicPr>
                      <p:cNvPr id="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1590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051"/>
          <p:cNvGraphicFramePr>
            <a:graphicFrameLocks noChangeAspect="1"/>
          </p:cNvGraphicFramePr>
          <p:nvPr/>
        </p:nvGraphicFramePr>
        <p:xfrm>
          <a:off x="5795963" y="2060575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0" r:id="rId23" imgW="355446" imgH="228501" progId="Equation.3">
                  <p:embed/>
                </p:oleObj>
              </mc:Choice>
              <mc:Fallback>
                <p:oleObj r:id="rId23" imgW="355446" imgH="228501" progId="Equation.3">
                  <p:embed/>
                  <p:pic>
                    <p:nvPicPr>
                      <p:cNvPr id="0" name="Object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060575"/>
                        <a:ext cx="71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052"/>
          <p:cNvGraphicFramePr>
            <a:graphicFrameLocks noChangeAspect="1"/>
          </p:cNvGraphicFramePr>
          <p:nvPr/>
        </p:nvGraphicFramePr>
        <p:xfrm>
          <a:off x="7164388" y="2159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1" name="Equation" r:id="rId25" imgW="736560" imgH="203040" progId="Equation.3">
                  <p:embed/>
                </p:oleObj>
              </mc:Choice>
              <mc:Fallback>
                <p:oleObj name="Equation" r:id="rId25" imgW="736560" imgH="203040" progId="Equation.3">
                  <p:embed/>
                  <p:pic>
                    <p:nvPicPr>
                      <p:cNvPr id="0" name="Object 1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159000"/>
                        <a:ext cx="1473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CF1D3A7-E444-4337-9432-7AE7C2C70E52}" type="slidenum">
              <a:rPr kumimoji="0" lang="en-US" altLang="zh-TW" sz="1400" smtClean="0"/>
              <a:pPr eaLnBrk="1" hangingPunct="1"/>
              <a:t>15</a:t>
            </a:fld>
            <a:endParaRPr kumimoji="0" lang="en-US" altLang="zh-TW" sz="1400" smtClean="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6: Using the properties of the dot product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Given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03502"/>
              </p:ext>
            </p:extLst>
          </p:nvPr>
        </p:nvGraphicFramePr>
        <p:xfrm>
          <a:off x="1819275" y="1440533"/>
          <a:ext cx="393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5" name="Equation" r:id="rId3" imgW="1968480" imgH="203040" progId="Equation.DSMT4">
                  <p:embed/>
                </p:oleObj>
              </mc:Choice>
              <mc:Fallback>
                <p:oleObj name="Equation" r:id="rId3" imgW="19684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440533"/>
                        <a:ext cx="3937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90711"/>
              </p:ext>
            </p:extLst>
          </p:nvPr>
        </p:nvGraphicFramePr>
        <p:xfrm>
          <a:off x="1714500" y="201362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6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13620"/>
                        <a:ext cx="2208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533400" y="2708275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838200" y="3313113"/>
          <a:ext cx="53403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7" name="Equation" r:id="rId7" imgW="2768400" imgH="203040" progId="Equation.3">
                  <p:embed/>
                </p:oleObj>
              </mc:Choice>
              <mc:Fallback>
                <p:oleObj name="Equation" r:id="rId7" imgW="276840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838200" y="3313113"/>
                        <a:ext cx="53403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971550" y="1975520"/>
            <a:ext cx="310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f</a:t>
            </a:r>
            <a:r>
              <a:rPr lang="en-US" altLang="zh-TW" dirty="0" smtClean="0">
                <a:ea typeface="標楷體" pitchFamily="65" charset="-120"/>
              </a:rPr>
              <a:t>ind                              </a:t>
            </a:r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13317" name="Object 21"/>
          <p:cNvGraphicFramePr>
            <a:graphicFrameLocks noChangeAspect="1"/>
          </p:cNvGraphicFramePr>
          <p:nvPr/>
        </p:nvGraphicFramePr>
        <p:xfrm>
          <a:off x="2895600" y="5638800"/>
          <a:ext cx="36306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8" name="Equation" r:id="rId9" imgW="1815840" imgH="203040" progId="Equation.3">
                  <p:embed/>
                </p:oleObj>
              </mc:Choice>
              <mc:Fallback>
                <p:oleObj name="Equation" r:id="rId9" imgW="181584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5638800"/>
                        <a:ext cx="36306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2"/>
          <p:cNvGraphicFramePr>
            <a:graphicFrameLocks noChangeAspect="1"/>
          </p:cNvGraphicFramePr>
          <p:nvPr/>
        </p:nvGraphicFramePr>
        <p:xfrm>
          <a:off x="2895600" y="3886200"/>
          <a:ext cx="46212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9" name="Equation" r:id="rId11" imgW="2311200" imgH="203040" progId="Equation.3">
                  <p:embed/>
                </p:oleObj>
              </mc:Choice>
              <mc:Fallback>
                <p:oleObj name="Equation" r:id="rId11" imgW="231120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46212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3"/>
          <p:cNvGraphicFramePr>
            <a:graphicFrameLocks noChangeAspect="1"/>
          </p:cNvGraphicFramePr>
          <p:nvPr/>
        </p:nvGraphicFramePr>
        <p:xfrm>
          <a:off x="2895600" y="4419600"/>
          <a:ext cx="4316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0" name="Equation" r:id="rId13" imgW="2158920" imgH="203040" progId="Equation.3">
                  <p:embed/>
                </p:oleObj>
              </mc:Choice>
              <mc:Fallback>
                <p:oleObj name="Equation" r:id="rId13" imgW="215892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43164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4"/>
          <p:cNvGraphicFramePr>
            <a:graphicFrameLocks noChangeAspect="1"/>
          </p:cNvGraphicFramePr>
          <p:nvPr/>
        </p:nvGraphicFramePr>
        <p:xfrm>
          <a:off x="2895600" y="5029200"/>
          <a:ext cx="35290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1" name="Equation" r:id="rId15" imgW="1765080" imgH="203040" progId="Equation.3">
                  <p:embed/>
                </p:oleObj>
              </mc:Choice>
              <mc:Fallback>
                <p:oleObj name="Equation" r:id="rId15" imgW="176508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35290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48F3F640-7D8A-484A-8785-394AD7E90EF5}" type="slidenum">
              <a:rPr kumimoji="0" lang="en-US" altLang="zh-TW" sz="1400" smtClean="0"/>
              <a:pPr eaLnBrk="1" hangingPunct="1"/>
              <a:t>16</a:t>
            </a:fld>
            <a:endParaRPr kumimoji="0" lang="en-US" altLang="zh-TW" sz="1400" smtClean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836613"/>
            <a:ext cx="88582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5.4: The Cauchy-Schwarz inequality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科西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舒瓦茲不等式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</a:t>
            </a: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dirty="0">
                <a:ea typeface="標楷體" pitchFamily="65" charset="-120"/>
              </a:rPr>
              <a:t>then</a:t>
            </a: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ea typeface="標楷體" pitchFamily="65" charset="-120"/>
              </a:rPr>
              <a:t>                                   </a:t>
            </a:r>
            <a:r>
              <a:rPr lang="en-US" altLang="zh-TW" dirty="0">
                <a:latin typeface="+mn-lt"/>
                <a:ea typeface="標楷體" pitchFamily="65" charset="-120"/>
              </a:rPr>
              <a:t>(          denotes the absolute value of        )</a:t>
            </a:r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1476375" y="1785938"/>
          <a:ext cx="20399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17" r:id="rId3" imgW="927100" imgH="190500" progId="Equation.3">
                  <p:embed/>
                </p:oleObj>
              </mc:Choice>
              <mc:Fallback>
                <p:oleObj r:id="rId3" imgW="927100" imgH="19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85938"/>
                        <a:ext cx="20399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85190"/>
              </p:ext>
            </p:extLst>
          </p:nvPr>
        </p:nvGraphicFramePr>
        <p:xfrm>
          <a:off x="3707904" y="1772816"/>
          <a:ext cx="777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18" r:id="rId5" imgW="355446" imgH="190417" progId="Equation.3">
                  <p:embed/>
                </p:oleObj>
              </mc:Choice>
              <mc:Fallback>
                <p:oleObj r:id="rId5" imgW="355446" imgH="19041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772816"/>
                        <a:ext cx="7778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8050213" y="1857375"/>
          <a:ext cx="5540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19" r:id="rId7" imgW="279279" imgH="152334" progId="Equation.3">
                  <p:embed/>
                </p:oleObj>
              </mc:Choice>
              <mc:Fallback>
                <p:oleObj r:id="rId7" imgW="279279" imgH="15233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213" y="1857375"/>
                        <a:ext cx="5540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9"/>
          <p:cNvGraphicFramePr>
            <a:graphicFrameLocks noChangeAspect="1"/>
          </p:cNvGraphicFramePr>
          <p:nvPr/>
        </p:nvGraphicFramePr>
        <p:xfrm>
          <a:off x="4514850" y="3484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0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845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7"/>
          <p:cNvGraphicFramePr>
            <a:graphicFrameLocks noChangeAspect="1"/>
          </p:cNvGraphicFramePr>
          <p:nvPr/>
        </p:nvGraphicFramePr>
        <p:xfrm>
          <a:off x="1447800" y="5038725"/>
          <a:ext cx="508158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1" name="方程式" r:id="rId11" imgW="2539800" imgH="787320" progId="Equation.3">
                  <p:embed/>
                </p:oleObj>
              </mc:Choice>
              <mc:Fallback>
                <p:oleObj name="方程式" r:id="rId11" imgW="2539800" imgH="7873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38725"/>
                        <a:ext cx="508158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8"/>
          <p:cNvGraphicFramePr>
            <a:graphicFrameLocks noChangeAspect="1"/>
          </p:cNvGraphicFramePr>
          <p:nvPr/>
        </p:nvGraphicFramePr>
        <p:xfrm>
          <a:off x="1524000" y="4581525"/>
          <a:ext cx="3525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2" name="Equation" r:id="rId13" imgW="1765080" imgH="203040" progId="Equation.DSMT4">
                  <p:embed/>
                </p:oleObj>
              </mc:Choice>
              <mc:Fallback>
                <p:oleObj name="Equation" r:id="rId13" imgW="176508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81525"/>
                        <a:ext cx="35258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50825" y="2800350"/>
            <a:ext cx="8569325" cy="1512888"/>
          </a:xfrm>
        </p:spPr>
        <p:txBody>
          <a:bodyPr/>
          <a:lstStyle/>
          <a:p>
            <a:pPr marL="174625" indent="-174625" eaLnBrk="1" hangingPunct="1">
              <a:defRPr/>
            </a:pPr>
            <a:r>
              <a:rPr lang="en-US" altLang="zh-TW" dirty="0" smtClean="0"/>
              <a:t>Ex 7: An example of the Cauchy-Schwarz inequality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            Verify the Cauchy-Schwarz inequality for </a:t>
            </a:r>
            <a:r>
              <a:rPr lang="en-US" altLang="zh-TW" b="1" dirty="0" smtClean="0">
                <a:solidFill>
                  <a:schemeClr val="tx1"/>
                </a:solidFill>
              </a:rPr>
              <a:t>u </a:t>
            </a:r>
            <a:r>
              <a:rPr lang="en-US" altLang="zh-TW" dirty="0" smtClean="0">
                <a:solidFill>
                  <a:schemeClr val="tx1"/>
                </a:solidFill>
              </a:rPr>
              <a:t>= (1, –1, 3)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             and </a:t>
            </a:r>
            <a:r>
              <a:rPr lang="en-US" altLang="zh-TW" b="1" dirty="0" smtClean="0">
                <a:solidFill>
                  <a:schemeClr val="tx1"/>
                </a:solidFill>
              </a:rPr>
              <a:t>v </a:t>
            </a:r>
            <a:r>
              <a:rPr lang="en-US" altLang="zh-TW" dirty="0" smtClean="0">
                <a:solidFill>
                  <a:schemeClr val="tx1"/>
                </a:solidFill>
              </a:rPr>
              <a:t>= (2, 0, –1)</a:t>
            </a:r>
          </a:p>
        </p:txBody>
      </p:sp>
      <p:sp>
        <p:nvSpPr>
          <p:cNvPr id="14347" name="Rectangle 32"/>
          <p:cNvSpPr>
            <a:spLocks noChangeArrowheads="1"/>
          </p:cNvSpPr>
          <p:nvPr/>
        </p:nvSpPr>
        <p:spPr bwMode="auto">
          <a:xfrm>
            <a:off x="395288" y="4176713"/>
            <a:ext cx="7924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14348" name="文字方塊 11"/>
          <p:cNvSpPr txBox="1">
            <a:spLocks noChangeArrowheads="1"/>
          </p:cNvSpPr>
          <p:nvPr/>
        </p:nvSpPr>
        <p:spPr bwMode="auto">
          <a:xfrm>
            <a:off x="683569" y="2286000"/>
            <a:ext cx="7960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(The geometric </a:t>
            </a:r>
            <a:r>
              <a:rPr lang="en-US" altLang="zh-TW" sz="2000" dirty="0" smtClean="0">
                <a:solidFill>
                  <a:srgbClr val="0000FF"/>
                </a:solidFill>
              </a:rPr>
              <a:t>interpretation </a:t>
            </a:r>
            <a:r>
              <a:rPr lang="en-US" altLang="zh-TW" sz="2000" dirty="0">
                <a:solidFill>
                  <a:srgbClr val="0000FF"/>
                </a:solidFill>
              </a:rPr>
              <a:t>for this inequality is shown on the next slide)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29AA45B-B71A-4626-AAB1-3E6ABB4B6A31}" type="slidenum">
              <a:rPr kumimoji="0" lang="en-US" altLang="zh-TW" sz="1400" smtClean="0"/>
              <a:pPr eaLnBrk="1" hangingPunct="1"/>
              <a:t>17</a:t>
            </a:fld>
            <a:endParaRPr kumimoji="0" lang="en-US" altLang="zh-TW" sz="1400" smtClean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288" y="714375"/>
            <a:ext cx="8177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Dot product and the angle between two vectors</a:t>
            </a:r>
          </a:p>
          <a:p>
            <a:pPr marL="45085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ea typeface="標楷體" pitchFamily="65" charset="-120"/>
              </a:rPr>
              <a:t>To find the angle                       between two nonzero vectors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= (</a:t>
            </a:r>
            <a:r>
              <a:rPr lang="en-US" altLang="zh-TW" i="1" dirty="0">
                <a:ea typeface="標楷體" pitchFamily="65" charset="-120"/>
              </a:rPr>
              <a:t>u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, </a:t>
            </a:r>
            <a:r>
              <a:rPr lang="en-US" altLang="zh-TW" i="1" dirty="0">
                <a:ea typeface="標楷體" pitchFamily="65" charset="-120"/>
              </a:rPr>
              <a:t>u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)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= (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,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)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, the Law of Cosines can be applied to the following triangle to obtain</a:t>
            </a:r>
          </a:p>
          <a:p>
            <a:pPr marL="571500" lvl="1" algn="jus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+mn-lt"/>
              <a:ea typeface="標楷體" pitchFamily="65" charset="-120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91852"/>
              </p:ext>
            </p:extLst>
          </p:nvPr>
        </p:nvGraphicFramePr>
        <p:xfrm>
          <a:off x="3065463" y="1344613"/>
          <a:ext cx="1644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344613"/>
                        <a:ext cx="1644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643188"/>
            <a:ext cx="22113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24098"/>
              </p:ext>
            </p:extLst>
          </p:nvPr>
        </p:nvGraphicFramePr>
        <p:xfrm>
          <a:off x="3707904" y="2694133"/>
          <a:ext cx="4225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" name="方程式" r:id="rId6" imgW="2120760" imgH="279360" progId="Equation.3">
                  <p:embed/>
                </p:oleObj>
              </mc:Choice>
              <mc:Fallback>
                <p:oleObj name="方程式" r:id="rId6" imgW="212076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694133"/>
                        <a:ext cx="4225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1"/>
          <p:cNvGraphicFramePr>
            <a:graphicFrameLocks noChangeAspect="1"/>
          </p:cNvGraphicFramePr>
          <p:nvPr/>
        </p:nvGraphicFramePr>
        <p:xfrm>
          <a:off x="1101725" y="4144963"/>
          <a:ext cx="399891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3" name="Equation" r:id="rId8" imgW="2006280" imgH="1320480" progId="Equation.3">
                  <p:embed/>
                </p:oleObj>
              </mc:Choice>
              <mc:Fallback>
                <p:oleObj name="Equation" r:id="rId8" imgW="2006280" imgH="1320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144963"/>
                        <a:ext cx="3998913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文字方塊 16"/>
          <p:cNvSpPr txBox="1">
            <a:spLocks noChangeArrowheads="1"/>
          </p:cNvSpPr>
          <p:nvPr/>
        </p:nvSpPr>
        <p:spPr bwMode="auto">
          <a:xfrm>
            <a:off x="4750246" y="6084585"/>
            <a:ext cx="3998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0000FF"/>
                </a:solidFill>
              </a:rPr>
              <a:t>※ You can employ the fact that |</a:t>
            </a:r>
            <a:r>
              <a:rPr lang="en-US" altLang="zh-TW" sz="1600" dirty="0" err="1">
                <a:solidFill>
                  <a:srgbClr val="0000FF"/>
                </a:solidFill>
              </a:rPr>
              <a:t>cos</a:t>
            </a:r>
            <a:r>
              <a:rPr lang="el-GR" altLang="zh-TW" sz="1600" dirty="0">
                <a:solidFill>
                  <a:srgbClr val="0000FF"/>
                </a:solidFill>
              </a:rPr>
              <a:t> </a:t>
            </a:r>
            <a:r>
              <a:rPr lang="el-GR" altLang="zh-TW" sz="1600" i="1" dirty="0">
                <a:solidFill>
                  <a:srgbClr val="0000FF"/>
                </a:solidFill>
              </a:rPr>
              <a:t>θ</a:t>
            </a:r>
            <a:r>
              <a:rPr lang="en-US" altLang="zh-TW" sz="1600" dirty="0">
                <a:solidFill>
                  <a:srgbClr val="0000FF"/>
                </a:solidFill>
              </a:rPr>
              <a:t>| </a:t>
            </a:r>
            <a:r>
              <a:rPr lang="en-US" sz="1600" kern="100" dirty="0">
                <a:solidFill>
                  <a:srgbClr val="0000FF"/>
                </a:solidFill>
                <a:latin typeface="Calibri"/>
                <a:ea typeface="新細明體"/>
                <a:cs typeface="Times New Roman"/>
                <a:sym typeface="Symbol"/>
              </a:rPr>
              <a:t> </a:t>
            </a:r>
            <a:r>
              <a:rPr lang="en-US" altLang="zh-TW" sz="1600" dirty="0">
                <a:solidFill>
                  <a:srgbClr val="0000FF"/>
                </a:solidFill>
              </a:rPr>
              <a:t>1 to prove the Cauchy-Schwarz inequality in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i="1" baseline="30000" dirty="0">
                <a:solidFill>
                  <a:srgbClr val="0000FF"/>
                </a:solidFill>
              </a:rPr>
              <a:t>2</a:t>
            </a:r>
            <a:endParaRPr lang="zh-TW" altLang="en-US" sz="1600" i="1" baseline="30000" dirty="0">
              <a:solidFill>
                <a:srgbClr val="0000FF"/>
              </a:solidFill>
            </a:endParaRPr>
          </a:p>
        </p:txBody>
      </p:sp>
      <p:sp>
        <p:nvSpPr>
          <p:cNvPr id="9" name="文字方塊 16"/>
          <p:cNvSpPr txBox="1">
            <a:spLocks noChangeArrowheads="1"/>
          </p:cNvSpPr>
          <p:nvPr/>
        </p:nvSpPr>
        <p:spPr bwMode="auto">
          <a:xfrm>
            <a:off x="3707904" y="3345444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(The length of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the </a:t>
            </a:r>
            <a:r>
              <a:rPr lang="en-US" altLang="zh-TW" sz="1600" dirty="0" err="1">
                <a:solidFill>
                  <a:srgbClr val="0000FF"/>
                </a:solidFill>
                <a:ea typeface="標楷體" pitchFamily="65" charset="-120"/>
              </a:rPr>
              <a:t>subtense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對邊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of</a:t>
            </a:r>
            <a:r>
              <a:rPr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l-GR" altLang="zh-TW" sz="1600" i="1" dirty="0">
                <a:solidFill>
                  <a:srgbClr val="0000FF"/>
                </a:solidFill>
                <a:ea typeface="標楷體" pitchFamily="65" charset="-120"/>
              </a:rPr>
              <a:t>θ</a:t>
            </a:r>
            <a:r>
              <a:rPr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can be expressed in terms of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the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lengths of the adjacent sides (</a:t>
            </a:r>
            <a:r>
              <a:rPr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鄰邊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and </a:t>
            </a:r>
            <a:r>
              <a:rPr lang="en-US" altLang="zh-TW" sz="1600" dirty="0" err="1" smtClean="0">
                <a:solidFill>
                  <a:srgbClr val="0000FF"/>
                </a:solidFill>
                <a:ea typeface="標楷體" pitchFamily="65" charset="-120"/>
              </a:rPr>
              <a:t>cos</a:t>
            </a:r>
            <a:r>
              <a:rPr lang="el-GR" altLang="zh-TW" sz="16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l-GR" altLang="zh-TW" sz="1600" i="1" dirty="0" smtClean="0">
                <a:solidFill>
                  <a:srgbClr val="0000FF"/>
                </a:solidFill>
                <a:ea typeface="標楷體" pitchFamily="65" charset="-120"/>
              </a:rPr>
              <a:t>θ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  <a:endParaRPr lang="zh-TW" altLang="en-US" sz="1600" i="1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756EF86-B109-4009-B727-60F567FC3241}" type="slidenum">
              <a:rPr kumimoji="0" lang="en-US" altLang="zh-TW" sz="1400" smtClean="0"/>
              <a:pPr eaLnBrk="1" hangingPunct="1"/>
              <a:t>18</a:t>
            </a:fld>
            <a:endParaRPr kumimoji="0" lang="en-US" altLang="zh-TW" sz="1400" smtClean="0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395288" y="504825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The angle between the zero vector and another vector is not defined (since the denominator cannot be zero)</a:t>
            </a:r>
          </a:p>
        </p:txBody>
      </p:sp>
      <p:sp>
        <p:nvSpPr>
          <p:cNvPr id="164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47609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/>
              <a:t>The angle between two nonzero vectors in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R</a:t>
            </a:r>
            <a:r>
              <a:rPr lang="en-US" altLang="zh-TW" i="1" baseline="50000" dirty="0" err="1" smtClean="0"/>
              <a:t>n</a:t>
            </a:r>
            <a:r>
              <a:rPr lang="en-US" altLang="zh-TW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96402"/>
              </p:ext>
            </p:extLst>
          </p:nvPr>
        </p:nvGraphicFramePr>
        <p:xfrm>
          <a:off x="2627784" y="1420813"/>
          <a:ext cx="373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3" name="方程式" r:id="rId3" imgW="1714320" imgH="431640" progId="Equation.3">
                  <p:embed/>
                </p:oleObj>
              </mc:Choice>
              <mc:Fallback>
                <p:oleObj name="方程式" r:id="rId3" imgW="1714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420813"/>
                        <a:ext cx="37338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911225" y="2830513"/>
          <a:ext cx="6542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4" name="點陣圖影像" r:id="rId5" imgW="5590476" imgH="781159" progId="Paint.Picture">
                  <p:embed/>
                </p:oleObj>
              </mc:Choice>
              <mc:Fallback>
                <p:oleObj name="點陣圖影像" r:id="rId5" imgW="5590476" imgH="78115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830513"/>
                        <a:ext cx="65420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928688" y="3886200"/>
          <a:ext cx="1152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5" name="Equation" r:id="rId7" imgW="660240" imgH="406080" progId="Equation.DSMT4">
                  <p:embed/>
                </p:oleObj>
              </mc:Choice>
              <mc:Fallback>
                <p:oleObj name="Equation" r:id="rId7" imgW="66024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11525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76574"/>
              </p:ext>
            </p:extLst>
          </p:nvPr>
        </p:nvGraphicFramePr>
        <p:xfrm>
          <a:off x="6451600" y="3874691"/>
          <a:ext cx="9715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6" name="Equation" r:id="rId9" imgW="558720" imgH="406080" progId="Equation.DSMT4">
                  <p:embed/>
                </p:oleObj>
              </mc:Choice>
              <mc:Fallback>
                <p:oleObj name="Equation" r:id="rId9" imgW="55872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3874691"/>
                        <a:ext cx="9715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4576763" y="3506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7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506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4576763" y="3506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8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506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6"/>
          <p:cNvGraphicFramePr>
            <a:graphicFrameLocks noChangeAspect="1"/>
          </p:cNvGraphicFramePr>
          <p:nvPr/>
        </p:nvGraphicFramePr>
        <p:xfrm>
          <a:off x="2509838" y="3659188"/>
          <a:ext cx="11334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9" name="Equation" r:id="rId14" imgW="647640" imgH="583920" progId="Equation.DSMT4">
                  <p:embed/>
                </p:oleObj>
              </mc:Choice>
              <mc:Fallback>
                <p:oleObj name="Equation" r:id="rId14" imgW="64764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3659188"/>
                        <a:ext cx="11334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425070"/>
              </p:ext>
            </p:extLst>
          </p:nvPr>
        </p:nvGraphicFramePr>
        <p:xfrm>
          <a:off x="5080000" y="3662363"/>
          <a:ext cx="1130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0" name="Equation" r:id="rId16" imgW="647640" imgH="583920" progId="Equation.DSMT4">
                  <p:embed/>
                </p:oleObj>
              </mc:Choice>
              <mc:Fallback>
                <p:oleObj name="Equation" r:id="rId16" imgW="647640" imgH="583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662363"/>
                        <a:ext cx="11303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9"/>
          <p:cNvGraphicFramePr>
            <a:graphicFrameLocks noChangeAspect="1"/>
          </p:cNvGraphicFramePr>
          <p:nvPr/>
        </p:nvGraphicFramePr>
        <p:xfrm>
          <a:off x="1509713" y="323373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1" name="Equation" r:id="rId18" imgW="126720" imgH="177480" progId="Equation.3">
                  <p:embed/>
                </p:oleObj>
              </mc:Choice>
              <mc:Fallback>
                <p:oleObj name="Equation" r:id="rId18" imgW="12672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23373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0"/>
          <p:cNvGraphicFramePr>
            <a:graphicFrameLocks noChangeAspect="1"/>
          </p:cNvGraphicFramePr>
          <p:nvPr/>
        </p:nvGraphicFramePr>
        <p:xfrm>
          <a:off x="3040063" y="323373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2" name="Equation" r:id="rId20" imgW="126720" imgH="177480" progId="Equation.3">
                  <p:embed/>
                </p:oleObj>
              </mc:Choice>
              <mc:Fallback>
                <p:oleObj name="Equation" r:id="rId20" imgW="12672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23373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60785"/>
              </p:ext>
            </p:extLst>
          </p:nvPr>
        </p:nvGraphicFramePr>
        <p:xfrm>
          <a:off x="4205734" y="3212976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3" name="Equation" r:id="rId21" imgW="126720" imgH="177480" progId="Equation.3">
                  <p:embed/>
                </p:oleObj>
              </mc:Choice>
              <mc:Fallback>
                <p:oleObj name="Equation" r:id="rId21" imgW="12672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734" y="3212976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34771"/>
              </p:ext>
            </p:extLst>
          </p:nvPr>
        </p:nvGraphicFramePr>
        <p:xfrm>
          <a:off x="5436096" y="3261866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4" name="Equation" r:id="rId22" imgW="126720" imgH="177480" progId="Equation.3">
                  <p:embed/>
                </p:oleObj>
              </mc:Choice>
              <mc:Fallback>
                <p:oleObj name="Equation" r:id="rId22" imgW="12672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261866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3"/>
          <p:cNvGraphicFramePr>
            <a:graphicFrameLocks noChangeAspect="1"/>
          </p:cNvGraphicFramePr>
          <p:nvPr/>
        </p:nvGraphicFramePr>
        <p:xfrm>
          <a:off x="2530475" y="2525713"/>
          <a:ext cx="9604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5" name="Equation" r:id="rId23" imgW="507960" imgH="177480" progId="Equation.3">
                  <p:embed/>
                </p:oleObj>
              </mc:Choice>
              <mc:Fallback>
                <p:oleObj name="Equation" r:id="rId23" imgW="5079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2525713"/>
                        <a:ext cx="960438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4"/>
          <p:cNvGraphicFramePr>
            <a:graphicFrameLocks noChangeAspect="1"/>
          </p:cNvGraphicFramePr>
          <p:nvPr/>
        </p:nvGraphicFramePr>
        <p:xfrm>
          <a:off x="3876675" y="2525713"/>
          <a:ext cx="9858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6" name="Equation" r:id="rId25" imgW="520560" imgH="177480" progId="Equation.3">
                  <p:embed/>
                </p:oleObj>
              </mc:Choice>
              <mc:Fallback>
                <p:oleObj name="Equation" r:id="rId25" imgW="52056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525713"/>
                        <a:ext cx="985838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5"/>
          <p:cNvGraphicFramePr>
            <a:graphicFrameLocks noChangeAspect="1"/>
          </p:cNvGraphicFramePr>
          <p:nvPr/>
        </p:nvGraphicFramePr>
        <p:xfrm>
          <a:off x="5167313" y="2525713"/>
          <a:ext cx="9858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7" name="Equation" r:id="rId27" imgW="520560" imgH="177480" progId="Equation.3">
                  <p:embed/>
                </p:oleObj>
              </mc:Choice>
              <mc:Fallback>
                <p:oleObj name="Equation" r:id="rId27" imgW="52056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525713"/>
                        <a:ext cx="98583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 Box 42"/>
          <p:cNvSpPr txBox="1">
            <a:spLocks noChangeArrowheads="1"/>
          </p:cNvSpPr>
          <p:nvPr/>
        </p:nvSpPr>
        <p:spPr bwMode="auto">
          <a:xfrm>
            <a:off x="1044575" y="2490788"/>
            <a:ext cx="1079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Opposite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direction</a:t>
            </a:r>
          </a:p>
        </p:txBody>
      </p:sp>
      <p:sp>
        <p:nvSpPr>
          <p:cNvPr id="16406" name="Text Box 43"/>
          <p:cNvSpPr txBox="1">
            <a:spLocks noChangeArrowheads="1"/>
          </p:cNvSpPr>
          <p:nvPr/>
        </p:nvSpPr>
        <p:spPr bwMode="auto">
          <a:xfrm>
            <a:off x="6445250" y="2420938"/>
            <a:ext cx="1079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Same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direction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92619"/>
              </p:ext>
            </p:extLst>
          </p:nvPr>
        </p:nvGraphicFramePr>
        <p:xfrm>
          <a:off x="3840857" y="3672000"/>
          <a:ext cx="10191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8" name="Equation" r:id="rId29" imgW="583920" imgH="583920" progId="Equation.DSMT4">
                  <p:embed/>
                </p:oleObj>
              </mc:Choice>
              <mc:Fallback>
                <p:oleObj name="Equation" r:id="rId29" imgW="5839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57" y="3672000"/>
                        <a:ext cx="10191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1A27761-8167-43CA-9465-8CC6376931DB}" type="slidenum">
              <a:rPr kumimoji="0" lang="en-US" altLang="zh-TW" sz="1400" smtClean="0"/>
              <a:pPr eaLnBrk="1" hangingPunct="1"/>
              <a:t>19</a:t>
            </a:fld>
            <a:endParaRPr kumimoji="0" lang="en-US" altLang="zh-TW" sz="1400" smtClean="0"/>
          </a:p>
        </p:txBody>
      </p:sp>
      <p:sp>
        <p:nvSpPr>
          <p:cNvPr id="17418" name="Rectangle 1027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8: Finding the angle between two vectors</a:t>
            </a:r>
            <a:endParaRPr lang="en-US" altLang="zh-TW"/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719263" y="1447800"/>
          <a:ext cx="2414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2" r:id="rId3" imgW="1091726" imgH="190417" progId="Equation.3">
                  <p:embed/>
                </p:oleObj>
              </mc:Choice>
              <mc:Fallback>
                <p:oleObj r:id="rId3" imgW="1091726" imgH="190417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1447800"/>
                        <a:ext cx="24145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049"/>
          <p:cNvGraphicFramePr>
            <a:graphicFrameLocks noChangeAspect="1"/>
          </p:cNvGraphicFramePr>
          <p:nvPr/>
        </p:nvGraphicFramePr>
        <p:xfrm>
          <a:off x="4310063" y="1447800"/>
          <a:ext cx="21193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3" r:id="rId5" imgW="965200" imgH="190500" progId="Equation.3">
                  <p:embed/>
                </p:oleObj>
              </mc:Choice>
              <mc:Fallback>
                <p:oleObj r:id="rId5" imgW="965200" imgH="1905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447800"/>
                        <a:ext cx="21193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035"/>
          <p:cNvSpPr>
            <a:spLocks noChangeArrowheads="1"/>
          </p:cNvSpPr>
          <p:nvPr/>
        </p:nvSpPr>
        <p:spPr bwMode="auto">
          <a:xfrm>
            <a:off x="457200" y="19050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17412" name="Object 2050"/>
          <p:cNvGraphicFramePr>
            <a:graphicFrameLocks noChangeAspect="1"/>
          </p:cNvGraphicFramePr>
          <p:nvPr/>
        </p:nvGraphicFramePr>
        <p:xfrm>
          <a:off x="1066800" y="2362200"/>
          <a:ext cx="5564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4" name="Equation" r:id="rId7" imgW="2781000" imgH="304560" progId="Equation.3">
                  <p:embed/>
                </p:oleObj>
              </mc:Choice>
              <mc:Fallback>
                <p:oleObj name="Equation" r:id="rId7" imgW="2781000" imgH="30456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55641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051"/>
          <p:cNvGraphicFramePr>
            <a:graphicFrameLocks noChangeAspect="1"/>
          </p:cNvGraphicFramePr>
          <p:nvPr/>
        </p:nvGraphicFramePr>
        <p:xfrm>
          <a:off x="1066800" y="4419600"/>
          <a:ext cx="5470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5" name="Equation" r:id="rId9" imgW="2755800" imgH="431640" progId="Equation.3">
                  <p:embed/>
                </p:oleObj>
              </mc:Choice>
              <mc:Fallback>
                <p:oleObj name="Equation" r:id="rId9" imgW="2755800" imgH="43164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54705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052"/>
          <p:cNvGraphicFramePr>
            <a:graphicFrameLocks noChangeAspect="1"/>
          </p:cNvGraphicFramePr>
          <p:nvPr/>
        </p:nvGraphicFramePr>
        <p:xfrm>
          <a:off x="1066800" y="3124200"/>
          <a:ext cx="5106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6" name="Equation" r:id="rId11" imgW="2552400" imgH="304560" progId="Equation.3">
                  <p:embed/>
                </p:oleObj>
              </mc:Choice>
              <mc:Fallback>
                <p:oleObj name="Equation" r:id="rId11" imgW="2552400" imgH="30456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51069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053"/>
          <p:cNvGraphicFramePr>
            <a:graphicFrameLocks noChangeAspect="1"/>
          </p:cNvGraphicFramePr>
          <p:nvPr/>
        </p:nvGraphicFramePr>
        <p:xfrm>
          <a:off x="1066800" y="3886200"/>
          <a:ext cx="57546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7" name="Equation" r:id="rId13" imgW="2895480" imgH="203040" progId="Equation.3">
                  <p:embed/>
                </p:oleObj>
              </mc:Choice>
              <mc:Fallback>
                <p:oleObj name="Equation" r:id="rId13" imgW="2895480" imgH="203040" progId="Equation.3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57546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2054"/>
          <p:cNvGraphicFramePr>
            <a:graphicFrameLocks noChangeAspect="1"/>
          </p:cNvGraphicFramePr>
          <p:nvPr/>
        </p:nvGraphicFramePr>
        <p:xfrm>
          <a:off x="1054100" y="5503863"/>
          <a:ext cx="1746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8" name="Equation" r:id="rId15" imgW="863280" imgH="215640" progId="Equation.3">
                  <p:embed/>
                </p:oleObj>
              </mc:Choice>
              <mc:Fallback>
                <p:oleObj name="Equation" r:id="rId15" imgW="863280" imgH="21564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503863"/>
                        <a:ext cx="1746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041"/>
          <p:cNvSpPr txBox="1">
            <a:spLocks noChangeArrowheads="1"/>
          </p:cNvSpPr>
          <p:nvPr/>
        </p:nvSpPr>
        <p:spPr bwMode="auto">
          <a:xfrm>
            <a:off x="2806700" y="5475288"/>
            <a:ext cx="43370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u </a:t>
            </a:r>
            <a:r>
              <a:rPr lang="en-US" altLang="zh-TW" dirty="0"/>
              <a:t>and </a:t>
            </a:r>
            <a:r>
              <a:rPr lang="en-US" altLang="zh-TW" b="1" dirty="0"/>
              <a:t>v</a:t>
            </a:r>
            <a:r>
              <a:rPr lang="en-US" altLang="zh-TW" dirty="0">
                <a:ea typeface="標楷體" pitchFamily="65" charset="-120"/>
              </a:rPr>
              <a:t> have opposite directions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(In fact,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=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and according to the arguments on Slide 5.4,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are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parallel and with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different directions)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CD99983-2560-47AF-AD8C-57E7FB5387E4}" type="slidenum">
              <a:rPr kumimoji="0" lang="en-US" altLang="zh-TW" sz="1400" smtClean="0"/>
              <a:pPr eaLnBrk="1" hangingPunct="1"/>
              <a:t>2</a:t>
            </a:fld>
            <a:endParaRPr kumimoji="0" lang="en-US" altLang="zh-TW" sz="14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5.1 Length and Dot Product in </a:t>
            </a:r>
            <a:r>
              <a:rPr lang="en-US" altLang="zh-TW" i="1" dirty="0" smtClean="0"/>
              <a:t>R</a:t>
            </a:r>
            <a:r>
              <a:rPr lang="en-US" altLang="zh-TW" i="1" baseline="50000" dirty="0" smtClean="0"/>
              <a:t>n</a:t>
            </a:r>
            <a:endParaRPr lang="en-US" altLang="zh-TW" baseline="50000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4"/>
            <a:ext cx="7924800" cy="1943869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Length 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):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>
                <a:sym typeface="Wingdings" pitchFamily="2" charset="2"/>
              </a:rPr>
              <a:t>The length of a vector                              in </a:t>
            </a:r>
            <a:r>
              <a:rPr lang="en-US" altLang="zh-TW" i="1" dirty="0" err="1" smtClean="0">
                <a:sym typeface="Wingdings" pitchFamily="2" charset="2"/>
              </a:rPr>
              <a:t>R</a:t>
            </a:r>
            <a:r>
              <a:rPr lang="en-US" altLang="zh-TW" i="1" baseline="50000" dirty="0" err="1" smtClean="0">
                <a:sym typeface="Wingdings" pitchFamily="2" charset="2"/>
              </a:rPr>
              <a:t>n</a:t>
            </a:r>
            <a:r>
              <a:rPr lang="en-US" altLang="zh-TW" dirty="0" smtClean="0">
                <a:sym typeface="Wingdings" pitchFamily="2" charset="2"/>
              </a:rPr>
              <a:t> is given by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93850" y="2146300"/>
          <a:ext cx="6091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" name="Equation" r:id="rId3" imgW="3009600" imgH="291960" progId="Equation.DSMT4">
                  <p:embed/>
                </p:oleObj>
              </mc:Choice>
              <mc:Fallback>
                <p:oleObj name="Equation" r:id="rId3" imgW="300960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146300"/>
                        <a:ext cx="6091238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18"/>
          <p:cNvGrpSpPr>
            <a:grpSpLocks/>
          </p:cNvGrpSpPr>
          <p:nvPr/>
        </p:nvGrpSpPr>
        <p:grpSpPr bwMode="auto">
          <a:xfrm>
            <a:off x="395288" y="3771900"/>
            <a:ext cx="7924800" cy="2609850"/>
            <a:chOff x="336" y="2226"/>
            <a:chExt cx="4992" cy="1644"/>
          </a:xfrm>
        </p:grpSpPr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336" y="2226"/>
              <a:ext cx="49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Properties of length (or norm)</a:t>
              </a:r>
            </a:p>
          </p:txBody>
        </p:sp>
        <p:graphicFrame>
          <p:nvGraphicFramePr>
            <p:cNvPr id="102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819311"/>
                </p:ext>
              </p:extLst>
            </p:nvPr>
          </p:nvGraphicFramePr>
          <p:xfrm>
            <a:off x="893" y="2592"/>
            <a:ext cx="3244" cy="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2" name="Equation" r:id="rId5" imgW="2577960" imgH="1015920" progId="Equation.DSMT4">
                    <p:embed/>
                  </p:oleObj>
                </mc:Choice>
                <mc:Fallback>
                  <p:oleObj name="Equation" r:id="rId5" imgW="2577960" imgH="101592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" y="2592"/>
                          <a:ext cx="3244" cy="1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2220" y="2910"/>
              <a:ext cx="27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ea typeface="標楷體" pitchFamily="65" charset="-120"/>
                </a:rPr>
                <a:t>is called a </a:t>
              </a:r>
              <a:r>
                <a:rPr lang="en-US" altLang="zh-TW">
                  <a:solidFill>
                    <a:srgbClr val="0000FF"/>
                  </a:solidFill>
                  <a:ea typeface="標楷體" pitchFamily="65" charset="-120"/>
                </a:rPr>
                <a:t>unit vector (</a:t>
              </a:r>
              <a:r>
                <a:rPr lang="zh-TW" altLang="en-US">
                  <a:solidFill>
                    <a:srgbClr val="0000FF"/>
                  </a:solidFill>
                  <a:ea typeface="標楷體" pitchFamily="65" charset="-120"/>
                </a:rPr>
                <a:t>單位向量</a:t>
              </a:r>
              <a:r>
                <a:rPr lang="en-US" altLang="zh-TW">
                  <a:solidFill>
                    <a:srgbClr val="0000FF"/>
                  </a:solidFill>
                  <a:ea typeface="標楷體" pitchFamily="65" charset="-120"/>
                </a:rPr>
                <a:t>)</a:t>
              </a:r>
              <a:endParaRPr lang="en-US" altLang="zh-TW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aphicFrame>
        <p:nvGraphicFramePr>
          <p:cNvPr id="10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9856"/>
              </p:ext>
            </p:extLst>
          </p:nvPr>
        </p:nvGraphicFramePr>
        <p:xfrm>
          <a:off x="3779912" y="1530350"/>
          <a:ext cx="2159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" name="Equation" r:id="rId7" imgW="1066680" imgH="228600" progId="Equation.3">
                  <p:embed/>
                </p:oleObj>
              </mc:Choice>
              <mc:Fallback>
                <p:oleObj name="Equation" r:id="rId7" imgW="10666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30350"/>
                        <a:ext cx="21590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395288" y="3040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Notes: </a:t>
            </a:r>
            <a:r>
              <a:rPr lang="en-US" altLang="zh-TW">
                <a:ea typeface="標楷體" pitchFamily="65" charset="-120"/>
              </a:rPr>
              <a:t>The length of a vector is also called its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norm (</a:t>
            </a: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範數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8E640F82-4322-40CA-82A9-967A5DEA1181}" type="slidenum">
              <a:rPr kumimoji="0" lang="en-US" altLang="zh-TW" sz="1400" smtClean="0"/>
              <a:pPr eaLnBrk="1" hangingPunct="1"/>
              <a:t>20</a:t>
            </a:fld>
            <a:endParaRPr kumimoji="0" lang="en-US" altLang="zh-TW" sz="1400" smtClean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33400" y="838200"/>
            <a:ext cx="8110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正交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vectors: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Two vectors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in </a:t>
            </a:r>
            <a:r>
              <a:rPr lang="en-US" altLang="zh-TW" i="1" dirty="0"/>
              <a:t>R</a:t>
            </a:r>
            <a:r>
              <a:rPr lang="en-US" altLang="zh-TW" i="1" baseline="50000" dirty="0"/>
              <a:t>n</a:t>
            </a:r>
            <a:r>
              <a:rPr lang="en-US" altLang="zh-TW" dirty="0">
                <a:ea typeface="標楷體" pitchFamily="65" charset="-120"/>
              </a:rPr>
              <a:t> are orthogonal (perpendicular) if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 </a:t>
            </a:r>
          </a:p>
        </p:txBody>
      </p:sp>
      <p:graphicFrame>
        <p:nvGraphicFramePr>
          <p:cNvPr id="18434" name="Object 14"/>
          <p:cNvGraphicFramePr>
            <a:graphicFrameLocks noChangeAspect="1"/>
          </p:cNvGraphicFramePr>
          <p:nvPr/>
        </p:nvGraphicFramePr>
        <p:xfrm>
          <a:off x="3929063" y="1928813"/>
          <a:ext cx="1096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" r:id="rId3" imgW="495085" imgH="190417" progId="Equation.3">
                  <p:embed/>
                </p:oleObj>
              </mc:Choice>
              <mc:Fallback>
                <p:oleObj r:id="rId3" imgW="495085" imgH="19041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928813"/>
                        <a:ext cx="10969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533400" y="2433638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 vector </a:t>
            </a:r>
            <a:r>
              <a:rPr lang="en-US" altLang="zh-TW" b="1"/>
              <a:t>0</a:t>
            </a:r>
            <a:r>
              <a:rPr lang="en-US" altLang="zh-TW"/>
              <a:t> is said to be orthogonal to every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C4FB5BD-8A9D-4E9C-81A9-08F497D69713}" type="slidenum">
              <a:rPr kumimoji="0" lang="en-US" altLang="zh-TW" sz="1400" smtClean="0"/>
              <a:pPr eaLnBrk="1" hangingPunct="1"/>
              <a:t>21</a:t>
            </a:fld>
            <a:endParaRPr kumimoji="0" lang="en-US" altLang="zh-TW" sz="1400" smtClean="0"/>
          </a:p>
        </p:txBody>
      </p:sp>
      <p:sp>
        <p:nvSpPr>
          <p:cNvPr id="19466" name="Rectangle 1027"/>
          <p:cNvSpPr>
            <a:spLocks noChangeArrowheads="1"/>
          </p:cNvSpPr>
          <p:nvPr/>
        </p:nvSpPr>
        <p:spPr bwMode="auto">
          <a:xfrm>
            <a:off x="395288" y="838200"/>
            <a:ext cx="8137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10: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Finding orthogonal vectors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Determine all vectors in </a:t>
            </a:r>
            <a:r>
              <a:rPr lang="en-US" altLang="zh-TW" i="1" dirty="0" err="1">
                <a:ea typeface="標楷體" pitchFamily="65" charset="-120"/>
              </a:rPr>
              <a:t>R</a:t>
            </a:r>
            <a:r>
              <a:rPr lang="en-US" altLang="zh-TW" i="1" baseline="50000" dirty="0" err="1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that are orthogonal to </a:t>
            </a:r>
            <a:r>
              <a:rPr lang="en-US" altLang="zh-TW" b="1" dirty="0" smtClean="0">
                <a:ea typeface="標楷體" pitchFamily="65" charset="-120"/>
              </a:rPr>
              <a:t>u </a:t>
            </a:r>
            <a:r>
              <a:rPr lang="en-US" altLang="zh-TW" dirty="0" smtClean="0">
                <a:ea typeface="標楷體" pitchFamily="65" charset="-120"/>
              </a:rPr>
              <a:t>= (</a:t>
            </a:r>
            <a:r>
              <a:rPr lang="en-US" altLang="zh-TW" dirty="0">
                <a:ea typeface="標楷體" pitchFamily="65" charset="-120"/>
              </a:rPr>
              <a:t>4, 2)</a:t>
            </a:r>
          </a:p>
        </p:txBody>
      </p:sp>
      <p:graphicFrame>
        <p:nvGraphicFramePr>
          <p:cNvPr id="19458" name="Object 2048"/>
          <p:cNvGraphicFramePr>
            <a:graphicFrameLocks noChangeAspect="1"/>
          </p:cNvGraphicFramePr>
          <p:nvPr/>
        </p:nvGraphicFramePr>
        <p:xfrm>
          <a:off x="1828800" y="2895600"/>
          <a:ext cx="2706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6" name="Equation" r:id="rId3" imgW="1358640" imgH="647640" progId="Equation.3">
                  <p:embed/>
                </p:oleObj>
              </mc:Choice>
              <mc:Fallback>
                <p:oleObj name="Equation" r:id="rId3" imgW="1358640" imgH="64764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270668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2049"/>
          <p:cNvGraphicFramePr>
            <a:graphicFrameLocks noChangeAspect="1"/>
          </p:cNvGraphicFramePr>
          <p:nvPr/>
        </p:nvGraphicFramePr>
        <p:xfrm>
          <a:off x="1257300" y="2946400"/>
          <a:ext cx="417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7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946400"/>
                        <a:ext cx="4175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051"/>
          <p:cNvGraphicFramePr>
            <a:graphicFrameLocks noChangeAspect="1"/>
          </p:cNvGraphicFramePr>
          <p:nvPr/>
        </p:nvGraphicFramePr>
        <p:xfrm>
          <a:off x="1828800" y="4267200"/>
          <a:ext cx="213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8" name="Equation" r:id="rId7" imgW="1066680" imgH="393480" progId="Equation.3">
                  <p:embed/>
                </p:oleObj>
              </mc:Choice>
              <mc:Fallback>
                <p:oleObj name="Equation" r:id="rId7" imgW="1066680" imgH="39348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133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052"/>
          <p:cNvGraphicFramePr>
            <a:graphicFrameLocks noChangeAspect="1"/>
          </p:cNvGraphicFramePr>
          <p:nvPr/>
        </p:nvGraphicFramePr>
        <p:xfrm>
          <a:off x="1295400" y="4495800"/>
          <a:ext cx="417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9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4175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053"/>
          <p:cNvGraphicFramePr>
            <a:graphicFrameLocks noChangeAspect="1"/>
          </p:cNvGraphicFramePr>
          <p:nvPr/>
        </p:nvGraphicFramePr>
        <p:xfrm>
          <a:off x="1428750" y="5105400"/>
          <a:ext cx="25685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0" name="Equation" r:id="rId10" imgW="1282680" imgH="431640" progId="Equation.DSMT4">
                  <p:embed/>
                </p:oleObj>
              </mc:Choice>
              <mc:Fallback>
                <p:oleObj name="Equation" r:id="rId10" imgW="1282680" imgH="431640" progId="Equation.DSMT4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105400"/>
                        <a:ext cx="25685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054"/>
          <p:cNvGraphicFramePr>
            <a:graphicFrameLocks noChangeAspect="1"/>
          </p:cNvGraphicFramePr>
          <p:nvPr/>
        </p:nvGraphicFramePr>
        <p:xfrm>
          <a:off x="1295400" y="2362200"/>
          <a:ext cx="1268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1" name="方程式" r:id="rId12" imgW="634680" imgH="203040" progId="Equation.3">
                  <p:embed/>
                </p:oleObj>
              </mc:Choice>
              <mc:Fallback>
                <p:oleObj name="方程式" r:id="rId12" imgW="634680" imgH="20304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1268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033"/>
          <p:cNvSpPr txBox="1">
            <a:spLocks noChangeArrowheads="1"/>
          </p:cNvSpPr>
          <p:nvPr/>
        </p:nvSpPr>
        <p:spPr bwMode="auto">
          <a:xfrm>
            <a:off x="2725738" y="2324100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Let</a:t>
            </a:r>
          </a:p>
        </p:txBody>
      </p:sp>
      <p:graphicFrame>
        <p:nvGraphicFramePr>
          <p:cNvPr id="19464" name="Object 2055"/>
          <p:cNvGraphicFramePr>
            <a:graphicFrameLocks noChangeAspect="1"/>
          </p:cNvGraphicFramePr>
          <p:nvPr/>
        </p:nvGraphicFramePr>
        <p:xfrm>
          <a:off x="3386138" y="2349500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2" name="方程式" r:id="rId14" imgW="736560" imgH="215640" progId="Equation.3">
                  <p:embed/>
                </p:oleObj>
              </mc:Choice>
              <mc:Fallback>
                <p:oleObj name="方程式" r:id="rId14" imgW="736560" imgH="215640" progId="Equation.3">
                  <p:embed/>
                  <p:pic>
                    <p:nvPicPr>
                      <p:cNvPr id="0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349500"/>
                        <a:ext cx="1473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044"/>
          <p:cNvSpPr>
            <a:spLocks noChangeArrowheads="1"/>
          </p:cNvSpPr>
          <p:nvPr/>
        </p:nvSpPr>
        <p:spPr bwMode="auto">
          <a:xfrm>
            <a:off x="534988" y="18542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3830CE7-E8A9-4105-A3D2-668B930DC324}" type="slidenum">
              <a:rPr kumimoji="0" lang="en-US" altLang="zh-TW" sz="1400" smtClean="0"/>
              <a:pPr eaLnBrk="1" hangingPunct="1"/>
              <a:t>22</a:t>
            </a:fld>
            <a:endParaRPr kumimoji="0" lang="en-US" altLang="zh-TW" sz="1400" smtClean="0"/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395288" y="773832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5.5: The triangle inequality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三角不等式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dirty="0">
                <a:ea typeface="標楷體" pitchFamily="65" charset="-120"/>
              </a:rPr>
              <a:t>then</a:t>
            </a: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19542"/>
              </p:ext>
            </p:extLst>
          </p:nvPr>
        </p:nvGraphicFramePr>
        <p:xfrm>
          <a:off x="5072063" y="1319808"/>
          <a:ext cx="2266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3" r:id="rId3" imgW="1129810" imgH="190417" progId="Equation.3">
                  <p:embed/>
                </p:oleObj>
              </mc:Choice>
              <mc:Fallback>
                <p:oleObj r:id="rId3" imgW="1129810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319808"/>
                        <a:ext cx="22669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533400" y="1599456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977900" y="1989138"/>
          <a:ext cx="3030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4" name="Equation" r:id="rId5" imgW="1511300" imgH="228600" progId="Equation.3">
                  <p:embed/>
                </p:oleObj>
              </mc:Choice>
              <mc:Fallback>
                <p:oleObj name="Equation" r:id="rId5" imgW="1511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989138"/>
                        <a:ext cx="30305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1982788" y="2492375"/>
          <a:ext cx="5753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5" name="Equation" r:id="rId7" imgW="2869920" imgH="457200" progId="Equation.3">
                  <p:embed/>
                </p:oleObj>
              </mc:Choice>
              <mc:Fallback>
                <p:oleObj name="Equation" r:id="rId7" imgW="2869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492375"/>
                        <a:ext cx="5753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65984"/>
              </p:ext>
            </p:extLst>
          </p:nvPr>
        </p:nvGraphicFramePr>
        <p:xfrm>
          <a:off x="1983606" y="3356992"/>
          <a:ext cx="3092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6" name="Equation" r:id="rId9" imgW="1549080" imgH="482400" progId="Equation.3">
                  <p:embed/>
                </p:oleObj>
              </mc:Choice>
              <mc:Fallback>
                <p:oleObj name="Equation" r:id="rId9" imgW="15490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606" y="3356992"/>
                        <a:ext cx="30924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857250" y="4437063"/>
          <a:ext cx="2649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7" name="Equation" r:id="rId11" imgW="1320480" imgH="203040" progId="Equation.3">
                  <p:embed/>
                </p:oleObj>
              </mc:Choice>
              <mc:Fallback>
                <p:oleObj name="Equation" r:id="rId11" imgW="1320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437063"/>
                        <a:ext cx="26495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395288" y="5084763"/>
            <a:ext cx="79248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Equality occurs in the triangle inequality if and only if 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the vectors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have the same direction (in this situation, </a:t>
            </a:r>
            <a:r>
              <a:rPr lang="en-US" altLang="zh-TW" dirty="0" err="1">
                <a:ea typeface="標楷體" pitchFamily="65" charset="-120"/>
              </a:rPr>
              <a:t>cos</a:t>
            </a:r>
            <a:r>
              <a:rPr lang="el-GR" altLang="zh-TW" dirty="0">
                <a:ea typeface="標楷體" pitchFamily="65" charset="-120"/>
              </a:rPr>
              <a:t> </a:t>
            </a:r>
            <a:r>
              <a:rPr lang="el-GR" altLang="zh-TW" i="1" dirty="0">
                <a:ea typeface="標楷體" pitchFamily="65" charset="-120"/>
              </a:rPr>
              <a:t>θ</a:t>
            </a:r>
            <a:r>
              <a:rPr lang="en-US" altLang="zh-TW" dirty="0">
                <a:ea typeface="標楷體" pitchFamily="65" charset="-120"/>
              </a:rPr>
              <a:t> = 1 and </a:t>
            </a:r>
            <a:r>
              <a:rPr lang="en-US" altLang="zh-TW" dirty="0" smtClean="0">
                <a:ea typeface="標楷體" pitchFamily="65" charset="-120"/>
              </a:rPr>
              <a:t>thus                             </a:t>
            </a:r>
            <a:r>
              <a:rPr lang="en-US" altLang="zh-TW" dirty="0">
                <a:ea typeface="標楷體" pitchFamily="65" charset="-120"/>
              </a:rPr>
              <a:t>)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07502"/>
              </p:ext>
            </p:extLst>
          </p:nvPr>
        </p:nvGraphicFramePr>
        <p:xfrm>
          <a:off x="4492278" y="6381328"/>
          <a:ext cx="22399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8" name="Equation" r:id="rId13" imgW="1117440" imgH="253800" progId="Equation.DSMT4">
                  <p:embed/>
                </p:oleObj>
              </mc:Choice>
              <mc:Fallback>
                <p:oleObj name="Equation" r:id="rId13" imgW="11174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78" y="6381328"/>
                        <a:ext cx="22399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文字方塊 11"/>
          <p:cNvSpPr txBox="1">
            <a:spLocks noChangeArrowheads="1"/>
          </p:cNvSpPr>
          <p:nvPr/>
        </p:nvSpPr>
        <p:spPr bwMode="auto">
          <a:xfrm>
            <a:off x="7715250" y="298608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(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  |</a:t>
            </a: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|)</a:t>
            </a: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20493" name="文字方塊 12"/>
          <p:cNvSpPr txBox="1">
            <a:spLocks noChangeArrowheads="1"/>
          </p:cNvSpPr>
          <p:nvPr/>
        </p:nvSpPr>
        <p:spPr bwMode="auto">
          <a:xfrm>
            <a:off x="5000625" y="3388990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</a:rPr>
              <a:t>Cauchy-Schwarz </a:t>
            </a:r>
            <a:r>
              <a:rPr lang="en-US" altLang="zh-TW" sz="2000" dirty="0">
                <a:solidFill>
                  <a:srgbClr val="0000FF"/>
                </a:solidFill>
              </a:rPr>
              <a:t>inequality)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0494" name="文字方塊 12"/>
          <p:cNvSpPr txBox="1">
            <a:spLocks noChangeArrowheads="1"/>
          </p:cNvSpPr>
          <p:nvPr/>
        </p:nvSpPr>
        <p:spPr bwMode="auto">
          <a:xfrm>
            <a:off x="3571875" y="4292600"/>
            <a:ext cx="549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FF"/>
                </a:solidFill>
              </a:rPr>
              <a:t>(The geometric representation of the triangle inequality: for any triangle, the sum of the lengths of any two sides is larger than the length of the third side (see the next slide))</a:t>
            </a:r>
            <a:endParaRPr lang="zh-TW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AF63609-6884-4B05-926D-890CA6BCE1DE}" type="slidenum">
              <a:rPr kumimoji="0" lang="en-US" altLang="zh-TW" sz="1400" smtClean="0"/>
              <a:pPr eaLnBrk="1" hangingPunct="1"/>
              <a:t>23</a:t>
            </a:fld>
            <a:endParaRPr kumimoji="0" lang="en-US" altLang="zh-TW" sz="1400" smtClean="0"/>
          </a:p>
        </p:txBody>
      </p:sp>
      <p:sp>
        <p:nvSpPr>
          <p:cNvPr id="21510" name="Rectangle 1034"/>
          <p:cNvSpPr>
            <a:spLocks noChangeArrowheads="1"/>
          </p:cNvSpPr>
          <p:nvPr/>
        </p:nvSpPr>
        <p:spPr bwMode="auto">
          <a:xfrm>
            <a:off x="395288" y="785813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5.6: The Pythagorean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畢氏定理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theorem</a:t>
            </a:r>
          </a:p>
          <a:p>
            <a:pPr marL="571500" lvl="1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dirty="0">
                <a:ea typeface="標楷體" pitchFamily="65" charset="-120"/>
              </a:rPr>
              <a:t>then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are orthogonal</a:t>
            </a:r>
          </a:p>
          <a:p>
            <a:pPr marL="571500" lvl="1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if and only if   </a:t>
            </a:r>
          </a:p>
        </p:txBody>
      </p:sp>
      <p:graphicFrame>
        <p:nvGraphicFramePr>
          <p:cNvPr id="21506" name="Object 3072"/>
          <p:cNvGraphicFramePr>
            <a:graphicFrameLocks noChangeAspect="1"/>
          </p:cNvGraphicFramePr>
          <p:nvPr/>
        </p:nvGraphicFramePr>
        <p:xfrm>
          <a:off x="2887663" y="2062163"/>
          <a:ext cx="2938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"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0" name="Object 3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2062163"/>
                        <a:ext cx="29384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文字方塊 5"/>
          <p:cNvSpPr txBox="1">
            <a:spLocks noChangeArrowheads="1"/>
          </p:cNvSpPr>
          <p:nvPr/>
        </p:nvSpPr>
        <p:spPr bwMode="auto">
          <a:xfrm>
            <a:off x="5867400" y="1989138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(This is because </a:t>
            </a:r>
            <a:r>
              <a:rPr lang="en-US" altLang="zh-TW" sz="1600" b="1" dirty="0">
                <a:solidFill>
                  <a:srgbClr val="0000FF"/>
                </a:solidFill>
              </a:rPr>
              <a:t>u</a:t>
            </a:r>
            <a:r>
              <a:rPr lang="zh-TW" altLang="zh-TW" sz="1600" dirty="0">
                <a:solidFill>
                  <a:srgbClr val="0000FF"/>
                </a:solidFill>
              </a:rPr>
              <a:t>·</a:t>
            </a:r>
            <a:r>
              <a:rPr lang="en-US" altLang="zh-TW" sz="1600" b="1" dirty="0">
                <a:solidFill>
                  <a:srgbClr val="0000FF"/>
                </a:solidFill>
              </a:rPr>
              <a:t>v </a:t>
            </a:r>
            <a:r>
              <a:rPr lang="en-US" altLang="zh-TW" sz="1600" dirty="0">
                <a:solidFill>
                  <a:srgbClr val="0000FF"/>
                </a:solidFill>
              </a:rPr>
              <a:t>=</a:t>
            </a:r>
            <a:r>
              <a:rPr lang="en-US" altLang="zh-TW" sz="1600" b="1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0 in the proof for Theorem 5.5)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37211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29000"/>
            <a:ext cx="35496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458913" y="6429375"/>
          <a:ext cx="2184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" name="Equation" r:id="rId8" imgW="1206360" imgH="203040" progId="Equation.DSMT4">
                  <p:embed/>
                </p:oleObj>
              </mc:Choice>
              <mc:Fallback>
                <p:oleObj name="Equation" r:id="rId8" imgW="1206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6429375"/>
                        <a:ext cx="21844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1"/>
          <p:cNvGraphicFramePr>
            <a:graphicFrameLocks noChangeAspect="1"/>
          </p:cNvGraphicFramePr>
          <p:nvPr/>
        </p:nvGraphicFramePr>
        <p:xfrm>
          <a:off x="5483225" y="6397625"/>
          <a:ext cx="25066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"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6397625"/>
                        <a:ext cx="25066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文字方塊 5"/>
          <p:cNvSpPr txBox="1">
            <a:spLocks noChangeArrowheads="1"/>
          </p:cNvSpPr>
          <p:nvPr/>
        </p:nvSpPr>
        <p:spPr bwMode="auto">
          <a:xfrm>
            <a:off x="714375" y="2711450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The geometric meaning: for any right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triangle (</a:t>
            </a:r>
            <a:r>
              <a:rPr lang="zh-TW" altLang="en-US" sz="1800" dirty="0" smtClean="0">
                <a:solidFill>
                  <a:srgbClr val="0000FF"/>
                </a:solidFill>
                <a:ea typeface="標楷體" pitchFamily="65" charset="-120"/>
              </a:rPr>
              <a:t>直角三角形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),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the sum of the squares of the lengths of two legs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兩股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 equals the square of the length of the hypotenuse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斜邊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).</a:t>
            </a:r>
            <a:endParaRPr lang="zh-TW" altLang="en-US" sz="18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4256CD78-2089-4A6F-A57C-CC57DFC9FDAD}" type="slidenum">
              <a:rPr kumimoji="0" lang="en-US" altLang="zh-TW" sz="1400" smtClean="0"/>
              <a:pPr eaLnBrk="1" hangingPunct="1"/>
              <a:t>24</a:t>
            </a:fld>
            <a:endParaRPr kumimoji="0" lang="en-US" altLang="zh-TW" sz="1400" smtClean="0"/>
          </a:p>
        </p:txBody>
      </p:sp>
      <p:sp>
        <p:nvSpPr>
          <p:cNvPr id="22534" name="Rectangle 1027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Similarity between dot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product and matrix multiplication: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細明體" pitchFamily="49" charset="-120"/>
            </a:endParaRPr>
          </a:p>
        </p:txBody>
      </p:sp>
      <p:graphicFrame>
        <p:nvGraphicFramePr>
          <p:cNvPr id="22530" name="Object 2048"/>
          <p:cNvGraphicFramePr>
            <a:graphicFrameLocks noChangeAspect="1"/>
          </p:cNvGraphicFramePr>
          <p:nvPr/>
        </p:nvGraphicFramePr>
        <p:xfrm>
          <a:off x="990600" y="1524000"/>
          <a:ext cx="10509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9" r:id="rId3" imgW="520474" imgH="863225" progId="Equation.3">
                  <p:embed/>
                </p:oleObj>
              </mc:Choice>
              <mc:Fallback>
                <p:oleObj r:id="rId3" imgW="520474" imgH="863225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1050925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049"/>
          <p:cNvGraphicFramePr>
            <a:graphicFrameLocks noChangeAspect="1"/>
          </p:cNvGraphicFramePr>
          <p:nvPr/>
        </p:nvGraphicFramePr>
        <p:xfrm>
          <a:off x="2362200" y="1524000"/>
          <a:ext cx="10509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0" r:id="rId5" imgW="520474" imgH="863225" progId="Equation.3">
                  <p:embed/>
                </p:oleObj>
              </mc:Choice>
              <mc:Fallback>
                <p:oleObj r:id="rId5" imgW="520474" imgH="863225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1050925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76335"/>
              </p:ext>
            </p:extLst>
          </p:nvPr>
        </p:nvGraphicFramePr>
        <p:xfrm>
          <a:off x="901700" y="3508375"/>
          <a:ext cx="72104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" name="Equation" r:id="rId7" imgW="3606480" imgH="939600" progId="Equation.DSMT4">
                  <p:embed/>
                </p:oleObj>
              </mc:Choice>
              <mc:Fallback>
                <p:oleObj name="Equation" r:id="rId7" imgW="3606480" imgH="939600" progId="Equation.DSMT4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t="2084" b="2084"/>
                      <a:stretch>
                        <a:fillRect/>
                      </a:stretch>
                    </p:blipFill>
                    <p:spPr bwMode="auto">
                      <a:xfrm>
                        <a:off x="901700" y="3508375"/>
                        <a:ext cx="721042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033"/>
          <p:cNvSpPr txBox="1">
            <a:spLocks noChangeArrowheads="1"/>
          </p:cNvSpPr>
          <p:nvPr/>
        </p:nvSpPr>
        <p:spPr bwMode="auto">
          <a:xfrm>
            <a:off x="3635375" y="1909763"/>
            <a:ext cx="5329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(A vector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= (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baseline="-25000" dirty="0">
                <a:solidFill>
                  <a:srgbClr val="0000FF"/>
                </a:solidFill>
                <a:ea typeface="標楷體" pitchFamily="65" charset="-120"/>
              </a:rPr>
              <a:t>1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baseline="-25000" dirty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,…,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i="1" baseline="-25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) in </a:t>
            </a:r>
            <a:r>
              <a:rPr lang="en-US" altLang="zh-TW" sz="2200" i="1" dirty="0" err="1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200" i="1" baseline="40000" dirty="0" err="1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can be represented as an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×1 column matrix)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22536" name="Text Box 1033"/>
          <p:cNvSpPr txBox="1">
            <a:spLocks noChangeArrowheads="1"/>
          </p:cNvSpPr>
          <p:nvPr/>
        </p:nvSpPr>
        <p:spPr bwMode="auto">
          <a:xfrm>
            <a:off x="1000125" y="5467374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(The result of the dot product of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is the same as the result of the matrix multiplication of </a:t>
            </a:r>
            <a:r>
              <a:rPr lang="en-US" altLang="zh-TW" sz="2200" b="1" dirty="0" err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i="1" baseline="30000" dirty="0" err="1">
                <a:solidFill>
                  <a:srgbClr val="0000FF"/>
                </a:solidFill>
                <a:ea typeface="標楷體" pitchFamily="65" charset="-120"/>
              </a:rPr>
              <a:t>T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)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10B3F72B-AF05-4165-842A-0ED55C35F3EB}" type="slidenum">
              <a:rPr kumimoji="0" lang="en-US" altLang="zh-TW" sz="1400" smtClean="0"/>
              <a:pPr eaLnBrk="1" hangingPunct="1"/>
              <a:t>25</a:t>
            </a:fld>
            <a:endParaRPr kumimoji="0" lang="en-US" altLang="zh-TW" sz="1400" smtClean="0"/>
          </a:p>
        </p:txBody>
      </p:sp>
      <p:sp>
        <p:nvSpPr>
          <p:cNvPr id="9318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5.1:</a:t>
            </a:r>
          </a:p>
        </p:txBody>
      </p:sp>
      <p:sp>
        <p:nvSpPr>
          <p:cNvPr id="9318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length: </a:t>
            </a:r>
            <a:r>
              <a:rPr lang="zh-TW" altLang="en-US" dirty="0" smtClean="0">
                <a:solidFill>
                  <a:schemeClr val="tx1"/>
                </a:solidFill>
              </a:rPr>
              <a:t>長度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norm: </a:t>
            </a:r>
            <a:r>
              <a:rPr lang="zh-TW" altLang="en-US" dirty="0" smtClean="0">
                <a:solidFill>
                  <a:schemeClr val="tx1"/>
                </a:solidFill>
              </a:rPr>
              <a:t>範數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unit vector: </a:t>
            </a:r>
            <a:r>
              <a:rPr lang="zh-TW" altLang="en-US" dirty="0" smtClean="0">
                <a:solidFill>
                  <a:schemeClr val="tx1"/>
                </a:solidFill>
              </a:rPr>
              <a:t>單位向量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standard unit vector: </a:t>
            </a:r>
            <a:r>
              <a:rPr lang="zh-TW" altLang="en-US" dirty="0" smtClean="0">
                <a:solidFill>
                  <a:schemeClr val="tx1"/>
                </a:solidFill>
              </a:rPr>
              <a:t>標準單位向量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distance: </a:t>
            </a:r>
            <a:r>
              <a:rPr lang="zh-TW" altLang="en-US" dirty="0" smtClean="0">
                <a:solidFill>
                  <a:schemeClr val="tx1"/>
                </a:solidFill>
              </a:rPr>
              <a:t>距離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dot product: </a:t>
            </a:r>
            <a:r>
              <a:rPr lang="zh-TW" altLang="en-US" dirty="0" smtClean="0">
                <a:solidFill>
                  <a:schemeClr val="tx1"/>
                </a:solidFill>
              </a:rPr>
              <a:t>點積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Euclidean </a:t>
            </a:r>
            <a:r>
              <a:rPr lang="en-US" altLang="zh-TW" i="1" dirty="0" smtClean="0">
                <a:solidFill>
                  <a:schemeClr val="tx1"/>
                </a:solidFill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</a:rPr>
              <a:t>-space: </a:t>
            </a:r>
            <a:r>
              <a:rPr lang="zh-TW" altLang="en-US" dirty="0" smtClean="0">
                <a:solidFill>
                  <a:schemeClr val="tx1"/>
                </a:solidFill>
              </a:rPr>
              <a:t>歐基里德</a:t>
            </a:r>
            <a:r>
              <a:rPr lang="en-US" altLang="zh-TW" i="1" dirty="0" smtClean="0">
                <a:solidFill>
                  <a:schemeClr val="tx1"/>
                </a:solidFill>
              </a:rPr>
              <a:t>n</a:t>
            </a:r>
            <a:r>
              <a:rPr lang="zh-TW" altLang="en-US" dirty="0" smtClean="0">
                <a:solidFill>
                  <a:schemeClr val="tx1"/>
                </a:solidFill>
              </a:rPr>
              <a:t>維空間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Cauchy-Schwarz inequality: </a:t>
            </a:r>
            <a:r>
              <a:rPr lang="zh-TW" altLang="en-US" dirty="0" smtClean="0">
                <a:solidFill>
                  <a:schemeClr val="tx1"/>
                </a:solidFill>
              </a:rPr>
              <a:t>科西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舒瓦茲不等式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angle: </a:t>
            </a:r>
            <a:r>
              <a:rPr lang="zh-TW" altLang="en-US" dirty="0" smtClean="0">
                <a:solidFill>
                  <a:schemeClr val="tx1"/>
                </a:solidFill>
              </a:rPr>
              <a:t>夾角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triangle inequality: </a:t>
            </a:r>
            <a:r>
              <a:rPr lang="zh-TW" altLang="en-US" dirty="0" smtClean="0">
                <a:solidFill>
                  <a:schemeClr val="tx1"/>
                </a:solidFill>
              </a:rPr>
              <a:t>三角不等式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Pythagorean theorem: </a:t>
            </a:r>
            <a:r>
              <a:rPr lang="zh-TW" altLang="en-US" dirty="0" smtClean="0">
                <a:solidFill>
                  <a:schemeClr val="tx1"/>
                </a:solidFill>
              </a:rPr>
              <a:t>畢氏定理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A3B41134-22F3-46CF-B2EC-6F5DDFA6F92A}" type="slidenum">
              <a:rPr kumimoji="0" lang="en-US" altLang="zh-TW" sz="1400" smtClean="0"/>
              <a:pPr eaLnBrk="1" hangingPunct="1"/>
              <a:t>26</a:t>
            </a:fld>
            <a:endParaRPr kumimoji="0" lang="en-US" altLang="zh-TW" sz="1400" smtClean="0"/>
          </a:p>
        </p:txBody>
      </p:sp>
      <p:sp>
        <p:nvSpPr>
          <p:cNvPr id="2356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5.2 Inner Product Spaces </a:t>
            </a:r>
          </a:p>
        </p:txBody>
      </p:sp>
      <p:sp>
        <p:nvSpPr>
          <p:cNvPr id="23565" name="Rectangle 1040"/>
          <p:cNvSpPr>
            <a:spLocks noChangeArrowheads="1"/>
          </p:cNvSpPr>
          <p:nvPr/>
        </p:nvSpPr>
        <p:spPr bwMode="auto">
          <a:xfrm>
            <a:off x="304800" y="3857625"/>
            <a:ext cx="792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(1)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(2)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(3)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(4)          </a:t>
            </a:r>
            <a:endParaRPr lang="en-US" altLang="zh-TW" dirty="0" smtClean="0">
              <a:latin typeface="+mn-lt"/>
              <a:ea typeface="標楷體" pitchFamily="65" charset="-120"/>
            </a:endParaRP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        (5)                     </a:t>
            </a:r>
            <a:r>
              <a:rPr lang="en-US" altLang="zh-TW" dirty="0">
                <a:latin typeface="+mn-lt"/>
                <a:ea typeface="標楷體" pitchFamily="65" charset="-120"/>
              </a:rPr>
              <a:t>if and only if </a:t>
            </a:r>
            <a:endParaRPr lang="en-US" altLang="zh-TW" dirty="0" smtClean="0">
              <a:latin typeface="+mn-lt"/>
              <a:ea typeface="標楷體" pitchFamily="65" charset="-120"/>
            </a:endParaRPr>
          </a:p>
        </p:txBody>
      </p:sp>
      <p:graphicFrame>
        <p:nvGraphicFramePr>
          <p:cNvPr id="23554" name="Object 1041"/>
          <p:cNvGraphicFramePr>
            <a:graphicFrameLocks noChangeAspect="1"/>
          </p:cNvGraphicFramePr>
          <p:nvPr/>
        </p:nvGraphicFramePr>
        <p:xfrm>
          <a:off x="1500188" y="3941763"/>
          <a:ext cx="21621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3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941763"/>
                        <a:ext cx="21621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42"/>
          <p:cNvGraphicFramePr>
            <a:graphicFrameLocks noChangeAspect="1"/>
          </p:cNvGraphicFramePr>
          <p:nvPr/>
        </p:nvGraphicFramePr>
        <p:xfrm>
          <a:off x="1528763" y="4467225"/>
          <a:ext cx="39449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4" r:id="rId6" imgW="1777229" imgH="203112" progId="Equation.3">
                  <p:embed/>
                </p:oleObj>
              </mc:Choice>
              <mc:Fallback>
                <p:oleObj r:id="rId6" imgW="1777229" imgH="203112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467225"/>
                        <a:ext cx="39449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043"/>
          <p:cNvGraphicFramePr>
            <a:graphicFrameLocks noChangeAspect="1"/>
          </p:cNvGraphicFramePr>
          <p:nvPr/>
        </p:nvGraphicFramePr>
        <p:xfrm>
          <a:off x="1528763" y="4932363"/>
          <a:ext cx="2590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5" r:id="rId8" imgW="1155700" imgH="203200" progId="Equation.3">
                  <p:embed/>
                </p:oleObj>
              </mc:Choice>
              <mc:Fallback>
                <p:oleObj r:id="rId8" imgW="1155700" imgH="20320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932363"/>
                        <a:ext cx="25908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07333"/>
              </p:ext>
            </p:extLst>
          </p:nvPr>
        </p:nvGraphicFramePr>
        <p:xfrm>
          <a:off x="1576537" y="5473700"/>
          <a:ext cx="14112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6" r:id="rId10" imgW="634725" imgH="203112" progId="Equation.3">
                  <p:embed/>
                </p:oleObj>
              </mc:Choice>
              <mc:Fallback>
                <p:oleObj r:id="rId10" imgW="634725" imgH="203112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537" y="5473700"/>
                        <a:ext cx="14112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84072"/>
              </p:ext>
            </p:extLst>
          </p:nvPr>
        </p:nvGraphicFramePr>
        <p:xfrm>
          <a:off x="1576536" y="5979600"/>
          <a:ext cx="14112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7" r:id="rId12" imgW="634725" imgH="203112" progId="Equation.3">
                  <p:embed/>
                </p:oleObj>
              </mc:Choice>
              <mc:Fallback>
                <p:oleObj r:id="rId12" imgW="634725" imgH="203112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536" y="5979600"/>
                        <a:ext cx="14112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0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63797"/>
              </p:ext>
            </p:extLst>
          </p:nvPr>
        </p:nvGraphicFramePr>
        <p:xfrm>
          <a:off x="4712766" y="5979600"/>
          <a:ext cx="7953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8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766" y="5979600"/>
                        <a:ext cx="7953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047"/>
          <p:cNvGraphicFramePr>
            <a:graphicFrameLocks noChangeAspect="1"/>
          </p:cNvGraphicFramePr>
          <p:nvPr/>
        </p:nvGraphicFramePr>
        <p:xfrm>
          <a:off x="4286250" y="58070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69" name="Equation" r:id="rId16" imgW="114120" imgH="215640" progId="Equation.3">
                  <p:embed/>
                </p:oleObj>
              </mc:Choice>
              <mc:Fallback>
                <p:oleObj name="Equation" r:id="rId16" imgW="114120" imgH="21564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8070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048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8280400" cy="25193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/>
              <a:t>Inner product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內積</a:t>
            </a:r>
            <a:r>
              <a:rPr lang="en-US" altLang="zh-TW" smtClean="0"/>
              <a:t>): represented by angle brackets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smtClean="0"/>
              <a:t>Let </a:t>
            </a:r>
            <a:r>
              <a:rPr lang="en-US" altLang="zh-TW" b="1" smtClean="0"/>
              <a:t>u</a:t>
            </a:r>
            <a:r>
              <a:rPr lang="en-US" altLang="zh-TW" smtClean="0"/>
              <a:t>, </a:t>
            </a:r>
            <a:r>
              <a:rPr lang="en-US" altLang="zh-TW" b="1" smtClean="0"/>
              <a:t>v</a:t>
            </a:r>
            <a:r>
              <a:rPr lang="en-US" altLang="zh-TW" smtClean="0"/>
              <a:t>, and </a:t>
            </a:r>
            <a:r>
              <a:rPr lang="en-US" altLang="zh-TW" b="1" smtClean="0"/>
              <a:t>w</a:t>
            </a:r>
            <a:r>
              <a:rPr lang="en-US" altLang="zh-TW" smtClean="0"/>
              <a:t> be vectors in a vector space </a:t>
            </a:r>
            <a:r>
              <a:rPr lang="en-US" altLang="zh-TW" i="1" smtClean="0"/>
              <a:t>V</a:t>
            </a:r>
            <a:r>
              <a:rPr lang="en-US" altLang="zh-TW" smtClean="0"/>
              <a:t>, and let </a:t>
            </a:r>
            <a:r>
              <a:rPr lang="en-US" altLang="zh-TW" i="1" smtClean="0"/>
              <a:t>c</a:t>
            </a:r>
            <a:r>
              <a:rPr lang="en-US" altLang="zh-TW" smtClean="0"/>
              <a:t> be any scalar. An inner product on </a:t>
            </a:r>
            <a:r>
              <a:rPr lang="en-US" altLang="zh-TW" i="1" smtClean="0"/>
              <a:t>V</a:t>
            </a:r>
            <a:r>
              <a:rPr lang="en-US" altLang="zh-TW" smtClean="0"/>
              <a:t> is a function that associates a real number               with each pair of vectors </a:t>
            </a:r>
            <a:r>
              <a:rPr lang="en-US" altLang="zh-TW" b="1" smtClean="0"/>
              <a:t>u</a:t>
            </a:r>
            <a:r>
              <a:rPr lang="en-US" altLang="zh-TW" smtClean="0"/>
              <a:t> and </a:t>
            </a:r>
            <a:r>
              <a:rPr lang="en-US" altLang="zh-TW" b="1" smtClean="0"/>
              <a:t>v</a:t>
            </a:r>
            <a:r>
              <a:rPr lang="en-US" altLang="zh-TW" smtClean="0"/>
              <a:t> and satisfies the following axioms (abstraction definition from the properties of dot product in Theorem 5.3 on Slide 5.12)</a:t>
            </a:r>
          </a:p>
        </p:txBody>
      </p:sp>
      <p:sp>
        <p:nvSpPr>
          <p:cNvPr id="23567" name="文字方塊 11"/>
          <p:cNvSpPr txBox="1">
            <a:spLocks noChangeArrowheads="1"/>
          </p:cNvSpPr>
          <p:nvPr/>
        </p:nvSpPr>
        <p:spPr bwMode="auto">
          <a:xfrm>
            <a:off x="3571875" y="3989388"/>
            <a:ext cx="5357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(commutative property </a:t>
            </a:r>
            <a:r>
              <a:rPr lang="en-US" altLang="zh-TW" sz="1600" dirty="0" smtClean="0">
                <a:solidFill>
                  <a:srgbClr val="0000FF"/>
                </a:solidFill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600" dirty="0" smtClean="0">
                <a:solidFill>
                  <a:srgbClr val="0000FF"/>
                </a:solidFill>
              </a:rPr>
              <a:t>)</a:t>
            </a:r>
            <a:r>
              <a:rPr lang="zh-TW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of </a:t>
            </a:r>
            <a:r>
              <a:rPr lang="en-US" altLang="zh-TW" sz="1600" dirty="0">
                <a:solidFill>
                  <a:srgbClr val="0000FF"/>
                </a:solidFill>
              </a:rPr>
              <a:t>the inner product)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3568" name="文字方塊 12"/>
          <p:cNvSpPr txBox="1">
            <a:spLocks noChangeArrowheads="1"/>
          </p:cNvSpPr>
          <p:nvPr/>
        </p:nvSpPr>
        <p:spPr bwMode="auto">
          <a:xfrm>
            <a:off x="5357813" y="4344988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(distributive property </a:t>
            </a:r>
            <a:r>
              <a:rPr lang="en-US" altLang="zh-TW" sz="1600" dirty="0" smtClean="0">
                <a:solidFill>
                  <a:srgbClr val="0000FF"/>
                </a:solidFill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r>
              <a:rPr lang="en-US" altLang="zh-TW" sz="1600" dirty="0" smtClean="0">
                <a:solidFill>
                  <a:srgbClr val="0000FF"/>
                </a:solidFill>
              </a:rPr>
              <a:t>)</a:t>
            </a:r>
            <a:r>
              <a:rPr lang="zh-TW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of </a:t>
            </a:r>
            <a:r>
              <a:rPr lang="en-US" altLang="zh-TW" sz="1600" dirty="0">
                <a:solidFill>
                  <a:srgbClr val="0000FF"/>
                </a:solidFill>
              </a:rPr>
              <a:t>the inner product over vector addition)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3569" name="文字方塊 13"/>
          <p:cNvSpPr txBox="1">
            <a:spLocks noChangeArrowheads="1"/>
          </p:cNvSpPr>
          <p:nvPr/>
        </p:nvSpPr>
        <p:spPr bwMode="auto">
          <a:xfrm>
            <a:off x="4000500" y="4870450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(associative property </a:t>
            </a:r>
            <a:r>
              <a:rPr lang="en-US" altLang="zh-TW" sz="1600" dirty="0" smtClean="0">
                <a:solidFill>
                  <a:srgbClr val="0000FF"/>
                </a:solidFill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結合律</a:t>
            </a:r>
            <a:r>
              <a:rPr lang="en-US" altLang="zh-TW" sz="1600" dirty="0" smtClean="0">
                <a:solidFill>
                  <a:srgbClr val="0000FF"/>
                </a:solidFill>
              </a:rPr>
              <a:t>)</a:t>
            </a:r>
            <a:r>
              <a:rPr lang="zh-TW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of </a:t>
            </a:r>
            <a:r>
              <a:rPr lang="en-US" altLang="zh-TW" sz="1600" dirty="0">
                <a:solidFill>
                  <a:srgbClr val="0000FF"/>
                </a:solidFill>
              </a:rPr>
              <a:t>the scalar multiplication and the inner product)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2356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92053"/>
              </p:ext>
            </p:extLst>
          </p:nvPr>
        </p:nvGraphicFramePr>
        <p:xfrm>
          <a:off x="2774950" y="2401200"/>
          <a:ext cx="108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70"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401200"/>
                        <a:ext cx="108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7"/>
          <p:cNvGraphicFramePr>
            <a:graphicFrameLocks noChangeAspect="1"/>
          </p:cNvGraphicFramePr>
          <p:nvPr/>
        </p:nvGraphicFramePr>
        <p:xfrm>
          <a:off x="7061200" y="908050"/>
          <a:ext cx="1082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71"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908050"/>
                        <a:ext cx="10826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3"/>
          <p:cNvSpPr txBox="1">
            <a:spLocks noChangeArrowheads="1"/>
          </p:cNvSpPr>
          <p:nvPr/>
        </p:nvSpPr>
        <p:spPr bwMode="auto">
          <a:xfrm>
            <a:off x="5448271" y="5976218"/>
            <a:ext cx="3481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0000FF"/>
                </a:solidFill>
              </a:rPr>
              <a:t>(straightforwardly true according to (4))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86C5297-5617-4BC9-9F1C-5EE042D45F5E}" type="slidenum">
              <a:rPr kumimoji="0" lang="en-US" altLang="zh-TW" sz="1400" smtClean="0"/>
              <a:pPr eaLnBrk="1" hangingPunct="1"/>
              <a:t>27</a:t>
            </a:fld>
            <a:endParaRPr kumimoji="0" lang="en-US" altLang="zh-TW" sz="1400" smtClean="0"/>
          </a:p>
        </p:txBody>
      </p:sp>
      <p:sp>
        <p:nvSpPr>
          <p:cNvPr id="245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2113" y="838200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Note:</a:t>
            </a:r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/>
        </p:nvGraphicFramePr>
        <p:xfrm>
          <a:off x="1285875" y="1422400"/>
          <a:ext cx="7151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7" name="Equation" r:id="rId4" imgW="3466800" imgH="457200" progId="Equation.DSMT4">
                  <p:embed/>
                </p:oleObj>
              </mc:Choice>
              <mc:Fallback>
                <p:oleObj name="Equation" r:id="rId4" imgW="3466800" imgH="4572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422400"/>
                        <a:ext cx="715168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395288" y="2565400"/>
            <a:ext cx="8353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A vector space </a:t>
            </a:r>
            <a:r>
              <a:rPr lang="en-US" altLang="zh-TW" i="1" dirty="0">
                <a:ea typeface="標楷體" pitchFamily="65" charset="-120"/>
              </a:rPr>
              <a:t>V </a:t>
            </a:r>
            <a:r>
              <a:rPr lang="en-US" altLang="zh-TW" dirty="0">
                <a:ea typeface="標楷體" pitchFamily="65" charset="-120"/>
              </a:rPr>
              <a:t>with an inner product is called an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inner product space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內積空間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990600" y="4292600"/>
            <a:ext cx="271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           Vector space: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Inner product space:</a:t>
            </a:r>
          </a:p>
        </p:txBody>
      </p:sp>
      <p:graphicFrame>
        <p:nvGraphicFramePr>
          <p:cNvPr id="24579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0795"/>
              </p:ext>
            </p:extLst>
          </p:nvPr>
        </p:nvGraphicFramePr>
        <p:xfrm>
          <a:off x="3657600" y="4357688"/>
          <a:ext cx="13081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57688"/>
                        <a:ext cx="13081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5453"/>
              </p:ext>
            </p:extLst>
          </p:nvPr>
        </p:nvGraphicFramePr>
        <p:xfrm>
          <a:off x="3664818" y="4929188"/>
          <a:ext cx="241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9"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818" y="4929188"/>
                        <a:ext cx="24193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381018C-C6F2-4461-81A0-AE760C384968}" type="slidenum">
              <a:rPr kumimoji="0" lang="en-US" altLang="zh-TW" sz="1400" smtClean="0"/>
              <a:pPr eaLnBrk="1" hangingPunct="1"/>
              <a:t>28</a:t>
            </a:fld>
            <a:endParaRPr kumimoji="0" lang="en-US" altLang="zh-TW" sz="1400" smtClean="0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50825" y="8382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The Euclidean inner product for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i="1" baseline="50000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endParaRPr lang="en-US" altLang="zh-TW" baseline="50000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dot product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satisfies the four axioms of an inner product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/>
        </p:nvGraphicFramePr>
        <p:xfrm>
          <a:off x="990600" y="3332163"/>
          <a:ext cx="4595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4" name="Equation" r:id="rId3" imgW="2298600" imgH="228600" progId="Equation.3">
                  <p:embed/>
                </p:oleObj>
              </mc:Choice>
              <mc:Fallback>
                <p:oleObj name="Equation" r:id="rId3" imgW="2298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32163"/>
                        <a:ext cx="45958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1066800" y="2755900"/>
          <a:ext cx="500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" name="Equation" r:id="rId5" imgW="2501640" imgH="228600" progId="Equation.3">
                  <p:embed/>
                </p:oleObj>
              </mc:Choice>
              <mc:Fallback>
                <p:oleObj name="Equation" r:id="rId5" imgW="250164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55900"/>
                        <a:ext cx="5002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95288" y="2276475"/>
            <a:ext cx="792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611188" y="4152900"/>
            <a:ext cx="806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By Theorem</a:t>
            </a:r>
            <a:r>
              <a:rPr lang="en-US" altLang="zh-TW" sz="2200" dirty="0">
                <a:solidFill>
                  <a:srgbClr val="0000FF"/>
                </a:solidFill>
              </a:rPr>
              <a:t> 5.3, this dot product satisfies the required four axioms. Thus, the dot product can be a </a:t>
            </a:r>
            <a:r>
              <a:rPr lang="en-US" altLang="zh-TW" sz="2200" dirty="0" smtClean="0">
                <a:solidFill>
                  <a:srgbClr val="0000FF"/>
                </a:solidFill>
              </a:rPr>
              <a:t>sort </a:t>
            </a:r>
            <a:r>
              <a:rPr lang="en-US" altLang="zh-TW" sz="2200" dirty="0">
                <a:solidFill>
                  <a:srgbClr val="0000FF"/>
                </a:solidFill>
              </a:rPr>
              <a:t>of inner product in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200" i="1" baseline="50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endParaRPr lang="en-US" altLang="zh-TW" sz="2200" baseline="500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0BD00D8-19EE-42B7-8A22-32B3B9C960FA}" type="slidenum">
              <a:rPr kumimoji="0" lang="en-US" altLang="zh-TW" sz="1400" smtClean="0"/>
              <a:pPr eaLnBrk="1" hangingPunct="1"/>
              <a:t>29</a:t>
            </a:fld>
            <a:endParaRPr kumimoji="0" lang="en-US" altLang="zh-TW" sz="1400" smtClean="0"/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2: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A different inner product for </a:t>
            </a:r>
            <a:r>
              <a:rPr lang="en-US" altLang="zh-TW" i="1" dirty="0" err="1">
                <a:solidFill>
                  <a:schemeClr val="hlink"/>
                </a:solidFill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</a:rPr>
              <a:t>n</a:t>
            </a:r>
            <a:endParaRPr lang="en-US" altLang="zh-TW" baseline="50000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following function defines an inner product on </a:t>
            </a:r>
            <a:r>
              <a:rPr lang="en-US" altLang="zh-TW" i="1" dirty="0" smtClean="0">
                <a:ea typeface="標楷體" pitchFamily="65" charset="-120"/>
              </a:rPr>
              <a:t>R</a:t>
            </a:r>
            <a:r>
              <a:rPr lang="en-US" altLang="zh-TW" baseline="30000" dirty="0" smtClean="0">
                <a:ea typeface="標楷體" pitchFamily="65" charset="-120"/>
              </a:rPr>
              <a:t>2</a:t>
            </a:r>
            <a:r>
              <a:rPr lang="en-US" altLang="zh-TW" dirty="0" smtClean="0">
                <a:ea typeface="標楷體" pitchFamily="65" charset="-120"/>
              </a:rPr>
              <a:t>. Given                     </a:t>
            </a:r>
            <a:r>
              <a:rPr lang="en-US" altLang="zh-TW" dirty="0">
                <a:ea typeface="標楷體" pitchFamily="65" charset="-120"/>
              </a:rPr>
              <a:t>and                   </a:t>
            </a:r>
            <a:r>
              <a:rPr lang="en-US" altLang="zh-TW" dirty="0" smtClean="0">
                <a:ea typeface="標楷體" pitchFamily="65" charset="-120"/>
              </a:rPr>
              <a:t>,</a:t>
            </a:r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2482850" y="2276475"/>
          <a:ext cx="2803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3" r:id="rId3" imgW="1269449" imgH="203112" progId="Equation.3">
                  <p:embed/>
                </p:oleObj>
              </mc:Choice>
              <mc:Fallback>
                <p:oleObj r:id="rId3" imgW="1269449" imgH="203112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276475"/>
                        <a:ext cx="28035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03885"/>
              </p:ext>
            </p:extLst>
          </p:nvPr>
        </p:nvGraphicFramePr>
        <p:xfrm>
          <a:off x="2699792" y="1773238"/>
          <a:ext cx="3429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4" name="Equation" r:id="rId5" imgW="3429000" imgH="368280" progId="Equation.DSMT4">
                  <p:embed/>
                </p:oleObj>
              </mc:Choice>
              <mc:Fallback>
                <p:oleObj name="Equation" r:id="rId5" imgW="3429000" imgH="36828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773238"/>
                        <a:ext cx="34290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392113" y="2806700"/>
            <a:ext cx="792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2662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21653"/>
              </p:ext>
            </p:extLst>
          </p:nvPr>
        </p:nvGraphicFramePr>
        <p:xfrm>
          <a:off x="971600" y="3378200"/>
          <a:ext cx="6054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5" name="Equation" r:id="rId7" imgW="2997000" imgH="228600" progId="Equation.DSMT4">
                  <p:embed/>
                </p:oleObj>
              </mc:Choice>
              <mc:Fallback>
                <p:oleObj name="Equation" r:id="rId7" imgW="2997000" imgH="2286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78200"/>
                        <a:ext cx="60547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027"/>
          <p:cNvGraphicFramePr>
            <a:graphicFrameLocks noChangeAspect="1"/>
          </p:cNvGraphicFramePr>
          <p:nvPr/>
        </p:nvGraphicFramePr>
        <p:xfrm>
          <a:off x="2057400" y="4457700"/>
          <a:ext cx="53514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6" name="Equation" r:id="rId9" imgW="2679480" imgH="914400" progId="Equation.3">
                  <p:embed/>
                </p:oleObj>
              </mc:Choice>
              <mc:Fallback>
                <p:oleObj name="Equation" r:id="rId9" imgW="2679480" imgH="914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57700"/>
                        <a:ext cx="5351463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28"/>
          <p:cNvGraphicFramePr>
            <a:graphicFrameLocks noChangeAspect="1"/>
          </p:cNvGraphicFramePr>
          <p:nvPr/>
        </p:nvGraphicFramePr>
        <p:xfrm>
          <a:off x="1600200" y="4533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7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339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029"/>
          <p:cNvGraphicFramePr>
            <a:graphicFrameLocks noChangeAspect="1"/>
          </p:cNvGraphicFramePr>
          <p:nvPr/>
        </p:nvGraphicFramePr>
        <p:xfrm>
          <a:off x="977900" y="3911600"/>
          <a:ext cx="22653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8" name="Equation" r:id="rId13" imgW="1117440" imgH="228600" progId="Equation.DSMT4">
                  <p:embed/>
                </p:oleObj>
              </mc:Choice>
              <mc:Fallback>
                <p:oleObj name="Equation" r:id="rId13" imgW="1117440" imgH="2286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11600"/>
                        <a:ext cx="22653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0885A25-322F-4301-867B-EABB627C0DDF}" type="slidenum">
              <a:rPr kumimoji="0" lang="en-US" altLang="zh-TW" sz="1400" smtClean="0"/>
              <a:pPr eaLnBrk="1" hangingPunct="1"/>
              <a:t>3</a:t>
            </a:fld>
            <a:endParaRPr kumimoji="0" lang="en-US" altLang="zh-TW" sz="140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43912" cy="280828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1: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(a)</a:t>
            </a: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en-US" altLang="zh-TW" dirty="0" smtClean="0"/>
              <a:t>In </a:t>
            </a:r>
            <a:r>
              <a:rPr lang="en-US" altLang="zh-TW" i="1" dirty="0" smtClean="0"/>
              <a:t>R</a:t>
            </a:r>
            <a:r>
              <a:rPr lang="en-US" altLang="zh-TW" baseline="40000" dirty="0" smtClean="0"/>
              <a:t>5</a:t>
            </a:r>
            <a:r>
              <a:rPr lang="en-US" altLang="zh-TW" dirty="0" smtClean="0"/>
              <a:t>, the length of                                        is given by</a:t>
            </a:r>
            <a:r>
              <a:rPr lang="en-US" altLang="zh-TW" dirty="0" smtClean="0">
                <a:latin typeface="標楷體" pitchFamily="65" charset="-120"/>
              </a:rPr>
              <a:t> 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 smtClean="0">
              <a:latin typeface="標楷體" pitchFamily="65" charset="-120"/>
            </a:endParaRP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 smtClean="0">
              <a:latin typeface="標楷體" pitchFamily="65" charset="-120"/>
            </a:endParaRP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(b)</a:t>
            </a: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en-US" altLang="zh-TW" dirty="0" smtClean="0"/>
              <a:t>In </a:t>
            </a:r>
            <a:r>
              <a:rPr lang="en-US" altLang="zh-TW" i="1" dirty="0" smtClean="0"/>
              <a:t>R</a:t>
            </a:r>
            <a:r>
              <a:rPr lang="en-US" altLang="zh-TW" baseline="40000" dirty="0" smtClean="0"/>
              <a:t>3</a:t>
            </a:r>
            <a:r>
              <a:rPr lang="en-US" altLang="zh-TW" baseline="30000" dirty="0" smtClean="0"/>
              <a:t>, </a:t>
            </a:r>
            <a:r>
              <a:rPr lang="en-US" altLang="zh-TW" dirty="0" smtClean="0"/>
              <a:t>the length of                                    is given by</a:t>
            </a:r>
            <a:r>
              <a:rPr lang="en-US" altLang="zh-TW" dirty="0" smtClean="0">
                <a:latin typeface="標楷體" pitchFamily="65" charset="-120"/>
              </a:rPr>
              <a:t> 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962400" y="1484313"/>
          <a:ext cx="27717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1" name="Equation" r:id="rId3" imgW="1257300" imgH="190500" progId="Equation.3">
                  <p:embed/>
                </p:oleObj>
              </mc:Choice>
              <mc:Fallback>
                <p:oleObj name="Equation" r:id="rId3" imgW="1257300" imgH="190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84313"/>
                        <a:ext cx="27717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676400" y="2209800"/>
          <a:ext cx="5354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2" r:id="rId5" imgW="2679700" imgH="266700" progId="Equation.3">
                  <p:embed/>
                </p:oleObj>
              </mc:Choice>
              <mc:Fallback>
                <p:oleObj r:id="rId5" imgW="26797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3546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1676400" y="3886200"/>
          <a:ext cx="5784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3" name="Equation" r:id="rId7" imgW="2895480" imgH="533160" progId="Equation.3">
                  <p:embed/>
                </p:oleObj>
              </mc:Choice>
              <mc:Fallback>
                <p:oleObj name="Equation" r:id="rId7" imgW="2895480" imgH="533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57848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2"/>
          <p:cNvGraphicFramePr>
            <a:graphicFrameLocks noChangeAspect="1"/>
          </p:cNvGraphicFramePr>
          <p:nvPr/>
        </p:nvGraphicFramePr>
        <p:xfrm>
          <a:off x="3929063" y="3048000"/>
          <a:ext cx="25193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4" name="Equation" r:id="rId9" imgW="1143000" imgH="253800" progId="Equation.3">
                  <p:embed/>
                </p:oleObj>
              </mc:Choice>
              <mc:Fallback>
                <p:oleObj name="Equation" r:id="rId9" imgW="1143000" imgH="253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048000"/>
                        <a:ext cx="25193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1547813" y="5373688"/>
            <a:ext cx="6119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(If the length of </a:t>
            </a:r>
            <a:r>
              <a:rPr lang="en-US" altLang="zh-TW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is 1, then </a:t>
            </a:r>
            <a:r>
              <a:rPr lang="en-US" altLang="zh-TW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is a unit vector)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6190259-F5E9-427B-82B0-FE2E2F003246}" type="slidenum">
              <a:rPr kumimoji="0" lang="en-US" altLang="zh-TW" sz="1400" smtClean="0"/>
              <a:pPr eaLnBrk="1" hangingPunct="1"/>
              <a:t>30</a:t>
            </a:fld>
            <a:endParaRPr kumimoji="0" lang="en-US" altLang="zh-TW" sz="1400" smtClean="0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95288" y="3486150"/>
            <a:ext cx="7924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 </a:t>
            </a:r>
            <a:r>
              <a:rPr lang="en-US" altLang="zh-TW" dirty="0">
                <a:ea typeface="標楷體" pitchFamily="65" charset="-120"/>
              </a:rPr>
              <a:t>Example 2 can be generalized such that </a:t>
            </a:r>
          </a:p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dirty="0">
              <a:ea typeface="標楷體" pitchFamily="65" charset="-120"/>
            </a:endParaRPr>
          </a:p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/>
              <a:t>		can be an inner product on</a:t>
            </a:r>
            <a:r>
              <a:rPr lang="en-US" altLang="zh-TW" i="1" dirty="0"/>
              <a:t>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endParaRPr lang="en-US" altLang="zh-TW" i="1" baseline="40000" dirty="0"/>
          </a:p>
        </p:txBody>
      </p:sp>
      <p:graphicFrame>
        <p:nvGraphicFramePr>
          <p:cNvPr id="2765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21771"/>
              </p:ext>
            </p:extLst>
          </p:nvPr>
        </p:nvGraphicFramePr>
        <p:xfrm>
          <a:off x="1631652" y="4189413"/>
          <a:ext cx="61087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68" name="Equation" r:id="rId3" imgW="3035160" imgH="228600" progId="Equation.DSMT4">
                  <p:embed/>
                </p:oleObj>
              </mc:Choice>
              <mc:Fallback>
                <p:oleObj name="Equation" r:id="rId3" imgW="30351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52" y="4189413"/>
                        <a:ext cx="61087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1"/>
          <p:cNvGraphicFramePr>
            <a:graphicFrameLocks noChangeAspect="1"/>
          </p:cNvGraphicFramePr>
          <p:nvPr/>
        </p:nvGraphicFramePr>
        <p:xfrm>
          <a:off x="990600" y="1282700"/>
          <a:ext cx="7621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69" name="Equation" r:id="rId5" imgW="3746160" imgH="228600" progId="Equation.DSMT4">
                  <p:embed/>
                </p:oleObj>
              </mc:Choice>
              <mc:Fallback>
                <p:oleObj name="Equation" r:id="rId5" imgW="37461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82700"/>
                        <a:ext cx="7621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5752"/>
              </p:ext>
            </p:extLst>
          </p:nvPr>
        </p:nvGraphicFramePr>
        <p:xfrm>
          <a:off x="1000125" y="1828800"/>
          <a:ext cx="3368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0" name="Equation" r:id="rId7" imgW="1688760" imgH="241200" progId="Equation.DSMT4">
                  <p:embed/>
                </p:oleObj>
              </mc:Choice>
              <mc:Fallback>
                <p:oleObj name="Equation" r:id="rId7" imgW="168876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828800"/>
                        <a:ext cx="3368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132514"/>
              </p:ext>
            </p:extLst>
          </p:nvPr>
        </p:nvGraphicFramePr>
        <p:xfrm>
          <a:off x="1027831" y="2420888"/>
          <a:ext cx="6640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1" name="Equation" r:id="rId9" imgW="3327120" imgH="241200" progId="Equation.DSMT4">
                  <p:embed/>
                </p:oleObj>
              </mc:Choice>
              <mc:Fallback>
                <p:oleObj name="Equation" r:id="rId9" imgW="332712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831" y="2420888"/>
                        <a:ext cx="66405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9888065-BEBB-403B-AB71-9BBB4B1C09EA}" type="slidenum">
              <a:rPr kumimoji="0" lang="en-US" altLang="zh-TW" sz="1400" smtClean="0"/>
              <a:pPr eaLnBrk="1" hangingPunct="1"/>
              <a:t>31</a:t>
            </a:fld>
            <a:endParaRPr kumimoji="0" lang="en-US" altLang="zh-TW" sz="1400" smtClean="0"/>
          </a:p>
        </p:txBody>
      </p:sp>
      <p:sp>
        <p:nvSpPr>
          <p:cNvPr id="28678" name="Rectangle 1027"/>
          <p:cNvSpPr>
            <a:spLocks noChangeArrowheads="1"/>
          </p:cNvSpPr>
          <p:nvPr/>
        </p:nvSpPr>
        <p:spPr bwMode="auto">
          <a:xfrm>
            <a:off x="381000" y="863600"/>
            <a:ext cx="843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3: A function that is not an inner product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following function is not an inner product on </a:t>
            </a:r>
            <a:r>
              <a:rPr lang="en-US" altLang="zh-TW" i="1" dirty="0" smtClean="0">
                <a:ea typeface="標楷體" pitchFamily="65" charset="-120"/>
              </a:rPr>
              <a:t>R</a:t>
            </a:r>
            <a:r>
              <a:rPr lang="en-US" altLang="zh-TW" baseline="30000" dirty="0" smtClean="0">
                <a:ea typeface="標楷體" pitchFamily="65" charset="-120"/>
              </a:rPr>
              <a:t>3</a:t>
            </a:r>
            <a:endParaRPr lang="en-US" altLang="zh-TW" baseline="30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86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62597"/>
              </p:ext>
            </p:extLst>
          </p:nvPr>
        </p:nvGraphicFramePr>
        <p:xfrm>
          <a:off x="2490788" y="1987550"/>
          <a:ext cx="33797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4" name="Equation" r:id="rId3" imgW="1663560" imgH="228600" progId="Equation.DSMT4">
                  <p:embed/>
                </p:oleObj>
              </mc:Choice>
              <mc:Fallback>
                <p:oleObj name="Equation" r:id="rId3" imgW="166356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1987550"/>
                        <a:ext cx="33797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1028"/>
          <p:cNvSpPr>
            <a:spLocks noChangeArrowheads="1"/>
          </p:cNvSpPr>
          <p:nvPr/>
        </p:nvSpPr>
        <p:spPr bwMode="auto">
          <a:xfrm>
            <a:off x="457200" y="2438400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</a:t>
            </a:r>
          </a:p>
        </p:txBody>
      </p:sp>
      <p:graphicFrame>
        <p:nvGraphicFramePr>
          <p:cNvPr id="28675" name="Object 1025"/>
          <p:cNvGraphicFramePr>
            <a:graphicFrameLocks noChangeAspect="1"/>
          </p:cNvGraphicFramePr>
          <p:nvPr/>
        </p:nvGraphicFramePr>
        <p:xfrm>
          <a:off x="1670050" y="3068638"/>
          <a:ext cx="1389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5" r:id="rId5" imgW="698500" imgH="190500" progId="Equation.3">
                  <p:embed/>
                </p:oleObj>
              </mc:Choice>
              <mc:Fallback>
                <p:oleObj r:id="rId5" imgW="698500" imgH="1905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068638"/>
                        <a:ext cx="13890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71720"/>
              </p:ext>
            </p:extLst>
          </p:nvPr>
        </p:nvGraphicFramePr>
        <p:xfrm>
          <a:off x="1042988" y="3648075"/>
          <a:ext cx="5851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6" name="Equation" r:id="rId7" imgW="2908080" imgH="215640" progId="Equation.DSMT4">
                  <p:embed/>
                </p:oleObj>
              </mc:Choice>
              <mc:Fallback>
                <p:oleObj name="Equation" r:id="rId7" imgW="2908080" imgH="2156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48075"/>
                        <a:ext cx="5851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034"/>
          <p:cNvSpPr txBox="1">
            <a:spLocks noChangeArrowheads="1"/>
          </p:cNvSpPr>
          <p:nvPr/>
        </p:nvSpPr>
        <p:spPr bwMode="auto">
          <a:xfrm>
            <a:off x="971550" y="4195763"/>
            <a:ext cx="508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Axiom 4 is not satisfied </a:t>
            </a:r>
          </a:p>
        </p:txBody>
      </p:sp>
      <p:sp>
        <p:nvSpPr>
          <p:cNvPr id="28681" name="Text Box 1035"/>
          <p:cNvSpPr txBox="1">
            <a:spLocks noChangeArrowheads="1"/>
          </p:cNvSpPr>
          <p:nvPr/>
        </p:nvSpPr>
        <p:spPr bwMode="auto">
          <a:xfrm>
            <a:off x="1000125" y="4772025"/>
            <a:ext cx="738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Thus this function is not an inner product on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CF14722A-AA41-475B-8EF9-D57D23822A74}" type="slidenum">
              <a:rPr kumimoji="0" lang="en-US" altLang="zh-TW" sz="1400" smtClean="0"/>
              <a:pPr eaLnBrk="1" hangingPunct="1"/>
              <a:t>32</a:t>
            </a:fld>
            <a:endParaRPr kumimoji="0" lang="en-US" altLang="zh-TW" sz="1400" smtClean="0"/>
          </a:p>
        </p:txBody>
      </p:sp>
      <p:sp>
        <p:nvSpPr>
          <p:cNvPr id="29705" name="Rectangle 3"/>
          <p:cNvSpPr>
            <a:spLocks noChangeArrowheads="1"/>
          </p:cNvSpPr>
          <p:nvPr/>
        </p:nvSpPr>
        <p:spPr bwMode="auto">
          <a:xfrm>
            <a:off x="395288" y="764704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5.7: Properties of inner products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Let </a:t>
            </a:r>
            <a:r>
              <a:rPr lang="en-US" altLang="zh-TW" b="1" dirty="0">
                <a:ea typeface="標楷體" pitchFamily="65" charset="-120"/>
              </a:rPr>
              <a:t>u,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, and</a:t>
            </a:r>
            <a:r>
              <a:rPr lang="en-US" altLang="zh-TW" b="1" dirty="0">
                <a:ea typeface="標楷體" pitchFamily="65" charset="-120"/>
              </a:rPr>
              <a:t> w</a:t>
            </a:r>
            <a:r>
              <a:rPr lang="en-US" altLang="zh-TW" dirty="0">
                <a:ea typeface="標楷體" pitchFamily="65" charset="-120"/>
              </a:rPr>
              <a:t> be vectors in an inner product space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, and let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dirty="0">
                <a:ea typeface="標楷體" pitchFamily="65" charset="-120"/>
              </a:rPr>
              <a:t> be any real number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(1)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(2)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(3)</a:t>
            </a:r>
          </a:p>
        </p:txBody>
      </p:sp>
      <p:graphicFrame>
        <p:nvGraphicFramePr>
          <p:cNvPr id="2969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86462"/>
              </p:ext>
            </p:extLst>
          </p:nvPr>
        </p:nvGraphicFramePr>
        <p:xfrm>
          <a:off x="1555750" y="2204864"/>
          <a:ext cx="25352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87" name="Equation" r:id="rId3" imgW="1143000" imgH="203040" progId="Equation.DSMT4">
                  <p:embed/>
                </p:oleObj>
              </mc:Choice>
              <mc:Fallback>
                <p:oleObj name="Equation" r:id="rId3" imgW="114300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204864"/>
                        <a:ext cx="25352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34759"/>
              </p:ext>
            </p:extLst>
          </p:nvPr>
        </p:nvGraphicFramePr>
        <p:xfrm>
          <a:off x="1541463" y="2691705"/>
          <a:ext cx="41640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88" name="Equation" r:id="rId5" imgW="1854000" imgH="203040" progId="Equation.DSMT4">
                  <p:embed/>
                </p:oleObj>
              </mc:Choice>
              <mc:Fallback>
                <p:oleObj name="Equation" r:id="rId5" imgW="18540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691705"/>
                        <a:ext cx="41640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75532"/>
              </p:ext>
            </p:extLst>
          </p:nvPr>
        </p:nvGraphicFramePr>
        <p:xfrm>
          <a:off x="1558925" y="3140968"/>
          <a:ext cx="2552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89" name="Equation" r:id="rId7" imgW="1155600" imgH="203040" progId="Equation.DSMT4">
                  <p:embed/>
                </p:oleObj>
              </mc:Choice>
              <mc:Fallback>
                <p:oleObj name="Equation" r:id="rId7" imgW="11556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140968"/>
                        <a:ext cx="25527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文字方塊 11"/>
          <p:cNvSpPr txBox="1">
            <a:spLocks noChangeArrowheads="1"/>
          </p:cNvSpPr>
          <p:nvPr/>
        </p:nvSpPr>
        <p:spPr bwMode="auto">
          <a:xfrm>
            <a:off x="683568" y="3573016"/>
            <a:ext cx="8064896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※ To prove these properties, you can use only </a:t>
            </a:r>
            <a:r>
              <a:rPr lang="en-US" altLang="zh-TW" sz="2200" dirty="0" smtClean="0">
                <a:solidFill>
                  <a:srgbClr val="0000FF"/>
                </a:solidFill>
              </a:rPr>
              <a:t>the four </a:t>
            </a:r>
            <a:r>
              <a:rPr lang="en-US" altLang="zh-TW" sz="2200" dirty="0">
                <a:solidFill>
                  <a:srgbClr val="0000FF"/>
                </a:solidFill>
              </a:rPr>
              <a:t>axioms </a:t>
            </a:r>
            <a:r>
              <a:rPr lang="en-US" altLang="zh-TW" sz="2200" dirty="0" smtClean="0">
                <a:solidFill>
                  <a:srgbClr val="0000FF"/>
                </a:solidFill>
              </a:rPr>
              <a:t>for defining an </a:t>
            </a:r>
            <a:r>
              <a:rPr lang="en-US" altLang="zh-TW" sz="2200" dirty="0">
                <a:solidFill>
                  <a:srgbClr val="0000FF"/>
                </a:solidFill>
              </a:rPr>
              <a:t>inner product (see Slide 5.26</a:t>
            </a:r>
            <a:r>
              <a:rPr lang="en-US" altLang="zh-TW" sz="2200" dirty="0" smtClean="0">
                <a:solidFill>
                  <a:srgbClr val="0000FF"/>
                </a:solidFill>
              </a:rPr>
              <a:t>)</a:t>
            </a:r>
          </a:p>
          <a:p>
            <a:pPr marL="361950" indent="-3619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rgbClr val="FF0000"/>
                </a:solidFill>
              </a:rPr>
              <a:t>Pf: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(1)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(2)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(3)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  <p:graphicFrame>
        <p:nvGraphicFramePr>
          <p:cNvPr id="297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56348"/>
              </p:ext>
            </p:extLst>
          </p:nvPr>
        </p:nvGraphicFramePr>
        <p:xfrm>
          <a:off x="1167953" y="4738026"/>
          <a:ext cx="35480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0" name="Equation" r:id="rId9" imgW="1930320" imgH="304560" progId="Equation.DSMT4">
                  <p:embed/>
                </p:oleObj>
              </mc:Choice>
              <mc:Fallback>
                <p:oleObj name="Equation" r:id="rId9" imgW="193032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953" y="4738026"/>
                        <a:ext cx="354806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92340"/>
              </p:ext>
            </p:extLst>
          </p:nvPr>
        </p:nvGraphicFramePr>
        <p:xfrm>
          <a:off x="1187624" y="5171662"/>
          <a:ext cx="72596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1" name="Equation" r:id="rId11" imgW="3949560" imgH="304560" progId="Equation.DSMT4">
                  <p:embed/>
                </p:oleObj>
              </mc:Choice>
              <mc:Fallback>
                <p:oleObj name="Equation" r:id="rId11" imgW="394956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171662"/>
                        <a:ext cx="72596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4898"/>
              </p:ext>
            </p:extLst>
          </p:nvPr>
        </p:nvGraphicFramePr>
        <p:xfrm>
          <a:off x="1206376" y="5614441"/>
          <a:ext cx="3149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2" name="Equation" r:id="rId13" imgW="1714320" imgH="304560" progId="Equation.DSMT4">
                  <p:embed/>
                </p:oleObj>
              </mc:Choice>
              <mc:Fallback>
                <p:oleObj name="Equation" r:id="rId13" imgW="171432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376" y="5614441"/>
                        <a:ext cx="31496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F400D028-39DC-424C-B5D9-D32C85A011B4}" type="slidenum">
              <a:rPr kumimoji="0" lang="en-US" altLang="zh-TW" sz="1400" smtClean="0"/>
              <a:pPr eaLnBrk="1" hangingPunct="1"/>
              <a:t>33</a:t>
            </a:fld>
            <a:endParaRPr kumimoji="0" lang="en-US" altLang="zh-TW" sz="1400" smtClean="0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914400" y="628967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are orthogonal if                     </a:t>
            </a: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395288" y="328612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Distance between 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and 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</a:t>
            </a:r>
          </a:p>
        </p:txBody>
      </p:sp>
      <p:graphicFrame>
        <p:nvGraphicFramePr>
          <p:cNvPr id="30722" name="Object 0"/>
          <p:cNvGraphicFramePr>
            <a:graphicFrameLocks noChangeAspect="1"/>
          </p:cNvGraphicFramePr>
          <p:nvPr/>
        </p:nvGraphicFramePr>
        <p:xfrm>
          <a:off x="990600" y="3779838"/>
          <a:ext cx="4121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9" name="Equation" r:id="rId3" imgW="2070000" imgH="253800" progId="Equation.3">
                  <p:embed/>
                </p:oleObj>
              </mc:Choice>
              <mc:Fallback>
                <p:oleObj name="Equation" r:id="rId3" imgW="2070000" imgH="253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79838"/>
                        <a:ext cx="41211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95288" y="442912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Angle </a:t>
            </a:r>
            <a:r>
              <a:rPr lang="en-US" altLang="zh-TW">
                <a:solidFill>
                  <a:schemeClr val="hlink"/>
                </a:solidFill>
              </a:rPr>
              <a:t>between two nonzero vectors </a:t>
            </a:r>
            <a:r>
              <a:rPr lang="en-US" altLang="zh-TW" b="1">
                <a:solidFill>
                  <a:schemeClr val="hlink"/>
                </a:solidFill>
              </a:rPr>
              <a:t>u</a:t>
            </a:r>
            <a:r>
              <a:rPr lang="en-US" altLang="zh-TW">
                <a:solidFill>
                  <a:schemeClr val="hlink"/>
                </a:solidFill>
              </a:rPr>
              <a:t> and </a:t>
            </a:r>
            <a:r>
              <a:rPr lang="en-US" altLang="zh-TW" b="1">
                <a:solidFill>
                  <a:schemeClr val="hlink"/>
                </a:solidFill>
              </a:rPr>
              <a:t>v</a:t>
            </a:r>
            <a:r>
              <a:rPr lang="en-US" altLang="zh-TW">
                <a:solidFill>
                  <a:schemeClr val="hlink"/>
                </a:solidFill>
              </a:rPr>
              <a:t>:</a:t>
            </a:r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990600" y="4905375"/>
          <a:ext cx="32861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0" name="Equation" r:id="rId5" imgW="1663560" imgH="431640" progId="Equation.DSMT4">
                  <p:embed/>
                </p:oleObj>
              </mc:Choice>
              <mc:Fallback>
                <p:oleObj name="Equation" r:id="rId5" imgW="16635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05375"/>
                        <a:ext cx="328612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395288" y="5822950"/>
            <a:ext cx="7924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Orthogonal: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4143375" y="6343650"/>
          <a:ext cx="14366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1" r:id="rId7" imgW="647419" imgH="203112" progId="Equation.3">
                  <p:embed/>
                </p:oleObj>
              </mc:Choice>
              <mc:Fallback>
                <p:oleObj r:id="rId7" imgW="64741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6343650"/>
                        <a:ext cx="14366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40186"/>
              </p:ext>
            </p:extLst>
          </p:nvPr>
        </p:nvGraphicFramePr>
        <p:xfrm>
          <a:off x="2195513" y="5911850"/>
          <a:ext cx="10001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2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911850"/>
                        <a:ext cx="10001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395288" y="2139950"/>
            <a:ext cx="7924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Norm (length) of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 u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 </a:t>
            </a:r>
          </a:p>
        </p:txBody>
      </p:sp>
      <p:graphicFrame>
        <p:nvGraphicFramePr>
          <p:cNvPr id="30726" name="Object 4"/>
          <p:cNvGraphicFramePr>
            <a:graphicFrameLocks noChangeAspect="1"/>
          </p:cNvGraphicFramePr>
          <p:nvPr/>
        </p:nvGraphicFramePr>
        <p:xfrm>
          <a:off x="1143000" y="2635250"/>
          <a:ext cx="1903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3" name="Equation" r:id="rId11" imgW="952200" imgH="253800" progId="Equation.3">
                  <p:embed/>
                </p:oleObj>
              </mc:Choice>
              <mc:Fallback>
                <p:oleObj name="Equation" r:id="rId11" imgW="9522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35250"/>
                        <a:ext cx="19034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Rectangle 25"/>
          <p:cNvSpPr>
            <a:spLocks noChangeArrowheads="1"/>
          </p:cNvSpPr>
          <p:nvPr/>
        </p:nvSpPr>
        <p:spPr bwMode="auto">
          <a:xfrm>
            <a:off x="214313" y="801266"/>
            <a:ext cx="8786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※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The definition of norm (or length), distance, angle, orthogonal, and normalizing for general inner product spaces closely parallel to those 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based on the dot product in Euclidean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62246DF-D83E-40C6-B997-4A1044F678E9}" type="slidenum">
              <a:rPr kumimoji="0" lang="en-US" altLang="zh-TW" sz="1400" smtClean="0"/>
              <a:pPr eaLnBrk="1" hangingPunct="1"/>
              <a:t>34</a:t>
            </a:fld>
            <a:endParaRPr kumimoji="0" lang="en-US" altLang="zh-TW" sz="1400" smtClean="0"/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Normalizing vectors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(1) If              , then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is called a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unit vector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 smtClean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(2)</a:t>
            </a:r>
          </a:p>
        </p:txBody>
      </p:sp>
      <p:graphicFrame>
        <p:nvGraphicFramePr>
          <p:cNvPr id="31746" name="Object 13"/>
          <p:cNvGraphicFramePr>
            <a:graphicFrameLocks noChangeAspect="1"/>
          </p:cNvGraphicFramePr>
          <p:nvPr/>
        </p:nvGraphicFramePr>
        <p:xfrm>
          <a:off x="1835150" y="1471613"/>
          <a:ext cx="9461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1" r:id="rId3" imgW="431613" imgH="190417" progId="Equation.3">
                  <p:embed/>
                </p:oleObj>
              </mc:Choice>
              <mc:Fallback>
                <p:oleObj r:id="rId3" imgW="431613" imgH="19041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71613"/>
                        <a:ext cx="9461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0641"/>
              </p:ext>
            </p:extLst>
          </p:nvPr>
        </p:nvGraphicFramePr>
        <p:xfrm>
          <a:off x="1636192" y="2976191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2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192" y="2976191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39625"/>
              </p:ext>
            </p:extLst>
          </p:nvPr>
        </p:nvGraphicFramePr>
        <p:xfrm>
          <a:off x="2596629" y="2955553"/>
          <a:ext cx="1627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3"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629" y="2955553"/>
                        <a:ext cx="1627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30388"/>
              </p:ext>
            </p:extLst>
          </p:nvPr>
        </p:nvGraphicFramePr>
        <p:xfrm>
          <a:off x="4347642" y="2780928"/>
          <a:ext cx="533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4" name="方程式" r:id="rId9" imgW="241200" imgH="444240" progId="Equation.3">
                  <p:embed/>
                </p:oleObj>
              </mc:Choice>
              <mc:Fallback>
                <p:oleObj name="方程式" r:id="rId9" imgW="2412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642" y="2780928"/>
                        <a:ext cx="5334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4957242" y="3001591"/>
            <a:ext cx="286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(the unit vector in the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direction of </a:t>
            </a:r>
            <a:r>
              <a:rPr lang="en-US" altLang="zh-TW" sz="20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31753" name="Text Box 19"/>
          <p:cNvSpPr txBox="1">
            <a:spLocks noChangeArrowheads="1"/>
          </p:cNvSpPr>
          <p:nvPr/>
        </p:nvSpPr>
        <p:spPr bwMode="auto">
          <a:xfrm>
            <a:off x="1403648" y="3505965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(if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is not a zero vector)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403648" y="1988840"/>
            <a:ext cx="6033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(Note that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     is defined as              )</a:t>
            </a:r>
            <a:endParaRPr lang="en-US" altLang="zh-TW" sz="2000" dirty="0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64001"/>
              </p:ext>
            </p:extLst>
          </p:nvPr>
        </p:nvGraphicFramePr>
        <p:xfrm>
          <a:off x="2552400" y="1988840"/>
          <a:ext cx="3657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5" name="Equation" r:id="rId11" imgW="228600" imgH="253800" progId="Equation.DSMT4">
                  <p:embed/>
                </p:oleObj>
              </mc:Choice>
              <mc:Fallback>
                <p:oleObj name="Equation" r:id="rId11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2400" y="1988840"/>
                        <a:ext cx="36576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08585"/>
              </p:ext>
            </p:extLst>
          </p:nvPr>
        </p:nvGraphicFramePr>
        <p:xfrm>
          <a:off x="4352600" y="1984375"/>
          <a:ext cx="7905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6" name="Equation" r:id="rId13" imgW="495000" imgH="291960" progId="Equation.DSMT4">
                  <p:embed/>
                </p:oleObj>
              </mc:Choice>
              <mc:Fallback>
                <p:oleObj name="Equation" r:id="rId13" imgW="495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2600" y="1984375"/>
                        <a:ext cx="79057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98AEBB4-39A4-4328-91D1-3E6236967F05}" type="slidenum">
              <a:rPr kumimoji="0" lang="en-US" altLang="zh-TW" sz="1400" smtClean="0"/>
              <a:pPr eaLnBrk="1" hangingPunct="1"/>
              <a:t>35</a:t>
            </a:fld>
            <a:endParaRPr kumimoji="0" lang="en-US" altLang="zh-TW" sz="1400" smtClean="0"/>
          </a:p>
        </p:txBody>
      </p:sp>
      <p:sp>
        <p:nvSpPr>
          <p:cNvPr id="32780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6: </a:t>
            </a:r>
            <a:r>
              <a:rPr lang="en-US" altLang="zh-TW" dirty="0" smtClean="0">
                <a:solidFill>
                  <a:schemeClr val="hlink"/>
                </a:solidFill>
              </a:rPr>
              <a:t>An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inner 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product in the polynomial space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815975" y="2630488"/>
          <a:ext cx="744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4" name="Equation" r:id="rId3" imgW="3543120" imgH="241200" progId="Equation.DSMT4">
                  <p:embed/>
                </p:oleObj>
              </mc:Choice>
              <mc:Fallback>
                <p:oleObj name="Equation" r:id="rId3" imgW="354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630488"/>
                        <a:ext cx="74406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279525" y="1901825"/>
          <a:ext cx="4179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5" name="Equation" r:id="rId5" imgW="1854000" imgH="253800" progId="Equation.DSMT4">
                  <p:embed/>
                </p:oleObj>
              </mc:Choice>
              <mc:Fallback>
                <p:oleObj name="Equation" r:id="rId5" imgW="1854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901825"/>
                        <a:ext cx="41798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5429250" y="1931988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is an inner product</a:t>
            </a:r>
            <a:r>
              <a:rPr lang="en-US" altLang="zh-TW"/>
              <a:t>  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1081088" y="3059113"/>
          <a:ext cx="19827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6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059113"/>
                        <a:ext cx="1982787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3448050" y="3108325"/>
          <a:ext cx="15478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7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108325"/>
                        <a:ext cx="15478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5449888" y="3108325"/>
          <a:ext cx="2117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8" name="Equation" r:id="rId11" imgW="952200" imgH="203040" progId="Equation.DSMT4">
                  <p:embed/>
                </p:oleObj>
              </mc:Choice>
              <mc:Fallback>
                <p:oleObj name="Equation" r:id="rId11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108325"/>
                        <a:ext cx="21177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357188" y="34671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030288" y="3883025"/>
          <a:ext cx="554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9" name="Equation" r:id="rId13" imgW="2527200" imgH="253800" progId="Equation.DSMT4">
                  <p:embed/>
                </p:oleObj>
              </mc:Choice>
              <mc:Fallback>
                <p:oleObj name="Equation" r:id="rId13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3883025"/>
                        <a:ext cx="5549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1003300" y="4378325"/>
          <a:ext cx="594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0" name="Equation" r:id="rId15" imgW="2692080" imgH="304560" progId="Equation.DSMT4">
                  <p:embed/>
                </p:oleObj>
              </mc:Choice>
              <mc:Fallback>
                <p:oleObj name="Equation" r:id="rId15" imgW="2692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78325"/>
                        <a:ext cx="594518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1025525" y="5014913"/>
          <a:ext cx="5811838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1" name="Equation" r:id="rId17" imgW="2641320" imgH="799920" progId="Equation.DSMT4">
                  <p:embed/>
                </p:oleObj>
              </mc:Choice>
              <mc:Fallback>
                <p:oleObj name="Equation" r:id="rId17" imgW="26413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5014913"/>
                        <a:ext cx="5811838" cy="175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714375" y="1344613"/>
          <a:ext cx="7558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2" name="Equation" r:id="rId19" imgW="3352680" imgH="241200" progId="Equation.3">
                  <p:embed/>
                </p:oleObj>
              </mc:Choice>
              <mc:Fallback>
                <p:oleObj name="Equation" r:id="rId19" imgW="335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44613"/>
                        <a:ext cx="75580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60400" y="1928813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and  </a:t>
            </a:r>
          </a:p>
        </p:txBody>
      </p:sp>
    </p:spTree>
    <p:extLst>
      <p:ext uri="{BB962C8B-B14F-4D97-AF65-F5344CB8AC3E}">
        <p14:creationId xmlns:p14="http://schemas.microsoft.com/office/powerpoint/2010/main" val="38581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C4C6BF31-44E3-4558-B950-DB44DBAD2245}" type="slidenum">
              <a:rPr kumimoji="0" lang="en-US" altLang="zh-TW" sz="1400" smtClean="0"/>
              <a:pPr eaLnBrk="1" hangingPunct="1"/>
              <a:t>36</a:t>
            </a:fld>
            <a:endParaRPr kumimoji="0" lang="en-US" altLang="zh-TW" sz="1400" smtClean="0"/>
          </a:p>
        </p:txBody>
      </p:sp>
      <p:sp>
        <p:nvSpPr>
          <p:cNvPr id="33803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norm: (the same as the properties for the dot product in </a:t>
            </a:r>
            <a:r>
              <a:rPr lang="en-US" altLang="zh-TW" i="1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 on Slide 5.2)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if and only if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95288" y="34290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distance: (the same as the properties for the dot product in </a:t>
            </a:r>
            <a:r>
              <a:rPr lang="en-US" altLang="zh-TW" i="1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 on Slide 5.9)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       </a:t>
            </a:r>
            <a:r>
              <a:rPr lang="en-US" altLang="zh-TW" dirty="0">
                <a:latin typeface="+mn-lt"/>
              </a:rPr>
              <a:t>if and only if </a:t>
            </a:r>
            <a:endParaRPr lang="en-US" altLang="zh-TW" dirty="0">
              <a:latin typeface="+mn-lt"/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1619250" y="1906588"/>
          <a:ext cx="985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5" r:id="rId3" imgW="444307" imgH="190417" progId="Equation.3">
                  <p:embed/>
                </p:oleObj>
              </mc:Choice>
              <mc:Fallback>
                <p:oleObj r:id="rId3" imgW="444307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06588"/>
                        <a:ext cx="985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1619250" y="2409825"/>
          <a:ext cx="985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6" r:id="rId5" imgW="444307" imgH="190417" progId="Equation.3">
                  <p:embed/>
                </p:oleObj>
              </mc:Choice>
              <mc:Fallback>
                <p:oleObj r:id="rId5" imgW="444307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09825"/>
                        <a:ext cx="985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4429125" y="2428875"/>
          <a:ext cx="676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7" r:id="rId7" imgW="330057" imgH="165028" progId="Equation.3">
                  <p:embed/>
                </p:oleObj>
              </mc:Choice>
              <mc:Fallback>
                <p:oleObj r:id="rId7" imgW="330057" imgH="16502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428875"/>
                        <a:ext cx="6762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603375" y="2936875"/>
          <a:ext cx="17637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8" r:id="rId9" imgW="799753" imgH="190417" progId="Equation.3">
                  <p:embed/>
                </p:oleObj>
              </mc:Choice>
              <mc:Fallback>
                <p:oleObj r:id="rId9" imgW="799753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936875"/>
                        <a:ext cx="17637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614488" y="4481513"/>
          <a:ext cx="14938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9" r:id="rId11" imgW="672808" imgH="190417" progId="Equation.3">
                  <p:embed/>
                </p:oleObj>
              </mc:Choice>
              <mc:Fallback>
                <p:oleObj r:id="rId11" imgW="672808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481513"/>
                        <a:ext cx="14938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614488" y="5014913"/>
          <a:ext cx="15192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0" r:id="rId13" imgW="685800" imgH="190500" progId="Equation.3">
                  <p:embed/>
                </p:oleObj>
              </mc:Choice>
              <mc:Fallback>
                <p:oleObj r:id="rId13" imgW="6858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5014913"/>
                        <a:ext cx="15192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6"/>
          <p:cNvGraphicFramePr>
            <a:graphicFrameLocks noChangeAspect="1"/>
          </p:cNvGraphicFramePr>
          <p:nvPr/>
        </p:nvGraphicFramePr>
        <p:xfrm>
          <a:off x="4929188" y="5091113"/>
          <a:ext cx="787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1" r:id="rId15" imgW="355138" imgH="126835" progId="Equation.3">
                  <p:embed/>
                </p:oleObj>
              </mc:Choice>
              <mc:Fallback>
                <p:oleObj r:id="rId15" imgW="355138" imgH="1268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5091113"/>
                        <a:ext cx="7874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1611313" y="5508625"/>
          <a:ext cx="22891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2" r:id="rId17" imgW="1040948" imgH="190417" progId="Equation.3">
                  <p:embed/>
                </p:oleObj>
              </mc:Choice>
              <mc:Fallback>
                <p:oleObj r:id="rId17" imgW="1040948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508625"/>
                        <a:ext cx="22891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CDBD7CB0-783E-4D90-81E8-607E43A5F1B5}" type="slidenum">
              <a:rPr kumimoji="0" lang="en-US" altLang="zh-TW" sz="1400" smtClean="0"/>
              <a:pPr eaLnBrk="1" hangingPunct="1"/>
              <a:t>37</a:t>
            </a:fld>
            <a:endParaRPr kumimoji="0" lang="en-US" altLang="zh-TW" sz="1400" smtClean="0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5.8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：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be vectors in an inner product space</a:t>
            </a:r>
            <a:r>
              <a:rPr lang="en-US" altLang="zh-TW" b="1">
                <a:ea typeface="標楷體" pitchFamily="65" charset="-120"/>
              </a:rPr>
              <a:t> </a:t>
            </a:r>
            <a:r>
              <a:rPr lang="en-US" altLang="zh-TW" i="1">
                <a:ea typeface="標楷體" pitchFamily="65" charset="-120"/>
              </a:rPr>
              <a:t>V</a:t>
            </a:r>
            <a:endParaRPr lang="en-US" altLang="zh-TW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(1) Cauchy-Schwarz inequality: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(2) Triangle inequality: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(3) Pythagorean theorem: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    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are orthogonal if and only if   </a:t>
            </a:r>
          </a:p>
        </p:txBody>
      </p:sp>
      <p:graphicFrame>
        <p:nvGraphicFramePr>
          <p:cNvPr id="34818" name="Object 0"/>
          <p:cNvGraphicFramePr>
            <a:graphicFrameLocks noChangeAspect="1"/>
          </p:cNvGraphicFramePr>
          <p:nvPr/>
        </p:nvGraphicFramePr>
        <p:xfrm>
          <a:off x="2209800" y="3697288"/>
          <a:ext cx="2501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5" r:id="rId3" imgW="1129810" imgH="190417" progId="Equation.3">
                  <p:embed/>
                </p:oleObj>
              </mc:Choice>
              <mc:Fallback>
                <p:oleObj r:id="rId3" imgW="1129810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97288"/>
                        <a:ext cx="25019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5546725" y="36607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Theorem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5.5</a:t>
            </a:r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2209800" y="5372100"/>
          <a:ext cx="29146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6" r:id="rId5" imgW="1320800" imgH="228600" progId="Equation.3">
                  <p:embed/>
                </p:oleObj>
              </mc:Choice>
              <mc:Fallback>
                <p:oleObj r:id="rId5" imgW="1320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72100"/>
                        <a:ext cx="29146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21"/>
          <p:cNvSpPr txBox="1">
            <a:spLocks noChangeArrowheads="1"/>
          </p:cNvSpPr>
          <p:nvPr/>
        </p:nvSpPr>
        <p:spPr bwMode="auto">
          <a:xfrm>
            <a:off x="5580063" y="5419725"/>
            <a:ext cx="196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Theorem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5.6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2286000" y="2517775"/>
          <a:ext cx="2438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7" r:id="rId7" imgW="1066337" imgH="203112" progId="Equation.3">
                  <p:embed/>
                </p:oleObj>
              </mc:Choice>
              <mc:Fallback>
                <p:oleObj r:id="rId7" imgW="1066337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7775"/>
                        <a:ext cx="24384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5562600" y="2517775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Theorem </a:t>
            </a:r>
            <a:r>
              <a:rPr lang="en-US" altLang="zh-TW"/>
              <a:t>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87709E79-B6E1-4D64-B833-09FD766D70F4}" type="slidenum">
              <a:rPr kumimoji="0" lang="en-US" altLang="zh-TW" sz="1400" smtClean="0"/>
              <a:pPr eaLnBrk="1" hangingPunct="1"/>
              <a:t>38</a:t>
            </a:fld>
            <a:endParaRPr kumimoji="0" lang="en-US" altLang="zh-TW" sz="1400" smtClean="0"/>
          </a:p>
        </p:txBody>
      </p:sp>
      <p:sp>
        <p:nvSpPr>
          <p:cNvPr id="35847" name="Rectangle 1027"/>
          <p:cNvSpPr>
            <a:spLocks noChangeArrowheads="1"/>
          </p:cNvSpPr>
          <p:nvPr/>
        </p:nvSpPr>
        <p:spPr bwMode="auto">
          <a:xfrm>
            <a:off x="395288" y="4643438"/>
            <a:ext cx="7924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For inner product spaces: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571500" lvl="1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 </a:t>
            </a:r>
            <a:r>
              <a:rPr lang="en-US" altLang="zh-TW">
                <a:ea typeface="標楷體" pitchFamily="65" charset="-120"/>
              </a:rPr>
              <a:t>and</a:t>
            </a:r>
            <a:r>
              <a:rPr lang="en-US" altLang="zh-TW" b="1">
                <a:ea typeface="標楷體" pitchFamily="65" charset="-120"/>
              </a:rPr>
              <a:t> v </a:t>
            </a:r>
            <a:r>
              <a:rPr lang="en-US" altLang="zh-TW">
                <a:ea typeface="標楷體" pitchFamily="65" charset="-120"/>
              </a:rPr>
              <a:t>be two vectors in an inner product space</a:t>
            </a:r>
            <a:r>
              <a:rPr lang="en-US" altLang="zh-TW" b="1">
                <a:ea typeface="標楷體" pitchFamily="65" charset="-120"/>
              </a:rPr>
              <a:t>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. If          , then the orthogonal projection of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onto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given by</a:t>
            </a:r>
          </a:p>
        </p:txBody>
      </p:sp>
      <p:sp>
        <p:nvSpPr>
          <p:cNvPr id="35848" name="Text Box 1041"/>
          <p:cNvSpPr txBox="1">
            <a:spLocks noChangeArrowheads="1"/>
          </p:cNvSpPr>
          <p:nvPr/>
        </p:nvSpPr>
        <p:spPr bwMode="auto">
          <a:xfrm>
            <a:off x="1752600" y="4810125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35842" name="Object 2048"/>
          <p:cNvGraphicFramePr>
            <a:graphicFrameLocks noChangeAspect="1"/>
          </p:cNvGraphicFramePr>
          <p:nvPr/>
        </p:nvGraphicFramePr>
        <p:xfrm>
          <a:off x="1285875" y="5502275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2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502275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2049"/>
          <p:cNvGraphicFramePr>
            <a:graphicFrameLocks noChangeAspect="1"/>
          </p:cNvGraphicFramePr>
          <p:nvPr/>
        </p:nvGraphicFramePr>
        <p:xfrm>
          <a:off x="3082925" y="5994400"/>
          <a:ext cx="2093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3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5994400"/>
                        <a:ext cx="20939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25442"/>
              </p:ext>
            </p:extLst>
          </p:nvPr>
        </p:nvGraphicFramePr>
        <p:xfrm>
          <a:off x="2673350" y="2564904"/>
          <a:ext cx="638492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4" name="Equation" r:id="rId7" imgW="3568680" imgH="1180800" progId="Equation.DSMT4">
                  <p:embed/>
                </p:oleObj>
              </mc:Choice>
              <mc:Fallback>
                <p:oleObj name="Equation" r:id="rId7" imgW="3568680" imgH="1180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564904"/>
                        <a:ext cx="6384925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3364"/>
              </p:ext>
            </p:extLst>
          </p:nvPr>
        </p:nvGraphicFramePr>
        <p:xfrm>
          <a:off x="428625" y="2484933"/>
          <a:ext cx="22272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5" name="Visio" r:id="rId9" imgW="1846359" imgH="1503900" progId="Visio.Drawing.11">
                  <p:embed/>
                </p:oleObj>
              </mc:Choice>
              <mc:Fallback>
                <p:oleObj name="Visio" r:id="rId9" imgW="1846359" imgH="1503900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484933"/>
                        <a:ext cx="22272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027"/>
          <p:cNvSpPr>
            <a:spLocks noChangeArrowheads="1"/>
          </p:cNvSpPr>
          <p:nvPr/>
        </p:nvSpPr>
        <p:spPr bwMode="auto">
          <a:xfrm>
            <a:off x="357188" y="857250"/>
            <a:ext cx="83915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 projections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正交投影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): For the dot product 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function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in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i="1" baseline="50000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, we define the orthogonal projection of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onto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to be </a:t>
            </a:r>
            <a:r>
              <a:rPr lang="en-US" altLang="zh-TW" dirty="0" err="1">
                <a:solidFill>
                  <a:schemeClr val="hlink"/>
                </a:solidFill>
                <a:ea typeface="標楷體" pitchFamily="65" charset="-120"/>
              </a:rPr>
              <a:t>proj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v</a:t>
            </a:r>
            <a:r>
              <a:rPr lang="en-US" altLang="zh-TW" b="1" dirty="0" err="1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= </a:t>
            </a:r>
            <a:r>
              <a:rPr lang="en-US" altLang="zh-TW" i="1" dirty="0" err="1">
                <a:solidFill>
                  <a:schemeClr val="hlink"/>
                </a:solidFill>
                <a:ea typeface="標楷體" pitchFamily="65" charset="-120"/>
              </a:rPr>
              <a:t>a</a:t>
            </a:r>
            <a:r>
              <a:rPr lang="en-US" altLang="zh-TW" b="1" dirty="0" err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(a scalar multiple of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), and the coefficient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can be derived as follows</a:t>
            </a:r>
            <a:endParaRPr lang="en-US" altLang="zh-TW" dirty="0">
              <a:ea typeface="標楷體" pitchFamily="65" charset="-120"/>
            </a:endParaRPr>
          </a:p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FDE58E6-ABB5-46EB-A34D-B3C24313E9D5}" type="slidenum">
              <a:rPr kumimoji="0" lang="en-US" altLang="zh-TW" sz="1400" smtClean="0"/>
              <a:pPr eaLnBrk="1" hangingPunct="1"/>
              <a:t>39</a:t>
            </a:fld>
            <a:endParaRPr kumimoji="0" lang="en-US" altLang="zh-TW" sz="1400" smtClean="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10: Finding an orthogonal projection in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baseline="40000" dirty="0">
                <a:solidFill>
                  <a:schemeClr val="hlink"/>
                </a:solidFill>
                <a:ea typeface="標楷體" pitchFamily="65" charset="-120"/>
              </a:rPr>
              <a:t>3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Use the Euclidean inner product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dirty="0">
                <a:ea typeface="標楷體" pitchFamily="65" charset="-120"/>
              </a:rPr>
              <a:t> to find the orthogonal projection of </a:t>
            </a:r>
            <a:r>
              <a:rPr lang="en-US" altLang="zh-TW" b="1" dirty="0" smtClean="0">
                <a:ea typeface="標楷體" pitchFamily="65" charset="-120"/>
              </a:rPr>
              <a:t>u </a:t>
            </a:r>
            <a:r>
              <a:rPr lang="en-US" altLang="zh-TW" dirty="0" smtClean="0">
                <a:ea typeface="標楷體" pitchFamily="65" charset="-120"/>
              </a:rPr>
              <a:t>= (</a:t>
            </a:r>
            <a:r>
              <a:rPr lang="en-US" altLang="zh-TW" dirty="0">
                <a:ea typeface="標楷體" pitchFamily="65" charset="-120"/>
              </a:rPr>
              <a:t>6, 2, 4) onto </a:t>
            </a:r>
            <a:r>
              <a:rPr lang="en-US" altLang="zh-TW" b="1" dirty="0" smtClean="0">
                <a:ea typeface="標楷體" pitchFamily="65" charset="-120"/>
              </a:rPr>
              <a:t>v </a:t>
            </a:r>
            <a:r>
              <a:rPr lang="en-US" altLang="zh-TW" dirty="0" smtClean="0">
                <a:ea typeface="標楷體" pitchFamily="65" charset="-120"/>
              </a:rPr>
              <a:t>= (</a:t>
            </a:r>
            <a:r>
              <a:rPr lang="en-US" altLang="zh-TW" dirty="0">
                <a:ea typeface="標楷體" pitchFamily="65" charset="-120"/>
              </a:rPr>
              <a:t>1, 2, 0)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08013" y="2565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36866" name="Object 0"/>
          <p:cNvGraphicFramePr>
            <a:graphicFrameLocks noChangeAspect="1"/>
          </p:cNvGraphicFramePr>
          <p:nvPr/>
        </p:nvGraphicFramePr>
        <p:xfrm>
          <a:off x="990600" y="3124200"/>
          <a:ext cx="4621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1" name="Equation" r:id="rId3" imgW="2311200" imgH="203040" progId="Equation.3">
                  <p:embed/>
                </p:oleObj>
              </mc:Choice>
              <mc:Fallback>
                <p:oleObj name="Equation" r:id="rId3" imgW="2311200" imgH="2030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4621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1"/>
          <p:cNvGraphicFramePr>
            <a:graphicFrameLocks noChangeAspect="1"/>
          </p:cNvGraphicFramePr>
          <p:nvPr/>
        </p:nvGraphicFramePr>
        <p:xfrm>
          <a:off x="1219200" y="3657600"/>
          <a:ext cx="294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" name="Equation" r:id="rId5" imgW="1473120" imgH="228600" progId="Equation.3">
                  <p:embed/>
                </p:oleObj>
              </mc:Choice>
              <mc:Fallback>
                <p:oleObj name="Equation" r:id="rId5" imgW="14731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29448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000125" y="4191000"/>
          <a:ext cx="6550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3" name="Equation" r:id="rId7" imgW="3276360" imgH="431640" progId="Equation.DSMT4">
                  <p:embed/>
                </p:oleObj>
              </mc:Choice>
              <mc:Fallback>
                <p:oleObj name="Equation" r:id="rId7" imgW="3276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191000"/>
                        <a:ext cx="65500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151FFCC-2E1B-4202-A8C7-1906B61E750C}" type="slidenum">
              <a:rPr kumimoji="0" lang="en-US" altLang="zh-TW" sz="1400" smtClean="0"/>
              <a:pPr eaLnBrk="1" hangingPunct="1"/>
              <a:t>4</a:t>
            </a:fld>
            <a:endParaRPr kumimoji="0" lang="en-US" altLang="zh-TW" sz="1400" smtClean="0"/>
          </a:p>
        </p:txBody>
      </p:sp>
      <p:sp>
        <p:nvSpPr>
          <p:cNvPr id="30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24862" cy="762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 standard unit vector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標準單位向量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in</a:t>
            </a:r>
            <a:r>
              <a:rPr lang="en-US" altLang="zh-TW" i="1" dirty="0" smtClean="0"/>
              <a:t> R</a:t>
            </a:r>
            <a:r>
              <a:rPr lang="en-US" altLang="zh-TW" i="1" baseline="50000" dirty="0" smtClean="0"/>
              <a:t>n</a:t>
            </a:r>
            <a:r>
              <a:rPr lang="en-US" altLang="zh-TW" dirty="0" smtClean="0"/>
              <a:t>: only one component of the vector is 1 and the others are 0 (thus the length of this vector must be 1)</a:t>
            </a:r>
          </a:p>
        </p:txBody>
      </p:sp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4986338" y="6453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6453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30"/>
          <p:cNvGraphicFramePr>
            <a:graphicFrameLocks noChangeAspect="1"/>
          </p:cNvGraphicFramePr>
          <p:nvPr/>
        </p:nvGraphicFramePr>
        <p:xfrm>
          <a:off x="1433513" y="5214938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8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5214938"/>
                        <a:ext cx="1727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031"/>
          <p:cNvSpPr txBox="1">
            <a:spLocks noChangeArrowheads="1"/>
          </p:cNvSpPr>
          <p:nvPr/>
        </p:nvSpPr>
        <p:spPr bwMode="auto">
          <a:xfrm>
            <a:off x="3276600" y="5157788"/>
            <a:ext cx="414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have the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same direction</a:t>
            </a:r>
          </a:p>
        </p:txBody>
      </p:sp>
      <p:sp>
        <p:nvSpPr>
          <p:cNvPr id="3083" name="Text Box 1032"/>
          <p:cNvSpPr txBox="1">
            <a:spLocks noChangeArrowheads="1"/>
          </p:cNvSpPr>
          <p:nvPr/>
        </p:nvSpPr>
        <p:spPr bwMode="auto">
          <a:xfrm>
            <a:off x="3276600" y="5591175"/>
            <a:ext cx="482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u</a:t>
            </a:r>
            <a:r>
              <a:rPr lang="en-US" altLang="zh-TW"/>
              <a:t> and </a:t>
            </a:r>
            <a:r>
              <a:rPr lang="en-US" altLang="zh-TW" b="1"/>
              <a:t>v</a:t>
            </a:r>
            <a:r>
              <a:rPr lang="en-US" altLang="zh-TW"/>
              <a:t> have the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opposite directions</a:t>
            </a:r>
          </a:p>
        </p:txBody>
      </p:sp>
      <p:sp>
        <p:nvSpPr>
          <p:cNvPr id="3084" name="Rectangle 1036"/>
          <p:cNvSpPr>
            <a:spLocks noChangeArrowheads="1"/>
          </p:cNvSpPr>
          <p:nvPr/>
        </p:nvSpPr>
        <p:spPr bwMode="auto">
          <a:xfrm>
            <a:off x="395288" y="4572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Notes: </a:t>
            </a:r>
            <a:r>
              <a:rPr lang="en-US" altLang="zh-TW">
                <a:ea typeface="標楷體" pitchFamily="65" charset="-120"/>
              </a:rPr>
              <a:t>Two nonzero vectors are parallel if </a:t>
            </a:r>
          </a:p>
        </p:txBody>
      </p:sp>
      <p:graphicFrame>
        <p:nvGraphicFramePr>
          <p:cNvPr id="3076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246"/>
              </p:ext>
            </p:extLst>
          </p:nvPr>
        </p:nvGraphicFramePr>
        <p:xfrm>
          <a:off x="977850" y="3497263"/>
          <a:ext cx="71945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9" name="Equation" r:id="rId7" imgW="3593880" imgH="253800" progId="Equation.DSMT4">
                  <p:embed/>
                </p:oleObj>
              </mc:Choice>
              <mc:Fallback>
                <p:oleObj name="Equation" r:id="rId7" imgW="3593880" imgH="2538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850" y="3497263"/>
                        <a:ext cx="71945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40"/>
          <p:cNvGraphicFramePr>
            <a:graphicFrameLocks noChangeAspect="1"/>
          </p:cNvGraphicFramePr>
          <p:nvPr/>
        </p:nvGraphicFramePr>
        <p:xfrm>
          <a:off x="971550" y="2239963"/>
          <a:ext cx="3311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0" name="Equation" r:id="rId9" imgW="1650960" imgH="253800" progId="Equation.DSMT4">
                  <p:embed/>
                </p:oleObj>
              </mc:Choice>
              <mc:Fallback>
                <p:oleObj name="Equation" r:id="rId9" imgW="1650960" imgH="253800" progId="Equation.DSMT4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39963"/>
                        <a:ext cx="33115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41"/>
          <p:cNvGraphicFramePr>
            <a:graphicFrameLocks noChangeAspect="1"/>
          </p:cNvGraphicFramePr>
          <p:nvPr/>
        </p:nvGraphicFramePr>
        <p:xfrm>
          <a:off x="989013" y="2852738"/>
          <a:ext cx="5167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1" name="Equation" r:id="rId11" imgW="2577960" imgH="253800" progId="Equation.DSMT4">
                  <p:embed/>
                </p:oleObj>
              </mc:Choice>
              <mc:Fallback>
                <p:oleObj name="Equation" r:id="rId11" imgW="2577960" imgH="25380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852738"/>
                        <a:ext cx="5167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919788" y="4716463"/>
          <a:ext cx="8667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2" name="Equation" r:id="rId13" imgW="431640" imgH="139680" progId="Equation.DSMT4">
                  <p:embed/>
                </p:oleObj>
              </mc:Choice>
              <mc:Fallback>
                <p:oleObj name="Equation" r:id="rId13" imgW="431640" imgH="139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716463"/>
                        <a:ext cx="86677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0B22FE6-BCDC-426D-A5EA-B29A916234FC}" type="slidenum">
              <a:rPr kumimoji="0" lang="en-US" altLang="zh-TW" sz="1400" smtClean="0"/>
              <a:pPr eaLnBrk="1" hangingPunct="1"/>
              <a:t>40</a:t>
            </a:fld>
            <a:endParaRPr kumimoji="0" lang="en-US" altLang="zh-TW" sz="1400" smtClean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95288" y="838200"/>
            <a:ext cx="79930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5.9: Orthogonal projection and distance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 </a:t>
            </a:r>
            <a:r>
              <a:rPr lang="en-US" altLang="zh-TW">
                <a:ea typeface="標楷體" pitchFamily="65" charset="-120"/>
              </a:rPr>
              <a:t>and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be two vectors in an inner product space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, and if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≠ </a:t>
            </a:r>
            <a:r>
              <a:rPr lang="en-US" altLang="zh-TW" b="1"/>
              <a:t>0</a:t>
            </a:r>
            <a:r>
              <a:rPr lang="en-US" altLang="zh-TW"/>
              <a:t>,</a:t>
            </a:r>
            <a:r>
              <a:rPr lang="en-US" altLang="zh-TW">
                <a:ea typeface="標楷體" pitchFamily="65" charset="-120"/>
              </a:rPr>
              <a:t> then </a:t>
            </a:r>
          </a:p>
        </p:txBody>
      </p:sp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2038350" y="2357438"/>
          <a:ext cx="4443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3" name="Equation" r:id="rId3" imgW="2222280" imgH="431640" progId="Equation.DSMT4">
                  <p:embed/>
                </p:oleObj>
              </mc:Choice>
              <mc:Fallback>
                <p:oleObj name="Equation" r:id="rId3" imgW="222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357438"/>
                        <a:ext cx="44434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936625" y="3429000"/>
          <a:ext cx="69215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4" name="Visio" r:id="rId5" imgW="4009072" imgH="1508760" progId="Visio.Drawing.11">
                  <p:embed/>
                </p:oleObj>
              </mc:Choice>
              <mc:Fallback>
                <p:oleObj name="Visio" r:id="rId5" imgW="4009072" imgH="15087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429000"/>
                        <a:ext cx="69215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文字方塊 6"/>
          <p:cNvSpPr txBox="1">
            <a:spLocks noChangeArrowheads="1"/>
          </p:cNvSpPr>
          <p:nvPr/>
        </p:nvSpPr>
        <p:spPr bwMode="auto">
          <a:xfrm>
            <a:off x="428625" y="600710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en-US" altLang="zh-TW" sz="2000" dirty="0">
                <a:solidFill>
                  <a:srgbClr val="0000FF"/>
                </a:solidFill>
              </a:rPr>
              <a:t>※ Theorem 5.9 can be inferred </a:t>
            </a:r>
            <a:r>
              <a:rPr lang="en-US" altLang="zh-TW" sz="2000" dirty="0" smtClean="0">
                <a:solidFill>
                  <a:srgbClr val="0000FF"/>
                </a:solidFill>
              </a:rPr>
              <a:t>straightforwardly </a:t>
            </a:r>
            <a:r>
              <a:rPr lang="en-US" altLang="zh-TW" sz="2000" dirty="0">
                <a:solidFill>
                  <a:srgbClr val="0000FF"/>
                </a:solidFill>
              </a:rPr>
              <a:t>by the Pythagorean Theorem, i.e., in a right triangle, the hypotenuse (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斜邊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is longer than both legs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兩股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543447F-54E1-4D72-A92E-9B963166DBEB}" type="slidenum">
              <a:rPr kumimoji="0" lang="en-US" altLang="zh-TW" sz="1400" smtClean="0"/>
              <a:pPr eaLnBrk="1" hangingPunct="1"/>
              <a:t>41</a:t>
            </a:fld>
            <a:endParaRPr kumimoji="0" lang="en-US" altLang="zh-TW" sz="1400" smtClean="0"/>
          </a:p>
        </p:txBody>
      </p:sp>
      <p:sp>
        <p:nvSpPr>
          <p:cNvPr id="942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5.2:</a:t>
            </a:r>
          </a:p>
        </p:txBody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inner product: </a:t>
            </a:r>
            <a:r>
              <a:rPr lang="zh-TW" altLang="en-US" dirty="0" smtClean="0">
                <a:solidFill>
                  <a:schemeClr val="tx1"/>
                </a:solidFill>
              </a:rPr>
              <a:t>內積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inner product space: </a:t>
            </a:r>
            <a:r>
              <a:rPr lang="zh-TW" altLang="en-US" dirty="0" smtClean="0">
                <a:solidFill>
                  <a:schemeClr val="tx1"/>
                </a:solidFill>
              </a:rPr>
              <a:t>內積空間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norm: </a:t>
            </a:r>
            <a:r>
              <a:rPr lang="zh-TW" altLang="en-US" dirty="0" smtClean="0">
                <a:solidFill>
                  <a:schemeClr val="tx1"/>
                </a:solidFill>
              </a:rPr>
              <a:t>範數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distance: </a:t>
            </a:r>
            <a:r>
              <a:rPr lang="zh-TW" altLang="en-US" dirty="0" smtClean="0">
                <a:solidFill>
                  <a:schemeClr val="tx1"/>
                </a:solidFill>
              </a:rPr>
              <a:t>距離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angle: </a:t>
            </a:r>
            <a:r>
              <a:rPr lang="zh-TW" altLang="en-US" dirty="0" smtClean="0">
                <a:solidFill>
                  <a:schemeClr val="tx1"/>
                </a:solidFill>
              </a:rPr>
              <a:t>夾角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orthogonal: </a:t>
            </a:r>
            <a:r>
              <a:rPr lang="zh-TW" altLang="en-US" dirty="0" smtClean="0">
                <a:solidFill>
                  <a:schemeClr val="tx1"/>
                </a:solidFill>
              </a:rPr>
              <a:t>正交</a:t>
            </a:r>
            <a:r>
              <a:rPr lang="zh-TW" altLang="en-US" dirty="0" smtClean="0">
                <a:latin typeface="Arial" charset="0"/>
                <a:cs typeface="Arial" charset="0"/>
              </a:rPr>
              <a:t> 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unit vector: </a:t>
            </a:r>
            <a:r>
              <a:rPr lang="zh-TW" altLang="en-US" dirty="0" smtClean="0">
                <a:solidFill>
                  <a:schemeClr val="tx1"/>
                </a:solidFill>
              </a:rPr>
              <a:t>單位向量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normalizing: </a:t>
            </a:r>
            <a:r>
              <a:rPr lang="zh-TW" altLang="en-US" dirty="0" smtClean="0">
                <a:solidFill>
                  <a:schemeClr val="tx1"/>
                </a:solidFill>
              </a:rPr>
              <a:t>單位化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Cauchy-Schwarz inequality: </a:t>
            </a:r>
            <a:r>
              <a:rPr lang="zh-TW" altLang="en-US" dirty="0" smtClean="0">
                <a:solidFill>
                  <a:schemeClr val="tx1"/>
                </a:solidFill>
              </a:rPr>
              <a:t>科西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舒瓦茲不等式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triangle inequality: </a:t>
            </a:r>
            <a:r>
              <a:rPr lang="zh-TW" altLang="en-US" dirty="0" smtClean="0">
                <a:solidFill>
                  <a:schemeClr val="tx1"/>
                </a:solidFill>
              </a:rPr>
              <a:t>三角不等式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Pythagorean theorem: </a:t>
            </a:r>
            <a:r>
              <a:rPr lang="zh-TW" altLang="en-US" dirty="0" smtClean="0">
                <a:solidFill>
                  <a:schemeClr val="tx1"/>
                </a:solidFill>
              </a:rPr>
              <a:t>畢氏定理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orthogonal projection: </a:t>
            </a:r>
            <a:r>
              <a:rPr lang="zh-TW" altLang="en-US" dirty="0" smtClean="0">
                <a:solidFill>
                  <a:schemeClr val="tx1"/>
                </a:solidFill>
              </a:rPr>
              <a:t>正交投影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C760714-2CA2-4093-B481-1FECDAC484D5}" type="slidenum">
              <a:rPr kumimoji="0" lang="en-US" altLang="zh-TW" sz="1400" smtClean="0"/>
              <a:pPr eaLnBrk="1" hangingPunct="1"/>
              <a:t>42</a:t>
            </a:fld>
            <a:endParaRPr kumimoji="0" lang="en-US" altLang="zh-TW" sz="14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6016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5.3 Orthonormal Bases: Gram-Schmidt Process 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823913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Orthogonal</a:t>
            </a:r>
            <a:r>
              <a:rPr lang="zh-TW" altLang="en-US" smtClean="0"/>
              <a:t> </a:t>
            </a:r>
            <a:r>
              <a:rPr lang="en-US" altLang="zh-TW" smtClean="0"/>
              <a:t>set (</a:t>
            </a:r>
            <a:r>
              <a:rPr lang="zh-TW" altLang="en-US" smtClean="0"/>
              <a:t>正交集合</a:t>
            </a:r>
            <a:r>
              <a:rPr lang="en-US" altLang="zh-TW" smtClean="0"/>
              <a:t>):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71500" y="1317625"/>
            <a:ext cx="82153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735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A set </a:t>
            </a:r>
            <a:r>
              <a:rPr lang="en-US" altLang="zh-TW" i="1">
                <a:ea typeface="標楷體" pitchFamily="65" charset="-120"/>
              </a:rPr>
              <a:t>S</a:t>
            </a:r>
            <a:r>
              <a:rPr lang="en-US" altLang="zh-TW">
                <a:ea typeface="標楷體" pitchFamily="65" charset="-120"/>
              </a:rPr>
              <a:t> of vectors in an inner product space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called an orthogonal set if every pair of vectors in the set is orthogonal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34975" y="3557588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Orthonormal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set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單位正交集合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):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/>
              <a:t>An orthogonal set  in which each vector is a unit vector is called orthonormal set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8914" name="Object 0"/>
          <p:cNvGraphicFramePr>
            <a:graphicFrameLocks/>
          </p:cNvGraphicFramePr>
          <p:nvPr/>
        </p:nvGraphicFramePr>
        <p:xfrm>
          <a:off x="2214563" y="5072063"/>
          <a:ext cx="486727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7" name="Equation" r:id="rId4" imgW="2438280" imgH="787320" progId="Equation.DSMT4">
                  <p:embed/>
                </p:oleObj>
              </mc:Choice>
              <mc:Fallback>
                <p:oleObj name="Equation" r:id="rId4" imgW="2438280" imgH="787320" progId="Equation.DSMT4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072063"/>
                        <a:ext cx="486727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"/>
          <p:cNvGraphicFramePr>
            <a:graphicFrameLocks noChangeAspect="1"/>
          </p:cNvGraphicFramePr>
          <p:nvPr/>
        </p:nvGraphicFramePr>
        <p:xfrm>
          <a:off x="2770188" y="2428875"/>
          <a:ext cx="2840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" name="Equation" r:id="rId6" imgW="1422360" imgH="457200" progId="Equation.3">
                  <p:embed/>
                </p:oleObj>
              </mc:Choice>
              <mc:Fallback>
                <p:oleObj name="Equation" r:id="rId6" imgW="142236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428875"/>
                        <a:ext cx="28400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515C3DE-F0B5-48D8-9B01-BDC44786F776}" type="slidenum">
              <a:rPr kumimoji="0" lang="en-US" altLang="zh-TW" sz="1400" smtClean="0"/>
              <a:pPr eaLnBrk="1" hangingPunct="1"/>
              <a:t>43</a:t>
            </a:fld>
            <a:endParaRPr kumimoji="0" lang="en-US" altLang="zh-TW" sz="1400" smtClean="0"/>
          </a:p>
        </p:txBody>
      </p:sp>
      <p:sp>
        <p:nvSpPr>
          <p:cNvPr id="39940" name="Rectangle 19"/>
          <p:cNvSpPr>
            <a:spLocks noChangeArrowheads="1"/>
          </p:cNvSpPr>
          <p:nvPr/>
        </p:nvSpPr>
        <p:spPr bwMode="auto">
          <a:xfrm>
            <a:off x="433388" y="928688"/>
            <a:ext cx="792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25463" lvl="1" indent="-149225">
              <a:lnSpc>
                <a:spcPct val="105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also a basis, then it is called an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orthogonal basis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正交基底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dirty="0">
                <a:ea typeface="標楷體" pitchFamily="65" charset="-120"/>
              </a:rPr>
              <a:t>or an</a:t>
            </a:r>
            <a:r>
              <a:rPr lang="en-US" altLang="zh-TW" dirty="0">
                <a:solidFill>
                  <a:schemeClr val="folHlink"/>
                </a:solidFill>
                <a:ea typeface="標楷體" pitchFamily="65" charset="-120"/>
              </a:rPr>
              <a:t> </a:t>
            </a:r>
            <a:r>
              <a:rPr lang="en-US" altLang="zh-TW" dirty="0" err="1">
                <a:solidFill>
                  <a:srgbClr val="0000FF"/>
                </a:solidFill>
                <a:ea typeface="標楷體" pitchFamily="65" charset="-120"/>
              </a:rPr>
              <a:t>orthonormal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basis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單位正交基底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  <a:p>
            <a:pPr marL="525463" lvl="1" indent="-149225">
              <a:lnSpc>
                <a:spcPct val="105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ea typeface="標楷體" pitchFamily="65" charset="-120"/>
              </a:rPr>
              <a:t>The standard basis for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is orthonormal. For example,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en-US" altLang="zh-TW" dirty="0">
                <a:ea typeface="標楷體" pitchFamily="65" charset="-120"/>
              </a:rPr>
              <a:t>is an </a:t>
            </a:r>
            <a:r>
              <a:rPr lang="en-US" altLang="zh-TW" dirty="0" err="1">
                <a:ea typeface="標楷體" pitchFamily="65" charset="-120"/>
              </a:rPr>
              <a:t>orthonormal</a:t>
            </a:r>
            <a:r>
              <a:rPr lang="en-US" altLang="zh-TW" dirty="0">
                <a:ea typeface="標楷體" pitchFamily="65" charset="-120"/>
              </a:rPr>
              <a:t>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500063" y="4333875"/>
            <a:ext cx="7924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This section identifies some advantages of orthonormal bases, and develops a procedure for constructing such bases, known as Gram-Schmidt </a:t>
            </a:r>
            <a:r>
              <a:rPr lang="en-US" altLang="zh-TW" dirty="0" err="1">
                <a:solidFill>
                  <a:srgbClr val="0000FF"/>
                </a:solidFill>
                <a:ea typeface="標楷體" pitchFamily="65" charset="-120"/>
              </a:rPr>
              <a:t>orthonormalization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process</a:t>
            </a:r>
          </a:p>
        </p:txBody>
      </p:sp>
      <p:graphicFrame>
        <p:nvGraphicFramePr>
          <p:cNvPr id="399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18937"/>
              </p:ext>
            </p:extLst>
          </p:nvPr>
        </p:nvGraphicFramePr>
        <p:xfrm>
          <a:off x="2849563" y="2780928"/>
          <a:ext cx="3092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6" name="Equation" r:id="rId4" imgW="1549080" imgH="215640" progId="Equation.3">
                  <p:embed/>
                </p:oleObj>
              </mc:Choice>
              <mc:Fallback>
                <p:oleObj name="Equation" r:id="rId4" imgW="15490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780928"/>
                        <a:ext cx="3092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873BEEF-01DD-447F-A3D5-A058136F2045}" type="slidenum">
              <a:rPr kumimoji="0" lang="en-US" altLang="zh-TW" sz="1400" smtClean="0"/>
              <a:pPr eaLnBrk="1" hangingPunct="1"/>
              <a:t>44</a:t>
            </a:fld>
            <a:endParaRPr kumimoji="0" lang="en-US" altLang="zh-TW" sz="1400" smtClean="0"/>
          </a:p>
        </p:txBody>
      </p:sp>
      <p:sp>
        <p:nvSpPr>
          <p:cNvPr id="4096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107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Ex 1: A nonstandard orthonormal basis for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3</a:t>
            </a:r>
            <a:endParaRPr lang="en-US" altLang="zh-TW" smtClean="0"/>
          </a:p>
          <a:p>
            <a:pPr lvl="1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TW" smtClean="0"/>
              <a:t>Show that the following set is an orthonormal basis</a:t>
            </a:r>
          </a:p>
          <a:p>
            <a:pPr lvl="1" indent="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altLang="zh-TW" smtClean="0"/>
          </a:p>
        </p:txBody>
      </p:sp>
      <p:graphicFrame>
        <p:nvGraphicFramePr>
          <p:cNvPr id="40962" name="Object 1024"/>
          <p:cNvGraphicFramePr>
            <a:graphicFrameLocks noChangeAspect="1"/>
          </p:cNvGraphicFramePr>
          <p:nvPr/>
        </p:nvGraphicFramePr>
        <p:xfrm>
          <a:off x="1066800" y="1989138"/>
          <a:ext cx="68595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" name="Equation" r:id="rId3" imgW="3835080" imgH="685800" progId="Equation.3">
                  <p:embed/>
                </p:oleObj>
              </mc:Choice>
              <mc:Fallback>
                <p:oleObj name="Equation" r:id="rId3" imgW="3835080" imgH="685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9138"/>
                        <a:ext cx="6859588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6" name="Group 1039"/>
          <p:cNvGrpSpPr>
            <a:grpSpLocks/>
          </p:cNvGrpSpPr>
          <p:nvPr/>
        </p:nvGrpSpPr>
        <p:grpSpPr bwMode="auto">
          <a:xfrm>
            <a:off x="395288" y="3141663"/>
            <a:ext cx="7924800" cy="3048000"/>
            <a:chOff x="336" y="2160"/>
            <a:chExt cx="4992" cy="1920"/>
          </a:xfrm>
        </p:grpSpPr>
        <p:sp>
          <p:nvSpPr>
            <p:cNvPr id="40967" name="Rectangle 1031"/>
            <p:cNvSpPr>
              <a:spLocks noChangeArrowheads="1"/>
            </p:cNvSpPr>
            <p:nvPr/>
          </p:nvSpPr>
          <p:spPr bwMode="auto">
            <a:xfrm>
              <a:off x="336" y="2160"/>
              <a:ext cx="499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</a:rPr>
                <a:t>Sol:</a:t>
              </a:r>
              <a:endParaRPr lang="en-US" altLang="zh-TW">
                <a:solidFill>
                  <a:schemeClr val="hlink"/>
                </a:solidFill>
                <a:ea typeface="標楷體" pitchFamily="65" charset="-120"/>
              </a:endParaRPr>
            </a:p>
            <a:p>
              <a:pPr marL="571500" lvl="1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ea typeface="標楷體" pitchFamily="65" charset="-120"/>
                </a:rPr>
                <a:t>First, show that the three vectors are mutually orthogonal</a:t>
              </a: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</a:p>
          </p:txBody>
        </p:sp>
        <p:graphicFrame>
          <p:nvGraphicFramePr>
            <p:cNvPr id="40963" name="Object 1025"/>
            <p:cNvGraphicFramePr>
              <a:graphicFrameLocks noChangeAspect="1"/>
            </p:cNvGraphicFramePr>
            <p:nvPr/>
          </p:nvGraphicFramePr>
          <p:xfrm>
            <a:off x="816" y="2832"/>
            <a:ext cx="2181" cy="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95" name="Equation" r:id="rId5" imgW="1930320" imgH="1091880" progId="Equation.3">
                    <p:embed/>
                  </p:oleObj>
                </mc:Choice>
                <mc:Fallback>
                  <p:oleObj name="Equation" r:id="rId5" imgW="1930320" imgH="109188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832"/>
                          <a:ext cx="2181" cy="12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6964A40-73BF-45FC-8F1D-147308842040}" type="slidenum">
              <a:rPr kumimoji="0" lang="en-US" altLang="zh-TW" sz="1400" smtClean="0"/>
              <a:pPr eaLnBrk="1" hangingPunct="1"/>
              <a:t>45</a:t>
            </a:fld>
            <a:endParaRPr kumimoji="0" lang="en-US" altLang="zh-TW" sz="1400" smtClean="0"/>
          </a:p>
        </p:txBody>
      </p:sp>
      <p:sp>
        <p:nvSpPr>
          <p:cNvPr id="41988" name="Rectangle 65"/>
          <p:cNvSpPr>
            <a:spLocks noChangeArrowheads="1"/>
          </p:cNvSpPr>
          <p:nvPr/>
        </p:nvSpPr>
        <p:spPr bwMode="auto">
          <a:xfrm>
            <a:off x="533400" y="764704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Second, show that each vector is of length 1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41989" name="Rectangle 67"/>
          <p:cNvSpPr>
            <a:spLocks noChangeArrowheads="1"/>
          </p:cNvSpPr>
          <p:nvPr/>
        </p:nvSpPr>
        <p:spPr bwMode="auto">
          <a:xfrm>
            <a:off x="533400" y="2996952"/>
            <a:ext cx="5622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Thus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an orthonormal set</a:t>
            </a:r>
          </a:p>
        </p:txBody>
      </p:sp>
      <p:graphicFrame>
        <p:nvGraphicFramePr>
          <p:cNvPr id="4198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40801"/>
              </p:ext>
            </p:extLst>
          </p:nvPr>
        </p:nvGraphicFramePr>
        <p:xfrm>
          <a:off x="1219200" y="1340768"/>
          <a:ext cx="391477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5" r:id="rId3" imgW="1968500" imgH="825500" progId="Equation.3">
                  <p:embed/>
                </p:oleObj>
              </mc:Choice>
              <mc:Fallback>
                <p:oleObj r:id="rId3" imgW="1968500" imgH="8255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40768"/>
                        <a:ext cx="3914775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7"/>
          <p:cNvSpPr>
            <a:spLocks noChangeArrowheads="1"/>
          </p:cNvSpPr>
          <p:nvPr/>
        </p:nvSpPr>
        <p:spPr bwMode="auto">
          <a:xfrm>
            <a:off x="323528" y="3789040"/>
            <a:ext cx="8496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488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Because these three vectors are linearly independent (you can check by solving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 +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 smtClean="0">
                <a:ea typeface="標楷體" pitchFamily="65" charset="-120"/>
              </a:rPr>
              <a:t>2</a:t>
            </a:r>
            <a:r>
              <a:rPr lang="en-US" altLang="zh-TW" b="1" dirty="0" smtClean="0">
                <a:ea typeface="標楷體" pitchFamily="65" charset="-120"/>
              </a:rPr>
              <a:t>v</a:t>
            </a:r>
            <a:r>
              <a:rPr lang="en-US" altLang="zh-TW" baseline="-25000" dirty="0" smtClean="0">
                <a:ea typeface="標楷體" pitchFamily="65" charset="-120"/>
              </a:rPr>
              <a:t>2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+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 smtClean="0">
                <a:ea typeface="標楷體" pitchFamily="65" charset="-120"/>
              </a:rPr>
              <a:t>3</a:t>
            </a:r>
            <a:r>
              <a:rPr lang="en-US" altLang="zh-TW" b="1" dirty="0" smtClean="0">
                <a:ea typeface="標楷體" pitchFamily="65" charset="-120"/>
              </a:rPr>
              <a:t>v</a:t>
            </a:r>
            <a:r>
              <a:rPr lang="en-US" altLang="zh-TW" baseline="-25000" dirty="0" smtClean="0">
                <a:ea typeface="標楷體" pitchFamily="65" charset="-120"/>
              </a:rPr>
              <a:t>3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0</a:t>
            </a:r>
            <a:r>
              <a:rPr lang="en-US" altLang="zh-TW" dirty="0">
                <a:ea typeface="標楷體" pitchFamily="65" charset="-120"/>
              </a:rPr>
              <a:t>)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baseline="30000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(of dimension 3), by Theorem </a:t>
            </a:r>
            <a:r>
              <a:rPr lang="en-US" altLang="zh-TW" dirty="0" smtClean="0">
                <a:ea typeface="標楷體" pitchFamily="65" charset="-120"/>
              </a:rPr>
              <a:t>4.12 (given a vector space with dimension </a:t>
            </a:r>
            <a:r>
              <a:rPr lang="en-US" altLang="zh-TW" i="1" dirty="0" smtClean="0">
                <a:ea typeface="標楷體" pitchFamily="65" charset="-120"/>
              </a:rPr>
              <a:t>n</a:t>
            </a:r>
            <a:r>
              <a:rPr lang="en-US" altLang="zh-TW" dirty="0" smtClean="0">
                <a:ea typeface="標楷體" pitchFamily="65" charset="-120"/>
              </a:rPr>
              <a:t>, then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linearly independent </a:t>
            </a:r>
            <a:r>
              <a:rPr lang="en-US" altLang="zh-TW" dirty="0" smtClean="0">
                <a:ea typeface="標楷體" pitchFamily="65" charset="-120"/>
              </a:rPr>
              <a:t>vectors can form a basis for this vector space), these three linearly independent vectors </a:t>
            </a:r>
            <a:r>
              <a:rPr lang="en-US" altLang="zh-TW" dirty="0">
                <a:ea typeface="標楷體" pitchFamily="65" charset="-120"/>
              </a:rPr>
              <a:t>form a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dirty="0">
                <a:ea typeface="標楷體" pitchFamily="65" charset="-120"/>
              </a:rPr>
              <a:t>. </a:t>
            </a:r>
          </a:p>
          <a:p>
            <a:pPr marL="90488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ym typeface="Symbol"/>
              </a:rPr>
              <a:t>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 (nonstandard) orthonormal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5F8FAD7-374A-42A0-9168-F190BE59869A}" type="slidenum">
              <a:rPr kumimoji="0" lang="en-US" altLang="zh-TW" sz="1400" smtClean="0"/>
              <a:pPr eaLnBrk="1" hangingPunct="1"/>
              <a:t>46</a:t>
            </a:fld>
            <a:endParaRPr kumimoji="0" lang="en-US" altLang="zh-TW" sz="1400" smtClean="0"/>
          </a:p>
        </p:txBody>
      </p:sp>
      <p:sp>
        <p:nvSpPr>
          <p:cNvPr id="43019" name="Text Box 42"/>
          <p:cNvSpPr txBox="1">
            <a:spLocks noChangeArrowheads="1"/>
          </p:cNvSpPr>
          <p:nvPr/>
        </p:nvSpPr>
        <p:spPr bwMode="auto">
          <a:xfrm>
            <a:off x="974725" y="1857375"/>
            <a:ext cx="649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ea typeface="標楷體" pitchFamily="65" charset="-120"/>
              </a:rPr>
              <a:t>the standard basis                       is orthonormal</a:t>
            </a:r>
          </a:p>
        </p:txBody>
      </p:sp>
      <p:sp>
        <p:nvSpPr>
          <p:cNvPr id="43020" name="Rectangle 34"/>
          <p:cNvSpPr>
            <a:spLocks noChangeArrowheads="1"/>
          </p:cNvSpPr>
          <p:nvPr/>
        </p:nvSpPr>
        <p:spPr bwMode="auto">
          <a:xfrm>
            <a:off x="395288" y="785813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</a:t>
            </a:r>
            <a:r>
              <a:rPr lang="en-US" altLang="zh-TW" dirty="0" smtClean="0">
                <a:solidFill>
                  <a:schemeClr val="hlink"/>
                </a:solidFill>
              </a:rPr>
              <a:t>: </a:t>
            </a:r>
            <a:r>
              <a:rPr lang="en-US" altLang="zh-TW" dirty="0">
                <a:solidFill>
                  <a:schemeClr val="hlink"/>
                </a:solidFill>
              </a:rPr>
              <a:t>An orthonormal basis for </a:t>
            </a:r>
            <a:r>
              <a:rPr lang="en-US" altLang="zh-TW" i="1" dirty="0" smtClean="0">
                <a:solidFill>
                  <a:schemeClr val="hlink"/>
                </a:solidFill>
              </a:rPr>
              <a:t>P</a:t>
            </a:r>
            <a:r>
              <a:rPr lang="en-US" altLang="zh-TW" baseline="-25000" dirty="0" smtClean="0">
                <a:solidFill>
                  <a:schemeClr val="hlink"/>
                </a:solidFill>
              </a:rPr>
              <a:t>2</a:t>
            </a:r>
            <a:r>
              <a:rPr lang="en-US" altLang="zh-TW" dirty="0" smtClean="0">
                <a:solidFill>
                  <a:schemeClr val="hlink"/>
                </a:solidFill>
              </a:rPr>
              <a:t>(</a:t>
            </a:r>
            <a:r>
              <a:rPr lang="en-US" altLang="zh-TW" i="1" dirty="0" smtClean="0">
                <a:solidFill>
                  <a:schemeClr val="hlink"/>
                </a:solidFill>
              </a:rPr>
              <a:t>x</a:t>
            </a:r>
            <a:r>
              <a:rPr lang="en-US" altLang="zh-TW" dirty="0">
                <a:solidFill>
                  <a:schemeClr val="hlink"/>
                </a:solidFill>
              </a:rPr>
              <a:t>)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In          , with the inner product                                        ,</a:t>
            </a:r>
          </a:p>
        </p:txBody>
      </p:sp>
      <p:graphicFrame>
        <p:nvGraphicFramePr>
          <p:cNvPr id="43010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05575"/>
              </p:ext>
            </p:extLst>
          </p:nvPr>
        </p:nvGraphicFramePr>
        <p:xfrm>
          <a:off x="4958159" y="1389212"/>
          <a:ext cx="30702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9" name="Equation" r:id="rId3" imgW="1536480" imgH="228600" progId="Equation.3">
                  <p:embed/>
                </p:oleObj>
              </mc:Choice>
              <mc:Fallback>
                <p:oleObj name="Equation" r:id="rId3" imgW="153648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159" y="1389212"/>
                        <a:ext cx="30702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1026"/>
          <p:cNvGraphicFramePr>
            <a:graphicFrameLocks noChangeAspect="1"/>
          </p:cNvGraphicFramePr>
          <p:nvPr/>
        </p:nvGraphicFramePr>
        <p:xfrm>
          <a:off x="3286125" y="1857375"/>
          <a:ext cx="16303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0" name="Equation" r:id="rId5" imgW="812520" imgH="228600" progId="Equation.3">
                  <p:embed/>
                </p:oleObj>
              </mc:Choice>
              <mc:Fallback>
                <p:oleObj name="Equation" r:id="rId5" imgW="81252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857375"/>
                        <a:ext cx="16303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84559"/>
              </p:ext>
            </p:extLst>
          </p:nvPr>
        </p:nvGraphicFramePr>
        <p:xfrm>
          <a:off x="1388816" y="1387624"/>
          <a:ext cx="7365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1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16" y="1387624"/>
                        <a:ext cx="73656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11"/>
          <p:cNvSpPr>
            <a:spLocks noChangeArrowheads="1"/>
          </p:cNvSpPr>
          <p:nvPr/>
        </p:nvSpPr>
        <p:spPr bwMode="auto">
          <a:xfrm>
            <a:off x="500063" y="2357438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43013" name="Object 1028"/>
          <p:cNvGraphicFramePr>
            <a:graphicFrameLocks noChangeAspect="1"/>
          </p:cNvGraphicFramePr>
          <p:nvPr/>
        </p:nvGraphicFramePr>
        <p:xfrm>
          <a:off x="1109663" y="2805113"/>
          <a:ext cx="2144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2" name="Equation" r:id="rId9" imgW="1066680" imgH="228600" progId="Equation.3">
                  <p:embed/>
                </p:oleObj>
              </mc:Choice>
              <mc:Fallback>
                <p:oleObj name="Equation" r:id="rId9" imgW="106668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805113"/>
                        <a:ext cx="2144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029"/>
          <p:cNvGraphicFramePr>
            <a:graphicFrameLocks noChangeAspect="1"/>
          </p:cNvGraphicFramePr>
          <p:nvPr/>
        </p:nvGraphicFramePr>
        <p:xfrm>
          <a:off x="3548063" y="2805113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3" name="Equation" r:id="rId11" imgW="1028520" imgH="228600" progId="Equation.3">
                  <p:embed/>
                </p:oleObj>
              </mc:Choice>
              <mc:Fallback>
                <p:oleObj name="Equation" r:id="rId11" imgW="1028520" imgH="2286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805113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030"/>
          <p:cNvGraphicFramePr>
            <a:graphicFrameLocks noChangeAspect="1"/>
          </p:cNvGraphicFramePr>
          <p:nvPr/>
        </p:nvGraphicFramePr>
        <p:xfrm>
          <a:off x="5986463" y="2805113"/>
          <a:ext cx="20637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4" name="Equation" r:id="rId13" imgW="1028520" imgH="241200" progId="Equation.3">
                  <p:embed/>
                </p:oleObj>
              </mc:Choice>
              <mc:Fallback>
                <p:oleObj name="Equation" r:id="rId13" imgW="102852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2805113"/>
                        <a:ext cx="20637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031"/>
          <p:cNvGraphicFramePr>
            <a:graphicFrameLocks noChangeAspect="1"/>
          </p:cNvGraphicFramePr>
          <p:nvPr/>
        </p:nvGraphicFramePr>
        <p:xfrm>
          <a:off x="1500188" y="3857625"/>
          <a:ext cx="42037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5" name="Equation" r:id="rId15" imgW="2336760" imgH="685800" progId="Equation.DSMT4">
                  <p:embed/>
                </p:oleObj>
              </mc:Choice>
              <mc:Fallback>
                <p:oleObj name="Equation" r:id="rId15" imgW="2336760" imgH="6858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857625"/>
                        <a:ext cx="42037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45"/>
          <p:cNvSpPr txBox="1">
            <a:spLocks noChangeArrowheads="1"/>
          </p:cNvSpPr>
          <p:nvPr/>
        </p:nvSpPr>
        <p:spPr bwMode="auto">
          <a:xfrm>
            <a:off x="1009650" y="336391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Then</a:t>
            </a:r>
          </a:p>
        </p:txBody>
      </p:sp>
      <p:graphicFrame>
        <p:nvGraphicFramePr>
          <p:cNvPr id="43017" name="Object 15"/>
          <p:cNvGraphicFramePr>
            <a:graphicFrameLocks noChangeAspect="1"/>
          </p:cNvGraphicFramePr>
          <p:nvPr/>
        </p:nvGraphicFramePr>
        <p:xfrm>
          <a:off x="1798638" y="5184775"/>
          <a:ext cx="5970587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6" name="Equation" r:id="rId17" imgW="2908080" imgH="888840" progId="Equation.DSMT4">
                  <p:embed/>
                </p:oleObj>
              </mc:Choice>
              <mc:Fallback>
                <p:oleObj name="Equation" r:id="rId17" imgW="2908080" imgH="888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184775"/>
                        <a:ext cx="5970587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7F9BCBD-FF0E-4FC5-88FE-5A206CA72C72}" type="slidenum">
              <a:rPr kumimoji="0" lang="en-US" altLang="zh-TW" sz="1400" smtClean="0"/>
              <a:pPr eaLnBrk="1" hangingPunct="1"/>
              <a:t>47</a:t>
            </a:fld>
            <a:endParaRPr kumimoji="0" lang="en-US" altLang="zh-TW" sz="1400" smtClean="0"/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8353425" cy="158273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Theorem 5.10</a:t>
            </a:r>
            <a:r>
              <a:rPr lang="en-US" altLang="zh-TW" dirty="0" smtClean="0">
                <a:sym typeface="Wingdings" pitchFamily="2" charset="2"/>
              </a:rPr>
              <a:t>: Orthogonal sets are linearly independent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>
                <a:sym typeface="Wingdings" pitchFamily="2" charset="2"/>
              </a:rPr>
              <a:t>If                                  is an orthogonal set of nonzero vectors in an inner product space </a:t>
            </a:r>
            <a:r>
              <a:rPr lang="en-US" altLang="zh-TW" i="1" dirty="0" smtClean="0">
                <a:sym typeface="Wingdings" pitchFamily="2" charset="2"/>
              </a:rPr>
              <a:t>V, </a:t>
            </a:r>
            <a:r>
              <a:rPr lang="en-US" altLang="zh-TW" dirty="0" smtClean="0">
                <a:sym typeface="Wingdings" pitchFamily="2" charset="2"/>
              </a:rPr>
              <a:t>then</a:t>
            </a:r>
            <a:r>
              <a:rPr lang="en-US" altLang="zh-TW" i="1" dirty="0" smtClean="0">
                <a:sym typeface="Wingdings" pitchFamily="2" charset="2"/>
              </a:rPr>
              <a:t> S </a:t>
            </a:r>
            <a:r>
              <a:rPr lang="en-US" altLang="zh-TW" dirty="0" smtClean="0">
                <a:sym typeface="Wingdings" pitchFamily="2" charset="2"/>
              </a:rPr>
              <a:t>is linearly independent </a:t>
            </a:r>
          </a:p>
        </p:txBody>
      </p:sp>
      <p:sp>
        <p:nvSpPr>
          <p:cNvPr id="44042" name="Rectangle 31"/>
          <p:cNvSpPr>
            <a:spLocks noChangeArrowheads="1"/>
          </p:cNvSpPr>
          <p:nvPr/>
        </p:nvSpPr>
        <p:spPr bwMode="auto">
          <a:xfrm>
            <a:off x="609600" y="2286000"/>
            <a:ext cx="792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</a:rPr>
              <a:t>Pf: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387350" lvl="1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i="1" dirty="0">
                <a:ea typeface="標楷體" pitchFamily="65" charset="-120"/>
              </a:rPr>
              <a:t> S</a:t>
            </a:r>
            <a:r>
              <a:rPr lang="en-US" altLang="zh-TW" dirty="0">
                <a:ea typeface="標楷體" pitchFamily="65" charset="-120"/>
              </a:rPr>
              <a:t>  is an orthogonal set of nonzero vectors,</a:t>
            </a:r>
          </a:p>
        </p:txBody>
      </p:sp>
      <p:graphicFrame>
        <p:nvGraphicFramePr>
          <p:cNvPr id="4403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5883"/>
              </p:ext>
            </p:extLst>
          </p:nvPr>
        </p:nvGraphicFramePr>
        <p:xfrm>
          <a:off x="1143000" y="3232150"/>
          <a:ext cx="5075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5" name="Equation" r:id="rId3" imgW="2539800" imgH="241200" progId="Equation.DSMT4">
                  <p:embed/>
                </p:oleObj>
              </mc:Choice>
              <mc:Fallback>
                <p:oleObj name="Equation" r:id="rId3" imgW="2539800" imgH="2412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32150"/>
                        <a:ext cx="5075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4317"/>
              </p:ext>
            </p:extLst>
          </p:nvPr>
        </p:nvGraphicFramePr>
        <p:xfrm>
          <a:off x="1182688" y="40005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6" name="Equation" r:id="rId5" imgW="3009600" imgH="457200" progId="Equation.DSMT4">
                  <p:embed/>
                </p:oleObj>
              </mc:Choice>
              <mc:Fallback>
                <p:oleObj name="Equation" r:id="rId5" imgW="3009600" imgH="4572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0005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09086"/>
              </p:ext>
            </p:extLst>
          </p:nvPr>
        </p:nvGraphicFramePr>
        <p:xfrm>
          <a:off x="1165225" y="4943475"/>
          <a:ext cx="7007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7" name="Equation" r:id="rId7" imgW="3504960" imgH="457200" progId="Equation.DSMT4">
                  <p:embed/>
                </p:oleObj>
              </mc:Choice>
              <mc:Fallback>
                <p:oleObj name="Equation" r:id="rId7" imgW="3504960" imgH="4572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43475"/>
                        <a:ext cx="70072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2926"/>
              </p:ext>
            </p:extLst>
          </p:nvPr>
        </p:nvGraphicFramePr>
        <p:xfrm>
          <a:off x="1116013" y="6003925"/>
          <a:ext cx="74247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8" name="Equation" r:id="rId9" imgW="3568680" imgH="228600" progId="Equation.DSMT4">
                  <p:embed/>
                </p:oleObj>
              </mc:Choice>
              <mc:Fallback>
                <p:oleObj name="Equation" r:id="rId9" imgW="3568680" imgH="2286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03925"/>
                        <a:ext cx="74247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文字方塊 10"/>
          <p:cNvSpPr txBox="1">
            <a:spLocks noChangeArrowheads="1"/>
          </p:cNvSpPr>
          <p:nvPr/>
        </p:nvSpPr>
        <p:spPr bwMode="auto">
          <a:xfrm>
            <a:off x="5000625" y="3857625"/>
            <a:ext cx="414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(If there is only the trivial solution for </a:t>
            </a:r>
            <a:r>
              <a:rPr lang="en-US" altLang="zh-TW" sz="1800" i="1" dirty="0" err="1">
                <a:solidFill>
                  <a:srgbClr val="0000FF"/>
                </a:solidFill>
              </a:rPr>
              <a:t>c</a:t>
            </a:r>
            <a:r>
              <a:rPr lang="en-US" altLang="zh-TW" sz="1800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zh-TW" sz="1800" dirty="0" err="1">
                <a:solidFill>
                  <a:srgbClr val="0000FF"/>
                </a:solidFill>
              </a:rPr>
              <a:t>’s</a:t>
            </a:r>
            <a:r>
              <a:rPr lang="en-US" altLang="zh-TW" sz="1800" dirty="0">
                <a:solidFill>
                  <a:srgbClr val="0000FF"/>
                </a:solidFill>
              </a:rPr>
              <a:t>, i.e., all </a:t>
            </a:r>
            <a:r>
              <a:rPr lang="en-US" altLang="zh-TW" sz="1800" i="1" dirty="0" err="1" smtClean="0">
                <a:solidFill>
                  <a:srgbClr val="0000FF"/>
                </a:solidFill>
              </a:rPr>
              <a:t>c</a:t>
            </a:r>
            <a:r>
              <a:rPr lang="en-US" altLang="zh-TW" sz="18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altLang="zh-TW" sz="1800" dirty="0" err="1">
                <a:solidFill>
                  <a:srgbClr val="0000FF"/>
                </a:solidFill>
              </a:rPr>
              <a:t>’s</a:t>
            </a:r>
            <a:r>
              <a:rPr lang="en-US" altLang="zh-TW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are </a:t>
            </a:r>
            <a:r>
              <a:rPr lang="en-US" altLang="zh-TW" sz="1800" dirty="0">
                <a:solidFill>
                  <a:srgbClr val="0000FF"/>
                </a:solidFill>
              </a:rPr>
              <a:t>0,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 is linearly independent) 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44044" name="文字方塊 11"/>
          <p:cNvSpPr txBox="1">
            <a:spLocks noChangeArrowheads="1"/>
          </p:cNvSpPr>
          <p:nvPr/>
        </p:nvSpPr>
        <p:spPr bwMode="auto">
          <a:xfrm>
            <a:off x="3500438" y="5426075"/>
            <a:ext cx="528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FF"/>
                </a:solidFill>
              </a:rPr>
              <a:t>(because </a:t>
            </a:r>
            <a:r>
              <a:rPr lang="en-US" altLang="zh-TW" sz="1800" i="1">
                <a:solidFill>
                  <a:srgbClr val="0000FF"/>
                </a:solidFill>
              </a:rPr>
              <a:t>S</a:t>
            </a:r>
            <a:r>
              <a:rPr lang="en-US" altLang="zh-TW" sz="1800">
                <a:solidFill>
                  <a:srgbClr val="0000FF"/>
                </a:solidFill>
              </a:rPr>
              <a:t> is an orthogonal set of nonzero vectors) </a:t>
            </a:r>
            <a:endParaRPr lang="zh-TW" altLang="en-US" sz="1800">
              <a:solidFill>
                <a:srgbClr val="0000FF"/>
              </a:solidFill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33512"/>
              </p:ext>
            </p:extLst>
          </p:nvPr>
        </p:nvGraphicFramePr>
        <p:xfrm>
          <a:off x="1331640" y="1390799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9" name="方程式" r:id="rId11" imgW="1218960" imgH="228600" progId="Equation.3">
                  <p:embed/>
                </p:oleObj>
              </mc:Choice>
              <mc:Fallback>
                <p:oleObj name="方程式" r:id="rId11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90799"/>
                        <a:ext cx="2460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3EB80F9-9E47-4DF9-B038-279790363D23}" type="slidenum">
              <a:rPr kumimoji="0" lang="en-US" altLang="zh-TW" sz="1400" smtClean="0"/>
              <a:pPr eaLnBrk="1" hangingPunct="1"/>
              <a:t>48</a:t>
            </a:fld>
            <a:endParaRPr kumimoji="0" lang="en-US" altLang="zh-TW" sz="1400" smtClean="0"/>
          </a:p>
        </p:txBody>
      </p:sp>
      <p:sp>
        <p:nvSpPr>
          <p:cNvPr id="95235" name="Rectangle 8"/>
          <p:cNvSpPr>
            <a:spLocks noChangeArrowheads="1"/>
          </p:cNvSpPr>
          <p:nvPr/>
        </p:nvSpPr>
        <p:spPr bwMode="auto">
          <a:xfrm>
            <a:off x="457200" y="85725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Corollary to 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5.10:</a:t>
            </a:r>
          </a:p>
          <a:p>
            <a:pPr marL="714375" lvl="1" algn="jus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is an inner product space </a:t>
            </a:r>
            <a:r>
              <a:rPr lang="en-US" altLang="zh-TW" dirty="0" smtClean="0">
                <a:ea typeface="標楷體" pitchFamily="65" charset="-120"/>
              </a:rPr>
              <a:t>with </a:t>
            </a:r>
            <a:r>
              <a:rPr lang="en-US" altLang="zh-TW" dirty="0">
                <a:ea typeface="標楷體" pitchFamily="65" charset="-120"/>
              </a:rPr>
              <a:t>dimension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, then any orthogonal set of</a:t>
            </a:r>
            <a:r>
              <a:rPr lang="en-US" altLang="zh-TW" i="1" dirty="0">
                <a:ea typeface="標楷體" pitchFamily="65" charset="-120"/>
              </a:rPr>
              <a:t> n </a:t>
            </a:r>
            <a:r>
              <a:rPr lang="en-US" altLang="zh-TW" dirty="0">
                <a:ea typeface="標楷體" pitchFamily="65" charset="-120"/>
              </a:rPr>
              <a:t>nonzero vectors is a basis for</a:t>
            </a:r>
            <a:r>
              <a:rPr lang="en-US" altLang="zh-TW" i="1" dirty="0">
                <a:ea typeface="標楷體" pitchFamily="65" charset="-120"/>
              </a:rPr>
              <a:t> V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5236" name="文字方塊 3"/>
          <p:cNvSpPr txBox="1">
            <a:spLocks noChangeArrowheads="1"/>
          </p:cNvSpPr>
          <p:nvPr/>
        </p:nvSpPr>
        <p:spPr bwMode="auto">
          <a:xfrm>
            <a:off x="857250" y="2395538"/>
            <a:ext cx="7715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1. By Theorem 5.10, if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= {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200" dirty="0">
                <a:solidFill>
                  <a:srgbClr val="0000FF"/>
                </a:solidFill>
              </a:rPr>
              <a:t>,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200" dirty="0">
                <a:solidFill>
                  <a:srgbClr val="0000FF"/>
                </a:solidFill>
              </a:rPr>
              <a:t>, …, 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} is an orthogonal set of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 vectors, then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is linearly independent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2. According to Theorem 4.12, if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= {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200" dirty="0">
                <a:solidFill>
                  <a:srgbClr val="0000FF"/>
                </a:solidFill>
              </a:rPr>
              <a:t>,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200" dirty="0">
                <a:solidFill>
                  <a:srgbClr val="0000FF"/>
                </a:solidFill>
              </a:rPr>
              <a:t>, …, 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} is a linearly independent set of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 vectors in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(with dimension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), then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is a basis for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Based on the above two arguments, it is straightforward to derive the above corollary to Theorem 5.10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AA01C8E4-29CE-4053-AD32-7D3A16AB1A7C}" type="slidenum">
              <a:rPr kumimoji="0" lang="en-US" altLang="zh-TW" sz="1400" smtClean="0"/>
              <a:pPr eaLnBrk="1" hangingPunct="1"/>
              <a:t>49</a:t>
            </a:fld>
            <a:endParaRPr kumimoji="0" lang="en-US" altLang="zh-TW" sz="1400" smtClean="0"/>
          </a:p>
        </p:txBody>
      </p:sp>
      <p:sp>
        <p:nvSpPr>
          <p:cNvPr id="45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Using orthogonality to test for a basis</a:t>
            </a:r>
          </a:p>
          <a:p>
            <a:pPr marL="387350" lvl="1" indent="0" algn="just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    Show that the following set is a basis for      </a:t>
            </a: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6181725" y="1222375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1" name="方程式" r:id="rId3" imgW="203040" imgH="190440" progId="Equation.3">
                  <p:embed/>
                </p:oleObj>
              </mc:Choice>
              <mc:Fallback>
                <p:oleObj name="方程式" r:id="rId3" imgW="20304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1222375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10"/>
          <p:cNvGraphicFramePr>
            <a:graphicFrameLocks noChangeAspect="1"/>
          </p:cNvGraphicFramePr>
          <p:nvPr/>
        </p:nvGraphicFramePr>
        <p:xfrm>
          <a:off x="1608138" y="1643063"/>
          <a:ext cx="67087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2" name="Equation" r:id="rId5" imgW="3390900" imgH="406400" progId="Equation.DSMT4">
                  <p:embed/>
                </p:oleObj>
              </mc:Choice>
              <mc:Fallback>
                <p:oleObj name="Equation" r:id="rId5" imgW="33909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1643063"/>
                        <a:ext cx="67087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3400" y="2428875"/>
            <a:ext cx="46863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  <a:p>
            <a:pPr marL="571500" lvl="1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>
              <a:ea typeface="標楷體" pitchFamily="65" charset="-120"/>
            </a:endParaRPr>
          </a:p>
        </p:txBody>
      </p:sp>
      <p:graphicFrame>
        <p:nvGraphicFramePr>
          <p:cNvPr id="45060" name="Object 14"/>
          <p:cNvGraphicFramePr>
            <a:graphicFrameLocks noChangeAspect="1"/>
          </p:cNvGraphicFramePr>
          <p:nvPr/>
        </p:nvGraphicFramePr>
        <p:xfrm>
          <a:off x="990600" y="3429000"/>
          <a:ext cx="320198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3" name="Equation" r:id="rId7" imgW="1600200" imgH="685800" progId="Equation.3">
                  <p:embed/>
                </p:oleObj>
              </mc:Choice>
              <mc:Fallback>
                <p:oleObj name="Equation" r:id="rId7" imgW="1600200" imgH="685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3201988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5"/>
          <p:cNvGraphicFramePr>
            <a:graphicFrameLocks noChangeAspect="1"/>
          </p:cNvGraphicFramePr>
          <p:nvPr/>
        </p:nvGraphicFramePr>
        <p:xfrm>
          <a:off x="1000125" y="2928938"/>
          <a:ext cx="368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4" name="Equation" r:id="rId9" imgW="1841400" imgH="228600" progId="Equation.DSMT4">
                  <p:embed/>
                </p:oleObj>
              </mc:Choice>
              <mc:Fallback>
                <p:oleObj name="Equation" r:id="rId9" imgW="18414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28938"/>
                        <a:ext cx="368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6"/>
          <p:cNvGraphicFramePr>
            <a:graphicFrameLocks noChangeAspect="1"/>
          </p:cNvGraphicFramePr>
          <p:nvPr/>
        </p:nvGraphicFramePr>
        <p:xfrm>
          <a:off x="4495800" y="3430588"/>
          <a:ext cx="31511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5" name="Equation" r:id="rId11" imgW="1574640" imgH="685800" progId="Equation.3">
                  <p:embed/>
                </p:oleObj>
              </mc:Choice>
              <mc:Fallback>
                <p:oleObj name="Equation" r:id="rId11" imgW="1574640" imgH="685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30588"/>
                        <a:ext cx="315118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8"/>
          <p:cNvGraphicFramePr>
            <a:graphicFrameLocks noChangeAspect="1"/>
          </p:cNvGraphicFramePr>
          <p:nvPr/>
        </p:nvGraphicFramePr>
        <p:xfrm>
          <a:off x="1071563" y="485775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6" name="Equation" r:id="rId13" imgW="1130040" imgH="203040" progId="Equation.3">
                  <p:embed/>
                </p:oleObj>
              </mc:Choice>
              <mc:Fallback>
                <p:oleObj name="Equation" r:id="rId13" imgW="113004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857750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21"/>
          <p:cNvGraphicFramePr>
            <a:graphicFrameLocks noChangeAspect="1"/>
          </p:cNvGraphicFramePr>
          <p:nvPr/>
        </p:nvGraphicFramePr>
        <p:xfrm>
          <a:off x="1090613" y="5321300"/>
          <a:ext cx="250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7" name="方程式" r:id="rId15" imgW="2501640" imgH="342720" progId="Equation.3">
                  <p:embed/>
                </p:oleObj>
              </mc:Choice>
              <mc:Fallback>
                <p:oleObj name="方程式" r:id="rId15" imgW="2501640" imgH="3427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5321300"/>
                        <a:ext cx="2501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Text Box 24"/>
          <p:cNvSpPr txBox="1">
            <a:spLocks noChangeArrowheads="1"/>
          </p:cNvSpPr>
          <p:nvPr/>
        </p:nvSpPr>
        <p:spPr bwMode="auto">
          <a:xfrm>
            <a:off x="3754438" y="5278438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(by Corollary to Theorem 5.10)</a:t>
            </a:r>
          </a:p>
        </p:txBody>
      </p:sp>
      <p:sp>
        <p:nvSpPr>
          <p:cNvPr id="45069" name="文字方塊 12"/>
          <p:cNvSpPr txBox="1">
            <a:spLocks noChangeArrowheads="1"/>
          </p:cNvSpPr>
          <p:nvPr/>
        </p:nvSpPr>
        <p:spPr bwMode="auto">
          <a:xfrm>
            <a:off x="428625" y="5786438"/>
            <a:ext cx="857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The corollary to </a:t>
            </a:r>
            <a:r>
              <a:rPr lang="en-US" altLang="zh-TW" sz="2000" dirty="0" err="1">
                <a:solidFill>
                  <a:srgbClr val="0000FF"/>
                </a:solidFill>
              </a:rPr>
              <a:t>Thm</a:t>
            </a:r>
            <a:r>
              <a:rPr lang="en-US" altLang="zh-TW" sz="2000" dirty="0">
                <a:solidFill>
                  <a:srgbClr val="0000FF"/>
                </a:solidFill>
              </a:rPr>
              <a:t>. 5.10 shows an advantage of introducing the concept of orthogonal vectors, i.e., it is not necessary to solve linear systems to test whether </a:t>
            </a:r>
            <a:r>
              <a:rPr lang="en-US" altLang="zh-TW" sz="2000" i="1" dirty="0">
                <a:solidFill>
                  <a:srgbClr val="0000FF"/>
                </a:solidFill>
              </a:rPr>
              <a:t>S</a:t>
            </a:r>
            <a:r>
              <a:rPr lang="en-US" altLang="zh-TW" sz="2000" dirty="0">
                <a:solidFill>
                  <a:srgbClr val="0000FF"/>
                </a:solidFill>
              </a:rPr>
              <a:t> is a basis (e.g., Ex </a:t>
            </a:r>
            <a:r>
              <a:rPr lang="en-US" altLang="zh-TW" sz="2000" dirty="0" smtClean="0">
                <a:solidFill>
                  <a:srgbClr val="0000FF"/>
                </a:solidFill>
              </a:rPr>
              <a:t>1 on 5.44) </a:t>
            </a:r>
            <a:r>
              <a:rPr lang="en-US" altLang="zh-TW" sz="2000" dirty="0">
                <a:solidFill>
                  <a:srgbClr val="0000FF"/>
                </a:solidFill>
              </a:rPr>
              <a:t>if </a:t>
            </a:r>
            <a:r>
              <a:rPr lang="en-US" altLang="zh-TW" sz="2000" i="1" dirty="0">
                <a:solidFill>
                  <a:srgbClr val="0000FF"/>
                </a:solidFill>
              </a:rPr>
              <a:t>S</a:t>
            </a:r>
            <a:r>
              <a:rPr lang="en-US" altLang="zh-TW" sz="2000" dirty="0">
                <a:solidFill>
                  <a:srgbClr val="0000FF"/>
                </a:solidFill>
              </a:rPr>
              <a:t> is a set of orthogonal vectors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C8589F5-D355-4AD4-895F-C6A952581465}" type="slidenum">
              <a:rPr kumimoji="0" lang="en-US" altLang="zh-TW" sz="1400" smtClean="0"/>
              <a:pPr eaLnBrk="1" hangingPunct="1"/>
              <a:t>5</a:t>
            </a:fld>
            <a:endParaRPr kumimoji="0" lang="en-US" altLang="zh-TW" sz="1400" smtClean="0"/>
          </a:p>
        </p:txBody>
      </p:sp>
      <p:sp>
        <p:nvSpPr>
          <p:cNvPr id="41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817563"/>
            <a:ext cx="79248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/>
              <a:t>Theorem 5.1: Length of a scalar multiple</a:t>
            </a:r>
          </a:p>
          <a:p>
            <a:pPr lvl="1" indent="0" eaLnBrk="1" hangingPunct="1">
              <a:lnSpc>
                <a:spcPct val="120000"/>
              </a:lnSpc>
              <a:buNone/>
            </a:pPr>
            <a:r>
              <a:rPr lang="en-US" altLang="zh-TW" dirty="0" smtClean="0"/>
              <a:t>Let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 be a vector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i="1" baseline="30000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i="1" dirty="0" smtClean="0"/>
              <a:t>c</a:t>
            </a:r>
            <a:r>
              <a:rPr lang="en-US" altLang="zh-TW" dirty="0" smtClean="0"/>
              <a:t> be a scalar. Then</a:t>
            </a:r>
          </a:p>
        </p:txBody>
      </p:sp>
      <p:graphicFrame>
        <p:nvGraphicFramePr>
          <p:cNvPr id="4098" name="Object 1031"/>
          <p:cNvGraphicFramePr>
            <a:graphicFrameLocks noChangeAspect="1"/>
          </p:cNvGraphicFramePr>
          <p:nvPr/>
        </p:nvGraphicFramePr>
        <p:xfrm>
          <a:off x="2668588" y="1989138"/>
          <a:ext cx="16748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6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89138"/>
                        <a:ext cx="16748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36"/>
          <p:cNvGraphicFramePr>
            <a:graphicFrameLocks noChangeAspect="1"/>
          </p:cNvGraphicFramePr>
          <p:nvPr/>
        </p:nvGraphicFramePr>
        <p:xfrm>
          <a:off x="1504950" y="3825875"/>
          <a:ext cx="382905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7" name="Equation" r:id="rId5" imgW="1917360" imgH="1358640" progId="Equation.3">
                  <p:embed/>
                </p:oleObj>
              </mc:Choice>
              <mc:Fallback>
                <p:oleObj name="Equation" r:id="rId5" imgW="1917360" imgH="135864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825875"/>
                        <a:ext cx="3829050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1039"/>
          <p:cNvGrpSpPr>
            <a:grpSpLocks/>
          </p:cNvGrpSpPr>
          <p:nvPr/>
        </p:nvGrpSpPr>
        <p:grpSpPr bwMode="auto">
          <a:xfrm>
            <a:off x="533400" y="2420938"/>
            <a:ext cx="7924800" cy="1524000"/>
            <a:chOff x="336" y="1525"/>
            <a:chExt cx="4992" cy="960"/>
          </a:xfrm>
        </p:grpSpPr>
        <p:sp>
          <p:nvSpPr>
            <p:cNvPr id="4105" name="Rectangle 1034"/>
            <p:cNvSpPr>
              <a:spLocks noChangeArrowheads="1"/>
            </p:cNvSpPr>
            <p:nvPr/>
          </p:nvSpPr>
          <p:spPr bwMode="auto">
            <a:xfrm>
              <a:off x="336" y="1525"/>
              <a:ext cx="49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 Pf:</a:t>
              </a:r>
            </a:p>
          </p:txBody>
        </p:sp>
        <p:graphicFrame>
          <p:nvGraphicFramePr>
            <p:cNvPr id="4100" name="Object 1035"/>
            <p:cNvGraphicFramePr>
              <a:graphicFrameLocks noChangeAspect="1"/>
            </p:cNvGraphicFramePr>
            <p:nvPr/>
          </p:nvGraphicFramePr>
          <p:xfrm>
            <a:off x="991" y="1826"/>
            <a:ext cx="150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08" name="Equation" r:id="rId7" imgW="1180800" imgH="228600" progId="Equation.3">
                    <p:embed/>
                  </p:oleObj>
                </mc:Choice>
                <mc:Fallback>
                  <p:oleObj name="Equation" r:id="rId7" imgW="1180800" imgH="228600" progId="Equation.3">
                    <p:embed/>
                    <p:pic>
                      <p:nvPicPr>
                        <p:cNvPr id="0" name="Object 10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" y="1826"/>
                          <a:ext cx="1505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038"/>
            <p:cNvGraphicFramePr>
              <a:graphicFrameLocks noChangeAspect="1"/>
            </p:cNvGraphicFramePr>
            <p:nvPr/>
          </p:nvGraphicFramePr>
          <p:xfrm>
            <a:off x="1008" y="2112"/>
            <a:ext cx="207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09" name="Equation" r:id="rId9" imgW="1625400" imgH="228600" progId="Equation.3">
                    <p:embed/>
                  </p:oleObj>
                </mc:Choice>
                <mc:Fallback>
                  <p:oleObj name="Equation" r:id="rId9" imgW="1625400" imgH="228600" progId="Equation.3">
                    <p:embed/>
                    <p:pic>
                      <p:nvPicPr>
                        <p:cNvPr id="0" name="Object 10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112"/>
                          <a:ext cx="2071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BAC33F2-27D7-4E62-B034-980A49CB5DE7}" type="slidenum">
              <a:rPr kumimoji="0" lang="en-US" altLang="zh-TW" sz="1400" smtClean="0"/>
              <a:pPr eaLnBrk="1" hangingPunct="1"/>
              <a:t>50</a:t>
            </a:fld>
            <a:endParaRPr kumimoji="0" lang="en-US" altLang="zh-TW" sz="1400" smtClean="0"/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2346"/>
            <a:ext cx="8512175" cy="1866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Theorem 5.11: Coordinates relative to an orthonormal basis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mtClean="0"/>
              <a:t>If                                   is an orthonormal basis for an inner product space </a:t>
            </a:r>
            <a:r>
              <a:rPr lang="en-US" altLang="zh-TW" i="1" smtClean="0"/>
              <a:t>V</a:t>
            </a:r>
            <a:r>
              <a:rPr lang="en-US" altLang="zh-TW" smtClean="0"/>
              <a:t>, then the unique coordinate representation of a vector</a:t>
            </a:r>
            <a:r>
              <a:rPr lang="en-US" altLang="zh-TW" i="1" smtClean="0"/>
              <a:t> </a:t>
            </a:r>
            <a:r>
              <a:rPr lang="en-US" altLang="zh-TW" b="1" smtClean="0"/>
              <a:t>w </a:t>
            </a:r>
            <a:r>
              <a:rPr lang="en-US" altLang="zh-TW" smtClean="0"/>
              <a:t>with respect to</a:t>
            </a:r>
            <a:r>
              <a:rPr lang="en-US" altLang="zh-TW" b="1" smtClean="0"/>
              <a:t> </a:t>
            </a:r>
            <a:r>
              <a:rPr lang="en-US" altLang="zh-TW" i="1" smtClean="0"/>
              <a:t>B</a:t>
            </a:r>
            <a:r>
              <a:rPr lang="en-US" altLang="zh-TW" smtClean="0"/>
              <a:t> is</a:t>
            </a:r>
          </a:p>
        </p:txBody>
      </p:sp>
      <p:graphicFrame>
        <p:nvGraphicFramePr>
          <p:cNvPr id="4608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3476"/>
              </p:ext>
            </p:extLst>
          </p:nvPr>
        </p:nvGraphicFramePr>
        <p:xfrm>
          <a:off x="1389063" y="1316038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13" name="方程式" r:id="rId3" imgW="1218960" imgH="228600" progId="Equation.3">
                  <p:embed/>
                </p:oleObj>
              </mc:Choice>
              <mc:Fallback>
                <p:oleObj name="方程式" r:id="rId3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1316038"/>
                        <a:ext cx="24606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025"/>
          <p:cNvGraphicFramePr>
            <a:graphicFrameLocks noChangeAspect="1"/>
          </p:cNvGraphicFramePr>
          <p:nvPr/>
        </p:nvGraphicFramePr>
        <p:xfrm>
          <a:off x="1109663" y="5726113"/>
          <a:ext cx="41640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14" name="Equation" r:id="rId5" imgW="2044440" imgH="457200" progId="Equation.DSMT4">
                  <p:embed/>
                </p:oleObj>
              </mc:Choice>
              <mc:Fallback>
                <p:oleObj name="Equation" r:id="rId5" imgW="204444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5726113"/>
                        <a:ext cx="4164012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1028"/>
          <p:cNvGraphicFramePr>
            <a:graphicFrameLocks noChangeAspect="1"/>
          </p:cNvGraphicFramePr>
          <p:nvPr/>
        </p:nvGraphicFramePr>
        <p:xfrm>
          <a:off x="1084263" y="5200650"/>
          <a:ext cx="3878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15" name="Equation" r:id="rId7" imgW="1930320" imgH="228600" progId="Equation.3">
                  <p:embed/>
                </p:oleObj>
              </mc:Choice>
              <mc:Fallback>
                <p:oleObj name="Equation" r:id="rId7" imgW="193032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5200650"/>
                        <a:ext cx="3878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22"/>
          <p:cNvSpPr txBox="1">
            <a:spLocks noChangeArrowheads="1"/>
          </p:cNvSpPr>
          <p:nvPr/>
        </p:nvSpPr>
        <p:spPr bwMode="auto">
          <a:xfrm>
            <a:off x="4891088" y="5197475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(unique representation from Thm. 4.9)</a:t>
            </a:r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571500" y="4230688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</a:rPr>
              <a:t>Pf: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dirty="0">
                <a:ea typeface="標楷體" pitchFamily="65" charset="-120"/>
              </a:rPr>
              <a:t>is an orthonormal basis for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i="1" dirty="0">
                <a:ea typeface="標楷體" pitchFamily="65" charset="-120"/>
              </a:rPr>
              <a:t>V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608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19388"/>
              </p:ext>
            </p:extLst>
          </p:nvPr>
        </p:nvGraphicFramePr>
        <p:xfrm>
          <a:off x="1865313" y="2673846"/>
          <a:ext cx="5264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16" name="Equation" r:id="rId9" imgW="2628720" imgH="228600" progId="Equation.DSMT4">
                  <p:embed/>
                </p:oleObj>
              </mc:Choice>
              <mc:Fallback>
                <p:oleObj name="Equation" r:id="rId9" imgW="2628720" imgH="22860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673846"/>
                        <a:ext cx="5264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文字方塊 13"/>
          <p:cNvSpPr txBox="1">
            <a:spLocks noChangeArrowheads="1"/>
          </p:cNvSpPr>
          <p:nvPr/>
        </p:nvSpPr>
        <p:spPr bwMode="auto">
          <a:xfrm>
            <a:off x="928688" y="3277096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The above theorem tells us that it is easy to derive the coordinate representation of a vector relative to an orthonormal basis, which is another advantage of </a:t>
            </a:r>
            <a:r>
              <a:rPr lang="en-US" altLang="zh-TW" sz="2000" dirty="0" smtClean="0">
                <a:solidFill>
                  <a:srgbClr val="0000FF"/>
                </a:solidFill>
              </a:rPr>
              <a:t>using orthonormal </a:t>
            </a:r>
            <a:r>
              <a:rPr lang="en-US" altLang="zh-TW" sz="2000" dirty="0">
                <a:solidFill>
                  <a:srgbClr val="0000FF"/>
                </a:solidFill>
              </a:rPr>
              <a:t>bases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69153"/>
              </p:ext>
            </p:extLst>
          </p:nvPr>
        </p:nvGraphicFramePr>
        <p:xfrm>
          <a:off x="1115616" y="4703167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17" name="方程式" r:id="rId11" imgW="1218960" imgH="228600" progId="Equation.3">
                  <p:embed/>
                </p:oleObj>
              </mc:Choice>
              <mc:Fallback>
                <p:oleObj name="方程式" r:id="rId11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703167"/>
                        <a:ext cx="2460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563F1BA-B81E-4DBD-B505-0059EBEF8F49}" type="slidenum">
              <a:rPr kumimoji="0" lang="en-US" altLang="zh-TW" sz="1400" smtClean="0"/>
              <a:pPr eaLnBrk="1" hangingPunct="1"/>
              <a:t>51</a:t>
            </a:fld>
            <a:endParaRPr kumimoji="0" lang="en-US" altLang="zh-TW" sz="1400" smtClean="0"/>
          </a:p>
        </p:txBody>
      </p:sp>
      <p:graphicFrame>
        <p:nvGraphicFramePr>
          <p:cNvPr id="47106" name="Object 27"/>
          <p:cNvGraphicFramePr>
            <a:graphicFrameLocks noChangeAspect="1"/>
          </p:cNvGraphicFramePr>
          <p:nvPr/>
        </p:nvGraphicFramePr>
        <p:xfrm>
          <a:off x="1000125" y="863600"/>
          <a:ext cx="64547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1" name="Equation" r:id="rId3" imgW="3225600" imgH="736560" progId="Equation.DSMT4">
                  <p:embed/>
                </p:oleObj>
              </mc:Choice>
              <mc:Fallback>
                <p:oleObj name="Equation" r:id="rId3" imgW="3225600" imgH="7365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63600"/>
                        <a:ext cx="645477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28"/>
          <p:cNvGraphicFramePr>
            <a:graphicFrameLocks noChangeAspect="1"/>
          </p:cNvGraphicFramePr>
          <p:nvPr/>
        </p:nvGraphicFramePr>
        <p:xfrm>
          <a:off x="1143000" y="2476500"/>
          <a:ext cx="55499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2" name="Equation" r:id="rId5" imgW="2755800" imgH="228600" progId="Equation.DSMT4">
                  <p:embed/>
                </p:oleObj>
              </mc:Choice>
              <mc:Fallback>
                <p:oleObj name="Equation" r:id="rId5" imgW="27558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76500"/>
                        <a:ext cx="55499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31"/>
          <p:cNvSpPr>
            <a:spLocks noChangeArrowheads="1"/>
          </p:cNvSpPr>
          <p:nvPr/>
        </p:nvSpPr>
        <p:spPr bwMode="auto">
          <a:xfrm>
            <a:off x="533400" y="3048000"/>
            <a:ext cx="8286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 indent="-195263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If                                  is an orthonormal basis for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and           ,</a:t>
            </a:r>
            <a:r>
              <a:rPr lang="en-US" altLang="zh-TW" i="1">
                <a:ea typeface="標楷體" pitchFamily="65" charset="-120"/>
              </a:rPr>
              <a:t> </a:t>
            </a:r>
            <a:endParaRPr lang="en-US" altLang="zh-TW">
              <a:ea typeface="標楷體" pitchFamily="65" charset="-120"/>
            </a:endParaRPr>
          </a:p>
        </p:txBody>
      </p:sp>
      <p:graphicFrame>
        <p:nvGraphicFramePr>
          <p:cNvPr id="4710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1855"/>
              </p:ext>
            </p:extLst>
          </p:nvPr>
        </p:nvGraphicFramePr>
        <p:xfrm>
          <a:off x="1271588" y="3538538"/>
          <a:ext cx="24368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3" name="方程式" r:id="rId7" imgW="1206360" imgH="228600" progId="Equation.3">
                  <p:embed/>
                </p:oleObj>
              </mc:Choice>
              <mc:Fallback>
                <p:oleObj name="方程式" r:id="rId7" imgW="120636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538538"/>
                        <a:ext cx="24368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34"/>
          <p:cNvGraphicFramePr>
            <a:graphicFrameLocks noChangeAspect="1"/>
          </p:cNvGraphicFramePr>
          <p:nvPr/>
        </p:nvGraphicFramePr>
        <p:xfrm>
          <a:off x="7974013" y="3551238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4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3551238"/>
                        <a:ext cx="81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35"/>
          <p:cNvSpPr txBox="1">
            <a:spLocks noChangeArrowheads="1"/>
          </p:cNvSpPr>
          <p:nvPr/>
        </p:nvSpPr>
        <p:spPr bwMode="auto">
          <a:xfrm>
            <a:off x="900113" y="4038600"/>
            <a:ext cx="792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Then the corresponding coordinate matrix of </a:t>
            </a:r>
            <a:r>
              <a:rPr lang="en-US" altLang="zh-TW" b="1">
                <a:ea typeface="標楷體" pitchFamily="65" charset="-120"/>
              </a:rPr>
              <a:t>w</a:t>
            </a:r>
            <a:r>
              <a:rPr lang="en-US" altLang="zh-TW">
                <a:ea typeface="標楷體" pitchFamily="65" charset="-120"/>
              </a:rPr>
              <a:t> relative to </a:t>
            </a:r>
            <a:r>
              <a:rPr lang="en-US" altLang="zh-TW" i="1">
                <a:ea typeface="標楷體" pitchFamily="65" charset="-120"/>
              </a:rPr>
              <a:t>B </a:t>
            </a:r>
            <a:r>
              <a:rPr lang="en-US" altLang="zh-TW">
                <a:ea typeface="標楷體" pitchFamily="65" charset="-120"/>
              </a:rPr>
              <a:t>is</a:t>
            </a:r>
            <a:r>
              <a:rPr lang="en-US" altLang="zh-TW"/>
              <a:t> </a:t>
            </a:r>
          </a:p>
        </p:txBody>
      </p:sp>
      <p:graphicFrame>
        <p:nvGraphicFramePr>
          <p:cNvPr id="47110" name="Object 39"/>
          <p:cNvGraphicFramePr>
            <a:graphicFrameLocks noChangeAspect="1"/>
          </p:cNvGraphicFramePr>
          <p:nvPr/>
        </p:nvGraphicFramePr>
        <p:xfrm>
          <a:off x="1555750" y="4572000"/>
          <a:ext cx="207962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5" name="Equation" r:id="rId11" imgW="1041120" imgH="939600" progId="Equation.3">
                  <p:embed/>
                </p:oleObj>
              </mc:Choice>
              <mc:Fallback>
                <p:oleObj name="Equation" r:id="rId11" imgW="1041120" imgH="939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572000"/>
                        <a:ext cx="207962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0D4F756-BB9F-47E9-8617-D870C5829D22}" type="slidenum">
              <a:rPr kumimoji="0" lang="en-US" altLang="zh-TW" sz="1400" smtClean="0"/>
              <a:pPr eaLnBrk="1" hangingPunct="1"/>
              <a:t>52</a:t>
            </a:fld>
            <a:endParaRPr kumimoji="0" lang="en-US" altLang="zh-TW" sz="1400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439150" cy="17938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TW" smtClean="0"/>
              <a:t>Ex</a:t>
            </a:r>
          </a:p>
          <a:p>
            <a:pPr lvl="1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mtClean="0"/>
              <a:t>For </a:t>
            </a:r>
            <a:r>
              <a:rPr lang="en-US" altLang="zh-TW" b="1" smtClean="0"/>
              <a:t>w </a:t>
            </a:r>
            <a:r>
              <a:rPr lang="en-US" altLang="zh-TW" smtClean="0"/>
              <a:t>= (5, –5, 2), find its coordinates relative to the standard basis for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3</a:t>
            </a:r>
            <a:r>
              <a:rPr lang="en-US" altLang="zh-TW" smtClean="0"/>
              <a:t>       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1071563" y="2143125"/>
          <a:ext cx="52260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1" name="Equation" r:id="rId3" imgW="2641320" imgH="685800" progId="Equation.3">
                  <p:embed/>
                </p:oleObj>
              </mc:Choice>
              <mc:Fallback>
                <p:oleObj name="Equation" r:id="rId3" imgW="264132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143125"/>
                        <a:ext cx="522605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1084263" y="3571875"/>
          <a:ext cx="1946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2" name="Equation" r:id="rId5" imgW="977760" imgH="711000" progId="Equation.3">
                  <p:embed/>
                </p:oleObj>
              </mc:Choice>
              <mc:Fallback>
                <p:oleObj name="Equation" r:id="rId5" imgW="97776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571875"/>
                        <a:ext cx="19462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22"/>
          <p:cNvSpPr txBox="1">
            <a:spLocks noChangeArrowheads="1"/>
          </p:cNvSpPr>
          <p:nvPr/>
        </p:nvSpPr>
        <p:spPr bwMode="auto">
          <a:xfrm>
            <a:off x="571500" y="4857750"/>
            <a:ext cx="82153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※ In fact, it is not necessary to use Thm. 5.11 to find the coordinates relative to the standard basis, because we know that the coordinates of a vector relative to the standard basis are the same as the components of that vector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※ The advantage of the orthonormal basis emerges when we try to find the coordinate matrix of a vector relative to an nonstandard orthonormal basis (see the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35053D1-7946-4D5D-A084-20F7F8192C2F}" type="slidenum">
              <a:rPr kumimoji="0" lang="en-US" altLang="zh-TW" sz="1400" smtClean="0"/>
              <a:pPr eaLnBrk="1" hangingPunct="1"/>
              <a:t>53</a:t>
            </a:fld>
            <a:endParaRPr kumimoji="0" lang="en-US" altLang="zh-TW" sz="1400" smtClean="0"/>
          </a:p>
        </p:txBody>
      </p:sp>
      <p:sp>
        <p:nvSpPr>
          <p:cNvPr id="49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39150" cy="1793875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Representing vectors relative to an orthonormal basis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smtClean="0"/>
              <a:t>Find the coordinates of  </a:t>
            </a:r>
            <a:r>
              <a:rPr lang="en-US" altLang="zh-TW" b="1" smtClean="0"/>
              <a:t>w </a:t>
            </a:r>
            <a:r>
              <a:rPr lang="en-US" altLang="zh-TW" smtClean="0"/>
              <a:t>= (5, –5, 2) relative to the following orthonormal basis for       </a:t>
            </a:r>
          </a:p>
        </p:txBody>
      </p:sp>
      <p:graphicFrame>
        <p:nvGraphicFramePr>
          <p:cNvPr id="49154" name="Object 0"/>
          <p:cNvGraphicFramePr>
            <a:graphicFrameLocks noChangeAspect="1"/>
          </p:cNvGraphicFramePr>
          <p:nvPr/>
        </p:nvGraphicFramePr>
        <p:xfrm>
          <a:off x="1643063" y="2786063"/>
          <a:ext cx="45735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4" name="Equation" r:id="rId3" imgW="2260440" imgH="228600" progId="Equation.3">
                  <p:embed/>
                </p:oleObj>
              </mc:Choice>
              <mc:Fallback>
                <p:oleObj name="Equation" r:id="rId3" imgW="226044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786063"/>
                        <a:ext cx="45735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1"/>
          <p:cNvGraphicFramePr>
            <a:graphicFrameLocks noChangeAspect="1"/>
          </p:cNvGraphicFramePr>
          <p:nvPr/>
        </p:nvGraphicFramePr>
        <p:xfrm>
          <a:off x="3779838" y="1916113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5" name="Equation" r:id="rId5" imgW="203040" imgH="190440" progId="Equation.3">
                  <p:embed/>
                </p:oleObj>
              </mc:Choice>
              <mc:Fallback>
                <p:oleObj name="Equation" r:id="rId5" imgW="203040" imgH="1904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16113"/>
                        <a:ext cx="406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3" name="Group 23"/>
          <p:cNvGrpSpPr>
            <a:grpSpLocks/>
          </p:cNvGrpSpPr>
          <p:nvPr/>
        </p:nvGrpSpPr>
        <p:grpSpPr bwMode="auto">
          <a:xfrm>
            <a:off x="457200" y="3360738"/>
            <a:ext cx="7924800" cy="1914525"/>
            <a:chOff x="288" y="1952"/>
            <a:chExt cx="4992" cy="1206"/>
          </a:xfrm>
        </p:grpSpPr>
        <p:sp>
          <p:nvSpPr>
            <p:cNvPr id="49164" name="Rectangle 11"/>
            <p:cNvSpPr>
              <a:spLocks noChangeArrowheads="1"/>
            </p:cNvSpPr>
            <p:nvPr/>
          </p:nvSpPr>
          <p:spPr bwMode="auto">
            <a:xfrm>
              <a:off x="288" y="1952"/>
              <a:ext cx="499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</a:rPr>
                <a:t>Sol:</a:t>
              </a:r>
            </a:p>
          </p:txBody>
        </p:sp>
        <p:graphicFrame>
          <p:nvGraphicFramePr>
            <p:cNvPr id="49160" name="Object 3"/>
            <p:cNvGraphicFramePr>
              <a:graphicFrameLocks noChangeAspect="1"/>
            </p:cNvGraphicFramePr>
            <p:nvPr/>
          </p:nvGraphicFramePr>
          <p:xfrm>
            <a:off x="624" y="2282"/>
            <a:ext cx="345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06" name="Equation" r:id="rId7" imgW="2768400" imgH="698400" progId="Equation.3">
                    <p:embed/>
                  </p:oleObj>
                </mc:Choice>
                <mc:Fallback>
                  <p:oleObj name="Equation" r:id="rId7" imgW="2768400" imgH="698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282"/>
                          <a:ext cx="3450" cy="8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990600" y="5424488"/>
          <a:ext cx="19716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7" name="Equation" r:id="rId9" imgW="990360" imgH="711000" progId="Equation.3">
                  <p:embed/>
                </p:oleObj>
              </mc:Choice>
              <mc:Fallback>
                <p:oleObj name="Equation" r:id="rId9" imgW="99036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24488"/>
                        <a:ext cx="19716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2733675" y="2428875"/>
          <a:ext cx="266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8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428875"/>
                        <a:ext cx="266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7"/>
          <p:cNvGraphicFramePr>
            <a:graphicFrameLocks noChangeAspect="1"/>
          </p:cNvGraphicFramePr>
          <p:nvPr/>
        </p:nvGraphicFramePr>
        <p:xfrm>
          <a:off x="4133850" y="2428875"/>
          <a:ext cx="2873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9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428875"/>
                        <a:ext cx="2873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2"/>
          <p:cNvGraphicFramePr>
            <a:graphicFrameLocks noChangeAspect="1"/>
          </p:cNvGraphicFramePr>
          <p:nvPr/>
        </p:nvGraphicFramePr>
        <p:xfrm>
          <a:off x="5419725" y="2428875"/>
          <a:ext cx="2873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0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2428875"/>
                        <a:ext cx="2873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519922B-0D53-49FD-BCA0-7273DFA08381}" type="slidenum">
              <a:rPr kumimoji="0" lang="en-US" altLang="zh-TW" sz="1400" smtClean="0"/>
              <a:pPr eaLnBrk="1" hangingPunct="1"/>
              <a:t>54</a:t>
            </a:fld>
            <a:endParaRPr kumimoji="0" lang="en-US" altLang="zh-TW" sz="140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405813" cy="1219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geometric intuition of the Gram-Schmidt process to find an orthonormal basis in </a:t>
            </a:r>
            <a:r>
              <a:rPr lang="en-US" altLang="zh-TW" i="1" dirty="0" smtClean="0"/>
              <a:t>R</a:t>
            </a:r>
            <a:r>
              <a:rPr lang="en-US" altLang="zh-TW" baseline="30000" dirty="0" smtClean="0"/>
              <a:t>2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</a:rPr>
              <a:t>                 </a:t>
            </a:r>
          </a:p>
        </p:txBody>
      </p:sp>
      <p:graphicFrame>
        <p:nvGraphicFramePr>
          <p:cNvPr id="50178" name="Object 12"/>
          <p:cNvGraphicFramePr>
            <a:graphicFrameLocks noChangeAspect="1"/>
          </p:cNvGraphicFramePr>
          <p:nvPr/>
        </p:nvGraphicFramePr>
        <p:xfrm>
          <a:off x="500063" y="1689100"/>
          <a:ext cx="771525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8" name="Visio" r:id="rId3" imgW="4395867" imgH="2019799" progId="Visio.Drawing.11">
                  <p:embed/>
                </p:oleObj>
              </mc:Choice>
              <mc:Fallback>
                <p:oleObj name="Visio" r:id="rId3" imgW="4395867" imgH="2019799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89100"/>
                        <a:ext cx="771525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02984"/>
              </p:ext>
            </p:extLst>
          </p:nvPr>
        </p:nvGraphicFramePr>
        <p:xfrm>
          <a:off x="1508125" y="5618163"/>
          <a:ext cx="5876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9" name="Equation" r:id="rId5" imgW="2908080" imgH="444240" progId="Equation.DSMT4">
                  <p:embed/>
                </p:oleObj>
              </mc:Choice>
              <mc:Fallback>
                <p:oleObj name="Equation" r:id="rId5" imgW="2908080" imgH="44424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618163"/>
                        <a:ext cx="58769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E876B8A-ECC1-4488-885D-79FF4ED81A0A}" type="slidenum">
              <a:rPr kumimoji="0" lang="en-US" altLang="zh-TW" sz="1400" smtClean="0"/>
              <a:pPr eaLnBrk="1" hangingPunct="1"/>
              <a:t>55</a:t>
            </a:fld>
            <a:endParaRPr kumimoji="0" lang="en-US" altLang="zh-TW" sz="1400" smtClean="0"/>
          </a:p>
        </p:txBody>
      </p:sp>
      <p:sp>
        <p:nvSpPr>
          <p:cNvPr id="51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20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zh-TW" smtClean="0"/>
              <a:t>Gram-Schmidt orthonormalization process: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</a:rPr>
              <a:t>                </a:t>
            </a:r>
            <a:r>
              <a:rPr lang="en-US" altLang="zh-TW" smtClean="0"/>
              <a:t>is a basis for an inner product space </a:t>
            </a:r>
            <a:r>
              <a:rPr lang="en-US" altLang="zh-TW" i="1" smtClean="0"/>
              <a:t>V</a:t>
            </a:r>
            <a:r>
              <a:rPr lang="en-US" altLang="zh-TW" smtClean="0">
                <a:latin typeface="標楷體" pitchFamily="65" charset="-120"/>
              </a:rPr>
              <a:t>  </a:t>
            </a:r>
          </a:p>
        </p:txBody>
      </p:sp>
      <p:graphicFrame>
        <p:nvGraphicFramePr>
          <p:cNvPr id="51202" name="Object 12"/>
          <p:cNvGraphicFramePr>
            <a:graphicFrameLocks noChangeAspect="1"/>
          </p:cNvGraphicFramePr>
          <p:nvPr/>
        </p:nvGraphicFramePr>
        <p:xfrm>
          <a:off x="685800" y="1295400"/>
          <a:ext cx="25669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9" name="Equation" r:id="rId3" imgW="1269720" imgH="228600" progId="Equation.3">
                  <p:embed/>
                </p:oleObj>
              </mc:Choice>
              <mc:Fallback>
                <p:oleObj name="Equation" r:id="rId3" imgW="12697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5669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13"/>
          <p:cNvGraphicFramePr>
            <a:graphicFrameLocks noChangeAspect="1"/>
          </p:cNvGraphicFramePr>
          <p:nvPr/>
        </p:nvGraphicFramePr>
        <p:xfrm>
          <a:off x="681038" y="1857375"/>
          <a:ext cx="160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0" name="Equation" r:id="rId5" imgW="799920" imgH="215640" progId="Equation.3">
                  <p:embed/>
                </p:oleObj>
              </mc:Choice>
              <mc:Fallback>
                <p:oleObj name="Equation" r:id="rId5" imgW="7999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857375"/>
                        <a:ext cx="1601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6279"/>
              </p:ext>
            </p:extLst>
          </p:nvPr>
        </p:nvGraphicFramePr>
        <p:xfrm>
          <a:off x="6243639" y="1841500"/>
          <a:ext cx="1869293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1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9" y="1841500"/>
                        <a:ext cx="1869293" cy="42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5426"/>
              </p:ext>
            </p:extLst>
          </p:nvPr>
        </p:nvGraphicFramePr>
        <p:xfrm>
          <a:off x="6229351" y="2344738"/>
          <a:ext cx="2336285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2"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1" y="2344738"/>
                        <a:ext cx="2336285" cy="42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48"/>
          <p:cNvGraphicFramePr>
            <a:graphicFrameLocks noChangeAspect="1"/>
          </p:cNvGraphicFramePr>
          <p:nvPr/>
        </p:nvGraphicFramePr>
        <p:xfrm>
          <a:off x="714375" y="5089525"/>
          <a:ext cx="31321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3" name="Equation" r:id="rId11" imgW="1549080" imgH="228600" progId="Equation.3">
                  <p:embed/>
                </p:oleObj>
              </mc:Choice>
              <mc:Fallback>
                <p:oleObj name="Equation" r:id="rId11" imgW="1549080" imgH="2286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089525"/>
                        <a:ext cx="31321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149"/>
          <p:cNvGraphicFramePr>
            <a:graphicFrameLocks noChangeAspect="1"/>
          </p:cNvGraphicFramePr>
          <p:nvPr/>
        </p:nvGraphicFramePr>
        <p:xfrm>
          <a:off x="700088" y="5546725"/>
          <a:ext cx="39258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4" name="Equation" r:id="rId13" imgW="1942920" imgH="444240" progId="Equation.DSMT4">
                  <p:embed/>
                </p:oleObj>
              </mc:Choice>
              <mc:Fallback>
                <p:oleObj name="Equation" r:id="rId13" imgW="1942920" imgH="44424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5546725"/>
                        <a:ext cx="392588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Text Box 150"/>
          <p:cNvSpPr txBox="1">
            <a:spLocks noChangeArrowheads="1"/>
          </p:cNvSpPr>
          <p:nvPr/>
        </p:nvSpPr>
        <p:spPr bwMode="auto">
          <a:xfrm>
            <a:off x="3797300" y="5089525"/>
            <a:ext cx="362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is an orthogonal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51214" name="Text Box 151"/>
          <p:cNvSpPr txBox="1">
            <a:spLocks noChangeArrowheads="1"/>
          </p:cNvSpPr>
          <p:nvPr/>
        </p:nvSpPr>
        <p:spPr bwMode="auto">
          <a:xfrm>
            <a:off x="4597400" y="5699125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is an orthonormal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51208" name="Object 153"/>
          <p:cNvGraphicFramePr>
            <a:graphicFrameLocks noChangeAspect="1"/>
          </p:cNvGraphicFramePr>
          <p:nvPr/>
        </p:nvGraphicFramePr>
        <p:xfrm>
          <a:off x="738188" y="3667125"/>
          <a:ext cx="4738687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5" name="Equation" r:id="rId15" imgW="2577960" imgH="711000" progId="Equation.DSMT4">
                  <p:embed/>
                </p:oleObj>
              </mc:Choice>
              <mc:Fallback>
                <p:oleObj name="Equation" r:id="rId15" imgW="2577960" imgH="71100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3667125"/>
                        <a:ext cx="4738687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13922"/>
              </p:ext>
            </p:extLst>
          </p:nvPr>
        </p:nvGraphicFramePr>
        <p:xfrm>
          <a:off x="755576" y="2992438"/>
          <a:ext cx="59563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6" name="Equation" r:id="rId17" imgW="3238200" imgH="469800" progId="Equation.DSMT4">
                  <p:embed/>
                </p:oleObj>
              </mc:Choice>
              <mc:Fallback>
                <p:oleObj name="Equation" r:id="rId17" imgW="3238200" imgH="469800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2438"/>
                        <a:ext cx="595630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55"/>
          <p:cNvGraphicFramePr>
            <a:graphicFrameLocks noChangeAspect="1"/>
          </p:cNvGraphicFramePr>
          <p:nvPr/>
        </p:nvGraphicFramePr>
        <p:xfrm>
          <a:off x="725488" y="2174875"/>
          <a:ext cx="42052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7" name="Equation" r:id="rId19" imgW="2286000" imgH="469800" progId="Equation.DSMT4">
                  <p:embed/>
                </p:oleObj>
              </mc:Choice>
              <mc:Fallback>
                <p:oleObj name="Equation" r:id="rId19" imgW="2286000" imgH="46980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174875"/>
                        <a:ext cx="42052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121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121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51218" name="Picture 2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43250"/>
            <a:ext cx="95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文字方塊 18"/>
          <p:cNvSpPr txBox="1">
            <a:spLocks noChangeArrowheads="1"/>
          </p:cNvSpPr>
          <p:nvPr/>
        </p:nvSpPr>
        <p:spPr bwMode="auto">
          <a:xfrm>
            <a:off x="5489575" y="3819525"/>
            <a:ext cx="3549650" cy="13239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The orthogonal projection onto a subspace is actually the sum of orthogonal </a:t>
            </a:r>
            <a:r>
              <a:rPr lang="en-US" altLang="zh-TW" sz="1600" dirty="0" smtClean="0">
                <a:solidFill>
                  <a:srgbClr val="0000FF"/>
                </a:solidFill>
              </a:rPr>
              <a:t>projections </a:t>
            </a:r>
            <a:r>
              <a:rPr lang="en-US" altLang="zh-TW" sz="1600" dirty="0">
                <a:solidFill>
                  <a:srgbClr val="0000FF"/>
                </a:solidFill>
              </a:rPr>
              <a:t>onto the vectors in an orthogonal basis for that subspace (I will prove it on Slides 5.67 and 5.68)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18B0B76-BF99-4F83-BAFC-1009BCDCD910}" type="slidenum">
              <a:rPr kumimoji="0" lang="en-US" altLang="zh-TW" sz="1400" smtClean="0"/>
              <a:pPr eaLnBrk="1" hangingPunct="1"/>
              <a:t>56</a:t>
            </a:fld>
            <a:endParaRPr kumimoji="0" lang="en-US" altLang="zh-TW" sz="1400" smtClean="0"/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533400" y="2857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52226" name="Object 0"/>
          <p:cNvGraphicFramePr>
            <a:graphicFrameLocks noChangeAspect="1"/>
          </p:cNvGraphicFramePr>
          <p:nvPr/>
        </p:nvGraphicFramePr>
        <p:xfrm>
          <a:off x="1181100" y="3509963"/>
          <a:ext cx="22590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1" name="Equation" r:id="rId3" imgW="1130040" imgH="215640" progId="Equation.3">
                  <p:embed/>
                </p:oleObj>
              </mc:Choice>
              <mc:Fallback>
                <p:oleObj name="Equation" r:id="rId3" imgW="1130040" imgH="215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509963"/>
                        <a:ext cx="22590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1"/>
          <p:cNvGraphicFramePr>
            <a:graphicFrameLocks noChangeAspect="1"/>
          </p:cNvGraphicFramePr>
          <p:nvPr/>
        </p:nvGraphicFramePr>
        <p:xfrm>
          <a:off x="1204913" y="5033963"/>
          <a:ext cx="672465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2" name="Equation" r:id="rId5" imgW="3365280" imgH="838080" progId="Equation.3">
                  <p:embed/>
                </p:oleObj>
              </mc:Choice>
              <mc:Fallback>
                <p:oleObj name="Equation" r:id="rId5" imgW="3365280" imgH="838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033963"/>
                        <a:ext cx="6724650" cy="168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20"/>
          <p:cNvSpPr>
            <a:spLocks noChangeArrowheads="1"/>
          </p:cNvSpPr>
          <p:nvPr/>
        </p:nvSpPr>
        <p:spPr bwMode="auto">
          <a:xfrm>
            <a:off x="381000" y="842963"/>
            <a:ext cx="84391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5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7:</a:t>
            </a:r>
            <a:r>
              <a:rPr lang="en-US" altLang="zh-TW"/>
              <a:t> </a:t>
            </a:r>
            <a:r>
              <a:rPr lang="en-US" altLang="zh-TW">
                <a:solidFill>
                  <a:schemeClr val="hlink"/>
                </a:solidFill>
              </a:rPr>
              <a:t>Applying the 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Gram-Schmidt </a:t>
            </a:r>
            <a:r>
              <a:rPr lang="en-US" altLang="zh-TW">
                <a:solidFill>
                  <a:schemeClr val="hlink"/>
                </a:solidFill>
              </a:rPr>
              <a:t>orthonormalization process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spcBef>
                <a:spcPct val="5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Apply the Gram-Schmidt process to the following basis for </a:t>
            </a:r>
            <a:r>
              <a:rPr lang="en-US" altLang="zh-TW" i="1">
                <a:ea typeface="標楷體" pitchFamily="65" charset="-120"/>
              </a:rPr>
              <a:t>R</a:t>
            </a:r>
            <a:r>
              <a:rPr lang="en-US" altLang="zh-TW" baseline="30000">
                <a:ea typeface="標楷體" pitchFamily="65" charset="-120"/>
              </a:rPr>
              <a:t>3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1663700" y="1909763"/>
          <a:ext cx="4995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3" name="Equation" r:id="rId7" imgW="2514600" imgH="431640" progId="Equation.3">
                  <p:embed/>
                </p:oleObj>
              </mc:Choice>
              <mc:Fallback>
                <p:oleObj name="Equation" r:id="rId7" imgW="2514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909763"/>
                        <a:ext cx="49958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3"/>
          <p:cNvGraphicFramePr>
            <a:graphicFrameLocks noChangeAspect="1"/>
          </p:cNvGraphicFramePr>
          <p:nvPr/>
        </p:nvGraphicFramePr>
        <p:xfrm>
          <a:off x="1160463" y="4119563"/>
          <a:ext cx="70548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4" name="Equation" r:id="rId9" imgW="3530520" imgH="431640" progId="Equation.3">
                  <p:embed/>
                </p:oleObj>
              </mc:Choice>
              <mc:Fallback>
                <p:oleObj name="Equation" r:id="rId9" imgW="35305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119563"/>
                        <a:ext cx="70548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6D2626F-7102-439E-9EC2-FA97073F09CB}" type="slidenum">
              <a:rPr kumimoji="0" lang="en-US" altLang="zh-TW" sz="1400" smtClean="0"/>
              <a:pPr eaLnBrk="1" hangingPunct="1"/>
              <a:t>57</a:t>
            </a:fld>
            <a:endParaRPr kumimoji="0" lang="en-US" altLang="zh-TW" sz="1400" smtClean="0"/>
          </a:p>
        </p:txBody>
      </p:sp>
      <p:graphicFrame>
        <p:nvGraphicFramePr>
          <p:cNvPr id="532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12096"/>
              </p:ext>
            </p:extLst>
          </p:nvPr>
        </p:nvGraphicFramePr>
        <p:xfrm>
          <a:off x="690563" y="1504950"/>
          <a:ext cx="65960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1" name="方程式" r:id="rId3" imgW="3263760" imgH="393480" progId="Equation.3">
                  <p:embed/>
                </p:oleObj>
              </mc:Choice>
              <mc:Fallback>
                <p:oleObj name="方程式" r:id="rId3" imgW="3263760" imgH="393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504950"/>
                        <a:ext cx="6596062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85800" y="914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Orthogonal basis</a:t>
            </a:r>
            <a:r>
              <a:rPr lang="en-US" altLang="zh-TW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53251" name="Object 1"/>
          <p:cNvGraphicFramePr>
            <a:graphicFrameLocks noChangeAspect="1"/>
          </p:cNvGraphicFramePr>
          <p:nvPr/>
        </p:nvGraphicFramePr>
        <p:xfrm>
          <a:off x="685800" y="3235325"/>
          <a:ext cx="82899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2" name="Equation" r:id="rId5" imgW="4101840" imgH="444240" progId="Equation.3">
                  <p:embed/>
                </p:oleObj>
              </mc:Choice>
              <mc:Fallback>
                <p:oleObj name="Equation" r:id="rId5" imgW="410184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35325"/>
                        <a:ext cx="82899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13"/>
          <p:cNvSpPr txBox="1">
            <a:spLocks noChangeArrowheads="1"/>
          </p:cNvSpPr>
          <p:nvPr/>
        </p:nvSpPr>
        <p:spPr bwMode="auto">
          <a:xfrm>
            <a:off x="685800" y="2667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Orthonormal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54A017A-0261-403B-B99F-34B7E5678F22}" type="slidenum">
              <a:rPr kumimoji="0" lang="en-US" altLang="zh-TW" sz="1400" smtClean="0"/>
              <a:pPr eaLnBrk="1" hangingPunct="1"/>
              <a:t>58</a:t>
            </a:fld>
            <a:endParaRPr kumimoji="0" lang="en-US" altLang="zh-TW" sz="1400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679308" cy="15113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TW" dirty="0" smtClean="0"/>
              <a:t>Ex 10: </a:t>
            </a:r>
            <a:r>
              <a:rPr lang="en-US" altLang="zh-TW" sz="2300" dirty="0" smtClean="0"/>
              <a:t>Alternative form of Gram-Schmidt </a:t>
            </a:r>
            <a:r>
              <a:rPr lang="en-US" altLang="zh-TW" sz="2300" dirty="0" err="1" smtClean="0"/>
              <a:t>orthonormalization</a:t>
            </a:r>
            <a:r>
              <a:rPr lang="en-US" altLang="zh-TW" sz="2300" dirty="0" smtClean="0"/>
              <a:t> process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</a:rPr>
              <a:t>Find an orthonormal basis for the solution space of the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         homogeneous system of linear equations</a:t>
            </a:r>
          </a:p>
        </p:txBody>
      </p:sp>
      <p:graphicFrame>
        <p:nvGraphicFramePr>
          <p:cNvPr id="54274" name="Object 1024"/>
          <p:cNvGraphicFramePr>
            <a:graphicFrameLocks noChangeAspect="1"/>
          </p:cNvGraphicFramePr>
          <p:nvPr/>
        </p:nvGraphicFramePr>
        <p:xfrm>
          <a:off x="3000375" y="2286000"/>
          <a:ext cx="2800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9" r:id="rId3" imgW="1397000" imgH="419100" progId="Equation.3">
                  <p:embed/>
                </p:oleObj>
              </mc:Choice>
              <mc:Fallback>
                <p:oleObj r:id="rId3" imgW="1397000" imgH="4191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286000"/>
                        <a:ext cx="28003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533400" y="3214688"/>
            <a:ext cx="792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54275" name="Object 1025"/>
          <p:cNvGraphicFramePr>
            <a:graphicFrameLocks noChangeAspect="1"/>
          </p:cNvGraphicFramePr>
          <p:nvPr/>
        </p:nvGraphicFramePr>
        <p:xfrm>
          <a:off x="1404938" y="3633788"/>
          <a:ext cx="65690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20" name="Equation" r:id="rId5" imgW="3251160" imgH="457200" progId="Equation.DSMT4">
                  <p:embed/>
                </p:oleObj>
              </mc:Choice>
              <mc:Fallback>
                <p:oleObj name="Equation" r:id="rId5" imgW="325116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633788"/>
                        <a:ext cx="656907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026"/>
          <p:cNvGraphicFramePr>
            <a:graphicFrameLocks noChangeAspect="1"/>
          </p:cNvGraphicFramePr>
          <p:nvPr/>
        </p:nvGraphicFramePr>
        <p:xfrm>
          <a:off x="990600" y="4786313"/>
          <a:ext cx="45783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21" name="Equation" r:id="rId7" imgW="2286000" imgH="939600" progId="Equation.3">
                  <p:embed/>
                </p:oleObj>
              </mc:Choice>
              <mc:Fallback>
                <p:oleObj name="Equation" r:id="rId7" imgW="2286000" imgH="939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86313"/>
                        <a:ext cx="457835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0E7B07B-A83C-4A41-A5E3-C023D145B35B}" type="slidenum">
              <a:rPr kumimoji="0" lang="en-US" altLang="zh-TW" sz="1400" smtClean="0"/>
              <a:pPr eaLnBrk="1" hangingPunct="1"/>
              <a:t>59</a:t>
            </a:fld>
            <a:endParaRPr kumimoji="0" lang="en-US" altLang="zh-TW" sz="1400" smtClean="0"/>
          </a:p>
        </p:txBody>
      </p:sp>
      <p:sp>
        <p:nvSpPr>
          <p:cNvPr id="55302" name="Text Box 29"/>
          <p:cNvSpPr txBox="1">
            <a:spLocks noChangeArrowheads="1"/>
          </p:cNvSpPr>
          <p:nvPr/>
        </p:nvSpPr>
        <p:spPr bwMode="auto">
          <a:xfrm>
            <a:off x="428625" y="785813"/>
            <a:ext cx="507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Thus one basis for the solution space is</a:t>
            </a:r>
            <a:r>
              <a:rPr lang="en-US" altLang="zh-TW"/>
              <a:t> </a:t>
            </a:r>
          </a:p>
        </p:txBody>
      </p:sp>
      <p:graphicFrame>
        <p:nvGraphicFramePr>
          <p:cNvPr id="55298" name="Object 1024"/>
          <p:cNvGraphicFramePr>
            <a:graphicFrameLocks noChangeAspect="1"/>
          </p:cNvGraphicFramePr>
          <p:nvPr/>
        </p:nvGraphicFramePr>
        <p:xfrm>
          <a:off x="815975" y="1306513"/>
          <a:ext cx="5041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3" r:id="rId3" imgW="2476500" imgH="203200" progId="Equation.3">
                  <p:embed/>
                </p:oleObj>
              </mc:Choice>
              <mc:Fallback>
                <p:oleObj r:id="rId3" imgW="2476500" imgH="203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306513"/>
                        <a:ext cx="50419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1025"/>
          <p:cNvGraphicFramePr>
            <a:graphicFrameLocks noChangeAspect="1"/>
          </p:cNvGraphicFramePr>
          <p:nvPr/>
        </p:nvGraphicFramePr>
        <p:xfrm>
          <a:off x="428625" y="1603375"/>
          <a:ext cx="7947025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4" name="Equation" r:id="rId5" imgW="3974760" imgH="2108160" progId="Equation.DSMT4">
                  <p:embed/>
                </p:oleObj>
              </mc:Choice>
              <mc:Fallback>
                <p:oleObj name="Equation" r:id="rId5" imgW="3974760" imgH="210816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603375"/>
                        <a:ext cx="7947025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1027"/>
          <p:cNvGraphicFramePr>
            <a:graphicFrameLocks noChangeAspect="1"/>
          </p:cNvGraphicFramePr>
          <p:nvPr/>
        </p:nvGraphicFramePr>
        <p:xfrm>
          <a:off x="428625" y="5754688"/>
          <a:ext cx="62865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5" name="Equation" r:id="rId7" imgW="3098520" imgH="482400" progId="Equation.3">
                  <p:embed/>
                </p:oleObj>
              </mc:Choice>
              <mc:Fallback>
                <p:oleObj name="Equation" r:id="rId7" imgW="3098520" imgH="482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754688"/>
                        <a:ext cx="62865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36"/>
          <p:cNvSpPr txBox="1">
            <a:spLocks noChangeArrowheads="1"/>
          </p:cNvSpPr>
          <p:nvPr/>
        </p:nvSpPr>
        <p:spPr bwMode="auto">
          <a:xfrm>
            <a:off x="6572250" y="4286250"/>
            <a:ext cx="24288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※ In this alternative form, we always normalize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to be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before processing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+1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※ The advantage of this method is that it is easier to calculate the orthogonal projection of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+1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on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1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,…,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7C2A866-74E7-4AD7-8495-C1E02D5A1A6E}" type="slidenum">
              <a:rPr kumimoji="0" lang="en-US" altLang="zh-TW" sz="1400" smtClean="0"/>
              <a:pPr eaLnBrk="1" hangingPunct="1"/>
              <a:t>6</a:t>
            </a:fld>
            <a:endParaRPr kumimoji="0" lang="en-US" altLang="zh-TW" sz="140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2154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Theorem 5.2: How to find the unit vector in the direction of </a:t>
            </a:r>
            <a:r>
              <a:rPr lang="en-US" altLang="zh-TW" b="1" dirty="0" smtClean="0"/>
              <a:t>v</a:t>
            </a:r>
            <a:endParaRPr lang="en-US" altLang="zh-TW" dirty="0" smtClean="0"/>
          </a:p>
          <a:p>
            <a:pPr lvl="1" indent="0" algn="just" eaLnBrk="1" hangingPunct="1">
              <a:lnSpc>
                <a:spcPct val="120000"/>
              </a:lnSpc>
              <a:buClr>
                <a:schemeClr val="tx1"/>
              </a:buClr>
              <a:buSzPct val="40000"/>
              <a:buNone/>
            </a:pPr>
            <a:r>
              <a:rPr lang="en-US" altLang="zh-TW" dirty="0" smtClean="0"/>
              <a:t>If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 is a nonzero vector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/>
              <a:t>, then the vector</a:t>
            </a:r>
          </a:p>
          <a:p>
            <a:pPr lvl="1" indent="0" algn="just" eaLnBrk="1" hangingPunct="1">
              <a:lnSpc>
                <a:spcPct val="5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 smtClean="0"/>
          </a:p>
          <a:p>
            <a:pPr lvl="1" indent="0" algn="just" eaLnBrk="1" hangingPunct="1">
              <a:lnSpc>
                <a:spcPct val="12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 smtClean="0"/>
              <a:t>has length 1 and has the same direction as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. This vector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is called the </a:t>
            </a:r>
            <a:r>
              <a:rPr lang="en-US" altLang="zh-TW" dirty="0" smtClean="0">
                <a:solidFill>
                  <a:srgbClr val="0000FF"/>
                </a:solidFill>
              </a:rPr>
              <a:t>unit vector in the direction of </a:t>
            </a:r>
            <a:r>
              <a:rPr lang="en-US" altLang="zh-TW" b="1" dirty="0" smtClean="0">
                <a:solidFill>
                  <a:srgbClr val="0000FF"/>
                </a:solidFill>
              </a:rPr>
              <a:t>v</a:t>
            </a:r>
            <a:endParaRPr lang="en-US" altLang="zh-TW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6643688" y="1196975"/>
          <a:ext cx="10572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19" r:id="rId3" imgW="482391" imgH="406224" progId="Equation.3">
                  <p:embed/>
                </p:oleObj>
              </mc:Choice>
              <mc:Fallback>
                <p:oleObj r:id="rId3" imgW="482391" imgH="40622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196975"/>
                        <a:ext cx="10572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862013" y="3124200"/>
            <a:ext cx="79248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nonzero</a:t>
            </a:r>
          </a:p>
        </p:txBody>
      </p:sp>
      <p:graphicFrame>
        <p:nvGraphicFramePr>
          <p:cNvPr id="51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09903"/>
              </p:ext>
            </p:extLst>
          </p:nvPr>
        </p:nvGraphicFramePr>
        <p:xfrm>
          <a:off x="3082925" y="3500438"/>
          <a:ext cx="27892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20" name="Equation" r:id="rId5" imgW="1269720" imgH="444240" progId="Equation.DSMT4">
                  <p:embed/>
                </p:oleObj>
              </mc:Choice>
              <mc:Fallback>
                <p:oleObj name="Equation" r:id="rId5" imgW="126972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500438"/>
                        <a:ext cx="27892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42931"/>
              </p:ext>
            </p:extLst>
          </p:nvPr>
        </p:nvGraphicFramePr>
        <p:xfrm>
          <a:off x="1531938" y="4267200"/>
          <a:ext cx="15906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21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267200"/>
                        <a:ext cx="159067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3214688" y="4471988"/>
            <a:ext cx="417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(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has the same direction as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)</a:t>
            </a:r>
          </a:p>
        </p:txBody>
      </p:sp>
      <p:graphicFrame>
        <p:nvGraphicFramePr>
          <p:cNvPr id="5125" name="Object 27"/>
          <p:cNvGraphicFramePr>
            <a:graphicFrameLocks noChangeAspect="1"/>
          </p:cNvGraphicFramePr>
          <p:nvPr/>
        </p:nvGraphicFramePr>
        <p:xfrm>
          <a:off x="1490663" y="5300663"/>
          <a:ext cx="43799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22" name="Equation" r:id="rId9" imgW="2006280" imgH="482400" progId="Equation.DSMT4">
                  <p:embed/>
                </p:oleObj>
              </mc:Choice>
              <mc:Fallback>
                <p:oleObj name="Equation" r:id="rId9" imgW="2006280" imgH="482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300663"/>
                        <a:ext cx="437991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29"/>
          <p:cNvSpPr txBox="1">
            <a:spLocks noChangeArrowheads="1"/>
          </p:cNvSpPr>
          <p:nvPr/>
        </p:nvSpPr>
        <p:spPr bwMode="auto">
          <a:xfrm>
            <a:off x="5824538" y="556260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>
                <a:solidFill>
                  <a:srgbClr val="0000FF"/>
                </a:solidFill>
              </a:rPr>
              <a:t>u</a:t>
            </a:r>
            <a:r>
              <a:rPr lang="en-US" altLang="zh-TW">
                <a:solidFill>
                  <a:srgbClr val="0000FF"/>
                </a:solidFill>
              </a:rPr>
              <a:t> has length 1</a:t>
            </a: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DE7900E-337F-40A9-8480-67588B15A03F}" type="slidenum">
              <a:rPr kumimoji="0" lang="en-US" altLang="zh-TW" sz="1400" smtClean="0"/>
              <a:pPr eaLnBrk="1" hangingPunct="1"/>
              <a:t>60</a:t>
            </a:fld>
            <a:endParaRPr kumimoji="0" lang="en-US" altLang="zh-TW" sz="140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62000"/>
            <a:ext cx="8582025" cy="1219200"/>
          </a:xfrm>
        </p:spPr>
        <p:txBody>
          <a:bodyPr/>
          <a:lstStyle/>
          <a:p>
            <a:pPr eaLnBrk="1" hangingPunct="1"/>
            <a:r>
              <a:rPr lang="en-US" altLang="zh-TW" smtClean="0"/>
              <a:t>Alternative form of the Gram-Schmidt orthonormalization process: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</a:rPr>
              <a:t>                </a:t>
            </a:r>
            <a:r>
              <a:rPr lang="en-US" altLang="zh-TW" smtClean="0"/>
              <a:t>is a basis for an inner product space </a:t>
            </a:r>
            <a:r>
              <a:rPr lang="en-US" altLang="zh-TW" i="1" smtClean="0"/>
              <a:t>V</a:t>
            </a:r>
            <a:r>
              <a:rPr lang="en-US" altLang="zh-TW" smtClean="0">
                <a:latin typeface="標楷體" pitchFamily="65" charset="-120"/>
              </a:rPr>
              <a:t>  </a:t>
            </a:r>
          </a:p>
        </p:txBody>
      </p:sp>
      <p:graphicFrame>
        <p:nvGraphicFramePr>
          <p:cNvPr id="563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70695"/>
              </p:ext>
            </p:extLst>
          </p:nvPr>
        </p:nvGraphicFramePr>
        <p:xfrm>
          <a:off x="854075" y="1295400"/>
          <a:ext cx="2438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5" name="方程式" r:id="rId3" imgW="1206360" imgH="228600" progId="Equation.3">
                  <p:embed/>
                </p:oleObj>
              </mc:Choice>
              <mc:Fallback>
                <p:oleObj name="方程式" r:id="rId3" imgW="12063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295400"/>
                        <a:ext cx="2438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3"/>
          <p:cNvGraphicFramePr>
            <a:graphicFrameLocks noChangeAspect="1"/>
          </p:cNvGraphicFramePr>
          <p:nvPr/>
        </p:nvGraphicFramePr>
        <p:xfrm>
          <a:off x="839788" y="1928813"/>
          <a:ext cx="6303962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" name="Equation" r:id="rId5" imgW="3149280" imgH="2311200" progId="Equation.DSMT4">
                  <p:embed/>
                </p:oleObj>
              </mc:Choice>
              <mc:Fallback>
                <p:oleObj name="Equation" r:id="rId5" imgW="3149280" imgH="231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928813"/>
                        <a:ext cx="6303962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63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63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DD8B61B-02D5-4EDF-891F-8BA70319F2B0}" type="slidenum">
              <a:rPr kumimoji="0" lang="en-US" altLang="zh-TW" sz="1400" smtClean="0"/>
              <a:pPr eaLnBrk="1" hangingPunct="1"/>
              <a:t>61</a:t>
            </a:fld>
            <a:endParaRPr kumimoji="0" lang="en-US" altLang="zh-TW" sz="1400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5.3: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orthogonal set: </a:t>
            </a:r>
            <a:r>
              <a:rPr lang="zh-TW" altLang="en-US" dirty="0" smtClean="0">
                <a:solidFill>
                  <a:schemeClr val="tx1"/>
                </a:solidFill>
              </a:rPr>
              <a:t>正交集合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orthonormal set: </a:t>
            </a:r>
            <a:r>
              <a:rPr lang="zh-TW" altLang="en-US" dirty="0" smtClean="0">
                <a:solidFill>
                  <a:schemeClr val="tx1"/>
                </a:solidFill>
              </a:rPr>
              <a:t>單範正交集合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orthogonal basis: </a:t>
            </a:r>
            <a:r>
              <a:rPr lang="zh-TW" altLang="en-US" dirty="0" smtClean="0">
                <a:solidFill>
                  <a:schemeClr val="tx1"/>
                </a:solidFill>
              </a:rPr>
              <a:t>正交基底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orthonormal basis: </a:t>
            </a:r>
            <a:r>
              <a:rPr lang="zh-TW" altLang="en-US" dirty="0" smtClean="0">
                <a:solidFill>
                  <a:schemeClr val="tx1"/>
                </a:solidFill>
              </a:rPr>
              <a:t>單位正交基底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linear independent: </a:t>
            </a:r>
            <a:r>
              <a:rPr lang="zh-TW" altLang="en-US" dirty="0" smtClean="0">
                <a:solidFill>
                  <a:schemeClr val="tx1"/>
                </a:solidFill>
              </a:rPr>
              <a:t>線性獨立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Gram-Schmidt Process: Gram-Schmidt</a:t>
            </a:r>
            <a:r>
              <a:rPr lang="zh-TW" altLang="en-US" dirty="0" smtClean="0">
                <a:solidFill>
                  <a:schemeClr val="tx1"/>
                </a:solidFill>
              </a:rPr>
              <a:t>過程 </a:t>
            </a:r>
            <a:r>
              <a:rPr lang="zh-TW" altLang="en-US" dirty="0" smtClean="0">
                <a:latin typeface="Arial" charset="0"/>
                <a:cs typeface="Arial" charset="0"/>
              </a:rPr>
              <a:t> 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4382FDA1-CB84-4F97-9131-525D555DB69D}" type="slidenum">
              <a:rPr kumimoji="0" lang="en-US" altLang="zh-TW" sz="1400" smtClean="0"/>
              <a:pPr eaLnBrk="1" hangingPunct="1"/>
              <a:t>62</a:t>
            </a:fld>
            <a:endParaRPr kumimoji="0" lang="en-US" altLang="zh-TW" sz="1400" smtClean="0"/>
          </a:p>
        </p:txBody>
      </p:sp>
      <p:sp>
        <p:nvSpPr>
          <p:cNvPr id="57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31213" cy="601663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5.4 Mathematical Models and Least Squares Analysis</a:t>
            </a:r>
            <a:r>
              <a:rPr lang="en-US" altLang="zh-TW" sz="2800" smtClean="0"/>
              <a:t> </a:t>
            </a:r>
          </a:p>
        </p:txBody>
      </p:sp>
      <p:sp>
        <p:nvSpPr>
          <p:cNvPr id="57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2778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	  </a:t>
            </a:r>
            <a:r>
              <a:rPr lang="en-US" altLang="zh-TW" dirty="0" smtClean="0">
                <a:solidFill>
                  <a:schemeClr val="tx1"/>
                </a:solidFill>
              </a:rPr>
              <a:t>Let </a:t>
            </a:r>
            <a:r>
              <a:rPr lang="en-US" altLang="zh-TW" i="1" dirty="0" smtClean="0">
                <a:solidFill>
                  <a:schemeClr val="tx1"/>
                </a:solidFill>
              </a:rPr>
              <a:t>S</a:t>
            </a:r>
            <a:r>
              <a:rPr lang="en-US" altLang="zh-TW" dirty="0" smtClean="0">
                <a:solidFill>
                  <a:schemeClr val="tx1"/>
                </a:solidFill>
              </a:rPr>
              <a:t> be a subspace of an inner product space </a:t>
            </a:r>
            <a:r>
              <a:rPr lang="en-US" altLang="zh-TW" i="1" dirty="0" smtClean="0">
                <a:solidFill>
                  <a:schemeClr val="tx1"/>
                </a:solidFill>
              </a:rPr>
              <a:t>V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(a) A vector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 in </a:t>
            </a:r>
            <a:r>
              <a:rPr lang="en-US" altLang="zh-TW" i="1" dirty="0" smtClean="0"/>
              <a:t>V </a:t>
            </a:r>
            <a:r>
              <a:rPr lang="en-US" altLang="zh-TW" dirty="0" smtClean="0"/>
              <a:t>is said to be orthogonal to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, if </a:t>
            </a:r>
            <a:r>
              <a:rPr lang="en-US" altLang="zh-TW" b="1" dirty="0" smtClean="0"/>
              <a:t>v </a:t>
            </a:r>
            <a:r>
              <a:rPr lang="en-US" altLang="zh-TW" dirty="0" smtClean="0"/>
              <a:t>is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      orthogonal to every vector in</a:t>
            </a:r>
            <a:r>
              <a:rPr lang="en-US" altLang="zh-TW" b="1" dirty="0" smtClean="0"/>
              <a:t>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, i.e., 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(b) The set of all vectors in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that are orthogonal to </a:t>
            </a:r>
            <a:r>
              <a:rPr lang="en-US" altLang="zh-TW" i="1" dirty="0" smtClean="0"/>
              <a:t>S </a:t>
            </a:r>
            <a:r>
              <a:rPr lang="en-US" altLang="zh-TW" dirty="0" smtClean="0"/>
              <a:t>is 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      called the orthogonal complement of </a:t>
            </a:r>
            <a:r>
              <a:rPr lang="en-US" altLang="zh-TW" i="1" dirty="0" smtClean="0"/>
              <a:t>S</a:t>
            </a:r>
            <a:endParaRPr lang="en-US" altLang="zh-TW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57346" name="Object 16"/>
          <p:cNvGraphicFramePr>
            <a:graphicFrameLocks noChangeAspect="1"/>
          </p:cNvGraphicFramePr>
          <p:nvPr/>
        </p:nvGraphicFramePr>
        <p:xfrm>
          <a:off x="4514850" y="2787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787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17"/>
          <p:cNvGraphicFramePr>
            <a:graphicFrameLocks noChangeAspect="1"/>
          </p:cNvGraphicFramePr>
          <p:nvPr/>
        </p:nvGraphicFramePr>
        <p:xfrm>
          <a:off x="2517775" y="4143375"/>
          <a:ext cx="42052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8" name="Equation" r:id="rId5" imgW="2108160" imgH="228600" progId="Equation.DSMT4">
                  <p:embed/>
                </p:oleObj>
              </mc:Choice>
              <mc:Fallback>
                <p:oleObj name="Equation" r:id="rId5" imgW="21081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143375"/>
                        <a:ext cx="420528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13"/>
          <p:cNvGraphicFramePr>
            <a:graphicFrameLocks noChangeAspect="1"/>
          </p:cNvGraphicFramePr>
          <p:nvPr/>
        </p:nvGraphicFramePr>
        <p:xfrm>
          <a:off x="2446338" y="4643438"/>
          <a:ext cx="25558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9" name="Equation" r:id="rId7" imgW="1269720" imgH="228600" progId="Equation.3">
                  <p:embed/>
                </p:oleObj>
              </mc:Choice>
              <mc:Fallback>
                <p:oleObj name="Equation" r:id="rId7" imgW="12697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643438"/>
                        <a:ext cx="25558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21"/>
          <p:cNvSpPr>
            <a:spLocks noChangeArrowheads="1"/>
          </p:cNvSpPr>
          <p:nvPr/>
        </p:nvSpPr>
        <p:spPr bwMode="auto">
          <a:xfrm>
            <a:off x="381000" y="838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Orthogonal complement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正交補集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 of </a:t>
            </a:r>
            <a:r>
              <a:rPr lang="en-US" altLang="zh-TW" i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 </a:t>
            </a:r>
          </a:p>
        </p:txBody>
      </p:sp>
      <p:grpSp>
        <p:nvGrpSpPr>
          <p:cNvPr id="57356" name="Group 27"/>
          <p:cNvGrpSpPr>
            <a:grpSpLocks/>
          </p:cNvGrpSpPr>
          <p:nvPr/>
        </p:nvGrpSpPr>
        <p:grpSpPr bwMode="auto">
          <a:xfrm>
            <a:off x="401638" y="5286375"/>
            <a:ext cx="5557837" cy="1141413"/>
            <a:chOff x="192" y="3168"/>
            <a:chExt cx="3501" cy="719"/>
          </a:xfrm>
        </p:grpSpPr>
        <p:graphicFrame>
          <p:nvGraphicFramePr>
            <p:cNvPr id="57351" name="Object 23"/>
            <p:cNvGraphicFramePr>
              <a:graphicFrameLocks noChangeAspect="1"/>
            </p:cNvGraphicFramePr>
            <p:nvPr/>
          </p:nvGraphicFramePr>
          <p:xfrm>
            <a:off x="560" y="3520"/>
            <a:ext cx="3133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60" name="Equation" r:id="rId9" imgW="2489040" imgH="291960" progId="Equation.DSMT4">
                    <p:embed/>
                  </p:oleObj>
                </mc:Choice>
                <mc:Fallback>
                  <p:oleObj name="Equation" r:id="rId9" imgW="2489040" imgH="29196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3520"/>
                          <a:ext cx="3133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8" name="Text Box 24"/>
            <p:cNvSpPr txBox="1">
              <a:spLocks noChangeArrowheads="1"/>
            </p:cNvSpPr>
            <p:nvPr/>
          </p:nvSpPr>
          <p:spPr bwMode="auto">
            <a:xfrm>
              <a:off x="192" y="3168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Notes:</a:t>
              </a:r>
            </a:p>
          </p:txBody>
        </p:sp>
      </p:grpSp>
      <p:sp>
        <p:nvSpPr>
          <p:cNvPr id="57357" name="文字方塊 11"/>
          <p:cNvSpPr txBox="1">
            <a:spLocks noChangeArrowheads="1"/>
          </p:cNvSpPr>
          <p:nvPr/>
        </p:nvSpPr>
        <p:spPr bwMode="auto">
          <a:xfrm>
            <a:off x="1000125" y="6429375"/>
            <a:ext cx="671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(This is because                for any vector </a:t>
            </a:r>
            <a:r>
              <a:rPr lang="en-US" altLang="zh-TW" sz="2000" b="1">
                <a:solidFill>
                  <a:srgbClr val="0000FF"/>
                </a:solidFill>
              </a:rPr>
              <a:t>v</a:t>
            </a:r>
            <a:r>
              <a:rPr lang="en-US" altLang="zh-TW" sz="2000">
                <a:solidFill>
                  <a:srgbClr val="0000FF"/>
                </a:solidFill>
              </a:rPr>
              <a:t> in </a:t>
            </a:r>
            <a:r>
              <a:rPr lang="en-US" altLang="zh-TW" sz="2000" i="1">
                <a:solidFill>
                  <a:srgbClr val="0000FF"/>
                </a:solidFill>
              </a:rPr>
              <a:t>V</a:t>
            </a:r>
            <a:r>
              <a:rPr lang="en-US" altLang="zh-TW" sz="2000">
                <a:solidFill>
                  <a:srgbClr val="0000FF"/>
                </a:solidFill>
              </a:rPr>
              <a:t>)</a:t>
            </a:r>
            <a:endParaRPr lang="zh-TW" altLang="en-US" sz="2000">
              <a:solidFill>
                <a:srgbClr val="0000FF"/>
              </a:solidFill>
            </a:endParaRPr>
          </a:p>
        </p:txBody>
      </p:sp>
      <p:graphicFrame>
        <p:nvGraphicFramePr>
          <p:cNvPr id="57349" name="Object 12"/>
          <p:cNvGraphicFramePr>
            <a:graphicFrameLocks noChangeAspect="1"/>
          </p:cNvGraphicFramePr>
          <p:nvPr/>
        </p:nvGraphicFramePr>
        <p:xfrm>
          <a:off x="2714625" y="6500813"/>
          <a:ext cx="9715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61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6500813"/>
                        <a:ext cx="9715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507832"/>
              </p:ext>
            </p:extLst>
          </p:nvPr>
        </p:nvGraphicFramePr>
        <p:xfrm>
          <a:off x="5854774" y="2454275"/>
          <a:ext cx="25336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62" name="Equation" r:id="rId13" imgW="1269720" imgH="203040" progId="Equation.DSMT4">
                  <p:embed/>
                </p:oleObj>
              </mc:Choice>
              <mc:Fallback>
                <p:oleObj name="Equation" r:id="rId13" imgW="12697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74" y="2454275"/>
                        <a:ext cx="25336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6BD903B-E081-43AC-B7AB-183ECBA8D331}" type="slidenum">
              <a:rPr kumimoji="0" lang="en-US" altLang="zh-TW" sz="1400" smtClean="0"/>
              <a:pPr eaLnBrk="1" hangingPunct="1"/>
              <a:t>63</a:t>
            </a:fld>
            <a:endParaRPr kumimoji="0" lang="en-US" altLang="zh-TW" sz="1400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7924800" cy="250031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Notes:   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                                           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61402"/>
              </p:ext>
            </p:extLst>
          </p:nvPr>
        </p:nvGraphicFramePr>
        <p:xfrm>
          <a:off x="1002407" y="1331913"/>
          <a:ext cx="385762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2" name="Equation" r:id="rId3" imgW="1930320" imgH="965160" progId="Equation.DSMT4">
                  <p:embed/>
                </p:oleObj>
              </mc:Choice>
              <mc:Fallback>
                <p:oleObj name="Equation" r:id="rId3" imgW="1930320" imgH="96516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07" y="1331913"/>
                        <a:ext cx="385762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1"/>
          <p:cNvGraphicFramePr>
            <a:graphicFrameLocks noChangeAspect="1"/>
          </p:cNvGraphicFramePr>
          <p:nvPr/>
        </p:nvGraphicFramePr>
        <p:xfrm>
          <a:off x="954088" y="3689350"/>
          <a:ext cx="510222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3" name="Equation" r:id="rId5" imgW="2552400" imgH="990360" progId="Equation.DSMT4">
                  <p:embed/>
                </p:oleObj>
              </mc:Choice>
              <mc:Fallback>
                <p:oleObj name="Equation" r:id="rId5" imgW="2552400" imgH="990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689350"/>
                        <a:ext cx="510222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381000" y="32861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Ex:</a:t>
            </a:r>
          </a:p>
        </p:txBody>
      </p:sp>
      <p:sp>
        <p:nvSpPr>
          <p:cNvPr id="58376" name="文字方塊 6"/>
          <p:cNvSpPr txBox="1">
            <a:spLocks noChangeArrowheads="1"/>
          </p:cNvSpPr>
          <p:nvPr/>
        </p:nvSpPr>
        <p:spPr bwMode="auto">
          <a:xfrm>
            <a:off x="571500" y="6165304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In the above example, it can be observed that any vector in </a:t>
            </a:r>
            <a:r>
              <a:rPr lang="en-US" altLang="zh-TW" sz="2000" i="1" dirty="0">
                <a:solidFill>
                  <a:srgbClr val="0000FF"/>
                </a:solidFill>
              </a:rPr>
              <a:t>R</a:t>
            </a:r>
            <a:r>
              <a:rPr lang="en-US" altLang="zh-TW" sz="2000" baseline="45000" dirty="0">
                <a:solidFill>
                  <a:srgbClr val="0000FF"/>
                </a:solidFill>
              </a:rPr>
              <a:t>2</a:t>
            </a:r>
            <a:r>
              <a:rPr lang="en-US" altLang="zh-TW" sz="2000" dirty="0">
                <a:solidFill>
                  <a:srgbClr val="0000FF"/>
                </a:solidFill>
              </a:rPr>
              <a:t> can be uniquely written as a sum of a vector from </a:t>
            </a:r>
            <a:r>
              <a:rPr lang="en-US" altLang="zh-TW" sz="2000" i="1" dirty="0">
                <a:solidFill>
                  <a:srgbClr val="0000FF"/>
                </a:solidFill>
              </a:rPr>
              <a:t>S </a:t>
            </a:r>
            <a:r>
              <a:rPr lang="en-US" altLang="zh-TW" sz="2000" dirty="0">
                <a:solidFill>
                  <a:srgbClr val="0000FF"/>
                </a:solidFill>
              </a:rPr>
              <a:t>and a vector from </a:t>
            </a:r>
            <a:endParaRPr lang="zh-TW" altLang="en-US" sz="2000" i="1" dirty="0">
              <a:solidFill>
                <a:srgbClr val="0000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8379" name="文字方塊 11"/>
          <p:cNvSpPr txBox="1">
            <a:spLocks noChangeArrowheads="1"/>
          </p:cNvSpPr>
          <p:nvPr/>
        </p:nvSpPr>
        <p:spPr bwMode="auto">
          <a:xfrm>
            <a:off x="5893594" y="3287593"/>
            <a:ext cx="3250406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1600" dirty="0">
                <a:solidFill>
                  <a:srgbClr val="0000FF"/>
                </a:solidFill>
              </a:rPr>
              <a:t>※ Any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-axis (or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-axis) can be represented as (</a:t>
            </a:r>
            <a:r>
              <a:rPr lang="en-US" altLang="zh-TW" sz="1600" i="1" dirty="0">
                <a:solidFill>
                  <a:srgbClr val="0000FF"/>
                </a:solidFill>
              </a:rPr>
              <a:t>t</a:t>
            </a:r>
            <a:r>
              <a:rPr lang="en-US" altLang="zh-TW" sz="1600" dirty="0">
                <a:solidFill>
                  <a:srgbClr val="0000FF"/>
                </a:solidFill>
              </a:rPr>
              <a:t>, 0) (or (0, </a:t>
            </a:r>
            <a:r>
              <a:rPr lang="en-US" altLang="zh-TW" sz="1600" i="1" dirty="0">
                <a:solidFill>
                  <a:srgbClr val="0000FF"/>
                </a:solidFill>
              </a:rPr>
              <a:t>s</a:t>
            </a:r>
            <a:r>
              <a:rPr lang="en-US" altLang="zh-TW" sz="1600" dirty="0">
                <a:solidFill>
                  <a:srgbClr val="0000FF"/>
                </a:solidFill>
              </a:rPr>
              <a:t>)). It is straightforward to see that any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-axis is orthogonal to every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-axis since (0, </a:t>
            </a:r>
            <a:r>
              <a:rPr lang="en-US" altLang="zh-TW" sz="1600" i="1" dirty="0">
                <a:solidFill>
                  <a:srgbClr val="0000FF"/>
                </a:solidFill>
              </a:rPr>
              <a:t>s</a:t>
            </a:r>
            <a:r>
              <a:rPr lang="en-US" altLang="zh-TW" sz="1600" dirty="0">
                <a:solidFill>
                  <a:srgbClr val="0000FF"/>
                </a:solidFill>
              </a:rPr>
              <a:t>) </a:t>
            </a:r>
            <a:r>
              <a:rPr lang="zh-TW" altLang="zh-TW" sz="1600" dirty="0"/>
              <a:t>·</a:t>
            </a:r>
            <a:r>
              <a:rPr lang="en-US" altLang="zh-TW" sz="1600" dirty="0">
                <a:solidFill>
                  <a:srgbClr val="0000FF"/>
                </a:solidFill>
              </a:rPr>
              <a:t> (</a:t>
            </a:r>
            <a:r>
              <a:rPr lang="en-US" altLang="zh-TW" sz="1600" i="1" dirty="0">
                <a:solidFill>
                  <a:srgbClr val="0000FF"/>
                </a:solidFill>
              </a:rPr>
              <a:t>t</a:t>
            </a:r>
            <a:r>
              <a:rPr lang="en-US" altLang="zh-TW" sz="1600" dirty="0">
                <a:solidFill>
                  <a:srgbClr val="0000FF"/>
                </a:solidFill>
              </a:rPr>
              <a:t>, 0) = 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1600" dirty="0">
                <a:solidFill>
                  <a:srgbClr val="0000FF"/>
                </a:solidFill>
              </a:rPr>
              <a:t>※ On Slide 4.32,</a:t>
            </a:r>
            <a:r>
              <a:rPr lang="zh-TW" altLang="en-US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any subset consisting of all points on a line passing through the origin is a subspace of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baseline="30000" dirty="0">
                <a:solidFill>
                  <a:srgbClr val="0000FF"/>
                </a:solidFill>
              </a:rPr>
              <a:t>2</a:t>
            </a:r>
            <a:r>
              <a:rPr lang="en-US" altLang="zh-TW" sz="1600" dirty="0">
                <a:solidFill>
                  <a:srgbClr val="0000FF"/>
                </a:solidFill>
              </a:rPr>
              <a:t>. Therefore, both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 and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-axes are subspaces of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baseline="30000" dirty="0">
                <a:solidFill>
                  <a:srgbClr val="0000FF"/>
                </a:solidFill>
              </a:rPr>
              <a:t>2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  <p:graphicFrame>
        <p:nvGraphicFramePr>
          <p:cNvPr id="5837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29720"/>
              </p:ext>
            </p:extLst>
          </p:nvPr>
        </p:nvGraphicFramePr>
        <p:xfrm>
          <a:off x="7429500" y="6489526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4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489526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4A917BC9-26DA-4212-833C-37DB8F547FC5}" type="slidenum">
              <a:rPr kumimoji="0" lang="en-US" altLang="zh-TW" sz="1400" smtClean="0"/>
              <a:pPr eaLnBrk="1" hangingPunct="1"/>
              <a:t>64</a:t>
            </a:fld>
            <a:endParaRPr kumimoji="0" lang="en-US" altLang="zh-TW" sz="140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3763"/>
            <a:ext cx="7924800" cy="2743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Direct sum (</a:t>
            </a:r>
            <a:r>
              <a:rPr lang="zh-TW" altLang="en-US" dirty="0" smtClean="0"/>
              <a:t>直和</a:t>
            </a:r>
            <a:r>
              <a:rPr lang="en-US" altLang="zh-TW" dirty="0" smtClean="0"/>
              <a:t>):</a:t>
            </a:r>
          </a:p>
          <a:p>
            <a:pPr marL="482600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Let 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be two subspaces of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 If each vector        can be uniquely written as a sum of a vector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from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     and a vector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from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i.e., </a:t>
            </a:r>
            <a:r>
              <a:rPr lang="en-US" altLang="zh-TW" b="1" dirty="0" smtClean="0"/>
              <a:t>x</a:t>
            </a:r>
            <a:r>
              <a:rPr lang="en-US" altLang="zh-TW" dirty="0" smtClean="0"/>
              <a:t> =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+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then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 is the </a:t>
            </a:r>
            <a:r>
              <a:rPr lang="en-US" altLang="zh-TW" b="1" dirty="0" smtClean="0"/>
              <a:t>direct sum</a:t>
            </a:r>
            <a:r>
              <a:rPr lang="en-US" altLang="zh-TW" dirty="0" smtClean="0"/>
              <a:t> of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S</a:t>
            </a:r>
            <a:r>
              <a:rPr lang="en-US" altLang="zh-TW" baseline="-25000" dirty="0" smtClean="0"/>
              <a:t>2</a:t>
            </a:r>
            <a:r>
              <a:rPr lang="en-US" altLang="zh-TW" i="1" baseline="-25000" dirty="0" smtClean="0"/>
              <a:t> </a:t>
            </a:r>
            <a:r>
              <a:rPr lang="en-US" altLang="zh-TW" dirty="0" smtClean="0"/>
              <a:t>, and we can write                 </a:t>
            </a:r>
          </a:p>
        </p:txBody>
      </p:sp>
      <p:graphicFrame>
        <p:nvGraphicFramePr>
          <p:cNvPr id="5939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60181"/>
              </p:ext>
            </p:extLst>
          </p:nvPr>
        </p:nvGraphicFramePr>
        <p:xfrm>
          <a:off x="7236296" y="1429200"/>
          <a:ext cx="773388" cy="37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4" name="Equation" r:id="rId3" imgW="368280" imgH="177480" progId="Equation.3">
                  <p:embed/>
                </p:oleObj>
              </mc:Choice>
              <mc:Fallback>
                <p:oleObj name="Equation" r:id="rId3" imgW="368280" imgH="17748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429200"/>
                        <a:ext cx="773388" cy="372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034"/>
          <p:cNvGraphicFramePr>
            <a:graphicFrameLocks noChangeAspect="1"/>
          </p:cNvGraphicFramePr>
          <p:nvPr/>
        </p:nvGraphicFramePr>
        <p:xfrm>
          <a:off x="3484563" y="3425825"/>
          <a:ext cx="1444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5" name="Equation" r:id="rId5" imgW="723600" imgH="215640" progId="Equation.3">
                  <p:embed/>
                </p:oleObj>
              </mc:Choice>
              <mc:Fallback>
                <p:oleObj name="Equation" r:id="rId5" imgW="723600" imgH="21564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425825"/>
                        <a:ext cx="1444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FD8C0F29-1F20-4D9A-9663-7B8BC02A7241}" type="slidenum">
              <a:rPr kumimoji="0" lang="en-US" altLang="zh-TW" sz="1400" smtClean="0"/>
              <a:pPr eaLnBrk="1" hangingPunct="1"/>
              <a:t>65</a:t>
            </a:fld>
            <a:endParaRPr kumimoji="0" lang="en-US" altLang="zh-TW" sz="1400" smtClean="0"/>
          </a:p>
        </p:txBody>
      </p:sp>
      <p:sp>
        <p:nvSpPr>
          <p:cNvPr id="60424" name="Rectangle 11"/>
          <p:cNvSpPr>
            <a:spLocks noChangeArrowheads="1"/>
          </p:cNvSpPr>
          <p:nvPr/>
        </p:nvSpPr>
        <p:spPr bwMode="auto">
          <a:xfrm>
            <a:off x="463550" y="701675"/>
            <a:ext cx="7924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5.13: Properties of orthogonal subspaces</a:t>
            </a: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463550" y="1271588"/>
            <a:ext cx="792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i="1">
                <a:ea typeface="標楷體" pitchFamily="65" charset="-120"/>
              </a:rPr>
              <a:t>S</a:t>
            </a:r>
            <a:r>
              <a:rPr lang="en-US" altLang="zh-TW">
                <a:ea typeface="標楷體" pitchFamily="65" charset="-120"/>
              </a:rPr>
              <a:t> be a subspace of </a:t>
            </a:r>
            <a:r>
              <a:rPr lang="en-US" altLang="zh-TW" i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(with dimension </a:t>
            </a:r>
            <a:r>
              <a:rPr lang="en-US" altLang="zh-TW" i="1">
                <a:ea typeface="標楷體" pitchFamily="65" charset="-120"/>
              </a:rPr>
              <a:t>n</a:t>
            </a:r>
            <a:r>
              <a:rPr lang="en-US" altLang="zh-TW">
                <a:ea typeface="標楷體" pitchFamily="65" charset="-120"/>
              </a:rPr>
              <a:t>). Then the following properties are true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(1)  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(2)  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(3)   </a:t>
            </a:r>
          </a:p>
        </p:txBody>
      </p:sp>
      <p:graphicFrame>
        <p:nvGraphicFramePr>
          <p:cNvPr id="60418" name="Object 1037"/>
          <p:cNvGraphicFramePr>
            <a:graphicFrameLocks noChangeAspect="1"/>
          </p:cNvGraphicFramePr>
          <p:nvPr/>
        </p:nvGraphicFramePr>
        <p:xfrm>
          <a:off x="1689100" y="2273300"/>
          <a:ext cx="2722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7" name="Equation" r:id="rId3" imgW="1358640" imgH="228600" progId="Equation.3">
                  <p:embed/>
                </p:oleObj>
              </mc:Choice>
              <mc:Fallback>
                <p:oleObj name="Equation" r:id="rId3" imgW="1358640" imgH="2286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273300"/>
                        <a:ext cx="27225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038"/>
          <p:cNvGraphicFramePr>
            <a:graphicFrameLocks noChangeAspect="1"/>
          </p:cNvGraphicFramePr>
          <p:nvPr/>
        </p:nvGraphicFramePr>
        <p:xfrm>
          <a:off x="1752600" y="2803525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8" name="Equation" r:id="rId5" imgW="723600" imgH="203040" progId="Equation.3">
                  <p:embed/>
                </p:oleObj>
              </mc:Choice>
              <mc:Fallback>
                <p:oleObj name="Equation" r:id="rId5" imgW="723600" imgH="20304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03525"/>
                        <a:ext cx="1447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039"/>
          <p:cNvGraphicFramePr>
            <a:graphicFrameLocks noChangeAspect="1"/>
          </p:cNvGraphicFramePr>
          <p:nvPr/>
        </p:nvGraphicFramePr>
        <p:xfrm>
          <a:off x="1676400" y="3328988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9" name="Equation" r:id="rId7" imgW="660240" imgH="228600" progId="Equation.3">
                  <p:embed/>
                </p:oleObj>
              </mc:Choice>
              <mc:Fallback>
                <p:oleObj name="Equation" r:id="rId7" imgW="660240" imgH="2286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28988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文字方塊 23"/>
          <p:cNvSpPr txBox="1">
            <a:spLocks noChangeArrowheads="1"/>
          </p:cNvSpPr>
          <p:nvPr/>
        </p:nvSpPr>
        <p:spPr bwMode="auto">
          <a:xfrm>
            <a:off x="642938" y="3978275"/>
            <a:ext cx="7715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You can memorize this theorem by understanding the example on Slide 5.63 or by considering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as the </a:t>
            </a:r>
            <a:r>
              <a:rPr lang="en-US" altLang="zh-TW" sz="2200" i="1" dirty="0">
                <a:solidFill>
                  <a:srgbClr val="0000FF"/>
                </a:solidFill>
              </a:rPr>
              <a:t>xyz</a:t>
            </a:r>
            <a:r>
              <a:rPr lang="en-US" altLang="zh-TW" sz="2200" dirty="0">
                <a:solidFill>
                  <a:srgbClr val="0000FF"/>
                </a:solidFill>
              </a:rPr>
              <a:t>-space (with dimension of 3),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as the </a:t>
            </a:r>
            <a:r>
              <a:rPr lang="en-US" altLang="zh-TW" sz="2200" i="1" dirty="0" err="1">
                <a:solidFill>
                  <a:srgbClr val="0000FF"/>
                </a:solidFill>
              </a:rPr>
              <a:t>xy</a:t>
            </a:r>
            <a:r>
              <a:rPr lang="en-US" altLang="zh-TW" sz="2200" dirty="0">
                <a:solidFill>
                  <a:srgbClr val="0000FF"/>
                </a:solidFill>
              </a:rPr>
              <a:t>-plane (with dimension of 2), and       as the </a:t>
            </a:r>
            <a:r>
              <a:rPr lang="en-US" altLang="zh-TW" sz="2200" i="1" dirty="0">
                <a:solidFill>
                  <a:srgbClr val="0000FF"/>
                </a:solidFill>
              </a:rPr>
              <a:t>z</a:t>
            </a:r>
            <a:r>
              <a:rPr lang="en-US" altLang="zh-TW" sz="2200" dirty="0">
                <a:solidFill>
                  <a:srgbClr val="0000FF"/>
                </a:solidFill>
              </a:rPr>
              <a:t>-axis (with dimension of 1)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The theorem states that every inner product space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can be represented as the direct sum of a subspace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and its corresponding orthogonal complement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  <p:sp>
        <p:nvSpPr>
          <p:cNvPr id="604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0421" name="Object 14"/>
          <p:cNvGraphicFramePr>
            <a:graphicFrameLocks noChangeAspect="1"/>
          </p:cNvGraphicFramePr>
          <p:nvPr/>
        </p:nvGraphicFramePr>
        <p:xfrm>
          <a:off x="7929563" y="4714875"/>
          <a:ext cx="3857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0" name="Equation" r:id="rId9" imgW="203040" imgH="203040" progId="Equation.DSMT4">
                  <p:embed/>
                </p:oleObj>
              </mc:Choice>
              <mc:Fallback>
                <p:oleObj name="Equation" r:id="rId9" imgW="2030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4714875"/>
                        <a:ext cx="38576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06474"/>
              </p:ext>
            </p:extLst>
          </p:nvPr>
        </p:nvGraphicFramePr>
        <p:xfrm>
          <a:off x="5436096" y="6257925"/>
          <a:ext cx="3857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1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257925"/>
                        <a:ext cx="3857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41408F4-73DB-4C43-A9A2-B19AEE13D3F3}" type="slidenum">
              <a:rPr kumimoji="0" lang="en-US" altLang="zh-TW" sz="1400" smtClean="0"/>
              <a:pPr eaLnBrk="1" hangingPunct="1"/>
              <a:t>66</a:t>
            </a:fld>
            <a:endParaRPr kumimoji="0" lang="en-US" altLang="zh-TW" sz="1400" smtClean="0"/>
          </a:p>
        </p:txBody>
      </p:sp>
      <p:sp>
        <p:nvSpPr>
          <p:cNvPr id="24" name="文字方塊 23"/>
          <p:cNvSpPr txBox="1"/>
          <p:nvPr/>
        </p:nvSpPr>
        <p:spPr>
          <a:xfrm>
            <a:off x="642938" y="785813"/>
            <a:ext cx="7715250" cy="3776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lnSpc>
                <a:spcPct val="105000"/>
              </a:lnSpc>
              <a:defRPr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※ In Section 5.2, we studied the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orthogonal projection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of one vector onto another vector. That can be generalized to the orthogonal projection of a vector onto a subspace </a:t>
            </a:r>
            <a:r>
              <a:rPr lang="en-US" altLang="zh-TW" i="1" dirty="0" smtClean="0">
                <a:solidFill>
                  <a:srgbClr val="FF0000"/>
                </a:solidFill>
                <a:ea typeface="新細明體" pitchFamily="18" charset="-120"/>
              </a:rPr>
              <a:t>S</a:t>
            </a:r>
          </a:p>
          <a:p>
            <a:pPr marL="361950" indent="-361950">
              <a:lnSpc>
                <a:spcPct val="105000"/>
              </a:lnSpc>
              <a:defRPr/>
            </a:pPr>
            <a:endParaRPr lang="en-US" altLang="zh-TW" sz="1200" i="1" dirty="0">
              <a:solidFill>
                <a:srgbClr val="FF0000"/>
              </a:solidFill>
              <a:ea typeface="新細明體" pitchFamily="18" charset="-120"/>
            </a:endParaRPr>
          </a:p>
          <a:p>
            <a:pPr marL="457200" indent="-457200">
              <a:lnSpc>
                <a:spcPct val="105000"/>
              </a:lnSpc>
              <a:buFontTx/>
              <a:buAutoNum type="arabicPeriod"/>
              <a:defRPr/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vector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 is </a:t>
            </a: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projection of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dirty="0">
                <a:ea typeface="新細明體" pitchFamily="18" charset="-120"/>
              </a:rPr>
              <a:t> onto the subspace </a:t>
            </a:r>
            <a:r>
              <a:rPr lang="en-US" altLang="zh-TW" i="1" dirty="0" smtClean="0">
                <a:ea typeface="新細明體" pitchFamily="18" charset="-120"/>
              </a:rPr>
              <a:t>S </a:t>
            </a:r>
            <a:r>
              <a:rPr lang="en-US" altLang="zh-TW" dirty="0" smtClean="0">
                <a:ea typeface="新細明體" pitchFamily="18" charset="-120"/>
              </a:rPr>
              <a:t>and denoted as </a:t>
            </a:r>
            <a:r>
              <a:rPr lang="en-US" altLang="zh-TW" b="1" dirty="0" smtClean="0">
                <a:ea typeface="新細明體" pitchFamily="18" charset="-120"/>
              </a:rPr>
              <a:t>v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</a:t>
            </a:r>
            <a:r>
              <a:rPr lang="en-US" altLang="zh-TW" dirty="0" err="1" smtClean="0">
                <a:ea typeface="新細明體" pitchFamily="18" charset="-120"/>
              </a:rPr>
              <a:t>proj</a:t>
            </a:r>
            <a:r>
              <a:rPr lang="en-US" altLang="zh-TW" i="1" baseline="-25000" dirty="0" err="1" smtClean="0">
                <a:ea typeface="新細明體" pitchFamily="18" charset="-120"/>
              </a:rPr>
              <a:t>S</a:t>
            </a:r>
            <a:r>
              <a:rPr lang="en-US" altLang="zh-TW" b="1" dirty="0" err="1" smtClean="0">
                <a:ea typeface="新細明體" pitchFamily="18" charset="-120"/>
              </a:rPr>
              <a:t>v</a:t>
            </a:r>
            <a:endParaRPr lang="en-US" altLang="zh-TW" b="1" dirty="0">
              <a:ea typeface="新細明體" pitchFamily="18" charset="-120"/>
            </a:endParaRPr>
          </a:p>
          <a:p>
            <a:pPr marL="457200" indent="-457200">
              <a:lnSpc>
                <a:spcPct val="105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2.   </a:t>
            </a:r>
            <a:r>
              <a:rPr lang="en-US" altLang="zh-TW" sz="1000" dirty="0">
                <a:ea typeface="新細明體" pitchFamily="18" charset="-120"/>
              </a:rPr>
              <a:t>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b="1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</a:t>
            </a:r>
            <a:r>
              <a:rPr lang="en-US" altLang="zh-TW" b="1" dirty="0">
                <a:ea typeface="新細明體" pitchFamily="18" charset="-120"/>
              </a:rPr>
              <a:t> v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 </a:t>
            </a:r>
            <a:r>
              <a:rPr lang="en-US" altLang="zh-TW" dirty="0" err="1">
                <a:ea typeface="新細明體" pitchFamily="18" charset="-120"/>
              </a:rPr>
              <a:t>proj</a:t>
            </a:r>
            <a:r>
              <a:rPr lang="en-US" altLang="zh-TW" i="1" baseline="-25000" dirty="0" err="1">
                <a:ea typeface="新細明體" pitchFamily="18" charset="-120"/>
              </a:rPr>
              <a:t>S</a:t>
            </a:r>
            <a:r>
              <a:rPr lang="en-US" altLang="zh-TW" b="1" dirty="0" err="1">
                <a:ea typeface="新細明體" pitchFamily="18" charset="-120"/>
              </a:rPr>
              <a:t>v</a:t>
            </a:r>
            <a:r>
              <a:rPr lang="en-US" altLang="zh-TW" dirty="0">
                <a:ea typeface="新細明體" pitchFamily="18" charset="-120"/>
              </a:rPr>
              <a:t>, which implies that the vector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b="1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   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 </a:t>
            </a:r>
            <a:r>
              <a:rPr lang="en-US" altLang="zh-TW" dirty="0" err="1">
                <a:ea typeface="新細明體" pitchFamily="18" charset="-120"/>
              </a:rPr>
              <a:t>proj</a:t>
            </a:r>
            <a:r>
              <a:rPr lang="en-US" altLang="zh-TW" i="1" baseline="-25000" dirty="0" err="1">
                <a:ea typeface="新細明體" pitchFamily="18" charset="-120"/>
              </a:rPr>
              <a:t>S</a:t>
            </a:r>
            <a:r>
              <a:rPr lang="en-US" altLang="zh-TW" b="1" dirty="0" err="1">
                <a:ea typeface="新細明體" pitchFamily="18" charset="-120"/>
              </a:rPr>
              <a:t>v</a:t>
            </a:r>
            <a:r>
              <a:rPr lang="en-US" altLang="zh-TW" b="1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orthogonal to the subspace </a:t>
            </a:r>
            <a:r>
              <a:rPr lang="en-US" altLang="zh-TW" i="1" dirty="0" smtClean="0">
                <a:ea typeface="新細明體" pitchFamily="18" charset="-120"/>
              </a:rPr>
              <a:t>S</a:t>
            </a:r>
            <a:r>
              <a:rPr lang="en-US" altLang="zh-TW" dirty="0" smtClean="0">
                <a:ea typeface="新細明體" pitchFamily="18" charset="-120"/>
              </a:rPr>
              <a:t>, i.e., </a:t>
            </a:r>
            <a:r>
              <a:rPr lang="en-US" altLang="zh-TW" i="1" dirty="0" smtClean="0">
                <a:ea typeface="新細明體" pitchFamily="18" charset="-120"/>
              </a:rPr>
              <a:t> </a:t>
            </a:r>
            <a:endParaRPr lang="en-US" altLang="zh-TW" i="1" baseline="-25000" dirty="0">
              <a:ea typeface="新細明體" pitchFamily="18" charset="-120"/>
            </a:endParaRPr>
          </a:p>
          <a:p>
            <a:pPr>
              <a:lnSpc>
                <a:spcPct val="105000"/>
              </a:lnSpc>
              <a:defRPr/>
            </a:pPr>
            <a:endParaRPr lang="en-US" altLang="zh-TW" i="1" dirty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lnSpc>
                <a:spcPct val="105000"/>
              </a:lnSpc>
              <a:defRPr/>
            </a:pPr>
            <a:endParaRPr lang="zh-TW" altLang="en-US" i="1" dirty="0">
              <a:solidFill>
                <a:srgbClr val="FF0000"/>
              </a:solidFill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83568" y="3919115"/>
            <a:ext cx="8072438" cy="2462213"/>
            <a:chOff x="714375" y="4857750"/>
            <a:chExt cx="8072438" cy="246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48" name="文字方塊 4"/>
                <p:cNvSpPr txBox="1">
                  <a:spLocks noChangeArrowheads="1"/>
                </p:cNvSpPr>
                <p:nvPr/>
              </p:nvSpPr>
              <p:spPr bwMode="auto">
                <a:xfrm>
                  <a:off x="714375" y="4857750"/>
                  <a:ext cx="8072438" cy="2462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61950" indent="-3619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※ For example,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(1, 2, 3), </a:t>
                  </a:r>
                  <a:r>
                    <a:rPr lang="en-US" altLang="zh-TW" sz="2000" i="1" dirty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is the </a:t>
                  </a:r>
                  <a:r>
                    <a:rPr lang="en-US" altLang="zh-TW" sz="2000" i="1" dirty="0" err="1">
                      <a:solidFill>
                        <a:srgbClr val="0000FF"/>
                      </a:solidFill>
                    </a:rPr>
                    <a:t>xy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-plane with the standard basis of {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} = {(1, 0, 0), (0, 1, 0)}, and       is the </a:t>
                  </a:r>
                  <a:r>
                    <a:rPr lang="en-US" altLang="zh-TW" sz="2000" i="1" dirty="0">
                      <a:solidFill>
                        <a:srgbClr val="0000FF"/>
                      </a:solidFill>
                    </a:rPr>
                    <a:t>z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-axis with the standard basis {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3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} = {(0, 0, 1)}</a:t>
                  </a:r>
                </a:p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※ 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Geometrically speaking,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= (1, 2, 0) =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so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b="1" baseline="-250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=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–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–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(0, 0, 3). In addition,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   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since (0, 0, 3) · (1, 2, 0) = 0 </a:t>
                  </a:r>
                  <a:endParaRPr lang="en-US" altLang="zh-TW" sz="2000" dirty="0" smtClean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※ Since any vector </a:t>
                  </a:r>
                  <a14:m>
                    <m:oMath xmlns:m="http://schemas.openxmlformats.org/officeDocument/2006/math">
                      <m:r>
                        <a:rPr lang="en-US" altLang="zh-TW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𝐯</m:t>
                      </m:r>
                      <m:r>
                        <a:rPr lang="en-US" altLang="zh-TW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can expressed as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+ </a:t>
                  </a:r>
                  <a:r>
                    <a:rPr lang="en-US" altLang="zh-TW" sz="20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 smtClean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a14:m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p>
                    </m:oMath>
                  </a14:m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,  so we can obtain 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⨁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p>
                    </m:oMath>
                  </a14:m>
                  <a:endParaRPr lang="zh-TW" alt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1448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75" y="4857750"/>
                  <a:ext cx="8072438" cy="2462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55" t="-990" r="-2341" b="-24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6806106"/>
                    </p:ext>
                  </p:extLst>
                </p:nvPr>
              </p:nvGraphicFramePr>
              <p:xfrm>
                <a:off x="4286250" y="5210175"/>
                <a:ext cx="3238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527" name="Equation" r:id="rId4" imgW="203040" imgH="203040" progId="Equation.DSMT4">
                        <p:embed/>
                      </p:oleObj>
                    </mc:Choice>
                    <mc:Fallback>
                      <p:oleObj name="Equation" r:id="rId4" imgW="203040" imgH="20304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6250" y="5210175"/>
                              <a:ext cx="323850" cy="323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6806106"/>
                    </p:ext>
                  </p:extLst>
                </p:nvPr>
              </p:nvGraphicFramePr>
              <p:xfrm>
                <a:off x="4286250" y="5210175"/>
                <a:ext cx="3238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3" name="Equation" r:id="rId6" imgW="203040" imgH="203040" progId="Equation.DSMT4">
                        <p:embed/>
                      </p:oleObj>
                    </mc:Choice>
                    <mc:Fallback>
                      <p:oleObj name="Equation" r:id="rId6" imgW="203040" imgH="20304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6250" y="5210175"/>
                              <a:ext cx="323850" cy="323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4392010"/>
                    </p:ext>
                  </p:extLst>
                </p:nvPr>
              </p:nvGraphicFramePr>
              <p:xfrm>
                <a:off x="2500313" y="5567363"/>
                <a:ext cx="3354387" cy="388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528" name="Equation" r:id="rId8" imgW="2006280" imgH="228600" progId="Equation.DSMT4">
                        <p:embed/>
                      </p:oleObj>
                    </mc:Choice>
                    <mc:Fallback>
                      <p:oleObj name="Equation" r:id="rId8" imgW="200628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0313" y="5567363"/>
                              <a:ext cx="3354387" cy="3889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4392010"/>
                    </p:ext>
                  </p:extLst>
                </p:nvPr>
              </p:nvGraphicFramePr>
              <p:xfrm>
                <a:off x="2500313" y="5567363"/>
                <a:ext cx="3354387" cy="388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4" name="Equation" r:id="rId10" imgW="2006280" imgH="228600" progId="Equation.DSMT4">
                        <p:embed/>
                      </p:oleObj>
                    </mc:Choice>
                    <mc:Fallback>
                      <p:oleObj name="Equation" r:id="rId10" imgW="200628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0313" y="5567363"/>
                              <a:ext cx="3354387" cy="3889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5" name="Object 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50133750"/>
                    </p:ext>
                  </p:extLst>
                </p:nvPr>
              </p:nvGraphicFramePr>
              <p:xfrm>
                <a:off x="3770511" y="6300000"/>
                <a:ext cx="225425" cy="249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529" name="Equation" r:id="rId12" imgW="152280" imgH="164880" progId="Equation.DSMT4">
                        <p:embed/>
                      </p:oleObj>
                    </mc:Choice>
                    <mc:Fallback>
                      <p:oleObj name="Equation" r:id="rId12" imgW="152280" imgH="16488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0511" y="6300000"/>
                              <a:ext cx="225425" cy="249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5" name="Object 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50133750"/>
                    </p:ext>
                  </p:extLst>
                </p:nvPr>
              </p:nvGraphicFramePr>
              <p:xfrm>
                <a:off x="3770511" y="6300000"/>
                <a:ext cx="225425" cy="249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5" name="Equation" r:id="rId14" imgW="152280" imgH="164880" progId="Equation.DSMT4">
                        <p:embed/>
                      </p:oleObj>
                    </mc:Choice>
                    <mc:Fallback>
                      <p:oleObj name="Equation" r:id="rId14" imgW="152280" imgH="16488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0511" y="6300000"/>
                              <a:ext cx="225425" cy="249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74902"/>
              </p:ext>
            </p:extLst>
          </p:nvPr>
        </p:nvGraphicFramePr>
        <p:xfrm>
          <a:off x="6822000" y="3301200"/>
          <a:ext cx="8921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0" name="Equation" r:id="rId16" imgW="495000" imgH="241200" progId="Equation.DSMT4">
                  <p:embed/>
                </p:oleObj>
              </mc:Choice>
              <mc:Fallback>
                <p:oleObj name="Equation" r:id="rId16" imgW="4950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000" y="3301200"/>
                        <a:ext cx="8921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8A7DC359-C9B8-4BAC-A8FE-1AD8D02AD210}" type="slidenum">
              <a:rPr kumimoji="0" lang="en-US" altLang="zh-TW" sz="1400" smtClean="0"/>
              <a:pPr eaLnBrk="1" hangingPunct="1"/>
              <a:t>67</a:t>
            </a:fld>
            <a:endParaRPr kumimoji="0" lang="en-US" altLang="zh-TW" sz="1400" smtClean="0"/>
          </a:p>
        </p:txBody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47725"/>
            <a:ext cx="7924800" cy="21431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Theorem 5.14: Projection onto a subspace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If                              is an orthonormal basis for the subspace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of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, and           , then</a:t>
            </a:r>
          </a:p>
        </p:txBody>
      </p:sp>
      <p:graphicFrame>
        <p:nvGraphicFramePr>
          <p:cNvPr id="6246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44770"/>
              </p:ext>
            </p:extLst>
          </p:nvPr>
        </p:nvGraphicFramePr>
        <p:xfrm>
          <a:off x="1329705" y="1928813"/>
          <a:ext cx="21621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91" r:id="rId3" imgW="965200" imgH="203200" progId="Equation.3">
                  <p:embed/>
                </p:oleObj>
              </mc:Choice>
              <mc:Fallback>
                <p:oleObj r:id="rId3" imgW="965200" imgH="203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705" y="1928813"/>
                        <a:ext cx="21621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25"/>
          <p:cNvGraphicFramePr>
            <a:graphicFrameLocks noChangeAspect="1"/>
          </p:cNvGraphicFramePr>
          <p:nvPr/>
        </p:nvGraphicFramePr>
        <p:xfrm>
          <a:off x="3643313" y="2387600"/>
          <a:ext cx="7810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92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387600"/>
                        <a:ext cx="7810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9"/>
          <p:cNvGraphicFramePr>
            <a:graphicFrameLocks/>
          </p:cNvGraphicFramePr>
          <p:nvPr/>
        </p:nvGraphicFramePr>
        <p:xfrm>
          <a:off x="1500188" y="2887663"/>
          <a:ext cx="5718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93" name="Equation" r:id="rId7" imgW="2857320" imgH="228600" progId="Equation.3">
                  <p:embed/>
                </p:oleObj>
              </mc:Choice>
              <mc:Fallback>
                <p:oleObj name="Equation" r:id="rId7" imgW="2857320" imgH="228600" progId="Equation.3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887663"/>
                        <a:ext cx="5718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30"/>
          <p:cNvSpPr>
            <a:spLocks noChangeArrowheads="1"/>
          </p:cNvSpPr>
          <p:nvPr/>
        </p:nvSpPr>
        <p:spPr bwMode="auto">
          <a:xfrm>
            <a:off x="428625" y="3276600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2469" name="Object 10"/>
          <p:cNvGraphicFramePr>
            <a:graphicFrameLocks noChangeAspect="1"/>
          </p:cNvGraphicFramePr>
          <p:nvPr/>
        </p:nvGraphicFramePr>
        <p:xfrm>
          <a:off x="642938" y="3776663"/>
          <a:ext cx="8374062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94" name="Equation" r:id="rId9" imgW="4647960" imgH="1473120" progId="Equation.DSMT4">
                  <p:embed/>
                </p:oleObj>
              </mc:Choice>
              <mc:Fallback>
                <p:oleObj name="Equation" r:id="rId9" imgW="4647960" imgH="1473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776663"/>
                        <a:ext cx="8374062" cy="265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文字方塊 8"/>
          <p:cNvSpPr txBox="1">
            <a:spLocks noChangeArrowheads="1"/>
          </p:cNvSpPr>
          <p:nvPr/>
        </p:nvSpPr>
        <p:spPr bwMode="auto">
          <a:xfrm>
            <a:off x="500063" y="1285875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(Here we will formally prove that the orthogonal projection onto a subspace is the sum of orthogonal </a:t>
            </a:r>
            <a:r>
              <a:rPr lang="en-US" altLang="zh-TW" sz="1800" dirty="0" smtClean="0">
                <a:solidFill>
                  <a:srgbClr val="0000FF"/>
                </a:solidFill>
              </a:rPr>
              <a:t>projections </a:t>
            </a:r>
            <a:r>
              <a:rPr lang="en-US" altLang="zh-TW" sz="1800" dirty="0">
                <a:solidFill>
                  <a:srgbClr val="0000FF"/>
                </a:solidFill>
              </a:rPr>
              <a:t>onto the vectors in an orthonormal basis for that subspace)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62475" name="文字方塊 23"/>
          <p:cNvSpPr txBox="1">
            <a:spLocks noChangeArrowheads="1"/>
          </p:cNvSpPr>
          <p:nvPr/>
        </p:nvSpPr>
        <p:spPr bwMode="auto">
          <a:xfrm>
            <a:off x="5292080" y="3571875"/>
            <a:ext cx="374441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1400" dirty="0">
                <a:solidFill>
                  <a:srgbClr val="0000FF"/>
                </a:solidFill>
              </a:rPr>
              <a:t>(Since </a:t>
            </a:r>
            <a:r>
              <a:rPr lang="en-US" altLang="zh-TW" sz="1400" dirty="0" smtClean="0">
                <a:solidFill>
                  <a:srgbClr val="0000FF"/>
                </a:solidFill>
              </a:rPr>
              <a:t>the vector space </a:t>
            </a:r>
            <a:r>
              <a:rPr lang="en-US" altLang="zh-TW" sz="14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1400" dirty="0" smtClean="0">
                <a:solidFill>
                  <a:srgbClr val="0000FF"/>
                </a:solidFill>
              </a:rPr>
              <a:t> </a:t>
            </a:r>
            <a:r>
              <a:rPr lang="en-US" altLang="zh-TW" sz="1400" dirty="0">
                <a:solidFill>
                  <a:srgbClr val="0000FF"/>
                </a:solidFill>
              </a:rPr>
              <a:t>can be expressed as the direct sum of </a:t>
            </a:r>
            <a:r>
              <a:rPr lang="en-US" altLang="zh-TW" sz="1400" i="1" dirty="0">
                <a:solidFill>
                  <a:srgbClr val="0000FF"/>
                </a:solidFill>
              </a:rPr>
              <a:t>S</a:t>
            </a:r>
            <a:r>
              <a:rPr lang="en-US" altLang="zh-TW" sz="1400" dirty="0">
                <a:solidFill>
                  <a:srgbClr val="0000FF"/>
                </a:solidFill>
              </a:rPr>
              <a:t> and      , according to the results on Slide 5.66,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400" dirty="0">
                <a:solidFill>
                  <a:srgbClr val="0000FF"/>
                </a:solidFill>
              </a:rPr>
              <a:t> is the orthogonal projection of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dirty="0">
                <a:solidFill>
                  <a:srgbClr val="0000FF"/>
                </a:solidFill>
              </a:rPr>
              <a:t> onto </a:t>
            </a:r>
            <a:r>
              <a:rPr lang="en-US" altLang="zh-TW" sz="1400" i="1" dirty="0" smtClean="0">
                <a:solidFill>
                  <a:srgbClr val="0000FF"/>
                </a:solidFill>
              </a:rPr>
              <a:t>S</a:t>
            </a:r>
            <a:r>
              <a:rPr lang="en-US" altLang="zh-TW" sz="1400" dirty="0" smtClean="0">
                <a:solidFill>
                  <a:srgbClr val="0000FF"/>
                </a:solidFill>
              </a:rPr>
              <a:t>, and </a:t>
            </a:r>
            <a:r>
              <a:rPr lang="en-US" altLang="zh-TW" sz="14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14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1400" dirty="0" smtClean="0">
                <a:solidFill>
                  <a:srgbClr val="0000FF"/>
                </a:solidFill>
              </a:rPr>
              <a:t> </a:t>
            </a:r>
            <a:r>
              <a:rPr lang="en-US" altLang="zh-TW" sz="1400" dirty="0">
                <a:solidFill>
                  <a:srgbClr val="0000FF"/>
                </a:solidFill>
              </a:rPr>
              <a:t>is </a:t>
            </a:r>
            <a:r>
              <a:rPr lang="en-US" altLang="zh-TW" sz="1400" dirty="0" smtClean="0">
                <a:solidFill>
                  <a:srgbClr val="0000FF"/>
                </a:solidFill>
              </a:rPr>
              <a:t>orthogonal to any vector in </a:t>
            </a:r>
            <a:r>
              <a:rPr lang="en-US" altLang="zh-TW" sz="1400" i="1" dirty="0" smtClean="0">
                <a:solidFill>
                  <a:srgbClr val="0000FF"/>
                </a:solidFill>
              </a:rPr>
              <a:t>S.</a:t>
            </a:r>
            <a:r>
              <a:rPr lang="en-US" altLang="zh-TW" sz="1400" dirty="0" smtClean="0">
                <a:solidFill>
                  <a:srgbClr val="0000FF"/>
                </a:solidFill>
              </a:rPr>
              <a:t>)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99810"/>
              </p:ext>
            </p:extLst>
          </p:nvPr>
        </p:nvGraphicFramePr>
        <p:xfrm>
          <a:off x="6775797" y="3827463"/>
          <a:ext cx="2444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95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797" y="3827463"/>
                        <a:ext cx="2444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AC57EE76-1913-410B-BAD1-9663C8DF2AE0}" type="slidenum">
              <a:rPr kumimoji="0" lang="en-US" altLang="zh-TW" sz="1400" smtClean="0"/>
              <a:pPr eaLnBrk="1" hangingPunct="1"/>
              <a:t>68</a:t>
            </a:fld>
            <a:endParaRPr kumimoji="0" lang="en-US" altLang="zh-TW" sz="1400" smtClean="0"/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85813"/>
            <a:ext cx="7924800" cy="2143125"/>
          </a:xfrm>
        </p:spPr>
        <p:txBody>
          <a:bodyPr/>
          <a:lstStyle/>
          <a:p>
            <a:pPr eaLnBrk="1" hangingPunct="1"/>
            <a:r>
              <a:rPr lang="en-US" altLang="zh-TW" smtClean="0"/>
              <a:t>Corollary to Theorem 5.14: Consider an orthogonal basis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If                               is an orthogonal basis for the subspace </a:t>
            </a:r>
            <a:r>
              <a:rPr lang="en-US" altLang="zh-TW" i="1" smtClean="0"/>
              <a:t>S</a:t>
            </a:r>
            <a:r>
              <a:rPr lang="en-US" altLang="zh-TW" smtClean="0"/>
              <a:t> of </a:t>
            </a:r>
            <a:r>
              <a:rPr lang="en-US" altLang="zh-TW" i="1" smtClean="0"/>
              <a:t>V</a:t>
            </a:r>
            <a:r>
              <a:rPr lang="en-US" altLang="zh-TW" smtClean="0"/>
              <a:t>, and           , then</a:t>
            </a:r>
          </a:p>
        </p:txBody>
      </p:sp>
      <p:graphicFrame>
        <p:nvGraphicFramePr>
          <p:cNvPr id="63490" name="Object 24"/>
          <p:cNvGraphicFramePr>
            <a:graphicFrameLocks noChangeAspect="1"/>
          </p:cNvGraphicFramePr>
          <p:nvPr/>
        </p:nvGraphicFramePr>
        <p:xfrm>
          <a:off x="1362075" y="12573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0" name="Equation" r:id="rId3" imgW="1091880" imgH="228600" progId="Equation.DSMT4">
                  <p:embed/>
                </p:oleObj>
              </mc:Choice>
              <mc:Fallback>
                <p:oleObj name="Equation" r:id="rId3" imgW="10918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257300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25"/>
          <p:cNvGraphicFramePr>
            <a:graphicFrameLocks noChangeAspect="1"/>
          </p:cNvGraphicFramePr>
          <p:nvPr/>
        </p:nvGraphicFramePr>
        <p:xfrm>
          <a:off x="3643313" y="1624013"/>
          <a:ext cx="7810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1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1624013"/>
                        <a:ext cx="7810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29"/>
          <p:cNvGraphicFramePr>
            <a:graphicFrameLocks/>
          </p:cNvGraphicFramePr>
          <p:nvPr/>
        </p:nvGraphicFramePr>
        <p:xfrm>
          <a:off x="1192213" y="2009775"/>
          <a:ext cx="6657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2" name="Equation" r:id="rId7" imgW="3327120" imgH="431640" progId="Equation.DSMT4">
                  <p:embed/>
                </p:oleObj>
              </mc:Choice>
              <mc:Fallback>
                <p:oleObj name="Equation" r:id="rId7" imgW="3327120" imgH="431640" progId="Equation.DSMT4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009775"/>
                        <a:ext cx="66579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0"/>
          <p:cNvGraphicFramePr>
            <a:graphicFrameLocks noChangeAspect="1"/>
          </p:cNvGraphicFramePr>
          <p:nvPr/>
        </p:nvGraphicFramePr>
        <p:xfrm>
          <a:off x="768350" y="3143250"/>
          <a:ext cx="8212138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3" name="Equation" r:id="rId9" imgW="4825800" imgH="1625400" progId="Equation.DSMT4">
                  <p:embed/>
                </p:oleObj>
              </mc:Choice>
              <mc:Fallback>
                <p:oleObj name="Equation" r:id="rId9" imgW="4825800" imgH="162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143250"/>
                        <a:ext cx="8212138" cy="276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30"/>
          <p:cNvSpPr>
            <a:spLocks noChangeArrowheads="1"/>
          </p:cNvSpPr>
          <p:nvPr/>
        </p:nvSpPr>
        <p:spPr bwMode="auto">
          <a:xfrm>
            <a:off x="428625" y="2714625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7" name="文字方塊 4"/>
          <p:cNvSpPr txBox="1">
            <a:spLocks noChangeArrowheads="1"/>
          </p:cNvSpPr>
          <p:nvPr/>
        </p:nvSpPr>
        <p:spPr bwMode="auto">
          <a:xfrm>
            <a:off x="357188" y="5929313"/>
            <a:ext cx="85725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1700" dirty="0">
                <a:solidFill>
                  <a:srgbClr val="0000FF"/>
                </a:solidFill>
              </a:rPr>
              <a:t>※ So, the orthogonal projection onto a subspace is the sum of orthogonal </a:t>
            </a:r>
            <a:r>
              <a:rPr lang="en-US" altLang="zh-TW" sz="1700" dirty="0" smtClean="0">
                <a:solidFill>
                  <a:srgbClr val="0000FF"/>
                </a:solidFill>
              </a:rPr>
              <a:t>projections </a:t>
            </a:r>
            <a:r>
              <a:rPr lang="en-US" altLang="zh-TW" sz="1700" dirty="0">
                <a:solidFill>
                  <a:srgbClr val="0000FF"/>
                </a:solidFill>
              </a:rPr>
              <a:t>onto the vectors in an orthogonal (or orthonormal) basis for that subspace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1700" dirty="0">
                <a:solidFill>
                  <a:srgbClr val="0000FF"/>
                </a:solidFill>
              </a:rPr>
              <a:t>※ This formula is what we use in the Gram-Schmidt </a:t>
            </a:r>
            <a:r>
              <a:rPr lang="en-US" altLang="zh-TW" sz="1700" dirty="0" err="1">
                <a:solidFill>
                  <a:srgbClr val="0000FF"/>
                </a:solidFill>
              </a:rPr>
              <a:t>orthonormalization</a:t>
            </a:r>
            <a:r>
              <a:rPr lang="en-US" altLang="zh-TW" sz="1700" dirty="0">
                <a:solidFill>
                  <a:srgbClr val="0000FF"/>
                </a:solidFill>
              </a:rPr>
              <a:t> process on Slide 5.55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1B33CD3-3E02-4BD6-92F4-11824CE425BA}" type="slidenum">
              <a:rPr kumimoji="0" lang="en-US" altLang="zh-TW" sz="1400" smtClean="0"/>
              <a:pPr eaLnBrk="1" hangingPunct="1"/>
              <a:t>69</a:t>
            </a:fld>
            <a:endParaRPr kumimoji="0" lang="en-US" altLang="zh-TW" sz="1400" smtClean="0"/>
          </a:p>
        </p:txBody>
      </p:sp>
      <p:sp>
        <p:nvSpPr>
          <p:cNvPr id="64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Projection onto a subspace (</a:t>
            </a:r>
            <a:r>
              <a:rPr lang="zh-TW" altLang="en-US" smtClean="0"/>
              <a:t>在子空間的投影</a:t>
            </a:r>
            <a:r>
              <a:rPr lang="en-US" altLang="zh-TW" smtClean="0"/>
              <a:t>)</a:t>
            </a:r>
          </a:p>
        </p:txBody>
      </p:sp>
      <p:graphicFrame>
        <p:nvGraphicFramePr>
          <p:cNvPr id="64514" name="Object 9"/>
          <p:cNvGraphicFramePr>
            <a:graphicFrameLocks noChangeAspect="1"/>
          </p:cNvGraphicFramePr>
          <p:nvPr/>
        </p:nvGraphicFramePr>
        <p:xfrm>
          <a:off x="1476375" y="1425575"/>
          <a:ext cx="4595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2" name="Equation" r:id="rId3" imgW="2298600" imgH="215640" progId="Equation.3">
                  <p:embed/>
                </p:oleObj>
              </mc:Choice>
              <mc:Fallback>
                <p:oleObj name="Equation" r:id="rId3" imgW="22986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25575"/>
                        <a:ext cx="45958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668338" y="1971675"/>
            <a:ext cx="761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Find the projection of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onto the subspace</a:t>
            </a:r>
          </a:p>
        </p:txBody>
      </p:sp>
      <p:graphicFrame>
        <p:nvGraphicFramePr>
          <p:cNvPr id="64515" name="Object 10"/>
          <p:cNvGraphicFramePr>
            <a:graphicFrameLocks noChangeAspect="1"/>
          </p:cNvGraphicFramePr>
          <p:nvPr/>
        </p:nvGraphicFramePr>
        <p:xfrm>
          <a:off x="815975" y="3140075"/>
          <a:ext cx="119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3" name="Equation" r:id="rId5" imgW="596880" imgH="215640" progId="Equation.3">
                  <p:embed/>
                </p:oleObj>
              </mc:Choice>
              <mc:Fallback>
                <p:oleObj name="Equation" r:id="rId5" imgW="5968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140075"/>
                        <a:ext cx="119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381000" y="2514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2019300" y="3124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</a:rPr>
              <a:t>an orthogonal basis for</a:t>
            </a:r>
            <a:r>
              <a:rPr lang="en-US" altLang="zh-TW" i="1">
                <a:solidFill>
                  <a:srgbClr val="0000FF"/>
                </a:solidFill>
              </a:rPr>
              <a:t> W</a:t>
            </a:r>
            <a:endParaRPr lang="en-US" altLang="zh-TW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64516" name="Object 14"/>
          <p:cNvGraphicFramePr>
            <a:graphicFrameLocks noChangeAspect="1"/>
          </p:cNvGraphicFramePr>
          <p:nvPr/>
        </p:nvGraphicFramePr>
        <p:xfrm>
          <a:off x="855663" y="3657600"/>
          <a:ext cx="61452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4" name="Equation" r:id="rId7" imgW="3073320" imgH="507960" progId="Equation.3">
                  <p:embed/>
                </p:oleObj>
              </mc:Choice>
              <mc:Fallback>
                <p:oleObj name="Equation" r:id="rId7" imgW="3073320" imgH="507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657600"/>
                        <a:ext cx="61452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Text Box 15"/>
          <p:cNvSpPr txBox="1">
            <a:spLocks noChangeArrowheads="1"/>
          </p:cNvSpPr>
          <p:nvPr/>
        </p:nvSpPr>
        <p:spPr bwMode="auto">
          <a:xfrm>
            <a:off x="7000875" y="378618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an orthonormal basis for </a:t>
            </a:r>
            <a:r>
              <a:rPr lang="en-US" altLang="zh-TW" i="1">
                <a:solidFill>
                  <a:srgbClr val="0000FF"/>
                </a:solidFill>
                <a:ea typeface="標楷體" pitchFamily="65" charset="-120"/>
              </a:rPr>
              <a:t>W</a:t>
            </a:r>
          </a:p>
        </p:txBody>
      </p:sp>
      <p:graphicFrame>
        <p:nvGraphicFramePr>
          <p:cNvPr id="64517" name="Object 17"/>
          <p:cNvGraphicFramePr>
            <a:graphicFrameLocks noChangeAspect="1"/>
          </p:cNvGraphicFramePr>
          <p:nvPr/>
        </p:nvGraphicFramePr>
        <p:xfrm>
          <a:off x="5929313" y="2000250"/>
          <a:ext cx="2640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5" name="Equation" r:id="rId9" imgW="1257120" imgH="215640" progId="Equation.3">
                  <p:embed/>
                </p:oleObj>
              </mc:Choice>
              <mc:Fallback>
                <p:oleObj name="Equation" r:id="rId9" imgW="1257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000250"/>
                        <a:ext cx="26400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8"/>
          <p:cNvGraphicFramePr>
            <a:graphicFrameLocks noChangeAspect="1"/>
          </p:cNvGraphicFramePr>
          <p:nvPr/>
        </p:nvGraphicFramePr>
        <p:xfrm>
          <a:off x="939800" y="5105400"/>
          <a:ext cx="584517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6" name="Equation" r:id="rId11" imgW="2933640" imgH="660240" progId="Equation.DSMT4">
                  <p:embed/>
                </p:oleObj>
              </mc:Choice>
              <mc:Fallback>
                <p:oleObj name="Equation" r:id="rId11" imgW="2933640" imgH="660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91" b="1091"/>
                      <a:stretch>
                        <a:fillRect/>
                      </a:stretch>
                    </p:blipFill>
                    <p:spPr bwMode="auto">
                      <a:xfrm>
                        <a:off x="939800" y="5105400"/>
                        <a:ext cx="5845175" cy="12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165B2A7C-54F4-4A3B-8145-2540DCE629D9}" type="slidenum">
              <a:rPr kumimoji="0" lang="en-US" altLang="zh-TW" sz="1400" smtClean="0"/>
              <a:pPr eaLnBrk="1" hangingPunct="1"/>
              <a:t>7</a:t>
            </a:fld>
            <a:endParaRPr kumimoji="0" lang="en-US" altLang="zh-TW" sz="14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85863"/>
            <a:ext cx="8748712" cy="2819400"/>
          </a:xfrm>
        </p:spPr>
        <p:txBody>
          <a:bodyPr/>
          <a:lstStyle/>
          <a:p>
            <a:pPr eaLnBrk="1" hangingPunct="1"/>
            <a:r>
              <a:rPr lang="en-US" altLang="zh-TW" smtClean="0"/>
              <a:t>Notes: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     </a:t>
            </a:r>
            <a:r>
              <a:rPr lang="en-US" altLang="zh-TW" smtClean="0">
                <a:solidFill>
                  <a:schemeClr val="tx1"/>
                </a:solidFill>
              </a:rPr>
              <a:t>(1) The vector           is called the unit vector in the direction of </a:t>
            </a:r>
            <a:r>
              <a:rPr lang="en-US" altLang="zh-TW" b="1" smtClean="0">
                <a:solidFill>
                  <a:schemeClr val="tx1"/>
                </a:solidFill>
              </a:rPr>
              <a:t>v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     (2) The process of finding the unit vector in the direction of </a:t>
            </a:r>
            <a:r>
              <a:rPr lang="en-US" altLang="zh-TW" b="1" smtClean="0">
                <a:solidFill>
                  <a:schemeClr val="tx1"/>
                </a:solidFill>
              </a:rPr>
              <a:t>v</a:t>
            </a:r>
            <a:r>
              <a:rPr lang="en-US" altLang="zh-TW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           is called </a:t>
            </a:r>
            <a:r>
              <a:rPr lang="en-US" altLang="zh-TW" b="1" smtClean="0">
                <a:solidFill>
                  <a:srgbClr val="0000FF"/>
                </a:solidFill>
              </a:rPr>
              <a:t>normalizing</a:t>
            </a:r>
            <a:r>
              <a:rPr lang="en-US" altLang="zh-TW" smtClean="0">
                <a:solidFill>
                  <a:schemeClr val="tx1"/>
                </a:solidFill>
              </a:rPr>
              <a:t> the vector </a:t>
            </a:r>
            <a:r>
              <a:rPr lang="en-US" altLang="zh-TW" b="1" smtClean="0">
                <a:solidFill>
                  <a:schemeClr val="tx1"/>
                </a:solidFill>
              </a:rPr>
              <a:t>v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2700338" y="1412875"/>
          <a:ext cx="6111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Equation" r:id="rId3" imgW="279360" imgH="431640" progId="Equation.3">
                  <p:embed/>
                </p:oleObj>
              </mc:Choice>
              <mc:Fallback>
                <p:oleObj name="Equation" r:id="rId3" imgW="2793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12875"/>
                        <a:ext cx="61118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9E80976-5A39-4C29-9EF4-E0960F10C81F}" type="slidenum">
              <a:rPr kumimoji="0" lang="en-US" altLang="zh-TW" sz="1400" smtClean="0"/>
              <a:pPr eaLnBrk="1" hangingPunct="1"/>
              <a:t>70</a:t>
            </a:fld>
            <a:endParaRPr kumimoji="0" lang="en-US" altLang="zh-TW" sz="1400" smtClean="0"/>
          </a:p>
        </p:txBody>
      </p:sp>
      <p:sp>
        <p:nvSpPr>
          <p:cNvPr id="65540" name="文字方塊 9"/>
          <p:cNvSpPr txBox="1">
            <a:spLocks noChangeArrowheads="1"/>
          </p:cNvSpPr>
          <p:nvPr/>
        </p:nvSpPr>
        <p:spPr bwMode="auto">
          <a:xfrm>
            <a:off x="571500" y="4076700"/>
            <a:ext cx="8001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Theorem 5.9 tells us that among all the scalar multiples of a vector 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, i.e., c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, the orthogonal projection of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onto 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 is the one closest to </a:t>
            </a:r>
            <a:r>
              <a:rPr lang="en-US" altLang="zh-TW" sz="2200" b="1" dirty="0">
                <a:solidFill>
                  <a:srgbClr val="0000FF"/>
                </a:solidFill>
              </a:rPr>
              <a:t>v </a:t>
            </a:r>
            <a:r>
              <a:rPr lang="en-US" altLang="zh-TW" sz="2200" dirty="0">
                <a:solidFill>
                  <a:srgbClr val="0000FF"/>
                </a:solidFill>
              </a:rPr>
              <a:t>(see the left figure)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This property is also true for projections onto subspaces. That is, among all the vectors in the subspace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, the vector </a:t>
            </a:r>
            <a:r>
              <a:rPr lang="en-US" altLang="zh-TW" sz="2200" dirty="0" err="1">
                <a:solidFill>
                  <a:srgbClr val="0000FF"/>
                </a:solidFill>
              </a:rPr>
              <a:t>proj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S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is the vector closest to </a:t>
            </a:r>
            <a:r>
              <a:rPr lang="en-US" altLang="zh-TW" sz="2200" b="1" dirty="0">
                <a:solidFill>
                  <a:srgbClr val="0000FF"/>
                </a:solidFill>
              </a:rPr>
              <a:t>v </a:t>
            </a:r>
            <a:r>
              <a:rPr lang="en-US" altLang="zh-TW" sz="2200" dirty="0">
                <a:solidFill>
                  <a:srgbClr val="0000FF"/>
                </a:solidFill>
              </a:rPr>
              <a:t>(see the right figure and Theorem 5.15 on the next slide)</a:t>
            </a:r>
            <a:endParaRPr lang="zh-TW" altLang="en-U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65538" name="Object 6"/>
          <p:cNvGraphicFramePr>
            <a:graphicFrameLocks noChangeAspect="1"/>
          </p:cNvGraphicFramePr>
          <p:nvPr/>
        </p:nvGraphicFramePr>
        <p:xfrm>
          <a:off x="290513" y="1025525"/>
          <a:ext cx="8169275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5" name="Visio" r:id="rId3" imgW="6363176" imgH="2218849" progId="Visio.Drawing.11">
                  <p:embed/>
                </p:oleObj>
              </mc:Choice>
              <mc:Fallback>
                <p:oleObj name="Visio" r:id="rId3" imgW="6363176" imgH="22188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025525"/>
                        <a:ext cx="8169275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11"/>
          <p:cNvGraphicFramePr>
            <a:graphicFrameLocks noChangeAspect="1"/>
          </p:cNvGraphicFramePr>
          <p:nvPr/>
        </p:nvGraphicFramePr>
        <p:xfrm>
          <a:off x="1119188" y="3571875"/>
          <a:ext cx="7577137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8" name="Equation" r:id="rId3" imgW="4152600" imgH="1739880" progId="Equation.DSMT4">
                  <p:embed/>
                </p:oleObj>
              </mc:Choice>
              <mc:Fallback>
                <p:oleObj name="Equation" r:id="rId3" imgW="4152600" imgH="1739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571875"/>
                        <a:ext cx="7577137" cy="313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DC60442-4653-48AA-93D8-81A83993DB8B}" type="slidenum">
              <a:rPr kumimoji="0" lang="en-US" altLang="zh-TW" sz="1400" smtClean="0"/>
              <a:pPr eaLnBrk="1" hangingPunct="1"/>
              <a:t>71</a:t>
            </a:fld>
            <a:endParaRPr kumimoji="0" lang="en-US" altLang="zh-TW" sz="1400" smtClean="0"/>
          </a:p>
        </p:txBody>
      </p:sp>
      <p:sp>
        <p:nvSpPr>
          <p:cNvPr id="665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6763"/>
            <a:ext cx="8294688" cy="1582737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 5.15: Orthogonal projection and distance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Let </a:t>
            </a:r>
            <a:r>
              <a:rPr lang="en-US" altLang="zh-TW" i="1" smtClean="0"/>
              <a:t>S</a:t>
            </a:r>
            <a:r>
              <a:rPr lang="en-US" altLang="zh-TW" smtClean="0"/>
              <a:t> be a subspace of an inner product space </a:t>
            </a:r>
            <a:r>
              <a:rPr lang="en-US" altLang="zh-TW" i="1" smtClean="0"/>
              <a:t>V</a:t>
            </a:r>
            <a:r>
              <a:rPr lang="en-US" altLang="zh-TW" smtClean="0"/>
              <a:t>, and          .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Then for all           ,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7500938" y="1257300"/>
          <a:ext cx="8413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9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1257300"/>
                        <a:ext cx="8413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"/>
          <p:cNvGraphicFramePr>
            <a:graphicFrameLocks noChangeAspect="1"/>
          </p:cNvGraphicFramePr>
          <p:nvPr/>
        </p:nvGraphicFramePr>
        <p:xfrm>
          <a:off x="2571750" y="1722438"/>
          <a:ext cx="746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0" name="Equation" r:id="rId7" imgW="368280" imgH="177480" progId="Equation.3">
                  <p:embed/>
                </p:oleObj>
              </mc:Choice>
              <mc:Fallback>
                <p:oleObj name="Equation" r:id="rId7" imgW="36828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722438"/>
                        <a:ext cx="7461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2"/>
          <p:cNvGraphicFramePr>
            <a:graphicFrameLocks noChangeAspect="1"/>
          </p:cNvGraphicFramePr>
          <p:nvPr/>
        </p:nvGraphicFramePr>
        <p:xfrm>
          <a:off x="3429000" y="1687513"/>
          <a:ext cx="13636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1" name="Equation" r:id="rId9" imgW="672840" imgH="228600" progId="Equation.3">
                  <p:embed/>
                </p:oleObj>
              </mc:Choice>
              <mc:Fallback>
                <p:oleObj name="Equation" r:id="rId9" imgW="6728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87513"/>
                        <a:ext cx="13636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3"/>
          <p:cNvGraphicFramePr>
            <a:graphicFrameLocks noChangeAspect="1"/>
          </p:cNvGraphicFramePr>
          <p:nvPr/>
        </p:nvGraphicFramePr>
        <p:xfrm>
          <a:off x="1730375" y="2185988"/>
          <a:ext cx="2754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2" name="Equation" r:id="rId11" imgW="1358640" imgH="228600" progId="Equation.3">
                  <p:embed/>
                </p:oleObj>
              </mc:Choice>
              <mc:Fallback>
                <p:oleObj name="Equation" r:id="rId11" imgW="13586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2185988"/>
                        <a:ext cx="27543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4"/>
          <p:cNvGraphicFramePr>
            <a:graphicFrameLocks/>
          </p:cNvGraphicFramePr>
          <p:nvPr/>
        </p:nvGraphicFramePr>
        <p:xfrm>
          <a:off x="1125538" y="2686050"/>
          <a:ext cx="3732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3" name="Equation" r:id="rId13" imgW="1866600" imgH="228600" progId="Equation.3">
                  <p:embed/>
                </p:oleObj>
              </mc:Choice>
              <mc:Fallback>
                <p:oleObj name="Equation" r:id="rId13" imgW="1866600" imgH="2286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686050"/>
                        <a:ext cx="37322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18"/>
          <p:cNvSpPr txBox="1">
            <a:spLocks noChangeArrowheads="1"/>
          </p:cNvSpPr>
          <p:nvPr/>
        </p:nvSpPr>
        <p:spPr bwMode="auto">
          <a:xfrm>
            <a:off x="4859338" y="2566863"/>
            <a:ext cx="407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(Among all the vectors in the subspace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, the vector </a:t>
            </a:r>
            <a:r>
              <a:rPr lang="en-US" altLang="zh-TW" sz="1800" dirty="0" err="1">
                <a:solidFill>
                  <a:srgbClr val="0000FF"/>
                </a:solidFill>
              </a:rPr>
              <a:t>proj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S</a:t>
            </a:r>
            <a:r>
              <a:rPr lang="en-US" altLang="zh-TW" sz="1800" b="1" dirty="0" err="1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 is closest to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6571" name="Rectangle 30"/>
          <p:cNvSpPr>
            <a:spLocks noChangeArrowheads="1"/>
          </p:cNvSpPr>
          <p:nvPr/>
        </p:nvSpPr>
        <p:spPr bwMode="auto">
          <a:xfrm>
            <a:off x="428625" y="3143250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70A31C60-DD81-43E2-81EC-4C52953F020C}" type="slidenum">
              <a:rPr kumimoji="0" lang="en-US" altLang="zh-TW" sz="1400" smtClean="0"/>
              <a:pPr eaLnBrk="1" hangingPunct="1"/>
              <a:t>72</a:t>
            </a:fld>
            <a:endParaRPr kumimoji="0" lang="en-US" altLang="zh-TW" sz="1400" smtClean="0"/>
          </a:p>
        </p:txBody>
      </p:sp>
      <p:sp>
        <p:nvSpPr>
          <p:cNvPr id="67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334375" cy="451961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zh-TW" smtClean="0"/>
              <a:t>Theorem 5.16: Fundamental subspaces (</a:t>
            </a:r>
            <a:r>
              <a:rPr lang="zh-TW" altLang="en-US" smtClean="0"/>
              <a:t>基本子空間</a:t>
            </a:r>
            <a:r>
              <a:rPr lang="en-US" altLang="zh-TW" smtClean="0"/>
              <a:t>) of a matrix, including </a:t>
            </a:r>
            <a:r>
              <a:rPr lang="en-US" altLang="zh-TW" i="1" smtClean="0"/>
              <a:t>CS</a:t>
            </a:r>
            <a:r>
              <a:rPr lang="en-US" altLang="zh-TW" smtClean="0"/>
              <a:t>(</a:t>
            </a:r>
            <a:r>
              <a:rPr lang="en-US" altLang="zh-TW" i="1" smtClean="0"/>
              <a:t>A</a:t>
            </a:r>
            <a:r>
              <a:rPr lang="en-US" altLang="zh-TW" smtClean="0"/>
              <a:t>), </a:t>
            </a:r>
            <a:r>
              <a:rPr lang="en-US" altLang="zh-TW" i="1" smtClean="0"/>
              <a:t>CS</a:t>
            </a:r>
            <a:r>
              <a:rPr lang="en-US" altLang="zh-TW" smtClean="0"/>
              <a:t>(</a:t>
            </a:r>
            <a:r>
              <a:rPr lang="en-US" altLang="zh-TW" i="1" smtClean="0"/>
              <a:t>A</a:t>
            </a:r>
            <a:r>
              <a:rPr lang="en-US" altLang="zh-TW" i="1" baseline="30000" smtClean="0"/>
              <a:t>T</a:t>
            </a:r>
            <a:r>
              <a:rPr lang="en-US" altLang="zh-TW" smtClean="0"/>
              <a:t>), </a:t>
            </a:r>
            <a:r>
              <a:rPr lang="en-US" altLang="zh-TW" i="1" smtClean="0"/>
              <a:t>NS</a:t>
            </a:r>
            <a:r>
              <a:rPr lang="en-US" altLang="zh-TW" smtClean="0"/>
              <a:t>(</a:t>
            </a:r>
            <a:r>
              <a:rPr lang="en-US" altLang="zh-TW" i="1" smtClean="0"/>
              <a:t>A</a:t>
            </a:r>
            <a:r>
              <a:rPr lang="en-US" altLang="zh-TW" smtClean="0"/>
              <a:t>), and </a:t>
            </a:r>
            <a:r>
              <a:rPr lang="en-US" altLang="zh-TW" i="1" smtClean="0"/>
              <a:t>NS</a:t>
            </a:r>
            <a:r>
              <a:rPr lang="en-US" altLang="zh-TW" smtClean="0"/>
              <a:t>(</a:t>
            </a:r>
            <a:r>
              <a:rPr lang="en-US" altLang="zh-TW" i="1" smtClean="0"/>
              <a:t>A</a:t>
            </a:r>
            <a:r>
              <a:rPr lang="en-US" altLang="zh-TW" i="1" baseline="30000" smtClean="0"/>
              <a:t>T</a:t>
            </a:r>
            <a:r>
              <a:rPr lang="en-US" altLang="zh-TW" smtClean="0"/>
              <a:t>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If </a:t>
            </a:r>
            <a:r>
              <a:rPr lang="en-US" altLang="zh-TW" i="1" smtClean="0"/>
              <a:t>A</a:t>
            </a:r>
            <a:r>
              <a:rPr lang="en-US" altLang="zh-TW" smtClean="0"/>
              <a:t> is an </a:t>
            </a:r>
            <a:r>
              <a:rPr lang="en-US" altLang="zh-TW" i="1" smtClean="0"/>
              <a:t>m</a:t>
            </a:r>
            <a:r>
              <a:rPr lang="en-US" altLang="zh-TW" smtClean="0">
                <a:cs typeface="Times New Roman" pitchFamily="18" charset="0"/>
              </a:rPr>
              <a:t>×</a:t>
            </a:r>
            <a:r>
              <a:rPr lang="en-US" altLang="zh-TW" i="1" smtClean="0"/>
              <a:t>n</a:t>
            </a:r>
            <a:r>
              <a:rPr lang="en-US" altLang="zh-TW" smtClean="0"/>
              <a:t> matrix, then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 (1)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zh-TW" sz="5200" smtClean="0"/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zh-TW" sz="5200" smtClean="0"/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 (2)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 (3)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 (4)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mtClean="0"/>
              <a:t> </a:t>
            </a:r>
          </a:p>
        </p:txBody>
      </p:sp>
      <p:graphicFrame>
        <p:nvGraphicFramePr>
          <p:cNvPr id="67586" name="Object 5"/>
          <p:cNvGraphicFramePr>
            <a:graphicFrameLocks noChangeAspect="1"/>
          </p:cNvGraphicFramePr>
          <p:nvPr/>
        </p:nvGraphicFramePr>
        <p:xfrm>
          <a:off x="1547813" y="2000250"/>
          <a:ext cx="56673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0" name="Equation" r:id="rId3" imgW="3149280" imgH="228600" progId="Equation.DSMT4">
                  <p:embed/>
                </p:oleObj>
              </mc:Choice>
              <mc:Fallback>
                <p:oleObj name="Equation" r:id="rId3" imgW="3149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00250"/>
                        <a:ext cx="56673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6"/>
          <p:cNvGraphicFramePr>
            <a:graphicFrameLocks noChangeAspect="1"/>
          </p:cNvGraphicFramePr>
          <p:nvPr/>
        </p:nvGraphicFramePr>
        <p:xfrm>
          <a:off x="1619250" y="4471988"/>
          <a:ext cx="5667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1" name="Equation" r:id="rId5" imgW="3149280" imgH="228600" progId="Equation.DSMT4">
                  <p:embed/>
                </p:oleObj>
              </mc:Choice>
              <mc:Fallback>
                <p:oleObj name="Equation" r:id="rId5" imgW="3149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471988"/>
                        <a:ext cx="56673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7"/>
          <p:cNvGraphicFramePr>
            <a:graphicFrameLocks noChangeAspect="1"/>
          </p:cNvGraphicFramePr>
          <p:nvPr/>
        </p:nvGraphicFramePr>
        <p:xfrm>
          <a:off x="1608138" y="4071938"/>
          <a:ext cx="73564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2" name="Equation" r:id="rId7" imgW="4089240" imgH="228600" progId="Equation.DSMT4">
                  <p:embed/>
                </p:oleObj>
              </mc:Choice>
              <mc:Fallback>
                <p:oleObj name="Equation" r:id="rId7" imgW="40892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071938"/>
                        <a:ext cx="73564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8"/>
          <p:cNvGraphicFramePr>
            <a:graphicFrameLocks noChangeAspect="1"/>
          </p:cNvGraphicFramePr>
          <p:nvPr/>
        </p:nvGraphicFramePr>
        <p:xfrm>
          <a:off x="1639888" y="4875213"/>
          <a:ext cx="75406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3" name="Equation" r:id="rId9" imgW="4190760" imgH="228600" progId="Equation.DSMT4">
                  <p:embed/>
                </p:oleObj>
              </mc:Choice>
              <mc:Fallback>
                <p:oleObj name="Equation" r:id="rId9" imgW="4190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4875213"/>
                        <a:ext cx="75406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文字方塊 7"/>
          <p:cNvSpPr txBox="1">
            <a:spLocks noChangeArrowheads="1"/>
          </p:cNvSpPr>
          <p:nvPr/>
        </p:nvSpPr>
        <p:spPr bwMode="auto">
          <a:xfrm>
            <a:off x="642938" y="5357813"/>
            <a:ext cx="76438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※ Note that according to Theorem 5.13, we know that every inner product space </a:t>
            </a:r>
            <a:r>
              <a:rPr lang="en-US" altLang="zh-TW" sz="1800" i="1" dirty="0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 can be represented as the direct sum of a subspace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 and its corresponding      . Since </a:t>
            </a:r>
            <a:r>
              <a:rPr lang="en-US" altLang="zh-TW" sz="1800" i="1" dirty="0">
                <a:solidFill>
                  <a:srgbClr val="0000FF"/>
                </a:solidFill>
              </a:rPr>
              <a:t>CS</a:t>
            </a:r>
            <a:r>
              <a:rPr lang="en-US" altLang="zh-TW" sz="1800" dirty="0">
                <a:solidFill>
                  <a:srgbClr val="0000FF"/>
                </a:solidFill>
              </a:rPr>
              <a:t>(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>
                <a:solidFill>
                  <a:srgbClr val="0000FF"/>
                </a:solidFill>
              </a:rPr>
              <a:t>) (</a:t>
            </a:r>
            <a:r>
              <a:rPr lang="en-US" altLang="zh-TW" sz="1800" i="1" dirty="0">
                <a:solidFill>
                  <a:srgbClr val="0000FF"/>
                </a:solidFill>
              </a:rPr>
              <a:t>CS</a:t>
            </a:r>
            <a:r>
              <a:rPr lang="en-US" altLang="zh-TW" sz="1800" dirty="0">
                <a:solidFill>
                  <a:srgbClr val="0000FF"/>
                </a:solidFill>
              </a:rPr>
              <a:t>(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 smtClean="0">
                <a:solidFill>
                  <a:srgbClr val="0000FF"/>
                </a:solidFill>
              </a:rPr>
              <a:t>)) </a:t>
            </a:r>
            <a:r>
              <a:rPr lang="en-US" altLang="zh-TW" sz="1800" dirty="0">
                <a:solidFill>
                  <a:srgbClr val="0000FF"/>
                </a:solidFill>
              </a:rPr>
              <a:t>is a subspace of </a:t>
            </a:r>
            <a:r>
              <a:rPr lang="en-US" altLang="zh-TW" sz="1800" i="1" dirty="0" err="1">
                <a:solidFill>
                  <a:srgbClr val="0000FF"/>
                </a:solidFill>
              </a:rPr>
              <a:t>R</a:t>
            </a:r>
            <a:r>
              <a:rPr lang="en-US" altLang="zh-TW" sz="1800" i="1" baseline="50000" dirty="0" err="1">
                <a:solidFill>
                  <a:srgbClr val="0000FF"/>
                </a:solidFill>
              </a:rPr>
              <a:t>m</a:t>
            </a:r>
            <a:r>
              <a:rPr lang="en-US" altLang="zh-TW" sz="1800" dirty="0">
                <a:solidFill>
                  <a:srgbClr val="0000FF"/>
                </a:solidFill>
              </a:rPr>
              <a:t> (</a:t>
            </a:r>
            <a:r>
              <a:rPr lang="en-US" altLang="zh-TW" sz="1800" i="1" dirty="0" err="1">
                <a:solidFill>
                  <a:srgbClr val="0000FF"/>
                </a:solidFill>
              </a:rPr>
              <a:t>R</a:t>
            </a:r>
            <a:r>
              <a:rPr lang="en-US" altLang="zh-TW" sz="1800" i="1" baseline="50000" dirty="0" err="1">
                <a:solidFill>
                  <a:srgbClr val="0000FF"/>
                </a:solidFill>
              </a:rPr>
              <a:t>n</a:t>
            </a:r>
            <a:r>
              <a:rPr lang="en-US" altLang="zh-TW" sz="1800" dirty="0">
                <a:solidFill>
                  <a:srgbClr val="0000FF"/>
                </a:solidFill>
              </a:rPr>
              <a:t>), we can derive 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※ Ex. 6 on the next slide </a:t>
            </a:r>
            <a:r>
              <a:rPr lang="en-US" altLang="zh-TW" sz="1800" dirty="0" smtClean="0">
                <a:solidFill>
                  <a:srgbClr val="0000FF"/>
                </a:solidFill>
              </a:rPr>
              <a:t>verifies </a:t>
            </a:r>
            <a:r>
              <a:rPr lang="en-US" altLang="zh-TW" sz="1800" dirty="0">
                <a:solidFill>
                  <a:srgbClr val="0000FF"/>
                </a:solidFill>
              </a:rPr>
              <a:t>these four properties are true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67590" name="Object 9"/>
          <p:cNvGraphicFramePr>
            <a:graphicFrameLocks noChangeAspect="1"/>
          </p:cNvGraphicFramePr>
          <p:nvPr/>
        </p:nvGraphicFramePr>
        <p:xfrm>
          <a:off x="1571625" y="6215063"/>
          <a:ext cx="46926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4" name="Equation" r:id="rId11" imgW="3136680" imgH="228600" progId="Equation.DSMT4">
                  <p:embed/>
                </p:oleObj>
              </mc:Choice>
              <mc:Fallback>
                <p:oleObj name="Equation" r:id="rId11" imgW="3136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215063"/>
                        <a:ext cx="46926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0"/>
          <p:cNvGraphicFramePr>
            <a:graphicFrameLocks noChangeAspect="1"/>
          </p:cNvGraphicFramePr>
          <p:nvPr/>
        </p:nvGraphicFramePr>
        <p:xfrm>
          <a:off x="2339975" y="5929313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5" name="Equation" r:id="rId13" imgW="203040" imgH="203040" progId="Equation.DSMT4">
                  <p:embed/>
                </p:oleObj>
              </mc:Choice>
              <mc:Fallback>
                <p:oleObj name="Equation" r:id="rId13" imgW="2030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929313"/>
                        <a:ext cx="3016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0885"/>
              </p:ext>
            </p:extLst>
          </p:nvPr>
        </p:nvGraphicFramePr>
        <p:xfrm>
          <a:off x="1571625" y="2428875"/>
          <a:ext cx="59944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6" name="Equation" r:id="rId15" imgW="4991040" imgH="1244520" progId="Equation.DSMT4">
                  <p:embed/>
                </p:oleObj>
              </mc:Choice>
              <mc:Fallback>
                <p:oleObj name="Equation" r:id="rId15" imgW="4991040" imgH="1244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428875"/>
                        <a:ext cx="5994400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文字方塊 7"/>
          <p:cNvSpPr txBox="1">
            <a:spLocks noChangeArrowheads="1"/>
          </p:cNvSpPr>
          <p:nvPr/>
        </p:nvSpPr>
        <p:spPr bwMode="auto">
          <a:xfrm>
            <a:off x="7572375" y="2857500"/>
            <a:ext cx="1428750" cy="954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400">
                <a:solidFill>
                  <a:srgbClr val="0000FF"/>
                </a:solidFill>
              </a:rPr>
              <a:t>(Proved by setting </a:t>
            </a:r>
            <a:r>
              <a:rPr lang="en-US" altLang="zh-TW" sz="1400" i="1">
                <a:solidFill>
                  <a:srgbClr val="0000FF"/>
                </a:solidFill>
              </a:rPr>
              <a:t>B</a:t>
            </a:r>
            <a:r>
              <a:rPr lang="en-US" altLang="zh-TW" sz="1400">
                <a:solidFill>
                  <a:srgbClr val="0000FF"/>
                </a:solidFill>
              </a:rPr>
              <a:t> = </a:t>
            </a:r>
            <a:r>
              <a:rPr lang="en-US" altLang="zh-TW" sz="1400" i="1">
                <a:solidFill>
                  <a:srgbClr val="0000FF"/>
                </a:solidFill>
              </a:rPr>
              <a:t>A</a:t>
            </a:r>
            <a:r>
              <a:rPr lang="en-US" altLang="zh-TW" sz="1400" i="1" baseline="30000">
                <a:solidFill>
                  <a:srgbClr val="0000FF"/>
                </a:solidFill>
              </a:rPr>
              <a:t>T</a:t>
            </a:r>
            <a:r>
              <a:rPr lang="en-US" altLang="zh-TW" sz="1400" i="1">
                <a:solidFill>
                  <a:srgbClr val="0000FF"/>
                </a:solidFill>
              </a:rPr>
              <a:t> </a:t>
            </a:r>
            <a:r>
              <a:rPr lang="en-US" altLang="zh-TW" sz="1400">
                <a:solidFill>
                  <a:srgbClr val="0000FF"/>
                </a:solidFill>
              </a:rPr>
              <a:t>and </a:t>
            </a:r>
            <a:r>
              <a:rPr lang="en-US" altLang="zh-TW" sz="1400" i="1">
                <a:solidFill>
                  <a:srgbClr val="0000FF"/>
                </a:solidFill>
              </a:rPr>
              <a:t>B</a:t>
            </a:r>
            <a:r>
              <a:rPr lang="en-US" altLang="zh-TW" sz="1400">
                <a:solidFill>
                  <a:srgbClr val="0000FF"/>
                </a:solidFill>
              </a:rPr>
              <a:t> satisfies the first property)</a:t>
            </a:r>
            <a:endParaRPr lang="zh-TW" altLang="en-US" sz="1400" baseline="30000">
              <a:solidFill>
                <a:srgbClr val="0000FF"/>
              </a:solidFill>
            </a:endParaRPr>
          </a:p>
        </p:txBody>
      </p:sp>
      <p:cxnSp>
        <p:nvCxnSpPr>
          <p:cNvPr id="67597" name="直線接點 17"/>
          <p:cNvCxnSpPr>
            <a:cxnSpLocks noChangeShapeType="1"/>
            <a:stCxn id="67596" idx="2"/>
          </p:cNvCxnSpPr>
          <p:nvPr/>
        </p:nvCxnSpPr>
        <p:spPr bwMode="auto">
          <a:xfrm rot="5400000">
            <a:off x="7835900" y="4264025"/>
            <a:ext cx="903288" cy="1588"/>
          </a:xfrm>
          <a:prstGeom prst="line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8" name="直線接點 18"/>
          <p:cNvCxnSpPr>
            <a:cxnSpLocks noChangeShapeType="1"/>
          </p:cNvCxnSpPr>
          <p:nvPr/>
        </p:nvCxnSpPr>
        <p:spPr bwMode="auto">
          <a:xfrm rot="10800000" flipV="1">
            <a:off x="7308850" y="4716463"/>
            <a:ext cx="977900" cy="7937"/>
          </a:xfrm>
          <a:prstGeom prst="line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541F53D-51C6-49CE-8CB6-EB638EBFC023}" type="slidenum">
              <a:rPr kumimoji="0" lang="en-US" altLang="zh-TW" sz="1400" smtClean="0"/>
              <a:pPr eaLnBrk="1" hangingPunct="1"/>
              <a:t>73</a:t>
            </a:fld>
            <a:endParaRPr kumimoji="0" lang="en-US" altLang="zh-TW" sz="1400" smtClean="0"/>
          </a:p>
        </p:txBody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924800" cy="1676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6: (Fundamental subspaces)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smtClean="0"/>
              <a:t>Find the four fundamental subspaces of the matrix</a:t>
            </a:r>
          </a:p>
        </p:txBody>
      </p:sp>
      <p:graphicFrame>
        <p:nvGraphicFramePr>
          <p:cNvPr id="68610" name="Object 5"/>
          <p:cNvGraphicFramePr>
            <a:graphicFrameLocks noChangeAspect="1"/>
          </p:cNvGraphicFramePr>
          <p:nvPr/>
        </p:nvGraphicFramePr>
        <p:xfrm>
          <a:off x="1598613" y="1981200"/>
          <a:ext cx="174942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6" r:id="rId3" imgW="876300" imgH="850900" progId="Equation.3">
                  <p:embed/>
                </p:oleObj>
              </mc:Choice>
              <mc:Fallback>
                <p:oleObj r:id="rId3" imgW="876300" imgH="850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981200"/>
                        <a:ext cx="1749425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762375" y="2565400"/>
            <a:ext cx="390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(reduced row-echelon form)</a:t>
            </a:r>
          </a:p>
        </p:txBody>
      </p:sp>
      <p:sp>
        <p:nvSpPr>
          <p:cNvPr id="68617" name="Text Box 4"/>
          <p:cNvSpPr txBox="1">
            <a:spLocks noChangeArrowheads="1"/>
          </p:cNvSpPr>
          <p:nvPr/>
        </p:nvSpPr>
        <p:spPr bwMode="auto">
          <a:xfrm>
            <a:off x="11430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68618" name="Rectangle 7"/>
          <p:cNvSpPr>
            <a:spLocks noChangeArrowheads="1"/>
          </p:cNvSpPr>
          <p:nvPr/>
        </p:nvSpPr>
        <p:spPr bwMode="auto">
          <a:xfrm>
            <a:off x="533400" y="35814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68611" name="Object 8"/>
          <p:cNvGraphicFramePr>
            <a:graphicFrameLocks noChangeAspect="1"/>
          </p:cNvGraphicFramePr>
          <p:nvPr/>
        </p:nvGraphicFramePr>
        <p:xfrm>
          <a:off x="1071563" y="4152900"/>
          <a:ext cx="72199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7" name="Equation" r:id="rId5" imgW="3619440" imgH="304560" progId="Equation.DSMT4">
                  <p:embed/>
                </p:oleObj>
              </mc:Choice>
              <mc:Fallback>
                <p:oleObj name="Equation" r:id="rId5" imgW="361944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152900"/>
                        <a:ext cx="721995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9"/>
          <p:cNvGraphicFramePr>
            <a:graphicFrameLocks noChangeAspect="1"/>
          </p:cNvGraphicFramePr>
          <p:nvPr/>
        </p:nvGraphicFramePr>
        <p:xfrm>
          <a:off x="1049338" y="4748213"/>
          <a:ext cx="802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8" name="Equation" r:id="rId7" imgW="4012920" imgH="304560" progId="Equation.DSMT4">
                  <p:embed/>
                </p:oleObj>
              </mc:Choice>
              <mc:Fallback>
                <p:oleObj name="Equation" r:id="rId7" imgW="401292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748213"/>
                        <a:ext cx="80232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3"/>
          <p:cNvGraphicFramePr>
            <a:graphicFrameLocks noChangeAspect="1"/>
          </p:cNvGraphicFramePr>
          <p:nvPr/>
        </p:nvGraphicFramePr>
        <p:xfrm>
          <a:off x="1071563" y="5429250"/>
          <a:ext cx="554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9" name="方程式" r:id="rId9" imgW="5549760" imgH="406080" progId="Equation.3">
                  <p:embed/>
                </p:oleObj>
              </mc:Choice>
              <mc:Fallback>
                <p:oleObj name="方程式" r:id="rId9" imgW="55497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429250"/>
                        <a:ext cx="5549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文字方塊 10"/>
          <p:cNvSpPr txBox="1">
            <a:spLocks noChangeArrowheads="1"/>
          </p:cNvSpPr>
          <p:nvPr/>
        </p:nvSpPr>
        <p:spPr bwMode="auto">
          <a:xfrm>
            <a:off x="1071563" y="5929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(The </a:t>
            </a:r>
            <a:r>
              <a:rPr lang="en-US" altLang="zh-TW" sz="2000" dirty="0" err="1">
                <a:solidFill>
                  <a:srgbClr val="0000FF"/>
                </a:solidFill>
              </a:rPr>
              <a:t>nullspace</a:t>
            </a:r>
            <a:r>
              <a:rPr lang="en-US" altLang="zh-TW" sz="2000" dirty="0">
                <a:solidFill>
                  <a:srgbClr val="0000FF"/>
                </a:solidFill>
              </a:rPr>
              <a:t> of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A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x </a:t>
            </a:r>
            <a:r>
              <a:rPr lang="en-US" altLang="zh-TW" sz="2000" dirty="0" smtClean="0">
                <a:solidFill>
                  <a:srgbClr val="0000FF"/>
                </a:solidFill>
              </a:rPr>
              <a:t>=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, i.e., you need to solve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A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x </a:t>
            </a:r>
            <a:r>
              <a:rPr lang="en-US" altLang="zh-TW" sz="2000" dirty="0" smtClean="0">
                <a:solidFill>
                  <a:srgbClr val="0000FF"/>
                </a:solidFill>
              </a:rPr>
              <a:t>=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to derive (–2, 1, 0))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0409045-AA67-45AC-9C54-9606119D7CE4}" type="slidenum">
              <a:rPr kumimoji="0" lang="en-US" altLang="zh-TW" sz="1400" smtClean="0"/>
              <a:pPr eaLnBrk="1" hangingPunct="1"/>
              <a:t>74</a:t>
            </a:fld>
            <a:endParaRPr kumimoji="0" lang="en-US" altLang="zh-TW" sz="1400" smtClean="0"/>
          </a:p>
        </p:txBody>
      </p:sp>
      <p:graphicFrame>
        <p:nvGraphicFramePr>
          <p:cNvPr id="69634" name="Object 12"/>
          <p:cNvGraphicFramePr>
            <a:graphicFrameLocks noChangeAspect="1"/>
          </p:cNvGraphicFramePr>
          <p:nvPr/>
        </p:nvGraphicFramePr>
        <p:xfrm>
          <a:off x="890588" y="2714625"/>
          <a:ext cx="73993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4" name="Equation" r:id="rId3" imgW="3708360" imgH="304560" progId="Equation.DSMT4">
                  <p:embed/>
                </p:oleObj>
              </mc:Choice>
              <mc:Fallback>
                <p:oleObj name="Equation" r:id="rId3" imgW="3708360" imgH="304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714625"/>
                        <a:ext cx="7399337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68765"/>
              </p:ext>
            </p:extLst>
          </p:nvPr>
        </p:nvGraphicFramePr>
        <p:xfrm>
          <a:off x="686395" y="914400"/>
          <a:ext cx="67659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5" name="Equation" r:id="rId5" imgW="3390840" imgH="711000" progId="Equation.DSMT4">
                  <p:embed/>
                </p:oleObj>
              </mc:Choice>
              <mc:Fallback>
                <p:oleObj name="Equation" r:id="rId5" imgW="339084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95" y="914400"/>
                        <a:ext cx="6765925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7"/>
          <p:cNvSpPr>
            <a:spLocks noChangeArrowheads="1"/>
          </p:cNvSpPr>
          <p:nvPr/>
        </p:nvSpPr>
        <p:spPr bwMode="auto">
          <a:xfrm>
            <a:off x="533400" y="3484563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Check:</a:t>
            </a:r>
          </a:p>
        </p:txBody>
      </p:sp>
      <p:graphicFrame>
        <p:nvGraphicFramePr>
          <p:cNvPr id="69636" name="Object 16"/>
          <p:cNvGraphicFramePr>
            <a:graphicFrameLocks noChangeAspect="1"/>
          </p:cNvGraphicFramePr>
          <p:nvPr/>
        </p:nvGraphicFramePr>
        <p:xfrm>
          <a:off x="938213" y="4714875"/>
          <a:ext cx="2822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6" name="Equation" r:id="rId7" imgW="1409400" imgH="228600" progId="Equation.3">
                  <p:embed/>
                </p:oleObj>
              </mc:Choice>
              <mc:Fallback>
                <p:oleObj name="Equation" r:id="rId7" imgW="14094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714875"/>
                        <a:ext cx="2822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7"/>
          <p:cNvGraphicFramePr>
            <a:graphicFrameLocks noChangeAspect="1"/>
          </p:cNvGraphicFramePr>
          <p:nvPr/>
        </p:nvGraphicFramePr>
        <p:xfrm>
          <a:off x="928688" y="5757863"/>
          <a:ext cx="2792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7" name="Equation" r:id="rId9" imgW="1396800" imgH="228600" progId="Equation.3">
                  <p:embed/>
                </p:oleObj>
              </mc:Choice>
              <mc:Fallback>
                <p:oleObj name="Equation" r:id="rId9" imgW="13968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757863"/>
                        <a:ext cx="27924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38710"/>
              </p:ext>
            </p:extLst>
          </p:nvPr>
        </p:nvGraphicFramePr>
        <p:xfrm>
          <a:off x="6228184" y="2286000"/>
          <a:ext cx="6159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8" name="Equation" r:id="rId11" imgW="304560" imgH="152280" progId="Equation.3">
                  <p:embed/>
                </p:oleObj>
              </mc:Choice>
              <mc:Fallback>
                <p:oleObj name="Equation" r:id="rId11" imgW="304560" imgH="152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286000"/>
                        <a:ext cx="6159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5"/>
          <p:cNvGraphicFramePr>
            <a:graphicFrameLocks noChangeAspect="1"/>
          </p:cNvGraphicFramePr>
          <p:nvPr/>
        </p:nvGraphicFramePr>
        <p:xfrm>
          <a:off x="938213" y="4124325"/>
          <a:ext cx="22209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9" name="Equation" r:id="rId13" imgW="1104840" imgH="228600" progId="Equation.DSMT4">
                  <p:embed/>
                </p:oleObj>
              </mc:Choice>
              <mc:Fallback>
                <p:oleObj name="Equation" r:id="rId13" imgW="11048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124325"/>
                        <a:ext cx="22209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6"/>
          <p:cNvGraphicFramePr>
            <a:graphicFrameLocks noChangeAspect="1"/>
          </p:cNvGraphicFramePr>
          <p:nvPr/>
        </p:nvGraphicFramePr>
        <p:xfrm>
          <a:off x="938213" y="5214938"/>
          <a:ext cx="22209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0" name="Equation" r:id="rId15" imgW="1104840" imgH="228600" progId="Equation.DSMT4">
                  <p:embed/>
                </p:oleObj>
              </mc:Choice>
              <mc:Fallback>
                <p:oleObj name="Equation" r:id="rId15" imgW="1104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214938"/>
                        <a:ext cx="22209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文字方塊 10"/>
          <p:cNvSpPr txBox="1">
            <a:spLocks noChangeArrowheads="1"/>
          </p:cNvSpPr>
          <p:nvPr/>
        </p:nvSpPr>
        <p:spPr bwMode="auto">
          <a:xfrm>
            <a:off x="3224213" y="4192588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0000FF"/>
                </a:solidFill>
              </a:rPr>
              <a:t>(</a:t>
            </a:r>
            <a:r>
              <a:rPr lang="en-US" altLang="zh-TW" sz="1600" i="1">
                <a:solidFill>
                  <a:srgbClr val="0000FF"/>
                </a:solidFill>
              </a:rPr>
              <a:t>a</a:t>
            </a:r>
            <a:r>
              <a:rPr lang="en-US" altLang="zh-TW" sz="1600">
                <a:solidFill>
                  <a:srgbClr val="0000FF"/>
                </a:solidFill>
              </a:rPr>
              <a:t>(1, 0, 0, 0) + </a:t>
            </a:r>
            <a:r>
              <a:rPr lang="en-US" altLang="zh-TW" sz="1600" i="1">
                <a:solidFill>
                  <a:srgbClr val="0000FF"/>
                </a:solidFill>
              </a:rPr>
              <a:t>b</a:t>
            </a:r>
            <a:r>
              <a:rPr lang="en-US" altLang="zh-TW" sz="1600">
                <a:solidFill>
                  <a:srgbClr val="0000FF"/>
                </a:solidFill>
              </a:rPr>
              <a:t>(0, 1, 0, 0))</a:t>
            </a:r>
            <a:r>
              <a:rPr lang="zh-TW" altLang="zh-TW" sz="1600">
                <a:solidFill>
                  <a:srgbClr val="0000FF"/>
                </a:solidFill>
              </a:rPr>
              <a:t> ·</a:t>
            </a:r>
            <a:r>
              <a:rPr lang="en-US" altLang="zh-TW" sz="1600">
                <a:solidFill>
                  <a:srgbClr val="0000FF"/>
                </a:solidFill>
              </a:rPr>
              <a:t> (</a:t>
            </a:r>
            <a:r>
              <a:rPr lang="en-US" altLang="zh-TW" sz="1600" i="1">
                <a:solidFill>
                  <a:srgbClr val="0000FF"/>
                </a:solidFill>
              </a:rPr>
              <a:t>c</a:t>
            </a:r>
            <a:r>
              <a:rPr lang="en-US" altLang="zh-TW" sz="1600">
                <a:solidFill>
                  <a:srgbClr val="0000FF"/>
                </a:solidFill>
              </a:rPr>
              <a:t>(0, 0, 1, 0) + </a:t>
            </a:r>
            <a:r>
              <a:rPr lang="en-US" altLang="zh-TW" sz="1600" i="1">
                <a:solidFill>
                  <a:srgbClr val="0000FF"/>
                </a:solidFill>
              </a:rPr>
              <a:t>d</a:t>
            </a:r>
            <a:r>
              <a:rPr lang="en-US" altLang="zh-TW" sz="1600">
                <a:solidFill>
                  <a:srgbClr val="0000FF"/>
                </a:solidFill>
              </a:rPr>
              <a:t>(0, 0, 0, 1)) = 0</a:t>
            </a:r>
            <a:endParaRPr lang="zh-TW" altLang="en-US" sz="1600">
              <a:solidFill>
                <a:srgbClr val="0000FF"/>
              </a:solidFill>
            </a:endParaRPr>
          </a:p>
        </p:txBody>
      </p:sp>
      <p:sp>
        <p:nvSpPr>
          <p:cNvPr id="69644" name="文字方塊 11"/>
          <p:cNvSpPr txBox="1">
            <a:spLocks noChangeArrowheads="1"/>
          </p:cNvSpPr>
          <p:nvPr/>
        </p:nvSpPr>
        <p:spPr bwMode="auto">
          <a:xfrm>
            <a:off x="3367088" y="5286375"/>
            <a:ext cx="5776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(1, 2, 0) +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(0, 0, 1))</a:t>
            </a:r>
            <a:r>
              <a:rPr lang="zh-TW" altLang="zh-TW" sz="1600" dirty="0">
                <a:solidFill>
                  <a:srgbClr val="0000FF"/>
                </a:solidFill>
              </a:rPr>
              <a:t> ·</a:t>
            </a:r>
            <a:r>
              <a:rPr lang="en-US" altLang="zh-TW" sz="1600" dirty="0">
                <a:solidFill>
                  <a:srgbClr val="0000FF"/>
                </a:solidFill>
              </a:rPr>
              <a:t> (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(–2, 1, 0)) = 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, 2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,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r>
              <a:rPr lang="zh-TW" altLang="zh-TW" sz="1600" dirty="0">
                <a:solidFill>
                  <a:srgbClr val="0000FF"/>
                </a:solidFill>
              </a:rPr>
              <a:t> ·</a:t>
            </a:r>
            <a:r>
              <a:rPr lang="en-US" altLang="zh-TW" sz="1600" dirty="0">
                <a:solidFill>
                  <a:srgbClr val="0000FF"/>
                </a:solidFill>
              </a:rPr>
              <a:t> (–2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, 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, 0) = 0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69645" name="文字方塊 12"/>
          <p:cNvSpPr txBox="1">
            <a:spLocks noChangeArrowheads="1"/>
          </p:cNvSpPr>
          <p:nvPr/>
        </p:nvSpPr>
        <p:spPr bwMode="auto">
          <a:xfrm>
            <a:off x="3786188" y="464343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>
                <a:solidFill>
                  <a:srgbClr val="0000FF"/>
                </a:solidFill>
              </a:rPr>
              <a:t> = </a:t>
            </a:r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 baseline="-25000">
                <a:solidFill>
                  <a:srgbClr val="0000FF"/>
                </a:solidFill>
              </a:rPr>
              <a:t>1</a:t>
            </a:r>
            <a:r>
              <a:rPr lang="en-US" altLang="zh-TW" sz="1600">
                <a:solidFill>
                  <a:srgbClr val="0000FF"/>
                </a:solidFill>
              </a:rPr>
              <a:t> + </a:t>
            </a:r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 baseline="-25000">
                <a:solidFill>
                  <a:srgbClr val="0000FF"/>
                </a:solidFill>
              </a:rPr>
              <a:t>2</a:t>
            </a:r>
            <a:r>
              <a:rPr lang="en-US" altLang="zh-TW" sz="1600" b="1">
                <a:solidFill>
                  <a:srgbClr val="0000FF"/>
                </a:solidFill>
              </a:rPr>
              <a:t> = </a:t>
            </a:r>
            <a:r>
              <a:rPr lang="en-US" altLang="zh-TW" sz="1600">
                <a:solidFill>
                  <a:srgbClr val="0000FF"/>
                </a:solidFill>
              </a:rPr>
              <a:t>(</a:t>
            </a:r>
            <a:r>
              <a:rPr lang="en-US" altLang="zh-TW" sz="1600" i="1">
                <a:solidFill>
                  <a:srgbClr val="0000FF"/>
                </a:solidFill>
              </a:rPr>
              <a:t>a</a:t>
            </a:r>
            <a:r>
              <a:rPr lang="en-US" altLang="zh-TW" sz="1600">
                <a:solidFill>
                  <a:srgbClr val="0000FF"/>
                </a:solidFill>
              </a:rPr>
              <a:t>(1, 0, 0, 0) + </a:t>
            </a:r>
            <a:r>
              <a:rPr lang="en-US" altLang="zh-TW" sz="1600" i="1">
                <a:solidFill>
                  <a:srgbClr val="0000FF"/>
                </a:solidFill>
              </a:rPr>
              <a:t>b</a:t>
            </a:r>
            <a:r>
              <a:rPr lang="en-US" altLang="zh-TW" sz="1600">
                <a:solidFill>
                  <a:srgbClr val="0000FF"/>
                </a:solidFill>
              </a:rPr>
              <a:t>(0, 1, 0, 0)) + (</a:t>
            </a:r>
            <a:r>
              <a:rPr lang="en-US" altLang="zh-TW" sz="1600" i="1">
                <a:solidFill>
                  <a:srgbClr val="0000FF"/>
                </a:solidFill>
              </a:rPr>
              <a:t>c</a:t>
            </a:r>
            <a:r>
              <a:rPr lang="en-US" altLang="zh-TW" sz="1600">
                <a:solidFill>
                  <a:srgbClr val="0000FF"/>
                </a:solidFill>
              </a:rPr>
              <a:t>(0, 0, 1, 0) + </a:t>
            </a:r>
            <a:r>
              <a:rPr lang="en-US" altLang="zh-TW" sz="1600" i="1">
                <a:solidFill>
                  <a:srgbClr val="0000FF"/>
                </a:solidFill>
              </a:rPr>
              <a:t>d</a:t>
            </a:r>
            <a:r>
              <a:rPr lang="en-US" altLang="zh-TW" sz="1600">
                <a:solidFill>
                  <a:srgbClr val="0000FF"/>
                </a:solidFill>
              </a:rPr>
              <a:t>(0, 0, 0, 1))</a:t>
            </a:r>
            <a:endParaRPr lang="zh-TW" altLang="en-US" sz="1600">
              <a:solidFill>
                <a:srgbClr val="0000FF"/>
              </a:solidFill>
            </a:endParaRPr>
          </a:p>
        </p:txBody>
      </p:sp>
      <p:sp>
        <p:nvSpPr>
          <p:cNvPr id="69646" name="文字方塊 13"/>
          <p:cNvSpPr txBox="1">
            <a:spLocks noChangeArrowheads="1"/>
          </p:cNvSpPr>
          <p:nvPr/>
        </p:nvSpPr>
        <p:spPr bwMode="auto">
          <a:xfrm>
            <a:off x="3795713" y="5715000"/>
            <a:ext cx="5072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dirty="0">
                <a:solidFill>
                  <a:srgbClr val="0000FF"/>
                </a:solidFill>
              </a:rPr>
              <a:t> = </a:t>
            </a:r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600" dirty="0">
                <a:solidFill>
                  <a:srgbClr val="0000FF"/>
                </a:solidFill>
              </a:rPr>
              <a:t> + </a:t>
            </a:r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600" b="1" dirty="0">
                <a:solidFill>
                  <a:srgbClr val="0000FF"/>
                </a:solidFill>
              </a:rPr>
              <a:t> = </a:t>
            </a:r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(1, 2, 0) +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(0, 0, 1))</a:t>
            </a:r>
            <a:r>
              <a:rPr lang="zh-TW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+ (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(–2, 1, 0)). (Since (1, 2, 0), (0, 0, 1),</a:t>
            </a:r>
            <a:r>
              <a:rPr lang="zh-TW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(–2, 1, 0) are mutually orthogonal,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these three vectors can </a:t>
            </a:r>
            <a:r>
              <a:rPr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be a basis to span </a:t>
            </a:r>
            <a:r>
              <a:rPr lang="en-US" altLang="zh-TW" sz="16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1600" baseline="40000" dirty="0">
                <a:solidFill>
                  <a:srgbClr val="0000FF"/>
                </a:solidFill>
                <a:ea typeface="標楷體" pitchFamily="65" charset="-120"/>
              </a:rPr>
              <a:t>3</a:t>
            </a:r>
            <a:r>
              <a:rPr lang="en-US" altLang="zh-TW" sz="1600" baseline="300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according to Corollary of Theorem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 5.10)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E375AE1E-E628-4B28-913D-86CC840F11B8}" type="slidenum">
              <a:rPr kumimoji="0" lang="en-US" altLang="zh-TW" sz="1400" smtClean="0"/>
              <a:pPr eaLnBrk="1" hangingPunct="1"/>
              <a:t>75</a:t>
            </a:fld>
            <a:endParaRPr kumimoji="0" lang="en-US" altLang="zh-TW" sz="1400" smtClean="0"/>
          </a:p>
        </p:txBody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512175" cy="22860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zh-TW" dirty="0" smtClean="0"/>
              <a:t>Ex 3:</a:t>
            </a:r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TW" dirty="0" smtClean="0"/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 smtClean="0"/>
              <a:t>Let </a:t>
            </a:r>
            <a:r>
              <a:rPr lang="en-US" altLang="zh-TW" i="1" dirty="0" smtClean="0"/>
              <a:t>W </a:t>
            </a:r>
            <a:r>
              <a:rPr lang="en-US" altLang="zh-TW" dirty="0" smtClean="0"/>
              <a:t>is a subspace of </a:t>
            </a:r>
            <a:r>
              <a:rPr lang="en-US" altLang="zh-TW" i="1" dirty="0" smtClean="0"/>
              <a:t>R</a:t>
            </a:r>
            <a:r>
              <a:rPr lang="en-US" altLang="zh-TW" baseline="40000" dirty="0" smtClean="0"/>
              <a:t>4</a:t>
            </a:r>
            <a:r>
              <a:rPr lang="en-US" altLang="zh-TW" dirty="0" smtClean="0"/>
              <a:t> and                                                      . </a:t>
            </a:r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 smtClean="0"/>
              <a:t>(a) Find a basis for </a:t>
            </a:r>
            <a:r>
              <a:rPr lang="en-US" altLang="zh-TW" i="1" dirty="0" smtClean="0"/>
              <a:t>W</a:t>
            </a:r>
            <a:endParaRPr lang="en-US" altLang="zh-TW" dirty="0" smtClean="0"/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 smtClean="0"/>
              <a:t>(b) Find a basis for the orthogonal complement of </a:t>
            </a:r>
            <a:r>
              <a:rPr lang="en-US" altLang="zh-TW" i="1" dirty="0" smtClean="0"/>
              <a:t>W</a:t>
            </a:r>
            <a:endParaRPr lang="en-US" altLang="zh-TW" dirty="0" smtClean="0"/>
          </a:p>
        </p:txBody>
      </p:sp>
      <p:graphicFrame>
        <p:nvGraphicFramePr>
          <p:cNvPr id="70658" name="Object 10"/>
          <p:cNvGraphicFramePr>
            <a:graphicFrameLocks noChangeAspect="1"/>
          </p:cNvGraphicFramePr>
          <p:nvPr/>
        </p:nvGraphicFramePr>
        <p:xfrm>
          <a:off x="4737100" y="1654175"/>
          <a:ext cx="408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9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1654175"/>
                        <a:ext cx="4087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4"/>
          <p:cNvSpPr txBox="1">
            <a:spLocks noChangeArrowheads="1"/>
          </p:cNvSpPr>
          <p:nvPr/>
        </p:nvSpPr>
        <p:spPr bwMode="auto">
          <a:xfrm>
            <a:off x="1219200" y="421957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0665" name="Rectangle 7"/>
          <p:cNvSpPr>
            <a:spLocks noChangeArrowheads="1"/>
          </p:cNvSpPr>
          <p:nvPr/>
        </p:nvSpPr>
        <p:spPr bwMode="auto">
          <a:xfrm>
            <a:off x="457200" y="28575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0659" name="Object 11"/>
          <p:cNvGraphicFramePr>
            <a:graphicFrameLocks noChangeAspect="1"/>
          </p:cNvGraphicFramePr>
          <p:nvPr/>
        </p:nvGraphicFramePr>
        <p:xfrm>
          <a:off x="1341438" y="3286125"/>
          <a:ext cx="319405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0" name="Equation" r:id="rId5" imgW="1765080" imgH="1168200" progId="Equation.DSMT4">
                  <p:embed/>
                </p:oleObj>
              </mc:Choice>
              <mc:Fallback>
                <p:oleObj name="Equation" r:id="rId5" imgW="176508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3286125"/>
                        <a:ext cx="3194050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4643438" y="3857625"/>
            <a:ext cx="381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ea typeface="標楷體" pitchFamily="65" charset="-120"/>
              </a:rPr>
              <a:t>(reduced row-echelon form)</a:t>
            </a:r>
          </a:p>
        </p:txBody>
      </p:sp>
      <p:graphicFrame>
        <p:nvGraphicFramePr>
          <p:cNvPr id="70660" name="Object 15"/>
          <p:cNvGraphicFramePr>
            <a:graphicFrameLocks noChangeAspect="1"/>
          </p:cNvGraphicFramePr>
          <p:nvPr/>
        </p:nvGraphicFramePr>
        <p:xfrm>
          <a:off x="1079500" y="1214438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1" name="Equation" r:id="rId7" imgW="1257120" imgH="215640" progId="Equation.DSMT4">
                  <p:embed/>
                </p:oleObj>
              </mc:Choice>
              <mc:Fallback>
                <p:oleObj name="Equation" r:id="rId7" imgW="125712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4438"/>
                        <a:ext cx="2517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12"/>
          <p:cNvGraphicFramePr>
            <a:graphicFrameLocks noChangeAspect="1"/>
          </p:cNvGraphicFramePr>
          <p:nvPr/>
        </p:nvGraphicFramePr>
        <p:xfrm>
          <a:off x="785813" y="5478463"/>
          <a:ext cx="802163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2" name="Equation" r:id="rId9" imgW="4457520" imgH="749160" progId="Equation.DSMT4">
                  <p:embed/>
                </p:oleObj>
              </mc:Choice>
              <mc:Fallback>
                <p:oleObj name="Equation" r:id="rId9" imgW="4457520" imgH="749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478463"/>
                        <a:ext cx="8021637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8BA9A5F-A780-4463-B0EE-90FF41CCDDF0}" type="slidenum">
              <a:rPr kumimoji="0" lang="en-US" altLang="zh-TW" sz="1400" smtClean="0"/>
              <a:pPr eaLnBrk="1" hangingPunct="1"/>
              <a:t>76</a:t>
            </a:fld>
            <a:endParaRPr kumimoji="0" lang="en-US" altLang="zh-TW" sz="1400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825500" y="354012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71682" name="Object 15"/>
          <p:cNvGraphicFramePr>
            <a:graphicFrameLocks noChangeAspect="1"/>
          </p:cNvGraphicFramePr>
          <p:nvPr/>
        </p:nvGraphicFramePr>
        <p:xfrm>
          <a:off x="563563" y="1109663"/>
          <a:ext cx="8080375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0" name="Equation" r:id="rId3" imgW="4038480" imgH="1523880" progId="Equation.DSMT4">
                  <p:embed/>
                </p:oleObj>
              </mc:Choice>
              <mc:Fallback>
                <p:oleObj name="Equation" r:id="rId3" imgW="4038480" imgH="1523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109663"/>
                        <a:ext cx="8080375" cy="30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160"/>
          <p:cNvSpPr>
            <a:spLocks noGrp="1" noChangeArrowheads="1"/>
          </p:cNvSpPr>
          <p:nvPr>
            <p:ph type="body" idx="1"/>
          </p:nvPr>
        </p:nvSpPr>
        <p:spPr>
          <a:xfrm>
            <a:off x="381000" y="4581128"/>
            <a:ext cx="4983163" cy="487362"/>
          </a:xfrm>
          <a:noFill/>
        </p:spPr>
        <p:txBody>
          <a:bodyPr/>
          <a:lstStyle/>
          <a:p>
            <a:pPr eaLnBrk="1" hangingPunct="1"/>
            <a:r>
              <a:rPr lang="en-US" altLang="zh-TW" dirty="0" smtClean="0"/>
              <a:t>Check for Theorem 5.13:</a:t>
            </a:r>
          </a:p>
        </p:txBody>
      </p:sp>
      <p:graphicFrame>
        <p:nvGraphicFramePr>
          <p:cNvPr id="71683" name="Object 161"/>
          <p:cNvGraphicFramePr>
            <a:graphicFrameLocks noChangeAspect="1"/>
          </p:cNvGraphicFramePr>
          <p:nvPr/>
        </p:nvGraphicFramePr>
        <p:xfrm>
          <a:off x="1323975" y="4992688"/>
          <a:ext cx="4391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1" name="Equation" r:id="rId5" imgW="2197080" imgH="482400" progId="Equation.3">
                  <p:embed/>
                </p:oleObj>
              </mc:Choice>
              <mc:Fallback>
                <p:oleObj name="Equation" r:id="rId5" imgW="2197080" imgH="48240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992688"/>
                        <a:ext cx="4391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文字方塊 9"/>
          <p:cNvSpPr txBox="1">
            <a:spLocks noChangeArrowheads="1"/>
          </p:cNvSpPr>
          <p:nvPr/>
        </p:nvSpPr>
        <p:spPr bwMode="auto">
          <a:xfrm>
            <a:off x="4286250" y="1068388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(The </a:t>
            </a:r>
            <a:r>
              <a:rPr lang="en-US" altLang="zh-TW" sz="1800" dirty="0" err="1">
                <a:solidFill>
                  <a:srgbClr val="0000FF"/>
                </a:solidFill>
              </a:rPr>
              <a:t>nullspace</a:t>
            </a:r>
            <a:r>
              <a:rPr lang="en-US" altLang="zh-TW" sz="1800" dirty="0">
                <a:solidFill>
                  <a:srgbClr val="0000FF"/>
                </a:solidFill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1800" i="1" dirty="0" err="1" smtClean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 err="1" smtClean="0">
                <a:solidFill>
                  <a:srgbClr val="0000FF"/>
                </a:solidFill>
              </a:rPr>
              <a:t>T</a:t>
            </a:r>
            <a:r>
              <a:rPr lang="en-US" altLang="zh-TW" sz="1800" b="1" dirty="0" err="1" smtClean="0">
                <a:solidFill>
                  <a:srgbClr val="0000FF"/>
                </a:solidFill>
              </a:rPr>
              <a:t>x</a:t>
            </a:r>
            <a:r>
              <a:rPr lang="en-US" altLang="zh-TW" sz="18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= </a:t>
            </a:r>
            <a:r>
              <a:rPr lang="en-US" altLang="zh-TW" sz="1800" b="1" dirty="0" smtClean="0">
                <a:solidFill>
                  <a:srgbClr val="0000FF"/>
                </a:solidFill>
              </a:rPr>
              <a:t>0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pSp>
        <p:nvGrpSpPr>
          <p:cNvPr id="71689" name="群組 11"/>
          <p:cNvGrpSpPr>
            <a:grpSpLocks/>
          </p:cNvGrpSpPr>
          <p:nvPr/>
        </p:nvGrpSpPr>
        <p:grpSpPr bwMode="auto">
          <a:xfrm>
            <a:off x="3786188" y="5429250"/>
            <a:ext cx="5072062" cy="1323975"/>
            <a:chOff x="3786182" y="5429264"/>
            <a:chExt cx="5072130" cy="1323439"/>
          </a:xfrm>
        </p:grpSpPr>
        <p:sp>
          <p:nvSpPr>
            <p:cNvPr id="71690" name="文字方塊 7"/>
            <p:cNvSpPr txBox="1">
              <a:spLocks noChangeArrowheads="1"/>
            </p:cNvSpPr>
            <p:nvPr/>
          </p:nvSpPr>
          <p:spPr bwMode="auto">
            <a:xfrm>
              <a:off x="3786182" y="5429264"/>
              <a:ext cx="507213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dirty="0">
                  <a:solidFill>
                    <a:srgbClr val="0000FF"/>
                  </a:solidFill>
                </a:rPr>
                <a:t> = 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1</a:t>
              </a:r>
              <a:r>
                <a:rPr lang="en-US" altLang="zh-TW" sz="1600" dirty="0">
                  <a:solidFill>
                    <a:srgbClr val="0000FF"/>
                  </a:solidFill>
                </a:rPr>
                <a:t> + 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2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 </a:t>
              </a:r>
              <a:r>
                <a:rPr lang="en-US" altLang="zh-TW" sz="1600" dirty="0">
                  <a:solidFill>
                    <a:srgbClr val="0000FF"/>
                  </a:solidFill>
                </a:rPr>
                <a:t>= (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1</a:t>
              </a:r>
              <a:r>
                <a:rPr lang="en-US" altLang="zh-TW" sz="1600" dirty="0">
                  <a:solidFill>
                    <a:srgbClr val="0000FF"/>
                  </a:solidFill>
                </a:rPr>
                <a:t>(1, 2, 1, 0) +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2</a:t>
              </a:r>
              <a:r>
                <a:rPr lang="en-US" altLang="zh-TW" sz="1600" dirty="0">
                  <a:solidFill>
                    <a:srgbClr val="0000FF"/>
                  </a:solidFill>
                </a:rPr>
                <a:t>(0, 0, 0, 1))</a:t>
              </a:r>
              <a:r>
                <a:rPr lang="zh-TW" altLang="zh-TW" sz="1600" dirty="0">
                  <a:solidFill>
                    <a:srgbClr val="0000FF"/>
                  </a:solidFill>
                </a:rPr>
                <a:t> </a:t>
              </a:r>
              <a:r>
                <a:rPr lang="en-US" altLang="zh-TW" sz="1600" dirty="0">
                  <a:solidFill>
                    <a:srgbClr val="0000FF"/>
                  </a:solidFill>
                </a:rPr>
                <a:t>+ (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3</a:t>
              </a:r>
              <a:r>
                <a:rPr lang="en-US" altLang="zh-TW" sz="1600" dirty="0">
                  <a:solidFill>
                    <a:srgbClr val="0000FF"/>
                  </a:solidFill>
                </a:rPr>
                <a:t>(–2, 1, 0, 0) +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</a:rPr>
                <a:t>(–1, 0, 1, 0)). (Since these four vectors are linearly independent, 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these four vectors can form a basis for </a:t>
              </a:r>
              <a:r>
                <a:rPr lang="en-US" altLang="zh-TW" sz="1600" i="1" dirty="0">
                  <a:solidFill>
                    <a:srgbClr val="0000FF"/>
                  </a:solidFill>
                  <a:ea typeface="標楷體" pitchFamily="65" charset="-120"/>
                </a:rPr>
                <a:t>R</a:t>
              </a:r>
              <a:r>
                <a:rPr lang="en-US" altLang="zh-TW" sz="1600" baseline="40000" dirty="0">
                  <a:solidFill>
                    <a:srgbClr val="0000FF"/>
                  </a:solidFill>
                  <a:ea typeface="標楷體" pitchFamily="65" charset="-120"/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, i.e., for each </a:t>
              </a:r>
              <a:r>
                <a:rPr lang="en-US" altLang="zh-TW" sz="1600" b="1" dirty="0">
                  <a:solidFill>
                    <a:srgbClr val="0000FF"/>
                  </a:solidFill>
                  <a:ea typeface="標楷體" pitchFamily="65" charset="-120"/>
                </a:rPr>
                <a:t>v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, there is a unique solution set of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i="1" baseline="-25000" dirty="0">
                  <a:solidFill>
                    <a:srgbClr val="0000FF"/>
                  </a:solidFill>
                </a:rPr>
                <a:t>i</a:t>
              </a:r>
              <a:r>
                <a:rPr lang="en-US" altLang="zh-TW" sz="1600" dirty="0">
                  <a:solidFill>
                    <a:srgbClr val="0000FF"/>
                  </a:solidFill>
                </a:rPr>
                <a:t>. In other words,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R</a:t>
              </a:r>
              <a:r>
                <a:rPr lang="en-US" altLang="zh-TW" sz="1600" baseline="40000" dirty="0">
                  <a:solidFill>
                    <a:srgbClr val="0000FF"/>
                  </a:solidFill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</a:rPr>
                <a:t> is the direct sum of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W</a:t>
              </a:r>
              <a:r>
                <a:rPr lang="en-US" altLang="zh-TW" sz="1600" dirty="0">
                  <a:solidFill>
                    <a:srgbClr val="0000FF"/>
                  </a:solidFill>
                </a:rPr>
                <a:t> and       )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71684" name="Object 9"/>
            <p:cNvGraphicFramePr>
              <a:graphicFrameLocks noChangeAspect="1"/>
            </p:cNvGraphicFramePr>
            <p:nvPr/>
          </p:nvGraphicFramePr>
          <p:xfrm>
            <a:off x="6908859" y="6436790"/>
            <a:ext cx="30638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32" name="Equation" r:id="rId7" imgW="253800" imgH="203040" progId="Equation.DSMT4">
                    <p:embed/>
                  </p:oleObj>
                </mc:Choice>
                <mc:Fallback>
                  <p:oleObj name="Equation" r:id="rId7" imgW="25380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59" y="6436790"/>
                          <a:ext cx="30638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A18444F-0762-4BD0-BA74-9DA223990529}" type="slidenum">
              <a:rPr kumimoji="0" lang="en-US" altLang="zh-TW" sz="1400" smtClean="0"/>
              <a:pPr eaLnBrk="1" hangingPunct="1"/>
              <a:t>77</a:t>
            </a:fld>
            <a:endParaRPr kumimoji="0" lang="en-US" altLang="zh-TW" sz="1400" smtClean="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81000" y="838200"/>
            <a:ext cx="8294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Least squares problem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最小平方問題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):</a:t>
            </a:r>
          </a:p>
          <a:p>
            <a:pPr marL="723900" lvl="1" indent="-45720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                              (A system of linear equations) </a:t>
            </a:r>
          </a:p>
        </p:txBody>
      </p:sp>
      <p:graphicFrame>
        <p:nvGraphicFramePr>
          <p:cNvPr id="72706" name="Object 0"/>
          <p:cNvGraphicFramePr>
            <a:graphicFrameLocks noChangeAspect="1"/>
          </p:cNvGraphicFramePr>
          <p:nvPr/>
        </p:nvGraphicFramePr>
        <p:xfrm>
          <a:off x="1439863" y="1516063"/>
          <a:ext cx="971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9" name="Equation" r:id="rId3" imgW="469800" imgH="177480" progId="Equation.3">
                  <p:embed/>
                </p:oleObj>
              </mc:Choice>
              <mc:Fallback>
                <p:oleObj name="Equation" r:id="rId3" imgW="46980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516063"/>
                        <a:ext cx="9715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1"/>
          <p:cNvGraphicFramePr>
            <a:graphicFrameLocks noChangeAspect="1"/>
          </p:cNvGraphicFramePr>
          <p:nvPr/>
        </p:nvGraphicFramePr>
        <p:xfrm>
          <a:off x="1331913" y="1828800"/>
          <a:ext cx="1116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0" name="Equation" r:id="rId5" imgW="1091880" imgH="215640" progId="Equation.3">
                  <p:embed/>
                </p:oleObj>
              </mc:Choice>
              <mc:Fallback>
                <p:oleObj name="Equation" r:id="rId5" imgW="10918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28800"/>
                        <a:ext cx="11160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304800" y="4435475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381000" y="2428875"/>
            <a:ext cx="8583613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0850" indent="-450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(1) When the system is consistent, we can use the Gaussian elimination with the back substitution to solve for </a:t>
            </a:r>
            <a:r>
              <a:rPr lang="en-US" altLang="zh-TW" b="1" dirty="0">
                <a:ea typeface="標楷體" pitchFamily="65" charset="-120"/>
              </a:rPr>
              <a:t>x</a:t>
            </a:r>
            <a:endParaRPr lang="en-US" altLang="zh-TW" dirty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(2) </a:t>
            </a:r>
            <a:r>
              <a:rPr lang="en-US" altLang="zh-TW" dirty="0"/>
              <a:t>When the system is inconsistent, only the “best possible” solution of the system can be found, i.e., to find a solution of 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for which the difference </a:t>
            </a:r>
            <a:r>
              <a:rPr lang="en-US" altLang="zh-TW" dirty="0" smtClean="0">
                <a:ea typeface="標楷體" pitchFamily="65" charset="-120"/>
              </a:rPr>
              <a:t>(or said the error) between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 is smallest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5733256"/>
            <a:ext cx="792088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Note: Theorem 4.19 states that the 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system of linear equations </a:t>
            </a:r>
            <a:r>
              <a:rPr lang="en-US" altLang="zh-TW" sz="2000" i="1" dirty="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= 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is consistent if and only </a:t>
            </a:r>
            <a:r>
              <a:rPr lang="en-US" altLang="zh-TW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if 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 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is in the column space of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000" i="1" dirty="0">
                <a:solidFill>
                  <a:srgbClr val="0000FF"/>
                </a:solidFill>
                <a:cs typeface="Times New Roman" panose="02020603050405020304" pitchFamily="18" charset="0"/>
              </a:rPr>
              <a:t>A </a:t>
            </a:r>
            <a:endParaRPr lang="zh-TW" altLang="en-US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A2A37976-F2CB-44F8-A3D7-5929FC516AD3}" type="slidenum">
              <a:rPr kumimoji="0" lang="en-US" altLang="zh-TW" sz="1400" smtClean="0"/>
              <a:pPr eaLnBrk="1" hangingPunct="1"/>
              <a:t>78</a:t>
            </a:fld>
            <a:endParaRPr kumimoji="0" lang="en-US" altLang="zh-TW" sz="1400" smtClean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81000" y="838200"/>
            <a:ext cx="8151813" cy="30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Least squares solution: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Given a system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= </a:t>
            </a:r>
            <a:r>
              <a:rPr lang="en-US" altLang="zh-TW" b="1" dirty="0"/>
              <a:t>b</a:t>
            </a:r>
            <a:r>
              <a:rPr lang="en-US" altLang="zh-TW" dirty="0"/>
              <a:t> </a:t>
            </a:r>
            <a:r>
              <a:rPr lang="en-US" altLang="zh-TW" dirty="0">
                <a:ea typeface="標楷體" pitchFamily="65" charset="-120"/>
              </a:rPr>
              <a:t>of </a:t>
            </a:r>
            <a:r>
              <a:rPr lang="en-US" altLang="zh-TW" i="1" dirty="0">
                <a:ea typeface="標楷體" pitchFamily="65" charset="-120"/>
              </a:rPr>
              <a:t>m</a:t>
            </a:r>
            <a:r>
              <a:rPr lang="en-US" altLang="zh-TW" dirty="0">
                <a:ea typeface="標楷體" pitchFamily="65" charset="-120"/>
              </a:rPr>
              <a:t> linear equations in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unknowns, the least squares problem is to find a vector 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in </a:t>
            </a:r>
            <a:r>
              <a:rPr lang="en-US" altLang="zh-TW" i="1" dirty="0" err="1">
                <a:ea typeface="標楷體" pitchFamily="65" charset="-120"/>
              </a:rPr>
              <a:t>R</a:t>
            </a:r>
            <a:r>
              <a:rPr lang="en-US" altLang="zh-TW" i="1" baseline="50000" dirty="0" err="1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that minimizes the distance between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and </a:t>
            </a:r>
            <a:r>
              <a:rPr lang="en-US" altLang="zh-TW" b="1" dirty="0"/>
              <a:t>b</a:t>
            </a:r>
            <a:r>
              <a:rPr lang="en-US" altLang="zh-TW" dirty="0"/>
              <a:t>, i.e., </a:t>
            </a:r>
            <a:r>
              <a:rPr lang="en-US" altLang="zh-TW" dirty="0">
                <a:ea typeface="標楷體" pitchFamily="65" charset="-120"/>
              </a:rPr>
              <a:t>               with respect to the Euclidean inner product in </a:t>
            </a:r>
            <a:r>
              <a:rPr lang="en-US" altLang="zh-TW" i="1" dirty="0" err="1"/>
              <a:t>R</a:t>
            </a:r>
            <a:r>
              <a:rPr lang="en-US" altLang="zh-TW" i="1" baseline="50000" dirty="0" err="1"/>
              <a:t>n</a:t>
            </a:r>
            <a:r>
              <a:rPr lang="en-US" altLang="zh-TW" i="1" dirty="0"/>
              <a:t>. </a:t>
            </a:r>
            <a:r>
              <a:rPr lang="en-US" altLang="zh-TW" dirty="0"/>
              <a:t>Such </a:t>
            </a:r>
            <a:r>
              <a:rPr lang="en-US" altLang="zh-TW" dirty="0" smtClean="0"/>
              <a:t> </a:t>
            </a:r>
            <a:r>
              <a:rPr lang="en-US" altLang="zh-TW" dirty="0"/>
              <a:t>vector is called a least squares solution of</a:t>
            </a: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endParaRPr lang="en-US" altLang="zh-TW" dirty="0">
              <a:solidFill>
                <a:schemeClr val="tx2"/>
              </a:solidFill>
              <a:ea typeface="標楷體" pitchFamily="65" charset="-120"/>
            </a:endParaRPr>
          </a:p>
        </p:txBody>
      </p:sp>
      <p:graphicFrame>
        <p:nvGraphicFramePr>
          <p:cNvPr id="7373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87036"/>
              </p:ext>
            </p:extLst>
          </p:nvPr>
        </p:nvGraphicFramePr>
        <p:xfrm>
          <a:off x="6715125" y="2376000"/>
          <a:ext cx="10411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2" name="Equation" r:id="rId3" imgW="520560" imgH="253800" progId="Equation.3">
                  <p:embed/>
                </p:oleObj>
              </mc:Choice>
              <mc:Fallback>
                <p:oleObj name="Equation" r:id="rId3" imgW="520560" imgH="253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376000"/>
                        <a:ext cx="1041120" cy="50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文字方塊 4"/>
          <p:cNvSpPr txBox="1">
            <a:spLocks noChangeArrowheads="1"/>
          </p:cNvSpPr>
          <p:nvPr/>
        </p:nvSpPr>
        <p:spPr bwMode="auto">
          <a:xfrm>
            <a:off x="642938" y="4143375"/>
            <a:ext cx="7858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</a:rPr>
              <a:t>※ The term least squares comes from the fact that minimizing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</a:rPr>
              <a:t>                    is equivalent to minimizing                 = (</a:t>
            </a:r>
            <a:r>
              <a:rPr lang="en-US" altLang="zh-TW" i="1" dirty="0">
                <a:solidFill>
                  <a:srgbClr val="0000FF"/>
                </a:solidFill>
              </a:rPr>
              <a:t>A</a:t>
            </a:r>
            <a:r>
              <a:rPr lang="en-US" altLang="zh-TW" b="1" dirty="0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 – </a:t>
            </a:r>
            <a:r>
              <a:rPr lang="en-US" altLang="zh-TW" b="1" dirty="0">
                <a:solidFill>
                  <a:srgbClr val="0000FF"/>
                </a:solidFill>
              </a:rPr>
              <a:t>b</a:t>
            </a:r>
            <a:r>
              <a:rPr lang="en-US" altLang="zh-TW" dirty="0">
                <a:solidFill>
                  <a:srgbClr val="0000FF"/>
                </a:solidFill>
              </a:rPr>
              <a:t>) </a:t>
            </a:r>
            <a:r>
              <a:rPr lang="zh-TW" altLang="zh-TW" dirty="0">
                <a:solidFill>
                  <a:srgbClr val="0000FF"/>
                </a:solidFill>
              </a:rPr>
              <a:t>·</a:t>
            </a:r>
            <a:r>
              <a:rPr lang="en-US" altLang="zh-TW" dirty="0">
                <a:solidFill>
                  <a:srgbClr val="0000FF"/>
                </a:solidFill>
              </a:rPr>
              <a:t> (</a:t>
            </a:r>
            <a:r>
              <a:rPr lang="en-US" altLang="zh-TW" i="1" dirty="0">
                <a:solidFill>
                  <a:srgbClr val="0000FF"/>
                </a:solidFill>
              </a:rPr>
              <a:t>A</a:t>
            </a:r>
            <a:r>
              <a:rPr lang="en-US" altLang="zh-TW" b="1" dirty="0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 – </a:t>
            </a:r>
            <a:r>
              <a:rPr lang="en-US" altLang="zh-TW" b="1" dirty="0">
                <a:solidFill>
                  <a:srgbClr val="0000FF"/>
                </a:solidFill>
              </a:rPr>
              <a:t>b</a:t>
            </a:r>
            <a:r>
              <a:rPr lang="en-US" altLang="zh-TW" dirty="0">
                <a:solidFill>
                  <a:srgbClr val="0000FF"/>
                </a:solidFill>
              </a:rPr>
              <a:t>), which is a sum of </a:t>
            </a:r>
            <a:r>
              <a:rPr lang="en-US" altLang="zh-TW" dirty="0" smtClean="0">
                <a:solidFill>
                  <a:srgbClr val="0000FF"/>
                </a:solidFill>
              </a:rPr>
              <a:t>squared </a:t>
            </a:r>
            <a:r>
              <a:rPr lang="en-US" altLang="zh-TW" dirty="0">
                <a:solidFill>
                  <a:srgbClr val="0000FF"/>
                </a:solidFill>
              </a:rPr>
              <a:t>errors 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7373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7374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42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graphicFrame>
        <p:nvGraphicFramePr>
          <p:cNvPr id="73731" name="Object 15"/>
          <p:cNvGraphicFramePr>
            <a:graphicFrameLocks noChangeAspect="1"/>
          </p:cNvGraphicFramePr>
          <p:nvPr/>
        </p:nvGraphicFramePr>
        <p:xfrm>
          <a:off x="1071563" y="4576763"/>
          <a:ext cx="107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3" name="Equation" r:id="rId5" imgW="533160" imgH="253800" progId="Equation.DSMT4">
                  <p:embed/>
                </p:oleObj>
              </mc:Choice>
              <mc:Fallback>
                <p:oleObj name="Equation" r:id="rId5" imgW="533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576763"/>
                        <a:ext cx="10763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16"/>
          <p:cNvGraphicFramePr>
            <a:graphicFrameLocks noChangeAspect="1"/>
          </p:cNvGraphicFramePr>
          <p:nvPr/>
        </p:nvGraphicFramePr>
        <p:xfrm>
          <a:off x="5651500" y="4508500"/>
          <a:ext cx="1179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4" name="Equation" r:id="rId7" imgW="583920" imgH="279360" progId="Equation.DSMT4">
                  <p:embed/>
                </p:oleObj>
              </mc:Choice>
              <mc:Fallback>
                <p:oleObj name="Equation" r:id="rId7" imgW="58392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08500"/>
                        <a:ext cx="11795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CF26AE6-321F-4B75-885D-049C426052E2}" type="slidenum">
              <a:rPr kumimoji="0" lang="en-US" altLang="zh-TW" sz="1400" smtClean="0"/>
              <a:pPr eaLnBrk="1" hangingPunct="1"/>
              <a:t>79</a:t>
            </a:fld>
            <a:endParaRPr kumimoji="0" lang="en-US" altLang="zh-TW" sz="1400" smtClean="0"/>
          </a:p>
        </p:txBody>
      </p:sp>
      <p:graphicFrame>
        <p:nvGraphicFramePr>
          <p:cNvPr id="747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543760"/>
              </p:ext>
            </p:extLst>
          </p:nvPr>
        </p:nvGraphicFramePr>
        <p:xfrm>
          <a:off x="547688" y="923925"/>
          <a:ext cx="5940425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37" name="Equation" r:id="rId3" imgW="2971800" imgH="1396800" progId="Equation.DSMT4">
                  <p:embed/>
                </p:oleObj>
              </mc:Choice>
              <mc:Fallback>
                <p:oleObj name="Equation" r:id="rId3" imgW="2971800" imgH="1396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923925"/>
                        <a:ext cx="5940425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4"/>
          <p:cNvSpPr txBox="1">
            <a:spLocks noChangeArrowheads="1"/>
          </p:cNvSpPr>
          <p:nvPr/>
        </p:nvSpPr>
        <p:spPr bwMode="auto">
          <a:xfrm>
            <a:off x="392113" y="5081588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74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21514"/>
              </p:ext>
            </p:extLst>
          </p:nvPr>
        </p:nvGraphicFramePr>
        <p:xfrm>
          <a:off x="534988" y="4232275"/>
          <a:ext cx="6432550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38" name="Equation" r:id="rId5" imgW="3213000" imgH="1168200" progId="Equation.DSMT4">
                  <p:embed/>
                </p:oleObj>
              </mc:Choice>
              <mc:Fallback>
                <p:oleObj name="Equation" r:id="rId5" imgW="321300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232275"/>
                        <a:ext cx="6432550" cy="233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12"/>
          <p:cNvSpPr txBox="1">
            <a:spLocks noChangeArrowheads="1"/>
          </p:cNvSpPr>
          <p:nvPr/>
        </p:nvSpPr>
        <p:spPr bwMode="auto">
          <a:xfrm>
            <a:off x="2535238" y="6176963"/>
            <a:ext cx="642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>
                <a:ea typeface="標楷體" pitchFamily="65" charset="-120"/>
              </a:rPr>
              <a:t>(the </a:t>
            </a:r>
            <a:r>
              <a:rPr lang="en-US" altLang="zh-TW" sz="2000" i="1" dirty="0" err="1">
                <a:ea typeface="標楷體" pitchFamily="65" charset="-120"/>
              </a:rPr>
              <a:t>n</a:t>
            </a:r>
            <a:r>
              <a:rPr lang="en-US" altLang="zh-TW" sz="2000" dirty="0" err="1">
                <a:ea typeface="標楷體" pitchFamily="65" charset="-120"/>
              </a:rPr>
              <a:t>×</a:t>
            </a:r>
            <a:r>
              <a:rPr lang="en-US" altLang="zh-TW" sz="2000" i="1" dirty="0" err="1">
                <a:ea typeface="標楷體" pitchFamily="65" charset="-120"/>
              </a:rPr>
              <a:t>n</a:t>
            </a:r>
            <a:r>
              <a:rPr lang="en-US" altLang="zh-TW" sz="2000" i="1" dirty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linear</a:t>
            </a:r>
            <a:r>
              <a:rPr lang="en-US" altLang="zh-TW" sz="2000" i="1" dirty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system of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normal equations (</a:t>
            </a:r>
            <a:r>
              <a:rPr lang="zh-TW" altLang="en-US" sz="2000" dirty="0">
                <a:solidFill>
                  <a:srgbClr val="0000FF"/>
                </a:solidFill>
                <a:ea typeface="標楷體" pitchFamily="65" charset="-120"/>
              </a:rPr>
              <a:t>一般方程式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sz="2000" dirty="0">
                <a:ea typeface="標楷體" pitchFamily="65" charset="-120"/>
              </a:rPr>
              <a:t>associated with </a:t>
            </a:r>
            <a:r>
              <a:rPr lang="en-US" altLang="zh-TW" sz="2000" i="1" dirty="0">
                <a:ea typeface="標楷體" pitchFamily="65" charset="-120"/>
              </a:rPr>
              <a:t>A</a:t>
            </a:r>
            <a:r>
              <a:rPr lang="en-US" altLang="zh-TW" sz="2000" b="1" dirty="0">
                <a:ea typeface="標楷體" pitchFamily="65" charset="-120"/>
              </a:rPr>
              <a:t>x </a:t>
            </a:r>
            <a:r>
              <a:rPr lang="en-US" altLang="zh-TW" sz="2000" dirty="0">
                <a:ea typeface="標楷體" pitchFamily="65" charset="-120"/>
              </a:rPr>
              <a:t>= </a:t>
            </a:r>
            <a:r>
              <a:rPr lang="en-US" altLang="zh-TW" sz="2000" b="1" dirty="0">
                <a:ea typeface="標楷體" pitchFamily="65" charset="-120"/>
              </a:rPr>
              <a:t>b</a:t>
            </a:r>
            <a:r>
              <a:rPr lang="en-US" altLang="zh-TW" sz="2000" dirty="0">
                <a:ea typeface="標楷體" pitchFamily="65" charset="-120"/>
              </a:rPr>
              <a:t>)</a:t>
            </a:r>
          </a:p>
        </p:txBody>
      </p:sp>
      <p:sp>
        <p:nvSpPr>
          <p:cNvPr id="74761" name="文字方塊 7"/>
          <p:cNvSpPr txBox="1">
            <a:spLocks noChangeArrowheads="1"/>
          </p:cNvSpPr>
          <p:nvPr/>
        </p:nvSpPr>
        <p:spPr bwMode="auto">
          <a:xfrm>
            <a:off x="2609528" y="836712"/>
            <a:ext cx="403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In </a:t>
            </a:r>
            <a:r>
              <a:rPr lang="en-US" altLang="zh-TW" sz="1600" dirty="0" err="1">
                <a:solidFill>
                  <a:srgbClr val="0000FF"/>
                </a:solidFill>
              </a:rPr>
              <a:t>Thm</a:t>
            </a:r>
            <a:r>
              <a:rPr lang="en-US" altLang="zh-TW" sz="1600" dirty="0">
                <a:solidFill>
                  <a:srgbClr val="0000FF"/>
                </a:solidFill>
              </a:rPr>
              <a:t>. 4.19 on Slides 4.97 and 4.98, </a:t>
            </a:r>
            <a:r>
              <a:rPr lang="en-US" altLang="zh-TW" sz="1600" i="1" dirty="0">
                <a:solidFill>
                  <a:srgbClr val="0000FF"/>
                </a:solidFill>
              </a:rPr>
              <a:t>A</a:t>
            </a:r>
            <a:r>
              <a:rPr lang="en-US" altLang="zh-TW" sz="1600" b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 can </a:t>
            </a:r>
            <a:r>
              <a:rPr lang="en-US" altLang="zh-TW" sz="1600" dirty="0" smtClean="0">
                <a:solidFill>
                  <a:srgbClr val="0000FF"/>
                </a:solidFill>
              </a:rPr>
              <a:t>expressed as </a:t>
            </a:r>
            <a:r>
              <a:rPr lang="en-US" altLang="zh-TW" sz="1600" i="1" dirty="0" smtClean="0">
                <a:solidFill>
                  <a:srgbClr val="0000FF"/>
                </a:solidFill>
              </a:rPr>
              <a:t>x</a:t>
            </a:r>
            <a:r>
              <a:rPr lang="en-US" altLang="zh-TW" sz="16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1600" i="1" dirty="0" smtClean="0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 smtClean="0">
                <a:solidFill>
                  <a:srgbClr val="0000FF"/>
                </a:solidFill>
              </a:rPr>
              <a:t>(1)</a:t>
            </a:r>
            <a:r>
              <a:rPr lang="en-US" altLang="zh-TW" sz="1600" dirty="0" smtClean="0">
                <a:solidFill>
                  <a:srgbClr val="0000FF"/>
                </a:solidFill>
              </a:rPr>
              <a:t>+</a:t>
            </a:r>
            <a:r>
              <a:rPr lang="en-US" altLang="zh-TW" sz="1600" i="1" dirty="0" smtClean="0">
                <a:solidFill>
                  <a:srgbClr val="0000FF"/>
                </a:solidFill>
              </a:rPr>
              <a:t>x</a:t>
            </a:r>
            <a:r>
              <a:rPr lang="en-US" altLang="zh-TW" sz="16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1600" i="1" dirty="0" smtClean="0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 smtClean="0">
                <a:solidFill>
                  <a:srgbClr val="0000FF"/>
                </a:solidFill>
              </a:rPr>
              <a:t>(2)</a:t>
            </a:r>
            <a:r>
              <a:rPr lang="en-US" altLang="zh-TW" sz="1600" dirty="0" smtClean="0">
                <a:solidFill>
                  <a:srgbClr val="0000FF"/>
                </a:solidFill>
              </a:rPr>
              <a:t>+…+</a:t>
            </a:r>
            <a:r>
              <a:rPr lang="en-US" altLang="zh-TW" sz="1600" i="1" dirty="0" err="1" smtClean="0">
                <a:solidFill>
                  <a:srgbClr val="0000FF"/>
                </a:solidFill>
              </a:rPr>
              <a:t>x</a:t>
            </a:r>
            <a:r>
              <a:rPr lang="en-US" altLang="zh-TW" sz="1600" i="1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zh-TW" sz="1600" i="1" dirty="0" err="1" smtClean="0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 smtClean="0">
                <a:solidFill>
                  <a:srgbClr val="0000FF"/>
                </a:solidFill>
              </a:rPr>
              <a:t>(</a:t>
            </a:r>
            <a:r>
              <a:rPr lang="en-US" altLang="zh-TW" sz="1600" i="1" baseline="30000" dirty="0" smtClean="0">
                <a:solidFill>
                  <a:srgbClr val="0000FF"/>
                </a:solidFill>
              </a:rPr>
              <a:t>n</a:t>
            </a:r>
            <a:r>
              <a:rPr lang="en-US" altLang="zh-TW" sz="1600" baseline="30000" dirty="0" smtClean="0">
                <a:solidFill>
                  <a:srgbClr val="0000FF"/>
                </a:solidFill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74762" name="橢圓形圖說文字 8"/>
          <p:cNvSpPr>
            <a:spLocks noChangeArrowheads="1"/>
          </p:cNvSpPr>
          <p:nvPr/>
        </p:nvSpPr>
        <p:spPr bwMode="auto">
          <a:xfrm>
            <a:off x="2195736" y="628758"/>
            <a:ext cx="4321175" cy="923677"/>
          </a:xfrm>
          <a:prstGeom prst="wedgeEllipseCallout">
            <a:avLst>
              <a:gd name="adj1" fmla="val -50226"/>
              <a:gd name="adj2" fmla="val 96838"/>
            </a:avLst>
          </a:prstGeom>
          <a:noFill/>
          <a:ln w="254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文字方塊 9"/>
          <p:cNvSpPr txBox="1">
            <a:spLocks noChangeArrowheads="1"/>
          </p:cNvSpPr>
          <p:nvPr/>
        </p:nvSpPr>
        <p:spPr bwMode="auto">
          <a:xfrm>
            <a:off x="4535488" y="51546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(The </a:t>
            </a:r>
            <a:r>
              <a:rPr lang="en-US" altLang="zh-TW" sz="1800" dirty="0" err="1">
                <a:solidFill>
                  <a:srgbClr val="0000FF"/>
                </a:solidFill>
              </a:rPr>
              <a:t>nullspace</a:t>
            </a:r>
            <a:r>
              <a:rPr lang="en-US" altLang="zh-TW" sz="1800" dirty="0">
                <a:solidFill>
                  <a:srgbClr val="0000FF"/>
                </a:solidFill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1800" i="1" dirty="0" err="1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 err="1">
                <a:solidFill>
                  <a:srgbClr val="0000FF"/>
                </a:solidFill>
              </a:rPr>
              <a:t>T</a:t>
            </a:r>
            <a:r>
              <a:rPr lang="en-US" altLang="zh-TW" sz="1800" b="1" dirty="0" err="1">
                <a:solidFill>
                  <a:srgbClr val="0000FF"/>
                </a:solidFill>
              </a:rPr>
              <a:t>x</a:t>
            </a:r>
            <a:r>
              <a:rPr lang="en-US" altLang="zh-TW" sz="1800" dirty="0">
                <a:solidFill>
                  <a:srgbClr val="0000FF"/>
                </a:solidFill>
              </a:rPr>
              <a:t>=</a:t>
            </a:r>
            <a:r>
              <a:rPr lang="en-US" altLang="zh-TW" sz="1800" b="1" dirty="0">
                <a:solidFill>
                  <a:srgbClr val="0000FF"/>
                </a:solidFill>
              </a:rPr>
              <a:t>0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74764" name="文字方塊 9"/>
          <p:cNvSpPr txBox="1">
            <a:spLocks noChangeArrowheads="1"/>
          </p:cNvSpPr>
          <p:nvPr/>
        </p:nvSpPr>
        <p:spPr bwMode="auto">
          <a:xfrm>
            <a:off x="2808288" y="4238625"/>
            <a:ext cx="608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(To find the best solution     </a:t>
            </a:r>
            <a:r>
              <a:rPr lang="en-US" altLang="zh-TW" sz="1800" dirty="0" smtClean="0">
                <a:solidFill>
                  <a:srgbClr val="0000FF"/>
                </a:solidFill>
              </a:rPr>
              <a:t>which </a:t>
            </a:r>
            <a:r>
              <a:rPr lang="en-US" altLang="zh-TW" sz="1800" dirty="0">
                <a:solidFill>
                  <a:srgbClr val="0000FF"/>
                </a:solidFill>
              </a:rPr>
              <a:t>should satisfy this equation)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747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712598"/>
              </p:ext>
            </p:extLst>
          </p:nvPr>
        </p:nvGraphicFramePr>
        <p:xfrm>
          <a:off x="5220072" y="4268788"/>
          <a:ext cx="204788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39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68788"/>
                        <a:ext cx="204788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05898"/>
              </p:ext>
            </p:extLst>
          </p:nvPr>
        </p:nvGraphicFramePr>
        <p:xfrm>
          <a:off x="6522913" y="2782243"/>
          <a:ext cx="24415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0" name="Visio" r:id="rId9" imgW="2444973" imgH="1455570" progId="Visio.Drawing.11">
                  <p:embed/>
                </p:oleObj>
              </mc:Choice>
              <mc:Fallback>
                <p:oleObj name="Visio" r:id="rId9" imgW="2444973" imgH="1455570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913" y="2782243"/>
                        <a:ext cx="2441575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4361105" y="1552434"/>
            <a:ext cx="4532070" cy="724437"/>
          </a:xfrm>
          <a:prstGeom prst="wedgeEllipseCallout">
            <a:avLst>
              <a:gd name="adj1" fmla="val -5551"/>
              <a:gd name="adj2" fmla="val 84512"/>
            </a:avLst>
          </a:prstGeom>
          <a:noFill/>
          <a:ln w="254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" name="文字方塊 7"/>
          <p:cNvSpPr txBox="1">
            <a:spLocks noChangeArrowheads="1"/>
          </p:cNvSpPr>
          <p:nvPr/>
        </p:nvSpPr>
        <p:spPr bwMode="auto">
          <a:xfrm>
            <a:off x="4715917" y="1628972"/>
            <a:ext cx="403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0000FF"/>
                </a:solidFill>
              </a:rPr>
              <a:t>That is, find                                             , which is closest to 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b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06860"/>
              </p:ext>
            </p:extLst>
          </p:nvPr>
        </p:nvGraphicFramePr>
        <p:xfrm>
          <a:off x="5860112" y="1628972"/>
          <a:ext cx="2240280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1" name="Equation" r:id="rId11" imgW="1600200" imgH="241200" progId="Equation.DSMT4">
                  <p:embed/>
                </p:oleObj>
              </mc:Choice>
              <mc:Fallback>
                <p:oleObj name="Equation" r:id="rId11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112" y="1628972"/>
                        <a:ext cx="2240280" cy="33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CA5794CD-E4D0-4FDD-A34F-CBAA07323704}" type="slidenum">
              <a:rPr kumimoji="0" lang="en-US" altLang="zh-TW" sz="1400" smtClean="0"/>
              <a:pPr eaLnBrk="1" hangingPunct="1"/>
              <a:t>8</a:t>
            </a:fld>
            <a:endParaRPr kumimoji="0" lang="en-US" altLang="zh-TW" sz="14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19150"/>
            <a:ext cx="8520112" cy="175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zh-TW" smtClean="0"/>
              <a:t>Ex 2: Finding a unit vector</a:t>
            </a:r>
          </a:p>
          <a:p>
            <a:pPr lvl="1" indent="0" algn="just" eaLnBrk="1" hangingPunct="1">
              <a:lnSpc>
                <a:spcPct val="105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mtClean="0"/>
              <a:t>Find the unit vector in the direction of </a:t>
            </a:r>
            <a:r>
              <a:rPr lang="en-US" altLang="zh-TW" b="1" smtClean="0"/>
              <a:t>v</a:t>
            </a:r>
            <a:r>
              <a:rPr lang="en-US" altLang="zh-TW" smtClean="0"/>
              <a:t> = (3, –1, 2), and verify that this vector has length 1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835025" y="2657475"/>
          <a:ext cx="4808538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3" imgW="2819160" imgH="2260440" progId="Equation.DSMT4">
                  <p:embed/>
                </p:oleObj>
              </mc:Choice>
              <mc:Fallback>
                <p:oleObj name="Equation" r:id="rId3" imgW="2819160" imgH="226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657475"/>
                        <a:ext cx="4808538" cy="38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433388" y="2024063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Sol: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65488"/>
            <a:ext cx="34750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3BFEA4D-0E72-46D3-B642-DCB73110254E}" type="slidenum">
              <a:rPr kumimoji="0" lang="en-US" altLang="zh-TW" sz="1400" smtClean="0"/>
              <a:pPr eaLnBrk="1" hangingPunct="1"/>
              <a:t>80</a:t>
            </a:fld>
            <a:endParaRPr kumimoji="0" lang="en-US" altLang="zh-TW" sz="1400" smtClean="0"/>
          </a:p>
        </p:txBody>
      </p:sp>
      <p:sp>
        <p:nvSpPr>
          <p:cNvPr id="75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92150"/>
            <a:ext cx="8439150" cy="23034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/>
              <a:t>Note: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dirty="0" smtClean="0"/>
              <a:t>The problem of finding the least squares solution of             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dirty="0" smtClean="0"/>
              <a:t>is equal to the problem of finding an exact solution of the associated normal system                      </a:t>
            </a:r>
          </a:p>
        </p:txBody>
      </p:sp>
      <p:graphicFrame>
        <p:nvGraphicFramePr>
          <p:cNvPr id="75778" name="Object 0"/>
          <p:cNvGraphicFramePr>
            <a:graphicFrameLocks noChangeAspect="1"/>
          </p:cNvGraphicFramePr>
          <p:nvPr/>
        </p:nvGraphicFramePr>
        <p:xfrm>
          <a:off x="7416800" y="1285875"/>
          <a:ext cx="9715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6" name="Equation" r:id="rId3" imgW="469800" imgH="177480" progId="Equation.3">
                  <p:embed/>
                </p:oleObj>
              </mc:Choice>
              <mc:Fallback>
                <p:oleObj name="Equation" r:id="rId3" imgW="46980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285875"/>
                        <a:ext cx="9715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1"/>
          <p:cNvGraphicFramePr>
            <a:graphicFrameLocks noChangeAspect="1"/>
          </p:cNvGraphicFramePr>
          <p:nvPr/>
        </p:nvGraphicFramePr>
        <p:xfrm>
          <a:off x="4241800" y="2214563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7" name="Equation" r:id="rId5" imgW="812520" imgH="203040" progId="Equation.3">
                  <p:embed/>
                </p:oleObj>
              </mc:Choice>
              <mc:Fallback>
                <p:oleObj name="Equation" r:id="rId5" imgW="8125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214563"/>
                        <a:ext cx="162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Text Box 4"/>
          <p:cNvSpPr txBox="1">
            <a:spLocks noChangeArrowheads="1"/>
          </p:cNvSpPr>
          <p:nvPr/>
        </p:nvSpPr>
        <p:spPr bwMode="auto">
          <a:xfrm>
            <a:off x="1143000" y="435927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5788" name="Rectangle 6"/>
          <p:cNvSpPr>
            <a:spLocks noChangeArrowheads="1"/>
          </p:cNvSpPr>
          <p:nvPr/>
        </p:nvSpPr>
        <p:spPr bwMode="auto">
          <a:xfrm>
            <a:off x="395288" y="2871788"/>
            <a:ext cx="85836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 smtClean="0">
                <a:solidFill>
                  <a:schemeClr val="hlink"/>
                </a:solidFill>
              </a:rPr>
              <a:t>Theorem associated with the least squares solution: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For any linear system             , the associated normal system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is consistent, and all solutions of the normal system are least squares solution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. In other words, if </a:t>
            </a:r>
            <a:r>
              <a:rPr lang="en-US" altLang="zh-TW" i="1" dirty="0">
                <a:ea typeface="標楷體" pitchFamily="65" charset="-120"/>
              </a:rPr>
              <a:t>W</a:t>
            </a:r>
            <a:r>
              <a:rPr lang="en-US" altLang="zh-TW" dirty="0">
                <a:ea typeface="標楷體" pitchFamily="65" charset="-120"/>
              </a:rPr>
              <a:t> is the column space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dirty="0">
                <a:ea typeface="標楷體" pitchFamily="65" charset="-120"/>
              </a:rPr>
              <a:t>, and     is the least squares solution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, then the orthogonal projection of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 on </a:t>
            </a:r>
            <a:r>
              <a:rPr lang="en-US" altLang="zh-TW" i="1" dirty="0">
                <a:ea typeface="標楷體" pitchFamily="65" charset="-120"/>
              </a:rPr>
              <a:t>W</a:t>
            </a:r>
            <a:r>
              <a:rPr lang="en-US" altLang="zh-TW" dirty="0">
                <a:ea typeface="標楷體" pitchFamily="65" charset="-120"/>
              </a:rPr>
              <a:t> is      , i.e.,</a:t>
            </a:r>
          </a:p>
        </p:txBody>
      </p:sp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3775075" y="3406775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8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406775"/>
                        <a:ext cx="939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3857625" y="3857625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9" name="Equation" r:id="rId8" imgW="812520" imgH="203040" progId="Equation.3">
                  <p:embed/>
                </p:oleObj>
              </mc:Choice>
              <mc:Fallback>
                <p:oleObj name="Equation" r:id="rId8" imgW="8125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857625"/>
                        <a:ext cx="162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3929063" y="6215063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0" name="Equation" r:id="rId10" imgW="799920" imgH="228600" progId="Equation.3">
                  <p:embed/>
                </p:oleObj>
              </mc:Choice>
              <mc:Fallback>
                <p:oleObj name="Equation" r:id="rId10" imgW="799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6215063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11"/>
          <p:cNvGraphicFramePr>
            <a:graphicFrameLocks noChangeAspect="1"/>
          </p:cNvGraphicFramePr>
          <p:nvPr/>
        </p:nvGraphicFramePr>
        <p:xfrm>
          <a:off x="2941638" y="5313363"/>
          <a:ext cx="2730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1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5313363"/>
                        <a:ext cx="2730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12"/>
          <p:cNvGraphicFramePr>
            <a:graphicFrameLocks noChangeAspect="1"/>
          </p:cNvGraphicFramePr>
          <p:nvPr/>
        </p:nvGraphicFramePr>
        <p:xfrm>
          <a:off x="5724525" y="5741988"/>
          <a:ext cx="4905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2" name="Equation" r:id="rId14" imgW="228600" imgH="164880" progId="Equation.DSMT4">
                  <p:embed/>
                </p:oleObj>
              </mc:Choice>
              <mc:Fallback>
                <p:oleObj name="Equation" r:id="rId14" imgW="22860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741988"/>
                        <a:ext cx="4905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7B0C674-1379-4C43-A4D0-71E25B219BDD}" type="slidenum">
              <a:rPr kumimoji="0" lang="en-US" altLang="zh-TW" sz="1400" smtClean="0"/>
              <a:pPr eaLnBrk="1" hangingPunct="1"/>
              <a:t>81</a:t>
            </a:fld>
            <a:endParaRPr kumimoji="0" lang="en-US" altLang="zh-TW" sz="1400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838200"/>
            <a:ext cx="8439150" cy="37433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Theorem for the normal equation:</a:t>
            </a:r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If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is an </a:t>
            </a:r>
            <a:r>
              <a:rPr lang="en-US" altLang="zh-TW" i="1" dirty="0" err="1" smtClean="0"/>
              <a:t>m</a:t>
            </a:r>
            <a:r>
              <a:rPr lang="en-US" altLang="zh-TW" dirty="0" err="1" smtClean="0">
                <a:cs typeface="Times New Roman" pitchFamily="18" charset="0"/>
              </a:rPr>
              <a:t>×</a:t>
            </a:r>
            <a:r>
              <a:rPr lang="en-US" altLang="zh-TW" i="1" dirty="0" err="1" smtClean="0"/>
              <a:t>n</a:t>
            </a:r>
            <a:r>
              <a:rPr lang="en-US" altLang="zh-TW" dirty="0" smtClean="0"/>
              <a:t> matrix with </a:t>
            </a:r>
            <a:r>
              <a:rPr lang="en-US" altLang="zh-TW" b="1" dirty="0" smtClean="0"/>
              <a:t>linearly independent column vectors</a:t>
            </a:r>
            <a:r>
              <a:rPr lang="en-US" altLang="zh-TW" dirty="0" smtClean="0"/>
              <a:t>, then for every </a:t>
            </a:r>
            <a:r>
              <a:rPr lang="en-US" altLang="zh-TW" i="1" dirty="0" smtClean="0"/>
              <a:t>m</a:t>
            </a:r>
            <a:r>
              <a:rPr lang="en-US" altLang="zh-TW" dirty="0" smtClean="0">
                <a:cs typeface="Times New Roman" pitchFamily="18" charset="0"/>
              </a:rPr>
              <a:t>×</a:t>
            </a:r>
            <a:r>
              <a:rPr lang="en-US" altLang="zh-TW" dirty="0" smtClean="0"/>
              <a:t>1 vector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, the linear system </a:t>
            </a:r>
            <a:r>
              <a:rPr lang="en-US" altLang="zh-TW" i="1" dirty="0" smtClean="0"/>
              <a:t>A</a:t>
            </a:r>
            <a:r>
              <a:rPr lang="en-US" altLang="zh-TW" b="1" dirty="0" smtClean="0"/>
              <a:t>x</a:t>
            </a:r>
            <a:r>
              <a:rPr lang="en-US" altLang="zh-TW" dirty="0" smtClean="0"/>
              <a:t> =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 has a </a:t>
            </a:r>
            <a:r>
              <a:rPr lang="en-US" altLang="zh-TW" b="1" dirty="0" smtClean="0"/>
              <a:t>unique</a:t>
            </a:r>
            <a:r>
              <a:rPr lang="en-US" altLang="zh-TW" dirty="0" smtClean="0"/>
              <a:t> least squares solution. This solution is given by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Meanwhile, if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denotes the column space of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, then the orthogonal projection of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 onto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is</a:t>
            </a:r>
          </a:p>
        </p:txBody>
      </p:sp>
      <p:graphicFrame>
        <p:nvGraphicFramePr>
          <p:cNvPr id="76802" name="Object 0"/>
          <p:cNvGraphicFramePr>
            <a:graphicFrameLocks noChangeAspect="1"/>
          </p:cNvGraphicFramePr>
          <p:nvPr/>
        </p:nvGraphicFramePr>
        <p:xfrm>
          <a:off x="3273425" y="2857500"/>
          <a:ext cx="2058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5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2857500"/>
                        <a:ext cx="2058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1"/>
          <p:cNvGraphicFramePr>
            <a:graphicFrameLocks noChangeAspect="1"/>
          </p:cNvGraphicFramePr>
          <p:nvPr/>
        </p:nvGraphicFramePr>
        <p:xfrm>
          <a:off x="2273300" y="4572000"/>
          <a:ext cx="3884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6" name="Equation" r:id="rId5" imgW="1803240" imgH="241200" progId="Equation.DSMT4">
                  <p:embed/>
                </p:oleObj>
              </mc:Choice>
              <mc:Fallback>
                <p:oleObj name="Equation" r:id="rId5" imgW="18032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572000"/>
                        <a:ext cx="3884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258DEAC6-7851-4B65-AD7A-596FA715D5FE}" type="slidenum">
              <a:rPr kumimoji="0" lang="en-US" altLang="zh-TW" sz="1400" smtClean="0"/>
              <a:pPr eaLnBrk="1" hangingPunct="1"/>
              <a:t>82</a:t>
            </a:fld>
            <a:endParaRPr kumimoji="0" lang="en-US" altLang="zh-TW" sz="1400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838200"/>
            <a:ext cx="8295456" cy="501967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7: Solving the normal equations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Find the least squares solution of the following system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 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 smtClean="0"/>
              <a:t>and find the orthogonal projection of</a:t>
            </a:r>
            <a:r>
              <a:rPr lang="en-US" altLang="zh-TW" b="1" dirty="0" smtClean="0"/>
              <a:t> b</a:t>
            </a:r>
            <a:r>
              <a:rPr lang="en-US" altLang="zh-TW" dirty="0" smtClean="0"/>
              <a:t> onto the column space of </a:t>
            </a:r>
            <a:r>
              <a:rPr lang="en-US" altLang="zh-TW" i="1" dirty="0" smtClean="0"/>
              <a:t>A</a:t>
            </a:r>
            <a:endParaRPr lang="en-US" altLang="zh-TW" dirty="0" smtClean="0"/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77826" name="Object 0"/>
          <p:cNvGraphicFramePr>
            <a:graphicFrameLocks noChangeAspect="1"/>
          </p:cNvGraphicFramePr>
          <p:nvPr/>
        </p:nvGraphicFramePr>
        <p:xfrm>
          <a:off x="3138488" y="1876425"/>
          <a:ext cx="22129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8" name="Equation" r:id="rId3" imgW="1091880" imgH="914400" progId="Equation.3">
                  <p:embed/>
                </p:oleObj>
              </mc:Choice>
              <mc:Fallback>
                <p:oleObj name="Equation" r:id="rId3" imgW="1091880" imgH="914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3138488" y="1876425"/>
                        <a:ext cx="2212975" cy="175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93A1C669-9A4E-4EEF-BFF8-3F11FCD1AD03}" type="slidenum">
              <a:rPr kumimoji="0" lang="en-US" altLang="zh-TW" sz="1400" smtClean="0"/>
              <a:pPr eaLnBrk="1" hangingPunct="1"/>
              <a:t>83</a:t>
            </a:fld>
            <a:endParaRPr kumimoji="0" lang="en-US" altLang="zh-TW" sz="1400" smtClean="0"/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>
            <a:off x="533400" y="838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8850" name="Object 0"/>
          <p:cNvGraphicFramePr>
            <a:graphicFrameLocks noChangeAspect="1"/>
          </p:cNvGraphicFramePr>
          <p:nvPr/>
        </p:nvGraphicFramePr>
        <p:xfrm>
          <a:off x="1447800" y="1066800"/>
          <a:ext cx="42957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81" name="Equation" r:id="rId3" imgW="2145960" imgH="1422360" progId="Equation.3">
                  <p:embed/>
                </p:oleObj>
              </mc:Choice>
              <mc:Fallback>
                <p:oleObj name="Equation" r:id="rId3" imgW="2145960" imgH="14223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76" b="1376"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429577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1258888" y="4038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 corresponding normal system</a:t>
            </a:r>
          </a:p>
        </p:txBody>
      </p:sp>
      <p:graphicFrame>
        <p:nvGraphicFramePr>
          <p:cNvPr id="78851" name="Object 1"/>
          <p:cNvGraphicFramePr>
            <a:graphicFrameLocks noChangeAspect="1"/>
          </p:cNvGraphicFramePr>
          <p:nvPr/>
        </p:nvGraphicFramePr>
        <p:xfrm>
          <a:off x="2097088" y="4613275"/>
          <a:ext cx="2395537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82" name="Equation" r:id="rId5" imgW="1193760" imgH="711000" progId="Equation.3">
                  <p:embed/>
                </p:oleObj>
              </mc:Choice>
              <mc:Fallback>
                <p:oleObj name="Equation" r:id="rId5" imgW="11937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75" b="2675"/>
                      <a:stretch>
                        <a:fillRect/>
                      </a:stretch>
                    </p:blipFill>
                    <p:spPr bwMode="auto">
                      <a:xfrm>
                        <a:off x="2097088" y="4613275"/>
                        <a:ext cx="2395537" cy="134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B84C757-2319-4807-9AE6-E703AD51A102}" type="slidenum">
              <a:rPr kumimoji="0" lang="en-US" altLang="zh-TW" sz="1400" smtClean="0"/>
              <a:pPr eaLnBrk="1" hangingPunct="1"/>
              <a:t>84</a:t>
            </a:fld>
            <a:endParaRPr kumimoji="0" lang="en-US" altLang="zh-TW" sz="1400" smtClean="0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990600" y="1066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 least squares solution of </a:t>
            </a:r>
            <a:r>
              <a:rPr lang="en-US" altLang="zh-TW" i="1">
                <a:ea typeface="標楷體" pitchFamily="65" charset="-120"/>
              </a:rPr>
              <a:t>A</a:t>
            </a:r>
            <a:r>
              <a:rPr lang="en-US" altLang="zh-TW" b="1">
                <a:ea typeface="標楷體" pitchFamily="65" charset="-120"/>
              </a:rPr>
              <a:t>x </a:t>
            </a:r>
            <a:r>
              <a:rPr lang="en-US" altLang="zh-TW">
                <a:ea typeface="標楷體" pitchFamily="65" charset="-120"/>
              </a:rPr>
              <a:t>= </a:t>
            </a:r>
            <a:r>
              <a:rPr lang="en-US" altLang="zh-TW" b="1">
                <a:ea typeface="標楷體" pitchFamily="65" charset="-120"/>
              </a:rPr>
              <a:t>b</a:t>
            </a:r>
            <a:r>
              <a:rPr lang="en-US" altLang="zh-TW">
                <a:ea typeface="標楷體" pitchFamily="65" charset="-120"/>
              </a:rPr>
              <a:t> </a:t>
            </a:r>
          </a:p>
        </p:txBody>
      </p:sp>
      <p:graphicFrame>
        <p:nvGraphicFramePr>
          <p:cNvPr id="79874" name="Object 0"/>
          <p:cNvGraphicFramePr>
            <a:graphicFrameLocks noChangeAspect="1"/>
          </p:cNvGraphicFramePr>
          <p:nvPr/>
        </p:nvGraphicFramePr>
        <p:xfrm>
          <a:off x="1857375" y="1674813"/>
          <a:ext cx="20431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2" name="Equation" r:id="rId3" imgW="1002960" imgH="482400" progId="Equation.3">
                  <p:embed/>
                </p:oleObj>
              </mc:Choice>
              <mc:Fallback>
                <p:oleObj name="Equation" r:id="rId3" imgW="1002960" imgH="482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674813"/>
                        <a:ext cx="20431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990600" y="2924175"/>
            <a:ext cx="725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the orthogonal projection of</a:t>
            </a:r>
            <a:r>
              <a:rPr lang="en-US" altLang="zh-TW" b="1" dirty="0">
                <a:ea typeface="標楷體" pitchFamily="65" charset="-120"/>
              </a:rPr>
              <a:t> b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dirty="0" smtClean="0">
                <a:ea typeface="標楷體" pitchFamily="65" charset="-120"/>
              </a:rPr>
              <a:t>onto </a:t>
            </a:r>
            <a:r>
              <a:rPr lang="en-US" altLang="zh-TW" dirty="0">
                <a:ea typeface="標楷體" pitchFamily="65" charset="-120"/>
              </a:rPr>
              <a:t>the column space of </a:t>
            </a:r>
            <a:r>
              <a:rPr lang="en-US" altLang="zh-TW" i="1" dirty="0">
                <a:ea typeface="標楷體" pitchFamily="65" charset="-120"/>
              </a:rPr>
              <a:t>A</a:t>
            </a:r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798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34084"/>
              </p:ext>
            </p:extLst>
          </p:nvPr>
        </p:nvGraphicFramePr>
        <p:xfrm>
          <a:off x="1736005" y="3533775"/>
          <a:ext cx="43481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3" name="Equation" r:id="rId5" imgW="2171520" imgH="711000" progId="Equation.3">
                  <p:embed/>
                </p:oleObj>
              </mc:Choice>
              <mc:Fallback>
                <p:oleObj name="Equation" r:id="rId5" imgW="217152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005" y="3533775"/>
                        <a:ext cx="4348163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文字方塊 7"/>
          <p:cNvSpPr txBox="1">
            <a:spLocks noChangeArrowheads="1"/>
          </p:cNvSpPr>
          <p:nvPr/>
        </p:nvSpPr>
        <p:spPr bwMode="auto">
          <a:xfrm>
            <a:off x="1000125" y="5156200"/>
            <a:ext cx="7358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Find an orthogonal basis for </a:t>
            </a:r>
            <a:r>
              <a:rPr lang="en-US" altLang="zh-TW" sz="2000" i="1">
                <a:solidFill>
                  <a:srgbClr val="0000FF"/>
                </a:solidFill>
              </a:rPr>
              <a:t>CS</a:t>
            </a:r>
            <a:r>
              <a:rPr lang="en-US" altLang="zh-TW" sz="2000">
                <a:solidFill>
                  <a:srgbClr val="0000FF"/>
                </a:solidFill>
              </a:rPr>
              <a:t>(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) by performing the Gram-Schmidt process, and then calculate proj</a:t>
            </a:r>
            <a:r>
              <a:rPr lang="en-US" altLang="zh-TW" sz="2000" i="1" baseline="-25000">
                <a:solidFill>
                  <a:srgbClr val="0000FF"/>
                </a:solidFill>
              </a:rPr>
              <a:t>CS</a:t>
            </a:r>
            <a:r>
              <a:rPr lang="en-US" altLang="zh-TW" sz="2000" baseline="-25000">
                <a:solidFill>
                  <a:srgbClr val="0000FF"/>
                </a:solidFill>
              </a:rPr>
              <a:t>(</a:t>
            </a:r>
            <a:r>
              <a:rPr lang="en-US" altLang="zh-TW" sz="2000" i="1" baseline="-25000">
                <a:solidFill>
                  <a:srgbClr val="0000FF"/>
                </a:solidFill>
              </a:rPr>
              <a:t>A</a:t>
            </a:r>
            <a:r>
              <a:rPr lang="en-US" altLang="zh-TW" sz="2000" baseline="-25000">
                <a:solidFill>
                  <a:srgbClr val="0000FF"/>
                </a:solidFill>
              </a:rPr>
              <a:t>)</a:t>
            </a:r>
            <a:r>
              <a:rPr lang="en-US" altLang="zh-TW" sz="2000" b="1">
                <a:solidFill>
                  <a:srgbClr val="0000FF"/>
                </a:solidFill>
              </a:rPr>
              <a:t>b</a:t>
            </a:r>
            <a:r>
              <a:rPr lang="en-US" altLang="zh-TW" sz="2000">
                <a:solidFill>
                  <a:srgbClr val="0000FF"/>
                </a:solidFill>
              </a:rPr>
              <a:t> directly, you will derive the same result</a:t>
            </a:r>
            <a:endParaRPr lang="zh-TW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文字方塊 6"/>
          <p:cNvSpPr txBox="1">
            <a:spLocks noChangeArrowheads="1"/>
          </p:cNvSpPr>
          <p:nvPr/>
        </p:nvSpPr>
        <p:spPr bwMode="auto">
          <a:xfrm>
            <a:off x="539750" y="836613"/>
            <a:ext cx="8064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above problem is equivalent to find a line </a:t>
            </a:r>
            <a:r>
              <a:rPr lang="en-US" altLang="zh-TW" sz="2000" i="1" dirty="0">
                <a:solidFill>
                  <a:srgbClr val="0000FF"/>
                </a:solidFill>
              </a:rPr>
              <a:t>y </a:t>
            </a:r>
            <a:r>
              <a:rPr lang="en-US" altLang="zh-TW" sz="2000" dirty="0">
                <a:solidFill>
                  <a:srgbClr val="0000FF"/>
                </a:solidFill>
              </a:rPr>
              <a:t>=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0</a:t>
            </a:r>
            <a:r>
              <a:rPr lang="en-US" altLang="zh-TW" sz="2000" i="1" dirty="0">
                <a:solidFill>
                  <a:srgbClr val="0000FF"/>
                </a:solidFill>
              </a:rPr>
              <a:t>+c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</a:rPr>
              <a:t>x </a:t>
            </a:r>
            <a:r>
              <a:rPr lang="en-US" altLang="zh-TW" sz="2000" dirty="0">
                <a:solidFill>
                  <a:srgbClr val="0000FF"/>
                </a:solidFill>
              </a:rPr>
              <a:t>that “best fits” these three points (1, 0), (2, 1), and (3, 3) on the </a:t>
            </a:r>
            <a:r>
              <a:rPr lang="en-US" altLang="zh-TW" sz="2000" i="1" dirty="0" err="1">
                <a:solidFill>
                  <a:srgbClr val="0000FF"/>
                </a:solidFill>
              </a:rPr>
              <a:t>xy</a:t>
            </a:r>
            <a:r>
              <a:rPr lang="en-US" altLang="zh-TW" sz="2000" dirty="0">
                <a:solidFill>
                  <a:srgbClr val="0000FF"/>
                </a:solidFill>
              </a:rPr>
              <a:t>-plane.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This analysis is also called the </a:t>
            </a:r>
            <a:r>
              <a:rPr lang="en-US" altLang="zh-TW" sz="2000" b="1" dirty="0">
                <a:solidFill>
                  <a:srgbClr val="0000FF"/>
                </a:solidFill>
              </a:rPr>
              <a:t>least squares regression analysis</a:t>
            </a:r>
            <a:r>
              <a:rPr lang="en-US" altLang="zh-TW" sz="2000" dirty="0">
                <a:solidFill>
                  <a:srgbClr val="0000FF"/>
                </a:solidFill>
              </a:rPr>
              <a:t>, in which we can find the “best fit” linear relationship between 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dirty="0">
                <a:solidFill>
                  <a:srgbClr val="0000FF"/>
                </a:solidFill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</a:rPr>
              <a:t>y</a:t>
            </a:r>
            <a:r>
              <a:rPr lang="en-US" altLang="zh-TW" sz="2000" dirty="0">
                <a:solidFill>
                  <a:srgbClr val="0000FF"/>
                </a:solidFill>
              </a:rPr>
              <a:t>, and next we can estimate </a:t>
            </a:r>
            <a:r>
              <a:rPr lang="en-US" altLang="zh-TW" sz="2000" i="1" dirty="0">
                <a:solidFill>
                  <a:srgbClr val="0000FF"/>
                </a:solidFill>
              </a:rPr>
              <a:t>y</a:t>
            </a:r>
            <a:r>
              <a:rPr lang="en-US" altLang="zh-TW" sz="2000" dirty="0">
                <a:solidFill>
                  <a:srgbClr val="0000FF"/>
                </a:solidFill>
              </a:rPr>
              <a:t> given the different values of </a:t>
            </a:r>
            <a:r>
              <a:rPr lang="en-US" altLang="zh-TW" sz="2000" i="1" dirty="0">
                <a:solidFill>
                  <a:srgbClr val="0000FF"/>
                </a:solidFill>
              </a:rPr>
              <a:t>x.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matrix representation for the three equations corresponding to (1, 0), (2, 1), and (3, 3) is as follows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Since the above system of linear equations is inconsistent, only the “best possible” solution of the system, i.e., to find a solution of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to minimize the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difference between 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XC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000" i="1" dirty="0" smtClean="0">
                <a:solidFill>
                  <a:srgbClr val="0000FF"/>
                </a:solidFill>
                <a:ea typeface="標楷體" pitchFamily="65" charset="-120"/>
              </a:rPr>
              <a:t>Y </a:t>
            </a:r>
            <a:endParaRPr lang="en-US" altLang="zh-TW" sz="2000" i="1" dirty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According to the theorem on Slide 5.81, the solution of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should be   (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</a:rPr>
              <a:t> –1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X</a:t>
            </a:r>
            <a:r>
              <a:rPr lang="en-US" altLang="zh-TW" sz="2000" i="1" baseline="30000" dirty="0" smtClean="0">
                <a:solidFill>
                  <a:srgbClr val="0000FF"/>
                </a:solidFill>
              </a:rPr>
              <a:t>T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Y</a:t>
            </a:r>
            <a:r>
              <a:rPr lang="en-US" altLang="zh-TW" sz="2000" dirty="0" smtClean="0">
                <a:solidFill>
                  <a:srgbClr val="0000FF"/>
                </a:solidFill>
              </a:rPr>
              <a:t>                                              </a:t>
            </a:r>
            <a:r>
              <a:rPr lang="en-US" altLang="zh-TW" sz="2000" dirty="0">
                <a:solidFill>
                  <a:srgbClr val="0000FF"/>
                </a:solidFill>
              </a:rPr>
              <a:t>, which is exactly the same as the formula of the least squares regression in Section </a:t>
            </a:r>
            <a:r>
              <a:rPr lang="en-US" altLang="zh-TW" sz="2000" dirty="0" smtClean="0">
                <a:solidFill>
                  <a:srgbClr val="0000FF"/>
                </a:solidFill>
              </a:rPr>
              <a:t>2.5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8090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EC7A50F-4059-41B2-A578-B71A3F7E0918}" type="slidenum">
              <a:rPr kumimoji="0" lang="en-US" altLang="zh-TW" sz="1400" smtClean="0"/>
              <a:pPr eaLnBrk="1" hangingPunct="1"/>
              <a:t>85</a:t>
            </a:fld>
            <a:endParaRPr kumimoji="0" lang="en-US" altLang="zh-TW" sz="1400" smtClean="0"/>
          </a:p>
        </p:txBody>
      </p:sp>
      <p:graphicFrame>
        <p:nvGraphicFramePr>
          <p:cNvPr id="80898" name="Object 0"/>
          <p:cNvGraphicFramePr>
            <a:graphicFrameLocks noChangeAspect="1"/>
          </p:cNvGraphicFramePr>
          <p:nvPr/>
        </p:nvGraphicFramePr>
        <p:xfrm>
          <a:off x="1982788" y="3278188"/>
          <a:ext cx="4986337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4" name="Equation" r:id="rId3" imgW="2743200" imgH="711000" progId="Equation.DSMT4">
                  <p:embed/>
                </p:oleObj>
              </mc:Choice>
              <mc:Fallback>
                <p:oleObj name="Equation" r:id="rId3" imgW="2743200" imgH="711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1982788" y="3278188"/>
                        <a:ext cx="4986337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4514850" y="32400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400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50758"/>
              </p:ext>
            </p:extLst>
          </p:nvPr>
        </p:nvGraphicFramePr>
        <p:xfrm>
          <a:off x="2195736" y="5942013"/>
          <a:ext cx="293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6" name="Equation" r:id="rId7" imgW="1841400" imgH="203040" progId="Equation.DSMT4">
                  <p:embed/>
                </p:oleObj>
              </mc:Choice>
              <mc:Fallback>
                <p:oleObj name="Equation" r:id="rId7" imgW="1841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942013"/>
                        <a:ext cx="2936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7"/>
          <p:cNvGraphicFramePr>
            <a:graphicFrameLocks noChangeAspect="1"/>
          </p:cNvGraphicFramePr>
          <p:nvPr/>
        </p:nvGraphicFramePr>
        <p:xfrm>
          <a:off x="7886700" y="5522913"/>
          <a:ext cx="501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7" name="Equation" r:id="rId9" imgW="279360" imgH="215640" progId="Equation.DSMT4">
                  <p:embed/>
                </p:oleObj>
              </mc:Choice>
              <mc:Fallback>
                <p:oleObj name="Equation" r:id="rId9" imgW="2793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339" b="3339"/>
                      <a:stretch>
                        <a:fillRect/>
                      </a:stretch>
                    </p:blipFill>
                    <p:spPr bwMode="auto">
                      <a:xfrm>
                        <a:off x="7886700" y="5522913"/>
                        <a:ext cx="50165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文字方塊 6"/>
          <p:cNvSpPr txBox="1">
            <a:spLocks noChangeArrowheads="1"/>
          </p:cNvSpPr>
          <p:nvPr/>
        </p:nvSpPr>
        <p:spPr bwMode="auto">
          <a:xfrm>
            <a:off x="395288" y="765175"/>
            <a:ext cx="8280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results imply the least squares regression line for (1, 0), (2, 1), and (3, 3) is </a:t>
            </a:r>
            <a:r>
              <a:rPr lang="en-US" altLang="zh-TW" sz="2000" i="1" dirty="0">
                <a:solidFill>
                  <a:srgbClr val="0000FF"/>
                </a:solidFill>
              </a:rPr>
              <a:t>y </a:t>
            </a:r>
            <a:r>
              <a:rPr lang="en-US" altLang="zh-TW" sz="2000" dirty="0">
                <a:solidFill>
                  <a:srgbClr val="0000FF"/>
                </a:solidFill>
              </a:rPr>
              <a:t>= – (5/3) + (3/2)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Since the “best fit” rather than the “exact” relationship is considered, an error term </a:t>
            </a:r>
            <a:r>
              <a:rPr lang="en-US" altLang="zh-TW" sz="2000" i="1" dirty="0">
                <a:solidFill>
                  <a:srgbClr val="0000FF"/>
                </a:solidFill>
              </a:rPr>
              <a:t>e</a:t>
            </a:r>
            <a:r>
              <a:rPr lang="en-US" altLang="zh-TW" sz="2000" dirty="0">
                <a:solidFill>
                  <a:srgbClr val="0000FF"/>
                </a:solidFill>
              </a:rPr>
              <a:t> should be introduced to obtain the exact equations corresponding to (1, 0), (2, 1), and (3, 3).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minimized sum of </a:t>
            </a:r>
            <a:r>
              <a:rPr lang="en-US" altLang="zh-TW" sz="2000" dirty="0" smtClean="0">
                <a:solidFill>
                  <a:srgbClr val="0000FF"/>
                </a:solidFill>
              </a:rPr>
              <a:t>squared </a:t>
            </a:r>
            <a:r>
              <a:rPr lang="en-US" altLang="zh-TW" sz="2000" dirty="0">
                <a:solidFill>
                  <a:srgbClr val="0000FF"/>
                </a:solidFill>
              </a:rPr>
              <a:t>errors is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</a:rPr>
              <a:t>Note that the square root of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E</a:t>
            </a:r>
            <a:r>
              <a:rPr lang="en-US" altLang="zh-TW" sz="2000" i="1" baseline="30000" dirty="0" smtClean="0">
                <a:solidFill>
                  <a:srgbClr val="0000FF"/>
                </a:solidFill>
              </a:rPr>
              <a:t>T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E</a:t>
            </a:r>
            <a:r>
              <a:rPr lang="en-US" altLang="zh-TW" sz="2000" dirty="0" smtClean="0">
                <a:solidFill>
                  <a:srgbClr val="0000FF"/>
                </a:solidFill>
              </a:rPr>
              <a:t> is the distance between     and        , i.e.,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8192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3BF25426-ACA5-4E43-BBE7-40AA0333E785}" type="slidenum">
              <a:rPr kumimoji="0" lang="en-US" altLang="zh-TW" sz="1400" smtClean="0"/>
              <a:pPr eaLnBrk="1" hangingPunct="1"/>
              <a:t>86</a:t>
            </a:fld>
            <a:endParaRPr kumimoji="0" lang="en-US" altLang="zh-TW" sz="1400" smtClean="0"/>
          </a:p>
        </p:txBody>
      </p:sp>
      <p:graphicFrame>
        <p:nvGraphicFramePr>
          <p:cNvPr id="819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8744"/>
              </p:ext>
            </p:extLst>
          </p:nvPr>
        </p:nvGraphicFramePr>
        <p:xfrm>
          <a:off x="841375" y="2708275"/>
          <a:ext cx="72707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5" name="Equation" r:id="rId3" imgW="4000320" imgH="711000" progId="Equation.DSMT4">
                  <p:embed/>
                </p:oleObj>
              </mc:Choice>
              <mc:Fallback>
                <p:oleObj name="Equation" r:id="rId3" imgW="4000320" imgH="711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841375" y="2708275"/>
                        <a:ext cx="7270750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94573"/>
              </p:ext>
            </p:extLst>
          </p:nvPr>
        </p:nvGraphicFramePr>
        <p:xfrm>
          <a:off x="2154238" y="4508500"/>
          <a:ext cx="41687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6" name="Equation" r:id="rId5" imgW="2298600" imgH="711000" progId="Equation.DSMT4">
                  <p:embed/>
                </p:oleObj>
              </mc:Choice>
              <mc:Fallback>
                <p:oleObj name="Equation" r:id="rId5" imgW="22986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2154238" y="4508500"/>
                        <a:ext cx="416877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75677"/>
              </p:ext>
            </p:extLst>
          </p:nvPr>
        </p:nvGraphicFramePr>
        <p:xfrm>
          <a:off x="6516216" y="5868000"/>
          <a:ext cx="2524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7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6516216" y="5868000"/>
                        <a:ext cx="2524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34444"/>
              </p:ext>
            </p:extLst>
          </p:nvPr>
        </p:nvGraphicFramePr>
        <p:xfrm>
          <a:off x="7164288" y="5796000"/>
          <a:ext cx="4841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8" name="Equation" r:id="rId9" imgW="266400" imgH="215640" progId="Equation.DSMT4">
                  <p:embed/>
                </p:oleObj>
              </mc:Choice>
              <mc:Fallback>
                <p:oleObj name="Equation" r:id="rId9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7164288" y="5796000"/>
                        <a:ext cx="48418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21448"/>
              </p:ext>
            </p:extLst>
          </p:nvPr>
        </p:nvGraphicFramePr>
        <p:xfrm>
          <a:off x="1331640" y="6274375"/>
          <a:ext cx="5749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9" name="Equation" r:id="rId11" imgW="3162240" imgH="279360" progId="Equation.DSMT4">
                  <p:embed/>
                </p:oleObj>
              </mc:Choice>
              <mc:Fallback>
                <p:oleObj name="Equation" r:id="rId11" imgW="3162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1331640" y="6274375"/>
                        <a:ext cx="574992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F7CCBBF8-C54D-45F4-ABA5-3023DB74A336}" type="slidenum">
              <a:rPr kumimoji="0" lang="en-US" altLang="zh-TW" sz="1400" smtClean="0"/>
              <a:pPr eaLnBrk="1" hangingPunct="1"/>
              <a:t>87</a:t>
            </a:fld>
            <a:endParaRPr kumimoji="0" lang="en-US" altLang="zh-TW" sz="1400" smtClean="0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358187" cy="3786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Ex: Prediction of world population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The following table shows the world population (in billions) for six different years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smtClean="0">
                <a:solidFill>
                  <a:schemeClr val="tx1"/>
                </a:solidFill>
              </a:rPr>
              <a:t>Let </a:t>
            </a:r>
            <a:r>
              <a:rPr lang="en-US" altLang="zh-TW" i="1" dirty="0" smtClean="0">
                <a:solidFill>
                  <a:schemeClr val="tx1"/>
                </a:solidFill>
              </a:rPr>
              <a:t>x </a:t>
            </a:r>
            <a:r>
              <a:rPr lang="en-US" altLang="zh-TW" dirty="0" smtClean="0">
                <a:solidFill>
                  <a:schemeClr val="tx1"/>
                </a:solidFill>
              </a:rPr>
              <a:t>= 0 represent the year 1980. Find the least squares regression quadratic polynomial </a:t>
            </a:r>
            <a:r>
              <a:rPr lang="en-US" altLang="zh-TW" i="1" dirty="0" smtClean="0">
                <a:solidFill>
                  <a:schemeClr val="tx1"/>
                </a:solidFill>
              </a:rPr>
              <a:t>y </a:t>
            </a:r>
            <a:r>
              <a:rPr lang="en-US" altLang="zh-TW" dirty="0" smtClean="0">
                <a:solidFill>
                  <a:schemeClr val="tx1"/>
                </a:solidFill>
              </a:rPr>
              <a:t>= </a:t>
            </a:r>
            <a:r>
              <a:rPr lang="en-US" altLang="zh-TW" i="1" dirty="0" smtClean="0">
                <a:solidFill>
                  <a:schemeClr val="tx1"/>
                </a:solidFill>
              </a:rPr>
              <a:t>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0</a:t>
            </a:r>
            <a:r>
              <a:rPr lang="en-US" altLang="zh-TW" i="1" dirty="0" smtClean="0">
                <a:solidFill>
                  <a:schemeClr val="tx1"/>
                </a:solidFill>
              </a:rPr>
              <a:t>+c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x+c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i="1" dirty="0" smtClean="0">
                <a:solidFill>
                  <a:schemeClr val="tx1"/>
                </a:solidFill>
              </a:rPr>
              <a:t>x</a:t>
            </a:r>
            <a:r>
              <a:rPr lang="en-US" altLang="zh-TW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i="1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for these data and use the model to estimate the population for the year 2010</a:t>
            </a:r>
            <a:endParaRPr lang="en-US" altLang="zh-TW" baseline="30000" dirty="0" smtClean="0">
              <a:solidFill>
                <a:schemeClr val="tx1"/>
              </a:solidFill>
            </a:endParaRPr>
          </a:p>
          <a:p>
            <a:pPr marL="376238" lvl="1" indent="0" eaLnBrk="1" hangingPunct="1">
              <a:buFont typeface="Wingdings" pitchFamily="2" charset="2"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82946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57313" y="2286000"/>
          <a:ext cx="5786435" cy="954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7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Year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1980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1985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1990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1995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2000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2005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Population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4.5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4.8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5.3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5.7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6.1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6.5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5" name="文字方塊 6"/>
          <p:cNvSpPr txBox="1">
            <a:spLocks noChangeArrowheads="1"/>
          </p:cNvSpPr>
          <p:nvPr/>
        </p:nvSpPr>
        <p:spPr bwMode="auto">
          <a:xfrm>
            <a:off x="642938" y="4714875"/>
            <a:ext cx="76438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>
                <a:solidFill>
                  <a:srgbClr val="0000FF"/>
                </a:solidFill>
              </a:rPr>
              <a:t>※ The least squares regression analysis can be employed to solve not only the univariate regression in the previous example but also multivariate regressions, i.e., </a:t>
            </a:r>
            <a:r>
              <a:rPr lang="en-US" altLang="zh-TW" sz="2000" i="1">
                <a:solidFill>
                  <a:srgbClr val="0000FF"/>
                </a:solidFill>
              </a:rPr>
              <a:t>y</a:t>
            </a:r>
            <a:r>
              <a:rPr lang="en-US" altLang="zh-TW" sz="2000">
                <a:solidFill>
                  <a:srgbClr val="0000FF"/>
                </a:solidFill>
              </a:rPr>
              <a:t> =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0</a:t>
            </a:r>
            <a:r>
              <a:rPr lang="en-US" altLang="zh-TW" sz="2000">
                <a:solidFill>
                  <a:srgbClr val="0000FF"/>
                </a:solidFill>
              </a:rPr>
              <a:t> 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1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baseline="-25000">
                <a:solidFill>
                  <a:srgbClr val="0000FF"/>
                </a:solidFill>
              </a:rPr>
              <a:t>1</a:t>
            </a:r>
            <a:r>
              <a:rPr lang="en-US" altLang="zh-TW" sz="2000">
                <a:solidFill>
                  <a:srgbClr val="0000FF"/>
                </a:solidFill>
              </a:rPr>
              <a:t> 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2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baseline="-25000">
                <a:solidFill>
                  <a:srgbClr val="0000FF"/>
                </a:solidFill>
              </a:rPr>
              <a:t>2</a:t>
            </a:r>
            <a:r>
              <a:rPr lang="en-US" altLang="zh-TW" sz="2000">
                <a:solidFill>
                  <a:srgbClr val="0000FF"/>
                </a:solidFill>
              </a:rPr>
              <a:t>+…+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i="1" baseline="-25000">
                <a:solidFill>
                  <a:srgbClr val="0000FF"/>
                </a:solidFill>
              </a:rPr>
              <a:t>n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i="1" baseline="-25000">
                <a:solidFill>
                  <a:srgbClr val="0000FF"/>
                </a:solidFill>
              </a:rPr>
              <a:t>n</a:t>
            </a:r>
            <a:r>
              <a:rPr lang="en-US" altLang="zh-TW" sz="2000">
                <a:solidFill>
                  <a:srgbClr val="0000FF"/>
                </a:solidFill>
              </a:rPr>
              <a:t>, where </a:t>
            </a:r>
            <a:r>
              <a:rPr lang="en-US" altLang="zh-TW" sz="2000" i="1">
                <a:solidFill>
                  <a:srgbClr val="0000FF"/>
                </a:solidFill>
              </a:rPr>
              <a:t>y</a:t>
            </a:r>
            <a:r>
              <a:rPr lang="en-US" altLang="zh-TW" sz="2000">
                <a:solidFill>
                  <a:srgbClr val="0000FF"/>
                </a:solidFill>
              </a:rPr>
              <a:t> is the dependent variable and 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i="1" baseline="-25000">
                <a:solidFill>
                  <a:srgbClr val="0000FF"/>
                </a:solidFill>
              </a:rPr>
              <a:t>i</a:t>
            </a:r>
            <a:r>
              <a:rPr lang="en-US" altLang="zh-TW" sz="2000">
                <a:solidFill>
                  <a:srgbClr val="0000FF"/>
                </a:solidFill>
              </a:rPr>
              <a:t> are explanatory variables</a:t>
            </a:r>
            <a:endParaRPr lang="zh-TW" altLang="en-US" sz="2000" i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A13CB68-54CE-484B-B99F-DC1498B14D6D}" type="slidenum">
              <a:rPr kumimoji="0" lang="en-US" altLang="zh-TW" sz="1400" smtClean="0"/>
              <a:pPr eaLnBrk="1" hangingPunct="1"/>
              <a:t>88</a:t>
            </a:fld>
            <a:endParaRPr kumimoji="0" lang="en-US" altLang="zh-TW" sz="1400" smtClean="0"/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3"/>
            <a:ext cx="8678863" cy="50196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By substituting the data points (0, 4.5), (5, 4.8), (10, 5.3), (15, 5.7), (20, 6.1), and (25, 6.5) into the quadratic polynomial </a:t>
            </a:r>
            <a:r>
              <a:rPr lang="en-US" altLang="zh-TW" i="1" smtClean="0">
                <a:solidFill>
                  <a:schemeClr val="tx1"/>
                </a:solidFill>
              </a:rPr>
              <a:t>y </a:t>
            </a:r>
            <a:r>
              <a:rPr lang="en-US" altLang="zh-TW" smtClean="0">
                <a:solidFill>
                  <a:schemeClr val="tx1"/>
                </a:solidFill>
              </a:rPr>
              <a:t>= </a:t>
            </a:r>
            <a:r>
              <a:rPr lang="en-US" altLang="zh-TW" i="1" smtClean="0">
                <a:solidFill>
                  <a:schemeClr val="tx1"/>
                </a:solidFill>
              </a:rPr>
              <a:t>c</a:t>
            </a:r>
            <a:r>
              <a:rPr lang="en-US" altLang="zh-TW" baseline="-25000" smtClean="0">
                <a:solidFill>
                  <a:schemeClr val="tx1"/>
                </a:solidFill>
              </a:rPr>
              <a:t>0</a:t>
            </a:r>
            <a:r>
              <a:rPr lang="en-US" altLang="zh-TW" i="1" smtClean="0">
                <a:solidFill>
                  <a:schemeClr val="tx1"/>
                </a:solidFill>
              </a:rPr>
              <a:t>+c</a:t>
            </a:r>
            <a:r>
              <a:rPr lang="en-US" altLang="zh-TW" baseline="-25000" smtClean="0">
                <a:solidFill>
                  <a:schemeClr val="tx1"/>
                </a:solidFill>
              </a:rPr>
              <a:t>1</a:t>
            </a:r>
            <a:r>
              <a:rPr lang="en-US" altLang="zh-TW" i="1" smtClean="0">
                <a:solidFill>
                  <a:schemeClr val="tx1"/>
                </a:solidFill>
              </a:rPr>
              <a:t>x+c</a:t>
            </a:r>
            <a:r>
              <a:rPr lang="en-US" altLang="zh-TW" baseline="-25000" smtClean="0">
                <a:solidFill>
                  <a:schemeClr val="tx1"/>
                </a:solidFill>
              </a:rPr>
              <a:t>2</a:t>
            </a:r>
            <a:r>
              <a:rPr lang="en-US" altLang="zh-TW" i="1" smtClean="0">
                <a:solidFill>
                  <a:schemeClr val="tx1"/>
                </a:solidFill>
              </a:rPr>
              <a:t>x</a:t>
            </a:r>
            <a:r>
              <a:rPr lang="en-US" altLang="zh-TW" i="1" baseline="30000" smtClean="0">
                <a:solidFill>
                  <a:schemeClr val="tx1"/>
                </a:solidFill>
              </a:rPr>
              <a:t>2</a:t>
            </a:r>
            <a:r>
              <a:rPr lang="en-US" altLang="zh-TW" smtClean="0">
                <a:solidFill>
                  <a:schemeClr val="tx1"/>
                </a:solidFill>
              </a:rPr>
              <a:t>, we can produce the least squares problem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The normal equations are</a:t>
            </a:r>
            <a:endParaRPr lang="en-US" altLang="zh-TW" smtClean="0"/>
          </a:p>
        </p:txBody>
      </p:sp>
      <p:graphicFrame>
        <p:nvGraphicFramePr>
          <p:cNvPr id="83970" name="Object 0"/>
          <p:cNvGraphicFramePr>
            <a:graphicFrameLocks noChangeAspect="1"/>
          </p:cNvGraphicFramePr>
          <p:nvPr/>
        </p:nvGraphicFramePr>
        <p:xfrm>
          <a:off x="2882900" y="2033588"/>
          <a:ext cx="28321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4" name="Equation" r:id="rId3" imgW="1650960" imgH="1600200" progId="Equation.3">
                  <p:embed/>
                </p:oleObj>
              </mc:Choice>
              <mc:Fallback>
                <p:oleObj name="Equation" r:id="rId3" imgW="1650960" imgH="1600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2882900" y="2033588"/>
                        <a:ext cx="283210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1833563" y="5119688"/>
          <a:ext cx="4203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6" name="Equation" r:id="rId7" imgW="2450880" imgH="939600" progId="Equation.3">
                  <p:embed/>
                </p:oleObj>
              </mc:Choice>
              <mc:Fallback>
                <p:oleObj name="Equation" r:id="rId7" imgW="245088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99" b="2299"/>
                      <a:stretch>
                        <a:fillRect/>
                      </a:stretch>
                    </p:blipFill>
                    <p:spPr bwMode="auto">
                      <a:xfrm>
                        <a:off x="1833563" y="5119688"/>
                        <a:ext cx="42037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6CDB4A2-C649-4ADC-BD38-58A3997ECF1A}" type="slidenum">
              <a:rPr kumimoji="0" lang="en-US" altLang="zh-TW" sz="1400" smtClean="0"/>
              <a:pPr eaLnBrk="1" hangingPunct="1"/>
              <a:t>89</a:t>
            </a:fld>
            <a:endParaRPr kumimoji="0" lang="en-US" altLang="zh-TW" sz="140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00125"/>
            <a:ext cx="8321675" cy="48053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The solution is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Evaluating this polynomial at </a:t>
            </a:r>
            <a:r>
              <a:rPr lang="en-US" altLang="zh-TW" i="1" smtClean="0">
                <a:solidFill>
                  <a:schemeClr val="tx1"/>
                </a:solidFill>
              </a:rPr>
              <a:t>x </a:t>
            </a:r>
            <a:r>
              <a:rPr lang="en-US" altLang="zh-TW" smtClean="0">
                <a:solidFill>
                  <a:schemeClr val="tx1"/>
                </a:solidFill>
              </a:rPr>
              <a:t>= 30 gives the estimate of the world population for the year 2010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chemeClr val="tx1"/>
              </a:solidFill>
            </a:endParaRPr>
          </a:p>
        </p:txBody>
      </p:sp>
      <p:graphicFrame>
        <p:nvGraphicFramePr>
          <p:cNvPr id="84994" name="Object 0"/>
          <p:cNvGraphicFramePr>
            <a:graphicFrameLocks noChangeAspect="1"/>
          </p:cNvGraphicFramePr>
          <p:nvPr/>
        </p:nvGraphicFramePr>
        <p:xfrm>
          <a:off x="1985963" y="1857375"/>
          <a:ext cx="37830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4" name="Equation" r:id="rId3" imgW="1866600" imgH="711000" progId="Equation.3">
                  <p:embed/>
                </p:oleObj>
              </mc:Choice>
              <mc:Fallback>
                <p:oleObj name="Equation" r:id="rId3" imgW="1866600" imgH="7110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1985963" y="1857375"/>
                        <a:ext cx="3783012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071688" y="4714875"/>
          <a:ext cx="38592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5" name="Equation" r:id="rId5" imgW="1904760" imgH="203040" progId="Equation.3">
                  <p:embed/>
                </p:oleObj>
              </mc:Choice>
              <mc:Fallback>
                <p:oleObj name="Equation" r:id="rId5" imgW="19047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2071688" y="4714875"/>
                        <a:ext cx="38592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17929D20-8AB0-4056-AFBE-5EDA3FB37694}" type="slidenum">
              <a:rPr kumimoji="0" lang="en-US" altLang="zh-TW" sz="1400" smtClean="0"/>
              <a:pPr eaLnBrk="1" hangingPunct="1"/>
              <a:t>9</a:t>
            </a:fld>
            <a:endParaRPr kumimoji="0" lang="en-US" altLang="zh-TW" sz="1400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Distance between two vectors:</a:t>
            </a:r>
          </a:p>
          <a:p>
            <a:pPr lvl="1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dirty="0" smtClean="0"/>
              <a:t>The distance between two vectors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v </a:t>
            </a:r>
            <a:r>
              <a:rPr lang="en-US" altLang="zh-TW" dirty="0" smtClean="0"/>
              <a:t>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 smtClean="0"/>
              <a:t> is 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730500" y="1714500"/>
          <a:ext cx="22701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1" r:id="rId3" imgW="1028700" imgH="190500" progId="Equation.3">
                  <p:embed/>
                </p:oleObj>
              </mc:Choice>
              <mc:Fallback>
                <p:oleObj r:id="rId3" imgW="10287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714500"/>
                        <a:ext cx="22701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395288" y="4714875"/>
            <a:ext cx="79248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distance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      if and only if </a:t>
            </a:r>
            <a:r>
              <a:rPr lang="en-US" altLang="zh-TW" b="1" dirty="0">
                <a:latin typeface="+mn-lt"/>
                <a:ea typeface="標楷體" pitchFamily="65" charset="-120"/>
              </a:rPr>
              <a:t>u</a:t>
            </a:r>
            <a:r>
              <a:rPr lang="en-US" altLang="zh-TW" dirty="0">
                <a:latin typeface="+mn-lt"/>
                <a:ea typeface="標楷體" pitchFamily="65" charset="-120"/>
              </a:rPr>
              <a:t> = </a:t>
            </a:r>
            <a:r>
              <a:rPr lang="en-US" altLang="zh-TW" b="1" dirty="0">
                <a:latin typeface="+mn-lt"/>
                <a:ea typeface="標楷體" pitchFamily="65" charset="-120"/>
              </a:rPr>
              <a:t>v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44015"/>
              </p:ext>
            </p:extLst>
          </p:nvPr>
        </p:nvGraphicFramePr>
        <p:xfrm>
          <a:off x="1177925" y="5311775"/>
          <a:ext cx="1663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2" name="方程式" r:id="rId5" imgW="749160" imgH="203040" progId="Equation.3">
                  <p:embed/>
                </p:oleObj>
              </mc:Choice>
              <mc:Fallback>
                <p:oleObj name="方程式" r:id="rId5" imgW="7491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5311775"/>
                        <a:ext cx="1663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89302"/>
              </p:ext>
            </p:extLst>
          </p:nvPr>
        </p:nvGraphicFramePr>
        <p:xfrm>
          <a:off x="1277095" y="5872163"/>
          <a:ext cx="1436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3" name="方程式" r:id="rId7" imgW="1434960" imgH="342720" progId="Equation.3">
                  <p:embed/>
                </p:oleObj>
              </mc:Choice>
              <mc:Fallback>
                <p:oleObj name="方程式" r:id="rId7" imgW="1434960" imgH="342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095" y="5872163"/>
                        <a:ext cx="1436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25568"/>
              </p:ext>
            </p:extLst>
          </p:nvPr>
        </p:nvGraphicFramePr>
        <p:xfrm>
          <a:off x="1259632" y="6351588"/>
          <a:ext cx="22891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4" r:id="rId9" imgW="1040948" imgH="190417" progId="Equation.3">
                  <p:embed/>
                </p:oleObj>
              </mc:Choice>
              <mc:Fallback>
                <p:oleObj r:id="rId9" imgW="1040948" imgH="19041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351588"/>
                        <a:ext cx="22891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14563"/>
            <a:ext cx="35147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202" name="文字方塊 11"/>
          <p:cNvSpPr txBox="1">
            <a:spLocks noChangeArrowheads="1"/>
          </p:cNvSpPr>
          <p:nvPr/>
        </p:nvSpPr>
        <p:spPr bwMode="auto">
          <a:xfrm>
            <a:off x="3491880" y="6372036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(commutative property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r>
              <a:rPr lang="zh-TW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of </a:t>
            </a:r>
            <a:r>
              <a:rPr lang="en-US" altLang="zh-TW" sz="1800" dirty="0">
                <a:solidFill>
                  <a:srgbClr val="0000FF"/>
                </a:solidFill>
              </a:rPr>
              <a:t>the </a:t>
            </a:r>
            <a:r>
              <a:rPr lang="en-US" altLang="zh-TW" sz="1800" dirty="0" smtClean="0">
                <a:solidFill>
                  <a:srgbClr val="0000FF"/>
                </a:solidFill>
              </a:rPr>
              <a:t>distance function)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D09EA892-B299-43D1-BD8E-4253E8B841B3}" type="slidenum">
              <a:rPr kumimoji="0" lang="en-US" altLang="zh-TW" sz="1400" smtClean="0"/>
              <a:pPr eaLnBrk="1" hangingPunct="1"/>
              <a:t>90</a:t>
            </a:fld>
            <a:endParaRPr kumimoji="0" lang="en-US" altLang="zh-TW" sz="1400" smtClean="0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381000" y="785813"/>
            <a:ext cx="85486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06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In the field of management, the least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squares regression is commonly used to find the linear relationship between the dependent variable (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y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and explanatory variables (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x</a:t>
            </a:r>
            <a:r>
              <a:rPr lang="en-US" altLang="zh-TW" i="1" baseline="-25000" dirty="0">
                <a:solidFill>
                  <a:schemeClr val="hlink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), for example,</a:t>
            </a:r>
          </a:p>
          <a:p>
            <a:pPr marL="525463" lvl="1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The relationship between the growth of the cost of purchasing material (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y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and the growth of the oil price (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x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If the regression result is </a:t>
            </a:r>
            <a:r>
              <a:rPr lang="en-US" altLang="zh-TW" sz="2000" i="1" dirty="0">
                <a:solidFill>
                  <a:srgbClr val="000000"/>
                </a:solidFill>
                <a:ea typeface="標楷體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= 0.01 + 3</a:t>
            </a:r>
            <a:r>
              <a:rPr lang="en-US" altLang="zh-TW" sz="2000" i="1" dirty="0">
                <a:solidFill>
                  <a:srgbClr val="000000"/>
                </a:solidFill>
                <a:ea typeface="標楷體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, it means that if the oil price rises by 1%, then the firm’s cost on material on average increases by 3%</a:t>
            </a:r>
          </a:p>
          <a:p>
            <a:pPr marL="525463" lvl="1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The relationship between the excess returns of an individual stock </a:t>
            </a:r>
            <a:r>
              <a:rPr lang="en-US" altLang="zh-TW" i="1" dirty="0" err="1" smtClean="0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 (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y 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=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dirty="0"/>
              <a:t>–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f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and the excess returns of the market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index (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x =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M</a:t>
            </a:r>
            <a:r>
              <a:rPr lang="en-US" altLang="zh-TW" dirty="0"/>
              <a:t> –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f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(single-factor model or CAPM)</a:t>
            </a: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If the regression result is </a:t>
            </a:r>
            <a:r>
              <a:rPr lang="en-US" altLang="zh-TW" sz="2000" i="1" dirty="0">
                <a:solidFill>
                  <a:srgbClr val="000000"/>
                </a:solidFill>
                <a:ea typeface="標楷體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= 0.05 + 1.2</a:t>
            </a:r>
            <a:r>
              <a:rPr lang="en-US" altLang="zh-TW" sz="2000" i="1" dirty="0">
                <a:solidFill>
                  <a:srgbClr val="000000"/>
                </a:solidFill>
                <a:ea typeface="標楷體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, it means that if the market excess return rises by 1%, then the excess return of the individual stock on average increases by 1.2%</a:t>
            </a: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sz="2200" dirty="0">
              <a:solidFill>
                <a:srgbClr val="000000"/>
              </a:solidFill>
              <a:ea typeface="標楷體" pitchFamily="65" charset="-120"/>
            </a:endParaRP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sz="2000" dirty="0">
              <a:solidFill>
                <a:srgbClr val="000000"/>
              </a:solidFill>
              <a:ea typeface="標楷體" pitchFamily="65" charset="-120"/>
            </a:endParaRP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The coefficient for </a:t>
            </a:r>
            <a:r>
              <a:rPr lang="en-US" altLang="zh-TW" sz="2000" i="1" dirty="0">
                <a:solidFill>
                  <a:srgbClr val="000000"/>
                </a:solidFill>
                <a:ea typeface="標楷體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, which is 1.2 here, is called beta</a:t>
            </a:r>
          </a:p>
          <a:p>
            <a:pPr marL="982663" lvl="2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525463" lvl="1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525463" lvl="1" indent="-149225">
              <a:lnSpc>
                <a:spcPct val="106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654050" lvl="1" indent="-196850">
              <a:lnSpc>
                <a:spcPct val="106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28750" y="5759450"/>
          <a:ext cx="6643689" cy="7413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Expected market</a:t>
                      </a:r>
                      <a:r>
                        <a:rPr lang="en-US" altLang="zh-TW" sz="1800" b="0" baseline="0" dirty="0" smtClean="0"/>
                        <a:t> excess return next year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9%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10%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11%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Expected individual</a:t>
                      </a:r>
                      <a:r>
                        <a:rPr lang="en-US" altLang="zh-TW" sz="1800" b="0" baseline="0" dirty="0" smtClean="0"/>
                        <a:t> excess return next year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15.8%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17%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18.2%</a:t>
                      </a:r>
                      <a:endParaRPr lang="zh-TW" altLang="en-US" sz="1800" b="0" dirty="0"/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0E34C985-447F-403B-81F1-26182C2E47D0}" type="slidenum">
              <a:rPr kumimoji="0" lang="en-US" altLang="zh-TW" sz="1400" smtClean="0"/>
              <a:pPr eaLnBrk="1" hangingPunct="1"/>
              <a:t>91</a:t>
            </a:fld>
            <a:endParaRPr kumimoji="0" lang="en-US" altLang="zh-TW" sz="1400" smtClean="0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251520" y="785813"/>
            <a:ext cx="8784976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Homework 1: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Find betas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three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firms</a:t>
            </a:r>
          </a:p>
          <a:p>
            <a:pPr marL="452438" lvl="1" indent="-269875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u"/>
              <a:tabLst>
                <a:tab pos="452438" algn="l"/>
              </a:tabLst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Solve the least squares regression problem as follows</a:t>
            </a:r>
          </a:p>
          <a:p>
            <a:pPr marL="525463" lvl="1" indent="-149225">
              <a:spcBef>
                <a:spcPts val="600"/>
              </a:spcBef>
              <a:buClr>
                <a:srgbClr val="000000"/>
              </a:buClr>
              <a:buSzPct val="55000"/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	                        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dirty="0"/>
              <a:t>–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i="1" baseline="-25000" dirty="0">
                <a:solidFill>
                  <a:srgbClr val="000000"/>
                </a:solidFill>
                <a:ea typeface="標楷體" pitchFamily="65" charset="-120"/>
              </a:rPr>
              <a:t>  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= </a:t>
            </a:r>
            <a:r>
              <a:rPr lang="el-GR" altLang="zh-TW" i="1" dirty="0">
                <a:solidFill>
                  <a:srgbClr val="000000"/>
                </a:solidFill>
                <a:ea typeface="標楷體" pitchFamily="65" charset="-120"/>
              </a:rPr>
              <a:t>α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 + </a:t>
            </a:r>
            <a:r>
              <a:rPr lang="el-GR" altLang="zh-TW" i="1" dirty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dirty="0"/>
              <a:t> – </a:t>
            </a:r>
            <a:r>
              <a:rPr lang="en-US" altLang="zh-TW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+ </a:t>
            </a:r>
            <a:r>
              <a:rPr lang="en-US" altLang="zh-TW" i="1" dirty="0">
                <a:solidFill>
                  <a:srgbClr val="000000"/>
                </a:solidFill>
                <a:ea typeface="標楷體" pitchFamily="65" charset="-120"/>
              </a:rPr>
              <a:t>e</a:t>
            </a:r>
            <a:r>
              <a:rPr lang="en-US" altLang="zh-TW" i="1" baseline="-25000" dirty="0">
                <a:solidFill>
                  <a:srgbClr val="000000"/>
                </a:solidFill>
                <a:ea typeface="標楷體" pitchFamily="65" charset="-120"/>
              </a:rPr>
              <a:t>t</a:t>
            </a:r>
            <a:endParaRPr lang="en-US" altLang="zh-TW" i="1" dirty="0">
              <a:solidFill>
                <a:srgbClr val="000000"/>
              </a:solidFill>
              <a:ea typeface="標楷體" pitchFamily="65" charset="-120"/>
            </a:endParaRPr>
          </a:p>
          <a:p>
            <a:pPr marL="722313" lvl="2" indent="-230188">
              <a:spcBef>
                <a:spcPts val="6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are 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total returns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of the asset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the market index on each trading day </a:t>
            </a:r>
            <a:r>
              <a:rPr lang="en-US" altLang="zh-TW" sz="2200" i="1" dirty="0">
                <a:solidFill>
                  <a:srgbClr val="000000"/>
                </a:solidFill>
                <a:ea typeface="標楷體" pitchFamily="65" charset="-120"/>
              </a:rPr>
              <a:t>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, which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include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both capital gains and dividend income</a:t>
            </a:r>
          </a:p>
          <a:p>
            <a:pPr marL="981075" lvl="3" indent="-258763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It is inappropriate to calculate returns according to closing prices, and you need to find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adjusted closing prices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to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compute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the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adjusted (total) return</a:t>
            </a:r>
            <a:endParaRPr lang="en-US" altLang="zh-TW" sz="2000" dirty="0">
              <a:solidFill>
                <a:srgbClr val="000000"/>
              </a:solidFill>
              <a:ea typeface="標楷體" pitchFamily="65" charset="-120"/>
            </a:endParaRPr>
          </a:p>
          <a:p>
            <a:pPr marL="981075" lvl="3" indent="-258763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S&amp;P 500 total return index can be downloaded from the course website </a:t>
            </a:r>
          </a:p>
          <a:p>
            <a:pPr marL="981075" lvl="3" indent="-258763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Adjusted closing prices of S&amp;P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500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components can be downloaded from the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finance page of U.S.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Yahoo</a:t>
            </a:r>
          </a:p>
          <a:p>
            <a:pPr marL="981075" lvl="3" indent="-258763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Since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and </a:t>
            </a:r>
            <a:r>
              <a:rPr lang="en-US" altLang="zh-TW" sz="20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are daily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returns, convert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them to annualized returns</a:t>
            </a:r>
          </a:p>
          <a:p>
            <a:pPr marL="722313" lvl="2" indent="-230188">
              <a:spcBef>
                <a:spcPts val="6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The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risk free rate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is approximated by 1-month Treasury yields</a:t>
            </a:r>
          </a:p>
          <a:p>
            <a:pPr marL="981075" lvl="3" indent="-258763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U.S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. Department of the Treasury: http://www.treasury.gov/resource-center/data-chart-center/interest-rates/Pages/TextView.aspx?data=yield</a:t>
            </a:r>
          </a:p>
          <a:p>
            <a:pPr marL="722313" lvl="2" indent="-230188">
              <a:spcBef>
                <a:spcPts val="6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Today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is assumed to be Sept. 1,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2015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and it is required to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employ the prior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two-year historical daily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returns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to solve </a:t>
            </a:r>
            <a:r>
              <a:rPr lang="el-GR" altLang="zh-TW" sz="2200" i="1" dirty="0">
                <a:solidFill>
                  <a:srgbClr val="000000"/>
                </a:solidFill>
                <a:ea typeface="標楷體" pitchFamily="65" charset="-120"/>
              </a:rPr>
              <a:t>α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</a:t>
            </a:r>
            <a:r>
              <a:rPr lang="el-GR" altLang="zh-TW" sz="2200" i="1" dirty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for each firm</a:t>
            </a:r>
          </a:p>
          <a:p>
            <a:pPr marL="654050" lvl="1" indent="-196850"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550BF4B7-0DB4-44B3-AB65-417F50BD4304}" type="slidenum">
              <a:rPr kumimoji="0" lang="en-US" altLang="zh-TW" sz="1400" smtClean="0"/>
              <a:pPr eaLnBrk="1" hangingPunct="1"/>
              <a:t>92</a:t>
            </a:fld>
            <a:endParaRPr kumimoji="0" lang="en-US" altLang="zh-TW" sz="1400" smtClean="0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323528" y="765174"/>
            <a:ext cx="864096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 indent="-274638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u"/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Bonus: construct a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portfolio </a:t>
            </a:r>
            <a:r>
              <a:rPr lang="en-US" altLang="zh-TW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p</a:t>
            </a:r>
            <a:r>
              <a:rPr lang="en-US" altLang="zh-TW" i="1" baseline="-25000" dirty="0" smtClean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=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1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1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+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2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2 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+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 to 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replicate the expected return and beta of the market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index in the prior two years, 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i.e.,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solving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1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,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2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, and </a:t>
            </a:r>
            <a:r>
              <a:rPr lang="en-US" altLang="zh-TW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baseline="-25000" dirty="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 in the following system</a:t>
            </a:r>
          </a:p>
          <a:p>
            <a:pPr marL="525463" lvl="1" indent="-149225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525463" lvl="1" indent="-149225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525463" lvl="1" indent="-149225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454025" lvl="2" indent="6350">
              <a:spcBef>
                <a:spcPts val="400"/>
              </a:spcBef>
              <a:buClr>
                <a:srgbClr val="000000"/>
              </a:buClr>
              <a:buSzPct val="55000"/>
              <a:defRPr/>
            </a:pPr>
            <a:r>
              <a:rPr lang="en-US" altLang="zh-TW" sz="2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</a:t>
            </a:r>
            <a:r>
              <a:rPr lang="en-US" altLang="zh-TW" sz="22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Note that the </a:t>
            </a:r>
            <a:r>
              <a:rPr lang="en-US" altLang="zh-TW" sz="2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expectations are approximated </a:t>
            </a:r>
            <a:r>
              <a:rPr lang="en-US" altLang="zh-TW" sz="22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by the </a:t>
            </a:r>
            <a:r>
              <a:rPr lang="en-US" altLang="zh-TW" sz="2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sample </a:t>
            </a:r>
            <a:r>
              <a:rPr lang="en-US" altLang="zh-TW" sz="22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averages)</a:t>
            </a:r>
            <a:endParaRPr lang="en-US" altLang="zh-TW" sz="22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  <a:p>
            <a:pPr marL="719138" lvl="2" indent="-271463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In-sample test: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examine that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p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is indeed with identical average return and beta as the market portfolio for the prior two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years, i.e., </a:t>
            </a:r>
            <a:r>
              <a:rPr lang="en-US" altLang="zh-TW" sz="2200" dirty="0" smtClean="0">
                <a:solidFill>
                  <a:srgbClr val="0000FF"/>
                </a:solidFill>
                <a:ea typeface="標楷體" pitchFamily="65" charset="-120"/>
              </a:rPr>
              <a:t>verify the expected return and beta 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of a portfolio </a:t>
            </a:r>
            <a:r>
              <a:rPr lang="en-US" altLang="zh-TW" sz="2200" dirty="0" smtClean="0">
                <a:solidFill>
                  <a:srgbClr val="0000FF"/>
                </a:solidFill>
                <a:ea typeface="標楷體" pitchFamily="65" charset="-120"/>
              </a:rPr>
              <a:t>are 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the weighted </a:t>
            </a:r>
            <a:r>
              <a:rPr lang="en-US" altLang="zh-TW" sz="2200" dirty="0" smtClean="0">
                <a:solidFill>
                  <a:srgbClr val="0000FF"/>
                </a:solidFill>
                <a:ea typeface="標楷體" pitchFamily="65" charset="-120"/>
              </a:rPr>
              <a:t>averages 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of the </a:t>
            </a:r>
            <a:r>
              <a:rPr lang="en-US" altLang="zh-TW" sz="2200" dirty="0" smtClean="0">
                <a:solidFill>
                  <a:srgbClr val="0000FF"/>
                </a:solidFill>
                <a:ea typeface="標楷體" pitchFamily="65" charset="-120"/>
              </a:rPr>
              <a:t>expected returns and betas 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of </a:t>
            </a:r>
            <a:r>
              <a:rPr lang="en-US" altLang="zh-TW" sz="2200" dirty="0" smtClean="0">
                <a:solidFill>
                  <a:srgbClr val="0000FF"/>
                </a:solidFill>
                <a:ea typeface="標楷體" pitchFamily="65" charset="-120"/>
              </a:rPr>
              <a:t>component stocks</a:t>
            </a:r>
            <a:endParaRPr lang="en-US" altLang="zh-TW" sz="2200" dirty="0">
              <a:solidFill>
                <a:srgbClr val="000000"/>
              </a:solidFill>
              <a:ea typeface="標楷體" pitchFamily="65" charset="-120"/>
            </a:endParaRPr>
          </a:p>
          <a:p>
            <a:pPr marL="719138" lvl="2" indent="-271463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Out-of-sample test: compare the average return and beta of this portfolio and the market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index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for the next two months and tell me what you observe</a:t>
            </a:r>
          </a:p>
          <a:p>
            <a:pPr marL="452438" lvl="1" indent="-269875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u"/>
              <a:defRPr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Total points for this homework is 10. The basic requirement is 7 points, and the bonus is 3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points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06803"/>
              </p:ext>
            </p:extLst>
          </p:nvPr>
        </p:nvGraphicFramePr>
        <p:xfrm>
          <a:off x="2545432" y="1989138"/>
          <a:ext cx="4114800" cy="12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4" name="Equation" r:id="rId3" imgW="2286000" imgH="711000" progId="Equation.DSMT4">
                  <p:embed/>
                </p:oleObj>
              </mc:Choice>
              <mc:Fallback>
                <p:oleObj name="Equation" r:id="rId3" imgW="22860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31" b="2531"/>
                      <a:stretch>
                        <a:fillRect/>
                      </a:stretch>
                    </p:blipFill>
                    <p:spPr bwMode="auto">
                      <a:xfrm>
                        <a:off x="2545432" y="1989138"/>
                        <a:ext cx="4114800" cy="127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62A93DDB-6B52-4788-8518-77EC499E98A9}" type="slidenum">
              <a:rPr kumimoji="0" lang="en-US" altLang="zh-TW" sz="1400" smtClean="0"/>
              <a:pPr eaLnBrk="1" hangingPunct="1"/>
              <a:t>93</a:t>
            </a:fld>
            <a:endParaRPr kumimoji="0" lang="en-US" altLang="zh-TW" sz="1400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5.4: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orthogonal to </a:t>
            </a:r>
            <a:r>
              <a:rPr lang="en-US" altLang="zh-TW" i="1" smtClean="0">
                <a:solidFill>
                  <a:schemeClr val="tx1"/>
                </a:solidFill>
              </a:rPr>
              <a:t>W</a:t>
            </a:r>
            <a:r>
              <a:rPr lang="en-US" altLang="zh-TW" smtClean="0">
                <a:solidFill>
                  <a:schemeClr val="tx1"/>
                </a:solidFill>
              </a:rPr>
              <a:t>: </a:t>
            </a:r>
            <a:r>
              <a:rPr lang="zh-TW" altLang="en-US" smtClean="0">
                <a:solidFill>
                  <a:schemeClr val="tx1"/>
                </a:solidFill>
              </a:rPr>
              <a:t>正交於</a:t>
            </a:r>
            <a:r>
              <a:rPr lang="en-US" altLang="zh-TW" i="1" smtClean="0">
                <a:solidFill>
                  <a:schemeClr val="tx1"/>
                </a:solidFill>
              </a:rPr>
              <a:t>W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orthogonal complement: </a:t>
            </a:r>
            <a:r>
              <a:rPr lang="zh-TW" altLang="en-US" smtClean="0">
                <a:solidFill>
                  <a:schemeClr val="tx1"/>
                </a:solidFill>
              </a:rPr>
              <a:t>正交補集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direct sum: </a:t>
            </a:r>
            <a:r>
              <a:rPr lang="zh-TW" altLang="en-US" smtClean="0">
                <a:solidFill>
                  <a:schemeClr val="tx1"/>
                </a:solidFill>
              </a:rPr>
              <a:t>直和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projection onto a subspace: </a:t>
            </a:r>
            <a:r>
              <a:rPr lang="zh-TW" altLang="en-US" smtClean="0">
                <a:solidFill>
                  <a:schemeClr val="tx1"/>
                </a:solidFill>
              </a:rPr>
              <a:t>在子空間的投影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fundamental subspaces: </a:t>
            </a:r>
            <a:r>
              <a:rPr lang="zh-TW" altLang="en-US" smtClean="0">
                <a:solidFill>
                  <a:schemeClr val="tx1"/>
                </a:solidFill>
              </a:rPr>
              <a:t>基本子空間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least squares problem: </a:t>
            </a:r>
            <a:r>
              <a:rPr lang="zh-TW" altLang="en-US" smtClean="0">
                <a:solidFill>
                  <a:schemeClr val="tx1"/>
                </a:solidFill>
              </a:rPr>
              <a:t>最小平方問題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normal equations: </a:t>
            </a:r>
            <a:r>
              <a:rPr lang="zh-TW" altLang="en-US" smtClean="0">
                <a:solidFill>
                  <a:schemeClr val="tx1"/>
                </a:solidFill>
              </a:rPr>
              <a:t>一般方程式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/>
              <a:t>5.</a:t>
            </a:r>
            <a:fld id="{B9B9032F-067C-4E1E-8236-DEC5EC83F66A}" type="slidenum">
              <a:rPr kumimoji="0" lang="en-US" altLang="zh-TW" sz="1400" smtClean="0"/>
              <a:pPr eaLnBrk="1" hangingPunct="1"/>
              <a:t>94</a:t>
            </a:fld>
            <a:endParaRPr kumimoji="0" lang="en-US" altLang="zh-TW" sz="1400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31213" cy="601663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5.5 Applications of Inner Product Spaces</a:t>
            </a:r>
            <a:r>
              <a:rPr lang="en-US" altLang="zh-TW" sz="2800" smtClean="0"/>
              <a:t> 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381000" y="838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Least Squares Approximations for a </a:t>
            </a:r>
            <a:r>
              <a:rPr lang="en-US" altLang="zh-TW" dirty="0" smtClean="0">
                <a:solidFill>
                  <a:schemeClr val="hlink"/>
                </a:solidFill>
                <a:ea typeface="標楷體" pitchFamily="65" charset="-120"/>
              </a:rPr>
              <a:t>function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25463" lvl="1" indent="-149225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An important application: use a polynomial function to approximate the probability density function (pdf) for the standard normal distribution, and then you can derive the approximation for the cumulative distribution function (</a:t>
            </a:r>
            <a:r>
              <a:rPr lang="en-US" altLang="zh-TW" dirty="0" err="1">
                <a:solidFill>
                  <a:srgbClr val="000000"/>
                </a:solidFill>
                <a:ea typeface="標楷體" pitchFamily="65" charset="-120"/>
              </a:rPr>
              <a:t>cdf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of the standard normal distribution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1287463" y="3429000"/>
          <a:ext cx="58277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7" name="Equation" r:id="rId3" imgW="3429000" imgH="419040" progId="Equation.DSMT4">
                  <p:embed/>
                </p:oleObj>
              </mc:Choice>
              <mc:Fallback>
                <p:oleObj name="Equation" r:id="rId3" imgW="34290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287463" y="3429000"/>
                        <a:ext cx="582771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6"/>
          <p:cNvGraphicFramePr>
            <a:graphicFrameLocks noChangeAspect="1"/>
          </p:cNvGraphicFramePr>
          <p:nvPr/>
        </p:nvGraphicFramePr>
        <p:xfrm>
          <a:off x="138113" y="4357688"/>
          <a:ext cx="89122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8" name="Equation" r:id="rId5" imgW="5244840" imgH="736560" progId="Equation.DSMT4">
                  <p:embed/>
                </p:oleObj>
              </mc:Choice>
              <mc:Fallback>
                <p:oleObj name="Equation" r:id="rId5" imgW="524484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38113" y="4357688"/>
                        <a:ext cx="8912225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7"/>
          <p:cNvGraphicFramePr>
            <a:graphicFrameLocks noChangeAspect="1"/>
          </p:cNvGraphicFramePr>
          <p:nvPr/>
        </p:nvGraphicFramePr>
        <p:xfrm>
          <a:off x="1195388" y="6072188"/>
          <a:ext cx="71215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9" name="Equation" r:id="rId7" imgW="4190760" imgH="393480" progId="Equation.DSMT4">
                  <p:embed/>
                </p:oleObj>
              </mc:Choice>
              <mc:Fallback>
                <p:oleObj name="Equation" r:id="rId7" imgW="41907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195388" y="6072188"/>
                        <a:ext cx="71215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16441</TotalTime>
  <Words>6279</Words>
  <Application>Microsoft Office PowerPoint</Application>
  <PresentationFormat>如螢幕大小 (4:3)</PresentationFormat>
  <Paragraphs>659</Paragraphs>
  <Slides>94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94</vt:i4>
      </vt:variant>
    </vt:vector>
  </HeadingPairs>
  <TitlesOfParts>
    <vt:vector size="110" baseType="lpstr">
      <vt:lpstr>細明體</vt:lpstr>
      <vt:lpstr>新細明體</vt:lpstr>
      <vt:lpstr>標楷體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Blends</vt:lpstr>
      <vt:lpstr>Equation.3</vt:lpstr>
      <vt:lpstr>Equation</vt:lpstr>
      <vt:lpstr>方程式</vt:lpstr>
      <vt:lpstr>點陣圖影像</vt:lpstr>
      <vt:lpstr>Visio</vt:lpstr>
      <vt:lpstr>Chapter 5  Inner Product Spaces </vt:lpstr>
      <vt:lpstr>5.1 Length and Dot Product in Rn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5.1:</vt:lpstr>
      <vt:lpstr>5.2 Inner Product Spaces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5.2:</vt:lpstr>
      <vt:lpstr>5.3 Orthonormal Bases: Gram-Schmidt Process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5.3:</vt:lpstr>
      <vt:lpstr>5.4 Mathematical Models and Least Squares Analysis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5.4:</vt:lpstr>
      <vt:lpstr>5.5 Applications of Inner Product Spaces 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Inner Product Spaces</dc:title>
  <dc:creator>Jr-Yan Wang</dc:creator>
  <cp:lastModifiedBy>Jr-Yan Wang</cp:lastModifiedBy>
  <cp:revision>1730</cp:revision>
  <dcterms:created xsi:type="dcterms:W3CDTF">2003-05-06T04:27:07Z</dcterms:created>
  <dcterms:modified xsi:type="dcterms:W3CDTF">2018-12-24T12:44:07Z</dcterms:modified>
</cp:coreProperties>
</file>