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88"/>
  </p:notesMasterIdLst>
  <p:handoutMasterIdLst>
    <p:handoutMasterId r:id="rId89"/>
  </p:handoutMasterIdLst>
  <p:sldIdLst>
    <p:sldId id="256" r:id="rId2"/>
    <p:sldId id="257" r:id="rId3"/>
    <p:sldId id="259" r:id="rId4"/>
    <p:sldId id="321" r:id="rId5"/>
    <p:sldId id="260" r:id="rId6"/>
    <p:sldId id="265" r:id="rId7"/>
    <p:sldId id="323" r:id="rId8"/>
    <p:sldId id="333" r:id="rId9"/>
    <p:sldId id="267" r:id="rId10"/>
    <p:sldId id="270" r:id="rId11"/>
    <p:sldId id="271" r:id="rId12"/>
    <p:sldId id="342" r:id="rId13"/>
    <p:sldId id="325" r:id="rId14"/>
    <p:sldId id="272" r:id="rId15"/>
    <p:sldId id="324" r:id="rId16"/>
    <p:sldId id="273" r:id="rId17"/>
    <p:sldId id="274" r:id="rId18"/>
    <p:sldId id="331" r:id="rId19"/>
    <p:sldId id="332" r:id="rId20"/>
    <p:sldId id="343" r:id="rId21"/>
    <p:sldId id="336" r:id="rId22"/>
    <p:sldId id="275" r:id="rId23"/>
    <p:sldId id="276" r:id="rId24"/>
    <p:sldId id="277" r:id="rId25"/>
    <p:sldId id="334" r:id="rId26"/>
    <p:sldId id="278" r:id="rId27"/>
    <p:sldId id="279" r:id="rId28"/>
    <p:sldId id="280" r:id="rId29"/>
    <p:sldId id="281" r:id="rId30"/>
    <p:sldId id="335" r:id="rId31"/>
    <p:sldId id="282" r:id="rId32"/>
    <p:sldId id="283" r:id="rId33"/>
    <p:sldId id="327" r:id="rId34"/>
    <p:sldId id="337" r:id="rId35"/>
    <p:sldId id="285" r:id="rId36"/>
    <p:sldId id="286" r:id="rId37"/>
    <p:sldId id="288" r:id="rId38"/>
    <p:sldId id="289" r:id="rId39"/>
    <p:sldId id="290" r:id="rId40"/>
    <p:sldId id="291" r:id="rId41"/>
    <p:sldId id="341" r:id="rId42"/>
    <p:sldId id="295" r:id="rId43"/>
    <p:sldId id="296" r:id="rId44"/>
    <p:sldId id="297" r:id="rId45"/>
    <p:sldId id="298" r:id="rId46"/>
    <p:sldId id="299" r:id="rId47"/>
    <p:sldId id="338" r:id="rId48"/>
    <p:sldId id="326" r:id="rId49"/>
    <p:sldId id="300" r:id="rId50"/>
    <p:sldId id="301" r:id="rId51"/>
    <p:sldId id="329" r:id="rId52"/>
    <p:sldId id="304" r:id="rId53"/>
    <p:sldId id="305" r:id="rId54"/>
    <p:sldId id="306" r:id="rId55"/>
    <p:sldId id="308" r:id="rId56"/>
    <p:sldId id="309" r:id="rId57"/>
    <p:sldId id="311" r:id="rId58"/>
    <p:sldId id="312" r:id="rId59"/>
    <p:sldId id="313" r:id="rId60"/>
    <p:sldId id="314" r:id="rId61"/>
    <p:sldId id="339" r:id="rId62"/>
    <p:sldId id="316" r:id="rId63"/>
    <p:sldId id="317" r:id="rId64"/>
    <p:sldId id="318" r:id="rId65"/>
    <p:sldId id="310" r:id="rId66"/>
    <p:sldId id="320" r:id="rId67"/>
    <p:sldId id="328" r:id="rId68"/>
    <p:sldId id="340" r:id="rId69"/>
    <p:sldId id="349" r:id="rId70"/>
    <p:sldId id="350" r:id="rId71"/>
    <p:sldId id="351" r:id="rId72"/>
    <p:sldId id="352" r:id="rId73"/>
    <p:sldId id="353" r:id="rId74"/>
    <p:sldId id="355" r:id="rId75"/>
    <p:sldId id="356" r:id="rId76"/>
    <p:sldId id="354" r:id="rId77"/>
    <p:sldId id="357" r:id="rId78"/>
    <p:sldId id="359" r:id="rId79"/>
    <p:sldId id="358" r:id="rId80"/>
    <p:sldId id="361" r:id="rId81"/>
    <p:sldId id="362" r:id="rId82"/>
    <p:sldId id="348" r:id="rId83"/>
    <p:sldId id="346" r:id="rId84"/>
    <p:sldId id="344" r:id="rId85"/>
    <p:sldId id="345" r:id="rId86"/>
    <p:sldId id="347" r:id="rId87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SzPct val="50000"/>
      <a:buFont typeface="Wingdings" pitchFamily="2" charset="2"/>
      <a:buChar char="n"/>
      <a:defRPr kumimoji="1" sz="2400" kern="1200">
        <a:solidFill>
          <a:schemeClr val="hlink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50000"/>
      </a:spcBef>
      <a:spcAft>
        <a:spcPct val="0"/>
      </a:spcAft>
      <a:buSzPct val="50000"/>
      <a:buFont typeface="Wingdings" pitchFamily="2" charset="2"/>
      <a:buChar char="n"/>
      <a:defRPr kumimoji="1" sz="2400" kern="1200">
        <a:solidFill>
          <a:schemeClr val="hlink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50000"/>
      </a:spcBef>
      <a:spcAft>
        <a:spcPct val="0"/>
      </a:spcAft>
      <a:buSzPct val="50000"/>
      <a:buFont typeface="Wingdings" pitchFamily="2" charset="2"/>
      <a:buChar char="n"/>
      <a:defRPr kumimoji="1" sz="2400" kern="1200">
        <a:solidFill>
          <a:schemeClr val="hlink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50000"/>
      </a:spcBef>
      <a:spcAft>
        <a:spcPct val="0"/>
      </a:spcAft>
      <a:buSzPct val="50000"/>
      <a:buFont typeface="Wingdings" pitchFamily="2" charset="2"/>
      <a:buChar char="n"/>
      <a:defRPr kumimoji="1" sz="2400" kern="1200">
        <a:solidFill>
          <a:schemeClr val="hlink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50000"/>
      </a:spcBef>
      <a:spcAft>
        <a:spcPct val="0"/>
      </a:spcAft>
      <a:buSzPct val="50000"/>
      <a:buFont typeface="Wingdings" pitchFamily="2" charset="2"/>
      <a:buChar char="n"/>
      <a:defRPr kumimoji="1" sz="2400" kern="1200">
        <a:solidFill>
          <a:schemeClr val="hlink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hlink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hlink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hlink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hlink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684" autoAdjust="0"/>
  </p:normalViewPr>
  <p:slideViewPr>
    <p:cSldViewPr>
      <p:cViewPr varScale="1">
        <p:scale>
          <a:sx n="79" d="100"/>
          <a:sy n="79" d="100"/>
        </p:scale>
        <p:origin x="14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74.xml"/><Relationship Id="rId13" Type="http://schemas.openxmlformats.org/officeDocument/2006/relationships/slide" Target="slides/slide79.xml"/><Relationship Id="rId18" Type="http://schemas.openxmlformats.org/officeDocument/2006/relationships/slide" Target="slides/slide85.xml"/><Relationship Id="rId3" Type="http://schemas.openxmlformats.org/officeDocument/2006/relationships/slide" Target="slides/slide69.xml"/><Relationship Id="rId7" Type="http://schemas.openxmlformats.org/officeDocument/2006/relationships/slide" Target="slides/slide73.xml"/><Relationship Id="rId12" Type="http://schemas.openxmlformats.org/officeDocument/2006/relationships/slide" Target="slides/slide78.xml"/><Relationship Id="rId17" Type="http://schemas.openxmlformats.org/officeDocument/2006/relationships/slide" Target="slides/slide84.xml"/><Relationship Id="rId2" Type="http://schemas.openxmlformats.org/officeDocument/2006/relationships/slide" Target="slides/slide68.xml"/><Relationship Id="rId16" Type="http://schemas.openxmlformats.org/officeDocument/2006/relationships/slide" Target="slides/slide82.xml"/><Relationship Id="rId1" Type="http://schemas.openxmlformats.org/officeDocument/2006/relationships/slide" Target="slides/slide20.xml"/><Relationship Id="rId6" Type="http://schemas.openxmlformats.org/officeDocument/2006/relationships/slide" Target="slides/slide72.xml"/><Relationship Id="rId11" Type="http://schemas.openxmlformats.org/officeDocument/2006/relationships/slide" Target="slides/slide77.xml"/><Relationship Id="rId5" Type="http://schemas.openxmlformats.org/officeDocument/2006/relationships/slide" Target="slides/slide71.xml"/><Relationship Id="rId15" Type="http://schemas.openxmlformats.org/officeDocument/2006/relationships/slide" Target="slides/slide81.xml"/><Relationship Id="rId10" Type="http://schemas.openxmlformats.org/officeDocument/2006/relationships/slide" Target="slides/slide76.xml"/><Relationship Id="rId19" Type="http://schemas.openxmlformats.org/officeDocument/2006/relationships/slide" Target="slides/slide86.xml"/><Relationship Id="rId4" Type="http://schemas.openxmlformats.org/officeDocument/2006/relationships/slide" Target="slides/slide70.xml"/><Relationship Id="rId9" Type="http://schemas.openxmlformats.org/officeDocument/2006/relationships/slide" Target="slides/slide75.xml"/><Relationship Id="rId14" Type="http://schemas.openxmlformats.org/officeDocument/2006/relationships/slide" Target="slides/slide8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4" Type="http://schemas.openxmlformats.org/officeDocument/2006/relationships/image" Target="../media/image1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4" Type="http://schemas.openxmlformats.org/officeDocument/2006/relationships/image" Target="../media/image12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5" Type="http://schemas.openxmlformats.org/officeDocument/2006/relationships/image" Target="../media/image158.wmf"/><Relationship Id="rId4" Type="http://schemas.openxmlformats.org/officeDocument/2006/relationships/image" Target="../media/image157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emf"/><Relationship Id="rId1" Type="http://schemas.openxmlformats.org/officeDocument/2006/relationships/image" Target="../media/image16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Relationship Id="rId5" Type="http://schemas.openxmlformats.org/officeDocument/2006/relationships/image" Target="../media/image170.wmf"/><Relationship Id="rId4" Type="http://schemas.openxmlformats.org/officeDocument/2006/relationships/image" Target="../media/image169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Relationship Id="rId4" Type="http://schemas.openxmlformats.org/officeDocument/2006/relationships/image" Target="../media/image174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wmf"/><Relationship Id="rId3" Type="http://schemas.openxmlformats.org/officeDocument/2006/relationships/image" Target="../media/image183.wmf"/><Relationship Id="rId7" Type="http://schemas.openxmlformats.org/officeDocument/2006/relationships/image" Target="../media/image187.wmf"/><Relationship Id="rId12" Type="http://schemas.openxmlformats.org/officeDocument/2006/relationships/image" Target="../media/image192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Relationship Id="rId6" Type="http://schemas.openxmlformats.org/officeDocument/2006/relationships/image" Target="../media/image186.wmf"/><Relationship Id="rId11" Type="http://schemas.openxmlformats.org/officeDocument/2006/relationships/image" Target="../media/image191.wmf"/><Relationship Id="rId5" Type="http://schemas.openxmlformats.org/officeDocument/2006/relationships/image" Target="../media/image185.wmf"/><Relationship Id="rId10" Type="http://schemas.openxmlformats.org/officeDocument/2006/relationships/image" Target="../media/image190.wmf"/><Relationship Id="rId4" Type="http://schemas.openxmlformats.org/officeDocument/2006/relationships/image" Target="../media/image184.wmf"/><Relationship Id="rId9" Type="http://schemas.openxmlformats.org/officeDocument/2006/relationships/image" Target="../media/image189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Relationship Id="rId4" Type="http://schemas.openxmlformats.org/officeDocument/2006/relationships/image" Target="../media/image196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Relationship Id="rId4" Type="http://schemas.openxmlformats.org/officeDocument/2006/relationships/image" Target="../media/image200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wmf"/><Relationship Id="rId1" Type="http://schemas.openxmlformats.org/officeDocument/2006/relationships/image" Target="../media/image201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wmf"/><Relationship Id="rId3" Type="http://schemas.openxmlformats.org/officeDocument/2006/relationships/image" Target="../media/image205.wmf"/><Relationship Id="rId7" Type="http://schemas.openxmlformats.org/officeDocument/2006/relationships/image" Target="../media/image209.wmf"/><Relationship Id="rId2" Type="http://schemas.openxmlformats.org/officeDocument/2006/relationships/image" Target="../media/image204.wmf"/><Relationship Id="rId1" Type="http://schemas.openxmlformats.org/officeDocument/2006/relationships/image" Target="../media/image203.wmf"/><Relationship Id="rId6" Type="http://schemas.openxmlformats.org/officeDocument/2006/relationships/image" Target="../media/image208.wmf"/><Relationship Id="rId5" Type="http://schemas.openxmlformats.org/officeDocument/2006/relationships/image" Target="../media/image207.wmf"/><Relationship Id="rId4" Type="http://schemas.openxmlformats.org/officeDocument/2006/relationships/image" Target="../media/image206.wmf"/><Relationship Id="rId9" Type="http://schemas.openxmlformats.org/officeDocument/2006/relationships/image" Target="../media/image2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wmf"/><Relationship Id="rId2" Type="http://schemas.openxmlformats.org/officeDocument/2006/relationships/image" Target="../media/image213.wmf"/><Relationship Id="rId1" Type="http://schemas.openxmlformats.org/officeDocument/2006/relationships/image" Target="../media/image212.wmf"/><Relationship Id="rId6" Type="http://schemas.openxmlformats.org/officeDocument/2006/relationships/image" Target="../media/image217.wmf"/><Relationship Id="rId5" Type="http://schemas.openxmlformats.org/officeDocument/2006/relationships/image" Target="../media/image216.wmf"/><Relationship Id="rId4" Type="http://schemas.openxmlformats.org/officeDocument/2006/relationships/image" Target="../media/image215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wmf"/><Relationship Id="rId2" Type="http://schemas.openxmlformats.org/officeDocument/2006/relationships/image" Target="../media/image222.wmf"/><Relationship Id="rId1" Type="http://schemas.openxmlformats.org/officeDocument/2006/relationships/image" Target="../media/image221.wmf"/><Relationship Id="rId5" Type="http://schemas.openxmlformats.org/officeDocument/2006/relationships/image" Target="../media/image225.wmf"/><Relationship Id="rId4" Type="http://schemas.openxmlformats.org/officeDocument/2006/relationships/image" Target="../media/image224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2" Type="http://schemas.openxmlformats.org/officeDocument/2006/relationships/image" Target="../media/image227.wmf"/><Relationship Id="rId1" Type="http://schemas.openxmlformats.org/officeDocument/2006/relationships/image" Target="../media/image226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wmf"/><Relationship Id="rId2" Type="http://schemas.openxmlformats.org/officeDocument/2006/relationships/image" Target="../media/image230.wmf"/><Relationship Id="rId1" Type="http://schemas.openxmlformats.org/officeDocument/2006/relationships/image" Target="../media/image229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wmf"/><Relationship Id="rId2" Type="http://schemas.openxmlformats.org/officeDocument/2006/relationships/image" Target="../media/image233.wmf"/><Relationship Id="rId1" Type="http://schemas.openxmlformats.org/officeDocument/2006/relationships/image" Target="../media/image232.wmf"/><Relationship Id="rId6" Type="http://schemas.openxmlformats.org/officeDocument/2006/relationships/image" Target="../media/image237.wmf"/><Relationship Id="rId5" Type="http://schemas.openxmlformats.org/officeDocument/2006/relationships/image" Target="../media/image236.wmf"/><Relationship Id="rId4" Type="http://schemas.openxmlformats.org/officeDocument/2006/relationships/image" Target="../media/image235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wmf"/><Relationship Id="rId2" Type="http://schemas.openxmlformats.org/officeDocument/2006/relationships/image" Target="../media/image239.wmf"/><Relationship Id="rId1" Type="http://schemas.openxmlformats.org/officeDocument/2006/relationships/image" Target="../media/image238.wmf"/><Relationship Id="rId5" Type="http://schemas.openxmlformats.org/officeDocument/2006/relationships/image" Target="../media/image231.wmf"/><Relationship Id="rId4" Type="http://schemas.openxmlformats.org/officeDocument/2006/relationships/image" Target="../media/image241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wmf"/><Relationship Id="rId2" Type="http://schemas.openxmlformats.org/officeDocument/2006/relationships/image" Target="../media/image243.wmf"/><Relationship Id="rId1" Type="http://schemas.openxmlformats.org/officeDocument/2006/relationships/image" Target="../media/image242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wmf"/><Relationship Id="rId2" Type="http://schemas.openxmlformats.org/officeDocument/2006/relationships/image" Target="../media/image246.wmf"/><Relationship Id="rId1" Type="http://schemas.openxmlformats.org/officeDocument/2006/relationships/image" Target="../media/image245.wmf"/><Relationship Id="rId5" Type="http://schemas.openxmlformats.org/officeDocument/2006/relationships/image" Target="../media/image249.wmf"/><Relationship Id="rId4" Type="http://schemas.openxmlformats.org/officeDocument/2006/relationships/image" Target="../media/image248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wmf"/><Relationship Id="rId2" Type="http://schemas.openxmlformats.org/officeDocument/2006/relationships/image" Target="../media/image251.wmf"/><Relationship Id="rId1" Type="http://schemas.openxmlformats.org/officeDocument/2006/relationships/image" Target="../media/image250.wmf"/><Relationship Id="rId4" Type="http://schemas.openxmlformats.org/officeDocument/2006/relationships/image" Target="../media/image25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5.wmf"/><Relationship Id="rId1" Type="http://schemas.openxmlformats.org/officeDocument/2006/relationships/image" Target="../media/image254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wmf"/><Relationship Id="rId2" Type="http://schemas.openxmlformats.org/officeDocument/2006/relationships/image" Target="../media/image257.wmf"/><Relationship Id="rId1" Type="http://schemas.openxmlformats.org/officeDocument/2006/relationships/image" Target="../media/image256.wmf"/><Relationship Id="rId4" Type="http://schemas.openxmlformats.org/officeDocument/2006/relationships/image" Target="../media/image259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wmf"/><Relationship Id="rId2" Type="http://schemas.openxmlformats.org/officeDocument/2006/relationships/image" Target="../media/image261.wmf"/><Relationship Id="rId1" Type="http://schemas.openxmlformats.org/officeDocument/2006/relationships/image" Target="../media/image260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wmf"/><Relationship Id="rId2" Type="http://schemas.openxmlformats.org/officeDocument/2006/relationships/image" Target="../media/image265.wmf"/><Relationship Id="rId1" Type="http://schemas.openxmlformats.org/officeDocument/2006/relationships/image" Target="../media/image264.wmf"/><Relationship Id="rId4" Type="http://schemas.openxmlformats.org/officeDocument/2006/relationships/image" Target="../media/image267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wmf"/><Relationship Id="rId2" Type="http://schemas.openxmlformats.org/officeDocument/2006/relationships/image" Target="../media/image268.wmf"/><Relationship Id="rId1" Type="http://schemas.openxmlformats.org/officeDocument/2006/relationships/image" Target="../media/image262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wmf"/><Relationship Id="rId2" Type="http://schemas.openxmlformats.org/officeDocument/2006/relationships/image" Target="../media/image270.wmf"/><Relationship Id="rId1" Type="http://schemas.openxmlformats.org/officeDocument/2006/relationships/image" Target="../media/image262.wmf"/><Relationship Id="rId4" Type="http://schemas.openxmlformats.org/officeDocument/2006/relationships/image" Target="../media/image272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wmf"/><Relationship Id="rId2" Type="http://schemas.openxmlformats.org/officeDocument/2006/relationships/image" Target="../media/image274.wmf"/><Relationship Id="rId1" Type="http://schemas.openxmlformats.org/officeDocument/2006/relationships/image" Target="../media/image273.wmf"/><Relationship Id="rId4" Type="http://schemas.openxmlformats.org/officeDocument/2006/relationships/image" Target="../media/image271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6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0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wmf"/><Relationship Id="rId2" Type="http://schemas.openxmlformats.org/officeDocument/2006/relationships/image" Target="../media/image283.wmf"/><Relationship Id="rId1" Type="http://schemas.openxmlformats.org/officeDocument/2006/relationships/image" Target="../media/image282.wmf"/><Relationship Id="rId5" Type="http://schemas.openxmlformats.org/officeDocument/2006/relationships/image" Target="../media/image286.wmf"/><Relationship Id="rId4" Type="http://schemas.openxmlformats.org/officeDocument/2006/relationships/image" Target="../media/image28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wmf"/><Relationship Id="rId2" Type="http://schemas.openxmlformats.org/officeDocument/2006/relationships/image" Target="../media/image283.wmf"/><Relationship Id="rId1" Type="http://schemas.openxmlformats.org/officeDocument/2006/relationships/image" Target="../media/image287.wmf"/><Relationship Id="rId5" Type="http://schemas.openxmlformats.org/officeDocument/2006/relationships/image" Target="../media/image290.wmf"/><Relationship Id="rId4" Type="http://schemas.openxmlformats.org/officeDocument/2006/relationships/image" Target="../media/image28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t" anchorCtr="0" compatLnSpc="1">
            <a:prstTxWarp prst="textNoShape">
              <a:avLst/>
            </a:prstTxWarp>
          </a:bodyPr>
          <a:lstStyle>
            <a:lvl1pPr defTabSz="911225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t" anchorCtr="0" compatLnSpc="1">
            <a:prstTxWarp prst="textNoShape">
              <a:avLst/>
            </a:prstTxWarp>
          </a:bodyPr>
          <a:lstStyle>
            <a:lvl1pPr algn="r" defTabSz="911225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b" anchorCtr="0" compatLnSpc="1">
            <a:prstTxWarp prst="textNoShape">
              <a:avLst/>
            </a:prstTxWarp>
          </a:bodyPr>
          <a:lstStyle>
            <a:lvl1pPr defTabSz="911225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7895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b" anchorCtr="0" compatLnSpc="1">
            <a:prstTxWarp prst="textNoShape">
              <a:avLst/>
            </a:prstTxWarp>
          </a:bodyPr>
          <a:lstStyle>
            <a:lvl1pPr algn="r" defTabSz="911225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A6CE5708-6078-48AD-9D0B-32041437FDC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592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SzTx/>
              <a:buFontTx/>
              <a:buNone/>
              <a:defRPr sz="13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SzTx/>
              <a:buFontTx/>
              <a:buNone/>
              <a:defRPr sz="13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43475" cy="3706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2650"/>
            <a:ext cx="543877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SzTx/>
              <a:buFontTx/>
              <a:buNone/>
              <a:defRPr sz="13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577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SzTx/>
              <a:buFontTx/>
              <a:buNone/>
              <a:defRPr sz="13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834D91EB-8BC5-436C-BEA4-FEA44CD570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1431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737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11225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11225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11225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11225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7C5EF793-EFA0-4B86-A7CE-A72F458DE56C}" type="slidenum">
              <a:rPr lang="zh-TW" altLang="en-US" sz="130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US" altLang="zh-TW" sz="13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0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2286000"/>
            <a:ext cx="9009063" cy="1052513"/>
            <a:chOff x="0" y="1536"/>
            <a:chExt cx="5675" cy="663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102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Rectangle 1029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1030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103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Rectangle 1032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7" name="Rectangle 103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" name="Rectangle 103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" name="Rectangle 103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107532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7391400" cy="8382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TW" altLang="en-US"/>
              <a:t>按一下以編輯母片</a:t>
            </a:r>
          </a:p>
        </p:txBody>
      </p:sp>
      <p:sp>
        <p:nvSpPr>
          <p:cNvPr id="107533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066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0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2.</a:t>
            </a:r>
            <a:fld id="{4F16CAEC-E7B3-4820-AAF7-7BB60FCEE9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296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2.</a:t>
            </a:r>
            <a:fld id="{D11720AD-DCDE-470C-A03C-2D6A220C8B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268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1981200" cy="60563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76200"/>
            <a:ext cx="5791200" cy="60563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2.</a:t>
            </a:r>
            <a:fld id="{DE6356AB-10D3-4C84-8F44-E28711F9B0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724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2.</a:t>
            </a:r>
            <a:fld id="{DCE9B439-89DD-40ED-B352-6199680922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571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2.</a:t>
            </a:r>
            <a:fld id="{5FBEA987-E943-4C3F-8496-BDA5EB9F30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913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914400"/>
            <a:ext cx="38862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6800" y="914400"/>
            <a:ext cx="38862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2.</a:t>
            </a:r>
            <a:fld id="{29B2331B-2C6A-4034-AD7A-B23108CCF5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676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2.</a:t>
            </a:r>
            <a:fld id="{F8B76E48-5EC6-46AA-ABF7-C77C2F2AE0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643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2.</a:t>
            </a:r>
            <a:fld id="{14EE02F0-D269-48AF-9088-DD1974E2DF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52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2.</a:t>
            </a:r>
            <a:fld id="{B1126C18-AC46-4D9B-BC7A-CFD1F16516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425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2.</a:t>
            </a:r>
            <a:fld id="{35A20101-FEBE-427E-AD54-978024463F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904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2.</a:t>
            </a:r>
            <a:fld id="{67384502-96FB-400A-B06B-D7CC737549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60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gray">
          <a:xfrm>
            <a:off x="457200" y="7620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SzTx/>
              <a:buFontTx/>
              <a:buNone/>
              <a:defRPr/>
            </a:pPr>
            <a:endParaRPr lang="zh-TW" altLang="en-U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200"/>
            <a:ext cx="79248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914400"/>
            <a:ext cx="79248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572250"/>
            <a:ext cx="5715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kumimoji="0" sz="1400">
                <a:solidFill>
                  <a:schemeClr val="bg2"/>
                </a:solidFill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2.</a:t>
            </a:r>
            <a:fld id="{B7DBA92E-16AA-45FB-8FD1-8ABC074612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9pPr>
    </p:titleStyle>
    <p:bodyStyle>
      <a:lvl1pPr marL="196850" indent="-1968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40000"/>
        <a:buFont typeface="Wingdings" pitchFamily="2" charset="2"/>
        <a:buChar char="n"/>
        <a:defRPr kumimoji="1" sz="2400">
          <a:solidFill>
            <a:schemeClr val="hlink"/>
          </a:solidFill>
          <a:latin typeface="+mn-lt"/>
          <a:ea typeface="+mn-ea"/>
          <a:cs typeface="+mn-cs"/>
        </a:defRPr>
      </a:lvl1pPr>
      <a:lvl2pPr marL="571500" indent="-1143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77925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Tahoma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6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6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76.bin"/><Relationship Id="rId18" Type="http://schemas.openxmlformats.org/officeDocument/2006/relationships/oleObject" Target="../embeddings/oleObject79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10" Type="http://schemas.openxmlformats.org/officeDocument/2006/relationships/image" Target="../media/image74.wmf"/><Relationship Id="rId19" Type="http://schemas.openxmlformats.org/officeDocument/2006/relationships/image" Target="../media/image78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7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8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8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9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100.bin"/><Relationship Id="rId18" Type="http://schemas.openxmlformats.org/officeDocument/2006/relationships/image" Target="../media/image101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98.wmf"/><Relationship Id="rId17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0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9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0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11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1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11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117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1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1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23.bin"/><Relationship Id="rId5" Type="http://schemas.openxmlformats.org/officeDocument/2006/relationships/oleObject" Target="../embeddings/oleObject120.bin"/><Relationship Id="rId10" Type="http://schemas.openxmlformats.org/officeDocument/2006/relationships/image" Target="../media/image121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22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12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128.wmf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2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0" Type="http://schemas.openxmlformats.org/officeDocument/2006/relationships/image" Target="../media/image132.wmf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13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oleObject" Target="../embeddings/oleObject140.bin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137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38.bin"/><Relationship Id="rId14" Type="http://schemas.openxmlformats.org/officeDocument/2006/relationships/image" Target="../media/image13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14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oleObject" Target="../embeddings/oleObject149.bin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1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4.wmf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5.bin"/><Relationship Id="rId10" Type="http://schemas.openxmlformats.org/officeDocument/2006/relationships/image" Target="../media/image146.wmf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147.bin"/><Relationship Id="rId14" Type="http://schemas.openxmlformats.org/officeDocument/2006/relationships/image" Target="../media/image14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2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2.bin"/><Relationship Id="rId12" Type="http://schemas.openxmlformats.org/officeDocument/2006/relationships/image" Target="../media/image1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154.bin"/><Relationship Id="rId5" Type="http://schemas.openxmlformats.org/officeDocument/2006/relationships/oleObject" Target="../embeddings/oleObject151.bin"/><Relationship Id="rId10" Type="http://schemas.openxmlformats.org/officeDocument/2006/relationships/image" Target="../media/image152.wmf"/><Relationship Id="rId4" Type="http://schemas.openxmlformats.org/officeDocument/2006/relationships/image" Target="../media/image149.wmf"/><Relationship Id="rId9" Type="http://schemas.openxmlformats.org/officeDocument/2006/relationships/oleObject" Target="../embeddings/oleObject153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1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5.wmf"/><Relationship Id="rId11" Type="http://schemas.openxmlformats.org/officeDocument/2006/relationships/oleObject" Target="../embeddings/oleObject159.bin"/><Relationship Id="rId5" Type="http://schemas.openxmlformats.org/officeDocument/2006/relationships/oleObject" Target="../embeddings/oleObject156.bin"/><Relationship Id="rId10" Type="http://schemas.openxmlformats.org/officeDocument/2006/relationships/image" Target="../media/image157.wmf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158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12" Type="http://schemas.openxmlformats.org/officeDocument/2006/relationships/image" Target="../media/image1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60.wmf"/><Relationship Id="rId11" Type="http://schemas.openxmlformats.org/officeDocument/2006/relationships/oleObject" Target="../embeddings/oleObject164.bin"/><Relationship Id="rId5" Type="http://schemas.openxmlformats.org/officeDocument/2006/relationships/oleObject" Target="../embeddings/oleObject161.bin"/><Relationship Id="rId10" Type="http://schemas.openxmlformats.org/officeDocument/2006/relationships/image" Target="../media/image162.wmf"/><Relationship Id="rId4" Type="http://schemas.openxmlformats.org/officeDocument/2006/relationships/image" Target="../media/image159.wmf"/><Relationship Id="rId9" Type="http://schemas.openxmlformats.org/officeDocument/2006/relationships/oleObject" Target="../embeddings/oleObject16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65.emf"/><Relationship Id="rId5" Type="http://schemas.openxmlformats.org/officeDocument/2006/relationships/oleObject" Target="../embeddings/oleObject166.bin"/><Relationship Id="rId4" Type="http://schemas.openxmlformats.org/officeDocument/2006/relationships/image" Target="../media/image164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69.bin"/><Relationship Id="rId12" Type="http://schemas.openxmlformats.org/officeDocument/2006/relationships/image" Target="../media/image1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67.wmf"/><Relationship Id="rId11" Type="http://schemas.openxmlformats.org/officeDocument/2006/relationships/oleObject" Target="../embeddings/oleObject171.bin"/><Relationship Id="rId5" Type="http://schemas.openxmlformats.org/officeDocument/2006/relationships/oleObject" Target="../embeddings/oleObject168.bin"/><Relationship Id="rId10" Type="http://schemas.openxmlformats.org/officeDocument/2006/relationships/image" Target="../media/image169.wmf"/><Relationship Id="rId4" Type="http://schemas.openxmlformats.org/officeDocument/2006/relationships/image" Target="../media/image166.wmf"/><Relationship Id="rId9" Type="http://schemas.openxmlformats.org/officeDocument/2006/relationships/oleObject" Target="../embeddings/oleObject170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72.wmf"/><Relationship Id="rId5" Type="http://schemas.openxmlformats.org/officeDocument/2006/relationships/oleObject" Target="../embeddings/oleObject173.bin"/><Relationship Id="rId10" Type="http://schemas.openxmlformats.org/officeDocument/2006/relationships/image" Target="../media/image174.wmf"/><Relationship Id="rId4" Type="http://schemas.openxmlformats.org/officeDocument/2006/relationships/image" Target="../media/image171.wmf"/><Relationship Id="rId9" Type="http://schemas.openxmlformats.org/officeDocument/2006/relationships/oleObject" Target="../embeddings/oleObject175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76.wmf"/><Relationship Id="rId5" Type="http://schemas.openxmlformats.org/officeDocument/2006/relationships/oleObject" Target="../embeddings/oleObject177.bin"/><Relationship Id="rId4" Type="http://schemas.openxmlformats.org/officeDocument/2006/relationships/image" Target="../media/image175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1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79.w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17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6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13" Type="http://schemas.openxmlformats.org/officeDocument/2006/relationships/oleObject" Target="../embeddings/oleObject187.bin"/><Relationship Id="rId18" Type="http://schemas.openxmlformats.org/officeDocument/2006/relationships/image" Target="../media/image188.wmf"/><Relationship Id="rId26" Type="http://schemas.openxmlformats.org/officeDocument/2006/relationships/image" Target="../media/image192.wmf"/><Relationship Id="rId3" Type="http://schemas.openxmlformats.org/officeDocument/2006/relationships/oleObject" Target="../embeddings/oleObject182.bin"/><Relationship Id="rId21" Type="http://schemas.openxmlformats.org/officeDocument/2006/relationships/oleObject" Target="../embeddings/oleObject191.bin"/><Relationship Id="rId7" Type="http://schemas.openxmlformats.org/officeDocument/2006/relationships/oleObject" Target="../embeddings/oleObject184.bin"/><Relationship Id="rId12" Type="http://schemas.openxmlformats.org/officeDocument/2006/relationships/image" Target="../media/image185.wmf"/><Relationship Id="rId17" Type="http://schemas.openxmlformats.org/officeDocument/2006/relationships/oleObject" Target="../embeddings/oleObject189.bin"/><Relationship Id="rId25" Type="http://schemas.openxmlformats.org/officeDocument/2006/relationships/oleObject" Target="../embeddings/oleObject19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7.wmf"/><Relationship Id="rId20" Type="http://schemas.openxmlformats.org/officeDocument/2006/relationships/image" Target="../media/image189.w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82.wmf"/><Relationship Id="rId11" Type="http://schemas.openxmlformats.org/officeDocument/2006/relationships/oleObject" Target="../embeddings/oleObject186.bin"/><Relationship Id="rId24" Type="http://schemas.openxmlformats.org/officeDocument/2006/relationships/image" Target="../media/image191.wmf"/><Relationship Id="rId5" Type="http://schemas.openxmlformats.org/officeDocument/2006/relationships/oleObject" Target="../embeddings/oleObject183.bin"/><Relationship Id="rId15" Type="http://schemas.openxmlformats.org/officeDocument/2006/relationships/oleObject" Target="../embeddings/oleObject188.bin"/><Relationship Id="rId23" Type="http://schemas.openxmlformats.org/officeDocument/2006/relationships/oleObject" Target="../embeddings/oleObject192.bin"/><Relationship Id="rId10" Type="http://schemas.openxmlformats.org/officeDocument/2006/relationships/image" Target="../media/image184.wmf"/><Relationship Id="rId19" Type="http://schemas.openxmlformats.org/officeDocument/2006/relationships/oleObject" Target="../embeddings/oleObject190.bin"/><Relationship Id="rId4" Type="http://schemas.openxmlformats.org/officeDocument/2006/relationships/image" Target="../media/image181.wmf"/><Relationship Id="rId9" Type="http://schemas.openxmlformats.org/officeDocument/2006/relationships/oleObject" Target="../embeddings/oleObject185.bin"/><Relationship Id="rId14" Type="http://schemas.openxmlformats.org/officeDocument/2006/relationships/image" Target="../media/image186.wmf"/><Relationship Id="rId22" Type="http://schemas.openxmlformats.org/officeDocument/2006/relationships/image" Target="../media/image190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3" Type="http://schemas.openxmlformats.org/officeDocument/2006/relationships/oleObject" Target="../embeddings/oleObject194.bin"/><Relationship Id="rId7" Type="http://schemas.openxmlformats.org/officeDocument/2006/relationships/oleObject" Target="../embeddings/oleObject1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94.wmf"/><Relationship Id="rId5" Type="http://schemas.openxmlformats.org/officeDocument/2006/relationships/oleObject" Target="../embeddings/oleObject195.bin"/><Relationship Id="rId10" Type="http://schemas.openxmlformats.org/officeDocument/2006/relationships/image" Target="../media/image196.wmf"/><Relationship Id="rId4" Type="http://schemas.openxmlformats.org/officeDocument/2006/relationships/image" Target="../media/image193.wmf"/><Relationship Id="rId9" Type="http://schemas.openxmlformats.org/officeDocument/2006/relationships/oleObject" Target="../embeddings/oleObject197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wmf"/><Relationship Id="rId3" Type="http://schemas.openxmlformats.org/officeDocument/2006/relationships/oleObject" Target="../embeddings/oleObject198.bin"/><Relationship Id="rId7" Type="http://schemas.openxmlformats.org/officeDocument/2006/relationships/oleObject" Target="../embeddings/oleObject2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98.wmf"/><Relationship Id="rId5" Type="http://schemas.openxmlformats.org/officeDocument/2006/relationships/oleObject" Target="../embeddings/oleObject199.bin"/><Relationship Id="rId10" Type="http://schemas.openxmlformats.org/officeDocument/2006/relationships/image" Target="../media/image200.wmf"/><Relationship Id="rId4" Type="http://schemas.openxmlformats.org/officeDocument/2006/relationships/image" Target="../media/image197.wmf"/><Relationship Id="rId9" Type="http://schemas.openxmlformats.org/officeDocument/2006/relationships/oleObject" Target="../embeddings/oleObject20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2.bin"/><Relationship Id="rId7" Type="http://schemas.openxmlformats.org/officeDocument/2006/relationships/oleObject" Target="../embeddings/oleObject2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02.wmf"/><Relationship Id="rId5" Type="http://schemas.openxmlformats.org/officeDocument/2006/relationships/oleObject" Target="../embeddings/oleObject203.bin"/><Relationship Id="rId4" Type="http://schemas.openxmlformats.org/officeDocument/2006/relationships/image" Target="../media/image201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wmf"/><Relationship Id="rId13" Type="http://schemas.openxmlformats.org/officeDocument/2006/relationships/oleObject" Target="../embeddings/oleObject210.bin"/><Relationship Id="rId18" Type="http://schemas.openxmlformats.org/officeDocument/2006/relationships/oleObject" Target="../embeddings/oleObject212.bin"/><Relationship Id="rId3" Type="http://schemas.openxmlformats.org/officeDocument/2006/relationships/oleObject" Target="../embeddings/oleObject205.bin"/><Relationship Id="rId21" Type="http://schemas.openxmlformats.org/officeDocument/2006/relationships/oleObject" Target="../embeddings/oleObject213.bin"/><Relationship Id="rId7" Type="http://schemas.openxmlformats.org/officeDocument/2006/relationships/oleObject" Target="../embeddings/oleObject207.bin"/><Relationship Id="rId12" Type="http://schemas.openxmlformats.org/officeDocument/2006/relationships/image" Target="../media/image207.wmf"/><Relationship Id="rId17" Type="http://schemas.openxmlformats.org/officeDocument/2006/relationships/image" Target="../media/image21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9.wmf"/><Relationship Id="rId20" Type="http://schemas.openxmlformats.org/officeDocument/2006/relationships/image" Target="../media/image213.png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04.wmf"/><Relationship Id="rId11" Type="http://schemas.openxmlformats.org/officeDocument/2006/relationships/oleObject" Target="../embeddings/oleObject209.bin"/><Relationship Id="rId5" Type="http://schemas.openxmlformats.org/officeDocument/2006/relationships/oleObject" Target="../embeddings/oleObject206.bin"/><Relationship Id="rId15" Type="http://schemas.openxmlformats.org/officeDocument/2006/relationships/oleObject" Target="../embeddings/oleObject211.bin"/><Relationship Id="rId10" Type="http://schemas.openxmlformats.org/officeDocument/2006/relationships/image" Target="../media/image206.wmf"/><Relationship Id="rId19" Type="http://schemas.openxmlformats.org/officeDocument/2006/relationships/image" Target="../media/image210.wmf"/><Relationship Id="rId4" Type="http://schemas.openxmlformats.org/officeDocument/2006/relationships/image" Target="../media/image203.wmf"/><Relationship Id="rId9" Type="http://schemas.openxmlformats.org/officeDocument/2006/relationships/oleObject" Target="../embeddings/oleObject208.bin"/><Relationship Id="rId14" Type="http://schemas.openxmlformats.org/officeDocument/2006/relationships/image" Target="../media/image208.wmf"/><Relationship Id="rId22" Type="http://schemas.openxmlformats.org/officeDocument/2006/relationships/image" Target="../media/image211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wmf"/><Relationship Id="rId13" Type="http://schemas.openxmlformats.org/officeDocument/2006/relationships/oleObject" Target="../embeddings/oleObject219.bin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6.bin"/><Relationship Id="rId12" Type="http://schemas.openxmlformats.org/officeDocument/2006/relationships/image" Target="../media/image2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13.wmf"/><Relationship Id="rId11" Type="http://schemas.openxmlformats.org/officeDocument/2006/relationships/oleObject" Target="../embeddings/oleObject218.bin"/><Relationship Id="rId5" Type="http://schemas.openxmlformats.org/officeDocument/2006/relationships/oleObject" Target="../embeddings/oleObject215.bin"/><Relationship Id="rId10" Type="http://schemas.openxmlformats.org/officeDocument/2006/relationships/image" Target="../media/image215.wmf"/><Relationship Id="rId4" Type="http://schemas.openxmlformats.org/officeDocument/2006/relationships/image" Target="../media/image212.wmf"/><Relationship Id="rId9" Type="http://schemas.openxmlformats.org/officeDocument/2006/relationships/oleObject" Target="../embeddings/oleObject217.bin"/><Relationship Id="rId14" Type="http://schemas.openxmlformats.org/officeDocument/2006/relationships/image" Target="../media/image217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3" Type="http://schemas.openxmlformats.org/officeDocument/2006/relationships/oleObject" Target="../embeddings/oleObject220.bin"/><Relationship Id="rId7" Type="http://schemas.openxmlformats.org/officeDocument/2006/relationships/oleObject" Target="../embeddings/oleObject2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19.wmf"/><Relationship Id="rId5" Type="http://schemas.openxmlformats.org/officeDocument/2006/relationships/oleObject" Target="../embeddings/oleObject221.bin"/><Relationship Id="rId4" Type="http://schemas.openxmlformats.org/officeDocument/2006/relationships/image" Target="../media/image218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wmf"/><Relationship Id="rId3" Type="http://schemas.openxmlformats.org/officeDocument/2006/relationships/oleObject" Target="../embeddings/oleObject223.bin"/><Relationship Id="rId7" Type="http://schemas.openxmlformats.org/officeDocument/2006/relationships/oleObject" Target="../embeddings/oleObject225.bin"/><Relationship Id="rId12" Type="http://schemas.openxmlformats.org/officeDocument/2006/relationships/image" Target="../media/image2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22.wmf"/><Relationship Id="rId11" Type="http://schemas.openxmlformats.org/officeDocument/2006/relationships/oleObject" Target="../embeddings/oleObject227.bin"/><Relationship Id="rId5" Type="http://schemas.openxmlformats.org/officeDocument/2006/relationships/oleObject" Target="../embeddings/oleObject224.bin"/><Relationship Id="rId10" Type="http://schemas.openxmlformats.org/officeDocument/2006/relationships/image" Target="../media/image224.wmf"/><Relationship Id="rId4" Type="http://schemas.openxmlformats.org/officeDocument/2006/relationships/image" Target="../media/image221.wmf"/><Relationship Id="rId9" Type="http://schemas.openxmlformats.org/officeDocument/2006/relationships/oleObject" Target="../embeddings/oleObject226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3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wmf"/><Relationship Id="rId3" Type="http://schemas.openxmlformats.org/officeDocument/2006/relationships/oleObject" Target="../embeddings/oleObject228.bin"/><Relationship Id="rId7" Type="http://schemas.openxmlformats.org/officeDocument/2006/relationships/oleObject" Target="../embeddings/oleObject2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27.wmf"/><Relationship Id="rId5" Type="http://schemas.openxmlformats.org/officeDocument/2006/relationships/oleObject" Target="../embeddings/oleObject229.bin"/><Relationship Id="rId4" Type="http://schemas.openxmlformats.org/officeDocument/2006/relationships/image" Target="../media/image226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wmf"/><Relationship Id="rId3" Type="http://schemas.openxmlformats.org/officeDocument/2006/relationships/oleObject" Target="../embeddings/oleObject231.bin"/><Relationship Id="rId7" Type="http://schemas.openxmlformats.org/officeDocument/2006/relationships/oleObject" Target="../embeddings/oleObject2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10" Type="http://schemas.openxmlformats.org/officeDocument/2006/relationships/image" Target="../media/image231.wmf"/><Relationship Id="rId4" Type="http://schemas.openxmlformats.org/officeDocument/2006/relationships/image" Target="../media/image229.wmf"/><Relationship Id="rId9" Type="http://schemas.openxmlformats.org/officeDocument/2006/relationships/oleObject" Target="../embeddings/oleObject233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wmf"/><Relationship Id="rId13" Type="http://schemas.openxmlformats.org/officeDocument/2006/relationships/oleObject" Target="../embeddings/oleObject239.bin"/><Relationship Id="rId3" Type="http://schemas.openxmlformats.org/officeDocument/2006/relationships/oleObject" Target="../embeddings/oleObject234.bin"/><Relationship Id="rId7" Type="http://schemas.openxmlformats.org/officeDocument/2006/relationships/oleObject" Target="../embeddings/oleObject236.bin"/><Relationship Id="rId12" Type="http://schemas.openxmlformats.org/officeDocument/2006/relationships/image" Target="../media/image2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33.wmf"/><Relationship Id="rId11" Type="http://schemas.openxmlformats.org/officeDocument/2006/relationships/oleObject" Target="../embeddings/oleObject238.bin"/><Relationship Id="rId5" Type="http://schemas.openxmlformats.org/officeDocument/2006/relationships/oleObject" Target="../embeddings/oleObject235.bin"/><Relationship Id="rId10" Type="http://schemas.openxmlformats.org/officeDocument/2006/relationships/image" Target="../media/image235.wmf"/><Relationship Id="rId4" Type="http://schemas.openxmlformats.org/officeDocument/2006/relationships/image" Target="../media/image232.wmf"/><Relationship Id="rId9" Type="http://schemas.openxmlformats.org/officeDocument/2006/relationships/oleObject" Target="../embeddings/oleObject237.bin"/><Relationship Id="rId14" Type="http://schemas.openxmlformats.org/officeDocument/2006/relationships/image" Target="../media/image237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wmf"/><Relationship Id="rId13" Type="http://schemas.openxmlformats.org/officeDocument/2006/relationships/image" Target="../media/image231.wmf"/><Relationship Id="rId3" Type="http://schemas.openxmlformats.org/officeDocument/2006/relationships/oleObject" Target="../embeddings/oleObject240.bin"/><Relationship Id="rId7" Type="http://schemas.openxmlformats.org/officeDocument/2006/relationships/oleObject" Target="../embeddings/oleObject242.bin"/><Relationship Id="rId12" Type="http://schemas.openxmlformats.org/officeDocument/2006/relationships/oleObject" Target="../embeddings/oleObject2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39.wmf"/><Relationship Id="rId11" Type="http://schemas.openxmlformats.org/officeDocument/2006/relationships/image" Target="../media/image243.png"/><Relationship Id="rId5" Type="http://schemas.openxmlformats.org/officeDocument/2006/relationships/oleObject" Target="../embeddings/oleObject241.bin"/><Relationship Id="rId10" Type="http://schemas.openxmlformats.org/officeDocument/2006/relationships/image" Target="../media/image241.wmf"/><Relationship Id="rId4" Type="http://schemas.openxmlformats.org/officeDocument/2006/relationships/image" Target="../media/image238.wmf"/><Relationship Id="rId9" Type="http://schemas.openxmlformats.org/officeDocument/2006/relationships/oleObject" Target="../embeddings/oleObject243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wmf"/><Relationship Id="rId3" Type="http://schemas.openxmlformats.org/officeDocument/2006/relationships/oleObject" Target="../embeddings/oleObject245.bin"/><Relationship Id="rId7" Type="http://schemas.openxmlformats.org/officeDocument/2006/relationships/oleObject" Target="../embeddings/oleObject2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43.wmf"/><Relationship Id="rId5" Type="http://schemas.openxmlformats.org/officeDocument/2006/relationships/oleObject" Target="../embeddings/oleObject246.bin"/><Relationship Id="rId4" Type="http://schemas.openxmlformats.org/officeDocument/2006/relationships/image" Target="../media/image242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wmf"/><Relationship Id="rId3" Type="http://schemas.openxmlformats.org/officeDocument/2006/relationships/oleObject" Target="../embeddings/oleObject248.bin"/><Relationship Id="rId7" Type="http://schemas.openxmlformats.org/officeDocument/2006/relationships/oleObject" Target="../embeddings/oleObject250.bin"/><Relationship Id="rId12" Type="http://schemas.openxmlformats.org/officeDocument/2006/relationships/image" Target="../media/image2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46.wmf"/><Relationship Id="rId11" Type="http://schemas.openxmlformats.org/officeDocument/2006/relationships/oleObject" Target="../embeddings/oleObject252.bin"/><Relationship Id="rId5" Type="http://schemas.openxmlformats.org/officeDocument/2006/relationships/oleObject" Target="../embeddings/oleObject249.bin"/><Relationship Id="rId10" Type="http://schemas.openxmlformats.org/officeDocument/2006/relationships/image" Target="../media/image248.wmf"/><Relationship Id="rId4" Type="http://schemas.openxmlformats.org/officeDocument/2006/relationships/image" Target="../media/image245.wmf"/><Relationship Id="rId9" Type="http://schemas.openxmlformats.org/officeDocument/2006/relationships/oleObject" Target="../embeddings/oleObject251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wmf"/><Relationship Id="rId3" Type="http://schemas.openxmlformats.org/officeDocument/2006/relationships/oleObject" Target="../embeddings/oleObject253.bin"/><Relationship Id="rId7" Type="http://schemas.openxmlformats.org/officeDocument/2006/relationships/oleObject" Target="../embeddings/oleObject2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51.wmf"/><Relationship Id="rId5" Type="http://schemas.openxmlformats.org/officeDocument/2006/relationships/oleObject" Target="../embeddings/oleObject254.bin"/><Relationship Id="rId10" Type="http://schemas.openxmlformats.org/officeDocument/2006/relationships/image" Target="../media/image253.wmf"/><Relationship Id="rId4" Type="http://schemas.openxmlformats.org/officeDocument/2006/relationships/image" Target="../media/image250.wmf"/><Relationship Id="rId9" Type="http://schemas.openxmlformats.org/officeDocument/2006/relationships/oleObject" Target="../embeddings/oleObject256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55.wmf"/><Relationship Id="rId5" Type="http://schemas.openxmlformats.org/officeDocument/2006/relationships/oleObject" Target="../embeddings/oleObject258.bin"/><Relationship Id="rId4" Type="http://schemas.openxmlformats.org/officeDocument/2006/relationships/image" Target="../media/image254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wmf"/><Relationship Id="rId3" Type="http://schemas.openxmlformats.org/officeDocument/2006/relationships/oleObject" Target="../embeddings/oleObject259.bin"/><Relationship Id="rId7" Type="http://schemas.openxmlformats.org/officeDocument/2006/relationships/oleObject" Target="../embeddings/oleObject2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57.wmf"/><Relationship Id="rId5" Type="http://schemas.openxmlformats.org/officeDocument/2006/relationships/oleObject" Target="../embeddings/oleObject260.bin"/><Relationship Id="rId10" Type="http://schemas.openxmlformats.org/officeDocument/2006/relationships/image" Target="../media/image259.wmf"/><Relationship Id="rId4" Type="http://schemas.openxmlformats.org/officeDocument/2006/relationships/image" Target="../media/image256.wmf"/><Relationship Id="rId9" Type="http://schemas.openxmlformats.org/officeDocument/2006/relationships/oleObject" Target="../embeddings/oleObject26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8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5.bin"/><Relationship Id="rId3" Type="http://schemas.openxmlformats.org/officeDocument/2006/relationships/oleObject" Target="../embeddings/oleObject263.bin"/><Relationship Id="rId7" Type="http://schemas.openxmlformats.org/officeDocument/2006/relationships/image" Target="../media/image2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61.wmf"/><Relationship Id="rId5" Type="http://schemas.openxmlformats.org/officeDocument/2006/relationships/oleObject" Target="../embeddings/oleObject264.bin"/><Relationship Id="rId4" Type="http://schemas.openxmlformats.org/officeDocument/2006/relationships/image" Target="../media/image260.wmf"/><Relationship Id="rId9" Type="http://schemas.openxmlformats.org/officeDocument/2006/relationships/image" Target="../media/image262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8.bin"/><Relationship Id="rId3" Type="http://schemas.openxmlformats.org/officeDocument/2006/relationships/image" Target="../media/image270.png"/><Relationship Id="rId7" Type="http://schemas.openxmlformats.org/officeDocument/2006/relationships/image" Target="../media/image265.wmf"/><Relationship Id="rId12" Type="http://schemas.openxmlformats.org/officeDocument/2006/relationships/image" Target="../media/image2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267.bin"/><Relationship Id="rId11" Type="http://schemas.openxmlformats.org/officeDocument/2006/relationships/image" Target="../media/image267.wmf"/><Relationship Id="rId5" Type="http://schemas.openxmlformats.org/officeDocument/2006/relationships/image" Target="../media/image264.wmf"/><Relationship Id="rId10" Type="http://schemas.openxmlformats.org/officeDocument/2006/relationships/oleObject" Target="../embeddings/oleObject269.bin"/><Relationship Id="rId4" Type="http://schemas.openxmlformats.org/officeDocument/2006/relationships/oleObject" Target="../embeddings/oleObject266.bin"/><Relationship Id="rId9" Type="http://schemas.openxmlformats.org/officeDocument/2006/relationships/image" Target="../media/image266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4.png"/><Relationship Id="rId5" Type="http://schemas.openxmlformats.org/officeDocument/2006/relationships/image" Target="../media/image273.png"/><Relationship Id="rId4" Type="http://schemas.openxmlformats.org/officeDocument/2006/relationships/image" Target="../media/image272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wmf"/><Relationship Id="rId3" Type="http://schemas.openxmlformats.org/officeDocument/2006/relationships/oleObject" Target="../embeddings/oleObject270.bin"/><Relationship Id="rId7" Type="http://schemas.openxmlformats.org/officeDocument/2006/relationships/oleObject" Target="../embeddings/oleObject2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68.wmf"/><Relationship Id="rId5" Type="http://schemas.openxmlformats.org/officeDocument/2006/relationships/oleObject" Target="../embeddings/oleObject271.bin"/><Relationship Id="rId4" Type="http://schemas.openxmlformats.org/officeDocument/2006/relationships/image" Target="../media/image262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5.bin"/><Relationship Id="rId3" Type="http://schemas.openxmlformats.org/officeDocument/2006/relationships/image" Target="../media/image280.png"/><Relationship Id="rId7" Type="http://schemas.openxmlformats.org/officeDocument/2006/relationships/image" Target="../media/image2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274.bin"/><Relationship Id="rId11" Type="http://schemas.openxmlformats.org/officeDocument/2006/relationships/image" Target="../media/image272.wmf"/><Relationship Id="rId5" Type="http://schemas.openxmlformats.org/officeDocument/2006/relationships/image" Target="../media/image262.wmf"/><Relationship Id="rId10" Type="http://schemas.openxmlformats.org/officeDocument/2006/relationships/oleObject" Target="../embeddings/oleObject276.bin"/><Relationship Id="rId4" Type="http://schemas.openxmlformats.org/officeDocument/2006/relationships/oleObject" Target="../embeddings/oleObject273.bin"/><Relationship Id="rId9" Type="http://schemas.openxmlformats.org/officeDocument/2006/relationships/image" Target="../media/image271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wmf"/><Relationship Id="rId3" Type="http://schemas.openxmlformats.org/officeDocument/2006/relationships/oleObject" Target="../embeddings/oleObject277.bin"/><Relationship Id="rId7" Type="http://schemas.openxmlformats.org/officeDocument/2006/relationships/oleObject" Target="../embeddings/oleObject2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74.wmf"/><Relationship Id="rId5" Type="http://schemas.openxmlformats.org/officeDocument/2006/relationships/oleObject" Target="../embeddings/oleObject278.bin"/><Relationship Id="rId10" Type="http://schemas.openxmlformats.org/officeDocument/2006/relationships/image" Target="../media/image271.wmf"/><Relationship Id="rId4" Type="http://schemas.openxmlformats.org/officeDocument/2006/relationships/image" Target="../media/image273.wmf"/><Relationship Id="rId9" Type="http://schemas.openxmlformats.org/officeDocument/2006/relationships/oleObject" Target="../embeddings/oleObject280.bin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1.bin"/><Relationship Id="rId7" Type="http://schemas.openxmlformats.org/officeDocument/2006/relationships/image" Target="../media/image27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78.png"/><Relationship Id="rId5" Type="http://schemas.openxmlformats.org/officeDocument/2006/relationships/image" Target="../media/image277.png"/><Relationship Id="rId4" Type="http://schemas.openxmlformats.org/officeDocument/2006/relationships/image" Target="../media/image276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2.bin"/><Relationship Id="rId7" Type="http://schemas.openxmlformats.org/officeDocument/2006/relationships/image" Target="../media/image2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81.png"/><Relationship Id="rId5" Type="http://schemas.openxmlformats.org/officeDocument/2006/relationships/image" Target="../media/image277.png"/><Relationship Id="rId4" Type="http://schemas.openxmlformats.org/officeDocument/2006/relationships/image" Target="../media/image280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wmf"/><Relationship Id="rId3" Type="http://schemas.openxmlformats.org/officeDocument/2006/relationships/oleObject" Target="../embeddings/oleObject283.bin"/><Relationship Id="rId7" Type="http://schemas.openxmlformats.org/officeDocument/2006/relationships/oleObject" Target="../embeddings/oleObject285.bin"/><Relationship Id="rId12" Type="http://schemas.openxmlformats.org/officeDocument/2006/relationships/image" Target="../media/image2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83.wmf"/><Relationship Id="rId11" Type="http://schemas.openxmlformats.org/officeDocument/2006/relationships/oleObject" Target="../embeddings/oleObject287.bin"/><Relationship Id="rId5" Type="http://schemas.openxmlformats.org/officeDocument/2006/relationships/oleObject" Target="../embeddings/oleObject284.bin"/><Relationship Id="rId10" Type="http://schemas.openxmlformats.org/officeDocument/2006/relationships/image" Target="../media/image285.wmf"/><Relationship Id="rId4" Type="http://schemas.openxmlformats.org/officeDocument/2006/relationships/image" Target="../media/image282.wmf"/><Relationship Id="rId9" Type="http://schemas.openxmlformats.org/officeDocument/2006/relationships/oleObject" Target="../embeddings/oleObject28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9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wmf"/><Relationship Id="rId3" Type="http://schemas.openxmlformats.org/officeDocument/2006/relationships/oleObject" Target="../embeddings/oleObject288.bin"/><Relationship Id="rId7" Type="http://schemas.openxmlformats.org/officeDocument/2006/relationships/oleObject" Target="../embeddings/oleObject290.bin"/><Relationship Id="rId12" Type="http://schemas.openxmlformats.org/officeDocument/2006/relationships/image" Target="../media/image2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83.wmf"/><Relationship Id="rId11" Type="http://schemas.openxmlformats.org/officeDocument/2006/relationships/oleObject" Target="../embeddings/oleObject292.bin"/><Relationship Id="rId5" Type="http://schemas.openxmlformats.org/officeDocument/2006/relationships/oleObject" Target="../embeddings/oleObject289.bin"/><Relationship Id="rId10" Type="http://schemas.openxmlformats.org/officeDocument/2006/relationships/image" Target="../media/image289.wmf"/><Relationship Id="rId4" Type="http://schemas.openxmlformats.org/officeDocument/2006/relationships/image" Target="../media/image287.wmf"/><Relationship Id="rId9" Type="http://schemas.openxmlformats.org/officeDocument/2006/relationships/oleObject" Target="../embeddings/oleObject291.bin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-77391"/>
            <a:ext cx="6427787" cy="287813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sz="1800" dirty="0" smtClean="0">
                <a:latin typeface="標楷體" pitchFamily="65" charset="-120"/>
              </a:rPr>
              <a:t> </a:t>
            </a:r>
            <a:r>
              <a:rPr lang="en-US" altLang="zh-TW" sz="4400" dirty="0" smtClean="0"/>
              <a:t>Chapter 2</a:t>
            </a:r>
            <a:r>
              <a:rPr lang="zh-TW" altLang="en-US" sz="5400" dirty="0" smtClean="0">
                <a:latin typeface="標楷體" pitchFamily="65" charset="-120"/>
              </a:rPr>
              <a:t/>
            </a:r>
            <a:br>
              <a:rPr lang="zh-TW" altLang="en-US" sz="5400" dirty="0" smtClean="0">
                <a:latin typeface="標楷體" pitchFamily="65" charset="-120"/>
              </a:rPr>
            </a:br>
            <a:r>
              <a:rPr lang="en-US" altLang="zh-TW" sz="4400" dirty="0" smtClean="0"/>
              <a:t>Matrices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3141439"/>
            <a:ext cx="5761385" cy="2663825"/>
          </a:xfrm>
          <a:noFill/>
        </p:spPr>
        <p:txBody>
          <a:bodyPr/>
          <a:lstStyle/>
          <a:p>
            <a:pPr algn="l" eaLnBrk="1" hangingPunct="1">
              <a:spcBef>
                <a:spcPts val="300"/>
              </a:spcBef>
            </a:pPr>
            <a:r>
              <a:rPr lang="en-US" altLang="zh-TW" sz="2400" dirty="0" smtClean="0"/>
              <a:t>2.1  Operations with Matrices</a:t>
            </a:r>
            <a:endParaRPr lang="zh-TW" altLang="en-US" sz="2400" dirty="0" smtClean="0"/>
          </a:p>
          <a:p>
            <a:pPr algn="l" eaLnBrk="1" hangingPunct="1">
              <a:spcBef>
                <a:spcPts val="300"/>
              </a:spcBef>
            </a:pPr>
            <a:r>
              <a:rPr lang="en-US" altLang="zh-TW" sz="2400" dirty="0" smtClean="0"/>
              <a:t>2.2  Properties of Matrix Operations</a:t>
            </a:r>
          </a:p>
          <a:p>
            <a:pPr algn="l" eaLnBrk="1" hangingPunct="1">
              <a:spcBef>
                <a:spcPts val="300"/>
              </a:spcBef>
            </a:pPr>
            <a:r>
              <a:rPr lang="en-US" altLang="zh-TW" sz="2400" dirty="0" smtClean="0"/>
              <a:t>2.3  The Inverse of a Matrix</a:t>
            </a:r>
            <a:endParaRPr lang="zh-TW" altLang="en-US" sz="2400" dirty="0" smtClean="0"/>
          </a:p>
          <a:p>
            <a:pPr algn="l" eaLnBrk="1" hangingPunct="1">
              <a:spcBef>
                <a:spcPts val="300"/>
              </a:spcBef>
            </a:pPr>
            <a:r>
              <a:rPr lang="en-US" altLang="zh-TW" sz="2400" dirty="0" smtClean="0"/>
              <a:t>2.4  Elementary Matrices</a:t>
            </a:r>
          </a:p>
          <a:p>
            <a:pPr algn="l" eaLnBrk="1" hangingPunct="1">
              <a:spcBef>
                <a:spcPts val="300"/>
              </a:spcBef>
            </a:pPr>
            <a:r>
              <a:rPr lang="en-US" altLang="zh-TW" sz="2400" dirty="0" smtClean="0"/>
              <a:t>2.5  Markov Chains</a:t>
            </a:r>
            <a:endParaRPr lang="en-US" altLang="zh-TW" sz="2400" dirty="0"/>
          </a:p>
          <a:p>
            <a:pPr algn="l" eaLnBrk="1" hangingPunct="1">
              <a:spcBef>
                <a:spcPts val="300"/>
              </a:spcBef>
            </a:pPr>
            <a:r>
              <a:rPr lang="en-US" altLang="zh-TW" sz="2400" dirty="0" smtClean="0"/>
              <a:t>2.6 Applications of Matrix Operations</a:t>
            </a:r>
          </a:p>
          <a:p>
            <a:pPr algn="l" eaLnBrk="1" hangingPunct="1">
              <a:spcBef>
                <a:spcPts val="300"/>
              </a:spcBef>
            </a:pPr>
            <a:r>
              <a:rPr lang="en-US" altLang="zh-TW" sz="2400" dirty="0" smtClean="0"/>
              <a:t>2.7 Homework 1 and 2</a:t>
            </a:r>
          </a:p>
        </p:txBody>
      </p:sp>
      <p:sp>
        <p:nvSpPr>
          <p:cNvPr id="63492" name="Rectangle 8"/>
          <p:cNvSpPr>
            <a:spLocks noChangeArrowheads="1"/>
          </p:cNvSpPr>
          <p:nvPr/>
        </p:nvSpPr>
        <p:spPr bwMode="auto">
          <a:xfrm>
            <a:off x="8604250" y="6428184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spcBef>
                <a:spcPct val="0"/>
              </a:spcBef>
              <a:buSzTx/>
              <a:buFontTx/>
              <a:buNone/>
            </a:pPr>
            <a:r>
              <a:rPr kumimoji="0" lang="en-US" altLang="zh-TW" sz="1400">
                <a:solidFill>
                  <a:schemeClr val="bg2"/>
                </a:solidFill>
              </a:rPr>
              <a:t>2.</a:t>
            </a:r>
            <a:fld id="{C83EF378-5436-4F5A-863B-D3280D364906}" type="slidenum">
              <a:rPr kumimoji="0" lang="en-US" altLang="zh-TW" sz="1400">
                <a:solidFill>
                  <a:schemeClr val="bg2"/>
                </a:solidFill>
              </a:rPr>
              <a:pPr algn="r">
                <a:spcBef>
                  <a:spcPct val="0"/>
                </a:spcBef>
                <a:buSzTx/>
                <a:buFontTx/>
                <a:buNone/>
              </a:pPr>
              <a:t>1</a:t>
            </a:fld>
            <a:endParaRPr kumimoji="0" lang="en-US" altLang="zh-TW" sz="1400">
              <a:solidFill>
                <a:schemeClr val="bg2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449189" y="5923582"/>
            <a:ext cx="8424936" cy="961802"/>
          </a:xfrm>
          <a:prstGeom prst="rect">
            <a:avLst/>
          </a:prstGeom>
          <a:noFill/>
          <a:ln w="25400">
            <a:noFill/>
            <a:miter lim="800000"/>
            <a:headEnd/>
            <a:tailEnd type="none" w="sm" len="sm"/>
          </a:ln>
        </p:spPr>
        <p:txBody>
          <a:bodyPr wrap="square">
            <a:spAutoFit/>
          </a:bodyPr>
          <a:lstStyle/>
          <a:p>
            <a:pPr marL="361950" indent="-361950">
              <a:spcBef>
                <a:spcPts val="0"/>
              </a:spcBef>
              <a:buNone/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</a:rPr>
              <a:t>※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</a:rPr>
              <a:t>Since any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</a:rPr>
              <a:t>real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</a:rPr>
              <a:t>number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</a:rPr>
              <a:t>can be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</a:rPr>
              <a:t>expressed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</a:rPr>
              <a:t>as a 1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sym typeface="Symbol" pitchFamily="18" charset="2"/>
              </a:rPr>
              <a:t>1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matrix,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</a:rPr>
              <a:t>all rules, operations,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</a:rPr>
              <a:t>or theorems for matrices can be applied to real numbers, but not vice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</a:rPr>
              <a:t>versa</a:t>
            </a:r>
            <a:endParaRPr lang="en-US" altLang="zh-TW" sz="1800" dirty="0">
              <a:solidFill>
                <a:srgbClr val="0000FF"/>
              </a:solidFill>
              <a:latin typeface="+mn-lt"/>
            </a:endParaRPr>
          </a:p>
          <a:p>
            <a:pPr marL="361950" indent="-361950">
              <a:spcBef>
                <a:spcPts val="300"/>
              </a:spcBef>
              <a:buNone/>
              <a:defRPr/>
            </a:pPr>
            <a:r>
              <a:rPr lang="en-US" altLang="zh-TW" sz="1800" dirty="0">
                <a:solidFill>
                  <a:srgbClr val="0000FF"/>
                </a:solidFill>
                <a:latin typeface="Times New Roman"/>
              </a:rPr>
              <a:t>※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標楷體" pitchFamily="65" charset="-120"/>
              </a:rPr>
              <a:t>Just memorize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those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標楷體" pitchFamily="65" charset="-120"/>
              </a:rPr>
              <a:t>rules that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are different for matrices and real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標楷體" pitchFamily="65" charset="-120"/>
              </a:rPr>
              <a:t>numbers</a:t>
            </a:r>
            <a:endParaRPr lang="en-US" altLang="zh-TW" sz="1800" dirty="0">
              <a:solidFill>
                <a:srgbClr val="0000FF"/>
              </a:solidFill>
              <a:latin typeface="+mn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B526A61B-DCB4-49B0-9607-B797A08BA826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10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381000" y="825773"/>
            <a:ext cx="4379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Partitioned matrices (</a:t>
            </a:r>
            <a:r>
              <a:rPr lang="zh-TW" altLang="en-US">
                <a:ea typeface="標楷體" pitchFamily="65" charset="-120"/>
              </a:rPr>
              <a:t>分割矩陣</a:t>
            </a:r>
            <a:r>
              <a:rPr lang="en-US" altLang="zh-TW">
                <a:ea typeface="標楷體" pitchFamily="65" charset="-120"/>
              </a:rPr>
              <a:t>):</a:t>
            </a: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049229"/>
              </p:ext>
            </p:extLst>
          </p:nvPr>
        </p:nvGraphicFramePr>
        <p:xfrm>
          <a:off x="657225" y="5240610"/>
          <a:ext cx="47625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2" name="方程式" r:id="rId3" imgW="4762440" imgH="1320480" progId="Equation.3">
                  <p:embed/>
                </p:oleObj>
              </mc:Choice>
              <mc:Fallback>
                <p:oleObj name="方程式" r:id="rId3" imgW="4762440" imgH="1320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5240610"/>
                        <a:ext cx="47625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1233488" y="6177235"/>
            <a:ext cx="2520950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3105150" y="5312048"/>
            <a:ext cx="0" cy="1223962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 flipH="1">
            <a:off x="4506913" y="5202510"/>
            <a:ext cx="609600" cy="279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 flipH="1">
            <a:off x="5040313" y="5202510"/>
            <a:ext cx="76200" cy="35083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4859338" y="4837385"/>
            <a:ext cx="1795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buSzTx/>
              <a:buFontTx/>
              <a:buNone/>
            </a:pPr>
            <a:r>
              <a:rPr lang="en-US" altLang="zh-TW">
                <a:solidFill>
                  <a:srgbClr val="FF0000"/>
                </a:solidFill>
                <a:ea typeface="標楷體" pitchFamily="65" charset="-120"/>
              </a:rPr>
              <a:t>submatrix</a:t>
            </a:r>
            <a:endParaRPr lang="zh-TW" altLang="en-US">
              <a:solidFill>
                <a:srgbClr val="FF0000"/>
              </a:solidFill>
              <a:ea typeface="標楷體" pitchFamily="65" charset="-120"/>
            </a:endParaRPr>
          </a:p>
        </p:txBody>
      </p:sp>
      <p:graphicFrame>
        <p:nvGraphicFramePr>
          <p:cNvPr id="9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157787"/>
              </p:ext>
            </p:extLst>
          </p:nvPr>
        </p:nvGraphicFramePr>
        <p:xfrm>
          <a:off x="642938" y="1540148"/>
          <a:ext cx="3984625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3" name="Equation" r:id="rId5" imgW="1993680" imgH="711000" progId="Equation.DSMT4">
                  <p:embed/>
                </p:oleObj>
              </mc:Choice>
              <mc:Fallback>
                <p:oleObj name="Equation" r:id="rId5" imgW="1993680" imgH="711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540148"/>
                        <a:ext cx="3984625" cy="142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1239838" y="2027510"/>
            <a:ext cx="2520950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1239838" y="2530748"/>
            <a:ext cx="2520950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graphicFrame>
        <p:nvGraphicFramePr>
          <p:cNvPr id="92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450951"/>
              </p:ext>
            </p:extLst>
          </p:nvPr>
        </p:nvGraphicFramePr>
        <p:xfrm>
          <a:off x="642938" y="3176860"/>
          <a:ext cx="5510212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4" name="Equation" r:id="rId7" imgW="2755800" imgH="711000" progId="Equation.DSMT4">
                  <p:embed/>
                </p:oleObj>
              </mc:Choice>
              <mc:Fallback>
                <p:oleObj name="Equation" r:id="rId7" imgW="2755800" imgH="711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3176860"/>
                        <a:ext cx="5510212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Line 15"/>
          <p:cNvSpPr>
            <a:spLocks noChangeShapeType="1"/>
          </p:cNvSpPr>
          <p:nvPr/>
        </p:nvSpPr>
        <p:spPr bwMode="auto">
          <a:xfrm>
            <a:off x="1809750" y="3295923"/>
            <a:ext cx="0" cy="1223962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9231" name="Line 16"/>
          <p:cNvSpPr>
            <a:spLocks noChangeShapeType="1"/>
          </p:cNvSpPr>
          <p:nvPr/>
        </p:nvSpPr>
        <p:spPr bwMode="auto">
          <a:xfrm>
            <a:off x="2457450" y="3295923"/>
            <a:ext cx="0" cy="1223962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9232" name="Line 17"/>
          <p:cNvSpPr>
            <a:spLocks noChangeShapeType="1"/>
          </p:cNvSpPr>
          <p:nvPr/>
        </p:nvSpPr>
        <p:spPr bwMode="auto">
          <a:xfrm>
            <a:off x="3105150" y="3295923"/>
            <a:ext cx="0" cy="1223962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9233" name="Oval 18"/>
          <p:cNvSpPr>
            <a:spLocks noChangeArrowheads="1"/>
          </p:cNvSpPr>
          <p:nvPr/>
        </p:nvSpPr>
        <p:spPr bwMode="auto">
          <a:xfrm>
            <a:off x="1089025" y="5169173"/>
            <a:ext cx="2089150" cy="1008062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4" name="Oval 19"/>
          <p:cNvSpPr>
            <a:spLocks noChangeArrowheads="1"/>
          </p:cNvSpPr>
          <p:nvPr/>
        </p:nvSpPr>
        <p:spPr bwMode="auto">
          <a:xfrm>
            <a:off x="4114800" y="5458098"/>
            <a:ext cx="503238" cy="4318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5" name="Oval 20"/>
          <p:cNvSpPr>
            <a:spLocks noChangeArrowheads="1"/>
          </p:cNvSpPr>
          <p:nvPr/>
        </p:nvSpPr>
        <p:spPr bwMode="auto">
          <a:xfrm>
            <a:off x="1162050" y="1595710"/>
            <a:ext cx="2592388" cy="504825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" name="Oval 21"/>
          <p:cNvSpPr>
            <a:spLocks noChangeArrowheads="1"/>
          </p:cNvSpPr>
          <p:nvPr/>
        </p:nvSpPr>
        <p:spPr bwMode="auto">
          <a:xfrm>
            <a:off x="4041775" y="1595710"/>
            <a:ext cx="504825" cy="4318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" name="Oval 22"/>
          <p:cNvSpPr>
            <a:spLocks noChangeArrowheads="1"/>
          </p:cNvSpPr>
          <p:nvPr/>
        </p:nvSpPr>
        <p:spPr bwMode="auto">
          <a:xfrm>
            <a:off x="1233488" y="3180035"/>
            <a:ext cx="504825" cy="15113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" name="Oval 23"/>
          <p:cNvSpPr>
            <a:spLocks noChangeArrowheads="1"/>
          </p:cNvSpPr>
          <p:nvPr/>
        </p:nvSpPr>
        <p:spPr bwMode="auto">
          <a:xfrm>
            <a:off x="4041775" y="3611835"/>
            <a:ext cx="360363" cy="576263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9" name="Text Box 1036"/>
          <p:cNvSpPr txBox="1">
            <a:spLocks noChangeArrowheads="1"/>
          </p:cNvSpPr>
          <p:nvPr/>
        </p:nvSpPr>
        <p:spPr bwMode="auto">
          <a:xfrm>
            <a:off x="5500688" y="5469210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ea typeface="標楷體" pitchFamily="65" charset="-120"/>
              </a:rPr>
              <a:t>※ Partitioned matrices can be used to simplify equations or to obtain new interpretation of equations (see the next slide)</a:t>
            </a:r>
            <a:endParaRPr lang="zh-TW" altLang="en-US" sz="1800">
              <a:solidFill>
                <a:srgbClr val="0000FF"/>
              </a:solidFill>
              <a:ea typeface="標楷體" pitchFamily="65" charset="-120"/>
            </a:endParaRPr>
          </a:p>
        </p:txBody>
      </p:sp>
      <p:sp>
        <p:nvSpPr>
          <p:cNvPr id="9240" name="Line 8"/>
          <p:cNvSpPr>
            <a:spLocks noChangeShapeType="1"/>
          </p:cNvSpPr>
          <p:nvPr/>
        </p:nvSpPr>
        <p:spPr bwMode="auto">
          <a:xfrm flipH="1">
            <a:off x="4538663" y="1524273"/>
            <a:ext cx="609600" cy="279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9241" name="Line 8"/>
          <p:cNvSpPr>
            <a:spLocks noChangeShapeType="1"/>
          </p:cNvSpPr>
          <p:nvPr/>
        </p:nvSpPr>
        <p:spPr bwMode="auto">
          <a:xfrm flipH="1">
            <a:off x="4394200" y="3540398"/>
            <a:ext cx="609600" cy="279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9242" name="Text Box 10"/>
          <p:cNvSpPr txBox="1">
            <a:spLocks noChangeArrowheads="1"/>
          </p:cNvSpPr>
          <p:nvPr/>
        </p:nvSpPr>
        <p:spPr bwMode="auto">
          <a:xfrm>
            <a:off x="5076825" y="1236935"/>
            <a:ext cx="2375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buSzTx/>
              <a:buFontTx/>
              <a:buNone/>
            </a:pPr>
            <a:r>
              <a:rPr lang="en-US" altLang="zh-TW" dirty="0">
                <a:solidFill>
                  <a:srgbClr val="FF0000"/>
                </a:solidFill>
                <a:ea typeface="標楷體" pitchFamily="65" charset="-120"/>
              </a:rPr>
              <a:t>row 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</a:rPr>
              <a:t>vector (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向量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</a:rPr>
              <a:t>)</a:t>
            </a:r>
            <a:endParaRPr lang="zh-TW" altLang="en-US" dirty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9243" name="Text Box 10"/>
          <p:cNvSpPr txBox="1">
            <a:spLocks noChangeArrowheads="1"/>
          </p:cNvSpPr>
          <p:nvPr/>
        </p:nvSpPr>
        <p:spPr bwMode="auto">
          <a:xfrm>
            <a:off x="4932363" y="3253060"/>
            <a:ext cx="3024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buSzTx/>
              <a:buFontTx/>
              <a:buNone/>
            </a:pPr>
            <a:r>
              <a:rPr lang="en-US" altLang="zh-TW" dirty="0">
                <a:solidFill>
                  <a:srgbClr val="FF0000"/>
                </a:solidFill>
                <a:ea typeface="標楷體" pitchFamily="65" charset="-120"/>
              </a:rPr>
              <a:t>column 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</a:rPr>
              <a:t>vector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向量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</a:rPr>
              <a:t>)</a:t>
            </a:r>
            <a:endParaRPr lang="zh-TW" altLang="en-US" dirty="0">
              <a:solidFill>
                <a:srgbClr val="FF00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8818D8B9-CA56-432D-929E-E18ACA00FC91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11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782743"/>
              </p:ext>
            </p:extLst>
          </p:nvPr>
        </p:nvGraphicFramePr>
        <p:xfrm>
          <a:off x="968375" y="1493589"/>
          <a:ext cx="4448175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4" name="Equation" r:id="rId3" imgW="2781000" imgH="939600" progId="Equation.DSMT4">
                  <p:embed/>
                </p:oleObj>
              </mc:Choice>
              <mc:Fallback>
                <p:oleObj name="Equation" r:id="rId3" imgW="278100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1493589"/>
                        <a:ext cx="4448175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144162"/>
              </p:ext>
            </p:extLst>
          </p:nvPr>
        </p:nvGraphicFramePr>
        <p:xfrm>
          <a:off x="6300192" y="1493589"/>
          <a:ext cx="893762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5" name="Equation" r:id="rId5" imgW="558720" imgH="939600" progId="Equation.DSMT4">
                  <p:embed/>
                </p:oleObj>
              </mc:Choice>
              <mc:Fallback>
                <p:oleObj name="Equation" r:id="rId5" imgW="558720" imgH="93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1493589"/>
                        <a:ext cx="893762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163797"/>
              </p:ext>
            </p:extLst>
          </p:nvPr>
        </p:nvGraphicFramePr>
        <p:xfrm>
          <a:off x="534937" y="3161704"/>
          <a:ext cx="3819525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6" name="Equation" r:id="rId7" imgW="2387520" imgH="939600" progId="Equation.DSMT4">
                  <p:embed/>
                </p:oleObj>
              </mc:Choice>
              <mc:Fallback>
                <p:oleObj name="Equation" r:id="rId7" imgW="2387520" imgH="93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37" y="3161704"/>
                        <a:ext cx="3819525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Text Box 7"/>
          <p:cNvSpPr txBox="1">
            <a:spLocks noChangeArrowheads="1"/>
          </p:cNvSpPr>
          <p:nvPr/>
        </p:nvSpPr>
        <p:spPr bwMode="auto">
          <a:xfrm>
            <a:off x="381000" y="785813"/>
            <a:ext cx="8027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en-US" altLang="zh-TW" dirty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lang="en-US" altLang="zh-TW" i="1" dirty="0">
                <a:solidFill>
                  <a:srgbClr val="FF0000"/>
                </a:solidFill>
                <a:ea typeface="標楷體" pitchFamily="65" charset="-120"/>
              </a:rPr>
              <a:t>A</a:t>
            </a:r>
            <a:r>
              <a:rPr lang="en-US" altLang="zh-TW" b="1" dirty="0">
                <a:solidFill>
                  <a:srgbClr val="FF0000"/>
                </a:solidFill>
                <a:ea typeface="標楷體" pitchFamily="65" charset="-120"/>
              </a:rPr>
              <a:t>x</a:t>
            </a:r>
            <a:r>
              <a:rPr lang="en-US" altLang="zh-TW" dirty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</a:rPr>
              <a:t>is a </a:t>
            </a:r>
            <a:r>
              <a:rPr lang="en-US" altLang="zh-TW" dirty="0">
                <a:solidFill>
                  <a:srgbClr val="FF0000"/>
                </a:solidFill>
                <a:ea typeface="標楷體" pitchFamily="65" charset="-120"/>
              </a:rPr>
              <a:t>linear combination 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線性組合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</a:rPr>
              <a:t>) of </a:t>
            </a:r>
            <a:r>
              <a:rPr lang="en-US" altLang="zh-TW" dirty="0">
                <a:solidFill>
                  <a:srgbClr val="FF0000"/>
                </a:solidFill>
                <a:ea typeface="標楷體" pitchFamily="65" charset="-120"/>
              </a:rPr>
              <a:t>the column vectors of matrix </a:t>
            </a:r>
            <a:r>
              <a:rPr lang="en-US" altLang="zh-TW" i="1" dirty="0">
                <a:solidFill>
                  <a:srgbClr val="FF0000"/>
                </a:solidFill>
                <a:ea typeface="標楷體" pitchFamily="65" charset="-120"/>
              </a:rPr>
              <a:t>A</a:t>
            </a:r>
            <a:r>
              <a:rPr lang="en-US" altLang="zh-TW" dirty="0">
                <a:solidFill>
                  <a:srgbClr val="FF0000"/>
                </a:solidFill>
                <a:ea typeface="標楷體" pitchFamily="65" charset="-120"/>
              </a:rPr>
              <a:t>:</a:t>
            </a:r>
          </a:p>
        </p:txBody>
      </p:sp>
      <p:graphicFrame>
        <p:nvGraphicFramePr>
          <p:cNvPr id="1024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95977"/>
              </p:ext>
            </p:extLst>
          </p:nvPr>
        </p:nvGraphicFramePr>
        <p:xfrm>
          <a:off x="4800550" y="3161704"/>
          <a:ext cx="3371850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7" name="Equation" r:id="rId9" imgW="2108160" imgH="939600" progId="Equation.3">
                  <p:embed/>
                </p:oleObj>
              </mc:Choice>
              <mc:Fallback>
                <p:oleObj name="Equation" r:id="rId9" imgW="2108160" imgH="939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550" y="3161704"/>
                        <a:ext cx="3371850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264413"/>
              </p:ext>
            </p:extLst>
          </p:nvPr>
        </p:nvGraphicFramePr>
        <p:xfrm>
          <a:off x="5365700" y="4792067"/>
          <a:ext cx="2238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8" name="Equation" r:id="rId11" imgW="139680" imgH="228600" progId="Equation.DSMT4">
                  <p:embed/>
                </p:oleObj>
              </mc:Choice>
              <mc:Fallback>
                <p:oleObj name="Equation" r:id="rId11" imgW="13968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00" y="4792067"/>
                        <a:ext cx="22383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5221237" y="4661892"/>
            <a:ext cx="5492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TW" altLang="en-US">
                <a:solidFill>
                  <a:schemeClr val="tx1"/>
                </a:solidFill>
              </a:rPr>
              <a:t>=</a:t>
            </a:r>
          </a:p>
        </p:txBody>
      </p:sp>
      <p:graphicFrame>
        <p:nvGraphicFramePr>
          <p:cNvPr id="1024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371763"/>
              </p:ext>
            </p:extLst>
          </p:nvPr>
        </p:nvGraphicFramePr>
        <p:xfrm>
          <a:off x="6307087" y="4792067"/>
          <a:ext cx="2635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9" name="Equation" r:id="rId13" imgW="164880" imgH="228600" progId="Equation.DSMT4">
                  <p:embed/>
                </p:oleObj>
              </mc:Choice>
              <mc:Fallback>
                <p:oleObj name="Equation" r:id="rId13" imgW="16488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087" y="4792067"/>
                        <a:ext cx="2635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6156275" y="4661892"/>
            <a:ext cx="5492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TW" altLang="en-US">
                <a:solidFill>
                  <a:schemeClr val="tx1"/>
                </a:solidFill>
              </a:rPr>
              <a:t>=</a:t>
            </a:r>
          </a:p>
        </p:txBody>
      </p:sp>
      <p:graphicFrame>
        <p:nvGraphicFramePr>
          <p:cNvPr id="1024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841282"/>
              </p:ext>
            </p:extLst>
          </p:nvPr>
        </p:nvGraphicFramePr>
        <p:xfrm>
          <a:off x="7735837" y="4785717"/>
          <a:ext cx="2635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0" name="Equation" r:id="rId15" imgW="164880" imgH="228600" progId="Equation.DSMT4">
                  <p:embed/>
                </p:oleObj>
              </mc:Choice>
              <mc:Fallback>
                <p:oleObj name="Equation" r:id="rId15" imgW="16488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837" y="4785717"/>
                        <a:ext cx="2635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7585025" y="4661892"/>
            <a:ext cx="5492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TW" altLang="en-US">
                <a:solidFill>
                  <a:schemeClr val="tx1"/>
                </a:solidFill>
              </a:rPr>
              <a:t>=</a:t>
            </a:r>
          </a:p>
        </p:txBody>
      </p:sp>
      <p:graphicFrame>
        <p:nvGraphicFramePr>
          <p:cNvPr id="1024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711385"/>
              </p:ext>
            </p:extLst>
          </p:nvPr>
        </p:nvGraphicFramePr>
        <p:xfrm>
          <a:off x="1143000" y="5015136"/>
          <a:ext cx="22748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1" name="Equation" r:id="rId17" imgW="1422360" imgH="228600" progId="Equation.DSMT4">
                  <p:embed/>
                </p:oleObj>
              </mc:Choice>
              <mc:Fallback>
                <p:oleObj name="Equation" r:id="rId17" imgW="142236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15136"/>
                        <a:ext cx="22748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Text Box 1036"/>
          <p:cNvSpPr txBox="1">
            <a:spLocks noChangeArrowheads="1"/>
          </p:cNvSpPr>
          <p:nvPr/>
        </p:nvSpPr>
        <p:spPr bwMode="auto">
          <a:xfrm>
            <a:off x="3357563" y="5015136"/>
            <a:ext cx="5572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  <a:sym typeface="Symbol" pitchFamily="18" charset="2"/>
              </a:rPr>
              <a:t></a:t>
            </a:r>
            <a:r>
              <a:rPr lang="en-US" altLang="zh-TW" sz="1800" i="1" dirty="0">
                <a:solidFill>
                  <a:srgbClr val="0000FF"/>
                </a:solidFill>
                <a:ea typeface="標楷體" pitchFamily="65" charset="-120"/>
              </a:rPr>
              <a:t> A</a:t>
            </a:r>
            <a:r>
              <a:rPr lang="en-US" altLang="zh-TW" sz="1800" b="1" dirty="0">
                <a:solidFill>
                  <a:srgbClr val="0000FF"/>
                </a:solidFill>
                <a:ea typeface="標楷體" pitchFamily="65" charset="-120"/>
              </a:rPr>
              <a:t>x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 can be viewed as the </a:t>
            </a:r>
            <a:r>
              <a:rPr lang="en-US" altLang="zh-TW" sz="1800" dirty="0">
                <a:solidFill>
                  <a:srgbClr val="0000FF"/>
                </a:solidFill>
              </a:rPr>
              <a:t>linear combination </a:t>
            </a:r>
            <a:r>
              <a:rPr lang="en-US" altLang="zh-TW" sz="1800" dirty="0" smtClean="0">
                <a:solidFill>
                  <a:srgbClr val="0000FF"/>
                </a:solidFill>
              </a:rPr>
              <a:t>of the column </a:t>
            </a:r>
            <a:r>
              <a:rPr lang="en-US" altLang="zh-TW" sz="1800" dirty="0">
                <a:solidFill>
                  <a:srgbClr val="0000FF"/>
                </a:solidFill>
              </a:rPr>
              <a:t>vectors of </a:t>
            </a:r>
            <a:r>
              <a:rPr lang="en-US" altLang="zh-TW" sz="1800" i="1" dirty="0">
                <a:solidFill>
                  <a:srgbClr val="0000FF"/>
                </a:solidFill>
              </a:rPr>
              <a:t>A</a:t>
            </a:r>
            <a:r>
              <a:rPr lang="en-US" altLang="zh-TW" sz="1800" dirty="0">
                <a:solidFill>
                  <a:srgbClr val="0000FF"/>
                </a:solidFill>
              </a:rPr>
              <a:t> with coefficients </a:t>
            </a:r>
            <a:r>
              <a:rPr lang="en-US" altLang="zh-TW" sz="1800" i="1" dirty="0">
                <a:solidFill>
                  <a:srgbClr val="0000FF"/>
                </a:solidFill>
              </a:rPr>
              <a:t>x</a:t>
            </a:r>
            <a:r>
              <a:rPr lang="en-US" altLang="zh-TW" sz="1800" baseline="-25000" dirty="0">
                <a:solidFill>
                  <a:srgbClr val="0000FF"/>
                </a:solidFill>
              </a:rPr>
              <a:t>1</a:t>
            </a:r>
            <a:r>
              <a:rPr lang="en-US" altLang="zh-TW" sz="1800" dirty="0">
                <a:solidFill>
                  <a:srgbClr val="0000FF"/>
                </a:solidFill>
              </a:rPr>
              <a:t>, </a:t>
            </a:r>
            <a:r>
              <a:rPr lang="en-US" altLang="zh-TW" sz="1800" i="1" dirty="0">
                <a:solidFill>
                  <a:srgbClr val="0000FF"/>
                </a:solidFill>
              </a:rPr>
              <a:t>x</a:t>
            </a:r>
            <a:r>
              <a:rPr lang="en-US" altLang="zh-TW" sz="1800" baseline="-25000" dirty="0">
                <a:solidFill>
                  <a:srgbClr val="0000FF"/>
                </a:solidFill>
              </a:rPr>
              <a:t>2</a:t>
            </a:r>
            <a:r>
              <a:rPr lang="en-US" altLang="zh-TW" sz="1800" dirty="0">
                <a:solidFill>
                  <a:srgbClr val="0000FF"/>
                </a:solidFill>
              </a:rPr>
              <a:t>,…, </a:t>
            </a:r>
            <a:r>
              <a:rPr lang="en-US" altLang="zh-TW" sz="1800" i="1" dirty="0" err="1">
                <a:solidFill>
                  <a:srgbClr val="0000FF"/>
                </a:solidFill>
              </a:rPr>
              <a:t>x</a:t>
            </a:r>
            <a:r>
              <a:rPr lang="en-US" altLang="zh-TW" sz="1800" i="1" baseline="-25000" dirty="0" err="1">
                <a:solidFill>
                  <a:srgbClr val="0000FF"/>
                </a:solidFill>
              </a:rPr>
              <a:t>n</a:t>
            </a:r>
            <a:endParaRPr lang="en-US" altLang="zh-TW" sz="1800" dirty="0">
              <a:solidFill>
                <a:srgbClr val="0000FF"/>
              </a:solidFill>
              <a:ea typeface="標楷體" pitchFamily="65" charset="-120"/>
            </a:endParaRPr>
          </a:p>
        </p:txBody>
      </p:sp>
      <p:graphicFrame>
        <p:nvGraphicFramePr>
          <p:cNvPr id="1025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16079"/>
              </p:ext>
            </p:extLst>
          </p:nvPr>
        </p:nvGraphicFramePr>
        <p:xfrm>
          <a:off x="1195388" y="5382022"/>
          <a:ext cx="2376487" cy="150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2" name="Equation" r:id="rId19" imgW="1485720" imgH="939600" progId="Equation.DSMT4">
                  <p:embed/>
                </p:oleObj>
              </mc:Choice>
              <mc:Fallback>
                <p:oleObj name="Equation" r:id="rId19" imgW="1485720" imgH="939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5382022"/>
                        <a:ext cx="2376487" cy="150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7" name="Text Box 1036"/>
          <p:cNvSpPr txBox="1">
            <a:spLocks noChangeArrowheads="1"/>
          </p:cNvSpPr>
          <p:nvPr/>
        </p:nvSpPr>
        <p:spPr bwMode="auto">
          <a:xfrm>
            <a:off x="3643313" y="5890022"/>
            <a:ext cx="4714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zh-TW" altLang="zh-TW" sz="1800">
                <a:solidFill>
                  <a:srgbClr val="0000FF"/>
                </a:solidFill>
              </a:rPr>
              <a:t>←</a:t>
            </a:r>
            <a:r>
              <a:rPr lang="en-US" altLang="zh-TW" sz="180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zh-TW" sz="1800">
                <a:solidFill>
                  <a:srgbClr val="0000FF"/>
                </a:solidFill>
                <a:ea typeface="標楷體" pitchFamily="65" charset="-120"/>
              </a:rPr>
              <a:t>You can derive the same result if you perform the matrix multiplication for matrix </a:t>
            </a:r>
            <a:r>
              <a:rPr lang="en-US" altLang="zh-TW" sz="1800" i="1">
                <a:solidFill>
                  <a:srgbClr val="0000FF"/>
                </a:solidFill>
                <a:ea typeface="標楷體" pitchFamily="65" charset="-120"/>
              </a:rPr>
              <a:t>A</a:t>
            </a:r>
            <a:r>
              <a:rPr lang="en-US" altLang="zh-TW" sz="1800">
                <a:solidFill>
                  <a:srgbClr val="0000FF"/>
                </a:solidFill>
                <a:ea typeface="標楷體" pitchFamily="65" charset="-120"/>
              </a:rPr>
              <a:t> expressed in column vectors and </a:t>
            </a:r>
            <a:r>
              <a:rPr lang="en-US" altLang="zh-TW" sz="1800" b="1">
                <a:solidFill>
                  <a:srgbClr val="0000FF"/>
                </a:solidFill>
                <a:ea typeface="標楷體" pitchFamily="65" charset="-120"/>
              </a:rPr>
              <a:t>x</a:t>
            </a:r>
            <a:r>
              <a:rPr lang="en-US" altLang="zh-TW" sz="1800">
                <a:solidFill>
                  <a:srgbClr val="0000FF"/>
                </a:solidFill>
                <a:ea typeface="標楷體" pitchFamily="65" charset="-120"/>
              </a:rPr>
              <a:t> directly</a:t>
            </a:r>
            <a:endParaRPr lang="zh-TW" altLang="en-US" sz="1800">
              <a:solidFill>
                <a:srgbClr val="0000FF"/>
              </a:solidFill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626496" y="2060848"/>
            <a:ext cx="67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TW" sz="1800" dirty="0" smtClean="0">
                <a:solidFill>
                  <a:schemeClr val="tx1"/>
                </a:solidFill>
              </a:rPr>
              <a:t>and</a:t>
            </a:r>
            <a:endParaRPr lang="zh-TW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6DA3713F-5661-4A6D-AF22-51B08ED1F715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12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11270" name="Text Box 1033"/>
          <p:cNvSpPr txBox="1">
            <a:spLocks noChangeArrowheads="1"/>
          </p:cNvSpPr>
          <p:nvPr/>
        </p:nvSpPr>
        <p:spPr bwMode="auto">
          <a:xfrm>
            <a:off x="381000" y="3300413"/>
            <a:ext cx="7720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en-US" altLang="zh-TW">
                <a:ea typeface="標楷體" pitchFamily="65" charset="-120"/>
              </a:rPr>
              <a:t>Diagonal matrix (</a:t>
            </a:r>
            <a:r>
              <a:rPr lang="zh-TW" altLang="en-US">
                <a:ea typeface="標楷體" pitchFamily="65" charset="-120"/>
              </a:rPr>
              <a:t>對角矩陣</a:t>
            </a:r>
            <a:r>
              <a:rPr lang="en-US" altLang="zh-TW">
                <a:ea typeface="標楷體" pitchFamily="65" charset="-120"/>
              </a:rPr>
              <a:t>): a square matrix in which nonzero elements are found only in the principal diagonal</a:t>
            </a:r>
          </a:p>
        </p:txBody>
      </p:sp>
      <p:sp>
        <p:nvSpPr>
          <p:cNvPr id="11271" name="Text Box 1036"/>
          <p:cNvSpPr txBox="1">
            <a:spLocks noChangeArrowheads="1"/>
          </p:cNvSpPr>
          <p:nvPr/>
        </p:nvSpPr>
        <p:spPr bwMode="auto">
          <a:xfrm>
            <a:off x="428625" y="1892300"/>
            <a:ext cx="3598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Trace (</a:t>
            </a:r>
            <a:r>
              <a:rPr lang="zh-TW" altLang="en-US">
                <a:ea typeface="標楷體" pitchFamily="65" charset="-120"/>
              </a:rPr>
              <a:t>跡數</a:t>
            </a:r>
            <a:r>
              <a:rPr lang="en-US" altLang="zh-TW">
                <a:ea typeface="標楷體" pitchFamily="65" charset="-120"/>
              </a:rPr>
              <a:t>) operation:</a:t>
            </a:r>
          </a:p>
        </p:txBody>
      </p:sp>
      <p:grpSp>
        <p:nvGrpSpPr>
          <p:cNvPr id="11272" name="Group 1046"/>
          <p:cNvGrpSpPr>
            <a:grpSpLocks/>
          </p:cNvGrpSpPr>
          <p:nvPr/>
        </p:nvGrpSpPr>
        <p:grpSpPr bwMode="auto">
          <a:xfrm>
            <a:off x="990600" y="4468813"/>
            <a:ext cx="6261100" cy="1778000"/>
            <a:chOff x="624" y="1221"/>
            <a:chExt cx="3944" cy="1120"/>
          </a:xfrm>
        </p:grpSpPr>
        <p:graphicFrame>
          <p:nvGraphicFramePr>
            <p:cNvPr id="11267" name="Object 1025"/>
            <p:cNvGraphicFramePr>
              <a:graphicFrameLocks noChangeAspect="1"/>
            </p:cNvGraphicFramePr>
            <p:nvPr/>
          </p:nvGraphicFramePr>
          <p:xfrm>
            <a:off x="624" y="1653"/>
            <a:ext cx="176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25" name="方程式" r:id="rId3" imgW="2793960" imgH="380880" progId="Equation.3">
                    <p:embed/>
                  </p:oleObj>
                </mc:Choice>
                <mc:Fallback>
                  <p:oleObj name="方程式" r:id="rId3" imgW="2793960" imgH="380880" progId="Equation.3">
                    <p:embed/>
                    <p:pic>
                      <p:nvPicPr>
                        <p:cNvPr id="0" name="Object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1653"/>
                          <a:ext cx="1760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8" name="Object 1026"/>
            <p:cNvGraphicFramePr>
              <a:graphicFrameLocks noChangeAspect="1"/>
            </p:cNvGraphicFramePr>
            <p:nvPr/>
          </p:nvGraphicFramePr>
          <p:xfrm>
            <a:off x="2448" y="1221"/>
            <a:ext cx="2120" cy="1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26" name="方程式" r:id="rId5" imgW="3365280" imgH="1777680" progId="Equation.3">
                    <p:embed/>
                  </p:oleObj>
                </mc:Choice>
                <mc:Fallback>
                  <p:oleObj name="方程式" r:id="rId5" imgW="3365280" imgH="1777680" progId="Equation.3">
                    <p:embed/>
                    <p:pic>
                      <p:nvPicPr>
                        <p:cNvPr id="0" name="Object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1221"/>
                          <a:ext cx="2120" cy="1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6" name="Oval 1039"/>
            <p:cNvSpPr>
              <a:spLocks noChangeArrowheads="1"/>
            </p:cNvSpPr>
            <p:nvPr/>
          </p:nvSpPr>
          <p:spPr bwMode="auto">
            <a:xfrm rot="2400000">
              <a:off x="2426" y="1615"/>
              <a:ext cx="1738" cy="353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11266" name="Object 1024"/>
          <p:cNvGraphicFramePr>
            <a:graphicFrameLocks noChangeAspect="1"/>
          </p:cNvGraphicFramePr>
          <p:nvPr/>
        </p:nvGraphicFramePr>
        <p:xfrm>
          <a:off x="1185863" y="2519363"/>
          <a:ext cx="56276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7" name="Equation" r:id="rId7" imgW="2819160" imgH="241200" progId="Equation.DSMT4">
                  <p:embed/>
                </p:oleObj>
              </mc:Choice>
              <mc:Fallback>
                <p:oleObj name="Equation" r:id="rId7" imgW="2819160" imgH="2412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2519363"/>
                        <a:ext cx="5627687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1036"/>
          <p:cNvSpPr txBox="1">
            <a:spLocks noChangeArrowheads="1"/>
          </p:cNvSpPr>
          <p:nvPr/>
        </p:nvSpPr>
        <p:spPr bwMode="auto">
          <a:xfrm>
            <a:off x="500063" y="6386513"/>
            <a:ext cx="5143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 sz="2000" dirty="0">
                <a:solidFill>
                  <a:schemeClr val="folHlink"/>
                </a:solidFill>
                <a:ea typeface="標楷體" pitchFamily="65" charset="-120"/>
              </a:rPr>
              <a:t>※ It is the usual notation for a diagonal </a:t>
            </a:r>
            <a:r>
              <a:rPr lang="en-US" altLang="zh-TW" sz="2000" dirty="0" smtClean="0">
                <a:solidFill>
                  <a:schemeClr val="folHlink"/>
                </a:solidFill>
                <a:ea typeface="標楷體" pitchFamily="65" charset="-120"/>
              </a:rPr>
              <a:t>matrix</a:t>
            </a:r>
            <a:endParaRPr lang="zh-TW" altLang="en-US" sz="2000" dirty="0">
              <a:solidFill>
                <a:schemeClr val="folHlink"/>
              </a:solidFill>
              <a:ea typeface="標楷體" pitchFamily="65" charset="-120"/>
            </a:endParaRPr>
          </a:p>
        </p:txBody>
      </p:sp>
      <p:sp>
        <p:nvSpPr>
          <p:cNvPr id="11274" name="Line 1178"/>
          <p:cNvSpPr>
            <a:spLocks noChangeShapeType="1"/>
          </p:cNvSpPr>
          <p:nvPr/>
        </p:nvSpPr>
        <p:spPr bwMode="auto">
          <a:xfrm rot="-5400000">
            <a:off x="2139950" y="5961063"/>
            <a:ext cx="7207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1275" name="Text Box 1036"/>
          <p:cNvSpPr txBox="1">
            <a:spLocks noChangeArrowheads="1"/>
          </p:cNvSpPr>
          <p:nvPr/>
        </p:nvSpPr>
        <p:spPr bwMode="auto">
          <a:xfrm>
            <a:off x="428625" y="785813"/>
            <a:ext cx="7858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To practice the exercises in Sec. 2.1, we need to know the trace operation and the notion of diagonal matrices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6D126455-B98F-4D06-9D04-270ADFD502FB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13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6200"/>
            <a:ext cx="7924800" cy="601663"/>
          </a:xfrm>
        </p:spPr>
        <p:txBody>
          <a:bodyPr/>
          <a:lstStyle/>
          <a:p>
            <a:pPr eaLnBrk="1" hangingPunct="1"/>
            <a:r>
              <a:rPr lang="en-US" altLang="zh-TW" smtClean="0"/>
              <a:t>Keywords in Section 2.1:</a:t>
            </a:r>
            <a:endParaRPr lang="zh-TW" altLang="en-US" smtClean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4704"/>
            <a:ext cx="7924800" cy="5218113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equality of matrices: </a:t>
            </a:r>
            <a:r>
              <a:rPr lang="zh-TW" altLang="en-US" smtClean="0">
                <a:solidFill>
                  <a:schemeClr val="tx1"/>
                </a:solidFill>
              </a:rPr>
              <a:t>相等矩陣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matrix addition: </a:t>
            </a:r>
            <a:r>
              <a:rPr lang="zh-TW" altLang="en-US" smtClean="0">
                <a:solidFill>
                  <a:schemeClr val="tx1"/>
                </a:solidFill>
              </a:rPr>
              <a:t>矩陣相加</a:t>
            </a:r>
            <a:endParaRPr lang="en-US" altLang="zh-TW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scalar multiplication: </a:t>
            </a:r>
            <a:r>
              <a:rPr lang="zh-TW" altLang="en-US" smtClean="0">
                <a:solidFill>
                  <a:schemeClr val="tx1"/>
                </a:solidFill>
              </a:rPr>
              <a:t>純量積</a:t>
            </a:r>
            <a:endParaRPr lang="en-US" altLang="zh-TW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kumimoji="0" lang="en-US" altLang="zh-TW" smtClean="0">
                <a:solidFill>
                  <a:schemeClr val="tx1"/>
                </a:solidFill>
              </a:rPr>
              <a:t>matrix multiplication: </a:t>
            </a:r>
            <a:r>
              <a:rPr kumimoji="0" lang="zh-TW" altLang="en-US" smtClean="0">
                <a:solidFill>
                  <a:schemeClr val="tx1"/>
                </a:solidFill>
              </a:rPr>
              <a:t>矩陣相乘</a:t>
            </a:r>
            <a:endParaRPr kumimoji="0" lang="en-US" altLang="zh-TW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kumimoji="0" lang="en-US" altLang="zh-TW" smtClean="0">
                <a:solidFill>
                  <a:schemeClr val="tx1"/>
                </a:solidFill>
              </a:rPr>
              <a:t>partitioned</a:t>
            </a:r>
            <a:r>
              <a:rPr kumimoji="0" lang="zh-TW" altLang="en-US" smtClean="0">
                <a:solidFill>
                  <a:schemeClr val="tx1"/>
                </a:solidFill>
              </a:rPr>
              <a:t> </a:t>
            </a:r>
            <a:r>
              <a:rPr kumimoji="0" lang="en-US" altLang="zh-TW" smtClean="0">
                <a:solidFill>
                  <a:schemeClr val="tx1"/>
                </a:solidFill>
              </a:rPr>
              <a:t>matrix: </a:t>
            </a:r>
            <a:r>
              <a:rPr kumimoji="0" lang="zh-TW" altLang="en-US" smtClean="0">
                <a:solidFill>
                  <a:schemeClr val="tx1"/>
                </a:solidFill>
              </a:rPr>
              <a:t>分割矩陣</a:t>
            </a:r>
            <a:endParaRPr kumimoji="0" lang="en-US" altLang="zh-TW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row vector: </a:t>
            </a:r>
            <a:r>
              <a:rPr lang="zh-TW" altLang="en-US" smtClean="0">
                <a:solidFill>
                  <a:schemeClr val="tx1"/>
                </a:solidFill>
              </a:rPr>
              <a:t>列向量</a:t>
            </a:r>
            <a:endParaRPr lang="en-US" altLang="zh-TW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column vector: </a:t>
            </a:r>
            <a:r>
              <a:rPr lang="zh-TW" altLang="en-US" smtClean="0">
                <a:solidFill>
                  <a:schemeClr val="tx1"/>
                </a:solidFill>
              </a:rPr>
              <a:t>行向量</a:t>
            </a:r>
            <a:endParaRPr lang="en-US" altLang="zh-TW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kumimoji="0" lang="en-US" altLang="zh-TW" smtClean="0">
                <a:solidFill>
                  <a:schemeClr val="tx1"/>
                </a:solidFill>
              </a:rPr>
              <a:t>t</a:t>
            </a:r>
            <a:r>
              <a:rPr lang="en-US" altLang="zh-TW" smtClean="0">
                <a:solidFill>
                  <a:schemeClr val="tx1"/>
                </a:solidFill>
              </a:rPr>
              <a:t>race: </a:t>
            </a:r>
            <a:r>
              <a:rPr lang="zh-TW" altLang="en-US" smtClean="0">
                <a:solidFill>
                  <a:schemeClr val="tx1"/>
                </a:solidFill>
              </a:rPr>
              <a:t>跡數</a:t>
            </a:r>
            <a:endParaRPr lang="en-US" altLang="zh-TW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diagonal matrix: </a:t>
            </a:r>
            <a:r>
              <a:rPr lang="zh-TW" altLang="en-US" smtClean="0">
                <a:solidFill>
                  <a:schemeClr val="tx1"/>
                </a:solidFill>
              </a:rPr>
              <a:t>對角矩陣</a:t>
            </a:r>
            <a:endParaRPr lang="en-US" altLang="zh-TW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endParaRPr kumimoji="0" lang="en-US" altLang="zh-TW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CB984526-5C34-4881-809E-7D3CBBEFD0B6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14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3"/>
            <a:ext cx="7793038" cy="598487"/>
          </a:xfrm>
        </p:spPr>
        <p:txBody>
          <a:bodyPr/>
          <a:lstStyle/>
          <a:p>
            <a:pPr eaLnBrk="1" hangingPunct="1"/>
            <a:r>
              <a:rPr lang="en-US" altLang="zh-TW" smtClean="0"/>
              <a:t>2.2  Properties of Matrix Operations</a:t>
            </a: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381000" y="908050"/>
            <a:ext cx="752475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 </a:t>
            </a:r>
            <a:r>
              <a:rPr lang="en-US" altLang="zh-TW">
                <a:ea typeface="標楷體" pitchFamily="65" charset="-120"/>
              </a:rPr>
              <a:t>Three basic matrix operators, introduced in Sec. 2.1:</a:t>
            </a:r>
            <a:r>
              <a:rPr lang="en-US" altLang="zh-TW">
                <a:ea typeface="標楷體" pitchFamily="65" charset="-120"/>
                <a:sym typeface="Wingdings" pitchFamily="2" charset="2"/>
              </a:rPr>
              <a:t>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Wingdings" pitchFamily="2" charset="2"/>
              </a:rPr>
              <a:t>	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Wingdings" pitchFamily="2" charset="2"/>
              </a:rPr>
              <a:t>      (1) matrix addition</a:t>
            </a:r>
            <a:endParaRPr lang="zh-TW" altLang="en-US">
              <a:solidFill>
                <a:schemeClr val="tx1"/>
              </a:solidFill>
              <a:ea typeface="標楷體" pitchFamily="65" charset="-120"/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Wingdings" pitchFamily="2" charset="2"/>
              </a:rPr>
              <a:t>      (2) scalar multiplication</a:t>
            </a:r>
            <a:endParaRPr lang="zh-TW" altLang="en-US">
              <a:solidFill>
                <a:schemeClr val="tx1"/>
              </a:solidFill>
              <a:ea typeface="標楷體" pitchFamily="65" charset="-120"/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Wingdings" pitchFamily="2" charset="2"/>
              </a:rPr>
              <a:t>      (3) matrix multiplication</a:t>
            </a:r>
            <a:endParaRPr lang="zh-TW" altLang="en-US">
              <a:solidFill>
                <a:schemeClr val="tx1"/>
              </a:solidFill>
              <a:ea typeface="標楷體" pitchFamily="65" charset="-120"/>
              <a:sym typeface="Wingdings" pitchFamily="2" charset="2"/>
            </a:endParaRPr>
          </a:p>
        </p:txBody>
      </p:sp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395288" y="3476625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 </a:t>
            </a:r>
            <a:r>
              <a:rPr lang="en-US" altLang="zh-TW">
                <a:ea typeface="標楷體" pitchFamily="65" charset="-120"/>
              </a:rPr>
              <a:t>Zero matrix (</a:t>
            </a:r>
            <a:r>
              <a:rPr lang="zh-TW" altLang="en-US">
                <a:ea typeface="標楷體" pitchFamily="65" charset="-120"/>
              </a:rPr>
              <a:t>零矩陣</a:t>
            </a:r>
            <a:r>
              <a:rPr lang="en-US" altLang="zh-TW">
                <a:ea typeface="標楷體" pitchFamily="65" charset="-120"/>
              </a:rPr>
              <a:t>):</a:t>
            </a:r>
          </a:p>
        </p:txBody>
      </p:sp>
      <p:graphicFrame>
        <p:nvGraphicFramePr>
          <p:cNvPr id="12290" name="Object 15"/>
          <p:cNvGraphicFramePr>
            <a:graphicFrameLocks noChangeAspect="1"/>
          </p:cNvGraphicFramePr>
          <p:nvPr/>
        </p:nvGraphicFramePr>
        <p:xfrm>
          <a:off x="3654425" y="2852738"/>
          <a:ext cx="3065463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9" name="Equation" r:id="rId3" imgW="1536480" imgH="927000" progId="Equation.DSMT4">
                  <p:embed/>
                </p:oleObj>
              </mc:Choice>
              <mc:Fallback>
                <p:oleObj name="Equation" r:id="rId3" imgW="1536480" imgH="9270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25" y="2852738"/>
                        <a:ext cx="3065463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16"/>
          <p:cNvSpPr txBox="1">
            <a:spLocks noChangeArrowheads="1"/>
          </p:cNvSpPr>
          <p:nvPr/>
        </p:nvSpPr>
        <p:spPr bwMode="auto">
          <a:xfrm>
            <a:off x="381000" y="5419725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kumimoji="0" lang="en-US" altLang="zh-TW" i="1">
                <a:ea typeface="標楷體" pitchFamily="65" charset="-120"/>
              </a:rPr>
              <a:t>  </a:t>
            </a:r>
            <a:r>
              <a:rPr lang="en-US" altLang="zh-TW">
                <a:ea typeface="標楷體" pitchFamily="65" charset="-120"/>
              </a:rPr>
              <a:t>Identity matrix of order </a:t>
            </a:r>
            <a:r>
              <a:rPr lang="en-US" altLang="zh-TW" i="1">
                <a:ea typeface="標楷體" pitchFamily="65" charset="-120"/>
              </a:rPr>
              <a:t>n </a:t>
            </a:r>
            <a:r>
              <a:rPr lang="en-US" altLang="zh-TW">
                <a:ea typeface="標楷體" pitchFamily="65" charset="-120"/>
              </a:rPr>
              <a:t>(</a:t>
            </a:r>
            <a:r>
              <a:rPr lang="zh-TW" altLang="en-US">
                <a:ea typeface="標楷體" pitchFamily="65" charset="-120"/>
              </a:rPr>
              <a:t>單位矩陣</a:t>
            </a:r>
            <a:r>
              <a:rPr lang="en-US" altLang="zh-TW">
                <a:ea typeface="標楷體" pitchFamily="65" charset="-120"/>
              </a:rPr>
              <a:t>):</a:t>
            </a:r>
          </a:p>
        </p:txBody>
      </p:sp>
      <p:graphicFrame>
        <p:nvGraphicFramePr>
          <p:cNvPr id="12291" name="Object 18"/>
          <p:cNvGraphicFramePr>
            <a:graphicFrameLocks noChangeAspect="1"/>
          </p:cNvGraphicFramePr>
          <p:nvPr/>
        </p:nvGraphicFramePr>
        <p:xfrm>
          <a:off x="5529263" y="4797425"/>
          <a:ext cx="27876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0" name="Equation" r:id="rId5" imgW="1396800" imgH="927000" progId="Equation.DSMT4">
                  <p:embed/>
                </p:oleObj>
              </mc:Choice>
              <mc:Fallback>
                <p:oleObj name="Equation" r:id="rId5" imgW="1396800" imgH="9270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4797425"/>
                        <a:ext cx="2787650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619E2FCC-E97F-40D9-AC29-EA444464823D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15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13316" name="Text Box 1029"/>
          <p:cNvSpPr txBox="1">
            <a:spLocks noChangeArrowheads="1"/>
          </p:cNvSpPr>
          <p:nvPr/>
        </p:nvSpPr>
        <p:spPr bwMode="auto">
          <a:xfrm>
            <a:off x="395288" y="1814513"/>
            <a:ext cx="277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then  (1) 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+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B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=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B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+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</a:t>
            </a:r>
          </a:p>
        </p:txBody>
      </p:sp>
      <p:sp>
        <p:nvSpPr>
          <p:cNvPr id="13317" name="Text Box 1030"/>
          <p:cNvSpPr txBox="1">
            <a:spLocks noChangeArrowheads="1"/>
          </p:cNvSpPr>
          <p:nvPr/>
        </p:nvSpPr>
        <p:spPr bwMode="auto">
          <a:xfrm>
            <a:off x="1087438" y="2347913"/>
            <a:ext cx="442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(2) 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+(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B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+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C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) = (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+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B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)+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C</a:t>
            </a:r>
          </a:p>
        </p:txBody>
      </p:sp>
      <p:sp>
        <p:nvSpPr>
          <p:cNvPr id="13318" name="Text Box 1031"/>
          <p:cNvSpPr txBox="1">
            <a:spLocks noChangeArrowheads="1"/>
          </p:cNvSpPr>
          <p:nvPr/>
        </p:nvSpPr>
        <p:spPr bwMode="auto">
          <a:xfrm>
            <a:off x="1127125" y="2900363"/>
            <a:ext cx="367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(3)  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en-US" altLang="zh-TW" i="1" dirty="0" smtClean="0">
                <a:solidFill>
                  <a:schemeClr val="tx1"/>
                </a:solidFill>
                <a:ea typeface="標楷體" pitchFamily="65" charset="-120"/>
              </a:rPr>
              <a:t>cd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)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=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c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en-US" altLang="zh-TW" i="1" dirty="0" err="1" smtClean="0">
                <a:solidFill>
                  <a:schemeClr val="tx1"/>
                </a:solidFill>
                <a:ea typeface="標楷體" pitchFamily="65" charset="-120"/>
              </a:rPr>
              <a:t>dA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)</a:t>
            </a:r>
            <a:endParaRPr lang="en-US" altLang="zh-TW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3319" name="Text Box 1032"/>
          <p:cNvSpPr txBox="1">
            <a:spLocks noChangeArrowheads="1"/>
          </p:cNvSpPr>
          <p:nvPr/>
        </p:nvSpPr>
        <p:spPr bwMode="auto">
          <a:xfrm>
            <a:off x="1141413" y="3487738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(4)  1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=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</a:t>
            </a:r>
          </a:p>
        </p:txBody>
      </p:sp>
      <p:sp>
        <p:nvSpPr>
          <p:cNvPr id="13320" name="Text Box 1033"/>
          <p:cNvSpPr txBox="1">
            <a:spLocks noChangeArrowheads="1"/>
          </p:cNvSpPr>
          <p:nvPr/>
        </p:nvSpPr>
        <p:spPr bwMode="auto">
          <a:xfrm>
            <a:off x="1139825" y="4048125"/>
            <a:ext cx="3887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(5)  </a:t>
            </a:r>
            <a:r>
              <a:rPr lang="en-US" altLang="zh-TW" i="1" dirty="0" smtClean="0">
                <a:solidFill>
                  <a:schemeClr val="tx1"/>
                </a:solidFill>
                <a:ea typeface="標楷體" pitchFamily="65" charset="-120"/>
              </a:rPr>
              <a:t>c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en-US" altLang="zh-TW" i="1" dirty="0" smtClean="0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+</a:t>
            </a:r>
            <a:r>
              <a:rPr lang="en-US" altLang="zh-TW" i="1" dirty="0" smtClean="0">
                <a:solidFill>
                  <a:schemeClr val="tx1"/>
                </a:solidFill>
                <a:ea typeface="標楷體" pitchFamily="65" charset="-120"/>
              </a:rPr>
              <a:t>B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)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=  </a:t>
            </a:r>
            <a:r>
              <a:rPr lang="en-US" altLang="zh-TW" i="1" dirty="0" err="1">
                <a:solidFill>
                  <a:schemeClr val="tx1"/>
                </a:solidFill>
                <a:ea typeface="標楷體" pitchFamily="65" charset="-120"/>
              </a:rPr>
              <a:t>cA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+ </a:t>
            </a:r>
            <a:r>
              <a:rPr lang="en-US" altLang="zh-TW" i="1" dirty="0" err="1">
                <a:solidFill>
                  <a:schemeClr val="tx1"/>
                </a:solidFill>
                <a:ea typeface="標楷體" pitchFamily="65" charset="-120"/>
              </a:rPr>
              <a:t>cB</a:t>
            </a:r>
            <a:endParaRPr lang="en-US" altLang="zh-TW" i="1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3321" name="Text Box 1034"/>
          <p:cNvSpPr txBox="1">
            <a:spLocks noChangeArrowheads="1"/>
          </p:cNvSpPr>
          <p:nvPr/>
        </p:nvSpPr>
        <p:spPr bwMode="auto">
          <a:xfrm>
            <a:off x="1155700" y="4660900"/>
            <a:ext cx="417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(6)  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en-US" altLang="zh-TW" i="1" dirty="0" err="1" smtClean="0">
                <a:solidFill>
                  <a:schemeClr val="tx1"/>
                </a:solidFill>
                <a:ea typeface="標楷體" pitchFamily="65" charset="-120"/>
              </a:rPr>
              <a:t>c</a:t>
            </a:r>
            <a:r>
              <a:rPr lang="en-US" altLang="zh-TW" dirty="0" err="1" smtClean="0">
                <a:solidFill>
                  <a:schemeClr val="tx1"/>
                </a:solidFill>
                <a:ea typeface="標楷體" pitchFamily="65" charset="-120"/>
              </a:rPr>
              <a:t>+</a:t>
            </a:r>
            <a:r>
              <a:rPr lang="en-US" altLang="zh-TW" i="1" dirty="0" err="1" smtClean="0">
                <a:solidFill>
                  <a:schemeClr val="tx1"/>
                </a:solidFill>
                <a:ea typeface="標楷體" pitchFamily="65" charset="-120"/>
              </a:rPr>
              <a:t>d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)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= </a:t>
            </a:r>
            <a:r>
              <a:rPr lang="en-US" altLang="zh-TW" i="1" dirty="0" err="1">
                <a:solidFill>
                  <a:schemeClr val="tx1"/>
                </a:solidFill>
                <a:ea typeface="標楷體" pitchFamily="65" charset="-120"/>
              </a:rPr>
              <a:t>cA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+ </a:t>
            </a:r>
            <a:r>
              <a:rPr lang="en-US" altLang="zh-TW" i="1" dirty="0" err="1">
                <a:solidFill>
                  <a:schemeClr val="tx1"/>
                </a:solidFill>
                <a:ea typeface="標楷體" pitchFamily="65" charset="-120"/>
              </a:rPr>
              <a:t>dA</a:t>
            </a:r>
            <a:endParaRPr lang="en-US" altLang="zh-TW" i="1" dirty="0">
              <a:solidFill>
                <a:schemeClr val="tx1"/>
              </a:solidFill>
              <a:ea typeface="標楷體" pitchFamily="65" charset="-120"/>
            </a:endParaRPr>
          </a:p>
        </p:txBody>
      </p:sp>
      <p:graphicFrame>
        <p:nvGraphicFramePr>
          <p:cNvPr id="13314" name="Object 1035"/>
          <p:cNvGraphicFramePr>
            <a:graphicFrameLocks noChangeAspect="1"/>
          </p:cNvGraphicFramePr>
          <p:nvPr/>
        </p:nvGraphicFramePr>
        <p:xfrm>
          <a:off x="439738" y="1357313"/>
          <a:ext cx="490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7" name="Equation" r:id="rId3" imgW="2450880" imgH="228600" progId="Equation.DSMT4">
                  <p:embed/>
                </p:oleObj>
              </mc:Choice>
              <mc:Fallback>
                <p:oleObj name="Equation" r:id="rId3" imgW="2450880" imgH="228600" progId="Equation.DSMT4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1357313"/>
                        <a:ext cx="490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Text Box 1036"/>
          <p:cNvSpPr txBox="1">
            <a:spLocks noChangeArrowheads="1"/>
          </p:cNvSpPr>
          <p:nvPr/>
        </p:nvSpPr>
        <p:spPr bwMode="auto">
          <a:xfrm>
            <a:off x="381000" y="857250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Properties of matrix addition and scalar multiplication:</a:t>
            </a:r>
          </a:p>
        </p:txBody>
      </p:sp>
      <p:sp>
        <p:nvSpPr>
          <p:cNvPr id="13323" name="Text Box 1037"/>
          <p:cNvSpPr txBox="1">
            <a:spLocks noChangeArrowheads="1"/>
          </p:cNvSpPr>
          <p:nvPr/>
        </p:nvSpPr>
        <p:spPr bwMode="auto">
          <a:xfrm>
            <a:off x="3131840" y="1844824"/>
            <a:ext cx="5278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(Commutative property (</a:t>
            </a:r>
            <a:r>
              <a:rPr lang="zh-TW" altLang="en-US" sz="1800" dirty="0">
                <a:solidFill>
                  <a:srgbClr val="0000FF"/>
                </a:solidFill>
                <a:ea typeface="標楷體" pitchFamily="65" charset="-120"/>
              </a:rPr>
              <a:t>交換律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) of </a:t>
            </a:r>
            <a:r>
              <a:rPr lang="en-US" altLang="zh-TW" sz="1800" dirty="0" smtClean="0">
                <a:solidFill>
                  <a:srgbClr val="0000FF"/>
                </a:solidFill>
                <a:ea typeface="標楷體" pitchFamily="65" charset="-120"/>
              </a:rPr>
              <a:t>matrix addition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)</a:t>
            </a:r>
          </a:p>
        </p:txBody>
      </p:sp>
      <p:sp>
        <p:nvSpPr>
          <p:cNvPr id="13324" name="Text Box 1038"/>
          <p:cNvSpPr txBox="1">
            <a:spLocks noChangeArrowheads="1"/>
          </p:cNvSpPr>
          <p:nvPr/>
        </p:nvSpPr>
        <p:spPr bwMode="auto">
          <a:xfrm>
            <a:off x="4211960" y="2393950"/>
            <a:ext cx="4860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(Associative property </a:t>
            </a:r>
            <a:r>
              <a:rPr lang="en-US" altLang="zh-TW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結合律</a:t>
            </a:r>
            <a:r>
              <a:rPr lang="en-US" altLang="zh-TW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1800" dirty="0">
                <a:solidFill>
                  <a:srgbClr val="0000FF"/>
                </a:solidFill>
              </a:rPr>
              <a:t> of </a:t>
            </a:r>
            <a:r>
              <a:rPr lang="en-US" altLang="zh-TW" sz="1800" dirty="0" smtClean="0">
                <a:solidFill>
                  <a:srgbClr val="0000FF"/>
                </a:solidFill>
              </a:rPr>
              <a:t>matrix addition</a:t>
            </a:r>
            <a:r>
              <a:rPr lang="en-US" altLang="zh-TW" sz="18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3325" name="Text Box 1039"/>
          <p:cNvSpPr txBox="1">
            <a:spLocks noChangeArrowheads="1"/>
          </p:cNvSpPr>
          <p:nvPr/>
        </p:nvSpPr>
        <p:spPr bwMode="auto">
          <a:xfrm>
            <a:off x="3707904" y="2952000"/>
            <a:ext cx="4630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(Associative property of scalar multiplication)</a:t>
            </a:r>
          </a:p>
        </p:txBody>
      </p:sp>
      <p:sp>
        <p:nvSpPr>
          <p:cNvPr id="13326" name="Text Box 1040"/>
          <p:cNvSpPr txBox="1">
            <a:spLocks noChangeArrowheads="1"/>
          </p:cNvSpPr>
          <p:nvPr/>
        </p:nvSpPr>
        <p:spPr bwMode="auto">
          <a:xfrm>
            <a:off x="2678113" y="3430588"/>
            <a:ext cx="5781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(Multiplicative </a:t>
            </a:r>
            <a:r>
              <a:rPr lang="en-US" altLang="zh-TW" sz="1800" dirty="0" smtClean="0">
                <a:solidFill>
                  <a:srgbClr val="0000FF"/>
                </a:solidFill>
              </a:rPr>
              <a:t>identity property</a:t>
            </a:r>
            <a:r>
              <a:rPr lang="zh-TW" altLang="en-US" sz="1800" dirty="0" smtClean="0">
                <a:solidFill>
                  <a:srgbClr val="0000FF"/>
                </a:solidFill>
              </a:rPr>
              <a:t> </a:t>
            </a:r>
            <a:r>
              <a:rPr lang="en-US" altLang="zh-TW" sz="1800" dirty="0" smtClean="0">
                <a:solidFill>
                  <a:srgbClr val="0000FF"/>
                </a:solidFill>
              </a:rPr>
              <a:t>(</a:t>
            </a:r>
            <a:r>
              <a:rPr lang="zh-TW" altLang="en-US" sz="1800" dirty="0" smtClean="0">
                <a:solidFill>
                  <a:srgbClr val="0000FF"/>
                </a:solidFill>
                <a:latin typeface="+mn-ea"/>
                <a:ea typeface="+mn-ea"/>
              </a:rPr>
              <a:t>乘法單位性質</a:t>
            </a:r>
            <a:r>
              <a:rPr lang="en-US" altLang="zh-TW" sz="1800" dirty="0" smtClean="0">
                <a:solidFill>
                  <a:srgbClr val="0000FF"/>
                </a:solidFill>
              </a:rPr>
              <a:t>), </a:t>
            </a:r>
            <a:r>
              <a:rPr lang="en-US" altLang="zh-TW" sz="1800" dirty="0">
                <a:solidFill>
                  <a:srgbClr val="0000FF"/>
                </a:solidFill>
              </a:rPr>
              <a:t>and 1 is the multiplicative identity (</a:t>
            </a:r>
            <a:r>
              <a:rPr lang="zh-TW" altLang="en-US" sz="1800" dirty="0">
                <a:solidFill>
                  <a:srgbClr val="0000FF"/>
                </a:solidFill>
                <a:latin typeface="+mn-ea"/>
                <a:ea typeface="+mn-ea"/>
              </a:rPr>
              <a:t>乘法</a:t>
            </a:r>
            <a:r>
              <a:rPr lang="zh-TW" altLang="en-US" sz="1800" dirty="0" smtClean="0">
                <a:solidFill>
                  <a:srgbClr val="0000FF"/>
                </a:solidFill>
                <a:latin typeface="+mn-ea"/>
                <a:ea typeface="+mn-ea"/>
              </a:rPr>
              <a:t>單位元素</a:t>
            </a:r>
            <a:r>
              <a:rPr lang="en-US" altLang="zh-TW" sz="1800" dirty="0" smtClean="0">
                <a:solidFill>
                  <a:srgbClr val="0000FF"/>
                </a:solidFill>
              </a:rPr>
              <a:t>)</a:t>
            </a:r>
            <a:r>
              <a:rPr lang="zh-TW" altLang="en-US" sz="1800" dirty="0" smtClean="0">
                <a:solidFill>
                  <a:srgbClr val="0000FF"/>
                </a:solidFill>
              </a:rPr>
              <a:t> </a:t>
            </a:r>
            <a:r>
              <a:rPr lang="en-US" altLang="zh-TW" sz="1800" dirty="0" smtClean="0">
                <a:solidFill>
                  <a:srgbClr val="0000FF"/>
                </a:solidFill>
              </a:rPr>
              <a:t>for </a:t>
            </a:r>
            <a:r>
              <a:rPr lang="en-US" altLang="zh-TW" sz="1800" dirty="0">
                <a:solidFill>
                  <a:srgbClr val="0000FF"/>
                </a:solidFill>
              </a:rPr>
              <a:t>all matrices)</a:t>
            </a:r>
          </a:p>
        </p:txBody>
      </p:sp>
      <p:sp>
        <p:nvSpPr>
          <p:cNvPr id="13327" name="Text Box 1041"/>
          <p:cNvSpPr txBox="1">
            <a:spLocks noChangeArrowheads="1"/>
          </p:cNvSpPr>
          <p:nvPr/>
        </p:nvSpPr>
        <p:spPr bwMode="auto">
          <a:xfrm>
            <a:off x="4191000" y="4078288"/>
            <a:ext cx="4268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(Distributive (</a:t>
            </a:r>
            <a:r>
              <a:rPr lang="zh-TW" altLang="en-US" sz="1800" dirty="0">
                <a:solidFill>
                  <a:srgbClr val="0000FF"/>
                </a:solidFill>
                <a:ea typeface="標楷體" pitchFamily="65" charset="-120"/>
              </a:rPr>
              <a:t>分配律</a:t>
            </a:r>
            <a:r>
              <a:rPr lang="en-US" altLang="zh-TW" sz="1800" dirty="0">
                <a:solidFill>
                  <a:srgbClr val="0000FF"/>
                </a:solidFill>
              </a:rPr>
              <a:t>) property of scalar multiplication over matrix addition)</a:t>
            </a:r>
          </a:p>
        </p:txBody>
      </p:sp>
      <p:sp>
        <p:nvSpPr>
          <p:cNvPr id="13328" name="Text Box 1042"/>
          <p:cNvSpPr txBox="1">
            <a:spLocks noChangeArrowheads="1"/>
          </p:cNvSpPr>
          <p:nvPr/>
        </p:nvSpPr>
        <p:spPr bwMode="auto">
          <a:xfrm>
            <a:off x="4189413" y="4727575"/>
            <a:ext cx="4097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(Distributive property of scalar multiplication over real-number addition)</a:t>
            </a:r>
          </a:p>
        </p:txBody>
      </p:sp>
      <p:sp>
        <p:nvSpPr>
          <p:cNvPr id="13329" name="Text Box 11"/>
          <p:cNvSpPr txBox="1">
            <a:spLocks noChangeArrowheads="1"/>
          </p:cNvSpPr>
          <p:nvPr/>
        </p:nvSpPr>
        <p:spPr bwMode="auto">
          <a:xfrm>
            <a:off x="357188" y="5403850"/>
            <a:ext cx="1484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Notes:</a:t>
            </a:r>
            <a:endParaRPr lang="en-US" altLang="zh-TW"/>
          </a:p>
        </p:txBody>
      </p:sp>
      <p:sp>
        <p:nvSpPr>
          <p:cNvPr id="13330" name="Text Box 12"/>
          <p:cNvSpPr txBox="1">
            <a:spLocks noChangeArrowheads="1"/>
          </p:cNvSpPr>
          <p:nvPr/>
        </p:nvSpPr>
        <p:spPr bwMode="auto">
          <a:xfrm>
            <a:off x="854075" y="5897563"/>
            <a:ext cx="81137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All above properties are very similar to the counterpart properties for real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59527A67-1F0C-4FE2-AD8E-827200EF4C43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16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14338" name="Object 1024"/>
          <p:cNvGraphicFramePr>
            <a:graphicFrameLocks noChangeAspect="1"/>
          </p:cNvGraphicFramePr>
          <p:nvPr/>
        </p:nvGraphicFramePr>
        <p:xfrm>
          <a:off x="665163" y="1447800"/>
          <a:ext cx="383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68" name="Equation" r:id="rId3" imgW="1917360" imgH="228600" progId="Equation.DSMT4">
                  <p:embed/>
                </p:oleObj>
              </mc:Choice>
              <mc:Fallback>
                <p:oleObj name="Equation" r:id="rId3" imgW="1917360" imgH="2286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447800"/>
                        <a:ext cx="3835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1025"/>
          <p:cNvGraphicFramePr>
            <a:graphicFrameLocks noChangeAspect="1"/>
          </p:cNvGraphicFramePr>
          <p:nvPr/>
        </p:nvGraphicFramePr>
        <p:xfrm>
          <a:off x="731838" y="1989138"/>
          <a:ext cx="26622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69" name="Equation" r:id="rId5" imgW="1333440" imgH="228600" progId="Equation.DSMT4">
                  <p:embed/>
                </p:oleObj>
              </mc:Choice>
              <mc:Fallback>
                <p:oleObj name="Equation" r:id="rId5" imgW="1333440" imgH="2286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1989138"/>
                        <a:ext cx="26622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315761"/>
              </p:ext>
            </p:extLst>
          </p:nvPr>
        </p:nvGraphicFramePr>
        <p:xfrm>
          <a:off x="1403648" y="3068638"/>
          <a:ext cx="2346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0" name="Equation" r:id="rId7" imgW="1180800" imgH="228600" progId="Equation.DSMT4">
                  <p:embed/>
                </p:oleObj>
              </mc:Choice>
              <mc:Fallback>
                <p:oleObj name="Equation" r:id="rId7" imgW="1180800" imgH="22860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068638"/>
                        <a:ext cx="23463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075535"/>
              </p:ext>
            </p:extLst>
          </p:nvPr>
        </p:nvGraphicFramePr>
        <p:xfrm>
          <a:off x="1443038" y="4069085"/>
          <a:ext cx="39862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1" name="Equation" r:id="rId9" imgW="1993680" imgH="228600" progId="Equation.DSMT4">
                  <p:embed/>
                </p:oleObj>
              </mc:Choice>
              <mc:Fallback>
                <p:oleObj name="Equation" r:id="rId9" imgW="1993680" imgH="228600" progId="Equation.DSMT4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4069085"/>
                        <a:ext cx="398621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357188" y="4714875"/>
            <a:ext cx="1484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Notes:</a:t>
            </a:r>
            <a:endParaRPr lang="en-US" altLang="zh-TW"/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854075" y="5208588"/>
            <a:ext cx="81137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All above properties are very similar to the counterpart properties for the real number 0</a:t>
            </a:r>
          </a:p>
        </p:txBody>
      </p:sp>
      <p:sp>
        <p:nvSpPr>
          <p:cNvPr id="14345" name="Text Box 14"/>
          <p:cNvSpPr txBox="1">
            <a:spLocks noChangeArrowheads="1"/>
          </p:cNvSpPr>
          <p:nvPr/>
        </p:nvSpPr>
        <p:spPr bwMode="auto">
          <a:xfrm>
            <a:off x="381000" y="987425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Properties of zero matrices:</a:t>
            </a:r>
          </a:p>
        </p:txBody>
      </p:sp>
      <p:sp>
        <p:nvSpPr>
          <p:cNvPr id="14346" name="矩形 10"/>
          <p:cNvSpPr>
            <a:spLocks noChangeArrowheads="1"/>
          </p:cNvSpPr>
          <p:nvPr/>
        </p:nvSpPr>
        <p:spPr bwMode="auto">
          <a:xfrm>
            <a:off x="1714500" y="2428875"/>
            <a:ext cx="7286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※ </a:t>
            </a:r>
            <a:r>
              <a:rPr lang="en-US" altLang="zh-TW" sz="1800" b="1" dirty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So, </a:t>
            </a:r>
            <a:r>
              <a:rPr lang="en-US" altLang="zh-TW" sz="1800" b="1" dirty="0">
                <a:solidFill>
                  <a:srgbClr val="0000FF"/>
                </a:solidFill>
                <a:ea typeface="標楷體" pitchFamily="65" charset="-120"/>
              </a:rPr>
              <a:t>0</a:t>
            </a:r>
            <a:r>
              <a:rPr lang="en-US" altLang="zh-TW" sz="1800" i="1" baseline="-25000" dirty="0">
                <a:solidFill>
                  <a:srgbClr val="0000FF"/>
                </a:solidFill>
                <a:ea typeface="標楷體" pitchFamily="65" charset="-120"/>
              </a:rPr>
              <a:t>m</a:t>
            </a:r>
            <a:r>
              <a:rPr lang="en-US" altLang="zh-TW" sz="1800" baseline="-25000" dirty="0">
                <a:solidFill>
                  <a:srgbClr val="0000FF"/>
                </a:solidFill>
                <a:ea typeface="標楷體" pitchFamily="65" charset="-120"/>
              </a:rPr>
              <a:t>×</a:t>
            </a:r>
            <a:r>
              <a:rPr lang="en-US" altLang="zh-TW" sz="1800" i="1" baseline="-25000" dirty="0">
                <a:solidFill>
                  <a:srgbClr val="0000FF"/>
                </a:solidFill>
                <a:ea typeface="標楷體" pitchFamily="65" charset="-120"/>
              </a:rPr>
              <a:t>n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 is also called the additive </a:t>
            </a:r>
            <a:r>
              <a:rPr lang="en-US" altLang="zh-TW" sz="1800" dirty="0" smtClean="0">
                <a:solidFill>
                  <a:srgbClr val="0000FF"/>
                </a:solidFill>
                <a:ea typeface="標楷體" pitchFamily="65" charset="-120"/>
              </a:rPr>
              <a:t>identity</a:t>
            </a:r>
            <a:r>
              <a:rPr lang="zh-TW" altLang="en-US" sz="1800" dirty="0" smtClean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1800" dirty="0" smtClean="0">
                <a:solidFill>
                  <a:srgbClr val="0000FF"/>
                </a:solidFill>
                <a:ea typeface="標楷體" pitchFamily="65" charset="-120"/>
              </a:rPr>
              <a:t>(</a:t>
            </a:r>
            <a:r>
              <a:rPr lang="zh-TW" altLang="en-US" sz="1800" dirty="0" smtClean="0">
                <a:solidFill>
                  <a:srgbClr val="0000FF"/>
                </a:solidFill>
                <a:ea typeface="標楷體" pitchFamily="65" charset="-120"/>
              </a:rPr>
              <a:t>加法單位元素</a:t>
            </a:r>
            <a:r>
              <a:rPr lang="en-US" altLang="zh-TW" sz="1800" dirty="0" smtClean="0">
                <a:solidFill>
                  <a:srgbClr val="0000FF"/>
                </a:solidFill>
                <a:ea typeface="標楷體" pitchFamily="65" charset="-120"/>
              </a:rPr>
              <a:t>) 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for the set of all </a:t>
            </a:r>
            <a:r>
              <a:rPr lang="en-US" altLang="zh-TW" sz="1800" i="1" dirty="0" err="1">
                <a:solidFill>
                  <a:srgbClr val="0000FF"/>
                </a:solidFill>
                <a:ea typeface="標楷體" pitchFamily="65" charset="-120"/>
              </a:rPr>
              <a:t>m</a:t>
            </a:r>
            <a:r>
              <a:rPr lang="en-US" altLang="zh-TW" sz="1800" dirty="0" err="1">
                <a:solidFill>
                  <a:srgbClr val="0000FF"/>
                </a:solidFill>
                <a:ea typeface="標楷體" pitchFamily="65" charset="-120"/>
              </a:rPr>
              <a:t>×</a:t>
            </a:r>
            <a:r>
              <a:rPr lang="en-US" altLang="zh-TW" sz="1800" i="1" dirty="0" err="1">
                <a:solidFill>
                  <a:srgbClr val="0000FF"/>
                </a:solidFill>
                <a:ea typeface="標楷體" pitchFamily="65" charset="-120"/>
              </a:rPr>
              <a:t>n</a:t>
            </a:r>
            <a:r>
              <a:rPr lang="en-US" altLang="zh-TW" sz="1800" i="1" dirty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matrices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14347" name="矩形 11"/>
          <p:cNvSpPr>
            <a:spLocks noChangeArrowheads="1"/>
          </p:cNvSpPr>
          <p:nvPr/>
        </p:nvSpPr>
        <p:spPr bwMode="auto">
          <a:xfrm>
            <a:off x="1714500" y="3600772"/>
            <a:ext cx="728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※ </a:t>
            </a:r>
            <a:r>
              <a:rPr lang="en-US" altLang="zh-TW" sz="1800" b="1" dirty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Thus , </a:t>
            </a:r>
            <a:r>
              <a:rPr lang="en-US" altLang="zh-TW" sz="1800" dirty="0">
                <a:solidFill>
                  <a:srgbClr val="0000FF"/>
                </a:solidFill>
                <a:cs typeface="Times New Roman" pitchFamily="18" charset="0"/>
              </a:rPr>
              <a:t>–</a:t>
            </a:r>
            <a:r>
              <a:rPr lang="en-US" altLang="zh-TW" sz="1800" i="1" dirty="0">
                <a:solidFill>
                  <a:srgbClr val="0000FF"/>
                </a:solidFill>
                <a:ea typeface="標楷體" pitchFamily="65" charset="-120"/>
              </a:rPr>
              <a:t>A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 is called the additive inverse </a:t>
            </a:r>
            <a:r>
              <a:rPr lang="en-US" altLang="zh-TW" sz="1800" dirty="0" smtClean="0">
                <a:solidFill>
                  <a:srgbClr val="0000FF"/>
                </a:solidFill>
                <a:ea typeface="標楷體" pitchFamily="65" charset="-120"/>
              </a:rPr>
              <a:t>(</a:t>
            </a:r>
            <a:r>
              <a:rPr lang="zh-TW" altLang="en-US" sz="1800" dirty="0" smtClean="0">
                <a:solidFill>
                  <a:srgbClr val="0000FF"/>
                </a:solidFill>
                <a:ea typeface="標楷體" pitchFamily="65" charset="-120"/>
              </a:rPr>
              <a:t>加法反元素</a:t>
            </a:r>
            <a:r>
              <a:rPr lang="en-US" altLang="zh-TW" sz="1800" dirty="0" smtClean="0">
                <a:solidFill>
                  <a:srgbClr val="0000FF"/>
                </a:solidFill>
                <a:ea typeface="標楷體" pitchFamily="65" charset="-120"/>
              </a:rPr>
              <a:t>)</a:t>
            </a:r>
            <a:r>
              <a:rPr lang="zh-TW" altLang="en-US" sz="1800" dirty="0" smtClean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1800" dirty="0" smtClean="0">
                <a:solidFill>
                  <a:srgbClr val="0000FF"/>
                </a:solidFill>
                <a:ea typeface="標楷體" pitchFamily="65" charset="-120"/>
              </a:rPr>
              <a:t>of </a:t>
            </a:r>
            <a:r>
              <a:rPr lang="en-US" altLang="zh-TW" sz="1800" i="1" dirty="0">
                <a:solidFill>
                  <a:srgbClr val="0000FF"/>
                </a:solidFill>
                <a:ea typeface="標楷體" pitchFamily="65" charset="-120"/>
              </a:rPr>
              <a:t>A</a:t>
            </a:r>
            <a:endParaRPr lang="zh-TW" altLang="en-US" sz="1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DED4CFE8-C688-4EFC-9DD4-35E0F501BDA0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17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908050" y="1238250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(1) </a:t>
            </a:r>
            <a:r>
              <a:rPr lang="en-US" altLang="zh-TW" i="1" dirty="0" smtClean="0">
                <a:solidFill>
                  <a:schemeClr val="tx1"/>
                </a:solidFill>
                <a:latin typeface="+mn-lt"/>
                <a:ea typeface="標楷體" pitchFamily="65" charset="-120"/>
              </a:rPr>
              <a:t>A</a:t>
            </a:r>
            <a:r>
              <a:rPr lang="zh-TW" altLang="en-US" dirty="0" smtClean="0">
                <a:solidFill>
                  <a:schemeClr val="tx1"/>
                </a:solidFill>
                <a:latin typeface="+mn-lt"/>
                <a:ea typeface="標楷體" pitchFamily="65" charset="-120"/>
              </a:rPr>
              <a:t>(</a:t>
            </a:r>
            <a:r>
              <a:rPr lang="en-US" altLang="zh-TW" i="1" dirty="0" smtClean="0">
                <a:solidFill>
                  <a:schemeClr val="tx1"/>
                </a:solidFill>
                <a:latin typeface="+mn-lt"/>
                <a:ea typeface="標楷體" pitchFamily="65" charset="-120"/>
              </a:rPr>
              <a:t>BC</a:t>
            </a:r>
            <a:r>
              <a:rPr lang="en-US" altLang="zh-TW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)</a:t>
            </a:r>
            <a:r>
              <a:rPr lang="en-US" altLang="zh-TW" i="1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 = </a:t>
            </a:r>
            <a:r>
              <a:rPr lang="en-US" altLang="zh-TW" dirty="0">
                <a:solidFill>
                  <a:schemeClr val="tx1"/>
                </a:solidFill>
                <a:latin typeface="+mn-lt"/>
                <a:ea typeface="標楷體" pitchFamily="65" charset="-120"/>
              </a:rPr>
              <a:t>(</a:t>
            </a:r>
            <a:r>
              <a:rPr lang="en-US" altLang="zh-TW" i="1" dirty="0" smtClean="0">
                <a:solidFill>
                  <a:schemeClr val="tx1"/>
                </a:solidFill>
                <a:latin typeface="+mn-lt"/>
                <a:ea typeface="標楷體" pitchFamily="65" charset="-120"/>
              </a:rPr>
              <a:t>AB</a:t>
            </a:r>
            <a:r>
              <a:rPr lang="en-US" altLang="zh-TW" dirty="0" smtClean="0">
                <a:solidFill>
                  <a:schemeClr val="tx1"/>
                </a:solidFill>
                <a:latin typeface="+mn-lt"/>
                <a:ea typeface="標楷體" pitchFamily="65" charset="-120"/>
              </a:rPr>
              <a:t>)</a:t>
            </a:r>
            <a:r>
              <a:rPr lang="en-US" altLang="zh-TW" i="1" dirty="0" smtClean="0">
                <a:solidFill>
                  <a:schemeClr val="tx1"/>
                </a:solidFill>
                <a:latin typeface="+mn-lt"/>
                <a:ea typeface="標楷體" pitchFamily="65" charset="-120"/>
              </a:rPr>
              <a:t>C</a:t>
            </a:r>
            <a:endParaRPr lang="zh-TW" altLang="en-US" i="1" dirty="0">
              <a:solidFill>
                <a:schemeClr val="tx1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908050" y="1743075"/>
            <a:ext cx="3241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(2) </a:t>
            </a:r>
            <a:r>
              <a:rPr lang="en-US" altLang="zh-TW" i="1" dirty="0" smtClean="0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en-US" altLang="zh-TW" i="1" dirty="0" smtClean="0">
                <a:solidFill>
                  <a:schemeClr val="tx1"/>
                </a:solidFill>
                <a:ea typeface="標楷體" pitchFamily="65" charset="-120"/>
              </a:rPr>
              <a:t>B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+</a:t>
            </a:r>
            <a:r>
              <a:rPr lang="en-US" altLang="zh-TW" i="1" dirty="0" smtClean="0">
                <a:solidFill>
                  <a:schemeClr val="tx1"/>
                </a:solidFill>
                <a:ea typeface="標楷體" pitchFamily="65" charset="-120"/>
              </a:rPr>
              <a:t>C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) =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AB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+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AC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908050" y="2246313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(3) (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+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B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)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C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=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AC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+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BC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908050" y="2755776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(4) </a:t>
            </a:r>
            <a:r>
              <a:rPr lang="en-US" altLang="zh-TW" i="1" dirty="0" smtClean="0">
                <a:solidFill>
                  <a:schemeClr val="tx1"/>
                </a:solidFill>
                <a:ea typeface="標楷體" pitchFamily="65" charset="-120"/>
              </a:rPr>
              <a:t>c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en-US" altLang="zh-TW" i="1" dirty="0" smtClean="0">
                <a:solidFill>
                  <a:schemeClr val="tx1"/>
                </a:solidFill>
                <a:ea typeface="標楷體" pitchFamily="65" charset="-120"/>
              </a:rPr>
              <a:t>AB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) = (</a:t>
            </a:r>
            <a:r>
              <a:rPr lang="en-US" altLang="zh-TW" i="1" dirty="0" err="1" smtClean="0">
                <a:solidFill>
                  <a:schemeClr val="tx1"/>
                </a:solidFill>
                <a:ea typeface="標楷體" pitchFamily="65" charset="-120"/>
              </a:rPr>
              <a:t>cA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)</a:t>
            </a:r>
            <a:r>
              <a:rPr lang="en-US" altLang="zh-TW" i="1" dirty="0" smtClean="0">
                <a:solidFill>
                  <a:schemeClr val="tx1"/>
                </a:solidFill>
                <a:ea typeface="標楷體" pitchFamily="65" charset="-120"/>
              </a:rPr>
              <a:t>B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= </a:t>
            </a:r>
            <a:r>
              <a:rPr lang="en-US" altLang="zh-TW" i="1" dirty="0" smtClean="0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en-US" altLang="zh-TW" i="1" dirty="0" err="1" smtClean="0">
                <a:solidFill>
                  <a:schemeClr val="tx1"/>
                </a:solidFill>
                <a:ea typeface="標楷體" pitchFamily="65" charset="-120"/>
              </a:rPr>
              <a:t>cB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)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81000" y="4679404"/>
            <a:ext cx="5183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Properties of the identity matrix:</a:t>
            </a:r>
          </a:p>
        </p:txBody>
      </p:sp>
      <p:graphicFrame>
        <p:nvGraphicFramePr>
          <p:cNvPr id="15362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827065"/>
              </p:ext>
            </p:extLst>
          </p:nvPr>
        </p:nvGraphicFramePr>
        <p:xfrm>
          <a:off x="1143000" y="5250904"/>
          <a:ext cx="3784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1" name="Equation" r:id="rId3" imgW="1892160" imgH="457200" progId="Equation.DSMT4">
                  <p:embed/>
                </p:oleObj>
              </mc:Choice>
              <mc:Fallback>
                <p:oleObj name="Equation" r:id="rId3" imgW="1892160" imgH="4572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50904"/>
                        <a:ext cx="3784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Text Box 16"/>
          <p:cNvSpPr txBox="1">
            <a:spLocks noChangeArrowheads="1"/>
          </p:cNvSpPr>
          <p:nvPr/>
        </p:nvSpPr>
        <p:spPr bwMode="auto">
          <a:xfrm>
            <a:off x="381000" y="857250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Properties of matrix multiplication:</a:t>
            </a:r>
          </a:p>
        </p:txBody>
      </p:sp>
      <p:sp>
        <p:nvSpPr>
          <p:cNvPr id="15370" name="Text Box 18"/>
          <p:cNvSpPr txBox="1">
            <a:spLocks noChangeArrowheads="1"/>
          </p:cNvSpPr>
          <p:nvPr/>
        </p:nvSpPr>
        <p:spPr bwMode="auto">
          <a:xfrm>
            <a:off x="3635896" y="1263650"/>
            <a:ext cx="518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(Associative property of matrix multiplication)</a:t>
            </a:r>
          </a:p>
        </p:txBody>
      </p:sp>
      <p:sp>
        <p:nvSpPr>
          <p:cNvPr id="15371" name="Text Box 19"/>
          <p:cNvSpPr txBox="1">
            <a:spLocks noChangeArrowheads="1"/>
          </p:cNvSpPr>
          <p:nvPr/>
        </p:nvSpPr>
        <p:spPr bwMode="auto">
          <a:xfrm>
            <a:off x="3995738" y="1714500"/>
            <a:ext cx="51482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TW" sz="1800">
                <a:solidFill>
                  <a:srgbClr val="0000FF"/>
                </a:solidFill>
              </a:rPr>
              <a:t>(Distributive property of LHS matrix multiplication over matrix addition)</a:t>
            </a:r>
          </a:p>
        </p:txBody>
      </p:sp>
      <p:sp>
        <p:nvSpPr>
          <p:cNvPr id="15372" name="Text Box 20"/>
          <p:cNvSpPr txBox="1">
            <a:spLocks noChangeArrowheads="1"/>
          </p:cNvSpPr>
          <p:nvPr/>
        </p:nvSpPr>
        <p:spPr bwMode="auto">
          <a:xfrm>
            <a:off x="3995738" y="2265363"/>
            <a:ext cx="51482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TW" sz="1800">
                <a:solidFill>
                  <a:srgbClr val="0000FF"/>
                </a:solidFill>
              </a:rPr>
              <a:t>(Distributive property of RHS matrix multiplication over matrix addition)</a:t>
            </a:r>
          </a:p>
        </p:txBody>
      </p:sp>
      <p:sp>
        <p:nvSpPr>
          <p:cNvPr id="15373" name="矩形 12"/>
          <p:cNvSpPr>
            <a:spLocks noChangeArrowheads="1"/>
          </p:cNvSpPr>
          <p:nvPr/>
        </p:nvSpPr>
        <p:spPr bwMode="auto">
          <a:xfrm>
            <a:off x="827584" y="3429000"/>
            <a:ext cx="778668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269875"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※ For real numbers, the properties (2) and (3) are the same since the order for the multiplication of real numbers is </a:t>
            </a:r>
            <a:r>
              <a:rPr lang="en-US" altLang="zh-TW" sz="1800" dirty="0" smtClean="0">
                <a:solidFill>
                  <a:srgbClr val="0000FF"/>
                </a:solidFill>
                <a:ea typeface="標楷體" pitchFamily="65" charset="-120"/>
              </a:rPr>
              <a:t>irrelevant</a:t>
            </a:r>
            <a:endParaRPr lang="en-US" altLang="zh-TW" sz="1800" dirty="0">
              <a:solidFill>
                <a:srgbClr val="0000FF"/>
              </a:solidFill>
              <a:ea typeface="標楷體" pitchFamily="65" charset="-120"/>
            </a:endParaRPr>
          </a:p>
          <a:p>
            <a:pPr marL="269875" indent="-269875">
              <a:spcBef>
                <a:spcPts val="600"/>
              </a:spcBef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※ </a:t>
            </a:r>
            <a:r>
              <a:rPr lang="en-US" altLang="zh-TW" sz="1800" dirty="0" smtClean="0">
                <a:solidFill>
                  <a:srgbClr val="0000FF"/>
                </a:solidFill>
                <a:ea typeface="標楷體" pitchFamily="65" charset="-120"/>
              </a:rPr>
              <a:t>The real-number multiplication can satisfy 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above </a:t>
            </a:r>
            <a:r>
              <a:rPr lang="en-US" altLang="zh-TW" sz="1800" dirty="0" smtClean="0">
                <a:solidFill>
                  <a:srgbClr val="0000FF"/>
                </a:solidFill>
                <a:ea typeface="標楷體" pitchFamily="65" charset="-120"/>
              </a:rPr>
              <a:t>properties and 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there is a commutative property </a:t>
            </a:r>
            <a:r>
              <a:rPr lang="en-US" altLang="zh-TW" sz="1800" dirty="0" smtClean="0">
                <a:solidFill>
                  <a:srgbClr val="0000FF"/>
                </a:solidFill>
                <a:ea typeface="標楷體" pitchFamily="65" charset="-120"/>
              </a:rPr>
              <a:t>for the 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real-number multiplication, i.e., </a:t>
            </a:r>
            <a:r>
              <a:rPr lang="en-US" altLang="zh-TW" sz="1800" i="1" dirty="0">
                <a:solidFill>
                  <a:srgbClr val="0000FF"/>
                </a:solidFill>
                <a:ea typeface="標楷體" pitchFamily="65" charset="-120"/>
              </a:rPr>
              <a:t>cd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 = </a:t>
            </a:r>
            <a:r>
              <a:rPr lang="en-US" altLang="zh-TW" sz="1800" i="1" dirty="0" smtClean="0">
                <a:solidFill>
                  <a:srgbClr val="0000FF"/>
                </a:solidFill>
                <a:ea typeface="標楷體" pitchFamily="65" charset="-120"/>
              </a:rPr>
              <a:t>dc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15374" name="矩形 13"/>
          <p:cNvSpPr>
            <a:spLocks noChangeArrowheads="1"/>
          </p:cNvSpPr>
          <p:nvPr/>
        </p:nvSpPr>
        <p:spPr bwMode="auto">
          <a:xfrm>
            <a:off x="611560" y="6165304"/>
            <a:ext cx="8175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9875" indent="-269875">
              <a:buFont typeface="Wingdings" pitchFamily="2" charset="2"/>
              <a:buNone/>
            </a:pPr>
            <a:r>
              <a:rPr lang="en-US" altLang="zh-TW" sz="1800" dirty="0" smtClean="0">
                <a:solidFill>
                  <a:srgbClr val="0000FF"/>
                </a:solidFill>
                <a:ea typeface="標楷體" pitchFamily="65" charset="-120"/>
              </a:rPr>
              <a:t>※ The 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role of </a:t>
            </a:r>
            <a:r>
              <a:rPr lang="en-US" altLang="zh-TW" sz="1800" dirty="0" smtClean="0">
                <a:solidFill>
                  <a:srgbClr val="0000FF"/>
                </a:solidFill>
                <a:ea typeface="標楷體" pitchFamily="65" charset="-120"/>
              </a:rPr>
              <a:t>the real number 1 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is similar to the identity matrix. However, 1 is unique </a:t>
            </a:r>
            <a:r>
              <a:rPr lang="en-US" altLang="zh-TW" sz="1800" dirty="0" smtClean="0">
                <a:solidFill>
                  <a:srgbClr val="0000FF"/>
                </a:solidFill>
                <a:ea typeface="標楷體" pitchFamily="65" charset="-120"/>
              </a:rPr>
              <a:t>in 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real numbers and there could be many identity matrices with different sizes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427859" y="2780928"/>
            <a:ext cx="45366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(Associative property of </a:t>
            </a:r>
            <a:r>
              <a:rPr lang="en-US" altLang="zh-TW" sz="1800" dirty="0" smtClean="0">
                <a:solidFill>
                  <a:srgbClr val="0000FF"/>
                </a:solidFill>
              </a:rPr>
              <a:t>scalar and matrix </a:t>
            </a:r>
            <a:r>
              <a:rPr lang="en-US" altLang="zh-TW" sz="1800" dirty="0">
                <a:solidFill>
                  <a:srgbClr val="0000FF"/>
                </a:solidFill>
              </a:rPr>
              <a:t>multiplication)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449939C7-F5D2-4306-97F8-A5D82A6B316E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18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403350" y="1773238"/>
          <a:ext cx="6143625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3" name="Equation" r:id="rId3" imgW="3073320" imgH="711000" progId="Equation.DSMT4">
                  <p:embed/>
                </p:oleObj>
              </mc:Choice>
              <mc:Fallback>
                <p:oleObj name="Equation" r:id="rId3" imgW="307332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773238"/>
                        <a:ext cx="6143625" cy="1420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21"/>
          <p:cNvSpPr txBox="1">
            <a:spLocks noChangeArrowheads="1"/>
          </p:cNvSpPr>
          <p:nvPr/>
        </p:nvSpPr>
        <p:spPr bwMode="auto">
          <a:xfrm>
            <a:off x="381000" y="914400"/>
            <a:ext cx="75247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Ex 3: Matrix Multiplication is Associative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zh-TW" altLang="en-US">
                <a:ea typeface="標楷體" pitchFamily="65" charset="-120"/>
              </a:rPr>
              <a:t>       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Calculate (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AB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)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C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and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BC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) for</a:t>
            </a:r>
          </a:p>
        </p:txBody>
      </p:sp>
      <p:sp>
        <p:nvSpPr>
          <p:cNvPr id="16390" name="Text Box 22"/>
          <p:cNvSpPr txBox="1">
            <a:spLocks noChangeArrowheads="1"/>
          </p:cNvSpPr>
          <p:nvPr/>
        </p:nvSpPr>
        <p:spPr bwMode="auto">
          <a:xfrm>
            <a:off x="533400" y="3141663"/>
            <a:ext cx="166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>
                <a:ea typeface="標楷體" pitchFamily="65" charset="-120"/>
              </a:rPr>
              <a:t>Sol:</a:t>
            </a:r>
          </a:p>
        </p:txBody>
      </p:sp>
      <p:graphicFrame>
        <p:nvGraphicFramePr>
          <p:cNvPr id="16387" name="Object 24"/>
          <p:cNvGraphicFramePr>
            <a:graphicFrameLocks noChangeAspect="1"/>
          </p:cNvGraphicFramePr>
          <p:nvPr/>
        </p:nvGraphicFramePr>
        <p:xfrm>
          <a:off x="1403350" y="3429000"/>
          <a:ext cx="5153025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4" name="Equation" r:id="rId5" imgW="2577960" imgH="1422360" progId="Equation.DSMT4">
                  <p:embed/>
                </p:oleObj>
              </mc:Choice>
              <mc:Fallback>
                <p:oleObj name="Equation" r:id="rId5" imgW="2577960" imgH="14223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429000"/>
                        <a:ext cx="5153025" cy="284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0BBE7861-0176-4EDF-8DF5-F7D97117AD1C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19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1428750" y="1471613"/>
          <a:ext cx="5102225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8" name="Equation" r:id="rId3" imgW="2552400" imgH="1218960" progId="Equation.DSMT4">
                  <p:embed/>
                </p:oleObj>
              </mc:Choice>
              <mc:Fallback>
                <p:oleObj name="Equation" r:id="rId3" imgW="2552400" imgH="1218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1471613"/>
                        <a:ext cx="5102225" cy="243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投影片編號版面配置區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24ABFAFB-F899-4DA0-8F53-50A96D9A2E6C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2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>
          <a:xfrm>
            <a:off x="539750" y="152400"/>
            <a:ext cx="7924800" cy="538163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2.1  Operations with Matrices</a:t>
            </a:r>
            <a:endParaRPr lang="zh-TW" altLang="en-US" dirty="0" smtClean="0"/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381000" y="914400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en-US" altLang="zh-TW">
                <a:ea typeface="標楷體" pitchFamily="65" charset="-120"/>
              </a:rPr>
              <a:t> </a:t>
            </a:r>
            <a:r>
              <a:rPr lang="en-US" altLang="zh-TW"/>
              <a:t>Matrix:</a:t>
            </a: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470877"/>
              </p:ext>
            </p:extLst>
          </p:nvPr>
        </p:nvGraphicFramePr>
        <p:xfrm>
          <a:off x="914400" y="1268413"/>
          <a:ext cx="603885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" name="Equation" r:id="rId3" imgW="3009600" imgH="1168200" progId="Equation.DSMT4">
                  <p:embed/>
                </p:oleObj>
              </mc:Choice>
              <mc:Fallback>
                <p:oleObj name="Equation" r:id="rId3" imgW="3009600" imgH="1168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68413"/>
                        <a:ext cx="6038850" cy="234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14"/>
          <p:cNvSpPr txBox="1">
            <a:spLocks noChangeArrowheads="1"/>
          </p:cNvSpPr>
          <p:nvPr/>
        </p:nvSpPr>
        <p:spPr bwMode="auto">
          <a:xfrm>
            <a:off x="1619250" y="4076700"/>
            <a:ext cx="432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>
                <a:solidFill>
                  <a:srgbClr val="0000FF"/>
                </a:solidFill>
                <a:ea typeface="標楷體" pitchFamily="65" charset="-120"/>
              </a:rPr>
              <a:t>(</a:t>
            </a:r>
            <a:r>
              <a:rPr lang="en-US" altLang="zh-TW" i="1">
                <a:solidFill>
                  <a:srgbClr val="0000FF"/>
                </a:solidFill>
                <a:ea typeface="標楷體" pitchFamily="65" charset="-120"/>
              </a:rPr>
              <a:t>i</a:t>
            </a:r>
            <a:r>
              <a:rPr lang="en-US" altLang="zh-TW">
                <a:solidFill>
                  <a:srgbClr val="0000FF"/>
                </a:solidFill>
                <a:ea typeface="標楷體" pitchFamily="65" charset="-120"/>
              </a:rPr>
              <a:t>, </a:t>
            </a:r>
            <a:r>
              <a:rPr lang="en-US" altLang="zh-TW" i="1">
                <a:solidFill>
                  <a:srgbClr val="0000FF"/>
                </a:solidFill>
                <a:ea typeface="標楷體" pitchFamily="65" charset="-120"/>
              </a:rPr>
              <a:t>j</a:t>
            </a:r>
            <a:r>
              <a:rPr lang="en-US" altLang="zh-TW">
                <a:solidFill>
                  <a:srgbClr val="0000FF"/>
                </a:solidFill>
                <a:ea typeface="標楷體" pitchFamily="65" charset="-120"/>
              </a:rPr>
              <a:t>)-th entry (or element):</a:t>
            </a:r>
            <a:endParaRPr lang="zh-TW" altLang="en-US">
              <a:solidFill>
                <a:srgbClr val="0000FF"/>
              </a:solidFill>
              <a:ea typeface="標楷體" pitchFamily="65" charset="-120"/>
            </a:endParaRPr>
          </a:p>
        </p:txBody>
      </p:sp>
      <p:graphicFrame>
        <p:nvGraphicFramePr>
          <p:cNvPr id="1027" name="Object 15"/>
          <p:cNvGraphicFramePr>
            <a:graphicFrameLocks noChangeAspect="1"/>
          </p:cNvGraphicFramePr>
          <p:nvPr/>
        </p:nvGraphicFramePr>
        <p:xfrm>
          <a:off x="5003800" y="4149725"/>
          <a:ext cx="304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" name="方程式" r:id="rId5" imgW="304560" imgH="419040" progId="Equation.3">
                  <p:embed/>
                </p:oleObj>
              </mc:Choice>
              <mc:Fallback>
                <p:oleObj name="方程式" r:id="rId5" imgW="304560" imgH="419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149725"/>
                        <a:ext cx="304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1619250" y="4508500"/>
            <a:ext cx="302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number of rows: </a:t>
            </a:r>
            <a:r>
              <a:rPr lang="en-US" altLang="zh-TW" i="1" dirty="0" smtClean="0">
                <a:solidFill>
                  <a:schemeClr val="tx1"/>
                </a:solidFill>
                <a:ea typeface="標楷體" pitchFamily="65" charset="-120"/>
              </a:rPr>
              <a:t>m</a:t>
            </a:r>
            <a:endParaRPr lang="en-US" altLang="zh-TW" i="1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034" name="Text Box 17"/>
          <p:cNvSpPr txBox="1">
            <a:spLocks noChangeArrowheads="1"/>
          </p:cNvSpPr>
          <p:nvPr/>
        </p:nvSpPr>
        <p:spPr bwMode="auto">
          <a:xfrm>
            <a:off x="1619250" y="4954588"/>
            <a:ext cx="3452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number of columns: </a:t>
            </a:r>
            <a:r>
              <a:rPr lang="en-US" altLang="zh-TW" i="1" dirty="0" smtClean="0">
                <a:solidFill>
                  <a:schemeClr val="tx1"/>
                </a:solidFill>
                <a:ea typeface="標楷體" pitchFamily="65" charset="-120"/>
              </a:rPr>
              <a:t>n</a:t>
            </a:r>
            <a:endParaRPr lang="en-US" altLang="zh-TW" i="1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035" name="Text Box 18"/>
          <p:cNvSpPr txBox="1">
            <a:spLocks noChangeArrowheads="1"/>
          </p:cNvSpPr>
          <p:nvPr/>
        </p:nvSpPr>
        <p:spPr bwMode="auto">
          <a:xfrm>
            <a:off x="1619250" y="5445125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size: </a:t>
            </a:r>
            <a:r>
              <a:rPr lang="en-US" altLang="zh-TW" i="1" dirty="0" err="1" smtClean="0">
                <a:solidFill>
                  <a:schemeClr val="tx1"/>
                </a:solidFill>
                <a:ea typeface="標楷體" pitchFamily="65" charset="-120"/>
              </a:rPr>
              <a:t>m</a:t>
            </a:r>
            <a:r>
              <a:rPr lang="en-US" altLang="zh-TW" dirty="0" err="1" smtClean="0">
                <a:solidFill>
                  <a:schemeClr val="tx1"/>
                </a:solidFill>
                <a:ea typeface="標楷體" pitchFamily="65" charset="-120"/>
              </a:rPr>
              <a:t>×</a:t>
            </a:r>
            <a:r>
              <a:rPr lang="en-US" altLang="zh-TW" i="1" dirty="0" err="1" smtClean="0">
                <a:solidFill>
                  <a:schemeClr val="tx1"/>
                </a:solidFill>
                <a:ea typeface="標楷體" pitchFamily="65" charset="-120"/>
              </a:rPr>
              <a:t>n</a:t>
            </a:r>
            <a:endParaRPr lang="en-US" altLang="zh-TW" i="1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036" name="Text Box 23"/>
          <p:cNvSpPr txBox="1">
            <a:spLocks noChangeArrowheads="1"/>
          </p:cNvSpPr>
          <p:nvPr/>
        </p:nvSpPr>
        <p:spPr bwMode="auto">
          <a:xfrm>
            <a:off x="468313" y="6140450"/>
            <a:ext cx="4329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Square matrix: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m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=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FC6D1F85-3825-4FD4-935A-F01BC25FC9F1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20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2"/>
            <a:ext cx="7924800" cy="108585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chemeClr val="tx1"/>
                </a:solidFill>
              </a:rPr>
              <a:t>Equipped with the four properties of matrix multiplication, we can prove a statement on Slide 1.35: </a:t>
            </a:r>
            <a:r>
              <a:rPr lang="en-US" altLang="zh-TW" dirty="0" smtClean="0">
                <a:solidFill>
                  <a:srgbClr val="FF0000"/>
                </a:solidFill>
              </a:rPr>
              <a:t>if a homogeneous system has any nontrivial solution, this system must have infinitely many nontrivial solutions</a:t>
            </a:r>
          </a:p>
        </p:txBody>
      </p:sp>
      <p:graphicFrame>
        <p:nvGraphicFramePr>
          <p:cNvPr id="44034" name="Object 5"/>
          <p:cNvGraphicFramePr>
            <a:graphicFrameLocks noChangeAspect="1"/>
          </p:cNvGraphicFramePr>
          <p:nvPr/>
        </p:nvGraphicFramePr>
        <p:xfrm>
          <a:off x="625475" y="2638425"/>
          <a:ext cx="8161338" cy="329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2" name="Equation" r:id="rId3" imgW="4533840" imgH="1828800" progId="Equation.DSMT4">
                  <p:embed/>
                </p:oleObj>
              </mc:Choice>
              <mc:Fallback>
                <p:oleObj name="Equation" r:id="rId3" imgW="4533840" imgH="182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2638425"/>
                        <a:ext cx="8161338" cy="329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Rectangle 11"/>
          <p:cNvSpPr>
            <a:spLocks noChangeArrowheads="1"/>
          </p:cNvSpPr>
          <p:nvPr/>
        </p:nvSpPr>
        <p:spPr bwMode="auto">
          <a:xfrm>
            <a:off x="468313" y="5734050"/>
            <a:ext cx="84597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14500" y="4519613"/>
            <a:ext cx="4929188" cy="3381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Tx/>
              <a:buFontTx/>
              <a:buNone/>
              <a:defRPr/>
            </a:pPr>
            <a:r>
              <a:rPr lang="en-US" altLang="zh-TW" sz="16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The fourth property of matrix multiplication on Slide 2.17</a:t>
            </a:r>
          </a:p>
        </p:txBody>
      </p:sp>
      <p:cxnSp>
        <p:nvCxnSpPr>
          <p:cNvPr id="44039" name="直線單箭頭接點 10"/>
          <p:cNvCxnSpPr>
            <a:cxnSpLocks noChangeShapeType="1"/>
          </p:cNvCxnSpPr>
          <p:nvPr/>
        </p:nvCxnSpPr>
        <p:spPr bwMode="auto">
          <a:xfrm rot="5400000" flipH="1" flipV="1">
            <a:off x="3333750" y="4321175"/>
            <a:ext cx="357188" cy="1588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519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9ABD5673-BB61-4113-BB0A-16F6F344A64B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21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417513" y="2205038"/>
            <a:ext cx="86915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Properties for </a:t>
            </a:r>
            <a:r>
              <a:rPr lang="en-US" altLang="zh-TW" i="1">
                <a:ea typeface="標楷體" pitchFamily="65" charset="-120"/>
              </a:rPr>
              <a:t>A</a:t>
            </a:r>
            <a:r>
              <a:rPr lang="en-US" altLang="zh-TW" i="1" baseline="30000">
                <a:ea typeface="標楷體" pitchFamily="65" charset="-120"/>
              </a:rPr>
              <a:t>k</a:t>
            </a:r>
            <a:r>
              <a:rPr lang="en-US" altLang="zh-TW">
                <a:ea typeface="標楷體" pitchFamily="65" charset="-120"/>
              </a:rPr>
              <a:t>:</a:t>
            </a:r>
          </a:p>
        </p:txBody>
      </p:sp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395288" y="908050"/>
            <a:ext cx="83915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en-US" altLang="zh-TW">
                <a:ea typeface="標楷體" pitchFamily="65" charset="-120"/>
              </a:rPr>
              <a:t> Definition of </a:t>
            </a:r>
            <a:r>
              <a:rPr lang="en-US" altLang="zh-TW" i="1">
                <a:ea typeface="標楷體" pitchFamily="65" charset="-120"/>
              </a:rPr>
              <a:t>A</a:t>
            </a:r>
            <a:r>
              <a:rPr lang="en-US" altLang="zh-TW" i="1" baseline="30000">
                <a:ea typeface="標楷體" pitchFamily="65" charset="-120"/>
              </a:rPr>
              <a:t>k </a:t>
            </a:r>
            <a:r>
              <a:rPr lang="en-US" altLang="zh-TW">
                <a:ea typeface="標楷體" pitchFamily="65" charset="-120"/>
              </a:rPr>
              <a:t>:</a:t>
            </a:r>
            <a:r>
              <a:rPr lang="en-US" altLang="zh-TW" i="1" baseline="30000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repeated multiplication of a square matrix:</a:t>
            </a:r>
          </a:p>
        </p:txBody>
      </p:sp>
      <p:graphicFrame>
        <p:nvGraphicFramePr>
          <p:cNvPr id="1843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21753"/>
              </p:ext>
            </p:extLst>
          </p:nvPr>
        </p:nvGraphicFramePr>
        <p:xfrm>
          <a:off x="1911350" y="1428750"/>
          <a:ext cx="44243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3" name="Equation" r:id="rId3" imgW="2209680" imgH="355320" progId="Equation.DSMT4">
                  <p:embed/>
                </p:oleObj>
              </mc:Choice>
              <mc:Fallback>
                <p:oleObj name="Equation" r:id="rId3" imgW="2209680" imgH="3553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1428750"/>
                        <a:ext cx="44243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900113" y="2638425"/>
            <a:ext cx="71659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(1)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 i="1" baseline="30000">
                <a:solidFill>
                  <a:schemeClr val="tx1"/>
                </a:solidFill>
                <a:ea typeface="標楷體" pitchFamily="65" charset="-120"/>
              </a:rPr>
              <a:t>j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 i="1" baseline="30000">
                <a:solidFill>
                  <a:schemeClr val="tx1"/>
                </a:solidFill>
                <a:ea typeface="標楷體" pitchFamily="65" charset="-120"/>
              </a:rPr>
              <a:t>k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 = A</a:t>
            </a:r>
            <a:r>
              <a:rPr lang="en-US" altLang="zh-TW" i="1" baseline="30000">
                <a:solidFill>
                  <a:schemeClr val="tx1"/>
                </a:solidFill>
                <a:ea typeface="標楷體" pitchFamily="65" charset="-120"/>
              </a:rPr>
              <a:t>j+k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(2) (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 i="1" baseline="30000">
                <a:solidFill>
                  <a:schemeClr val="tx1"/>
                </a:solidFill>
                <a:ea typeface="標楷體" pitchFamily="65" charset="-120"/>
              </a:rPr>
              <a:t>j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)</a:t>
            </a:r>
            <a:r>
              <a:rPr lang="en-US" altLang="zh-TW" i="1" baseline="30000">
                <a:solidFill>
                  <a:schemeClr val="tx1"/>
                </a:solidFill>
                <a:ea typeface="標楷體" pitchFamily="65" charset="-120"/>
              </a:rPr>
              <a:t>k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 = A</a:t>
            </a:r>
            <a:r>
              <a:rPr lang="en-US" altLang="zh-TW" i="1" baseline="30000">
                <a:solidFill>
                  <a:schemeClr val="tx1"/>
                </a:solidFill>
                <a:ea typeface="標楷體" pitchFamily="65" charset="-120"/>
              </a:rPr>
              <a:t>jk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where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j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and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k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are nonegative integers and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 baseline="30000">
                <a:solidFill>
                  <a:schemeClr val="tx1"/>
                </a:solidFill>
                <a:ea typeface="標楷體" pitchFamily="65" charset="-120"/>
              </a:rPr>
              <a:t>0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is assumed to be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I</a:t>
            </a:r>
            <a:endParaRPr lang="en-US" altLang="zh-TW" i="1" baseline="-25000">
              <a:solidFill>
                <a:schemeClr val="tx1"/>
              </a:solidFill>
              <a:ea typeface="標楷體" pitchFamily="65" charset="-120"/>
            </a:endParaRPr>
          </a:p>
        </p:txBody>
      </p:sp>
      <p:graphicFrame>
        <p:nvGraphicFramePr>
          <p:cNvPr id="18435" name="Object 15"/>
          <p:cNvGraphicFramePr>
            <a:graphicFrameLocks noChangeAspect="1"/>
          </p:cNvGraphicFramePr>
          <p:nvPr/>
        </p:nvGraphicFramePr>
        <p:xfrm>
          <a:off x="1500188" y="5078413"/>
          <a:ext cx="5376862" cy="159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4" name="Equation" r:id="rId5" imgW="3162240" imgH="939600" progId="Equation.DSMT4">
                  <p:embed/>
                </p:oleObj>
              </mc:Choice>
              <mc:Fallback>
                <p:oleObj name="Equation" r:id="rId5" imgW="3162240" imgH="939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5078413"/>
                        <a:ext cx="5376862" cy="159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16"/>
          <p:cNvSpPr txBox="1">
            <a:spLocks noChangeArrowheads="1"/>
          </p:cNvSpPr>
          <p:nvPr/>
        </p:nvSpPr>
        <p:spPr bwMode="auto">
          <a:xfrm>
            <a:off x="468313" y="4545013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en-US" altLang="zh-TW">
                <a:ea typeface="標楷體" pitchFamily="65" charset="-120"/>
              </a:rPr>
              <a:t> For diagonal matrices: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847F7357-DD66-492F-8403-B0D90C8044E4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22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19458" name="Object 1024"/>
          <p:cNvGraphicFramePr>
            <a:graphicFrameLocks noChangeAspect="1"/>
          </p:cNvGraphicFramePr>
          <p:nvPr/>
        </p:nvGraphicFramePr>
        <p:xfrm>
          <a:off x="1022350" y="1628775"/>
          <a:ext cx="4619625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5" name="Equation" r:id="rId3" imgW="2311200" imgH="939600" progId="Equation.DSMT4">
                  <p:embed/>
                </p:oleObj>
              </mc:Choice>
              <mc:Fallback>
                <p:oleObj name="Equation" r:id="rId3" imgW="2311200" imgH="9396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1628775"/>
                        <a:ext cx="4619625" cy="187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1025"/>
          <p:cNvGraphicFramePr>
            <a:graphicFrameLocks noChangeAspect="1"/>
          </p:cNvGraphicFramePr>
          <p:nvPr/>
        </p:nvGraphicFramePr>
        <p:xfrm>
          <a:off x="915988" y="3789363"/>
          <a:ext cx="4951412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6" name="Equation" r:id="rId5" imgW="2476440" imgH="939600" progId="Equation.DSMT4">
                  <p:embed/>
                </p:oleObj>
              </mc:Choice>
              <mc:Fallback>
                <p:oleObj name="Equation" r:id="rId5" imgW="2476440" imgH="9396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3789363"/>
                        <a:ext cx="4951412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81000" y="914400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Transpose of a matrix (</a:t>
            </a:r>
            <a:r>
              <a:rPr lang="en-US" altLang="en-US">
                <a:ea typeface="標楷體" pitchFamily="65" charset="-120"/>
              </a:rPr>
              <a:t>轉置矩陣</a:t>
            </a:r>
            <a:r>
              <a:rPr lang="en-US" altLang="zh-TW">
                <a:ea typeface="標楷體" pitchFamily="65" charset="-120"/>
              </a:rPr>
              <a:t>):</a:t>
            </a:r>
            <a:endParaRPr lang="zh-TW" altLang="en-US">
              <a:ea typeface="標楷體" pitchFamily="65" charset="-120"/>
            </a:endParaRPr>
          </a:p>
        </p:txBody>
      </p:sp>
      <p:sp>
        <p:nvSpPr>
          <p:cNvPr id="19462" name="矩形 13"/>
          <p:cNvSpPr>
            <a:spLocks noChangeArrowheads="1"/>
          </p:cNvSpPr>
          <p:nvPr/>
        </p:nvSpPr>
        <p:spPr bwMode="auto">
          <a:xfrm>
            <a:off x="900113" y="5661025"/>
            <a:ext cx="778668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269875"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※ The transpose operation is to move the entry </a:t>
            </a:r>
            <a:r>
              <a:rPr lang="en-US" altLang="zh-TW" sz="1800" i="1" dirty="0" err="1">
                <a:solidFill>
                  <a:srgbClr val="0000FF"/>
                </a:solidFill>
                <a:ea typeface="標楷體" pitchFamily="65" charset="-120"/>
              </a:rPr>
              <a:t>a</a:t>
            </a:r>
            <a:r>
              <a:rPr lang="en-US" altLang="zh-TW" sz="1800" i="1" baseline="-25000" dirty="0" err="1">
                <a:solidFill>
                  <a:srgbClr val="0000FF"/>
                </a:solidFill>
                <a:ea typeface="標楷體" pitchFamily="65" charset="-120"/>
              </a:rPr>
              <a:t>ij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 (original at the position (</a:t>
            </a:r>
            <a:r>
              <a:rPr lang="en-US" altLang="zh-TW" sz="1800" i="1" dirty="0" err="1">
                <a:solidFill>
                  <a:srgbClr val="0000FF"/>
                </a:solidFill>
                <a:ea typeface="標楷體" pitchFamily="65" charset="-120"/>
              </a:rPr>
              <a:t>i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, </a:t>
            </a:r>
            <a:r>
              <a:rPr lang="en-US" altLang="zh-TW" sz="1800" i="1" dirty="0">
                <a:solidFill>
                  <a:srgbClr val="0000FF"/>
                </a:solidFill>
                <a:ea typeface="標楷體" pitchFamily="65" charset="-120"/>
              </a:rPr>
              <a:t>j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)) to the position (</a:t>
            </a:r>
            <a:r>
              <a:rPr lang="en-US" altLang="zh-TW" sz="1800" i="1" dirty="0">
                <a:solidFill>
                  <a:srgbClr val="0000FF"/>
                </a:solidFill>
                <a:ea typeface="標楷體" pitchFamily="65" charset="-120"/>
              </a:rPr>
              <a:t>j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, </a:t>
            </a:r>
            <a:r>
              <a:rPr lang="en-US" altLang="zh-TW" sz="1800" i="1" dirty="0" err="1">
                <a:solidFill>
                  <a:srgbClr val="0000FF"/>
                </a:solidFill>
                <a:ea typeface="標楷體" pitchFamily="65" charset="-120"/>
              </a:rPr>
              <a:t>i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)</a:t>
            </a:r>
          </a:p>
          <a:p>
            <a:pPr marL="269875" indent="-269875"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※ Note that after performing the transpose operation, </a:t>
            </a:r>
            <a:r>
              <a:rPr lang="en-US" altLang="zh-TW" sz="1800" i="1" dirty="0">
                <a:solidFill>
                  <a:srgbClr val="0000FF"/>
                </a:solidFill>
                <a:ea typeface="標楷體" pitchFamily="65" charset="-120"/>
              </a:rPr>
              <a:t>A</a:t>
            </a:r>
            <a:r>
              <a:rPr lang="en-US" altLang="zh-TW" sz="1800" i="1" baseline="30000" dirty="0">
                <a:solidFill>
                  <a:srgbClr val="0000FF"/>
                </a:solidFill>
                <a:ea typeface="標楷體" pitchFamily="65" charset="-120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 is with the size </a:t>
            </a:r>
            <a:r>
              <a:rPr lang="en-US" altLang="zh-TW" sz="1800" i="1" dirty="0" err="1">
                <a:solidFill>
                  <a:srgbClr val="0000FF"/>
                </a:solidFill>
                <a:ea typeface="標楷體" pitchFamily="65" charset="-120"/>
              </a:rPr>
              <a:t>n</a:t>
            </a:r>
            <a:r>
              <a:rPr lang="en-US" altLang="zh-TW" sz="1800" dirty="0" err="1">
                <a:solidFill>
                  <a:srgbClr val="0000FF"/>
                </a:solidFill>
                <a:ea typeface="標楷體" pitchFamily="65" charset="-120"/>
              </a:rPr>
              <a:t>×</a:t>
            </a:r>
            <a:r>
              <a:rPr lang="en-US" altLang="zh-TW" sz="1800" i="1" dirty="0" err="1">
                <a:solidFill>
                  <a:srgbClr val="0000FF"/>
                </a:solidFill>
                <a:ea typeface="標楷體" pitchFamily="65" charset="-120"/>
              </a:rPr>
              <a:t>m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78B9DBCD-F91F-4F7D-8235-C0839369F99D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23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20482" name="Object 1024"/>
          <p:cNvGraphicFramePr>
            <a:graphicFrameLocks noChangeAspect="1"/>
          </p:cNvGraphicFramePr>
          <p:nvPr/>
        </p:nvGraphicFramePr>
        <p:xfrm>
          <a:off x="1524000" y="1660525"/>
          <a:ext cx="9715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3" name="方程式" r:id="rId3" imgW="965160" imgH="838080" progId="Equation.3">
                  <p:embed/>
                </p:oleObj>
              </mc:Choice>
              <mc:Fallback>
                <p:oleObj name="方程式" r:id="rId3" imgW="965160" imgH="83808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60525"/>
                        <a:ext cx="97155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Rectangle 10"/>
          <p:cNvSpPr>
            <a:spLocks noChangeArrowheads="1"/>
          </p:cNvSpPr>
          <p:nvPr/>
        </p:nvSpPr>
        <p:spPr bwMode="auto">
          <a:xfrm>
            <a:off x="2819400" y="1819275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zh-TW" altLang="en-US" sz="110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(b)</a:t>
            </a:r>
            <a:endParaRPr lang="en-US" altLang="zh-TW">
              <a:solidFill>
                <a:schemeClr val="tx1"/>
              </a:solidFill>
            </a:endParaRPr>
          </a:p>
        </p:txBody>
      </p:sp>
      <p:graphicFrame>
        <p:nvGraphicFramePr>
          <p:cNvPr id="20483" name="Object 1025"/>
          <p:cNvGraphicFramePr>
            <a:graphicFrameLocks noChangeAspect="1"/>
          </p:cNvGraphicFramePr>
          <p:nvPr/>
        </p:nvGraphicFramePr>
        <p:xfrm>
          <a:off x="3581400" y="1387475"/>
          <a:ext cx="1828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4" name="方程式" r:id="rId5" imgW="1828800" imgH="1320480" progId="Equation.3">
                  <p:embed/>
                </p:oleObj>
              </mc:Choice>
              <mc:Fallback>
                <p:oleObj name="方程式" r:id="rId5" imgW="1828800" imgH="132048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387475"/>
                        <a:ext cx="1828800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Rectangle 11"/>
          <p:cNvSpPr>
            <a:spLocks noChangeArrowheads="1"/>
          </p:cNvSpPr>
          <p:nvPr/>
        </p:nvSpPr>
        <p:spPr bwMode="auto">
          <a:xfrm>
            <a:off x="5867400" y="181927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(c)</a:t>
            </a:r>
            <a:endParaRPr lang="en-US" altLang="zh-TW">
              <a:solidFill>
                <a:schemeClr val="tx1"/>
              </a:solidFill>
            </a:endParaRPr>
          </a:p>
        </p:txBody>
      </p:sp>
      <p:graphicFrame>
        <p:nvGraphicFramePr>
          <p:cNvPr id="20484" name="Object 1026"/>
          <p:cNvGraphicFramePr>
            <a:graphicFrameLocks noChangeAspect="1"/>
          </p:cNvGraphicFramePr>
          <p:nvPr/>
        </p:nvGraphicFramePr>
        <p:xfrm>
          <a:off x="6477000" y="1387475"/>
          <a:ext cx="15621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5" name="方程式" r:id="rId7" imgW="1562040" imgH="1320480" progId="Equation.3">
                  <p:embed/>
                </p:oleObj>
              </mc:Choice>
              <mc:Fallback>
                <p:oleObj name="方程式" r:id="rId7" imgW="1562040" imgH="132048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87475"/>
                        <a:ext cx="1562100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94" name="Group 24"/>
          <p:cNvGrpSpPr>
            <a:grpSpLocks/>
          </p:cNvGrpSpPr>
          <p:nvPr/>
        </p:nvGrpSpPr>
        <p:grpSpPr bwMode="auto">
          <a:xfrm>
            <a:off x="457200" y="2730500"/>
            <a:ext cx="2266950" cy="985838"/>
            <a:chOff x="288" y="1631"/>
            <a:chExt cx="1428" cy="621"/>
          </a:xfrm>
        </p:grpSpPr>
        <p:sp>
          <p:nvSpPr>
            <p:cNvPr id="20501" name="Text Box 13"/>
            <p:cNvSpPr txBox="1">
              <a:spLocks noChangeArrowheads="1"/>
            </p:cNvSpPr>
            <p:nvPr/>
          </p:nvSpPr>
          <p:spPr bwMode="auto">
            <a:xfrm>
              <a:off x="288" y="1631"/>
              <a:ext cx="4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zh-TW">
                  <a:ea typeface="標楷體" pitchFamily="65" charset="-120"/>
                </a:rPr>
                <a:t>Sol:</a:t>
              </a:r>
            </a:p>
          </p:txBody>
        </p:sp>
        <p:sp>
          <p:nvSpPr>
            <p:cNvPr id="20502" name="Rectangle 14"/>
            <p:cNvSpPr>
              <a:spLocks noChangeArrowheads="1"/>
            </p:cNvSpPr>
            <p:nvPr/>
          </p:nvSpPr>
          <p:spPr bwMode="auto">
            <a:xfrm>
              <a:off x="768" y="1632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(a)</a:t>
              </a:r>
              <a:endParaRPr lang="zh-TW" altLang="en-US">
                <a:solidFill>
                  <a:schemeClr val="tx1"/>
                </a:solidFill>
                <a:ea typeface="標楷體" pitchFamily="65" charset="-120"/>
              </a:endParaRPr>
            </a:p>
          </p:txBody>
        </p:sp>
        <p:graphicFrame>
          <p:nvGraphicFramePr>
            <p:cNvPr id="20490" name="Object 1032"/>
            <p:cNvGraphicFramePr>
              <a:graphicFrameLocks noChangeAspect="1"/>
            </p:cNvGraphicFramePr>
            <p:nvPr/>
          </p:nvGraphicFramePr>
          <p:xfrm>
            <a:off x="1104" y="1728"/>
            <a:ext cx="612" cy="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46" name="方程式" r:id="rId9" imgW="965160" imgH="838080" progId="Equation.3">
                    <p:embed/>
                  </p:oleObj>
                </mc:Choice>
                <mc:Fallback>
                  <p:oleObj name="方程式" r:id="rId9" imgW="965160" imgH="838080" progId="Equation.3">
                    <p:embed/>
                    <p:pic>
                      <p:nvPicPr>
                        <p:cNvPr id="0" name="Object 10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1728"/>
                          <a:ext cx="612" cy="5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485" name="Object 1027"/>
          <p:cNvGraphicFramePr>
            <a:graphicFrameLocks noChangeAspect="1"/>
          </p:cNvGraphicFramePr>
          <p:nvPr/>
        </p:nvGraphicFramePr>
        <p:xfrm>
          <a:off x="3657600" y="3094038"/>
          <a:ext cx="1790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7" name="方程式" r:id="rId11" imgW="1790640" imgH="406080" progId="Equation.3">
                  <p:embed/>
                </p:oleObj>
              </mc:Choice>
              <mc:Fallback>
                <p:oleObj name="方程式" r:id="rId11" imgW="1790640" imgH="40608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094038"/>
                        <a:ext cx="1790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95" name="Group 25"/>
          <p:cNvGrpSpPr>
            <a:grpSpLocks/>
          </p:cNvGrpSpPr>
          <p:nvPr/>
        </p:nvGrpSpPr>
        <p:grpSpPr bwMode="auto">
          <a:xfrm>
            <a:off x="1219200" y="3687763"/>
            <a:ext cx="2362200" cy="1397000"/>
            <a:chOff x="768" y="2256"/>
            <a:chExt cx="1488" cy="880"/>
          </a:xfrm>
        </p:grpSpPr>
        <p:sp>
          <p:nvSpPr>
            <p:cNvPr id="20500" name="Rectangle 17"/>
            <p:cNvSpPr>
              <a:spLocks noChangeArrowheads="1"/>
            </p:cNvSpPr>
            <p:nvPr/>
          </p:nvSpPr>
          <p:spPr bwMode="auto">
            <a:xfrm>
              <a:off x="768" y="2256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(b)</a:t>
              </a:r>
              <a:endParaRPr lang="en-US" altLang="zh-TW">
                <a:solidFill>
                  <a:schemeClr val="tx1"/>
                </a:solidFill>
              </a:endParaRPr>
            </a:p>
          </p:txBody>
        </p:sp>
        <p:graphicFrame>
          <p:nvGraphicFramePr>
            <p:cNvPr id="20489" name="Object 1031"/>
            <p:cNvGraphicFramePr>
              <a:graphicFrameLocks noChangeAspect="1"/>
            </p:cNvGraphicFramePr>
            <p:nvPr/>
          </p:nvGraphicFramePr>
          <p:xfrm>
            <a:off x="1104" y="2304"/>
            <a:ext cx="1152" cy="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48" name="方程式" r:id="rId13" imgW="1828800" imgH="1320480" progId="Equation.3">
                    <p:embed/>
                  </p:oleObj>
                </mc:Choice>
                <mc:Fallback>
                  <p:oleObj name="方程式" r:id="rId13" imgW="1828800" imgH="1320480" progId="Equation.3">
                    <p:embed/>
                    <p:pic>
                      <p:nvPicPr>
                        <p:cNvPr id="0" name="Object 10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2304"/>
                          <a:ext cx="1152" cy="8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486" name="Object 1028"/>
          <p:cNvGraphicFramePr>
            <a:graphicFrameLocks noChangeAspect="1"/>
          </p:cNvGraphicFramePr>
          <p:nvPr/>
        </p:nvGraphicFramePr>
        <p:xfrm>
          <a:off x="3657600" y="3763963"/>
          <a:ext cx="23622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9" name="方程式" r:id="rId15" imgW="2361960" imgH="1320480" progId="Equation.3">
                  <p:embed/>
                </p:oleObj>
              </mc:Choice>
              <mc:Fallback>
                <p:oleObj name="方程式" r:id="rId15" imgW="2361960" imgH="132048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763963"/>
                        <a:ext cx="23622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96" name="Group 26"/>
          <p:cNvGrpSpPr>
            <a:grpSpLocks/>
          </p:cNvGrpSpPr>
          <p:nvPr/>
        </p:nvGrpSpPr>
        <p:grpSpPr bwMode="auto">
          <a:xfrm>
            <a:off x="1219200" y="5127625"/>
            <a:ext cx="2095500" cy="1397000"/>
            <a:chOff x="768" y="3168"/>
            <a:chExt cx="1320" cy="880"/>
          </a:xfrm>
        </p:grpSpPr>
        <p:sp>
          <p:nvSpPr>
            <p:cNvPr id="20499" name="Rectangle 20"/>
            <p:cNvSpPr>
              <a:spLocks noChangeArrowheads="1"/>
            </p:cNvSpPr>
            <p:nvPr/>
          </p:nvSpPr>
          <p:spPr bwMode="auto">
            <a:xfrm>
              <a:off x="768" y="3168"/>
              <a:ext cx="2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(c)</a:t>
              </a:r>
              <a:endParaRPr lang="en-US" altLang="zh-TW">
                <a:solidFill>
                  <a:schemeClr val="tx1"/>
                </a:solidFill>
              </a:endParaRPr>
            </a:p>
          </p:txBody>
        </p:sp>
        <p:graphicFrame>
          <p:nvGraphicFramePr>
            <p:cNvPr id="20488" name="Object 1030"/>
            <p:cNvGraphicFramePr>
              <a:graphicFrameLocks noChangeAspect="1"/>
            </p:cNvGraphicFramePr>
            <p:nvPr/>
          </p:nvGraphicFramePr>
          <p:xfrm>
            <a:off x="1104" y="3216"/>
            <a:ext cx="984" cy="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50" name="方程式" r:id="rId17" imgW="1562040" imgH="1320480" progId="Equation.3">
                    <p:embed/>
                  </p:oleObj>
                </mc:Choice>
                <mc:Fallback>
                  <p:oleObj name="方程式" r:id="rId17" imgW="1562040" imgH="1320480" progId="Equation.3">
                    <p:embed/>
                    <p:pic>
                      <p:nvPicPr>
                        <p:cNvPr id="0" name="Object 10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3216"/>
                          <a:ext cx="984" cy="8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487" name="Object 1029"/>
          <p:cNvGraphicFramePr>
            <a:graphicFrameLocks noChangeAspect="1"/>
          </p:cNvGraphicFramePr>
          <p:nvPr/>
        </p:nvGraphicFramePr>
        <p:xfrm>
          <a:off x="3657600" y="5470525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1" name="方程式" r:id="rId18" imgW="2514600" imgH="838080" progId="Equation.3">
                  <p:embed/>
                </p:oleObj>
              </mc:Choice>
              <mc:Fallback>
                <p:oleObj name="方程式" r:id="rId18" imgW="2514600" imgH="83808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70525"/>
                        <a:ext cx="2514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7" name="Rectangle 23"/>
          <p:cNvSpPr>
            <a:spLocks noChangeArrowheads="1"/>
          </p:cNvSpPr>
          <p:nvPr/>
        </p:nvSpPr>
        <p:spPr bwMode="auto">
          <a:xfrm>
            <a:off x="906463" y="1819275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(a)</a:t>
            </a:r>
          </a:p>
        </p:txBody>
      </p:sp>
      <p:sp>
        <p:nvSpPr>
          <p:cNvPr id="20498" name="Text Box 27"/>
          <p:cNvSpPr txBox="1">
            <a:spLocks noChangeArrowheads="1"/>
          </p:cNvSpPr>
          <p:nvPr/>
        </p:nvSpPr>
        <p:spPr bwMode="auto">
          <a:xfrm>
            <a:off x="381000" y="914400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Ex 8: Find the transpose of the following matrix</a:t>
            </a:r>
            <a:endParaRPr lang="zh-TW" altLang="en-US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5159047A-4ECA-460C-9D23-8229924A6866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24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21506" name="Object 1024"/>
          <p:cNvGraphicFramePr>
            <a:graphicFrameLocks noChangeAspect="1"/>
          </p:cNvGraphicFramePr>
          <p:nvPr/>
        </p:nvGraphicFramePr>
        <p:xfrm>
          <a:off x="990600" y="1447800"/>
          <a:ext cx="1771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82" name="Equation" r:id="rId3" imgW="888840" imgH="228600" progId="Equation.3">
                  <p:embed/>
                </p:oleObj>
              </mc:Choice>
              <mc:Fallback>
                <p:oleObj name="Equation" r:id="rId3" imgW="888840" imgH="2286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17716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1025"/>
          <p:cNvGraphicFramePr>
            <a:graphicFrameLocks noChangeAspect="1"/>
          </p:cNvGraphicFramePr>
          <p:nvPr/>
        </p:nvGraphicFramePr>
        <p:xfrm>
          <a:off x="990600" y="1981200"/>
          <a:ext cx="29114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83" name="Equation" r:id="rId5" imgW="1460160" imgH="228600" progId="Equation.3">
                  <p:embed/>
                </p:oleObj>
              </mc:Choice>
              <mc:Fallback>
                <p:oleObj name="Equation" r:id="rId5" imgW="1460160" imgH="2286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81200"/>
                        <a:ext cx="2911475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1026"/>
          <p:cNvGraphicFramePr>
            <a:graphicFrameLocks noChangeAspect="1"/>
          </p:cNvGraphicFramePr>
          <p:nvPr/>
        </p:nvGraphicFramePr>
        <p:xfrm>
          <a:off x="990600" y="2590800"/>
          <a:ext cx="22526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84" name="Equation" r:id="rId7" imgW="1130040" imgH="228600" progId="Equation.3">
                  <p:embed/>
                </p:oleObj>
              </mc:Choice>
              <mc:Fallback>
                <p:oleObj name="Equation" r:id="rId7" imgW="1130040" imgH="2286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90800"/>
                        <a:ext cx="22526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1027"/>
          <p:cNvGraphicFramePr>
            <a:graphicFrameLocks noChangeAspect="1"/>
          </p:cNvGraphicFramePr>
          <p:nvPr/>
        </p:nvGraphicFramePr>
        <p:xfrm>
          <a:off x="990600" y="3187700"/>
          <a:ext cx="24304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85" name="Equation" r:id="rId9" imgW="1218960" imgH="228600" progId="Equation.3">
                  <p:embed/>
                </p:oleObj>
              </mc:Choice>
              <mc:Fallback>
                <p:oleObj name="Equation" r:id="rId9" imgW="1218960" imgH="2286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187700"/>
                        <a:ext cx="24304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Text Box 20"/>
          <p:cNvSpPr txBox="1">
            <a:spLocks noChangeArrowheads="1"/>
          </p:cNvSpPr>
          <p:nvPr/>
        </p:nvSpPr>
        <p:spPr bwMode="auto">
          <a:xfrm>
            <a:off x="381000" y="914400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Properties of transposes:</a:t>
            </a:r>
          </a:p>
        </p:txBody>
      </p:sp>
      <p:sp>
        <p:nvSpPr>
          <p:cNvPr id="21513" name="Text Box 23"/>
          <p:cNvSpPr txBox="1">
            <a:spLocks noChangeArrowheads="1"/>
          </p:cNvSpPr>
          <p:nvPr/>
        </p:nvSpPr>
        <p:spPr bwMode="auto">
          <a:xfrm>
            <a:off x="714375" y="3786188"/>
            <a:ext cx="78581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※ Properties (2) and (4) can be generalized to the sum or product of multiple matrices. For example, (</a:t>
            </a:r>
            <a:r>
              <a:rPr lang="en-US" altLang="zh-TW" sz="2000" i="1" dirty="0">
                <a:solidFill>
                  <a:srgbClr val="0000FF"/>
                </a:solidFill>
              </a:rPr>
              <a:t>A+B+C</a:t>
            </a:r>
            <a:r>
              <a:rPr lang="en-US" altLang="zh-TW" sz="2000" dirty="0">
                <a:solidFill>
                  <a:srgbClr val="0000FF"/>
                </a:solidFill>
              </a:rPr>
              <a:t>)</a:t>
            </a:r>
            <a:r>
              <a:rPr lang="en-US" altLang="zh-TW" sz="2000" i="1" baseline="30000" dirty="0">
                <a:solidFill>
                  <a:srgbClr val="0000FF"/>
                </a:solidFill>
              </a:rPr>
              <a:t>T</a:t>
            </a:r>
            <a:r>
              <a:rPr lang="en-US" altLang="zh-TW" sz="2000" dirty="0">
                <a:solidFill>
                  <a:srgbClr val="0000FF"/>
                </a:solidFill>
              </a:rPr>
              <a:t> = </a:t>
            </a:r>
            <a:r>
              <a:rPr lang="en-US" altLang="zh-TW" sz="2000" i="1" dirty="0">
                <a:solidFill>
                  <a:srgbClr val="0000FF"/>
                </a:solidFill>
              </a:rPr>
              <a:t>A</a:t>
            </a:r>
            <a:r>
              <a:rPr lang="en-US" altLang="zh-TW" sz="2000" i="1" baseline="30000" dirty="0">
                <a:solidFill>
                  <a:srgbClr val="0000FF"/>
                </a:solidFill>
              </a:rPr>
              <a:t>T</a:t>
            </a:r>
            <a:r>
              <a:rPr lang="en-US" altLang="zh-TW" sz="2000" i="1" dirty="0">
                <a:solidFill>
                  <a:srgbClr val="0000FF"/>
                </a:solidFill>
              </a:rPr>
              <a:t>+B</a:t>
            </a:r>
            <a:r>
              <a:rPr lang="en-US" altLang="zh-TW" sz="2000" i="1" baseline="30000" dirty="0">
                <a:solidFill>
                  <a:srgbClr val="0000FF"/>
                </a:solidFill>
              </a:rPr>
              <a:t>T</a:t>
            </a:r>
            <a:r>
              <a:rPr lang="en-US" altLang="zh-TW" sz="2000" i="1" dirty="0">
                <a:solidFill>
                  <a:srgbClr val="0000FF"/>
                </a:solidFill>
              </a:rPr>
              <a:t>+C</a:t>
            </a:r>
            <a:r>
              <a:rPr lang="en-US" altLang="zh-TW" sz="2000" i="1" baseline="30000" dirty="0">
                <a:solidFill>
                  <a:srgbClr val="0000FF"/>
                </a:solidFill>
              </a:rPr>
              <a:t>T</a:t>
            </a:r>
            <a:r>
              <a:rPr lang="en-US" altLang="zh-TW" sz="2000" dirty="0">
                <a:solidFill>
                  <a:srgbClr val="0000FF"/>
                </a:solidFill>
              </a:rPr>
              <a:t> and (</a:t>
            </a:r>
            <a:r>
              <a:rPr lang="en-US" altLang="zh-TW" sz="2000" i="1" dirty="0">
                <a:solidFill>
                  <a:srgbClr val="0000FF"/>
                </a:solidFill>
              </a:rPr>
              <a:t>ABC</a:t>
            </a:r>
            <a:r>
              <a:rPr lang="en-US" altLang="zh-TW" sz="2000" dirty="0">
                <a:solidFill>
                  <a:srgbClr val="0000FF"/>
                </a:solidFill>
              </a:rPr>
              <a:t>)</a:t>
            </a:r>
            <a:r>
              <a:rPr lang="en-US" altLang="zh-TW" sz="2000" i="1" baseline="30000" dirty="0">
                <a:solidFill>
                  <a:srgbClr val="0000FF"/>
                </a:solidFill>
              </a:rPr>
              <a:t>T </a:t>
            </a:r>
            <a:r>
              <a:rPr lang="en-US" altLang="zh-TW" sz="2000" i="1" dirty="0">
                <a:solidFill>
                  <a:srgbClr val="0000FF"/>
                </a:solidFill>
              </a:rPr>
              <a:t>= C</a:t>
            </a:r>
            <a:r>
              <a:rPr lang="en-US" altLang="zh-TW" sz="2000" i="1" baseline="30000" dirty="0">
                <a:solidFill>
                  <a:srgbClr val="0000FF"/>
                </a:solidFill>
              </a:rPr>
              <a:t>T</a:t>
            </a:r>
            <a:r>
              <a:rPr lang="en-US" altLang="zh-TW" sz="2000" i="1" dirty="0">
                <a:solidFill>
                  <a:srgbClr val="0000FF"/>
                </a:solidFill>
              </a:rPr>
              <a:t>B</a:t>
            </a:r>
            <a:r>
              <a:rPr lang="en-US" altLang="zh-TW" sz="2000" i="1" baseline="30000" dirty="0">
                <a:solidFill>
                  <a:srgbClr val="0000FF"/>
                </a:solidFill>
              </a:rPr>
              <a:t>T</a:t>
            </a:r>
            <a:r>
              <a:rPr lang="en-US" altLang="zh-TW" sz="2000" i="1" dirty="0">
                <a:solidFill>
                  <a:srgbClr val="0000FF"/>
                </a:solidFill>
              </a:rPr>
              <a:t>A</a:t>
            </a:r>
            <a:r>
              <a:rPr lang="en-US" altLang="zh-TW" sz="2000" i="1" baseline="30000" dirty="0">
                <a:solidFill>
                  <a:srgbClr val="0000FF"/>
                </a:solidFill>
              </a:rPr>
              <a:t>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※ Since a real number also can be viewed as a 1 × 1 matrix, the transpose of a real number is itself, that is, for          , </a:t>
            </a:r>
            <a:r>
              <a:rPr lang="en-US" altLang="zh-TW" sz="2000" i="1" dirty="0" err="1">
                <a:solidFill>
                  <a:srgbClr val="0000FF"/>
                </a:solidFill>
              </a:rPr>
              <a:t>a</a:t>
            </a:r>
            <a:r>
              <a:rPr lang="en-US" altLang="zh-TW" sz="2000" i="1" baseline="30000" dirty="0" err="1">
                <a:solidFill>
                  <a:srgbClr val="0000FF"/>
                </a:solidFill>
              </a:rPr>
              <a:t>T</a:t>
            </a:r>
            <a:r>
              <a:rPr lang="en-US" altLang="zh-TW" sz="2000" i="1" dirty="0">
                <a:solidFill>
                  <a:srgbClr val="0000FF"/>
                </a:solidFill>
              </a:rPr>
              <a:t> = a</a:t>
            </a:r>
            <a:r>
              <a:rPr lang="en-US" altLang="zh-TW" sz="2000" dirty="0">
                <a:solidFill>
                  <a:srgbClr val="0000FF"/>
                </a:solidFill>
              </a:rPr>
              <a:t>. In other words, transpose operation has actually no </a:t>
            </a:r>
            <a:r>
              <a:rPr lang="en-US" altLang="zh-TW" sz="2000" dirty="0" smtClean="0">
                <a:solidFill>
                  <a:srgbClr val="0000FF"/>
                </a:solidFill>
              </a:rPr>
              <a:t>effect </a:t>
            </a:r>
            <a:r>
              <a:rPr lang="en-US" altLang="zh-TW" sz="2000" dirty="0">
                <a:solidFill>
                  <a:srgbClr val="0000FF"/>
                </a:solidFill>
              </a:rPr>
              <a:t>on real numbers</a:t>
            </a:r>
            <a:endParaRPr lang="en-US" altLang="zh-TW" sz="2000" i="1" dirty="0">
              <a:solidFill>
                <a:srgbClr val="0000FF"/>
              </a:solidFill>
            </a:endParaRPr>
          </a:p>
        </p:txBody>
      </p:sp>
      <p:graphicFrame>
        <p:nvGraphicFramePr>
          <p:cNvPr id="21510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474034"/>
              </p:ext>
            </p:extLst>
          </p:nvPr>
        </p:nvGraphicFramePr>
        <p:xfrm>
          <a:off x="4806000" y="5184000"/>
          <a:ext cx="6477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86" name="Equation" r:id="rId11" imgW="380880" imgH="177480" progId="Equation.DSMT4">
                  <p:embed/>
                </p:oleObj>
              </mc:Choice>
              <mc:Fallback>
                <p:oleObj name="Equation" r:id="rId11" imgW="380880" imgH="177480" progId="Equation.DSMT4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000" y="5184000"/>
                        <a:ext cx="6477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B722FB67-0BDA-4D49-8BD1-1950BC9890AF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25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1476375" y="1484313"/>
          <a:ext cx="238601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9" name="Equation" r:id="rId3" imgW="1193760" imgH="711000" progId="Equation.DSMT4">
                  <p:embed/>
                </p:oleObj>
              </mc:Choice>
              <mc:Fallback>
                <p:oleObj name="Equation" r:id="rId3" imgW="119376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484313"/>
                        <a:ext cx="2386013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6"/>
          <p:cNvGraphicFramePr>
            <a:graphicFrameLocks noChangeAspect="1"/>
          </p:cNvGraphicFramePr>
          <p:nvPr/>
        </p:nvGraphicFramePr>
        <p:xfrm>
          <a:off x="4643438" y="1484313"/>
          <a:ext cx="1622425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0" name="Equation" r:id="rId5" imgW="812520" imgH="711000" progId="Equation.DSMT4">
                  <p:embed/>
                </p:oleObj>
              </mc:Choice>
              <mc:Fallback>
                <p:oleObj name="Equation" r:id="rId5" imgW="812520" imgH="71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484313"/>
                        <a:ext cx="1622425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457200" y="3116263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>
                <a:ea typeface="標楷體" pitchFamily="65" charset="-120"/>
              </a:rPr>
              <a:t>Sol:</a:t>
            </a:r>
          </a:p>
        </p:txBody>
      </p:sp>
      <p:sp>
        <p:nvSpPr>
          <p:cNvPr id="22536" name="Text Box 21"/>
          <p:cNvSpPr txBox="1">
            <a:spLocks noChangeArrowheads="1"/>
          </p:cNvSpPr>
          <p:nvPr/>
        </p:nvSpPr>
        <p:spPr bwMode="auto">
          <a:xfrm>
            <a:off x="381000" y="914400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Ex 9: </a:t>
            </a:r>
            <a:r>
              <a:rPr lang="en-US" altLang="zh-TW" dirty="0" smtClean="0">
                <a:ea typeface="標楷體" pitchFamily="65" charset="-120"/>
              </a:rPr>
              <a:t>Verify </a:t>
            </a:r>
            <a:r>
              <a:rPr lang="en-US" altLang="zh-TW" dirty="0">
                <a:ea typeface="標楷體" pitchFamily="65" charset="-120"/>
              </a:rPr>
              <a:t>that (</a:t>
            </a:r>
            <a:r>
              <a:rPr lang="en-US" altLang="zh-TW" i="1" dirty="0">
                <a:ea typeface="標楷體" pitchFamily="65" charset="-120"/>
              </a:rPr>
              <a:t>AB</a:t>
            </a:r>
            <a:r>
              <a:rPr lang="en-US" altLang="zh-TW" dirty="0">
                <a:ea typeface="標楷體" pitchFamily="65" charset="-120"/>
              </a:rPr>
              <a:t>)</a:t>
            </a:r>
            <a:r>
              <a:rPr lang="en-US" altLang="zh-TW" i="1" baseline="30000" dirty="0">
                <a:ea typeface="標楷體" pitchFamily="65" charset="-120"/>
              </a:rPr>
              <a:t>T</a:t>
            </a:r>
            <a:r>
              <a:rPr lang="en-US" altLang="zh-TW" dirty="0">
                <a:ea typeface="標楷體" pitchFamily="65" charset="-120"/>
              </a:rPr>
              <a:t> and </a:t>
            </a:r>
            <a:r>
              <a:rPr lang="en-US" altLang="zh-TW" i="1" dirty="0">
                <a:ea typeface="標楷體" pitchFamily="65" charset="-120"/>
              </a:rPr>
              <a:t>B</a:t>
            </a:r>
            <a:r>
              <a:rPr lang="en-US" altLang="zh-TW" i="1" baseline="30000" dirty="0">
                <a:ea typeface="標楷體" pitchFamily="65" charset="-120"/>
              </a:rPr>
              <a:t>T</a:t>
            </a:r>
            <a:r>
              <a:rPr lang="en-US" altLang="zh-TW" i="1" dirty="0">
                <a:ea typeface="標楷體" pitchFamily="65" charset="-120"/>
              </a:rPr>
              <a:t>A</a:t>
            </a:r>
            <a:r>
              <a:rPr lang="en-US" altLang="zh-TW" i="1" baseline="30000" dirty="0">
                <a:ea typeface="標楷體" pitchFamily="65" charset="-120"/>
              </a:rPr>
              <a:t>T</a:t>
            </a:r>
            <a:r>
              <a:rPr lang="en-US" altLang="zh-TW" dirty="0">
                <a:ea typeface="標楷體" pitchFamily="65" charset="-120"/>
              </a:rPr>
              <a:t> are equal</a:t>
            </a:r>
            <a:endParaRPr lang="zh-TW" altLang="en-US" dirty="0">
              <a:ea typeface="標楷體" pitchFamily="65" charset="-120"/>
            </a:endParaRPr>
          </a:p>
        </p:txBody>
      </p:sp>
      <p:graphicFrame>
        <p:nvGraphicFramePr>
          <p:cNvPr id="22532" name="Object 22"/>
          <p:cNvGraphicFramePr>
            <a:graphicFrameLocks noChangeAspect="1"/>
          </p:cNvGraphicFramePr>
          <p:nvPr/>
        </p:nvGraphicFramePr>
        <p:xfrm>
          <a:off x="684213" y="3573463"/>
          <a:ext cx="79470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1" name="Equation" r:id="rId7" imgW="3974760" imgH="761760" progId="Equation.DSMT4">
                  <p:embed/>
                </p:oleObj>
              </mc:Choice>
              <mc:Fallback>
                <p:oleObj name="Equation" r:id="rId7" imgW="3974760" imgH="7617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573463"/>
                        <a:ext cx="7947025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23"/>
          <p:cNvGraphicFramePr>
            <a:graphicFrameLocks noChangeAspect="1"/>
          </p:cNvGraphicFramePr>
          <p:nvPr/>
        </p:nvGraphicFramePr>
        <p:xfrm>
          <a:off x="755650" y="5229225"/>
          <a:ext cx="622141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2" name="Equation" r:id="rId9" imgW="3111480" imgH="711000" progId="Equation.DSMT4">
                  <p:embed/>
                </p:oleObj>
              </mc:Choice>
              <mc:Fallback>
                <p:oleObj name="Equation" r:id="rId9" imgW="3111480" imgH="7110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229225"/>
                        <a:ext cx="6221413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3E8D24DC-0276-4BA4-B327-962E2C907CD1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26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23561" name="Text Box 5"/>
          <p:cNvSpPr txBox="1">
            <a:spLocks noChangeArrowheads="1"/>
          </p:cNvSpPr>
          <p:nvPr/>
        </p:nvSpPr>
        <p:spPr bwMode="auto">
          <a:xfrm>
            <a:off x="793750" y="1341438"/>
            <a:ext cx="644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A square matrix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is symmetric if </a:t>
            </a: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 = A</a:t>
            </a:r>
            <a:r>
              <a:rPr lang="en-US" altLang="zh-TW" i="1" baseline="30000">
                <a:solidFill>
                  <a:schemeClr val="tx1"/>
                </a:solidFill>
                <a:ea typeface="標楷體" pitchFamily="65" charset="-120"/>
              </a:rPr>
              <a:t>T</a:t>
            </a:r>
            <a:endParaRPr lang="en-US" altLang="zh-TW">
              <a:solidFill>
                <a:schemeClr val="tx1"/>
              </a:solidFill>
              <a:ea typeface="標楷體" pitchFamily="65" charset="-120"/>
            </a:endParaRPr>
          </a:p>
        </p:txBody>
      </p:sp>
      <p:grpSp>
        <p:nvGrpSpPr>
          <p:cNvPr id="23562" name="Group 24"/>
          <p:cNvGrpSpPr>
            <a:grpSpLocks/>
          </p:cNvGrpSpPr>
          <p:nvPr/>
        </p:nvGrpSpPr>
        <p:grpSpPr bwMode="auto">
          <a:xfrm>
            <a:off x="381000" y="3095625"/>
            <a:ext cx="7162800" cy="1654175"/>
            <a:chOff x="240" y="1950"/>
            <a:chExt cx="4512" cy="1042"/>
          </a:xfrm>
        </p:grpSpPr>
        <p:sp>
          <p:nvSpPr>
            <p:cNvPr id="23569" name="Text Box 7"/>
            <p:cNvSpPr txBox="1">
              <a:spLocks noChangeArrowheads="1"/>
            </p:cNvSpPr>
            <p:nvPr/>
          </p:nvSpPr>
          <p:spPr bwMode="auto">
            <a:xfrm>
              <a:off x="240" y="1950"/>
              <a:ext cx="9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buClr>
                  <a:schemeClr val="tx1"/>
                </a:buClr>
                <a:buSzPct val="40000"/>
              </a:pPr>
              <a:r>
                <a:rPr lang="zh-TW" altLang="en-US">
                  <a:ea typeface="標楷體" pitchFamily="65" charset="-120"/>
                </a:rPr>
                <a:t> </a:t>
              </a:r>
              <a:r>
                <a:rPr lang="en-US" altLang="zh-TW">
                  <a:ea typeface="標楷體" pitchFamily="65" charset="-120"/>
                </a:rPr>
                <a:t>Ex:</a:t>
              </a:r>
            </a:p>
          </p:txBody>
        </p:sp>
        <p:graphicFrame>
          <p:nvGraphicFramePr>
            <p:cNvPr id="23559" name="Object 1029"/>
            <p:cNvGraphicFramePr>
              <a:graphicFrameLocks noChangeAspect="1"/>
            </p:cNvGraphicFramePr>
            <p:nvPr/>
          </p:nvGraphicFramePr>
          <p:xfrm>
            <a:off x="588" y="2160"/>
            <a:ext cx="1400" cy="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71" name="Equation" r:id="rId3" imgW="2222280" imgH="1320480" progId="Equation.3">
                    <p:embed/>
                  </p:oleObj>
                </mc:Choice>
                <mc:Fallback>
                  <p:oleObj name="Equation" r:id="rId3" imgW="2222280" imgH="1320480" progId="Equation.3">
                    <p:embed/>
                    <p:pic>
                      <p:nvPicPr>
                        <p:cNvPr id="0" name="Object 10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" y="2160"/>
                          <a:ext cx="1400" cy="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0" name="Text Box 9"/>
            <p:cNvSpPr txBox="1">
              <a:spLocks noChangeArrowheads="1"/>
            </p:cNvSpPr>
            <p:nvPr/>
          </p:nvSpPr>
          <p:spPr bwMode="auto">
            <a:xfrm>
              <a:off x="1985" y="2400"/>
              <a:ext cx="27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is symmetric, find</a:t>
              </a:r>
              <a:r>
                <a:rPr lang="zh-TW" altLang="en-US">
                  <a:solidFill>
                    <a:schemeClr val="tx1"/>
                  </a:solidFill>
                  <a:ea typeface="標楷體" pitchFamily="65" charset="-120"/>
                </a:rPr>
                <a:t> </a:t>
              </a:r>
              <a:r>
                <a:rPr lang="en-US" altLang="zh-TW" i="1">
                  <a:solidFill>
                    <a:schemeClr val="tx1"/>
                  </a:solidFill>
                  <a:ea typeface="標楷體" pitchFamily="65" charset="-120"/>
                </a:rPr>
                <a:t>a</a:t>
              </a:r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, </a:t>
              </a:r>
              <a:r>
                <a:rPr lang="en-US" altLang="zh-TW" i="1">
                  <a:solidFill>
                    <a:schemeClr val="tx1"/>
                  </a:solidFill>
                  <a:ea typeface="標楷體" pitchFamily="65" charset="-120"/>
                </a:rPr>
                <a:t>b</a:t>
              </a:r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, </a:t>
              </a:r>
              <a:r>
                <a:rPr lang="en-US" altLang="zh-TW" i="1">
                  <a:solidFill>
                    <a:schemeClr val="tx1"/>
                  </a:solidFill>
                  <a:ea typeface="標楷體" pitchFamily="65" charset="-120"/>
                </a:rPr>
                <a:t>c</a:t>
              </a:r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?</a:t>
              </a:r>
            </a:p>
          </p:txBody>
        </p:sp>
      </p:grpSp>
      <p:sp>
        <p:nvSpPr>
          <p:cNvPr id="23563" name="Text Box 6"/>
          <p:cNvSpPr txBox="1">
            <a:spLocks noChangeArrowheads="1"/>
          </p:cNvSpPr>
          <p:nvPr/>
        </p:nvSpPr>
        <p:spPr bwMode="auto">
          <a:xfrm>
            <a:off x="800100" y="2447925"/>
            <a:ext cx="722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A square matrix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is skew-symmetric if </a:t>
            </a: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 i="1" baseline="30000">
                <a:solidFill>
                  <a:schemeClr val="tx1"/>
                </a:solidFill>
                <a:ea typeface="標楷體" pitchFamily="65" charset="-120"/>
              </a:rPr>
              <a:t>T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 = </a:t>
            </a:r>
            <a:r>
              <a:rPr lang="en-US" altLang="zh-TW" i="1">
                <a:solidFill>
                  <a:schemeClr val="tx1"/>
                </a:solidFill>
                <a:cs typeface="Times New Roman" pitchFamily="18" charset="0"/>
              </a:rPr>
              <a:t>–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</a:t>
            </a:r>
            <a:endParaRPr lang="en-US" altLang="zh-TW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81000" y="1917700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Skew-symmetric matrix (</a:t>
            </a:r>
            <a:r>
              <a:rPr lang="en-US" altLang="en-US">
                <a:ea typeface="標楷體" pitchFamily="65" charset="-120"/>
              </a:rPr>
              <a:t>反對稱矩陣</a:t>
            </a:r>
            <a:r>
              <a:rPr lang="en-US" altLang="zh-TW">
                <a:ea typeface="標楷體" pitchFamily="65" charset="-120"/>
              </a:rPr>
              <a:t>):</a:t>
            </a:r>
            <a:endParaRPr lang="zh-TW" altLang="en-US">
              <a:ea typeface="標楷體" pitchFamily="65" charset="-120"/>
            </a:endParaRPr>
          </a:p>
        </p:txBody>
      </p:sp>
      <p:grpSp>
        <p:nvGrpSpPr>
          <p:cNvPr id="23565" name="Group 19"/>
          <p:cNvGrpSpPr>
            <a:grpSpLocks/>
          </p:cNvGrpSpPr>
          <p:nvPr/>
        </p:nvGrpSpPr>
        <p:grpSpPr bwMode="auto">
          <a:xfrm>
            <a:off x="457200" y="4648200"/>
            <a:ext cx="4826000" cy="1625600"/>
            <a:chOff x="288" y="2928"/>
            <a:chExt cx="3040" cy="1024"/>
          </a:xfrm>
        </p:grpSpPr>
        <p:sp>
          <p:nvSpPr>
            <p:cNvPr id="23568" name="Text Box 10"/>
            <p:cNvSpPr txBox="1">
              <a:spLocks noChangeArrowheads="1"/>
            </p:cNvSpPr>
            <p:nvPr/>
          </p:nvSpPr>
          <p:spPr bwMode="auto">
            <a:xfrm>
              <a:off x="288" y="2928"/>
              <a:ext cx="4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zh-TW">
                  <a:ea typeface="標楷體" pitchFamily="65" charset="-120"/>
                </a:rPr>
                <a:t>Sol:</a:t>
              </a:r>
            </a:p>
          </p:txBody>
        </p:sp>
        <p:graphicFrame>
          <p:nvGraphicFramePr>
            <p:cNvPr id="23557" name="Object 1027"/>
            <p:cNvGraphicFramePr>
              <a:graphicFrameLocks noChangeAspect="1"/>
            </p:cNvGraphicFramePr>
            <p:nvPr/>
          </p:nvGraphicFramePr>
          <p:xfrm>
            <a:off x="816" y="3104"/>
            <a:ext cx="1160" cy="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72" name="方程式" r:id="rId5" imgW="1841400" imgH="1320480" progId="Equation.3">
                    <p:embed/>
                  </p:oleObj>
                </mc:Choice>
                <mc:Fallback>
                  <p:oleObj name="方程式" r:id="rId5" imgW="1841400" imgH="1320480" progId="Equation.3">
                    <p:embed/>
                    <p:pic>
                      <p:nvPicPr>
                        <p:cNvPr id="0" name="Object 10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3104"/>
                          <a:ext cx="1160" cy="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8" name="Object 1028"/>
            <p:cNvGraphicFramePr>
              <a:graphicFrameLocks noChangeAspect="1"/>
            </p:cNvGraphicFramePr>
            <p:nvPr/>
          </p:nvGraphicFramePr>
          <p:xfrm>
            <a:off x="2064" y="3120"/>
            <a:ext cx="1264" cy="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73" name="方程式" r:id="rId7" imgW="2006280" imgH="1320480" progId="Equation.3">
                    <p:embed/>
                  </p:oleObj>
                </mc:Choice>
                <mc:Fallback>
                  <p:oleObj name="方程式" r:id="rId7" imgW="2006280" imgH="1320480" progId="Equation.3">
                    <p:embed/>
                    <p:pic>
                      <p:nvPicPr>
                        <p:cNvPr id="0" name="Object 10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120"/>
                          <a:ext cx="1264" cy="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566" name="Group 20"/>
          <p:cNvGrpSpPr>
            <a:grpSpLocks/>
          </p:cNvGrpSpPr>
          <p:nvPr/>
        </p:nvGrpSpPr>
        <p:grpSpPr bwMode="auto">
          <a:xfrm>
            <a:off x="5638800" y="5181600"/>
            <a:ext cx="2511425" cy="838200"/>
            <a:chOff x="3552" y="3264"/>
            <a:chExt cx="1582" cy="528"/>
          </a:xfrm>
        </p:grpSpPr>
        <p:graphicFrame>
          <p:nvGraphicFramePr>
            <p:cNvPr id="23554" name="Object 1024"/>
            <p:cNvGraphicFramePr>
              <a:graphicFrameLocks noChangeAspect="1"/>
            </p:cNvGraphicFramePr>
            <p:nvPr/>
          </p:nvGraphicFramePr>
          <p:xfrm>
            <a:off x="3792" y="3536"/>
            <a:ext cx="1342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74" name="Equation" r:id="rId9" imgW="1066680" imgH="203040" progId="Equation.3">
                    <p:embed/>
                  </p:oleObj>
                </mc:Choice>
                <mc:Fallback>
                  <p:oleObj name="Equation" r:id="rId9" imgW="1066680" imgH="203040" progId="Equation.3">
                    <p:embed/>
                    <p:pic>
                      <p:nvPicPr>
                        <p:cNvPr id="0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3536"/>
                          <a:ext cx="1342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5" name="Object 1025"/>
            <p:cNvGraphicFramePr>
              <a:graphicFrameLocks noChangeAspect="1"/>
            </p:cNvGraphicFramePr>
            <p:nvPr/>
          </p:nvGraphicFramePr>
          <p:xfrm>
            <a:off x="3552" y="3264"/>
            <a:ext cx="55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75" name="方程式" r:id="rId11" imgW="876240" imgH="330120" progId="Equation.3">
                    <p:embed/>
                  </p:oleObj>
                </mc:Choice>
                <mc:Fallback>
                  <p:oleObj name="方程式" r:id="rId11" imgW="876240" imgH="330120" progId="Equation.3">
                    <p:embed/>
                    <p:pic>
                      <p:nvPicPr>
                        <p:cNvPr id="0" name="Object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3264"/>
                          <a:ext cx="55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6" name="Object 1026"/>
            <p:cNvGraphicFramePr>
              <a:graphicFrameLocks noChangeAspect="1"/>
            </p:cNvGraphicFramePr>
            <p:nvPr/>
          </p:nvGraphicFramePr>
          <p:xfrm>
            <a:off x="3552" y="3584"/>
            <a:ext cx="208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76" name="方程式" r:id="rId13" imgW="330120" imgH="228600" progId="Equation.3">
                    <p:embed/>
                  </p:oleObj>
                </mc:Choice>
                <mc:Fallback>
                  <p:oleObj name="方程式" r:id="rId13" imgW="330120" imgH="228600" progId="Equation.3">
                    <p:embed/>
                    <p:pic>
                      <p:nvPicPr>
                        <p:cNvPr id="0" name="Object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3584"/>
                          <a:ext cx="208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67" name="Text Box 21"/>
          <p:cNvSpPr txBox="1">
            <a:spLocks noChangeArrowheads="1"/>
          </p:cNvSpPr>
          <p:nvPr/>
        </p:nvSpPr>
        <p:spPr bwMode="auto">
          <a:xfrm>
            <a:off x="381000" y="914400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Symmetric matrix (</a:t>
            </a:r>
            <a:r>
              <a:rPr lang="en-US" altLang="en-US">
                <a:ea typeface="標楷體" pitchFamily="65" charset="-120"/>
              </a:rPr>
              <a:t>對稱矩陣</a:t>
            </a:r>
            <a:r>
              <a:rPr lang="en-US" altLang="zh-TW">
                <a:ea typeface="標楷體" pitchFamily="65" charset="-120"/>
              </a:rPr>
              <a:t>):</a:t>
            </a:r>
            <a:endParaRPr lang="zh-TW" altLang="en-US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A5A7BF89-A39E-4E8F-883B-15D97E7EE021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27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933450" y="1219200"/>
          <a:ext cx="22225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66" name="Equation" r:id="rId3" imgW="2222280" imgH="1320480" progId="Equation.3">
                  <p:embed/>
                </p:oleObj>
              </mc:Choice>
              <mc:Fallback>
                <p:oleObj name="Equation" r:id="rId3" imgW="2222280" imgH="1320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1219200"/>
                        <a:ext cx="22225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 Box 6"/>
          <p:cNvSpPr txBox="1">
            <a:spLocks noChangeArrowheads="1"/>
          </p:cNvSpPr>
          <p:nvPr/>
        </p:nvSpPr>
        <p:spPr bwMode="auto">
          <a:xfrm>
            <a:off x="3200400" y="16002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is a skew-symmetric, find</a:t>
            </a: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,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b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,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c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?</a:t>
            </a:r>
          </a:p>
        </p:txBody>
      </p:sp>
      <p:grpSp>
        <p:nvGrpSpPr>
          <p:cNvPr id="24588" name="Group 18"/>
          <p:cNvGrpSpPr>
            <a:grpSpLocks/>
          </p:cNvGrpSpPr>
          <p:nvPr/>
        </p:nvGrpSpPr>
        <p:grpSpPr bwMode="auto">
          <a:xfrm>
            <a:off x="381000" y="4875213"/>
            <a:ext cx="4548188" cy="463550"/>
            <a:chOff x="240" y="2976"/>
            <a:chExt cx="2865" cy="292"/>
          </a:xfrm>
        </p:grpSpPr>
        <p:sp>
          <p:nvSpPr>
            <p:cNvPr id="24596" name="Text Box 9"/>
            <p:cNvSpPr txBox="1">
              <a:spLocks noChangeArrowheads="1"/>
            </p:cNvSpPr>
            <p:nvPr/>
          </p:nvSpPr>
          <p:spPr bwMode="auto">
            <a:xfrm>
              <a:off x="240" y="2976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buClr>
                  <a:schemeClr val="tx1"/>
                </a:buClr>
                <a:buSzPct val="40000"/>
              </a:pPr>
              <a:r>
                <a:rPr lang="zh-TW" altLang="en-US">
                  <a:ea typeface="標楷體" pitchFamily="65" charset="-120"/>
                </a:rPr>
                <a:t> </a:t>
              </a:r>
              <a:r>
                <a:rPr lang="en-US" altLang="zh-TW">
                  <a:ea typeface="標楷體" pitchFamily="65" charset="-120"/>
                </a:rPr>
                <a:t>Note:</a:t>
              </a:r>
            </a:p>
          </p:txBody>
        </p:sp>
        <p:graphicFrame>
          <p:nvGraphicFramePr>
            <p:cNvPr id="24585" name="Object 10"/>
            <p:cNvGraphicFramePr>
              <a:graphicFrameLocks noChangeAspect="1"/>
            </p:cNvGraphicFramePr>
            <p:nvPr/>
          </p:nvGraphicFramePr>
          <p:xfrm>
            <a:off x="960" y="3012"/>
            <a:ext cx="35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67" name="方程式" r:id="rId5" imgW="558720" imgH="330120" progId="Equation.3">
                    <p:embed/>
                  </p:oleObj>
                </mc:Choice>
                <mc:Fallback>
                  <p:oleObj name="方程式" r:id="rId5" imgW="558720" imgH="33012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012"/>
                          <a:ext cx="35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7" name="Text Box 11"/>
            <p:cNvSpPr txBox="1">
              <a:spLocks noChangeArrowheads="1"/>
            </p:cNvSpPr>
            <p:nvPr/>
          </p:nvSpPr>
          <p:spPr bwMode="auto">
            <a:xfrm>
              <a:off x="1344" y="2977"/>
              <a:ext cx="176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must be symmetric</a:t>
              </a:r>
            </a:p>
          </p:txBody>
        </p:sp>
      </p:grpSp>
      <p:grpSp>
        <p:nvGrpSpPr>
          <p:cNvPr id="24589" name="Group 24"/>
          <p:cNvGrpSpPr>
            <a:grpSpLocks/>
          </p:cNvGrpSpPr>
          <p:nvPr/>
        </p:nvGrpSpPr>
        <p:grpSpPr bwMode="auto">
          <a:xfrm>
            <a:off x="609600" y="5486400"/>
            <a:ext cx="4111625" cy="965200"/>
            <a:chOff x="384" y="3456"/>
            <a:chExt cx="2590" cy="608"/>
          </a:xfrm>
        </p:grpSpPr>
        <p:sp>
          <p:nvSpPr>
            <p:cNvPr id="24595" name="Text Box 12"/>
            <p:cNvSpPr txBox="1">
              <a:spLocks noChangeArrowheads="1"/>
            </p:cNvSpPr>
            <p:nvPr/>
          </p:nvSpPr>
          <p:spPr bwMode="auto">
            <a:xfrm>
              <a:off x="384" y="3456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zh-TW">
                  <a:ea typeface="標楷體" pitchFamily="65" charset="-120"/>
                </a:rPr>
                <a:t>Pf:</a:t>
              </a:r>
            </a:p>
          </p:txBody>
        </p:sp>
        <p:graphicFrame>
          <p:nvGraphicFramePr>
            <p:cNvPr id="24584" name="Object 13"/>
            <p:cNvGraphicFramePr>
              <a:graphicFrameLocks noChangeAspect="1"/>
            </p:cNvGraphicFramePr>
            <p:nvPr/>
          </p:nvGraphicFramePr>
          <p:xfrm>
            <a:off x="960" y="3504"/>
            <a:ext cx="2014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68" name="Equation" r:id="rId7" imgW="3174840" imgH="888840" progId="Equation.3">
                    <p:embed/>
                  </p:oleObj>
                </mc:Choice>
                <mc:Fallback>
                  <p:oleObj name="Equation" r:id="rId7" imgW="3174840" imgH="8888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504"/>
                          <a:ext cx="2014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90" name="Text Box 7"/>
          <p:cNvSpPr txBox="1">
            <a:spLocks noChangeArrowheads="1"/>
          </p:cNvSpPr>
          <p:nvPr/>
        </p:nvSpPr>
        <p:spPr bwMode="auto">
          <a:xfrm>
            <a:off x="533400" y="24384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>
                <a:ea typeface="標楷體" pitchFamily="65" charset="-120"/>
              </a:rPr>
              <a:t>Sol:</a:t>
            </a:r>
          </a:p>
        </p:txBody>
      </p:sp>
      <p:graphicFrame>
        <p:nvGraphicFramePr>
          <p:cNvPr id="24579" name="Object 14"/>
          <p:cNvGraphicFramePr>
            <a:graphicFrameLocks noChangeAspect="1"/>
          </p:cNvGraphicFramePr>
          <p:nvPr/>
        </p:nvGraphicFramePr>
        <p:xfrm>
          <a:off x="914400" y="2819400"/>
          <a:ext cx="1676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69" name="Equation" r:id="rId9" imgW="838080" imgH="558720" progId="Equation.3">
                  <p:embed/>
                </p:oleObj>
              </mc:Choice>
              <mc:Fallback>
                <p:oleObj name="Equation" r:id="rId9" imgW="838080" imgH="5587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19400"/>
                        <a:ext cx="16764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15"/>
          <p:cNvGraphicFramePr>
            <a:graphicFrameLocks noChangeAspect="1"/>
          </p:cNvGraphicFramePr>
          <p:nvPr/>
        </p:nvGraphicFramePr>
        <p:xfrm>
          <a:off x="3276600" y="2743200"/>
          <a:ext cx="28829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0" name="方程式" r:id="rId11" imgW="2882880" imgH="1320480" progId="Equation.3">
                  <p:embed/>
                </p:oleObj>
              </mc:Choice>
              <mc:Fallback>
                <p:oleObj name="方程式" r:id="rId11" imgW="2882880" imgH="1320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3200"/>
                        <a:ext cx="28829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91" name="Group 21"/>
          <p:cNvGrpSpPr>
            <a:grpSpLocks/>
          </p:cNvGrpSpPr>
          <p:nvPr/>
        </p:nvGrpSpPr>
        <p:grpSpPr bwMode="auto">
          <a:xfrm>
            <a:off x="914400" y="4267200"/>
            <a:ext cx="4330700" cy="406400"/>
            <a:chOff x="576" y="2688"/>
            <a:chExt cx="2728" cy="256"/>
          </a:xfrm>
        </p:grpSpPr>
        <p:graphicFrame>
          <p:nvGraphicFramePr>
            <p:cNvPr id="24581" name="Object 16"/>
            <p:cNvGraphicFramePr>
              <a:graphicFrameLocks noChangeAspect="1"/>
            </p:cNvGraphicFramePr>
            <p:nvPr/>
          </p:nvGraphicFramePr>
          <p:xfrm>
            <a:off x="576" y="2688"/>
            <a:ext cx="664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71" name="方程式" r:id="rId13" imgW="1054080" imgH="330120" progId="Equation.3">
                    <p:embed/>
                  </p:oleObj>
                </mc:Choice>
                <mc:Fallback>
                  <p:oleObj name="方程式" r:id="rId13" imgW="1054080" imgH="33012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688"/>
                          <a:ext cx="664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594" name="Group 19"/>
            <p:cNvGrpSpPr>
              <a:grpSpLocks/>
            </p:cNvGrpSpPr>
            <p:nvPr/>
          </p:nvGrpSpPr>
          <p:grpSpPr bwMode="auto">
            <a:xfrm>
              <a:off x="1344" y="2688"/>
              <a:ext cx="1960" cy="256"/>
              <a:chOff x="2064" y="2663"/>
              <a:chExt cx="1960" cy="256"/>
            </a:xfrm>
          </p:grpSpPr>
          <p:graphicFrame>
            <p:nvGraphicFramePr>
              <p:cNvPr id="24582" name="Object 8"/>
              <p:cNvGraphicFramePr>
                <a:graphicFrameLocks noChangeAspect="1"/>
              </p:cNvGraphicFramePr>
              <p:nvPr/>
            </p:nvGraphicFramePr>
            <p:xfrm>
              <a:off x="2360" y="2663"/>
              <a:ext cx="1664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172" name="Equation" r:id="rId15" imgW="1320480" imgH="203040" progId="Equation.3">
                      <p:embed/>
                    </p:oleObj>
                  </mc:Choice>
                  <mc:Fallback>
                    <p:oleObj name="Equation" r:id="rId15" imgW="1320480" imgH="20304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0" y="2663"/>
                            <a:ext cx="1664" cy="2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583" name="Object 17"/>
              <p:cNvGraphicFramePr>
                <a:graphicFrameLocks noChangeAspect="1"/>
              </p:cNvGraphicFramePr>
              <p:nvPr/>
            </p:nvGraphicFramePr>
            <p:xfrm>
              <a:off x="2064" y="2736"/>
              <a:ext cx="208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173" name="方程式" r:id="rId17" imgW="330120" imgH="228600" progId="Equation.3">
                      <p:embed/>
                    </p:oleObj>
                  </mc:Choice>
                  <mc:Fallback>
                    <p:oleObj name="方程式" r:id="rId17" imgW="330120" imgH="228600" progId="Equation.3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64" y="2736"/>
                            <a:ext cx="208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4592" name="Text Box 23"/>
          <p:cNvSpPr txBox="1">
            <a:spLocks noChangeArrowheads="1"/>
          </p:cNvSpPr>
          <p:nvPr/>
        </p:nvSpPr>
        <p:spPr bwMode="auto">
          <a:xfrm>
            <a:off x="381000" y="914400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Ex:</a:t>
            </a:r>
          </a:p>
        </p:txBody>
      </p:sp>
      <p:sp>
        <p:nvSpPr>
          <p:cNvPr id="24593" name="矩形 12"/>
          <p:cNvSpPr>
            <a:spLocks noChangeArrowheads="1"/>
          </p:cNvSpPr>
          <p:nvPr/>
        </p:nvSpPr>
        <p:spPr bwMode="auto">
          <a:xfrm>
            <a:off x="4714875" y="4929188"/>
            <a:ext cx="40005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269875"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※ The matrix </a:t>
            </a:r>
            <a:r>
              <a:rPr lang="en-US" altLang="zh-TW" sz="1800" i="1" dirty="0">
                <a:solidFill>
                  <a:srgbClr val="0000FF"/>
                </a:solidFill>
                <a:ea typeface="標楷體" pitchFamily="65" charset="-120"/>
              </a:rPr>
              <a:t>A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 could be with any size, i.e., it is not necessary for </a:t>
            </a:r>
            <a:r>
              <a:rPr lang="en-US" altLang="zh-TW" sz="1800" i="1" dirty="0">
                <a:solidFill>
                  <a:srgbClr val="0000FF"/>
                </a:solidFill>
                <a:ea typeface="標楷體" pitchFamily="65" charset="-120"/>
              </a:rPr>
              <a:t>A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 to be a square matrix.</a:t>
            </a:r>
          </a:p>
          <a:p>
            <a:pPr marL="269875" indent="-269875"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※ In fact, </a:t>
            </a:r>
            <a:r>
              <a:rPr lang="en-US" altLang="zh-TW" sz="1800" i="1" dirty="0">
                <a:solidFill>
                  <a:srgbClr val="0000FF"/>
                </a:solidFill>
                <a:ea typeface="標楷體" pitchFamily="65" charset="-120"/>
              </a:rPr>
              <a:t>AA</a:t>
            </a:r>
            <a:r>
              <a:rPr lang="en-US" altLang="zh-TW" sz="1800" i="1" baseline="30000" dirty="0">
                <a:solidFill>
                  <a:srgbClr val="0000FF"/>
                </a:solidFill>
                <a:ea typeface="標楷體" pitchFamily="65" charset="-120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 must be a square matrix.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9E4D838B-A6C8-4839-AA5A-91571126A473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28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25609" name="Text Box 5"/>
          <p:cNvSpPr txBox="1">
            <a:spLocks noChangeArrowheads="1"/>
          </p:cNvSpPr>
          <p:nvPr/>
        </p:nvSpPr>
        <p:spPr bwMode="auto">
          <a:xfrm>
            <a:off x="838200" y="28575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ab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=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ba</a:t>
            </a:r>
          </a:p>
        </p:txBody>
      </p:sp>
      <p:sp>
        <p:nvSpPr>
          <p:cNvPr id="25610" name="Text Box 6"/>
          <p:cNvSpPr txBox="1">
            <a:spLocks noChangeArrowheads="1"/>
          </p:cNvSpPr>
          <p:nvPr/>
        </p:nvSpPr>
        <p:spPr bwMode="auto">
          <a:xfrm>
            <a:off x="1979613" y="2903538"/>
            <a:ext cx="6759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zh-TW" altLang="en-US" sz="2000" dirty="0">
                <a:solidFill>
                  <a:srgbClr val="0000FF"/>
                </a:solidFill>
                <a:ea typeface="標楷體" pitchFamily="65" charset="-120"/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Commutative property</a:t>
            </a:r>
            <a:r>
              <a:rPr lang="zh-TW" altLang="en-US" sz="2000" dirty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of real-number multiplication)</a:t>
            </a:r>
          </a:p>
        </p:txBody>
      </p:sp>
      <p:graphicFrame>
        <p:nvGraphicFramePr>
          <p:cNvPr id="25602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61510"/>
              </p:ext>
            </p:extLst>
          </p:nvPr>
        </p:nvGraphicFramePr>
        <p:xfrm>
          <a:off x="819150" y="5084763"/>
          <a:ext cx="66786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3" name="Equation" r:id="rId3" imgW="3340080" imgH="203040" progId="Equation.DSMT4">
                  <p:embed/>
                </p:oleObj>
              </mc:Choice>
              <mc:Fallback>
                <p:oleObj name="Equation" r:id="rId3" imgW="3340080" imgH="20304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5084763"/>
                        <a:ext cx="66786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977430"/>
              </p:ext>
            </p:extLst>
          </p:nvPr>
        </p:nvGraphicFramePr>
        <p:xfrm>
          <a:off x="825500" y="5969000"/>
          <a:ext cx="5688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4" name="Equation" r:id="rId5" imgW="2844720" imgH="228600" progId="Equation.DSMT4">
                  <p:embed/>
                </p:oleObj>
              </mc:Choice>
              <mc:Fallback>
                <p:oleObj name="Equation" r:id="rId5" imgW="2844720" imgH="2286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5969000"/>
                        <a:ext cx="56880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11887"/>
              </p:ext>
            </p:extLst>
          </p:nvPr>
        </p:nvGraphicFramePr>
        <p:xfrm>
          <a:off x="825500" y="5500688"/>
          <a:ext cx="59658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5" name="Equation" r:id="rId7" imgW="2984400" imgH="228600" progId="Equation.DSMT4">
                  <p:embed/>
                </p:oleObj>
              </mc:Choice>
              <mc:Fallback>
                <p:oleObj name="Equation" r:id="rId7" imgW="2984400" imgH="22860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5500688"/>
                        <a:ext cx="59658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Text Box 19"/>
          <p:cNvSpPr txBox="1">
            <a:spLocks noChangeArrowheads="1"/>
          </p:cNvSpPr>
          <p:nvPr/>
        </p:nvSpPr>
        <p:spPr bwMode="auto">
          <a:xfrm>
            <a:off x="6781800" y="5500688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TW" altLang="en-US" sz="1800">
                <a:ea typeface="標楷體" pitchFamily="65" charset="-120"/>
              </a:rPr>
              <a:t>(</a:t>
            </a:r>
            <a:r>
              <a:rPr lang="en-US" altLang="zh-TW" sz="1800">
                <a:ea typeface="標楷體" pitchFamily="65" charset="-120"/>
              </a:rPr>
              <a:t>Sizes are not the same)</a:t>
            </a:r>
          </a:p>
        </p:txBody>
      </p:sp>
      <p:sp>
        <p:nvSpPr>
          <p:cNvPr id="25612" name="Text Box 22"/>
          <p:cNvSpPr txBox="1">
            <a:spLocks noChangeArrowheads="1"/>
          </p:cNvSpPr>
          <p:nvPr/>
        </p:nvSpPr>
        <p:spPr bwMode="auto">
          <a:xfrm>
            <a:off x="1285875" y="6348413"/>
            <a:ext cx="5950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TW" altLang="en-US" sz="1800" dirty="0">
                <a:ea typeface="標楷體" pitchFamily="65" charset="-120"/>
              </a:rPr>
              <a:t>(</a:t>
            </a:r>
            <a:r>
              <a:rPr lang="en-US" altLang="zh-TW" sz="1800" dirty="0">
                <a:ea typeface="標楷體" pitchFamily="65" charset="-120"/>
              </a:rPr>
              <a:t>Sizes are the same, but </a:t>
            </a:r>
            <a:r>
              <a:rPr lang="en-US" altLang="zh-TW" sz="1800" dirty="0" smtClean="0">
                <a:ea typeface="標楷體" pitchFamily="65" charset="-120"/>
              </a:rPr>
              <a:t>resulting </a:t>
            </a:r>
            <a:r>
              <a:rPr lang="en-US" altLang="zh-TW" sz="1800" dirty="0">
                <a:ea typeface="標楷體" pitchFamily="65" charset="-120"/>
              </a:rPr>
              <a:t>matrices </a:t>
            </a:r>
            <a:r>
              <a:rPr lang="en-US" altLang="zh-TW" sz="1800" dirty="0" smtClean="0">
                <a:ea typeface="標楷體" pitchFamily="65" charset="-120"/>
              </a:rPr>
              <a:t>may </a:t>
            </a:r>
            <a:r>
              <a:rPr lang="en-US" altLang="zh-TW" sz="1800" dirty="0">
                <a:ea typeface="標楷體" pitchFamily="65" charset="-120"/>
              </a:rPr>
              <a:t>not </a:t>
            </a:r>
            <a:r>
              <a:rPr lang="en-US" altLang="zh-TW" sz="1800" dirty="0" smtClean="0">
                <a:ea typeface="標楷體" pitchFamily="65" charset="-120"/>
              </a:rPr>
              <a:t>be equal</a:t>
            </a:r>
            <a:r>
              <a:rPr lang="en-US" altLang="zh-TW" sz="1800" dirty="0">
                <a:ea typeface="標楷體" pitchFamily="65" charset="-120"/>
              </a:rPr>
              <a:t>)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25613" name="Text Box 24"/>
          <p:cNvSpPr txBox="1">
            <a:spLocks noChangeArrowheads="1"/>
          </p:cNvSpPr>
          <p:nvPr/>
        </p:nvSpPr>
        <p:spPr bwMode="auto">
          <a:xfrm>
            <a:off x="381000" y="2519363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Real number:</a:t>
            </a:r>
          </a:p>
        </p:txBody>
      </p:sp>
      <p:sp>
        <p:nvSpPr>
          <p:cNvPr id="25614" name="Text Box 7"/>
          <p:cNvSpPr txBox="1">
            <a:spLocks noChangeArrowheads="1"/>
          </p:cNvSpPr>
          <p:nvPr/>
        </p:nvSpPr>
        <p:spPr bwMode="auto">
          <a:xfrm>
            <a:off x="381000" y="34671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Matrix:</a:t>
            </a:r>
          </a:p>
        </p:txBody>
      </p:sp>
      <p:graphicFrame>
        <p:nvGraphicFramePr>
          <p:cNvPr id="25605" name="Object 1027"/>
          <p:cNvGraphicFramePr>
            <a:graphicFrameLocks noChangeAspect="1"/>
          </p:cNvGraphicFramePr>
          <p:nvPr/>
        </p:nvGraphicFramePr>
        <p:xfrm>
          <a:off x="987425" y="4000500"/>
          <a:ext cx="1130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6" name="方程式" r:id="rId9" imgW="1130040" imgH="266400" progId="Equation.3">
                  <p:embed/>
                </p:oleObj>
              </mc:Choice>
              <mc:Fallback>
                <p:oleObj name="方程式" r:id="rId9" imgW="1130040" imgH="2664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4000500"/>
                        <a:ext cx="11303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1028"/>
          <p:cNvGraphicFramePr>
            <a:graphicFrameLocks noChangeAspect="1"/>
          </p:cNvGraphicFramePr>
          <p:nvPr/>
        </p:nvGraphicFramePr>
        <p:xfrm>
          <a:off x="914400" y="4321175"/>
          <a:ext cx="623888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7" name="Equation" r:id="rId11" imgW="1307880" imgH="279360" progId="Equation.DSMT4">
                  <p:embed/>
                </p:oleObj>
              </mc:Choice>
              <mc:Fallback>
                <p:oleObj name="Equation" r:id="rId11" imgW="1307880" imgH="279360" progId="Equation.DSMT4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21175"/>
                        <a:ext cx="623888" cy="13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5" name="Text Box 25"/>
          <p:cNvSpPr txBox="1">
            <a:spLocks noChangeArrowheads="1"/>
          </p:cNvSpPr>
          <p:nvPr/>
        </p:nvSpPr>
        <p:spPr bwMode="auto">
          <a:xfrm>
            <a:off x="685800" y="4533900"/>
            <a:ext cx="338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 dirty="0">
                <a:solidFill>
                  <a:schemeClr val="tx1"/>
                </a:solidFill>
              </a:rPr>
              <a:t>Three </a:t>
            </a:r>
            <a:r>
              <a:rPr lang="en-US" altLang="zh-TW" dirty="0" smtClean="0">
                <a:solidFill>
                  <a:schemeClr val="tx1"/>
                </a:solidFill>
              </a:rPr>
              <a:t>results </a:t>
            </a:r>
            <a:r>
              <a:rPr lang="en-US" altLang="zh-TW" dirty="0">
                <a:solidFill>
                  <a:schemeClr val="tx1"/>
                </a:solidFill>
              </a:rPr>
              <a:t>for </a:t>
            </a:r>
            <a:r>
              <a:rPr lang="en-US" altLang="zh-TW" i="1" dirty="0">
                <a:solidFill>
                  <a:schemeClr val="tx1"/>
                </a:solidFill>
              </a:rPr>
              <a:t>BA</a:t>
            </a:r>
            <a:r>
              <a:rPr lang="en-US" altLang="zh-TW" dirty="0">
                <a:solidFill>
                  <a:schemeClr val="tx1"/>
                </a:solidFill>
              </a:rPr>
              <a:t>:</a:t>
            </a:r>
          </a:p>
        </p:txBody>
      </p:sp>
      <p:graphicFrame>
        <p:nvGraphicFramePr>
          <p:cNvPr id="25607" name="Object 1030"/>
          <p:cNvGraphicFramePr>
            <a:graphicFrameLocks/>
          </p:cNvGraphicFramePr>
          <p:nvPr/>
        </p:nvGraphicFramePr>
        <p:xfrm>
          <a:off x="1630363" y="4319588"/>
          <a:ext cx="6413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8" name="Equation" r:id="rId13" imgW="711000" imgH="164880" progId="Equation.DSMT4">
                  <p:embed/>
                </p:oleObj>
              </mc:Choice>
              <mc:Fallback>
                <p:oleObj name="Equation" r:id="rId13" imgW="711000" imgH="164880" progId="Equation.DSMT4">
                  <p:embed/>
                  <p:pic>
                    <p:nvPicPr>
                      <p:cNvPr id="0" name="Object 103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4319588"/>
                        <a:ext cx="64135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6" name="Text Box 24"/>
          <p:cNvSpPr txBox="1">
            <a:spLocks noChangeArrowheads="1"/>
          </p:cNvSpPr>
          <p:nvPr/>
        </p:nvSpPr>
        <p:spPr bwMode="auto">
          <a:xfrm>
            <a:off x="357188" y="785813"/>
            <a:ext cx="8286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Before finishing this section, two properties will be discussed, which 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are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held for real numbers, but not for matrices: the first is the </a:t>
            </a:r>
            <a:r>
              <a:rPr lang="en-US" altLang="zh-TW" dirty="0">
                <a:solidFill>
                  <a:srgbClr val="FF0000"/>
                </a:solidFill>
                <a:ea typeface="標楷體" pitchFamily="65" charset="-120"/>
              </a:rPr>
              <a:t>commutative property of matrix multiplication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and the second is the </a:t>
            </a:r>
            <a:r>
              <a:rPr lang="en-US" altLang="zh-TW" dirty="0">
                <a:solidFill>
                  <a:srgbClr val="FF0000"/>
                </a:solidFill>
                <a:ea typeface="標楷體" pitchFamily="65" charset="-120"/>
              </a:rPr>
              <a:t>cancellation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44DF263C-0201-4523-A1AD-D495BE1DAC15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29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26626" name="Object 0"/>
          <p:cNvGraphicFramePr>
            <a:graphicFrameLocks noChangeAspect="1"/>
          </p:cNvGraphicFramePr>
          <p:nvPr/>
        </p:nvGraphicFramePr>
        <p:xfrm>
          <a:off x="1562100" y="1828800"/>
          <a:ext cx="157003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08" name="方程式" r:id="rId3" imgW="1562040" imgH="838080" progId="Equation.3">
                  <p:embed/>
                </p:oleObj>
              </mc:Choice>
              <mc:Fallback>
                <p:oleObj name="方程式" r:id="rId3" imgW="1562040" imgH="83808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1828800"/>
                        <a:ext cx="1570038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1"/>
          <p:cNvGraphicFramePr>
            <a:graphicFrameLocks noChangeAspect="1"/>
          </p:cNvGraphicFramePr>
          <p:nvPr/>
        </p:nvGraphicFramePr>
        <p:xfrm>
          <a:off x="4443413" y="1828800"/>
          <a:ext cx="15684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09" name="方程式" r:id="rId5" imgW="1562040" imgH="838080" progId="Equation.3">
                  <p:embed/>
                </p:oleObj>
              </mc:Choice>
              <mc:Fallback>
                <p:oleObj name="方程式" r:id="rId5" imgW="1562040" imgH="8380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413" y="1828800"/>
                        <a:ext cx="156845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490538" y="2667000"/>
            <a:ext cx="957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 dirty="0">
                <a:ea typeface="標楷體" pitchFamily="65" charset="-120"/>
              </a:rPr>
              <a:t>Sol:</a:t>
            </a:r>
            <a:endParaRPr lang="en-US" altLang="zh-TW" dirty="0"/>
          </a:p>
        </p:txBody>
      </p:sp>
      <p:graphicFrame>
        <p:nvGraphicFramePr>
          <p:cNvPr id="26628" name="Object 2"/>
          <p:cNvGraphicFramePr>
            <a:graphicFrameLocks noChangeAspect="1"/>
          </p:cNvGraphicFramePr>
          <p:nvPr/>
        </p:nvGraphicFramePr>
        <p:xfrm>
          <a:off x="914400" y="3048000"/>
          <a:ext cx="41592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10" name="方程式" r:id="rId7" imgW="4165560" imgH="838080" progId="Equation.3">
                  <p:embed/>
                </p:oleObj>
              </mc:Choice>
              <mc:Fallback>
                <p:oleObj name="方程式" r:id="rId7" imgW="4165560" imgH="8380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41592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3"/>
          <p:cNvGraphicFramePr>
            <a:graphicFrameLocks noChangeAspect="1"/>
          </p:cNvGraphicFramePr>
          <p:nvPr/>
        </p:nvGraphicFramePr>
        <p:xfrm>
          <a:off x="900113" y="5516563"/>
          <a:ext cx="11303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11" name="方程式" r:id="rId9" imgW="1130040" imgH="266400" progId="Equation.3">
                  <p:embed/>
                </p:oleObj>
              </mc:Choice>
              <mc:Fallback>
                <p:oleObj name="方程式" r:id="rId9" imgW="1130040" imgH="26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516563"/>
                        <a:ext cx="113030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4"/>
          <p:cNvGraphicFramePr>
            <a:graphicFrameLocks noChangeAspect="1"/>
          </p:cNvGraphicFramePr>
          <p:nvPr/>
        </p:nvGraphicFramePr>
        <p:xfrm>
          <a:off x="914400" y="4154488"/>
          <a:ext cx="41211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12" name="方程式" r:id="rId11" imgW="4127400" imgH="838080" progId="Equation.3">
                  <p:embed/>
                </p:oleObj>
              </mc:Choice>
              <mc:Fallback>
                <p:oleObj name="方程式" r:id="rId11" imgW="4127400" imgH="838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54488"/>
                        <a:ext cx="41211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Text Box 16"/>
          <p:cNvSpPr txBox="1">
            <a:spLocks noChangeArrowheads="1"/>
          </p:cNvSpPr>
          <p:nvPr/>
        </p:nvSpPr>
        <p:spPr bwMode="auto">
          <a:xfrm>
            <a:off x="381000" y="914400"/>
            <a:ext cx="8295456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latin typeface="+mn-lt"/>
                <a:ea typeface="標楷體" pitchFamily="65" charset="-120"/>
              </a:rPr>
              <a:t>Ex 4</a:t>
            </a:r>
            <a:r>
              <a:rPr lang="zh-TW" altLang="en-US" dirty="0">
                <a:latin typeface="+mn-lt"/>
              </a:rPr>
              <a:t>:</a:t>
            </a:r>
            <a:endParaRPr lang="zh-TW" altLang="en-US" dirty="0">
              <a:latin typeface="+mn-lt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      </a:t>
            </a:r>
            <a:r>
              <a:rPr lang="en-US" altLang="zh-TW" smtClean="0">
                <a:solidFill>
                  <a:schemeClr val="tx1"/>
                </a:solidFill>
                <a:ea typeface="標楷體" pitchFamily="65" charset="-120"/>
              </a:rPr>
              <a:t>Show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that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AB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and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BA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are not equal for the 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following matrices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.</a:t>
            </a:r>
          </a:p>
        </p:txBody>
      </p:sp>
      <p:sp>
        <p:nvSpPr>
          <p:cNvPr id="26634" name="Text Box 17"/>
          <p:cNvSpPr txBox="1">
            <a:spLocks noChangeArrowheads="1"/>
          </p:cNvSpPr>
          <p:nvPr/>
        </p:nvSpPr>
        <p:spPr bwMode="auto">
          <a:xfrm>
            <a:off x="3419475" y="1989138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26635" name="Text Box 18"/>
          <p:cNvSpPr txBox="1">
            <a:spLocks noChangeArrowheads="1"/>
          </p:cNvSpPr>
          <p:nvPr/>
        </p:nvSpPr>
        <p:spPr bwMode="auto">
          <a:xfrm>
            <a:off x="2051050" y="5445125"/>
            <a:ext cx="583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zh-TW" altLang="en-US" sz="2000">
                <a:solidFill>
                  <a:srgbClr val="0000FF"/>
                </a:solidFill>
                <a:ea typeface="標楷體" pitchFamily="65" charset="-120"/>
              </a:rPr>
              <a:t>(</a:t>
            </a:r>
            <a:r>
              <a:rPr lang="en-US" altLang="zh-TW" sz="2000">
                <a:solidFill>
                  <a:srgbClr val="0000FF"/>
                </a:solidFill>
                <a:ea typeface="標楷體" pitchFamily="65" charset="-120"/>
              </a:rPr>
              <a:t>noncommutativity of matrix multiplication)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C7AC1786-B635-4DCA-AE65-D8E4F97B7751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3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827088" y="2133600"/>
          <a:ext cx="39846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17" name="Equation" r:id="rId3" imgW="1993680" imgH="241200" progId="Equation.DSMT4">
                  <p:embed/>
                </p:oleObj>
              </mc:Choice>
              <mc:Fallback>
                <p:oleObj name="Equation" r:id="rId3" imgW="1993680" imgH="2412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133600"/>
                        <a:ext cx="39846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381000" y="914400"/>
            <a:ext cx="8294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Equal matrices: two matrices are equal if they have the same size (</a:t>
            </a:r>
            <a:r>
              <a:rPr lang="en-US" altLang="zh-TW" i="1">
                <a:ea typeface="標楷體" pitchFamily="65" charset="-120"/>
              </a:rPr>
              <a:t>m </a:t>
            </a:r>
            <a:r>
              <a:rPr lang="en-US" altLang="zh-TW">
                <a:ea typeface="標楷體" pitchFamily="65" charset="-120"/>
              </a:rPr>
              <a:t>× </a:t>
            </a:r>
            <a:r>
              <a:rPr lang="en-US" altLang="zh-TW" i="1">
                <a:ea typeface="標楷體" pitchFamily="65" charset="-120"/>
              </a:rPr>
              <a:t>n</a:t>
            </a:r>
            <a:r>
              <a:rPr lang="en-US" altLang="zh-TW">
                <a:ea typeface="標楷體" pitchFamily="65" charset="-120"/>
              </a:rPr>
              <a:t>) and entries corresponding to the same position are equal</a:t>
            </a:r>
          </a:p>
        </p:txBody>
      </p:sp>
      <p:graphicFrame>
        <p:nvGraphicFramePr>
          <p:cNvPr id="2051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948254"/>
              </p:ext>
            </p:extLst>
          </p:nvPr>
        </p:nvGraphicFramePr>
        <p:xfrm>
          <a:off x="763588" y="2730500"/>
          <a:ext cx="66278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18" name="Equation" r:id="rId5" imgW="3314520" imgH="241200" progId="Equation.DSMT4">
                  <p:embed/>
                </p:oleObj>
              </mc:Choice>
              <mc:Fallback>
                <p:oleObj name="Equation" r:id="rId5" imgW="3314520" imgH="2412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2730500"/>
                        <a:ext cx="66278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23"/>
          <p:cNvSpPr txBox="1">
            <a:spLocks noChangeArrowheads="1"/>
          </p:cNvSpPr>
          <p:nvPr/>
        </p:nvSpPr>
        <p:spPr bwMode="auto">
          <a:xfrm>
            <a:off x="381000" y="3517900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 smtClean="0">
                <a:ea typeface="標楷體" pitchFamily="65" charset="-120"/>
              </a:rPr>
              <a:t>Ex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 smtClean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Equality of matrices</a:t>
            </a:r>
          </a:p>
        </p:txBody>
      </p:sp>
      <p:graphicFrame>
        <p:nvGraphicFramePr>
          <p:cNvPr id="2052" name="Object 1026"/>
          <p:cNvGraphicFramePr>
            <a:graphicFrameLocks noChangeAspect="1"/>
          </p:cNvGraphicFramePr>
          <p:nvPr/>
        </p:nvGraphicFramePr>
        <p:xfrm>
          <a:off x="930275" y="4098925"/>
          <a:ext cx="368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19" name="方程式" r:id="rId7" imgW="3682800" imgH="838080" progId="Equation.3">
                  <p:embed/>
                </p:oleObj>
              </mc:Choice>
              <mc:Fallback>
                <p:oleObj name="方程式" r:id="rId7" imgW="3682800" imgH="83808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4098925"/>
                        <a:ext cx="368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027"/>
          <p:cNvGraphicFramePr>
            <a:graphicFrameLocks noChangeAspect="1"/>
          </p:cNvGraphicFramePr>
          <p:nvPr/>
        </p:nvGraphicFramePr>
        <p:xfrm>
          <a:off x="900113" y="5300663"/>
          <a:ext cx="54133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20" name="Equation" r:id="rId9" imgW="2705040" imgH="203040" progId="Equation.DSMT4">
                  <p:embed/>
                </p:oleObj>
              </mc:Choice>
              <mc:Fallback>
                <p:oleObj name="Equation" r:id="rId9" imgW="2705040" imgH="203040" progId="Equation.DSMT4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300663"/>
                        <a:ext cx="54133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4ABBD4D4-25A2-4D41-9CF9-AC0893D44780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30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539750" y="764704"/>
            <a:ext cx="813593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buClr>
                <a:schemeClr val="tx1"/>
              </a:buClr>
              <a:buSzPct val="40000"/>
            </a:pP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Notes: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   (1)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+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B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=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B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+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(the commutative law of matrix addition)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   (2)                  (the matrix multiplication is not with the commutative law) (</a:t>
            </a:r>
            <a:r>
              <a:rPr lang="en-US" altLang="zh-TW" dirty="0">
                <a:solidFill>
                  <a:srgbClr val="FF0000"/>
                </a:solidFill>
                <a:ea typeface="標楷體" pitchFamily="65" charset="-120"/>
              </a:rPr>
              <a:t>so the order of matrix multiplication is very important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)</a:t>
            </a:r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458458"/>
              </p:ext>
            </p:extLst>
          </p:nvPr>
        </p:nvGraphicFramePr>
        <p:xfrm>
          <a:off x="1403350" y="2155354"/>
          <a:ext cx="1171575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2" name="方程式" r:id="rId4" imgW="1130040" imgH="266400" progId="Equation.3">
                  <p:embed/>
                </p:oleObj>
              </mc:Choice>
              <mc:Fallback>
                <p:oleObj name="方程式" r:id="rId4" imgW="1130040" imgH="26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155354"/>
                        <a:ext cx="1171575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539750" y="2060104"/>
            <a:ext cx="7848600" cy="136842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3995738" y="3428529"/>
            <a:ext cx="0" cy="5762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1428750" y="4061942"/>
            <a:ext cx="6357938" cy="1016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buFont typeface="Wingdings" pitchFamily="2" charset="2"/>
              <a:buNone/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</a:rPr>
              <a:t>※ This property is different from the property for the multiplication operations of real numbers, for which the order of multiplication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</a:rPr>
              <a:t>makes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</a:rPr>
              <a:t>no difference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9B92392A-8CFC-4543-923E-7DF595587296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31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5435600" y="4005263"/>
            <a:ext cx="3136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 sz="2000">
                <a:solidFill>
                  <a:srgbClr val="0000FF"/>
                </a:solidFill>
                <a:ea typeface="標楷體" pitchFamily="65" charset="-120"/>
              </a:rPr>
              <a:t>(Cancellation law is not necessary to be valid)</a:t>
            </a:r>
          </a:p>
        </p:txBody>
      </p:sp>
      <p:graphicFrame>
        <p:nvGraphicFramePr>
          <p:cNvPr id="286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766247"/>
              </p:ext>
            </p:extLst>
          </p:nvPr>
        </p:nvGraphicFramePr>
        <p:xfrm>
          <a:off x="965200" y="1397000"/>
          <a:ext cx="21875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98" name="Equation" r:id="rId3" imgW="1091880" imgH="177480" progId="Equation.DSMT4">
                  <p:embed/>
                </p:oleObj>
              </mc:Choice>
              <mc:Fallback>
                <p:oleObj name="Equation" r:id="rId3" imgW="109188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397000"/>
                        <a:ext cx="21875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7"/>
          <p:cNvGraphicFramePr>
            <a:graphicFrameLocks noChangeAspect="1"/>
          </p:cNvGraphicFramePr>
          <p:nvPr/>
        </p:nvGraphicFramePr>
        <p:xfrm>
          <a:off x="990600" y="1828800"/>
          <a:ext cx="11445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99" name="Equation" r:id="rId5" imgW="571320" imgH="177480" progId="Equation.3">
                  <p:embed/>
                </p:oleObj>
              </mc:Choice>
              <mc:Fallback>
                <p:oleObj name="Equation" r:id="rId5" imgW="57132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8800"/>
                        <a:ext cx="114458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743200" y="1808163"/>
            <a:ext cx="4637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zh-TW" altLang="en-US" sz="2000">
                <a:solidFill>
                  <a:srgbClr val="0000FF"/>
                </a:solidFill>
                <a:ea typeface="標楷體" pitchFamily="65" charset="-120"/>
              </a:rPr>
              <a:t>(</a:t>
            </a:r>
            <a:r>
              <a:rPr lang="en-US" altLang="zh-TW" sz="2000">
                <a:solidFill>
                  <a:srgbClr val="0000FF"/>
                </a:solidFill>
                <a:ea typeface="標楷體" pitchFamily="65" charset="-120"/>
              </a:rPr>
              <a:t>Cancellation law for real numbers)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81000" y="2438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bg2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Matrix:</a:t>
            </a:r>
          </a:p>
        </p:txBody>
      </p:sp>
      <p:graphicFrame>
        <p:nvGraphicFramePr>
          <p:cNvPr id="28676" name="Object 10"/>
          <p:cNvGraphicFramePr>
            <a:graphicFrameLocks noChangeAspect="1"/>
          </p:cNvGraphicFramePr>
          <p:nvPr/>
        </p:nvGraphicFramePr>
        <p:xfrm>
          <a:off x="971550" y="2924175"/>
          <a:ext cx="5489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00" name="Equation" r:id="rId7" imgW="2743200" imgH="203040" progId="Equation.DSMT4">
                  <p:embed/>
                </p:oleObj>
              </mc:Choice>
              <mc:Fallback>
                <p:oleObj name="Equation" r:id="rId7" imgW="274320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924175"/>
                        <a:ext cx="54895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838200" y="3429000"/>
            <a:ext cx="468153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(1) If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C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is invertible, then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 A = B</a:t>
            </a:r>
          </a:p>
          <a:p>
            <a:pPr eaLnBrk="1" hangingPunct="1"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(2) If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C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is not invertible, then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381000" y="914400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Real number: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990600" y="4191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zh-TW" altLang="en-US"/>
          </a:p>
        </p:txBody>
      </p:sp>
      <p:graphicFrame>
        <p:nvGraphicFramePr>
          <p:cNvPr id="28677" name="Object 13"/>
          <p:cNvGraphicFramePr>
            <a:graphicFrameLocks noChangeAspect="1"/>
          </p:cNvGraphicFramePr>
          <p:nvPr/>
        </p:nvGraphicFramePr>
        <p:xfrm>
          <a:off x="4500563" y="4044950"/>
          <a:ext cx="9175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01" name="Equation" r:id="rId9" imgW="406080" imgH="164880" progId="Equation.3">
                  <p:embed/>
                </p:oleObj>
              </mc:Choice>
              <mc:Fallback>
                <p:oleObj name="Equation" r:id="rId9" imgW="406080" imgH="1648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044950"/>
                        <a:ext cx="91757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5" name="Text Box 12"/>
          <p:cNvSpPr txBox="1">
            <a:spLocks noChangeArrowheads="1"/>
          </p:cNvSpPr>
          <p:nvPr/>
        </p:nvSpPr>
        <p:spPr bwMode="auto">
          <a:xfrm>
            <a:off x="928688" y="5143500"/>
            <a:ext cx="7072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※ Here I skip to introduce the definition of “invertible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” (</a:t>
            </a:r>
            <a:r>
              <a:rPr lang="zh-TW" altLang="en-US" sz="2000" dirty="0" smtClean="0">
                <a:solidFill>
                  <a:srgbClr val="0000FF"/>
                </a:solidFill>
                <a:ea typeface="標楷體" pitchFamily="65" charset="-120"/>
              </a:rPr>
              <a:t>可逆的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) 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because 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it will be studied soon 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in the next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59E3C337-CC26-4BA1-9726-2CC7297F0B55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32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29698" name="Object 1024"/>
          <p:cNvGraphicFramePr>
            <a:graphicFrameLocks noChangeAspect="1"/>
          </p:cNvGraphicFramePr>
          <p:nvPr/>
        </p:nvGraphicFramePr>
        <p:xfrm>
          <a:off x="1309688" y="1828800"/>
          <a:ext cx="52070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34" name="方程式" r:id="rId3" imgW="5206680" imgH="838080" progId="Equation.3">
                  <p:embed/>
                </p:oleObj>
              </mc:Choice>
              <mc:Fallback>
                <p:oleObj name="方程式" r:id="rId3" imgW="5206680" imgH="83808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1828800"/>
                        <a:ext cx="520700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4" name="Group 17"/>
          <p:cNvGrpSpPr>
            <a:grpSpLocks/>
          </p:cNvGrpSpPr>
          <p:nvPr/>
        </p:nvGrpSpPr>
        <p:grpSpPr bwMode="auto">
          <a:xfrm>
            <a:off x="533400" y="2743200"/>
            <a:ext cx="4665663" cy="1219200"/>
            <a:chOff x="336" y="1776"/>
            <a:chExt cx="2939" cy="768"/>
          </a:xfrm>
        </p:grpSpPr>
        <p:sp>
          <p:nvSpPr>
            <p:cNvPr id="29709" name="Rectangle 7"/>
            <p:cNvSpPr>
              <a:spLocks noChangeArrowheads="1"/>
            </p:cNvSpPr>
            <p:nvPr/>
          </p:nvSpPr>
          <p:spPr bwMode="auto">
            <a:xfrm>
              <a:off x="336" y="1776"/>
              <a:ext cx="4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zh-TW">
                  <a:ea typeface="標楷體" pitchFamily="65" charset="-120"/>
                </a:rPr>
                <a:t>Sol:</a:t>
              </a:r>
              <a:endParaRPr lang="en-US" altLang="zh-TW"/>
            </a:p>
          </p:txBody>
        </p:sp>
        <p:graphicFrame>
          <p:nvGraphicFramePr>
            <p:cNvPr id="29702" name="Object 1028"/>
            <p:cNvGraphicFramePr>
              <a:graphicFrameLocks noChangeAspect="1"/>
            </p:cNvGraphicFramePr>
            <p:nvPr/>
          </p:nvGraphicFramePr>
          <p:xfrm>
            <a:off x="624" y="2016"/>
            <a:ext cx="2651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635" name="方程式" r:id="rId5" imgW="4216320" imgH="838080" progId="Equation.3">
                    <p:embed/>
                  </p:oleObj>
                </mc:Choice>
                <mc:Fallback>
                  <p:oleObj name="方程式" r:id="rId5" imgW="4216320" imgH="838080" progId="Equation.3">
                    <p:embed/>
                    <p:pic>
                      <p:nvPicPr>
                        <p:cNvPr id="0" name="Object 10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2016"/>
                          <a:ext cx="2651" cy="5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705" name="Group 16"/>
          <p:cNvGrpSpPr>
            <a:grpSpLocks/>
          </p:cNvGrpSpPr>
          <p:nvPr/>
        </p:nvGrpSpPr>
        <p:grpSpPr bwMode="auto">
          <a:xfrm>
            <a:off x="990600" y="5397500"/>
            <a:ext cx="3771900" cy="460375"/>
            <a:chOff x="912" y="3373"/>
            <a:chExt cx="2376" cy="282"/>
          </a:xfrm>
        </p:grpSpPr>
        <p:grpSp>
          <p:nvGrpSpPr>
            <p:cNvPr id="29707" name="Group 15"/>
            <p:cNvGrpSpPr>
              <a:grpSpLocks/>
            </p:cNvGrpSpPr>
            <p:nvPr/>
          </p:nvGrpSpPr>
          <p:grpSpPr bwMode="auto">
            <a:xfrm>
              <a:off x="912" y="3373"/>
              <a:ext cx="1968" cy="282"/>
              <a:chOff x="912" y="3373"/>
              <a:chExt cx="1968" cy="282"/>
            </a:xfrm>
          </p:grpSpPr>
          <p:sp>
            <p:nvSpPr>
              <p:cNvPr id="29708" name="Rectangle 11"/>
              <p:cNvSpPr>
                <a:spLocks noChangeArrowheads="1"/>
              </p:cNvSpPr>
              <p:nvPr/>
            </p:nvSpPr>
            <p:spPr bwMode="auto">
              <a:xfrm>
                <a:off x="912" y="3373"/>
                <a:ext cx="1968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zh-TW">
                    <a:solidFill>
                      <a:schemeClr val="tx1"/>
                    </a:solidFill>
                    <a:ea typeface="標楷體" pitchFamily="65" charset="-120"/>
                    <a:cs typeface="Times New Roman" pitchFamily="18" charset="0"/>
                  </a:rPr>
                  <a:t>So, although                , </a:t>
                </a:r>
              </a:p>
            </p:txBody>
          </p:sp>
          <p:graphicFrame>
            <p:nvGraphicFramePr>
              <p:cNvPr id="29701" name="Object 1027"/>
              <p:cNvGraphicFramePr>
                <a:graphicFrameLocks noChangeAspect="1"/>
              </p:cNvGraphicFramePr>
              <p:nvPr/>
            </p:nvGraphicFramePr>
            <p:xfrm>
              <a:off x="1970" y="3440"/>
              <a:ext cx="748" cy="1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636" name="方程式" r:id="rId7" imgW="1193760" imgH="279360" progId="Equation.3">
                      <p:embed/>
                    </p:oleObj>
                  </mc:Choice>
                  <mc:Fallback>
                    <p:oleObj name="方程式" r:id="rId7" imgW="1193760" imgH="279360" progId="Equation.3">
                      <p:embed/>
                      <p:pic>
                        <p:nvPicPr>
                          <p:cNvPr id="0" name="Object 10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70" y="3440"/>
                            <a:ext cx="748" cy="1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9700" name="Object 1026"/>
            <p:cNvGraphicFramePr>
              <a:graphicFrameLocks noChangeAspect="1"/>
            </p:cNvGraphicFramePr>
            <p:nvPr/>
          </p:nvGraphicFramePr>
          <p:xfrm>
            <a:off x="2808" y="3440"/>
            <a:ext cx="480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637" name="方程式" r:id="rId9" imgW="761760" imgH="266400" progId="Equation.3">
                    <p:embed/>
                  </p:oleObj>
                </mc:Choice>
                <mc:Fallback>
                  <p:oleObj name="方程式" r:id="rId9" imgW="761760" imgH="266400" progId="Equation.3">
                    <p:embed/>
                    <p:pic>
                      <p:nvPicPr>
                        <p:cNvPr id="0" name="Object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8" y="3440"/>
                          <a:ext cx="480" cy="1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699" name="Object 1025"/>
          <p:cNvGraphicFramePr>
            <a:graphicFrameLocks noChangeAspect="1"/>
          </p:cNvGraphicFramePr>
          <p:nvPr/>
        </p:nvGraphicFramePr>
        <p:xfrm>
          <a:off x="990600" y="4038600"/>
          <a:ext cx="42211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38" name="方程式" r:id="rId11" imgW="4228920" imgH="838080" progId="Equation.3">
                  <p:embed/>
                </p:oleObj>
              </mc:Choice>
              <mc:Fallback>
                <p:oleObj name="方程式" r:id="rId11" imgW="4228920" imgH="83808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38600"/>
                        <a:ext cx="42211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Text Box 18"/>
          <p:cNvSpPr txBox="1">
            <a:spLocks noChangeArrowheads="1"/>
          </p:cNvSpPr>
          <p:nvPr/>
        </p:nvSpPr>
        <p:spPr bwMode="auto">
          <a:xfrm>
            <a:off x="381000" y="914400"/>
            <a:ext cx="752475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Ex 5: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 </a:t>
            </a:r>
            <a:r>
              <a:rPr lang="en-US" altLang="zh-TW" dirty="0" smtClean="0">
                <a:ea typeface="標楷體" pitchFamily="65" charset="-120"/>
              </a:rPr>
              <a:t>An </a:t>
            </a:r>
            <a:r>
              <a:rPr lang="en-US" altLang="zh-TW" dirty="0">
                <a:ea typeface="標楷體" pitchFamily="65" charset="-120"/>
              </a:rPr>
              <a:t>example in which cancellation is not </a:t>
            </a:r>
            <a:r>
              <a:rPr lang="en-US" altLang="zh-TW" dirty="0" smtClean="0">
                <a:ea typeface="標楷體" pitchFamily="65" charset="-120"/>
              </a:rPr>
              <a:t>valid</a:t>
            </a:r>
            <a:endParaRPr lang="en-US" altLang="zh-TW" dirty="0"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      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Show that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 AC=BC</a:t>
            </a:r>
            <a:endParaRPr lang="zh-TW" altLang="en-US" i="1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FE3D05F1-1F61-4B18-B2A8-57CDFB88225D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33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924800" cy="601663"/>
          </a:xfrm>
        </p:spPr>
        <p:txBody>
          <a:bodyPr/>
          <a:lstStyle/>
          <a:p>
            <a:pPr eaLnBrk="1" hangingPunct="1"/>
            <a:r>
              <a:rPr lang="en-US" altLang="zh-TW" smtClean="0"/>
              <a:t>Keywords in Section 2.2:</a:t>
            </a:r>
            <a:endParaRPr lang="zh-TW" altLang="en-US" smtClean="0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7924800" cy="5218113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zero matrix: </a:t>
            </a:r>
            <a:r>
              <a:rPr lang="zh-TW" altLang="en-US" smtClean="0">
                <a:solidFill>
                  <a:schemeClr val="tx1"/>
                </a:solidFill>
              </a:rPr>
              <a:t>零矩陣</a:t>
            </a:r>
            <a:endParaRPr lang="en-US" altLang="zh-TW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identity matrix: </a:t>
            </a:r>
            <a:r>
              <a:rPr lang="zh-TW" altLang="en-US" smtClean="0">
                <a:solidFill>
                  <a:schemeClr val="tx1"/>
                </a:solidFill>
              </a:rPr>
              <a:t>單位矩陣</a:t>
            </a:r>
            <a:endParaRPr lang="en-US" altLang="zh-TW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commutative property: </a:t>
            </a:r>
            <a:r>
              <a:rPr lang="zh-TW" altLang="en-US" smtClean="0">
                <a:solidFill>
                  <a:schemeClr val="tx1"/>
                </a:solidFill>
              </a:rPr>
              <a:t>交換律</a:t>
            </a:r>
            <a:endParaRPr lang="en-US" altLang="zh-TW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associative property:</a:t>
            </a:r>
            <a:r>
              <a:rPr lang="zh-TW" altLang="en-US" smtClean="0">
                <a:solidFill>
                  <a:schemeClr val="tx1"/>
                </a:solidFill>
              </a:rPr>
              <a:t> 結合律</a:t>
            </a:r>
            <a:endParaRPr lang="en-US" altLang="zh-TW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distributive property:</a:t>
            </a:r>
            <a:r>
              <a:rPr lang="zh-TW" altLang="en-US" smtClean="0">
                <a:solidFill>
                  <a:schemeClr val="tx1"/>
                </a:solidFill>
              </a:rPr>
              <a:t> 分配律</a:t>
            </a:r>
            <a:endParaRPr lang="en-US" altLang="zh-TW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cancellation law: </a:t>
            </a:r>
            <a:r>
              <a:rPr lang="zh-TW" altLang="en-US" smtClean="0">
                <a:solidFill>
                  <a:schemeClr val="tx1"/>
                </a:solidFill>
              </a:rPr>
              <a:t>消去法則</a:t>
            </a:r>
            <a:endParaRPr lang="en-US" altLang="zh-TW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transpose matrix: </a:t>
            </a:r>
            <a:r>
              <a:rPr lang="zh-TW" altLang="en-US" smtClean="0">
                <a:solidFill>
                  <a:schemeClr val="tx1"/>
                </a:solidFill>
              </a:rPr>
              <a:t>轉置矩陣</a:t>
            </a:r>
            <a:endParaRPr lang="en-US" altLang="zh-TW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kumimoji="0" lang="en-US" altLang="zh-TW" smtClean="0">
                <a:solidFill>
                  <a:schemeClr val="tx1"/>
                </a:solidFill>
              </a:rPr>
              <a:t>symmetric matrix</a:t>
            </a:r>
            <a:r>
              <a:rPr lang="en-US" altLang="zh-TW" smtClean="0">
                <a:solidFill>
                  <a:schemeClr val="tx1"/>
                </a:solidFill>
              </a:rPr>
              <a:t>: </a:t>
            </a:r>
            <a:r>
              <a:rPr lang="zh-TW" altLang="en-US" smtClean="0">
                <a:solidFill>
                  <a:schemeClr val="tx1"/>
                </a:solidFill>
              </a:rPr>
              <a:t>對稱矩陣</a:t>
            </a:r>
            <a:endParaRPr lang="en-US" altLang="zh-TW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skew-symmetric matrix: </a:t>
            </a:r>
            <a:r>
              <a:rPr lang="zh-TW" altLang="en-US" smtClean="0">
                <a:solidFill>
                  <a:schemeClr val="tx1"/>
                </a:solidFill>
              </a:rPr>
              <a:t>反對稱矩陣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AEB44CB2-995D-4F34-87EC-9608178531B0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34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7793038" cy="550863"/>
          </a:xfrm>
        </p:spPr>
        <p:txBody>
          <a:bodyPr/>
          <a:lstStyle/>
          <a:p>
            <a:pPr eaLnBrk="1" hangingPunct="1"/>
            <a:r>
              <a:rPr lang="en-US" altLang="zh-TW" smtClean="0"/>
              <a:t>2.3 The Inverse of a Matrix</a:t>
            </a: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2311400" y="1411288"/>
          <a:ext cx="1117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5" name="方程式" r:id="rId3" imgW="1117440" imgH="380880" progId="Equation.3">
                  <p:embed/>
                </p:oleObj>
              </mc:Choice>
              <mc:Fallback>
                <p:oleObj name="方程式" r:id="rId3" imgW="1117440" imgH="380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1411288"/>
                        <a:ext cx="1117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2457450" y="18811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30723" name="Object 5"/>
          <p:cNvGraphicFramePr>
            <a:graphicFrameLocks noChangeAspect="1"/>
          </p:cNvGraphicFramePr>
          <p:nvPr/>
        </p:nvGraphicFramePr>
        <p:xfrm>
          <a:off x="1042988" y="1917700"/>
          <a:ext cx="6931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6" name="Equation" r:id="rId5" imgW="3466800" imgH="228600" progId="Equation.DSMT4">
                  <p:embed/>
                </p:oleObj>
              </mc:Choice>
              <mc:Fallback>
                <p:oleObj name="Equation" r:id="rId5" imgW="34668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17700"/>
                        <a:ext cx="6931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81000" y="3665538"/>
            <a:ext cx="115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Note: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914400" y="4092575"/>
            <a:ext cx="77612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A square matrix that does not have an inverse is called noninvertible (or singular (</a:t>
            </a: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奇異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))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971550" y="1341438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Consider                 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,</a:t>
            </a:r>
            <a:endParaRPr lang="en-US" altLang="zh-TW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959583" y="2374900"/>
            <a:ext cx="72723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buSzTx/>
              <a:buFontTx/>
              <a:buNone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then  (1)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is invertible (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可逆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) (or nonsingular (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非奇異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))</a:t>
            </a:r>
          </a:p>
          <a:p>
            <a:pPr eaLnBrk="1" hangingPunct="1">
              <a:lnSpc>
                <a:spcPct val="110000"/>
              </a:lnSpc>
              <a:buSzTx/>
              <a:buFontTx/>
              <a:buNone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        (2)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B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is the inverse of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A</a:t>
            </a:r>
            <a:endParaRPr lang="zh-TW" altLang="en-US" i="1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81000" y="928688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Inverse matrix (</a:t>
            </a:r>
            <a:r>
              <a:rPr lang="en-US" altLang="en-US">
                <a:ea typeface="標楷體" pitchFamily="65" charset="-120"/>
              </a:rPr>
              <a:t>反矩陣</a:t>
            </a:r>
            <a:r>
              <a:rPr lang="en-US" altLang="zh-TW">
                <a:ea typeface="標楷體" pitchFamily="65" charset="-120"/>
              </a:rPr>
              <a:t>):</a:t>
            </a:r>
            <a:endParaRPr lang="zh-TW" altLang="en-US">
              <a:ea typeface="標楷體" pitchFamily="65" charset="-120"/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57188" y="5116513"/>
            <a:ext cx="8389937" cy="167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Bef>
                <a:spcPts val="600"/>
              </a:spcBef>
              <a:buSzTx/>
              <a:buFont typeface="Wingdings" pitchFamily="2" charset="2"/>
              <a:buNone/>
              <a:defRPr/>
            </a:pP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※ The definition of the inverse of a matrix is similar to that of the inverse of a scalar, i.e.,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c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 </a:t>
            </a:r>
            <a:r>
              <a:rPr lang="zh-TW" altLang="zh-TW" sz="2000" dirty="0">
                <a:solidFill>
                  <a:srgbClr val="0000FF"/>
                </a:solidFill>
                <a:latin typeface="+mn-lt"/>
                <a:ea typeface="新細明體"/>
                <a:cs typeface="Times New Roman"/>
              </a:rPr>
              <a:t>·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/>
                <a:cs typeface="Times New Roman"/>
              </a:rPr>
              <a:t> (1/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/>
                <a:cs typeface="Times New Roman"/>
              </a:rPr>
              <a:t>c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/>
                <a:cs typeface="Times New Roman"/>
              </a:rPr>
              <a:t>) = 1</a:t>
            </a:r>
            <a:endParaRPr lang="en-US" altLang="zh-TW" sz="2000" dirty="0">
              <a:solidFill>
                <a:srgbClr val="0000FF"/>
              </a:solidFill>
              <a:latin typeface="+mn-lt"/>
              <a:ea typeface="標楷體" pitchFamily="65" charset="-120"/>
            </a:endParaRPr>
          </a:p>
          <a:p>
            <a:pPr marL="363538" indent="-363538">
              <a:spcBef>
                <a:spcPts val="300"/>
              </a:spcBef>
              <a:buSzTx/>
              <a:buFont typeface="Wingdings" pitchFamily="2" charset="2"/>
              <a:buNone/>
              <a:defRPr/>
            </a:pPr>
            <a:r>
              <a:rPr lang="en-US" altLang="zh-TW" sz="2000" dirty="0">
                <a:solidFill>
                  <a:srgbClr val="0000FF"/>
                </a:solidFill>
              </a:rPr>
              <a:t>※ Since</a:t>
            </a:r>
            <a:r>
              <a:rPr lang="zh-TW" altLang="en-US" sz="2000" dirty="0">
                <a:solidFill>
                  <a:srgbClr val="0000FF"/>
                </a:solidFill>
              </a:rPr>
              <a:t> </a:t>
            </a:r>
            <a:r>
              <a:rPr lang="en-US" altLang="zh-TW" sz="2000" dirty="0">
                <a:solidFill>
                  <a:srgbClr val="0000FF"/>
                </a:solidFill>
              </a:rPr>
              <a:t>there is no inverse (or said multiplicative inverse (</a:t>
            </a:r>
            <a:r>
              <a:rPr lang="zh-TW" altLang="en-US" sz="2000" dirty="0">
                <a:solidFill>
                  <a:srgbClr val="0000FF"/>
                </a:solidFill>
                <a:latin typeface="+mn-ea"/>
                <a:ea typeface="+mn-ea"/>
              </a:rPr>
              <a:t>倒數</a:t>
            </a:r>
            <a:r>
              <a:rPr lang="en-US" altLang="zh-TW" sz="2000" dirty="0">
                <a:solidFill>
                  <a:srgbClr val="0000FF"/>
                </a:solidFill>
              </a:rPr>
              <a:t>)) for the real number 0, you can “imagine” that noninvertible matrices act a similar role to the real number 0 </a:t>
            </a:r>
            <a:r>
              <a:rPr lang="en-US" altLang="zh-TW" sz="2000" dirty="0" smtClean="0">
                <a:solidFill>
                  <a:srgbClr val="0000FF"/>
                </a:solidFill>
              </a:rPr>
              <a:t>in </a:t>
            </a:r>
            <a:r>
              <a:rPr lang="en-US" altLang="zh-TW" sz="2000" dirty="0">
                <a:solidFill>
                  <a:srgbClr val="0000FF"/>
                </a:solidFill>
              </a:rPr>
              <a:t>some sense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EDD52CCE-D5D4-4E5D-AF2D-2207DC4CE727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35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31751" name="Rectangle 12"/>
          <p:cNvSpPr>
            <a:spLocks noChangeArrowheads="1"/>
          </p:cNvSpPr>
          <p:nvPr/>
        </p:nvSpPr>
        <p:spPr bwMode="auto">
          <a:xfrm>
            <a:off x="0" y="240347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31752" name="Text Box 13"/>
          <p:cNvSpPr txBox="1">
            <a:spLocks noChangeArrowheads="1"/>
          </p:cNvSpPr>
          <p:nvPr/>
        </p:nvSpPr>
        <p:spPr bwMode="auto">
          <a:xfrm>
            <a:off x="838200" y="13716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If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B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and</a:t>
            </a: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C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are both inverses of the matrix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,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then</a:t>
            </a: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B = C.</a:t>
            </a:r>
          </a:p>
        </p:txBody>
      </p:sp>
      <p:grpSp>
        <p:nvGrpSpPr>
          <p:cNvPr id="31753" name="Group 29"/>
          <p:cNvGrpSpPr>
            <a:grpSpLocks/>
          </p:cNvGrpSpPr>
          <p:nvPr/>
        </p:nvGrpSpPr>
        <p:grpSpPr bwMode="auto">
          <a:xfrm>
            <a:off x="609600" y="1905000"/>
            <a:ext cx="2489200" cy="2228850"/>
            <a:chOff x="384" y="1200"/>
            <a:chExt cx="1568" cy="1404"/>
          </a:xfrm>
        </p:grpSpPr>
        <p:sp>
          <p:nvSpPr>
            <p:cNvPr id="31760" name="Text Box 14"/>
            <p:cNvSpPr txBox="1">
              <a:spLocks noChangeArrowheads="1"/>
            </p:cNvSpPr>
            <p:nvPr/>
          </p:nvSpPr>
          <p:spPr bwMode="auto">
            <a:xfrm>
              <a:off x="384" y="1200"/>
              <a:ext cx="5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zh-TW">
                  <a:ea typeface="標楷體" pitchFamily="65" charset="-120"/>
                </a:rPr>
                <a:t>Pf:</a:t>
              </a:r>
            </a:p>
          </p:txBody>
        </p:sp>
        <p:graphicFrame>
          <p:nvGraphicFramePr>
            <p:cNvPr id="31749" name="Object 4"/>
            <p:cNvGraphicFramePr>
              <a:graphicFrameLocks noChangeAspect="1"/>
            </p:cNvGraphicFramePr>
            <p:nvPr/>
          </p:nvGraphicFramePr>
          <p:xfrm>
            <a:off x="960" y="1233"/>
            <a:ext cx="992" cy="1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77" name="Equation" r:id="rId3" imgW="787320" imgH="1091880" progId="Equation.3">
                    <p:embed/>
                  </p:oleObj>
                </mc:Choice>
                <mc:Fallback>
                  <p:oleObj name="Equation" r:id="rId3" imgW="787320" imgH="10918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233"/>
                          <a:ext cx="992" cy="13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754" name="Rectangle 17"/>
          <p:cNvSpPr>
            <a:spLocks noChangeArrowheads="1"/>
          </p:cNvSpPr>
          <p:nvPr/>
        </p:nvSpPr>
        <p:spPr bwMode="auto">
          <a:xfrm>
            <a:off x="1447800" y="4191000"/>
            <a:ext cx="601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  <a:cs typeface="Times New Roman" pitchFamily="18" charset="0"/>
              </a:rPr>
              <a:t>Consequently, the inverse of a matrix is unique.</a:t>
            </a:r>
            <a:endParaRPr lang="zh-TW" altLang="en-US">
              <a:solidFill>
                <a:schemeClr val="tx1"/>
              </a:solidFill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31755" name="Group 32"/>
          <p:cNvGrpSpPr>
            <a:grpSpLocks/>
          </p:cNvGrpSpPr>
          <p:nvPr/>
        </p:nvGrpSpPr>
        <p:grpSpPr bwMode="auto">
          <a:xfrm>
            <a:off x="381000" y="4838700"/>
            <a:ext cx="5218113" cy="1447800"/>
            <a:chOff x="240" y="2928"/>
            <a:chExt cx="3287" cy="912"/>
          </a:xfrm>
        </p:grpSpPr>
        <p:sp>
          <p:nvSpPr>
            <p:cNvPr id="31758" name="Text Box 18"/>
            <p:cNvSpPr txBox="1">
              <a:spLocks noChangeArrowheads="1"/>
            </p:cNvSpPr>
            <p:nvPr/>
          </p:nvSpPr>
          <p:spPr bwMode="auto">
            <a:xfrm>
              <a:off x="240" y="2928"/>
              <a:ext cx="7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buClr>
                  <a:schemeClr val="tx1"/>
                </a:buClr>
                <a:buSzPct val="40000"/>
              </a:pPr>
              <a:r>
                <a:rPr lang="zh-TW" altLang="en-US">
                  <a:ea typeface="標楷體" pitchFamily="65" charset="-120"/>
                </a:rPr>
                <a:t> </a:t>
              </a:r>
              <a:r>
                <a:rPr lang="en-US" altLang="zh-TW">
                  <a:ea typeface="標楷體" pitchFamily="65" charset="-120"/>
                </a:rPr>
                <a:t>Notes:</a:t>
              </a:r>
            </a:p>
          </p:txBody>
        </p:sp>
        <p:sp>
          <p:nvSpPr>
            <p:cNvPr id="31759" name="Text Box 19"/>
            <p:cNvSpPr txBox="1">
              <a:spLocks noChangeArrowheads="1"/>
            </p:cNvSpPr>
            <p:nvPr/>
          </p:nvSpPr>
          <p:spPr bwMode="auto">
            <a:xfrm>
              <a:off x="531" y="3188"/>
              <a:ext cx="28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(1) The inverse of </a:t>
              </a:r>
              <a:r>
                <a:rPr lang="en-US" altLang="zh-TW" i="1">
                  <a:solidFill>
                    <a:schemeClr val="tx1"/>
                  </a:solidFill>
                  <a:ea typeface="標楷體" pitchFamily="65" charset="-120"/>
                </a:rPr>
                <a:t>A </a:t>
              </a:r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is denoted by</a:t>
              </a:r>
              <a:endParaRPr lang="zh-TW" altLang="en-US">
                <a:solidFill>
                  <a:schemeClr val="tx1"/>
                </a:solidFill>
                <a:ea typeface="標楷體" pitchFamily="65" charset="-120"/>
              </a:endParaRPr>
            </a:p>
          </p:txBody>
        </p:sp>
        <p:graphicFrame>
          <p:nvGraphicFramePr>
            <p:cNvPr id="31747" name="Object 21"/>
            <p:cNvGraphicFramePr>
              <a:graphicFrameLocks noChangeAspect="1"/>
            </p:cNvGraphicFramePr>
            <p:nvPr/>
          </p:nvGraphicFramePr>
          <p:xfrm>
            <a:off x="3264" y="3216"/>
            <a:ext cx="263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78" name="方程式" r:id="rId5" imgW="419040" imgH="330120" progId="Equation.3">
                    <p:embed/>
                  </p:oleObj>
                </mc:Choice>
                <mc:Fallback>
                  <p:oleObj name="方程式" r:id="rId5" imgW="419040" imgH="33012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3216"/>
                          <a:ext cx="263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48" name="Object 22"/>
            <p:cNvGraphicFramePr>
              <a:graphicFrameLocks noChangeAspect="1"/>
            </p:cNvGraphicFramePr>
            <p:nvPr/>
          </p:nvGraphicFramePr>
          <p:xfrm>
            <a:off x="576" y="3550"/>
            <a:ext cx="1624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79" name="Equation" r:id="rId7" imgW="1282680" imgH="228600" progId="Equation.3">
                    <p:embed/>
                  </p:oleObj>
                </mc:Choice>
                <mc:Fallback>
                  <p:oleObj name="Equation" r:id="rId7" imgW="1282680" imgH="22860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550"/>
                          <a:ext cx="1624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756" name="Text Box 31"/>
          <p:cNvSpPr txBox="1">
            <a:spLocks noChangeArrowheads="1"/>
          </p:cNvSpPr>
          <p:nvPr/>
        </p:nvSpPr>
        <p:spPr bwMode="auto">
          <a:xfrm>
            <a:off x="381000" y="914400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Theorem 2.7</a:t>
            </a:r>
            <a:r>
              <a:rPr lang="zh-TW" altLang="en-US"/>
              <a:t>: </a:t>
            </a:r>
            <a:r>
              <a:rPr lang="en-US" altLang="zh-TW"/>
              <a:t>The inverse of a matrix is unique</a:t>
            </a:r>
            <a:endParaRPr lang="en-US" altLang="zh-TW">
              <a:ea typeface="標楷體" pitchFamily="65" charset="-120"/>
            </a:endParaRPr>
          </a:p>
        </p:txBody>
      </p:sp>
      <p:sp>
        <p:nvSpPr>
          <p:cNvPr id="31757" name="Text Box 8"/>
          <p:cNvSpPr txBox="1">
            <a:spLocks noChangeArrowheads="1"/>
          </p:cNvSpPr>
          <p:nvPr/>
        </p:nvSpPr>
        <p:spPr bwMode="auto">
          <a:xfrm>
            <a:off x="3357563" y="2786063"/>
            <a:ext cx="5429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zh-TW" altLang="en-US" sz="1600">
                <a:solidFill>
                  <a:srgbClr val="0000FF"/>
                </a:solidFill>
                <a:ea typeface="標楷體" pitchFamily="65" charset="-120"/>
              </a:rPr>
              <a:t>(</a:t>
            </a:r>
            <a:r>
              <a:rPr lang="en-US" altLang="zh-TW" sz="1600">
                <a:solidFill>
                  <a:srgbClr val="0000FF"/>
                </a:solidFill>
                <a:ea typeface="標楷體" pitchFamily="65" charset="-120"/>
              </a:rPr>
              <a:t>associative property of matrix multiplication and the property for the identity matrix)</a:t>
            </a:r>
          </a:p>
        </p:txBody>
      </p:sp>
      <p:graphicFrame>
        <p:nvGraphicFramePr>
          <p:cNvPr id="31746" name="Object 15"/>
          <p:cNvGraphicFramePr>
            <a:graphicFrameLocks noChangeAspect="1"/>
          </p:cNvGraphicFramePr>
          <p:nvPr/>
        </p:nvGraphicFramePr>
        <p:xfrm>
          <a:off x="3071813" y="3000375"/>
          <a:ext cx="284162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80" name="Equation" r:id="rId9" imgW="190440" imgH="139680" progId="Equation.DSMT4">
                  <p:embed/>
                </p:oleObj>
              </mc:Choice>
              <mc:Fallback>
                <p:oleObj name="Equation" r:id="rId9" imgW="190440" imgH="1396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3000375"/>
                        <a:ext cx="284162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C58409C8-42BF-432F-ABB8-27B38768B621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36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3277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897282"/>
              </p:ext>
            </p:extLst>
          </p:nvPr>
        </p:nvGraphicFramePr>
        <p:xfrm>
          <a:off x="1643063" y="1412875"/>
          <a:ext cx="502443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55" name="Equation" r:id="rId3" imgW="2603160" imgH="279360" progId="Equation.DSMT4">
                  <p:embed/>
                </p:oleObj>
              </mc:Choice>
              <mc:Fallback>
                <p:oleObj name="Equation" r:id="rId3" imgW="2603160" imgH="279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412875"/>
                        <a:ext cx="5024437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Rectangle 11"/>
          <p:cNvSpPr>
            <a:spLocks noChangeArrowheads="1"/>
          </p:cNvSpPr>
          <p:nvPr/>
        </p:nvSpPr>
        <p:spPr bwMode="auto">
          <a:xfrm>
            <a:off x="396875" y="2379663"/>
            <a:ext cx="5014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Ex 2: Find the inverse of the matrix </a:t>
            </a:r>
            <a:r>
              <a:rPr lang="en-US" altLang="zh-TW" i="1">
                <a:ea typeface="標楷體" pitchFamily="65" charset="-120"/>
              </a:rPr>
              <a:t>A</a:t>
            </a:r>
          </a:p>
        </p:txBody>
      </p:sp>
      <p:graphicFrame>
        <p:nvGraphicFramePr>
          <p:cNvPr id="32771" name="Object 12"/>
          <p:cNvGraphicFramePr>
            <a:graphicFrameLocks noChangeAspect="1"/>
          </p:cNvGraphicFramePr>
          <p:nvPr/>
        </p:nvGraphicFramePr>
        <p:xfrm>
          <a:off x="3143250" y="2900363"/>
          <a:ext cx="17589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56" name="方程式" r:id="rId5" imgW="1765080" imgH="838080" progId="Equation.3">
                  <p:embed/>
                </p:oleObj>
              </mc:Choice>
              <mc:Fallback>
                <p:oleObj name="方程式" r:id="rId5" imgW="1765080" imgH="8380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900363"/>
                        <a:ext cx="175895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Text Box 13"/>
          <p:cNvSpPr txBox="1">
            <a:spLocks noChangeArrowheads="1"/>
          </p:cNvSpPr>
          <p:nvPr/>
        </p:nvSpPr>
        <p:spPr bwMode="auto">
          <a:xfrm>
            <a:off x="566738" y="3829050"/>
            <a:ext cx="728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>
                <a:ea typeface="標楷體" pitchFamily="65" charset="-120"/>
              </a:rPr>
              <a:t>Sol:</a:t>
            </a:r>
          </a:p>
        </p:txBody>
      </p:sp>
      <p:graphicFrame>
        <p:nvGraphicFramePr>
          <p:cNvPr id="32772" name="Object 14"/>
          <p:cNvGraphicFramePr>
            <a:graphicFrameLocks noChangeAspect="1"/>
          </p:cNvGraphicFramePr>
          <p:nvPr/>
        </p:nvGraphicFramePr>
        <p:xfrm>
          <a:off x="1274763" y="4189413"/>
          <a:ext cx="9937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57" name="Equation" r:id="rId7" imgW="495000" imgH="164880" progId="Equation.DSMT4">
                  <p:embed/>
                </p:oleObj>
              </mc:Choice>
              <mc:Fallback>
                <p:oleObj name="Equation" r:id="rId7" imgW="495000" imgH="1648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4189413"/>
                        <a:ext cx="99377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17"/>
          <p:cNvGraphicFramePr>
            <a:graphicFrameLocks noChangeAspect="1"/>
          </p:cNvGraphicFramePr>
          <p:nvPr/>
        </p:nvGraphicFramePr>
        <p:xfrm>
          <a:off x="1282700" y="4721225"/>
          <a:ext cx="36703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58" name="方程式" r:id="rId9" imgW="3670200" imgH="863280" progId="Equation.3">
                  <p:embed/>
                </p:oleObj>
              </mc:Choice>
              <mc:Fallback>
                <p:oleObj name="方程式" r:id="rId9" imgW="3670200" imgH="863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4721225"/>
                        <a:ext cx="3670300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22"/>
          <p:cNvGraphicFramePr>
            <a:graphicFrameLocks noChangeAspect="1"/>
          </p:cNvGraphicFramePr>
          <p:nvPr/>
        </p:nvGraphicFramePr>
        <p:xfrm>
          <a:off x="1295400" y="5711825"/>
          <a:ext cx="43688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59" name="方程式" r:id="rId11" imgW="4368600" imgH="863280" progId="Equation.3">
                  <p:embed/>
                </p:oleObj>
              </mc:Choice>
              <mc:Fallback>
                <p:oleObj name="方程式" r:id="rId11" imgW="4368600" imgH="8632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11825"/>
                        <a:ext cx="4368800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8" name="Text Box 25"/>
          <p:cNvSpPr txBox="1">
            <a:spLocks noChangeArrowheads="1"/>
          </p:cNvSpPr>
          <p:nvPr/>
        </p:nvSpPr>
        <p:spPr bwMode="auto">
          <a:xfrm>
            <a:off x="381000" y="914400"/>
            <a:ext cx="80073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Find the inverse of a matrix by the Gauss-Jordan </a:t>
            </a:r>
            <a:r>
              <a:rPr lang="en-US" altLang="zh-TW" dirty="0" smtClean="0">
                <a:ea typeface="標楷體" pitchFamily="65" charset="-120"/>
              </a:rPr>
              <a:t>elimination</a:t>
            </a:r>
            <a:r>
              <a:rPr lang="en-US" altLang="zh-TW" dirty="0">
                <a:ea typeface="標楷體" pitchFamily="65" charset="-12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85003E51-A9C4-4B7F-AA3B-172A9E237A04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37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33801" name="Rectangle 5"/>
          <p:cNvSpPr>
            <a:spLocks noChangeArrowheads="1"/>
          </p:cNvSpPr>
          <p:nvPr/>
        </p:nvSpPr>
        <p:spPr bwMode="auto">
          <a:xfrm>
            <a:off x="4027488" y="3902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SzTx/>
              <a:buFontTx/>
              <a:buNone/>
            </a:pPr>
            <a:endParaRPr lang="zh-TW" altLang="en-US">
              <a:solidFill>
                <a:schemeClr val="tx1"/>
              </a:solidFill>
              <a:ea typeface="標楷體" pitchFamily="65" charset="-120"/>
            </a:endParaRPr>
          </a:p>
        </p:txBody>
      </p:sp>
      <p:graphicFrame>
        <p:nvGraphicFramePr>
          <p:cNvPr id="33794" name="Object 4"/>
          <p:cNvGraphicFramePr>
            <a:graphicFrameLocks noChangeAspect="1"/>
          </p:cNvGraphicFramePr>
          <p:nvPr/>
        </p:nvGraphicFramePr>
        <p:xfrm>
          <a:off x="407988" y="3168650"/>
          <a:ext cx="61245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51" name="Equation" r:id="rId3" imgW="3047760" imgH="457200" progId="Equation.DSMT4">
                  <p:embed/>
                </p:oleObj>
              </mc:Choice>
              <mc:Fallback>
                <p:oleObj name="Equation" r:id="rId3" imgW="304776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3168650"/>
                        <a:ext cx="61245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6"/>
          <p:cNvGraphicFramePr>
            <a:graphicFrameLocks noChangeAspect="1"/>
          </p:cNvGraphicFramePr>
          <p:nvPr/>
        </p:nvGraphicFramePr>
        <p:xfrm>
          <a:off x="336550" y="4235450"/>
          <a:ext cx="61864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52" name="Equation" r:id="rId5" imgW="3073320" imgH="457200" progId="Equation.DSMT4">
                  <p:embed/>
                </p:oleObj>
              </mc:Choice>
              <mc:Fallback>
                <p:oleObj name="Equation" r:id="rId5" imgW="307332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4235450"/>
                        <a:ext cx="61864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8"/>
          <p:cNvGraphicFramePr>
            <a:graphicFrameLocks noChangeAspect="1"/>
          </p:cNvGraphicFramePr>
          <p:nvPr/>
        </p:nvGraphicFramePr>
        <p:xfrm>
          <a:off x="6629400" y="3397250"/>
          <a:ext cx="2222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53" name="方程式" r:id="rId7" imgW="2222280" imgH="368280" progId="Equation.3">
                  <p:embed/>
                </p:oleObj>
              </mc:Choice>
              <mc:Fallback>
                <p:oleObj name="方程式" r:id="rId7" imgW="2222280" imgH="3682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397250"/>
                        <a:ext cx="2222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9"/>
          <p:cNvGraphicFramePr>
            <a:graphicFrameLocks noChangeAspect="1"/>
          </p:cNvGraphicFramePr>
          <p:nvPr/>
        </p:nvGraphicFramePr>
        <p:xfrm>
          <a:off x="6629400" y="4464050"/>
          <a:ext cx="226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54" name="方程式" r:id="rId9" imgW="2260440" imgH="368280" progId="Equation.3">
                  <p:embed/>
                </p:oleObj>
              </mc:Choice>
              <mc:Fallback>
                <p:oleObj name="方程式" r:id="rId9" imgW="2260440" imgH="3682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464050"/>
                        <a:ext cx="2260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802" name="Group 19"/>
          <p:cNvGrpSpPr>
            <a:grpSpLocks/>
          </p:cNvGrpSpPr>
          <p:nvPr/>
        </p:nvGrpSpPr>
        <p:grpSpPr bwMode="auto">
          <a:xfrm>
            <a:off x="838200" y="5226050"/>
            <a:ext cx="2667000" cy="1371600"/>
            <a:chOff x="528" y="2880"/>
            <a:chExt cx="1680" cy="864"/>
          </a:xfrm>
        </p:grpSpPr>
        <p:graphicFrame>
          <p:nvGraphicFramePr>
            <p:cNvPr id="33799" name="Object 13"/>
            <p:cNvGraphicFramePr>
              <a:graphicFrameLocks noChangeAspect="1"/>
            </p:cNvGraphicFramePr>
            <p:nvPr/>
          </p:nvGraphicFramePr>
          <p:xfrm>
            <a:off x="576" y="3216"/>
            <a:ext cx="1632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555" name="方程式" r:id="rId11" imgW="2590560" imgH="838080" progId="Equation.3">
                    <p:embed/>
                  </p:oleObj>
                </mc:Choice>
                <mc:Fallback>
                  <p:oleObj name="方程式" r:id="rId11" imgW="2590560" imgH="83808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216"/>
                          <a:ext cx="1632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14" name="Text Box 15"/>
            <p:cNvSpPr txBox="1">
              <a:spLocks noChangeArrowheads="1"/>
            </p:cNvSpPr>
            <p:nvPr/>
          </p:nvSpPr>
          <p:spPr bwMode="auto">
            <a:xfrm>
              <a:off x="528" y="288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Thus</a:t>
              </a:r>
            </a:p>
          </p:txBody>
        </p:sp>
      </p:grpSp>
      <p:graphicFrame>
        <p:nvGraphicFramePr>
          <p:cNvPr id="33798" name="Object 16"/>
          <p:cNvGraphicFramePr>
            <a:graphicFrameLocks noChangeAspect="1"/>
          </p:cNvGraphicFramePr>
          <p:nvPr/>
        </p:nvGraphicFramePr>
        <p:xfrm>
          <a:off x="990600" y="1492250"/>
          <a:ext cx="3659188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56" name="Equation" r:id="rId13" imgW="1828800" imgH="812520" progId="Equation.DSMT4">
                  <p:embed/>
                </p:oleObj>
              </mc:Choice>
              <mc:Fallback>
                <p:oleObj name="Equation" r:id="rId13" imgW="1828800" imgH="8125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92250"/>
                        <a:ext cx="3659188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Text Box 20"/>
          <p:cNvSpPr txBox="1">
            <a:spLocks noChangeArrowheads="1"/>
          </p:cNvSpPr>
          <p:nvPr/>
        </p:nvSpPr>
        <p:spPr bwMode="auto">
          <a:xfrm>
            <a:off x="827088" y="908050"/>
            <a:ext cx="669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</a:rPr>
              <a:t>by equating corresponding entries</a:t>
            </a:r>
          </a:p>
        </p:txBody>
      </p:sp>
      <p:grpSp>
        <p:nvGrpSpPr>
          <p:cNvPr id="33804" name="Group 24"/>
          <p:cNvGrpSpPr>
            <a:grpSpLocks/>
          </p:cNvGrpSpPr>
          <p:nvPr/>
        </p:nvGrpSpPr>
        <p:grpSpPr bwMode="auto">
          <a:xfrm>
            <a:off x="4716463" y="1916113"/>
            <a:ext cx="863600" cy="865187"/>
            <a:chOff x="2971" y="1207"/>
            <a:chExt cx="544" cy="545"/>
          </a:xfrm>
        </p:grpSpPr>
        <p:sp>
          <p:nvSpPr>
            <p:cNvPr id="33811" name="Line 21"/>
            <p:cNvSpPr>
              <a:spLocks noChangeShapeType="1"/>
            </p:cNvSpPr>
            <p:nvPr/>
          </p:nvSpPr>
          <p:spPr bwMode="auto">
            <a:xfrm>
              <a:off x="2971" y="1207"/>
              <a:ext cx="408" cy="27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33812" name="Line 22"/>
            <p:cNvSpPr>
              <a:spLocks noChangeShapeType="1"/>
            </p:cNvSpPr>
            <p:nvPr/>
          </p:nvSpPr>
          <p:spPr bwMode="auto">
            <a:xfrm flipV="1">
              <a:off x="2971" y="1480"/>
              <a:ext cx="408" cy="2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33813" name="Line 23"/>
            <p:cNvSpPr>
              <a:spLocks noChangeShapeType="1"/>
            </p:cNvSpPr>
            <p:nvPr/>
          </p:nvSpPr>
          <p:spPr bwMode="auto">
            <a:xfrm>
              <a:off x="3379" y="1480"/>
              <a:ext cx="13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33805" name="Text Box 25"/>
          <p:cNvSpPr txBox="1">
            <a:spLocks noChangeArrowheads="1"/>
          </p:cNvSpPr>
          <p:nvPr/>
        </p:nvSpPr>
        <p:spPr bwMode="auto">
          <a:xfrm>
            <a:off x="5651500" y="1500188"/>
            <a:ext cx="2921000" cy="13239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 sz="2000" dirty="0"/>
              <a:t>This two systems of linear equations </a:t>
            </a:r>
            <a:r>
              <a:rPr lang="en-US" altLang="zh-TW" sz="2000" dirty="0" smtClean="0"/>
              <a:t>share </a:t>
            </a:r>
            <a:r>
              <a:rPr lang="en-US" altLang="zh-TW" sz="2000" dirty="0"/>
              <a:t>the same coefficient matrix, which is exactly the matrix </a:t>
            </a:r>
            <a:r>
              <a:rPr lang="en-US" altLang="zh-TW" sz="2000" i="1" dirty="0" smtClean="0"/>
              <a:t>A</a:t>
            </a:r>
            <a:endParaRPr lang="en-US" altLang="zh-TW" sz="2000" dirty="0"/>
          </a:p>
        </p:txBody>
      </p:sp>
      <p:sp>
        <p:nvSpPr>
          <p:cNvPr id="33806" name="Oval 26"/>
          <p:cNvSpPr>
            <a:spLocks noChangeArrowheads="1"/>
          </p:cNvSpPr>
          <p:nvPr/>
        </p:nvSpPr>
        <p:spPr bwMode="auto">
          <a:xfrm>
            <a:off x="3348038" y="3213100"/>
            <a:ext cx="1079500" cy="50323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33807" name="Oval 27"/>
          <p:cNvSpPr>
            <a:spLocks noChangeArrowheads="1"/>
          </p:cNvSpPr>
          <p:nvPr/>
        </p:nvSpPr>
        <p:spPr bwMode="auto">
          <a:xfrm>
            <a:off x="3348038" y="4294188"/>
            <a:ext cx="1079500" cy="50323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33808" name="Line 28"/>
          <p:cNvSpPr>
            <a:spLocks noChangeShapeType="1"/>
          </p:cNvSpPr>
          <p:nvPr/>
        </p:nvSpPr>
        <p:spPr bwMode="auto">
          <a:xfrm>
            <a:off x="4140200" y="3716338"/>
            <a:ext cx="647700" cy="2089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33809" name="Line 29"/>
          <p:cNvSpPr>
            <a:spLocks noChangeShapeType="1"/>
          </p:cNvSpPr>
          <p:nvPr/>
        </p:nvSpPr>
        <p:spPr bwMode="auto">
          <a:xfrm>
            <a:off x="3924300" y="4797425"/>
            <a:ext cx="863600" cy="1008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33810" name="Text Box 30"/>
          <p:cNvSpPr txBox="1">
            <a:spLocks noChangeArrowheads="1"/>
          </p:cNvSpPr>
          <p:nvPr/>
        </p:nvSpPr>
        <p:spPr bwMode="auto">
          <a:xfrm>
            <a:off x="4787900" y="5446713"/>
            <a:ext cx="2736850" cy="13239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 sz="2000" dirty="0"/>
              <a:t>Perform the Gauss-Jordan elimination on the matrix </a:t>
            </a:r>
            <a:r>
              <a:rPr lang="en-US" altLang="zh-TW" sz="2000" i="1" dirty="0"/>
              <a:t>A</a:t>
            </a:r>
            <a:r>
              <a:rPr lang="en-US" altLang="zh-TW" sz="2000" dirty="0"/>
              <a:t> with the same row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2DE34924-3A83-46A3-8CCB-FA172D0AF41D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38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3481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47183"/>
              </p:ext>
            </p:extLst>
          </p:nvPr>
        </p:nvGraphicFramePr>
        <p:xfrm>
          <a:off x="755650" y="3214688"/>
          <a:ext cx="7075488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6" name="Equation" r:id="rId3" imgW="3403440" imgH="685800" progId="Equation.DSMT4">
                  <p:embed/>
                </p:oleObj>
              </mc:Choice>
              <mc:Fallback>
                <p:oleObj name="Equation" r:id="rId3" imgW="3403440" imgH="6858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214688"/>
                        <a:ext cx="7075488" cy="136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785813" y="5929313"/>
            <a:ext cx="7056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※ </a:t>
            </a:r>
            <a:r>
              <a:rPr lang="en-US" altLang="zh-TW" sz="2000">
                <a:solidFill>
                  <a:srgbClr val="0000FF"/>
                </a:solidFill>
                <a:ea typeface="標楷體" pitchFamily="65" charset="-120"/>
              </a:rPr>
              <a:t>If </a:t>
            </a:r>
            <a:r>
              <a:rPr lang="en-US" altLang="zh-TW" sz="2000" i="1">
                <a:solidFill>
                  <a:srgbClr val="0000FF"/>
                </a:solidFill>
                <a:ea typeface="標楷體" pitchFamily="65" charset="-120"/>
              </a:rPr>
              <a:t>A</a:t>
            </a:r>
            <a:r>
              <a:rPr lang="en-US" altLang="zh-TW" sz="2000">
                <a:solidFill>
                  <a:srgbClr val="0000FF"/>
                </a:solidFill>
                <a:ea typeface="標楷體" pitchFamily="65" charset="-120"/>
              </a:rPr>
              <a:t> cannot be row reduced to </a:t>
            </a:r>
            <a:r>
              <a:rPr lang="en-US" altLang="zh-TW" sz="2000" i="1">
                <a:solidFill>
                  <a:srgbClr val="0000FF"/>
                </a:solidFill>
                <a:ea typeface="標楷體" pitchFamily="65" charset="-120"/>
              </a:rPr>
              <a:t>I</a:t>
            </a:r>
            <a:r>
              <a:rPr lang="en-US" altLang="zh-TW" sz="2000">
                <a:solidFill>
                  <a:srgbClr val="0000FF"/>
                </a:solidFill>
                <a:ea typeface="標楷體" pitchFamily="65" charset="-120"/>
              </a:rPr>
              <a:t>, then </a:t>
            </a:r>
            <a:r>
              <a:rPr lang="en-US" altLang="zh-TW" sz="2000" i="1">
                <a:solidFill>
                  <a:srgbClr val="0000FF"/>
                </a:solidFill>
                <a:ea typeface="標楷體" pitchFamily="65" charset="-120"/>
              </a:rPr>
              <a:t>A</a:t>
            </a:r>
            <a:r>
              <a:rPr lang="en-US" altLang="zh-TW" sz="2000">
                <a:solidFill>
                  <a:srgbClr val="0000FF"/>
                </a:solidFill>
                <a:ea typeface="標楷體" pitchFamily="65" charset="-120"/>
              </a:rPr>
              <a:t> is singular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95288" y="1052513"/>
            <a:ext cx="7524750" cy="19018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chemeClr val="tx1"/>
              </a:buClr>
              <a:buSzPct val="40000"/>
              <a:defRPr/>
            </a:pP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Note:</a:t>
            </a:r>
          </a:p>
          <a:p>
            <a:pPr marL="269875">
              <a:lnSpc>
                <a:spcPct val="110000"/>
              </a:lnSpc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 smtClean="0">
                <a:ea typeface="標楷體" pitchFamily="65" charset="-120"/>
              </a:rPr>
              <a:t>Instead of solving </a:t>
            </a:r>
            <a:r>
              <a:rPr lang="en-US" altLang="zh-TW" dirty="0">
                <a:ea typeface="標楷體" pitchFamily="65" charset="-120"/>
              </a:rPr>
              <a:t>the two systems separately, you can solve them simultaneously by </a:t>
            </a:r>
            <a:r>
              <a:rPr lang="en-US" altLang="zh-TW" dirty="0" smtClean="0">
                <a:ea typeface="標楷體" pitchFamily="65" charset="-120"/>
              </a:rPr>
              <a:t>appending</a:t>
            </a:r>
            <a:r>
              <a:rPr lang="zh-TW" altLang="en-US" dirty="0" smtClean="0">
                <a:ea typeface="標楷體" pitchFamily="65" charset="-120"/>
              </a:rPr>
              <a:t>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附加</a:t>
            </a:r>
            <a:r>
              <a:rPr lang="en-US" altLang="zh-TW" dirty="0" smtClean="0">
                <a:ea typeface="標楷體" pitchFamily="65" charset="-120"/>
              </a:rPr>
              <a:t>) </a:t>
            </a:r>
            <a:r>
              <a:rPr lang="en-US" altLang="zh-TW" dirty="0">
                <a:ea typeface="標楷體" pitchFamily="65" charset="-120"/>
              </a:rPr>
              <a:t>the identity matrix to the right of the coefficient matrix</a:t>
            </a:r>
          </a:p>
        </p:txBody>
      </p:sp>
      <p:sp>
        <p:nvSpPr>
          <p:cNvPr id="34824" name="橢圓 5"/>
          <p:cNvSpPr>
            <a:spLocks noChangeArrowheads="1"/>
          </p:cNvSpPr>
          <p:nvPr/>
        </p:nvSpPr>
        <p:spPr bwMode="auto">
          <a:xfrm>
            <a:off x="6735763" y="3071813"/>
            <a:ext cx="428625" cy="1143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cxnSp>
        <p:nvCxnSpPr>
          <p:cNvPr id="34825" name="直線單箭頭接點 7"/>
          <p:cNvCxnSpPr>
            <a:cxnSpLocks noChangeShapeType="1"/>
          </p:cNvCxnSpPr>
          <p:nvPr/>
        </p:nvCxnSpPr>
        <p:spPr bwMode="auto">
          <a:xfrm flipV="1">
            <a:off x="6000750" y="4214813"/>
            <a:ext cx="877888" cy="7143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4819" name="Object 8"/>
          <p:cNvGraphicFramePr>
            <a:graphicFrameLocks noChangeAspect="1"/>
          </p:cNvGraphicFramePr>
          <p:nvPr/>
        </p:nvGraphicFramePr>
        <p:xfrm>
          <a:off x="5143500" y="4929188"/>
          <a:ext cx="15652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7" name="Equation" r:id="rId5" imgW="1117440" imgH="482400" progId="Equation.DSMT4">
                  <p:embed/>
                </p:oleObj>
              </mc:Choice>
              <mc:Fallback>
                <p:oleObj name="Equation" r:id="rId5" imgW="111744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929188"/>
                        <a:ext cx="156527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橢圓 11"/>
          <p:cNvSpPr>
            <a:spLocks noChangeArrowheads="1"/>
          </p:cNvSpPr>
          <p:nvPr/>
        </p:nvSpPr>
        <p:spPr bwMode="auto">
          <a:xfrm>
            <a:off x="7358063" y="3071813"/>
            <a:ext cx="428625" cy="1143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cxnSp>
        <p:nvCxnSpPr>
          <p:cNvPr id="34827" name="直線單箭頭接點 12"/>
          <p:cNvCxnSpPr>
            <a:cxnSpLocks noChangeShapeType="1"/>
          </p:cNvCxnSpPr>
          <p:nvPr/>
        </p:nvCxnSpPr>
        <p:spPr bwMode="auto">
          <a:xfrm rot="16200000" flipV="1">
            <a:off x="7572375" y="4286251"/>
            <a:ext cx="642937" cy="50006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7350125" y="4929188"/>
          <a:ext cx="15827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8" name="Equation" r:id="rId7" imgW="1130040" imgH="482400" progId="Equation.DSMT4">
                  <p:embed/>
                </p:oleObj>
              </mc:Choice>
              <mc:Fallback>
                <p:oleObj name="Equation" r:id="rId7" imgW="113004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25" y="4929188"/>
                        <a:ext cx="15827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D7ECC28D-4AC4-4FFD-9DE4-547C64746C32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39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35842" name="Object 1024"/>
          <p:cNvGraphicFramePr>
            <a:graphicFrameLocks noChangeAspect="1"/>
          </p:cNvGraphicFramePr>
          <p:nvPr/>
        </p:nvGraphicFramePr>
        <p:xfrm>
          <a:off x="3143250" y="1493838"/>
          <a:ext cx="19954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36" name="Equation" r:id="rId3" imgW="1104840" imgH="558720" progId="Equation.3">
                  <p:embed/>
                </p:oleObj>
              </mc:Choice>
              <mc:Fallback>
                <p:oleObj name="Equation" r:id="rId3" imgW="1104840" imgH="55872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493838"/>
                        <a:ext cx="199548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1025"/>
          <p:cNvGraphicFramePr>
            <a:graphicFrameLocks noChangeAspect="1"/>
          </p:cNvGraphicFramePr>
          <p:nvPr/>
        </p:nvGraphicFramePr>
        <p:xfrm>
          <a:off x="468313" y="3948113"/>
          <a:ext cx="4319587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37" name="Equation" r:id="rId5" imgW="2539800" imgH="711000" progId="Equation.DSMT4">
                  <p:embed/>
                </p:oleObj>
              </mc:Choice>
              <mc:Fallback>
                <p:oleObj name="Equation" r:id="rId5" imgW="2539800" imgH="7110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948113"/>
                        <a:ext cx="4319587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49" name="Group 20"/>
          <p:cNvGrpSpPr>
            <a:grpSpLocks/>
          </p:cNvGrpSpPr>
          <p:nvPr/>
        </p:nvGrpSpPr>
        <p:grpSpPr bwMode="auto">
          <a:xfrm>
            <a:off x="539750" y="2514600"/>
            <a:ext cx="4186238" cy="1385888"/>
            <a:chOff x="336" y="1584"/>
            <a:chExt cx="2637" cy="873"/>
          </a:xfrm>
        </p:grpSpPr>
        <p:sp>
          <p:nvSpPr>
            <p:cNvPr id="35851" name="Text Box 7"/>
            <p:cNvSpPr txBox="1">
              <a:spLocks noChangeArrowheads="1"/>
            </p:cNvSpPr>
            <p:nvPr/>
          </p:nvSpPr>
          <p:spPr bwMode="auto">
            <a:xfrm>
              <a:off x="336" y="1584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zh-TW">
                  <a:ea typeface="標楷體" pitchFamily="65" charset="-120"/>
                </a:rPr>
                <a:t>Sol:</a:t>
              </a:r>
            </a:p>
          </p:txBody>
        </p:sp>
        <p:graphicFrame>
          <p:nvGraphicFramePr>
            <p:cNvPr id="35847" name="Object 1029"/>
            <p:cNvGraphicFramePr>
              <a:graphicFrameLocks noChangeAspect="1"/>
            </p:cNvGraphicFramePr>
            <p:nvPr/>
          </p:nvGraphicFramePr>
          <p:xfrm>
            <a:off x="555" y="1824"/>
            <a:ext cx="2418" cy="6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638" name="Equation" r:id="rId7" imgW="2133360" imgH="558720" progId="Equation.3">
                    <p:embed/>
                  </p:oleObj>
                </mc:Choice>
                <mc:Fallback>
                  <p:oleObj name="Equation" r:id="rId7" imgW="2133360" imgH="558720" progId="Equation.3">
                    <p:embed/>
                    <p:pic>
                      <p:nvPicPr>
                        <p:cNvPr id="0" name="Object 10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" y="1824"/>
                          <a:ext cx="2418" cy="6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chemeClr val="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844" name="Object 1026"/>
          <p:cNvGraphicFramePr>
            <a:graphicFrameLocks noChangeAspect="1"/>
          </p:cNvGraphicFramePr>
          <p:nvPr/>
        </p:nvGraphicFramePr>
        <p:xfrm>
          <a:off x="4716463" y="3887788"/>
          <a:ext cx="4105275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39" name="Equation" r:id="rId9" imgW="2336760" imgH="711000" progId="Equation.DSMT4">
                  <p:embed/>
                </p:oleObj>
              </mc:Choice>
              <mc:Fallback>
                <p:oleObj name="Equation" r:id="rId9" imgW="2336760" imgH="71100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887788"/>
                        <a:ext cx="4105275" cy="124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1027"/>
          <p:cNvGraphicFramePr>
            <a:graphicFrameLocks noChangeAspect="1"/>
          </p:cNvGraphicFramePr>
          <p:nvPr/>
        </p:nvGraphicFramePr>
        <p:xfrm>
          <a:off x="4751388" y="5214938"/>
          <a:ext cx="4084637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40" name="Equation" r:id="rId11" imgW="2552400" imgH="711000" progId="Equation.DSMT4">
                  <p:embed/>
                </p:oleObj>
              </mc:Choice>
              <mc:Fallback>
                <p:oleObj name="Equation" r:id="rId11" imgW="2552400" imgH="711000" progId="Equation.DSMT4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5214938"/>
                        <a:ext cx="4084637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1028"/>
          <p:cNvGraphicFramePr>
            <a:graphicFrameLocks noChangeAspect="1"/>
          </p:cNvGraphicFramePr>
          <p:nvPr/>
        </p:nvGraphicFramePr>
        <p:xfrm>
          <a:off x="466725" y="5214938"/>
          <a:ext cx="4056063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41" name="Equation" r:id="rId13" imgW="2323800" imgH="711000" progId="Equation.DSMT4">
                  <p:embed/>
                </p:oleObj>
              </mc:Choice>
              <mc:Fallback>
                <p:oleObj name="Equation" r:id="rId13" imgW="2323800" imgH="711000" progId="Equation.DSMT4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214938"/>
                        <a:ext cx="4056063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381000" y="914400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Ex 3: Find the inverse of the following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2097B8EA-C184-4869-A19A-5DDE76764375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4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3081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367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Matrix addition: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933450" y="1557338"/>
          <a:ext cx="33512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12" name="Equation" r:id="rId3" imgW="1676160" imgH="241200" progId="Equation.DSMT4">
                  <p:embed/>
                </p:oleObj>
              </mc:Choice>
              <mc:Fallback>
                <p:oleObj name="Equation" r:id="rId3" imgW="167616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1557338"/>
                        <a:ext cx="33512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928688" y="2227263"/>
          <a:ext cx="69326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13" name="Equation" r:id="rId5" imgW="3466800" imgH="241200" progId="Equation.DSMT4">
                  <p:embed/>
                </p:oleObj>
              </mc:Choice>
              <mc:Fallback>
                <p:oleObj name="Equation" r:id="rId5" imgW="346680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227263"/>
                        <a:ext cx="69326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422275" y="2895600"/>
            <a:ext cx="407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Ex 2</a:t>
            </a:r>
            <a:r>
              <a:rPr lang="en-US" altLang="zh-TW"/>
              <a:t>: </a:t>
            </a:r>
            <a:r>
              <a:rPr lang="en-US" altLang="zh-TW">
                <a:ea typeface="標楷體" pitchFamily="65" charset="-120"/>
              </a:rPr>
              <a:t>Matrix addition</a:t>
            </a:r>
          </a:p>
        </p:txBody>
      </p:sp>
      <p:graphicFrame>
        <p:nvGraphicFramePr>
          <p:cNvPr id="3076" name="Object 9"/>
          <p:cNvGraphicFramePr>
            <a:graphicFrameLocks noChangeAspect="1"/>
          </p:cNvGraphicFramePr>
          <p:nvPr/>
        </p:nvGraphicFramePr>
        <p:xfrm>
          <a:off x="914400" y="3587750"/>
          <a:ext cx="57467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14" name="方程式" r:id="rId7" imgW="5740200" imgH="838080" progId="Equation.3">
                  <p:embed/>
                </p:oleObj>
              </mc:Choice>
              <mc:Fallback>
                <p:oleObj name="方程式" r:id="rId7" imgW="5740200" imgH="8380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7750"/>
                        <a:ext cx="574675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3" name="Group 14"/>
          <p:cNvGrpSpPr>
            <a:grpSpLocks/>
          </p:cNvGrpSpPr>
          <p:nvPr/>
        </p:nvGrpSpPr>
        <p:grpSpPr bwMode="auto">
          <a:xfrm>
            <a:off x="933450" y="4676775"/>
            <a:ext cx="3692525" cy="1343025"/>
            <a:chOff x="588" y="2660"/>
            <a:chExt cx="2326" cy="846"/>
          </a:xfrm>
        </p:grpSpPr>
        <p:graphicFrame>
          <p:nvGraphicFramePr>
            <p:cNvPr id="3077" name="Object 11"/>
            <p:cNvGraphicFramePr>
              <a:graphicFrameLocks noChangeAspect="1"/>
            </p:cNvGraphicFramePr>
            <p:nvPr/>
          </p:nvGraphicFramePr>
          <p:xfrm>
            <a:off x="588" y="2674"/>
            <a:ext cx="1104" cy="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15" name="方程式" r:id="rId9" imgW="1752480" imgH="1320480" progId="Equation.3">
                    <p:embed/>
                  </p:oleObj>
                </mc:Choice>
                <mc:Fallback>
                  <p:oleObj name="方程式" r:id="rId9" imgW="1752480" imgH="132048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" y="2674"/>
                          <a:ext cx="1104" cy="8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12"/>
            <p:cNvGraphicFramePr>
              <a:graphicFrameLocks noChangeAspect="1"/>
            </p:cNvGraphicFramePr>
            <p:nvPr/>
          </p:nvGraphicFramePr>
          <p:xfrm>
            <a:off x="1756" y="2660"/>
            <a:ext cx="688" cy="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16" name="方程式" r:id="rId11" imgW="1091880" imgH="1320480" progId="Equation.3">
                    <p:embed/>
                  </p:oleObj>
                </mc:Choice>
                <mc:Fallback>
                  <p:oleObj name="方程式" r:id="rId11" imgW="1091880" imgH="132048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6" y="2660"/>
                          <a:ext cx="688" cy="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9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6616217"/>
                </p:ext>
              </p:extLst>
            </p:nvPr>
          </p:nvGraphicFramePr>
          <p:xfrm>
            <a:off x="2482" y="2660"/>
            <a:ext cx="432" cy="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17" name="Equation" r:id="rId13" imgW="685800" imgH="1320480" progId="Equation.DSMT4">
                    <p:embed/>
                  </p:oleObj>
                </mc:Choice>
                <mc:Fallback>
                  <p:oleObj name="Equation" r:id="rId13" imgW="685800" imgH="132048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2" y="2660"/>
                          <a:ext cx="432" cy="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CBC29332-AB64-4CC4-8ED0-2B92B5BDD9E5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40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36866" name="Object 1024"/>
          <p:cNvGraphicFramePr>
            <a:graphicFrameLocks noChangeAspect="1"/>
          </p:cNvGraphicFramePr>
          <p:nvPr/>
        </p:nvGraphicFramePr>
        <p:xfrm>
          <a:off x="617538" y="1068388"/>
          <a:ext cx="37973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78" name="Equation" r:id="rId3" imgW="2374560" imgH="711000" progId="Equation.DSMT4">
                  <p:embed/>
                </p:oleObj>
              </mc:Choice>
              <mc:Fallback>
                <p:oleObj name="Equation" r:id="rId3" imgW="2374560" imgH="7110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1068388"/>
                        <a:ext cx="3797300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1025"/>
          <p:cNvGraphicFramePr>
            <a:graphicFrameLocks noChangeAspect="1"/>
          </p:cNvGraphicFramePr>
          <p:nvPr/>
        </p:nvGraphicFramePr>
        <p:xfrm>
          <a:off x="4572000" y="1052513"/>
          <a:ext cx="3675063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79" name="Equation" r:id="rId5" imgW="2298600" imgH="711000" progId="Equation.DSMT4">
                  <p:embed/>
                </p:oleObj>
              </mc:Choice>
              <mc:Fallback>
                <p:oleObj name="Equation" r:id="rId5" imgW="2298600" imgH="7110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52513"/>
                        <a:ext cx="3675063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Rectangle 13"/>
          <p:cNvSpPr>
            <a:spLocks noChangeArrowheads="1"/>
          </p:cNvSpPr>
          <p:nvPr/>
        </p:nvSpPr>
        <p:spPr bwMode="auto">
          <a:xfrm>
            <a:off x="838200" y="30734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So the matrix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is invertible, and its inverse is</a:t>
            </a:r>
            <a:endParaRPr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36868" name="Object 1026"/>
          <p:cNvGraphicFramePr>
            <a:graphicFrameLocks noChangeAspect="1"/>
          </p:cNvGraphicFramePr>
          <p:nvPr/>
        </p:nvGraphicFramePr>
        <p:xfrm>
          <a:off x="3154363" y="3562350"/>
          <a:ext cx="2417762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80" name="Equation" r:id="rId7" imgW="1346040" imgH="711000" progId="Equation.3">
                  <p:embed/>
                </p:oleObj>
              </mc:Choice>
              <mc:Fallback>
                <p:oleObj name="Equation" r:id="rId7" imgW="1346040" imgH="7110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3562350"/>
                        <a:ext cx="2417762" cy="1281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1027"/>
          <p:cNvGraphicFramePr>
            <a:graphicFrameLocks noChangeAspect="1"/>
          </p:cNvGraphicFramePr>
          <p:nvPr/>
        </p:nvGraphicFramePr>
        <p:xfrm>
          <a:off x="914400" y="2540000"/>
          <a:ext cx="12382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81" name="方程式" r:id="rId9" imgW="850680" imgH="228600" progId="Equation.3">
                  <p:embed/>
                </p:oleObj>
              </mc:Choice>
              <mc:Fallback>
                <p:oleObj name="方程式" r:id="rId9" imgW="850680" imgH="2286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40000"/>
                        <a:ext cx="12382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Text Box 20"/>
          <p:cNvSpPr txBox="1">
            <a:spLocks noChangeArrowheads="1"/>
          </p:cNvSpPr>
          <p:nvPr/>
        </p:nvSpPr>
        <p:spPr bwMode="auto">
          <a:xfrm>
            <a:off x="642938" y="5114925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buClr>
                <a:schemeClr val="tx1"/>
              </a:buClr>
              <a:buSzPct val="40000"/>
            </a:pPr>
            <a:r>
              <a:rPr lang="zh-TW" altLang="en-US">
                <a:latin typeface="Tahoma" pitchFamily="34" charset="0"/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Check it by yourselves:</a:t>
            </a:r>
            <a:endParaRPr lang="en-US" altLang="zh-TW"/>
          </a:p>
        </p:txBody>
      </p:sp>
      <p:graphicFrame>
        <p:nvGraphicFramePr>
          <p:cNvPr id="36870" name="Object 1028"/>
          <p:cNvGraphicFramePr>
            <a:graphicFrameLocks noChangeAspect="1"/>
          </p:cNvGraphicFramePr>
          <p:nvPr/>
        </p:nvGraphicFramePr>
        <p:xfrm>
          <a:off x="1928813" y="5686425"/>
          <a:ext cx="22193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82" name="方程式" r:id="rId11" imgW="1104840" imgH="190440" progId="Equation.3">
                  <p:embed/>
                </p:oleObj>
              </mc:Choice>
              <mc:Fallback>
                <p:oleObj name="方程式" r:id="rId11" imgW="1104840" imgH="19044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5686425"/>
                        <a:ext cx="22193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E75AD31B-3C91-4382-AD5E-E03CFB50A7B7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41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66563" name="Text Box 20"/>
          <p:cNvSpPr txBox="1">
            <a:spLocks noChangeArrowheads="1"/>
          </p:cNvSpPr>
          <p:nvPr/>
        </p:nvSpPr>
        <p:spPr bwMode="auto">
          <a:xfrm>
            <a:off x="428625" y="857250"/>
            <a:ext cx="835818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zh-TW" altLang="en-US" dirty="0">
                <a:latin typeface="Tahoma" pitchFamily="34" charset="0"/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Matrix Operations in Excel</a:t>
            </a:r>
          </a:p>
          <a:p>
            <a:pPr lvl="1" eaLnBrk="1" hangingPunct="1">
              <a:buClr>
                <a:schemeClr val="tx1"/>
              </a:buClr>
              <a:buSzPct val="40000"/>
              <a:buFont typeface="Wingdings" pitchFamily="2" charset="2"/>
              <a:buChar char="l"/>
            </a:pPr>
            <a:r>
              <a:rPr lang="en-US" altLang="zh-TW" dirty="0">
                <a:ea typeface="標楷體" pitchFamily="65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ea typeface="標楷體" pitchFamily="65" charset="-120"/>
              </a:rPr>
              <a:t>TRANSPOSE: calculate the transpose of a matrix</a:t>
            </a:r>
            <a:r>
              <a:rPr lang="en-US" altLang="zh-TW" dirty="0">
                <a:ea typeface="標楷體" pitchFamily="65" charset="-120"/>
              </a:rPr>
              <a:t> </a:t>
            </a:r>
          </a:p>
          <a:p>
            <a:pPr lvl="1" eaLnBrk="1" hangingPunct="1">
              <a:buClr>
                <a:schemeClr val="tx1"/>
              </a:buClr>
              <a:buSzPct val="40000"/>
              <a:buFont typeface="Wingdings" pitchFamily="2" charset="2"/>
              <a:buChar char="l"/>
            </a:pPr>
            <a:r>
              <a:rPr lang="en-US" altLang="zh-TW" dirty="0">
                <a:solidFill>
                  <a:schemeClr val="bg2"/>
                </a:solidFill>
                <a:ea typeface="標楷體" pitchFamily="65" charset="-120"/>
              </a:rPr>
              <a:t> MMULT: matrix multiplication</a:t>
            </a:r>
          </a:p>
          <a:p>
            <a:pPr lvl="1" eaLnBrk="1" hangingPunct="1">
              <a:buClr>
                <a:schemeClr val="tx1"/>
              </a:buClr>
              <a:buSzPct val="40000"/>
              <a:buFont typeface="Wingdings" pitchFamily="2" charset="2"/>
              <a:buChar char="l"/>
            </a:pPr>
            <a:r>
              <a:rPr lang="en-US" altLang="zh-TW" dirty="0">
                <a:solidFill>
                  <a:schemeClr val="bg2"/>
                </a:solidFill>
                <a:ea typeface="標楷體" pitchFamily="65" charset="-120"/>
              </a:rPr>
              <a:t> MINVERSE: calculate the inverse of a matrix</a:t>
            </a:r>
          </a:p>
          <a:p>
            <a:pPr lvl="1" eaLnBrk="1" hangingPunct="1">
              <a:buClr>
                <a:schemeClr val="tx1"/>
              </a:buClr>
              <a:buSzPct val="40000"/>
              <a:buFont typeface="Wingdings" pitchFamily="2" charset="2"/>
              <a:buChar char="l"/>
            </a:pPr>
            <a:r>
              <a:rPr lang="en-US" altLang="zh-TW" dirty="0">
                <a:solidFill>
                  <a:schemeClr val="bg2"/>
                </a:solidFill>
                <a:ea typeface="標楷體" pitchFamily="65" charset="-120"/>
              </a:rPr>
              <a:t> MDETERM: calculate the determinant of a matrix</a:t>
            </a:r>
          </a:p>
          <a:p>
            <a:pPr lvl="1" eaLnBrk="1" hangingPunct="1">
              <a:buClr>
                <a:schemeClr val="tx1"/>
              </a:buClr>
              <a:buSzPct val="40000"/>
              <a:buFont typeface="Wingdings" pitchFamily="2" charset="2"/>
              <a:buChar char="l"/>
            </a:pPr>
            <a:r>
              <a:rPr lang="en-US" altLang="zh-TW" dirty="0">
                <a:solidFill>
                  <a:schemeClr val="bg2"/>
                </a:solidFill>
                <a:ea typeface="標楷體" pitchFamily="65" charset="-120"/>
              </a:rPr>
              <a:t> SUMPRODUCT: calculate the inner product of two vectors </a:t>
            </a:r>
            <a:endParaRPr lang="en-US" altLang="zh-TW" dirty="0">
              <a:solidFill>
                <a:schemeClr val="bg2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2938" y="4214813"/>
            <a:ext cx="7929562" cy="2323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Bef>
                <a:spcPts val="600"/>
              </a:spcBef>
              <a:buSzTx/>
              <a:buFontTx/>
              <a:buNone/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※ For TRANSPOSE, MMULT, and MINVSRSE, since the output should be a matrix or a vector, we need to input the formula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標楷體" pitchFamily="65" charset="-120"/>
              </a:rPr>
              <a:t>in a cell first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, then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標楷體" pitchFamily="65" charset="-120"/>
              </a:rPr>
              <a:t>identify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the output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標楷體" pitchFamily="65" charset="-120"/>
              </a:rPr>
              <a:t>range (the cell with the input formula located at the position 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標楷體" pitchFamily="65" charset="-120"/>
              </a:rPr>
              <a:t>a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n-lt"/>
                <a:ea typeface="標楷體" pitchFamily="65" charset="-120"/>
              </a:rPr>
              <a:t>11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標楷體" pitchFamily="65" charset="-120"/>
              </a:rPr>
              <a:t>),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and finally put focus on the formula description cell and press “</a:t>
            </a:r>
            <a:r>
              <a:rPr lang="en-US" altLang="zh-TW" sz="2000" dirty="0" err="1">
                <a:solidFill>
                  <a:srgbClr val="0000FF"/>
                </a:solidFill>
                <a:latin typeface="+mn-lt"/>
                <a:ea typeface="標楷體" pitchFamily="65" charset="-120"/>
              </a:rPr>
              <a:t>Ctrl+Shift+Enter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” to obtain the desired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標楷體" pitchFamily="65" charset="-120"/>
              </a:rPr>
              <a:t>result</a:t>
            </a:r>
            <a:endParaRPr lang="en-US" altLang="zh-TW" sz="2000" dirty="0">
              <a:solidFill>
                <a:srgbClr val="0000FF"/>
              </a:solidFill>
              <a:latin typeface="+mn-lt"/>
              <a:ea typeface="標楷體" pitchFamily="65" charset="-120"/>
            </a:endParaRPr>
          </a:p>
          <a:p>
            <a:pPr marL="363538" indent="-363538">
              <a:spcBef>
                <a:spcPts val="600"/>
              </a:spcBef>
              <a:buSzTx/>
              <a:buFontTx/>
              <a:buNone/>
              <a:defRPr/>
            </a:pP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※ See “Matrix operations in 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Excel for Ch2.xlsx” 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downloaded from my 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website</a:t>
            </a:r>
            <a:endParaRPr lang="en-US" altLang="zh-TW" sz="2000" dirty="0">
              <a:solidFill>
                <a:srgbClr val="0000FF"/>
              </a:solidFill>
              <a:latin typeface="+mn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2368D1C5-1232-4B61-85E6-D0A79B8B582C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42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37896" name="Text Box 5"/>
          <p:cNvSpPr txBox="1">
            <a:spLocks noChangeArrowheads="1"/>
          </p:cNvSpPr>
          <p:nvPr/>
        </p:nvSpPr>
        <p:spPr bwMode="auto">
          <a:xfrm>
            <a:off x="428625" y="1357313"/>
            <a:ext cx="84582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  <a:buSzTx/>
              <a:buFontTx/>
              <a:buNone/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 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If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is an invertible matrix,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 k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is a positive integer, and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 c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is a scalar,</a:t>
            </a:r>
          </a:p>
          <a:p>
            <a:pPr eaLnBrk="1" hangingPunct="1">
              <a:spcBef>
                <a:spcPts val="600"/>
              </a:spcBef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 then</a:t>
            </a:r>
          </a:p>
        </p:txBody>
      </p:sp>
      <p:graphicFrame>
        <p:nvGraphicFramePr>
          <p:cNvPr id="378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419145"/>
              </p:ext>
            </p:extLst>
          </p:nvPr>
        </p:nvGraphicFramePr>
        <p:xfrm>
          <a:off x="1124026" y="2346746"/>
          <a:ext cx="4692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03" name="Equation" r:id="rId3" imgW="2349360" imgH="228600" progId="Equation.3">
                  <p:embed/>
                </p:oleObj>
              </mc:Choice>
              <mc:Fallback>
                <p:oleObj name="Equation" r:id="rId3" imgW="234936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026" y="2346746"/>
                        <a:ext cx="46926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227211"/>
              </p:ext>
            </p:extLst>
          </p:nvPr>
        </p:nvGraphicFramePr>
        <p:xfrm>
          <a:off x="1115616" y="2988096"/>
          <a:ext cx="5091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04" name="Equation" r:id="rId5" imgW="2539800" imgH="228600" progId="Equation.DSMT4">
                  <p:embed/>
                </p:oleObj>
              </mc:Choice>
              <mc:Fallback>
                <p:oleObj name="Equation" r:id="rId5" imgW="25398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988096"/>
                        <a:ext cx="50911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243843"/>
              </p:ext>
            </p:extLst>
          </p:nvPr>
        </p:nvGraphicFramePr>
        <p:xfrm>
          <a:off x="1115616" y="3495675"/>
          <a:ext cx="6357937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05" name="Equation" r:id="rId7" imgW="3174840" imgH="393480" progId="Equation.DSMT4">
                  <p:embed/>
                </p:oleObj>
              </mc:Choice>
              <mc:Fallback>
                <p:oleObj name="Equation" r:id="rId7" imgW="317484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495675"/>
                        <a:ext cx="6357937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381000" y="914400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Theorem 2.8:</a:t>
            </a:r>
            <a:r>
              <a:rPr lang="en-US" altLang="zh-TW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altLang="zh-TW">
                <a:ea typeface="標楷體" pitchFamily="65" charset="-120"/>
              </a:rPr>
              <a:t>Properties of inverse matrices</a:t>
            </a:r>
          </a:p>
        </p:txBody>
      </p:sp>
      <p:graphicFrame>
        <p:nvGraphicFramePr>
          <p:cNvPr id="378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306719"/>
              </p:ext>
            </p:extLst>
          </p:nvPr>
        </p:nvGraphicFramePr>
        <p:xfrm>
          <a:off x="1115616" y="4275559"/>
          <a:ext cx="51228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06" name="Equation" r:id="rId9" imgW="2565360" imgH="228600" progId="Equation.3">
                  <p:embed/>
                </p:oleObj>
              </mc:Choice>
              <mc:Fallback>
                <p:oleObj name="Equation" r:id="rId9" imgW="256536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275559"/>
                        <a:ext cx="512286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236625"/>
              </p:ext>
            </p:extLst>
          </p:nvPr>
        </p:nvGraphicFramePr>
        <p:xfrm>
          <a:off x="683568" y="5223316"/>
          <a:ext cx="7889940" cy="115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07" name="Equation" r:id="rId11" imgW="4152600" imgH="609480" progId="Equation.DSMT4">
                  <p:embed/>
                </p:oleObj>
              </mc:Choice>
              <mc:Fallback>
                <p:oleObj name="Equation" r:id="rId11" imgW="4152600" imgH="609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223316"/>
                        <a:ext cx="7889940" cy="115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91326" y="4346996"/>
            <a:ext cx="2286000" cy="7381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Bef>
                <a:spcPts val="600"/>
              </a:spcBef>
              <a:buSzTx/>
              <a:buFontTx/>
              <a:buNone/>
              <a:defRPr/>
            </a:pPr>
            <a:r>
              <a:rPr lang="en-US" altLang="zh-TW" sz="14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← “</a:t>
            </a:r>
            <a:r>
              <a:rPr lang="en-US" altLang="zh-TW" sz="1400" i="1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T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” is not the number of power. It denotes the transpose </a:t>
            </a:r>
            <a:r>
              <a:rPr lang="en-US" altLang="zh-TW" sz="1400" dirty="0" smtClean="0">
                <a:solidFill>
                  <a:srgbClr val="0000FF"/>
                </a:solidFill>
                <a:latin typeface="+mn-lt"/>
                <a:ea typeface="標楷體" pitchFamily="65" charset="-120"/>
              </a:rPr>
              <a:t>operation.</a:t>
            </a:r>
            <a:endParaRPr lang="en-US" altLang="zh-TW" sz="1400" dirty="0">
              <a:solidFill>
                <a:srgbClr val="0000FF"/>
              </a:solidFill>
              <a:latin typeface="+mn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E4FAFA06-9EE6-40C1-ACDF-F1408C36FFF0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43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50825" y="785813"/>
            <a:ext cx="8497888" cy="1200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Clr>
                <a:schemeClr val="tx1"/>
              </a:buClr>
              <a:buSzPct val="40000"/>
              <a:defRPr/>
            </a:pP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Theorem 2.9</a:t>
            </a:r>
            <a:r>
              <a:rPr lang="zh-TW" altLang="en-US" dirty="0"/>
              <a:t>: </a:t>
            </a:r>
            <a:r>
              <a:rPr lang="en-US" altLang="zh-TW" dirty="0"/>
              <a:t>The inverse of a product</a:t>
            </a:r>
            <a:endParaRPr lang="en-US" altLang="zh-TW" dirty="0">
              <a:ea typeface="標楷體" pitchFamily="65" charset="-120"/>
            </a:endParaRPr>
          </a:p>
          <a:p>
            <a:pPr marL="269875" eaLnBrk="0" hangingPunct="0">
              <a:spcBef>
                <a:spcPct val="0"/>
              </a:spcBef>
              <a:buSzTx/>
              <a:buFontTx/>
              <a:buNone/>
              <a:defRPr/>
            </a:pP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If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A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and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B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are invertible matrices of order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 n,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then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AB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is invertible and</a:t>
            </a:r>
            <a:endParaRPr lang="zh-TW" altLang="en-US" dirty="0">
              <a:solidFill>
                <a:schemeClr val="tx1"/>
              </a:solidFill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3143250" y="1857375"/>
          <a:ext cx="20304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0" name="Equation" r:id="rId3" imgW="1015920" imgH="228600" progId="Equation.3">
                  <p:embed/>
                </p:oleObj>
              </mc:Choice>
              <mc:Fallback>
                <p:oleObj name="Equation" r:id="rId3" imgW="10159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857375"/>
                        <a:ext cx="20304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14"/>
          <p:cNvGraphicFramePr>
            <a:graphicFrameLocks noChangeAspect="1"/>
          </p:cNvGraphicFramePr>
          <p:nvPr/>
        </p:nvGraphicFramePr>
        <p:xfrm>
          <a:off x="1000125" y="3643313"/>
          <a:ext cx="61658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1" name="Equation" r:id="rId5" imgW="3085920" imgH="228600" progId="Equation.DSMT4">
                  <p:embed/>
                </p:oleObj>
              </mc:Choice>
              <mc:Fallback>
                <p:oleObj name="Equation" r:id="rId5" imgW="308592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3643313"/>
                        <a:ext cx="61658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500063" y="2214563"/>
            <a:ext cx="63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>
                <a:ea typeface="標楷體" pitchFamily="65" charset="-120"/>
              </a:rPr>
              <a:t>Pf:</a:t>
            </a:r>
            <a:r>
              <a:rPr lang="en-US" altLang="zh-TW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graphicFrame>
        <p:nvGraphicFramePr>
          <p:cNvPr id="38916" name="Object 15"/>
          <p:cNvGraphicFramePr>
            <a:graphicFrameLocks noChangeAspect="1"/>
          </p:cNvGraphicFramePr>
          <p:nvPr/>
        </p:nvGraphicFramePr>
        <p:xfrm>
          <a:off x="928688" y="2643188"/>
          <a:ext cx="7439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2" name="Equation" r:id="rId7" imgW="3720960" imgH="228600" progId="Equation.DSMT4">
                  <p:embed/>
                </p:oleObj>
              </mc:Choice>
              <mc:Fallback>
                <p:oleObj name="Equation" r:id="rId7" imgW="372096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643188"/>
                        <a:ext cx="7439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285750" y="4075113"/>
            <a:ext cx="8572500" cy="235426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defRPr/>
            </a:pPr>
            <a:r>
              <a:rPr lang="zh-TW" altLang="en-US" dirty="0">
                <a:latin typeface="Tahoma" pitchFamily="34" charset="0"/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Note: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zh-TW" altLang="en-US" dirty="0">
                <a:solidFill>
                  <a:schemeClr val="bg2"/>
                </a:solidFill>
                <a:ea typeface="標楷體" pitchFamily="65" charset="-120"/>
              </a:rPr>
              <a:t>       </a:t>
            </a:r>
            <a:r>
              <a:rPr lang="en-US" altLang="zh-TW" dirty="0">
                <a:solidFill>
                  <a:schemeClr val="bg2"/>
                </a:solidFill>
                <a:ea typeface="標楷體" pitchFamily="65" charset="-120"/>
              </a:rPr>
              <a:t>(1) It can be generalized to the product of multiple matrices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endParaRPr lang="en-US" altLang="zh-TW" dirty="0">
              <a:solidFill>
                <a:schemeClr val="bg2"/>
              </a:solidFill>
              <a:ea typeface="標楷體" pitchFamily="65" charset="-120"/>
            </a:endParaRPr>
          </a:p>
          <a:p>
            <a:pPr marL="987425" indent="-987425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solidFill>
                  <a:schemeClr val="bg2"/>
                </a:solidFill>
                <a:ea typeface="標楷體" pitchFamily="65" charset="-120"/>
              </a:rPr>
              <a:t>       (2) It is similar to the results of the transpose of the products of multiple matrices (see Slide </a:t>
            </a:r>
            <a:r>
              <a:rPr lang="en-US" altLang="zh-TW" dirty="0" smtClean="0">
                <a:solidFill>
                  <a:schemeClr val="bg2"/>
                </a:solidFill>
                <a:ea typeface="標楷體" pitchFamily="65" charset="-120"/>
              </a:rPr>
              <a:t>2.24)</a:t>
            </a:r>
            <a:endParaRPr lang="en-US" altLang="zh-TW" dirty="0">
              <a:solidFill>
                <a:schemeClr val="bg2"/>
              </a:solidFill>
            </a:endParaRPr>
          </a:p>
        </p:txBody>
      </p:sp>
      <p:graphicFrame>
        <p:nvGraphicFramePr>
          <p:cNvPr id="38917" name="Object 17"/>
          <p:cNvGraphicFramePr>
            <a:graphicFrameLocks noChangeAspect="1"/>
          </p:cNvGraphicFramePr>
          <p:nvPr/>
        </p:nvGraphicFramePr>
        <p:xfrm>
          <a:off x="2311400" y="5056188"/>
          <a:ext cx="41894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3" name="Equation" r:id="rId9" imgW="4165560" imgH="444240" progId="Equation.DSMT4">
                  <p:embed/>
                </p:oleObj>
              </mc:Choice>
              <mc:Fallback>
                <p:oleObj name="Equation" r:id="rId9" imgW="4165560" imgH="4442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5056188"/>
                        <a:ext cx="4189413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11"/>
          <p:cNvGraphicFramePr>
            <a:graphicFrameLocks noChangeAspect="1"/>
          </p:cNvGraphicFramePr>
          <p:nvPr/>
        </p:nvGraphicFramePr>
        <p:xfrm>
          <a:off x="2500313" y="6286500"/>
          <a:ext cx="397668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4" name="Equation" r:id="rId11" imgW="1981080" imgH="279360" progId="Equation.DSMT4">
                  <p:embed/>
                </p:oleObj>
              </mc:Choice>
              <mc:Fallback>
                <p:oleObj name="Equation" r:id="rId11" imgW="1981080" imgH="2793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6286500"/>
                        <a:ext cx="3976687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3" name="Text Box 8"/>
          <p:cNvSpPr txBox="1">
            <a:spLocks noChangeArrowheads="1"/>
          </p:cNvSpPr>
          <p:nvPr/>
        </p:nvSpPr>
        <p:spPr bwMode="auto">
          <a:xfrm>
            <a:off x="2500313" y="3214688"/>
            <a:ext cx="5429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zh-TW" altLang="en-US" sz="1600">
                <a:solidFill>
                  <a:srgbClr val="0000FF"/>
                </a:solidFill>
                <a:ea typeface="標楷體" pitchFamily="65" charset="-120"/>
              </a:rPr>
              <a:t>(</a:t>
            </a:r>
            <a:r>
              <a:rPr lang="en-US" altLang="zh-TW" sz="1600">
                <a:solidFill>
                  <a:srgbClr val="0000FF"/>
                </a:solidFill>
                <a:ea typeface="標楷體" pitchFamily="65" charset="-120"/>
              </a:rPr>
              <a:t>associative property of matrix multiplication)</a:t>
            </a:r>
          </a:p>
        </p:txBody>
      </p:sp>
      <p:cxnSp>
        <p:nvCxnSpPr>
          <p:cNvPr id="38924" name="直線單箭頭接點 14"/>
          <p:cNvCxnSpPr>
            <a:cxnSpLocks noChangeShapeType="1"/>
          </p:cNvCxnSpPr>
          <p:nvPr/>
        </p:nvCxnSpPr>
        <p:spPr bwMode="auto">
          <a:xfrm rot="5400000" flipH="1" flipV="1">
            <a:off x="2609850" y="3095625"/>
            <a:ext cx="287338" cy="1588"/>
          </a:xfrm>
          <a:prstGeom prst="straightConnector1">
            <a:avLst/>
          </a:prstGeom>
          <a:noFill/>
          <a:ln w="158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3B923331-C019-4E78-B7DE-40F33F63CA5D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44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39941" name="Rectangle 10"/>
          <p:cNvSpPr>
            <a:spLocks noChangeArrowheads="1"/>
          </p:cNvSpPr>
          <p:nvPr/>
        </p:nvSpPr>
        <p:spPr bwMode="auto">
          <a:xfrm>
            <a:off x="381000" y="754063"/>
            <a:ext cx="842486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Theorem 2.10:</a:t>
            </a:r>
            <a:r>
              <a:rPr lang="en-US" altLang="zh-TW">
                <a:sym typeface="Wingdings" pitchFamily="2" charset="2"/>
              </a:rPr>
              <a:t> Cancellation properties for matrix multiplication</a:t>
            </a:r>
            <a:endParaRPr lang="en-US" altLang="zh-TW">
              <a:ea typeface="標楷體" pitchFamily="65" charset="-120"/>
            </a:endParaRPr>
          </a:p>
          <a:p>
            <a:pPr eaLnBrk="0" hangingPunct="0">
              <a:lnSpc>
                <a:spcPct val="130000"/>
              </a:lnSpc>
              <a:spcBef>
                <a:spcPct val="0"/>
              </a:spcBef>
              <a:buSzTx/>
              <a:buFontTx/>
              <a:buNone/>
            </a:pPr>
            <a:r>
              <a:rPr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If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C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is an invertible matrix, then the following properties hold:</a:t>
            </a:r>
          </a:p>
          <a:p>
            <a:pPr eaLnBrk="0" hangingPunct="0">
              <a:lnSpc>
                <a:spcPct val="13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      (1) If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AC=BC</a:t>
            </a: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,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then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A=B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 </a:t>
            </a:r>
            <a:r>
              <a:rPr lang="en-US" altLang="zh-TW">
                <a:ea typeface="標楷體" pitchFamily="65" charset="-120"/>
              </a:rPr>
              <a:t>(right cancellation property)</a:t>
            </a:r>
          </a:p>
          <a:p>
            <a:pPr eaLnBrk="0" hangingPunct="0">
              <a:lnSpc>
                <a:spcPct val="13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      (2) If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CA=CB</a:t>
            </a: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,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then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A=B   </a:t>
            </a:r>
            <a:r>
              <a:rPr lang="en-US" altLang="zh-TW">
                <a:ea typeface="標楷體" pitchFamily="65" charset="-120"/>
              </a:rPr>
              <a:t>(left cancellation property)</a:t>
            </a:r>
            <a:endParaRPr lang="zh-TW" altLang="en-US">
              <a:ea typeface="標楷體" pitchFamily="65" charset="-120"/>
            </a:endParaRPr>
          </a:p>
        </p:txBody>
      </p:sp>
      <p:sp>
        <p:nvSpPr>
          <p:cNvPr id="39942" name="Rectangle 16"/>
          <p:cNvSpPr>
            <a:spLocks noChangeArrowheads="1"/>
          </p:cNvSpPr>
          <p:nvPr/>
        </p:nvSpPr>
        <p:spPr bwMode="auto">
          <a:xfrm>
            <a:off x="533400" y="28194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>
                <a:ea typeface="標楷體" pitchFamily="65" charset="-120"/>
              </a:rPr>
              <a:t>Pf:</a:t>
            </a:r>
            <a:endParaRPr lang="en-US" altLang="zh-TW">
              <a:solidFill>
                <a:schemeClr val="tx1"/>
              </a:solidFill>
              <a:ea typeface="標楷體" pitchFamily="65" charset="-120"/>
            </a:endParaRPr>
          </a:p>
        </p:txBody>
      </p:sp>
      <p:graphicFrame>
        <p:nvGraphicFramePr>
          <p:cNvPr id="39938" name="Object 17"/>
          <p:cNvGraphicFramePr>
            <a:graphicFrameLocks noChangeAspect="1"/>
          </p:cNvGraphicFramePr>
          <p:nvPr/>
        </p:nvGraphicFramePr>
        <p:xfrm>
          <a:off x="990600" y="3200400"/>
          <a:ext cx="2547938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8" name="Equation" r:id="rId3" imgW="1269720" imgH="1117440" progId="Equation.3">
                  <p:embed/>
                </p:oleObj>
              </mc:Choice>
              <mc:Fallback>
                <p:oleObj name="Equation" r:id="rId3" imgW="1269720" imgH="11174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2547938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19"/>
          <p:cNvGraphicFramePr>
            <a:graphicFrameLocks noChangeAspect="1"/>
          </p:cNvGraphicFramePr>
          <p:nvPr/>
        </p:nvGraphicFramePr>
        <p:xfrm>
          <a:off x="3881438" y="3705225"/>
          <a:ext cx="297656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9" name="Equation" r:id="rId5" imgW="1854000" imgH="228600" progId="Equation.DSMT4">
                  <p:embed/>
                </p:oleObj>
              </mc:Choice>
              <mc:Fallback>
                <p:oleObj name="Equation" r:id="rId5" imgW="185400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3705225"/>
                        <a:ext cx="2976562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Text Box 20"/>
          <p:cNvSpPr txBox="1">
            <a:spLocks noChangeArrowheads="1"/>
          </p:cNvSpPr>
          <p:nvPr/>
        </p:nvSpPr>
        <p:spPr bwMode="auto">
          <a:xfrm>
            <a:off x="528638" y="5492750"/>
            <a:ext cx="99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just" eaLnBrk="1" hangingPunct="1">
              <a:buClr>
                <a:schemeClr val="bg2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Note:</a:t>
            </a:r>
          </a:p>
        </p:txBody>
      </p:sp>
      <p:sp>
        <p:nvSpPr>
          <p:cNvPr id="39944" name="Text Box 21"/>
          <p:cNvSpPr txBox="1">
            <a:spLocks noChangeArrowheads="1"/>
          </p:cNvSpPr>
          <p:nvPr/>
        </p:nvSpPr>
        <p:spPr bwMode="auto">
          <a:xfrm>
            <a:off x="914400" y="60198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If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C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is not invertible, then cancellation is not 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valid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45" name="Text Box 18"/>
          <p:cNvSpPr txBox="1">
            <a:spLocks noChangeArrowheads="1"/>
          </p:cNvSpPr>
          <p:nvPr/>
        </p:nvSpPr>
        <p:spPr bwMode="auto">
          <a:xfrm>
            <a:off x="3857625" y="4214813"/>
            <a:ext cx="485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 sz="1800">
                <a:solidFill>
                  <a:srgbClr val="0000FF"/>
                </a:solidFill>
              </a:rPr>
              <a:t>(Associative property of matrix multiplication)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3D796820-4398-4E20-B2C9-6A36C9D2FAD4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45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468313" y="785813"/>
            <a:ext cx="846137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SzPct val="40000"/>
            </a:pP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Theorem 2.11</a:t>
            </a:r>
            <a:r>
              <a:rPr lang="en-US" altLang="zh-TW" dirty="0"/>
              <a:t>:</a:t>
            </a:r>
            <a:r>
              <a:rPr lang="en-US" altLang="zh-TW" dirty="0">
                <a:ea typeface="標楷體" pitchFamily="65" charset="-120"/>
              </a:rPr>
              <a:t> Systems of equations with a unique solution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     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If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A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is an invertible matrix, then the system of linear equations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     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 b="1" dirty="0">
                <a:solidFill>
                  <a:schemeClr val="tx1"/>
                </a:solidFill>
                <a:ea typeface="標楷體" pitchFamily="65" charset="-120"/>
              </a:rPr>
              <a:t>x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 = </a:t>
            </a:r>
            <a:r>
              <a:rPr lang="en-US" altLang="zh-TW" b="1" dirty="0">
                <a:solidFill>
                  <a:schemeClr val="tx1"/>
                </a:solidFill>
                <a:ea typeface="標楷體" pitchFamily="65" charset="-120"/>
              </a:rPr>
              <a:t>b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has a unique solution given by</a:t>
            </a:r>
          </a:p>
        </p:txBody>
      </p:sp>
      <p:graphicFrame>
        <p:nvGraphicFramePr>
          <p:cNvPr id="40962" name="Object 0"/>
          <p:cNvGraphicFramePr>
            <a:graphicFrameLocks noChangeAspect="1"/>
          </p:cNvGraphicFramePr>
          <p:nvPr/>
        </p:nvGraphicFramePr>
        <p:xfrm>
          <a:off x="5795963" y="1808163"/>
          <a:ext cx="11191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3" name="Equation" r:id="rId3" imgW="558720" imgH="203040" progId="Equation.DSMT4">
                  <p:embed/>
                </p:oleObj>
              </mc:Choice>
              <mc:Fallback>
                <p:oleObj name="Equation" r:id="rId3" imgW="558720" imgH="20304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808163"/>
                        <a:ext cx="111918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522288" y="22860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>
                <a:ea typeface="標楷體" pitchFamily="65" charset="-120"/>
              </a:rPr>
              <a:t>Pf:</a:t>
            </a:r>
            <a:r>
              <a:rPr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40970" name="Rectangle 14"/>
          <p:cNvSpPr>
            <a:spLocks noChangeArrowheads="1"/>
          </p:cNvSpPr>
          <p:nvPr/>
        </p:nvSpPr>
        <p:spPr bwMode="auto">
          <a:xfrm>
            <a:off x="3492500" y="3170238"/>
            <a:ext cx="2078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 sz="2000">
                <a:solidFill>
                  <a:srgbClr val="0000FF"/>
                </a:solidFill>
                <a:ea typeface="標楷體" pitchFamily="65" charset="-120"/>
              </a:rPr>
              <a:t>( </a:t>
            </a:r>
            <a:r>
              <a:rPr lang="en-US" altLang="zh-TW" sz="2000" i="1">
                <a:solidFill>
                  <a:srgbClr val="0000FF"/>
                </a:solidFill>
                <a:ea typeface="標楷體" pitchFamily="65" charset="-120"/>
              </a:rPr>
              <a:t>A </a:t>
            </a:r>
            <a:r>
              <a:rPr lang="en-US" altLang="zh-TW" sz="2000">
                <a:solidFill>
                  <a:srgbClr val="0000FF"/>
                </a:solidFill>
                <a:ea typeface="標楷體" pitchFamily="65" charset="-120"/>
              </a:rPr>
              <a:t>is nonsingular)</a:t>
            </a:r>
          </a:p>
        </p:txBody>
      </p:sp>
      <p:graphicFrame>
        <p:nvGraphicFramePr>
          <p:cNvPr id="4096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405585"/>
              </p:ext>
            </p:extLst>
          </p:nvPr>
        </p:nvGraphicFramePr>
        <p:xfrm>
          <a:off x="1463675" y="2708275"/>
          <a:ext cx="1825625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4" name="Equation" r:id="rId5" imgW="914400" imgH="914400" progId="Equation.DSMT4">
                  <p:embed/>
                </p:oleObj>
              </mc:Choice>
              <mc:Fallback>
                <p:oleObj name="Equation" r:id="rId5" imgW="91440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2708275"/>
                        <a:ext cx="1825625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1" name="Rectangle 15"/>
          <p:cNvSpPr>
            <a:spLocks noChangeArrowheads="1"/>
          </p:cNvSpPr>
          <p:nvPr/>
        </p:nvSpPr>
        <p:spPr bwMode="auto">
          <a:xfrm>
            <a:off x="928688" y="6112818"/>
            <a:ext cx="33714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So, this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solution is 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unique</a:t>
            </a:r>
            <a:endParaRPr lang="zh-TW" altLang="en-US" dirty="0">
              <a:solidFill>
                <a:schemeClr val="tx1"/>
              </a:solidFill>
              <a:ea typeface="標楷體" pitchFamily="65" charset="-120"/>
            </a:endParaRPr>
          </a:p>
        </p:txBody>
      </p:sp>
      <p:graphicFrame>
        <p:nvGraphicFramePr>
          <p:cNvPr id="40964" name="Object 2"/>
          <p:cNvGraphicFramePr>
            <a:graphicFrameLocks noChangeAspect="1"/>
          </p:cNvGraphicFramePr>
          <p:nvPr/>
        </p:nvGraphicFramePr>
        <p:xfrm>
          <a:off x="971550" y="4868863"/>
          <a:ext cx="65643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5" name="Equation" r:id="rId7" imgW="3314520" imgH="228600" progId="Equation.DSMT4">
                  <p:embed/>
                </p:oleObj>
              </mc:Choice>
              <mc:Fallback>
                <p:oleObj name="Equation" r:id="rId7" imgW="331452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868863"/>
                        <a:ext cx="65643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3"/>
          <p:cNvGraphicFramePr>
            <a:graphicFrameLocks noChangeAspect="1"/>
          </p:cNvGraphicFramePr>
          <p:nvPr/>
        </p:nvGraphicFramePr>
        <p:xfrm>
          <a:off x="1000125" y="5492750"/>
          <a:ext cx="2393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6" name="Equation" r:id="rId9" imgW="1193760" imgH="228600" progId="Equation.DSMT4">
                  <p:embed/>
                </p:oleObj>
              </mc:Choice>
              <mc:Fallback>
                <p:oleObj name="Equation" r:id="rId9" imgW="11937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5492750"/>
                        <a:ext cx="23939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4"/>
          <p:cNvGraphicFramePr>
            <a:graphicFrameLocks noChangeAspect="1"/>
          </p:cNvGraphicFramePr>
          <p:nvPr/>
        </p:nvGraphicFramePr>
        <p:xfrm>
          <a:off x="3422650" y="5492750"/>
          <a:ext cx="1327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7" name="Equation" r:id="rId11" imgW="723600" imgH="228600" progId="Equation.DSMT4">
                  <p:embed/>
                </p:oleObj>
              </mc:Choice>
              <mc:Fallback>
                <p:oleObj name="Equation" r:id="rId11" imgW="723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5492750"/>
                        <a:ext cx="13271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2" name="Text Box 20"/>
          <p:cNvSpPr txBox="1">
            <a:spLocks noChangeArrowheads="1"/>
          </p:cNvSpPr>
          <p:nvPr/>
        </p:nvSpPr>
        <p:spPr bwMode="auto">
          <a:xfrm>
            <a:off x="4857750" y="5500688"/>
            <a:ext cx="307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buSzTx/>
              <a:buFontTx/>
              <a:buNone/>
            </a:pPr>
            <a:r>
              <a:rPr lang="en-US" altLang="zh-TW" sz="2000">
                <a:solidFill>
                  <a:srgbClr val="0000FF"/>
                </a:solidFill>
                <a:ea typeface="標楷體" pitchFamily="65" charset="-120"/>
              </a:rPr>
              <a:t>(left cancellation property)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A4C12E35-3F63-4803-BB5B-2F71A42A4815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46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381000" y="914400"/>
            <a:ext cx="752475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Ex 8: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    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Use an inverse matrix to solve each system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    (a)                                                 (b)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>
              <a:solidFill>
                <a:schemeClr val="tx1"/>
              </a:solidFill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>
              <a:solidFill>
                <a:schemeClr val="tx1"/>
              </a:solidFill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    (c)</a:t>
            </a:r>
          </a:p>
        </p:txBody>
      </p:sp>
      <p:graphicFrame>
        <p:nvGraphicFramePr>
          <p:cNvPr id="41986" name="Object 9"/>
          <p:cNvGraphicFramePr>
            <a:graphicFrameLocks/>
          </p:cNvGraphicFramePr>
          <p:nvPr/>
        </p:nvGraphicFramePr>
        <p:xfrm>
          <a:off x="1547813" y="2060575"/>
          <a:ext cx="259080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37" name="Equation" r:id="rId3" imgW="1726920" imgH="672840" progId="Equation.DSMT4">
                  <p:embed/>
                </p:oleObj>
              </mc:Choice>
              <mc:Fallback>
                <p:oleObj name="Equation" r:id="rId3" imgW="1726920" imgH="672840" progId="Equation.DSMT4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060575"/>
                        <a:ext cx="2590800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11"/>
          <p:cNvGraphicFramePr>
            <a:graphicFrameLocks/>
          </p:cNvGraphicFramePr>
          <p:nvPr/>
        </p:nvGraphicFramePr>
        <p:xfrm>
          <a:off x="5508625" y="2071688"/>
          <a:ext cx="245745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38" name="Equation" r:id="rId5" imgW="1638000" imgH="672840" progId="Equation.DSMT4">
                  <p:embed/>
                </p:oleObj>
              </mc:Choice>
              <mc:Fallback>
                <p:oleObj name="Equation" r:id="rId5" imgW="1638000" imgH="672840" progId="Equation.DSMT4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071688"/>
                        <a:ext cx="2457450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12"/>
          <p:cNvGraphicFramePr>
            <a:graphicFrameLocks/>
          </p:cNvGraphicFramePr>
          <p:nvPr/>
        </p:nvGraphicFramePr>
        <p:xfrm>
          <a:off x="1547813" y="3573463"/>
          <a:ext cx="245745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39" name="Equation" r:id="rId7" imgW="1638000" imgH="672840" progId="Equation.DSMT4">
                  <p:embed/>
                </p:oleObj>
              </mc:Choice>
              <mc:Fallback>
                <p:oleObj name="Equation" r:id="rId7" imgW="1638000" imgH="672840" progId="Equation.DSMT4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573463"/>
                        <a:ext cx="2457450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356016"/>
              </p:ext>
            </p:extLst>
          </p:nvPr>
        </p:nvGraphicFramePr>
        <p:xfrm>
          <a:off x="912813" y="5300663"/>
          <a:ext cx="7208837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40" name="Equation" r:id="rId9" imgW="3606480" imgH="711000" progId="Equation.DSMT4">
                  <p:embed/>
                </p:oleObj>
              </mc:Choice>
              <mc:Fallback>
                <p:oleObj name="Equation" r:id="rId9" imgW="3606480" imgH="711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5300663"/>
                        <a:ext cx="7208837" cy="142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2" name="Text Box 15"/>
          <p:cNvSpPr txBox="1">
            <a:spLocks noChangeArrowheads="1"/>
          </p:cNvSpPr>
          <p:nvPr/>
        </p:nvSpPr>
        <p:spPr bwMode="auto">
          <a:xfrm>
            <a:off x="539750" y="48688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>
                <a:ea typeface="標楷體" pitchFamily="65" charset="-120"/>
              </a:rPr>
              <a:t>Sol: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33A93505-2F71-4724-A5B5-49C304F62B2A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47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43014" name="Text Box 2"/>
          <p:cNvSpPr txBox="1">
            <a:spLocks noChangeArrowheads="1"/>
          </p:cNvSpPr>
          <p:nvPr/>
        </p:nvSpPr>
        <p:spPr bwMode="auto">
          <a:xfrm>
            <a:off x="-142875" y="914400"/>
            <a:ext cx="75247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   (a)                                             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endParaRPr lang="en-US" altLang="zh-TW">
              <a:solidFill>
                <a:schemeClr val="tx1"/>
              </a:solidFill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endParaRPr lang="en-US" altLang="zh-TW">
              <a:solidFill>
                <a:schemeClr val="tx1"/>
              </a:solidFill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endParaRPr lang="en-US" altLang="zh-TW">
              <a:solidFill>
                <a:schemeClr val="tx1"/>
              </a:solidFill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   (b)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>
              <a:solidFill>
                <a:schemeClr val="tx1"/>
              </a:solidFill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>
              <a:solidFill>
                <a:schemeClr val="tx1"/>
              </a:solidFill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>
              <a:solidFill>
                <a:schemeClr val="tx1"/>
              </a:solidFill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   (c)</a:t>
            </a:r>
          </a:p>
        </p:txBody>
      </p:sp>
      <p:graphicFrame>
        <p:nvGraphicFramePr>
          <p:cNvPr id="43010" name="Object 6"/>
          <p:cNvGraphicFramePr>
            <a:graphicFrameLocks noChangeAspect="1"/>
          </p:cNvGraphicFramePr>
          <p:nvPr/>
        </p:nvGraphicFramePr>
        <p:xfrm>
          <a:off x="808038" y="1287463"/>
          <a:ext cx="4746625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4" name="Equation" r:id="rId3" imgW="2374560" imgH="711000" progId="Equation.DSMT4">
                  <p:embed/>
                </p:oleObj>
              </mc:Choice>
              <mc:Fallback>
                <p:oleObj name="Equation" r:id="rId3" imgW="2374560" imgH="71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1287463"/>
                        <a:ext cx="4746625" cy="142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8"/>
          <p:cNvGraphicFramePr>
            <a:graphicFrameLocks noChangeAspect="1"/>
          </p:cNvGraphicFramePr>
          <p:nvPr/>
        </p:nvGraphicFramePr>
        <p:xfrm>
          <a:off x="896938" y="3213100"/>
          <a:ext cx="4568825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5" name="Equation" r:id="rId5" imgW="2286000" imgH="711000" progId="Equation.DSMT4">
                  <p:embed/>
                </p:oleObj>
              </mc:Choice>
              <mc:Fallback>
                <p:oleObj name="Equation" r:id="rId5" imgW="2286000" imgH="711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3213100"/>
                        <a:ext cx="4568825" cy="142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9"/>
          <p:cNvGraphicFramePr>
            <a:graphicFrameLocks noChangeAspect="1"/>
          </p:cNvGraphicFramePr>
          <p:nvPr/>
        </p:nvGraphicFramePr>
        <p:xfrm>
          <a:off x="985838" y="5229225"/>
          <a:ext cx="4391025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6" name="Equation" r:id="rId7" imgW="2197080" imgH="711000" progId="Equation.DSMT4">
                  <p:embed/>
                </p:oleObj>
              </mc:Choice>
              <mc:Fallback>
                <p:oleObj name="Equation" r:id="rId7" imgW="2197080" imgH="71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5229225"/>
                        <a:ext cx="4391025" cy="142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文字方塊 6"/>
          <p:cNvSpPr txBox="1">
            <a:spLocks noChangeArrowheads="1"/>
          </p:cNvSpPr>
          <p:nvPr/>
        </p:nvSpPr>
        <p:spPr bwMode="auto">
          <a:xfrm>
            <a:off x="5643562" y="1292562"/>
            <a:ext cx="324891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※ This technique is very convenient when you face the problem of solving several systems with the same coefficient </a:t>
            </a:r>
            <a:r>
              <a:rPr lang="en-US" altLang="zh-TW" sz="2000" dirty="0" smtClean="0">
                <a:solidFill>
                  <a:srgbClr val="0000FF"/>
                </a:solidFill>
              </a:rPr>
              <a:t>matrix</a:t>
            </a: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※ Because once you have </a:t>
            </a:r>
            <a:r>
              <a:rPr lang="en-US" altLang="zh-TW" sz="2000" i="1" dirty="0">
                <a:solidFill>
                  <a:srgbClr val="0000FF"/>
                </a:solidFill>
              </a:rPr>
              <a:t>A</a:t>
            </a:r>
            <a:r>
              <a:rPr lang="en-US" altLang="zh-TW" sz="2000" baseline="30000" dirty="0">
                <a:solidFill>
                  <a:srgbClr val="0000FF"/>
                </a:solidFill>
              </a:rPr>
              <a:t>-1</a:t>
            </a:r>
            <a:r>
              <a:rPr lang="en-US" altLang="zh-TW" sz="2000" dirty="0">
                <a:solidFill>
                  <a:srgbClr val="0000FF"/>
                </a:solidFill>
              </a:rPr>
              <a:t>, you simply need to perform the matrix multiplication to solve the unknown </a:t>
            </a:r>
            <a:r>
              <a:rPr lang="en-US" altLang="zh-TW" sz="2000" dirty="0" smtClean="0">
                <a:solidFill>
                  <a:srgbClr val="0000FF"/>
                </a:solidFill>
              </a:rPr>
              <a:t>variables</a:t>
            </a: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※ If you </a:t>
            </a:r>
            <a:r>
              <a:rPr lang="en-US" altLang="zh-TW" sz="2000" dirty="0" smtClean="0">
                <a:solidFill>
                  <a:srgbClr val="0000FF"/>
                </a:solidFill>
              </a:rPr>
              <a:t>solve only one </a:t>
            </a:r>
            <a:r>
              <a:rPr lang="en-US" altLang="zh-TW" sz="2000" dirty="0">
                <a:solidFill>
                  <a:srgbClr val="0000FF"/>
                </a:solidFill>
              </a:rPr>
              <a:t>system, the </a:t>
            </a:r>
            <a:r>
              <a:rPr lang="en-US" altLang="zh-TW" sz="2000" dirty="0" smtClean="0">
                <a:solidFill>
                  <a:srgbClr val="0000FF"/>
                </a:solidFill>
              </a:rPr>
              <a:t>computational </a:t>
            </a:r>
            <a:r>
              <a:rPr lang="en-US" altLang="zh-TW" sz="2000" dirty="0">
                <a:solidFill>
                  <a:srgbClr val="0000FF"/>
                </a:solidFill>
              </a:rPr>
              <a:t>effort </a:t>
            </a:r>
            <a:r>
              <a:rPr lang="en-US" altLang="zh-TW" sz="2000" dirty="0" smtClean="0">
                <a:solidFill>
                  <a:srgbClr val="0000FF"/>
                </a:solidFill>
              </a:rPr>
              <a:t>is </a:t>
            </a:r>
            <a:r>
              <a:rPr lang="en-US" altLang="zh-TW" sz="2000" dirty="0">
                <a:solidFill>
                  <a:srgbClr val="0000FF"/>
                </a:solidFill>
              </a:rPr>
              <a:t>less for the G. E. plus the back substitution or the G. J. E.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AC95B52C-B818-4CAE-93C0-AFD9FA680CF5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48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924800" cy="601663"/>
          </a:xfrm>
        </p:spPr>
        <p:txBody>
          <a:bodyPr/>
          <a:lstStyle/>
          <a:p>
            <a:pPr eaLnBrk="1" hangingPunct="1"/>
            <a:r>
              <a:rPr lang="en-US" altLang="zh-TW" smtClean="0"/>
              <a:t>Keywords in Section 2.3:</a:t>
            </a:r>
            <a:endParaRPr lang="zh-TW" altLang="en-US" smtClean="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4704"/>
            <a:ext cx="7924800" cy="5218113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inverse matrix: </a:t>
            </a:r>
            <a:r>
              <a:rPr lang="zh-TW" altLang="en-US" dirty="0" smtClean="0">
                <a:solidFill>
                  <a:schemeClr val="tx1"/>
                </a:solidFill>
              </a:rPr>
              <a:t>反矩陣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invertible: </a:t>
            </a:r>
            <a:r>
              <a:rPr lang="zh-TW" altLang="en-US" dirty="0" smtClean="0">
                <a:solidFill>
                  <a:schemeClr val="tx1"/>
                </a:solidFill>
              </a:rPr>
              <a:t>可逆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nonsingular: </a:t>
            </a:r>
            <a:r>
              <a:rPr lang="zh-TW" altLang="en-US" dirty="0" smtClean="0">
                <a:solidFill>
                  <a:schemeClr val="tx1"/>
                </a:solidFill>
              </a:rPr>
              <a:t>非奇異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singular: </a:t>
            </a:r>
            <a:r>
              <a:rPr lang="zh-TW" altLang="en-US" dirty="0" smtClean="0">
                <a:solidFill>
                  <a:schemeClr val="tx1"/>
                </a:solidFill>
              </a:rPr>
              <a:t>奇異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65141069-727F-47A4-BE96-0EE39D55BFAE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49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541338" y="188913"/>
            <a:ext cx="779303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 sz="3200">
                <a:solidFill>
                  <a:schemeClr val="folHlink"/>
                </a:solidFill>
                <a:ea typeface="標楷體" pitchFamily="65" charset="-120"/>
              </a:rPr>
              <a:t>2.4 Elementary Matrices</a:t>
            </a:r>
          </a:p>
        </p:txBody>
      </p:sp>
      <p:sp>
        <p:nvSpPr>
          <p:cNvPr id="45063" name="Text Box 25"/>
          <p:cNvSpPr txBox="1">
            <a:spLocks noChangeArrowheads="1"/>
          </p:cNvSpPr>
          <p:nvPr/>
        </p:nvSpPr>
        <p:spPr bwMode="auto">
          <a:xfrm>
            <a:off x="381000" y="822325"/>
            <a:ext cx="8763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Elementary matrix (</a:t>
            </a:r>
            <a:r>
              <a:rPr lang="zh-TW" altLang="en-US">
                <a:ea typeface="標楷體" pitchFamily="65" charset="-120"/>
              </a:rPr>
              <a:t>列基本矩陣</a:t>
            </a:r>
            <a:r>
              <a:rPr lang="en-US" altLang="zh-TW">
                <a:ea typeface="標楷體" pitchFamily="65" charset="-120"/>
              </a:rPr>
              <a:t>):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SzTx/>
              <a:buFontTx/>
              <a:buNone/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     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An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n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n</a:t>
            </a:r>
            <a:r>
              <a:rPr lang="zh-TW" altLang="en-US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matrix is called an </a:t>
            </a:r>
            <a:r>
              <a:rPr lang="en-US" altLang="zh-TW">
                <a:solidFill>
                  <a:srgbClr val="0000FF"/>
                </a:solidFill>
                <a:ea typeface="標楷體" pitchFamily="65" charset="-120"/>
                <a:sym typeface="Symbol" pitchFamily="18" charset="2"/>
              </a:rPr>
              <a:t>elementary matrix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if it can be obtained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      from the </a:t>
            </a:r>
            <a:r>
              <a:rPr lang="en-US" altLang="zh-TW">
                <a:solidFill>
                  <a:srgbClr val="0000FF"/>
                </a:solidFill>
                <a:ea typeface="標楷體" pitchFamily="65" charset="-120"/>
                <a:sym typeface="Symbol" pitchFamily="18" charset="2"/>
              </a:rPr>
              <a:t>identity matrix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I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  by a single elementary row operation</a:t>
            </a:r>
            <a:endParaRPr lang="zh-TW" altLang="en-US">
              <a:solidFill>
                <a:schemeClr val="tx1"/>
              </a:solidFill>
              <a:ea typeface="標楷體" pitchFamily="65" charset="-120"/>
              <a:sym typeface="Symbol" pitchFamily="18" charset="2"/>
            </a:endParaRPr>
          </a:p>
        </p:txBody>
      </p:sp>
      <p:sp>
        <p:nvSpPr>
          <p:cNvPr id="45064" name="Text Box 19"/>
          <p:cNvSpPr txBox="1">
            <a:spLocks noChangeArrowheads="1"/>
          </p:cNvSpPr>
          <p:nvPr/>
        </p:nvSpPr>
        <p:spPr bwMode="auto">
          <a:xfrm>
            <a:off x="381000" y="2506663"/>
            <a:ext cx="447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bg2"/>
              </a:buClr>
              <a:buSzPct val="40000"/>
            </a:pPr>
            <a:r>
              <a:rPr lang="zh-TW" altLang="en-US">
                <a:latin typeface="Tahoma" pitchFamily="34" charset="0"/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Three row elementary matrices:</a:t>
            </a:r>
          </a:p>
        </p:txBody>
      </p:sp>
      <p:graphicFrame>
        <p:nvGraphicFramePr>
          <p:cNvPr id="45058" name="Object 20"/>
          <p:cNvGraphicFramePr>
            <a:graphicFrameLocks noChangeAspect="1"/>
          </p:cNvGraphicFramePr>
          <p:nvPr/>
        </p:nvGraphicFramePr>
        <p:xfrm>
          <a:off x="887413" y="3006725"/>
          <a:ext cx="1955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15" name="Equation" r:id="rId3" imgW="977760" imgH="241200" progId="Equation.DSMT4">
                  <p:embed/>
                </p:oleObj>
              </mc:Choice>
              <mc:Fallback>
                <p:oleObj name="Equation" r:id="rId3" imgW="977760" imgH="241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3006725"/>
                        <a:ext cx="1955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661995"/>
              </p:ext>
            </p:extLst>
          </p:nvPr>
        </p:nvGraphicFramePr>
        <p:xfrm>
          <a:off x="894531" y="3540125"/>
          <a:ext cx="31734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16" name="Equation" r:id="rId5" imgW="1587240" imgH="241200" progId="Equation.DSMT4">
                  <p:embed/>
                </p:oleObj>
              </mc:Choice>
              <mc:Fallback>
                <p:oleObj name="Equation" r:id="rId5" imgW="1587240" imgH="241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531" y="3540125"/>
                        <a:ext cx="31734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926817"/>
              </p:ext>
            </p:extLst>
          </p:nvPr>
        </p:nvGraphicFramePr>
        <p:xfrm>
          <a:off x="902419" y="4073525"/>
          <a:ext cx="21574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17" name="Equation" r:id="rId7" imgW="1079280" imgH="253800" progId="Equation.DSMT4">
                  <p:embed/>
                </p:oleObj>
              </mc:Choice>
              <mc:Fallback>
                <p:oleObj name="Equation" r:id="rId7" imgW="1079280" imgH="2538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419" y="4073525"/>
                        <a:ext cx="215741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5" name="Text Box 26"/>
          <p:cNvSpPr txBox="1">
            <a:spLocks noChangeArrowheads="1"/>
          </p:cNvSpPr>
          <p:nvPr/>
        </p:nvSpPr>
        <p:spPr bwMode="auto">
          <a:xfrm>
            <a:off x="4427538" y="2997200"/>
            <a:ext cx="47402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15000"/>
              </a:lnSpc>
              <a:buSzTx/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(interchange two rows)</a:t>
            </a:r>
          </a:p>
          <a:p>
            <a:pPr eaLnBrk="1" hangingPunct="1">
              <a:lnSpc>
                <a:spcPct val="115000"/>
              </a:lnSpc>
              <a:buSzTx/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(multiply a row by a nonzero constant)</a:t>
            </a:r>
          </a:p>
          <a:p>
            <a:pPr eaLnBrk="1" hangingPunct="1">
              <a:lnSpc>
                <a:spcPct val="115000"/>
              </a:lnSpc>
              <a:buSzTx/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(add a multiple of a row to another row)</a:t>
            </a:r>
          </a:p>
        </p:txBody>
      </p:sp>
      <p:sp>
        <p:nvSpPr>
          <p:cNvPr id="45066" name="Text Box 30"/>
          <p:cNvSpPr txBox="1">
            <a:spLocks noChangeArrowheads="1"/>
          </p:cNvSpPr>
          <p:nvPr/>
        </p:nvSpPr>
        <p:spPr bwMode="auto">
          <a:xfrm>
            <a:off x="381000" y="4941888"/>
            <a:ext cx="8620125" cy="19510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buClr>
                <a:schemeClr val="tx1"/>
              </a:buClr>
              <a:buSzPct val="40000"/>
              <a:defRPr/>
            </a:pPr>
            <a:r>
              <a:rPr lang="zh-TW" altLang="en-US" dirty="0">
                <a:latin typeface="Tahoma" pitchFamily="34" charset="0"/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Note:</a:t>
            </a:r>
          </a:p>
          <a:p>
            <a:pPr marL="893763" indent="-354013">
              <a:spcBef>
                <a:spcPts val="300"/>
              </a:spcBef>
              <a:buSzTx/>
              <a:buFontTx/>
              <a:buAutoNum type="arabicPeriod"/>
              <a:defRPr/>
            </a:pPr>
            <a:r>
              <a:rPr lang="en-US" altLang="zh-TW" sz="2200" dirty="0">
                <a:solidFill>
                  <a:schemeClr val="tx1"/>
                </a:solidFill>
                <a:ea typeface="標楷體" pitchFamily="65" charset="-120"/>
              </a:rPr>
              <a:t>Perform only a single elementary row operation on the identity matrix</a:t>
            </a:r>
          </a:p>
          <a:p>
            <a:pPr marL="893763" indent="-354013">
              <a:spcBef>
                <a:spcPts val="300"/>
              </a:spcBef>
              <a:buSzTx/>
              <a:buFontTx/>
              <a:buAutoNum type="arabicPeriod"/>
              <a:defRPr/>
            </a:pPr>
            <a:r>
              <a:rPr lang="en-US" altLang="zh-TW" sz="2200" dirty="0">
                <a:solidFill>
                  <a:schemeClr val="tx1"/>
                </a:solidFill>
                <a:ea typeface="標楷體" pitchFamily="65" charset="-120"/>
              </a:rPr>
              <a:t>Since the identity matrix is a square matrix, elementary matrices must be square matrices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96BC6612-E683-46C4-AEFC-59E7C5152262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5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pSp>
        <p:nvGrpSpPr>
          <p:cNvPr id="4104" name="Group 30"/>
          <p:cNvGrpSpPr>
            <a:grpSpLocks/>
          </p:cNvGrpSpPr>
          <p:nvPr/>
        </p:nvGrpSpPr>
        <p:grpSpPr bwMode="auto">
          <a:xfrm>
            <a:off x="381000" y="2611438"/>
            <a:ext cx="4176713" cy="919162"/>
            <a:chOff x="240" y="1597"/>
            <a:chExt cx="2631" cy="579"/>
          </a:xfrm>
        </p:grpSpPr>
        <p:sp>
          <p:nvSpPr>
            <p:cNvPr id="4109" name="Text Box 4"/>
            <p:cNvSpPr txBox="1">
              <a:spLocks noChangeArrowheads="1"/>
            </p:cNvSpPr>
            <p:nvPr/>
          </p:nvSpPr>
          <p:spPr bwMode="auto">
            <a:xfrm>
              <a:off x="240" y="1597"/>
              <a:ext cx="26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buClr>
                  <a:schemeClr val="tx1"/>
                </a:buClr>
                <a:buSzPct val="40000"/>
              </a:pPr>
              <a:r>
                <a:rPr lang="zh-TW" altLang="en-US">
                  <a:ea typeface="標楷體" pitchFamily="65" charset="-120"/>
                </a:rPr>
                <a:t> </a:t>
              </a:r>
              <a:r>
                <a:rPr lang="en-US" altLang="zh-TW">
                  <a:ea typeface="標楷體" pitchFamily="65" charset="-120"/>
                </a:rPr>
                <a:t>Matrix subtraction:</a:t>
              </a:r>
            </a:p>
          </p:txBody>
        </p:sp>
        <p:graphicFrame>
          <p:nvGraphicFramePr>
            <p:cNvPr id="4102" name="Object 1028"/>
            <p:cNvGraphicFramePr>
              <a:graphicFrameLocks noChangeAspect="1"/>
            </p:cNvGraphicFramePr>
            <p:nvPr/>
          </p:nvGraphicFramePr>
          <p:xfrm>
            <a:off x="576" y="1920"/>
            <a:ext cx="1424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562" name="Equation" r:id="rId3" imgW="1130040" imgH="203040" progId="Equation.3">
                    <p:embed/>
                  </p:oleObj>
                </mc:Choice>
                <mc:Fallback>
                  <p:oleObj name="Equation" r:id="rId3" imgW="1130040" imgH="203040" progId="Equation.3">
                    <p:embed/>
                    <p:pic>
                      <p:nvPicPr>
                        <p:cNvPr id="0" name="Object 10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920"/>
                          <a:ext cx="1424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5" name="Text Box 18"/>
          <p:cNvSpPr txBox="1">
            <a:spLocks noChangeArrowheads="1"/>
          </p:cNvSpPr>
          <p:nvPr/>
        </p:nvSpPr>
        <p:spPr bwMode="auto">
          <a:xfrm>
            <a:off x="381000" y="914400"/>
            <a:ext cx="4248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 smtClean="0">
                <a:ea typeface="標楷體" pitchFamily="65" charset="-120"/>
              </a:rPr>
              <a:t>Scalar (</a:t>
            </a:r>
            <a:r>
              <a:rPr lang="zh-TW" altLang="en-US" dirty="0" smtClean="0">
                <a:ea typeface="標楷體" pitchFamily="65" charset="-120"/>
              </a:rPr>
              <a:t>純量</a:t>
            </a:r>
            <a:r>
              <a:rPr lang="en-US" altLang="zh-TW" dirty="0" smtClean="0">
                <a:ea typeface="標楷體" pitchFamily="65" charset="-120"/>
              </a:rPr>
              <a:t>) </a:t>
            </a:r>
            <a:r>
              <a:rPr lang="en-US" altLang="zh-TW" dirty="0">
                <a:ea typeface="標楷體" pitchFamily="65" charset="-120"/>
              </a:rPr>
              <a:t>multiplication:</a:t>
            </a:r>
          </a:p>
        </p:txBody>
      </p:sp>
      <p:graphicFrame>
        <p:nvGraphicFramePr>
          <p:cNvPr id="4098" name="Object 1024"/>
          <p:cNvGraphicFramePr>
            <a:graphicFrameLocks noChangeAspect="1"/>
          </p:cNvGraphicFramePr>
          <p:nvPr/>
        </p:nvGraphicFramePr>
        <p:xfrm>
          <a:off x="923925" y="1506538"/>
          <a:ext cx="48720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63" name="Equation" r:id="rId5" imgW="2438280" imgH="241200" progId="Equation.DSMT4">
                  <p:embed/>
                </p:oleObj>
              </mc:Choice>
              <mc:Fallback>
                <p:oleObj name="Equation" r:id="rId5" imgW="2438280" imgH="2412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1506538"/>
                        <a:ext cx="48720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6" name="Group 31"/>
          <p:cNvGrpSpPr>
            <a:grpSpLocks/>
          </p:cNvGrpSpPr>
          <p:nvPr/>
        </p:nvGrpSpPr>
        <p:grpSpPr bwMode="auto">
          <a:xfrm>
            <a:off x="381000" y="3763963"/>
            <a:ext cx="6854825" cy="2574925"/>
            <a:chOff x="240" y="2371"/>
            <a:chExt cx="4318" cy="1622"/>
          </a:xfrm>
        </p:grpSpPr>
        <p:sp>
          <p:nvSpPr>
            <p:cNvPr id="4107" name="Rectangle 21"/>
            <p:cNvSpPr>
              <a:spLocks noChangeArrowheads="1"/>
            </p:cNvSpPr>
            <p:nvPr/>
          </p:nvSpPr>
          <p:spPr bwMode="auto">
            <a:xfrm>
              <a:off x="240" y="2371"/>
              <a:ext cx="431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chemeClr val="tx1"/>
                </a:buClr>
                <a:buSzPct val="40000"/>
              </a:pPr>
              <a:r>
                <a:rPr lang="zh-TW" altLang="en-US">
                  <a:ea typeface="標楷體" pitchFamily="65" charset="-120"/>
                </a:rPr>
                <a:t> </a:t>
              </a:r>
              <a:r>
                <a:rPr lang="en-US" altLang="zh-TW">
                  <a:ea typeface="標楷體" pitchFamily="65" charset="-120"/>
                </a:rPr>
                <a:t>Ex 3: Scalar multiplication </a:t>
              </a:r>
              <a:r>
                <a:rPr lang="en-US" altLang="zh-TW"/>
                <a:t>and matrix subtraction</a:t>
              </a:r>
            </a:p>
            <a:p>
              <a:pPr>
                <a:buClr>
                  <a:schemeClr val="tx1"/>
                </a:buClr>
                <a:buSzPct val="40000"/>
              </a:pPr>
              <a:endParaRPr lang="en-US" altLang="zh-TW">
                <a:ea typeface="標楷體" pitchFamily="65" charset="-120"/>
              </a:endParaRPr>
            </a:p>
          </p:txBody>
        </p:sp>
        <p:graphicFrame>
          <p:nvGraphicFramePr>
            <p:cNvPr id="4100" name="Object 1026"/>
            <p:cNvGraphicFramePr>
              <a:graphicFrameLocks noChangeAspect="1"/>
            </p:cNvGraphicFramePr>
            <p:nvPr/>
          </p:nvGraphicFramePr>
          <p:xfrm>
            <a:off x="628" y="2734"/>
            <a:ext cx="1390" cy="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564" name="方程式" r:id="rId7" imgW="2197080" imgH="1320480" progId="Equation.3">
                    <p:embed/>
                  </p:oleObj>
                </mc:Choice>
                <mc:Fallback>
                  <p:oleObj name="方程式" r:id="rId7" imgW="2197080" imgH="1320480" progId="Equation.3">
                    <p:embed/>
                    <p:pic>
                      <p:nvPicPr>
                        <p:cNvPr id="0" name="Object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" y="2734"/>
                          <a:ext cx="1390" cy="8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1027"/>
            <p:cNvGraphicFramePr>
              <a:graphicFrameLocks noChangeAspect="1"/>
            </p:cNvGraphicFramePr>
            <p:nvPr/>
          </p:nvGraphicFramePr>
          <p:xfrm>
            <a:off x="2427" y="2736"/>
            <a:ext cx="1406" cy="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565" name="方程式" r:id="rId9" imgW="2222280" imgH="1320480" progId="Equation.3">
                    <p:embed/>
                  </p:oleObj>
                </mc:Choice>
                <mc:Fallback>
                  <p:oleObj name="方程式" r:id="rId9" imgW="2222280" imgH="1320480" progId="Equation.3">
                    <p:embed/>
                    <p:pic>
                      <p:nvPicPr>
                        <p:cNvPr id="0" name="Object 10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7" y="2736"/>
                          <a:ext cx="1406" cy="8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8" name="Rectangle 26"/>
            <p:cNvSpPr>
              <a:spLocks noChangeArrowheads="1"/>
            </p:cNvSpPr>
            <p:nvPr/>
          </p:nvSpPr>
          <p:spPr bwMode="auto">
            <a:xfrm>
              <a:off x="517" y="3705"/>
              <a:ext cx="27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zh-TW" altLang="en-US">
                  <a:solidFill>
                    <a:schemeClr val="tx1"/>
                  </a:solidFill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Find (a) 3</a:t>
              </a:r>
              <a:r>
                <a:rPr lang="en-US" altLang="zh-TW" i="1">
                  <a:solidFill>
                    <a:schemeClr val="tx1"/>
                  </a:solidFill>
                  <a:ea typeface="標楷體" pitchFamily="65" charset="-120"/>
                </a:rPr>
                <a:t>A</a:t>
              </a:r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,  </a:t>
              </a:r>
              <a:r>
                <a:rPr lang="en-US" altLang="zh-TW">
                  <a:solidFill>
                    <a:schemeClr val="tx1"/>
                  </a:solidFill>
                </a:rPr>
                <a:t>(b) </a:t>
              </a:r>
              <a:r>
                <a:rPr lang="en-US" altLang="zh-TW">
                  <a:solidFill>
                    <a:schemeClr val="tx1"/>
                  </a:solidFill>
                  <a:cs typeface="Times New Roman" pitchFamily="18" charset="0"/>
                </a:rPr>
                <a:t>–</a:t>
              </a:r>
              <a:r>
                <a:rPr lang="en-US" altLang="zh-TW" i="1">
                  <a:solidFill>
                    <a:schemeClr val="tx1"/>
                  </a:solidFill>
                </a:rPr>
                <a:t>B</a:t>
              </a:r>
              <a:r>
                <a:rPr lang="en-US" altLang="zh-TW">
                  <a:solidFill>
                    <a:schemeClr val="tx1"/>
                  </a:solidFill>
                </a:rPr>
                <a:t>,  (c) 3</a:t>
              </a:r>
              <a:r>
                <a:rPr lang="en-US" altLang="zh-TW" i="1">
                  <a:solidFill>
                    <a:schemeClr val="tx1"/>
                  </a:solidFill>
                </a:rPr>
                <a:t>A</a:t>
              </a:r>
              <a:r>
                <a:rPr lang="en-US" altLang="zh-TW">
                  <a:solidFill>
                    <a:schemeClr val="tx1"/>
                  </a:solidFill>
                </a:rPr>
                <a:t> </a:t>
              </a:r>
              <a:r>
                <a:rPr lang="en-US" altLang="zh-TW">
                  <a:solidFill>
                    <a:schemeClr val="tx1"/>
                  </a:solidFill>
                  <a:cs typeface="Times New Roman" pitchFamily="18" charset="0"/>
                </a:rPr>
                <a:t>–</a:t>
              </a:r>
              <a:r>
                <a:rPr lang="en-US" altLang="zh-TW">
                  <a:solidFill>
                    <a:schemeClr val="tx1"/>
                  </a:solidFill>
                </a:rPr>
                <a:t> </a:t>
              </a:r>
              <a:r>
                <a:rPr lang="en-US" altLang="zh-TW" i="1">
                  <a:solidFill>
                    <a:schemeClr val="tx1"/>
                  </a:solidFill>
                </a:rPr>
                <a:t>B</a:t>
              </a:r>
              <a:endParaRPr lang="zh-TW" altLang="en-US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graphicFrame>
        <p:nvGraphicFramePr>
          <p:cNvPr id="4099" name="Object 1025"/>
          <p:cNvGraphicFramePr>
            <a:graphicFrameLocks noChangeAspect="1"/>
          </p:cNvGraphicFramePr>
          <p:nvPr/>
        </p:nvGraphicFramePr>
        <p:xfrm>
          <a:off x="908050" y="1981200"/>
          <a:ext cx="22574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66" name="Equation" r:id="rId11" imgW="1130040" imgH="241200" progId="Equation.DSMT4">
                  <p:embed/>
                </p:oleObj>
              </mc:Choice>
              <mc:Fallback>
                <p:oleObj name="Equation" r:id="rId11" imgW="1130040" imgH="2412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1981200"/>
                        <a:ext cx="22574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ADB28157-9BA4-40B2-AE9E-BB8355B9736A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50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46082" name="Object 9"/>
          <p:cNvGraphicFramePr>
            <a:graphicFrameLocks noChangeAspect="1"/>
          </p:cNvGraphicFramePr>
          <p:nvPr/>
        </p:nvGraphicFramePr>
        <p:xfrm>
          <a:off x="468313" y="1501775"/>
          <a:ext cx="1878012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20" name="Equation" r:id="rId3" imgW="939600" imgH="711000" progId="Equation.DSMT4">
                  <p:embed/>
                </p:oleObj>
              </mc:Choice>
              <mc:Fallback>
                <p:oleObj name="Equation" r:id="rId3" imgW="939600" imgH="71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01775"/>
                        <a:ext cx="1878012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8"/>
          <p:cNvGraphicFramePr>
            <a:graphicFrameLocks noChangeAspect="1"/>
          </p:cNvGraphicFramePr>
          <p:nvPr/>
        </p:nvGraphicFramePr>
        <p:xfrm>
          <a:off x="3059113" y="1700213"/>
          <a:ext cx="1878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21" name="Equation" r:id="rId5" imgW="939600" imgH="457200" progId="Equation.DSMT4">
                  <p:embed/>
                </p:oleObj>
              </mc:Choice>
              <mc:Fallback>
                <p:oleObj name="Equation" r:id="rId5" imgW="9396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700213"/>
                        <a:ext cx="18780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7"/>
          <p:cNvGraphicFramePr>
            <a:graphicFrameLocks noChangeAspect="1"/>
          </p:cNvGraphicFramePr>
          <p:nvPr/>
        </p:nvGraphicFramePr>
        <p:xfrm>
          <a:off x="5613400" y="1358900"/>
          <a:ext cx="1854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22" name="Equation" r:id="rId7" imgW="927000" imgH="711000" progId="Equation.DSMT4">
                  <p:embed/>
                </p:oleObj>
              </mc:Choice>
              <mc:Fallback>
                <p:oleObj name="Equation" r:id="rId7" imgW="927000" imgH="71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358900"/>
                        <a:ext cx="18542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6"/>
          <p:cNvGraphicFramePr>
            <a:graphicFrameLocks noChangeAspect="1"/>
          </p:cNvGraphicFramePr>
          <p:nvPr/>
        </p:nvGraphicFramePr>
        <p:xfrm>
          <a:off x="407988" y="4002088"/>
          <a:ext cx="1878012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23" name="Equation" r:id="rId9" imgW="939600" imgH="711000" progId="Equation.DSMT4">
                  <p:embed/>
                </p:oleObj>
              </mc:Choice>
              <mc:Fallback>
                <p:oleObj name="Equation" r:id="rId9" imgW="939600" imgH="71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4002088"/>
                        <a:ext cx="1878012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5"/>
          <p:cNvGraphicFramePr>
            <a:graphicFrameLocks noChangeAspect="1"/>
          </p:cNvGraphicFramePr>
          <p:nvPr/>
        </p:nvGraphicFramePr>
        <p:xfrm>
          <a:off x="3152775" y="4314825"/>
          <a:ext cx="1447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24" name="Equation" r:id="rId11" imgW="723600" imgH="457200" progId="Equation.DSMT4">
                  <p:embed/>
                </p:oleObj>
              </mc:Choice>
              <mc:Fallback>
                <p:oleObj name="Equation" r:id="rId11" imgW="7236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4314825"/>
                        <a:ext cx="1447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4"/>
          <p:cNvGraphicFramePr>
            <a:graphicFrameLocks noChangeAspect="1"/>
          </p:cNvGraphicFramePr>
          <p:nvPr/>
        </p:nvGraphicFramePr>
        <p:xfrm>
          <a:off x="5578475" y="4005263"/>
          <a:ext cx="2032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25" name="Equation" r:id="rId13" imgW="1015920" imgH="711000" progId="Equation.DSMT4">
                  <p:embed/>
                </p:oleObj>
              </mc:Choice>
              <mc:Fallback>
                <p:oleObj name="Equation" r:id="rId13" imgW="101592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4005263"/>
                        <a:ext cx="20320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16"/>
          <p:cNvGraphicFramePr>
            <a:graphicFrameLocks noChangeAspect="1"/>
          </p:cNvGraphicFramePr>
          <p:nvPr/>
        </p:nvGraphicFramePr>
        <p:xfrm>
          <a:off x="628650" y="3017838"/>
          <a:ext cx="180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26" name="Equation" r:id="rId15" imgW="901440" imgH="241200" progId="Equation.DSMT4">
                  <p:embed/>
                </p:oleObj>
              </mc:Choice>
              <mc:Fallback>
                <p:oleObj name="Equation" r:id="rId15" imgW="901440" imgH="241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017838"/>
                        <a:ext cx="1803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053025"/>
              </p:ext>
            </p:extLst>
          </p:nvPr>
        </p:nvGraphicFramePr>
        <p:xfrm>
          <a:off x="3203848" y="3117850"/>
          <a:ext cx="1917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27" name="方程式" r:id="rId17" imgW="1917360" imgH="342720" progId="Equation.3">
                  <p:embed/>
                </p:oleObj>
              </mc:Choice>
              <mc:Fallback>
                <p:oleObj name="方程式" r:id="rId17" imgW="1917360" imgH="34272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117850"/>
                        <a:ext cx="1917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18"/>
          <p:cNvGraphicFramePr>
            <a:graphicFrameLocks noChangeAspect="1"/>
          </p:cNvGraphicFramePr>
          <p:nvPr/>
        </p:nvGraphicFramePr>
        <p:xfrm>
          <a:off x="5414963" y="2924175"/>
          <a:ext cx="36322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28" name="Equation" r:id="rId19" imgW="1790640" imgH="431640" progId="Equation.DSMT4">
                  <p:embed/>
                </p:oleObj>
              </mc:Choice>
              <mc:Fallback>
                <p:oleObj name="Equation" r:id="rId19" imgW="1790640" imgH="4316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963" y="2924175"/>
                        <a:ext cx="36322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1" name="Object 19"/>
          <p:cNvGraphicFramePr>
            <a:graphicFrameLocks noChangeAspect="1"/>
          </p:cNvGraphicFramePr>
          <p:nvPr/>
        </p:nvGraphicFramePr>
        <p:xfrm>
          <a:off x="684213" y="5781675"/>
          <a:ext cx="16478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29" name="Equation" r:id="rId21" imgW="825480" imgH="241200" progId="Equation.DSMT4">
                  <p:embed/>
                </p:oleObj>
              </mc:Choice>
              <mc:Fallback>
                <p:oleObj name="Equation" r:id="rId21" imgW="825480" imgH="24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781675"/>
                        <a:ext cx="164782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2" name="Object 20"/>
          <p:cNvGraphicFramePr>
            <a:graphicFrameLocks noChangeAspect="1"/>
          </p:cNvGraphicFramePr>
          <p:nvPr/>
        </p:nvGraphicFramePr>
        <p:xfrm>
          <a:off x="3236913" y="5802313"/>
          <a:ext cx="16954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30" name="Equation" r:id="rId23" imgW="850680" imgH="253800" progId="Equation.DSMT4">
                  <p:embed/>
                </p:oleObj>
              </mc:Choice>
              <mc:Fallback>
                <p:oleObj name="Equation" r:id="rId23" imgW="85068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5802313"/>
                        <a:ext cx="16954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3" name="Object 21"/>
          <p:cNvGraphicFramePr>
            <a:graphicFrameLocks noChangeAspect="1"/>
          </p:cNvGraphicFramePr>
          <p:nvPr/>
        </p:nvGraphicFramePr>
        <p:xfrm>
          <a:off x="5402263" y="5661025"/>
          <a:ext cx="35512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31" name="Equation" r:id="rId25" imgW="1777680" imgH="457200" progId="Equation.DSMT4">
                  <p:embed/>
                </p:oleObj>
              </mc:Choice>
              <mc:Fallback>
                <p:oleObj name="Equation" r:id="rId25" imgW="1777680" imgH="457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63" y="5661025"/>
                        <a:ext cx="35512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5" name="Text Box 22"/>
          <p:cNvSpPr txBox="1">
            <a:spLocks noChangeArrowheads="1"/>
          </p:cNvSpPr>
          <p:nvPr/>
        </p:nvSpPr>
        <p:spPr bwMode="auto">
          <a:xfrm>
            <a:off x="381000" y="914400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Ex 1: Elementary</a:t>
            </a:r>
            <a:r>
              <a:rPr lang="en-US" altLang="zh-TW"/>
              <a:t> matrices and nonelementary matrices</a:t>
            </a:r>
            <a:endParaRPr lang="zh-TW" altLang="en-US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FBE6988B-D684-4D5D-ACFA-B4BFE554850B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51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68611" name="Text Box 10"/>
          <p:cNvSpPr txBox="1">
            <a:spLocks noChangeArrowheads="1"/>
          </p:cNvSpPr>
          <p:nvPr/>
        </p:nvSpPr>
        <p:spPr bwMode="auto">
          <a:xfrm>
            <a:off x="395288" y="2214563"/>
            <a:ext cx="83058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300"/>
              </a:spcBef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Theorem 2.12:  Representing elementary row operations</a:t>
            </a:r>
          </a:p>
          <a:p>
            <a:pPr eaLnBrk="1" hangingPunct="1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      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Let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E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be the elementary matrix obtained by performing an</a:t>
            </a:r>
          </a:p>
          <a:p>
            <a:pPr eaLnBrk="1" hangingPunct="1">
              <a:spcBef>
                <a:spcPts val="300"/>
              </a:spcBef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      elementary row operation on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I</a:t>
            </a:r>
            <a:r>
              <a:rPr lang="en-US" altLang="zh-TW" i="1" baseline="-30000">
                <a:solidFill>
                  <a:schemeClr val="tx1"/>
                </a:solidFill>
                <a:ea typeface="標楷體" pitchFamily="65" charset="-120"/>
              </a:rPr>
              <a:t>m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. If that same elementary row</a:t>
            </a:r>
          </a:p>
          <a:p>
            <a:pPr eaLnBrk="1" hangingPunct="1">
              <a:spcBef>
                <a:spcPts val="300"/>
              </a:spcBef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      operation is performed on an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m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n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matrix</a:t>
            </a:r>
            <a:r>
              <a:rPr lang="zh-TW" altLang="en-US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A,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then the resulting</a:t>
            </a:r>
          </a:p>
          <a:p>
            <a:pPr eaLnBrk="1" hangingPunct="1">
              <a:spcBef>
                <a:spcPts val="300"/>
              </a:spcBef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       matrix equals the product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 EA</a:t>
            </a:r>
          </a:p>
          <a:p>
            <a:pPr eaLnBrk="1" hangingPunct="1">
              <a:spcBef>
                <a:spcPts val="300"/>
              </a:spcBef>
              <a:buSzTx/>
              <a:buFontTx/>
              <a:buNone/>
            </a:pPr>
            <a:r>
              <a:rPr lang="en-US" altLang="zh-TW" i="1">
                <a:solidFill>
                  <a:srgbClr val="0000FF"/>
                </a:solidFill>
                <a:ea typeface="標楷體" pitchFamily="65" charset="-120"/>
                <a:sym typeface="Symbol" pitchFamily="18" charset="2"/>
              </a:rPr>
              <a:t>       </a:t>
            </a:r>
            <a:r>
              <a:rPr lang="en-US" altLang="zh-TW">
                <a:solidFill>
                  <a:srgbClr val="FF0000"/>
                </a:solidFill>
                <a:ea typeface="標楷體" pitchFamily="65" charset="-120"/>
                <a:sym typeface="Symbol" pitchFamily="18" charset="2"/>
              </a:rPr>
              <a:t>(Note that the elementary matrix must be multiplied to</a:t>
            </a:r>
          </a:p>
          <a:p>
            <a:pPr eaLnBrk="1" hangingPunct="1">
              <a:spcBef>
                <a:spcPts val="300"/>
              </a:spcBef>
              <a:buSzTx/>
              <a:buFontTx/>
              <a:buNone/>
            </a:pPr>
            <a:r>
              <a:rPr lang="en-US" altLang="zh-TW">
                <a:solidFill>
                  <a:srgbClr val="FF0000"/>
                </a:solidFill>
                <a:ea typeface="標楷體" pitchFamily="65" charset="-120"/>
                <a:sym typeface="Symbol" pitchFamily="18" charset="2"/>
              </a:rPr>
              <a:t>       the left side of the matrix </a:t>
            </a:r>
            <a:r>
              <a:rPr lang="en-US" altLang="zh-TW" i="1">
                <a:solidFill>
                  <a:srgbClr val="FF0000"/>
                </a:solidFill>
                <a:ea typeface="標楷體" pitchFamily="65" charset="-120"/>
                <a:sym typeface="Symbol" pitchFamily="18" charset="2"/>
              </a:rPr>
              <a:t>A</a:t>
            </a:r>
            <a:r>
              <a:rPr lang="en-US" altLang="zh-TW">
                <a:solidFill>
                  <a:srgbClr val="FF0000"/>
                </a:solidFill>
                <a:ea typeface="標楷體" pitchFamily="65" charset="-120"/>
                <a:sym typeface="Symbol" pitchFamily="18" charset="2"/>
              </a:rPr>
              <a:t>)</a:t>
            </a:r>
          </a:p>
        </p:txBody>
      </p:sp>
      <p:sp>
        <p:nvSpPr>
          <p:cNvPr id="68612" name="Text Box 11"/>
          <p:cNvSpPr txBox="1">
            <a:spLocks noChangeArrowheads="1"/>
          </p:cNvSpPr>
          <p:nvPr/>
        </p:nvSpPr>
        <p:spPr bwMode="auto">
          <a:xfrm>
            <a:off x="395288" y="785813"/>
            <a:ext cx="8305800" cy="12779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tx1"/>
              </a:buClr>
              <a:buSzPct val="40000"/>
              <a:defRPr/>
            </a:pP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Note: </a:t>
            </a:r>
          </a:p>
          <a:p>
            <a:pPr marL="444500"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Elementary matrices are useful because they enable you to use matrix multiplication to perform elementary row 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operations</a:t>
            </a:r>
            <a:endParaRPr lang="en-US" altLang="zh-TW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68613" name="文字方塊 6"/>
          <p:cNvSpPr txBox="1">
            <a:spLocks noChangeArrowheads="1"/>
          </p:cNvSpPr>
          <p:nvPr/>
        </p:nvSpPr>
        <p:spPr bwMode="auto">
          <a:xfrm>
            <a:off x="571500" y="5301208"/>
            <a:ext cx="8215313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※ There are many computer programs implementing the matrix addition and multiplication, but the elementary row operations are seldom to be </a:t>
            </a:r>
            <a:r>
              <a:rPr lang="en-US" altLang="zh-TW" sz="1800" dirty="0" smtClean="0">
                <a:solidFill>
                  <a:srgbClr val="0000FF"/>
                </a:solidFill>
              </a:rPr>
              <a:t>implemented</a:t>
            </a:r>
            <a:endParaRPr lang="en-US" altLang="zh-TW" sz="1800" dirty="0">
              <a:solidFill>
                <a:srgbClr val="0000FF"/>
              </a:solidFill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※ If you want to perform the elementary row operations </a:t>
            </a:r>
            <a:r>
              <a:rPr lang="en-US" altLang="zh-TW" sz="1800" dirty="0" smtClean="0">
                <a:solidFill>
                  <a:srgbClr val="0000FF"/>
                </a:solidFill>
              </a:rPr>
              <a:t>on computers (maybe </a:t>
            </a:r>
            <a:r>
              <a:rPr lang="en-US" altLang="zh-TW" sz="1800" dirty="0">
                <a:solidFill>
                  <a:srgbClr val="0000FF"/>
                </a:solidFill>
              </a:rPr>
              <a:t>for G. E. or </a:t>
            </a:r>
            <a:r>
              <a:rPr lang="en-US" altLang="zh-TW" sz="1800" dirty="0" smtClean="0">
                <a:solidFill>
                  <a:srgbClr val="0000FF"/>
                </a:solidFill>
              </a:rPr>
              <a:t>G.-J</a:t>
            </a:r>
            <a:r>
              <a:rPr lang="en-US" altLang="zh-TW" sz="1800" dirty="0">
                <a:solidFill>
                  <a:srgbClr val="0000FF"/>
                </a:solidFill>
              </a:rPr>
              <a:t>. E.), you can </a:t>
            </a:r>
            <a:r>
              <a:rPr lang="en-US" altLang="zh-TW" sz="1800" dirty="0" smtClean="0">
                <a:solidFill>
                  <a:srgbClr val="0000FF"/>
                </a:solidFill>
              </a:rPr>
              <a:t>compute </a:t>
            </a:r>
            <a:r>
              <a:rPr lang="en-US" altLang="zh-TW" sz="1800" dirty="0">
                <a:solidFill>
                  <a:srgbClr val="0000FF"/>
                </a:solidFill>
              </a:rPr>
              <a:t>the </a:t>
            </a:r>
            <a:r>
              <a:rPr lang="en-US" altLang="zh-TW" sz="1800" dirty="0" smtClean="0">
                <a:solidFill>
                  <a:srgbClr val="0000FF"/>
                </a:solidFill>
              </a:rPr>
              <a:t>matrix </a:t>
            </a:r>
            <a:r>
              <a:rPr lang="en-US" altLang="zh-TW" sz="1800" dirty="0">
                <a:solidFill>
                  <a:srgbClr val="0000FF"/>
                </a:solidFill>
              </a:rPr>
              <a:t>multiplication of the corresponding elementary </a:t>
            </a:r>
            <a:r>
              <a:rPr lang="en-US" altLang="zh-TW" sz="1800" dirty="0" smtClean="0">
                <a:solidFill>
                  <a:srgbClr val="0000FF"/>
                </a:solidFill>
              </a:rPr>
              <a:t>matrices </a:t>
            </a:r>
            <a:r>
              <a:rPr lang="en-US" altLang="zh-TW" sz="1800" dirty="0">
                <a:solidFill>
                  <a:srgbClr val="0000FF"/>
                </a:solidFill>
              </a:rPr>
              <a:t>and the target matrix </a:t>
            </a:r>
            <a:r>
              <a:rPr lang="en-US" altLang="zh-TW" sz="1800" i="1" dirty="0">
                <a:solidFill>
                  <a:srgbClr val="0000FF"/>
                </a:solidFill>
              </a:rPr>
              <a:t>A</a:t>
            </a:r>
            <a:r>
              <a:rPr lang="en-US" altLang="zh-TW" sz="1800" dirty="0">
                <a:solidFill>
                  <a:srgbClr val="0000FF"/>
                </a:solidFill>
              </a:rPr>
              <a:t> </a:t>
            </a:r>
            <a:r>
              <a:rPr lang="en-US" altLang="zh-TW" sz="1800" dirty="0" smtClean="0">
                <a:solidFill>
                  <a:srgbClr val="0000FF"/>
                </a:solidFill>
              </a:rPr>
              <a:t>instead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587F5ED4-DA7C-4AE3-9253-8BD92ACEC0AE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52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47106" name="Object 1024"/>
          <p:cNvGraphicFramePr>
            <a:graphicFrameLocks noChangeAspect="1"/>
          </p:cNvGraphicFramePr>
          <p:nvPr/>
        </p:nvGraphicFramePr>
        <p:xfrm>
          <a:off x="1403350" y="2219325"/>
          <a:ext cx="6154738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61" name="Equation" r:id="rId3" imgW="3225600" imgH="711000" progId="Equation.DSMT4">
                  <p:embed/>
                </p:oleObj>
              </mc:Choice>
              <mc:Fallback>
                <p:oleObj name="Equation" r:id="rId3" imgW="3225600" imgH="7110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219325"/>
                        <a:ext cx="6154738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3400" y="3519488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>
                <a:ea typeface="標楷體" pitchFamily="65" charset="-120"/>
              </a:rPr>
              <a:t>Sol:</a:t>
            </a:r>
            <a:endParaRPr lang="en-US" altLang="zh-TW"/>
          </a:p>
        </p:txBody>
      </p:sp>
      <p:graphicFrame>
        <p:nvGraphicFramePr>
          <p:cNvPr id="47107" name="Object 1025"/>
          <p:cNvGraphicFramePr>
            <a:graphicFrameLocks noChangeAspect="1"/>
          </p:cNvGraphicFramePr>
          <p:nvPr/>
        </p:nvGraphicFramePr>
        <p:xfrm>
          <a:off x="1042988" y="3952875"/>
          <a:ext cx="3097212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62" name="Equation" r:id="rId5" imgW="1549080" imgH="711000" progId="Equation.DSMT4">
                  <p:embed/>
                </p:oleObj>
              </mc:Choice>
              <mc:Fallback>
                <p:oleObj name="Equation" r:id="rId5" imgW="1549080" imgH="7110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952875"/>
                        <a:ext cx="3097212" cy="142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1026"/>
          <p:cNvGraphicFramePr>
            <a:graphicFrameLocks noChangeAspect="1"/>
          </p:cNvGraphicFramePr>
          <p:nvPr/>
        </p:nvGraphicFramePr>
        <p:xfrm>
          <a:off x="5148263" y="3971925"/>
          <a:ext cx="3503612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63" name="Equation" r:id="rId7" imgW="1752480" imgH="711000" progId="Equation.DSMT4">
                  <p:embed/>
                </p:oleObj>
              </mc:Choice>
              <mc:Fallback>
                <p:oleObj name="Equation" r:id="rId7" imgW="1752480" imgH="71100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971925"/>
                        <a:ext cx="3503612" cy="142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1027"/>
          <p:cNvGraphicFramePr>
            <a:graphicFrameLocks noChangeAspect="1"/>
          </p:cNvGraphicFramePr>
          <p:nvPr/>
        </p:nvGraphicFramePr>
        <p:xfrm>
          <a:off x="827088" y="5392738"/>
          <a:ext cx="3376612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64" name="Equation" r:id="rId9" imgW="1688760" imgH="711000" progId="Equation.DSMT4">
                  <p:embed/>
                </p:oleObj>
              </mc:Choice>
              <mc:Fallback>
                <p:oleObj name="Equation" r:id="rId9" imgW="1688760" imgH="711000" progId="Equation.DSMT4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392738"/>
                        <a:ext cx="3376612" cy="1420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Text Box 16"/>
          <p:cNvSpPr txBox="1">
            <a:spLocks noChangeArrowheads="1"/>
          </p:cNvSpPr>
          <p:nvPr/>
        </p:nvSpPr>
        <p:spPr bwMode="auto">
          <a:xfrm>
            <a:off x="381000" y="720725"/>
            <a:ext cx="8583613" cy="1422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SzPct val="40000"/>
              <a:defRPr/>
            </a:pP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Ex 3: Using elementary matrices</a:t>
            </a:r>
            <a:endParaRPr lang="zh-TW" altLang="en-US" dirty="0">
              <a:ea typeface="標楷體" pitchFamily="65" charset="-120"/>
            </a:endParaRPr>
          </a:p>
          <a:p>
            <a:pPr marL="446088" eaLnBrk="0" hangingPunct="0">
              <a:lnSpc>
                <a:spcPct val="12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Find a sequence of elementary matrices that can be used to rewrite the matrix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in 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its row-echelon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form</a:t>
            </a:r>
            <a:endParaRPr lang="en-US" altLang="zh-TW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62EABC97-BBDD-450D-A1AD-6102E10B0D0A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53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48135" name="Rectangle 10"/>
          <p:cNvSpPr>
            <a:spLocks noChangeArrowheads="1"/>
          </p:cNvSpPr>
          <p:nvPr/>
        </p:nvSpPr>
        <p:spPr bwMode="auto">
          <a:xfrm>
            <a:off x="0" y="141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8136" name="Rectangle 1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48130" name="Object 0"/>
          <p:cNvGraphicFramePr>
            <a:graphicFrameLocks noChangeAspect="1"/>
          </p:cNvGraphicFramePr>
          <p:nvPr/>
        </p:nvGraphicFramePr>
        <p:xfrm>
          <a:off x="503238" y="785813"/>
          <a:ext cx="6797675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87" name="Equation" r:id="rId3" imgW="4000320" imgH="711000" progId="Equation.DSMT4">
                  <p:embed/>
                </p:oleObj>
              </mc:Choice>
              <mc:Fallback>
                <p:oleObj name="Equation" r:id="rId3" imgW="4000320" imgH="7110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785813"/>
                        <a:ext cx="6797675" cy="1208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1"/>
          <p:cNvGraphicFramePr>
            <a:graphicFrameLocks noChangeAspect="1"/>
          </p:cNvGraphicFramePr>
          <p:nvPr/>
        </p:nvGraphicFramePr>
        <p:xfrm>
          <a:off x="504825" y="2000250"/>
          <a:ext cx="742473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88" name="Equation" r:id="rId5" imgW="4368600" imgH="711000" progId="Equation.DSMT4">
                  <p:embed/>
                </p:oleObj>
              </mc:Choice>
              <mc:Fallback>
                <p:oleObj name="Equation" r:id="rId5" imgW="4368600" imgH="71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2000250"/>
                        <a:ext cx="7424738" cy="120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2"/>
          <p:cNvGraphicFramePr>
            <a:graphicFrameLocks noChangeAspect="1"/>
          </p:cNvGraphicFramePr>
          <p:nvPr/>
        </p:nvGraphicFramePr>
        <p:xfrm>
          <a:off x="500063" y="3143250"/>
          <a:ext cx="7942262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89" name="Equation" r:id="rId7" imgW="4673520" imgH="1041120" progId="Equation.DSMT4">
                  <p:embed/>
                </p:oleObj>
              </mc:Choice>
              <mc:Fallback>
                <p:oleObj name="Equation" r:id="rId7" imgW="4673520" imgH="10411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43250"/>
                        <a:ext cx="7942262" cy="177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3"/>
          <p:cNvGraphicFramePr>
            <a:graphicFrameLocks noChangeAspect="1"/>
          </p:cNvGraphicFramePr>
          <p:nvPr/>
        </p:nvGraphicFramePr>
        <p:xfrm>
          <a:off x="500063" y="4929188"/>
          <a:ext cx="45529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90" name="Equation" r:id="rId9" imgW="2679480" imgH="355320" progId="Equation.DSMT4">
                  <p:embed/>
                </p:oleObj>
              </mc:Choice>
              <mc:Fallback>
                <p:oleObj name="Equation" r:id="rId9" imgW="2679480" imgH="355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929188"/>
                        <a:ext cx="45529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Text Box 28"/>
          <p:cNvSpPr txBox="1">
            <a:spLocks noChangeArrowheads="1"/>
          </p:cNvSpPr>
          <p:nvPr/>
        </p:nvSpPr>
        <p:spPr bwMode="auto">
          <a:xfrm>
            <a:off x="6072188" y="4714875"/>
            <a:ext cx="2143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 sz="1600">
                <a:solidFill>
                  <a:srgbClr val="0000FF"/>
                </a:solidFill>
              </a:rPr>
              <a:t>same row-echelon form</a:t>
            </a:r>
          </a:p>
        </p:txBody>
      </p:sp>
      <p:sp>
        <p:nvSpPr>
          <p:cNvPr id="48138" name="文字方塊 6"/>
          <p:cNvSpPr txBox="1">
            <a:spLocks noChangeArrowheads="1"/>
          </p:cNvSpPr>
          <p:nvPr/>
        </p:nvSpPr>
        <p:spPr bwMode="auto">
          <a:xfrm>
            <a:off x="571500" y="5770563"/>
            <a:ext cx="7715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※ This example </a:t>
            </a:r>
            <a:r>
              <a:rPr lang="en-US" altLang="zh-TW" sz="2000" dirty="0" smtClean="0">
                <a:solidFill>
                  <a:srgbClr val="0000FF"/>
                </a:solidFill>
              </a:rPr>
              <a:t>demonstrates </a:t>
            </a:r>
            <a:r>
              <a:rPr lang="en-US" altLang="zh-TW" sz="2000" dirty="0">
                <a:solidFill>
                  <a:srgbClr val="0000FF"/>
                </a:solidFill>
              </a:rPr>
              <a:t>that we can obtain the same effect of performing elementary row operations by multiplying corresponding elementary matrices to the left side of the target matrix </a:t>
            </a:r>
            <a:r>
              <a:rPr lang="en-US" altLang="zh-TW" sz="2000" i="1" dirty="0">
                <a:solidFill>
                  <a:srgbClr val="0000FF"/>
                </a:solidFill>
              </a:rPr>
              <a:t>A</a:t>
            </a:r>
            <a:endParaRPr lang="zh-TW" altLang="en-US" sz="20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F312929F-FFF2-4EDB-BAEC-902037D1C93A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54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838200" y="1258987"/>
            <a:ext cx="7981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Matrix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B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is row-equivalent to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if there exists a finite number of elementary matrices such that</a:t>
            </a:r>
          </a:p>
        </p:txBody>
      </p:sp>
      <p:sp>
        <p:nvSpPr>
          <p:cNvPr id="49159" name="Rectangle 10"/>
          <p:cNvSpPr>
            <a:spLocks noChangeArrowheads="1"/>
          </p:cNvSpPr>
          <p:nvPr/>
        </p:nvSpPr>
        <p:spPr bwMode="auto">
          <a:xfrm>
            <a:off x="0" y="313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4915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572192"/>
              </p:ext>
            </p:extLst>
          </p:nvPr>
        </p:nvGraphicFramePr>
        <p:xfrm>
          <a:off x="2620963" y="2717900"/>
          <a:ext cx="245586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1" name="方程式" r:id="rId3" imgW="2463480" imgH="380880" progId="Equation.3">
                  <p:embed/>
                </p:oleObj>
              </mc:Choice>
              <mc:Fallback>
                <p:oleObj name="方程式" r:id="rId3" imgW="2463480" imgH="380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2717900"/>
                        <a:ext cx="2455862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Text Box 14"/>
          <p:cNvSpPr txBox="1">
            <a:spLocks noChangeArrowheads="1"/>
          </p:cNvSpPr>
          <p:nvPr/>
        </p:nvSpPr>
        <p:spPr bwMode="auto">
          <a:xfrm>
            <a:off x="381000" y="836712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en-US" altLang="zh-TW">
                <a:ea typeface="標楷體" pitchFamily="65" charset="-120"/>
              </a:rPr>
              <a:t> Row-equivalent (</a:t>
            </a:r>
            <a:r>
              <a:rPr lang="en-US" altLang="en-US">
                <a:ea typeface="標楷體" pitchFamily="65" charset="-120"/>
              </a:rPr>
              <a:t>列等價</a:t>
            </a:r>
            <a:r>
              <a:rPr lang="en-US" altLang="zh-TW">
                <a:ea typeface="標楷體" pitchFamily="65" charset="-120"/>
              </a:rPr>
              <a:t>):</a:t>
            </a:r>
            <a:endParaRPr lang="zh-TW" altLang="en-US">
              <a:ea typeface="標楷體" pitchFamily="65" charset="-120"/>
            </a:endParaRPr>
          </a:p>
        </p:txBody>
      </p:sp>
      <p:sp>
        <p:nvSpPr>
          <p:cNvPr id="50184" name="Text Box 15"/>
          <p:cNvSpPr txBox="1">
            <a:spLocks noChangeArrowheads="1"/>
          </p:cNvSpPr>
          <p:nvPr/>
        </p:nvSpPr>
        <p:spPr bwMode="auto">
          <a:xfrm>
            <a:off x="355849" y="4474270"/>
            <a:ext cx="8262938" cy="16430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buClr>
                <a:schemeClr val="tx1"/>
              </a:buClr>
              <a:buSzPct val="40000"/>
              <a:defRPr/>
            </a:pP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Theorem 2.13</a:t>
            </a:r>
            <a:r>
              <a:rPr lang="en-US" altLang="zh-TW" sz="2000" dirty="0">
                <a:ea typeface="標楷體" pitchFamily="65" charset="-120"/>
              </a:rPr>
              <a:t>: </a:t>
            </a:r>
            <a:r>
              <a:rPr lang="en-US" altLang="zh-TW" dirty="0">
                <a:ea typeface="標楷體" pitchFamily="65" charset="-120"/>
              </a:rPr>
              <a:t>Elementary matrices are invertible</a:t>
            </a:r>
          </a:p>
          <a:p>
            <a:pPr marL="363538">
              <a:lnSpc>
                <a:spcPct val="140000"/>
              </a:lnSpc>
              <a:spcBef>
                <a:spcPct val="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If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E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is an elementary matrix, then 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      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exists and       is still an elementary matrix</a:t>
            </a:r>
          </a:p>
        </p:txBody>
      </p:sp>
      <p:graphicFrame>
        <p:nvGraphicFramePr>
          <p:cNvPr id="4915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365848"/>
              </p:ext>
            </p:extLst>
          </p:nvPr>
        </p:nvGraphicFramePr>
        <p:xfrm>
          <a:off x="4997450" y="5109220"/>
          <a:ext cx="4318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2" name="方程式" r:id="rId5" imgW="431640" imgH="330120" progId="Equation.3">
                  <p:embed/>
                </p:oleObj>
              </mc:Choice>
              <mc:Fallback>
                <p:oleObj name="方程式" r:id="rId5" imgW="431640" imgH="33012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5109220"/>
                        <a:ext cx="4318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2" name="文字方塊 8"/>
          <p:cNvSpPr txBox="1">
            <a:spLocks noChangeArrowheads="1"/>
          </p:cNvSpPr>
          <p:nvPr/>
        </p:nvSpPr>
        <p:spPr bwMode="auto">
          <a:xfrm>
            <a:off x="5643563" y="2094012"/>
            <a:ext cx="32861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 sz="2000">
                <a:solidFill>
                  <a:srgbClr val="0000FF"/>
                </a:solidFill>
              </a:rPr>
              <a:t>※ This row-equivalent property is from the row-equivalent property after performing a finite sequence of the elementary row operations (see Slide 1.23)</a:t>
            </a:r>
            <a:endParaRPr lang="zh-TW" altLang="en-US" sz="2000">
              <a:solidFill>
                <a:srgbClr val="0000FF"/>
              </a:solidFill>
            </a:endParaRPr>
          </a:p>
        </p:txBody>
      </p:sp>
      <p:graphicFrame>
        <p:nvGraphicFramePr>
          <p:cNvPr id="4915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989800"/>
              </p:ext>
            </p:extLst>
          </p:nvPr>
        </p:nvGraphicFramePr>
        <p:xfrm>
          <a:off x="6786563" y="5109220"/>
          <a:ext cx="4318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3" name="方程式" r:id="rId7" imgW="431640" imgH="330120" progId="Equation.3">
                  <p:embed/>
                </p:oleObj>
              </mc:Choice>
              <mc:Fallback>
                <p:oleObj name="方程式" r:id="rId7" imgW="431640" imgH="33012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5109220"/>
                        <a:ext cx="4318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400354"/>
              </p:ext>
            </p:extLst>
          </p:nvPr>
        </p:nvGraphicFramePr>
        <p:xfrm>
          <a:off x="3890963" y="5085184"/>
          <a:ext cx="3038475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4" name="Equation" r:id="rId3" imgW="1688760" imgH="711000" progId="Equation.DSMT4">
                  <p:embed/>
                </p:oleObj>
              </mc:Choice>
              <mc:Fallback>
                <p:oleObj name="Equation" r:id="rId3" imgW="1688760" imgH="7110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63" y="5085184"/>
                        <a:ext cx="3038475" cy="1281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069169"/>
              </p:ext>
            </p:extLst>
          </p:nvPr>
        </p:nvGraphicFramePr>
        <p:xfrm>
          <a:off x="650379" y="5158209"/>
          <a:ext cx="2947988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5" name="Equation" r:id="rId5" imgW="1638000" imgH="711000" progId="Equation.DSMT4">
                  <p:embed/>
                </p:oleObj>
              </mc:Choice>
              <mc:Fallback>
                <p:oleObj name="Equation" r:id="rId5" imgW="1638000" imgH="7110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79" y="5158209"/>
                        <a:ext cx="2947988" cy="1281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739034"/>
              </p:ext>
            </p:extLst>
          </p:nvPr>
        </p:nvGraphicFramePr>
        <p:xfrm>
          <a:off x="3857625" y="3230117"/>
          <a:ext cx="294798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6" name="Equation" r:id="rId7" imgW="1638000" imgH="711000" progId="Equation.DSMT4">
                  <p:embed/>
                </p:oleObj>
              </mc:Choice>
              <mc:Fallback>
                <p:oleObj name="Equation" r:id="rId7" imgW="163800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3230117"/>
                        <a:ext cx="2947988" cy="128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304932"/>
              </p:ext>
            </p:extLst>
          </p:nvPr>
        </p:nvGraphicFramePr>
        <p:xfrm>
          <a:off x="623392" y="3212654"/>
          <a:ext cx="3084512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7" name="Equation" r:id="rId9" imgW="1714320" imgH="711000" progId="Equation.DSMT4">
                  <p:embed/>
                </p:oleObj>
              </mc:Choice>
              <mc:Fallback>
                <p:oleObj name="Equation" r:id="rId9" imgW="1714320" imgH="71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92" y="3212654"/>
                        <a:ext cx="3084512" cy="1281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7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E7DDE168-2171-41EA-A84F-6AD858ADD930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55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5018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669929"/>
              </p:ext>
            </p:extLst>
          </p:nvPr>
        </p:nvGraphicFramePr>
        <p:xfrm>
          <a:off x="683568" y="1571824"/>
          <a:ext cx="271938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8" name="Equation" r:id="rId11" imgW="1511280" imgH="711000" progId="Equation.DSMT4">
                  <p:embed/>
                </p:oleObj>
              </mc:Choice>
              <mc:Fallback>
                <p:oleObj name="Equation" r:id="rId11" imgW="1511280" imgH="711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571824"/>
                        <a:ext cx="2719387" cy="128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949236"/>
              </p:ext>
            </p:extLst>
          </p:nvPr>
        </p:nvGraphicFramePr>
        <p:xfrm>
          <a:off x="3838426" y="1571824"/>
          <a:ext cx="28559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9" name="Equation" r:id="rId13" imgW="1587240" imgH="711000" progId="Equation.DSMT4">
                  <p:embed/>
                </p:oleObj>
              </mc:Choice>
              <mc:Fallback>
                <p:oleObj name="Equation" r:id="rId13" imgW="1587240" imgH="71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426" y="1571824"/>
                        <a:ext cx="2855913" cy="128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8" name="Text Box 31"/>
          <p:cNvSpPr txBox="1">
            <a:spLocks noChangeArrowheads="1"/>
          </p:cNvSpPr>
          <p:nvPr/>
        </p:nvSpPr>
        <p:spPr bwMode="auto">
          <a:xfrm>
            <a:off x="179512" y="923635"/>
            <a:ext cx="7702996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Ex</a:t>
            </a:r>
            <a:r>
              <a:rPr lang="en-US" altLang="zh-TW" dirty="0" smtClean="0">
                <a:ea typeface="標楷體" pitchFamily="65" charset="-120"/>
              </a:rPr>
              <a:t>: </a:t>
            </a:r>
            <a:r>
              <a:rPr lang="en-US" altLang="zh-TW" dirty="0" smtClean="0">
                <a:solidFill>
                  <a:srgbClr val="0000FF"/>
                </a:solidFill>
                <a:ea typeface="標楷體" pitchFamily="65" charset="-120"/>
              </a:rPr>
              <a:t>Elementary 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Matrix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	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     Inverse Matrix</a:t>
            </a:r>
          </a:p>
        </p:txBody>
      </p:sp>
      <p:sp>
        <p:nvSpPr>
          <p:cNvPr id="50189" name="橢圓 12"/>
          <p:cNvSpPr>
            <a:spLocks noChangeArrowheads="1"/>
          </p:cNvSpPr>
          <p:nvPr/>
        </p:nvSpPr>
        <p:spPr bwMode="auto">
          <a:xfrm>
            <a:off x="2949079" y="3569842"/>
            <a:ext cx="428625" cy="35718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50190" name="橢圓 13"/>
          <p:cNvSpPr>
            <a:spLocks noChangeArrowheads="1"/>
          </p:cNvSpPr>
          <p:nvPr/>
        </p:nvSpPr>
        <p:spPr bwMode="auto">
          <a:xfrm>
            <a:off x="6097588" y="3569842"/>
            <a:ext cx="428625" cy="35718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50191" name="橢圓 14"/>
          <p:cNvSpPr>
            <a:spLocks noChangeArrowheads="1"/>
          </p:cNvSpPr>
          <p:nvPr/>
        </p:nvSpPr>
        <p:spPr bwMode="auto">
          <a:xfrm>
            <a:off x="2877642" y="5412209"/>
            <a:ext cx="428625" cy="35718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50192" name="橢圓 15"/>
          <p:cNvSpPr>
            <a:spLocks noChangeArrowheads="1"/>
          </p:cNvSpPr>
          <p:nvPr/>
        </p:nvSpPr>
        <p:spPr bwMode="auto">
          <a:xfrm>
            <a:off x="6240463" y="5412209"/>
            <a:ext cx="428625" cy="35718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50193" name="文字方塊 8"/>
          <p:cNvSpPr txBox="1">
            <a:spLocks noChangeArrowheads="1"/>
          </p:cNvSpPr>
          <p:nvPr/>
        </p:nvSpPr>
        <p:spPr bwMode="auto">
          <a:xfrm>
            <a:off x="6946833" y="1844824"/>
            <a:ext cx="2141537" cy="584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 sz="1600">
                <a:solidFill>
                  <a:srgbClr val="0000FF"/>
                </a:solidFill>
              </a:rPr>
              <a:t>      still corresponds to </a:t>
            </a:r>
            <a:r>
              <a:rPr lang="en-US" altLang="zh-TW" sz="1600" i="1">
                <a:solidFill>
                  <a:srgbClr val="0000FF"/>
                </a:solidFill>
              </a:rPr>
              <a:t>I</a:t>
            </a:r>
            <a:r>
              <a:rPr lang="en-US" altLang="zh-TW" sz="1600" baseline="-25000">
                <a:solidFill>
                  <a:srgbClr val="0000FF"/>
                </a:solidFill>
              </a:rPr>
              <a:t>1,2</a:t>
            </a:r>
            <a:r>
              <a:rPr lang="en-US" altLang="zh-TW" sz="1600">
                <a:solidFill>
                  <a:srgbClr val="0000FF"/>
                </a:solidFill>
              </a:rPr>
              <a:t>(</a:t>
            </a:r>
            <a:r>
              <a:rPr lang="en-US" altLang="zh-TW" sz="1600" i="1">
                <a:solidFill>
                  <a:srgbClr val="0000FF"/>
                </a:solidFill>
              </a:rPr>
              <a:t>I</a:t>
            </a:r>
            <a:r>
              <a:rPr lang="en-US" altLang="zh-TW" sz="1600">
                <a:solidFill>
                  <a:srgbClr val="0000FF"/>
                </a:solidFill>
              </a:rPr>
              <a:t>)</a:t>
            </a:r>
            <a:endParaRPr lang="zh-TW" altLang="en-US" sz="1600">
              <a:solidFill>
                <a:srgbClr val="0000FF"/>
              </a:solidFill>
            </a:endParaRPr>
          </a:p>
        </p:txBody>
      </p:sp>
      <p:graphicFrame>
        <p:nvGraphicFramePr>
          <p:cNvPr id="5018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051435"/>
              </p:ext>
            </p:extLst>
          </p:nvPr>
        </p:nvGraphicFramePr>
        <p:xfrm>
          <a:off x="7000875" y="1870651"/>
          <a:ext cx="3159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0" name="Equation" r:id="rId15" imgW="241200" imgH="241200" progId="Equation.DSMT4">
                  <p:embed/>
                </p:oleObj>
              </mc:Choice>
              <mc:Fallback>
                <p:oleObj name="Equation" r:id="rId15" imgW="24120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1870651"/>
                        <a:ext cx="315913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0194" name="文字方塊 8"/>
              <p:cNvSpPr txBox="1">
                <a:spLocks noChangeArrowheads="1"/>
              </p:cNvSpPr>
              <p:nvPr/>
            </p:nvSpPr>
            <p:spPr bwMode="auto">
              <a:xfrm>
                <a:off x="6929438" y="2708920"/>
                <a:ext cx="2143125" cy="2062103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TW" sz="1600" dirty="0">
                    <a:solidFill>
                      <a:srgbClr val="0000FF"/>
                    </a:solidFill>
                  </a:rPr>
                  <a:t>The corresponding element row operations for        is still to add a multiple of the row 1 to the row 3, but the 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multiplying </a:t>
                </a:r>
                <a:r>
                  <a:rPr lang="en-US" altLang="zh-TW" sz="1600" dirty="0">
                    <a:solidFill>
                      <a:srgbClr val="0000FF"/>
                    </a:solidFill>
                  </a:rPr>
                  <a:t>scalar is from –2 to 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zh-TW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TW" alt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600" dirty="0" smtClean="0">
                    <a:solidFill>
                      <a:srgbClr val="FF0000"/>
                    </a:solidFill>
                  </a:rPr>
                  <a:t>Place 2 at position (3,1)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0194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9438" y="2708920"/>
                <a:ext cx="2143125" cy="2062103"/>
              </a:xfrm>
              <a:prstGeom prst="rect">
                <a:avLst/>
              </a:prstGeom>
              <a:blipFill>
                <a:blip r:embed="rId17"/>
                <a:stretch>
                  <a:fillRect l="-1416" t="-587" r="-2266" b="-2346"/>
                </a:stretch>
              </a:blipFill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018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781364"/>
              </p:ext>
            </p:extLst>
          </p:nvPr>
        </p:nvGraphicFramePr>
        <p:xfrm>
          <a:off x="7286625" y="3212976"/>
          <a:ext cx="3159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1" name="Equation" r:id="rId18" imgW="241200" imgH="241200" progId="Equation.DSMT4">
                  <p:embed/>
                </p:oleObj>
              </mc:Choice>
              <mc:Fallback>
                <p:oleObj name="Equation" r:id="rId18" imgW="24120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3212976"/>
                        <a:ext cx="315913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0195" name="文字方塊 8"/>
              <p:cNvSpPr txBox="1">
                <a:spLocks noChangeArrowheads="1"/>
              </p:cNvSpPr>
              <p:nvPr/>
            </p:nvSpPr>
            <p:spPr bwMode="auto">
              <a:xfrm>
                <a:off x="6929438" y="4797152"/>
                <a:ext cx="2141537" cy="2062103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altLang="zh-TW" sz="1600" dirty="0">
                    <a:solidFill>
                      <a:srgbClr val="0000FF"/>
                    </a:solidFill>
                  </a:rPr>
                  <a:t>The corresponding element row operations for        is still to multiply the row 3 by a nonzero constant, but the constant is from 1/2 to 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zh-TW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TW" altLang="en-US" sz="16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Place </a:t>
                </a:r>
                <a:r>
                  <a:rPr lang="en-US" altLang="zh-TW" sz="1600" dirty="0" smtClean="0">
                    <a:solidFill>
                      <a:srgbClr val="FF0000"/>
                    </a:solidFill>
                  </a:rPr>
                  <a:t>2 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at position (</a:t>
                </a:r>
                <a:r>
                  <a:rPr lang="en-US" altLang="zh-TW" sz="1600" dirty="0" smtClean="0">
                    <a:solidFill>
                      <a:srgbClr val="FF0000"/>
                    </a:solidFill>
                  </a:rPr>
                  <a:t>3,3)</a:t>
                </a:r>
                <a:endParaRPr lang="zh-TW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195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9438" y="4797152"/>
                <a:ext cx="2141537" cy="2062103"/>
              </a:xfrm>
              <a:prstGeom prst="rect">
                <a:avLst/>
              </a:prstGeom>
              <a:blipFill>
                <a:blip r:embed="rId20"/>
                <a:stretch>
                  <a:fillRect l="-1416" t="-588" r="-1983" b="-2647"/>
                </a:stretch>
              </a:blipFill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01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114671"/>
              </p:ext>
            </p:extLst>
          </p:nvPr>
        </p:nvGraphicFramePr>
        <p:xfrm>
          <a:off x="7286625" y="5301208"/>
          <a:ext cx="3159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2" name="Equation" r:id="rId21" imgW="241200" imgH="241200" progId="Equation.DSMT4">
                  <p:embed/>
                </p:oleObj>
              </mc:Choice>
              <mc:Fallback>
                <p:oleObj name="Equation" r:id="rId21" imgW="24120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301208"/>
                        <a:ext cx="315913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A3FB2249-29C3-4527-BC4F-FD7A14B40B44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56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51209" name="Rectangle 5"/>
          <p:cNvSpPr>
            <a:spLocks noChangeArrowheads="1"/>
          </p:cNvSpPr>
          <p:nvPr/>
        </p:nvSpPr>
        <p:spPr bwMode="auto">
          <a:xfrm>
            <a:off x="1331913" y="2628900"/>
            <a:ext cx="16002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51210" name="Rectangle 18"/>
          <p:cNvSpPr>
            <a:spLocks noChangeArrowheads="1"/>
          </p:cNvSpPr>
          <p:nvPr/>
        </p:nvSpPr>
        <p:spPr bwMode="auto">
          <a:xfrm>
            <a:off x="179388" y="22860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>
                <a:ea typeface="標楷體" pitchFamily="65" charset="-120"/>
              </a:rPr>
              <a:t>Pf:</a:t>
            </a:r>
            <a:r>
              <a:rPr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51211" name="Rectangle 19"/>
          <p:cNvSpPr>
            <a:spLocks noChangeArrowheads="1"/>
          </p:cNvSpPr>
          <p:nvPr/>
        </p:nvSpPr>
        <p:spPr bwMode="auto">
          <a:xfrm>
            <a:off x="500063" y="2582863"/>
            <a:ext cx="824865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marL="476250" indent="-476250">
              <a:lnSpc>
                <a:spcPct val="110000"/>
              </a:lnSpc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	Assume that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A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is the product of elementary matrices</a:t>
            </a:r>
            <a:endParaRPr lang="zh-TW" altLang="en-US" dirty="0">
              <a:solidFill>
                <a:schemeClr val="tx1"/>
              </a:solidFill>
              <a:ea typeface="標楷體" pitchFamily="65" charset="-120"/>
            </a:endParaRPr>
          </a:p>
          <a:p>
            <a:pPr marL="476250" indent="-476250">
              <a:lnSpc>
                <a:spcPct val="110000"/>
              </a:lnSpc>
              <a:spcBef>
                <a:spcPct val="0"/>
              </a:spcBef>
              <a:buSzTx/>
              <a:buFontTx/>
              <a:buNone/>
            </a:pPr>
            <a:r>
              <a:rPr lang="zh-TW" altLang="en-US" dirty="0">
                <a:solidFill>
                  <a:schemeClr val="tx1"/>
                </a:solidFill>
              </a:rPr>
              <a:t>       </a:t>
            </a:r>
            <a:r>
              <a:rPr lang="en-US" altLang="zh-TW" dirty="0">
                <a:solidFill>
                  <a:schemeClr val="tx1"/>
                </a:solidFill>
              </a:rPr>
              <a:t>1. E</a:t>
            </a:r>
            <a:r>
              <a:rPr lang="en-US" altLang="zh-TW" dirty="0" smtClean="0">
                <a:solidFill>
                  <a:schemeClr val="tx1"/>
                </a:solidFill>
              </a:rPr>
              <a:t>very </a:t>
            </a:r>
            <a:r>
              <a:rPr lang="en-US" altLang="zh-TW" dirty="0">
                <a:solidFill>
                  <a:schemeClr val="tx1"/>
                </a:solidFill>
              </a:rPr>
              <a:t>elementary matrix is invertible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en-US" altLang="zh-TW" dirty="0" err="1">
                <a:solidFill>
                  <a:schemeClr val="tx1"/>
                </a:solidFill>
                <a:ea typeface="標楷體" pitchFamily="65" charset="-120"/>
              </a:rPr>
              <a:t>Thm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. 2.13)</a:t>
            </a:r>
            <a:endParaRPr lang="en-US" altLang="zh-TW" dirty="0">
              <a:solidFill>
                <a:schemeClr val="tx1"/>
              </a:solidFill>
            </a:endParaRPr>
          </a:p>
          <a:p>
            <a:pPr marL="476250" indent="-476250">
              <a:lnSpc>
                <a:spcPct val="11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 dirty="0">
                <a:solidFill>
                  <a:schemeClr val="tx1"/>
                </a:solidFill>
              </a:rPr>
              <a:t>       2. </a:t>
            </a:r>
            <a:r>
              <a:rPr lang="en-US" altLang="zh-TW" dirty="0" smtClean="0">
                <a:solidFill>
                  <a:schemeClr val="tx1"/>
                </a:solidFill>
              </a:rPr>
              <a:t>The </a:t>
            </a:r>
            <a:r>
              <a:rPr lang="en-US" altLang="zh-TW" dirty="0">
                <a:solidFill>
                  <a:schemeClr val="tx1"/>
                </a:solidFill>
              </a:rPr>
              <a:t>product of invertible matrices is invertible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en-US" altLang="zh-TW" dirty="0" err="1">
                <a:solidFill>
                  <a:schemeClr val="tx1"/>
                </a:solidFill>
                <a:ea typeface="標楷體" pitchFamily="65" charset="-120"/>
              </a:rPr>
              <a:t>Thm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. 2.9)</a:t>
            </a:r>
          </a:p>
          <a:p>
            <a:pPr marL="476250" indent="-476250">
              <a:lnSpc>
                <a:spcPct val="110000"/>
              </a:lnSpc>
              <a:spcBef>
                <a:spcPct val="0"/>
              </a:spcBef>
              <a:buSzTx/>
              <a:buFontTx/>
              <a:buNone/>
            </a:pP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     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Thus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A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is invertible</a:t>
            </a:r>
            <a:endParaRPr lang="zh-TW" altLang="en-US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1212" name="Rectangle 21"/>
          <p:cNvSpPr>
            <a:spLocks noChangeArrowheads="1"/>
          </p:cNvSpPr>
          <p:nvPr/>
        </p:nvSpPr>
        <p:spPr bwMode="auto">
          <a:xfrm>
            <a:off x="611188" y="4429125"/>
            <a:ext cx="8532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marL="363538">
              <a:spcBef>
                <a:spcPct val="0"/>
              </a:spcBef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If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is invertible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,</a:t>
            </a: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            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has only one solution (Thm. 2.11), and this solution must be the trivial solution.</a:t>
            </a:r>
          </a:p>
        </p:txBody>
      </p:sp>
      <p:graphicFrame>
        <p:nvGraphicFramePr>
          <p:cNvPr id="51202" name="Object 22"/>
          <p:cNvGraphicFramePr>
            <a:graphicFrameLocks noChangeAspect="1"/>
          </p:cNvGraphicFramePr>
          <p:nvPr/>
        </p:nvGraphicFramePr>
        <p:xfrm>
          <a:off x="3141663" y="4498975"/>
          <a:ext cx="9318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64" name="Equation" r:id="rId3" imgW="457200" imgH="177480" progId="Equation.DSMT4">
                  <p:embed/>
                </p:oleObj>
              </mc:Choice>
              <mc:Fallback>
                <p:oleObj name="Equation" r:id="rId3" imgW="457200" imgH="177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4498975"/>
                        <a:ext cx="931862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24"/>
          <p:cNvGraphicFramePr>
            <a:graphicFrameLocks noChangeAspect="1"/>
          </p:cNvGraphicFramePr>
          <p:nvPr/>
        </p:nvGraphicFramePr>
        <p:xfrm>
          <a:off x="1392238" y="5314950"/>
          <a:ext cx="30495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65" name="Equation" r:id="rId5" imgW="1485720" imgH="253800" progId="Equation.DSMT4">
                  <p:embed/>
                </p:oleObj>
              </mc:Choice>
              <mc:Fallback>
                <p:oleObj name="Equation" r:id="rId5" imgW="1485720" imgH="253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5314950"/>
                        <a:ext cx="3049587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28"/>
          <p:cNvGraphicFramePr>
            <a:graphicFrameLocks noChangeAspect="1"/>
          </p:cNvGraphicFramePr>
          <p:nvPr/>
        </p:nvGraphicFramePr>
        <p:xfrm>
          <a:off x="4429125" y="5322888"/>
          <a:ext cx="2765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66" name="Equation" r:id="rId7" imgW="1358640" imgH="228600" progId="Equation.DSMT4">
                  <p:embed/>
                </p:oleObj>
              </mc:Choice>
              <mc:Fallback>
                <p:oleObj name="Equation" r:id="rId7" imgW="135864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5322888"/>
                        <a:ext cx="27654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30"/>
          <p:cNvGraphicFramePr>
            <a:graphicFrameLocks noChangeAspect="1"/>
          </p:cNvGraphicFramePr>
          <p:nvPr/>
        </p:nvGraphicFramePr>
        <p:xfrm>
          <a:off x="1428750" y="5751513"/>
          <a:ext cx="49720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67" name="Equation" r:id="rId9" imgW="2501640" imgH="241200" progId="Equation.DSMT4">
                  <p:embed/>
                </p:oleObj>
              </mc:Choice>
              <mc:Fallback>
                <p:oleObj name="Equation" r:id="rId9" imgW="2501640" imgH="2412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5751513"/>
                        <a:ext cx="49720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3" name="Rectangle 32"/>
          <p:cNvSpPr>
            <a:spLocks noChangeArrowheads="1"/>
          </p:cNvSpPr>
          <p:nvPr/>
        </p:nvSpPr>
        <p:spPr bwMode="auto">
          <a:xfrm>
            <a:off x="857250" y="6249988"/>
            <a:ext cx="772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Thus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 </a:t>
            </a:r>
            <a:r>
              <a:rPr lang="en-US" altLang="zh-TW">
                <a:solidFill>
                  <a:schemeClr val="tx1"/>
                </a:solidFill>
              </a:rPr>
              <a:t>can be written as the product of elementary matrices</a:t>
            </a:r>
            <a:endParaRPr lang="zh-TW" altLang="en-US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1214" name="Text Box 58"/>
          <p:cNvSpPr txBox="1">
            <a:spLocks noChangeArrowheads="1"/>
          </p:cNvSpPr>
          <p:nvPr/>
        </p:nvSpPr>
        <p:spPr bwMode="auto">
          <a:xfrm>
            <a:off x="381000" y="692150"/>
            <a:ext cx="8583613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Clr>
                <a:schemeClr val="tx1"/>
              </a:buClr>
              <a:buSzPct val="40000"/>
            </a:pP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Theorem 2.14: A property of invertible matrices</a:t>
            </a:r>
            <a:endParaRPr lang="zh-TW" altLang="en-US" dirty="0">
              <a:ea typeface="標楷體" pitchFamily="65" charset="-12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     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A square matrix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is invertible if and only if it can be written as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     the product of elementary matrices 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(we can further obtain that </a:t>
            </a:r>
            <a:r>
              <a:rPr lang="en-US" altLang="zh-TW" dirty="0" smtClean="0">
                <a:solidFill>
                  <a:srgbClr val="0000FF"/>
                </a:solidFill>
                <a:ea typeface="標楷體" pitchFamily="65" charset="-120"/>
              </a:rPr>
              <a:t>an</a:t>
            </a:r>
            <a:endParaRPr lang="en-US" altLang="zh-TW" dirty="0">
              <a:solidFill>
                <a:srgbClr val="0000FF"/>
              </a:solidFill>
              <a:ea typeface="標楷體" pitchFamily="65" charset="-12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      invertible matrix is row-equivalent to the identity matrix)</a:t>
            </a:r>
          </a:p>
        </p:txBody>
      </p:sp>
      <p:graphicFrame>
        <p:nvGraphicFramePr>
          <p:cNvPr id="51206" name="Object 13"/>
          <p:cNvGraphicFramePr>
            <a:graphicFrameLocks noChangeAspect="1"/>
          </p:cNvGraphicFramePr>
          <p:nvPr/>
        </p:nvGraphicFramePr>
        <p:xfrm>
          <a:off x="428625" y="4465638"/>
          <a:ext cx="61118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68" name="Equation" r:id="rId11" imgW="304560" imgH="203040" progId="Equation.DSMT4">
                  <p:embed/>
                </p:oleObj>
              </mc:Choice>
              <mc:Fallback>
                <p:oleObj name="Equation" r:id="rId11" imgW="30456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465638"/>
                        <a:ext cx="611188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428625" y="2643188"/>
          <a:ext cx="61118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69" name="Equation" r:id="rId13" imgW="304560" imgH="203040" progId="Equation.DSMT4">
                  <p:embed/>
                </p:oleObj>
              </mc:Choice>
              <mc:Fallback>
                <p:oleObj name="Equation" r:id="rId13" imgW="30456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643188"/>
                        <a:ext cx="611188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5" name="文字方塊 8"/>
          <p:cNvSpPr txBox="1">
            <a:spLocks noChangeArrowheads="1"/>
          </p:cNvSpPr>
          <p:nvPr/>
        </p:nvSpPr>
        <p:spPr bwMode="auto">
          <a:xfrm>
            <a:off x="7143750" y="5357813"/>
            <a:ext cx="185737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marL="174625" indent="-174625" eaLnBrk="1" hangingPunct="1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sz="1400" dirty="0">
                <a:solidFill>
                  <a:srgbClr val="0000FF"/>
                </a:solidFill>
                <a:sym typeface="Symbol" pitchFamily="18" charset="2"/>
              </a:rPr>
              <a:t> </a:t>
            </a:r>
            <a:r>
              <a:rPr lang="en-US" altLang="zh-TW" sz="1400" dirty="0" smtClean="0">
                <a:solidFill>
                  <a:srgbClr val="0000FF"/>
                </a:solidFill>
                <a:ea typeface="標楷體" pitchFamily="65" charset="-120"/>
              </a:rPr>
              <a:t>An </a:t>
            </a:r>
            <a:r>
              <a:rPr lang="en-US" altLang="zh-TW" sz="1400" dirty="0">
                <a:solidFill>
                  <a:srgbClr val="0000FF"/>
                </a:solidFill>
                <a:ea typeface="標楷體" pitchFamily="65" charset="-120"/>
              </a:rPr>
              <a:t>invertible matrix is row-equivalent to the identity matrix</a:t>
            </a:r>
            <a:r>
              <a:rPr lang="en-US" altLang="zh-TW" sz="1400" dirty="0">
                <a:solidFill>
                  <a:srgbClr val="0000FF"/>
                </a:solidFill>
                <a:sym typeface="Symbol" pitchFamily="18" charset="2"/>
              </a:rPr>
              <a:t> </a:t>
            </a:r>
            <a:endParaRPr lang="zh-TW" alt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093F57F1-130E-4159-9EE0-8F31DB1E4674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57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52226" name="Object 4"/>
          <p:cNvGraphicFramePr>
            <a:graphicFrameLocks noChangeAspect="1"/>
          </p:cNvGraphicFramePr>
          <p:nvPr/>
        </p:nvGraphicFramePr>
        <p:xfrm>
          <a:off x="3357563" y="1928813"/>
          <a:ext cx="17716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80" name="方程式" r:id="rId3" imgW="1777680" imgH="838080" progId="Equation.3">
                  <p:embed/>
                </p:oleObj>
              </mc:Choice>
              <mc:Fallback>
                <p:oleObj name="方程式" r:id="rId3" imgW="1777680" imgH="838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1928813"/>
                        <a:ext cx="177165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09600" y="27432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>
                <a:ea typeface="標楷體" pitchFamily="65" charset="-120"/>
              </a:rPr>
              <a:t>Sol:</a:t>
            </a:r>
          </a:p>
        </p:txBody>
      </p:sp>
      <p:graphicFrame>
        <p:nvGraphicFramePr>
          <p:cNvPr id="52227" name="Object 7"/>
          <p:cNvGraphicFramePr>
            <a:graphicFrameLocks noChangeAspect="1"/>
          </p:cNvGraphicFramePr>
          <p:nvPr/>
        </p:nvGraphicFramePr>
        <p:xfrm>
          <a:off x="1276350" y="3284538"/>
          <a:ext cx="5959475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81" name="Equation" r:id="rId5" imgW="2844720" imgH="965160" progId="Equation.DSMT4">
                  <p:embed/>
                </p:oleObj>
              </mc:Choice>
              <mc:Fallback>
                <p:oleObj name="Equation" r:id="rId5" imgW="2844720" imgH="965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3284538"/>
                        <a:ext cx="5959475" cy="202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8"/>
          <p:cNvGraphicFramePr>
            <a:graphicFrameLocks noChangeAspect="1"/>
          </p:cNvGraphicFramePr>
          <p:nvPr/>
        </p:nvGraphicFramePr>
        <p:xfrm>
          <a:off x="1258888" y="5445125"/>
          <a:ext cx="440531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82" name="Equation" r:id="rId7" imgW="2197080" imgH="355320" progId="Equation.DSMT4">
                  <p:embed/>
                </p:oleObj>
              </mc:Choice>
              <mc:Fallback>
                <p:oleObj name="Equation" r:id="rId7" imgW="2197080" imgH="3553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445125"/>
                        <a:ext cx="4405312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Text Box 10"/>
          <p:cNvSpPr txBox="1">
            <a:spLocks noChangeArrowheads="1"/>
          </p:cNvSpPr>
          <p:nvPr/>
        </p:nvSpPr>
        <p:spPr bwMode="auto">
          <a:xfrm>
            <a:off x="381000" y="914400"/>
            <a:ext cx="843915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Ex 4</a:t>
            </a:r>
            <a:r>
              <a:rPr lang="en-US" altLang="zh-TW"/>
              <a:t>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     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Find a sequence of elementary matrices whose product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BAE74654-7621-43C3-9FC2-95EFD72D8F60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58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53250" name="Object 4"/>
          <p:cNvGraphicFramePr>
            <a:graphicFrameLocks noChangeAspect="1"/>
          </p:cNvGraphicFramePr>
          <p:nvPr/>
        </p:nvGraphicFramePr>
        <p:xfrm>
          <a:off x="971550" y="1060450"/>
          <a:ext cx="53435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40" name="Equation" r:id="rId3" imgW="2666880" imgH="355320" progId="Equation.DSMT4">
                  <p:embed/>
                </p:oleObj>
              </mc:Choice>
              <mc:Fallback>
                <p:oleObj name="Equation" r:id="rId3" imgW="2666880" imgH="3553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060450"/>
                        <a:ext cx="534352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6"/>
          <p:cNvGraphicFramePr>
            <a:graphicFrameLocks noChangeAspect="1"/>
          </p:cNvGraphicFramePr>
          <p:nvPr/>
        </p:nvGraphicFramePr>
        <p:xfrm>
          <a:off x="2041525" y="2014538"/>
          <a:ext cx="3898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41" name="方程式" r:id="rId5" imgW="3898800" imgH="838080" progId="Equation.3">
                  <p:embed/>
                </p:oleObj>
              </mc:Choice>
              <mc:Fallback>
                <p:oleObj name="方程式" r:id="rId5" imgW="3898800" imgH="8380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014538"/>
                        <a:ext cx="3898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457200" y="3286125"/>
            <a:ext cx="84359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chemeClr val="tx1"/>
              </a:buClr>
              <a:buSzPct val="40000"/>
            </a:pP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Note: another way to justify using the Gauss-Jordan elimination</a:t>
            </a:r>
          </a:p>
          <a:p>
            <a:pPr eaLnBrk="1" hangingPunct="1">
              <a:spcBef>
                <a:spcPct val="1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            to find </a:t>
            </a:r>
            <a:r>
              <a:rPr lang="en-US" altLang="zh-TW" i="1" dirty="0">
                <a:ea typeface="標楷體" pitchFamily="65" charset="-120"/>
              </a:rPr>
              <a:t>A</a:t>
            </a:r>
            <a:r>
              <a:rPr lang="en-US" altLang="zh-TW" baseline="30000" dirty="0">
                <a:ea typeface="標楷體" pitchFamily="65" charset="-120"/>
              </a:rPr>
              <a:t>–1</a:t>
            </a:r>
            <a:r>
              <a:rPr lang="en-US" altLang="zh-TW" dirty="0">
                <a:ea typeface="標楷體" pitchFamily="65" charset="-120"/>
              </a:rPr>
              <a:t> on Slide </a:t>
            </a:r>
            <a:r>
              <a:rPr lang="en-US" altLang="zh-TW" dirty="0" smtClean="0">
                <a:ea typeface="標楷體" pitchFamily="65" charset="-120"/>
              </a:rPr>
              <a:t>2.36</a:t>
            </a:r>
            <a:endParaRPr lang="en-US" altLang="zh-TW" baseline="30000" dirty="0">
              <a:ea typeface="標楷體" pitchFamily="65" charset="-120"/>
            </a:endParaRPr>
          </a:p>
        </p:txBody>
      </p:sp>
      <p:sp>
        <p:nvSpPr>
          <p:cNvPr id="53257" name="Text Box 8"/>
          <p:cNvSpPr txBox="1">
            <a:spLocks noChangeArrowheads="1"/>
          </p:cNvSpPr>
          <p:nvPr/>
        </p:nvSpPr>
        <p:spPr bwMode="auto">
          <a:xfrm>
            <a:off x="428625" y="4143375"/>
            <a:ext cx="5321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 sz="2100" dirty="0">
                <a:solidFill>
                  <a:schemeClr val="tx1"/>
                </a:solidFill>
                <a:ea typeface="標楷體" pitchFamily="65" charset="-120"/>
              </a:rPr>
              <a:t>First, if </a:t>
            </a:r>
            <a:r>
              <a:rPr lang="en-US" altLang="zh-TW" sz="2100" i="1" dirty="0">
                <a:solidFill>
                  <a:schemeClr val="tx1"/>
                </a:solidFill>
                <a:ea typeface="標楷體" pitchFamily="65" charset="-120"/>
              </a:rPr>
              <a:t>A </a:t>
            </a:r>
            <a:r>
              <a:rPr lang="en-US" altLang="zh-TW" sz="2100" dirty="0">
                <a:solidFill>
                  <a:schemeClr val="tx1"/>
                </a:solidFill>
                <a:ea typeface="標楷體" pitchFamily="65" charset="-120"/>
              </a:rPr>
              <a:t>is invertible, according to </a:t>
            </a:r>
            <a:r>
              <a:rPr lang="en-US" altLang="zh-TW" sz="2100" dirty="0" err="1">
                <a:solidFill>
                  <a:schemeClr val="tx1"/>
                </a:solidFill>
                <a:ea typeface="標楷體" pitchFamily="65" charset="-120"/>
              </a:rPr>
              <a:t>Thm</a:t>
            </a:r>
            <a:r>
              <a:rPr lang="en-US" altLang="zh-TW" sz="2100" dirty="0">
                <a:solidFill>
                  <a:schemeClr val="tx1"/>
                </a:solidFill>
                <a:ea typeface="標楷體" pitchFamily="65" charset="-120"/>
              </a:rPr>
              <a:t>. 2.14,</a:t>
            </a:r>
            <a:endParaRPr lang="zh-TW" altLang="en-US" sz="2100" dirty="0">
              <a:solidFill>
                <a:schemeClr val="tx1"/>
              </a:solidFill>
              <a:ea typeface="標楷體" pitchFamily="65" charset="-120"/>
            </a:endParaRPr>
          </a:p>
        </p:txBody>
      </p:sp>
      <p:graphicFrame>
        <p:nvGraphicFramePr>
          <p:cNvPr id="5325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759383"/>
              </p:ext>
            </p:extLst>
          </p:nvPr>
        </p:nvGraphicFramePr>
        <p:xfrm>
          <a:off x="479425" y="5715000"/>
          <a:ext cx="86360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42" name="Equation" r:id="rId7" imgW="5079960" imgH="698400" progId="Equation.DSMT4">
                  <p:embed/>
                </p:oleObj>
              </mc:Choice>
              <mc:Fallback>
                <p:oleObj name="Equation" r:id="rId7" imgW="5079960" imgH="698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5715000"/>
                        <a:ext cx="8636000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12"/>
          <p:cNvGraphicFramePr>
            <a:graphicFrameLocks noChangeAspect="1"/>
          </p:cNvGraphicFramePr>
          <p:nvPr/>
        </p:nvGraphicFramePr>
        <p:xfrm>
          <a:off x="481013" y="4643438"/>
          <a:ext cx="26733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43" name="Equation" r:id="rId9" imgW="1485720" imgH="228600" progId="Equation.DSMT4">
                  <p:embed/>
                </p:oleObj>
              </mc:Choice>
              <mc:Fallback>
                <p:oleObj name="Equation" r:id="rId9" imgW="148572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4643438"/>
                        <a:ext cx="267335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653825"/>
              </p:ext>
            </p:extLst>
          </p:nvPr>
        </p:nvGraphicFramePr>
        <p:xfrm>
          <a:off x="467544" y="5143500"/>
          <a:ext cx="84994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44" name="Equation" r:id="rId11" imgW="4724280" imgH="241200" progId="Equation.DSMT4">
                  <p:embed/>
                </p:oleObj>
              </mc:Choice>
              <mc:Fallback>
                <p:oleObj name="Equation" r:id="rId11" imgW="4724280" imgH="24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143500"/>
                        <a:ext cx="849947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8" name="Text Box 16"/>
          <p:cNvSpPr txBox="1">
            <a:spLocks noChangeArrowheads="1"/>
          </p:cNvSpPr>
          <p:nvPr/>
        </p:nvSpPr>
        <p:spPr bwMode="auto">
          <a:xfrm>
            <a:off x="3260725" y="4562475"/>
            <a:ext cx="5414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FF"/>
                </a:solidFill>
              </a:rPr>
              <a:t>(Therefore, the G.-J. E. can be performed by applying the counterpart elementary row operations </a:t>
            </a:r>
            <a:r>
              <a:rPr lang="en-US" altLang="zh-TW" sz="1600" dirty="0" smtClean="0">
                <a:solidFill>
                  <a:srgbClr val="0000FF"/>
                </a:solidFill>
              </a:rPr>
              <a:t>for </a:t>
            </a:r>
            <a:r>
              <a:rPr lang="en-US" altLang="zh-TW" sz="1600" i="1" dirty="0" smtClean="0">
                <a:solidFill>
                  <a:srgbClr val="0000FF"/>
                </a:solidFill>
              </a:rPr>
              <a:t>E</a:t>
            </a:r>
            <a:r>
              <a:rPr lang="en-US" altLang="zh-TW" sz="16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1600" dirty="0" smtClean="0">
                <a:solidFill>
                  <a:srgbClr val="0000FF"/>
                </a:solidFill>
              </a:rPr>
              <a:t>,…</a:t>
            </a:r>
            <a:r>
              <a:rPr lang="en-US" altLang="zh-TW" sz="1600" i="1" dirty="0">
                <a:solidFill>
                  <a:srgbClr val="0000FF"/>
                </a:solidFill>
              </a:rPr>
              <a:t>E</a:t>
            </a:r>
            <a:r>
              <a:rPr lang="en-US" altLang="zh-TW" sz="1600" baseline="-25000" dirty="0">
                <a:solidFill>
                  <a:srgbClr val="0000FF"/>
                </a:solidFill>
              </a:rPr>
              <a:t>2</a:t>
            </a:r>
            <a:r>
              <a:rPr lang="en-US" altLang="zh-TW" sz="1600" dirty="0">
                <a:solidFill>
                  <a:srgbClr val="0000FF"/>
                </a:solidFill>
              </a:rPr>
              <a:t>, and </a:t>
            </a:r>
            <a:r>
              <a:rPr lang="en-US" altLang="zh-TW" sz="1600" i="1" dirty="0" err="1" smtClean="0">
                <a:solidFill>
                  <a:srgbClr val="0000FF"/>
                </a:solidFill>
              </a:rPr>
              <a:t>E</a:t>
            </a:r>
            <a:r>
              <a:rPr lang="en-US" altLang="zh-TW" sz="1600" i="1" baseline="-25000" dirty="0" err="1" smtClean="0">
                <a:solidFill>
                  <a:srgbClr val="0000FF"/>
                </a:solidFill>
              </a:rPr>
              <a:t>k</a:t>
            </a:r>
            <a:r>
              <a:rPr lang="en-US" altLang="zh-TW" sz="1600" dirty="0" smtClean="0">
                <a:solidFill>
                  <a:srgbClr val="0000FF"/>
                </a:solidFill>
              </a:rPr>
              <a:t>)</a:t>
            </a:r>
            <a:endParaRPr lang="en-US" altLang="zh-TW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651E2362-2BFE-4A96-A4BC-B457A52B0417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59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69635" name="Rectangle 7"/>
          <p:cNvSpPr>
            <a:spLocks noChangeArrowheads="1"/>
          </p:cNvSpPr>
          <p:nvPr/>
        </p:nvSpPr>
        <p:spPr bwMode="auto">
          <a:xfrm>
            <a:off x="1331913" y="2038450"/>
            <a:ext cx="16002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69636" name="Text Box 58"/>
          <p:cNvSpPr txBox="1">
            <a:spLocks noChangeArrowheads="1"/>
          </p:cNvSpPr>
          <p:nvPr/>
        </p:nvSpPr>
        <p:spPr bwMode="auto">
          <a:xfrm>
            <a:off x="467544" y="1339950"/>
            <a:ext cx="83171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If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A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is an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i="1" dirty="0" err="1">
                <a:solidFill>
                  <a:schemeClr val="tx1"/>
                </a:solidFill>
                <a:ea typeface="標楷體" pitchFamily="65" charset="-120"/>
              </a:rPr>
              <a:t>n</a:t>
            </a:r>
            <a:r>
              <a:rPr lang="en-US" altLang="zh-TW" dirty="0" err="1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solidFill>
                  <a:schemeClr val="tx1"/>
                </a:solidFill>
                <a:ea typeface="標楷體" pitchFamily="65" charset="-120"/>
              </a:rPr>
              <a:t>n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matrix, then the following statements are equivalent</a:t>
            </a:r>
          </a:p>
        </p:txBody>
      </p:sp>
      <p:sp>
        <p:nvSpPr>
          <p:cNvPr id="69637" name="Text Box 59"/>
          <p:cNvSpPr txBox="1">
            <a:spLocks noChangeArrowheads="1"/>
          </p:cNvSpPr>
          <p:nvPr/>
        </p:nvSpPr>
        <p:spPr bwMode="auto">
          <a:xfrm>
            <a:off x="-107950" y="1916212"/>
            <a:ext cx="846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       (1) 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A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is invertible</a:t>
            </a:r>
          </a:p>
        </p:txBody>
      </p:sp>
      <p:sp>
        <p:nvSpPr>
          <p:cNvPr id="69638" name="Text Box 60"/>
          <p:cNvSpPr txBox="1">
            <a:spLocks noChangeArrowheads="1"/>
          </p:cNvSpPr>
          <p:nvPr/>
        </p:nvSpPr>
        <p:spPr bwMode="auto">
          <a:xfrm>
            <a:off x="285750" y="2492475"/>
            <a:ext cx="8501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  (2)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A</a:t>
            </a:r>
            <a:r>
              <a:rPr lang="en-US" altLang="zh-TW" b="1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x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= </a:t>
            </a:r>
            <a:r>
              <a:rPr lang="en-US" altLang="zh-TW" b="1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b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has a unique solution for every </a:t>
            </a:r>
            <a:r>
              <a:rPr lang="en-US" altLang="zh-TW" i="1">
                <a:solidFill>
                  <a:schemeClr val="tx1"/>
                </a:solidFill>
                <a:sym typeface="Symbol" pitchFamily="18" charset="2"/>
              </a:rPr>
              <a:t>n</a:t>
            </a:r>
            <a:r>
              <a:rPr lang="en-US" altLang="zh-TW">
                <a:solidFill>
                  <a:schemeClr val="tx1"/>
                </a:solidFill>
                <a:sym typeface="Symbol" pitchFamily="18" charset="2"/>
              </a:rPr>
              <a:t></a:t>
            </a:r>
            <a:r>
              <a:rPr lang="en-US" altLang="zh-TW">
                <a:solidFill>
                  <a:schemeClr val="tx1"/>
                </a:solidFill>
              </a:rPr>
              <a:t>1 column vector</a:t>
            </a:r>
            <a:r>
              <a:rPr lang="zh-TW" altLang="en-US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altLang="zh-TW" b="1">
                <a:solidFill>
                  <a:schemeClr val="tx1"/>
                </a:solidFill>
                <a:sym typeface="Symbol" pitchFamily="18" charset="2"/>
              </a:rPr>
              <a:t>b</a:t>
            </a:r>
            <a:endParaRPr lang="en-US" altLang="zh-TW"/>
          </a:p>
        </p:txBody>
      </p:sp>
      <p:sp>
        <p:nvSpPr>
          <p:cNvPr id="69639" name="Text Box 61"/>
          <p:cNvSpPr txBox="1">
            <a:spLocks noChangeArrowheads="1"/>
          </p:cNvSpPr>
          <p:nvPr/>
        </p:nvSpPr>
        <p:spPr bwMode="auto">
          <a:xfrm>
            <a:off x="-107950" y="3140175"/>
            <a:ext cx="846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       (3) 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A</a:t>
            </a:r>
            <a:r>
              <a:rPr lang="en-US" altLang="zh-TW" b="1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x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= </a:t>
            </a:r>
            <a:r>
              <a:rPr lang="en-US" altLang="zh-TW" b="1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0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 has only the trivial solution</a:t>
            </a:r>
          </a:p>
        </p:txBody>
      </p:sp>
      <p:sp>
        <p:nvSpPr>
          <p:cNvPr id="69640" name="Text Box 62"/>
          <p:cNvSpPr txBox="1">
            <a:spLocks noChangeArrowheads="1"/>
          </p:cNvSpPr>
          <p:nvPr/>
        </p:nvSpPr>
        <p:spPr bwMode="auto">
          <a:xfrm>
            <a:off x="-107950" y="3716437"/>
            <a:ext cx="846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      (4) 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is row-equivalent to 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I</a:t>
            </a:r>
            <a:r>
              <a:rPr lang="en-US" altLang="zh-TW" i="1" baseline="-25000">
                <a:solidFill>
                  <a:schemeClr val="tx1"/>
                </a:solidFill>
                <a:ea typeface="標楷體" pitchFamily="65" charset="-120"/>
              </a:rPr>
              <a:t>n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</a:t>
            </a:r>
            <a:endParaRPr lang="zh-TW" altLang="en-US">
              <a:solidFill>
                <a:schemeClr val="tx1"/>
              </a:solidFill>
              <a:ea typeface="標楷體" pitchFamily="65" charset="-120"/>
              <a:sym typeface="Symbol" pitchFamily="18" charset="2"/>
            </a:endParaRPr>
          </a:p>
        </p:txBody>
      </p:sp>
      <p:sp>
        <p:nvSpPr>
          <p:cNvPr id="69641" name="Text Box 63"/>
          <p:cNvSpPr txBox="1">
            <a:spLocks noChangeArrowheads="1"/>
          </p:cNvSpPr>
          <p:nvPr/>
        </p:nvSpPr>
        <p:spPr bwMode="auto">
          <a:xfrm>
            <a:off x="-107950" y="4292700"/>
            <a:ext cx="846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       (5) 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A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can be written as the product of elementary matrices</a:t>
            </a:r>
            <a:endParaRPr lang="en-US" altLang="zh-TW">
              <a:solidFill>
                <a:schemeClr val="tx1"/>
              </a:solidFill>
              <a:ea typeface="標楷體" pitchFamily="65" charset="-120"/>
              <a:sym typeface="Symbol" pitchFamily="18" charset="2"/>
            </a:endParaRPr>
          </a:p>
        </p:txBody>
      </p:sp>
      <p:sp>
        <p:nvSpPr>
          <p:cNvPr id="69642" name="Text Box 64"/>
          <p:cNvSpPr txBox="1">
            <a:spLocks noChangeArrowheads="1"/>
          </p:cNvSpPr>
          <p:nvPr/>
        </p:nvSpPr>
        <p:spPr bwMode="auto">
          <a:xfrm>
            <a:off x="381000" y="836712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Theorem 2.15: Equivalent conditions</a:t>
            </a:r>
            <a:endParaRPr lang="zh-TW" altLang="en-US">
              <a:ea typeface="標楷體" pitchFamily="65" charset="-120"/>
            </a:endParaRPr>
          </a:p>
        </p:txBody>
      </p:sp>
      <p:sp>
        <p:nvSpPr>
          <p:cNvPr id="69643" name="Text Box 65"/>
          <p:cNvSpPr txBox="1">
            <a:spLocks noChangeArrowheads="1"/>
          </p:cNvSpPr>
          <p:nvPr/>
        </p:nvSpPr>
        <p:spPr bwMode="auto">
          <a:xfrm>
            <a:off x="395288" y="5108675"/>
            <a:ext cx="846137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※ Statements (2) and (3) are from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</a:rPr>
              <a:t>Theorem 2.11, and Statements (4) and (5) are from Theorem 2.14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514469A7-DB16-40D9-980C-66C80A2BABE7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6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769938" y="1317625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(a)</a:t>
            </a:r>
            <a:endParaRPr lang="en-US" altLang="zh-TW">
              <a:solidFill>
                <a:schemeClr val="tx1"/>
              </a:solidFill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335088" y="1514475"/>
          <a:ext cx="2474912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86" name="方程式" r:id="rId3" imgW="2476440" imgH="1320480" progId="Equation.3">
                  <p:embed/>
                </p:oleObj>
              </mc:Choice>
              <mc:Fallback>
                <p:oleObj name="方程式" r:id="rId3" imgW="2476440" imgH="1320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8" y="1514475"/>
                        <a:ext cx="2474912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7"/>
          <p:cNvSpPr>
            <a:spLocks noChangeArrowheads="1"/>
          </p:cNvSpPr>
          <p:nvPr/>
        </p:nvSpPr>
        <p:spPr bwMode="auto">
          <a:xfrm>
            <a:off x="685800" y="2882900"/>
            <a:ext cx="61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(b)</a:t>
            </a:r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1336675" y="3098800"/>
          <a:ext cx="2951163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87" name="方程式" r:id="rId5" imgW="2946240" imgH="1320480" progId="Equation.3">
                  <p:embed/>
                </p:oleObj>
              </mc:Choice>
              <mc:Fallback>
                <p:oleObj name="方程式" r:id="rId5" imgW="2946240" imgH="1320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3098800"/>
                        <a:ext cx="2951163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758825" y="4467225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  <a:cs typeface="Times New Roman" pitchFamily="18" charset="0"/>
              </a:rPr>
              <a:t>(c)</a:t>
            </a:r>
          </a:p>
        </p:txBody>
      </p:sp>
      <p:graphicFrame>
        <p:nvGraphicFramePr>
          <p:cNvPr id="5124" name="Object 8"/>
          <p:cNvGraphicFramePr>
            <a:graphicFrameLocks noChangeAspect="1"/>
          </p:cNvGraphicFramePr>
          <p:nvPr/>
        </p:nvGraphicFramePr>
        <p:xfrm>
          <a:off x="1335088" y="4775200"/>
          <a:ext cx="47879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88" name="方程式" r:id="rId7" imgW="4787640" imgH="1320480" progId="Equation.3">
                  <p:embed/>
                </p:oleObj>
              </mc:Choice>
              <mc:Fallback>
                <p:oleObj name="方程式" r:id="rId7" imgW="4787640" imgH="1320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8" y="4775200"/>
                        <a:ext cx="4787900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1"/>
          <p:cNvSpPr txBox="1">
            <a:spLocks noChangeArrowheads="1"/>
          </p:cNvSpPr>
          <p:nvPr/>
        </p:nvSpPr>
        <p:spPr bwMode="auto">
          <a:xfrm>
            <a:off x="533400" y="914400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>
                <a:ea typeface="標楷體" pitchFamily="65" charset="-120"/>
              </a:rPr>
              <a:t>Sol:</a:t>
            </a:r>
          </a:p>
        </p:txBody>
      </p:sp>
      <p:graphicFrame>
        <p:nvGraphicFramePr>
          <p:cNvPr id="5125" name="Object 12"/>
          <p:cNvGraphicFramePr>
            <a:graphicFrameLocks noChangeAspect="1"/>
          </p:cNvGraphicFramePr>
          <p:nvPr/>
        </p:nvGraphicFramePr>
        <p:xfrm>
          <a:off x="6808788" y="1516063"/>
          <a:ext cx="1966912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89" name="方程式" r:id="rId9" imgW="1968480" imgH="1320480" progId="Equation.3">
                  <p:embed/>
                </p:oleObj>
              </mc:Choice>
              <mc:Fallback>
                <p:oleObj name="方程式" r:id="rId9" imgW="1968480" imgH="1320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788" y="1516063"/>
                        <a:ext cx="1966912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13"/>
          <p:cNvGraphicFramePr>
            <a:graphicFrameLocks noChangeAspect="1"/>
          </p:cNvGraphicFramePr>
          <p:nvPr/>
        </p:nvGraphicFramePr>
        <p:xfrm>
          <a:off x="3856038" y="1516063"/>
          <a:ext cx="290512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90" name="方程式" r:id="rId11" imgW="2908080" imgH="1320480" progId="Equation.3">
                  <p:embed/>
                </p:oleObj>
              </mc:Choice>
              <mc:Fallback>
                <p:oleObj name="方程式" r:id="rId11" imgW="2908080" imgH="1320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1516063"/>
                        <a:ext cx="2905125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14"/>
          <p:cNvGraphicFramePr>
            <a:graphicFrameLocks noChangeAspect="1"/>
          </p:cNvGraphicFramePr>
          <p:nvPr/>
        </p:nvGraphicFramePr>
        <p:xfrm>
          <a:off x="4359275" y="3074988"/>
          <a:ext cx="221297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91" name="方程式" r:id="rId13" imgW="2209680" imgH="1320480" progId="Equation.3">
                  <p:embed/>
                </p:oleObj>
              </mc:Choice>
              <mc:Fallback>
                <p:oleObj name="方程式" r:id="rId13" imgW="2209680" imgH="1320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3074988"/>
                        <a:ext cx="2212975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15"/>
          <p:cNvGraphicFramePr>
            <a:graphicFrameLocks noChangeAspect="1"/>
          </p:cNvGraphicFramePr>
          <p:nvPr/>
        </p:nvGraphicFramePr>
        <p:xfrm>
          <a:off x="6159500" y="4756150"/>
          <a:ext cx="21209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92" name="方程式" r:id="rId15" imgW="2120760" imgH="1320480" progId="Equation.3">
                  <p:embed/>
                </p:oleObj>
              </mc:Choice>
              <mc:Fallback>
                <p:oleObj name="方程式" r:id="rId15" imgW="2120760" imgH="1320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4756150"/>
                        <a:ext cx="2120900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E508F989-6CBC-485F-A987-0FD018D7D7F1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60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5427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983272"/>
              </p:ext>
            </p:extLst>
          </p:nvPr>
        </p:nvGraphicFramePr>
        <p:xfrm>
          <a:off x="2308225" y="2393033"/>
          <a:ext cx="439578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30" name="Equation" r:id="rId3" imgW="2133360" imgH="177480" progId="Equation.DSMT4">
                  <p:embed/>
                </p:oleObj>
              </mc:Choice>
              <mc:Fallback>
                <p:oleObj name="Equation" r:id="rId3" imgW="2133360" imgH="17748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2393033"/>
                        <a:ext cx="4395788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Rectangle 13"/>
          <p:cNvSpPr>
            <a:spLocks noChangeArrowheads="1"/>
          </p:cNvSpPr>
          <p:nvPr/>
        </p:nvSpPr>
        <p:spPr bwMode="auto">
          <a:xfrm>
            <a:off x="914400" y="1259558"/>
            <a:ext cx="7410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If the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n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</a:rPr>
              <a:t>n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matrix</a:t>
            </a:r>
            <a:r>
              <a:rPr lang="zh-TW" altLang="en-US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A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can be written as the product of a lower</a:t>
            </a:r>
          </a:p>
          <a:p>
            <a:pPr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triangular matrix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L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and an upper triangular matrix</a:t>
            </a:r>
            <a:r>
              <a:rPr lang="zh-TW" altLang="en-US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 </a:t>
            </a:r>
            <a:r>
              <a:rPr lang="en-US" altLang="zh-TW" i="1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U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  <a:sym typeface="Symbol" pitchFamily="18" charset="2"/>
              </a:rPr>
              <a:t>, then</a:t>
            </a:r>
            <a:endParaRPr lang="zh-TW" altLang="en-US">
              <a:solidFill>
                <a:schemeClr val="tx1"/>
              </a:solidFill>
              <a:ea typeface="標楷體" pitchFamily="65" charset="-120"/>
              <a:sym typeface="Symbol" pitchFamily="18" charset="2"/>
            </a:endParaRPr>
          </a:p>
        </p:txBody>
      </p:sp>
      <p:sp>
        <p:nvSpPr>
          <p:cNvPr id="54279" name="Text Box 32"/>
          <p:cNvSpPr txBox="1">
            <a:spLocks noChangeArrowheads="1"/>
          </p:cNvSpPr>
          <p:nvPr/>
        </p:nvSpPr>
        <p:spPr bwMode="auto">
          <a:xfrm>
            <a:off x="381000" y="908720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en-US" altLang="zh-TW" i="1">
                <a:ea typeface="標楷體" pitchFamily="65" charset="-120"/>
              </a:rPr>
              <a:t> LU</a:t>
            </a:r>
            <a:r>
              <a:rPr lang="en-US" altLang="zh-TW">
                <a:ea typeface="標楷體" pitchFamily="65" charset="-120"/>
              </a:rPr>
              <a:t>-factorization (or </a:t>
            </a:r>
            <a:r>
              <a:rPr lang="en-US" altLang="zh-TW" i="1">
                <a:ea typeface="標楷體" pitchFamily="65" charset="-120"/>
              </a:rPr>
              <a:t>LU</a:t>
            </a:r>
            <a:r>
              <a:rPr lang="en-US" altLang="zh-TW">
                <a:ea typeface="標楷體" pitchFamily="65" charset="-120"/>
              </a:rPr>
              <a:t>-decomposition) (</a:t>
            </a:r>
            <a:r>
              <a:rPr lang="en-US" altLang="en-US" i="1">
                <a:ea typeface="標楷體" pitchFamily="65" charset="-120"/>
              </a:rPr>
              <a:t>LU</a:t>
            </a:r>
            <a:r>
              <a:rPr lang="en-US" altLang="en-US">
                <a:ea typeface="標楷體" pitchFamily="65" charset="-120"/>
              </a:rPr>
              <a:t>分解</a:t>
            </a:r>
            <a:r>
              <a:rPr lang="en-US" altLang="zh-TW">
                <a:ea typeface="標楷體" pitchFamily="65" charset="-120"/>
              </a:rPr>
              <a:t>):</a:t>
            </a:r>
            <a:endParaRPr lang="zh-TW" altLang="en-US">
              <a:ea typeface="標楷體" pitchFamily="65" charset="-120"/>
            </a:endParaRPr>
          </a:p>
        </p:txBody>
      </p:sp>
      <p:graphicFrame>
        <p:nvGraphicFramePr>
          <p:cNvPr id="54275" name="Object 1025"/>
          <p:cNvGraphicFramePr>
            <a:graphicFrameLocks noChangeAspect="1"/>
          </p:cNvGraphicFramePr>
          <p:nvPr/>
        </p:nvGraphicFramePr>
        <p:xfrm>
          <a:off x="1214438" y="3357563"/>
          <a:ext cx="2008187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31" name="Equation" r:id="rId5" imgW="1002960" imgH="711000" progId="Equation.DSMT4">
                  <p:embed/>
                </p:oleObj>
              </mc:Choice>
              <mc:Fallback>
                <p:oleObj name="Equation" r:id="rId5" imgW="1002960" imgH="7110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3357563"/>
                        <a:ext cx="2008187" cy="142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1026"/>
          <p:cNvGraphicFramePr>
            <a:graphicFrameLocks noChangeAspect="1"/>
          </p:cNvGraphicFramePr>
          <p:nvPr/>
        </p:nvGraphicFramePr>
        <p:xfrm>
          <a:off x="1227138" y="4957763"/>
          <a:ext cx="1982787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32" name="Equation" r:id="rId7" imgW="990360" imgH="711000" progId="Equation.DSMT4">
                  <p:embed/>
                </p:oleObj>
              </mc:Choice>
              <mc:Fallback>
                <p:oleObj name="Equation" r:id="rId7" imgW="990360" imgH="71100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4957763"/>
                        <a:ext cx="1982787" cy="142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Text Box 35"/>
          <p:cNvSpPr txBox="1">
            <a:spLocks noChangeArrowheads="1"/>
          </p:cNvSpPr>
          <p:nvPr/>
        </p:nvSpPr>
        <p:spPr bwMode="auto">
          <a:xfrm>
            <a:off x="3806825" y="3644900"/>
            <a:ext cx="4622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 sz="2000" dirty="0">
                <a:solidFill>
                  <a:schemeClr val="tx1"/>
                </a:solidFill>
                <a:ea typeface="標楷體" pitchFamily="65" charset="-120"/>
              </a:rPr>
              <a:t>3 </a:t>
            </a:r>
            <a:r>
              <a:rPr lang="en-US" altLang="zh-TW" sz="2000" dirty="0">
                <a:solidFill>
                  <a:schemeClr val="tx1"/>
                </a:solidFill>
                <a:sym typeface="Symbol" pitchFamily="18" charset="2"/>
              </a:rPr>
              <a:t></a:t>
            </a:r>
            <a:r>
              <a:rPr lang="en-US" altLang="zh-TW" sz="2000" dirty="0">
                <a:solidFill>
                  <a:schemeClr val="tx1"/>
                </a:solidFill>
                <a:ea typeface="標楷體" pitchFamily="65" charset="-120"/>
              </a:rPr>
              <a:t> 3 </a:t>
            </a:r>
            <a:r>
              <a:rPr lang="en-US" altLang="zh-TW" sz="2000" dirty="0">
                <a:ea typeface="標楷體" pitchFamily="65" charset="-120"/>
              </a:rPr>
              <a:t>lower triangular matrix (</a:t>
            </a:r>
            <a:r>
              <a:rPr lang="zh-TW" altLang="en-US" sz="2000" dirty="0">
                <a:ea typeface="標楷體" pitchFamily="65" charset="-120"/>
              </a:rPr>
              <a:t>下三角矩陣</a:t>
            </a:r>
            <a:r>
              <a:rPr lang="en-US" altLang="zh-TW" sz="2000" dirty="0">
                <a:ea typeface="標楷體" pitchFamily="65" charset="-120"/>
              </a:rPr>
              <a:t>)</a:t>
            </a:r>
            <a:r>
              <a:rPr lang="en-US" altLang="zh-TW" sz="2000" dirty="0">
                <a:solidFill>
                  <a:schemeClr val="tx1"/>
                </a:solidFill>
                <a:ea typeface="標楷體" pitchFamily="65" charset="-120"/>
              </a:rPr>
              <a:t>: all entries above the principal diagonal are zero</a:t>
            </a:r>
          </a:p>
        </p:txBody>
      </p:sp>
      <p:sp>
        <p:nvSpPr>
          <p:cNvPr id="54281" name="Text Box 36"/>
          <p:cNvSpPr txBox="1">
            <a:spLocks noChangeArrowheads="1"/>
          </p:cNvSpPr>
          <p:nvPr/>
        </p:nvSpPr>
        <p:spPr bwMode="auto">
          <a:xfrm>
            <a:off x="3806825" y="5248275"/>
            <a:ext cx="4622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 sz="2000">
                <a:solidFill>
                  <a:schemeClr val="tx1"/>
                </a:solidFill>
                <a:ea typeface="標楷體" pitchFamily="65" charset="-120"/>
              </a:rPr>
              <a:t>3 </a:t>
            </a:r>
            <a:r>
              <a:rPr lang="en-US" altLang="zh-TW" sz="2000">
                <a:solidFill>
                  <a:schemeClr val="tx1"/>
                </a:solidFill>
                <a:sym typeface="Symbol" pitchFamily="18" charset="2"/>
              </a:rPr>
              <a:t></a:t>
            </a:r>
            <a:r>
              <a:rPr lang="en-US" altLang="zh-TW" sz="2000">
                <a:solidFill>
                  <a:schemeClr val="tx1"/>
                </a:solidFill>
                <a:ea typeface="標楷體" pitchFamily="65" charset="-120"/>
              </a:rPr>
              <a:t> 3 </a:t>
            </a:r>
            <a:r>
              <a:rPr lang="en-US" altLang="zh-TW" sz="2000">
                <a:ea typeface="標楷體" pitchFamily="65" charset="-120"/>
              </a:rPr>
              <a:t>upper triangular matrix (</a:t>
            </a:r>
            <a:r>
              <a:rPr lang="zh-TW" altLang="en-US" sz="2000">
                <a:ea typeface="標楷體" pitchFamily="65" charset="-120"/>
              </a:rPr>
              <a:t>上三角矩陣</a:t>
            </a:r>
            <a:r>
              <a:rPr lang="en-US" altLang="zh-TW" sz="2000">
                <a:ea typeface="標楷體" pitchFamily="65" charset="-120"/>
              </a:rPr>
              <a:t>)</a:t>
            </a:r>
            <a:r>
              <a:rPr lang="en-US" altLang="zh-TW" sz="2000">
                <a:solidFill>
                  <a:schemeClr val="tx1"/>
                </a:solidFill>
                <a:ea typeface="標楷體" pitchFamily="65" charset="-120"/>
              </a:rPr>
              <a:t>: all entries below the principal diagonal are 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428249"/>
              </p:ext>
            </p:extLst>
          </p:nvPr>
        </p:nvGraphicFramePr>
        <p:xfrm>
          <a:off x="857250" y="3446239"/>
          <a:ext cx="7305675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53" name="Equation" r:id="rId3" imgW="3657600" imgH="1180800" progId="Equation.DSMT4">
                  <p:embed/>
                </p:oleObj>
              </mc:Choice>
              <mc:Fallback>
                <p:oleObj name="Equation" r:id="rId3" imgW="3657600" imgH="1180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446239"/>
                        <a:ext cx="7305675" cy="235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5301" name="文字方塊 7"/>
              <p:cNvSpPr txBox="1">
                <a:spLocks noChangeArrowheads="1"/>
              </p:cNvSpPr>
              <p:nvPr/>
            </p:nvSpPr>
            <p:spPr bwMode="auto">
              <a:xfrm>
                <a:off x="4286250" y="4774977"/>
                <a:ext cx="464343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69875" indent="-269875" eaLnBrk="0" hangingPunct="0"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ts val="300"/>
                  </a:spcBef>
                  <a:buFont typeface="Wingdings" pitchFamily="2" charset="2"/>
                  <a:buNone/>
                </a:pP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※ If only         for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TW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TW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is </a:t>
                </a:r>
                <a:r>
                  <a:rPr lang="en-US" altLang="zh-TW" sz="1600" dirty="0">
                    <a:solidFill>
                      <a:srgbClr val="0000FF"/>
                    </a:solidFill>
                  </a:rPr>
                  <a:t>applied, then                        will be lower triangular matrices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5301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6250" y="4774977"/>
                <a:ext cx="4643438" cy="584775"/>
              </a:xfrm>
              <a:prstGeom prst="rect">
                <a:avLst/>
              </a:prstGeom>
              <a:blipFill>
                <a:blip r:embed="rId5"/>
                <a:stretch>
                  <a:fillRect l="-656" t="-3125" r="-919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302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38077A73-7D42-44A8-A56E-008CA8652EEA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61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381000" y="784101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304" name="Rectangle 7"/>
              <p:cNvSpPr>
                <a:spLocks noChangeArrowheads="1"/>
              </p:cNvSpPr>
              <p:nvPr/>
            </p:nvSpPr>
            <p:spPr bwMode="auto">
              <a:xfrm>
                <a:off x="723900" y="1203463"/>
                <a:ext cx="7848600" cy="203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zh-TW" dirty="0" smtClean="0">
                    <a:solidFill>
                      <a:schemeClr val="tx1"/>
                    </a:solidFill>
                    <a:ea typeface="標楷體" pitchFamily="65" charset="-120"/>
                  </a:rPr>
                  <a:t>If a square matrix 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A</a:t>
                </a:r>
                <a:r>
                  <a:rPr lang="en-US" altLang="zh-TW" dirty="0"/>
                  <a:t> </a:t>
                </a:r>
                <a:r>
                  <a:rPr lang="en-US" altLang="zh-TW" dirty="0">
                    <a:solidFill>
                      <a:schemeClr val="tx1"/>
                    </a:solidFill>
                    <a:ea typeface="標楷體" pitchFamily="65" charset="-120"/>
                  </a:rPr>
                  <a:t>can be row reduced to an upper triangular 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zh-TW" dirty="0">
                    <a:solidFill>
                      <a:schemeClr val="tx1"/>
                    </a:solidFill>
                    <a:ea typeface="標楷體" pitchFamily="65" charset="-120"/>
                  </a:rPr>
                  <a:t>matrix</a:t>
                </a:r>
                <a:r>
                  <a:rPr lang="zh-TW" altLang="en-US" dirty="0">
                    <a:solidFill>
                      <a:schemeClr val="tx1"/>
                    </a:solidFill>
                    <a:ea typeface="標楷體" pitchFamily="65" charset="-120"/>
                  </a:rPr>
                  <a:t> </a:t>
                </a:r>
                <a:r>
                  <a:rPr lang="en-US" altLang="zh-TW" i="1" dirty="0">
                    <a:solidFill>
                      <a:schemeClr val="tx1"/>
                    </a:solidFill>
                    <a:ea typeface="標楷體" pitchFamily="65" charset="-120"/>
                  </a:rPr>
                  <a:t>U </a:t>
                </a:r>
                <a:r>
                  <a:rPr lang="en-US" altLang="zh-TW" dirty="0">
                    <a:solidFill>
                      <a:schemeClr val="tx1"/>
                    </a:solidFill>
                    <a:ea typeface="標楷體" pitchFamily="65" charset="-120"/>
                  </a:rPr>
                  <a:t>using </a:t>
                </a:r>
                <a:r>
                  <a:rPr lang="en-US" altLang="zh-TW" dirty="0">
                    <a:ea typeface="標楷體" pitchFamily="65" charset="-120"/>
                  </a:rPr>
                  <a:t>only the </a:t>
                </a:r>
                <a:r>
                  <a:rPr lang="en-US" altLang="zh-TW" dirty="0" smtClean="0">
                    <a:ea typeface="標楷體" pitchFamily="65" charset="-120"/>
                  </a:rPr>
                  <a:t>elementary row </a:t>
                </a:r>
                <a:r>
                  <a:rPr lang="en-US" altLang="zh-TW" dirty="0">
                    <a:ea typeface="標楷體" pitchFamily="65" charset="-120"/>
                  </a:rPr>
                  <a:t>operations of adding a multiple of </a:t>
                </a:r>
                <a:r>
                  <a:rPr lang="en-US" altLang="zh-TW" dirty="0" smtClean="0">
                    <a:ea typeface="標楷體" pitchFamily="65" charset="-120"/>
                  </a:rPr>
                  <a:t>one </a:t>
                </a:r>
                <a:r>
                  <a:rPr lang="en-US" altLang="zh-TW" dirty="0">
                    <a:ea typeface="標楷體" pitchFamily="65" charset="-120"/>
                  </a:rPr>
                  <a:t>row</a:t>
                </a:r>
                <a:r>
                  <a:rPr lang="zh-TW" altLang="en-US" dirty="0">
                    <a:ea typeface="標楷體" pitchFamily="65" charset="-120"/>
                  </a:rPr>
                  <a:t> </a:t>
                </a:r>
                <a:r>
                  <a:rPr lang="en-US" altLang="zh-TW" dirty="0">
                    <a:ea typeface="標楷體" pitchFamily="65" charset="-120"/>
                  </a:rPr>
                  <a:t>to </a:t>
                </a:r>
                <a:r>
                  <a:rPr lang="en-US" altLang="zh-TW" dirty="0" smtClean="0">
                    <a:ea typeface="標楷體" pitchFamily="65" charset="-120"/>
                  </a:rPr>
                  <a:t>another row below it (i.e.,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  <m:t>𝑖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  <m:t>𝑗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  <m:t>𝑘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  <a:ea typeface="標楷體" pitchFamily="65" charset="-120"/>
                  </a:rPr>
                  <a:t>)</a:t>
                </a:r>
                <a:r>
                  <a:rPr lang="en-US" altLang="zh-TW" dirty="0" smtClean="0">
                    <a:solidFill>
                      <a:schemeClr val="tx1"/>
                    </a:solidFill>
                    <a:ea typeface="標楷體" pitchFamily="65" charset="-120"/>
                  </a:rPr>
                  <a:t>, </a:t>
                </a:r>
                <a:r>
                  <a:rPr lang="en-US" altLang="zh-TW" dirty="0">
                    <a:solidFill>
                      <a:schemeClr val="tx1"/>
                    </a:solidFill>
                    <a:ea typeface="標楷體" pitchFamily="65" charset="-120"/>
                  </a:rPr>
                  <a:t>then </a:t>
                </a:r>
                <a:r>
                  <a:rPr lang="en-US" altLang="zh-TW" i="1" dirty="0">
                    <a:solidFill>
                      <a:schemeClr val="tx1"/>
                    </a:solidFill>
                    <a:ea typeface="標楷體" pitchFamily="65" charset="-120"/>
                  </a:rPr>
                  <a:t>A</a:t>
                </a:r>
                <a:r>
                  <a:rPr lang="en-US" altLang="zh-TW" dirty="0">
                    <a:solidFill>
                      <a:schemeClr val="tx1"/>
                    </a:solidFill>
                    <a:ea typeface="標楷體" pitchFamily="65" charset="-120"/>
                  </a:rPr>
                  <a:t> </a:t>
                </a:r>
                <a:r>
                  <a:rPr lang="en-US" altLang="zh-TW" dirty="0" smtClean="0">
                    <a:solidFill>
                      <a:schemeClr val="tx1"/>
                    </a:solidFill>
                    <a:ea typeface="標楷體" pitchFamily="65" charset="-120"/>
                  </a:rPr>
                  <a:t>has an </a:t>
                </a:r>
                <a:r>
                  <a:rPr lang="en-US" altLang="zh-TW" i="1" dirty="0" smtClean="0">
                    <a:solidFill>
                      <a:schemeClr val="tx1"/>
                    </a:solidFill>
                    <a:ea typeface="標楷體" pitchFamily="65" charset="-120"/>
                  </a:rPr>
                  <a:t>LU</a:t>
                </a:r>
                <a:r>
                  <a:rPr lang="en-US" altLang="zh-TW" dirty="0" smtClean="0">
                    <a:solidFill>
                      <a:schemeClr val="tx1"/>
                    </a:solidFill>
                    <a:ea typeface="標楷體" pitchFamily="65" charset="-120"/>
                  </a:rPr>
                  <a:t>-factorization</a:t>
                </a:r>
                <a:endParaRPr lang="zh-TW" altLang="en-US" sz="1100" dirty="0">
                  <a:solidFill>
                    <a:schemeClr val="tx1"/>
                  </a:solidFill>
                  <a:ea typeface="標楷體" pitchFamily="65" charset="-120"/>
                </a:endParaRPr>
              </a:p>
            </p:txBody>
          </p:sp>
        </mc:Choice>
        <mc:Fallback xmlns="">
          <p:sp>
            <p:nvSpPr>
              <p:cNvPr id="5530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900" y="1203463"/>
                <a:ext cx="7848600" cy="2036263"/>
              </a:xfrm>
              <a:prstGeom prst="rect">
                <a:avLst/>
              </a:prstGeom>
              <a:blipFill>
                <a:blip r:embed="rId6"/>
                <a:stretch>
                  <a:fillRect l="-1243" r="-2098" b="-47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52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904205"/>
              </p:ext>
            </p:extLst>
          </p:nvPr>
        </p:nvGraphicFramePr>
        <p:xfrm>
          <a:off x="7659439" y="4803552"/>
          <a:ext cx="10890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54" name="Equation" r:id="rId7" imgW="838080" imgH="241200" progId="Equation.DSMT4">
                  <p:embed/>
                </p:oleObj>
              </mc:Choice>
              <mc:Fallback>
                <p:oleObj name="Equation" r:id="rId7" imgW="83808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9439" y="4803552"/>
                        <a:ext cx="1089025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561856"/>
              </p:ext>
            </p:extLst>
          </p:nvPr>
        </p:nvGraphicFramePr>
        <p:xfrm>
          <a:off x="5214938" y="4803552"/>
          <a:ext cx="36353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55" name="Equation" r:id="rId9" imgW="279360" imgH="253800" progId="Equation.DSMT4">
                  <p:embed/>
                </p:oleObj>
              </mc:Choice>
              <mc:Fallback>
                <p:oleObj name="Equation" r:id="rId9" imgW="27936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4803552"/>
                        <a:ext cx="36353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E2B9C556-D2C0-44A4-9684-87BA78EB3769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62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56322" name="Object 1024"/>
          <p:cNvGraphicFramePr>
            <a:graphicFrameLocks noChangeAspect="1"/>
          </p:cNvGraphicFramePr>
          <p:nvPr/>
        </p:nvGraphicFramePr>
        <p:xfrm>
          <a:off x="939800" y="1295400"/>
          <a:ext cx="19034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3" name="Equation" r:id="rId3" imgW="952200" imgH="457200" progId="Equation.DSMT4">
                  <p:embed/>
                </p:oleObj>
              </mc:Choice>
              <mc:Fallback>
                <p:oleObj name="Equation" r:id="rId3" imgW="952200" imgH="4572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1295400"/>
                        <a:ext cx="19034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1025"/>
          <p:cNvGraphicFramePr>
            <a:graphicFrameLocks noChangeAspect="1"/>
          </p:cNvGraphicFramePr>
          <p:nvPr/>
        </p:nvGraphicFramePr>
        <p:xfrm>
          <a:off x="3619500" y="1066800"/>
          <a:ext cx="274161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4" name="Equation" r:id="rId5" imgW="1371600" imgH="711000" progId="Equation.DSMT4">
                  <p:embed/>
                </p:oleObj>
              </mc:Choice>
              <mc:Fallback>
                <p:oleObj name="Equation" r:id="rId5" imgW="1371600" imgH="7110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1066800"/>
                        <a:ext cx="2741613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1026"/>
          <p:cNvGraphicFramePr>
            <a:graphicFrameLocks noChangeAspect="1"/>
          </p:cNvGraphicFramePr>
          <p:nvPr/>
        </p:nvGraphicFramePr>
        <p:xfrm>
          <a:off x="900113" y="2743200"/>
          <a:ext cx="41925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5" name="Equation" r:id="rId7" imgW="2070000" imgH="457200" progId="Equation.DSMT4">
                  <p:embed/>
                </p:oleObj>
              </mc:Choice>
              <mc:Fallback>
                <p:oleObj name="Equation" r:id="rId7" imgW="2070000" imgH="45720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43200"/>
                        <a:ext cx="41925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Text Box 16"/>
          <p:cNvSpPr txBox="1">
            <a:spLocks noChangeArrowheads="1"/>
          </p:cNvSpPr>
          <p:nvPr/>
        </p:nvSpPr>
        <p:spPr bwMode="auto">
          <a:xfrm>
            <a:off x="533400" y="22860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>
                <a:ea typeface="標楷體" pitchFamily="65" charset="-120"/>
              </a:rPr>
              <a:t>Sol: </a:t>
            </a: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en-US" altLang="zh-TW">
                <a:solidFill>
                  <a:schemeClr val="tx1"/>
                </a:solidFill>
              </a:rPr>
              <a:t>a)</a:t>
            </a:r>
          </a:p>
        </p:txBody>
      </p:sp>
      <p:graphicFrame>
        <p:nvGraphicFramePr>
          <p:cNvPr id="56325" name="Object 1027"/>
          <p:cNvGraphicFramePr>
            <a:graphicFrameLocks noChangeAspect="1"/>
          </p:cNvGraphicFramePr>
          <p:nvPr/>
        </p:nvGraphicFramePr>
        <p:xfrm>
          <a:off x="971550" y="4005263"/>
          <a:ext cx="175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6" name="Equation" r:id="rId9" imgW="876240" imgH="253800" progId="Equation.DSMT4">
                  <p:embed/>
                </p:oleObj>
              </mc:Choice>
              <mc:Fallback>
                <p:oleObj name="Equation" r:id="rId9" imgW="876240" imgH="253800" progId="Equation.DSMT4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005263"/>
                        <a:ext cx="1752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1028"/>
          <p:cNvGraphicFramePr>
            <a:graphicFrameLocks noChangeAspect="1"/>
          </p:cNvGraphicFramePr>
          <p:nvPr/>
        </p:nvGraphicFramePr>
        <p:xfrm>
          <a:off x="979488" y="4652963"/>
          <a:ext cx="29448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7" name="Equation" r:id="rId11" imgW="1473120" imgH="253800" progId="Equation.DSMT4">
                  <p:embed/>
                </p:oleObj>
              </mc:Choice>
              <mc:Fallback>
                <p:oleObj name="Equation" r:id="rId11" imgW="1473120" imgH="253800" progId="Equation.DSMT4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4652963"/>
                        <a:ext cx="29448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1029"/>
          <p:cNvGraphicFramePr>
            <a:graphicFrameLocks noChangeAspect="1"/>
          </p:cNvGraphicFramePr>
          <p:nvPr/>
        </p:nvGraphicFramePr>
        <p:xfrm>
          <a:off x="1020763" y="5219700"/>
          <a:ext cx="30464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8" name="Equation" r:id="rId13" imgW="1523880" imgH="457200" progId="Equation.DSMT4">
                  <p:embed/>
                </p:oleObj>
              </mc:Choice>
              <mc:Fallback>
                <p:oleObj name="Equation" r:id="rId13" imgW="1523880" imgH="457200" progId="Equation.DSMT4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5219700"/>
                        <a:ext cx="30464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0" name="Text Box 22"/>
          <p:cNvSpPr txBox="1">
            <a:spLocks noChangeArrowheads="1"/>
          </p:cNvSpPr>
          <p:nvPr/>
        </p:nvSpPr>
        <p:spPr bwMode="auto">
          <a:xfrm>
            <a:off x="381000" y="914400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Ex </a:t>
            </a:r>
            <a:r>
              <a:rPr lang="en-US" altLang="zh-TW" dirty="0" smtClean="0">
                <a:ea typeface="標楷體" pitchFamily="65" charset="-120"/>
              </a:rPr>
              <a:t>5 and 6:  </a:t>
            </a:r>
            <a:r>
              <a:rPr lang="en-US" altLang="zh-TW" i="1" dirty="0">
                <a:ea typeface="標楷體" pitchFamily="65" charset="-120"/>
              </a:rPr>
              <a:t>LU</a:t>
            </a:r>
            <a:r>
              <a:rPr lang="en-US" altLang="zh-TW" dirty="0">
                <a:ea typeface="標楷體" pitchFamily="65" charset="-120"/>
              </a:rPr>
              <a:t>-factorization</a:t>
            </a:r>
            <a:endParaRPr lang="zh-TW" altLang="en-US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FAD9A811-F0A5-487A-93A1-462711DB3522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63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57351" name="Rectangle 4"/>
          <p:cNvSpPr>
            <a:spLocks noChangeArrowheads="1"/>
          </p:cNvSpPr>
          <p:nvPr/>
        </p:nvSpPr>
        <p:spPr bwMode="auto">
          <a:xfrm>
            <a:off x="428625" y="981075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(b)</a:t>
            </a:r>
          </a:p>
        </p:txBody>
      </p:sp>
      <p:graphicFrame>
        <p:nvGraphicFramePr>
          <p:cNvPr id="57346" name="Object 1024"/>
          <p:cNvGraphicFramePr>
            <a:graphicFrameLocks noChangeAspect="1"/>
          </p:cNvGraphicFramePr>
          <p:nvPr/>
        </p:nvGraphicFramePr>
        <p:xfrm>
          <a:off x="674688" y="1501775"/>
          <a:ext cx="803275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13" name="Equation" r:id="rId3" imgW="4012920" imgH="711000" progId="Equation.DSMT4">
                  <p:embed/>
                </p:oleObj>
              </mc:Choice>
              <mc:Fallback>
                <p:oleObj name="Equation" r:id="rId3" imgW="4012920" imgH="7110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1501775"/>
                        <a:ext cx="803275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1025"/>
          <p:cNvGraphicFramePr>
            <a:graphicFrameLocks noChangeAspect="1"/>
          </p:cNvGraphicFramePr>
          <p:nvPr/>
        </p:nvGraphicFramePr>
        <p:xfrm>
          <a:off x="785813" y="3214688"/>
          <a:ext cx="22336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14" name="Equation" r:id="rId5" imgW="1117440" imgH="253800" progId="Equation.DSMT4">
                  <p:embed/>
                </p:oleObj>
              </mc:Choice>
              <mc:Fallback>
                <p:oleObj name="Equation" r:id="rId5" imgW="1117440" imgH="2538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214688"/>
                        <a:ext cx="22336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1026"/>
          <p:cNvGraphicFramePr>
            <a:graphicFrameLocks noChangeAspect="1"/>
          </p:cNvGraphicFramePr>
          <p:nvPr/>
        </p:nvGraphicFramePr>
        <p:xfrm>
          <a:off x="785813" y="3921125"/>
          <a:ext cx="38846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15" name="Equation" r:id="rId7" imgW="1942920" imgH="253800" progId="Equation.DSMT4">
                  <p:embed/>
                </p:oleObj>
              </mc:Choice>
              <mc:Fallback>
                <p:oleObj name="Equation" r:id="rId7" imgW="1942920" imgH="25380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921125"/>
                        <a:ext cx="38846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1027"/>
          <p:cNvGraphicFramePr>
            <a:graphicFrameLocks noChangeAspect="1"/>
          </p:cNvGraphicFramePr>
          <p:nvPr/>
        </p:nvGraphicFramePr>
        <p:xfrm>
          <a:off x="814388" y="4784725"/>
          <a:ext cx="5588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16" name="Equation" r:id="rId9" imgW="2793960" imgH="965160" progId="Equation.DSMT4">
                  <p:embed/>
                </p:oleObj>
              </mc:Choice>
              <mc:Fallback>
                <p:oleObj name="Equation" r:id="rId9" imgW="2793960" imgH="965160" progId="Equation.DSMT4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4784725"/>
                        <a:ext cx="5588000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7352" name="文字方塊 7"/>
              <p:cNvSpPr txBox="1">
                <a:spLocks noChangeArrowheads="1"/>
              </p:cNvSpPr>
              <p:nvPr/>
            </p:nvSpPr>
            <p:spPr bwMode="auto">
              <a:xfrm>
                <a:off x="4788024" y="2900363"/>
                <a:ext cx="4213101" cy="2285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69875" indent="-269875" eaLnBrk="0" hangingPunct="0"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ts val="300"/>
                  </a:spcBef>
                  <a:buFont typeface="Wingdings" pitchFamily="2" charset="2"/>
                  <a:buNone/>
                </a:pPr>
                <a:r>
                  <a:rPr lang="en-US" altLang="zh-TW" sz="1500" dirty="0">
                    <a:solidFill>
                      <a:srgbClr val="0000FF"/>
                    </a:solidFill>
                  </a:rPr>
                  <a:t>※ </a:t>
                </a: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Note 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that we do not perform </a:t>
                </a: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the G.-J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. E. here</a:t>
                </a:r>
              </a:p>
              <a:p>
                <a:pPr eaLnBrk="1" hangingPunct="1">
                  <a:spcBef>
                    <a:spcPts val="300"/>
                  </a:spcBef>
                  <a:buNone/>
                </a:pPr>
                <a:r>
                  <a:rPr lang="en-US" altLang="zh-TW" sz="1500" dirty="0">
                    <a:solidFill>
                      <a:srgbClr val="0000FF"/>
                    </a:solidFill>
                  </a:rPr>
                  <a:t>※ Instead, </a:t>
                </a:r>
                <a:r>
                  <a:rPr lang="en-US" altLang="zh-TW" sz="1400" dirty="0">
                    <a:solidFill>
                      <a:srgbClr val="0000FF"/>
                    </a:solidFill>
                  </a:rPr>
                  <a:t>only         for </a:t>
                </a:r>
                <a14:m>
                  <m:oMath xmlns:m="http://schemas.openxmlformats.org/officeDocument/2006/math">
                    <m:r>
                      <a:rPr lang="en-US" altLang="zh-TW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TW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TW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1500" dirty="0" smtClean="0">
                    <a:solidFill>
                      <a:srgbClr val="0000FF"/>
                    </a:solidFill>
                  </a:rPr>
                  <a:t>is 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used to derive the upper triangular matrix </a:t>
                </a:r>
                <a:r>
                  <a:rPr lang="en-US" altLang="zh-TW" sz="1500" i="1" dirty="0">
                    <a:solidFill>
                      <a:srgbClr val="0000FF"/>
                    </a:solidFill>
                  </a:rPr>
                  <a:t>U</a:t>
                </a:r>
                <a:endParaRPr lang="en-US" altLang="zh-TW" sz="1500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300"/>
                  </a:spcBef>
                  <a:buFont typeface="Wingdings" pitchFamily="2" charset="2"/>
                  <a:buNone/>
                </a:pPr>
                <a:r>
                  <a:rPr lang="en-US" altLang="zh-TW" sz="1500" dirty="0">
                    <a:solidFill>
                      <a:srgbClr val="0000FF"/>
                    </a:solidFill>
                  </a:rPr>
                  <a:t>※ In addition, the inverse of these elementary matrices should be lower triangular matrices</a:t>
                </a:r>
              </a:p>
              <a:p>
                <a:pPr eaLnBrk="1" hangingPunct="1">
                  <a:spcBef>
                    <a:spcPts val="300"/>
                  </a:spcBef>
                  <a:buFont typeface="Wingdings" pitchFamily="2" charset="2"/>
                  <a:buNone/>
                </a:pPr>
                <a:r>
                  <a:rPr lang="en-US" altLang="zh-TW" sz="1500" dirty="0">
                    <a:solidFill>
                      <a:srgbClr val="0000FF"/>
                    </a:solidFill>
                  </a:rPr>
                  <a:t>※ Together with the fact that the product of lower triangular matrices is still a lower triangular matrix, we can derive the lower triangular matrix </a:t>
                </a:r>
                <a:r>
                  <a:rPr lang="en-US" altLang="zh-TW" sz="1500" i="1" dirty="0">
                    <a:solidFill>
                      <a:srgbClr val="0000FF"/>
                    </a:solidFill>
                  </a:rPr>
                  <a:t>L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 in this way</a:t>
                </a:r>
                <a:endParaRPr lang="zh-TW" altLang="en-US" sz="1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7352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8024" y="2900363"/>
                <a:ext cx="4213101" cy="2285241"/>
              </a:xfrm>
              <a:prstGeom prst="rect">
                <a:avLst/>
              </a:prstGeom>
              <a:blipFill rotWithShape="0">
                <a:blip r:embed="rId11"/>
                <a:stretch>
                  <a:fillRect l="-578" t="-533" r="-1012" b="-18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429801"/>
              </p:ext>
            </p:extLst>
          </p:nvPr>
        </p:nvGraphicFramePr>
        <p:xfrm>
          <a:off x="6084168" y="3186000"/>
          <a:ext cx="36353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17" name="Equation" r:id="rId12" imgW="279360" imgH="253800" progId="Equation.DSMT4">
                  <p:embed/>
                </p:oleObj>
              </mc:Choice>
              <mc:Fallback>
                <p:oleObj name="Equation" r:id="rId12" imgW="279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186000"/>
                        <a:ext cx="36353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FDC69B49-E411-4DB4-8775-4B6C2E787011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64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58370" name="Object 0"/>
          <p:cNvGraphicFramePr>
            <a:graphicFrameLocks noChangeAspect="1"/>
          </p:cNvGraphicFramePr>
          <p:nvPr/>
        </p:nvGraphicFramePr>
        <p:xfrm>
          <a:off x="2395538" y="2165350"/>
          <a:ext cx="3328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27" name="Equation" r:id="rId3" imgW="1663560" imgH="203040" progId="Equation.DSMT4">
                  <p:embed/>
                </p:oleObj>
              </mc:Choice>
              <mc:Fallback>
                <p:oleObj name="Equation" r:id="rId3" imgW="1663560" imgH="20304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538" y="2165350"/>
                        <a:ext cx="3328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1"/>
          <p:cNvGraphicFramePr>
            <a:graphicFrameLocks noChangeAspect="1"/>
          </p:cNvGraphicFramePr>
          <p:nvPr/>
        </p:nvGraphicFramePr>
        <p:xfrm>
          <a:off x="2411413" y="2698750"/>
          <a:ext cx="31527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28" name="Equation" r:id="rId5" imgW="1574640" imgH="203040" progId="Equation.DSMT4">
                  <p:embed/>
                </p:oleObj>
              </mc:Choice>
              <mc:Fallback>
                <p:oleObj name="Equation" r:id="rId5" imgW="157464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698750"/>
                        <a:ext cx="31527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374" name="Group 30"/>
          <p:cNvGrpSpPr>
            <a:grpSpLocks/>
          </p:cNvGrpSpPr>
          <p:nvPr/>
        </p:nvGrpSpPr>
        <p:grpSpPr bwMode="auto">
          <a:xfrm>
            <a:off x="381000" y="3714750"/>
            <a:ext cx="5951538" cy="1643063"/>
            <a:chOff x="240" y="1414"/>
            <a:chExt cx="3749" cy="1035"/>
          </a:xfrm>
        </p:grpSpPr>
        <p:sp>
          <p:nvSpPr>
            <p:cNvPr id="58376" name="Text Box 6"/>
            <p:cNvSpPr txBox="1">
              <a:spLocks noChangeArrowheads="1"/>
            </p:cNvSpPr>
            <p:nvPr/>
          </p:nvSpPr>
          <p:spPr bwMode="auto">
            <a:xfrm>
              <a:off x="240" y="1414"/>
              <a:ext cx="22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buClr>
                  <a:schemeClr val="tx1"/>
                </a:buClr>
                <a:buSzPct val="40000"/>
              </a:pPr>
              <a:r>
                <a:rPr lang="zh-TW" altLang="en-US">
                  <a:ea typeface="標楷體" pitchFamily="65" charset="-120"/>
                </a:rPr>
                <a:t> </a:t>
              </a:r>
              <a:r>
                <a:rPr lang="en-US" altLang="zh-TW">
                  <a:ea typeface="標楷體" pitchFamily="65" charset="-120"/>
                </a:rPr>
                <a:t>Two steps to solve</a:t>
              </a:r>
              <a:r>
                <a:rPr lang="en-US" altLang="zh-TW"/>
                <a:t> </a:t>
              </a:r>
              <a:r>
                <a:rPr lang="en-US" altLang="zh-TW" i="1"/>
                <a:t>A</a:t>
              </a:r>
              <a:r>
                <a:rPr lang="en-US" altLang="zh-TW" b="1"/>
                <a:t>x</a:t>
              </a:r>
              <a:r>
                <a:rPr lang="en-US" altLang="zh-TW" i="1"/>
                <a:t>=</a:t>
              </a:r>
              <a:r>
                <a:rPr lang="en-US" altLang="zh-TW" b="1"/>
                <a:t>b</a:t>
              </a:r>
              <a:r>
                <a:rPr lang="en-US" altLang="zh-TW">
                  <a:ea typeface="標楷體" pitchFamily="65" charset="-120"/>
                </a:rPr>
                <a:t>:</a:t>
              </a:r>
            </a:p>
          </p:txBody>
        </p:sp>
        <p:sp>
          <p:nvSpPr>
            <p:cNvPr id="58377" name="Rectangle 12"/>
            <p:cNvSpPr>
              <a:spLocks noChangeArrowheads="1"/>
            </p:cNvSpPr>
            <p:nvPr/>
          </p:nvSpPr>
          <p:spPr bwMode="auto">
            <a:xfrm>
              <a:off x="590" y="1777"/>
              <a:ext cx="33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457200" indent="-457200">
                <a:spcBef>
                  <a:spcPct val="0"/>
                </a:spcBef>
                <a:buSzTx/>
                <a:buFontTx/>
                <a:buNone/>
              </a:pPr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(1) Write  </a:t>
              </a:r>
              <a:r>
                <a:rPr lang="en-US" altLang="zh-TW" b="1">
                  <a:solidFill>
                    <a:schemeClr val="tx1"/>
                  </a:solidFill>
                  <a:ea typeface="標楷體" pitchFamily="65" charset="-120"/>
                </a:rPr>
                <a:t>y</a:t>
              </a:r>
              <a:r>
                <a:rPr lang="en-US" altLang="zh-TW" i="1">
                  <a:solidFill>
                    <a:schemeClr val="tx1"/>
                  </a:solidFill>
                  <a:ea typeface="標楷體" pitchFamily="65" charset="-120"/>
                </a:rPr>
                <a:t> = U</a:t>
              </a:r>
              <a:r>
                <a:rPr lang="en-US" altLang="zh-TW" b="1">
                  <a:solidFill>
                    <a:schemeClr val="tx1"/>
                  </a:solidFill>
                  <a:ea typeface="標楷體" pitchFamily="65" charset="-120"/>
                </a:rPr>
                <a:t>x</a:t>
              </a:r>
              <a:r>
                <a:rPr lang="en-US" altLang="zh-TW" i="1">
                  <a:solidFill>
                    <a:schemeClr val="tx1"/>
                  </a:solidFill>
                  <a:ea typeface="標楷體" pitchFamily="65" charset="-120"/>
                </a:rPr>
                <a:t>  </a:t>
              </a:r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and solve </a:t>
              </a:r>
              <a:r>
                <a:rPr lang="en-US" altLang="zh-TW" i="1">
                  <a:solidFill>
                    <a:schemeClr val="tx1"/>
                  </a:solidFill>
                  <a:ea typeface="標楷體" pitchFamily="65" charset="-120"/>
                </a:rPr>
                <a:t>L</a:t>
              </a:r>
              <a:r>
                <a:rPr lang="en-US" altLang="zh-TW" b="1">
                  <a:solidFill>
                    <a:schemeClr val="tx1"/>
                  </a:solidFill>
                  <a:ea typeface="標楷體" pitchFamily="65" charset="-120"/>
                </a:rPr>
                <a:t>y</a:t>
              </a:r>
              <a:r>
                <a:rPr lang="en-US" altLang="zh-TW" i="1">
                  <a:solidFill>
                    <a:schemeClr val="tx1"/>
                  </a:solidFill>
                  <a:ea typeface="標楷體" pitchFamily="65" charset="-120"/>
                </a:rPr>
                <a:t> = </a:t>
              </a:r>
              <a:r>
                <a:rPr lang="en-US" altLang="zh-TW" b="1">
                  <a:solidFill>
                    <a:schemeClr val="tx1"/>
                  </a:solidFill>
                  <a:ea typeface="標楷體" pitchFamily="65" charset="-120"/>
                </a:rPr>
                <a:t>b</a:t>
              </a:r>
              <a:r>
                <a:rPr lang="en-US" altLang="zh-TW" i="1">
                  <a:solidFill>
                    <a:schemeClr val="tx1"/>
                  </a:solidFill>
                  <a:ea typeface="標楷體" pitchFamily="65" charset="-120"/>
                </a:rPr>
                <a:t>  </a:t>
              </a:r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for  </a:t>
              </a:r>
              <a:r>
                <a:rPr lang="en-US" altLang="zh-TW" b="1">
                  <a:solidFill>
                    <a:schemeClr val="tx1"/>
                  </a:solidFill>
                  <a:ea typeface="標楷體" pitchFamily="65" charset="-120"/>
                </a:rPr>
                <a:t>y</a:t>
              </a:r>
            </a:p>
          </p:txBody>
        </p:sp>
        <p:sp>
          <p:nvSpPr>
            <p:cNvPr id="58378" name="Rectangle 16"/>
            <p:cNvSpPr>
              <a:spLocks noChangeArrowheads="1"/>
            </p:cNvSpPr>
            <p:nvPr/>
          </p:nvSpPr>
          <p:spPr bwMode="auto">
            <a:xfrm>
              <a:off x="590" y="2161"/>
              <a:ext cx="18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457200" indent="-457200">
                <a:spcBef>
                  <a:spcPct val="0"/>
                </a:spcBef>
                <a:buSzTx/>
                <a:buFontTx/>
                <a:buNone/>
              </a:pPr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(2) Solve </a:t>
              </a:r>
              <a:r>
                <a:rPr lang="en-US" altLang="zh-TW" i="1">
                  <a:solidFill>
                    <a:schemeClr val="tx1"/>
                  </a:solidFill>
                  <a:ea typeface="標楷體" pitchFamily="65" charset="-120"/>
                </a:rPr>
                <a:t>U</a:t>
              </a:r>
              <a:r>
                <a:rPr lang="en-US" altLang="zh-TW" b="1">
                  <a:solidFill>
                    <a:schemeClr val="tx1"/>
                  </a:solidFill>
                  <a:ea typeface="標楷體" pitchFamily="65" charset="-120"/>
                </a:rPr>
                <a:t>x</a:t>
              </a:r>
              <a:r>
                <a:rPr lang="en-US" altLang="zh-TW" i="1">
                  <a:solidFill>
                    <a:schemeClr val="tx1"/>
                  </a:solidFill>
                  <a:ea typeface="標楷體" pitchFamily="65" charset="-120"/>
                </a:rPr>
                <a:t> = </a:t>
              </a:r>
              <a:r>
                <a:rPr lang="en-US" altLang="zh-TW" b="1">
                  <a:solidFill>
                    <a:schemeClr val="tx1"/>
                  </a:solidFill>
                  <a:ea typeface="標楷體" pitchFamily="65" charset="-120"/>
                </a:rPr>
                <a:t>y</a:t>
              </a:r>
              <a:r>
                <a:rPr lang="en-US" altLang="zh-TW" i="1">
                  <a:solidFill>
                    <a:schemeClr val="tx1"/>
                  </a:solidFill>
                  <a:ea typeface="標楷體" pitchFamily="65" charset="-120"/>
                </a:rPr>
                <a:t>  </a:t>
              </a:r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for </a:t>
              </a:r>
              <a:r>
                <a:rPr lang="en-US" altLang="zh-TW" b="1">
                  <a:solidFill>
                    <a:schemeClr val="tx1"/>
                  </a:solidFill>
                  <a:ea typeface="標楷體" pitchFamily="65" charset="-120"/>
                </a:rPr>
                <a:t>x</a:t>
              </a:r>
            </a:p>
          </p:txBody>
        </p:sp>
      </p:grpSp>
      <p:graphicFrame>
        <p:nvGraphicFramePr>
          <p:cNvPr id="58372" name="Object 2"/>
          <p:cNvGraphicFramePr>
            <a:graphicFrameLocks noChangeAspect="1"/>
          </p:cNvGraphicFramePr>
          <p:nvPr/>
        </p:nvGraphicFramePr>
        <p:xfrm>
          <a:off x="1033463" y="2171700"/>
          <a:ext cx="9382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29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2171700"/>
                        <a:ext cx="9382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Text Box 31"/>
          <p:cNvSpPr txBox="1">
            <a:spLocks noChangeArrowheads="1"/>
          </p:cNvSpPr>
          <p:nvPr/>
        </p:nvSpPr>
        <p:spPr bwMode="auto">
          <a:xfrm>
            <a:off x="381000" y="1046163"/>
            <a:ext cx="7691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en-US" altLang="zh-TW" dirty="0"/>
              <a:t>Solving </a:t>
            </a:r>
            <a:r>
              <a:rPr lang="en-US" altLang="zh-TW" i="1" dirty="0"/>
              <a:t>A</a:t>
            </a:r>
            <a:r>
              <a:rPr lang="en-US" altLang="zh-TW" b="1" dirty="0"/>
              <a:t>x</a:t>
            </a:r>
            <a:r>
              <a:rPr lang="en-US" altLang="zh-TW" i="1" dirty="0"/>
              <a:t>=</a:t>
            </a:r>
            <a:r>
              <a:rPr lang="en-US" altLang="zh-TW" b="1" dirty="0"/>
              <a:t>b</a:t>
            </a:r>
            <a:r>
              <a:rPr lang="en-US" altLang="zh-TW" i="1" dirty="0"/>
              <a:t> </a:t>
            </a:r>
            <a:r>
              <a:rPr lang="en-US" altLang="zh-TW" dirty="0">
                <a:ea typeface="標楷體" pitchFamily="65" charset="-120"/>
              </a:rPr>
              <a:t>with an</a:t>
            </a: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i="1" dirty="0">
                <a:ea typeface="標楷體" pitchFamily="65" charset="-120"/>
              </a:rPr>
              <a:t>LU-</a:t>
            </a:r>
            <a:r>
              <a:rPr lang="en-US" altLang="zh-TW" dirty="0">
                <a:ea typeface="標楷體" pitchFamily="65" charset="-120"/>
              </a:rPr>
              <a:t>factorization</a:t>
            </a:r>
            <a:r>
              <a:rPr lang="en-US" altLang="zh-TW" i="1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of </a:t>
            </a:r>
            <a:r>
              <a:rPr lang="en-US" altLang="zh-TW" i="1" dirty="0">
                <a:ea typeface="標楷體" pitchFamily="65" charset="-120"/>
              </a:rPr>
              <a:t>A</a:t>
            </a:r>
            <a:r>
              <a:rPr lang="en-US" altLang="zh-TW" dirty="0">
                <a:ea typeface="標楷體" pitchFamily="65" charset="-120"/>
              </a:rPr>
              <a:t> 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(an important application of the </a:t>
            </a:r>
            <a:r>
              <a:rPr lang="en-US" altLang="zh-TW" i="1" dirty="0">
                <a:solidFill>
                  <a:srgbClr val="0000FF"/>
                </a:solidFill>
                <a:ea typeface="標楷體" pitchFamily="65" charset="-120"/>
              </a:rPr>
              <a:t>LU-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factorization)</a:t>
            </a:r>
            <a:endParaRPr lang="zh-TW" altLang="en-US" i="1" dirty="0">
              <a:solidFill>
                <a:srgbClr val="0000FF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D62DE0F0-A57E-4501-83D7-A359E71D289F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65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539750" y="2362200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>
                <a:ea typeface="標楷體" pitchFamily="65" charset="-120"/>
              </a:rPr>
              <a:t>Sol:</a:t>
            </a:r>
          </a:p>
        </p:txBody>
      </p:sp>
      <p:graphicFrame>
        <p:nvGraphicFramePr>
          <p:cNvPr id="59394" name="Object 7"/>
          <p:cNvGraphicFramePr>
            <a:graphicFrameLocks noChangeAspect="1"/>
          </p:cNvGraphicFramePr>
          <p:nvPr/>
        </p:nvGraphicFramePr>
        <p:xfrm>
          <a:off x="1285875" y="2822575"/>
          <a:ext cx="6400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75" name="方程式" r:id="rId3" imgW="6400800" imgH="1320480" progId="Equation.3">
                  <p:embed/>
                </p:oleObj>
              </mc:Choice>
              <mc:Fallback>
                <p:oleObj name="方程式" r:id="rId3" imgW="6400800" imgH="1320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2822575"/>
                        <a:ext cx="6400800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16"/>
          <p:cNvGraphicFramePr>
            <a:graphicFrameLocks noChangeAspect="1"/>
          </p:cNvGraphicFramePr>
          <p:nvPr/>
        </p:nvGraphicFramePr>
        <p:xfrm>
          <a:off x="2286000" y="1285875"/>
          <a:ext cx="3584575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76" name="Equation" r:id="rId5" imgW="1790640" imgH="583920" progId="Equation.3">
                  <p:embed/>
                </p:oleObj>
              </mc:Choice>
              <mc:Fallback>
                <p:oleObj name="Equation" r:id="rId5" imgW="1790640" imgH="58392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85875"/>
                        <a:ext cx="3584575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17"/>
          <p:cNvGraphicFramePr>
            <a:graphicFrameLocks noChangeAspect="1"/>
          </p:cNvGraphicFramePr>
          <p:nvPr/>
        </p:nvGraphicFramePr>
        <p:xfrm>
          <a:off x="863600" y="4343400"/>
          <a:ext cx="40116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77" name="Equation" r:id="rId7" imgW="2006280" imgH="203040" progId="Equation.DSMT4">
                  <p:embed/>
                </p:oleObj>
              </mc:Choice>
              <mc:Fallback>
                <p:oleObj name="Equation" r:id="rId7" imgW="200628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343400"/>
                        <a:ext cx="40116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18"/>
          <p:cNvGraphicFramePr>
            <a:graphicFrameLocks noChangeAspect="1"/>
          </p:cNvGraphicFramePr>
          <p:nvPr/>
        </p:nvGraphicFramePr>
        <p:xfrm>
          <a:off x="1371600" y="4876800"/>
          <a:ext cx="30972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78" name="Equation" r:id="rId9" imgW="1549080" imgH="609480" progId="Equation.3">
                  <p:embed/>
                </p:oleObj>
              </mc:Choice>
              <mc:Fallback>
                <p:oleObj name="Equation" r:id="rId9" imgW="1549080" imgH="609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876800"/>
                        <a:ext cx="309721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19"/>
          <p:cNvGraphicFramePr>
            <a:graphicFrameLocks noChangeAspect="1"/>
          </p:cNvGraphicFramePr>
          <p:nvPr/>
        </p:nvGraphicFramePr>
        <p:xfrm>
          <a:off x="4610100" y="4953000"/>
          <a:ext cx="42989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79" name="Equation" r:id="rId11" imgW="2108160" imgH="812520" progId="Equation.3">
                  <p:embed/>
                </p:oleObj>
              </mc:Choice>
              <mc:Fallback>
                <p:oleObj name="Equation" r:id="rId11" imgW="2108160" imgH="81252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4953000"/>
                        <a:ext cx="4298950" cy="162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1" name="Text Box 20"/>
          <p:cNvSpPr txBox="1">
            <a:spLocks noChangeArrowheads="1"/>
          </p:cNvSpPr>
          <p:nvPr/>
        </p:nvSpPr>
        <p:spPr bwMode="auto">
          <a:xfrm>
            <a:off x="381000" y="914400"/>
            <a:ext cx="7524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40000"/>
            </a:pPr>
            <a:r>
              <a:rPr lang="zh-TW" altLang="en-US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Ex 7: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  </a:t>
            </a:r>
            <a:r>
              <a:rPr lang="en-US" altLang="zh-TW" dirty="0">
                <a:ea typeface="標楷體" pitchFamily="65" charset="-120"/>
              </a:rPr>
              <a:t>Solving a linear system using </a:t>
            </a:r>
            <a:r>
              <a:rPr lang="en-US" altLang="zh-TW" i="1" dirty="0">
                <a:ea typeface="標楷體" pitchFamily="65" charset="-120"/>
              </a:rPr>
              <a:t>LU</a:t>
            </a:r>
            <a:r>
              <a:rPr lang="en-US" altLang="zh-TW" dirty="0">
                <a:ea typeface="標楷體" pitchFamily="65" charset="-120"/>
              </a:rPr>
              <a:t>-factorization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59402" name="Text Box 21"/>
          <p:cNvSpPr txBox="1">
            <a:spLocks noChangeArrowheads="1"/>
          </p:cNvSpPr>
          <p:nvPr/>
        </p:nvSpPr>
        <p:spPr bwMode="auto">
          <a:xfrm>
            <a:off x="4859338" y="4324350"/>
            <a:ext cx="3743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 sz="2000">
                <a:solidFill>
                  <a:srgbClr val="0000FF"/>
                </a:solidFill>
              </a:rPr>
              <a:t>(solved by the forward substitution)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1CAE5BC9-C1D4-436F-BA2B-6F32B8F4D867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66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60418" name="Object 0"/>
          <p:cNvGraphicFramePr>
            <a:graphicFrameLocks noChangeAspect="1"/>
          </p:cNvGraphicFramePr>
          <p:nvPr/>
        </p:nvGraphicFramePr>
        <p:xfrm>
          <a:off x="357188" y="981075"/>
          <a:ext cx="47402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11" name="Equation" r:id="rId3" imgW="2387520" imgH="203040" progId="Equation.DSMT4">
                  <p:embed/>
                </p:oleObj>
              </mc:Choice>
              <mc:Fallback>
                <p:oleObj name="Equation" r:id="rId3" imgW="2387520" imgH="20304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981075"/>
                        <a:ext cx="47402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1"/>
          <p:cNvGraphicFramePr>
            <a:graphicFrameLocks noChangeAspect="1"/>
          </p:cNvGraphicFramePr>
          <p:nvPr/>
        </p:nvGraphicFramePr>
        <p:xfrm>
          <a:off x="890588" y="1371600"/>
          <a:ext cx="31162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12" name="Equation" r:id="rId5" imgW="1562040" imgH="609480" progId="Equation.3">
                  <p:embed/>
                </p:oleObj>
              </mc:Choice>
              <mc:Fallback>
                <p:oleObj name="Equation" r:id="rId5" imgW="1562040" imgH="609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371600"/>
                        <a:ext cx="311626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2"/>
          <p:cNvGraphicFramePr>
            <a:graphicFrameLocks noChangeAspect="1"/>
          </p:cNvGraphicFramePr>
          <p:nvPr/>
        </p:nvGraphicFramePr>
        <p:xfrm>
          <a:off x="1558925" y="2852738"/>
          <a:ext cx="3733800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13" name="方程式" r:id="rId7" imgW="3759120" imgH="1295280" progId="Equation.3">
                  <p:embed/>
                </p:oleObj>
              </mc:Choice>
              <mc:Fallback>
                <p:oleObj name="方程式" r:id="rId7" imgW="3759120" imgH="1295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2852738"/>
                        <a:ext cx="3733800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Rectangle 12"/>
          <p:cNvSpPr>
            <a:spLocks noChangeArrowheads="1"/>
          </p:cNvSpPr>
          <p:nvPr/>
        </p:nvSpPr>
        <p:spPr bwMode="auto">
          <a:xfrm>
            <a:off x="858838" y="4462463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Thus, the solution is</a:t>
            </a:r>
          </a:p>
        </p:txBody>
      </p:sp>
      <p:graphicFrame>
        <p:nvGraphicFramePr>
          <p:cNvPr id="60421" name="Object 3"/>
          <p:cNvGraphicFramePr>
            <a:graphicFrameLocks noChangeAspect="1"/>
          </p:cNvGraphicFramePr>
          <p:nvPr/>
        </p:nvGraphicFramePr>
        <p:xfrm>
          <a:off x="966788" y="4987925"/>
          <a:ext cx="10795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14" name="方程式" r:id="rId9" imgW="1079280" imgH="1320480" progId="Equation.3">
                  <p:embed/>
                </p:oleObj>
              </mc:Choice>
              <mc:Fallback>
                <p:oleObj name="方程式" r:id="rId9" imgW="1079280" imgH="1320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4987925"/>
                        <a:ext cx="1079500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4" name="Text Box 13"/>
          <p:cNvSpPr txBox="1">
            <a:spLocks noChangeArrowheads="1"/>
          </p:cNvSpPr>
          <p:nvPr/>
        </p:nvSpPr>
        <p:spPr bwMode="auto">
          <a:xfrm>
            <a:off x="642938" y="2806700"/>
            <a:ext cx="1150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So</a:t>
            </a:r>
          </a:p>
        </p:txBody>
      </p:sp>
      <p:sp>
        <p:nvSpPr>
          <p:cNvPr id="60425" name="Text Box 14"/>
          <p:cNvSpPr txBox="1">
            <a:spLocks noChangeArrowheads="1"/>
          </p:cNvSpPr>
          <p:nvPr/>
        </p:nvSpPr>
        <p:spPr bwMode="auto">
          <a:xfrm>
            <a:off x="5037138" y="957263"/>
            <a:ext cx="3963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 sz="2000">
                <a:solidFill>
                  <a:srgbClr val="0000FF"/>
                </a:solidFill>
              </a:rPr>
              <a:t>(solved by the back substitution)</a:t>
            </a:r>
          </a:p>
        </p:txBody>
      </p:sp>
      <p:sp>
        <p:nvSpPr>
          <p:cNvPr id="60426" name="文字方塊 9"/>
          <p:cNvSpPr txBox="1">
            <a:spLocks noChangeArrowheads="1"/>
          </p:cNvSpPr>
          <p:nvPr/>
        </p:nvSpPr>
        <p:spPr bwMode="auto">
          <a:xfrm>
            <a:off x="5286375" y="1455738"/>
            <a:ext cx="3714750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※ Similar to the method using </a:t>
            </a:r>
            <a:r>
              <a:rPr lang="en-US" altLang="zh-TW" sz="1800" i="1" dirty="0">
                <a:solidFill>
                  <a:srgbClr val="0000FF"/>
                </a:solidFill>
              </a:rPr>
              <a:t>A</a:t>
            </a:r>
            <a:r>
              <a:rPr lang="en-US" altLang="zh-TW" sz="1800" baseline="30000" dirty="0">
                <a:solidFill>
                  <a:srgbClr val="0000FF"/>
                </a:solidFill>
              </a:rPr>
              <a:t> –1</a:t>
            </a:r>
            <a:r>
              <a:rPr lang="en-US" altLang="zh-TW" sz="1800" dirty="0">
                <a:solidFill>
                  <a:srgbClr val="0000FF"/>
                </a:solidFill>
              </a:rPr>
              <a:t> to solve the systems, the </a:t>
            </a:r>
            <a:r>
              <a:rPr lang="en-US" altLang="zh-TW" sz="1800" i="1" dirty="0">
                <a:solidFill>
                  <a:srgbClr val="0000FF"/>
                </a:solidFill>
              </a:rPr>
              <a:t>LU</a:t>
            </a:r>
            <a:r>
              <a:rPr lang="en-US" altLang="zh-TW" sz="1800" dirty="0">
                <a:solidFill>
                  <a:srgbClr val="0000FF"/>
                </a:solidFill>
              </a:rPr>
              <a:t>-factorization is useful when you need to solve many systems with the same coefficient matrix. In such scenario, the </a:t>
            </a:r>
            <a:r>
              <a:rPr lang="en-US" altLang="zh-TW" sz="1800" i="1" dirty="0">
                <a:solidFill>
                  <a:srgbClr val="0000FF"/>
                </a:solidFill>
              </a:rPr>
              <a:t>LU</a:t>
            </a:r>
            <a:r>
              <a:rPr lang="en-US" altLang="zh-TW" sz="1800" dirty="0">
                <a:solidFill>
                  <a:srgbClr val="0000FF"/>
                </a:solidFill>
              </a:rPr>
              <a:t>-factorization is performed once, and can be used many times.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※ You can find that the </a:t>
            </a:r>
            <a:r>
              <a:rPr lang="en-US" altLang="zh-TW" sz="1800" dirty="0" smtClean="0">
                <a:solidFill>
                  <a:srgbClr val="0000FF"/>
                </a:solidFill>
              </a:rPr>
              <a:t>computational </a:t>
            </a:r>
            <a:r>
              <a:rPr lang="en-US" altLang="zh-TW" sz="1800" dirty="0">
                <a:solidFill>
                  <a:srgbClr val="0000FF"/>
                </a:solidFill>
              </a:rPr>
              <a:t>effort for </a:t>
            </a:r>
            <a:r>
              <a:rPr lang="en-US" altLang="zh-TW" sz="1800" i="1" dirty="0">
                <a:solidFill>
                  <a:srgbClr val="0000FF"/>
                </a:solidFill>
              </a:rPr>
              <a:t>LU</a:t>
            </a:r>
            <a:r>
              <a:rPr lang="en-US" altLang="zh-TW" sz="1800" dirty="0">
                <a:solidFill>
                  <a:srgbClr val="0000FF"/>
                </a:solidFill>
              </a:rPr>
              <a:t>-factorization is almost the same as that for the Gaussian </a:t>
            </a:r>
            <a:r>
              <a:rPr lang="en-US" altLang="zh-TW" sz="1800" dirty="0" smtClean="0">
                <a:solidFill>
                  <a:srgbClr val="0000FF"/>
                </a:solidFill>
              </a:rPr>
              <a:t>elimination</a:t>
            </a:r>
            <a:r>
              <a:rPr lang="en-US" altLang="zh-TW" sz="1800" dirty="0">
                <a:solidFill>
                  <a:srgbClr val="0000FF"/>
                </a:solidFill>
              </a:rPr>
              <a:t>, so if you </a:t>
            </a:r>
            <a:r>
              <a:rPr lang="en-US" altLang="zh-TW" sz="1800" dirty="0" smtClean="0">
                <a:solidFill>
                  <a:srgbClr val="0000FF"/>
                </a:solidFill>
              </a:rPr>
              <a:t>need </a:t>
            </a:r>
            <a:r>
              <a:rPr lang="en-US" altLang="zh-TW" sz="1800" dirty="0">
                <a:solidFill>
                  <a:srgbClr val="0000FF"/>
                </a:solidFill>
              </a:rPr>
              <a:t>to solve one system of linear equations, just use the Gaussian </a:t>
            </a:r>
            <a:r>
              <a:rPr lang="en-US" altLang="zh-TW" sz="1800" dirty="0" smtClean="0">
                <a:solidFill>
                  <a:srgbClr val="0000FF"/>
                </a:solidFill>
              </a:rPr>
              <a:t>elimination plus </a:t>
            </a:r>
            <a:r>
              <a:rPr lang="en-US" altLang="zh-TW" sz="1800" dirty="0">
                <a:solidFill>
                  <a:srgbClr val="0000FF"/>
                </a:solidFill>
              </a:rPr>
              <a:t>the back substitution or the Gauss-Jordan </a:t>
            </a:r>
            <a:r>
              <a:rPr lang="en-US" altLang="zh-TW" sz="1800" dirty="0" smtClean="0">
                <a:solidFill>
                  <a:srgbClr val="0000FF"/>
                </a:solidFill>
              </a:rPr>
              <a:t>elimination directly.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562C0C7D-130F-4AFA-8EFF-779006F5BCB1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67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924800" cy="601663"/>
          </a:xfrm>
        </p:spPr>
        <p:txBody>
          <a:bodyPr/>
          <a:lstStyle/>
          <a:p>
            <a:pPr eaLnBrk="1" hangingPunct="1"/>
            <a:r>
              <a:rPr lang="en-US" altLang="zh-TW" smtClean="0"/>
              <a:t>Keywords in Section 2.4:</a:t>
            </a:r>
            <a:endParaRPr lang="zh-TW" altLang="en-US" smtClean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7924800" cy="521811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row elementary matrix:  </a:t>
            </a:r>
            <a:r>
              <a:rPr lang="zh-TW" altLang="en-US" dirty="0" smtClean="0">
                <a:solidFill>
                  <a:schemeClr val="tx1"/>
                </a:solidFill>
              </a:rPr>
              <a:t>列基本矩陣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row equivalent:  </a:t>
            </a:r>
            <a:r>
              <a:rPr lang="zh-TW" altLang="en-US" dirty="0" smtClean="0">
                <a:solidFill>
                  <a:schemeClr val="tx1"/>
                </a:solidFill>
              </a:rPr>
              <a:t>列等價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lower triangular matrix:  </a:t>
            </a:r>
            <a:r>
              <a:rPr lang="zh-TW" altLang="en-US" dirty="0" smtClean="0">
                <a:solidFill>
                  <a:schemeClr val="tx1"/>
                </a:solidFill>
              </a:rPr>
              <a:t>下三角矩陣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upper triangular matrix:  </a:t>
            </a:r>
            <a:r>
              <a:rPr lang="zh-TW" altLang="en-US" dirty="0" smtClean="0">
                <a:solidFill>
                  <a:schemeClr val="tx1"/>
                </a:solidFill>
              </a:rPr>
              <a:t>上三角矩陣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TW" i="1" dirty="0" smtClean="0">
                <a:solidFill>
                  <a:schemeClr val="tx1"/>
                </a:solidFill>
              </a:rPr>
              <a:t>LU</a:t>
            </a:r>
            <a:r>
              <a:rPr lang="en-US" altLang="zh-TW" dirty="0" smtClean="0">
                <a:solidFill>
                  <a:schemeClr val="tx1"/>
                </a:solidFill>
              </a:rPr>
              <a:t>-factorization:  </a:t>
            </a:r>
            <a:r>
              <a:rPr lang="en-US" altLang="zh-TW" i="1" dirty="0" smtClean="0">
                <a:solidFill>
                  <a:schemeClr val="tx1"/>
                </a:solidFill>
              </a:rPr>
              <a:t>LU</a:t>
            </a:r>
            <a:r>
              <a:rPr lang="zh-TW" altLang="en-US" dirty="0" smtClean="0">
                <a:solidFill>
                  <a:schemeClr val="tx1"/>
                </a:solidFill>
              </a:rPr>
              <a:t>分解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69BC1358-94D4-478D-BBA9-B9304B5F66A2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68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86750" cy="601663"/>
          </a:xfrm>
        </p:spPr>
        <p:txBody>
          <a:bodyPr/>
          <a:lstStyle/>
          <a:p>
            <a:pPr eaLnBrk="1" hangingPunct="1"/>
            <a:r>
              <a:rPr lang="en-US" altLang="zh-TW" sz="2800" dirty="0" smtClean="0"/>
              <a:t>2.5 Markov Chains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764704"/>
            <a:ext cx="8320088" cy="5761310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en-US" altLang="zh-TW" dirty="0" smtClean="0"/>
              <a:t>Stochastic </a:t>
            </a:r>
            <a:r>
              <a:rPr lang="en-US" altLang="zh-TW" dirty="0"/>
              <a:t>Matrices (</a:t>
            </a:r>
            <a:r>
              <a:rPr lang="zh-TW" altLang="en-US" dirty="0" smtClean="0"/>
              <a:t>隨機</a:t>
            </a:r>
            <a:r>
              <a:rPr lang="zh-TW" altLang="en-US" dirty="0"/>
              <a:t>矩陣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endParaRPr lang="en-US" altLang="zh-TW" dirty="0" smtClean="0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755576" y="1296516"/>
            <a:ext cx="8064574" cy="285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+mn-lt"/>
              </a:rPr>
              <a:t>{</a:t>
            </a:r>
            <a:r>
              <a:rPr lang="en-US" altLang="zh-TW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altLang="zh-TW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zh-TW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zh-TW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altLang="zh-TW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zh-TW" dirty="0">
                <a:solidFill>
                  <a:schemeClr val="tx1"/>
                </a:solidFill>
                <a:latin typeface="+mn-lt"/>
              </a:rPr>
              <a:t>, …, </a:t>
            </a:r>
            <a:r>
              <a:rPr lang="en-US" altLang="zh-TW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altLang="zh-TW" i="1" baseline="-25000" dirty="0">
                <a:solidFill>
                  <a:schemeClr val="tx1"/>
                </a:solidFill>
                <a:latin typeface="+mn-lt"/>
              </a:rPr>
              <a:t>n</a:t>
            </a:r>
            <a:r>
              <a:rPr lang="en-US" altLang="zh-TW" dirty="0">
                <a:solidFill>
                  <a:schemeClr val="tx1"/>
                </a:solidFill>
                <a:latin typeface="+mn-lt"/>
              </a:rPr>
              <a:t>} is a finite set of state </a:t>
            </a:r>
            <a:r>
              <a:rPr lang="en-US" altLang="zh-TW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+mn-lt"/>
              </a:rPr>
              <a:t>狀態集合</a:t>
            </a:r>
            <a:r>
              <a:rPr lang="en-US" altLang="zh-TW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+mn-lt"/>
              </a:rPr>
              <a:t>of </a:t>
            </a:r>
            <a:r>
              <a:rPr lang="en-US" altLang="zh-TW" dirty="0">
                <a:solidFill>
                  <a:schemeClr val="tx1"/>
                </a:solidFill>
                <a:latin typeface="+mn-lt"/>
              </a:rPr>
              <a:t>a given </a:t>
            </a:r>
            <a:r>
              <a:rPr lang="en-US" altLang="zh-TW" dirty="0" smtClean="0">
                <a:solidFill>
                  <a:schemeClr val="tx1"/>
                </a:solidFill>
                <a:latin typeface="+mn-lt"/>
              </a:rPr>
              <a:t>population, based on which</a:t>
            </a:r>
            <a:r>
              <a:rPr lang="zh-TW" alt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+mn-lt"/>
              </a:rPr>
              <a:t>a stochastic matrix </a:t>
            </a:r>
            <a:r>
              <a:rPr lang="en-US" altLang="zh-TW" i="1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zh-TW" alt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+mn-lt"/>
              </a:rPr>
              <a:t>is defined as</a:t>
            </a:r>
          </a:p>
          <a:p>
            <a:pPr marL="352425" indent="-352425">
              <a:lnSpc>
                <a:spcPct val="110000"/>
              </a:lnSpc>
              <a:spcBef>
                <a:spcPts val="600"/>
              </a:spcBef>
              <a:buSzPct val="100000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  <a:latin typeface="+mn-lt"/>
              </a:rPr>
              <a:t>The entry                   represents the probability that a member of a population will change from </a:t>
            </a:r>
            <a:r>
              <a:rPr lang="en-US" altLang="zh-TW" i="1" dirty="0" smtClean="0">
                <a:solidFill>
                  <a:schemeClr val="tx1"/>
                </a:solidFill>
              </a:rPr>
              <a:t>j-</a:t>
            </a:r>
            <a:r>
              <a:rPr lang="en-US" altLang="zh-TW" dirty="0" err="1" smtClean="0">
                <a:solidFill>
                  <a:schemeClr val="tx1"/>
                </a:solidFill>
              </a:rPr>
              <a:t>th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state to the </a:t>
            </a:r>
            <a:r>
              <a:rPr lang="en-US" altLang="zh-TW" i="1" dirty="0" err="1" smtClean="0">
                <a:solidFill>
                  <a:schemeClr val="tx1"/>
                </a:solidFill>
              </a:rPr>
              <a:t>i-</a:t>
            </a:r>
            <a:r>
              <a:rPr lang="en-US" altLang="zh-TW" dirty="0" err="1" smtClean="0">
                <a:solidFill>
                  <a:schemeClr val="tx1"/>
                </a:solidFill>
              </a:rPr>
              <a:t>th</a:t>
            </a:r>
            <a:r>
              <a:rPr lang="en-US" altLang="zh-TW" dirty="0" smtClean="0">
                <a:solidFill>
                  <a:schemeClr val="tx1"/>
                </a:solidFill>
              </a:rPr>
              <a:t> state</a:t>
            </a:r>
          </a:p>
          <a:p>
            <a:pPr marL="352425" indent="-352425">
              <a:lnSpc>
                <a:spcPct val="110000"/>
              </a:lnSpc>
              <a:spcBef>
                <a:spcPts val="600"/>
              </a:spcBef>
              <a:buSzPct val="100000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</a:rPr>
              <a:t>The sum of the entries in the same column is 1</a:t>
            </a:r>
            <a:endParaRPr lang="en-US" altLang="zh-TW" dirty="0" smtClean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397116"/>
              </p:ext>
            </p:extLst>
          </p:nvPr>
        </p:nvGraphicFramePr>
        <p:xfrm>
          <a:off x="2411760" y="2232654"/>
          <a:ext cx="1296144" cy="492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17" name="方程式" r:id="rId3" imgW="634680" imgH="241200" progId="Equation.3">
                  <p:embed/>
                </p:oleObj>
              </mc:Choice>
              <mc:Fallback>
                <p:oleObj name="方程式" r:id="rId3" imgW="634680" imgH="241200" progId="Equation.3">
                  <p:embed/>
                  <p:pic>
                    <p:nvPicPr>
                      <p:cNvPr id="778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232654"/>
                        <a:ext cx="1296144" cy="492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群組 35"/>
          <p:cNvGrpSpPr>
            <a:grpSpLocks/>
          </p:cNvGrpSpPr>
          <p:nvPr/>
        </p:nvGrpSpPr>
        <p:grpSpPr bwMode="auto">
          <a:xfrm>
            <a:off x="1619672" y="4085829"/>
            <a:ext cx="4143375" cy="2714625"/>
            <a:chOff x="1214434" y="2928934"/>
            <a:chExt cx="4143375" cy="2714644"/>
          </a:xfrm>
        </p:grpSpPr>
        <p:sp>
          <p:nvSpPr>
            <p:cNvPr id="9" name="Rectangle 1048"/>
            <p:cNvSpPr>
              <a:spLocks noChangeArrowheads="1"/>
            </p:cNvSpPr>
            <p:nvPr/>
          </p:nvSpPr>
          <p:spPr bwMode="auto">
            <a:xfrm>
              <a:off x="1785918" y="3906757"/>
              <a:ext cx="381000" cy="1384995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0" name="Rectangle 1048"/>
            <p:cNvSpPr>
              <a:spLocks noChangeArrowheads="1"/>
            </p:cNvSpPr>
            <p:nvPr/>
          </p:nvSpPr>
          <p:spPr bwMode="auto">
            <a:xfrm>
              <a:off x="2428860" y="3901393"/>
              <a:ext cx="381000" cy="1384995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1" name="Rectangle 1048"/>
            <p:cNvSpPr>
              <a:spLocks noChangeArrowheads="1"/>
            </p:cNvSpPr>
            <p:nvPr/>
          </p:nvSpPr>
          <p:spPr bwMode="auto">
            <a:xfrm>
              <a:off x="3571868" y="3901393"/>
              <a:ext cx="381000" cy="1384995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endParaRPr>
            </a:p>
          </p:txBody>
        </p:sp>
        <p:graphicFrame>
          <p:nvGraphicFramePr>
            <p:cNvPr id="12" name="Object 5"/>
            <p:cNvGraphicFramePr>
              <a:graphicFrameLocks noChangeAspect="1"/>
            </p:cNvGraphicFramePr>
            <p:nvPr/>
          </p:nvGraphicFramePr>
          <p:xfrm>
            <a:off x="1214434" y="3829047"/>
            <a:ext cx="2922588" cy="1462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118" name="Equation" r:id="rId5" imgW="2921000" imgH="1460500" progId="Equation.3">
                    <p:embed/>
                  </p:oleObj>
                </mc:Choice>
                <mc:Fallback>
                  <p:oleObj name="Equation" r:id="rId5" imgW="2921000" imgH="1460500" progId="Equation.3">
                    <p:embed/>
                    <p:pic>
                      <p:nvPicPr>
                        <p:cNvPr id="77838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4434" y="3829047"/>
                          <a:ext cx="2922588" cy="1462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群組 19"/>
            <p:cNvGrpSpPr>
              <a:grpSpLocks/>
            </p:cNvGrpSpPr>
            <p:nvPr/>
          </p:nvGrpSpPr>
          <p:grpSpPr bwMode="auto">
            <a:xfrm>
              <a:off x="1785934" y="2928934"/>
              <a:ext cx="2214563" cy="971550"/>
              <a:chOff x="3428992" y="2028758"/>
              <a:chExt cx="2214578" cy="971614"/>
            </a:xfrm>
          </p:grpSpPr>
          <p:sp>
            <p:nvSpPr>
              <p:cNvPr id="28" name="矩形 26"/>
              <p:cNvSpPr>
                <a:spLocks noChangeArrowheads="1"/>
              </p:cNvSpPr>
              <p:nvPr/>
            </p:nvSpPr>
            <p:spPr bwMode="auto">
              <a:xfrm>
                <a:off x="3428992" y="2600262"/>
                <a:ext cx="22145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13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000" i="1" dirty="0">
                    <a:solidFill>
                      <a:srgbClr val="FF0000"/>
                    </a:solidFill>
                  </a:rPr>
                  <a:t>S</a:t>
                </a:r>
                <a:r>
                  <a:rPr lang="en-US" altLang="zh-TW" sz="20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zh-TW" sz="2000" i="1" dirty="0">
                    <a:solidFill>
                      <a:srgbClr val="FF0000"/>
                    </a:solidFill>
                  </a:rPr>
                  <a:t>      S</a:t>
                </a:r>
                <a:r>
                  <a:rPr lang="en-US" altLang="zh-TW" sz="20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zh-TW" sz="2000" i="1" dirty="0">
                    <a:solidFill>
                      <a:srgbClr val="FF0000"/>
                    </a:solidFill>
                  </a:rPr>
                  <a:t>                S</a:t>
                </a:r>
                <a:r>
                  <a:rPr lang="en-US" altLang="zh-TW" sz="2000" i="1" baseline="-25000" dirty="0">
                    <a:solidFill>
                      <a:srgbClr val="FF0000"/>
                    </a:solidFill>
                  </a:rPr>
                  <a:t>n</a:t>
                </a:r>
                <a:r>
                  <a:rPr lang="en-US" altLang="zh-TW" sz="2000" i="1" dirty="0">
                    <a:solidFill>
                      <a:srgbClr val="FF0000"/>
                    </a:solidFill>
                  </a:rPr>
                  <a:t> </a:t>
                </a:r>
                <a:endParaRPr lang="zh-TW" altLang="en-US" sz="2000" i="1" dirty="0">
                  <a:solidFill>
                    <a:srgbClr val="FF0000"/>
                  </a:solidFill>
                  <a:latin typeface="Tahoma" panose="020B060403050404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29" name="Text Box 1036"/>
              <p:cNvSpPr txBox="1">
                <a:spLocks noChangeArrowheads="1"/>
              </p:cNvSpPr>
              <p:nvPr/>
            </p:nvSpPr>
            <p:spPr bwMode="auto">
              <a:xfrm>
                <a:off x="4160487" y="2028758"/>
                <a:ext cx="857256" cy="400079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buNone/>
                  <a:defRPr/>
                </a:pPr>
                <a:r>
                  <a:rPr lang="en-US" altLang="zh-TW" sz="2000" dirty="0">
                    <a:solidFill>
                      <a:srgbClr val="FF0000"/>
                    </a:solidFill>
                    <a:latin typeface="+mj-lt"/>
                    <a:ea typeface="標楷體" pitchFamily="65" charset="-120"/>
                  </a:rPr>
                  <a:t>Form</a:t>
                </a:r>
                <a:endParaRPr lang="zh-TW" altLang="en-US" sz="2000" dirty="0">
                  <a:solidFill>
                    <a:srgbClr val="FF0000"/>
                  </a:solidFill>
                  <a:latin typeface="+mj-lt"/>
                  <a:ea typeface="標楷體" pitchFamily="65" charset="-120"/>
                </a:endParaRPr>
              </a:p>
            </p:txBody>
          </p:sp>
          <p:sp>
            <p:nvSpPr>
              <p:cNvPr id="30" name="矩形 12"/>
              <p:cNvSpPr>
                <a:spLocks noChangeArrowheads="1"/>
              </p:cNvSpPr>
              <p:nvPr/>
            </p:nvSpPr>
            <p:spPr bwMode="auto">
              <a:xfrm>
                <a:off x="4599765" y="2477152"/>
                <a:ext cx="5437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13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800">
                    <a:solidFill>
                      <a:srgbClr val="FF0000"/>
                    </a:solidFill>
                  </a:rPr>
                  <a:t>…</a:t>
                </a:r>
                <a:endParaRPr lang="zh-TW" altLang="en-US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31" name="右大括弧 17"/>
              <p:cNvSpPr>
                <a:spLocks/>
              </p:cNvSpPr>
              <p:nvPr/>
            </p:nvSpPr>
            <p:spPr bwMode="auto">
              <a:xfrm rot="-5400000">
                <a:off x="4464843" y="1678769"/>
                <a:ext cx="142876" cy="1785950"/>
              </a:xfrm>
              <a:prstGeom prst="rightBrace">
                <a:avLst>
                  <a:gd name="adj1" fmla="val 8333"/>
                  <a:gd name="adj2" fmla="val 49588"/>
                </a:avLst>
              </a:prstGeom>
              <a:noFill/>
              <a:ln w="25400" algn="ctr">
                <a:solidFill>
                  <a:srgbClr val="FF0000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13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4" name="群組 20"/>
            <p:cNvGrpSpPr>
              <a:grpSpLocks/>
            </p:cNvGrpSpPr>
            <p:nvPr/>
          </p:nvGrpSpPr>
          <p:grpSpPr bwMode="auto">
            <a:xfrm>
              <a:off x="4143372" y="3900484"/>
              <a:ext cx="1214437" cy="1323975"/>
              <a:chOff x="5786446" y="3000372"/>
              <a:chExt cx="1214446" cy="1323439"/>
            </a:xfrm>
          </p:grpSpPr>
          <p:sp>
            <p:nvSpPr>
              <p:cNvPr id="24" name="矩形 26"/>
              <p:cNvSpPr>
                <a:spLocks noChangeArrowheads="1"/>
              </p:cNvSpPr>
              <p:nvPr/>
            </p:nvSpPr>
            <p:spPr bwMode="auto">
              <a:xfrm>
                <a:off x="5786446" y="3000372"/>
                <a:ext cx="428628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13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000" i="1">
                    <a:solidFill>
                      <a:srgbClr val="FF0000"/>
                    </a:solidFill>
                  </a:rPr>
                  <a:t>S</a:t>
                </a:r>
                <a:r>
                  <a:rPr lang="en-US" altLang="zh-TW" sz="2000" baseline="-25000">
                    <a:solidFill>
                      <a:srgbClr val="FF0000"/>
                    </a:solidFill>
                  </a:rPr>
                  <a:t>1</a:t>
                </a:r>
                <a:endParaRPr lang="en-US" altLang="zh-TW" sz="2000" i="1">
                  <a:solidFill>
                    <a:srgbClr val="FF0000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000" i="1">
                    <a:solidFill>
                      <a:srgbClr val="FF0000"/>
                    </a:solidFill>
                  </a:rPr>
                  <a:t>S</a:t>
                </a:r>
                <a:r>
                  <a:rPr lang="en-US" altLang="zh-TW" sz="2000" baseline="-25000">
                    <a:solidFill>
                      <a:srgbClr val="FF0000"/>
                    </a:solidFill>
                  </a:rPr>
                  <a:t>2</a:t>
                </a:r>
                <a:endParaRPr lang="en-US" altLang="zh-TW" sz="2000" i="1">
                  <a:solidFill>
                    <a:srgbClr val="FF0000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2000" i="1">
                  <a:solidFill>
                    <a:srgbClr val="FF0000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000" i="1">
                    <a:solidFill>
                      <a:srgbClr val="FF0000"/>
                    </a:solidFill>
                  </a:rPr>
                  <a:t>S</a:t>
                </a:r>
                <a:r>
                  <a:rPr lang="en-US" altLang="zh-TW" sz="2000" i="1" baseline="-25000">
                    <a:solidFill>
                      <a:srgbClr val="FF0000"/>
                    </a:solidFill>
                  </a:rPr>
                  <a:t>n</a:t>
                </a:r>
                <a:endParaRPr lang="zh-TW" altLang="en-US" sz="2000" i="1">
                  <a:solidFill>
                    <a:srgbClr val="FF0000"/>
                  </a:solidFill>
                  <a:latin typeface="Tahoma" panose="020B060403050404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25" name="矩形 13"/>
              <p:cNvSpPr>
                <a:spLocks noChangeArrowheads="1"/>
              </p:cNvSpPr>
              <p:nvPr/>
            </p:nvSpPr>
            <p:spPr bwMode="auto">
              <a:xfrm rot="5400000">
                <a:off x="5824470" y="3582136"/>
                <a:ext cx="5437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13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800">
                    <a:solidFill>
                      <a:srgbClr val="FF0000"/>
                    </a:solidFill>
                  </a:rPr>
                  <a:t>…</a:t>
                </a:r>
                <a:endParaRPr lang="zh-TW" altLang="en-US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26" name="右大括弧 16"/>
              <p:cNvSpPr>
                <a:spLocks/>
              </p:cNvSpPr>
              <p:nvPr/>
            </p:nvSpPr>
            <p:spPr bwMode="auto">
              <a:xfrm>
                <a:off x="6215074" y="3214686"/>
                <a:ext cx="142876" cy="985838"/>
              </a:xfrm>
              <a:prstGeom prst="rightBrace">
                <a:avLst>
                  <a:gd name="adj1" fmla="val 8337"/>
                  <a:gd name="adj2" fmla="val 49032"/>
                </a:avLst>
              </a:prstGeom>
              <a:noFill/>
              <a:ln w="25400" algn="ctr">
                <a:solidFill>
                  <a:srgbClr val="FF0000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13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27" name="Text Box 1036"/>
              <p:cNvSpPr txBox="1">
                <a:spLocks noChangeArrowheads="1"/>
              </p:cNvSpPr>
              <p:nvPr/>
            </p:nvSpPr>
            <p:spPr bwMode="auto">
              <a:xfrm>
                <a:off x="6500826" y="3500243"/>
                <a:ext cx="500066" cy="399891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buNone/>
                  <a:defRPr/>
                </a:pPr>
                <a:r>
                  <a:rPr lang="en-US" altLang="zh-TW" sz="2000" dirty="0">
                    <a:solidFill>
                      <a:srgbClr val="FF0000"/>
                    </a:solidFill>
                    <a:latin typeface="+mj-lt"/>
                    <a:ea typeface="標楷體" pitchFamily="65" charset="-120"/>
                  </a:rPr>
                  <a:t>To</a:t>
                </a:r>
                <a:endParaRPr lang="zh-TW" altLang="en-US" sz="2000" dirty="0">
                  <a:solidFill>
                    <a:srgbClr val="FF0000"/>
                  </a:solidFill>
                  <a:latin typeface="+mj-lt"/>
                  <a:ea typeface="標楷體" pitchFamily="65" charset="-120"/>
                </a:endParaRPr>
              </a:p>
            </p:txBody>
          </p:sp>
        </p:grpSp>
        <p:sp>
          <p:nvSpPr>
            <p:cNvPr id="15" name="矩形 25"/>
            <p:cNvSpPr>
              <a:spLocks noChangeArrowheads="1"/>
            </p:cNvSpPr>
            <p:nvPr/>
          </p:nvSpPr>
          <p:spPr bwMode="auto">
            <a:xfrm>
              <a:off x="1757370" y="5243468"/>
              <a:ext cx="4571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FF0000"/>
                  </a:solidFill>
                </a:rPr>
                <a:t>=1</a:t>
              </a:r>
              <a:endParaRPr lang="zh-TW" altLang="en-US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" name="矩形 26"/>
            <p:cNvSpPr>
              <a:spLocks noChangeArrowheads="1"/>
            </p:cNvSpPr>
            <p:nvPr/>
          </p:nvSpPr>
          <p:spPr bwMode="auto">
            <a:xfrm>
              <a:off x="2400312" y="5243468"/>
              <a:ext cx="4571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FF0000"/>
                  </a:solidFill>
                </a:rPr>
                <a:t>=1</a:t>
              </a:r>
              <a:endParaRPr lang="zh-TW" altLang="en-US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7" name="矩形 27"/>
            <p:cNvSpPr>
              <a:spLocks noChangeArrowheads="1"/>
            </p:cNvSpPr>
            <p:nvPr/>
          </p:nvSpPr>
          <p:spPr bwMode="auto">
            <a:xfrm>
              <a:off x="3543320" y="5243468"/>
              <a:ext cx="4571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FF0000"/>
                  </a:solidFill>
                </a:rPr>
                <a:t>=1</a:t>
              </a:r>
              <a:endParaRPr lang="zh-TW" altLang="en-US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8" name="矩形 28"/>
            <p:cNvSpPr>
              <a:spLocks noChangeArrowheads="1"/>
            </p:cNvSpPr>
            <p:nvPr/>
          </p:nvSpPr>
          <p:spPr bwMode="auto">
            <a:xfrm>
              <a:off x="1885610" y="4071942"/>
              <a:ext cx="3289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>
                  <a:solidFill>
                    <a:srgbClr val="FF0000"/>
                  </a:solidFill>
                </a:rPr>
                <a:t>+</a:t>
              </a:r>
              <a:endParaRPr lang="zh-TW" altLang="en-US" sz="2000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9" name="矩形 29"/>
            <p:cNvSpPr>
              <a:spLocks noChangeArrowheads="1"/>
            </p:cNvSpPr>
            <p:nvPr/>
          </p:nvSpPr>
          <p:spPr bwMode="auto">
            <a:xfrm>
              <a:off x="1885610" y="4786322"/>
              <a:ext cx="3289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>
                  <a:solidFill>
                    <a:srgbClr val="FF0000"/>
                  </a:solidFill>
                </a:rPr>
                <a:t>+</a:t>
              </a:r>
              <a:endParaRPr lang="zh-TW" altLang="en-US" sz="2000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0" name="矩形 30"/>
            <p:cNvSpPr>
              <a:spLocks noChangeArrowheads="1"/>
            </p:cNvSpPr>
            <p:nvPr/>
          </p:nvSpPr>
          <p:spPr bwMode="auto">
            <a:xfrm>
              <a:off x="2500298" y="4071942"/>
              <a:ext cx="3289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>
                  <a:solidFill>
                    <a:srgbClr val="FF0000"/>
                  </a:solidFill>
                </a:rPr>
                <a:t>+</a:t>
              </a:r>
              <a:endParaRPr lang="zh-TW" altLang="en-US" sz="2000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1" name="矩形 31"/>
            <p:cNvSpPr>
              <a:spLocks noChangeArrowheads="1"/>
            </p:cNvSpPr>
            <p:nvPr/>
          </p:nvSpPr>
          <p:spPr bwMode="auto">
            <a:xfrm>
              <a:off x="2500298" y="4786322"/>
              <a:ext cx="3289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>
                  <a:solidFill>
                    <a:srgbClr val="FF0000"/>
                  </a:solidFill>
                </a:rPr>
                <a:t>+</a:t>
              </a:r>
              <a:endParaRPr lang="zh-TW" altLang="en-US" sz="2000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2" name="矩形 32"/>
            <p:cNvSpPr>
              <a:spLocks noChangeArrowheads="1"/>
            </p:cNvSpPr>
            <p:nvPr/>
          </p:nvSpPr>
          <p:spPr bwMode="auto">
            <a:xfrm>
              <a:off x="3671560" y="4071942"/>
              <a:ext cx="3289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>
                  <a:solidFill>
                    <a:srgbClr val="FF0000"/>
                  </a:solidFill>
                </a:rPr>
                <a:t>+</a:t>
              </a:r>
              <a:endParaRPr lang="zh-TW" altLang="en-US" sz="2000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3" name="矩形 33"/>
            <p:cNvSpPr>
              <a:spLocks noChangeArrowheads="1"/>
            </p:cNvSpPr>
            <p:nvPr/>
          </p:nvSpPr>
          <p:spPr bwMode="auto">
            <a:xfrm>
              <a:off x="3671560" y="4786322"/>
              <a:ext cx="3289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>
                  <a:solidFill>
                    <a:srgbClr val="FF0000"/>
                  </a:solidFill>
                </a:rPr>
                <a:t>+</a:t>
              </a:r>
              <a:endParaRPr lang="zh-TW" altLang="en-US" sz="2000" b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32" name="文字方塊 9"/>
          <p:cNvSpPr txBox="1">
            <a:spLocks noChangeArrowheads="1"/>
          </p:cNvSpPr>
          <p:nvPr/>
        </p:nvSpPr>
        <p:spPr bwMode="auto">
          <a:xfrm>
            <a:off x="5900504" y="4513945"/>
            <a:ext cx="2775952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9875" indent="-269875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※ </a:t>
            </a:r>
            <a:r>
              <a:rPr lang="en-US" altLang="zh-TW" sz="1800" dirty="0" smtClean="0">
                <a:solidFill>
                  <a:srgbClr val="0000FF"/>
                </a:solidFill>
              </a:rPr>
              <a:t>A stochastic matrix must be a square matrix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※ </a:t>
            </a:r>
            <a:r>
              <a:rPr lang="en-US" altLang="zh-TW" sz="1800" dirty="0" smtClean="0">
                <a:solidFill>
                  <a:srgbClr val="0000FF"/>
                </a:solidFill>
              </a:rPr>
              <a:t>The stochastic matrix is also known as the matrix of transition probabilities (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移轉機率矩陣</a:t>
            </a:r>
            <a:r>
              <a:rPr lang="en-US" altLang="zh-TW" sz="1800" dirty="0" smtClean="0">
                <a:solidFill>
                  <a:srgbClr val="0000FF"/>
                </a:solidFill>
              </a:rPr>
              <a:t>)</a:t>
            </a:r>
            <a:endParaRPr lang="en-US" altLang="zh-TW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69BC1358-94D4-478D-BBA9-B9304B5F66A2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69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764954"/>
              </p:ext>
            </p:extLst>
          </p:nvPr>
        </p:nvGraphicFramePr>
        <p:xfrm>
          <a:off x="2051149" y="1700808"/>
          <a:ext cx="1208088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94" name="Equation" r:id="rId3" imgW="1206500" imgH="1104900" progId="Equation.3">
                  <p:embed/>
                </p:oleObj>
              </mc:Choice>
              <mc:Fallback>
                <p:oleObj name="Equation" r:id="rId3" imgW="1206500" imgH="1104900" progId="Equation.3">
                  <p:embed/>
                  <p:pic>
                    <p:nvPicPr>
                      <p:cNvPr id="7885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149" y="1700808"/>
                        <a:ext cx="1208088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495669"/>
              </p:ext>
            </p:extLst>
          </p:nvPr>
        </p:nvGraphicFramePr>
        <p:xfrm>
          <a:off x="5000625" y="1700808"/>
          <a:ext cx="1844675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95" name="Equation" r:id="rId5" imgW="1841500" imgH="1104900" progId="Equation.3">
                  <p:embed/>
                </p:oleObj>
              </mc:Choice>
              <mc:Fallback>
                <p:oleObj name="Equation" r:id="rId5" imgW="1841500" imgH="1104900" progId="Equation.3">
                  <p:embed/>
                  <p:pic>
                    <p:nvPicPr>
                      <p:cNvPr id="788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1700808"/>
                        <a:ext cx="1844675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438512"/>
              </p:ext>
            </p:extLst>
          </p:nvPr>
        </p:nvGraphicFramePr>
        <p:xfrm>
          <a:off x="2051149" y="3918545"/>
          <a:ext cx="1296988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96" name="Equation" r:id="rId7" imgW="1295400" imgH="2019300" progId="Equation.3">
                  <p:embed/>
                </p:oleObj>
              </mc:Choice>
              <mc:Fallback>
                <p:oleObj name="Equation" r:id="rId7" imgW="1295400" imgH="2019300" progId="Equation.3">
                  <p:embed/>
                  <p:pic>
                    <p:nvPicPr>
                      <p:cNvPr id="788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149" y="3918545"/>
                        <a:ext cx="1296988" cy="202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862903"/>
              </p:ext>
            </p:extLst>
          </p:nvPr>
        </p:nvGraphicFramePr>
        <p:xfrm>
          <a:off x="5357813" y="3883620"/>
          <a:ext cx="1296987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97" name="Equation" r:id="rId9" imgW="1295400" imgH="2019300" progId="Equation.3">
                  <p:embed/>
                </p:oleObj>
              </mc:Choice>
              <mc:Fallback>
                <p:oleObj name="Equation" r:id="rId9" imgW="1295400" imgH="2019300" progId="Equation.3">
                  <p:embed/>
                  <p:pic>
                    <p:nvPicPr>
                      <p:cNvPr id="7885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3883620"/>
                        <a:ext cx="1296987" cy="202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矩形 8"/>
          <p:cNvSpPr>
            <a:spLocks noChangeArrowheads="1"/>
          </p:cNvSpPr>
          <p:nvPr/>
        </p:nvSpPr>
        <p:spPr bwMode="auto">
          <a:xfrm>
            <a:off x="5143500" y="5812432"/>
            <a:ext cx="1857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</a:rPr>
              <a:t>not stochastic</a:t>
            </a:r>
            <a:endParaRPr lang="zh-TW" altLang="en-US">
              <a:solidFill>
                <a:schemeClr val="tx1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9" name="矩形 9"/>
          <p:cNvSpPr>
            <a:spLocks noChangeArrowheads="1"/>
          </p:cNvSpPr>
          <p:nvPr/>
        </p:nvSpPr>
        <p:spPr bwMode="auto">
          <a:xfrm>
            <a:off x="5072063" y="2702520"/>
            <a:ext cx="1857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</a:rPr>
              <a:t>not stochastic</a:t>
            </a:r>
            <a:endParaRPr lang="zh-TW" altLang="en-US">
              <a:solidFill>
                <a:schemeClr val="tx1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0" name="矩形 10"/>
          <p:cNvSpPr>
            <a:spLocks noChangeArrowheads="1"/>
          </p:cNvSpPr>
          <p:nvPr/>
        </p:nvSpPr>
        <p:spPr bwMode="auto">
          <a:xfrm>
            <a:off x="2051149" y="5847357"/>
            <a:ext cx="142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</a:rPr>
              <a:t>stochastic</a:t>
            </a:r>
            <a:endParaRPr lang="zh-TW" altLang="en-US">
              <a:solidFill>
                <a:schemeClr val="tx1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1" name="矩形 11"/>
          <p:cNvSpPr>
            <a:spLocks noChangeArrowheads="1"/>
          </p:cNvSpPr>
          <p:nvPr/>
        </p:nvSpPr>
        <p:spPr bwMode="auto">
          <a:xfrm>
            <a:off x="1979712" y="2737445"/>
            <a:ext cx="142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</a:rPr>
              <a:t>stochastic</a:t>
            </a:r>
            <a:endParaRPr lang="zh-TW" altLang="en-US">
              <a:solidFill>
                <a:schemeClr val="tx1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394841" y="764704"/>
            <a:ext cx="8177659" cy="501650"/>
          </a:xfrm>
          <a:prstGeom prst="rect">
            <a:avLst/>
          </a:prstGeom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ea typeface="標楷體" pitchFamily="65" charset="-120"/>
              </a:rPr>
              <a:t>Ex 1: </a:t>
            </a:r>
            <a:r>
              <a:rPr lang="en-US" altLang="zh-TW" dirty="0" smtClean="0">
                <a:ea typeface="標楷體" pitchFamily="65" charset="-120"/>
              </a:rPr>
              <a:t>Stochastic and </a:t>
            </a:r>
            <a:r>
              <a:rPr lang="en-US" altLang="zh-TW" dirty="0" err="1" smtClean="0">
                <a:ea typeface="標楷體" pitchFamily="65" charset="-120"/>
              </a:rPr>
              <a:t>nonstochastic</a:t>
            </a:r>
            <a:r>
              <a:rPr lang="en-US" altLang="zh-TW" dirty="0" smtClean="0">
                <a:ea typeface="標楷體" pitchFamily="65" charset="-120"/>
              </a:rPr>
              <a:t> matrices</a:t>
            </a:r>
            <a:endParaRPr lang="en-US" altLang="zh-TW" dirty="0">
              <a:ea typeface="標楷體" pitchFamily="65" charset="-120"/>
            </a:endParaRP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endParaRPr lang="en-US" altLang="zh-TW" kern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27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AB478713-78B9-4578-85AB-9434DCCCF3F2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7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6151" name="Text Box 1028"/>
          <p:cNvSpPr txBox="1">
            <a:spLocks noChangeArrowheads="1"/>
          </p:cNvSpPr>
          <p:nvPr/>
        </p:nvSpPr>
        <p:spPr bwMode="auto">
          <a:xfrm>
            <a:off x="381000" y="912813"/>
            <a:ext cx="4608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Matrix multiplication:</a:t>
            </a:r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892175" y="1341438"/>
          <a:ext cx="36560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56" name="Equation" r:id="rId3" imgW="1828800" imgH="241200" progId="Equation.DSMT4">
                  <p:embed/>
                </p:oleObj>
              </mc:Choice>
              <mc:Fallback>
                <p:oleObj name="Equation" r:id="rId3" imgW="1828800" imgH="2412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1341438"/>
                        <a:ext cx="36560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014972"/>
              </p:ext>
            </p:extLst>
          </p:nvPr>
        </p:nvGraphicFramePr>
        <p:xfrm>
          <a:off x="882650" y="1846263"/>
          <a:ext cx="48339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57" name="Equation" r:id="rId5" imgW="2387520" imgH="241200" progId="Equation.DSMT4">
                  <p:embed/>
                </p:oleObj>
              </mc:Choice>
              <mc:Fallback>
                <p:oleObj name="Equation" r:id="rId5" imgW="2387520" imgH="2412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846263"/>
                        <a:ext cx="483393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1026"/>
          <p:cNvGraphicFramePr>
            <a:graphicFrameLocks noChangeAspect="1"/>
          </p:cNvGraphicFramePr>
          <p:nvPr/>
        </p:nvGraphicFramePr>
        <p:xfrm>
          <a:off x="1828800" y="2997200"/>
          <a:ext cx="49307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58" name="Equation" r:id="rId7" imgW="2463480" imgH="431640" progId="Equation.3">
                  <p:embed/>
                </p:oleObj>
              </mc:Choice>
              <mc:Fallback>
                <p:oleObj name="Equation" r:id="rId7" imgW="2463480" imgH="43164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997200"/>
                        <a:ext cx="49307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1038"/>
          <p:cNvSpPr txBox="1">
            <a:spLocks noChangeArrowheads="1"/>
          </p:cNvSpPr>
          <p:nvPr/>
        </p:nvSpPr>
        <p:spPr bwMode="auto">
          <a:xfrm>
            <a:off x="892175" y="3179763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標楷體" pitchFamily="65" charset="-120"/>
              </a:rPr>
              <a:t>where</a:t>
            </a:r>
          </a:p>
        </p:txBody>
      </p:sp>
      <p:sp>
        <p:nvSpPr>
          <p:cNvPr id="6153" name="Freeform 1044"/>
          <p:cNvSpPr>
            <a:spLocks/>
          </p:cNvSpPr>
          <p:nvPr/>
        </p:nvSpPr>
        <p:spPr bwMode="auto">
          <a:xfrm>
            <a:off x="2976563" y="2268538"/>
            <a:ext cx="609600" cy="228600"/>
          </a:xfrm>
          <a:custGeom>
            <a:avLst/>
            <a:gdLst>
              <a:gd name="T0" fmla="*/ 0 w 384"/>
              <a:gd name="T1" fmla="*/ 0 h 144"/>
              <a:gd name="T2" fmla="*/ 0 w 384"/>
              <a:gd name="T3" fmla="*/ 2147483647 h 144"/>
              <a:gd name="T4" fmla="*/ 2147483647 w 384"/>
              <a:gd name="T5" fmla="*/ 2147483647 h 144"/>
              <a:gd name="T6" fmla="*/ 2147483647 w 384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44"/>
              <a:gd name="T14" fmla="*/ 384 w 38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44">
                <a:moveTo>
                  <a:pt x="0" y="0"/>
                </a:moveTo>
                <a:lnTo>
                  <a:pt x="0" y="144"/>
                </a:lnTo>
                <a:lnTo>
                  <a:pt x="384" y="144"/>
                </a:lnTo>
                <a:lnTo>
                  <a:pt x="384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6154" name="Text Box 1036"/>
          <p:cNvSpPr txBox="1">
            <a:spLocks noChangeArrowheads="1"/>
          </p:cNvSpPr>
          <p:nvPr/>
        </p:nvSpPr>
        <p:spPr bwMode="auto">
          <a:xfrm>
            <a:off x="2195736" y="2668850"/>
            <a:ext cx="2676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size of</a:t>
            </a:r>
            <a:r>
              <a:rPr lang="en-US" altLang="zh-TW" sz="2000" i="1" dirty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2000" i="1" dirty="0" smtClean="0">
                <a:solidFill>
                  <a:srgbClr val="0000FF"/>
                </a:solidFill>
                <a:ea typeface="標楷體" pitchFamily="65" charset="-120"/>
              </a:rPr>
              <a:t>C=AB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 is </a:t>
            </a:r>
            <a:r>
              <a:rPr lang="en-US" altLang="zh-TW" sz="2000" i="1" dirty="0" smtClean="0">
                <a:solidFill>
                  <a:srgbClr val="0000FF"/>
                </a:solidFill>
                <a:ea typeface="標楷體" pitchFamily="65" charset="-120"/>
              </a:rPr>
              <a:t>m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 × </a:t>
            </a:r>
            <a:r>
              <a:rPr lang="en-US" altLang="zh-TW" sz="2000" i="1" dirty="0" smtClean="0">
                <a:solidFill>
                  <a:srgbClr val="0000FF"/>
                </a:solidFill>
                <a:ea typeface="標楷體" pitchFamily="65" charset="-120"/>
              </a:rPr>
              <a:t>p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 </a:t>
            </a:r>
            <a:endParaRPr lang="zh-TW" altLang="en-US" sz="2000" dirty="0">
              <a:solidFill>
                <a:srgbClr val="0000FF"/>
              </a:solidFill>
              <a:ea typeface="標楷體" pitchFamily="65" charset="-120"/>
            </a:endParaRPr>
          </a:p>
        </p:txBody>
      </p:sp>
      <p:sp>
        <p:nvSpPr>
          <p:cNvPr id="6155" name="Freeform 1045"/>
          <p:cNvSpPr>
            <a:spLocks/>
          </p:cNvSpPr>
          <p:nvPr/>
        </p:nvSpPr>
        <p:spPr bwMode="auto">
          <a:xfrm>
            <a:off x="2763838" y="2339975"/>
            <a:ext cx="1066800" cy="304800"/>
          </a:xfrm>
          <a:custGeom>
            <a:avLst/>
            <a:gdLst>
              <a:gd name="T0" fmla="*/ 0 w 384"/>
              <a:gd name="T1" fmla="*/ 0 h 144"/>
              <a:gd name="T2" fmla="*/ 0 w 384"/>
              <a:gd name="T3" fmla="*/ 2147483647 h 144"/>
              <a:gd name="T4" fmla="*/ 2147483647 w 384"/>
              <a:gd name="T5" fmla="*/ 2147483647 h 144"/>
              <a:gd name="T6" fmla="*/ 2147483647 w 384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44"/>
              <a:gd name="T14" fmla="*/ 384 w 38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44">
                <a:moveTo>
                  <a:pt x="0" y="0"/>
                </a:moveTo>
                <a:lnTo>
                  <a:pt x="0" y="144"/>
                </a:lnTo>
                <a:lnTo>
                  <a:pt x="384" y="144"/>
                </a:lnTo>
                <a:lnTo>
                  <a:pt x="384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6157" name="Text Box 1054"/>
          <p:cNvSpPr txBox="1">
            <a:spLocks noChangeArrowheads="1"/>
          </p:cNvSpPr>
          <p:nvPr/>
        </p:nvSpPr>
        <p:spPr bwMode="auto">
          <a:xfrm>
            <a:off x="684213" y="5876925"/>
            <a:ext cx="8135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sz="2000" dirty="0">
                <a:ea typeface="標楷體" pitchFamily="65" charset="-120"/>
              </a:rPr>
              <a:t>※ The entry </a:t>
            </a:r>
            <a:r>
              <a:rPr lang="en-US" altLang="zh-TW" sz="2000" i="1" dirty="0" err="1">
                <a:ea typeface="標楷體" pitchFamily="65" charset="-120"/>
              </a:rPr>
              <a:t>c</a:t>
            </a:r>
            <a:r>
              <a:rPr lang="en-US" altLang="zh-TW" sz="2000" i="1" baseline="-25000" dirty="0" err="1">
                <a:ea typeface="標楷體" pitchFamily="65" charset="-120"/>
              </a:rPr>
              <a:t>ij</a:t>
            </a:r>
            <a:r>
              <a:rPr lang="en-US" altLang="zh-TW" sz="2000" dirty="0">
                <a:ea typeface="標楷體" pitchFamily="65" charset="-120"/>
              </a:rPr>
              <a:t> is obtained by calculating the sum of the entry-by-entry product between the </a:t>
            </a:r>
            <a:r>
              <a:rPr lang="en-US" altLang="zh-TW" sz="2000" i="1" dirty="0" err="1" smtClean="0">
                <a:ea typeface="標楷體" pitchFamily="65" charset="-120"/>
              </a:rPr>
              <a:t>i-</a:t>
            </a:r>
            <a:r>
              <a:rPr lang="en-US" altLang="zh-TW" sz="2000" dirty="0" err="1" smtClean="0">
                <a:ea typeface="標楷體" pitchFamily="65" charset="-120"/>
              </a:rPr>
              <a:t>th</a:t>
            </a:r>
            <a:r>
              <a:rPr lang="en-US" altLang="zh-TW" sz="2000" dirty="0" smtClean="0">
                <a:ea typeface="標楷體" pitchFamily="65" charset="-120"/>
              </a:rPr>
              <a:t> </a:t>
            </a:r>
            <a:r>
              <a:rPr lang="en-US" altLang="zh-TW" sz="2000" dirty="0">
                <a:ea typeface="標楷體" pitchFamily="65" charset="-120"/>
              </a:rPr>
              <a:t>row of </a:t>
            </a:r>
            <a:r>
              <a:rPr lang="en-US" altLang="zh-TW" sz="2000" i="1" dirty="0">
                <a:ea typeface="標楷體" pitchFamily="65" charset="-120"/>
              </a:rPr>
              <a:t>A</a:t>
            </a:r>
            <a:r>
              <a:rPr lang="en-US" altLang="zh-TW" sz="2000" dirty="0">
                <a:ea typeface="標楷體" pitchFamily="65" charset="-120"/>
              </a:rPr>
              <a:t> and the </a:t>
            </a:r>
            <a:r>
              <a:rPr lang="en-US" altLang="zh-TW" sz="2000" i="1" dirty="0" smtClean="0">
                <a:ea typeface="標楷體" pitchFamily="65" charset="-120"/>
              </a:rPr>
              <a:t>j-</a:t>
            </a:r>
            <a:r>
              <a:rPr lang="en-US" altLang="zh-TW" sz="2000" dirty="0" err="1" smtClean="0">
                <a:ea typeface="標楷體" pitchFamily="65" charset="-120"/>
              </a:rPr>
              <a:t>th</a:t>
            </a:r>
            <a:r>
              <a:rPr lang="en-US" altLang="zh-TW" sz="2000" dirty="0" smtClean="0">
                <a:ea typeface="標楷體" pitchFamily="65" charset="-120"/>
              </a:rPr>
              <a:t> </a:t>
            </a:r>
            <a:r>
              <a:rPr lang="en-US" altLang="zh-TW" sz="2000" dirty="0">
                <a:ea typeface="標楷體" pitchFamily="65" charset="-120"/>
              </a:rPr>
              <a:t>column of </a:t>
            </a:r>
            <a:r>
              <a:rPr lang="en-US" altLang="zh-TW" sz="2000" i="1" dirty="0">
                <a:ea typeface="標楷體" pitchFamily="65" charset="-120"/>
              </a:rPr>
              <a:t>B</a:t>
            </a:r>
            <a:endParaRPr lang="en-US" altLang="zh-TW" sz="2000" dirty="0">
              <a:ea typeface="標楷體" pitchFamily="65" charset="-120"/>
            </a:endParaRPr>
          </a:p>
        </p:txBody>
      </p:sp>
      <p:sp>
        <p:nvSpPr>
          <p:cNvPr id="6158" name="Line 1178"/>
          <p:cNvSpPr>
            <a:spLocks noChangeShapeType="1"/>
          </p:cNvSpPr>
          <p:nvPr/>
        </p:nvSpPr>
        <p:spPr bwMode="auto">
          <a:xfrm flipV="1">
            <a:off x="3275836" y="2558046"/>
            <a:ext cx="1272352" cy="814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zh-TW" altLang="en-US"/>
          </a:p>
        </p:txBody>
      </p:sp>
      <p:sp>
        <p:nvSpPr>
          <p:cNvPr id="6159" name="Line 1182"/>
          <p:cNvSpPr>
            <a:spLocks noChangeShapeType="1"/>
          </p:cNvSpPr>
          <p:nvPr/>
        </p:nvSpPr>
        <p:spPr bwMode="auto">
          <a:xfrm flipV="1">
            <a:off x="3276600" y="2492375"/>
            <a:ext cx="0" cy="714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6160" name="Text Box 1183"/>
          <p:cNvSpPr txBox="1">
            <a:spLocks noChangeArrowheads="1"/>
          </p:cNvSpPr>
          <p:nvPr/>
        </p:nvSpPr>
        <p:spPr bwMode="auto">
          <a:xfrm>
            <a:off x="4572000" y="2349500"/>
            <a:ext cx="4608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0000FF"/>
                </a:solidFill>
              </a:rPr>
              <a:t>If equal, </a:t>
            </a:r>
            <a:r>
              <a:rPr lang="en-US" altLang="zh-TW" sz="2000" i="1" dirty="0" smtClean="0">
                <a:solidFill>
                  <a:srgbClr val="0000FF"/>
                </a:solidFill>
              </a:rPr>
              <a:t>A</a:t>
            </a:r>
            <a:r>
              <a:rPr lang="en-US" altLang="zh-TW" sz="2000" dirty="0" smtClean="0">
                <a:solidFill>
                  <a:srgbClr val="0000FF"/>
                </a:solidFill>
              </a:rPr>
              <a:t> and </a:t>
            </a:r>
            <a:r>
              <a:rPr lang="en-US" altLang="zh-TW" sz="2000" i="1" dirty="0" smtClean="0">
                <a:solidFill>
                  <a:srgbClr val="0000FF"/>
                </a:solidFill>
              </a:rPr>
              <a:t>B</a:t>
            </a:r>
            <a:r>
              <a:rPr lang="en-US" altLang="zh-TW" sz="2000" dirty="0" smtClean="0">
                <a:solidFill>
                  <a:srgbClr val="0000FF"/>
                </a:solidFill>
              </a:rPr>
              <a:t> are multipliable (</a:t>
            </a:r>
            <a:r>
              <a:rPr lang="zh-TW" altLang="en-US" sz="2000" dirty="0" smtClean="0">
                <a:solidFill>
                  <a:srgbClr val="0000FF"/>
                </a:solidFill>
                <a:latin typeface="+mn-ea"/>
                <a:ea typeface="+mn-ea"/>
              </a:rPr>
              <a:t>可乘的</a:t>
            </a:r>
            <a:r>
              <a:rPr lang="en-US" altLang="zh-TW" sz="2000" dirty="0" smtClean="0">
                <a:solidFill>
                  <a:srgbClr val="0000FF"/>
                </a:solidFill>
              </a:rPr>
              <a:t>)</a:t>
            </a:r>
            <a:endParaRPr lang="en-US" altLang="zh-TW" sz="2000" dirty="0">
              <a:solidFill>
                <a:srgbClr val="0000FF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755576" y="3867944"/>
            <a:ext cx="7483475" cy="2195512"/>
            <a:chOff x="755576" y="3867944"/>
            <a:chExt cx="7483475" cy="2195512"/>
          </a:xfrm>
        </p:grpSpPr>
        <p:sp>
          <p:nvSpPr>
            <p:cNvPr id="6161" name="Rectangle 1048"/>
            <p:cNvSpPr>
              <a:spLocks noChangeArrowheads="1"/>
            </p:cNvSpPr>
            <p:nvPr/>
          </p:nvSpPr>
          <p:spPr bwMode="auto">
            <a:xfrm>
              <a:off x="3811588" y="3937000"/>
              <a:ext cx="381000" cy="16764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162" name="Rectangle 1047"/>
            <p:cNvSpPr>
              <a:spLocks noChangeArrowheads="1"/>
            </p:cNvSpPr>
            <p:nvPr/>
          </p:nvSpPr>
          <p:spPr bwMode="auto">
            <a:xfrm>
              <a:off x="839788" y="4622800"/>
              <a:ext cx="1981200" cy="3810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163" name="Oval 1049"/>
            <p:cNvSpPr>
              <a:spLocks noChangeArrowheads="1"/>
            </p:cNvSpPr>
            <p:nvPr/>
          </p:nvSpPr>
          <p:spPr bwMode="auto">
            <a:xfrm>
              <a:off x="6876256" y="4653136"/>
              <a:ext cx="304800" cy="381000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graphicFrame>
          <p:nvGraphicFramePr>
            <p:cNvPr id="6149" name="Object 10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1436753"/>
                </p:ext>
              </p:extLst>
            </p:nvPr>
          </p:nvGraphicFramePr>
          <p:xfrm>
            <a:off x="755576" y="3867944"/>
            <a:ext cx="7483475" cy="2195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59" name="Equation" r:id="rId9" imgW="4787640" imgH="1371600" progId="Equation.DSMT4">
                    <p:embed/>
                  </p:oleObj>
                </mc:Choice>
                <mc:Fallback>
                  <p:oleObj name="Equation" r:id="rId9" imgW="4787640" imgH="1371600" progId="Equation.DSMT4">
                    <p:embed/>
                    <p:pic>
                      <p:nvPicPr>
                        <p:cNvPr id="0" name="Object 10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3867944"/>
                          <a:ext cx="7483475" cy="2195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69BC1358-94D4-478D-BBA9-B9304B5F66A2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70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286063"/>
              </p:ext>
            </p:extLst>
          </p:nvPr>
        </p:nvGraphicFramePr>
        <p:xfrm>
          <a:off x="631478" y="3413125"/>
          <a:ext cx="14922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82" name="方程式" r:id="rId3" imgW="774360" imgH="711000" progId="Equation.3">
                  <p:embed/>
                </p:oleObj>
              </mc:Choice>
              <mc:Fallback>
                <p:oleObj name="方程式" r:id="rId3" imgW="774360" imgH="711000" progId="Equation.3">
                  <p:embed/>
                  <p:pic>
                    <p:nvPicPr>
                      <p:cNvPr id="798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478" y="3413125"/>
                        <a:ext cx="14922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564322"/>
              </p:ext>
            </p:extLst>
          </p:nvPr>
        </p:nvGraphicFramePr>
        <p:xfrm>
          <a:off x="684510" y="5257800"/>
          <a:ext cx="5327650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83" name="方程式" r:id="rId5" imgW="3035160" imgH="711000" progId="Equation.3">
                  <p:embed/>
                </p:oleObj>
              </mc:Choice>
              <mc:Fallback>
                <p:oleObj name="方程式" r:id="rId5" imgW="3035160" imgH="711000" progId="Equation.3">
                  <p:embed/>
                  <p:pic>
                    <p:nvPicPr>
                      <p:cNvPr id="79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10" y="5257800"/>
                        <a:ext cx="5327650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5800"/>
            <a:ext cx="439578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711522" y="1312815"/>
            <a:ext cx="3500438" cy="1463675"/>
            <a:chOff x="539552" y="1312815"/>
            <a:chExt cx="3500438" cy="1463675"/>
          </a:xfrm>
        </p:grpSpPr>
        <p:graphicFrame>
          <p:nvGraphicFramePr>
            <p:cNvPr id="1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7579239"/>
                </p:ext>
              </p:extLst>
            </p:nvPr>
          </p:nvGraphicFramePr>
          <p:xfrm>
            <a:off x="539552" y="1670003"/>
            <a:ext cx="2722563" cy="1106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284" name="Equation" r:id="rId8" imgW="2717800" imgH="1104900" progId="Equation.3">
                    <p:embed/>
                  </p:oleObj>
                </mc:Choice>
                <mc:Fallback>
                  <p:oleObj name="Equation" r:id="rId8" imgW="2717800" imgH="1104900" progId="Equation.3">
                    <p:embed/>
                    <p:pic>
                      <p:nvPicPr>
                        <p:cNvPr id="79874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552" y="1670003"/>
                          <a:ext cx="2722563" cy="1106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矩形 26"/>
            <p:cNvSpPr>
              <a:spLocks noChangeArrowheads="1"/>
            </p:cNvSpPr>
            <p:nvPr/>
          </p:nvSpPr>
          <p:spPr bwMode="auto">
            <a:xfrm>
              <a:off x="1182490" y="1312815"/>
              <a:ext cx="21431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FF0000"/>
                  </a:solidFill>
                </a:rPr>
                <a:t>A          B      None</a:t>
              </a:r>
              <a:endParaRPr lang="zh-TW" altLang="en-US" sz="2000">
                <a:solidFill>
                  <a:srgbClr val="FF0000"/>
                </a:solidFill>
                <a:latin typeface="Tahoma" panose="020B060403050404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7" name="矩形 26"/>
            <p:cNvSpPr>
              <a:spLocks noChangeArrowheads="1"/>
            </p:cNvSpPr>
            <p:nvPr/>
          </p:nvSpPr>
          <p:spPr bwMode="auto">
            <a:xfrm>
              <a:off x="3254177" y="1598565"/>
              <a:ext cx="785813" cy="1138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ts val="28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FF0000"/>
                  </a:solidFill>
                </a:rPr>
                <a:t>   A</a:t>
              </a:r>
            </a:p>
            <a:p>
              <a:pPr eaLnBrk="1" hangingPunct="1">
                <a:lnSpc>
                  <a:spcPts val="28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FF0000"/>
                  </a:solidFill>
                </a:rPr>
                <a:t>   B</a:t>
              </a:r>
            </a:p>
            <a:p>
              <a:pPr eaLnBrk="1" hangingPunct="1">
                <a:lnSpc>
                  <a:spcPts val="28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FF0000"/>
                  </a:solidFill>
                </a:rPr>
                <a:t>None</a:t>
              </a:r>
              <a:endParaRPr lang="zh-TW" altLang="en-US" sz="2000">
                <a:solidFill>
                  <a:srgbClr val="FF0000"/>
                </a:solidFill>
                <a:latin typeface="Tahoma" panose="020B060403050404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8" name="矩形 26"/>
          <p:cNvSpPr>
            <a:spLocks noChangeArrowheads="1"/>
          </p:cNvSpPr>
          <p:nvPr/>
        </p:nvSpPr>
        <p:spPr bwMode="auto">
          <a:xfrm>
            <a:off x="2130003" y="3528890"/>
            <a:ext cx="78581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   A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   B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None</a:t>
            </a:r>
            <a:endParaRPr lang="zh-TW" altLang="en-US" sz="2000" dirty="0">
              <a:solidFill>
                <a:srgbClr val="FF00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" name="矩形 26"/>
          <p:cNvSpPr>
            <a:spLocks noChangeArrowheads="1"/>
          </p:cNvSpPr>
          <p:nvPr/>
        </p:nvSpPr>
        <p:spPr bwMode="auto">
          <a:xfrm>
            <a:off x="6018435" y="5298691"/>
            <a:ext cx="78581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FF0000"/>
                </a:solidFill>
              </a:rPr>
              <a:t>   A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FF0000"/>
                </a:solidFill>
              </a:rPr>
              <a:t>   B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FF0000"/>
                </a:solidFill>
              </a:rPr>
              <a:t>None</a:t>
            </a:r>
            <a:endParaRPr lang="zh-TW" altLang="en-US" sz="2000">
              <a:solidFill>
                <a:srgbClr val="FF00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395288" y="828575"/>
            <a:ext cx="7924800" cy="584200"/>
          </a:xfrm>
          <a:prstGeom prst="rect">
            <a:avLst/>
          </a:prstGeom>
          <a:noFill/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ea typeface="標楷體" pitchFamily="65" charset="-120"/>
              </a:rPr>
              <a:t>Ex 2: </a:t>
            </a:r>
            <a:r>
              <a:rPr lang="en-US" altLang="zh-TW" dirty="0" smtClean="0">
                <a:ea typeface="標楷體" pitchFamily="65" charset="-120"/>
              </a:rPr>
              <a:t>A consumer preference model</a:t>
            </a:r>
            <a:endParaRPr lang="en-US" altLang="zh-TW" kern="0" dirty="0">
              <a:latin typeface="+mn-lt"/>
              <a:ea typeface="+mn-ea"/>
            </a:endParaRPr>
          </a:p>
        </p:txBody>
      </p:sp>
      <p:sp>
        <p:nvSpPr>
          <p:cNvPr id="21" name="文字方塊 9"/>
          <p:cNvSpPr txBox="1">
            <a:spLocks noChangeArrowheads="1"/>
          </p:cNvSpPr>
          <p:nvPr/>
        </p:nvSpPr>
        <p:spPr bwMode="auto">
          <a:xfrm>
            <a:off x="2876168" y="3452807"/>
            <a:ext cx="27759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9875" indent="-269875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※ </a:t>
            </a:r>
            <a:r>
              <a:rPr lang="en-US" altLang="zh-TW" sz="1800" i="1" dirty="0" smtClean="0">
                <a:solidFill>
                  <a:srgbClr val="0000FF"/>
                </a:solidFill>
              </a:rPr>
              <a:t>X</a:t>
            </a:r>
            <a:r>
              <a:rPr lang="en-US" altLang="zh-TW" sz="1800" baseline="-25000" dirty="0" smtClean="0">
                <a:solidFill>
                  <a:srgbClr val="0000FF"/>
                </a:solidFill>
              </a:rPr>
              <a:t>0</a:t>
            </a:r>
            <a:r>
              <a:rPr lang="en-US" altLang="zh-TW" sz="1800" dirty="0" smtClean="0">
                <a:solidFill>
                  <a:srgbClr val="0000FF"/>
                </a:solidFill>
              </a:rPr>
              <a:t> is the initial state matrix representing the portions of the total population in each state</a:t>
            </a:r>
            <a:endParaRPr lang="en-US" altLang="zh-TW" sz="1800" dirty="0">
              <a:solidFill>
                <a:srgbClr val="0000FF"/>
              </a:solidFill>
            </a:endParaRPr>
          </a:p>
        </p:txBody>
      </p:sp>
      <p:sp>
        <p:nvSpPr>
          <p:cNvPr id="22" name="文字方塊 9"/>
          <p:cNvSpPr txBox="1">
            <a:spLocks noChangeArrowheads="1"/>
          </p:cNvSpPr>
          <p:nvPr/>
        </p:nvSpPr>
        <p:spPr bwMode="auto">
          <a:xfrm>
            <a:off x="6660231" y="5229200"/>
            <a:ext cx="23075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9875" indent="-269875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※ </a:t>
            </a:r>
            <a:r>
              <a:rPr lang="en-US" altLang="zh-TW" sz="1800" i="1" dirty="0" smtClean="0">
                <a:solidFill>
                  <a:srgbClr val="0000FF"/>
                </a:solidFill>
              </a:rPr>
              <a:t>X</a:t>
            </a:r>
            <a:r>
              <a:rPr lang="en-US" altLang="zh-TW" sz="18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TW" sz="1800" dirty="0" smtClean="0">
                <a:solidFill>
                  <a:srgbClr val="0000FF"/>
                </a:solidFill>
              </a:rPr>
              <a:t> represents the portions of the total population in each state after one year</a:t>
            </a:r>
            <a:endParaRPr lang="en-US" altLang="zh-TW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69BC1358-94D4-478D-BBA9-B9304B5F66A2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71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7"/>
              <p:cNvSpPr txBox="1">
                <a:spLocks noChangeArrowheads="1"/>
              </p:cNvSpPr>
              <p:nvPr/>
            </p:nvSpPr>
            <p:spPr bwMode="auto">
              <a:xfrm>
                <a:off x="435596" y="836712"/>
                <a:ext cx="8384876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13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marL="180975" indent="-180975" eaLnBrk="1" hangingPunct="1">
                  <a:spcBef>
                    <a:spcPct val="50000"/>
                  </a:spcBef>
                </a:pPr>
                <a:r>
                  <a:rPr lang="en-US" altLang="zh-TW" dirty="0" smtClean="0"/>
                  <a:t>Markov chain is a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 of state matrices that are related by the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dirty="0" smtClean="0"/>
                  <a:t> is the stochastic matrix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6" y="836712"/>
                <a:ext cx="8384876" cy="830997"/>
              </a:xfrm>
              <a:prstGeom prst="rect">
                <a:avLst/>
              </a:prstGeom>
              <a:blipFill>
                <a:blip r:embed="rId3"/>
                <a:stretch>
                  <a:fillRect t="-5839" r="-1672" b="-153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805303"/>
              </p:ext>
            </p:extLst>
          </p:nvPr>
        </p:nvGraphicFramePr>
        <p:xfrm>
          <a:off x="683568" y="1628800"/>
          <a:ext cx="5465763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8" name="方程式" r:id="rId4" imgW="2946240" imgH="711000" progId="Equation.3">
                  <p:embed/>
                </p:oleObj>
              </mc:Choice>
              <mc:Fallback>
                <p:oleObj name="方程式" r:id="rId4" imgW="2946240" imgH="711000" progId="Equation.3">
                  <p:embed/>
                  <p:pic>
                    <p:nvPicPr>
                      <p:cNvPr id="808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628800"/>
                        <a:ext cx="5465763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26"/>
          <p:cNvSpPr>
            <a:spLocks noChangeArrowheads="1"/>
          </p:cNvSpPr>
          <p:nvPr/>
        </p:nvSpPr>
        <p:spPr bwMode="auto">
          <a:xfrm>
            <a:off x="6149331" y="1661377"/>
            <a:ext cx="2286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   A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   B      After 3 year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None</a:t>
            </a:r>
            <a:endParaRPr lang="zh-TW" altLang="en-US" sz="2000" dirty="0">
              <a:solidFill>
                <a:srgbClr val="FF00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712943"/>
              </p:ext>
            </p:extLst>
          </p:nvPr>
        </p:nvGraphicFramePr>
        <p:xfrm>
          <a:off x="755576" y="2852936"/>
          <a:ext cx="2466528" cy="1245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9" name="方程式" r:id="rId6" imgW="1409400" imgH="711000" progId="Equation.3">
                  <p:embed/>
                </p:oleObj>
              </mc:Choice>
              <mc:Fallback>
                <p:oleObj name="方程式" r:id="rId6" imgW="1409400" imgH="711000" progId="Equation.3">
                  <p:embed/>
                  <p:pic>
                    <p:nvPicPr>
                      <p:cNvPr id="80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852936"/>
                        <a:ext cx="2466528" cy="1245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26"/>
          <p:cNvSpPr>
            <a:spLocks noChangeArrowheads="1"/>
          </p:cNvSpPr>
          <p:nvPr/>
        </p:nvSpPr>
        <p:spPr bwMode="auto">
          <a:xfrm>
            <a:off x="3222104" y="2910096"/>
            <a:ext cx="2286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   A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   B      After 5 year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None</a:t>
            </a:r>
            <a:endParaRPr lang="zh-TW" altLang="en-US" sz="2000" dirty="0">
              <a:solidFill>
                <a:srgbClr val="FF00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930739"/>
              </p:ext>
            </p:extLst>
          </p:nvPr>
        </p:nvGraphicFramePr>
        <p:xfrm>
          <a:off x="683568" y="4203228"/>
          <a:ext cx="2508334" cy="119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0" name="方程式" r:id="rId8" imgW="1498320" imgH="711000" progId="Equation.3">
                  <p:embed/>
                </p:oleObj>
              </mc:Choice>
              <mc:Fallback>
                <p:oleObj name="方程式" r:id="rId8" imgW="1498320" imgH="711000" progId="Equation.3">
                  <p:embed/>
                  <p:pic>
                    <p:nvPicPr>
                      <p:cNvPr id="8090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203228"/>
                        <a:ext cx="2508334" cy="1191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26"/>
          <p:cNvSpPr>
            <a:spLocks noChangeArrowheads="1"/>
          </p:cNvSpPr>
          <p:nvPr/>
        </p:nvSpPr>
        <p:spPr bwMode="auto">
          <a:xfrm>
            <a:off x="3222104" y="4275236"/>
            <a:ext cx="2286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   A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   B      After 10 year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None</a:t>
            </a:r>
            <a:endParaRPr lang="zh-TW" altLang="en-US" sz="2000" dirty="0">
              <a:solidFill>
                <a:srgbClr val="FF0000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767501"/>
              </p:ext>
            </p:extLst>
          </p:nvPr>
        </p:nvGraphicFramePr>
        <p:xfrm>
          <a:off x="715963" y="5499100"/>
          <a:ext cx="244475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1" name="方程式" r:id="rId10" imgW="1460160" imgH="711000" progId="Equation.3">
                  <p:embed/>
                </p:oleObj>
              </mc:Choice>
              <mc:Fallback>
                <p:oleObj name="方程式" r:id="rId10" imgW="1460160" imgH="711000" progId="Equation.3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5499100"/>
                        <a:ext cx="2444750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26"/>
              <p:cNvSpPr>
                <a:spLocks noChangeArrowheads="1"/>
              </p:cNvSpPr>
              <p:nvPr/>
            </p:nvSpPr>
            <p:spPr bwMode="auto">
              <a:xfrm>
                <a:off x="3222104" y="5571380"/>
                <a:ext cx="2286000" cy="1138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13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lnSpc>
                    <a:spcPts val="28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   A</a:t>
                </a:r>
              </a:p>
              <a:p>
                <a:pPr eaLnBrk="1" hangingPunct="1">
                  <a:lnSpc>
                    <a:spcPts val="28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000" dirty="0">
                    <a:solidFill>
                      <a:srgbClr val="FF0000"/>
                    </a:solidFill>
                  </a:rPr>
                  <a:t>   B      After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zh-TW" sz="2000" dirty="0">
                    <a:solidFill>
                      <a:srgbClr val="FF0000"/>
                    </a:solidFill>
                  </a:rPr>
                  <a:t> year</a:t>
                </a:r>
              </a:p>
              <a:p>
                <a:pPr eaLnBrk="1" hangingPunct="1">
                  <a:lnSpc>
                    <a:spcPts val="28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000" dirty="0">
                    <a:solidFill>
                      <a:srgbClr val="FF0000"/>
                    </a:solidFill>
                  </a:rPr>
                  <a:t>None</a:t>
                </a:r>
                <a:endParaRPr lang="zh-TW" altLang="en-US" sz="2000" dirty="0">
                  <a:solidFill>
                    <a:srgbClr val="FF0000"/>
                  </a:solidFill>
                  <a:latin typeface="Tahoma" panose="020B0604030504040204" pitchFamily="34" charset="0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2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2104" y="5571380"/>
                <a:ext cx="2286000" cy="1138453"/>
              </a:xfrm>
              <a:prstGeom prst="rect">
                <a:avLst/>
              </a:prstGeom>
              <a:blipFill>
                <a:blip r:embed="rId12"/>
                <a:stretch>
                  <a:fillRect l="-2933" t="-1070" b="-85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8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69BC1358-94D4-478D-BBA9-B9304B5F66A2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72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4"/>
              <p:cNvSpPr txBox="1">
                <a:spLocks noChangeArrowheads="1"/>
              </p:cNvSpPr>
              <p:nvPr/>
            </p:nvSpPr>
            <p:spPr>
              <a:xfrm>
                <a:off x="395288" y="836613"/>
                <a:ext cx="7924800" cy="584200"/>
              </a:xfrm>
              <a:prstGeom prst="rect">
                <a:avLst/>
              </a:prstGeom>
              <a:noFill/>
            </p:spPr>
            <p:txBody>
              <a:bodyPr/>
              <a:lstStyle/>
              <a:p>
                <a:pPr marL="196850" indent="-196850">
                  <a:spcBef>
                    <a:spcPct val="20000"/>
                  </a:spcBef>
                  <a:buClr>
                    <a:schemeClr val="tx1"/>
                  </a:buClr>
                  <a:buSzPct val="40000"/>
                  <a:defRPr/>
                </a:pPr>
                <a:r>
                  <a:rPr lang="en-US" altLang="zh-TW" kern="0" dirty="0" smtClean="0">
                    <a:latin typeface="+mn-lt"/>
                    <a:ea typeface="+mn-ea"/>
                  </a:rPr>
                  <a:t>Property of a steady state matrix (</a:t>
                </a:r>
                <a:r>
                  <a:rPr lang="zh-TW" altLang="en-US" kern="0" dirty="0" smtClean="0">
                    <a:latin typeface="+mn-lt"/>
                    <a:ea typeface="+mn-ea"/>
                  </a:rPr>
                  <a:t>穩定狀態矩陣</a:t>
                </a:r>
                <a14:m>
                  <m:oMath xmlns:m="http://schemas.openxmlformats.org/officeDocument/2006/math">
                    <m:r>
                      <a:rPr lang="en-US" altLang="zh-TW" i="1" kern="0">
                        <a:latin typeface="Cambria Math" panose="02040503050406030204" pitchFamily="18" charset="0"/>
                        <a:ea typeface="+mn-ea"/>
                      </a:rPr>
                      <m:t>)</m:t>
                    </m:r>
                    <m:r>
                      <a:rPr lang="zh-TW" altLang="en-US" i="1" kern="0" smtClean="0"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TW" i="1" kern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lang="en-US" altLang="zh-TW" b="0" i="1" kern="0" smtClean="0">
                            <a:latin typeface="Cambria Math" panose="02040503050406030204" pitchFamily="18" charset="0"/>
                            <a:ea typeface="+mn-ea"/>
                          </a:rPr>
                          <m:t>𝑋</m:t>
                        </m:r>
                      </m:e>
                    </m:acc>
                    <m:r>
                      <a:rPr lang="en-US" altLang="zh-TW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zh-TW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altLang="zh-TW" kern="0" dirty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3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836613"/>
                <a:ext cx="7924800" cy="584200"/>
              </a:xfrm>
              <a:prstGeom prst="rect">
                <a:avLst/>
              </a:prstGeom>
              <a:blipFill>
                <a:blip r:embed="rId2"/>
                <a:stretch>
                  <a:fillRect t="-8333" b="-20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77863" y="1925638"/>
                <a:ext cx="8180387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buNone/>
                  <a:defRPr/>
                </a:pPr>
                <a:r>
                  <a:rPr lang="en-US" altLang="zh-TW" dirty="0" smtClean="0">
                    <a:solidFill>
                      <a:schemeClr val="tx1"/>
                    </a:solidFill>
                    <a:latin typeface="+mn-lt"/>
                  </a:rPr>
                  <a:t>The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  <a:latin typeface="+mn-lt"/>
                  </a:rPr>
                  <a:t> eventually </a:t>
                </a:r>
                <a:r>
                  <a:rPr lang="en-US" altLang="zh-TW" dirty="0">
                    <a:solidFill>
                      <a:schemeClr val="tx1"/>
                    </a:solidFill>
                    <a:latin typeface="+mn-lt"/>
                  </a:rPr>
                  <a:t>reaches a steady state.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+mn-lt"/>
                  </a:rPr>
                  <a:t>The </a:t>
                </a:r>
                <a:r>
                  <a:rPr lang="en-US" altLang="zh-TW" dirty="0">
                    <a:solidFill>
                      <a:schemeClr val="tx1"/>
                    </a:solidFill>
                    <a:latin typeface="+mn-lt"/>
                  </a:rPr>
                  <a:t>limit is the steady state matrix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+mn-lt"/>
                  </a:rPr>
                  <a:t>. Left multiplying the steady state matrix with the stochastic matrix generates the steady state matrix itself</a:t>
                </a:r>
                <a:endParaRPr lang="zh-TW" alt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3" y="1925638"/>
                <a:ext cx="8180387" cy="1200329"/>
              </a:xfrm>
              <a:prstGeom prst="rect">
                <a:avLst/>
              </a:prstGeom>
              <a:blipFill>
                <a:blip r:embed="rId3"/>
                <a:stretch>
                  <a:fillRect l="-1118" t="-4061" r="-447" b="-10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07579" y="3357629"/>
            <a:ext cx="7924800" cy="584200"/>
          </a:xfrm>
          <a:prstGeom prst="rect">
            <a:avLst/>
          </a:prstGeom>
          <a:noFill/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kern="0" dirty="0">
                <a:latin typeface="+mn-lt"/>
                <a:ea typeface="+mn-ea"/>
              </a:rPr>
              <a:t>Regular stochastic </a:t>
            </a:r>
            <a:r>
              <a:rPr lang="en-US" altLang="zh-TW" kern="0" dirty="0" smtClean="0">
                <a:latin typeface="+mn-lt"/>
                <a:ea typeface="+mn-ea"/>
              </a:rPr>
              <a:t>matrix</a:t>
            </a:r>
            <a:r>
              <a:rPr lang="zh-TW" altLang="en-US" kern="0" dirty="0" smtClean="0">
                <a:latin typeface="+mn-lt"/>
                <a:ea typeface="+mn-ea"/>
              </a:rPr>
              <a:t> </a:t>
            </a:r>
            <a:r>
              <a:rPr lang="en-US" altLang="zh-TW" kern="0" dirty="0" smtClean="0">
                <a:latin typeface="+mn-lt"/>
                <a:ea typeface="+mn-ea"/>
              </a:rPr>
              <a:t>(</a:t>
            </a:r>
            <a:r>
              <a:rPr lang="zh-TW" altLang="en-US" kern="0" dirty="0" smtClean="0">
                <a:latin typeface="+mn-lt"/>
                <a:ea typeface="+mn-ea"/>
              </a:rPr>
              <a:t>正規化隨機矩陣</a:t>
            </a:r>
            <a:r>
              <a:rPr lang="en-US" altLang="zh-TW" kern="0" dirty="0" smtClean="0">
                <a:latin typeface="+mn-lt"/>
                <a:ea typeface="+mn-ea"/>
              </a:rPr>
              <a:t>)</a:t>
            </a:r>
            <a:r>
              <a:rPr lang="zh-TW" altLang="en-US" kern="0" dirty="0" smtClean="0">
                <a:latin typeface="+mn-lt"/>
                <a:ea typeface="+mn-ea"/>
              </a:rPr>
              <a:t> </a:t>
            </a:r>
            <a:endParaRPr lang="en-US" altLang="zh-TW" kern="0" dirty="0"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2"/>
              <p:cNvSpPr>
                <a:spLocks noChangeArrowheads="1"/>
              </p:cNvSpPr>
              <p:nvPr/>
            </p:nvSpPr>
            <p:spPr bwMode="auto">
              <a:xfrm>
                <a:off x="677863" y="3861048"/>
                <a:ext cx="8194675" cy="849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13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buNone/>
                </a:pPr>
                <a:r>
                  <a:rPr lang="en-US" altLang="zh-TW" dirty="0">
                    <a:solidFill>
                      <a:schemeClr val="tx1"/>
                    </a:solidFill>
                  </a:rPr>
                  <a:t>A stochastic matrix </a:t>
                </a:r>
                <a14:m>
                  <m:oMath xmlns:m="http://schemas.openxmlformats.org/officeDocument/2006/math">
                    <m:r>
                      <a:rPr lang="en-US" altLang="zh-TW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is regular when some power of </a:t>
                </a:r>
                <a14:m>
                  <m:oMath xmlns:m="http://schemas.openxmlformats.org/officeDocument/2006/math">
                    <m:r>
                      <a:rPr lang="en-US" altLang="zh-TW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has only positive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entries</a:t>
                </a:r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863" y="3861048"/>
                <a:ext cx="8194675" cy="849312"/>
              </a:xfrm>
              <a:prstGeom prst="rect">
                <a:avLst/>
              </a:prstGeom>
              <a:blipFill>
                <a:blip r:embed="rId4"/>
                <a:stretch>
                  <a:fillRect l="-1116" t="-5714" b="-12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3291" y="5149056"/>
            <a:ext cx="7924800" cy="584200"/>
          </a:xfrm>
          <a:prstGeom prst="rect">
            <a:avLst/>
          </a:prstGeom>
          <a:noFill/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kern="0" dirty="0" smtClean="0">
                <a:latin typeface="+mn-lt"/>
                <a:ea typeface="+mn-ea"/>
              </a:rPr>
              <a:t>Unique steady state matrix</a:t>
            </a:r>
            <a:endParaRPr lang="en-US" altLang="zh-TW" kern="0" dirty="0"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2"/>
              <p:cNvSpPr>
                <a:spLocks noChangeArrowheads="1"/>
              </p:cNvSpPr>
              <p:nvPr/>
            </p:nvSpPr>
            <p:spPr bwMode="auto">
              <a:xfrm>
                <a:off x="663575" y="5604024"/>
                <a:ext cx="8194675" cy="849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13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buNone/>
                </a:pPr>
                <a:r>
                  <a:rPr lang="en-US" altLang="zh-TW" dirty="0" smtClean="0">
                    <a:solidFill>
                      <a:schemeClr val="tx1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TW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is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a regular stochastic matrix, the corresponding Markov chain approaches a unique state matrix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zh-TW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(</a:t>
                </a:r>
                <a:r>
                  <a:rPr lang="zh-TW" altLang="en-US" dirty="0" smtClean="0">
                    <a:solidFill>
                      <a:schemeClr val="tx1"/>
                    </a:solidFill>
                  </a:rPr>
                  <a:t>對於正規化隨機矩陣，其穩定狀態矩陣是唯一存在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)</a:t>
                </a:r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575" y="5604024"/>
                <a:ext cx="8194675" cy="849312"/>
              </a:xfrm>
              <a:prstGeom prst="rect">
                <a:avLst/>
              </a:prstGeom>
              <a:blipFill>
                <a:blip r:embed="rId5"/>
                <a:stretch>
                  <a:fillRect l="-1190" t="-5714" r="-4836" b="-55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885680" y="1412776"/>
                <a:ext cx="9685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altLang="zh-TW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acc>
                      <m:accPr>
                        <m:chr m:val="̅"/>
                        <m:ctrlPr>
                          <a:rPr lang="en-US" altLang="zh-TW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680" y="1412776"/>
                <a:ext cx="968598" cy="461665"/>
              </a:xfrm>
              <a:prstGeom prst="rect">
                <a:avLst/>
              </a:prstGeom>
              <a:blipFill>
                <a:blip r:embed="rId6"/>
                <a:stretch>
                  <a:fillRect l="-1258" t="-10667" r="-34591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1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69BC1358-94D4-478D-BBA9-B9304B5F66A2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73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95536" y="836712"/>
            <a:ext cx="7924800" cy="584200"/>
          </a:xfrm>
          <a:prstGeom prst="rect">
            <a:avLst/>
          </a:prstGeom>
          <a:noFill/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ea typeface="標楷體" pitchFamily="65" charset="-120"/>
              </a:rPr>
              <a:t>Ex 4: </a:t>
            </a:r>
            <a:r>
              <a:rPr lang="en-US" altLang="zh-TW" dirty="0" smtClean="0"/>
              <a:t>Regular stochastic matrices</a:t>
            </a:r>
            <a:endParaRPr lang="en-US" altLang="zh-TW" kern="0" dirty="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7542" y="1628800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altLang="zh-TW" dirty="0">
                <a:solidFill>
                  <a:schemeClr val="tx1"/>
                </a:solidFill>
                <a:latin typeface="+mn-lt"/>
              </a:rPr>
              <a:t>(a</a:t>
            </a:r>
            <a:r>
              <a:rPr lang="en-US" altLang="zh-TW" dirty="0" smtClean="0">
                <a:solidFill>
                  <a:schemeClr val="tx1"/>
                </a:solidFill>
                <a:latin typeface="+mn-lt"/>
              </a:rPr>
              <a:t>)</a:t>
            </a:r>
            <a:endParaRPr lang="zh-TW" altLang="en-US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960485"/>
              </p:ext>
            </p:extLst>
          </p:nvPr>
        </p:nvGraphicFramePr>
        <p:xfrm>
          <a:off x="2035963" y="1378049"/>
          <a:ext cx="2722563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73" name="Equation" r:id="rId3" imgW="2717800" imgH="1104900" progId="Equation.3">
                  <p:embed/>
                </p:oleObj>
              </mc:Choice>
              <mc:Fallback>
                <p:oleObj name="Equation" r:id="rId3" imgW="2717800" imgH="1104900" progId="Equation.3">
                  <p:embed/>
                  <p:pic>
                    <p:nvPicPr>
                      <p:cNvPr id="829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963" y="1378049"/>
                        <a:ext cx="2722563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1403648" y="2452826"/>
            <a:ext cx="60873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altLang="zh-TW" sz="2200" i="1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altLang="zh-TW" sz="2200" dirty="0" smtClean="0">
                <a:solidFill>
                  <a:schemeClr val="tx1"/>
                </a:solidFill>
                <a:latin typeface="+mn-lt"/>
              </a:rPr>
              <a:t> is </a:t>
            </a:r>
            <a:r>
              <a:rPr lang="en-US" altLang="zh-TW" sz="2200" dirty="0">
                <a:solidFill>
                  <a:schemeClr val="tx1"/>
                </a:solidFill>
                <a:latin typeface="+mn-lt"/>
              </a:rPr>
              <a:t>regular because </a:t>
            </a:r>
            <a:r>
              <a:rPr lang="en-US" altLang="zh-TW" sz="2200" i="1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altLang="zh-TW" sz="2200" baseline="30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zh-TW" sz="2200" dirty="0" smtClean="0">
                <a:solidFill>
                  <a:schemeClr val="tx1"/>
                </a:solidFill>
                <a:latin typeface="+mn-lt"/>
              </a:rPr>
              <a:t> has </a:t>
            </a:r>
            <a:r>
              <a:rPr lang="en-US" altLang="zh-TW" sz="2200" dirty="0">
                <a:solidFill>
                  <a:schemeClr val="tx1"/>
                </a:solidFill>
                <a:latin typeface="+mn-lt"/>
              </a:rPr>
              <a:t>only positive </a:t>
            </a:r>
            <a:r>
              <a:rPr lang="en-US" altLang="zh-TW" sz="2200" dirty="0" smtClean="0">
                <a:solidFill>
                  <a:schemeClr val="tx1"/>
                </a:solidFill>
                <a:latin typeface="+mn-lt"/>
              </a:rPr>
              <a:t>entries</a:t>
            </a:r>
            <a:endParaRPr lang="en-US" altLang="zh-TW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3212976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altLang="zh-TW" dirty="0">
                <a:solidFill>
                  <a:schemeClr val="tx1"/>
                </a:solidFill>
                <a:latin typeface="+mn-lt"/>
              </a:rPr>
              <a:t>(b</a:t>
            </a:r>
            <a:r>
              <a:rPr lang="en-US" altLang="zh-TW" dirty="0" smtClean="0">
                <a:solidFill>
                  <a:schemeClr val="tx1"/>
                </a:solidFill>
                <a:latin typeface="+mn-lt"/>
              </a:rPr>
              <a:t>)</a:t>
            </a:r>
            <a:endParaRPr lang="zh-TW" altLang="en-US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822675"/>
              </p:ext>
            </p:extLst>
          </p:nvPr>
        </p:nvGraphicFramePr>
        <p:xfrm>
          <a:off x="1823017" y="3077186"/>
          <a:ext cx="41957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74" name="方程式" r:id="rId5" imgW="2273040" imgH="457200" progId="Equation.3">
                  <p:embed/>
                </p:oleObj>
              </mc:Choice>
              <mc:Fallback>
                <p:oleObj name="方程式" r:id="rId5" imgW="2273040" imgH="457200" progId="Equation.3">
                  <p:embed/>
                  <p:pic>
                    <p:nvPicPr>
                      <p:cNvPr id="829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017" y="3077186"/>
                        <a:ext cx="419576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1403648" y="3933056"/>
            <a:ext cx="66457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altLang="zh-TW" sz="2200" i="1" dirty="0">
                <a:solidFill>
                  <a:schemeClr val="tx1"/>
                </a:solidFill>
              </a:rPr>
              <a:t>P</a:t>
            </a:r>
            <a:r>
              <a:rPr lang="en-US" altLang="zh-TW" sz="2200" dirty="0">
                <a:solidFill>
                  <a:schemeClr val="tx1"/>
                </a:solidFill>
              </a:rPr>
              <a:t> is regular because </a:t>
            </a:r>
            <a:r>
              <a:rPr lang="en-US" altLang="zh-TW" sz="2200" i="1" dirty="0" smtClean="0">
                <a:solidFill>
                  <a:schemeClr val="tx1"/>
                </a:solidFill>
              </a:rPr>
              <a:t>P</a:t>
            </a:r>
            <a:r>
              <a:rPr lang="en-US" altLang="zh-TW" sz="2200" baseline="30000" dirty="0" smtClean="0">
                <a:solidFill>
                  <a:schemeClr val="tx1"/>
                </a:solidFill>
              </a:rPr>
              <a:t>2</a:t>
            </a:r>
            <a:r>
              <a:rPr lang="en-US" altLang="zh-TW" sz="2200" dirty="0" smtClean="0">
                <a:solidFill>
                  <a:schemeClr val="tx1"/>
                </a:solidFill>
              </a:rPr>
              <a:t> </a:t>
            </a:r>
            <a:r>
              <a:rPr lang="en-US" altLang="zh-TW" sz="2200" dirty="0">
                <a:solidFill>
                  <a:schemeClr val="tx1"/>
                </a:solidFill>
              </a:rPr>
              <a:t>has only positive entries</a:t>
            </a:r>
          </a:p>
        </p:txBody>
      </p:sp>
      <p:sp>
        <p:nvSpPr>
          <p:cNvPr id="11" name="矩形 10"/>
          <p:cNvSpPr/>
          <p:nvPr/>
        </p:nvSpPr>
        <p:spPr>
          <a:xfrm>
            <a:off x="899592" y="5127575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altLang="zh-TW" dirty="0">
                <a:solidFill>
                  <a:schemeClr val="tx1"/>
                </a:solidFill>
                <a:latin typeface="+mn-lt"/>
              </a:rPr>
              <a:t>(c</a:t>
            </a:r>
            <a:r>
              <a:rPr lang="en-US" altLang="zh-TW" dirty="0" smtClean="0">
                <a:solidFill>
                  <a:schemeClr val="tx1"/>
                </a:solidFill>
                <a:latin typeface="+mn-lt"/>
              </a:rPr>
              <a:t>)</a:t>
            </a:r>
            <a:endParaRPr lang="zh-TW" altLang="en-US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388122"/>
              </p:ext>
            </p:extLst>
          </p:nvPr>
        </p:nvGraphicFramePr>
        <p:xfrm>
          <a:off x="1806708" y="4644479"/>
          <a:ext cx="1849438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75" name="方程式" r:id="rId7" imgW="927100" imgH="762000" progId="Equation.3">
                  <p:embed/>
                </p:oleObj>
              </mc:Choice>
              <mc:Fallback>
                <p:oleObj name="方程式" r:id="rId7" imgW="927100" imgH="762000" progId="Equation.3">
                  <p:embed/>
                  <p:pic>
                    <p:nvPicPr>
                      <p:cNvPr id="839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708" y="4644479"/>
                        <a:ext cx="1849438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1425697" y="6075868"/>
            <a:ext cx="66633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altLang="zh-TW" sz="2200" i="1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altLang="zh-TW" sz="2200" dirty="0" smtClean="0">
                <a:solidFill>
                  <a:schemeClr val="tx1"/>
                </a:solidFill>
                <a:latin typeface="+mn-lt"/>
              </a:rPr>
              <a:t> is </a:t>
            </a:r>
            <a:r>
              <a:rPr lang="en-US" altLang="zh-TW" sz="2200" dirty="0">
                <a:solidFill>
                  <a:schemeClr val="tx1"/>
                </a:solidFill>
                <a:latin typeface="+mn-lt"/>
              </a:rPr>
              <a:t>not regular because every power of </a:t>
            </a:r>
            <a:r>
              <a:rPr lang="en-US" altLang="zh-TW" sz="2200" i="1" dirty="0">
                <a:solidFill>
                  <a:schemeClr val="tx1"/>
                </a:solidFill>
                <a:latin typeface="+mn-lt"/>
              </a:rPr>
              <a:t>P </a:t>
            </a:r>
            <a:r>
              <a:rPr lang="en-US" altLang="zh-TW" sz="2200" dirty="0">
                <a:solidFill>
                  <a:schemeClr val="tx1"/>
                </a:solidFill>
                <a:latin typeface="+mn-lt"/>
              </a:rPr>
              <a:t>has two zeros in its second </a:t>
            </a:r>
            <a:r>
              <a:rPr lang="en-US" altLang="zh-TW" sz="2200" dirty="0" smtClean="0">
                <a:solidFill>
                  <a:schemeClr val="tx1"/>
                </a:solidFill>
                <a:latin typeface="+mn-lt"/>
              </a:rPr>
              <a:t>column</a:t>
            </a:r>
            <a:endParaRPr lang="zh-TW" altLang="en-US" sz="2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27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69BC1358-94D4-478D-BBA9-B9304B5F66A2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74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38213" y="1368425"/>
                <a:ext cx="7704138" cy="8318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buNone/>
                  <a:defRPr/>
                </a:pPr>
                <a:r>
                  <a:rPr lang="en-US" altLang="zh-TW" dirty="0">
                    <a:solidFill>
                      <a:schemeClr val="tx1"/>
                    </a:solidFill>
                    <a:latin typeface="+mn-lt"/>
                  </a:rPr>
                  <a:t>Find the steady state matrix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altLang="zh-TW" i="1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  <a:latin typeface="+mn-lt"/>
                  </a:rPr>
                  <a:t>of the Markov chain whose matrix of transition probabilities is the regular matrix</a:t>
                </a:r>
                <a:endParaRPr lang="zh-TW" alt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13" y="1368425"/>
                <a:ext cx="7704138" cy="831850"/>
              </a:xfrm>
              <a:prstGeom prst="rect">
                <a:avLst/>
              </a:prstGeom>
              <a:blipFill>
                <a:blip r:embed="rId3"/>
                <a:stretch>
                  <a:fillRect l="-1266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463570"/>
              </p:ext>
            </p:extLst>
          </p:nvPr>
        </p:nvGraphicFramePr>
        <p:xfrm>
          <a:off x="2609056" y="2410279"/>
          <a:ext cx="2722563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78" name="Equation" r:id="rId4" imgW="2717800" imgH="1104900" progId="Equation.3">
                  <p:embed/>
                </p:oleObj>
              </mc:Choice>
              <mc:Fallback>
                <p:oleObj name="Equation" r:id="rId4" imgW="2717800" imgH="1104900" progId="Equation.3">
                  <p:embed/>
                  <p:pic>
                    <p:nvPicPr>
                      <p:cNvPr id="849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056" y="2410279"/>
                        <a:ext cx="2722563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42427" y="3573016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altLang="zh-TW" dirty="0" smtClean="0">
                <a:solidFill>
                  <a:srgbClr val="FF0000"/>
                </a:solidFill>
                <a:latin typeface="+mn-lt"/>
              </a:rPr>
              <a:t>Sol</a:t>
            </a:r>
            <a:r>
              <a:rPr lang="en-US" altLang="zh-TW" dirty="0">
                <a:solidFill>
                  <a:srgbClr val="FF0000"/>
                </a:solidFill>
                <a:latin typeface="+mn-lt"/>
              </a:rPr>
              <a:t>:</a:t>
            </a:r>
            <a:endParaRPr lang="zh-TW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8213" y="4188966"/>
            <a:ext cx="7881937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en-US" altLang="zh-TW" dirty="0">
                <a:solidFill>
                  <a:schemeClr val="tx1"/>
                </a:solidFill>
                <a:latin typeface="+mn-lt"/>
              </a:rPr>
              <a:t>Letting                </a:t>
            </a:r>
            <a:r>
              <a:rPr lang="en-US" altLang="zh-TW" dirty="0" smtClean="0">
                <a:solidFill>
                  <a:schemeClr val="tx1"/>
                </a:solidFill>
                <a:latin typeface="+mn-lt"/>
              </a:rPr>
              <a:t>. Then </a:t>
            </a:r>
            <a:r>
              <a:rPr lang="en-US" altLang="zh-TW" dirty="0">
                <a:solidFill>
                  <a:schemeClr val="tx1"/>
                </a:solidFill>
                <a:latin typeface="+mn-lt"/>
              </a:rPr>
              <a:t>use the matrix equation               to</a:t>
            </a:r>
          </a:p>
          <a:p>
            <a:pPr>
              <a:defRPr/>
            </a:pPr>
            <a:endParaRPr lang="en-US" altLang="zh-TW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n-US" altLang="zh-TW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US" altLang="zh-TW" dirty="0">
                <a:solidFill>
                  <a:schemeClr val="tx1"/>
                </a:solidFill>
                <a:latin typeface="+mn-lt"/>
              </a:rPr>
              <a:t>obtain</a:t>
            </a:r>
            <a:endParaRPr lang="zh-TW" altLang="en-US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8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427182"/>
              </p:ext>
            </p:extLst>
          </p:nvPr>
        </p:nvGraphicFramePr>
        <p:xfrm>
          <a:off x="1978026" y="3789040"/>
          <a:ext cx="1161190" cy="1390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79" name="方程式" r:id="rId6" imgW="596900" imgH="711200" progId="Equation.3">
                  <p:embed/>
                </p:oleObj>
              </mc:Choice>
              <mc:Fallback>
                <p:oleObj name="方程式" r:id="rId6" imgW="596900" imgH="711200" progId="Equation.3">
                  <p:embed/>
                  <p:pic>
                    <p:nvPicPr>
                      <p:cNvPr id="8500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6" y="3789040"/>
                        <a:ext cx="1161190" cy="1390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928850"/>
              </p:ext>
            </p:extLst>
          </p:nvPr>
        </p:nvGraphicFramePr>
        <p:xfrm>
          <a:off x="6876256" y="4221088"/>
          <a:ext cx="10652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80" name="方程式" r:id="rId8" imgW="545863" imgH="190417" progId="Equation.3">
                  <p:embed/>
                </p:oleObj>
              </mc:Choice>
              <mc:Fallback>
                <p:oleObj name="方程式" r:id="rId8" imgW="545863" imgH="190417" progId="Equation.3">
                  <p:embed/>
                  <p:pic>
                    <p:nvPicPr>
                      <p:cNvPr id="85001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4221088"/>
                        <a:ext cx="106521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484443"/>
              </p:ext>
            </p:extLst>
          </p:nvPr>
        </p:nvGraphicFramePr>
        <p:xfrm>
          <a:off x="1907704" y="5367164"/>
          <a:ext cx="3876104" cy="1419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81" name="方程式" r:id="rId10" imgW="1943100" imgH="711200" progId="Equation.3">
                  <p:embed/>
                </p:oleObj>
              </mc:Choice>
              <mc:Fallback>
                <p:oleObj name="方程式" r:id="rId10" imgW="1943100" imgH="711200" progId="Equation.3">
                  <p:embed/>
                  <p:pic>
                    <p:nvPicPr>
                      <p:cNvPr id="8500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367164"/>
                        <a:ext cx="3876104" cy="1419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323528" y="808552"/>
            <a:ext cx="7924800" cy="584200"/>
          </a:xfrm>
          <a:prstGeom prst="rect">
            <a:avLst/>
          </a:prstGeom>
          <a:noFill/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ea typeface="標楷體" pitchFamily="65" charset="-120"/>
              </a:rPr>
              <a:t>Ex 5: </a:t>
            </a:r>
            <a:r>
              <a:rPr lang="en-US" altLang="zh-TW" dirty="0" smtClean="0"/>
              <a:t>Finding </a:t>
            </a:r>
            <a:r>
              <a:rPr lang="en-US" altLang="zh-TW" dirty="0"/>
              <a:t>a </a:t>
            </a:r>
            <a:r>
              <a:rPr lang="en-US" altLang="zh-TW" dirty="0" smtClean="0"/>
              <a:t>steady state matrix</a:t>
            </a:r>
            <a:endParaRPr lang="en-US" altLang="zh-TW" kern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05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69BC1358-94D4-478D-BBA9-B9304B5F66A2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75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550" y="806797"/>
            <a:ext cx="770413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en-US" altLang="zh-TW" dirty="0">
                <a:solidFill>
                  <a:schemeClr val="tx1"/>
                </a:solidFill>
                <a:latin typeface="+mn-lt"/>
              </a:rPr>
              <a:t>or</a:t>
            </a:r>
            <a:endParaRPr lang="zh-TW" altLang="en-US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55532"/>
              </p:ext>
            </p:extLst>
          </p:nvPr>
        </p:nvGraphicFramePr>
        <p:xfrm>
          <a:off x="2088505" y="1409775"/>
          <a:ext cx="320357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01" name="方程式" r:id="rId3" imgW="1790700" imgH="685800" progId="Equation.3">
                  <p:embed/>
                </p:oleObj>
              </mc:Choice>
              <mc:Fallback>
                <p:oleObj name="方程式" r:id="rId3" imgW="1790700" imgH="685800" progId="Equation.3">
                  <p:embed/>
                  <p:pic>
                    <p:nvPicPr>
                      <p:cNvPr id="8602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505" y="1409775"/>
                        <a:ext cx="3203575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971550" y="2958777"/>
            <a:ext cx="7704138" cy="8754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altLang="zh-TW" dirty="0">
                <a:solidFill>
                  <a:schemeClr val="tx1"/>
                </a:solidFill>
                <a:latin typeface="+mn-lt"/>
              </a:rPr>
              <a:t>Use </a:t>
            </a:r>
            <a:r>
              <a:rPr lang="en-US" altLang="zh-TW" dirty="0" smtClean="0">
                <a:solidFill>
                  <a:schemeClr val="tx1"/>
                </a:solidFill>
                <a:latin typeface="+mn-lt"/>
              </a:rPr>
              <a:t>the above </a:t>
            </a:r>
            <a:r>
              <a:rPr lang="en-US" altLang="zh-TW" dirty="0">
                <a:solidFill>
                  <a:schemeClr val="tx1"/>
                </a:solidFill>
                <a:latin typeface="+mn-lt"/>
              </a:rPr>
              <a:t>equations and the fact that </a:t>
            </a:r>
            <a:r>
              <a:rPr lang="en-US" altLang="zh-TW" i="1" dirty="0">
                <a:solidFill>
                  <a:schemeClr val="tx1"/>
                </a:solidFill>
                <a:latin typeface="+mn-lt"/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zh-TW" dirty="0">
                <a:solidFill>
                  <a:schemeClr val="tx1"/>
                </a:solidFill>
                <a:latin typeface="+mn-lt"/>
              </a:rPr>
              <a:t> + </a:t>
            </a:r>
            <a:r>
              <a:rPr lang="en-US" altLang="zh-TW" i="1" dirty="0">
                <a:solidFill>
                  <a:schemeClr val="tx1"/>
                </a:solidFill>
                <a:latin typeface="+mn-lt"/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zh-TW" dirty="0">
                <a:solidFill>
                  <a:schemeClr val="tx1"/>
                </a:solidFill>
                <a:latin typeface="+mn-lt"/>
              </a:rPr>
              <a:t> + </a:t>
            </a:r>
            <a:r>
              <a:rPr lang="en-US" altLang="zh-TW" i="1" dirty="0">
                <a:solidFill>
                  <a:schemeClr val="tx1"/>
                </a:solidFill>
                <a:latin typeface="+mn-lt"/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altLang="zh-TW" dirty="0">
                <a:solidFill>
                  <a:schemeClr val="tx1"/>
                </a:solidFill>
                <a:latin typeface="+mn-lt"/>
              </a:rPr>
              <a:t> = 1 to write the system of linear equations </a:t>
            </a:r>
            <a:r>
              <a:rPr lang="en-US" altLang="zh-TW" dirty="0" smtClean="0">
                <a:solidFill>
                  <a:schemeClr val="tx1"/>
                </a:solidFill>
                <a:latin typeface="+mn-lt"/>
              </a:rPr>
              <a:t>below</a:t>
            </a:r>
            <a:endParaRPr lang="zh-TW" altLang="en-US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646116"/>
              </p:ext>
            </p:extLst>
          </p:nvPr>
        </p:nvGraphicFramePr>
        <p:xfrm>
          <a:off x="1916105" y="4024536"/>
          <a:ext cx="3295650" cy="16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02" name="方程式" r:id="rId5" imgW="1841500" imgH="914400" progId="Equation.3">
                  <p:embed/>
                </p:oleObj>
              </mc:Choice>
              <mc:Fallback>
                <p:oleObj name="方程式" r:id="rId5" imgW="1841500" imgH="914400" progId="Equation.3">
                  <p:embed/>
                  <p:pic>
                    <p:nvPicPr>
                      <p:cNvPr id="86022" name="物件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05" y="4024536"/>
                        <a:ext cx="3295650" cy="163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941854"/>
              </p:ext>
            </p:extLst>
          </p:nvPr>
        </p:nvGraphicFramePr>
        <p:xfrm>
          <a:off x="5535613" y="4120394"/>
          <a:ext cx="3051867" cy="1468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03" name="方程式" r:id="rId7" imgW="1485720" imgH="711000" progId="Equation.3">
                  <p:embed/>
                </p:oleObj>
              </mc:Choice>
              <mc:Fallback>
                <p:oleObj name="方程式" r:id="rId7" imgW="1485720" imgH="711000" progId="Equation.3">
                  <p:embed/>
                  <p:pic>
                    <p:nvPicPr>
                      <p:cNvPr id="8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4120394"/>
                        <a:ext cx="3051867" cy="1468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971550" y="6063067"/>
            <a:ext cx="1044947" cy="46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altLang="zh-TW" dirty="0">
                <a:solidFill>
                  <a:srgbClr val="FF0000"/>
                </a:solidFill>
                <a:latin typeface="+mj-lt"/>
              </a:rPr>
              <a:t>Check:               </a:t>
            </a:r>
            <a:endParaRPr lang="zh-TW" altLang="en-US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0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557122"/>
              </p:ext>
            </p:extLst>
          </p:nvPr>
        </p:nvGraphicFramePr>
        <p:xfrm>
          <a:off x="2026639" y="6108310"/>
          <a:ext cx="10652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04" name="方程式" r:id="rId9" imgW="545863" imgH="190417" progId="Equation.3">
                  <p:embed/>
                </p:oleObj>
              </mc:Choice>
              <mc:Fallback>
                <p:oleObj name="方程式" r:id="rId9" imgW="545863" imgH="190417" progId="Equation.3">
                  <p:embed/>
                  <p:pic>
                    <p:nvPicPr>
                      <p:cNvPr id="87049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6639" y="6108310"/>
                        <a:ext cx="106521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69BC1358-94D4-478D-BBA9-B9304B5F66A2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76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395288" y="828576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TW" dirty="0">
                <a:ea typeface="新細明體" panose="02020500000000000000" pitchFamily="18" charset="-120"/>
              </a:rPr>
              <a:t>Absorbing </a:t>
            </a:r>
            <a:r>
              <a:rPr lang="en-US" altLang="zh-TW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state (</a:t>
            </a:r>
            <a:r>
              <a:rPr lang="zh-TW" altLang="en-US" kern="0" dirty="0">
                <a:solidFill>
                  <a:srgbClr val="FF0000"/>
                </a:solidFill>
              </a:rPr>
              <a:t>吸收</a:t>
            </a:r>
            <a:r>
              <a:rPr lang="zh-TW" altLang="en-US" kern="0" dirty="0" smtClean="0">
                <a:solidFill>
                  <a:srgbClr val="FF0000"/>
                </a:solidFill>
              </a:rPr>
              <a:t>狀態</a:t>
            </a:r>
            <a:r>
              <a:rPr lang="en-US" altLang="zh-TW" kern="0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:</a:t>
            </a:r>
            <a:endParaRPr lang="en-US" altLang="zh-TW" dirty="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617538" y="4414166"/>
            <a:ext cx="83327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dirty="0">
                <a:solidFill>
                  <a:schemeClr val="tx1"/>
                </a:solidFill>
              </a:rPr>
              <a:t>1. The Markov chain has at least one absorbing </a:t>
            </a:r>
            <a:r>
              <a:rPr lang="en-US" altLang="zh-TW" dirty="0" smtClean="0">
                <a:solidFill>
                  <a:schemeClr val="tx1"/>
                </a:solidFill>
              </a:rPr>
              <a:t>state </a:t>
            </a:r>
            <a:endParaRPr lang="en-US" altLang="zh-TW" i="1" dirty="0">
              <a:solidFill>
                <a:schemeClr val="tx1"/>
              </a:solidFill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611189" y="4941465"/>
            <a:ext cx="8339136" cy="163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marL="266700" indent="-2667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TW" dirty="0">
                <a:solidFill>
                  <a:schemeClr val="tx1"/>
                </a:solidFill>
              </a:rPr>
              <a:t>2. It is possible for a member of the population to move from </a:t>
            </a:r>
            <a:r>
              <a:rPr lang="en-US" altLang="zh-TW" dirty="0" smtClean="0">
                <a:solidFill>
                  <a:schemeClr val="tx1"/>
                </a:solidFill>
              </a:rPr>
              <a:t>any </a:t>
            </a:r>
            <a:r>
              <a:rPr lang="en-US" altLang="zh-TW" dirty="0" err="1" smtClean="0">
                <a:solidFill>
                  <a:schemeClr val="tx1"/>
                </a:solidFill>
              </a:rPr>
              <a:t>nonabsorbing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state to an absorbing state in a </a:t>
            </a:r>
            <a:r>
              <a:rPr lang="en-US" altLang="zh-TW" dirty="0" smtClean="0">
                <a:solidFill>
                  <a:schemeClr val="tx1"/>
                </a:solidFill>
              </a:rPr>
              <a:t>finite number </a:t>
            </a:r>
            <a:r>
              <a:rPr lang="en-US" altLang="zh-TW" dirty="0">
                <a:solidFill>
                  <a:schemeClr val="tx1"/>
                </a:solidFill>
              </a:rPr>
              <a:t>of </a:t>
            </a:r>
            <a:r>
              <a:rPr lang="en-US" altLang="zh-TW" dirty="0" smtClean="0">
                <a:solidFill>
                  <a:schemeClr val="tx1"/>
                </a:solidFill>
              </a:rPr>
              <a:t>  transitions (</a:t>
            </a:r>
            <a:r>
              <a:rPr lang="zh-TW" altLang="en-US" dirty="0" smtClean="0">
                <a:solidFill>
                  <a:schemeClr val="tx1"/>
                </a:solidFill>
              </a:rPr>
              <a:t>所有非吸收狀態可在有限多次的轉移中到達某個吸收狀態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611188" y="3838103"/>
            <a:ext cx="83391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>
                <a:solidFill>
                  <a:schemeClr val="tx1"/>
                </a:solidFill>
              </a:rPr>
              <a:t>An </a:t>
            </a:r>
            <a:r>
              <a:rPr lang="en-US" altLang="zh-TW" b="1">
                <a:solidFill>
                  <a:schemeClr val="tx1"/>
                </a:solidFill>
              </a:rPr>
              <a:t>absorbing Markov chain </a:t>
            </a:r>
            <a:r>
              <a:rPr lang="en-US" altLang="zh-TW">
                <a:solidFill>
                  <a:schemeClr val="tx1"/>
                </a:solidFill>
              </a:rPr>
              <a:t>has the two properties listed below.</a:t>
            </a:r>
            <a:endParaRPr lang="en-US" altLang="zh-TW" b="1">
              <a:solidFill>
                <a:schemeClr val="tx1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47688" y="3398117"/>
            <a:ext cx="7924800" cy="584200"/>
          </a:xfrm>
          <a:prstGeom prst="rect">
            <a:avLst/>
          </a:prstGeom>
          <a:noFill/>
        </p:spPr>
        <p:txBody>
          <a:bodyPr/>
          <a:lstStyle/>
          <a:p>
            <a:pPr marL="196850" indent="-19685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defRPr/>
            </a:pPr>
            <a:r>
              <a:rPr lang="en-US" altLang="zh-TW" kern="0" dirty="0">
                <a:latin typeface="+mn-lt"/>
                <a:ea typeface="+mn-ea"/>
              </a:rPr>
              <a:t>A</a:t>
            </a:r>
            <a:r>
              <a:rPr lang="en-US" altLang="zh-TW" dirty="0"/>
              <a:t>bsorbing Markov</a:t>
            </a:r>
            <a:r>
              <a:rPr lang="en-US" altLang="zh-TW" kern="0" dirty="0">
                <a:latin typeface="+mn-lt"/>
                <a:ea typeface="+mn-ea"/>
              </a:rPr>
              <a:t> </a:t>
            </a:r>
            <a:r>
              <a:rPr lang="en-US" altLang="zh-TW" kern="0" dirty="0" smtClean="0">
                <a:latin typeface="+mn-lt"/>
                <a:ea typeface="+mn-ea"/>
              </a:rPr>
              <a:t>cha</a:t>
            </a:r>
            <a:r>
              <a:rPr lang="en-US" altLang="zh-TW" kern="0" dirty="0" smtClean="0">
                <a:solidFill>
                  <a:srgbClr val="FF0000"/>
                </a:solidFill>
                <a:latin typeface="+mn-lt"/>
                <a:ea typeface="+mn-ea"/>
              </a:rPr>
              <a:t>in (</a:t>
            </a:r>
            <a:r>
              <a:rPr lang="zh-TW" altLang="en-US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吸收馬可夫鏈</a:t>
            </a:r>
            <a:r>
              <a:rPr lang="en-US" altLang="zh-TW" kern="0" dirty="0" smtClean="0">
                <a:solidFill>
                  <a:srgbClr val="FF0000"/>
                </a:solidFill>
              </a:rPr>
              <a:t>)</a:t>
            </a:r>
            <a:r>
              <a:rPr lang="en-US" altLang="zh-TW" kern="0" dirty="0" smtClean="0">
                <a:latin typeface="+mn-lt"/>
                <a:ea typeface="+mn-ea"/>
              </a:rPr>
              <a:t>:</a:t>
            </a:r>
            <a:endParaRPr lang="en-US" altLang="zh-TW" kern="0" dirty="0">
              <a:latin typeface="+mn-lt"/>
              <a:ea typeface="+mn-ea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611188" y="1341760"/>
            <a:ext cx="83391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dirty="0">
                <a:solidFill>
                  <a:schemeClr val="tx1"/>
                </a:solidFill>
              </a:rPr>
              <a:t>Consider a Markov chain with </a:t>
            </a:r>
            <a:r>
              <a:rPr lang="en-US" altLang="zh-TW" i="1" dirty="0">
                <a:solidFill>
                  <a:schemeClr val="tx1"/>
                </a:solidFill>
              </a:rPr>
              <a:t>n </a:t>
            </a:r>
            <a:r>
              <a:rPr lang="en-US" altLang="zh-TW" dirty="0">
                <a:solidFill>
                  <a:schemeClr val="tx1"/>
                </a:solidFill>
              </a:rPr>
              <a:t>different states {</a:t>
            </a:r>
            <a:r>
              <a:rPr lang="en-US" altLang="zh-TW" i="1" dirty="0">
                <a:solidFill>
                  <a:schemeClr val="tx1"/>
                </a:solidFill>
              </a:rPr>
              <a:t>S</a:t>
            </a:r>
            <a:r>
              <a:rPr lang="en-US" altLang="zh-TW" baseline="-25000" dirty="0">
                <a:solidFill>
                  <a:schemeClr val="tx1"/>
                </a:solidFill>
              </a:rPr>
              <a:t>1</a:t>
            </a:r>
            <a:r>
              <a:rPr lang="en-US" altLang="zh-TW" dirty="0">
                <a:solidFill>
                  <a:schemeClr val="tx1"/>
                </a:solidFill>
              </a:rPr>
              <a:t>, </a:t>
            </a:r>
            <a:r>
              <a:rPr lang="en-US" altLang="zh-TW" i="1" dirty="0">
                <a:solidFill>
                  <a:schemeClr val="tx1"/>
                </a:solidFill>
              </a:rPr>
              <a:t>S</a:t>
            </a:r>
            <a:r>
              <a:rPr lang="en-US" altLang="zh-TW" baseline="-25000" dirty="0">
                <a:solidFill>
                  <a:schemeClr val="tx1"/>
                </a:solidFill>
              </a:rPr>
              <a:t>2</a:t>
            </a:r>
            <a:r>
              <a:rPr lang="en-US" altLang="zh-TW" dirty="0">
                <a:solidFill>
                  <a:schemeClr val="tx1"/>
                </a:solidFill>
              </a:rPr>
              <a:t>, . . . , </a:t>
            </a:r>
            <a:r>
              <a:rPr lang="en-US" altLang="zh-TW" i="1" dirty="0">
                <a:solidFill>
                  <a:schemeClr val="tx1"/>
                </a:solidFill>
              </a:rPr>
              <a:t>S</a:t>
            </a:r>
            <a:r>
              <a:rPr lang="en-US" altLang="zh-TW" i="1" baseline="-25000" dirty="0">
                <a:solidFill>
                  <a:schemeClr val="tx1"/>
                </a:solidFill>
              </a:rPr>
              <a:t>n</a:t>
            </a:r>
            <a:r>
              <a:rPr lang="en-US" altLang="zh-TW" dirty="0">
                <a:solidFill>
                  <a:schemeClr val="tx1"/>
                </a:solidFill>
              </a:rPr>
              <a:t>}.</a:t>
            </a:r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The </a:t>
            </a:r>
            <a:r>
              <a:rPr lang="en-US" altLang="zh-TW" i="1" dirty="0" err="1" smtClean="0">
                <a:solidFill>
                  <a:schemeClr val="tx1"/>
                </a:solidFill>
              </a:rPr>
              <a:t>i-</a:t>
            </a:r>
            <a:r>
              <a:rPr lang="en-US" altLang="zh-TW" dirty="0" err="1" smtClean="0">
                <a:solidFill>
                  <a:schemeClr val="tx1"/>
                </a:solidFill>
              </a:rPr>
              <a:t>th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state </a:t>
            </a:r>
            <a:r>
              <a:rPr lang="en-US" altLang="zh-TW" i="1" dirty="0">
                <a:solidFill>
                  <a:schemeClr val="tx1"/>
                </a:solidFill>
              </a:rPr>
              <a:t>S</a:t>
            </a:r>
            <a:r>
              <a:rPr lang="en-US" altLang="zh-TW" i="1" baseline="-25000" dirty="0">
                <a:solidFill>
                  <a:schemeClr val="tx1"/>
                </a:solidFill>
              </a:rPr>
              <a:t>i</a:t>
            </a:r>
            <a:r>
              <a:rPr lang="en-US" altLang="zh-TW" baseline="-25000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is an </a:t>
            </a:r>
            <a:r>
              <a:rPr lang="en-US" altLang="zh-TW" b="1" dirty="0">
                <a:solidFill>
                  <a:schemeClr val="tx1"/>
                </a:solidFill>
              </a:rPr>
              <a:t>absorbing state </a:t>
            </a:r>
            <a:r>
              <a:rPr lang="en-US" altLang="zh-TW" dirty="0">
                <a:solidFill>
                  <a:schemeClr val="tx1"/>
                </a:solidFill>
              </a:rPr>
              <a:t>when, in the matrix of transition probabilities </a:t>
            </a:r>
            <a:r>
              <a:rPr lang="en-US" altLang="zh-TW" i="1" dirty="0">
                <a:solidFill>
                  <a:schemeClr val="tx1"/>
                </a:solidFill>
              </a:rPr>
              <a:t>P</a:t>
            </a:r>
            <a:r>
              <a:rPr lang="en-US" altLang="zh-TW" dirty="0">
                <a:solidFill>
                  <a:schemeClr val="tx1"/>
                </a:solidFill>
              </a:rPr>
              <a:t>, </a:t>
            </a:r>
            <a:r>
              <a:rPr lang="en-US" altLang="zh-TW" i="1" dirty="0" err="1">
                <a:solidFill>
                  <a:schemeClr val="tx1"/>
                </a:solidFill>
              </a:rPr>
              <a:t>p</a:t>
            </a:r>
            <a:r>
              <a:rPr lang="en-US" altLang="zh-TW" i="1" baseline="-25000" dirty="0" err="1">
                <a:solidFill>
                  <a:schemeClr val="tx1"/>
                </a:solidFill>
              </a:rPr>
              <a:t>ii</a:t>
            </a:r>
            <a:r>
              <a:rPr lang="en-US" altLang="zh-TW" i="1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= </a:t>
            </a:r>
            <a:r>
              <a:rPr lang="en-US" altLang="zh-TW" dirty="0" smtClean="0">
                <a:solidFill>
                  <a:schemeClr val="tx1"/>
                </a:solidFill>
              </a:rPr>
              <a:t>1, i.e., this </a:t>
            </a:r>
            <a:r>
              <a:rPr lang="en-US" altLang="zh-TW" dirty="0">
                <a:solidFill>
                  <a:schemeClr val="tx1"/>
                </a:solidFill>
              </a:rPr>
              <a:t>entry on the main diagonal of </a:t>
            </a:r>
            <a:r>
              <a:rPr lang="en-US" altLang="zh-TW" i="1" dirty="0">
                <a:solidFill>
                  <a:schemeClr val="tx1"/>
                </a:solidFill>
              </a:rPr>
              <a:t>P </a:t>
            </a:r>
            <a:r>
              <a:rPr lang="en-US" altLang="zh-TW" dirty="0">
                <a:solidFill>
                  <a:schemeClr val="tx1"/>
                </a:solidFill>
              </a:rPr>
              <a:t>is 1 and all other entries in the </a:t>
            </a:r>
            <a:r>
              <a:rPr lang="en-US" altLang="zh-TW" i="1" dirty="0" err="1" smtClean="0">
                <a:solidFill>
                  <a:schemeClr val="tx1"/>
                </a:solidFill>
              </a:rPr>
              <a:t>i-</a:t>
            </a:r>
            <a:r>
              <a:rPr lang="en-US" altLang="zh-TW" dirty="0" err="1" smtClean="0">
                <a:solidFill>
                  <a:schemeClr val="tx1"/>
                </a:solidFill>
              </a:rPr>
              <a:t>th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column of </a:t>
            </a:r>
            <a:r>
              <a:rPr lang="en-US" altLang="zh-TW" i="1" dirty="0">
                <a:solidFill>
                  <a:schemeClr val="tx1"/>
                </a:solidFill>
              </a:rPr>
              <a:t>P </a:t>
            </a:r>
            <a:r>
              <a:rPr lang="en-US" altLang="zh-TW" dirty="0">
                <a:solidFill>
                  <a:schemeClr val="tx1"/>
                </a:solidFill>
              </a:rPr>
              <a:t>are </a:t>
            </a:r>
            <a:r>
              <a:rPr lang="en-US" altLang="zh-TW" dirty="0" smtClean="0">
                <a:solidFill>
                  <a:schemeClr val="tx1"/>
                </a:solidFill>
              </a:rPr>
              <a:t>0</a:t>
            </a:r>
            <a:endParaRPr lang="en-US" altLang="zh-TW" i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69BC1358-94D4-478D-BBA9-B9304B5F66A2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77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3236" y="1420912"/>
            <a:ext cx="23796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altLang="zh-TW" dirty="0">
                <a:solidFill>
                  <a:schemeClr val="tx1"/>
                </a:solidFill>
                <a:latin typeface="+mn-lt"/>
              </a:rPr>
              <a:t>(a) For the matrix</a:t>
            </a:r>
            <a:endParaRPr lang="zh-TW" altLang="en-US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群組 18"/>
          <p:cNvGrpSpPr>
            <a:grpSpLocks/>
          </p:cNvGrpSpPr>
          <p:nvPr/>
        </p:nvGrpSpPr>
        <p:grpSpPr bwMode="auto">
          <a:xfrm>
            <a:off x="1476623" y="1882875"/>
            <a:ext cx="3455988" cy="2467712"/>
            <a:chOff x="1475656" y="1960265"/>
            <a:chExt cx="3456384" cy="2467484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1475656" y="3051748"/>
            <a:ext cx="2160587" cy="1313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08" name="方程式" r:id="rId3" imgW="1168400" imgH="711200" progId="Equation.3">
                    <p:embed/>
                  </p:oleObj>
                </mc:Choice>
                <mc:Fallback>
                  <p:oleObj name="方程式" r:id="rId3" imgW="1168400" imgH="711200" progId="Equation.3">
                    <p:embed/>
                    <p:pic>
                      <p:nvPicPr>
                        <p:cNvPr id="9012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5656" y="3051748"/>
                          <a:ext cx="2160587" cy="1313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群組 11"/>
            <p:cNvGrpSpPr>
              <a:grpSpLocks/>
            </p:cNvGrpSpPr>
            <p:nvPr/>
          </p:nvGrpSpPr>
          <p:grpSpPr bwMode="auto">
            <a:xfrm>
              <a:off x="2034520" y="1960265"/>
              <a:ext cx="1601971" cy="1015569"/>
              <a:chOff x="2034520" y="1960265"/>
              <a:chExt cx="1601971" cy="1015569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034520" y="1960265"/>
                <a:ext cx="1601971" cy="10155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buNone/>
                  <a:defRPr/>
                </a:pPr>
                <a:r>
                  <a:rPr lang="en-US" altLang="zh-TW" dirty="0" smtClean="0">
                    <a:solidFill>
                      <a:srgbClr val="FF0066"/>
                    </a:solidFill>
                    <a:latin typeface="+mn-lt"/>
                  </a:rPr>
                  <a:t>From</a:t>
                </a:r>
                <a:endParaRPr lang="en-US" altLang="zh-TW" dirty="0">
                  <a:solidFill>
                    <a:srgbClr val="FF0066"/>
                  </a:solidFill>
                  <a:latin typeface="+mn-lt"/>
                </a:endParaRPr>
              </a:p>
              <a:p>
                <a:pPr algn="ctr">
                  <a:buNone/>
                  <a:defRPr/>
                </a:pPr>
                <a:r>
                  <a:rPr lang="en-US" altLang="zh-TW" i="1" dirty="0">
                    <a:solidFill>
                      <a:srgbClr val="FF0066"/>
                    </a:solidFill>
                    <a:latin typeface="+mn-lt"/>
                  </a:rPr>
                  <a:t>S</a:t>
                </a:r>
                <a:r>
                  <a:rPr lang="en-US" altLang="zh-TW" baseline="-25000" dirty="0">
                    <a:solidFill>
                      <a:srgbClr val="FF0066"/>
                    </a:solidFill>
                    <a:latin typeface="+mn-lt"/>
                  </a:rPr>
                  <a:t>1</a:t>
                </a:r>
                <a:r>
                  <a:rPr lang="en-US" altLang="zh-TW" dirty="0">
                    <a:solidFill>
                      <a:srgbClr val="FF0066"/>
                    </a:solidFill>
                    <a:latin typeface="+mn-lt"/>
                  </a:rPr>
                  <a:t>   </a:t>
                </a:r>
                <a:r>
                  <a:rPr lang="en-US" altLang="zh-TW" i="1" dirty="0">
                    <a:solidFill>
                      <a:srgbClr val="FF0066"/>
                    </a:solidFill>
                    <a:latin typeface="+mn-lt"/>
                  </a:rPr>
                  <a:t>S</a:t>
                </a:r>
                <a:r>
                  <a:rPr lang="en-US" altLang="zh-TW" baseline="-25000" dirty="0">
                    <a:solidFill>
                      <a:srgbClr val="FF0066"/>
                    </a:solidFill>
                    <a:latin typeface="+mn-lt"/>
                  </a:rPr>
                  <a:t>2</a:t>
                </a:r>
                <a:r>
                  <a:rPr lang="en-US" altLang="zh-TW" dirty="0">
                    <a:solidFill>
                      <a:srgbClr val="FF0066"/>
                    </a:solidFill>
                    <a:latin typeface="+mn-lt"/>
                  </a:rPr>
                  <a:t>   </a:t>
                </a:r>
                <a:r>
                  <a:rPr lang="en-US" altLang="zh-TW" i="1" dirty="0">
                    <a:solidFill>
                      <a:srgbClr val="FF0066"/>
                    </a:solidFill>
                    <a:latin typeface="+mn-lt"/>
                  </a:rPr>
                  <a:t>S</a:t>
                </a:r>
                <a:r>
                  <a:rPr lang="en-US" altLang="zh-TW" baseline="-25000" dirty="0">
                    <a:solidFill>
                      <a:srgbClr val="FF0066"/>
                    </a:solidFill>
                    <a:latin typeface="+mn-lt"/>
                  </a:rPr>
                  <a:t>3</a:t>
                </a:r>
                <a:endParaRPr lang="zh-TW" altLang="en-US" baseline="-25000" dirty="0">
                  <a:solidFill>
                    <a:srgbClr val="FF0066"/>
                  </a:solidFill>
                  <a:latin typeface="+mn-lt"/>
                </a:endParaRPr>
              </a:p>
            </p:txBody>
          </p:sp>
          <p:pic>
            <p:nvPicPr>
              <p:cNvPr id="12" name="圖片 7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6546" y="2350879"/>
                <a:ext cx="1438102" cy="41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群組 15"/>
            <p:cNvGrpSpPr>
              <a:grpSpLocks/>
            </p:cNvGrpSpPr>
            <p:nvPr/>
          </p:nvGrpSpPr>
          <p:grpSpPr bwMode="auto">
            <a:xfrm>
              <a:off x="3707937" y="2858235"/>
              <a:ext cx="1224103" cy="1569514"/>
              <a:chOff x="3707937" y="2858235"/>
              <a:chExt cx="1224103" cy="1569514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707937" y="2858235"/>
                <a:ext cx="1224103" cy="156951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buNone/>
                  <a:defRPr/>
                </a:pPr>
                <a:r>
                  <a:rPr lang="en-US" altLang="zh-TW" i="1" dirty="0">
                    <a:solidFill>
                      <a:srgbClr val="FF0066"/>
                    </a:solidFill>
                    <a:latin typeface="+mn-lt"/>
                  </a:rPr>
                  <a:t>S</a:t>
                </a:r>
                <a:r>
                  <a:rPr lang="en-US" altLang="zh-TW" baseline="-25000" dirty="0">
                    <a:solidFill>
                      <a:srgbClr val="FF0066"/>
                    </a:solidFill>
                    <a:latin typeface="+mn-lt"/>
                  </a:rPr>
                  <a:t>1</a:t>
                </a:r>
              </a:p>
              <a:p>
                <a:pPr>
                  <a:buNone/>
                  <a:defRPr/>
                </a:pPr>
                <a:r>
                  <a:rPr lang="en-US" altLang="zh-TW" i="1" dirty="0">
                    <a:solidFill>
                      <a:srgbClr val="FF0066"/>
                    </a:solidFill>
                    <a:latin typeface="+mn-lt"/>
                  </a:rPr>
                  <a:t>S</a:t>
                </a:r>
                <a:r>
                  <a:rPr lang="en-US" altLang="zh-TW" baseline="-25000" dirty="0">
                    <a:solidFill>
                      <a:srgbClr val="FF0066"/>
                    </a:solidFill>
                    <a:latin typeface="+mn-lt"/>
                  </a:rPr>
                  <a:t>2        </a:t>
                </a:r>
                <a:r>
                  <a:rPr lang="en-US" altLang="zh-TW" dirty="0">
                    <a:solidFill>
                      <a:srgbClr val="FF0066"/>
                    </a:solidFill>
                    <a:latin typeface="+mn-lt"/>
                  </a:rPr>
                  <a:t>To</a:t>
                </a:r>
                <a:endParaRPr lang="en-US" altLang="zh-TW" baseline="-25000" dirty="0">
                  <a:solidFill>
                    <a:srgbClr val="FF0066"/>
                  </a:solidFill>
                  <a:latin typeface="+mn-lt"/>
                </a:endParaRPr>
              </a:p>
              <a:p>
                <a:pPr>
                  <a:buNone/>
                  <a:defRPr/>
                </a:pPr>
                <a:r>
                  <a:rPr lang="en-US" altLang="zh-TW" i="1" dirty="0">
                    <a:solidFill>
                      <a:srgbClr val="FF0066"/>
                    </a:solidFill>
                    <a:latin typeface="+mn-lt"/>
                  </a:rPr>
                  <a:t>S</a:t>
                </a:r>
                <a:r>
                  <a:rPr lang="en-US" altLang="zh-TW" baseline="-25000" dirty="0">
                    <a:solidFill>
                      <a:srgbClr val="FF0066"/>
                    </a:solidFill>
                    <a:latin typeface="+mn-lt"/>
                  </a:rPr>
                  <a:t>3</a:t>
                </a:r>
                <a:endParaRPr lang="zh-TW" altLang="en-US" dirty="0">
                  <a:solidFill>
                    <a:srgbClr val="FF0066"/>
                  </a:solidFill>
                  <a:latin typeface="+mn-lt"/>
                </a:endParaRPr>
              </a:p>
            </p:txBody>
          </p:sp>
          <p:pic>
            <p:nvPicPr>
              <p:cNvPr id="10" name="圖片 14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4054" y="3063738"/>
                <a:ext cx="228953" cy="1236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矩形 12"/>
          <p:cNvSpPr/>
          <p:nvPr/>
        </p:nvSpPr>
        <p:spPr>
          <a:xfrm>
            <a:off x="1043235" y="4747060"/>
            <a:ext cx="7705725" cy="200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10000"/>
              </a:lnSpc>
              <a:spcBef>
                <a:spcPts val="600"/>
              </a:spcBef>
              <a:buSzPct val="100000"/>
              <a:buAutoNum type="arabicPeriod"/>
              <a:defRPr/>
            </a:pPr>
            <a:r>
              <a:rPr lang="en-US" altLang="zh-TW" sz="2200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altLang="zh-TW" sz="2200" dirty="0">
                <a:solidFill>
                  <a:schemeClr val="tx1"/>
                </a:solidFill>
                <a:latin typeface="+mj-lt"/>
              </a:rPr>
              <a:t>second state, represented by the second column, is </a:t>
            </a:r>
            <a:r>
              <a:rPr lang="en-US" altLang="zh-TW" sz="2200" dirty="0" smtClean="0">
                <a:solidFill>
                  <a:schemeClr val="tx1"/>
                </a:solidFill>
                <a:latin typeface="+mj-lt"/>
              </a:rPr>
              <a:t>absorbing</a:t>
            </a:r>
          </a:p>
          <a:p>
            <a:pPr marL="361950" indent="-361950">
              <a:lnSpc>
                <a:spcPct val="110000"/>
              </a:lnSpc>
              <a:spcBef>
                <a:spcPts val="600"/>
              </a:spcBef>
              <a:buSzPct val="100000"/>
              <a:buAutoNum type="arabicPeriod"/>
              <a:defRPr/>
            </a:pPr>
            <a:r>
              <a:rPr lang="en-US" altLang="zh-TW" sz="2200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altLang="zh-TW" sz="2200" dirty="0">
                <a:solidFill>
                  <a:schemeClr val="tx1"/>
                </a:solidFill>
                <a:latin typeface="+mj-lt"/>
              </a:rPr>
              <a:t>corresponding Markov chain is also absorbing because it is possible to move from </a:t>
            </a:r>
            <a:r>
              <a:rPr lang="en-US" altLang="zh-TW" sz="2200" i="1" dirty="0">
                <a:solidFill>
                  <a:schemeClr val="tx1"/>
                </a:solidFill>
                <a:latin typeface="+mj-lt"/>
              </a:rPr>
              <a:t>S</a:t>
            </a:r>
            <a:r>
              <a:rPr lang="en-US" altLang="zh-TW" sz="2200" baseline="-25000" dirty="0">
                <a:solidFill>
                  <a:schemeClr val="tx1"/>
                </a:solidFill>
                <a:latin typeface="+mj-lt"/>
              </a:rPr>
              <a:t>1</a:t>
            </a:r>
            <a:r>
              <a:rPr lang="en-US" altLang="zh-TW" sz="2200" dirty="0">
                <a:solidFill>
                  <a:schemeClr val="tx1"/>
                </a:solidFill>
                <a:latin typeface="+mj-lt"/>
              </a:rPr>
              <a:t> to </a:t>
            </a:r>
            <a:r>
              <a:rPr lang="en-US" altLang="zh-TW" sz="2200" i="1" dirty="0">
                <a:solidFill>
                  <a:schemeClr val="tx1"/>
                </a:solidFill>
                <a:latin typeface="+mj-lt"/>
              </a:rPr>
              <a:t>S</a:t>
            </a:r>
            <a:r>
              <a:rPr lang="en-US" altLang="zh-TW" sz="2200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altLang="zh-TW" sz="2200" dirty="0">
                <a:solidFill>
                  <a:schemeClr val="tx1"/>
                </a:solidFill>
                <a:latin typeface="+mj-lt"/>
              </a:rPr>
              <a:t> in two transitions, and it is possible to move from </a:t>
            </a:r>
            <a:r>
              <a:rPr lang="en-US" altLang="zh-TW" sz="2200" i="1" dirty="0">
                <a:solidFill>
                  <a:schemeClr val="tx1"/>
                </a:solidFill>
                <a:latin typeface="+mj-lt"/>
              </a:rPr>
              <a:t>S</a:t>
            </a:r>
            <a:r>
              <a:rPr lang="en-US" altLang="zh-TW" sz="2200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altLang="zh-TW" sz="2200" dirty="0">
                <a:solidFill>
                  <a:schemeClr val="tx1"/>
                </a:solidFill>
                <a:latin typeface="+mj-lt"/>
              </a:rPr>
              <a:t> to </a:t>
            </a:r>
            <a:r>
              <a:rPr lang="en-US" altLang="zh-TW" sz="2200" i="1" dirty="0">
                <a:solidFill>
                  <a:schemeClr val="tx1"/>
                </a:solidFill>
                <a:latin typeface="+mj-lt"/>
              </a:rPr>
              <a:t>S</a:t>
            </a:r>
            <a:r>
              <a:rPr lang="en-US" altLang="zh-TW" sz="2200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altLang="zh-TW" sz="2200" dirty="0">
                <a:solidFill>
                  <a:schemeClr val="tx1"/>
                </a:solidFill>
                <a:latin typeface="+mj-lt"/>
              </a:rPr>
              <a:t> in one </a:t>
            </a:r>
            <a:r>
              <a:rPr lang="en-US" altLang="zh-TW" sz="2200" dirty="0" smtClean="0">
                <a:solidFill>
                  <a:schemeClr val="tx1"/>
                </a:solidFill>
                <a:latin typeface="+mj-lt"/>
              </a:rPr>
              <a:t>transition</a:t>
            </a:r>
            <a:endParaRPr lang="zh-TW" altLang="en-US" sz="2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" name="圖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61" y="1605062"/>
            <a:ext cx="33909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411242" y="847017"/>
            <a:ext cx="7924800" cy="584200"/>
          </a:xfrm>
          <a:prstGeom prst="rect">
            <a:avLst/>
          </a:prstGeom>
          <a:noFill/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ea typeface="標楷體" pitchFamily="65" charset="-120"/>
              </a:rPr>
              <a:t>Ex 6: </a:t>
            </a:r>
            <a:r>
              <a:rPr lang="en-US" altLang="zh-TW" dirty="0" smtClean="0">
                <a:ea typeface="標楷體" pitchFamily="65" charset="-120"/>
              </a:rPr>
              <a:t>A</a:t>
            </a:r>
            <a:r>
              <a:rPr lang="en-US" altLang="zh-TW" dirty="0" smtClean="0"/>
              <a:t>bsorbing and </a:t>
            </a:r>
            <a:r>
              <a:rPr lang="en-US" altLang="zh-TW" dirty="0" err="1" smtClean="0"/>
              <a:t>nonabsorbing</a:t>
            </a:r>
            <a:r>
              <a:rPr lang="en-US" altLang="zh-TW" dirty="0" smtClean="0"/>
              <a:t> Markov chains</a:t>
            </a:r>
            <a:endParaRPr lang="en-US" altLang="zh-TW" kern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73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69BC1358-94D4-478D-BBA9-B9304B5F66A2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78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584" y="852488"/>
            <a:ext cx="23796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altLang="zh-TW" dirty="0">
                <a:solidFill>
                  <a:schemeClr val="tx1"/>
                </a:solidFill>
                <a:latin typeface="+mn-lt"/>
              </a:rPr>
              <a:t>(b) For the matrix</a:t>
            </a:r>
            <a:endParaRPr lang="zh-TW" altLang="en-US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636556"/>
              </p:ext>
            </p:extLst>
          </p:nvPr>
        </p:nvGraphicFramePr>
        <p:xfrm>
          <a:off x="1209675" y="2732088"/>
          <a:ext cx="2700338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9" name="方程式" r:id="rId3" imgW="1460160" imgH="888840" progId="Equation.3">
                  <p:embed/>
                </p:oleObj>
              </mc:Choice>
              <mc:Fallback>
                <p:oleObj name="方程式" r:id="rId3" imgW="1460160" imgH="888840" progId="Equation.3">
                  <p:embed/>
                  <p:pic>
                    <p:nvPicPr>
                      <p:cNvPr id="9114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2732088"/>
                        <a:ext cx="2700338" cy="164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群組 11"/>
          <p:cNvGrpSpPr>
            <a:grpSpLocks/>
          </p:cNvGrpSpPr>
          <p:nvPr/>
        </p:nvGrpSpPr>
        <p:grpSpPr bwMode="auto">
          <a:xfrm>
            <a:off x="1692275" y="1557339"/>
            <a:ext cx="2117725" cy="1015663"/>
            <a:chOff x="2034950" y="1960265"/>
            <a:chExt cx="2119087" cy="1015814"/>
          </a:xfrm>
        </p:grpSpPr>
        <p:sp>
          <p:nvSpPr>
            <p:cNvPr id="6" name="矩形 5"/>
            <p:cNvSpPr/>
            <p:nvPr/>
          </p:nvSpPr>
          <p:spPr>
            <a:xfrm>
              <a:off x="2034950" y="1960265"/>
              <a:ext cx="2119087" cy="10158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buNone/>
                <a:defRPr/>
              </a:pPr>
              <a:r>
                <a:rPr lang="en-US" altLang="zh-TW" dirty="0">
                  <a:solidFill>
                    <a:srgbClr val="FF0066"/>
                  </a:solidFill>
                  <a:latin typeface="+mn-lt"/>
                </a:rPr>
                <a:t>From</a:t>
              </a:r>
            </a:p>
            <a:p>
              <a:pPr algn="ctr">
                <a:buNone/>
                <a:defRPr/>
              </a:pPr>
              <a:r>
                <a:rPr lang="en-US" altLang="zh-TW" i="1" dirty="0" smtClean="0">
                  <a:solidFill>
                    <a:srgbClr val="FF0066"/>
                  </a:solidFill>
                  <a:latin typeface="+mn-lt"/>
                </a:rPr>
                <a:t>S</a:t>
              </a:r>
              <a:r>
                <a:rPr lang="en-US" altLang="zh-TW" baseline="-25000" dirty="0" smtClean="0">
                  <a:solidFill>
                    <a:srgbClr val="FF0066"/>
                  </a:solidFill>
                  <a:latin typeface="+mn-lt"/>
                </a:rPr>
                <a:t>1</a:t>
              </a:r>
              <a:r>
                <a:rPr lang="en-US" altLang="zh-TW" dirty="0" smtClean="0">
                  <a:solidFill>
                    <a:srgbClr val="FF0066"/>
                  </a:solidFill>
                  <a:latin typeface="+mn-lt"/>
                </a:rPr>
                <a:t>   </a:t>
              </a:r>
              <a:r>
                <a:rPr lang="en-US" altLang="zh-TW" i="1" dirty="0">
                  <a:solidFill>
                    <a:srgbClr val="FF0066"/>
                  </a:solidFill>
                  <a:latin typeface="+mn-lt"/>
                </a:rPr>
                <a:t>S</a:t>
              </a:r>
              <a:r>
                <a:rPr lang="en-US" altLang="zh-TW" baseline="-25000" dirty="0">
                  <a:solidFill>
                    <a:srgbClr val="FF0066"/>
                  </a:solidFill>
                  <a:latin typeface="+mn-lt"/>
                </a:rPr>
                <a:t>2</a:t>
              </a:r>
              <a:r>
                <a:rPr lang="en-US" altLang="zh-TW" dirty="0">
                  <a:solidFill>
                    <a:srgbClr val="FF0066"/>
                  </a:solidFill>
                  <a:latin typeface="+mn-lt"/>
                </a:rPr>
                <a:t>    </a:t>
              </a:r>
              <a:r>
                <a:rPr lang="en-US" altLang="zh-TW" i="1" dirty="0">
                  <a:solidFill>
                    <a:srgbClr val="FF0066"/>
                  </a:solidFill>
                  <a:latin typeface="+mn-lt"/>
                </a:rPr>
                <a:t>S</a:t>
              </a:r>
              <a:r>
                <a:rPr lang="en-US" altLang="zh-TW" baseline="-25000" dirty="0">
                  <a:solidFill>
                    <a:srgbClr val="FF0066"/>
                  </a:solidFill>
                  <a:latin typeface="+mn-lt"/>
                </a:rPr>
                <a:t>3     </a:t>
              </a:r>
              <a:r>
                <a:rPr lang="en-US" altLang="zh-TW" i="1" dirty="0">
                  <a:solidFill>
                    <a:srgbClr val="FF0066"/>
                  </a:solidFill>
                  <a:latin typeface="+mn-lt"/>
                </a:rPr>
                <a:t>S</a:t>
              </a:r>
              <a:r>
                <a:rPr lang="en-US" altLang="zh-TW" baseline="-25000" dirty="0">
                  <a:solidFill>
                    <a:srgbClr val="FF0066"/>
                  </a:solidFill>
                  <a:latin typeface="+mn-lt"/>
                </a:rPr>
                <a:t>4</a:t>
              </a:r>
              <a:endParaRPr lang="zh-TW" altLang="en-US" baseline="-25000" dirty="0">
                <a:solidFill>
                  <a:srgbClr val="FF0066"/>
                </a:solidFill>
                <a:latin typeface="+mn-lt"/>
              </a:endParaRPr>
            </a:p>
          </p:txBody>
        </p:sp>
        <p:pic>
          <p:nvPicPr>
            <p:cNvPr id="7" name="圖片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545" y="2350879"/>
              <a:ext cx="1889397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矩形 7"/>
          <p:cNvSpPr/>
          <p:nvPr/>
        </p:nvSpPr>
        <p:spPr>
          <a:xfrm>
            <a:off x="878266" y="4818063"/>
            <a:ext cx="769423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10000"/>
              </a:lnSpc>
              <a:spcBef>
                <a:spcPts val="600"/>
              </a:spcBef>
              <a:buSzPct val="100000"/>
              <a:buAutoNum type="arabicPeriod"/>
              <a:defRPr/>
            </a:pPr>
            <a:r>
              <a:rPr lang="en-US" altLang="zh-TW" sz="2200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altLang="zh-TW" sz="2200" dirty="0">
                <a:solidFill>
                  <a:schemeClr val="tx1"/>
                </a:solidFill>
                <a:latin typeface="+mj-lt"/>
              </a:rPr>
              <a:t>second state is </a:t>
            </a:r>
            <a:r>
              <a:rPr lang="en-US" altLang="zh-TW" sz="2200" dirty="0" smtClean="0">
                <a:solidFill>
                  <a:schemeClr val="tx1"/>
                </a:solidFill>
                <a:latin typeface="+mj-lt"/>
              </a:rPr>
              <a:t>absorbing</a:t>
            </a:r>
          </a:p>
          <a:p>
            <a:pPr marL="361950" indent="-361950">
              <a:lnSpc>
                <a:spcPct val="110000"/>
              </a:lnSpc>
              <a:spcBef>
                <a:spcPts val="600"/>
              </a:spcBef>
              <a:buSzPct val="100000"/>
              <a:buAutoNum type="arabicPeriod"/>
              <a:defRPr/>
            </a:pPr>
            <a:r>
              <a:rPr lang="en-US" altLang="zh-TW" sz="2200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altLang="zh-TW" sz="2200" dirty="0">
                <a:solidFill>
                  <a:schemeClr val="tx1"/>
                </a:solidFill>
                <a:latin typeface="+mj-lt"/>
              </a:rPr>
              <a:t>corresponding Markov chain is not absorbing because there is no way to move from state </a:t>
            </a:r>
            <a:r>
              <a:rPr lang="en-US" altLang="zh-TW" sz="2200" i="1" dirty="0">
                <a:solidFill>
                  <a:schemeClr val="tx1"/>
                </a:solidFill>
                <a:latin typeface="+mj-lt"/>
              </a:rPr>
              <a:t>S</a:t>
            </a:r>
            <a:r>
              <a:rPr lang="en-US" altLang="zh-TW" sz="2200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altLang="zh-TW" sz="2200" dirty="0">
                <a:solidFill>
                  <a:schemeClr val="tx1"/>
                </a:solidFill>
                <a:latin typeface="+mj-lt"/>
              </a:rPr>
              <a:t> or state </a:t>
            </a:r>
            <a:r>
              <a:rPr lang="en-US" altLang="zh-TW" sz="2200" i="1" dirty="0">
                <a:solidFill>
                  <a:schemeClr val="tx1"/>
                </a:solidFill>
                <a:latin typeface="+mj-lt"/>
              </a:rPr>
              <a:t>S</a:t>
            </a:r>
            <a:r>
              <a:rPr lang="en-US" altLang="zh-TW" sz="2200" baseline="-25000" dirty="0">
                <a:solidFill>
                  <a:schemeClr val="tx1"/>
                </a:solidFill>
                <a:latin typeface="+mj-lt"/>
              </a:rPr>
              <a:t>4</a:t>
            </a:r>
            <a:r>
              <a:rPr lang="en-US" altLang="zh-TW" sz="2200" dirty="0">
                <a:solidFill>
                  <a:schemeClr val="tx1"/>
                </a:solidFill>
                <a:latin typeface="+mj-lt"/>
              </a:rPr>
              <a:t> to state </a:t>
            </a:r>
            <a:r>
              <a:rPr lang="en-US" altLang="zh-TW" sz="2200" i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n-US" altLang="zh-TW" sz="2200" baseline="-25000" dirty="0" smtClean="0">
                <a:solidFill>
                  <a:schemeClr val="tx1"/>
                </a:solidFill>
                <a:latin typeface="+mj-lt"/>
              </a:rPr>
              <a:t>2</a:t>
            </a:r>
            <a:endParaRPr lang="zh-TW" altLang="en-US" sz="2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1528763"/>
            <a:ext cx="329406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群組 6"/>
          <p:cNvGrpSpPr>
            <a:grpSpLocks/>
          </p:cNvGrpSpPr>
          <p:nvPr/>
        </p:nvGrpSpPr>
        <p:grpSpPr bwMode="auto">
          <a:xfrm>
            <a:off x="3946525" y="2636838"/>
            <a:ext cx="1260475" cy="1774796"/>
            <a:chOff x="3946477" y="3022763"/>
            <a:chExt cx="1260140" cy="1610184"/>
          </a:xfrm>
        </p:grpSpPr>
        <p:grpSp>
          <p:nvGrpSpPr>
            <p:cNvPr id="21" name="群組 15"/>
            <p:cNvGrpSpPr>
              <a:grpSpLocks/>
            </p:cNvGrpSpPr>
            <p:nvPr/>
          </p:nvGrpSpPr>
          <p:grpSpPr bwMode="auto">
            <a:xfrm>
              <a:off x="3946477" y="3022763"/>
              <a:ext cx="1223638" cy="1610184"/>
              <a:chOff x="3707904" y="3063738"/>
              <a:chExt cx="1223638" cy="1610184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3707904" y="3092314"/>
                <a:ext cx="1223638" cy="15816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14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r>
                  <a:rPr lang="en-US" altLang="zh-TW" i="1" dirty="0">
                    <a:solidFill>
                      <a:srgbClr val="FF0066"/>
                    </a:solidFill>
                    <a:latin typeface="Times New Roman"/>
                    <a:ea typeface="新細明體" panose="02020500000000000000" pitchFamily="18" charset="-120"/>
                  </a:rPr>
                  <a:t>S</a:t>
                </a:r>
                <a:r>
                  <a:rPr lang="en-US" altLang="zh-TW" baseline="-25000" dirty="0">
                    <a:solidFill>
                      <a:srgbClr val="FF0066"/>
                    </a:solidFill>
                    <a:latin typeface="Times New Roman"/>
                    <a:ea typeface="新細明體" panose="02020500000000000000" pitchFamily="18" charset="-120"/>
                  </a:rPr>
                  <a:t>1</a:t>
                </a:r>
              </a:p>
              <a:p>
                <a:pPr eaLnBrk="0" hangingPunct="0">
                  <a:lnSpc>
                    <a:spcPct val="114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r>
                  <a:rPr lang="en-US" altLang="zh-TW" i="1" dirty="0" smtClean="0">
                    <a:solidFill>
                      <a:srgbClr val="FF0066"/>
                    </a:solidFill>
                    <a:latin typeface="Times New Roman"/>
                    <a:ea typeface="新細明體" panose="02020500000000000000" pitchFamily="18" charset="-120"/>
                  </a:rPr>
                  <a:t>S</a:t>
                </a:r>
                <a:r>
                  <a:rPr lang="en-US" altLang="zh-TW" baseline="-25000" dirty="0" smtClean="0">
                    <a:solidFill>
                      <a:srgbClr val="FF0066"/>
                    </a:solidFill>
                    <a:latin typeface="Times New Roman"/>
                    <a:ea typeface="新細明體" panose="02020500000000000000" pitchFamily="18" charset="-120"/>
                  </a:rPr>
                  <a:t>2</a:t>
                </a:r>
                <a:endParaRPr lang="en-US" altLang="zh-TW" baseline="-25000" dirty="0">
                  <a:solidFill>
                    <a:srgbClr val="FF0066"/>
                  </a:solidFill>
                  <a:latin typeface="Times New Roman"/>
                  <a:ea typeface="新細明體" panose="02020500000000000000" pitchFamily="18" charset="-120"/>
                </a:endParaRPr>
              </a:p>
              <a:p>
                <a:pPr eaLnBrk="0" hangingPunct="0">
                  <a:lnSpc>
                    <a:spcPct val="114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r>
                  <a:rPr lang="en-US" altLang="zh-TW" i="1" dirty="0">
                    <a:solidFill>
                      <a:srgbClr val="FF0066"/>
                    </a:solidFill>
                    <a:latin typeface="Times New Roman"/>
                    <a:ea typeface="新細明體" panose="02020500000000000000" pitchFamily="18" charset="-120"/>
                  </a:rPr>
                  <a:t>S</a:t>
                </a:r>
                <a:r>
                  <a:rPr lang="en-US" altLang="zh-TW" baseline="-25000" dirty="0">
                    <a:solidFill>
                      <a:srgbClr val="FF0066"/>
                    </a:solidFill>
                    <a:latin typeface="Times New Roman"/>
                    <a:ea typeface="新細明體" panose="02020500000000000000" pitchFamily="18" charset="-120"/>
                  </a:rPr>
                  <a:t>3</a:t>
                </a:r>
              </a:p>
              <a:p>
                <a:pPr eaLnBrk="0" hangingPunct="0">
                  <a:lnSpc>
                    <a:spcPct val="114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r>
                  <a:rPr lang="en-US" altLang="zh-TW" i="1" dirty="0">
                    <a:solidFill>
                      <a:srgbClr val="FF0066"/>
                    </a:solidFill>
                    <a:latin typeface="Times New Roman"/>
                    <a:ea typeface="新細明體" panose="02020500000000000000" pitchFamily="18" charset="-120"/>
                  </a:rPr>
                  <a:t>S</a:t>
                </a:r>
                <a:r>
                  <a:rPr lang="en-US" altLang="zh-TW" baseline="-25000" dirty="0">
                    <a:solidFill>
                      <a:srgbClr val="FF0066"/>
                    </a:solidFill>
                    <a:latin typeface="Times New Roman"/>
                    <a:ea typeface="新細明體" panose="02020500000000000000" pitchFamily="18" charset="-120"/>
                  </a:rPr>
                  <a:t>4</a:t>
                </a:r>
                <a:endParaRPr lang="zh-TW" altLang="en-US" dirty="0">
                  <a:solidFill>
                    <a:srgbClr val="FF0066"/>
                  </a:solidFill>
                  <a:latin typeface="Times New Roman"/>
                  <a:ea typeface="新細明體" panose="02020500000000000000" pitchFamily="18" charset="-120"/>
                </a:endParaRPr>
              </a:p>
            </p:txBody>
          </p:sp>
          <p:pic>
            <p:nvPicPr>
              <p:cNvPr id="24" name="圖片 14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4054" y="3063738"/>
                <a:ext cx="294960" cy="159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文字方塊 4"/>
            <p:cNvSpPr txBox="1">
              <a:spLocks noChangeArrowheads="1"/>
            </p:cNvSpPr>
            <p:nvPr/>
          </p:nvSpPr>
          <p:spPr bwMode="auto">
            <a:xfrm>
              <a:off x="4677587" y="3615407"/>
              <a:ext cx="5290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13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mtClean="0">
                  <a:solidFill>
                    <a:srgbClr val="FF0066"/>
                  </a:solidFill>
                  <a:ea typeface="新細明體" panose="02020500000000000000" pitchFamily="18" charset="-120"/>
                </a:rPr>
                <a:t>To</a:t>
              </a:r>
              <a:endParaRPr lang="zh-TW" altLang="en-US" smtClean="0">
                <a:solidFill>
                  <a:srgbClr val="FF0066"/>
                </a:solidFill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31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69BC1358-94D4-478D-BBA9-B9304B5F66A2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79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94593" y="836712"/>
            <a:ext cx="8497887" cy="584200"/>
          </a:xfrm>
          <a:prstGeom prst="rect">
            <a:avLst/>
          </a:prstGeom>
          <a:noFill/>
        </p:spPr>
        <p:txBody>
          <a:bodyPr/>
          <a:lstStyle/>
          <a:p>
            <a:pPr marL="182563" indent="-182563">
              <a:buClr>
                <a:schemeClr val="tx1"/>
              </a:buClr>
              <a:defRPr/>
            </a:pPr>
            <a:r>
              <a:rPr lang="en-US" altLang="zh-TW" dirty="0" smtClean="0">
                <a:ea typeface="標楷體" pitchFamily="65" charset="-120"/>
              </a:rPr>
              <a:t>Ex </a:t>
            </a:r>
            <a:r>
              <a:rPr lang="en-US" altLang="zh-TW" dirty="0">
                <a:ea typeface="標楷體" pitchFamily="65" charset="-120"/>
              </a:rPr>
              <a:t>7: </a:t>
            </a:r>
            <a:r>
              <a:rPr lang="en-US" altLang="zh-TW" dirty="0" smtClean="0"/>
              <a:t>Finding steady state matrices </a:t>
            </a:r>
            <a:r>
              <a:rPr lang="en-US" altLang="zh-TW" dirty="0"/>
              <a:t>of </a:t>
            </a:r>
            <a:r>
              <a:rPr lang="en-US" altLang="zh-TW" dirty="0" smtClean="0"/>
              <a:t>absorbing </a:t>
            </a:r>
            <a:r>
              <a:rPr lang="en-US" altLang="zh-TW" dirty="0"/>
              <a:t>Markov </a:t>
            </a:r>
            <a:r>
              <a:rPr lang="en-US" altLang="zh-TW" dirty="0" smtClean="0"/>
              <a:t>chains</a:t>
            </a:r>
            <a:endParaRPr lang="en-US" altLang="zh-TW" kern="0" dirty="0">
              <a:latin typeface="+mn-lt"/>
              <a:ea typeface="+mn-ea"/>
            </a:endParaRPr>
          </a:p>
        </p:txBody>
      </p:sp>
      <p:graphicFrame>
        <p:nvGraphicFramePr>
          <p:cNvPr id="4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020783"/>
              </p:ext>
            </p:extLst>
          </p:nvPr>
        </p:nvGraphicFramePr>
        <p:xfrm>
          <a:off x="2965909" y="1331419"/>
          <a:ext cx="2459038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34" name="方程式" r:id="rId3" imgW="1295400" imgH="711200" progId="Equation.3">
                  <p:embed/>
                </p:oleObj>
              </mc:Choice>
              <mc:Fallback>
                <p:oleObj name="方程式" r:id="rId3" imgW="1295400" imgH="711200" progId="Equation.3">
                  <p:embed/>
                  <p:pic>
                    <p:nvPicPr>
                      <p:cNvPr id="93188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909" y="1331419"/>
                        <a:ext cx="2459038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683568" y="2636912"/>
            <a:ext cx="4125369" cy="461665"/>
            <a:chOff x="889000" y="2743190"/>
            <a:chExt cx="4125084" cy="462959"/>
          </a:xfrm>
        </p:grpSpPr>
        <p:sp>
          <p:nvSpPr>
            <p:cNvPr id="6" name="矩形 5"/>
            <p:cNvSpPr/>
            <p:nvPr/>
          </p:nvSpPr>
          <p:spPr>
            <a:xfrm>
              <a:off x="889000" y="2743190"/>
              <a:ext cx="3129167" cy="4629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altLang="zh-TW" dirty="0">
                  <a:solidFill>
                    <a:schemeClr val="tx1"/>
                  </a:solidFill>
                  <a:latin typeface="+mn-lt"/>
                </a:rPr>
                <a:t>Use the matrix </a:t>
              </a:r>
              <a:r>
                <a:rPr lang="en-US" altLang="zh-TW" dirty="0" smtClean="0">
                  <a:solidFill>
                    <a:schemeClr val="tx1"/>
                  </a:solidFill>
                  <a:latin typeface="+mn-lt"/>
                </a:rPr>
                <a:t>equation</a:t>
              </a:r>
              <a:endParaRPr lang="zh-TW" altLang="en-US" dirty="0">
                <a:solidFill>
                  <a:schemeClr val="tx1"/>
                </a:solidFill>
                <a:latin typeface="+mn-lt"/>
              </a:endParaRPr>
            </a:p>
          </p:txBody>
        </p:sp>
        <p:graphicFrame>
          <p:nvGraphicFramePr>
            <p:cNvPr id="7" name="物件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4901209"/>
                </p:ext>
              </p:extLst>
            </p:nvPr>
          </p:nvGraphicFramePr>
          <p:xfrm>
            <a:off x="3923471" y="2765931"/>
            <a:ext cx="1090613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835" name="方程式" r:id="rId5" imgW="545863" imgH="190417" progId="Equation.3">
                    <p:embed/>
                  </p:oleObj>
                </mc:Choice>
                <mc:Fallback>
                  <p:oleObj name="方程式" r:id="rId5" imgW="545863" imgH="190417" progId="Equation.3">
                    <p:embed/>
                    <p:pic>
                      <p:nvPicPr>
                        <p:cNvPr id="93193" name="物件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471" y="2765931"/>
                          <a:ext cx="1090613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019988"/>
              </p:ext>
            </p:extLst>
          </p:nvPr>
        </p:nvGraphicFramePr>
        <p:xfrm>
          <a:off x="1523356" y="3137560"/>
          <a:ext cx="298767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36" name="方程式" r:id="rId7" imgW="1524000" imgH="711200" progId="Equation.3">
                  <p:embed/>
                </p:oleObj>
              </mc:Choice>
              <mc:Fallback>
                <p:oleObj name="方程式" r:id="rId7" imgW="1524000" imgH="711200" progId="Equation.3">
                  <p:embed/>
                  <p:pic>
                    <p:nvPicPr>
                      <p:cNvPr id="9319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356" y="3137560"/>
                        <a:ext cx="2987675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732035" y="4509120"/>
            <a:ext cx="787241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  <a:defRPr/>
            </a:pPr>
            <a:r>
              <a:rPr lang="en-US" altLang="zh-TW" dirty="0">
                <a:solidFill>
                  <a:schemeClr val="tx1"/>
                </a:solidFill>
                <a:latin typeface="+mn-lt"/>
              </a:rPr>
              <a:t>along with the equation </a:t>
            </a:r>
            <a:r>
              <a:rPr lang="en-US" altLang="zh-TW" i="1" dirty="0">
                <a:solidFill>
                  <a:schemeClr val="tx1"/>
                </a:solidFill>
                <a:latin typeface="+mn-lt"/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zh-TW" dirty="0">
                <a:solidFill>
                  <a:schemeClr val="tx1"/>
                </a:solidFill>
                <a:latin typeface="+mn-lt"/>
              </a:rPr>
              <a:t> + </a:t>
            </a:r>
            <a:r>
              <a:rPr lang="en-US" altLang="zh-TW" i="1" dirty="0">
                <a:solidFill>
                  <a:schemeClr val="tx1"/>
                </a:solidFill>
                <a:latin typeface="+mn-lt"/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zh-TW" dirty="0">
                <a:solidFill>
                  <a:schemeClr val="tx1"/>
                </a:solidFill>
                <a:latin typeface="+mn-lt"/>
              </a:rPr>
              <a:t> + </a:t>
            </a:r>
            <a:r>
              <a:rPr lang="en-US" altLang="zh-TW" i="1" dirty="0">
                <a:solidFill>
                  <a:schemeClr val="tx1"/>
                </a:solidFill>
                <a:latin typeface="+mn-lt"/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altLang="zh-TW" dirty="0">
                <a:solidFill>
                  <a:schemeClr val="tx1"/>
                </a:solidFill>
                <a:latin typeface="+mn-lt"/>
              </a:rPr>
              <a:t> = 1 </a:t>
            </a:r>
            <a:r>
              <a:rPr lang="en-US" altLang="zh-TW" dirty="0" smtClean="0">
                <a:solidFill>
                  <a:schemeClr val="tx1"/>
                </a:solidFill>
                <a:latin typeface="+mn-lt"/>
              </a:rPr>
              <a:t>to derive</a:t>
            </a:r>
            <a:endParaRPr lang="zh-TW" altLang="en-US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1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690697"/>
              </p:ext>
            </p:extLst>
          </p:nvPr>
        </p:nvGraphicFramePr>
        <p:xfrm>
          <a:off x="1256867" y="5086586"/>
          <a:ext cx="3006725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37" name="方程式" r:id="rId9" imgW="1549400" imgH="914400" progId="Equation.3">
                  <p:embed/>
                </p:oleObj>
              </mc:Choice>
              <mc:Fallback>
                <p:oleObj name="方程式" r:id="rId9" imgW="1549400" imgH="914400" progId="Equation.3">
                  <p:embed/>
                  <p:pic>
                    <p:nvPicPr>
                      <p:cNvPr id="94211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867" y="5086586"/>
                        <a:ext cx="3006725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78840"/>
              </p:ext>
            </p:extLst>
          </p:nvPr>
        </p:nvGraphicFramePr>
        <p:xfrm>
          <a:off x="4591050" y="5375275"/>
          <a:ext cx="1666875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38" name="方程式" r:id="rId11" imgW="850680" imgH="609480" progId="Equation.3">
                  <p:embed/>
                </p:oleObj>
              </mc:Choice>
              <mc:Fallback>
                <p:oleObj name="方程式" r:id="rId11" imgW="850680" imgH="609480" progId="Equation.3">
                  <p:embed/>
                  <p:pic>
                    <p:nvPicPr>
                      <p:cNvPr id="8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5375275"/>
                        <a:ext cx="1666875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9"/>
          <p:cNvSpPr txBox="1">
            <a:spLocks noChangeArrowheads="1"/>
          </p:cNvSpPr>
          <p:nvPr/>
        </p:nvSpPr>
        <p:spPr bwMode="auto">
          <a:xfrm>
            <a:off x="6368048" y="5309742"/>
            <a:ext cx="27759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9875" indent="-269875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zh-TW" sz="1800" dirty="0" smtClean="0">
                <a:solidFill>
                  <a:srgbClr val="0000FF"/>
                </a:solidFill>
              </a:rPr>
              <a:t>※ The solution coincides with the second column of the transition probability matrix </a:t>
            </a:r>
            <a:r>
              <a:rPr lang="en-US" altLang="zh-TW" sz="1800" i="1" dirty="0" smtClean="0">
                <a:solidFill>
                  <a:srgbClr val="0000FF"/>
                </a:solidFill>
              </a:rPr>
              <a:t>P</a:t>
            </a:r>
            <a:endParaRPr lang="en-US" altLang="zh-TW" sz="1800" i="1" dirty="0">
              <a:solidFill>
                <a:srgbClr val="0000FF"/>
              </a:solidFill>
            </a:endParaRPr>
          </a:p>
        </p:txBody>
      </p:sp>
      <p:sp>
        <p:nvSpPr>
          <p:cNvPr id="14" name="文字方塊 9"/>
          <p:cNvSpPr txBox="1">
            <a:spLocks noChangeArrowheads="1"/>
          </p:cNvSpPr>
          <p:nvPr/>
        </p:nvSpPr>
        <p:spPr bwMode="auto">
          <a:xfrm>
            <a:off x="5561276" y="1825402"/>
            <a:ext cx="3043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9875" indent="-269875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zh-TW" sz="1800" dirty="0" smtClean="0">
                <a:solidFill>
                  <a:srgbClr val="0000FF"/>
                </a:solidFill>
              </a:rPr>
              <a:t>※ Note that </a:t>
            </a:r>
            <a:r>
              <a:rPr lang="en-US" altLang="zh-TW" sz="1800" i="1" dirty="0" smtClean="0">
                <a:solidFill>
                  <a:srgbClr val="0000FF"/>
                </a:solidFill>
              </a:rPr>
              <a:t>P </a:t>
            </a:r>
            <a:r>
              <a:rPr lang="en-US" altLang="zh-TW" sz="1800" dirty="0" smtClean="0">
                <a:solidFill>
                  <a:srgbClr val="0000FF"/>
                </a:solidFill>
              </a:rPr>
              <a:t>is not regular</a:t>
            </a:r>
            <a:endParaRPr lang="en-US" altLang="zh-TW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AFC8D1A4-0298-4B9C-8EEF-4DC1BE8E1295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8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182667"/>
              </p:ext>
            </p:extLst>
          </p:nvPr>
        </p:nvGraphicFramePr>
        <p:xfrm>
          <a:off x="1771650" y="1261889"/>
          <a:ext cx="2081213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" name="Equation" r:id="rId3" imgW="1041120" imgH="711000" progId="Equation.DSMT4">
                  <p:embed/>
                </p:oleObj>
              </mc:Choice>
              <mc:Fallback>
                <p:oleObj name="Equation" r:id="rId3" imgW="1041120" imgH="711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1261889"/>
                        <a:ext cx="2081213" cy="1420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337258"/>
              </p:ext>
            </p:extLst>
          </p:nvPr>
        </p:nvGraphicFramePr>
        <p:xfrm>
          <a:off x="4260850" y="1528589"/>
          <a:ext cx="19542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6" name="Equation" r:id="rId5" imgW="977760" imgH="469800" progId="Equation.DSMT4">
                  <p:embed/>
                </p:oleObj>
              </mc:Choice>
              <mc:Fallback>
                <p:oleObj name="Equation" r:id="rId5" imgW="97776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1528589"/>
                        <a:ext cx="1954213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81000" y="833264"/>
            <a:ext cx="579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Ex 4: Find </a:t>
            </a:r>
            <a:r>
              <a:rPr lang="en-US" altLang="zh-TW" i="1">
                <a:ea typeface="標楷體" pitchFamily="65" charset="-120"/>
              </a:rPr>
              <a:t>AB</a:t>
            </a:r>
            <a:endParaRPr lang="en-US" altLang="zh-TW">
              <a:ea typeface="標楷體" pitchFamily="65" charset="-120"/>
            </a:endParaRP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533400" y="2547764"/>
            <a:ext cx="166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>
                <a:ea typeface="標楷體" pitchFamily="65" charset="-120"/>
              </a:rPr>
              <a:t>Sol:</a:t>
            </a:r>
          </a:p>
        </p:txBody>
      </p:sp>
      <p:graphicFrame>
        <p:nvGraphicFramePr>
          <p:cNvPr id="717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009727"/>
              </p:ext>
            </p:extLst>
          </p:nvPr>
        </p:nvGraphicFramePr>
        <p:xfrm>
          <a:off x="1042988" y="2992264"/>
          <a:ext cx="5738812" cy="289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7" name="Equation" r:id="rId7" imgW="2869920" imgH="1447560" progId="Equation.DSMT4">
                  <p:embed/>
                </p:oleObj>
              </mc:Choice>
              <mc:Fallback>
                <p:oleObj name="Equation" r:id="rId7" imgW="2869920" imgH="1447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992264"/>
                        <a:ext cx="5738812" cy="289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1036"/>
          <p:cNvSpPr txBox="1">
            <a:spLocks noChangeArrowheads="1"/>
          </p:cNvSpPr>
          <p:nvPr/>
        </p:nvSpPr>
        <p:spPr bwMode="auto">
          <a:xfrm>
            <a:off x="500063" y="5905326"/>
            <a:ext cx="80724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1"/>
              </a:buClr>
              <a:buSzPct val="40000"/>
            </a:pPr>
            <a:r>
              <a:rPr lang="en-US" altLang="zh-TW" dirty="0">
                <a:ea typeface="標楷體" pitchFamily="65" charset="-120"/>
              </a:rPr>
              <a:t>Note: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(1)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BA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is not multipliable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           (2) Even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BA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is multipliable, 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it could be that </a:t>
            </a:r>
            <a:r>
              <a:rPr lang="en-US" altLang="zh-TW" i="1" dirty="0" smtClean="0">
                <a:solidFill>
                  <a:schemeClr val="tx1"/>
                </a:solidFill>
                <a:ea typeface="標楷體" pitchFamily="65" charset="-120"/>
              </a:rPr>
              <a:t>AB </a:t>
            </a:r>
            <a:r>
              <a:rPr lang="en-US" altLang="zh-TW" dirty="0" smtClean="0">
                <a:solidFill>
                  <a:schemeClr val="tx1"/>
                </a:solidFill>
              </a:rPr>
              <a:t>≠ </a:t>
            </a:r>
            <a:r>
              <a:rPr lang="en-US" altLang="zh-TW" i="1" dirty="0" smtClean="0">
                <a:solidFill>
                  <a:schemeClr val="tx1"/>
                </a:solidFill>
              </a:rPr>
              <a:t>BA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 </a:t>
            </a:r>
            <a:endParaRPr lang="en-US" altLang="zh-TW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69BC1358-94D4-478D-BBA9-B9304B5F66A2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80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graphicFrame>
        <p:nvGraphicFramePr>
          <p:cNvPr id="3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692567"/>
              </p:ext>
            </p:extLst>
          </p:nvPr>
        </p:nvGraphicFramePr>
        <p:xfrm>
          <a:off x="1936675" y="764704"/>
          <a:ext cx="3027362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53" name="方程式" r:id="rId3" imgW="1485900" imgH="914400" progId="Equation.3">
                  <p:embed/>
                </p:oleObj>
              </mc:Choice>
              <mc:Fallback>
                <p:oleObj name="方程式" r:id="rId3" imgW="1485900" imgH="914400" progId="Equation.3">
                  <p:embed/>
                  <p:pic>
                    <p:nvPicPr>
                      <p:cNvPr id="95236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675" y="764704"/>
                        <a:ext cx="3027362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群組 4"/>
          <p:cNvGrpSpPr>
            <a:grpSpLocks/>
          </p:cNvGrpSpPr>
          <p:nvPr/>
        </p:nvGrpSpPr>
        <p:grpSpPr bwMode="auto">
          <a:xfrm>
            <a:off x="323528" y="3154642"/>
            <a:ext cx="4386137" cy="461665"/>
            <a:chOff x="897232" y="3337643"/>
            <a:chExt cx="4385834" cy="462959"/>
          </a:xfrm>
        </p:grpSpPr>
        <p:sp>
          <p:nvSpPr>
            <p:cNvPr id="5" name="矩形 4"/>
            <p:cNvSpPr/>
            <p:nvPr/>
          </p:nvSpPr>
          <p:spPr>
            <a:xfrm>
              <a:off x="897232" y="3337643"/>
              <a:ext cx="4385834" cy="4629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altLang="zh-TW" dirty="0">
                  <a:solidFill>
                    <a:schemeClr val="tx1"/>
                  </a:solidFill>
                  <a:latin typeface="+mn-lt"/>
                </a:rPr>
                <a:t>Use the matrix equation               </a:t>
              </a:r>
              <a:endParaRPr lang="zh-TW" altLang="en-US" dirty="0">
                <a:solidFill>
                  <a:schemeClr val="tx1"/>
                </a:solidFill>
                <a:latin typeface="+mn-lt"/>
              </a:endParaRPr>
            </a:p>
          </p:txBody>
        </p:sp>
        <p:graphicFrame>
          <p:nvGraphicFramePr>
            <p:cNvPr id="6" name="物件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0062037"/>
                </p:ext>
              </p:extLst>
            </p:nvPr>
          </p:nvGraphicFramePr>
          <p:xfrm>
            <a:off x="3995970" y="3378622"/>
            <a:ext cx="1090613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854" name="方程式" r:id="rId5" imgW="545863" imgH="190417" progId="Equation.3">
                    <p:embed/>
                  </p:oleObj>
                </mc:Choice>
                <mc:Fallback>
                  <p:oleObj name="方程式" r:id="rId5" imgW="545863" imgH="190417" progId="Equation.3">
                    <p:embed/>
                    <p:pic>
                      <p:nvPicPr>
                        <p:cNvPr id="95241" name="物件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5970" y="3378622"/>
                          <a:ext cx="1090613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686942"/>
              </p:ext>
            </p:extLst>
          </p:nvPr>
        </p:nvGraphicFramePr>
        <p:xfrm>
          <a:off x="4531099" y="2491200"/>
          <a:ext cx="3721100" cy="185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55" name="方程式" r:id="rId7" imgW="1879560" imgH="939600" progId="Equation.3">
                  <p:embed/>
                </p:oleObj>
              </mc:Choice>
              <mc:Fallback>
                <p:oleObj name="方程式" r:id="rId7" imgW="1879560" imgH="939600" progId="Equation.3">
                  <p:embed/>
                  <p:pic>
                    <p:nvPicPr>
                      <p:cNvPr id="95238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1099" y="2491200"/>
                        <a:ext cx="3721100" cy="185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23528" y="4331486"/>
            <a:ext cx="787241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  <a:defRPr/>
            </a:pPr>
            <a:r>
              <a:rPr lang="en-US" altLang="zh-TW" dirty="0">
                <a:solidFill>
                  <a:schemeClr val="tx1"/>
                </a:solidFill>
                <a:latin typeface="+mn-lt"/>
              </a:rPr>
              <a:t>along with the equation </a:t>
            </a:r>
            <a:r>
              <a:rPr lang="en-US" altLang="zh-TW" i="1" dirty="0">
                <a:solidFill>
                  <a:schemeClr val="tx1"/>
                </a:solidFill>
                <a:latin typeface="+mn-lt"/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zh-TW" dirty="0">
                <a:solidFill>
                  <a:schemeClr val="tx1"/>
                </a:solidFill>
                <a:latin typeface="+mn-lt"/>
              </a:rPr>
              <a:t> + </a:t>
            </a:r>
            <a:r>
              <a:rPr lang="en-US" altLang="zh-TW" i="1" dirty="0">
                <a:solidFill>
                  <a:schemeClr val="tx1"/>
                </a:solidFill>
                <a:latin typeface="+mn-lt"/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zh-TW" dirty="0">
                <a:solidFill>
                  <a:schemeClr val="tx1"/>
                </a:solidFill>
                <a:latin typeface="+mn-lt"/>
              </a:rPr>
              <a:t> + </a:t>
            </a:r>
            <a:r>
              <a:rPr lang="en-US" altLang="zh-TW" i="1" dirty="0">
                <a:solidFill>
                  <a:schemeClr val="tx1"/>
                </a:solidFill>
                <a:latin typeface="+mn-lt"/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altLang="zh-TW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+ </a:t>
            </a:r>
            <a:r>
              <a:rPr lang="en-US" altLang="zh-TW" i="1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4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+mn-lt"/>
              </a:rPr>
              <a:t>= 1 to </a:t>
            </a:r>
            <a:r>
              <a:rPr lang="en-US" altLang="zh-TW" dirty="0" smtClean="0">
                <a:solidFill>
                  <a:schemeClr val="tx1"/>
                </a:solidFill>
                <a:latin typeface="+mn-lt"/>
              </a:rPr>
              <a:t>derive</a:t>
            </a:r>
            <a:endParaRPr lang="zh-TW" altLang="en-US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9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914158"/>
              </p:ext>
            </p:extLst>
          </p:nvPr>
        </p:nvGraphicFramePr>
        <p:xfrm>
          <a:off x="331862" y="4823983"/>
          <a:ext cx="344805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56" name="方程式" r:id="rId9" imgW="1688760" imgH="965160" progId="Equation.3">
                  <p:embed/>
                </p:oleObj>
              </mc:Choice>
              <mc:Fallback>
                <p:oleObj name="方程式" r:id="rId9" imgW="1688760" imgH="965160" progId="Equation.3">
                  <p:embed/>
                  <p:pic>
                    <p:nvPicPr>
                      <p:cNvPr id="96259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62" y="4823983"/>
                        <a:ext cx="344805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693452"/>
              </p:ext>
            </p:extLst>
          </p:nvPr>
        </p:nvGraphicFramePr>
        <p:xfrm>
          <a:off x="3779912" y="4979988"/>
          <a:ext cx="3544888" cy="15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57" name="方程式" r:id="rId11" imgW="1790640" imgH="787320" progId="Equation.3">
                  <p:embed/>
                </p:oleObj>
              </mc:Choice>
              <mc:Fallback>
                <p:oleObj name="方程式" r:id="rId11" imgW="1790640" imgH="787320" progId="Equation.3">
                  <p:embed/>
                  <p:pic>
                    <p:nvPicPr>
                      <p:cNvPr id="7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979988"/>
                        <a:ext cx="3544888" cy="155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9"/>
          <p:cNvSpPr txBox="1">
            <a:spLocks noChangeArrowheads="1"/>
          </p:cNvSpPr>
          <p:nvPr/>
        </p:nvSpPr>
        <p:spPr bwMode="auto">
          <a:xfrm>
            <a:off x="7092280" y="4578251"/>
            <a:ext cx="19404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9875" indent="-269875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zh-TW" sz="1800" dirty="0" smtClean="0">
                <a:solidFill>
                  <a:srgbClr val="0000FF"/>
                </a:solidFill>
              </a:rPr>
              <a:t>※ The Markov chain has infinitely many steady state matrices</a:t>
            </a:r>
            <a:r>
              <a:rPr lang="zh-TW" altLang="en-US" sz="1800" dirty="0" smtClean="0">
                <a:solidFill>
                  <a:srgbClr val="0000FF"/>
                </a:solidFill>
              </a:rPr>
              <a:t> </a:t>
            </a:r>
            <a:r>
              <a:rPr lang="en-US" altLang="zh-TW" sz="1800" dirty="0" smtClean="0">
                <a:solidFill>
                  <a:srgbClr val="0000FF"/>
                </a:solidFill>
              </a:rPr>
              <a:t>(depending on different initial state vectors)</a:t>
            </a:r>
            <a:endParaRPr lang="en-US" altLang="zh-TW" sz="1800" i="1" dirty="0">
              <a:solidFill>
                <a:srgbClr val="0000FF"/>
              </a:solidFill>
            </a:endParaRPr>
          </a:p>
        </p:txBody>
      </p:sp>
      <p:sp>
        <p:nvSpPr>
          <p:cNvPr id="12" name="文字方塊 9"/>
          <p:cNvSpPr txBox="1">
            <a:spLocks noChangeArrowheads="1"/>
          </p:cNvSpPr>
          <p:nvPr/>
        </p:nvSpPr>
        <p:spPr bwMode="auto">
          <a:xfrm>
            <a:off x="5152770" y="1511900"/>
            <a:ext cx="3043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9875" indent="-269875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zh-TW" sz="1800" dirty="0" smtClean="0">
                <a:solidFill>
                  <a:srgbClr val="0000FF"/>
                </a:solidFill>
              </a:rPr>
              <a:t>※ Note that </a:t>
            </a:r>
            <a:r>
              <a:rPr lang="en-US" altLang="zh-TW" sz="1800" i="1" dirty="0" smtClean="0">
                <a:solidFill>
                  <a:srgbClr val="0000FF"/>
                </a:solidFill>
              </a:rPr>
              <a:t>P </a:t>
            </a:r>
            <a:r>
              <a:rPr lang="en-US" altLang="zh-TW" sz="1800" dirty="0" smtClean="0">
                <a:solidFill>
                  <a:srgbClr val="0000FF"/>
                </a:solidFill>
              </a:rPr>
              <a:t>is not regular</a:t>
            </a:r>
            <a:endParaRPr lang="en-US" altLang="zh-TW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69BC1358-94D4-478D-BBA9-B9304B5F66A2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81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924800" cy="601663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Keywords in Section 2.5:</a:t>
            </a:r>
            <a:endParaRPr lang="zh-TW" alt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803176"/>
            <a:ext cx="8435280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6850" indent="-1968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571500" indent="-1143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77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TW" kern="0" dirty="0" smtClean="0">
                <a:solidFill>
                  <a:schemeClr val="tx1"/>
                </a:solidFill>
              </a:rPr>
              <a:t>stochastic matrix:  </a:t>
            </a:r>
            <a:r>
              <a:rPr lang="zh-TW" altLang="en-US" kern="0" dirty="0" smtClean="0">
                <a:solidFill>
                  <a:schemeClr val="tx1"/>
                </a:solidFill>
              </a:rPr>
              <a:t>隨機矩陣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kern="0" dirty="0" smtClean="0">
                <a:solidFill>
                  <a:schemeClr val="tx1"/>
                </a:solidFill>
              </a:rPr>
              <a:t>transition probability matrix:  </a:t>
            </a:r>
            <a:r>
              <a:rPr lang="zh-TW" altLang="en-US" kern="0" dirty="0">
                <a:solidFill>
                  <a:schemeClr val="tx1"/>
                </a:solidFill>
              </a:rPr>
              <a:t>移轉</a:t>
            </a:r>
            <a:r>
              <a:rPr lang="zh-TW" altLang="en-US" kern="0" dirty="0" smtClean="0">
                <a:solidFill>
                  <a:schemeClr val="tx1"/>
                </a:solidFill>
              </a:rPr>
              <a:t>機率矩陣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kern="0" dirty="0" smtClean="0">
                <a:solidFill>
                  <a:schemeClr val="tx1"/>
                </a:solidFill>
              </a:rPr>
              <a:t>Markov chain:  </a:t>
            </a:r>
            <a:r>
              <a:rPr lang="zh-TW" altLang="en-US" kern="0" dirty="0" smtClean="0">
                <a:solidFill>
                  <a:schemeClr val="tx1"/>
                </a:solidFill>
              </a:rPr>
              <a:t>馬可夫鏈</a:t>
            </a:r>
            <a:endParaRPr lang="en-US" altLang="zh-TW" kern="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TW" kern="0" dirty="0" smtClean="0">
                <a:solidFill>
                  <a:schemeClr val="tx1"/>
                </a:solidFill>
              </a:rPr>
              <a:t>steady state matrix:  </a:t>
            </a:r>
            <a:r>
              <a:rPr lang="zh-TW" altLang="en-US" kern="0" dirty="0" smtClean="0">
                <a:solidFill>
                  <a:schemeClr val="tx1"/>
                </a:solidFill>
              </a:rPr>
              <a:t>穩定狀態矩陣</a:t>
            </a:r>
            <a:endParaRPr lang="en-US" altLang="zh-TW" kern="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TW" kern="0" dirty="0" smtClean="0">
                <a:solidFill>
                  <a:schemeClr val="tx1"/>
                </a:solidFill>
              </a:rPr>
              <a:t>regular </a:t>
            </a:r>
            <a:r>
              <a:rPr lang="en-US" altLang="zh-TW" kern="0" dirty="0">
                <a:solidFill>
                  <a:schemeClr val="tx1"/>
                </a:solidFill>
              </a:rPr>
              <a:t>stochastic </a:t>
            </a:r>
            <a:r>
              <a:rPr lang="en-US" altLang="zh-TW" kern="0" dirty="0" smtClean="0">
                <a:solidFill>
                  <a:schemeClr val="tx1"/>
                </a:solidFill>
              </a:rPr>
              <a:t>matrix:  </a:t>
            </a:r>
            <a:r>
              <a:rPr lang="zh-TW" altLang="en-US" kern="0" dirty="0" smtClean="0">
                <a:solidFill>
                  <a:schemeClr val="tx1"/>
                </a:solidFill>
              </a:rPr>
              <a:t>正規</a:t>
            </a:r>
            <a:r>
              <a:rPr lang="zh-TW" altLang="en-US" kern="0" dirty="0">
                <a:solidFill>
                  <a:schemeClr val="tx1"/>
                </a:solidFill>
              </a:rPr>
              <a:t>化隨機</a:t>
            </a:r>
            <a:r>
              <a:rPr lang="zh-TW" altLang="en-US" kern="0" dirty="0" smtClean="0">
                <a:solidFill>
                  <a:schemeClr val="tx1"/>
                </a:solidFill>
              </a:rPr>
              <a:t>矩陣</a:t>
            </a:r>
            <a:endParaRPr lang="zh-TW" altLang="en-US" kern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TW" kern="0" dirty="0" smtClean="0">
                <a:solidFill>
                  <a:schemeClr val="tx1"/>
                </a:solidFill>
              </a:rPr>
              <a:t>absorbing state and Markov chain:  </a:t>
            </a:r>
            <a:r>
              <a:rPr lang="zh-TW" altLang="en-US" kern="0" dirty="0" smtClean="0">
                <a:solidFill>
                  <a:schemeClr val="tx1"/>
                </a:solidFill>
              </a:rPr>
              <a:t>吸收狀態與吸收馬可夫鏈</a:t>
            </a:r>
            <a:endParaRPr lang="en-US" altLang="zh-TW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69BC1358-94D4-478D-BBA9-B9304B5F66A2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82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86750" cy="601663"/>
          </a:xfrm>
        </p:spPr>
        <p:txBody>
          <a:bodyPr/>
          <a:lstStyle/>
          <a:p>
            <a:pPr eaLnBrk="1" hangingPunct="1"/>
            <a:r>
              <a:rPr lang="en-US" altLang="zh-TW" sz="2800" dirty="0" smtClean="0"/>
              <a:t>2.6 Applications of Matrix Operations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836712"/>
            <a:ext cx="8320088" cy="5761310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en-US" altLang="zh-TW" dirty="0" smtClean="0"/>
              <a:t>Least Squares Regression Analysis (Example 10 in the text book vs. the linear regression in EXCEL)</a:t>
            </a:r>
          </a:p>
          <a:p>
            <a:pPr marL="806450" lvl="1" indent="-234950" eaLnBrk="1" hangingPunct="1">
              <a:lnSpc>
                <a:spcPct val="114000"/>
              </a:lnSpc>
              <a:spcBef>
                <a:spcPts val="600"/>
              </a:spcBef>
              <a:buClr>
                <a:srgbClr val="000000"/>
              </a:buClr>
              <a:buSzPct val="40000"/>
              <a:buFont typeface="Wingdings" pitchFamily="2" charset="2"/>
              <a:buChar char="l"/>
            </a:pPr>
            <a:r>
              <a:rPr lang="en-US" altLang="zh-TW" dirty="0" smtClean="0">
                <a:solidFill>
                  <a:srgbClr val="000000"/>
                </a:solidFill>
              </a:rPr>
              <a:t>Read the text book or “Applications in Ch2.pdf” downloaded from my website</a:t>
            </a:r>
          </a:p>
          <a:p>
            <a:pPr marL="806450" lvl="1" indent="-234950" eaLnBrk="1" hangingPunct="1">
              <a:lnSpc>
                <a:spcPct val="114000"/>
              </a:lnSpc>
              <a:spcBef>
                <a:spcPts val="600"/>
              </a:spcBef>
              <a:buClr>
                <a:srgbClr val="000000"/>
              </a:buClr>
              <a:buSzPct val="40000"/>
              <a:buFont typeface="Wingdings" pitchFamily="2" charset="2"/>
              <a:buChar char="l"/>
            </a:pPr>
            <a:r>
              <a:rPr lang="en-US" altLang="zh-TW" dirty="0" smtClean="0">
                <a:solidFill>
                  <a:srgbClr val="000000"/>
                </a:solidFill>
              </a:rPr>
              <a:t>See “Example 10  for regression in </a:t>
            </a:r>
            <a:r>
              <a:rPr lang="en-US" altLang="zh-TW" dirty="0" err="1" smtClean="0">
                <a:solidFill>
                  <a:srgbClr val="000000"/>
                </a:solidFill>
              </a:rPr>
              <a:t>Ch</a:t>
            </a:r>
            <a:r>
              <a:rPr lang="en-US" altLang="zh-TW" dirty="0" smtClean="0">
                <a:solidFill>
                  <a:srgbClr val="000000"/>
                </a:solidFill>
              </a:rPr>
              <a:t> 2.xlsx” downloaded from my website for example</a:t>
            </a:r>
          </a:p>
        </p:txBody>
      </p:sp>
    </p:spTree>
    <p:extLst>
      <p:ext uri="{BB962C8B-B14F-4D97-AF65-F5344CB8AC3E}">
        <p14:creationId xmlns:p14="http://schemas.microsoft.com/office/powerpoint/2010/main" val="31140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E75AD31B-3C91-4382-AD5E-E03CFB50A7B7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83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66563" name="Text Box 20"/>
          <p:cNvSpPr txBox="1">
            <a:spLocks noChangeArrowheads="1"/>
          </p:cNvSpPr>
          <p:nvPr/>
        </p:nvSpPr>
        <p:spPr bwMode="auto">
          <a:xfrm>
            <a:off x="428625" y="764704"/>
            <a:ext cx="8358188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marL="182563" indent="-182563" eaLnBrk="1" hangingPunct="1">
              <a:buClr>
                <a:schemeClr val="tx1"/>
              </a:buClr>
              <a:buSzPct val="40000"/>
            </a:pPr>
            <a:r>
              <a:rPr lang="en-US" altLang="zh-TW" dirty="0" smtClean="0">
                <a:ea typeface="標楷體" pitchFamily="65" charset="-120"/>
              </a:rPr>
              <a:t>Homework 1: Implement the matrix multiplication and the inverse of a matrix with VBA</a:t>
            </a:r>
            <a:endParaRPr lang="en-US" altLang="zh-TW" dirty="0">
              <a:ea typeface="標楷體" pitchFamily="65" charset="-120"/>
            </a:endParaRPr>
          </a:p>
          <a:p>
            <a:pPr marL="714375" lvl="1" indent="-257175" eaLnBrk="1" hangingPunct="1">
              <a:spcBef>
                <a:spcPts val="600"/>
              </a:spcBef>
              <a:buClr>
                <a:schemeClr val="tx1"/>
              </a:buClr>
              <a:buSzPct val="40000"/>
              <a:buFont typeface="Wingdings" panose="05000000000000000000" pitchFamily="2" charset="2"/>
              <a:buChar char="u"/>
            </a:pP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For matrix multiplication, input two matrices and output the resulting matrix (with one </a:t>
            </a:r>
            <a:r>
              <a:rPr lang="en-US" altLang="zh-TW" dirty="0" err="1" smtClean="0">
                <a:solidFill>
                  <a:schemeClr val="tx1"/>
                </a:solidFill>
                <a:ea typeface="標楷體" pitchFamily="65" charset="-120"/>
              </a:rPr>
              <a:t>CommandButton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)</a:t>
            </a:r>
          </a:p>
          <a:p>
            <a:pPr marL="714375" lvl="1" indent="-257175" eaLnBrk="1" hangingPunct="1">
              <a:spcBef>
                <a:spcPts val="600"/>
              </a:spcBef>
              <a:buClr>
                <a:schemeClr val="tx1"/>
              </a:buClr>
              <a:buSzPct val="40000"/>
              <a:buFont typeface="Wingdings" panose="05000000000000000000" pitchFamily="2" charset="2"/>
              <a:buChar char="u"/>
            </a:pP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For matrix inversion, input a matrix and output the inverse of the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matrix (with 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another </a:t>
            </a:r>
            <a:r>
              <a:rPr lang="en-US" altLang="zh-TW" dirty="0" err="1">
                <a:solidFill>
                  <a:schemeClr val="tx1"/>
                </a:solidFill>
                <a:ea typeface="標楷體" pitchFamily="65" charset="-120"/>
              </a:rPr>
              <a:t>CommandButton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)</a:t>
            </a:r>
            <a:endParaRPr lang="en-US" altLang="zh-TW" dirty="0" smtClean="0">
              <a:solidFill>
                <a:schemeClr val="tx1"/>
              </a:solidFill>
              <a:ea typeface="標楷體" pitchFamily="65" charset="-120"/>
            </a:endParaRP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40000"/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+mn-lt"/>
                <a:ea typeface="標楷體" pitchFamily="65" charset="-120"/>
              </a:rPr>
              <a:t>※ Learning goals: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40000"/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+mn-lt"/>
                <a:ea typeface="標楷體" pitchFamily="65" charset="-120"/>
              </a:rPr>
              <a:t>1. How to handle input (</a:t>
            </a:r>
            <a:r>
              <a:rPr lang="zh-TW" altLang="en-US" dirty="0" smtClean="0">
                <a:solidFill>
                  <a:schemeClr val="tx1"/>
                </a:solidFill>
                <a:latin typeface="+mn-lt"/>
                <a:ea typeface="標楷體" pitchFamily="65" charset="-120"/>
              </a:rPr>
              <a:t>輸入</a:t>
            </a:r>
            <a:r>
              <a:rPr lang="en-US" altLang="zh-TW" dirty="0" smtClean="0">
                <a:solidFill>
                  <a:schemeClr val="tx1"/>
                </a:solidFill>
                <a:latin typeface="+mn-lt"/>
                <a:ea typeface="標楷體" pitchFamily="65" charset="-120"/>
              </a:rPr>
              <a:t>) and output (</a:t>
            </a:r>
            <a:r>
              <a:rPr lang="zh-TW" altLang="en-US" dirty="0" smtClean="0">
                <a:solidFill>
                  <a:schemeClr val="tx1"/>
                </a:solidFill>
                <a:latin typeface="+mn-lt"/>
                <a:ea typeface="標楷體" pitchFamily="65" charset="-120"/>
              </a:rPr>
              <a:t>輸出</a:t>
            </a:r>
            <a:r>
              <a:rPr lang="en-US" altLang="zh-TW" dirty="0" smtClean="0">
                <a:solidFill>
                  <a:schemeClr val="tx1"/>
                </a:solidFill>
                <a:latin typeface="+mn-lt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+mn-lt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+mn-lt"/>
                <a:ea typeface="標楷體" pitchFamily="65" charset="-120"/>
              </a:rPr>
              <a:t>with VBA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40000"/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+mn-lt"/>
              </a:rPr>
              <a:t>2. Practice using If-Then-Else and For-Next statements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40000"/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+mn-lt"/>
              </a:rPr>
              <a:t>3. How to write and call </a:t>
            </a:r>
            <a:r>
              <a:rPr lang="en-US" altLang="zh-TW" dirty="0">
                <a:solidFill>
                  <a:schemeClr val="tx1"/>
                </a:solidFill>
                <a:latin typeface="+mn-lt"/>
              </a:rPr>
              <a:t>functions </a:t>
            </a:r>
            <a:r>
              <a:rPr lang="en-US" altLang="zh-TW" dirty="0" smtClean="0">
                <a:solidFill>
                  <a:schemeClr val="tx1"/>
                </a:solidFill>
                <a:latin typeface="+mn-lt"/>
              </a:rPr>
              <a:t>(or subroutine)</a:t>
            </a:r>
          </a:p>
          <a:p>
            <a:pPr marL="808038" lvl="1" indent="-350838" eaLnBrk="1" hangingPunct="1">
              <a:spcBef>
                <a:spcPts val="600"/>
              </a:spcBef>
              <a:buClr>
                <a:schemeClr val="tx1"/>
              </a:buClr>
              <a:buSzPct val="40000"/>
              <a:buNone/>
            </a:pP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※ 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Total 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points for this homework is 10. 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A program that can generate correct results can earn 10 points</a:t>
            </a:r>
          </a:p>
          <a:p>
            <a:pPr marL="808038" lvl="1" indent="-350838" eaLnBrk="1" hangingPunct="1">
              <a:spcBef>
                <a:spcPts val="600"/>
              </a:spcBef>
              <a:buClr>
                <a:schemeClr val="tx1"/>
              </a:buClr>
              <a:buSzPct val="40000"/>
              <a:buNone/>
            </a:pP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※ </a:t>
            </a:r>
            <a:r>
              <a:rPr lang="en-US" altLang="zh-TW" sz="2000" dirty="0" smtClean="0">
                <a:solidFill>
                  <a:srgbClr val="FF0000"/>
                </a:solidFill>
                <a:ea typeface="標楷體" pitchFamily="65" charset="-120"/>
              </a:rPr>
              <a:t>CANNOT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 use 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any 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functions, for example, SUM(), TRANSPOSE(), SUMPRODUCT(), MMULT(), 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MINVERSE(), 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or MDETERM(), etc., provided 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by EXCEL</a:t>
            </a:r>
            <a:endParaRPr lang="en-US" altLang="zh-TW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116632"/>
            <a:ext cx="8286750" cy="5612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zh-TW" sz="2800" kern="0" dirty="0" smtClean="0"/>
              <a:t>2.7 Homework 1 and 2</a:t>
            </a:r>
          </a:p>
        </p:txBody>
      </p:sp>
    </p:spTree>
    <p:extLst>
      <p:ext uri="{BB962C8B-B14F-4D97-AF65-F5344CB8AC3E}">
        <p14:creationId xmlns:p14="http://schemas.microsoft.com/office/powerpoint/2010/main" val="21081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dirty="0" smtClean="0"/>
              <a:t>2.</a:t>
            </a:r>
            <a:fld id="{0E34C985-447F-403B-81F1-26182C2E47D0}" type="slidenum">
              <a:rPr kumimoji="0" lang="en-US" altLang="zh-TW" sz="1400" smtClean="0"/>
              <a:pPr eaLnBrk="1" hangingPunct="1"/>
              <a:t>84</a:t>
            </a:fld>
            <a:endParaRPr kumimoji="0" lang="en-US" altLang="zh-TW" sz="1400" dirty="0" smtClean="0"/>
          </a:p>
        </p:txBody>
      </p:sp>
      <p:sp>
        <p:nvSpPr>
          <p:cNvPr id="92164" name="Rectangle 21"/>
          <p:cNvSpPr>
            <a:spLocks noChangeArrowheads="1"/>
          </p:cNvSpPr>
          <p:nvPr/>
        </p:nvSpPr>
        <p:spPr bwMode="auto">
          <a:xfrm>
            <a:off x="251520" y="785813"/>
            <a:ext cx="8784976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spcBef>
                <a:spcPts val="4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rgbClr val="FF0000"/>
                </a:solidFill>
                <a:ea typeface="標楷體" pitchFamily="65" charset="-120"/>
              </a:rPr>
              <a:t>Homework 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</a:rPr>
              <a:t>2: Find betas </a:t>
            </a:r>
            <a:r>
              <a:rPr lang="en-US" altLang="zh-TW" dirty="0">
                <a:solidFill>
                  <a:srgbClr val="FF0000"/>
                </a:solidFill>
                <a:ea typeface="標楷體" pitchFamily="65" charset="-120"/>
              </a:rPr>
              <a:t>for 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</a:rPr>
              <a:t>three component stocks in S&amp;P 500</a:t>
            </a:r>
            <a:endParaRPr lang="en-US" altLang="zh-TW" dirty="0">
              <a:solidFill>
                <a:srgbClr val="FF0000"/>
              </a:solidFill>
              <a:ea typeface="標楷體" pitchFamily="65" charset="-120"/>
            </a:endParaRPr>
          </a:p>
          <a:p>
            <a:pPr marL="452438" lvl="1" indent="-269875">
              <a:spcBef>
                <a:spcPts val="400"/>
              </a:spcBef>
              <a:buClr>
                <a:srgbClr val="000000"/>
              </a:buClr>
              <a:buSzPct val="40000"/>
              <a:buFont typeface="Wingdings" panose="05000000000000000000" pitchFamily="2" charset="2"/>
              <a:buChar char="u"/>
              <a:tabLst>
                <a:tab pos="354013" algn="l"/>
              </a:tabLst>
              <a:defRPr/>
            </a:pP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</a:rPr>
              <a:t>(10 points) Solve </a:t>
            </a: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the least squares regression problem as follows</a:t>
            </a:r>
          </a:p>
          <a:p>
            <a:pPr marL="376238" lvl="1">
              <a:spcBef>
                <a:spcPts val="400"/>
              </a:spcBef>
              <a:buClr>
                <a:srgbClr val="000000"/>
              </a:buClr>
              <a:buSzPct val="55000"/>
              <a:buNone/>
              <a:defRPr/>
            </a:pP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	                       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i="1" dirty="0" err="1">
                <a:solidFill>
                  <a:schemeClr val="tx1"/>
                </a:solidFill>
                <a:ea typeface="標楷體" pitchFamily="65" charset="-120"/>
              </a:rPr>
              <a:t>r</a:t>
            </a:r>
            <a:r>
              <a:rPr lang="en-US" altLang="zh-TW" i="1" baseline="-25000" dirty="0" err="1">
                <a:solidFill>
                  <a:schemeClr val="tx1"/>
                </a:solidFill>
                <a:ea typeface="標楷體" pitchFamily="65" charset="-120"/>
              </a:rPr>
              <a:t>i,t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– </a:t>
            </a:r>
            <a:r>
              <a:rPr lang="en-US" altLang="zh-TW" i="1" dirty="0" err="1">
                <a:solidFill>
                  <a:schemeClr val="tx1"/>
                </a:solidFill>
                <a:ea typeface="標楷體" pitchFamily="65" charset="-120"/>
              </a:rPr>
              <a:t>r</a:t>
            </a:r>
            <a:r>
              <a:rPr lang="en-US" altLang="zh-TW" i="1" baseline="-25000" dirty="0" err="1">
                <a:solidFill>
                  <a:schemeClr val="tx1"/>
                </a:solidFill>
                <a:ea typeface="標楷體" pitchFamily="65" charset="-120"/>
              </a:rPr>
              <a:t>f,t</a:t>
            </a:r>
            <a:r>
              <a:rPr lang="en-US" altLang="zh-TW" i="1" baseline="-25000" dirty="0">
                <a:solidFill>
                  <a:schemeClr val="tx1"/>
                </a:solidFill>
                <a:ea typeface="標楷體" pitchFamily="65" charset="-120"/>
              </a:rPr>
              <a:t> 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= </a:t>
            </a:r>
            <a:r>
              <a:rPr lang="el-GR" altLang="zh-TW" i="1" dirty="0">
                <a:solidFill>
                  <a:schemeClr val="tx1"/>
                </a:solidFill>
                <a:ea typeface="標楷體" pitchFamily="65" charset="-120"/>
              </a:rPr>
              <a:t>α</a:t>
            </a:r>
            <a:r>
              <a:rPr lang="en-US" altLang="zh-TW" i="1" baseline="-25000" dirty="0" err="1">
                <a:solidFill>
                  <a:schemeClr val="tx1"/>
                </a:solidFill>
                <a:ea typeface="標楷體" pitchFamily="65" charset="-120"/>
              </a:rPr>
              <a:t>i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 + </a:t>
            </a:r>
            <a:r>
              <a:rPr lang="el-GR" altLang="zh-TW" i="1" dirty="0">
                <a:solidFill>
                  <a:schemeClr val="tx1"/>
                </a:solidFill>
                <a:ea typeface="標楷體" pitchFamily="65" charset="-120"/>
              </a:rPr>
              <a:t>β</a:t>
            </a:r>
            <a:r>
              <a:rPr lang="en-US" altLang="zh-TW" i="1" baseline="-25000" dirty="0" err="1">
                <a:solidFill>
                  <a:schemeClr val="tx1"/>
                </a:solidFill>
                <a:ea typeface="標楷體" pitchFamily="65" charset="-120"/>
              </a:rPr>
              <a:t>i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en-US" altLang="zh-TW" i="1" dirty="0" err="1">
                <a:solidFill>
                  <a:schemeClr val="tx1"/>
                </a:solidFill>
                <a:ea typeface="標楷體" pitchFamily="65" charset="-120"/>
              </a:rPr>
              <a:t>r</a:t>
            </a:r>
            <a:r>
              <a:rPr lang="en-US" altLang="zh-TW" i="1" baseline="-25000" dirty="0" err="1">
                <a:solidFill>
                  <a:schemeClr val="tx1"/>
                </a:solidFill>
                <a:ea typeface="標楷體" pitchFamily="65" charset="-120"/>
              </a:rPr>
              <a:t>M,t</a:t>
            </a:r>
            <a:r>
              <a:rPr lang="en-US" altLang="zh-TW" dirty="0">
                <a:solidFill>
                  <a:schemeClr val="tx1"/>
                </a:solidFill>
              </a:rPr>
              <a:t> – </a:t>
            </a:r>
            <a:r>
              <a:rPr lang="en-US" altLang="zh-TW" i="1" dirty="0" err="1">
                <a:solidFill>
                  <a:schemeClr val="tx1"/>
                </a:solidFill>
                <a:ea typeface="標楷體" pitchFamily="65" charset="-120"/>
              </a:rPr>
              <a:t>r</a:t>
            </a:r>
            <a:r>
              <a:rPr lang="en-US" altLang="zh-TW" i="1" baseline="-25000" dirty="0" err="1">
                <a:solidFill>
                  <a:schemeClr val="tx1"/>
                </a:solidFill>
                <a:ea typeface="標楷體" pitchFamily="65" charset="-120"/>
              </a:rPr>
              <a:t>f,t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) + </a:t>
            </a:r>
            <a:r>
              <a:rPr lang="en-US" altLang="zh-TW" i="1" dirty="0">
                <a:solidFill>
                  <a:schemeClr val="tx1"/>
                </a:solidFill>
                <a:ea typeface="標楷體" pitchFamily="65" charset="-120"/>
              </a:rPr>
              <a:t>e</a:t>
            </a:r>
            <a:r>
              <a:rPr lang="en-US" altLang="zh-TW" i="1" baseline="-25000" dirty="0">
                <a:solidFill>
                  <a:schemeClr val="tx1"/>
                </a:solidFill>
                <a:ea typeface="標楷體" pitchFamily="65" charset="-120"/>
              </a:rPr>
              <a:t>t</a:t>
            </a:r>
            <a:endParaRPr lang="en-US" altLang="zh-TW" i="1" dirty="0">
              <a:solidFill>
                <a:schemeClr val="tx1"/>
              </a:solidFill>
              <a:ea typeface="標楷體" pitchFamily="65" charset="-120"/>
            </a:endParaRPr>
          </a:p>
          <a:p>
            <a:pPr marL="722313" lvl="2" indent="-230188">
              <a:spcBef>
                <a:spcPts val="4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r>
              <a:rPr lang="en-US" altLang="zh-TW" sz="2200" i="1" dirty="0" err="1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sz="2200" i="1" baseline="-25000" dirty="0" err="1">
                <a:solidFill>
                  <a:srgbClr val="000000"/>
                </a:solidFill>
                <a:ea typeface="標楷體" pitchFamily="65" charset="-120"/>
              </a:rPr>
              <a:t>i,t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 and </a:t>
            </a:r>
            <a:r>
              <a:rPr lang="en-US" altLang="zh-TW" sz="2200" i="1" dirty="0" err="1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sz="2200" i="1" baseline="-25000" dirty="0" err="1">
                <a:solidFill>
                  <a:srgbClr val="000000"/>
                </a:solidFill>
                <a:ea typeface="標楷體" pitchFamily="65" charset="-120"/>
              </a:rPr>
              <a:t>M,t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 are </a:t>
            </a:r>
            <a:r>
              <a:rPr lang="en-US" altLang="zh-TW" sz="2200" dirty="0">
                <a:solidFill>
                  <a:srgbClr val="FF0000"/>
                </a:solidFill>
                <a:ea typeface="標楷體" pitchFamily="65" charset="-120"/>
              </a:rPr>
              <a:t>total returns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 of the asset </a:t>
            </a:r>
            <a:r>
              <a:rPr lang="en-US" altLang="zh-TW" sz="2200" i="1" dirty="0" err="1">
                <a:solidFill>
                  <a:srgbClr val="000000"/>
                </a:solidFill>
                <a:ea typeface="標楷體" pitchFamily="65" charset="-120"/>
              </a:rPr>
              <a:t>i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 and the market index on each trading day </a:t>
            </a:r>
            <a:r>
              <a:rPr lang="en-US" altLang="zh-TW" sz="2200" i="1" dirty="0">
                <a:solidFill>
                  <a:srgbClr val="000000"/>
                </a:solidFill>
                <a:ea typeface="標楷體" pitchFamily="65" charset="-120"/>
              </a:rPr>
              <a:t>t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, which </a:t>
            </a: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include 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both capital gains and dividend income</a:t>
            </a:r>
          </a:p>
          <a:p>
            <a:pPr marL="895350" lvl="3" indent="-173038">
              <a:spcBef>
                <a:spcPts val="400"/>
              </a:spcBef>
              <a:buClr>
                <a:srgbClr val="000000"/>
              </a:buClr>
              <a:buSzPct val="4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Adjusted closing prices of S&amp;P 500 components can be downloaded from the </a:t>
            </a:r>
            <a:r>
              <a:rPr lang="en-US" altLang="zh-TW" sz="2000" dirty="0">
                <a:solidFill>
                  <a:srgbClr val="FF0000"/>
                </a:solidFill>
                <a:ea typeface="標楷體" pitchFamily="65" charset="-120"/>
              </a:rPr>
              <a:t>finance page of U.S. Yahoo 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(Use adjusted closing prices (rather than closing prices) to compute the adjusted (or said total) return)</a:t>
            </a:r>
          </a:p>
          <a:p>
            <a:pPr marL="895350" lvl="3" indent="-173038">
              <a:spcBef>
                <a:spcPts val="400"/>
              </a:spcBef>
              <a:buClr>
                <a:srgbClr val="000000"/>
              </a:buClr>
              <a:buSzPct val="4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S&amp;P 500 total return index (with tick 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symbol XX:SPXT) 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can be downloaded from the </a:t>
            </a:r>
            <a:r>
              <a:rPr lang="en-US" altLang="zh-TW" sz="2000" dirty="0" smtClean="0">
                <a:solidFill>
                  <a:srgbClr val="FF0000"/>
                </a:solidFill>
                <a:ea typeface="標楷體" pitchFamily="65" charset="-120"/>
              </a:rPr>
              <a:t>market data page of The Wall Street Journal</a:t>
            </a:r>
          </a:p>
          <a:p>
            <a:pPr marL="895350" lvl="3" indent="-173038">
              <a:spcBef>
                <a:spcPts val="400"/>
              </a:spcBef>
              <a:buClr>
                <a:srgbClr val="000000"/>
              </a:buClr>
              <a:buSzPct val="4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Convert 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daily 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returns, </a:t>
            </a:r>
            <a:r>
              <a:rPr lang="en-US" altLang="zh-TW" sz="2000" i="1" dirty="0" err="1" smtClean="0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sz="2000" i="1" baseline="-25000" dirty="0" err="1" smtClean="0">
                <a:solidFill>
                  <a:srgbClr val="000000"/>
                </a:solidFill>
                <a:ea typeface="標楷體" pitchFamily="65" charset="-120"/>
              </a:rPr>
              <a:t>i,t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 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and </a:t>
            </a:r>
            <a:r>
              <a:rPr lang="en-US" altLang="zh-TW" sz="2000" i="1" dirty="0" err="1" smtClean="0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sz="2000" i="1" baseline="-25000" dirty="0" err="1" smtClean="0">
                <a:solidFill>
                  <a:srgbClr val="000000"/>
                </a:solidFill>
                <a:ea typeface="標楷體" pitchFamily="65" charset="-120"/>
              </a:rPr>
              <a:t>M,t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, into 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annualized 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returns, i.e., </a:t>
            </a:r>
            <a:r>
              <a:rPr lang="en-US" altLang="zh-TW" sz="2000" i="1" dirty="0" err="1" smtClean="0">
                <a:solidFill>
                  <a:srgbClr val="FF0000"/>
                </a:solidFill>
                <a:ea typeface="標楷體" pitchFamily="65" charset="-120"/>
              </a:rPr>
              <a:t>r</a:t>
            </a:r>
            <a:r>
              <a:rPr lang="en-US" altLang="zh-TW" sz="2000" i="1" baseline="-25000" dirty="0" err="1" smtClean="0">
                <a:solidFill>
                  <a:srgbClr val="FF0000"/>
                </a:solidFill>
                <a:ea typeface="標楷體" pitchFamily="65" charset="-120"/>
              </a:rPr>
              <a:t>i,t</a:t>
            </a:r>
            <a:r>
              <a:rPr lang="en-US" altLang="zh-TW" sz="2000" i="1" baseline="-25000" dirty="0" smtClean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lang="zh-TW" altLang="zh-TW" sz="2000" dirty="0" smtClean="0">
                <a:solidFill>
                  <a:srgbClr val="FF0000"/>
                </a:solidFill>
              </a:rPr>
              <a:t>×</a:t>
            </a:r>
            <a:r>
              <a:rPr lang="en-US" altLang="zh-TW" sz="2000" dirty="0" smtClean="0">
                <a:solidFill>
                  <a:srgbClr val="FF0000"/>
                </a:solidFill>
              </a:rPr>
              <a:t>252 </a:t>
            </a:r>
            <a:r>
              <a:rPr lang="en-US" altLang="zh-TW" sz="2000" dirty="0" smtClean="0">
                <a:solidFill>
                  <a:schemeClr val="tx1"/>
                </a:solidFill>
              </a:rPr>
              <a:t>and </a:t>
            </a:r>
            <a:r>
              <a:rPr lang="en-US" altLang="zh-TW" sz="2000" i="1" dirty="0" err="1">
                <a:solidFill>
                  <a:srgbClr val="FF0000"/>
                </a:solidFill>
                <a:ea typeface="標楷體" pitchFamily="65" charset="-120"/>
              </a:rPr>
              <a:t>r</a:t>
            </a:r>
            <a:r>
              <a:rPr lang="en-US" altLang="zh-TW" sz="2000" i="1" baseline="-25000" dirty="0" err="1">
                <a:solidFill>
                  <a:srgbClr val="FF0000"/>
                </a:solidFill>
                <a:ea typeface="標楷體" pitchFamily="65" charset="-120"/>
              </a:rPr>
              <a:t>M,t</a:t>
            </a:r>
            <a:r>
              <a:rPr lang="en-US" altLang="zh-TW" sz="2000" i="1" baseline="-25000" dirty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lang="zh-TW" altLang="zh-TW" sz="2000" dirty="0" smtClean="0">
                <a:solidFill>
                  <a:srgbClr val="FF0000"/>
                </a:solidFill>
              </a:rPr>
              <a:t>×</a:t>
            </a:r>
            <a:r>
              <a:rPr lang="en-US" altLang="zh-TW" sz="2000" dirty="0" smtClean="0">
                <a:solidFill>
                  <a:srgbClr val="FF0000"/>
                </a:solidFill>
              </a:rPr>
              <a:t>252</a:t>
            </a:r>
            <a:r>
              <a:rPr lang="en-US" altLang="zh-TW" sz="2000" dirty="0" smtClean="0">
                <a:solidFill>
                  <a:schemeClr val="tx1"/>
                </a:solidFill>
              </a:rPr>
              <a:t>, where 252 approximates the number of trading days per year</a:t>
            </a:r>
            <a:endParaRPr lang="en-US" altLang="zh-TW" sz="2000" dirty="0">
              <a:solidFill>
                <a:schemeClr val="tx1"/>
              </a:solidFill>
              <a:ea typeface="標楷體" pitchFamily="65" charset="-120"/>
            </a:endParaRPr>
          </a:p>
          <a:p>
            <a:pPr marL="722313" lvl="2" indent="-230188">
              <a:spcBef>
                <a:spcPts val="4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The 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risk free rate </a:t>
            </a:r>
            <a:r>
              <a:rPr lang="en-US" altLang="zh-TW" sz="2200" i="1" dirty="0" err="1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sz="2200" i="1" baseline="-25000" dirty="0" err="1">
                <a:solidFill>
                  <a:srgbClr val="000000"/>
                </a:solidFill>
                <a:ea typeface="標楷體" pitchFamily="65" charset="-120"/>
              </a:rPr>
              <a:t>f,t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 is approximated by </a:t>
            </a:r>
            <a:r>
              <a:rPr lang="en-US" altLang="zh-TW" sz="2200" dirty="0">
                <a:solidFill>
                  <a:srgbClr val="FF0000"/>
                </a:solidFill>
                <a:ea typeface="標楷體" pitchFamily="65" charset="-120"/>
              </a:rPr>
              <a:t>1-month Treasury yields</a:t>
            </a:r>
          </a:p>
          <a:p>
            <a:pPr marL="895350" lvl="3" indent="-173038">
              <a:spcBef>
                <a:spcPts val="400"/>
              </a:spcBef>
              <a:buClr>
                <a:srgbClr val="000000"/>
              </a:buClr>
              <a:buSzPct val="4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U.S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. Department of the Treasury: http://www.treasury.gov/resource-center/data-chart-center/interest-rates/Pages/TextView.aspx?data=yield</a:t>
            </a:r>
          </a:p>
          <a:p>
            <a:pPr marL="717550" lvl="2" indent="-225425">
              <a:spcBef>
                <a:spcPts val="4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Today 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is assumed to be </a:t>
            </a: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July 1</a:t>
            </a:r>
            <a:r>
              <a:rPr lang="en-US" altLang="zh-TW" sz="2200" baseline="30000" dirty="0" smtClean="0">
                <a:solidFill>
                  <a:srgbClr val="000000"/>
                </a:solidFill>
                <a:ea typeface="標楷體" pitchFamily="65" charset="-120"/>
              </a:rPr>
              <a:t>st</a:t>
            </a: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, 2018 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and it is required to </a:t>
            </a: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employ the prior 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two-year historical daily </a:t>
            </a: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returns 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to solve </a:t>
            </a:r>
            <a:r>
              <a:rPr lang="el-GR" altLang="zh-TW" sz="2200" i="1" dirty="0">
                <a:solidFill>
                  <a:srgbClr val="000000"/>
                </a:solidFill>
                <a:ea typeface="標楷體" pitchFamily="65" charset="-120"/>
              </a:rPr>
              <a:t>α</a:t>
            </a:r>
            <a:r>
              <a:rPr lang="en-US" altLang="zh-TW" sz="2200" i="1" baseline="-25000" dirty="0" err="1">
                <a:solidFill>
                  <a:srgbClr val="000000"/>
                </a:solidFill>
                <a:ea typeface="標楷體" pitchFamily="65" charset="-120"/>
              </a:rPr>
              <a:t>i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 and </a:t>
            </a:r>
            <a:r>
              <a:rPr lang="el-GR" altLang="zh-TW" sz="2200" i="1" dirty="0">
                <a:solidFill>
                  <a:srgbClr val="000000"/>
                </a:solidFill>
                <a:ea typeface="標楷體" pitchFamily="65" charset="-120"/>
              </a:rPr>
              <a:t>β</a:t>
            </a:r>
            <a:r>
              <a:rPr lang="en-US" altLang="zh-TW" sz="2200" i="1" baseline="-25000" dirty="0" err="1">
                <a:solidFill>
                  <a:srgbClr val="000000"/>
                </a:solidFill>
                <a:ea typeface="標楷體" pitchFamily="65" charset="-120"/>
              </a:rPr>
              <a:t>i</a:t>
            </a:r>
            <a:r>
              <a:rPr lang="en-US" altLang="zh-TW" sz="2200" dirty="0">
                <a:solidFill>
                  <a:srgbClr val="000000"/>
                </a:solidFill>
                <a:ea typeface="標楷體" pitchFamily="65" charset="-120"/>
              </a:rPr>
              <a:t> for </a:t>
            </a: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three firms</a:t>
            </a:r>
            <a:endParaRPr lang="en-US" altLang="zh-TW" dirty="0">
              <a:solidFill>
                <a:schemeClr val="hlink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58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dirty="0" smtClean="0"/>
              <a:t>2.</a:t>
            </a:r>
            <a:fld id="{550BF4B7-0DB4-44B3-AB65-417F50BD4304}" type="slidenum">
              <a:rPr kumimoji="0" lang="en-US" altLang="zh-TW" sz="1400" smtClean="0"/>
              <a:pPr eaLnBrk="1" hangingPunct="1"/>
              <a:t>85</a:t>
            </a:fld>
            <a:endParaRPr kumimoji="0" lang="en-US" altLang="zh-TW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64" name="Rectangle 21"/>
              <p:cNvSpPr>
                <a:spLocks noChangeArrowheads="1"/>
              </p:cNvSpPr>
              <p:nvPr/>
            </p:nvSpPr>
            <p:spPr bwMode="auto">
              <a:xfrm>
                <a:off x="323528" y="765174"/>
                <a:ext cx="8640960" cy="6092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52438" lvl="1" indent="-274638">
                  <a:spcBef>
                    <a:spcPts val="600"/>
                  </a:spcBef>
                  <a:buClr>
                    <a:srgbClr val="000000"/>
                  </a:buClr>
                  <a:buSzPct val="40000"/>
                  <a:buFont typeface="Wingdings" panose="05000000000000000000" pitchFamily="2" charset="2"/>
                  <a:buChar char="u"/>
                  <a:defRPr/>
                </a:pPr>
                <a:r>
                  <a:rPr lang="en-US" altLang="zh-TW" dirty="0" smtClean="0">
                    <a:solidFill>
                      <a:srgbClr val="000000"/>
                    </a:solidFill>
                    <a:ea typeface="標楷體" pitchFamily="65" charset="-120"/>
                  </a:rPr>
                  <a:t>Bonus: construct a portfolio </a:t>
                </a:r>
                <a:r>
                  <a:rPr lang="en-US" altLang="zh-TW" i="1" dirty="0" err="1" smtClean="0">
                    <a:solidFill>
                      <a:srgbClr val="000000"/>
                    </a:solidFill>
                    <a:ea typeface="標楷體" pitchFamily="65" charset="-120"/>
                  </a:rPr>
                  <a:t>r</a:t>
                </a:r>
                <a:r>
                  <a:rPr lang="en-US" altLang="zh-TW" i="1" baseline="-25000" dirty="0" err="1" smtClean="0">
                    <a:solidFill>
                      <a:srgbClr val="000000"/>
                    </a:solidFill>
                    <a:ea typeface="標楷體" pitchFamily="65" charset="-120"/>
                  </a:rPr>
                  <a:t>p</a:t>
                </a:r>
                <a:r>
                  <a:rPr lang="en-US" altLang="zh-TW" i="1" baseline="-25000" dirty="0" smtClean="0">
                    <a:solidFill>
                      <a:srgbClr val="000000"/>
                    </a:solidFill>
                    <a:ea typeface="標楷體" pitchFamily="65" charset="-120"/>
                  </a:rPr>
                  <a:t> </a:t>
                </a:r>
                <a:r>
                  <a:rPr lang="en-US" altLang="zh-TW" dirty="0" smtClean="0">
                    <a:solidFill>
                      <a:srgbClr val="000000"/>
                    </a:solidFill>
                    <a:ea typeface="標楷體" pitchFamily="65" charset="-120"/>
                  </a:rPr>
                  <a:t>= </a:t>
                </a:r>
                <a:r>
                  <a:rPr lang="en-US" altLang="zh-TW" i="1" dirty="0" smtClean="0">
                    <a:solidFill>
                      <a:srgbClr val="000000"/>
                    </a:solidFill>
                    <a:ea typeface="標楷體" pitchFamily="65" charset="-120"/>
                  </a:rPr>
                  <a:t>w</a:t>
                </a:r>
                <a:r>
                  <a:rPr lang="en-US" altLang="zh-TW" baseline="-25000" dirty="0" smtClean="0">
                    <a:solidFill>
                      <a:srgbClr val="000000"/>
                    </a:solidFill>
                    <a:ea typeface="標楷體" pitchFamily="65" charset="-120"/>
                  </a:rPr>
                  <a:t>1</a:t>
                </a:r>
                <a:r>
                  <a:rPr lang="en-US" altLang="zh-TW" i="1" dirty="0" smtClean="0">
                    <a:solidFill>
                      <a:srgbClr val="000000"/>
                    </a:solidFill>
                    <a:ea typeface="標楷體" pitchFamily="65" charset="-120"/>
                  </a:rPr>
                  <a:t>r</a:t>
                </a:r>
                <a:r>
                  <a:rPr lang="en-US" altLang="zh-TW" baseline="-25000" dirty="0" smtClean="0">
                    <a:solidFill>
                      <a:srgbClr val="000000"/>
                    </a:solidFill>
                    <a:ea typeface="標楷體" pitchFamily="65" charset="-120"/>
                  </a:rPr>
                  <a:t>1 </a:t>
                </a:r>
                <a:r>
                  <a:rPr lang="en-US" altLang="zh-TW" dirty="0" smtClean="0">
                    <a:solidFill>
                      <a:srgbClr val="000000"/>
                    </a:solidFill>
                    <a:ea typeface="標楷體" pitchFamily="65" charset="-120"/>
                  </a:rPr>
                  <a:t>+ </a:t>
                </a:r>
                <a:r>
                  <a:rPr lang="en-US" altLang="zh-TW" i="1" dirty="0" smtClean="0">
                    <a:solidFill>
                      <a:srgbClr val="000000"/>
                    </a:solidFill>
                    <a:ea typeface="標楷體" pitchFamily="65" charset="-120"/>
                  </a:rPr>
                  <a:t>w</a:t>
                </a:r>
                <a:r>
                  <a:rPr lang="en-US" altLang="zh-TW" baseline="-25000" dirty="0" smtClean="0">
                    <a:solidFill>
                      <a:srgbClr val="000000"/>
                    </a:solidFill>
                    <a:ea typeface="標楷體" pitchFamily="65" charset="-120"/>
                  </a:rPr>
                  <a:t>2</a:t>
                </a:r>
                <a:r>
                  <a:rPr lang="en-US" altLang="zh-TW" i="1" dirty="0" smtClean="0">
                    <a:solidFill>
                      <a:srgbClr val="000000"/>
                    </a:solidFill>
                    <a:ea typeface="標楷體" pitchFamily="65" charset="-120"/>
                  </a:rPr>
                  <a:t>r</a:t>
                </a:r>
                <a:r>
                  <a:rPr lang="en-US" altLang="zh-TW" baseline="-25000" dirty="0" smtClean="0">
                    <a:solidFill>
                      <a:srgbClr val="000000"/>
                    </a:solidFill>
                    <a:ea typeface="標楷體" pitchFamily="65" charset="-120"/>
                  </a:rPr>
                  <a:t>2 </a:t>
                </a:r>
                <a:r>
                  <a:rPr lang="en-US" altLang="zh-TW" dirty="0">
                    <a:solidFill>
                      <a:srgbClr val="000000"/>
                    </a:solidFill>
                    <a:ea typeface="標楷體" pitchFamily="65" charset="-120"/>
                  </a:rPr>
                  <a:t>+ </a:t>
                </a:r>
                <a:r>
                  <a:rPr lang="en-US" altLang="zh-TW" i="1" dirty="0" smtClean="0">
                    <a:solidFill>
                      <a:srgbClr val="000000"/>
                    </a:solidFill>
                    <a:ea typeface="標楷體" pitchFamily="65" charset="-120"/>
                  </a:rPr>
                  <a:t>w</a:t>
                </a:r>
                <a:r>
                  <a:rPr lang="en-US" altLang="zh-TW" baseline="-25000" dirty="0" smtClean="0">
                    <a:solidFill>
                      <a:srgbClr val="000000"/>
                    </a:solidFill>
                    <a:ea typeface="標楷體" pitchFamily="65" charset="-120"/>
                  </a:rPr>
                  <a:t>3</a:t>
                </a:r>
                <a:r>
                  <a:rPr lang="en-US" altLang="zh-TW" i="1" dirty="0" smtClean="0">
                    <a:solidFill>
                      <a:srgbClr val="000000"/>
                    </a:solidFill>
                    <a:ea typeface="標楷體" pitchFamily="65" charset="-120"/>
                  </a:rPr>
                  <a:t>r</a:t>
                </a:r>
                <a:r>
                  <a:rPr lang="en-US" altLang="zh-TW" baseline="-25000" dirty="0" smtClean="0">
                    <a:solidFill>
                      <a:srgbClr val="000000"/>
                    </a:solidFill>
                    <a:ea typeface="標楷體" pitchFamily="65" charset="-120"/>
                  </a:rPr>
                  <a:t>3</a:t>
                </a:r>
                <a:r>
                  <a:rPr lang="en-US" altLang="zh-TW" dirty="0" smtClean="0">
                    <a:solidFill>
                      <a:srgbClr val="000000"/>
                    </a:solidFill>
                    <a:ea typeface="標楷體" pitchFamily="65" charset="-120"/>
                  </a:rPr>
                  <a:t> to </a:t>
                </a:r>
                <a:r>
                  <a:rPr lang="en-US" altLang="zh-TW" dirty="0">
                    <a:solidFill>
                      <a:srgbClr val="000000"/>
                    </a:solidFill>
                    <a:ea typeface="標楷體" pitchFamily="65" charset="-120"/>
                  </a:rPr>
                  <a:t>replicate the expected return and beta of the market </a:t>
                </a:r>
                <a:r>
                  <a:rPr lang="en-US" altLang="zh-TW" dirty="0" smtClean="0">
                    <a:solidFill>
                      <a:srgbClr val="000000"/>
                    </a:solidFill>
                    <a:ea typeface="標楷體" pitchFamily="65" charset="-120"/>
                  </a:rPr>
                  <a:t>index in the prior two years, </a:t>
                </a:r>
                <a:r>
                  <a:rPr lang="en-US" altLang="zh-TW" dirty="0">
                    <a:solidFill>
                      <a:srgbClr val="000000"/>
                    </a:solidFill>
                    <a:ea typeface="標楷體" pitchFamily="65" charset="-120"/>
                  </a:rPr>
                  <a:t>i.e., </a:t>
                </a:r>
                <a:r>
                  <a:rPr lang="en-US" altLang="zh-TW" dirty="0" smtClean="0">
                    <a:solidFill>
                      <a:srgbClr val="000000"/>
                    </a:solidFill>
                    <a:ea typeface="標楷體" pitchFamily="65" charset="-120"/>
                  </a:rPr>
                  <a:t>solving </a:t>
                </a:r>
                <a:r>
                  <a:rPr lang="en-US" altLang="zh-TW" i="1" dirty="0" smtClean="0">
                    <a:solidFill>
                      <a:srgbClr val="000000"/>
                    </a:solidFill>
                    <a:ea typeface="標楷體" pitchFamily="65" charset="-120"/>
                  </a:rPr>
                  <a:t>w</a:t>
                </a:r>
                <a:r>
                  <a:rPr lang="en-US" altLang="zh-TW" baseline="-25000" dirty="0" smtClean="0">
                    <a:solidFill>
                      <a:srgbClr val="000000"/>
                    </a:solidFill>
                    <a:ea typeface="標楷體" pitchFamily="65" charset="-120"/>
                  </a:rPr>
                  <a:t>1</a:t>
                </a:r>
                <a:r>
                  <a:rPr lang="en-US" altLang="zh-TW" dirty="0" smtClean="0">
                    <a:solidFill>
                      <a:srgbClr val="000000"/>
                    </a:solidFill>
                    <a:ea typeface="標楷體" pitchFamily="65" charset="-120"/>
                  </a:rPr>
                  <a:t>, </a:t>
                </a:r>
                <a:r>
                  <a:rPr lang="en-US" altLang="zh-TW" i="1" dirty="0" smtClean="0">
                    <a:solidFill>
                      <a:srgbClr val="000000"/>
                    </a:solidFill>
                    <a:ea typeface="標楷體" pitchFamily="65" charset="-120"/>
                  </a:rPr>
                  <a:t>w</a:t>
                </a:r>
                <a:r>
                  <a:rPr lang="en-US" altLang="zh-TW" baseline="-25000" dirty="0" smtClean="0">
                    <a:solidFill>
                      <a:srgbClr val="000000"/>
                    </a:solidFill>
                    <a:ea typeface="標楷體" pitchFamily="65" charset="-120"/>
                  </a:rPr>
                  <a:t>2</a:t>
                </a:r>
                <a:r>
                  <a:rPr lang="en-US" altLang="zh-TW" dirty="0" smtClean="0">
                    <a:solidFill>
                      <a:srgbClr val="000000"/>
                    </a:solidFill>
                    <a:ea typeface="標楷體" pitchFamily="65" charset="-120"/>
                  </a:rPr>
                  <a:t>, and </a:t>
                </a:r>
                <a:r>
                  <a:rPr lang="en-US" altLang="zh-TW" i="1" dirty="0" smtClean="0">
                    <a:solidFill>
                      <a:srgbClr val="000000"/>
                    </a:solidFill>
                    <a:ea typeface="標楷體" pitchFamily="65" charset="-120"/>
                  </a:rPr>
                  <a:t>w</a:t>
                </a:r>
                <a:r>
                  <a:rPr lang="en-US" altLang="zh-TW" baseline="-25000" dirty="0" smtClean="0">
                    <a:solidFill>
                      <a:srgbClr val="000000"/>
                    </a:solidFill>
                    <a:ea typeface="標楷體" pitchFamily="65" charset="-120"/>
                  </a:rPr>
                  <a:t>3</a:t>
                </a:r>
                <a:r>
                  <a:rPr lang="en-US" altLang="zh-TW" dirty="0" smtClean="0">
                    <a:solidFill>
                      <a:srgbClr val="000000"/>
                    </a:solidFill>
                    <a:ea typeface="標楷體" pitchFamily="65" charset="-120"/>
                  </a:rPr>
                  <a:t> in the following system (1 point)</a:t>
                </a:r>
              </a:p>
              <a:p>
                <a:pPr marL="376238" lvl="1">
                  <a:spcBef>
                    <a:spcPts val="600"/>
                  </a:spcBef>
                  <a:buClr>
                    <a:srgbClr val="000000"/>
                  </a:buClr>
                  <a:buSzPct val="5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標楷體" pitchFamily="65" charset="-12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</m:ctrlPr>
                            </m:eqArrPr>
                            <m:e>
                              <m:r>
                                <a:rPr lang="en-US" altLang="zh-TW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zh-TW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標楷體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標楷體" pitchFamily="65" charset="-12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標楷體" pitchFamily="65" charset="-12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標楷體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標楷體" pitchFamily="65" charset="-12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標楷體" pitchFamily="65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標楷體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標楷體" pitchFamily="65" charset="-12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標楷體" pitchFamily="65" charset="-12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標楷體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標楷體" pitchFamily="65" charset="-12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標楷體" pitchFamily="65" charset="-12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=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𝐸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(=1)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2200" dirty="0">
                  <a:solidFill>
                    <a:srgbClr val="000000"/>
                  </a:solidFill>
                  <a:ea typeface="標楷體" pitchFamily="65" charset="-120"/>
                </a:endParaRPr>
              </a:p>
              <a:p>
                <a:pPr marL="454025" lvl="2">
                  <a:spcBef>
                    <a:spcPts val="600"/>
                  </a:spcBef>
                  <a:buClr>
                    <a:srgbClr val="000000"/>
                  </a:buClr>
                  <a:buSzPct val="55000"/>
                  <a:buNone/>
                  <a:defRPr/>
                </a:pPr>
                <a:r>
                  <a:rPr lang="en-US" altLang="zh-TW" sz="2200" dirty="0" smtClean="0">
                    <a:solidFill>
                      <a:srgbClr val="FF0000"/>
                    </a:solidFill>
                    <a:latin typeface="+mn-lt"/>
                    <a:ea typeface="標楷體" pitchFamily="65" charset="-120"/>
                  </a:rPr>
                  <a:t>(Note that the 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+mn-lt"/>
                    <a:ea typeface="標楷體" pitchFamily="65" charset="-120"/>
                  </a:rPr>
                  <a:t>expectations are approximated 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+mn-lt"/>
                    <a:ea typeface="標楷體" pitchFamily="65" charset="-120"/>
                  </a:rPr>
                  <a:t>by the 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+mn-lt"/>
                    <a:ea typeface="標楷體" pitchFamily="65" charset="-120"/>
                  </a:rPr>
                  <a:t>sample 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+mn-lt"/>
                    <a:ea typeface="標楷體" pitchFamily="65" charset="-120"/>
                  </a:rPr>
                  <a:t>averages)</a:t>
                </a:r>
                <a:endParaRPr lang="en-US" altLang="zh-TW" sz="2200" dirty="0">
                  <a:solidFill>
                    <a:srgbClr val="FF0000"/>
                  </a:solidFill>
                  <a:latin typeface="+mn-lt"/>
                  <a:ea typeface="標楷體" pitchFamily="65" charset="-120"/>
                </a:endParaRPr>
              </a:p>
              <a:p>
                <a:pPr marL="628650" lvl="2" indent="-180975">
                  <a:spcBef>
                    <a:spcPts val="600"/>
                  </a:spcBef>
                  <a:buClr>
                    <a:srgbClr val="000000"/>
                  </a:buClr>
                  <a:buSzPct val="55000"/>
                  <a:buFont typeface="Times New Roman" pitchFamily="18" charset="0"/>
                  <a:buChar char="–"/>
                  <a:defRPr/>
                </a:pPr>
                <a:r>
                  <a:rPr lang="en-US" altLang="zh-TW" sz="2200" dirty="0">
                    <a:solidFill>
                      <a:srgbClr val="000000"/>
                    </a:solidFill>
                    <a:ea typeface="標楷體" pitchFamily="65" charset="-120"/>
                  </a:rPr>
                  <a:t>In-sample </a:t>
                </a:r>
                <a:r>
                  <a:rPr lang="en-US" altLang="zh-TW" sz="2200" dirty="0" smtClean="0">
                    <a:solidFill>
                      <a:srgbClr val="000000"/>
                    </a:solidFill>
                    <a:ea typeface="標楷體" pitchFamily="65" charset="-120"/>
                  </a:rPr>
                  <a:t>test (</a:t>
                </a:r>
                <a:r>
                  <a:rPr lang="zh-TW" altLang="en-US" sz="2200" dirty="0" smtClean="0">
                    <a:solidFill>
                      <a:srgbClr val="000000"/>
                    </a:solidFill>
                    <a:ea typeface="標楷體" pitchFamily="65" charset="-120"/>
                  </a:rPr>
                  <a:t>樣本內測試</a:t>
                </a:r>
                <a:r>
                  <a:rPr lang="en-US" altLang="zh-TW" sz="2200" dirty="0" smtClean="0">
                    <a:solidFill>
                      <a:srgbClr val="000000"/>
                    </a:solidFill>
                    <a:ea typeface="標楷體" pitchFamily="65" charset="-120"/>
                  </a:rPr>
                  <a:t>) (1 point): analyze the time series of </a:t>
                </a:r>
                <a:r>
                  <a:rPr lang="en-US" altLang="zh-TW" sz="2200" i="1" dirty="0" err="1">
                    <a:solidFill>
                      <a:srgbClr val="000000"/>
                    </a:solidFill>
                    <a:ea typeface="標楷體" pitchFamily="65" charset="-120"/>
                  </a:rPr>
                  <a:t>r</a:t>
                </a:r>
                <a:r>
                  <a:rPr lang="en-US" altLang="zh-TW" sz="2200" i="1" baseline="-25000" dirty="0" err="1">
                    <a:solidFill>
                      <a:srgbClr val="000000"/>
                    </a:solidFill>
                    <a:ea typeface="標楷體" pitchFamily="65" charset="-120"/>
                  </a:rPr>
                  <a:t>p</a:t>
                </a:r>
                <a:r>
                  <a:rPr lang="en-US" altLang="zh-TW" sz="2200" dirty="0" smtClean="0">
                    <a:solidFill>
                      <a:srgbClr val="000000"/>
                    </a:solidFill>
                    <a:ea typeface="標楷體" pitchFamily="65" charset="-120"/>
                  </a:rPr>
                  <a:t> and </a:t>
                </a:r>
                <a:r>
                  <a:rPr lang="en-US" altLang="zh-TW" sz="2200" i="1" dirty="0" err="1" smtClean="0">
                    <a:solidFill>
                      <a:srgbClr val="000000"/>
                    </a:solidFill>
                    <a:ea typeface="標楷體" pitchFamily="65" charset="-120"/>
                  </a:rPr>
                  <a:t>r</a:t>
                </a:r>
                <a:r>
                  <a:rPr lang="en-US" altLang="zh-TW" sz="2200" i="1" baseline="-25000" dirty="0" err="1" smtClean="0">
                    <a:solidFill>
                      <a:srgbClr val="000000"/>
                    </a:solidFill>
                    <a:ea typeface="標楷體" pitchFamily="65" charset="-120"/>
                  </a:rPr>
                  <a:t>M</a:t>
                </a:r>
                <a:r>
                  <a:rPr lang="en-US" altLang="zh-TW" sz="2200" i="1" baseline="-25000" dirty="0" smtClean="0">
                    <a:solidFill>
                      <a:srgbClr val="000000"/>
                    </a:solidFill>
                    <a:ea typeface="標楷體" pitchFamily="65" charset="-120"/>
                  </a:rPr>
                  <a:t> </a:t>
                </a:r>
                <a:r>
                  <a:rPr lang="en-US" altLang="zh-TW" sz="2200" i="1" dirty="0" smtClean="0">
                    <a:solidFill>
                      <a:srgbClr val="000000"/>
                    </a:solidFill>
                    <a:ea typeface="標楷體" pitchFamily="65" charset="-120"/>
                  </a:rPr>
                  <a:t> </a:t>
                </a:r>
                <a:r>
                  <a:rPr lang="en-US" altLang="zh-TW" sz="2200" dirty="0" smtClean="0">
                    <a:solidFill>
                      <a:srgbClr val="000000"/>
                    </a:solidFill>
                    <a:ea typeface="標楷體" pitchFamily="65" charset="-120"/>
                  </a:rPr>
                  <a:t>to verify that </a:t>
                </a:r>
                <a:r>
                  <a:rPr lang="en-US" altLang="zh-TW" sz="2200" i="1" dirty="0" err="1">
                    <a:solidFill>
                      <a:srgbClr val="000000"/>
                    </a:solidFill>
                    <a:ea typeface="標楷體" pitchFamily="65" charset="-120"/>
                  </a:rPr>
                  <a:t>r</a:t>
                </a:r>
                <a:r>
                  <a:rPr lang="en-US" altLang="zh-TW" sz="2200" i="1" baseline="-25000" dirty="0" err="1">
                    <a:solidFill>
                      <a:srgbClr val="000000"/>
                    </a:solidFill>
                    <a:ea typeface="標楷體" pitchFamily="65" charset="-120"/>
                  </a:rPr>
                  <a:t>p</a:t>
                </a:r>
                <a:r>
                  <a:rPr lang="en-US" altLang="zh-TW" sz="2200" dirty="0" smtClean="0">
                    <a:solidFill>
                      <a:srgbClr val="000000"/>
                    </a:solidFill>
                    <a:ea typeface="標楷體" pitchFamily="65" charset="-120"/>
                  </a:rPr>
                  <a:t> </a:t>
                </a:r>
                <a:r>
                  <a:rPr lang="en-US" altLang="zh-TW" sz="2200" dirty="0">
                    <a:solidFill>
                      <a:srgbClr val="000000"/>
                    </a:solidFill>
                    <a:ea typeface="標楷體" pitchFamily="65" charset="-120"/>
                  </a:rPr>
                  <a:t>is indeed with identical average return and beta as the market portfolio for the prior two </a:t>
                </a:r>
                <a:r>
                  <a:rPr lang="en-US" altLang="zh-TW" sz="2200" dirty="0" smtClean="0">
                    <a:solidFill>
                      <a:srgbClr val="000000"/>
                    </a:solidFill>
                    <a:ea typeface="標楷體" pitchFamily="65" charset="-120"/>
                  </a:rPr>
                  <a:t>years</a:t>
                </a:r>
                <a:endParaRPr lang="en-US" altLang="zh-TW" sz="2200" dirty="0" smtClean="0">
                  <a:solidFill>
                    <a:srgbClr val="FF0000"/>
                  </a:solidFill>
                  <a:ea typeface="標楷體" pitchFamily="65" charset="-120"/>
                </a:endParaRPr>
              </a:p>
              <a:p>
                <a:pPr marL="714375" lvl="2" indent="-266700">
                  <a:spcBef>
                    <a:spcPts val="600"/>
                  </a:spcBef>
                  <a:buClr>
                    <a:srgbClr val="000000"/>
                  </a:buClr>
                  <a:buSzPct val="55000"/>
                  <a:buNone/>
                  <a:defRPr/>
                </a:pPr>
                <a:r>
                  <a:rPr lang="en-US" altLang="zh-TW" sz="1800" dirty="0" smtClean="0">
                    <a:solidFill>
                      <a:srgbClr val="0000FF"/>
                    </a:solidFill>
                    <a:latin typeface="+mn-lt"/>
                    <a:ea typeface="標楷體" pitchFamily="65" charset="-120"/>
                  </a:rPr>
                  <a:t>※ The in-sample test must be exactly correct, and it demonstrates that we can calculate the portfolio beta by the simple weighted average approach</a:t>
                </a:r>
                <a:endParaRPr lang="en-US" altLang="zh-TW" sz="1800" dirty="0">
                  <a:solidFill>
                    <a:srgbClr val="0000FF"/>
                  </a:solidFill>
                  <a:latin typeface="+mn-lt"/>
                  <a:ea typeface="標楷體" pitchFamily="65" charset="-120"/>
                </a:endParaRPr>
              </a:p>
              <a:p>
                <a:pPr marL="628650" lvl="2" indent="-180975">
                  <a:spcBef>
                    <a:spcPts val="600"/>
                  </a:spcBef>
                  <a:buClr>
                    <a:srgbClr val="000000"/>
                  </a:buClr>
                  <a:buSzPct val="55000"/>
                  <a:buFont typeface="Times New Roman" pitchFamily="18" charset="0"/>
                  <a:buChar char="–"/>
                  <a:defRPr/>
                </a:pPr>
                <a:r>
                  <a:rPr lang="en-US" altLang="zh-TW" sz="2200" dirty="0">
                    <a:solidFill>
                      <a:srgbClr val="000000"/>
                    </a:solidFill>
                    <a:ea typeface="標楷體" pitchFamily="65" charset="-120"/>
                  </a:rPr>
                  <a:t>Out-of-sample </a:t>
                </a:r>
                <a:r>
                  <a:rPr lang="en-US" altLang="zh-TW" sz="2200" dirty="0" smtClean="0">
                    <a:solidFill>
                      <a:srgbClr val="000000"/>
                    </a:solidFill>
                    <a:ea typeface="標楷體" pitchFamily="65" charset="-120"/>
                  </a:rPr>
                  <a:t>test</a:t>
                </a:r>
                <a:r>
                  <a:rPr lang="zh-TW" altLang="en-US" sz="2200" dirty="0" smtClean="0">
                    <a:solidFill>
                      <a:srgbClr val="000000"/>
                    </a:solidFill>
                    <a:ea typeface="標楷體" pitchFamily="65" charset="-120"/>
                  </a:rPr>
                  <a:t> </a:t>
                </a:r>
                <a:r>
                  <a:rPr lang="en-US" altLang="zh-TW" sz="2200" dirty="0" smtClean="0">
                    <a:solidFill>
                      <a:srgbClr val="000000"/>
                    </a:solidFill>
                    <a:ea typeface="標楷體" pitchFamily="65" charset="-120"/>
                  </a:rPr>
                  <a:t>(</a:t>
                </a:r>
                <a:r>
                  <a:rPr lang="zh-TW" altLang="en-US" sz="2200" dirty="0" smtClean="0">
                    <a:solidFill>
                      <a:srgbClr val="000000"/>
                    </a:solidFill>
                    <a:ea typeface="標楷體" pitchFamily="65" charset="-120"/>
                  </a:rPr>
                  <a:t>樣本外測試</a:t>
                </a:r>
                <a:r>
                  <a:rPr lang="en-US" altLang="zh-TW" sz="2200" dirty="0" smtClean="0">
                    <a:solidFill>
                      <a:srgbClr val="000000"/>
                    </a:solidFill>
                    <a:ea typeface="標楷體" pitchFamily="65" charset="-120"/>
                  </a:rPr>
                  <a:t>) (1 point): </a:t>
                </a:r>
                <a:r>
                  <a:rPr lang="en-US" altLang="zh-TW" sz="2200" dirty="0">
                    <a:solidFill>
                      <a:srgbClr val="000000"/>
                    </a:solidFill>
                    <a:ea typeface="標楷體" pitchFamily="65" charset="-120"/>
                  </a:rPr>
                  <a:t>compare the average </a:t>
                </a:r>
                <a:r>
                  <a:rPr lang="en-US" altLang="zh-TW" sz="2200" dirty="0" smtClean="0">
                    <a:solidFill>
                      <a:srgbClr val="000000"/>
                    </a:solidFill>
                    <a:ea typeface="標楷體" pitchFamily="65" charset="-120"/>
                  </a:rPr>
                  <a:t>returns </a:t>
                </a:r>
                <a:r>
                  <a:rPr lang="en-US" altLang="zh-TW" sz="2200" dirty="0">
                    <a:solidFill>
                      <a:srgbClr val="000000"/>
                    </a:solidFill>
                    <a:ea typeface="標楷體" pitchFamily="65" charset="-120"/>
                  </a:rPr>
                  <a:t>and </a:t>
                </a:r>
                <a:r>
                  <a:rPr lang="en-US" altLang="zh-TW" sz="2200" dirty="0" smtClean="0">
                    <a:solidFill>
                      <a:srgbClr val="000000"/>
                    </a:solidFill>
                    <a:ea typeface="標楷體" pitchFamily="65" charset="-120"/>
                  </a:rPr>
                  <a:t>betas </a:t>
                </a:r>
                <a:r>
                  <a:rPr lang="en-US" altLang="zh-TW" sz="2200" dirty="0">
                    <a:solidFill>
                      <a:srgbClr val="000000"/>
                    </a:solidFill>
                    <a:ea typeface="標楷體" pitchFamily="65" charset="-120"/>
                  </a:rPr>
                  <a:t>of </a:t>
                </a:r>
                <a:r>
                  <a:rPr lang="en-US" altLang="zh-TW" sz="2200" i="1" dirty="0" err="1">
                    <a:solidFill>
                      <a:srgbClr val="000000"/>
                    </a:solidFill>
                    <a:ea typeface="標楷體" pitchFamily="65" charset="-120"/>
                  </a:rPr>
                  <a:t>r</a:t>
                </a:r>
                <a:r>
                  <a:rPr lang="en-US" altLang="zh-TW" sz="2200" i="1" baseline="-25000" dirty="0" err="1">
                    <a:solidFill>
                      <a:srgbClr val="000000"/>
                    </a:solidFill>
                    <a:ea typeface="標楷體" pitchFamily="65" charset="-120"/>
                  </a:rPr>
                  <a:t>p</a:t>
                </a:r>
                <a:r>
                  <a:rPr lang="en-US" altLang="zh-TW" sz="2200" dirty="0" smtClean="0">
                    <a:solidFill>
                      <a:srgbClr val="000000"/>
                    </a:solidFill>
                    <a:ea typeface="標楷體" pitchFamily="65" charset="-120"/>
                  </a:rPr>
                  <a:t> </a:t>
                </a:r>
                <a:r>
                  <a:rPr lang="en-US" altLang="zh-TW" sz="2200" dirty="0">
                    <a:solidFill>
                      <a:srgbClr val="000000"/>
                    </a:solidFill>
                    <a:ea typeface="標楷體" pitchFamily="65" charset="-120"/>
                  </a:rPr>
                  <a:t>and </a:t>
                </a:r>
                <a:r>
                  <a:rPr lang="en-US" altLang="zh-TW" sz="2200" i="1" dirty="0" err="1" smtClean="0">
                    <a:solidFill>
                      <a:srgbClr val="000000"/>
                    </a:solidFill>
                    <a:ea typeface="標楷體" pitchFamily="65" charset="-120"/>
                  </a:rPr>
                  <a:t>r</a:t>
                </a:r>
                <a:r>
                  <a:rPr lang="en-US" altLang="zh-TW" sz="2200" i="1" baseline="-25000" dirty="0" err="1" smtClean="0">
                    <a:solidFill>
                      <a:srgbClr val="000000"/>
                    </a:solidFill>
                    <a:ea typeface="標楷體" pitchFamily="65" charset="-120"/>
                  </a:rPr>
                  <a:t>M</a:t>
                </a:r>
                <a:r>
                  <a:rPr lang="en-US" altLang="zh-TW" sz="2200" dirty="0" smtClean="0">
                    <a:solidFill>
                      <a:srgbClr val="000000"/>
                    </a:solidFill>
                    <a:ea typeface="標楷體" pitchFamily="65" charset="-120"/>
                  </a:rPr>
                  <a:t> for </a:t>
                </a:r>
                <a:r>
                  <a:rPr lang="en-US" altLang="zh-TW" sz="2200" dirty="0">
                    <a:solidFill>
                      <a:srgbClr val="000000"/>
                    </a:solidFill>
                    <a:ea typeface="標楷體" pitchFamily="65" charset="-120"/>
                  </a:rPr>
                  <a:t>the next two months and tell me what you </a:t>
                </a:r>
                <a:r>
                  <a:rPr lang="en-US" altLang="zh-TW" sz="2200" dirty="0" smtClean="0">
                    <a:solidFill>
                      <a:srgbClr val="000000"/>
                    </a:solidFill>
                    <a:ea typeface="標楷體" pitchFamily="65" charset="-120"/>
                  </a:rPr>
                  <a:t>observe</a:t>
                </a:r>
                <a:endParaRPr lang="en-US" altLang="zh-TW" sz="2200" dirty="0">
                  <a:solidFill>
                    <a:srgbClr val="000000"/>
                  </a:solidFill>
                  <a:ea typeface="標楷體" pitchFamily="65" charset="-120"/>
                </a:endParaRPr>
              </a:p>
            </p:txBody>
          </p:sp>
        </mc:Choice>
        <mc:Fallback xmlns="">
          <p:sp>
            <p:nvSpPr>
              <p:cNvPr id="92164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765174"/>
                <a:ext cx="8640960" cy="6092825"/>
              </a:xfrm>
              <a:prstGeom prst="rect">
                <a:avLst/>
              </a:prstGeom>
              <a:blipFill>
                <a:blip r:embed="rId2"/>
                <a:stretch>
                  <a:fillRect t="-801" r="-22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3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dirty="0" smtClean="0"/>
              <a:t>2.</a:t>
            </a:r>
            <a:fld id="{550BF4B7-0DB4-44B3-AB65-417F50BD4304}" type="slidenum">
              <a:rPr kumimoji="0" lang="en-US" altLang="zh-TW" sz="1400" smtClean="0"/>
              <a:pPr eaLnBrk="1" hangingPunct="1"/>
              <a:t>86</a:t>
            </a:fld>
            <a:endParaRPr kumimoji="0" lang="en-US" altLang="zh-TW" sz="1400" dirty="0" smtClean="0"/>
          </a:p>
        </p:txBody>
      </p:sp>
      <p:sp>
        <p:nvSpPr>
          <p:cNvPr id="92164" name="Rectangle 21"/>
          <p:cNvSpPr>
            <a:spLocks noChangeArrowheads="1"/>
          </p:cNvSpPr>
          <p:nvPr/>
        </p:nvSpPr>
        <p:spPr bwMode="auto">
          <a:xfrm>
            <a:off x="323528" y="765174"/>
            <a:ext cx="864096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 indent="-274638">
              <a:spcBef>
                <a:spcPts val="600"/>
              </a:spcBef>
              <a:buClr>
                <a:srgbClr val="000000"/>
              </a:buClr>
              <a:buSzPct val="40000"/>
              <a:buFont typeface="Wingdings" panose="05000000000000000000" pitchFamily="2" charset="2"/>
              <a:buChar char="u"/>
              <a:defRPr/>
            </a:pPr>
            <a:r>
              <a:rPr lang="en-US" altLang="zh-TW" dirty="0" smtClean="0">
                <a:solidFill>
                  <a:srgbClr val="000000"/>
                </a:solidFill>
                <a:ea typeface="標楷體" pitchFamily="65" charset="-120"/>
              </a:rPr>
              <a:t>Implement Homework 2 with VBA</a:t>
            </a:r>
          </a:p>
          <a:p>
            <a:pPr marL="628650" lvl="2" indent="-180975">
              <a:spcBef>
                <a:spcPts val="6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Basic requirement (with one </a:t>
            </a:r>
            <a:r>
              <a:rPr lang="en-US" altLang="zh-TW" sz="2200" dirty="0" err="1" smtClean="0">
                <a:solidFill>
                  <a:srgbClr val="000000"/>
                </a:solidFill>
                <a:ea typeface="標楷體" pitchFamily="65" charset="-120"/>
              </a:rPr>
              <a:t>CommandButton</a:t>
            </a: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):</a:t>
            </a:r>
          </a:p>
          <a:p>
            <a:pPr marL="895350" lvl="3" indent="-173038">
              <a:spcBef>
                <a:spcPts val="600"/>
              </a:spcBef>
              <a:buClr>
                <a:srgbClr val="000000"/>
              </a:buClr>
              <a:buSzPct val="4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Inputs: Time series of </a:t>
            </a:r>
            <a:r>
              <a:rPr lang="en-US" altLang="zh-TW" sz="2000" i="1" dirty="0" err="1" smtClean="0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sz="2000" i="1" baseline="-25000" dirty="0" err="1" smtClean="0">
                <a:solidFill>
                  <a:srgbClr val="000000"/>
                </a:solidFill>
                <a:ea typeface="標楷體" pitchFamily="65" charset="-120"/>
              </a:rPr>
              <a:t>i,t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, </a:t>
            </a:r>
            <a:r>
              <a:rPr lang="en-US" altLang="zh-TW" sz="2000" i="1" dirty="0" err="1" smtClean="0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sz="2000" i="1" baseline="-25000" dirty="0" err="1" smtClean="0">
                <a:solidFill>
                  <a:srgbClr val="000000"/>
                </a:solidFill>
                <a:ea typeface="標楷體" pitchFamily="65" charset="-120"/>
              </a:rPr>
              <a:t>M,t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, and </a:t>
            </a:r>
            <a:r>
              <a:rPr lang="en-US" altLang="zh-TW" sz="2000" i="1" dirty="0" err="1" smtClean="0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sz="2000" i="1" baseline="-25000" dirty="0" err="1" smtClean="0">
                <a:solidFill>
                  <a:srgbClr val="000000"/>
                </a:solidFill>
                <a:ea typeface="標楷體" pitchFamily="65" charset="-120"/>
              </a:rPr>
              <a:t>f,t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 of the three firms</a:t>
            </a:r>
          </a:p>
          <a:p>
            <a:pPr marL="895350" lvl="3" indent="-173038">
              <a:spcBef>
                <a:spcPts val="600"/>
              </a:spcBef>
              <a:buClr>
                <a:srgbClr val="000000"/>
              </a:buClr>
              <a:buSzPct val="4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Outputs: The values of </a:t>
            </a:r>
            <a:r>
              <a:rPr lang="el-GR" altLang="zh-TW" sz="2000" i="1" dirty="0">
                <a:solidFill>
                  <a:srgbClr val="000000"/>
                </a:solidFill>
                <a:ea typeface="標楷體" pitchFamily="65" charset="-120"/>
              </a:rPr>
              <a:t>α</a:t>
            </a:r>
            <a:r>
              <a:rPr lang="en-US" altLang="zh-TW" sz="2000" i="1" baseline="-25000" dirty="0" err="1">
                <a:solidFill>
                  <a:srgbClr val="000000"/>
                </a:solidFill>
                <a:ea typeface="標楷體" pitchFamily="65" charset="-120"/>
              </a:rPr>
              <a:t>i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 and </a:t>
            </a:r>
            <a:r>
              <a:rPr lang="el-GR" altLang="zh-TW" sz="2000" i="1" dirty="0">
                <a:solidFill>
                  <a:srgbClr val="000000"/>
                </a:solidFill>
                <a:ea typeface="標楷體" pitchFamily="65" charset="-120"/>
              </a:rPr>
              <a:t>β</a:t>
            </a:r>
            <a:r>
              <a:rPr lang="en-US" altLang="zh-TW" sz="2000" i="1" baseline="-25000" dirty="0" err="1">
                <a:solidFill>
                  <a:srgbClr val="000000"/>
                </a:solidFill>
                <a:ea typeface="標楷體" pitchFamily="65" charset="-120"/>
              </a:rPr>
              <a:t>i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 for three 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firms </a:t>
            </a:r>
          </a:p>
          <a:p>
            <a:pPr marL="628650" lvl="2" indent="-180975">
              <a:spcBef>
                <a:spcPts val="6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Bonus (with another </a:t>
            </a:r>
            <a:r>
              <a:rPr lang="en-US" altLang="zh-TW" sz="2200" dirty="0" err="1" smtClean="0">
                <a:solidFill>
                  <a:srgbClr val="000000"/>
                </a:solidFill>
                <a:ea typeface="標楷體" pitchFamily="65" charset="-120"/>
              </a:rPr>
              <a:t>CommandButton</a:t>
            </a:r>
            <a:r>
              <a:rPr lang="en-US" altLang="zh-TW" sz="2200" dirty="0" smtClean="0">
                <a:solidFill>
                  <a:srgbClr val="000000"/>
                </a:solidFill>
                <a:ea typeface="標楷體" pitchFamily="65" charset="-120"/>
              </a:rPr>
              <a:t>):</a:t>
            </a:r>
          </a:p>
          <a:p>
            <a:pPr marL="895350" lvl="3" indent="-173038">
              <a:spcBef>
                <a:spcPts val="600"/>
              </a:spcBef>
              <a:buClr>
                <a:srgbClr val="000000"/>
              </a:buClr>
              <a:buSzPct val="4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Inputs: 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Time 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series of </a:t>
            </a:r>
            <a:r>
              <a:rPr lang="en-US" altLang="zh-TW" sz="2000" i="1" dirty="0" err="1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sz="2000" i="1" baseline="-25000" dirty="0" err="1">
                <a:solidFill>
                  <a:srgbClr val="000000"/>
                </a:solidFill>
                <a:ea typeface="標楷體" pitchFamily="65" charset="-120"/>
              </a:rPr>
              <a:t>i,t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, </a:t>
            </a:r>
            <a:r>
              <a:rPr lang="en-US" altLang="zh-TW" sz="2000" i="1" dirty="0" err="1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sz="2000" i="1" baseline="-25000" dirty="0" err="1">
                <a:solidFill>
                  <a:srgbClr val="000000"/>
                </a:solidFill>
                <a:ea typeface="標楷體" pitchFamily="65" charset="-120"/>
              </a:rPr>
              <a:t>M,t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, and </a:t>
            </a:r>
            <a:r>
              <a:rPr lang="en-US" altLang="zh-TW" sz="2000" i="1" dirty="0" err="1">
                <a:solidFill>
                  <a:srgbClr val="000000"/>
                </a:solidFill>
                <a:ea typeface="標楷體" pitchFamily="65" charset="-120"/>
              </a:rPr>
              <a:t>r</a:t>
            </a:r>
            <a:r>
              <a:rPr lang="en-US" altLang="zh-TW" sz="2000" i="1" baseline="-25000" dirty="0" err="1">
                <a:solidFill>
                  <a:srgbClr val="000000"/>
                </a:solidFill>
                <a:ea typeface="標楷體" pitchFamily="65" charset="-120"/>
              </a:rPr>
              <a:t>f,t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 of the three 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firms and </a:t>
            </a:r>
            <a:r>
              <a:rPr lang="el-GR" altLang="zh-TW" sz="2000" i="1" dirty="0">
                <a:solidFill>
                  <a:srgbClr val="000000"/>
                </a:solidFill>
                <a:ea typeface="標楷體" pitchFamily="65" charset="-120"/>
              </a:rPr>
              <a:t>β</a:t>
            </a:r>
            <a:r>
              <a:rPr lang="en-US" altLang="zh-TW" sz="2000" i="1" baseline="-25000" dirty="0" err="1">
                <a:solidFill>
                  <a:srgbClr val="000000"/>
                </a:solidFill>
                <a:ea typeface="標楷體" pitchFamily="65" charset="-120"/>
              </a:rPr>
              <a:t>i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 for 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the three firms </a:t>
            </a:r>
            <a:endParaRPr lang="en-US" altLang="zh-TW" sz="2000" dirty="0">
              <a:solidFill>
                <a:srgbClr val="000000"/>
              </a:solidFill>
              <a:ea typeface="標楷體" pitchFamily="65" charset="-120"/>
            </a:endParaRPr>
          </a:p>
          <a:p>
            <a:pPr marL="895350" lvl="3" indent="-173038">
              <a:spcBef>
                <a:spcPts val="600"/>
              </a:spcBef>
              <a:buClr>
                <a:srgbClr val="000000"/>
              </a:buClr>
              <a:buSzPct val="4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Outputs: The weights </a:t>
            </a:r>
            <a:r>
              <a:rPr lang="en-US" altLang="zh-TW" sz="2000" i="1" dirty="0" smtClean="0">
                <a:solidFill>
                  <a:srgbClr val="000000"/>
                </a:solidFill>
                <a:ea typeface="標楷體" pitchFamily="65" charset="-120"/>
              </a:rPr>
              <a:t>w</a:t>
            </a:r>
            <a:r>
              <a:rPr lang="en-US" altLang="zh-TW" sz="2000" baseline="-25000" dirty="0" smtClean="0">
                <a:solidFill>
                  <a:srgbClr val="000000"/>
                </a:solidFill>
                <a:ea typeface="標楷體" pitchFamily="65" charset="-120"/>
              </a:rPr>
              <a:t>1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, </a:t>
            </a:r>
            <a:r>
              <a:rPr lang="en-US" altLang="zh-TW" sz="2000" i="1" dirty="0" smtClean="0">
                <a:solidFill>
                  <a:srgbClr val="000000"/>
                </a:solidFill>
                <a:ea typeface="標楷體" pitchFamily="65" charset="-120"/>
              </a:rPr>
              <a:t>w</a:t>
            </a:r>
            <a:r>
              <a:rPr lang="en-US" altLang="zh-TW" sz="2000" baseline="-25000" dirty="0" smtClean="0">
                <a:solidFill>
                  <a:srgbClr val="000000"/>
                </a:solidFill>
                <a:ea typeface="標楷體" pitchFamily="65" charset="-120"/>
              </a:rPr>
              <a:t>2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 ,and </a:t>
            </a:r>
            <a:r>
              <a:rPr lang="en-US" altLang="zh-TW" sz="2000" i="1" dirty="0" smtClean="0">
                <a:solidFill>
                  <a:srgbClr val="000000"/>
                </a:solidFill>
                <a:ea typeface="標楷體" pitchFamily="65" charset="-120"/>
              </a:rPr>
              <a:t>w</a:t>
            </a:r>
            <a:r>
              <a:rPr lang="en-US" altLang="zh-TW" sz="2000" baseline="-25000" dirty="0" smtClean="0">
                <a:solidFill>
                  <a:srgbClr val="000000"/>
                </a:solidFill>
                <a:ea typeface="標楷體" pitchFamily="65" charset="-120"/>
              </a:rPr>
              <a:t>3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 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and the </a:t>
            </a:r>
            <a:r>
              <a:rPr lang="en-US" altLang="zh-TW" sz="2000" dirty="0">
                <a:solidFill>
                  <a:srgbClr val="000000"/>
                </a:solidFill>
                <a:ea typeface="標楷體" pitchFamily="65" charset="-120"/>
              </a:rPr>
              <a:t>e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xpected returns and </a:t>
            </a:r>
            <a:r>
              <a:rPr lang="el-GR" altLang="zh-TW" sz="2000" i="1" dirty="0" smtClean="0">
                <a:solidFill>
                  <a:srgbClr val="000000"/>
                </a:solidFill>
                <a:ea typeface="標楷體" pitchFamily="65" charset="-120"/>
              </a:rPr>
              <a:t>β</a:t>
            </a:r>
            <a:r>
              <a:rPr lang="en-US" altLang="zh-TW" sz="2000" dirty="0" smtClean="0">
                <a:solidFill>
                  <a:srgbClr val="000000"/>
                </a:solidFill>
                <a:ea typeface="標楷體" pitchFamily="65" charset="-120"/>
              </a:rPr>
              <a:t> of the portfolio for the past two years and for the following two months</a:t>
            </a:r>
          </a:p>
          <a:p>
            <a:pPr marL="895350" lvl="3" indent="-173038">
              <a:spcBef>
                <a:spcPts val="0"/>
              </a:spcBef>
              <a:buClr>
                <a:srgbClr val="000000"/>
              </a:buClr>
              <a:buSzPct val="40000"/>
              <a:buFont typeface="Wingdings" panose="05000000000000000000" pitchFamily="2" charset="2"/>
              <a:buChar char="l"/>
              <a:defRPr/>
            </a:pPr>
            <a:endParaRPr lang="en-US" altLang="zh-TW" sz="2000" dirty="0" smtClean="0">
              <a:solidFill>
                <a:srgbClr val="000000"/>
              </a:solidFill>
              <a:ea typeface="標楷體" pitchFamily="65" charset="-120"/>
            </a:endParaRPr>
          </a:p>
          <a:p>
            <a:pPr marL="534988" lvl="1" indent="-352425">
              <a:spcBef>
                <a:spcPts val="600"/>
              </a:spcBef>
              <a:buClr>
                <a:srgbClr val="000000"/>
              </a:buClr>
              <a:buSzPct val="40000"/>
              <a:buNone/>
              <a:defRPr/>
            </a:pPr>
            <a:r>
              <a:rPr lang="en-US" altLang="zh-TW" sz="2000" dirty="0">
                <a:solidFill>
                  <a:srgbClr val="0000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 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When calculating the estimated coefficients of the least squares regression, one </a:t>
            </a:r>
            <a:r>
              <a:rPr lang="en-US" altLang="zh-TW" sz="2000" dirty="0" smtClean="0">
                <a:solidFill>
                  <a:srgbClr val="FF0000"/>
                </a:solidFill>
                <a:ea typeface="標楷體" pitchFamily="65" charset="-120"/>
              </a:rPr>
              <a:t>CAN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 use TRANSPOSE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(), SUMPRODUCT(), MMULT(), MINVERSE(), 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MDETERM(), 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SUM(), AVERAGE(), STDEV(), or CORREL() but </a:t>
            </a:r>
            <a:r>
              <a:rPr lang="en-US" altLang="zh-TW" sz="2000" dirty="0" smtClean="0">
                <a:solidFill>
                  <a:srgbClr val="FF0000"/>
                </a:solidFill>
                <a:ea typeface="標楷體" pitchFamily="65" charset="-120"/>
              </a:rPr>
              <a:t>CANNOT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 use other functions provided by EXCEL</a:t>
            </a:r>
          </a:p>
          <a:p>
            <a:pPr marL="534988" lvl="1" indent="-352425">
              <a:spcBef>
                <a:spcPts val="600"/>
              </a:spcBef>
              <a:buClr>
                <a:srgbClr val="000000"/>
              </a:buClr>
              <a:buSzPct val="40000"/>
              <a:buNone/>
              <a:defRPr/>
            </a:pPr>
            <a:r>
              <a:rPr lang="en-US" altLang="zh-TW" sz="2000" dirty="0">
                <a:solidFill>
                  <a:srgbClr val="0000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 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The 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basic requirement is 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10 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points, and the bonus is </a:t>
            </a:r>
            <a:r>
              <a:rPr lang="en-US" altLang="zh-TW" sz="2000" dirty="0" smtClean="0">
                <a:solidFill>
                  <a:srgbClr val="0000FF"/>
                </a:solidFill>
                <a:ea typeface="標楷體" pitchFamily="65" charset="-120"/>
              </a:rPr>
              <a:t>worth 3 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additional points</a:t>
            </a:r>
          </a:p>
        </p:txBody>
      </p:sp>
    </p:spTree>
    <p:extLst>
      <p:ext uri="{BB962C8B-B14F-4D97-AF65-F5344CB8AC3E}">
        <p14:creationId xmlns:p14="http://schemas.microsoft.com/office/powerpoint/2010/main" val="5853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 smtClean="0">
                <a:solidFill>
                  <a:schemeClr val="bg2"/>
                </a:solidFill>
              </a:rPr>
              <a:t>2.</a:t>
            </a:r>
            <a:fld id="{D6F83B1F-CD1C-4706-9B87-86DF0D5A5F09}" type="slidenum">
              <a:rPr kumimoji="0" lang="en-US" altLang="zh-TW" sz="1400" smtClean="0">
                <a:solidFill>
                  <a:schemeClr val="bg2"/>
                </a:solidFill>
              </a:rPr>
              <a:pPr eaLnBrk="1" hangingPunct="1"/>
              <a:t>9</a:t>
            </a:fld>
            <a:endParaRPr kumimoji="0" lang="en-US" altLang="zh-TW" sz="1400" smtClean="0">
              <a:solidFill>
                <a:schemeClr val="bg2"/>
              </a:solidFill>
            </a:endParaRPr>
          </a:p>
        </p:txBody>
      </p:sp>
      <p:sp>
        <p:nvSpPr>
          <p:cNvPr id="8203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19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buClr>
                <a:schemeClr val="tx1"/>
              </a:buClr>
              <a:buSzPct val="40000"/>
            </a:pPr>
            <a:r>
              <a:rPr lang="zh-TW" altLang="en-US">
                <a:ea typeface="標楷體" pitchFamily="65" charset="-120"/>
              </a:rPr>
              <a:t> </a:t>
            </a:r>
            <a:r>
              <a:rPr lang="en-US" altLang="zh-TW">
                <a:ea typeface="標楷體" pitchFamily="65" charset="-120"/>
              </a:rPr>
              <a:t>Matrix form of a system of linear equations in </a:t>
            </a:r>
            <a:r>
              <a:rPr lang="en-US" altLang="zh-TW" i="1">
                <a:ea typeface="標楷體" pitchFamily="65" charset="-120"/>
              </a:rPr>
              <a:t>n</a:t>
            </a:r>
            <a:r>
              <a:rPr lang="en-US" altLang="zh-TW">
                <a:ea typeface="標楷體" pitchFamily="65" charset="-120"/>
              </a:rPr>
              <a:t> variables:</a:t>
            </a:r>
            <a:endParaRPr lang="zh-TW" altLang="en-US">
              <a:ea typeface="標楷體" pitchFamily="65" charset="-120"/>
            </a:endParaRPr>
          </a:p>
        </p:txBody>
      </p:sp>
      <p:graphicFrame>
        <p:nvGraphicFramePr>
          <p:cNvPr id="8194" name="Object 0"/>
          <p:cNvGraphicFramePr>
            <a:graphicFrameLocks noChangeAspect="1"/>
          </p:cNvGraphicFramePr>
          <p:nvPr/>
        </p:nvGraphicFramePr>
        <p:xfrm>
          <a:off x="914400" y="1447800"/>
          <a:ext cx="38227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94" name="方程式" r:id="rId3" imgW="3822480" imgH="1777680" progId="Equation.3">
                  <p:embed/>
                </p:oleObj>
              </mc:Choice>
              <mc:Fallback>
                <p:oleObj name="方程式" r:id="rId3" imgW="3822480" imgH="177768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38227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4" name="Group 22"/>
          <p:cNvGrpSpPr>
            <a:grpSpLocks/>
          </p:cNvGrpSpPr>
          <p:nvPr/>
        </p:nvGrpSpPr>
        <p:grpSpPr bwMode="auto">
          <a:xfrm>
            <a:off x="2339975" y="5810250"/>
            <a:ext cx="2689225" cy="673100"/>
            <a:chOff x="1474" y="3612"/>
            <a:chExt cx="1694" cy="424"/>
          </a:xfrm>
        </p:grpSpPr>
        <p:sp>
          <p:nvSpPr>
            <p:cNvPr id="8208" name="Text Box 8"/>
            <p:cNvSpPr txBox="1">
              <a:spLocks noChangeArrowheads="1"/>
            </p:cNvSpPr>
            <p:nvPr/>
          </p:nvSpPr>
          <p:spPr bwMode="auto">
            <a:xfrm rot="5400000">
              <a:off x="1508" y="3578"/>
              <a:ext cx="2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=</a:t>
              </a:r>
            </a:p>
          </p:txBody>
        </p:sp>
        <p:sp>
          <p:nvSpPr>
            <p:cNvPr id="8209" name="Text Box 9"/>
            <p:cNvSpPr txBox="1">
              <a:spLocks noChangeArrowheads="1"/>
            </p:cNvSpPr>
            <p:nvPr/>
          </p:nvSpPr>
          <p:spPr bwMode="auto">
            <a:xfrm rot="5400000">
              <a:off x="2415" y="3578"/>
              <a:ext cx="2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=</a:t>
              </a:r>
            </a:p>
          </p:txBody>
        </p:sp>
        <p:sp>
          <p:nvSpPr>
            <p:cNvPr id="8210" name="Text Box 10"/>
            <p:cNvSpPr txBox="1">
              <a:spLocks noChangeArrowheads="1"/>
            </p:cNvSpPr>
            <p:nvPr/>
          </p:nvSpPr>
          <p:spPr bwMode="auto">
            <a:xfrm rot="5400000">
              <a:off x="2914" y="3578"/>
              <a:ext cx="2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zh-TW">
                  <a:solidFill>
                    <a:schemeClr val="tx1"/>
                  </a:solidFill>
                  <a:ea typeface="標楷體" pitchFamily="65" charset="-120"/>
                </a:rPr>
                <a:t>=</a:t>
              </a:r>
            </a:p>
          </p:txBody>
        </p:sp>
        <p:sp>
          <p:nvSpPr>
            <p:cNvPr id="8211" name="Text Box 11"/>
            <p:cNvSpPr txBox="1">
              <a:spLocks noChangeArrowheads="1"/>
            </p:cNvSpPr>
            <p:nvPr/>
          </p:nvSpPr>
          <p:spPr bwMode="auto">
            <a:xfrm>
              <a:off x="1519" y="3748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zh-TW" i="1">
                  <a:solidFill>
                    <a:schemeClr val="tx1"/>
                  </a:solidFill>
                  <a:ea typeface="標楷體" pitchFamily="65" charset="-120"/>
                </a:rPr>
                <a:t>A</a:t>
              </a:r>
            </a:p>
          </p:txBody>
        </p:sp>
        <p:sp>
          <p:nvSpPr>
            <p:cNvPr id="8212" name="Text Box 12"/>
            <p:cNvSpPr txBox="1">
              <a:spLocks noChangeArrowheads="1"/>
            </p:cNvSpPr>
            <p:nvPr/>
          </p:nvSpPr>
          <p:spPr bwMode="auto">
            <a:xfrm>
              <a:off x="2426" y="3732"/>
              <a:ext cx="1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zh-TW" b="1">
                  <a:solidFill>
                    <a:schemeClr val="tx1"/>
                  </a:solidFill>
                  <a:ea typeface="標楷體" pitchFamily="65" charset="-120"/>
                </a:rPr>
                <a:t>x</a:t>
              </a:r>
            </a:p>
          </p:txBody>
        </p:sp>
        <p:sp>
          <p:nvSpPr>
            <p:cNvPr id="8213" name="Text Box 13"/>
            <p:cNvSpPr txBox="1">
              <a:spLocks noChangeArrowheads="1"/>
            </p:cNvSpPr>
            <p:nvPr/>
          </p:nvSpPr>
          <p:spPr bwMode="auto">
            <a:xfrm>
              <a:off x="2925" y="3748"/>
              <a:ext cx="1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zh-TW" b="1">
                  <a:solidFill>
                    <a:schemeClr val="tx1"/>
                  </a:solidFill>
                  <a:ea typeface="標楷體" pitchFamily="65" charset="-120"/>
                </a:rPr>
                <a:t>b</a:t>
              </a:r>
            </a:p>
          </p:txBody>
        </p:sp>
      </p:grpSp>
      <p:graphicFrame>
        <p:nvGraphicFramePr>
          <p:cNvPr id="8195" name="Object 1"/>
          <p:cNvGraphicFramePr>
            <a:graphicFrameLocks noChangeAspect="1"/>
          </p:cNvGraphicFramePr>
          <p:nvPr/>
        </p:nvGraphicFramePr>
        <p:xfrm>
          <a:off x="6135688" y="2274888"/>
          <a:ext cx="2311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95" name="Equation" r:id="rId5" imgW="2311200" imgH="342720" progId="Equation.3">
                  <p:embed/>
                </p:oleObj>
              </mc:Choice>
              <mc:Fallback>
                <p:oleObj name="Equation" r:id="rId5" imgW="2311200" imgH="3427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688" y="2274888"/>
                        <a:ext cx="2311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2"/>
          <p:cNvGraphicFramePr>
            <a:graphicFrameLocks noChangeAspect="1"/>
          </p:cNvGraphicFramePr>
          <p:nvPr/>
        </p:nvGraphicFramePr>
        <p:xfrm>
          <a:off x="5991225" y="4500563"/>
          <a:ext cx="27955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96" name="Equation" r:id="rId7" imgW="1396800" imgH="203040" progId="Equation.DSMT4">
                  <p:embed/>
                </p:oleObj>
              </mc:Choice>
              <mc:Fallback>
                <p:oleObj name="Equation" r:id="rId7" imgW="139680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4500563"/>
                        <a:ext cx="27955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Line 16"/>
          <p:cNvSpPr>
            <a:spLocks noChangeShapeType="1"/>
          </p:cNvSpPr>
          <p:nvPr/>
        </p:nvSpPr>
        <p:spPr bwMode="auto">
          <a:xfrm>
            <a:off x="7202488" y="3001963"/>
            <a:ext cx="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grpSp>
        <p:nvGrpSpPr>
          <p:cNvPr id="8206" name="Group 23"/>
          <p:cNvGrpSpPr>
            <a:grpSpLocks/>
          </p:cNvGrpSpPr>
          <p:nvPr/>
        </p:nvGrpSpPr>
        <p:grpSpPr bwMode="auto">
          <a:xfrm>
            <a:off x="6488113" y="4953000"/>
            <a:ext cx="1292225" cy="496888"/>
            <a:chOff x="4087" y="3072"/>
            <a:chExt cx="814" cy="313"/>
          </a:xfrm>
        </p:grpSpPr>
        <p:graphicFrame>
          <p:nvGraphicFramePr>
            <p:cNvPr id="8199" name="Object 5"/>
            <p:cNvGraphicFramePr>
              <a:graphicFrameLocks noChangeAspect="1"/>
            </p:cNvGraphicFramePr>
            <p:nvPr/>
          </p:nvGraphicFramePr>
          <p:xfrm>
            <a:off x="4087" y="3072"/>
            <a:ext cx="769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97" name="Equation" r:id="rId9" imgW="609480" imgH="177480" progId="Equation.DSMT4">
                    <p:embed/>
                  </p:oleObj>
                </mc:Choice>
                <mc:Fallback>
                  <p:oleObj name="Equation" r:id="rId9" imgW="609480" imgH="177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7" y="3072"/>
                          <a:ext cx="769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0" name="Object 6"/>
            <p:cNvGraphicFramePr>
              <a:graphicFrameLocks noChangeAspect="1"/>
            </p:cNvGraphicFramePr>
            <p:nvPr/>
          </p:nvGraphicFramePr>
          <p:xfrm>
            <a:off x="4195" y="3301"/>
            <a:ext cx="363" cy="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98" name="方程式" r:id="rId11" imgW="1206360" imgH="279360" progId="Equation.3">
                    <p:embed/>
                  </p:oleObj>
                </mc:Choice>
                <mc:Fallback>
                  <p:oleObj name="方程式" r:id="rId11" imgW="1206360" imgH="27936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5" y="3301"/>
                          <a:ext cx="363" cy="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1" name="Object 7"/>
            <p:cNvGraphicFramePr>
              <a:graphicFrameLocks noChangeAspect="1"/>
            </p:cNvGraphicFramePr>
            <p:nvPr/>
          </p:nvGraphicFramePr>
          <p:xfrm>
            <a:off x="4719" y="3300"/>
            <a:ext cx="182" cy="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99" name="方程式" r:id="rId13" imgW="596880" imgH="279360" progId="Equation.3">
                    <p:embed/>
                  </p:oleObj>
                </mc:Choice>
                <mc:Fallback>
                  <p:oleObj name="方程式" r:id="rId13" imgW="596880" imgH="27936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9" y="3300"/>
                          <a:ext cx="182" cy="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07" name="Group 21"/>
          <p:cNvGrpSpPr>
            <a:grpSpLocks/>
          </p:cNvGrpSpPr>
          <p:nvPr/>
        </p:nvGrpSpPr>
        <p:grpSpPr bwMode="auto">
          <a:xfrm>
            <a:off x="990600" y="3352800"/>
            <a:ext cx="4116388" cy="2489200"/>
            <a:chOff x="672" y="2064"/>
            <a:chExt cx="2593" cy="1568"/>
          </a:xfrm>
        </p:grpSpPr>
        <p:graphicFrame>
          <p:nvGraphicFramePr>
            <p:cNvPr id="8197" name="Object 3"/>
            <p:cNvGraphicFramePr>
              <a:graphicFrameLocks noChangeAspect="1"/>
            </p:cNvGraphicFramePr>
            <p:nvPr/>
          </p:nvGraphicFramePr>
          <p:xfrm>
            <a:off x="672" y="2448"/>
            <a:ext cx="2593" cy="1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100" name="Equation" r:id="rId15" imgW="2057400" imgH="939600" progId="Equation.3">
                    <p:embed/>
                  </p:oleObj>
                </mc:Choice>
                <mc:Fallback>
                  <p:oleObj name="Equation" r:id="rId15" imgW="2057400" imgH="939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448"/>
                          <a:ext cx="2593" cy="1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8" name="Object 4"/>
            <p:cNvGraphicFramePr>
              <a:graphicFrameLocks noChangeAspect="1"/>
            </p:cNvGraphicFramePr>
            <p:nvPr/>
          </p:nvGraphicFramePr>
          <p:xfrm>
            <a:off x="1584" y="2064"/>
            <a:ext cx="204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101" name="方程式" r:id="rId17" imgW="215640" imgH="342720" progId="Equation.3">
                    <p:embed/>
                  </p:oleObj>
                </mc:Choice>
                <mc:Fallback>
                  <p:oleObj name="方程式" r:id="rId17" imgW="215640" imgH="34272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2064"/>
                          <a:ext cx="204" cy="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線性代數樣版">
  <a:themeElements>
    <a:clrScheme name="線性代數樣版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線性代數樣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Wingdings" pitchFamily="2" charset="2"/>
          <a:buChar char="n"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Wingdings" pitchFamily="2" charset="2"/>
          <a:buChar char="n"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新細明體" charset="-120"/>
          </a:defRPr>
        </a:defPPr>
      </a:lstStyle>
    </a:lnDef>
  </a:objectDefaults>
  <a:extraClrSchemeLst>
    <a:extraClrScheme>
      <a:clrScheme name="線性代數樣版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線性代數樣版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線性代數樣版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線性代數樣版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線性代數樣版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線性代數樣版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線性代數樣版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線性代數樣版</Template>
  <TotalTime>12757</TotalTime>
  <Words>5021</Words>
  <Application>Microsoft Office PowerPoint</Application>
  <PresentationFormat>如螢幕大小 (4:3)</PresentationFormat>
  <Paragraphs>627</Paragraphs>
  <Slides>86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86</vt:i4>
      </vt:variant>
    </vt:vector>
  </HeadingPairs>
  <TitlesOfParts>
    <vt:vector size="97" baseType="lpstr">
      <vt:lpstr>PMingLiU</vt:lpstr>
      <vt:lpstr>PMingLiU</vt:lpstr>
      <vt:lpstr>標楷體</vt:lpstr>
      <vt:lpstr>Cambria Math</vt:lpstr>
      <vt:lpstr>Symbol</vt:lpstr>
      <vt:lpstr>Tahoma</vt:lpstr>
      <vt:lpstr>Times New Roman</vt:lpstr>
      <vt:lpstr>Wingdings</vt:lpstr>
      <vt:lpstr>線性代數樣版</vt:lpstr>
      <vt:lpstr>Equation</vt:lpstr>
      <vt:lpstr>方程式</vt:lpstr>
      <vt:lpstr> Chapter 2 Matrices</vt:lpstr>
      <vt:lpstr>2.1  Operations with Matrices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2.1:</vt:lpstr>
      <vt:lpstr>2.2  Properties of Matrix Operations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2.2:</vt:lpstr>
      <vt:lpstr>2.3 The Inverse of a Matrix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2.3: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2.4:</vt:lpstr>
      <vt:lpstr>2.5 Markov Chains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2.5:</vt:lpstr>
      <vt:lpstr>2.6 Applications of Matrix Operations</vt:lpstr>
      <vt:lpstr>PowerPoint 簡報</vt:lpstr>
      <vt:lpstr>PowerPoint 簡報</vt:lpstr>
      <vt:lpstr>PowerPoint 簡報</vt:lpstr>
      <vt:lpstr>PowerPoint 簡報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Matrices</dc:title>
  <dc:creator>Jr-Yan Wang</dc:creator>
  <cp:lastModifiedBy>Jr-Yan Wang</cp:lastModifiedBy>
  <cp:revision>1121</cp:revision>
  <dcterms:created xsi:type="dcterms:W3CDTF">1601-01-01T00:00:00Z</dcterms:created>
  <dcterms:modified xsi:type="dcterms:W3CDTF">2018-10-23T07:16:41Z</dcterms:modified>
</cp:coreProperties>
</file>