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2" r:id="rId2"/>
  </p:sldMasterIdLst>
  <p:notesMasterIdLst>
    <p:notesMasterId r:id="rId37"/>
  </p:notesMasterIdLst>
  <p:handoutMasterIdLst>
    <p:handoutMasterId r:id="rId38"/>
  </p:handoutMasterIdLst>
  <p:sldIdLst>
    <p:sldId id="259" r:id="rId3"/>
    <p:sldId id="284" r:id="rId4"/>
    <p:sldId id="260" r:id="rId5"/>
    <p:sldId id="261" r:id="rId6"/>
    <p:sldId id="274" r:id="rId7"/>
    <p:sldId id="262" r:id="rId8"/>
    <p:sldId id="288" r:id="rId9"/>
    <p:sldId id="285" r:id="rId10"/>
    <p:sldId id="263" r:id="rId11"/>
    <p:sldId id="275" r:id="rId12"/>
    <p:sldId id="264" r:id="rId13"/>
    <p:sldId id="265" r:id="rId14"/>
    <p:sldId id="286" r:id="rId15"/>
    <p:sldId id="266" r:id="rId16"/>
    <p:sldId id="287" r:id="rId17"/>
    <p:sldId id="267" r:id="rId18"/>
    <p:sldId id="289" r:id="rId19"/>
    <p:sldId id="268" r:id="rId20"/>
    <p:sldId id="269" r:id="rId21"/>
    <p:sldId id="283" r:id="rId22"/>
    <p:sldId id="271" r:id="rId23"/>
    <p:sldId id="276" r:id="rId24"/>
    <p:sldId id="290" r:id="rId25"/>
    <p:sldId id="291" r:id="rId26"/>
    <p:sldId id="272" r:id="rId27"/>
    <p:sldId id="277" r:id="rId28"/>
    <p:sldId id="278" r:id="rId29"/>
    <p:sldId id="292" r:id="rId30"/>
    <p:sldId id="273" r:id="rId31"/>
    <p:sldId id="279" r:id="rId32"/>
    <p:sldId id="280" r:id="rId33"/>
    <p:sldId id="293" r:id="rId34"/>
    <p:sldId id="281" r:id="rId35"/>
    <p:sldId id="282" r:id="rId3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A0ADE4"/>
    <a:srgbClr val="C4CCEE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51" autoAdjust="0"/>
    <p:restoredTop sz="94724" autoAdjust="0"/>
  </p:normalViewPr>
  <p:slideViewPr>
    <p:cSldViewPr>
      <p:cViewPr varScale="1">
        <p:scale>
          <a:sx n="85" d="100"/>
          <a:sy n="85" d="100"/>
        </p:scale>
        <p:origin x="1301" y="53"/>
      </p:cViewPr>
      <p:guideLst>
        <p:guide orient="horz" pos="1008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20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943600" y="8793163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200"/>
              <a:t>16-</a:t>
            </a:r>
            <a:fld id="{AE40050C-D912-4238-BC64-A1B4E1A16071}" type="slidenum">
              <a:rPr lang="en-US" altLang="zh-TW" sz="1200"/>
              <a:pPr>
                <a:spcBef>
                  <a:spcPct val="50000"/>
                </a:spcBef>
                <a:defRPr/>
              </a:pPr>
              <a:t>‹#›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4066999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BEF2AAE-7183-43F5-B0B7-9055AD4CC7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625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48AC0A-9DA5-423B-9484-5DFC6C1A5183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074479-A834-49E0-B283-D05A6D191B28}" type="slidenum">
              <a:rPr lang="en-US" altLang="zh-TW" sz="1200"/>
              <a:pPr/>
              <a:t>10</a:t>
            </a:fld>
            <a:endParaRPr lang="en-US" altLang="zh-TW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272D19-5695-48D6-B8F6-E2C623AE4213}" type="slidenum">
              <a:rPr lang="en-US" altLang="zh-TW" sz="1200"/>
              <a:pPr/>
              <a:t>11</a:t>
            </a:fld>
            <a:endParaRPr lang="en-US" altLang="zh-TW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6FFA31-7C29-4D13-B993-F5244AD9A205}" type="slidenum">
              <a:rPr lang="en-US" altLang="zh-TW" sz="1200"/>
              <a:pPr/>
              <a:t>12</a:t>
            </a:fld>
            <a:endParaRPr lang="en-US" altLang="zh-TW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160776-590D-4C05-A59F-3F7BECEA468B}" type="slidenum">
              <a:rPr lang="en-US" altLang="zh-TW" sz="1200"/>
              <a:pPr/>
              <a:t>13</a:t>
            </a:fld>
            <a:endParaRPr lang="en-US" altLang="zh-TW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C5EEC7-2E1E-4245-964E-A8A406ED5ACB}" type="slidenum">
              <a:rPr lang="en-US" altLang="zh-TW" sz="1200"/>
              <a:pPr/>
              <a:t>14</a:t>
            </a:fld>
            <a:endParaRPr lang="en-US" altLang="zh-TW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894274-D0D9-4D83-AC83-3F0C7FD765A4}" type="slidenum">
              <a:rPr lang="en-US" altLang="zh-TW" sz="1200"/>
              <a:pPr/>
              <a:t>15</a:t>
            </a:fld>
            <a:endParaRPr lang="en-US" altLang="zh-TW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CC9B2A-46F6-4C4E-A6EF-6077D564F7CD}" type="slidenum">
              <a:rPr lang="en-US" altLang="zh-TW" sz="1200"/>
              <a:pPr/>
              <a:t>16</a:t>
            </a:fld>
            <a:endParaRPr lang="en-US" altLang="zh-TW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60D7BA-62E4-4E74-9DA6-C38F1C5479D4}" type="slidenum">
              <a:rPr lang="en-US" altLang="zh-TW" sz="1200"/>
              <a:pPr/>
              <a:t>17</a:t>
            </a:fld>
            <a:endParaRPr lang="en-US" altLang="zh-TW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31C53F2-FE48-4327-8628-3024AE1B8A92}" type="slidenum">
              <a:rPr lang="en-US" altLang="zh-TW" sz="1200"/>
              <a:pPr/>
              <a:t>18</a:t>
            </a:fld>
            <a:endParaRPr lang="en-US" altLang="zh-TW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DDBAAD-A997-45B3-A8E2-C04E597A3D28}" type="slidenum">
              <a:rPr lang="en-US" altLang="zh-TW" sz="1200"/>
              <a:pPr/>
              <a:t>19</a:t>
            </a:fld>
            <a:endParaRPr lang="en-US" altLang="zh-TW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D8BD968-A342-4252-AE56-0D2C20F69A79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9838306-68F9-4891-8ADE-5F8040748C3B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7EA852-5F40-4EE5-A2F5-0DDFF5F0E858}" type="slidenum">
              <a:rPr lang="en-US" altLang="zh-TW" sz="1200"/>
              <a:pPr/>
              <a:t>21</a:t>
            </a:fld>
            <a:endParaRPr lang="en-US" altLang="zh-TW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B3B220E-D7FC-4D84-9E1D-475341495062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12E512-717D-4A77-BF14-A72CD4BA2279}" type="slidenum">
              <a:rPr lang="en-US" altLang="zh-TW" sz="1200"/>
              <a:pPr/>
              <a:t>23</a:t>
            </a:fld>
            <a:endParaRPr lang="en-US" altLang="zh-TW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15AAACB-8341-44A1-AA43-0D58290E99B4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065545-4CB5-49D5-B4EC-3CE3EA60D9F7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39B12EA-F5A6-4118-8925-8639E59CF298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B8FF59-9A90-48D6-BA10-FED444C28E69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BB9241-CCE1-4B74-AB4E-E219E89CE261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E2AA3E-A380-4DE0-9D6F-1F583D114D71}" type="slidenum">
              <a:rPr lang="en-US" altLang="zh-TW" sz="1200"/>
              <a:pPr/>
              <a:t>29</a:t>
            </a:fld>
            <a:endParaRPr lang="en-US" altLang="zh-TW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D4FE98-5704-4984-ABDB-FDEDD9EF9543}" type="slidenum">
              <a:rPr lang="en-US" altLang="zh-TW" sz="1200"/>
              <a:pPr/>
              <a:t>3</a:t>
            </a:fld>
            <a:endParaRPr lang="en-US" altLang="zh-TW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40B9ED-E235-4FF5-9923-73E9CCEDEC99}" type="slidenum">
              <a:rPr lang="en-US" altLang="zh-TW" sz="1200"/>
              <a:pPr/>
              <a:t>30</a:t>
            </a:fld>
            <a:endParaRPr lang="en-US" altLang="zh-TW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1E4353-30C0-4D4C-9BD6-C62DD0E837AA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0CAA17-148F-47D8-B668-22B9FFAB7288}" type="slidenum">
              <a:rPr lang="en-US" altLang="zh-TW" sz="1200"/>
              <a:pPr/>
              <a:t>32</a:t>
            </a:fld>
            <a:endParaRPr lang="en-US" altLang="zh-TW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2EA7D6-798D-4F5B-9A55-8C31E601C50C}" type="slidenum">
              <a:rPr lang="en-US" altLang="zh-TW" sz="1200"/>
              <a:pPr/>
              <a:t>33</a:t>
            </a:fld>
            <a:endParaRPr lang="en-US" altLang="zh-TW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7D155C3-CA3D-4681-9937-D90C173F2ACB}" type="slidenum">
              <a:rPr lang="en-US" altLang="zh-TW" sz="1200"/>
              <a:pPr/>
              <a:t>34</a:t>
            </a:fld>
            <a:endParaRPr lang="en-US" altLang="zh-TW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7F30C9-5854-4054-AA48-1A2A94715BF2}" type="slidenum">
              <a:rPr lang="en-US" altLang="zh-TW" sz="1200"/>
              <a:pPr/>
              <a:t>4</a:t>
            </a:fld>
            <a:endParaRPr lang="en-US" altLang="zh-TW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F071CB-903D-419D-9134-CEFC0FB2D525}" type="slidenum">
              <a:rPr lang="en-US" altLang="zh-TW" sz="1200"/>
              <a:pPr/>
              <a:t>5</a:t>
            </a:fld>
            <a:endParaRPr lang="en-US" altLang="zh-TW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0DFD75C-934E-4F04-9402-87BE49F6F94A}" type="slidenum">
              <a:rPr lang="en-US" altLang="zh-TW" sz="1200"/>
              <a:pPr/>
              <a:t>6</a:t>
            </a:fld>
            <a:endParaRPr lang="en-US" altLang="zh-TW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4E939F-BE6E-4C03-8F77-7635528D6E6C}" type="slidenum">
              <a:rPr lang="en-US" altLang="zh-TW" sz="1200"/>
              <a:pPr/>
              <a:t>7</a:t>
            </a:fld>
            <a:endParaRPr lang="en-US" altLang="zh-TW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9C4B75-22F5-47AD-AD2D-9ED9A29A10BD}" type="slidenum">
              <a:rPr lang="en-US" altLang="zh-TW" sz="1200"/>
              <a:pPr/>
              <a:t>8</a:t>
            </a:fld>
            <a:endParaRPr lang="en-US" altLang="zh-TW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F54BE5-C69C-4BDC-9167-9892A5EEE0C0}" type="slidenum">
              <a:rPr lang="en-US" altLang="zh-TW" sz="1200"/>
              <a:pPr/>
              <a:t>9</a:t>
            </a:fld>
            <a:endParaRPr lang="en-US" altLang="zh-TW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 shadeToTitle="1">
        <a:gradFill rotWithShape="0">
          <a:gsLst>
            <a:gs pos="0">
              <a:srgbClr val="234669"/>
            </a:gs>
            <a:gs pos="100000">
              <a:srgbClr val="10203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1158875"/>
            <a:ext cx="6248400" cy="1431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A0ADE4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2100" y="3429000"/>
            <a:ext cx="6019800" cy="1752600"/>
          </a:xfrm>
          <a:ln w="9525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002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12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97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2"/>
          <p:cNvSpPr>
            <a:spLocks noChangeShapeType="1"/>
          </p:cNvSpPr>
          <p:nvPr userDrawn="1"/>
        </p:nvSpPr>
        <p:spPr bwMode="auto">
          <a:xfrm flipV="1">
            <a:off x="2590800" y="3352800"/>
            <a:ext cx="6248400" cy="0"/>
          </a:xfrm>
          <a:prstGeom prst="line">
            <a:avLst/>
          </a:prstGeom>
          <a:noFill/>
          <a:ln w="9525">
            <a:solidFill>
              <a:srgbClr val="80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0224" name="Rectangle 4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670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>
                <a:effectLst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50225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-31750" y="3276600"/>
            <a:ext cx="1905000" cy="3429000"/>
          </a:xfrm>
        </p:spPr>
        <p:txBody>
          <a:bodyPr vert="eaVert" anchor="b" anchorCtr="1"/>
          <a:lstStyle>
            <a:lvl1pPr>
              <a:defRPr sz="4400"/>
            </a:lvl1pPr>
          </a:lstStyle>
          <a:p>
            <a:r>
              <a:rPr lang="en-US" altLang="zh-TW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9163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801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5402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645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52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645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51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7138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903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30860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812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309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309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68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9814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41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07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8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90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4432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6356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102031"/>
            </a:gs>
            <a:gs pos="100000">
              <a:srgbClr val="23466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9699" name="Rectangle 3"/>
          <p:cNvSpPr>
            <a:spLocks noChangeArrowheads="1"/>
          </p:cNvSpPr>
          <p:nvPr userDrawn="1"/>
        </p:nvSpPr>
        <p:spPr bwMode="auto">
          <a:xfrm>
            <a:off x="7391400" y="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zh-TW" altLang="zh-TW" sz="1400">
              <a:ea typeface="新細明體" charset="-120"/>
            </a:endParaRPr>
          </a:p>
        </p:txBody>
      </p:sp>
      <p:sp>
        <p:nvSpPr>
          <p:cNvPr id="29700" name="Rectangle 4"/>
          <p:cNvSpPr>
            <a:spLocks noChangeArrowheads="1"/>
          </p:cNvSpPr>
          <p:nvPr userDrawn="1"/>
        </p:nvSpPr>
        <p:spPr bwMode="auto">
          <a:xfrm>
            <a:off x="161925" y="6403975"/>
            <a:ext cx="21336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200" b="1" i="1">
                <a:solidFill>
                  <a:srgbClr val="006699"/>
                </a:solidFill>
                <a:latin typeface="Book Antiqua" pitchFamily="18" charset="0"/>
                <a:ea typeface="新細明體" charset="-120"/>
              </a:rPr>
              <a:t>       McGraw-Hill/Irwin</a:t>
            </a:r>
          </a:p>
        </p:txBody>
      </p:sp>
      <p:sp>
        <p:nvSpPr>
          <p:cNvPr id="29701" name="Text Box 5"/>
          <p:cNvSpPr txBox="1">
            <a:spLocks noChangeArrowheads="1"/>
          </p:cNvSpPr>
          <p:nvPr userDrawn="1"/>
        </p:nvSpPr>
        <p:spPr bwMode="auto">
          <a:xfrm>
            <a:off x="3286125" y="6448425"/>
            <a:ext cx="5857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731" tIns="35866" rIns="71731" bIns="35866">
            <a:spAutoFit/>
          </a:bodyPr>
          <a:lstStyle/>
          <a:p>
            <a:pPr>
              <a:defRPr/>
            </a:pPr>
            <a:r>
              <a:rPr lang="en-US" altLang="zh-TW" sz="1200" b="1" i="1">
                <a:solidFill>
                  <a:srgbClr val="006699"/>
                </a:solidFill>
                <a:latin typeface="Book Antiqua" pitchFamily="18" charset="0"/>
                <a:ea typeface="新細明體" charset="-120"/>
              </a:rPr>
              <a:t>                         © 2004 The McGraw-Hill Companies, Inc., All Rights Reserved.      </a:t>
            </a:r>
            <a:endParaRPr lang="en-US" altLang="zh-TW" sz="1200" b="1">
              <a:solidFill>
                <a:srgbClr val="006699"/>
              </a:solidFill>
              <a:latin typeface="Book Antiqua" pitchFamily="18" charset="0"/>
              <a:ea typeface="新細明體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0ADE4"/>
        </a:buClr>
        <a:buChar char="•"/>
        <a:defRPr sz="3200">
          <a:solidFill>
            <a:srgbClr val="A0ADE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0ADE4"/>
        </a:buClr>
        <a:buChar char="•"/>
        <a:defRPr sz="2800">
          <a:solidFill>
            <a:srgbClr val="A0ADE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0ADE4"/>
        </a:buClr>
        <a:buChar char="•"/>
        <a:defRPr sz="2400">
          <a:solidFill>
            <a:srgbClr val="A0ADE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0ADE4"/>
        </a:buClr>
        <a:buChar char="•"/>
        <a:defRPr sz="2000">
          <a:solidFill>
            <a:srgbClr val="A0ADE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0ADE4"/>
        </a:buClr>
        <a:buChar char="•"/>
        <a:defRPr sz="2000">
          <a:solidFill>
            <a:srgbClr val="A0ADE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0ADE4"/>
        </a:buClr>
        <a:buChar char="•"/>
        <a:defRPr sz="2000">
          <a:solidFill>
            <a:srgbClr val="A0ADE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0ADE4"/>
        </a:buClr>
        <a:buChar char="•"/>
        <a:defRPr sz="2000">
          <a:solidFill>
            <a:srgbClr val="A0ADE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0ADE4"/>
        </a:buClr>
        <a:buChar char="•"/>
        <a:defRPr sz="2000">
          <a:solidFill>
            <a:srgbClr val="A0ADE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0ADE4"/>
        </a:buClr>
        <a:buChar char="•"/>
        <a:defRPr sz="2000">
          <a:solidFill>
            <a:srgbClr val="A0ADE4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5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6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6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6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6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6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6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6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7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7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7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7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7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7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8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8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8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8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8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8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8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8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8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8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19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209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919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919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2051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9199" name="Rectangle 47"/>
          <p:cNvSpPr>
            <a:spLocks noChangeArrowheads="1"/>
          </p:cNvSpPr>
          <p:nvPr userDrawn="1"/>
        </p:nvSpPr>
        <p:spPr bwMode="auto">
          <a:xfrm>
            <a:off x="7391400" y="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zh-TW" altLang="zh-TW" sz="1400">
              <a:ea typeface="新細明體" charset="-120"/>
            </a:endParaRPr>
          </a:p>
        </p:txBody>
      </p:sp>
      <p:sp>
        <p:nvSpPr>
          <p:cNvPr id="49202" name="Text Box 50"/>
          <p:cNvSpPr txBox="1">
            <a:spLocks noChangeArrowheads="1"/>
          </p:cNvSpPr>
          <p:nvPr userDrawn="1"/>
        </p:nvSpPr>
        <p:spPr bwMode="auto">
          <a:xfrm>
            <a:off x="8305800" y="65833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200" dirty="0">
                <a:latin typeface="Arial" charset="0"/>
                <a:ea typeface="新細明體" charset="-120"/>
              </a:rPr>
              <a:t>17-</a:t>
            </a:r>
            <a:fld id="{6F289100-1502-45F1-88C0-88B0551430B5}" type="slidenum">
              <a:rPr lang="en-US" altLang="zh-TW" sz="1200">
                <a:latin typeface="Arial" charset="0"/>
                <a:ea typeface="新細明體" charset="-12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TW" sz="1200" dirty="0">
              <a:latin typeface="Arial" charset="0"/>
              <a:ea typeface="新細明體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0" y="3352800"/>
            <a:ext cx="6400800" cy="1752600"/>
          </a:xfrm>
        </p:spPr>
        <p:txBody>
          <a:bodyPr/>
          <a:lstStyle/>
          <a:p>
            <a:pPr algn="l" eaLnBrk="1" hangingPunct="1"/>
            <a:r>
              <a:rPr lang="en-US" altLang="zh-TW" sz="4000" smtClean="0">
                <a:solidFill>
                  <a:schemeClr val="bg2"/>
                </a:solidFill>
                <a:ea typeface="新細明體" charset="-120"/>
              </a:rPr>
              <a:t>Futures Markets and Risk Management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ctrTitle"/>
          </p:nvPr>
        </p:nvSpPr>
        <p:spPr>
          <a:xfrm rot="16200000">
            <a:off x="2984500" y="762000"/>
            <a:ext cx="1905000" cy="342900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solidFill>
                  <a:srgbClr val="800000"/>
                </a:solidFill>
                <a:ea typeface="新細明體" charset="-120"/>
              </a:rPr>
              <a:t>CHAPTER 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Figure 17.3 Trading With and Without 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a Clearinghouse</a:t>
            </a:r>
          </a:p>
        </p:txBody>
      </p:sp>
      <p:pic>
        <p:nvPicPr>
          <p:cNvPr id="14339" name="Picture 6" descr="bod4153X_16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7696200" cy="3509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762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z="3600" smtClean="0">
                <a:ea typeface="新細明體" charset="-120"/>
              </a:rPr>
              <a:t>Marking to Market and the Margin Account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Initial Margin </a:t>
            </a:r>
            <a:r>
              <a:rPr lang="en-US" altLang="zh-TW" smtClean="0">
                <a:ea typeface="新細明體" charset="-120"/>
              </a:rPr>
              <a:t>- funds deposited to provide capital to absorb losses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Marking to Market </a:t>
            </a:r>
            <a:r>
              <a:rPr lang="en-US" altLang="zh-TW" smtClean="0">
                <a:ea typeface="新細明體" charset="-120"/>
              </a:rPr>
              <a:t>- each day the profits or losses from the new futures price and reflected in the account.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Maintenance or variance margin </a:t>
            </a:r>
            <a:r>
              <a:rPr lang="en-US" altLang="zh-TW" smtClean="0">
                <a:ea typeface="新細明體" charset="-120"/>
              </a:rPr>
              <a:t>- an established value below which a trader’s margin may not fall.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762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Margin and Trading Arrangements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TW" sz="2800" smtClean="0">
                <a:solidFill>
                  <a:schemeClr val="tx2"/>
                </a:solidFill>
                <a:ea typeface="新細明體" charset="-120"/>
              </a:rPr>
              <a:t>Margin call </a:t>
            </a:r>
            <a:r>
              <a:rPr lang="en-US" altLang="zh-TW" sz="2800" smtClean="0">
                <a:ea typeface="新細明體" charset="-120"/>
              </a:rPr>
              <a:t>- when the maintenance margin is reached, broker will ask for additional margin funds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TW" sz="2800" smtClean="0">
                <a:solidFill>
                  <a:schemeClr val="tx2"/>
                </a:solidFill>
                <a:ea typeface="新細明體" charset="-120"/>
              </a:rPr>
              <a:t>Convergence of Price </a:t>
            </a:r>
            <a:r>
              <a:rPr lang="en-US" altLang="zh-TW" sz="2800" smtClean="0">
                <a:ea typeface="新細明體" charset="-120"/>
              </a:rPr>
              <a:t>- as maturity approaches the spot and futures price converge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TW" sz="2800" smtClean="0">
                <a:solidFill>
                  <a:schemeClr val="tx2"/>
                </a:solidFill>
                <a:ea typeface="新細明體" charset="-120"/>
              </a:rPr>
              <a:t>Delivery</a:t>
            </a:r>
            <a:r>
              <a:rPr lang="en-US" altLang="zh-TW" sz="2800" smtClean="0">
                <a:ea typeface="新細明體" charset="-120"/>
              </a:rPr>
              <a:t> - Actual commodity of a certain grade with a delivery location or for some contracts cash settlement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TW" sz="2800" smtClean="0">
                <a:ea typeface="新細明體" charset="-120"/>
              </a:rPr>
              <a:t>Cash Settlement – some contracts are settled in cash rather than delivery of the underlying assets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62000" y="25908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b="1" dirty="0">
                <a:latin typeface="+mn-lt"/>
                <a:ea typeface="新細明體" charset="-120"/>
              </a:rPr>
              <a:t>17.3  FUTURES MARKET STRATEGIES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762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Trading Strategies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59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Speculation - 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short - believe price will fall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long -  believe price will rise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Hedging -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long hedge - protecting against a rise in price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short hedge - protecting against a fall in price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TW" sz="3200" smtClean="0">
                <a:ea typeface="新細明體" charset="-120"/>
              </a:rPr>
              <a:t>Figure 17.4 Hedging Revenues Using Futures, Example 17.5 (Futures Price = 61.79)</a:t>
            </a:r>
          </a:p>
        </p:txBody>
      </p:sp>
      <p:pic>
        <p:nvPicPr>
          <p:cNvPr id="19459" name="Picture 4" descr="bod05175_17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762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Basis and Basis Risk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59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Basis - the difference between the futures price and the spot price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over time the basis will likely change and will eventually converge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Basis Risk - the variability in the basis that will affect profits and/or hedging 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3200" b="1" dirty="0">
                <a:latin typeface="+mn-lt"/>
                <a:ea typeface="新細明體" charset="-120"/>
              </a:rPr>
              <a:t>17.4  THE DETERMINATION OF FUTURES PRICES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762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Futures Pricing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59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Spot-futures parity theorem - two ways to acquire an asset for some date in the future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Purchase it now and store it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Take a long position in futures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These two strategies must have the same market determined costs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762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Parity Example Using Gold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  <a:defRPr/>
            </a:pPr>
            <a:endParaRPr lang="zh-TW" altLang="en-US" smtClean="0">
              <a:ea typeface="新細明體" charset="-12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zh-TW" altLang="en-US" smtClean="0">
                <a:solidFill>
                  <a:schemeClr val="tx2"/>
                </a:solidFill>
                <a:ea typeface="新細明體" charset="-120"/>
              </a:rPr>
              <a:t>   </a:t>
            </a: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Strategy 1: </a:t>
            </a:r>
            <a:r>
              <a:rPr lang="en-US" altLang="zh-TW" smtClean="0">
                <a:ea typeface="新細明體" charset="-120"/>
              </a:rPr>
              <a:t>Buy gold now at the spot price (S</a:t>
            </a:r>
            <a:r>
              <a:rPr lang="en-US" altLang="zh-TW" baseline="-25000" smtClean="0">
                <a:ea typeface="新細明體" charset="-120"/>
              </a:rPr>
              <a:t>0</a:t>
            </a:r>
            <a:r>
              <a:rPr lang="en-US" altLang="zh-TW" smtClean="0">
                <a:ea typeface="新細明體" charset="-120"/>
              </a:rPr>
              <a:t>)  and hold it until time T when it will be worth S</a:t>
            </a:r>
            <a:r>
              <a:rPr lang="en-US" altLang="zh-TW" baseline="-25000" smtClean="0">
                <a:ea typeface="新細明體" charset="-120"/>
              </a:rPr>
              <a:t>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   Strategy 2: </a:t>
            </a:r>
            <a:r>
              <a:rPr lang="en-US" altLang="zh-TW" smtClean="0">
                <a:ea typeface="新細明體" charset="-120"/>
              </a:rPr>
              <a:t>Enter a long position in gold futures today and invest enough funds in T-bills (F</a:t>
            </a:r>
            <a:r>
              <a:rPr lang="en-US" altLang="zh-TW" baseline="-25000" smtClean="0">
                <a:ea typeface="新細明體" charset="-120"/>
              </a:rPr>
              <a:t>0</a:t>
            </a:r>
            <a:r>
              <a:rPr lang="en-US" altLang="zh-TW" smtClean="0">
                <a:ea typeface="新細明體" charset="-120"/>
              </a:rPr>
              <a:t>) so that it will cover the futures price of S</a:t>
            </a:r>
            <a:r>
              <a:rPr lang="en-US" altLang="zh-TW" baseline="-25000" smtClean="0">
                <a:ea typeface="新細明體" charset="-120"/>
              </a:rPr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447800" y="23622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b="1" dirty="0">
                <a:latin typeface="+mn-lt"/>
                <a:ea typeface="新細明體" charset="-120"/>
              </a:rPr>
              <a:t>17.1  THE FUTURES CONTRACT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144000" cy="715963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Parity Example Outcomes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000" b="1" smtClean="0">
                <a:solidFill>
                  <a:schemeClr val="tx2"/>
                </a:solidFill>
                <a:ea typeface="新細明體" charset="-120"/>
              </a:rPr>
              <a:t>Strategy A: 	Action		Initial flows		Flows at 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zh-TW" sz="2000" b="1" smtClean="0">
              <a:solidFill>
                <a:schemeClr val="tx2"/>
              </a:solidFill>
              <a:ea typeface="新細明體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000" b="1" smtClean="0">
                <a:solidFill>
                  <a:schemeClr val="tx2"/>
                </a:solidFill>
                <a:ea typeface="新細明體" charset="-120"/>
              </a:rPr>
              <a:t>			Buy gold		-So		ST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zh-TW" sz="2000" b="1" smtClean="0">
              <a:solidFill>
                <a:schemeClr val="tx2"/>
              </a:solidFill>
              <a:ea typeface="新細明體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000" b="1" smtClean="0">
                <a:solidFill>
                  <a:schemeClr val="tx2"/>
                </a:solidFill>
                <a:ea typeface="新細明體" charset="-120"/>
              </a:rPr>
              <a:t>Strategy B:	Action		Initial flows		Flows at 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zh-TW" sz="2000" b="1" smtClean="0">
              <a:solidFill>
                <a:schemeClr val="tx2"/>
              </a:solidFill>
              <a:ea typeface="新細明體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000" b="1" smtClean="0">
                <a:solidFill>
                  <a:schemeClr val="tx2"/>
                </a:solidFill>
                <a:ea typeface="新細明體" charset="-120"/>
              </a:rPr>
              <a:t>			Long futures		0		ST - FO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zh-TW" sz="2000" b="1" smtClean="0">
              <a:solidFill>
                <a:schemeClr val="tx2"/>
              </a:solidFill>
              <a:ea typeface="新細明體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000" b="1" smtClean="0">
                <a:solidFill>
                  <a:schemeClr val="tx2"/>
                </a:solidFill>
                <a:ea typeface="新細明體" charset="-120"/>
              </a:rPr>
              <a:t>			Invest in Bill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000" b="1" smtClean="0">
                <a:solidFill>
                  <a:schemeClr val="tx2"/>
                </a:solidFill>
                <a:ea typeface="新細明體" charset="-120"/>
              </a:rPr>
              <a:t>			FO(1+rf)T	 	- FO(1+rf)T	      FO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2000" b="1" smtClean="0">
              <a:solidFill>
                <a:schemeClr val="tx2"/>
              </a:solidFill>
              <a:ea typeface="新細明體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000" b="1" smtClean="0">
                <a:solidFill>
                  <a:schemeClr val="tx2"/>
                </a:solidFill>
                <a:ea typeface="新細明體" charset="-120"/>
              </a:rPr>
              <a:t>			Total for B 	 	- FO(1+rf)T	     ST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zh-TW" altLang="en-US" sz="2000" smtClean="0">
              <a:ea typeface="新細明體" charset="-120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838200" y="2133600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762000" y="16764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762000" y="28956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838200" y="33528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762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Price of Futures with Parity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mtClean="0">
                <a:ea typeface="新細明體" charset="-120"/>
              </a:rPr>
              <a:t>   </a:t>
            </a:r>
            <a:r>
              <a:rPr lang="en-US" altLang="zh-TW" smtClean="0">
                <a:ea typeface="新細明體" charset="-120"/>
              </a:rPr>
              <a:t>Since the strategies have the same flows at time 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			</a:t>
            </a: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F</a:t>
            </a:r>
            <a:r>
              <a:rPr lang="en-US" altLang="zh-TW" baseline="-25000" smtClean="0">
                <a:solidFill>
                  <a:schemeClr val="tx2"/>
                </a:solidFill>
                <a:ea typeface="新細明體" charset="-120"/>
              </a:rPr>
              <a:t>O </a:t>
            </a: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/ (1 + r</a:t>
            </a:r>
            <a:r>
              <a:rPr lang="en-US" altLang="zh-TW" baseline="-25000" smtClean="0">
                <a:solidFill>
                  <a:schemeClr val="tx2"/>
                </a:solidFill>
                <a:ea typeface="新細明體" charset="-120"/>
              </a:rPr>
              <a:t>f</a:t>
            </a: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)</a:t>
            </a:r>
            <a:r>
              <a:rPr lang="en-US" altLang="zh-TW" baseline="30000" smtClean="0">
                <a:solidFill>
                  <a:schemeClr val="tx2"/>
                </a:solidFill>
                <a:ea typeface="新細明體" charset="-120"/>
              </a:rPr>
              <a:t>T</a:t>
            </a: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 = S</a:t>
            </a:r>
            <a:r>
              <a:rPr lang="en-US" altLang="zh-TW" baseline="-25000" smtClean="0">
                <a:solidFill>
                  <a:schemeClr val="tx2"/>
                </a:solidFill>
                <a:ea typeface="新細明體" charset="-120"/>
              </a:rPr>
              <a:t>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baseline="-25000" smtClean="0">
                <a:solidFill>
                  <a:schemeClr val="tx2"/>
                </a:solidFill>
                <a:ea typeface="新細明體" charset="-120"/>
              </a:rPr>
              <a:t>			</a:t>
            </a: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F</a:t>
            </a:r>
            <a:r>
              <a:rPr lang="en-US" altLang="zh-TW" baseline="-25000" smtClean="0">
                <a:solidFill>
                  <a:schemeClr val="tx2"/>
                </a:solidFill>
                <a:ea typeface="新細明體" charset="-120"/>
              </a:rPr>
              <a:t>O </a:t>
            </a: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= S</a:t>
            </a:r>
            <a:r>
              <a:rPr lang="en-US" altLang="zh-TW" baseline="-25000" smtClean="0">
                <a:solidFill>
                  <a:schemeClr val="tx2"/>
                </a:solidFill>
                <a:ea typeface="新細明體" charset="-120"/>
              </a:rPr>
              <a:t>O</a:t>
            </a: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 (1 + r</a:t>
            </a:r>
            <a:r>
              <a:rPr lang="en-US" altLang="zh-TW" baseline="-25000" smtClean="0">
                <a:solidFill>
                  <a:schemeClr val="tx2"/>
                </a:solidFill>
                <a:ea typeface="新細明體" charset="-120"/>
              </a:rPr>
              <a:t>f</a:t>
            </a: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)</a:t>
            </a:r>
            <a:r>
              <a:rPr lang="en-US" altLang="zh-TW" baseline="30000" smtClean="0">
                <a:solidFill>
                  <a:schemeClr val="tx2"/>
                </a:solidFill>
                <a:ea typeface="新細明體" charset="-120"/>
              </a:rPr>
              <a:t>T</a:t>
            </a: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   The futures price has to equal the carrying cost of the gold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765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Figure 17.5 S&amp;P 500 Monthly Dividend Yield</a:t>
            </a:r>
          </a:p>
        </p:txBody>
      </p:sp>
      <p:pic>
        <p:nvPicPr>
          <p:cNvPr id="26627" name="Picture 9" descr="bod05175_17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00200"/>
            <a:ext cx="8572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Figure 17.6 Gold Futures Prices</a:t>
            </a:r>
          </a:p>
        </p:txBody>
      </p:sp>
      <p:pic>
        <p:nvPicPr>
          <p:cNvPr id="27651" name="Picture 4" descr="bod05175_17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39200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600200" y="22098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b="1" dirty="0">
                <a:latin typeface="+mn-lt"/>
                <a:ea typeface="新細明體" charset="-120"/>
              </a:rPr>
              <a:t>17.5  FINANCIAL FUTURES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Stock Index Futures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59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Available on both domestic and international stocks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Advantages over direct stock purchase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lower transaction costs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better for timing or allocation strategies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takes less time to acquire the portfolio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Table 17.2 Stock Index Futures</a:t>
            </a:r>
          </a:p>
        </p:txBody>
      </p:sp>
      <p:pic>
        <p:nvPicPr>
          <p:cNvPr id="30723" name="Picture 10" descr="bod05175_tb1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914400"/>
            <a:ext cx="811530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Table 17.3 Correlations Among 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Major US Stock Market Indexes</a:t>
            </a:r>
          </a:p>
        </p:txBody>
      </p:sp>
      <p:pic>
        <p:nvPicPr>
          <p:cNvPr id="31747" name="Picture 7" descr="bod05175_tb17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010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Creating Synthetic Stock Positions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Synthetic stock purchase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Purchase of the stock index instead of actual shares of stock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Creation of a synthetic T-bill plus index futures that duplicates the payoff of the stock index contract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Shift between Treasury bills and broad-based stock market holdings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Index Arbitrage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zh-TW" altLang="en-US" sz="2800" smtClean="0">
                <a:ea typeface="新細明體" charset="-120"/>
              </a:rPr>
              <a:t>   </a:t>
            </a:r>
            <a:r>
              <a:rPr lang="en-US" altLang="zh-TW" sz="2800" smtClean="0">
                <a:ea typeface="新細明體" charset="-120"/>
              </a:rPr>
              <a:t>Exploiting mispricing between underlying stocks and the futures index contract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TW" sz="2800" smtClean="0">
                <a:ea typeface="新細明體" charset="-120"/>
              </a:rPr>
              <a:t>	</a:t>
            </a:r>
            <a:r>
              <a:rPr lang="en-US" altLang="zh-TW" sz="2800" smtClean="0">
                <a:solidFill>
                  <a:schemeClr val="tx2"/>
                </a:solidFill>
                <a:ea typeface="新細明體" charset="-120"/>
              </a:rPr>
              <a:t>Futures Price too high - short the future and buy the underlying stocks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TW" sz="2800" smtClean="0">
                <a:solidFill>
                  <a:schemeClr val="tx2"/>
                </a:solidFill>
                <a:ea typeface="新細明體" charset="-120"/>
              </a:rPr>
              <a:t>	Futures price too low - long the future and short sell the underlying stocks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TW" sz="2800" smtClean="0">
                <a:ea typeface="新細明體" charset="-120"/>
              </a:rPr>
              <a:t>   Difficult to do in practice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TW" sz="2800" smtClean="0">
                <a:ea typeface="新細明體" charset="-120"/>
              </a:rPr>
              <a:t>	</a:t>
            </a:r>
            <a:r>
              <a:rPr lang="en-US" altLang="zh-TW" sz="2800" smtClean="0">
                <a:solidFill>
                  <a:schemeClr val="tx2"/>
                </a:solidFill>
                <a:ea typeface="新細明體" charset="-120"/>
              </a:rPr>
              <a:t>Transactions costs are often too large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TW" sz="2800" smtClean="0">
                <a:solidFill>
                  <a:schemeClr val="tx2"/>
                </a:solidFill>
                <a:ea typeface="新細明體" charset="-120"/>
              </a:rPr>
              <a:t>	Trades cannot be done simultaneously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762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Futures and Forwards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0495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z="2800" smtClean="0">
                <a:ea typeface="新細明體" charset="-120"/>
              </a:rPr>
              <a:t>Forward - an agreement calling for a future delivery of an asset at an agreed-upon price</a:t>
            </a:r>
          </a:p>
          <a:p>
            <a:pPr eaLnBrk="1" hangingPunct="1">
              <a:defRPr/>
            </a:pPr>
            <a:r>
              <a:rPr lang="en-US" altLang="zh-TW" sz="2800" smtClean="0">
                <a:ea typeface="新細明體" charset="-120"/>
              </a:rPr>
              <a:t>Futures - similar to forward but feature formalized and standardized characteristics</a:t>
            </a:r>
          </a:p>
          <a:p>
            <a:pPr eaLnBrk="1" hangingPunct="1">
              <a:defRPr/>
            </a:pPr>
            <a:r>
              <a:rPr lang="en-US" altLang="zh-TW" sz="2800" smtClean="0">
                <a:ea typeface="新細明體" charset="-120"/>
              </a:rPr>
              <a:t>Key difference in futures</a:t>
            </a:r>
          </a:p>
          <a:p>
            <a:pPr lvl="1" eaLnBrk="1" hangingPunct="1">
              <a:defRPr/>
            </a:pPr>
            <a:r>
              <a:rPr lang="en-US" altLang="zh-TW" sz="2400" smtClean="0">
                <a:ea typeface="新細明體" charset="-120"/>
              </a:rPr>
              <a:t>Secondary trading - liquidity</a:t>
            </a:r>
          </a:p>
          <a:p>
            <a:pPr lvl="1" eaLnBrk="1" hangingPunct="1">
              <a:defRPr/>
            </a:pPr>
            <a:r>
              <a:rPr lang="en-US" altLang="zh-TW" sz="2400" smtClean="0">
                <a:ea typeface="新細明體" charset="-120"/>
              </a:rPr>
              <a:t>Marked to market</a:t>
            </a:r>
          </a:p>
          <a:p>
            <a:pPr lvl="1" eaLnBrk="1" hangingPunct="1">
              <a:defRPr/>
            </a:pPr>
            <a:r>
              <a:rPr lang="en-US" altLang="zh-TW" sz="2400" smtClean="0">
                <a:ea typeface="新細明體" charset="-120"/>
              </a:rPr>
              <a:t>Standardized contract units</a:t>
            </a:r>
          </a:p>
          <a:p>
            <a:pPr lvl="1" eaLnBrk="1" hangingPunct="1">
              <a:defRPr/>
            </a:pPr>
            <a:r>
              <a:rPr lang="en-US" altLang="zh-TW" sz="2400" smtClean="0">
                <a:ea typeface="新細明體" charset="-120"/>
              </a:rPr>
              <a:t>Clearinghouse warrants 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Additional Financial Futures Contracts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0495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Foreign Currency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Forwards versus futures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Interest Rate Futures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Figure 17.7 U.S. Dollar Foreign-Exchange Rates</a:t>
            </a:r>
          </a:p>
        </p:txBody>
      </p:sp>
      <p:pic>
        <p:nvPicPr>
          <p:cNvPr id="35843" name="Picture 7" descr="bod05175_17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7818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667000" y="22098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b="1" dirty="0">
                <a:latin typeface="+mn-lt"/>
                <a:ea typeface="新細明體" charset="-120"/>
              </a:rPr>
              <a:t>17.6 SWAPS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144000" cy="7620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Swaps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50495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Large component of derivatives market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Over $200 trillion outstanding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Interest Rate Swaps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Currency Swaps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Interest rate swaps are based on LIBOR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715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Figure 17.8 Interest Rate Swap</a:t>
            </a:r>
          </a:p>
        </p:txBody>
      </p:sp>
      <p:pic>
        <p:nvPicPr>
          <p:cNvPr id="38915" name="Picture 4" descr="bod4153X_160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762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Key Terms for Futures Contracts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4859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Futures price - agreed-upon price at maturity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Long position - agree to purchase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Short position - agree to sell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Profits on positions at maturity</a:t>
            </a:r>
          </a:p>
          <a:p>
            <a:pPr lvl="1" eaLnBrk="1" hangingPunct="1">
              <a:buFontTx/>
              <a:buNone/>
              <a:defRPr/>
            </a:pPr>
            <a:r>
              <a:rPr lang="en-US" altLang="zh-TW" smtClean="0">
                <a:ea typeface="新細明體" charset="-120"/>
              </a:rPr>
              <a:t>Long = spot minus original futures price</a:t>
            </a:r>
          </a:p>
          <a:p>
            <a:pPr lvl="1" eaLnBrk="1" hangingPunct="1">
              <a:buFontTx/>
              <a:buNone/>
              <a:defRPr/>
            </a:pPr>
            <a:r>
              <a:rPr lang="en-US" altLang="zh-TW" smtClean="0">
                <a:ea typeface="新細明體" charset="-120"/>
              </a:rPr>
              <a:t>Short = original futures price minus spot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zh-TW" sz="3600" smtClean="0">
                <a:ea typeface="新細明體" charset="-120"/>
              </a:rPr>
              <a:t>Figure 17.2 Profits to Buyers and Sellers </a:t>
            </a:r>
            <a:br>
              <a:rPr lang="en-US" altLang="zh-TW" sz="3600" smtClean="0">
                <a:ea typeface="新細明體" charset="-120"/>
              </a:rPr>
            </a:br>
            <a:r>
              <a:rPr lang="en-US" altLang="zh-TW" sz="3600" smtClean="0">
                <a:ea typeface="新細明體" charset="-120"/>
              </a:rPr>
              <a:t>of Futures and Options Contracts</a:t>
            </a:r>
          </a:p>
        </p:txBody>
      </p:sp>
      <p:pic>
        <p:nvPicPr>
          <p:cNvPr id="9219" name="Picture 10" descr="bod05175_1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91540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762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Types of Contracts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4859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Agricultural commodities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Metals and minerals (including energy contracts)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Foreign currencies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Financial futures</a:t>
            </a:r>
          </a:p>
          <a:p>
            <a:pPr lvl="1" eaLnBrk="1" hangingPunct="1">
              <a:buFontTx/>
              <a:buNone/>
              <a:defRPr/>
            </a:pPr>
            <a:r>
              <a:rPr lang="en-US" altLang="zh-TW" smtClean="0">
                <a:ea typeface="新細明體" charset="-120"/>
              </a:rPr>
              <a:t>Interest rate futures</a:t>
            </a:r>
          </a:p>
          <a:p>
            <a:pPr lvl="1" eaLnBrk="1" hangingPunct="1">
              <a:buFontTx/>
              <a:buNone/>
              <a:defRPr/>
            </a:pPr>
            <a:r>
              <a:rPr lang="en-US" altLang="zh-TW" smtClean="0">
                <a:ea typeface="新細明體" charset="-120"/>
              </a:rPr>
              <a:t>Stock index futures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charset="-120"/>
              </a:rPr>
              <a:t>Table 17.1 Sample of Futures Contracts</a:t>
            </a:r>
          </a:p>
        </p:txBody>
      </p:sp>
      <p:pic>
        <p:nvPicPr>
          <p:cNvPr id="11267" name="Picture 4" descr="bod05175_tb17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14400"/>
            <a:ext cx="84963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3200" b="1" dirty="0">
                <a:latin typeface="+mn-lt"/>
                <a:ea typeface="新細明體" charset="-120"/>
              </a:rPr>
              <a:t>17.2  MECHANICS OF TRADING IN FUTURES MARKETS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762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The Clearinghouse and Open Interest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59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mtClean="0">
                <a:ea typeface="新細明體" charset="-120"/>
              </a:rPr>
              <a:t>Clearinghouse - acts as a party to all buyers and sellers.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mtClean="0">
                <a:ea typeface="新細明體" charset="-120"/>
              </a:rPr>
              <a:t>Obligated to deliver or supply delivery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mtClean="0">
                <a:ea typeface="新細明體" charset="-120"/>
              </a:rPr>
              <a:t>Closing out positions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mtClean="0">
                <a:ea typeface="新細明體" charset="-120"/>
              </a:rPr>
              <a:t>Reversing the trade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mtClean="0">
                <a:ea typeface="新細明體" charset="-120"/>
              </a:rPr>
              <a:t>Take or make delivery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mtClean="0">
                <a:ea typeface="新細明體" charset="-120"/>
              </a:rPr>
              <a:t>Most trades are reversed and do not involve actual delivery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mtClean="0">
                <a:ea typeface="新細明體" charset="-120"/>
              </a:rPr>
              <a:t>Open Interest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mboo">
  <a:themeElements>
    <a:clrScheme name="Bamboo 6">
      <a:dk1>
        <a:srgbClr val="000000"/>
      </a:dk1>
      <a:lt1>
        <a:srgbClr val="CCCCFF"/>
      </a:lt1>
      <a:dk2>
        <a:srgbClr val="1B351B"/>
      </a:dk2>
      <a:lt2>
        <a:srgbClr val="CCCCFF"/>
      </a:lt2>
      <a:accent1>
        <a:srgbClr val="009999"/>
      </a:accent1>
      <a:accent2>
        <a:srgbClr val="CC9900"/>
      </a:accent2>
      <a:accent3>
        <a:srgbClr val="ABAEAB"/>
      </a:accent3>
      <a:accent4>
        <a:srgbClr val="AEAEDA"/>
      </a:accent4>
      <a:accent5>
        <a:srgbClr val="AACAC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5">
        <a:dk1>
          <a:srgbClr val="000000"/>
        </a:dk1>
        <a:lt1>
          <a:srgbClr val="CCCCFF"/>
        </a:lt1>
        <a:dk2>
          <a:srgbClr val="1B351B"/>
        </a:dk2>
        <a:lt2>
          <a:srgbClr val="CCCCFF"/>
        </a:lt2>
        <a:accent1>
          <a:srgbClr val="FFFFCC"/>
        </a:accent1>
        <a:accent2>
          <a:srgbClr val="CC9900"/>
        </a:accent2>
        <a:accent3>
          <a:srgbClr val="ABAEAB"/>
        </a:accent3>
        <a:accent4>
          <a:srgbClr val="AEAEDA"/>
        </a:accent4>
        <a:accent5>
          <a:srgbClr val="FFFFE2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6">
        <a:dk1>
          <a:srgbClr val="000000"/>
        </a:dk1>
        <a:lt1>
          <a:srgbClr val="CCCCFF"/>
        </a:lt1>
        <a:dk2>
          <a:srgbClr val="1B351B"/>
        </a:dk2>
        <a:lt2>
          <a:srgbClr val="CCCCFF"/>
        </a:lt2>
        <a:accent1>
          <a:srgbClr val="009999"/>
        </a:accent1>
        <a:accent2>
          <a:srgbClr val="CC9900"/>
        </a:accent2>
        <a:accent3>
          <a:srgbClr val="ABAEAB"/>
        </a:accent3>
        <a:accent4>
          <a:srgbClr val="AEAEDA"/>
        </a:accent4>
        <a:accent5>
          <a:srgbClr val="AACAC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2684</TotalTime>
  <Words>740</Words>
  <Application>Microsoft Office PowerPoint</Application>
  <PresentationFormat>如螢幕大小 (4:3)</PresentationFormat>
  <Paragraphs>159</Paragraphs>
  <Slides>34</Slides>
  <Notes>34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34</vt:i4>
      </vt:variant>
    </vt:vector>
  </HeadingPairs>
  <TitlesOfParts>
    <vt:vector size="42" baseType="lpstr">
      <vt:lpstr>新細明體</vt:lpstr>
      <vt:lpstr>Arial</vt:lpstr>
      <vt:lpstr>Arial Black</vt:lpstr>
      <vt:lpstr>Book Antiqua</vt:lpstr>
      <vt:lpstr>Times New Roman</vt:lpstr>
      <vt:lpstr>Wingdings</vt:lpstr>
      <vt:lpstr>Bamboo</vt:lpstr>
      <vt:lpstr>Beam</vt:lpstr>
      <vt:lpstr>CHAPTER 17</vt:lpstr>
      <vt:lpstr>PowerPoint 簡報</vt:lpstr>
      <vt:lpstr>Futures and Forwards</vt:lpstr>
      <vt:lpstr>Key Terms for Futures Contracts</vt:lpstr>
      <vt:lpstr>Figure 17.2 Profits to Buyers and Sellers  of Futures and Options Contracts</vt:lpstr>
      <vt:lpstr>Types of Contracts</vt:lpstr>
      <vt:lpstr>Table 17.1 Sample of Futures Contracts</vt:lpstr>
      <vt:lpstr>PowerPoint 簡報</vt:lpstr>
      <vt:lpstr>The Clearinghouse and Open Interest</vt:lpstr>
      <vt:lpstr>Figure 17.3 Trading With and Without  a Clearinghouse</vt:lpstr>
      <vt:lpstr>Marking to Market and the Margin Account</vt:lpstr>
      <vt:lpstr>Margin and Trading Arrangements</vt:lpstr>
      <vt:lpstr>PowerPoint 簡報</vt:lpstr>
      <vt:lpstr>Trading Strategies</vt:lpstr>
      <vt:lpstr>Figure 17.4 Hedging Revenues Using Futures, Example 17.5 (Futures Price = 61.79)</vt:lpstr>
      <vt:lpstr>Basis and Basis Risk</vt:lpstr>
      <vt:lpstr>PowerPoint 簡報</vt:lpstr>
      <vt:lpstr>Futures Pricing</vt:lpstr>
      <vt:lpstr>Parity Example Using Gold</vt:lpstr>
      <vt:lpstr>Parity Example Outcomes</vt:lpstr>
      <vt:lpstr>Price of Futures with Parity</vt:lpstr>
      <vt:lpstr>Figure 17.5 S&amp;P 500 Monthly Dividend Yield</vt:lpstr>
      <vt:lpstr>Figure 17.6 Gold Futures Prices</vt:lpstr>
      <vt:lpstr>PowerPoint 簡報</vt:lpstr>
      <vt:lpstr>Stock Index Futures</vt:lpstr>
      <vt:lpstr>Table 17.2 Stock Index Futures</vt:lpstr>
      <vt:lpstr>Table 17.3 Correlations Among  Major US Stock Market Indexes</vt:lpstr>
      <vt:lpstr>Creating Synthetic Stock Positions</vt:lpstr>
      <vt:lpstr>Index Arbitrage</vt:lpstr>
      <vt:lpstr>Additional Financial Futures Contracts</vt:lpstr>
      <vt:lpstr>Figure 17.7 U.S. Dollar Foreign-Exchange Rates</vt:lpstr>
      <vt:lpstr>PowerPoint 簡報</vt:lpstr>
      <vt:lpstr>Swaps</vt:lpstr>
      <vt:lpstr>Figure 17.8 Interest Rate Swap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17</dc:title>
  <dc:creator>Jr-Yan Wang</dc:creator>
  <cp:lastModifiedBy>Jr-Yan Wang</cp:lastModifiedBy>
  <cp:revision>47</cp:revision>
  <dcterms:created xsi:type="dcterms:W3CDTF">2000-02-10T20:34:07Z</dcterms:created>
  <dcterms:modified xsi:type="dcterms:W3CDTF">2018-10-23T06:52:02Z</dcterms:modified>
</cp:coreProperties>
</file>