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2" r:id="rId2"/>
  </p:sldMasterIdLst>
  <p:notesMasterIdLst>
    <p:notesMasterId r:id="rId42"/>
  </p:notesMasterIdLst>
  <p:handoutMasterIdLst>
    <p:handoutMasterId r:id="rId43"/>
  </p:handoutMasterIdLst>
  <p:sldIdLst>
    <p:sldId id="259" r:id="rId3"/>
    <p:sldId id="296" r:id="rId4"/>
    <p:sldId id="260" r:id="rId5"/>
    <p:sldId id="277" r:id="rId6"/>
    <p:sldId id="302" r:id="rId7"/>
    <p:sldId id="297" r:id="rId8"/>
    <p:sldId id="298" r:id="rId9"/>
    <p:sldId id="263" r:id="rId10"/>
    <p:sldId id="264" r:id="rId11"/>
    <p:sldId id="265" r:id="rId12"/>
    <p:sldId id="266" r:id="rId13"/>
    <p:sldId id="278" r:id="rId14"/>
    <p:sldId id="280" r:id="rId15"/>
    <p:sldId id="281" r:id="rId16"/>
    <p:sldId id="299" r:id="rId17"/>
    <p:sldId id="267" r:id="rId18"/>
    <p:sldId id="268" r:id="rId19"/>
    <p:sldId id="282" r:id="rId20"/>
    <p:sldId id="269" r:id="rId21"/>
    <p:sldId id="270" r:id="rId22"/>
    <p:sldId id="271" r:id="rId23"/>
    <p:sldId id="272" r:id="rId24"/>
    <p:sldId id="283" r:id="rId25"/>
    <p:sldId id="284" r:id="rId26"/>
    <p:sldId id="289" r:id="rId27"/>
    <p:sldId id="286" r:id="rId28"/>
    <p:sldId id="287" r:id="rId29"/>
    <p:sldId id="290" r:id="rId30"/>
    <p:sldId id="276" r:id="rId31"/>
    <p:sldId id="273" r:id="rId32"/>
    <p:sldId id="300" r:id="rId33"/>
    <p:sldId id="274" r:id="rId34"/>
    <p:sldId id="291" r:id="rId35"/>
    <p:sldId id="275" r:id="rId36"/>
    <p:sldId id="292" r:id="rId37"/>
    <p:sldId id="293" r:id="rId38"/>
    <p:sldId id="301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4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CC"/>
    <a:srgbClr val="A0ADE4"/>
    <a:srgbClr val="C4CCEE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598" autoAdjust="0"/>
  </p:normalViewPr>
  <p:slideViewPr>
    <p:cSldViewPr>
      <p:cViewPr varScale="1">
        <p:scale>
          <a:sx n="79" d="100"/>
          <a:sy n="79" d="100"/>
        </p:scale>
        <p:origin x="1507" y="77"/>
      </p:cViewPr>
      <p:guideLst>
        <p:guide orient="horz" pos="182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12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2FDD43A-C016-40CA-A457-3AE981A64C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0531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0D1EB09-D511-4A32-BC34-FA9C0F8B7779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CC50132-1727-41BA-B5DE-A64EFD39E6C2}" type="slidenum">
              <a:rPr lang="en-US" altLang="zh-TW" sz="1200"/>
              <a:pPr/>
              <a:t>10</a:t>
            </a:fld>
            <a:endParaRPr lang="en-US" altLang="zh-TW" sz="1200"/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zh-TW" sz="1000" i="1"/>
              <a:t>7</a:t>
            </a: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0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530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052DA8-8364-4FDD-9690-CB13407F18BE}" type="slidenum">
              <a:rPr lang="en-US" altLang="zh-TW" sz="1200"/>
              <a:pPr/>
              <a:t>11</a:t>
            </a:fld>
            <a:endParaRPr lang="en-US" altLang="zh-TW" sz="1200"/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zh-TW" sz="1000" i="1"/>
              <a:t>8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32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632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E69435-F70E-4961-A1AC-F6492F3A1885}" type="slidenum">
              <a:rPr lang="en-US" altLang="zh-TW" sz="1200"/>
              <a:pPr/>
              <a:t>12</a:t>
            </a:fld>
            <a:endParaRPr lang="en-US" altLang="zh-TW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C68D64A-82AC-4274-A27C-9EEA7D4F23C7}" type="slidenum">
              <a:rPr lang="en-US" altLang="zh-TW" sz="1200"/>
              <a:pPr/>
              <a:t>13</a:t>
            </a:fld>
            <a:endParaRPr lang="en-US" altLang="zh-TW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152E7C-66CF-4B57-A5C1-A53FF2B9BDD7}" type="slidenum">
              <a:rPr lang="en-US" altLang="zh-TW" sz="1200"/>
              <a:pPr/>
              <a:t>14</a:t>
            </a:fld>
            <a:endParaRPr lang="en-US" altLang="zh-TW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202E878-B269-4B2B-91DA-CC63148C7CE7}" type="slidenum">
              <a:rPr lang="en-US" altLang="zh-TW" sz="1200"/>
              <a:pPr/>
              <a:t>15</a:t>
            </a:fld>
            <a:endParaRPr lang="en-US" altLang="zh-TW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CB1565F-B128-497F-9C6A-212AD89538B4}" type="slidenum">
              <a:rPr lang="en-US" altLang="zh-TW" sz="1200"/>
              <a:pPr/>
              <a:t>16</a:t>
            </a:fld>
            <a:endParaRPr lang="en-US" altLang="zh-TW" sz="1200"/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zh-TW" sz="1000" i="1"/>
              <a:t>9</a:t>
            </a:r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4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144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E47D58-D070-4852-AAB6-3BF7962E8E34}" type="slidenum">
              <a:rPr lang="en-US" altLang="zh-TW" sz="1200"/>
              <a:pPr/>
              <a:t>17</a:t>
            </a:fld>
            <a:endParaRPr lang="en-US" altLang="zh-TW" sz="1200"/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zh-TW" sz="1000" i="1"/>
              <a:t>10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47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C042704-AA5C-4DFE-BB5F-B53EEF015961}" type="slidenum">
              <a:rPr lang="en-US" altLang="zh-TW" sz="1200"/>
              <a:pPr/>
              <a:t>18</a:t>
            </a:fld>
            <a:endParaRPr lang="en-US" altLang="zh-TW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88D6339-7003-499B-BD5D-91721147840C}" type="slidenum">
              <a:rPr lang="en-US" altLang="zh-TW" sz="1200"/>
              <a:pPr/>
              <a:t>19</a:t>
            </a:fld>
            <a:endParaRPr lang="en-US" altLang="zh-TW" sz="1200"/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zh-TW" sz="1000" i="1"/>
              <a:t>11</a:t>
            </a:r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1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452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83F7FF-7C08-4FFE-8A87-797A6AAAEA76}" type="slidenum">
              <a:rPr lang="en-US" altLang="zh-TW" sz="1200"/>
              <a:pPr/>
              <a:t>2</a:t>
            </a:fld>
            <a:endParaRPr lang="en-US" altLang="zh-TW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E056C6-0F95-40F2-976A-8B023DF96FF1}" type="slidenum">
              <a:rPr lang="en-US" altLang="zh-TW" sz="1200"/>
              <a:pPr/>
              <a:t>20</a:t>
            </a:fld>
            <a:endParaRPr lang="en-US" altLang="zh-TW" sz="1200"/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zh-TW" sz="1000" i="1"/>
              <a:t>12</a:t>
            </a:r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554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554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554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868DC4-9B56-42F1-90D6-A8A1E6BCAE2C}" type="slidenum">
              <a:rPr lang="en-US" altLang="zh-TW" sz="1200"/>
              <a:pPr/>
              <a:t>21</a:t>
            </a:fld>
            <a:endParaRPr lang="en-US" altLang="zh-TW" sz="1200"/>
          </a:p>
        </p:txBody>
      </p:sp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zh-TW" sz="1000" i="1"/>
              <a:t>13</a:t>
            </a: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56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56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656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A161D18-BEFF-4826-A090-70373721C8F5}" type="slidenum">
              <a:rPr lang="en-US" altLang="zh-TW" sz="1200"/>
              <a:pPr/>
              <a:t>22</a:t>
            </a:fld>
            <a:endParaRPr lang="en-US" altLang="zh-TW" sz="1200"/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zh-TW" sz="1000" i="1"/>
              <a:t>14</a:t>
            </a: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59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759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B0C771-B8F2-4D5B-B817-5A4378F2DC7E}" type="slidenum">
              <a:rPr lang="en-US" altLang="zh-TW" sz="1200"/>
              <a:pPr/>
              <a:t>23</a:t>
            </a:fld>
            <a:endParaRPr lang="en-US" altLang="zh-TW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09E4149-1468-4223-AE50-365ACCBF87FE}" type="slidenum">
              <a:rPr lang="en-US" altLang="zh-TW" sz="1200"/>
              <a:pPr/>
              <a:t>24</a:t>
            </a:fld>
            <a:endParaRPr lang="en-US" altLang="zh-TW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9C9D4FF-AFC6-4CF2-AEC1-85F6693908A1}" type="slidenum">
              <a:rPr lang="en-US" altLang="zh-TW" sz="1200"/>
              <a:pPr/>
              <a:t>25</a:t>
            </a:fld>
            <a:endParaRPr lang="en-US" altLang="zh-TW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3EAE43-1C94-49AB-B303-D3A2FE776F0E}" type="slidenum">
              <a:rPr lang="en-US" altLang="zh-TW" sz="1200"/>
              <a:pPr/>
              <a:t>26</a:t>
            </a:fld>
            <a:endParaRPr lang="en-US" altLang="zh-TW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F40DA2-7D31-4948-B12D-3A034821A2E0}" type="slidenum">
              <a:rPr lang="en-US" altLang="zh-TW" sz="1200"/>
              <a:pPr/>
              <a:t>27</a:t>
            </a:fld>
            <a:endParaRPr lang="en-US" altLang="zh-TW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652A814-0DCB-468A-B724-D47B1FC200F2}" type="slidenum">
              <a:rPr lang="en-US" altLang="zh-TW" sz="1200"/>
              <a:pPr/>
              <a:t>28</a:t>
            </a:fld>
            <a:endParaRPr lang="en-US" altLang="zh-TW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5D91498-CC68-4FC4-B112-6BD3BBDC4AFE}" type="slidenum">
              <a:rPr lang="en-US" altLang="zh-TW" sz="1200"/>
              <a:pPr/>
              <a:t>29</a:t>
            </a:fld>
            <a:endParaRPr lang="en-US" altLang="zh-TW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E6A023-78C1-48B0-B858-48B7DF41B756}" type="slidenum">
              <a:rPr lang="en-US" altLang="zh-TW" sz="1200"/>
              <a:pPr/>
              <a:t>3</a:t>
            </a:fld>
            <a:endParaRPr lang="en-US" altLang="zh-TW" sz="1200"/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zh-TW" sz="1000" i="1"/>
              <a:t>2</a:t>
            </a: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3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813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EC18B4E-6A2D-4C56-A90B-D254D7DC18BF}" type="slidenum">
              <a:rPr lang="en-US" altLang="zh-TW" sz="1200"/>
              <a:pPr/>
              <a:t>30</a:t>
            </a:fld>
            <a:endParaRPr lang="en-US" altLang="zh-TW" sz="1200"/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zh-TW" sz="1000" i="1"/>
              <a:t>15</a:t>
            </a:r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78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78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578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C67C6A-8C88-4573-9F51-30A54A2AA0A8}" type="slidenum">
              <a:rPr lang="en-US" altLang="zh-TW" sz="1200"/>
              <a:pPr/>
              <a:t>31</a:t>
            </a:fld>
            <a:endParaRPr lang="en-US" altLang="zh-TW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1354B5-5FEA-45E4-BC2C-8C46F6155C00}" type="slidenum">
              <a:rPr lang="en-US" altLang="zh-TW" sz="1200"/>
              <a:pPr/>
              <a:t>32</a:t>
            </a:fld>
            <a:endParaRPr lang="en-US" altLang="zh-TW" sz="1200"/>
          </a:p>
        </p:txBody>
      </p:sp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zh-TW" sz="1000" i="1"/>
              <a:t>16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783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783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783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755F53-8BA9-4293-AFF6-CD9900DA95C9}" type="slidenum">
              <a:rPr lang="en-US" altLang="zh-TW" sz="1200"/>
              <a:pPr/>
              <a:t>33</a:t>
            </a:fld>
            <a:endParaRPr lang="en-US" altLang="zh-TW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E1590A-82EA-4FA8-A81A-A85D4220A2D4}" type="slidenum">
              <a:rPr lang="en-US" altLang="zh-TW" sz="1200"/>
              <a:pPr/>
              <a:t>34</a:t>
            </a:fld>
            <a:endParaRPr lang="en-US" altLang="zh-TW" sz="1200"/>
          </a:p>
        </p:txBody>
      </p:sp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zh-TW" sz="1000" i="1"/>
              <a:t>17</a:t>
            </a: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987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987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988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AAD551-18D4-4281-BA43-68D7C9371FA7}" type="slidenum">
              <a:rPr lang="en-US" altLang="zh-TW" sz="1200"/>
              <a:pPr/>
              <a:t>35</a:t>
            </a:fld>
            <a:endParaRPr lang="en-US" altLang="zh-TW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C262A72-1A93-4A10-99C3-FF9BE5850012}" type="slidenum">
              <a:rPr lang="en-US" altLang="zh-TW" sz="1200"/>
              <a:pPr/>
              <a:t>36</a:t>
            </a:fld>
            <a:endParaRPr lang="en-US" altLang="zh-TW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13E275D-CF27-49B5-88D1-F120BFD5FD31}" type="slidenum">
              <a:rPr lang="en-US" altLang="zh-TW" sz="1200"/>
              <a:pPr/>
              <a:t>37</a:t>
            </a:fld>
            <a:endParaRPr lang="en-US" altLang="zh-TW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5A4C44-FF31-456B-B2CD-2F1036C07F29}" type="slidenum">
              <a:rPr lang="en-US" altLang="zh-TW" sz="1200"/>
              <a:pPr/>
              <a:t>38</a:t>
            </a:fld>
            <a:endParaRPr lang="en-US" altLang="zh-TW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24E4E2A-CE72-4F12-84A5-B474DE116F50}" type="slidenum">
              <a:rPr lang="en-US" altLang="zh-TW" sz="1200"/>
              <a:pPr/>
              <a:t>39</a:t>
            </a:fld>
            <a:endParaRPr lang="en-US" altLang="zh-TW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4EA4A55-4893-4009-AA62-D7EE3E1779FA}" type="slidenum">
              <a:rPr lang="en-US" altLang="zh-TW" sz="1200"/>
              <a:pPr/>
              <a:t>4</a:t>
            </a:fld>
            <a:endParaRPr lang="en-US" altLang="zh-TW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23A7C98-9085-4F3F-9241-3D8E93D74286}" type="slidenum">
              <a:rPr lang="en-US" altLang="zh-TW" sz="1200"/>
              <a:pPr/>
              <a:t>5</a:t>
            </a:fld>
            <a:endParaRPr lang="en-US" altLang="zh-TW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42E43B6-044B-488F-9FC4-BAB9BD11AA29}" type="slidenum">
              <a:rPr lang="en-US" altLang="zh-TW" sz="1200"/>
              <a:pPr/>
              <a:t>6</a:t>
            </a:fld>
            <a:endParaRPr lang="en-US" altLang="zh-TW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8CFA88-80EA-4772-8914-27E9BC3191C4}" type="slidenum">
              <a:rPr lang="en-US" altLang="zh-TW" sz="1200"/>
              <a:pPr/>
              <a:t>7</a:t>
            </a:fld>
            <a:endParaRPr lang="en-US" altLang="zh-TW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AB51EC4-2ABE-473E-90FF-775F302B5D9F}" type="slidenum">
              <a:rPr lang="en-US" altLang="zh-TW" sz="1200"/>
              <a:pPr/>
              <a:t>8</a:t>
            </a:fld>
            <a:endParaRPr lang="en-US" altLang="zh-TW" sz="1200"/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zh-TW" sz="1000" i="1"/>
              <a:t>5</a:t>
            </a: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5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325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C8BBBC-8D2F-46DF-A2F8-2ABA298711A3}" type="slidenum">
              <a:rPr lang="en-US" altLang="zh-TW" sz="1200"/>
              <a:pPr/>
              <a:t>9</a:t>
            </a:fld>
            <a:endParaRPr lang="en-US" altLang="zh-TW" sz="1200"/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zh-TW" sz="1000" i="1"/>
              <a:t>6</a:t>
            </a: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7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428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 shadeToTitle="1">
        <a:gradFill rotWithShape="0">
          <a:gsLst>
            <a:gs pos="0">
              <a:srgbClr val="234669"/>
            </a:gs>
            <a:gs pos="100000">
              <a:srgbClr val="10203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47800" y="1158875"/>
            <a:ext cx="6248400" cy="1431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A0ADE4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2100" y="3429000"/>
            <a:ext cx="6019800" cy="1752600"/>
          </a:xfrm>
          <a:ln w="9525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799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2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73762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737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060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2"/>
          <p:cNvSpPr>
            <a:spLocks noChangeShapeType="1"/>
          </p:cNvSpPr>
          <p:nvPr userDrawn="1"/>
        </p:nvSpPr>
        <p:spPr bwMode="auto">
          <a:xfrm flipV="1">
            <a:off x="2590800" y="3352800"/>
            <a:ext cx="6248400" cy="0"/>
          </a:xfrm>
          <a:prstGeom prst="line">
            <a:avLst/>
          </a:prstGeom>
          <a:noFill/>
          <a:ln w="9525">
            <a:solidFill>
              <a:srgbClr val="80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84016" name="Rectangle 4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670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>
                <a:effectLst/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8401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-31750" y="3276600"/>
            <a:ext cx="1905000" cy="3429000"/>
          </a:xfrm>
        </p:spPr>
        <p:txBody>
          <a:bodyPr vert="eaVert" anchor="b" anchorCtr="1"/>
          <a:lstStyle>
            <a:lvl1pPr>
              <a:defRPr sz="4400"/>
            </a:lvl1pPr>
          </a:lstStyle>
          <a:p>
            <a:r>
              <a:rPr lang="en-US" altLang="zh-TW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8715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35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86114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093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0326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249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481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043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991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3544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7728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19050"/>
            <a:ext cx="2286000" cy="61118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19050"/>
            <a:ext cx="6705600" cy="61118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914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4638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48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848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952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52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12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0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3997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9912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rgbClr val="102031"/>
            </a:gs>
            <a:gs pos="100000">
              <a:srgbClr val="23466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848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51203" name="Rectangle 3"/>
          <p:cNvSpPr>
            <a:spLocks noChangeArrowheads="1"/>
          </p:cNvSpPr>
          <p:nvPr userDrawn="1"/>
        </p:nvSpPr>
        <p:spPr bwMode="auto">
          <a:xfrm>
            <a:off x="7391400" y="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lang="zh-TW" altLang="zh-TW" sz="1400">
              <a:ea typeface="新細明體" charset="-120"/>
            </a:endParaRPr>
          </a:p>
        </p:txBody>
      </p:sp>
      <p:sp>
        <p:nvSpPr>
          <p:cNvPr id="51204" name="Rectangle 4"/>
          <p:cNvSpPr>
            <a:spLocks noChangeArrowheads="1"/>
          </p:cNvSpPr>
          <p:nvPr userDrawn="1"/>
        </p:nvSpPr>
        <p:spPr bwMode="auto">
          <a:xfrm>
            <a:off x="161925" y="6403975"/>
            <a:ext cx="21336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altLang="zh-TW" sz="1200" b="1" i="1">
                <a:solidFill>
                  <a:srgbClr val="006699"/>
                </a:solidFill>
                <a:latin typeface="Book Antiqua" pitchFamily="18" charset="0"/>
                <a:ea typeface="新細明體" charset="-120"/>
              </a:rPr>
              <a:t>       McGraw-Hill/Irwin</a:t>
            </a:r>
          </a:p>
        </p:txBody>
      </p:sp>
      <p:sp>
        <p:nvSpPr>
          <p:cNvPr id="51205" name="Text Box 5"/>
          <p:cNvSpPr txBox="1">
            <a:spLocks noChangeArrowheads="1"/>
          </p:cNvSpPr>
          <p:nvPr userDrawn="1"/>
        </p:nvSpPr>
        <p:spPr bwMode="auto">
          <a:xfrm>
            <a:off x="3286125" y="6448425"/>
            <a:ext cx="58578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1731" tIns="35866" rIns="71731" bIns="35866">
            <a:spAutoFit/>
          </a:bodyPr>
          <a:lstStyle/>
          <a:p>
            <a:pPr>
              <a:defRPr/>
            </a:pPr>
            <a:r>
              <a:rPr lang="en-US" altLang="zh-TW" sz="1200" b="1" i="1">
                <a:solidFill>
                  <a:srgbClr val="006699"/>
                </a:solidFill>
                <a:latin typeface="Book Antiqua" pitchFamily="18" charset="0"/>
                <a:ea typeface="新細明體" charset="-120"/>
              </a:rPr>
              <a:t>                         © 2004 The McGraw-Hill Companies, Inc., All Rights Reserved.      </a:t>
            </a:r>
            <a:endParaRPr lang="en-US" altLang="zh-TW" sz="1200" b="1">
              <a:solidFill>
                <a:srgbClr val="006699"/>
              </a:solidFill>
              <a:latin typeface="Book Antiqua" pitchFamily="18" charset="0"/>
              <a:ea typeface="新細明體" charset="-12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0ADE4"/>
        </a:buClr>
        <a:buChar char="•"/>
        <a:defRPr sz="3200">
          <a:solidFill>
            <a:srgbClr val="A0ADE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0ADE4"/>
        </a:buClr>
        <a:buChar char="•"/>
        <a:defRPr sz="2800">
          <a:solidFill>
            <a:srgbClr val="A0ADE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0ADE4"/>
        </a:buClr>
        <a:buChar char="•"/>
        <a:defRPr sz="2400">
          <a:solidFill>
            <a:srgbClr val="A0ADE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0ADE4"/>
        </a:buClr>
        <a:buChar char="•"/>
        <a:defRPr sz="2000">
          <a:solidFill>
            <a:srgbClr val="A0ADE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0ADE4"/>
        </a:buClr>
        <a:buChar char="•"/>
        <a:defRPr sz="2000">
          <a:solidFill>
            <a:srgbClr val="A0ADE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0ADE4"/>
        </a:buClr>
        <a:buChar char="•"/>
        <a:defRPr sz="2000">
          <a:solidFill>
            <a:srgbClr val="A0ADE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0ADE4"/>
        </a:buClr>
        <a:buChar char="•"/>
        <a:defRPr sz="2000">
          <a:solidFill>
            <a:srgbClr val="A0ADE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0ADE4"/>
        </a:buClr>
        <a:buChar char="•"/>
        <a:defRPr sz="2000">
          <a:solidFill>
            <a:srgbClr val="A0ADE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0ADE4"/>
        </a:buClr>
        <a:buChar char="•"/>
        <a:defRPr sz="2000">
          <a:solidFill>
            <a:srgbClr val="A0ADE4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29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5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5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5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5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5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5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6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6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6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7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7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9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209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29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29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2051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050"/>
            <a:ext cx="9144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829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82991" name="Rectangle 47"/>
          <p:cNvSpPr>
            <a:spLocks noChangeArrowheads="1"/>
          </p:cNvSpPr>
          <p:nvPr userDrawn="1"/>
        </p:nvSpPr>
        <p:spPr bwMode="auto">
          <a:xfrm>
            <a:off x="7391400" y="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lang="zh-TW" altLang="zh-TW" sz="1400">
              <a:ea typeface="新細明體" charset="-120"/>
            </a:endParaRPr>
          </a:p>
        </p:txBody>
      </p:sp>
      <p:sp>
        <p:nvSpPr>
          <p:cNvPr id="82994" name="Text Box 50"/>
          <p:cNvSpPr txBox="1">
            <a:spLocks noChangeArrowheads="1"/>
          </p:cNvSpPr>
          <p:nvPr userDrawn="1"/>
        </p:nvSpPr>
        <p:spPr bwMode="auto">
          <a:xfrm>
            <a:off x="8153400" y="6583363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200" dirty="0">
                <a:latin typeface="Arial" charset="0"/>
                <a:ea typeface="新細明體" charset="-120"/>
              </a:rPr>
              <a:t>16-</a:t>
            </a:r>
            <a:fld id="{E31B8E42-249E-4275-B6D3-3BA51A91DEC9}" type="slidenum">
              <a:rPr lang="en-US" altLang="zh-TW" sz="1200">
                <a:latin typeface="Arial" charset="0"/>
                <a:ea typeface="新細明體" charset="-12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TW" sz="1200" dirty="0">
              <a:latin typeface="Arial" charset="0"/>
              <a:ea typeface="新細明體" charset="-12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276600"/>
            <a:ext cx="6400800" cy="1752600"/>
          </a:xfrm>
        </p:spPr>
        <p:txBody>
          <a:bodyPr/>
          <a:lstStyle/>
          <a:p>
            <a:pPr algn="l" eaLnBrk="1" hangingPunct="1"/>
            <a:r>
              <a:rPr lang="en-US" altLang="zh-TW" sz="4000" smtClean="0">
                <a:solidFill>
                  <a:schemeClr val="bg2"/>
                </a:solidFill>
                <a:ea typeface="新細明體" charset="-120"/>
              </a:rPr>
              <a:t>Option Valuation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ctrTitle"/>
          </p:nvPr>
        </p:nvSpPr>
        <p:spPr>
          <a:xfrm rot="16200000">
            <a:off x="2971800" y="762000"/>
            <a:ext cx="1905000" cy="3429000"/>
          </a:xfrm>
        </p:spPr>
        <p:txBody>
          <a:bodyPr/>
          <a:lstStyle/>
          <a:p>
            <a:pPr eaLnBrk="1" hangingPunct="1"/>
            <a:r>
              <a:rPr lang="en-US" altLang="zh-TW" sz="3600" smtClean="0">
                <a:solidFill>
                  <a:srgbClr val="800000"/>
                </a:solidFill>
                <a:ea typeface="新細明體" charset="-120"/>
              </a:rPr>
              <a:t>CHAPTER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Binomial Option Pricing:</a:t>
            </a:r>
            <a:br>
              <a:rPr lang="en-US" altLang="zh-TW" smtClean="0">
                <a:ea typeface="新細明體" charset="-120"/>
              </a:rPr>
            </a:br>
            <a:r>
              <a:rPr lang="en-US" altLang="zh-TW" smtClean="0">
                <a:ea typeface="新細明體" charset="-120"/>
              </a:rPr>
              <a:t>Text Example (cont.)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765175" y="2803525"/>
            <a:ext cx="1200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18.18</a:t>
            </a:r>
          </a:p>
        </p:txBody>
      </p:sp>
      <p:sp>
        <p:nvSpPr>
          <p:cNvPr id="14340" name="Line 6"/>
          <p:cNvSpPr>
            <a:spLocks noChangeShapeType="1"/>
          </p:cNvSpPr>
          <p:nvPr/>
        </p:nvSpPr>
        <p:spPr bwMode="auto">
          <a:xfrm flipV="1">
            <a:off x="1905000" y="2133600"/>
            <a:ext cx="1752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1" name="Line 7"/>
          <p:cNvSpPr>
            <a:spLocks noChangeShapeType="1"/>
          </p:cNvSpPr>
          <p:nvPr/>
        </p:nvSpPr>
        <p:spPr bwMode="auto">
          <a:xfrm>
            <a:off x="1905000" y="3124200"/>
            <a:ext cx="1914525" cy="8001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3771900" y="1920875"/>
            <a:ext cx="5365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30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3975100" y="3763963"/>
            <a:ext cx="3587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0</a:t>
            </a:r>
          </a:p>
        </p:txBody>
      </p:sp>
      <p:grpSp>
        <p:nvGrpSpPr>
          <p:cNvPr id="14344" name="Group 10"/>
          <p:cNvGrpSpPr>
            <a:grpSpLocks/>
          </p:cNvGrpSpPr>
          <p:nvPr/>
        </p:nvGrpSpPr>
        <p:grpSpPr bwMode="auto">
          <a:xfrm>
            <a:off x="5167313" y="1922463"/>
            <a:ext cx="3557587" cy="3411537"/>
            <a:chOff x="3255" y="1211"/>
            <a:chExt cx="2241" cy="2149"/>
          </a:xfrm>
        </p:grpSpPr>
        <p:sp>
          <p:nvSpPr>
            <p:cNvPr id="14346" name="Rectangle 11"/>
            <p:cNvSpPr>
              <a:spLocks noChangeArrowheads="1"/>
            </p:cNvSpPr>
            <p:nvPr/>
          </p:nvSpPr>
          <p:spPr bwMode="auto">
            <a:xfrm>
              <a:off x="3255" y="1835"/>
              <a:ext cx="27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zh-TW" sz="2800" b="1">
                  <a:solidFill>
                    <a:schemeClr val="tx2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14347" name="Line 12"/>
            <p:cNvSpPr>
              <a:spLocks noChangeShapeType="1"/>
            </p:cNvSpPr>
            <p:nvPr/>
          </p:nvSpPr>
          <p:spPr bwMode="auto">
            <a:xfrm flipV="1">
              <a:off x="3552" y="1344"/>
              <a:ext cx="1248" cy="6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48" name="Line 13"/>
            <p:cNvSpPr>
              <a:spLocks noChangeShapeType="1"/>
            </p:cNvSpPr>
            <p:nvPr/>
          </p:nvSpPr>
          <p:spPr bwMode="auto">
            <a:xfrm>
              <a:off x="3552" y="1968"/>
              <a:ext cx="1344" cy="5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49" name="Rectangle 14"/>
            <p:cNvSpPr>
              <a:spLocks noChangeArrowheads="1"/>
            </p:cNvSpPr>
            <p:nvPr/>
          </p:nvSpPr>
          <p:spPr bwMode="auto">
            <a:xfrm>
              <a:off x="4887" y="1211"/>
              <a:ext cx="33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zh-TW" sz="2800" b="1">
                  <a:solidFill>
                    <a:schemeClr val="tx2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14350" name="Rectangle 15"/>
            <p:cNvSpPr>
              <a:spLocks noChangeArrowheads="1"/>
            </p:cNvSpPr>
            <p:nvPr/>
          </p:nvSpPr>
          <p:spPr bwMode="auto">
            <a:xfrm>
              <a:off x="5031" y="2410"/>
              <a:ext cx="22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zh-TW" sz="2800" b="1">
                  <a:solidFill>
                    <a:schemeClr val="tx2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14351" name="Rectangle 16"/>
            <p:cNvSpPr>
              <a:spLocks noChangeArrowheads="1"/>
            </p:cNvSpPr>
            <p:nvPr/>
          </p:nvSpPr>
          <p:spPr bwMode="auto">
            <a:xfrm>
              <a:off x="3638" y="3033"/>
              <a:ext cx="18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14345" name="Rectangle 17"/>
          <p:cNvSpPr>
            <a:spLocks noChangeArrowheads="1"/>
          </p:cNvSpPr>
          <p:nvPr/>
        </p:nvSpPr>
        <p:spPr bwMode="auto">
          <a:xfrm>
            <a:off x="1511300" y="4816475"/>
            <a:ext cx="1974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3C = $18.18</a:t>
            </a:r>
          </a:p>
          <a:p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C  =  $  6.06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11430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Another View of Replication of </a:t>
            </a:r>
            <a:br>
              <a:rPr lang="en-US" altLang="zh-TW" smtClean="0">
                <a:ea typeface="新細明體" charset="-120"/>
              </a:rPr>
            </a:br>
            <a:r>
              <a:rPr lang="en-US" altLang="zh-TW" smtClean="0">
                <a:ea typeface="新細明體" charset="-120"/>
              </a:rPr>
              <a:t>Payoffs and Option Values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848600" cy="4038600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   Alternative Portfolio - one share of stock and 3 calls written (X = 110)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   Portfolio is perfectly hedged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	</a:t>
            </a:r>
            <a:r>
              <a:rPr lang="en-US" altLang="zh-TW" smtClean="0">
                <a:solidFill>
                  <a:schemeClr val="tx2"/>
                </a:solidFill>
                <a:ea typeface="新細明體" charset="-120"/>
              </a:rPr>
              <a:t>Stock Value		90		120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solidFill>
                  <a:schemeClr val="tx2"/>
                </a:solidFill>
                <a:ea typeface="新細明體" charset="-120"/>
              </a:rPr>
              <a:t>	Call Obligation	 </a:t>
            </a:r>
            <a:r>
              <a:rPr lang="en-US" altLang="zh-TW" u="sng" smtClean="0">
                <a:solidFill>
                  <a:schemeClr val="tx2"/>
                </a:solidFill>
                <a:ea typeface="新細明體" charset="-120"/>
              </a:rPr>
              <a:t>0</a:t>
            </a:r>
            <a:r>
              <a:rPr lang="en-US" altLang="zh-TW" smtClean="0">
                <a:solidFill>
                  <a:schemeClr val="tx2"/>
                </a:solidFill>
                <a:ea typeface="新細明體" charset="-120"/>
              </a:rPr>
              <a:t>	       </a:t>
            </a:r>
            <a:r>
              <a:rPr lang="en-US" altLang="zh-TW" u="sng" smtClean="0">
                <a:solidFill>
                  <a:schemeClr val="tx2"/>
                </a:solidFill>
                <a:ea typeface="新細明體" charset="-120"/>
              </a:rPr>
              <a:t>-  30</a:t>
            </a:r>
            <a:endParaRPr lang="en-US" altLang="zh-TW" smtClean="0">
              <a:solidFill>
                <a:schemeClr val="tx2"/>
              </a:solidFill>
              <a:ea typeface="新細明體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solidFill>
                  <a:schemeClr val="tx2"/>
                </a:solidFill>
                <a:ea typeface="新細明體" charset="-120"/>
              </a:rPr>
              <a:t>	Net payoff		90		  90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solidFill>
                  <a:schemeClr val="tx2"/>
                </a:solidFill>
                <a:ea typeface="新細明體" charset="-120"/>
              </a:rPr>
              <a:t>Hence  100 - 3C = 81.82 or C = 6.06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Generalizing the Two-State Approach </a:t>
            </a:r>
          </a:p>
        </p:txBody>
      </p:sp>
      <p:sp>
        <p:nvSpPr>
          <p:cNvPr id="16387" name="Line 5"/>
          <p:cNvSpPr>
            <a:spLocks noChangeShapeType="1"/>
          </p:cNvSpPr>
          <p:nvPr/>
        </p:nvSpPr>
        <p:spPr bwMode="auto">
          <a:xfrm flipV="1">
            <a:off x="1371600" y="2971800"/>
            <a:ext cx="1219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88" name="Line 6"/>
          <p:cNvSpPr>
            <a:spLocks noChangeShapeType="1"/>
          </p:cNvSpPr>
          <p:nvPr/>
        </p:nvSpPr>
        <p:spPr bwMode="auto">
          <a:xfrm>
            <a:off x="1371600" y="3810000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89" name="Line 7"/>
          <p:cNvSpPr>
            <a:spLocks noChangeShapeType="1"/>
          </p:cNvSpPr>
          <p:nvPr/>
        </p:nvSpPr>
        <p:spPr bwMode="auto">
          <a:xfrm flipV="1">
            <a:off x="3581400" y="1981200"/>
            <a:ext cx="1219200" cy="762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 flipV="1">
            <a:off x="3657600" y="3886200"/>
            <a:ext cx="1219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>
            <a:off x="3581400" y="2819400"/>
            <a:ext cx="1219200" cy="9906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92" name="Text Box 12"/>
          <p:cNvSpPr txBox="1">
            <a:spLocks noChangeArrowheads="1"/>
          </p:cNvSpPr>
          <p:nvPr/>
        </p:nvSpPr>
        <p:spPr bwMode="auto">
          <a:xfrm>
            <a:off x="533400" y="34290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3600" b="1">
                <a:ea typeface="新細明體" charset="-120"/>
              </a:rPr>
              <a:t>100</a:t>
            </a:r>
          </a:p>
        </p:txBody>
      </p:sp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2590800" y="25908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3600" b="1">
                <a:ea typeface="新細明體" charset="-120"/>
              </a:rPr>
              <a:t>110</a:t>
            </a:r>
          </a:p>
        </p:txBody>
      </p:sp>
      <p:sp>
        <p:nvSpPr>
          <p:cNvPr id="16394" name="Text Box 14"/>
          <p:cNvSpPr txBox="1">
            <a:spLocks noChangeArrowheads="1"/>
          </p:cNvSpPr>
          <p:nvPr/>
        </p:nvSpPr>
        <p:spPr bwMode="auto">
          <a:xfrm>
            <a:off x="2514600" y="44196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3600" b="1">
                <a:ea typeface="新細明體" charset="-120"/>
              </a:rPr>
              <a:t>95</a:t>
            </a:r>
          </a:p>
        </p:txBody>
      </p:sp>
      <p:sp>
        <p:nvSpPr>
          <p:cNvPr id="16395" name="Text Box 15"/>
          <p:cNvSpPr txBox="1">
            <a:spLocks noChangeArrowheads="1"/>
          </p:cNvSpPr>
          <p:nvPr/>
        </p:nvSpPr>
        <p:spPr bwMode="auto">
          <a:xfrm>
            <a:off x="5029200" y="17526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3600" b="1">
                <a:ea typeface="新細明體" charset="-120"/>
              </a:rPr>
              <a:t>121</a:t>
            </a:r>
          </a:p>
        </p:txBody>
      </p:sp>
      <p:sp>
        <p:nvSpPr>
          <p:cNvPr id="16396" name="Text Box 16"/>
          <p:cNvSpPr txBox="1">
            <a:spLocks noChangeArrowheads="1"/>
          </p:cNvSpPr>
          <p:nvPr/>
        </p:nvSpPr>
        <p:spPr bwMode="auto">
          <a:xfrm>
            <a:off x="5029200" y="35814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3600" b="1">
                <a:ea typeface="新細明體" charset="-120"/>
              </a:rPr>
              <a:t>104.50</a:t>
            </a:r>
          </a:p>
        </p:txBody>
      </p:sp>
      <p:sp>
        <p:nvSpPr>
          <p:cNvPr id="16397" name="Text Box 17"/>
          <p:cNvSpPr txBox="1">
            <a:spLocks noChangeArrowheads="1"/>
          </p:cNvSpPr>
          <p:nvPr/>
        </p:nvSpPr>
        <p:spPr bwMode="auto">
          <a:xfrm>
            <a:off x="5181600" y="5562600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3600" b="1">
                <a:ea typeface="新細明體" charset="-120"/>
              </a:rPr>
              <a:t>90.25</a:t>
            </a:r>
          </a:p>
        </p:txBody>
      </p:sp>
      <p:sp>
        <p:nvSpPr>
          <p:cNvPr id="16398" name="Line 18"/>
          <p:cNvSpPr>
            <a:spLocks noChangeShapeType="1"/>
          </p:cNvSpPr>
          <p:nvPr/>
        </p:nvSpPr>
        <p:spPr bwMode="auto">
          <a:xfrm flipV="1">
            <a:off x="1371600" y="2971800"/>
            <a:ext cx="1219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99" name="Line 19"/>
          <p:cNvSpPr>
            <a:spLocks noChangeShapeType="1"/>
          </p:cNvSpPr>
          <p:nvPr/>
        </p:nvSpPr>
        <p:spPr bwMode="auto">
          <a:xfrm>
            <a:off x="1371600" y="3810000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00" name="Line 20"/>
          <p:cNvSpPr>
            <a:spLocks noChangeShapeType="1"/>
          </p:cNvSpPr>
          <p:nvPr/>
        </p:nvSpPr>
        <p:spPr bwMode="auto">
          <a:xfrm flipV="1">
            <a:off x="3581400" y="1981200"/>
            <a:ext cx="1219200" cy="762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01" name="Line 21"/>
          <p:cNvSpPr>
            <a:spLocks noChangeShapeType="1"/>
          </p:cNvSpPr>
          <p:nvPr/>
        </p:nvSpPr>
        <p:spPr bwMode="auto">
          <a:xfrm flipV="1">
            <a:off x="3657600" y="3886200"/>
            <a:ext cx="1219200" cy="7620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02" name="Line 22"/>
          <p:cNvSpPr>
            <a:spLocks noChangeShapeType="1"/>
          </p:cNvSpPr>
          <p:nvPr/>
        </p:nvSpPr>
        <p:spPr bwMode="auto">
          <a:xfrm>
            <a:off x="3657600" y="4648200"/>
            <a:ext cx="1219200" cy="9906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03" name="Line 23"/>
          <p:cNvSpPr>
            <a:spLocks noChangeShapeType="1"/>
          </p:cNvSpPr>
          <p:nvPr/>
        </p:nvSpPr>
        <p:spPr bwMode="auto">
          <a:xfrm>
            <a:off x="3581400" y="2819400"/>
            <a:ext cx="1219200" cy="9906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04" name="Line 24"/>
          <p:cNvSpPr>
            <a:spLocks noChangeShapeType="1"/>
          </p:cNvSpPr>
          <p:nvPr/>
        </p:nvSpPr>
        <p:spPr bwMode="auto">
          <a:xfrm flipV="1">
            <a:off x="1371600" y="2971800"/>
            <a:ext cx="1219200" cy="7620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05" name="Line 25"/>
          <p:cNvSpPr>
            <a:spLocks noChangeShapeType="1"/>
          </p:cNvSpPr>
          <p:nvPr/>
        </p:nvSpPr>
        <p:spPr bwMode="auto">
          <a:xfrm>
            <a:off x="1371600" y="3810000"/>
            <a:ext cx="1066800" cy="7620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06" name="Line 26"/>
          <p:cNvSpPr>
            <a:spLocks noChangeShapeType="1"/>
          </p:cNvSpPr>
          <p:nvPr/>
        </p:nvSpPr>
        <p:spPr bwMode="auto">
          <a:xfrm flipV="1">
            <a:off x="3581400" y="1981200"/>
            <a:ext cx="1219200" cy="7620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Generalizing the Two-State Approach 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V="1">
            <a:off x="1295400" y="2971800"/>
            <a:ext cx="1219200" cy="7620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295400" y="3733800"/>
            <a:ext cx="1066800" cy="7620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3581400" y="2057400"/>
            <a:ext cx="1219200" cy="7620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V="1">
            <a:off x="3581400" y="3810000"/>
            <a:ext cx="1219200" cy="7620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581400" y="4572000"/>
            <a:ext cx="1219200" cy="9906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3581400" y="2819400"/>
            <a:ext cx="1219200" cy="9906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09600" y="34290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3600">
                <a:ea typeface="新細明體" charset="-120"/>
              </a:rPr>
              <a:t>C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667000" y="25908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3600">
                <a:ea typeface="新細明體" charset="-120"/>
              </a:rPr>
              <a:t>C</a:t>
            </a:r>
            <a:r>
              <a:rPr lang="en-US" altLang="zh-TW" sz="3600" baseline="-25000">
                <a:ea typeface="新細明體" charset="-120"/>
              </a:rPr>
              <a:t>u</a:t>
            </a:r>
            <a:endParaRPr lang="en-US" altLang="zh-TW" sz="3600">
              <a:ea typeface="新細明體" charset="-120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514600" y="44196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3600">
                <a:ea typeface="新細明體" charset="-120"/>
              </a:rPr>
              <a:t>C</a:t>
            </a:r>
            <a:r>
              <a:rPr lang="en-US" altLang="zh-TW" sz="3600" baseline="-25000">
                <a:ea typeface="新細明體" charset="-120"/>
              </a:rPr>
              <a:t>d</a:t>
            </a:r>
            <a:endParaRPr lang="en-US" altLang="zh-TW" sz="3600">
              <a:ea typeface="新細明體" charset="-120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029200" y="1752600"/>
            <a:ext cx="1447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3600">
                <a:ea typeface="新細明體" charset="-120"/>
              </a:rPr>
              <a:t>C</a:t>
            </a:r>
            <a:r>
              <a:rPr lang="en-US" altLang="zh-TW" sz="3600" baseline="-25000">
                <a:ea typeface="新細明體" charset="-120"/>
              </a:rPr>
              <a:t>uu</a:t>
            </a:r>
            <a:endParaRPr lang="en-US" altLang="zh-TW" sz="3600">
              <a:ea typeface="新細明體" charset="-120"/>
            </a:endParaRPr>
          </a:p>
          <a:p>
            <a:pPr>
              <a:spcBef>
                <a:spcPct val="50000"/>
              </a:spcBef>
            </a:pPr>
            <a:endParaRPr lang="en-US" altLang="zh-TW" sz="3600">
              <a:ea typeface="新細明體" charset="-120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029200" y="3581400"/>
            <a:ext cx="1371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3600">
                <a:ea typeface="新細明體" charset="-120"/>
              </a:rPr>
              <a:t>C</a:t>
            </a:r>
            <a:r>
              <a:rPr lang="en-US" altLang="zh-TW" sz="3600" baseline="-25000">
                <a:ea typeface="新細明體" charset="-120"/>
              </a:rPr>
              <a:t>ud</a:t>
            </a:r>
          </a:p>
          <a:p>
            <a:pPr>
              <a:spcBef>
                <a:spcPct val="50000"/>
              </a:spcBef>
            </a:pPr>
            <a:endParaRPr lang="en-US" altLang="zh-TW" sz="3600">
              <a:ea typeface="新細明體" charset="-120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105400" y="51816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3600">
                <a:ea typeface="新細明體" charset="-120"/>
              </a:rPr>
              <a:t>C</a:t>
            </a:r>
            <a:r>
              <a:rPr lang="en-US" altLang="zh-TW" sz="3600" baseline="-25000">
                <a:ea typeface="新細明體" charset="-120"/>
              </a:rPr>
              <a:t> dd</a:t>
            </a:r>
            <a:endParaRPr lang="en-US" altLang="zh-TW" sz="3600">
              <a:ea typeface="新細明體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Figure 16.2 Probability Distributions</a:t>
            </a:r>
          </a:p>
        </p:txBody>
      </p:sp>
      <p:pic>
        <p:nvPicPr>
          <p:cNvPr id="18435" name="Picture 4" descr="bod4153X_150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295400"/>
            <a:ext cx="5638800" cy="5149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838200" y="1905000"/>
            <a:ext cx="723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3200" b="1" dirty="0">
                <a:latin typeface="+mn-lt"/>
                <a:ea typeface="新細明體" charset="-120"/>
              </a:rPr>
              <a:t>16.3  BLACK-SCHOLES OPTION VALUATION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74295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Black-Scholes Option Valuation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C</a:t>
            </a:r>
            <a:r>
              <a:rPr lang="en-US" altLang="zh-TW" b="1" baseline="-25000" smtClean="0">
                <a:ea typeface="新細明體" charset="-120"/>
              </a:rPr>
              <a:t>o</a:t>
            </a:r>
            <a:r>
              <a:rPr lang="en-US" altLang="zh-TW" baseline="-25000" smtClean="0">
                <a:ea typeface="新細明體" charset="-120"/>
              </a:rPr>
              <a:t> </a:t>
            </a:r>
            <a:r>
              <a:rPr lang="en-US" altLang="zh-TW" smtClean="0">
                <a:ea typeface="新細明體" charset="-120"/>
              </a:rPr>
              <a:t>= S</a:t>
            </a:r>
            <a:r>
              <a:rPr lang="en-US" altLang="zh-TW" b="1" baseline="-25000" smtClean="0">
                <a:ea typeface="新細明體" charset="-120"/>
              </a:rPr>
              <a:t>o</a:t>
            </a:r>
            <a:r>
              <a:rPr lang="en-US" altLang="zh-TW" smtClean="0">
                <a:ea typeface="新細明體" charset="-120"/>
              </a:rPr>
              <a:t>e</a:t>
            </a:r>
            <a:r>
              <a:rPr lang="en-US" altLang="zh-TW" baseline="30000" smtClean="0">
                <a:ea typeface="新細明體" charset="-120"/>
              </a:rPr>
              <a:t>-</a:t>
            </a:r>
            <a:r>
              <a:rPr lang="en-US" altLang="zh-TW" b="1" baseline="30000" smtClean="0">
                <a:latin typeface="Symbol" pitchFamily="18" charset="2"/>
                <a:ea typeface="新細明體" charset="-120"/>
              </a:rPr>
              <a:t>d</a:t>
            </a:r>
            <a:r>
              <a:rPr lang="en-US" altLang="zh-TW" b="1" baseline="30000" smtClean="0">
                <a:ea typeface="新細明體" charset="-120"/>
              </a:rPr>
              <a:t>T</a:t>
            </a:r>
            <a:r>
              <a:rPr lang="en-US" altLang="zh-TW" smtClean="0">
                <a:ea typeface="新細明體" charset="-120"/>
              </a:rPr>
              <a:t>N(d</a:t>
            </a:r>
            <a:r>
              <a:rPr lang="en-US" altLang="zh-TW" b="1" baseline="-25000" smtClean="0">
                <a:ea typeface="新細明體" charset="-120"/>
              </a:rPr>
              <a:t>1</a:t>
            </a:r>
            <a:r>
              <a:rPr lang="en-US" altLang="zh-TW" smtClean="0">
                <a:ea typeface="新細明體" charset="-120"/>
              </a:rPr>
              <a:t>) - Xe</a:t>
            </a:r>
            <a:r>
              <a:rPr lang="en-US" altLang="zh-TW" baseline="30000" smtClean="0">
                <a:ea typeface="新細明體" charset="-120"/>
              </a:rPr>
              <a:t>-</a:t>
            </a:r>
            <a:r>
              <a:rPr lang="en-US" altLang="zh-TW" b="1" baseline="30000" smtClean="0">
                <a:ea typeface="新細明體" charset="-120"/>
              </a:rPr>
              <a:t>rT</a:t>
            </a:r>
            <a:r>
              <a:rPr lang="en-US" altLang="zh-TW" smtClean="0">
                <a:ea typeface="新細明體" charset="-120"/>
              </a:rPr>
              <a:t>N(d</a:t>
            </a:r>
            <a:r>
              <a:rPr lang="en-US" altLang="zh-TW" b="1" baseline="-25000" smtClean="0">
                <a:ea typeface="新細明體" charset="-120"/>
              </a:rPr>
              <a:t>2</a:t>
            </a:r>
            <a:r>
              <a:rPr lang="en-US" altLang="zh-TW" smtClean="0">
                <a:ea typeface="新細明體" charset="-120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d</a:t>
            </a:r>
            <a:r>
              <a:rPr lang="en-US" altLang="zh-TW" b="1" baseline="-25000" smtClean="0">
                <a:ea typeface="新細明體" charset="-120"/>
              </a:rPr>
              <a:t>1</a:t>
            </a:r>
            <a:r>
              <a:rPr lang="en-US" altLang="zh-TW" smtClean="0">
                <a:ea typeface="新細明體" charset="-120"/>
              </a:rPr>
              <a:t> = [ln(S</a:t>
            </a:r>
            <a:r>
              <a:rPr lang="en-US" altLang="zh-TW" b="1" baseline="-25000" smtClean="0">
                <a:ea typeface="新細明體" charset="-120"/>
              </a:rPr>
              <a:t>o</a:t>
            </a:r>
            <a:r>
              <a:rPr lang="en-US" altLang="zh-TW" smtClean="0">
                <a:ea typeface="新細明體" charset="-120"/>
              </a:rPr>
              <a:t>/X) + (r – </a:t>
            </a:r>
            <a:r>
              <a:rPr lang="en-US" altLang="zh-TW" smtClean="0">
                <a:latin typeface="Symbol" pitchFamily="18" charset="2"/>
                <a:ea typeface="新細明體" charset="-120"/>
              </a:rPr>
              <a:t>d</a:t>
            </a:r>
            <a:r>
              <a:rPr lang="en-US" altLang="zh-TW" smtClean="0">
                <a:ea typeface="新細明體" charset="-120"/>
              </a:rPr>
              <a:t> + </a:t>
            </a:r>
            <a:r>
              <a:rPr lang="en-US" altLang="zh-TW" smtClean="0">
                <a:latin typeface="Symbol" pitchFamily="18" charset="2"/>
                <a:ea typeface="新細明體" charset="-120"/>
              </a:rPr>
              <a:t>s</a:t>
            </a:r>
            <a:r>
              <a:rPr lang="en-US" altLang="zh-TW" b="1" baseline="30000" smtClean="0">
                <a:ea typeface="新細明體" charset="-120"/>
              </a:rPr>
              <a:t>2</a:t>
            </a:r>
            <a:r>
              <a:rPr lang="en-US" altLang="zh-TW" smtClean="0">
                <a:ea typeface="新細明體" charset="-120"/>
              </a:rPr>
              <a:t>/2)T] / (</a:t>
            </a:r>
            <a:r>
              <a:rPr lang="en-US" altLang="zh-TW" smtClean="0">
                <a:latin typeface="Symbol" pitchFamily="18" charset="2"/>
                <a:ea typeface="新細明體" charset="-120"/>
              </a:rPr>
              <a:t>s </a:t>
            </a:r>
            <a:r>
              <a:rPr lang="en-US" altLang="zh-TW" smtClean="0">
                <a:ea typeface="新細明體" charset="-120"/>
              </a:rPr>
              <a:t>T</a:t>
            </a:r>
            <a:r>
              <a:rPr lang="en-US" altLang="zh-TW" b="1" baseline="30000" smtClean="0">
                <a:ea typeface="新細明體" charset="-120"/>
              </a:rPr>
              <a:t>1/2</a:t>
            </a:r>
            <a:r>
              <a:rPr lang="en-US" altLang="zh-TW" smtClean="0">
                <a:ea typeface="新細明體" charset="-120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d</a:t>
            </a:r>
            <a:r>
              <a:rPr lang="en-US" altLang="zh-TW" b="1" baseline="-25000" smtClean="0">
                <a:ea typeface="新細明體" charset="-120"/>
              </a:rPr>
              <a:t>2</a:t>
            </a:r>
            <a:r>
              <a:rPr lang="en-US" altLang="zh-TW" smtClean="0">
                <a:ea typeface="新細明體" charset="-120"/>
              </a:rPr>
              <a:t> = d</a:t>
            </a:r>
            <a:r>
              <a:rPr lang="en-US" altLang="zh-TW" baseline="-25000" smtClean="0">
                <a:ea typeface="新細明體" charset="-120"/>
              </a:rPr>
              <a:t>1</a:t>
            </a:r>
            <a:r>
              <a:rPr lang="en-US" altLang="zh-TW" smtClean="0">
                <a:ea typeface="新細明體" charset="-120"/>
              </a:rPr>
              <a:t> - (</a:t>
            </a:r>
            <a:r>
              <a:rPr lang="en-US" altLang="zh-TW" smtClean="0">
                <a:latin typeface="Symbol" pitchFamily="18" charset="2"/>
                <a:ea typeface="新細明體" charset="-120"/>
              </a:rPr>
              <a:t>s </a:t>
            </a:r>
            <a:r>
              <a:rPr lang="en-US" altLang="zh-TW" smtClean="0">
                <a:ea typeface="新細明體" charset="-120"/>
              </a:rPr>
              <a:t>T</a:t>
            </a:r>
            <a:r>
              <a:rPr lang="en-US" altLang="zh-TW" b="1" baseline="30000" smtClean="0">
                <a:ea typeface="新細明體" charset="-120"/>
              </a:rPr>
              <a:t>1/2</a:t>
            </a:r>
            <a:r>
              <a:rPr lang="en-US" altLang="zh-TW" smtClean="0">
                <a:ea typeface="新細明體" charset="-120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i="1" smtClean="0">
                <a:solidFill>
                  <a:schemeClr val="tx2"/>
                </a:solidFill>
                <a:ea typeface="新細明體" charset="-120"/>
              </a:rPr>
              <a:t>where</a:t>
            </a:r>
            <a:endParaRPr lang="en-US" altLang="zh-TW" smtClean="0">
              <a:solidFill>
                <a:schemeClr val="tx2"/>
              </a:solidFill>
              <a:ea typeface="新細明體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800" smtClean="0">
                <a:ea typeface="新細明體" charset="-120"/>
              </a:rPr>
              <a:t>C</a:t>
            </a:r>
            <a:r>
              <a:rPr lang="en-US" altLang="zh-TW" sz="2800" b="1" baseline="-25000" smtClean="0">
                <a:ea typeface="新細明體" charset="-120"/>
              </a:rPr>
              <a:t>o </a:t>
            </a:r>
            <a:r>
              <a:rPr lang="en-US" altLang="zh-TW" sz="2800" smtClean="0">
                <a:ea typeface="新細明體" charset="-120"/>
              </a:rPr>
              <a:t>= Current call option value.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800" smtClean="0">
                <a:ea typeface="新細明體" charset="-120"/>
              </a:rPr>
              <a:t>S</a:t>
            </a:r>
            <a:r>
              <a:rPr lang="en-US" altLang="zh-TW" sz="2800" b="1" baseline="-25000" smtClean="0">
                <a:ea typeface="新細明體" charset="-120"/>
              </a:rPr>
              <a:t>o</a:t>
            </a:r>
            <a:r>
              <a:rPr lang="en-US" altLang="zh-TW" sz="2800" baseline="-25000" smtClean="0">
                <a:ea typeface="新細明體" charset="-120"/>
              </a:rPr>
              <a:t> </a:t>
            </a:r>
            <a:r>
              <a:rPr lang="en-US" altLang="zh-TW" sz="2800" smtClean="0">
                <a:ea typeface="新細明體" charset="-120"/>
              </a:rPr>
              <a:t>= Current stock price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800" smtClean="0">
                <a:ea typeface="新細明體" charset="-120"/>
              </a:rPr>
              <a:t>N(d) = probability  that a random draw from a normal dist. will be less than d.</a:t>
            </a:r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74295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Black-Scholes Option Valuation 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smtClean="0">
                <a:ea typeface="新細明體" charset="-120"/>
              </a:rPr>
              <a:t>X = Exercise price.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smtClean="0">
                <a:latin typeface="Symbol" pitchFamily="18" charset="2"/>
                <a:ea typeface="新細明體" charset="-120"/>
              </a:rPr>
              <a:t>d</a:t>
            </a:r>
            <a:r>
              <a:rPr lang="en-US" altLang="zh-TW" sz="2800" smtClean="0">
                <a:ea typeface="新細明體" charset="-120"/>
              </a:rPr>
              <a:t> = Annual dividend yield of underlying stock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smtClean="0">
                <a:ea typeface="新細明體" charset="-120"/>
              </a:rPr>
              <a:t>e = 2.71828, the base of the natural log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smtClean="0">
                <a:ea typeface="新細明體" charset="-120"/>
              </a:rPr>
              <a:t>r = Risk-free interest rate (annualizes continuously compounded with the same maturity as the option.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smtClean="0">
                <a:ea typeface="新細明體" charset="-120"/>
              </a:rPr>
              <a:t>T = time to maturity of the option in years.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smtClean="0">
                <a:ea typeface="新細明體" charset="-120"/>
              </a:rPr>
              <a:t>ln = Natural log function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smtClean="0">
                <a:latin typeface="Symbol" pitchFamily="18" charset="2"/>
                <a:ea typeface="新細明體" charset="-120"/>
              </a:rPr>
              <a:t>s = </a:t>
            </a:r>
            <a:r>
              <a:rPr lang="en-US" altLang="zh-TW" sz="2800" smtClean="0">
                <a:ea typeface="新細明體" charset="-120"/>
              </a:rPr>
              <a:t>Standard deviation of annualized cont. compounded rate of return on the stock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Figure 16.3 A Standard Normal Curve</a:t>
            </a:r>
          </a:p>
        </p:txBody>
      </p:sp>
      <p:pic>
        <p:nvPicPr>
          <p:cNvPr id="22531" name="Picture 4" descr="bod4153X_150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219200"/>
            <a:ext cx="5867400" cy="5200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144000" cy="74295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Call Option Example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S</a:t>
            </a:r>
            <a:r>
              <a:rPr lang="en-US" altLang="zh-TW" baseline="-25000" smtClean="0">
                <a:ea typeface="新細明體" charset="-120"/>
              </a:rPr>
              <a:t>o</a:t>
            </a:r>
            <a:r>
              <a:rPr lang="en-US" altLang="zh-TW" smtClean="0">
                <a:ea typeface="新細明體" charset="-120"/>
              </a:rPr>
              <a:t> = 100		X  =  95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r   =  .10		T  =  .25 (quarter)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latin typeface="Symbol" pitchFamily="18" charset="2"/>
                <a:ea typeface="新細明體" charset="-120"/>
              </a:rPr>
              <a:t>s  </a:t>
            </a:r>
            <a:r>
              <a:rPr lang="en-US" altLang="zh-TW" smtClean="0">
                <a:ea typeface="新細明體" charset="-120"/>
              </a:rPr>
              <a:t>=  .50		</a:t>
            </a:r>
            <a:r>
              <a:rPr lang="en-US" altLang="zh-TW" smtClean="0">
                <a:latin typeface="Symbol" pitchFamily="18" charset="2"/>
                <a:ea typeface="新細明體" charset="-120"/>
              </a:rPr>
              <a:t>d </a:t>
            </a:r>
            <a:r>
              <a:rPr lang="en-US" altLang="zh-TW" smtClean="0">
                <a:ea typeface="新細明體" charset="-120"/>
              </a:rPr>
              <a:t> =  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d</a:t>
            </a:r>
            <a:r>
              <a:rPr lang="en-US" altLang="zh-TW" baseline="-25000" smtClean="0">
                <a:ea typeface="新細明體" charset="-120"/>
              </a:rPr>
              <a:t>1</a:t>
            </a:r>
            <a:r>
              <a:rPr lang="en-US" altLang="zh-TW" smtClean="0">
                <a:ea typeface="新細明體" charset="-120"/>
              </a:rPr>
              <a:t> = [ln(100/95)+(.10-0+(</a:t>
            </a:r>
            <a:r>
              <a:rPr lang="en-US" altLang="zh-TW" smtClean="0">
                <a:latin typeface="Symbol" pitchFamily="18" charset="2"/>
                <a:ea typeface="新細明體" charset="-120"/>
              </a:rPr>
              <a:t>.</a:t>
            </a:r>
            <a:r>
              <a:rPr lang="en-US" altLang="zh-TW" smtClean="0">
                <a:ea typeface="新細明體" charset="-120"/>
              </a:rPr>
              <a:t>5 </a:t>
            </a:r>
            <a:r>
              <a:rPr lang="en-US" altLang="zh-TW" baseline="30000" smtClean="0">
                <a:ea typeface="新細明體" charset="-120"/>
              </a:rPr>
              <a:t>2</a:t>
            </a:r>
            <a:r>
              <a:rPr lang="en-US" altLang="zh-TW" smtClean="0">
                <a:ea typeface="新細明體" charset="-120"/>
              </a:rPr>
              <a:t>/2))]/(</a:t>
            </a:r>
            <a:r>
              <a:rPr lang="en-US" altLang="zh-TW" smtClean="0">
                <a:latin typeface="Symbol" pitchFamily="18" charset="2"/>
                <a:ea typeface="新細明體" charset="-120"/>
              </a:rPr>
              <a:t>.</a:t>
            </a:r>
            <a:r>
              <a:rPr lang="en-US" altLang="zh-TW" smtClean="0">
                <a:ea typeface="新細明體" charset="-120"/>
              </a:rPr>
              <a:t>5</a:t>
            </a:r>
            <a:r>
              <a:rPr lang="en-US" altLang="zh-TW" smtClean="0">
                <a:latin typeface="Symbol" pitchFamily="18" charset="2"/>
                <a:ea typeface="新細明體" charset="-120"/>
              </a:rPr>
              <a:t> </a:t>
            </a:r>
            <a:r>
              <a:rPr lang="en-US" altLang="zh-TW" smtClean="0">
                <a:ea typeface="新細明體" charset="-120"/>
              </a:rPr>
              <a:t>.25</a:t>
            </a:r>
            <a:r>
              <a:rPr lang="en-US" altLang="zh-TW" baseline="30000" smtClean="0">
                <a:ea typeface="新細明體" charset="-120"/>
              </a:rPr>
              <a:t>1/2</a:t>
            </a:r>
            <a:r>
              <a:rPr lang="en-US" altLang="zh-TW" smtClean="0">
                <a:ea typeface="新細明體" charset="-120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	 =  .43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 d</a:t>
            </a:r>
            <a:r>
              <a:rPr lang="en-US" altLang="zh-TW" baseline="-25000" smtClean="0">
                <a:ea typeface="新細明體" charset="-120"/>
              </a:rPr>
              <a:t>2</a:t>
            </a:r>
            <a:r>
              <a:rPr lang="en-US" altLang="zh-TW" smtClean="0">
                <a:ea typeface="新細明體" charset="-120"/>
              </a:rPr>
              <a:t> = .43 - ((</a:t>
            </a:r>
            <a:r>
              <a:rPr lang="en-US" altLang="zh-TW" smtClean="0">
                <a:latin typeface="Symbol" pitchFamily="18" charset="2"/>
                <a:ea typeface="新細明體" charset="-120"/>
              </a:rPr>
              <a:t>.</a:t>
            </a:r>
            <a:r>
              <a:rPr lang="en-US" altLang="zh-TW" smtClean="0">
                <a:ea typeface="新細明體" charset="-120"/>
              </a:rPr>
              <a:t>5</a:t>
            </a:r>
            <a:r>
              <a:rPr lang="en-US" altLang="zh-TW" smtClean="0">
                <a:latin typeface="Symbol" pitchFamily="18" charset="2"/>
                <a:ea typeface="新細明體" charset="-120"/>
              </a:rPr>
              <a:t>)( </a:t>
            </a:r>
            <a:r>
              <a:rPr lang="en-US" altLang="zh-TW" smtClean="0">
                <a:ea typeface="新細明體" charset="-120"/>
              </a:rPr>
              <a:t>.25)</a:t>
            </a:r>
            <a:r>
              <a:rPr lang="en-US" altLang="zh-TW" baseline="30000" smtClean="0">
                <a:ea typeface="新細明體" charset="-120"/>
              </a:rPr>
              <a:t>1/2</a:t>
            </a:r>
            <a:endParaRPr lang="en-US" altLang="zh-TW" smtClean="0">
              <a:ea typeface="新細明體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	  =  .18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3600" smtClean="0">
              <a:ea typeface="新細明體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3600" smtClean="0">
              <a:ea typeface="新細明體" charset="-12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609600" y="19812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3200" b="1" dirty="0">
                <a:latin typeface="+mn-lt"/>
                <a:ea typeface="新細明體" charset="-120"/>
              </a:rPr>
              <a:t>16.1  OPTION VALUATION:  INTRODUCTION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144000" cy="74295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Probabilities from Normal Distribution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N (.43)  = .6664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Table 17.2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		d		  N(d)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	   .42	    	.6628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	   .43		.6664   Interpolation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	   .44		.6700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144000" cy="74295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Probabilities from Normal Distribution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N (.18)  = .5714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Table 17.2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		d		  N(d)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	   .16	    	.5636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	   .18		.5714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	   .20		.5793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74295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Call Option Value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3600" smtClean="0">
                <a:ea typeface="新細明體" charset="-120"/>
              </a:rPr>
              <a:t>C</a:t>
            </a:r>
            <a:r>
              <a:rPr lang="en-US" altLang="zh-TW" sz="3600" b="1" baseline="-25000" smtClean="0">
                <a:ea typeface="新細明體" charset="-120"/>
              </a:rPr>
              <a:t>o</a:t>
            </a:r>
            <a:r>
              <a:rPr lang="en-US" altLang="zh-TW" sz="3600" baseline="-25000" smtClean="0">
                <a:ea typeface="新細明體" charset="-120"/>
              </a:rPr>
              <a:t> </a:t>
            </a:r>
            <a:r>
              <a:rPr lang="en-US" altLang="zh-TW" sz="3600" smtClean="0">
                <a:ea typeface="新細明體" charset="-120"/>
              </a:rPr>
              <a:t>= S</a:t>
            </a:r>
            <a:r>
              <a:rPr lang="en-US" altLang="zh-TW" sz="3600" b="1" baseline="-25000" smtClean="0">
                <a:ea typeface="新細明體" charset="-120"/>
              </a:rPr>
              <a:t>o</a:t>
            </a:r>
            <a:r>
              <a:rPr lang="en-US" altLang="zh-TW" sz="3600" smtClean="0">
                <a:ea typeface="新細明體" charset="-120"/>
              </a:rPr>
              <a:t>e</a:t>
            </a:r>
            <a:r>
              <a:rPr lang="en-US" altLang="zh-TW" sz="3600" baseline="30000" smtClean="0">
                <a:ea typeface="新細明體" charset="-120"/>
              </a:rPr>
              <a:t>-</a:t>
            </a:r>
            <a:r>
              <a:rPr lang="en-US" altLang="zh-TW" sz="3600" b="1" baseline="30000" smtClean="0">
                <a:latin typeface="Symbol" pitchFamily="18" charset="2"/>
                <a:ea typeface="新細明體" charset="-120"/>
              </a:rPr>
              <a:t>d</a:t>
            </a:r>
            <a:r>
              <a:rPr lang="en-US" altLang="zh-TW" sz="3600" b="1" baseline="30000" smtClean="0">
                <a:ea typeface="新細明體" charset="-120"/>
              </a:rPr>
              <a:t>T</a:t>
            </a:r>
            <a:r>
              <a:rPr lang="en-US" altLang="zh-TW" sz="3600" smtClean="0">
                <a:ea typeface="新細明體" charset="-120"/>
              </a:rPr>
              <a:t>N(d</a:t>
            </a:r>
            <a:r>
              <a:rPr lang="en-US" altLang="zh-TW" sz="3600" b="1" baseline="-25000" smtClean="0">
                <a:ea typeface="新細明體" charset="-120"/>
              </a:rPr>
              <a:t>1</a:t>
            </a:r>
            <a:r>
              <a:rPr lang="en-US" altLang="zh-TW" sz="3600" smtClean="0">
                <a:ea typeface="新細明體" charset="-120"/>
              </a:rPr>
              <a:t>) - Xe</a:t>
            </a:r>
            <a:r>
              <a:rPr lang="en-US" altLang="zh-TW" sz="3600" baseline="30000" smtClean="0">
                <a:ea typeface="新細明體" charset="-120"/>
              </a:rPr>
              <a:t>-</a:t>
            </a:r>
            <a:r>
              <a:rPr lang="en-US" altLang="zh-TW" sz="3600" b="1" baseline="30000" smtClean="0">
                <a:ea typeface="新細明體" charset="-120"/>
              </a:rPr>
              <a:t>rT</a:t>
            </a:r>
            <a:r>
              <a:rPr lang="en-US" altLang="zh-TW" sz="3600" smtClean="0">
                <a:ea typeface="新細明體" charset="-120"/>
              </a:rPr>
              <a:t>N(d</a:t>
            </a:r>
            <a:r>
              <a:rPr lang="en-US" altLang="zh-TW" sz="3600" b="1" baseline="-25000" smtClean="0">
                <a:ea typeface="新細明體" charset="-120"/>
              </a:rPr>
              <a:t>2</a:t>
            </a:r>
            <a:r>
              <a:rPr lang="en-US" altLang="zh-TW" sz="3600" smtClean="0">
                <a:ea typeface="新細明體" charset="-120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C</a:t>
            </a:r>
            <a:r>
              <a:rPr lang="en-US" altLang="zh-TW" baseline="-25000" smtClean="0">
                <a:ea typeface="新細明體" charset="-120"/>
              </a:rPr>
              <a:t>o </a:t>
            </a:r>
            <a:r>
              <a:rPr lang="en-US" altLang="zh-TW" smtClean="0">
                <a:ea typeface="新細明體" charset="-120"/>
              </a:rPr>
              <a:t>= 100 X .6664 - 95 e</a:t>
            </a:r>
            <a:r>
              <a:rPr lang="en-US" altLang="zh-TW" baseline="30000" smtClean="0">
                <a:ea typeface="新細明體" charset="-120"/>
              </a:rPr>
              <a:t>- .10 X .25</a:t>
            </a:r>
            <a:r>
              <a:rPr lang="en-US" altLang="zh-TW" smtClean="0">
                <a:ea typeface="新細明體" charset="-120"/>
              </a:rPr>
              <a:t> X .5714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C</a:t>
            </a:r>
            <a:r>
              <a:rPr lang="en-US" altLang="zh-TW" baseline="-25000" smtClean="0">
                <a:ea typeface="新細明體" charset="-120"/>
              </a:rPr>
              <a:t>o </a:t>
            </a:r>
            <a:r>
              <a:rPr lang="en-US" altLang="zh-TW" smtClean="0">
                <a:ea typeface="新細明體" charset="-120"/>
              </a:rPr>
              <a:t>= 13.70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u="sng" smtClean="0">
                <a:ea typeface="新細明體" charset="-120"/>
              </a:rPr>
              <a:t>Implied Volatility</a:t>
            </a:r>
            <a:endParaRPr lang="en-US" altLang="zh-TW" smtClean="0">
              <a:ea typeface="新細明體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Using Black-Scholes and the actual price of the option, solve for volatility.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Is the implied volatility consistent with the stock?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3600" smtClean="0">
              <a:ea typeface="新細明體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3600" smtClean="0"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028700"/>
          </a:xfrm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Figure 16.5 Implied Volatility of the S&amp;P 500 (VIX Index)</a:t>
            </a:r>
          </a:p>
        </p:txBody>
      </p:sp>
      <p:pic>
        <p:nvPicPr>
          <p:cNvPr id="27651" name="Picture 7" descr="bod05175_16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763000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7620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Put-Call Parity Relationship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838200" y="1752600"/>
            <a:ext cx="7934325" cy="377348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			S</a:t>
            </a:r>
            <a:r>
              <a:rPr lang="en-US" altLang="zh-TW" sz="2800" b="1" baseline="-25000">
                <a:solidFill>
                  <a:schemeClr val="tx2"/>
                </a:solidFill>
                <a:ea typeface="新細明體" charset="-120"/>
              </a:rPr>
              <a:t>T</a:t>
            </a:r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 </a:t>
            </a:r>
            <a:r>
              <a:rPr lang="en-US" altLang="zh-TW" sz="2800" b="1" u="sng">
                <a:solidFill>
                  <a:schemeClr val="tx2"/>
                </a:solidFill>
                <a:ea typeface="新細明體" charset="-120"/>
              </a:rPr>
              <a:t>&lt;</a:t>
            </a:r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 X		S</a:t>
            </a:r>
            <a:r>
              <a:rPr lang="en-US" altLang="zh-TW" sz="2800" b="1" baseline="-25000">
                <a:solidFill>
                  <a:schemeClr val="tx2"/>
                </a:solidFill>
                <a:ea typeface="新細明體" charset="-120"/>
              </a:rPr>
              <a:t>T</a:t>
            </a:r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 &gt; X</a:t>
            </a:r>
          </a:p>
          <a:p>
            <a:pPr>
              <a:spcBef>
                <a:spcPct val="50000"/>
              </a:spcBef>
            </a:pPr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Payoff for</a:t>
            </a:r>
          </a:p>
          <a:p>
            <a:pPr>
              <a:spcBef>
                <a:spcPct val="50000"/>
              </a:spcBef>
            </a:pPr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Call Owned		    0			S</a:t>
            </a:r>
            <a:r>
              <a:rPr lang="en-US" altLang="zh-TW" sz="2800" b="1" baseline="-25000">
                <a:solidFill>
                  <a:schemeClr val="tx2"/>
                </a:solidFill>
                <a:ea typeface="新細明體" charset="-120"/>
              </a:rPr>
              <a:t>T</a:t>
            </a:r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 - X</a:t>
            </a:r>
          </a:p>
          <a:p>
            <a:pPr>
              <a:spcBef>
                <a:spcPct val="50000"/>
              </a:spcBef>
            </a:pPr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Payoff for</a:t>
            </a:r>
          </a:p>
          <a:p>
            <a:pPr>
              <a:spcBef>
                <a:spcPct val="50000"/>
              </a:spcBef>
            </a:pPr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Put Written	-( X -S</a:t>
            </a:r>
            <a:r>
              <a:rPr lang="en-US" altLang="zh-TW" sz="2800" b="1" baseline="-25000">
                <a:solidFill>
                  <a:schemeClr val="tx2"/>
                </a:solidFill>
                <a:ea typeface="新細明體" charset="-120"/>
              </a:rPr>
              <a:t>T</a:t>
            </a:r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)		    0</a:t>
            </a:r>
          </a:p>
          <a:p>
            <a:pPr>
              <a:spcBef>
                <a:spcPct val="50000"/>
              </a:spcBef>
            </a:pPr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Total Payoff	  S</a:t>
            </a:r>
            <a:r>
              <a:rPr lang="en-US" altLang="zh-TW" sz="2800" b="1" baseline="-25000">
                <a:solidFill>
                  <a:schemeClr val="tx2"/>
                </a:solidFill>
                <a:ea typeface="新細明體" charset="-120"/>
              </a:rPr>
              <a:t>T </a:t>
            </a:r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- X</a:t>
            </a:r>
            <a:r>
              <a:rPr lang="en-US" altLang="zh-TW" sz="2800">
                <a:solidFill>
                  <a:schemeClr val="tx2"/>
                </a:solidFill>
                <a:ea typeface="新細明體" charset="-120"/>
              </a:rPr>
              <a:t>		 </a:t>
            </a:r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S</a:t>
            </a:r>
            <a:r>
              <a:rPr lang="en-US" altLang="zh-TW" sz="2800" b="1" baseline="-25000">
                <a:solidFill>
                  <a:schemeClr val="tx2"/>
                </a:solidFill>
                <a:ea typeface="新細明體" charset="-120"/>
              </a:rPr>
              <a:t>T </a:t>
            </a:r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- X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838200" y="2514600"/>
            <a:ext cx="792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838200" y="3733800"/>
            <a:ext cx="792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914400" y="5029200"/>
            <a:ext cx="7848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9144000" cy="1028700"/>
          </a:xfrm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Figure 16.6 The Payoff Pattern of a Long Call </a:t>
            </a:r>
            <a:r>
              <a:rPr lang="en-US" altLang="zh-TW" smtClean="0">
                <a:latin typeface="Arial Black" pitchFamily="34" charset="0"/>
                <a:ea typeface="新細明體" charset="-120"/>
              </a:rPr>
              <a:t>–</a:t>
            </a:r>
            <a:r>
              <a:rPr lang="en-US" altLang="zh-TW" smtClean="0">
                <a:ea typeface="新細明體" charset="-120"/>
              </a:rPr>
              <a:t> Short Put Position</a:t>
            </a:r>
          </a:p>
        </p:txBody>
      </p:sp>
      <p:pic>
        <p:nvPicPr>
          <p:cNvPr id="29699" name="Picture 4" descr="bod4153X_150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1688" y="1600200"/>
            <a:ext cx="2687637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144000" cy="74295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Arbitrage &amp; Put Call Parity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   Since the payoff on a combination of a long call and a short put are equivalent  to leveraged equity, the prices must be equal.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		</a:t>
            </a:r>
            <a:r>
              <a:rPr lang="en-US" altLang="zh-TW" smtClean="0">
                <a:solidFill>
                  <a:schemeClr val="tx2"/>
                </a:solidFill>
                <a:ea typeface="新細明體" charset="-120"/>
              </a:rPr>
              <a:t>C - P = S</a:t>
            </a:r>
            <a:r>
              <a:rPr lang="en-US" altLang="zh-TW" baseline="-25000" smtClean="0">
                <a:solidFill>
                  <a:schemeClr val="tx2"/>
                </a:solidFill>
                <a:ea typeface="新細明體" charset="-120"/>
              </a:rPr>
              <a:t>0</a:t>
            </a:r>
            <a:r>
              <a:rPr lang="en-US" altLang="zh-TW" smtClean="0">
                <a:solidFill>
                  <a:schemeClr val="tx2"/>
                </a:solidFill>
                <a:ea typeface="新細明體" charset="-120"/>
              </a:rPr>
              <a:t> -  X / (1 + r</a:t>
            </a:r>
            <a:r>
              <a:rPr lang="en-US" altLang="zh-TW" baseline="-25000" smtClean="0">
                <a:solidFill>
                  <a:schemeClr val="tx2"/>
                </a:solidFill>
                <a:ea typeface="新細明體" charset="-120"/>
              </a:rPr>
              <a:t>f</a:t>
            </a:r>
            <a:r>
              <a:rPr lang="en-US" altLang="zh-TW" smtClean="0">
                <a:solidFill>
                  <a:schemeClr val="tx2"/>
                </a:solidFill>
                <a:ea typeface="新細明體" charset="-120"/>
              </a:rPr>
              <a:t>)</a:t>
            </a:r>
            <a:r>
              <a:rPr lang="en-US" altLang="zh-TW" baseline="30000" smtClean="0">
                <a:solidFill>
                  <a:schemeClr val="tx2"/>
                </a:solidFill>
                <a:ea typeface="新細明體" charset="-120"/>
              </a:rPr>
              <a:t>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   If the prices are not equal arbitrage will be possible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11430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Put Call Parity - Disequilibrium Example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smtClean="0">
                <a:ea typeface="新細明體" charset="-120"/>
              </a:rPr>
              <a:t>Stock Price = 110   Call Price = 17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smtClean="0">
                <a:ea typeface="新細明體" charset="-120"/>
              </a:rPr>
              <a:t>Put Price = 5           Risk Free = 5%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smtClean="0">
                <a:ea typeface="新細明體" charset="-120"/>
              </a:rPr>
              <a:t>Maturity = .5 yr        Exercise (X) = 105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smtClean="0">
                <a:solidFill>
                  <a:schemeClr val="tx2"/>
                </a:solidFill>
                <a:ea typeface="新細明體" charset="-120"/>
              </a:rPr>
              <a:t>		C - P &gt; S</a:t>
            </a:r>
            <a:r>
              <a:rPr lang="en-US" altLang="zh-TW" sz="2800" baseline="-25000" smtClean="0">
                <a:solidFill>
                  <a:schemeClr val="tx2"/>
                </a:solidFill>
                <a:ea typeface="新細明體" charset="-120"/>
              </a:rPr>
              <a:t>0</a:t>
            </a:r>
            <a:r>
              <a:rPr lang="en-US" altLang="zh-TW" sz="2800" smtClean="0">
                <a:solidFill>
                  <a:schemeClr val="tx2"/>
                </a:solidFill>
                <a:ea typeface="新細明體" charset="-120"/>
              </a:rPr>
              <a:t> -  X / (1 + r</a:t>
            </a:r>
            <a:r>
              <a:rPr lang="en-US" altLang="zh-TW" sz="2800" baseline="-25000" smtClean="0">
                <a:solidFill>
                  <a:schemeClr val="tx2"/>
                </a:solidFill>
                <a:ea typeface="新細明體" charset="-120"/>
              </a:rPr>
              <a:t>f</a:t>
            </a:r>
            <a:r>
              <a:rPr lang="en-US" altLang="zh-TW" sz="2800" smtClean="0">
                <a:solidFill>
                  <a:schemeClr val="tx2"/>
                </a:solidFill>
                <a:ea typeface="新細明體" charset="-120"/>
              </a:rPr>
              <a:t>)</a:t>
            </a:r>
            <a:r>
              <a:rPr lang="en-US" altLang="zh-TW" sz="2800" baseline="30000" smtClean="0">
                <a:solidFill>
                  <a:schemeClr val="tx2"/>
                </a:solidFill>
                <a:ea typeface="新細明體" charset="-120"/>
              </a:rPr>
              <a:t>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baseline="30000" smtClean="0">
                <a:solidFill>
                  <a:schemeClr val="tx2"/>
                </a:solidFill>
                <a:ea typeface="新細明體" charset="-120"/>
              </a:rPr>
              <a:t>		</a:t>
            </a:r>
            <a:r>
              <a:rPr lang="en-US" altLang="zh-TW" sz="2800" smtClean="0">
                <a:solidFill>
                  <a:schemeClr val="tx2"/>
                </a:solidFill>
                <a:ea typeface="新細明體" charset="-120"/>
              </a:rPr>
              <a:t>14- 5 &gt; 110 - (105 e </a:t>
            </a:r>
            <a:r>
              <a:rPr lang="en-US" altLang="zh-TW" sz="2800" baseline="30000" smtClean="0">
                <a:solidFill>
                  <a:schemeClr val="tx2"/>
                </a:solidFill>
                <a:ea typeface="新細明體" charset="-120"/>
              </a:rPr>
              <a:t>(-.05 x .5)</a:t>
            </a:r>
            <a:r>
              <a:rPr lang="en-US" altLang="zh-TW" sz="2800" smtClean="0">
                <a:solidFill>
                  <a:schemeClr val="tx2"/>
                </a:solidFill>
                <a:ea typeface="新細明體" charset="-120"/>
              </a:rPr>
              <a:t>)</a:t>
            </a:r>
            <a:endParaRPr lang="en-US" altLang="zh-TW" sz="2800" baseline="30000" smtClean="0">
              <a:solidFill>
                <a:schemeClr val="tx2"/>
              </a:solidFill>
              <a:ea typeface="新細明體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smtClean="0">
                <a:solidFill>
                  <a:schemeClr val="tx2"/>
                </a:solidFill>
                <a:ea typeface="新細明體" charset="-120"/>
              </a:rPr>
              <a:t>		    9 &gt; 7.59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smtClean="0">
                <a:ea typeface="新細明體" charset="-120"/>
              </a:rPr>
              <a:t>   Since the leveraged equity is less expensive;</a:t>
            </a:r>
            <a:endParaRPr lang="en-US" altLang="zh-TW" sz="2800" smtClean="0">
              <a:solidFill>
                <a:schemeClr val="hlink"/>
              </a:solidFill>
              <a:ea typeface="新細明體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smtClean="0">
                <a:solidFill>
                  <a:schemeClr val="hlink"/>
                </a:solidFill>
                <a:ea typeface="新細明體" charset="-120"/>
              </a:rPr>
              <a:t>   </a:t>
            </a:r>
            <a:r>
              <a:rPr lang="en-US" altLang="zh-TW" sz="2800" smtClean="0">
                <a:ea typeface="新細明體" charset="-120"/>
              </a:rPr>
              <a:t>acquire the low cost alternative and sell the high cost alternative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2800" smtClean="0"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Example 16.3 Put-Call Parity</a:t>
            </a:r>
          </a:p>
        </p:txBody>
      </p:sp>
      <p:pic>
        <p:nvPicPr>
          <p:cNvPr id="32771" name="Picture 15" descr="Exampl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1057275"/>
            <a:ext cx="69754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Put Option Valuation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68617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P=Xe</a:t>
            </a:r>
            <a:r>
              <a:rPr lang="en-US" altLang="zh-TW" baseline="30000" smtClean="0">
                <a:ea typeface="新細明體" charset="-120"/>
              </a:rPr>
              <a:t>-</a:t>
            </a:r>
            <a:r>
              <a:rPr lang="en-US" altLang="zh-TW" b="1" baseline="30000" smtClean="0">
                <a:ea typeface="新細明體" charset="-120"/>
              </a:rPr>
              <a:t>rT </a:t>
            </a:r>
            <a:r>
              <a:rPr lang="en-US" altLang="zh-TW" smtClean="0">
                <a:ea typeface="新細明體" charset="-120"/>
              </a:rPr>
              <a:t>[1-N(d</a:t>
            </a:r>
            <a:r>
              <a:rPr lang="en-US" altLang="zh-TW" b="1" baseline="-25000" smtClean="0">
                <a:ea typeface="新細明體" charset="-120"/>
              </a:rPr>
              <a:t>2</a:t>
            </a:r>
            <a:r>
              <a:rPr lang="en-US" altLang="zh-TW" smtClean="0">
                <a:ea typeface="新細明體" charset="-120"/>
              </a:rPr>
              <a:t>)] - S</a:t>
            </a:r>
            <a:r>
              <a:rPr lang="en-US" altLang="zh-TW" b="1" baseline="-25000" smtClean="0">
                <a:ea typeface="新細明體" charset="-120"/>
              </a:rPr>
              <a:t>0</a:t>
            </a:r>
            <a:r>
              <a:rPr lang="en-US" altLang="zh-TW" smtClean="0">
                <a:ea typeface="新細明體" charset="-120"/>
              </a:rPr>
              <a:t>e</a:t>
            </a:r>
            <a:r>
              <a:rPr lang="en-US" altLang="zh-TW" b="1" baseline="30000" smtClean="0">
                <a:ea typeface="新細明體" charset="-120"/>
              </a:rPr>
              <a:t>-</a:t>
            </a:r>
            <a:r>
              <a:rPr lang="en-US" altLang="zh-TW" b="1" baseline="30000" smtClean="0">
                <a:latin typeface="Symbol" pitchFamily="18" charset="2"/>
                <a:ea typeface="新細明體" charset="-120"/>
              </a:rPr>
              <a:t>d</a:t>
            </a:r>
            <a:r>
              <a:rPr lang="en-US" altLang="zh-TW" b="1" baseline="30000" smtClean="0">
                <a:ea typeface="新細明體" charset="-120"/>
              </a:rPr>
              <a:t>T</a:t>
            </a:r>
            <a:r>
              <a:rPr lang="en-US" altLang="zh-TW" smtClean="0">
                <a:ea typeface="新細明體" charset="-120"/>
              </a:rPr>
              <a:t> [1-N(d</a:t>
            </a:r>
            <a:r>
              <a:rPr lang="en-US" altLang="zh-TW" b="1" baseline="-25000" smtClean="0">
                <a:ea typeface="新細明體" charset="-120"/>
              </a:rPr>
              <a:t>1</a:t>
            </a:r>
            <a:r>
              <a:rPr lang="en-US" altLang="zh-TW" smtClean="0">
                <a:ea typeface="新細明體" charset="-120"/>
              </a:rPr>
              <a:t>)]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Using the sample data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P = $95e</a:t>
            </a:r>
            <a:r>
              <a:rPr lang="en-US" altLang="zh-TW" b="1" baseline="30000" smtClean="0">
                <a:ea typeface="新細明體" charset="-120"/>
              </a:rPr>
              <a:t>(-.10X.25)</a:t>
            </a:r>
            <a:r>
              <a:rPr lang="en-US" altLang="zh-TW" smtClean="0">
                <a:ea typeface="新細明體" charset="-120"/>
              </a:rPr>
              <a:t>(1-.5714) - $100 (1-.6664)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P = $6.35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144000" cy="74295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Option Values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485900"/>
            <a:ext cx="8229600" cy="4530725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Intrinsic value - profit that could be made if the option was immediately exercised</a:t>
            </a:r>
          </a:p>
          <a:p>
            <a:pPr lvl="1" eaLnBrk="1" hangingPunct="1">
              <a:defRPr/>
            </a:pPr>
            <a:r>
              <a:rPr lang="en-US" altLang="zh-TW" smtClean="0">
                <a:ea typeface="新細明體" charset="-120"/>
              </a:rPr>
              <a:t>Call: stock price - exercise price</a:t>
            </a:r>
          </a:p>
          <a:p>
            <a:pPr lvl="1" eaLnBrk="1" hangingPunct="1">
              <a:defRPr/>
            </a:pPr>
            <a:r>
              <a:rPr lang="en-US" altLang="zh-TW" smtClean="0">
                <a:ea typeface="新細明體" charset="-120"/>
              </a:rPr>
              <a:t>Put: exercise price - stock price </a:t>
            </a:r>
          </a:p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Time value - the difference between the option price and the intrinsic value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11430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Put Option Valuation: </a:t>
            </a:r>
            <a:br>
              <a:rPr lang="en-US" altLang="zh-TW" smtClean="0">
                <a:ea typeface="新細明體" charset="-120"/>
              </a:rPr>
            </a:br>
            <a:r>
              <a:rPr lang="en-US" altLang="zh-TW" smtClean="0">
                <a:ea typeface="新細明體" charset="-120"/>
              </a:rPr>
              <a:t>Using Put-Call Parity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P  =  C +  PV (X)  -  S</a:t>
            </a:r>
            <a:r>
              <a:rPr lang="en-US" altLang="zh-TW" baseline="-25000" smtClean="0">
                <a:ea typeface="新細明體" charset="-120"/>
              </a:rPr>
              <a:t>o </a:t>
            </a:r>
            <a:r>
              <a:rPr lang="en-US" altLang="zh-TW" smtClean="0">
                <a:ea typeface="新細明體" charset="-120"/>
              </a:rPr>
              <a:t>+ PV (Div)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    =  C  +  Xe</a:t>
            </a:r>
            <a:r>
              <a:rPr lang="en-US" altLang="zh-TW" baseline="30000" smtClean="0">
                <a:ea typeface="新細明體" charset="-120"/>
              </a:rPr>
              <a:t>-rT</a:t>
            </a:r>
            <a:r>
              <a:rPr lang="en-US" altLang="zh-TW" smtClean="0">
                <a:ea typeface="新細明體" charset="-120"/>
              </a:rPr>
              <a:t>  -  S</a:t>
            </a:r>
            <a:r>
              <a:rPr lang="en-US" altLang="zh-TW" baseline="-25000" smtClean="0">
                <a:ea typeface="新細明體" charset="-120"/>
              </a:rPr>
              <a:t>o </a:t>
            </a:r>
            <a:r>
              <a:rPr lang="en-US" altLang="zh-TW" smtClean="0">
                <a:ea typeface="新細明體" charset="-120"/>
              </a:rPr>
              <a:t>+ 0</a:t>
            </a:r>
            <a:endParaRPr lang="en-US" altLang="zh-TW" baseline="-25000" smtClean="0">
              <a:ea typeface="新細明體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u="sng" smtClean="0">
                <a:solidFill>
                  <a:schemeClr val="tx2"/>
                </a:solidFill>
                <a:ea typeface="新細明體" charset="-120"/>
              </a:rPr>
              <a:t>Using the example data</a:t>
            </a:r>
            <a:endParaRPr lang="en-US" altLang="zh-TW" u="sng" smtClean="0">
              <a:ea typeface="新細明體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C  =  13.70	X  =  95	S  =  100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r  = .10		T  =  .25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P  =  13.70 + 95 e</a:t>
            </a:r>
            <a:r>
              <a:rPr lang="en-US" altLang="zh-TW" baseline="30000" smtClean="0">
                <a:ea typeface="新細明體" charset="-120"/>
              </a:rPr>
              <a:t> -.10 X .25</a:t>
            </a:r>
            <a:r>
              <a:rPr lang="en-US" altLang="zh-TW" smtClean="0">
                <a:ea typeface="新細明體" charset="-120"/>
              </a:rPr>
              <a:t> – 100 + 0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>
                <a:ea typeface="新細明體" charset="-120"/>
              </a:rPr>
              <a:t>P  =   6.35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609600" y="2209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3200" b="1">
                <a:latin typeface="+mn-lt"/>
                <a:ea typeface="新細明體" charset="-120"/>
              </a:rPr>
              <a:t>16.4  USING THE BLACK-SCHOLES FORMULA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74295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Black-Scholes Formula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z="2800" u="sng" smtClean="0">
                <a:ea typeface="新細明體" charset="-120"/>
              </a:rPr>
              <a:t>Hedging: Hedge ratio or delta</a:t>
            </a:r>
            <a:endParaRPr lang="en-US" altLang="zh-TW" sz="2800" smtClean="0">
              <a:ea typeface="新細明體" charset="-120"/>
            </a:endParaRPr>
          </a:p>
          <a:p>
            <a:pPr lvl="1" eaLnBrk="1" hangingPunct="1">
              <a:buFontTx/>
              <a:buNone/>
              <a:defRPr/>
            </a:pPr>
            <a:r>
              <a:rPr lang="en-US" altLang="zh-TW" sz="2400" smtClean="0">
                <a:ea typeface="新細明體" charset="-120"/>
              </a:rPr>
              <a:t>  </a:t>
            </a:r>
            <a:r>
              <a:rPr lang="en-US" altLang="zh-TW" sz="2400" smtClean="0">
                <a:solidFill>
                  <a:schemeClr val="tx2"/>
                </a:solidFill>
                <a:ea typeface="新細明體" charset="-120"/>
              </a:rPr>
              <a:t>The number of stocks required to hedge against the price risk of holding one option</a:t>
            </a:r>
          </a:p>
          <a:p>
            <a:pPr lvl="1" eaLnBrk="1" hangingPunct="1">
              <a:buFontTx/>
              <a:buNone/>
              <a:defRPr/>
            </a:pPr>
            <a:r>
              <a:rPr lang="en-US" altLang="zh-TW" sz="2400" smtClean="0">
                <a:solidFill>
                  <a:schemeClr val="tx2"/>
                </a:solidFill>
                <a:ea typeface="新細明體" charset="-120"/>
              </a:rPr>
              <a:t>			Call = N (d</a:t>
            </a:r>
            <a:r>
              <a:rPr lang="en-US" altLang="zh-TW" sz="2400" baseline="-25000" smtClean="0">
                <a:solidFill>
                  <a:schemeClr val="tx2"/>
                </a:solidFill>
                <a:ea typeface="新細明體" charset="-120"/>
              </a:rPr>
              <a:t>1</a:t>
            </a:r>
            <a:r>
              <a:rPr lang="en-US" altLang="zh-TW" sz="2400" smtClean="0">
                <a:solidFill>
                  <a:schemeClr val="tx2"/>
                </a:solidFill>
                <a:ea typeface="新細明體" charset="-120"/>
              </a:rPr>
              <a:t>)</a:t>
            </a:r>
          </a:p>
          <a:p>
            <a:pPr lvl="1" eaLnBrk="1" hangingPunct="1">
              <a:buFontTx/>
              <a:buNone/>
              <a:defRPr/>
            </a:pPr>
            <a:r>
              <a:rPr lang="en-US" altLang="zh-TW" sz="2400" smtClean="0">
                <a:solidFill>
                  <a:schemeClr val="tx2"/>
                </a:solidFill>
                <a:ea typeface="新細明體" charset="-120"/>
              </a:rPr>
              <a:t>			Put = N (d</a:t>
            </a:r>
            <a:r>
              <a:rPr lang="en-US" altLang="zh-TW" sz="2400" baseline="-25000" smtClean="0">
                <a:solidFill>
                  <a:schemeClr val="tx2"/>
                </a:solidFill>
                <a:ea typeface="新細明體" charset="-120"/>
              </a:rPr>
              <a:t>1</a:t>
            </a:r>
            <a:r>
              <a:rPr lang="en-US" altLang="zh-TW" sz="2400" smtClean="0">
                <a:solidFill>
                  <a:schemeClr val="tx2"/>
                </a:solidFill>
                <a:ea typeface="新細明體" charset="-120"/>
              </a:rPr>
              <a:t>) - 1</a:t>
            </a:r>
          </a:p>
          <a:p>
            <a:pPr eaLnBrk="1" hangingPunct="1">
              <a:defRPr/>
            </a:pPr>
            <a:r>
              <a:rPr lang="en-US" altLang="zh-TW" sz="2800" u="sng" smtClean="0">
                <a:ea typeface="新細明體" charset="-120"/>
              </a:rPr>
              <a:t>Option Elasticity</a:t>
            </a:r>
            <a:endParaRPr lang="en-US" altLang="zh-TW" sz="2800" smtClean="0">
              <a:ea typeface="新細明體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800" smtClean="0">
                <a:ea typeface="新細明體" charset="-120"/>
              </a:rPr>
              <a:t>	</a:t>
            </a:r>
            <a:r>
              <a:rPr lang="en-US" altLang="zh-TW" sz="2800" smtClean="0">
                <a:solidFill>
                  <a:schemeClr val="tx2"/>
                </a:solidFill>
                <a:ea typeface="新細明體" charset="-120"/>
              </a:rPr>
              <a:t>Percentage change in the option’s value given a 1% change in the value of the underlying security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9144000" cy="1028700"/>
          </a:xfrm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Figure 16.7 Call Option Value </a:t>
            </a:r>
            <a:br>
              <a:rPr lang="en-US" altLang="zh-TW" smtClean="0">
                <a:ea typeface="新細明體" charset="-120"/>
              </a:rPr>
            </a:br>
            <a:r>
              <a:rPr lang="en-US" altLang="zh-TW" smtClean="0">
                <a:ea typeface="新細明體" charset="-120"/>
              </a:rPr>
              <a:t>and Hedge Ratio</a:t>
            </a:r>
          </a:p>
        </p:txBody>
      </p:sp>
      <p:pic>
        <p:nvPicPr>
          <p:cNvPr id="37891" name="Picture 4" descr="bod4153X_150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600200"/>
            <a:ext cx="6934200" cy="4594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Portfolio Insurance - Protecting Against Declines in Stock Value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466850"/>
            <a:ext cx="7848600" cy="44958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Buying Puts - results in downside protection with unlimited upside potential</a:t>
            </a:r>
          </a:p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Limitations </a:t>
            </a:r>
          </a:p>
          <a:p>
            <a:pPr lvl="1" eaLnBrk="1" hangingPunct="1">
              <a:defRPr/>
            </a:pPr>
            <a:r>
              <a:rPr lang="en-US" altLang="zh-TW" smtClean="0">
                <a:ea typeface="新細明體" charset="-120"/>
              </a:rPr>
              <a:t>Tracking errors if indexes are used for the puts</a:t>
            </a:r>
          </a:p>
          <a:p>
            <a:pPr lvl="1" eaLnBrk="1" hangingPunct="1">
              <a:defRPr/>
            </a:pPr>
            <a:r>
              <a:rPr lang="en-US" altLang="zh-TW" smtClean="0">
                <a:ea typeface="新細明體" charset="-120"/>
              </a:rPr>
              <a:t>Maturity of puts may be too short</a:t>
            </a:r>
          </a:p>
          <a:p>
            <a:pPr lvl="1" eaLnBrk="1" hangingPunct="1">
              <a:defRPr/>
            </a:pPr>
            <a:r>
              <a:rPr lang="en-US" altLang="zh-TW" smtClean="0">
                <a:ea typeface="新細明體" charset="-120"/>
              </a:rPr>
              <a:t>Hedge ratios or deltas change as stock values change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9144000" cy="1028700"/>
          </a:xfrm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Figure 16.8 Profit on a Protective </a:t>
            </a:r>
            <a:br>
              <a:rPr lang="en-US" altLang="zh-TW" smtClean="0">
                <a:ea typeface="新細明體" charset="-120"/>
              </a:rPr>
            </a:br>
            <a:r>
              <a:rPr lang="en-US" altLang="zh-TW" smtClean="0">
                <a:ea typeface="新細明體" charset="-120"/>
              </a:rPr>
              <a:t>Put Strategy</a:t>
            </a:r>
          </a:p>
        </p:txBody>
      </p:sp>
      <p:pic>
        <p:nvPicPr>
          <p:cNvPr id="39939" name="Picture 4" descr="bod4153X_150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382000" cy="4652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028700"/>
          </a:xfrm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Figure 16.9 Hedge-Ratios Change </a:t>
            </a:r>
            <a:br>
              <a:rPr lang="en-US" altLang="zh-TW" smtClean="0">
                <a:ea typeface="新細明體" charset="-120"/>
              </a:rPr>
            </a:br>
            <a:r>
              <a:rPr lang="en-US" altLang="zh-TW" smtClean="0">
                <a:ea typeface="新細明體" charset="-120"/>
              </a:rPr>
              <a:t>as the Stock Price Fluctuates</a:t>
            </a:r>
          </a:p>
        </p:txBody>
      </p:sp>
      <p:pic>
        <p:nvPicPr>
          <p:cNvPr id="40963" name="Picture 4" descr="bod4153X_150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600200"/>
            <a:ext cx="7086600" cy="4662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295400" y="2133600"/>
            <a:ext cx="716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b="1">
                <a:latin typeface="+mn-lt"/>
                <a:ea typeface="新細明體" charset="-120"/>
              </a:rPr>
              <a:t>16.5  EMPIRICAL EVIDENCE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9144000" cy="1028700"/>
          </a:xfrm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Empirical Tests of Black-Scholes Option Pricing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59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Implied volatility varies with exercise price</a:t>
            </a:r>
          </a:p>
          <a:p>
            <a:pPr lvl="1" eaLnBrk="1" hangingPunct="1">
              <a:defRPr/>
            </a:pPr>
            <a:r>
              <a:rPr lang="en-US" altLang="zh-TW" smtClean="0">
                <a:ea typeface="新細明體" charset="-120"/>
              </a:rPr>
              <a:t>If the model were accurate, implied volatility should be the same for all options with the same expiration date</a:t>
            </a:r>
          </a:p>
          <a:p>
            <a:pPr lvl="1" eaLnBrk="1" hangingPunct="1">
              <a:defRPr/>
            </a:pPr>
            <a:r>
              <a:rPr lang="en-US" altLang="zh-TW" smtClean="0">
                <a:ea typeface="新細明體" charset="-120"/>
              </a:rPr>
              <a:t>Implied volatility steadily falls as the exercise price rises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9144000" cy="1028700"/>
          </a:xfrm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Figure 16.10 Implied Volatility as a Function of Exercise Price</a:t>
            </a:r>
          </a:p>
        </p:txBody>
      </p:sp>
      <p:pic>
        <p:nvPicPr>
          <p:cNvPr id="44035" name="Picture 4" descr="bod4153X_150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050" y="1600200"/>
            <a:ext cx="7581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9144000" cy="1028700"/>
          </a:xfrm>
          <a:noFill/>
        </p:spPr>
        <p:txBody>
          <a:bodyPr/>
          <a:lstStyle/>
          <a:p>
            <a:pPr eaLnBrk="1" hangingPunct="1"/>
            <a:r>
              <a:rPr lang="en-US" altLang="zh-TW" sz="3600" smtClean="0">
                <a:ea typeface="新細明體" charset="-120"/>
              </a:rPr>
              <a:t>Figure 16.1 Call Option Value </a:t>
            </a:r>
            <a:br>
              <a:rPr lang="en-US" altLang="zh-TW" sz="3600" smtClean="0">
                <a:ea typeface="新細明體" charset="-120"/>
              </a:rPr>
            </a:br>
            <a:r>
              <a:rPr lang="en-US" altLang="zh-TW" sz="3600" smtClean="0">
                <a:ea typeface="新細明體" charset="-120"/>
              </a:rPr>
              <a:t>Before Expiration</a:t>
            </a:r>
          </a:p>
        </p:txBody>
      </p:sp>
      <p:pic>
        <p:nvPicPr>
          <p:cNvPr id="8195" name="Picture 4" descr="bod4153X_15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600200"/>
            <a:ext cx="6400800" cy="474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Determinants of Call Option Values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Stock price</a:t>
            </a:r>
          </a:p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Exercise price</a:t>
            </a:r>
          </a:p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Volatility of the stock price</a:t>
            </a:r>
          </a:p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Time to expiration</a:t>
            </a:r>
          </a:p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Interest rate</a:t>
            </a:r>
          </a:p>
          <a:p>
            <a:pPr eaLnBrk="1" hangingPunct="1">
              <a:defRPr/>
            </a:pPr>
            <a:r>
              <a:rPr lang="en-US" altLang="zh-TW" smtClean="0">
                <a:ea typeface="新細明體" charset="-120"/>
              </a:rPr>
              <a:t>Dividend rate of the stock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28700"/>
          </a:xfrm>
        </p:spPr>
        <p:txBody>
          <a:bodyPr/>
          <a:lstStyle/>
          <a:p>
            <a:pPr eaLnBrk="1" hangingPunct="1"/>
            <a:r>
              <a:rPr lang="en-US" altLang="zh-TW" sz="3600" smtClean="0">
                <a:ea typeface="新細明體" charset="-120"/>
              </a:rPr>
              <a:t>Table 16.1 Determinants of Call Option Values</a:t>
            </a:r>
          </a:p>
        </p:txBody>
      </p:sp>
      <p:pic>
        <p:nvPicPr>
          <p:cNvPr id="10243" name="Picture 4" descr="bod05175_tb16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1650"/>
            <a:ext cx="81534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990600" y="21336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b="1" dirty="0">
                <a:latin typeface="+mn-lt"/>
                <a:ea typeface="新細明體" charset="-120"/>
              </a:rPr>
              <a:t>16.2  BINOMIAL OPTION PRICING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9144000" cy="11430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Binomial Option Pricing:</a:t>
            </a:r>
            <a:br>
              <a:rPr lang="en-US" altLang="zh-TW" smtClean="0">
                <a:ea typeface="新細明體" charset="-120"/>
              </a:rPr>
            </a:br>
            <a:r>
              <a:rPr lang="en-US" altLang="zh-TW" smtClean="0">
                <a:ea typeface="新細明體" charset="-120"/>
              </a:rPr>
              <a:t>Text Example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596900" y="2836863"/>
            <a:ext cx="7143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100</a:t>
            </a:r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 flipV="1">
            <a:off x="1371600" y="2057400"/>
            <a:ext cx="19812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1371600" y="3048000"/>
            <a:ext cx="21336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3721100" y="1846263"/>
            <a:ext cx="7143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120</a:t>
            </a: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3873500" y="3749675"/>
            <a:ext cx="5365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90</a:t>
            </a:r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1206500" y="4968875"/>
            <a:ext cx="19081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Stock Price</a:t>
            </a:r>
          </a:p>
        </p:txBody>
      </p:sp>
      <p:grpSp>
        <p:nvGrpSpPr>
          <p:cNvPr id="12297" name="Group 11"/>
          <p:cNvGrpSpPr>
            <a:grpSpLocks/>
          </p:cNvGrpSpPr>
          <p:nvPr/>
        </p:nvGrpSpPr>
        <p:grpSpPr bwMode="auto">
          <a:xfrm>
            <a:off x="5167313" y="1922463"/>
            <a:ext cx="3557587" cy="3836987"/>
            <a:chOff x="3255" y="1211"/>
            <a:chExt cx="2241" cy="2417"/>
          </a:xfrm>
        </p:grpSpPr>
        <p:sp>
          <p:nvSpPr>
            <p:cNvPr id="12298" name="Rectangle 12"/>
            <p:cNvSpPr>
              <a:spLocks noChangeArrowheads="1"/>
            </p:cNvSpPr>
            <p:nvPr/>
          </p:nvSpPr>
          <p:spPr bwMode="auto">
            <a:xfrm>
              <a:off x="3255" y="1835"/>
              <a:ext cx="27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zh-TW" sz="2800" b="1">
                  <a:solidFill>
                    <a:schemeClr val="tx2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12299" name="Line 13"/>
            <p:cNvSpPr>
              <a:spLocks noChangeShapeType="1"/>
            </p:cNvSpPr>
            <p:nvPr/>
          </p:nvSpPr>
          <p:spPr bwMode="auto">
            <a:xfrm flipV="1">
              <a:off x="3552" y="1344"/>
              <a:ext cx="1248" cy="6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00" name="Line 14"/>
            <p:cNvSpPr>
              <a:spLocks noChangeShapeType="1"/>
            </p:cNvSpPr>
            <p:nvPr/>
          </p:nvSpPr>
          <p:spPr bwMode="auto">
            <a:xfrm>
              <a:off x="3552" y="1968"/>
              <a:ext cx="1344" cy="5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01" name="Rectangle 15"/>
            <p:cNvSpPr>
              <a:spLocks noChangeArrowheads="1"/>
            </p:cNvSpPr>
            <p:nvPr/>
          </p:nvSpPr>
          <p:spPr bwMode="auto">
            <a:xfrm>
              <a:off x="4887" y="1211"/>
              <a:ext cx="33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zh-TW" sz="2800" b="1">
                  <a:solidFill>
                    <a:schemeClr val="tx2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12302" name="Rectangle 16"/>
            <p:cNvSpPr>
              <a:spLocks noChangeArrowheads="1"/>
            </p:cNvSpPr>
            <p:nvPr/>
          </p:nvSpPr>
          <p:spPr bwMode="auto">
            <a:xfrm>
              <a:off x="5031" y="2410"/>
              <a:ext cx="22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zh-TW" sz="2800" b="1">
                  <a:solidFill>
                    <a:schemeClr val="tx2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12303" name="Rectangle 17"/>
            <p:cNvSpPr>
              <a:spLocks noChangeArrowheads="1"/>
            </p:cNvSpPr>
            <p:nvPr/>
          </p:nvSpPr>
          <p:spPr bwMode="auto">
            <a:xfrm>
              <a:off x="3639" y="3034"/>
              <a:ext cx="1857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zh-TW" sz="2800" b="1">
                  <a:solidFill>
                    <a:schemeClr val="tx2"/>
                  </a:solidFill>
                  <a:ea typeface="新細明體" charset="-120"/>
                </a:rPr>
                <a:t>Call Option Value</a:t>
              </a:r>
            </a:p>
            <a:p>
              <a:r>
                <a:rPr lang="en-US" altLang="zh-TW" sz="2800" b="1">
                  <a:solidFill>
                    <a:schemeClr val="tx2"/>
                  </a:solidFill>
                  <a:ea typeface="新細明體" charset="-120"/>
                </a:rPr>
                <a:t>        if  X = 110</a:t>
              </a: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11430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Binomial Option Pricing:</a:t>
            </a:r>
            <a:br>
              <a:rPr lang="en-US" altLang="zh-TW" smtClean="0">
                <a:ea typeface="新細明體" charset="-120"/>
              </a:rPr>
            </a:br>
            <a:r>
              <a:rPr lang="en-US" altLang="zh-TW" smtClean="0">
                <a:ea typeface="新細明體" charset="-120"/>
              </a:rPr>
              <a:t>Text Example (cont.)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09600" y="2057400"/>
            <a:ext cx="4114800" cy="388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TW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Alternative Portfolio</a:t>
            </a:r>
            <a:endParaRPr lang="en-US" altLang="zh-TW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TW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Buy 1 share of stock at $100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TW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Borrow $81.82  (10% Rate)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TW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Net outlay $18.18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TW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Payoff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TW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Value of Stock    90   120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TW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Repay loan       </a:t>
            </a:r>
            <a:r>
              <a:rPr lang="en-US" altLang="zh-TW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- 90    -90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TW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Net Payoff	         0     30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4710113" y="2913063"/>
            <a:ext cx="9810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18.18</a:t>
            </a:r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 flipV="1">
            <a:off x="5638800" y="2133600"/>
            <a:ext cx="19812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>
            <a:off x="5638800" y="3124200"/>
            <a:ext cx="21336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7758113" y="1922463"/>
            <a:ext cx="5365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30</a:t>
            </a: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7986713" y="3825875"/>
            <a:ext cx="3587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0</a:t>
            </a:r>
          </a:p>
        </p:txBody>
      </p:sp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5929313" y="4359275"/>
            <a:ext cx="27368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Payoff Structure</a:t>
            </a:r>
          </a:p>
          <a:p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is exactly 3 times</a:t>
            </a:r>
          </a:p>
          <a:p>
            <a:r>
              <a:rPr lang="en-US" altLang="zh-TW" sz="2800" b="1">
                <a:solidFill>
                  <a:schemeClr val="tx2"/>
                </a:solidFill>
                <a:ea typeface="新細明體" charset="-120"/>
              </a:rPr>
              <a:t>the Call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amboo">
  <a:themeElements>
    <a:clrScheme name="Bamboo 6">
      <a:dk1>
        <a:srgbClr val="000000"/>
      </a:dk1>
      <a:lt1>
        <a:srgbClr val="CCCCFF"/>
      </a:lt1>
      <a:dk2>
        <a:srgbClr val="1B351B"/>
      </a:dk2>
      <a:lt2>
        <a:srgbClr val="CCCCFF"/>
      </a:lt2>
      <a:accent1>
        <a:srgbClr val="009999"/>
      </a:accent1>
      <a:accent2>
        <a:srgbClr val="CC9900"/>
      </a:accent2>
      <a:accent3>
        <a:srgbClr val="ABAEAB"/>
      </a:accent3>
      <a:accent4>
        <a:srgbClr val="AEAEDA"/>
      </a:accent4>
      <a:accent5>
        <a:srgbClr val="AACAC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5">
        <a:dk1>
          <a:srgbClr val="000000"/>
        </a:dk1>
        <a:lt1>
          <a:srgbClr val="CCCCFF"/>
        </a:lt1>
        <a:dk2>
          <a:srgbClr val="1B351B"/>
        </a:dk2>
        <a:lt2>
          <a:srgbClr val="CCCCFF"/>
        </a:lt2>
        <a:accent1>
          <a:srgbClr val="FFFFCC"/>
        </a:accent1>
        <a:accent2>
          <a:srgbClr val="CC9900"/>
        </a:accent2>
        <a:accent3>
          <a:srgbClr val="ABAEAB"/>
        </a:accent3>
        <a:accent4>
          <a:srgbClr val="AEAEDA"/>
        </a:accent4>
        <a:accent5>
          <a:srgbClr val="FFFFE2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6">
        <a:dk1>
          <a:srgbClr val="000000"/>
        </a:dk1>
        <a:lt1>
          <a:srgbClr val="CCCCFF"/>
        </a:lt1>
        <a:dk2>
          <a:srgbClr val="1B351B"/>
        </a:dk2>
        <a:lt2>
          <a:srgbClr val="CCCCFF"/>
        </a:lt2>
        <a:accent1>
          <a:srgbClr val="009999"/>
        </a:accent1>
        <a:accent2>
          <a:srgbClr val="CC9900"/>
        </a:accent2>
        <a:accent3>
          <a:srgbClr val="ABAEAB"/>
        </a:accent3>
        <a:accent4>
          <a:srgbClr val="AEAEDA"/>
        </a:accent4>
        <a:accent5>
          <a:srgbClr val="AACAC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</TotalTime>
  <Words>841</Words>
  <Application>Microsoft Office PowerPoint</Application>
  <PresentationFormat>如螢幕大小 (4:3)</PresentationFormat>
  <Paragraphs>233</Paragraphs>
  <Slides>39</Slides>
  <Notes>39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39</vt:i4>
      </vt:variant>
    </vt:vector>
  </HeadingPairs>
  <TitlesOfParts>
    <vt:vector size="48" baseType="lpstr">
      <vt:lpstr>新細明體</vt:lpstr>
      <vt:lpstr>Arial</vt:lpstr>
      <vt:lpstr>Arial Black</vt:lpstr>
      <vt:lpstr>Book Antiqua</vt:lpstr>
      <vt:lpstr>Symbol</vt:lpstr>
      <vt:lpstr>Times New Roman</vt:lpstr>
      <vt:lpstr>Wingdings</vt:lpstr>
      <vt:lpstr>Bamboo</vt:lpstr>
      <vt:lpstr>Beam</vt:lpstr>
      <vt:lpstr>CHAPTER 16</vt:lpstr>
      <vt:lpstr>PowerPoint 簡報</vt:lpstr>
      <vt:lpstr>Option Values</vt:lpstr>
      <vt:lpstr>Figure 16.1 Call Option Value  Before Expiration</vt:lpstr>
      <vt:lpstr>Determinants of Call Option Values</vt:lpstr>
      <vt:lpstr>Table 16.1 Determinants of Call Option Values</vt:lpstr>
      <vt:lpstr>PowerPoint 簡報</vt:lpstr>
      <vt:lpstr>Binomial Option Pricing: Text Example</vt:lpstr>
      <vt:lpstr>Binomial Option Pricing: Text Example (cont.)</vt:lpstr>
      <vt:lpstr>Binomial Option Pricing: Text Example (cont.)</vt:lpstr>
      <vt:lpstr>Another View of Replication of  Payoffs and Option Values</vt:lpstr>
      <vt:lpstr>Generalizing the Two-State Approach </vt:lpstr>
      <vt:lpstr>Generalizing the Two-State Approach </vt:lpstr>
      <vt:lpstr>Figure 16.2 Probability Distributions</vt:lpstr>
      <vt:lpstr>PowerPoint 簡報</vt:lpstr>
      <vt:lpstr>Black-Scholes Option Valuation</vt:lpstr>
      <vt:lpstr>Black-Scholes Option Valuation </vt:lpstr>
      <vt:lpstr>Figure 16.3 A Standard Normal Curve</vt:lpstr>
      <vt:lpstr>Call Option Example</vt:lpstr>
      <vt:lpstr>Probabilities from Normal Distribution</vt:lpstr>
      <vt:lpstr>Probabilities from Normal Distribution</vt:lpstr>
      <vt:lpstr>Call Option Value</vt:lpstr>
      <vt:lpstr>Figure 16.5 Implied Volatility of the S&amp;P 500 (VIX Index)</vt:lpstr>
      <vt:lpstr>Put-Call Parity Relationship</vt:lpstr>
      <vt:lpstr>Figure 16.6 The Payoff Pattern of a Long Call – Short Put Position</vt:lpstr>
      <vt:lpstr>Arbitrage &amp; Put Call Parity</vt:lpstr>
      <vt:lpstr>Put Call Parity - Disequilibrium Example</vt:lpstr>
      <vt:lpstr>Example 16.3 Put-Call Parity</vt:lpstr>
      <vt:lpstr>Put Option Valuation</vt:lpstr>
      <vt:lpstr>Put Option Valuation:  Using Put-Call Parity</vt:lpstr>
      <vt:lpstr>PowerPoint 簡報</vt:lpstr>
      <vt:lpstr>Black-Scholes Formula</vt:lpstr>
      <vt:lpstr>Figure 16.7 Call Option Value  and Hedge Ratio</vt:lpstr>
      <vt:lpstr>Portfolio Insurance - Protecting Against Declines in Stock Value</vt:lpstr>
      <vt:lpstr>Figure 16.8 Profit on a Protective  Put Strategy</vt:lpstr>
      <vt:lpstr>Figure 16.9 Hedge-Ratios Change  as the Stock Price Fluctuates</vt:lpstr>
      <vt:lpstr>PowerPoint 簡報</vt:lpstr>
      <vt:lpstr>Empirical Tests of Black-Scholes Option Pricing</vt:lpstr>
      <vt:lpstr>Figure 16.10 Implied Volatility as a Function of Exercise Price</vt:lpstr>
    </vt:vector>
  </TitlesOfParts>
  <Company>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16</dc:title>
  <dc:creator>Jr-Yan Wang</dc:creator>
  <cp:lastModifiedBy>Jr-Yan Wang</cp:lastModifiedBy>
  <cp:revision>61</cp:revision>
  <dcterms:created xsi:type="dcterms:W3CDTF">2000-02-10T20:34:07Z</dcterms:created>
  <dcterms:modified xsi:type="dcterms:W3CDTF">2018-10-23T06:51:05Z</dcterms:modified>
</cp:coreProperties>
</file>