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notesMasterIdLst>
    <p:notesMasterId r:id="rId52"/>
  </p:notesMasterIdLst>
  <p:handoutMasterIdLst>
    <p:handoutMasterId r:id="rId53"/>
  </p:handoutMasterIdLst>
  <p:sldIdLst>
    <p:sldId id="259" r:id="rId3"/>
    <p:sldId id="305" r:id="rId4"/>
    <p:sldId id="281" r:id="rId5"/>
    <p:sldId id="261" r:id="rId6"/>
    <p:sldId id="306" r:id="rId7"/>
    <p:sldId id="282" r:id="rId8"/>
    <p:sldId id="285" r:id="rId9"/>
    <p:sldId id="307" r:id="rId10"/>
    <p:sldId id="286" r:id="rId11"/>
    <p:sldId id="287" r:id="rId12"/>
    <p:sldId id="288" r:id="rId13"/>
    <p:sldId id="289" r:id="rId14"/>
    <p:sldId id="290" r:id="rId15"/>
    <p:sldId id="309" r:id="rId16"/>
    <p:sldId id="291" r:id="rId17"/>
    <p:sldId id="308" r:id="rId18"/>
    <p:sldId id="324" r:id="rId19"/>
    <p:sldId id="325" r:id="rId20"/>
    <p:sldId id="292" r:id="rId21"/>
    <p:sldId id="327" r:id="rId22"/>
    <p:sldId id="328" r:id="rId23"/>
    <p:sldId id="329" r:id="rId24"/>
    <p:sldId id="262" r:id="rId25"/>
    <p:sldId id="297" r:id="rId26"/>
    <p:sldId id="310" r:id="rId27"/>
    <p:sldId id="326" r:id="rId28"/>
    <p:sldId id="311" r:id="rId29"/>
    <p:sldId id="313" r:id="rId30"/>
    <p:sldId id="295" r:id="rId31"/>
    <p:sldId id="265" r:id="rId32"/>
    <p:sldId id="312" r:id="rId33"/>
    <p:sldId id="294" r:id="rId34"/>
    <p:sldId id="267" r:id="rId35"/>
    <p:sldId id="271" r:id="rId36"/>
    <p:sldId id="314" r:id="rId37"/>
    <p:sldId id="276" r:id="rId38"/>
    <p:sldId id="300" r:id="rId39"/>
    <p:sldId id="279" r:id="rId40"/>
    <p:sldId id="301" r:id="rId41"/>
    <p:sldId id="273" r:id="rId42"/>
    <p:sldId id="316" r:id="rId43"/>
    <p:sldId id="317" r:id="rId44"/>
    <p:sldId id="320" r:id="rId45"/>
    <p:sldId id="321" r:id="rId46"/>
    <p:sldId id="275" r:id="rId47"/>
    <p:sldId id="322" r:id="rId48"/>
    <p:sldId id="302" r:id="rId49"/>
    <p:sldId id="323" r:id="rId50"/>
    <p:sldId id="278" r:id="rId51"/>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88">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9"/>
    <a:srgbClr val="800000"/>
    <a:srgbClr val="A0ADE4"/>
    <a:srgbClr val="C4CCEE"/>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6" autoAdjust="0"/>
    <p:restoredTop sz="94724" autoAdjust="0"/>
  </p:normalViewPr>
  <p:slideViewPr>
    <p:cSldViewPr>
      <p:cViewPr varScale="1">
        <p:scale>
          <a:sx n="69" d="100"/>
          <a:sy n="69" d="100"/>
        </p:scale>
        <p:origin x="343" y="69"/>
      </p:cViewPr>
      <p:guideLst>
        <p:guide orient="horz" pos="1008"/>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44"/>
    </p:cViewPr>
  </p:sorterViewPr>
  <p:notesViewPr>
    <p:cSldViewPr>
      <p:cViewPr varScale="1">
        <p:scale>
          <a:sx n="57" d="100"/>
          <a:sy n="57" d="100"/>
        </p:scale>
        <p:origin x="-1830"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5" Type="http://schemas.openxmlformats.org/officeDocument/2006/relationships/image" Target="../media/image24.emf"/><Relationship Id="rId4"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312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549131AC-B6CD-46AE-9E31-86DD6B3D934D}" type="datetimeFigureOut">
              <a:rPr lang="zh-TW" altLang="en-US"/>
              <a:pPr>
                <a:defRPr/>
              </a:pPr>
              <a:t>2022/9/4</a:t>
            </a:fld>
            <a:endParaRPr lang="zh-TW" altLang="en-US"/>
          </a:p>
        </p:txBody>
      </p:sp>
      <p:sp>
        <p:nvSpPr>
          <p:cNvPr id="4" name="投影片圖像版面配置區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2FC5B3D-9869-4FDE-B3C8-E1F62B468850}" type="slidenum">
              <a:rPr lang="zh-TW" altLang="en-US"/>
              <a:pPr>
                <a:defRPr/>
              </a:pPr>
              <a:t>‹#›</a:t>
            </a:fld>
            <a:endParaRPr lang="zh-TW" altLang="en-US"/>
          </a:p>
        </p:txBody>
      </p:sp>
    </p:spTree>
    <p:extLst>
      <p:ext uri="{BB962C8B-B14F-4D97-AF65-F5344CB8AC3E}">
        <p14:creationId xmlns:p14="http://schemas.microsoft.com/office/powerpoint/2010/main" val="2858980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2FC5B3D-9869-4FDE-B3C8-E1F62B468850}" type="slidenum">
              <a:rPr lang="zh-TW" altLang="en-US" smtClean="0"/>
              <a:pPr>
                <a:defRPr/>
              </a:pPr>
              <a:t>2</a:t>
            </a:fld>
            <a:endParaRPr lang="zh-TW" altLang="en-US"/>
          </a:p>
        </p:txBody>
      </p:sp>
    </p:spTree>
    <p:extLst>
      <p:ext uri="{BB962C8B-B14F-4D97-AF65-F5344CB8AC3E}">
        <p14:creationId xmlns:p14="http://schemas.microsoft.com/office/powerpoint/2010/main" val="3871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888019F-9D52-43DE-B43F-0879B1BC6F92}" type="slidenum">
              <a:rPr lang="zh-TW" altLang="en-US" sz="1200" smtClean="0"/>
              <a:pPr/>
              <a:t>7</a:t>
            </a:fld>
            <a:endParaRPr lang="zh-TW" altLang="en-US" sz="1200"/>
          </a:p>
        </p:txBody>
      </p:sp>
    </p:spTree>
    <p:extLst>
      <p:ext uri="{BB962C8B-B14F-4D97-AF65-F5344CB8AC3E}">
        <p14:creationId xmlns:p14="http://schemas.microsoft.com/office/powerpoint/2010/main" val="339864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shadeToTitle="1">
        <a:gradFill rotWithShape="0">
          <a:gsLst>
            <a:gs pos="0">
              <a:srgbClr val="234669"/>
            </a:gs>
            <a:gs pos="100000">
              <a:srgbClr val="102031"/>
            </a:gs>
          </a:gsLst>
          <a:path path="shape">
            <a:fillToRect l="50000" t="50000" r="50000" b="50000"/>
          </a:path>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bwMode="auto">
          <a:xfrm>
            <a:off x="1447800" y="1158875"/>
            <a:ext cx="6248400" cy="1431925"/>
          </a:xfrm>
          <a:prstGeom prst="rect">
            <a:avLst/>
          </a:prstGeom>
          <a:noFill/>
          <a:ln>
            <a:miter lim="800000"/>
            <a:headEnd/>
            <a:tailEnd/>
          </a:ln>
        </p:spPr>
        <p:txBody>
          <a:bodyPr vert="horz" wrap="square" lIns="91440" tIns="45720" rIns="91440" bIns="45720" numCol="1" anchor="b" anchorCtr="0" compatLnSpc="1">
            <a:prstTxWarp prst="textNoShape">
              <a:avLst/>
            </a:prstTxWarp>
            <a:spAutoFit/>
          </a:bodyPr>
          <a:lstStyle>
            <a:lvl1pPr>
              <a:defRPr>
                <a:solidFill>
                  <a:srgbClr val="A0ADE4"/>
                </a:solidFill>
              </a:defRPr>
            </a:lvl1pPr>
          </a:lstStyle>
          <a:p>
            <a:r>
              <a:rPr lang="en-US" altLang="zh-TW"/>
              <a:t>Click to edit Master title style</a:t>
            </a:r>
          </a:p>
        </p:txBody>
      </p:sp>
      <p:sp>
        <p:nvSpPr>
          <p:cNvPr id="28675" name="Rectangle 3"/>
          <p:cNvSpPr>
            <a:spLocks noGrp="1" noChangeArrowheads="1"/>
          </p:cNvSpPr>
          <p:nvPr>
            <p:ph type="subTitle" idx="1"/>
          </p:nvPr>
        </p:nvSpPr>
        <p:spPr>
          <a:xfrm>
            <a:off x="1562100" y="3429000"/>
            <a:ext cx="6019800" cy="1752600"/>
          </a:xfrm>
          <a:ln w="9525"/>
        </p:spPr>
        <p:txBody>
          <a:bodyPr/>
          <a:lstStyle>
            <a:lvl1pPr marL="0" indent="0" algn="ctr">
              <a:buFontTx/>
              <a:buNone/>
              <a:defRPr/>
            </a:lvl1pPr>
          </a:lstStyle>
          <a:p>
            <a:r>
              <a:rPr lang="en-US" altLang="zh-TW"/>
              <a:t>Click to edit Master subtitle style</a:t>
            </a:r>
          </a:p>
        </p:txBody>
      </p:sp>
    </p:spTree>
    <p:extLst>
      <p:ext uri="{BB962C8B-B14F-4D97-AF65-F5344CB8AC3E}">
        <p14:creationId xmlns:p14="http://schemas.microsoft.com/office/powerpoint/2010/main" val="104396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9180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973762"/>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9737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34719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5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2"/>
          <p:cNvSpPr>
            <a:spLocks noChangeShapeType="1"/>
          </p:cNvSpPr>
          <p:nvPr userDrawn="1"/>
        </p:nvSpPr>
        <p:spPr bwMode="auto">
          <a:xfrm flipV="1">
            <a:off x="2590800" y="3352800"/>
            <a:ext cx="6248400" cy="0"/>
          </a:xfrm>
          <a:prstGeom prst="line">
            <a:avLst/>
          </a:prstGeom>
          <a:noFill/>
          <a:ln w="9525">
            <a:solidFill>
              <a:srgbClr val="800000"/>
            </a:solidFill>
            <a:prstDash val="lgDash"/>
            <a:round/>
            <a:headEnd/>
            <a:tailEnd/>
          </a:ln>
          <a:effectLst/>
        </p:spPr>
        <p:txBody>
          <a:bodyPr/>
          <a:lstStyle/>
          <a:p>
            <a:pPr>
              <a:defRPr/>
            </a:pPr>
            <a:endParaRPr lang="zh-TW" altLang="en-US"/>
          </a:p>
        </p:txBody>
      </p:sp>
      <p:sp>
        <p:nvSpPr>
          <p:cNvPr id="47152" name="Rectangle 48"/>
          <p:cNvSpPr>
            <a:spLocks noGrp="1" noChangeArrowheads="1"/>
          </p:cNvSpPr>
          <p:nvPr>
            <p:ph type="subTitle" sz="quarter" idx="1"/>
          </p:nvPr>
        </p:nvSpPr>
        <p:spPr>
          <a:xfrm>
            <a:off x="2667000" y="3352800"/>
            <a:ext cx="6400800" cy="1752600"/>
          </a:xfrm>
        </p:spPr>
        <p:txBody>
          <a:bodyPr/>
          <a:lstStyle>
            <a:lvl1pPr marL="0" indent="0" algn="ctr">
              <a:buFont typeface="Wingdings" pitchFamily="2" charset="2"/>
              <a:buNone/>
              <a:defRPr sz="3600">
                <a:effectLst/>
              </a:defRPr>
            </a:lvl1pPr>
          </a:lstStyle>
          <a:p>
            <a:r>
              <a:rPr lang="en-US" altLang="zh-TW"/>
              <a:t>Click to edit Master subtitle style</a:t>
            </a:r>
          </a:p>
        </p:txBody>
      </p:sp>
      <p:sp>
        <p:nvSpPr>
          <p:cNvPr id="47153" name="Rectangle 49"/>
          <p:cNvSpPr>
            <a:spLocks noGrp="1" noChangeArrowheads="1"/>
          </p:cNvSpPr>
          <p:nvPr>
            <p:ph type="ctrTitle" sz="quarter"/>
          </p:nvPr>
        </p:nvSpPr>
        <p:spPr>
          <a:xfrm>
            <a:off x="-31750" y="3276600"/>
            <a:ext cx="1905000" cy="3429000"/>
          </a:xfrm>
        </p:spPr>
        <p:txBody>
          <a:bodyPr vert="eaVert" anchor="b" anchorCtr="1"/>
          <a:lstStyle>
            <a:lvl1pPr>
              <a:defRPr sz="4400"/>
            </a:lvl1pPr>
          </a:lstStyle>
          <a:p>
            <a:r>
              <a:rPr lang="en-US" altLang="zh-TW"/>
              <a:t>CLICK TO EDIT MASTER TITLE STYLE</a:t>
            </a:r>
          </a:p>
        </p:txBody>
      </p:sp>
    </p:spTree>
    <p:extLst>
      <p:ext uri="{BB962C8B-B14F-4D97-AF65-F5344CB8AC3E}">
        <p14:creationId xmlns:p14="http://schemas.microsoft.com/office/powerpoint/2010/main" val="61309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4970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44011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84150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95285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4148875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12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57595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690448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97670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726265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7150"/>
            <a:ext cx="2286000" cy="61880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57150"/>
            <a:ext cx="6705600" cy="61880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56127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57150"/>
            <a:ext cx="91440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1006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104465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6858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863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1654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6265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297940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74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34092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62245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102031"/>
            </a:gs>
            <a:gs pos="100000">
              <a:srgbClr val="234669"/>
            </a:gs>
          </a:gsLst>
          <a:path path="shape">
            <a:fillToRect l="50000" t="50000" r="50000" b="50000"/>
          </a:path>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bwMode="auto">
          <a:xfrm>
            <a:off x="685800" y="1752600"/>
            <a:ext cx="784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27653" name="Rectangle 5"/>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zh-TW" sz="1400">
              <a:ea typeface="新細明體" charset="-120"/>
            </a:endParaRPr>
          </a:p>
        </p:txBody>
      </p:sp>
      <p:sp>
        <p:nvSpPr>
          <p:cNvPr id="27654" name="Rectangle 6"/>
          <p:cNvSpPr>
            <a:spLocks noChangeArrowheads="1"/>
          </p:cNvSpPr>
          <p:nvPr userDrawn="1"/>
        </p:nvSpPr>
        <p:spPr bwMode="auto">
          <a:xfrm>
            <a:off x="161925" y="6403975"/>
            <a:ext cx="2133600" cy="271463"/>
          </a:xfrm>
          <a:prstGeom prst="rect">
            <a:avLst/>
          </a:prstGeom>
          <a:noFill/>
          <a:ln w="12700">
            <a:noFill/>
            <a:miter lim="800000"/>
            <a:headEnd/>
            <a:tailEnd/>
          </a:ln>
          <a:effectLst/>
        </p:spPr>
        <p:txBody>
          <a:bodyPr lIns="90488" tIns="44450" rIns="90488" bIns="44450">
            <a:spAutoFit/>
          </a:bodyPr>
          <a:lstStyle/>
          <a:p>
            <a:pPr>
              <a:defRPr/>
            </a:pPr>
            <a:r>
              <a:rPr lang="en-US" altLang="zh-TW" sz="1200" b="1" i="1">
                <a:solidFill>
                  <a:srgbClr val="006699"/>
                </a:solidFill>
                <a:latin typeface="Book Antiqua" pitchFamily="18" charset="0"/>
                <a:ea typeface="新細明體" charset="-120"/>
              </a:rPr>
              <a:t>       McGraw-Hill/Irwin</a:t>
            </a:r>
          </a:p>
        </p:txBody>
      </p:sp>
      <p:sp>
        <p:nvSpPr>
          <p:cNvPr id="27655" name="Text Box 7"/>
          <p:cNvSpPr txBox="1">
            <a:spLocks noChangeArrowheads="1"/>
          </p:cNvSpPr>
          <p:nvPr userDrawn="1"/>
        </p:nvSpPr>
        <p:spPr bwMode="auto">
          <a:xfrm>
            <a:off x="3286125" y="6448425"/>
            <a:ext cx="5857875" cy="255588"/>
          </a:xfrm>
          <a:prstGeom prst="rect">
            <a:avLst/>
          </a:prstGeom>
          <a:noFill/>
          <a:ln w="9525">
            <a:noFill/>
            <a:miter lim="800000"/>
            <a:headEnd/>
            <a:tailEnd/>
          </a:ln>
          <a:effectLst/>
        </p:spPr>
        <p:txBody>
          <a:bodyPr lIns="71731" tIns="35866" rIns="71731" bIns="35866">
            <a:spAutoFit/>
          </a:bodyPr>
          <a:lstStyle/>
          <a:p>
            <a:pPr>
              <a:defRPr/>
            </a:pPr>
            <a:r>
              <a:rPr lang="en-US" altLang="zh-TW" sz="1200" b="1" i="1">
                <a:solidFill>
                  <a:srgbClr val="006699"/>
                </a:solidFill>
                <a:latin typeface="Book Antiqua" pitchFamily="18" charset="0"/>
                <a:ea typeface="新細明體" charset="-120"/>
              </a:rPr>
              <a:t>                         © 2004 The McGraw-Hill Companies, Inc., All Rights Reserved.      </a:t>
            </a:r>
            <a:endParaRPr lang="en-US" altLang="zh-TW" sz="1200" b="1">
              <a:solidFill>
                <a:srgbClr val="006699"/>
              </a:solidFill>
              <a:latin typeface="Book Antiqua" pitchFamily="18" charset="0"/>
              <a:ea typeface="新細明體" charset="-120"/>
            </a:endParaRPr>
          </a:p>
        </p:txBody>
      </p:sp>
    </p:spTree>
  </p:cSld>
  <p:clrMap bg1="dk2" tx1="lt1" bg2="dk1" tx2="lt2" accent1="accent1" accent2="accent2" accent3="accent3" accent4="accent4" accent5="accent5" accent6="accent6" hlink="hlink" folHlink="folHlink"/>
  <p:sldLayoutIdLst>
    <p:sldLayoutId id="2147483973"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A0ADE4"/>
        </a:buClr>
        <a:buChar char="•"/>
        <a:defRPr sz="3200">
          <a:solidFill>
            <a:srgbClr val="A0ADE4"/>
          </a:solidFill>
          <a:latin typeface="+mn-lt"/>
          <a:ea typeface="+mn-ea"/>
          <a:cs typeface="+mn-cs"/>
        </a:defRPr>
      </a:lvl1pPr>
      <a:lvl2pPr marL="742950" indent="-285750" algn="l" rtl="0" eaLnBrk="0" fontAlgn="base" hangingPunct="0">
        <a:spcBef>
          <a:spcPct val="20000"/>
        </a:spcBef>
        <a:spcAft>
          <a:spcPct val="0"/>
        </a:spcAft>
        <a:buClr>
          <a:srgbClr val="A0ADE4"/>
        </a:buClr>
        <a:buChar char="•"/>
        <a:defRPr sz="2800">
          <a:solidFill>
            <a:srgbClr val="A0ADE4"/>
          </a:solidFill>
          <a:latin typeface="+mn-lt"/>
        </a:defRPr>
      </a:lvl2pPr>
      <a:lvl3pPr marL="1143000" indent="-228600" algn="l" rtl="0" eaLnBrk="0" fontAlgn="base" hangingPunct="0">
        <a:spcBef>
          <a:spcPct val="20000"/>
        </a:spcBef>
        <a:spcAft>
          <a:spcPct val="0"/>
        </a:spcAft>
        <a:buClr>
          <a:srgbClr val="A0ADE4"/>
        </a:buClr>
        <a:buChar char="•"/>
        <a:defRPr sz="2400">
          <a:solidFill>
            <a:srgbClr val="A0ADE4"/>
          </a:solidFill>
          <a:latin typeface="+mn-lt"/>
        </a:defRPr>
      </a:lvl3pPr>
      <a:lvl4pPr marL="1600200" indent="-228600" algn="l" rtl="0" eaLnBrk="0" fontAlgn="base" hangingPunct="0">
        <a:spcBef>
          <a:spcPct val="20000"/>
        </a:spcBef>
        <a:spcAft>
          <a:spcPct val="0"/>
        </a:spcAft>
        <a:buClr>
          <a:srgbClr val="A0ADE4"/>
        </a:buClr>
        <a:buChar char="•"/>
        <a:defRPr sz="2000">
          <a:solidFill>
            <a:srgbClr val="A0ADE4"/>
          </a:solidFill>
          <a:latin typeface="+mn-lt"/>
        </a:defRPr>
      </a:lvl4pPr>
      <a:lvl5pPr marL="2057400" indent="-228600" algn="l" rtl="0" eaLnBrk="0" fontAlgn="base" hangingPunct="0">
        <a:spcBef>
          <a:spcPct val="20000"/>
        </a:spcBef>
        <a:spcAft>
          <a:spcPct val="0"/>
        </a:spcAft>
        <a:buClr>
          <a:srgbClr val="A0ADE4"/>
        </a:buClr>
        <a:buChar char="•"/>
        <a:defRPr sz="2000">
          <a:solidFill>
            <a:srgbClr val="A0ADE4"/>
          </a:solidFill>
          <a:latin typeface="+mn-lt"/>
        </a:defRPr>
      </a:lvl5pPr>
      <a:lvl6pPr marL="2514600" indent="-228600" algn="l" rtl="0" fontAlgn="base">
        <a:spcBef>
          <a:spcPct val="20000"/>
        </a:spcBef>
        <a:spcAft>
          <a:spcPct val="0"/>
        </a:spcAft>
        <a:buClr>
          <a:srgbClr val="A0ADE4"/>
        </a:buClr>
        <a:buChar char="•"/>
        <a:defRPr sz="2000">
          <a:solidFill>
            <a:srgbClr val="A0ADE4"/>
          </a:solidFill>
          <a:latin typeface="+mn-lt"/>
        </a:defRPr>
      </a:lvl6pPr>
      <a:lvl7pPr marL="2971800" indent="-228600" algn="l" rtl="0" fontAlgn="base">
        <a:spcBef>
          <a:spcPct val="20000"/>
        </a:spcBef>
        <a:spcAft>
          <a:spcPct val="0"/>
        </a:spcAft>
        <a:buClr>
          <a:srgbClr val="A0ADE4"/>
        </a:buClr>
        <a:buChar char="•"/>
        <a:defRPr sz="2000">
          <a:solidFill>
            <a:srgbClr val="A0ADE4"/>
          </a:solidFill>
          <a:latin typeface="+mn-lt"/>
        </a:defRPr>
      </a:lvl7pPr>
      <a:lvl8pPr marL="3429000" indent="-228600" algn="l" rtl="0" fontAlgn="base">
        <a:spcBef>
          <a:spcPct val="20000"/>
        </a:spcBef>
        <a:spcAft>
          <a:spcPct val="0"/>
        </a:spcAft>
        <a:buClr>
          <a:srgbClr val="A0ADE4"/>
        </a:buClr>
        <a:buChar char="•"/>
        <a:defRPr sz="2000">
          <a:solidFill>
            <a:srgbClr val="A0ADE4"/>
          </a:solidFill>
          <a:latin typeface="+mn-lt"/>
        </a:defRPr>
      </a:lvl8pPr>
      <a:lvl9pPr marL="3886200" indent="-228600" algn="l" rtl="0" fontAlgn="base">
        <a:spcBef>
          <a:spcPct val="20000"/>
        </a:spcBef>
        <a:spcAft>
          <a:spcPct val="0"/>
        </a:spcAft>
        <a:buClr>
          <a:srgbClr val="A0ADE4"/>
        </a:buClr>
        <a:buChar char="•"/>
        <a:defRPr sz="2000">
          <a:solidFill>
            <a:srgbClr val="A0ADE4"/>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4000" cy="6856413"/>
            <a:chOff x="0" y="0"/>
            <a:chExt cx="5760" cy="4319"/>
          </a:xfrm>
        </p:grpSpPr>
        <p:sp>
          <p:nvSpPr>
            <p:cNvPr id="4608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4608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608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4608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608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4608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608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609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609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609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zh-TW" altLang="en-US">
                <a:ea typeface="新細明體" charset="-120"/>
              </a:endParaRPr>
            </a:p>
          </p:txBody>
        </p:sp>
        <p:sp>
          <p:nvSpPr>
            <p:cNvPr id="4609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609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609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609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4609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609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4609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610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610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zh-TW" altLang="en-US">
                <a:ea typeface="新細明體" charset="-120"/>
              </a:endParaRPr>
            </a:p>
          </p:txBody>
        </p:sp>
        <p:sp>
          <p:nvSpPr>
            <p:cNvPr id="4610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610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4610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4610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4610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4610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4610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4610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611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zh-TW" altLang="en-US">
                <a:ea typeface="新細明體" charset="-120"/>
              </a:endParaRPr>
            </a:p>
          </p:txBody>
        </p:sp>
        <p:sp>
          <p:nvSpPr>
            <p:cNvPr id="4611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611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611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611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611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4611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611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611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grpSp>
          <p:nvGrpSpPr>
            <p:cNvPr id="13355" name="Group 39"/>
            <p:cNvGrpSpPr>
              <a:grpSpLocks/>
            </p:cNvGrpSpPr>
            <p:nvPr userDrawn="1"/>
          </p:nvGrpSpPr>
          <p:grpSpPr bwMode="auto">
            <a:xfrm>
              <a:off x="0" y="1632"/>
              <a:ext cx="5758" cy="1858"/>
              <a:chOff x="0" y="1632"/>
              <a:chExt cx="5758" cy="1858"/>
            </a:xfrm>
          </p:grpSpPr>
          <p:sp>
            <p:nvSpPr>
              <p:cNvPr id="4612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612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zh-TW" altLang="en-US">
                  <a:ea typeface="新細明體" charset="-120"/>
                </a:endParaRPr>
              </a:p>
            </p:txBody>
          </p:sp>
        </p:grpSp>
      </p:grpSp>
      <p:sp>
        <p:nvSpPr>
          <p:cNvPr id="13315" name="Rectangle 42"/>
          <p:cNvSpPr>
            <a:spLocks noGrp="1" noChangeArrowheads="1"/>
          </p:cNvSpPr>
          <p:nvPr>
            <p:ph type="title"/>
          </p:nvPr>
        </p:nvSpPr>
        <p:spPr bwMode="auto">
          <a:xfrm>
            <a:off x="0" y="-571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4612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6127" name="Rectangle 47"/>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zh-TW" sz="1400">
              <a:ea typeface="新細明體" charset="-120"/>
            </a:endParaRPr>
          </a:p>
        </p:txBody>
      </p:sp>
      <p:sp>
        <p:nvSpPr>
          <p:cNvPr id="46130" name="Text Box 50"/>
          <p:cNvSpPr txBox="1">
            <a:spLocks noChangeArrowheads="1"/>
          </p:cNvSpPr>
          <p:nvPr userDrawn="1"/>
        </p:nvSpPr>
        <p:spPr bwMode="auto">
          <a:xfrm>
            <a:off x="8305800" y="6583363"/>
            <a:ext cx="838200" cy="274637"/>
          </a:xfrm>
          <a:prstGeom prst="rect">
            <a:avLst/>
          </a:prstGeom>
          <a:noFill/>
          <a:ln w="9525">
            <a:noFill/>
            <a:miter lim="800000"/>
            <a:headEnd/>
            <a:tailEnd/>
          </a:ln>
          <a:effectLst/>
        </p:spPr>
        <p:txBody>
          <a:bodyPr>
            <a:spAutoFit/>
          </a:bodyPr>
          <a:lstStyle/>
          <a:p>
            <a:pPr algn="r">
              <a:spcBef>
                <a:spcPct val="50000"/>
              </a:spcBef>
              <a:defRPr/>
            </a:pPr>
            <a:r>
              <a:rPr lang="en-US" altLang="zh-TW" sz="1200">
                <a:latin typeface="+mn-lt"/>
                <a:ea typeface="新細明體" charset="-120"/>
              </a:rPr>
              <a:t>14-</a:t>
            </a:r>
            <a:fld id="{5BD42C1C-350F-4EA3-963D-773B42E9088F}" type="slidenum">
              <a:rPr lang="en-US" altLang="zh-TW" sz="1200">
                <a:latin typeface="+mn-lt"/>
                <a:ea typeface="新細明體" charset="-120"/>
              </a:rPr>
              <a:pPr algn="r">
                <a:spcBef>
                  <a:spcPct val="50000"/>
                </a:spcBef>
                <a:defRPr/>
              </a:pPr>
              <a:t>‹#›</a:t>
            </a:fld>
            <a:endParaRPr lang="en-US" altLang="zh-TW" sz="1200">
              <a:latin typeface="+mn-lt"/>
              <a:ea typeface="新細明體" charset="-120"/>
            </a:endParaRPr>
          </a:p>
        </p:txBody>
      </p:sp>
    </p:spTree>
  </p:cSld>
  <p:clrMap bg1="dk2" tx1="lt1" bg2="dk1" tx2="lt2" accent1="accent1" accent2="accent2" accent3="accent3" accent4="accent4" accent5="accent5" accent6="accent6" hlink="hlink" folHlink="folHlink"/>
  <p:sldLayoutIdLst>
    <p:sldLayoutId id="2147483974"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7.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24.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1.e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11.bin"/><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9.emf"/><Relationship Id="rId5" Type="http://schemas.openxmlformats.org/officeDocument/2006/relationships/oleObject" Target="../embeddings/oleObject14.bin"/><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31.emf"/><Relationship Id="rId5" Type="http://schemas.openxmlformats.org/officeDocument/2006/relationships/oleObject" Target="../embeddings/oleObject16.bin"/><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34.emf"/><Relationship Id="rId5" Type="http://schemas.openxmlformats.org/officeDocument/2006/relationships/oleObject" Target="../embeddings/oleObject19.bin"/><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37.wmf"/><Relationship Id="rId5" Type="http://schemas.openxmlformats.org/officeDocument/2006/relationships/oleObject" Target="../embeddings/oleObject22.bin"/><Relationship Id="rId4" Type="http://schemas.openxmlformats.org/officeDocument/2006/relationships/image" Target="../media/image36.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39.emf"/><Relationship Id="rId5" Type="http://schemas.openxmlformats.org/officeDocument/2006/relationships/oleObject" Target="../embeddings/oleObject24.bin"/><Relationship Id="rId4" Type="http://schemas.openxmlformats.org/officeDocument/2006/relationships/image" Target="../media/image38.emf"/></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2552700" y="3276600"/>
            <a:ext cx="6248400" cy="1752600"/>
          </a:xfrm>
        </p:spPr>
        <p:txBody>
          <a:bodyPr/>
          <a:lstStyle/>
          <a:p>
            <a:pPr algn="l" eaLnBrk="1" hangingPunct="1"/>
            <a:r>
              <a:rPr lang="en-US" altLang="zh-TW" sz="4000">
                <a:solidFill>
                  <a:schemeClr val="bg2"/>
                </a:solidFill>
                <a:ea typeface="新細明體" charset="-120"/>
              </a:rPr>
              <a:t>Financial Statement Analysis</a:t>
            </a:r>
          </a:p>
        </p:txBody>
      </p:sp>
      <p:sp>
        <p:nvSpPr>
          <p:cNvPr id="16387" name="Rectangle 5"/>
          <p:cNvSpPr>
            <a:spLocks noGrp="1" noChangeArrowheads="1"/>
          </p:cNvSpPr>
          <p:nvPr>
            <p:ph type="ctrTitle"/>
          </p:nvPr>
        </p:nvSpPr>
        <p:spPr>
          <a:xfrm rot="16200000">
            <a:off x="3048000" y="787400"/>
            <a:ext cx="1905000" cy="3429000"/>
          </a:xfrm>
        </p:spPr>
        <p:txBody>
          <a:bodyPr/>
          <a:lstStyle/>
          <a:p>
            <a:pPr eaLnBrk="1" hangingPunct="1"/>
            <a:r>
              <a:rPr lang="en-US" altLang="zh-TW" sz="3600">
                <a:solidFill>
                  <a:srgbClr val="800000"/>
                </a:solidFill>
                <a:ea typeface="新細明體" charset="-120"/>
              </a:rPr>
              <a:t>CHAPTER 14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62000" y="2819400"/>
            <a:ext cx="7467600" cy="1077218"/>
          </a:xfrm>
          <a:prstGeom prst="rect">
            <a:avLst/>
          </a:prstGeom>
          <a:noFill/>
          <a:ln w="9525">
            <a:noFill/>
            <a:miter lim="800000"/>
            <a:headEnd/>
            <a:tailEnd/>
          </a:ln>
        </p:spPr>
        <p:txBody>
          <a:bodyPr>
            <a:spAutoFit/>
          </a:bodyPr>
          <a:lstStyle/>
          <a:p>
            <a:pPr algn="ctr">
              <a:spcBef>
                <a:spcPct val="50000"/>
              </a:spcBef>
              <a:defRPr/>
            </a:pPr>
            <a:r>
              <a:rPr lang="en-US" altLang="zh-TW" sz="3200" b="1" dirty="0">
                <a:latin typeface="+mn-lt"/>
                <a:ea typeface="新細明體" charset="-120"/>
              </a:rPr>
              <a:t>14.2  MEASURING FIRM PERFORMANCE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TW" dirty="0">
                <a:ea typeface="新細明體" charset="-120"/>
              </a:rPr>
              <a:t>Measuring Firm Performance</a:t>
            </a:r>
          </a:p>
        </p:txBody>
      </p:sp>
      <p:sp>
        <p:nvSpPr>
          <p:cNvPr id="64515" name="Rectangle 3"/>
          <p:cNvSpPr>
            <a:spLocks noGrp="1" noChangeArrowheads="1"/>
          </p:cNvSpPr>
          <p:nvPr>
            <p:ph type="body" idx="1"/>
          </p:nvPr>
        </p:nvSpPr>
        <p:spPr>
          <a:xfrm>
            <a:off x="381000" y="990600"/>
            <a:ext cx="8534400" cy="5715000"/>
          </a:xfrm>
        </p:spPr>
        <p:txBody>
          <a:bodyPr/>
          <a:lstStyle/>
          <a:p>
            <a:pPr eaLnBrk="1" hangingPunct="1">
              <a:spcBef>
                <a:spcPts val="600"/>
              </a:spcBef>
              <a:defRPr/>
            </a:pPr>
            <a:r>
              <a:rPr lang="en-US" altLang="zh-TW" sz="3000" dirty="0">
                <a:ea typeface="新細明體" charset="-120"/>
              </a:rPr>
              <a:t>Financial analysts measure firm performance by a list of financial ratios</a:t>
            </a:r>
          </a:p>
          <a:p>
            <a:pPr lvl="1" eaLnBrk="1" hangingPunct="1">
              <a:spcBef>
                <a:spcPts val="600"/>
              </a:spcBef>
              <a:defRPr/>
            </a:pPr>
            <a:r>
              <a:rPr lang="en-US" altLang="zh-TW" sz="2600" dirty="0">
                <a:ea typeface="新細明體" charset="-120"/>
              </a:rPr>
              <a:t>These financial ratios are affected by i</a:t>
            </a:r>
            <a:r>
              <a:rPr lang="en-US" altLang="zh-TW" sz="2500" dirty="0">
                <a:ea typeface="新細明體" charset="-120"/>
              </a:rPr>
              <a:t>nvestments and financing decisions</a:t>
            </a:r>
          </a:p>
          <a:p>
            <a:pPr lvl="1" eaLnBrk="1" hangingPunct="1">
              <a:spcBef>
                <a:spcPts val="600"/>
              </a:spcBef>
              <a:defRPr/>
            </a:pPr>
            <a:endParaRPr lang="en-US" altLang="zh-TW" sz="2500" dirty="0">
              <a:ea typeface="新細明體" charset="-120"/>
            </a:endParaRPr>
          </a:p>
          <a:p>
            <a:pPr lvl="1" eaLnBrk="1" hangingPunct="1">
              <a:spcBef>
                <a:spcPts val="600"/>
              </a:spcBef>
              <a:defRPr/>
            </a:pPr>
            <a:endParaRPr lang="en-US" altLang="zh-TW" sz="2500" dirty="0">
              <a:ea typeface="新細明體" charset="-120"/>
            </a:endParaRPr>
          </a:p>
          <a:p>
            <a:pPr lvl="1" eaLnBrk="1" hangingPunct="1">
              <a:spcBef>
                <a:spcPts val="600"/>
              </a:spcBef>
              <a:defRPr/>
            </a:pPr>
            <a:endParaRPr lang="en-US" altLang="zh-TW" sz="2500" dirty="0">
              <a:ea typeface="新細明體" charset="-120"/>
            </a:endParaRPr>
          </a:p>
          <a:p>
            <a:pPr lvl="1" eaLnBrk="1" hangingPunct="1">
              <a:spcBef>
                <a:spcPts val="600"/>
              </a:spcBef>
              <a:defRPr/>
            </a:pPr>
            <a:endParaRPr lang="en-US" altLang="zh-TW" sz="2500" dirty="0">
              <a:ea typeface="新細明體" charset="-120"/>
            </a:endParaRPr>
          </a:p>
          <a:p>
            <a:pPr lvl="1" eaLnBrk="1" hangingPunct="1">
              <a:spcBef>
                <a:spcPts val="600"/>
              </a:spcBef>
              <a:defRPr/>
            </a:pPr>
            <a:endParaRPr lang="en-US" altLang="zh-TW" sz="2500" dirty="0">
              <a:ea typeface="新細明體" charset="-120"/>
            </a:endParaRPr>
          </a:p>
          <a:p>
            <a:pPr lvl="1" eaLnBrk="1" hangingPunct="1">
              <a:spcBef>
                <a:spcPts val="600"/>
              </a:spcBef>
              <a:defRPr/>
            </a:pPr>
            <a:endParaRPr lang="en-US" altLang="zh-TW" sz="2500" dirty="0">
              <a:ea typeface="新細明體" charset="-120"/>
            </a:endParaRPr>
          </a:p>
          <a:p>
            <a:pPr lvl="1" eaLnBrk="1" hangingPunct="1">
              <a:spcBef>
                <a:spcPts val="600"/>
              </a:spcBef>
              <a:defRPr/>
            </a:pPr>
            <a:r>
              <a:rPr lang="en-US" altLang="zh-TW" sz="2500" dirty="0">
                <a:ea typeface="新細明體" charset="-120"/>
              </a:rPr>
              <a:t>Section 14.3 will show how to calculate and interpret some of these financial ratios and analyze the relationships between them</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8" y="2895600"/>
            <a:ext cx="8558784" cy="27239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143000" y="3048000"/>
            <a:ext cx="7315200" cy="579438"/>
          </a:xfrm>
          <a:prstGeom prst="rect">
            <a:avLst/>
          </a:prstGeom>
          <a:noFill/>
          <a:ln w="9525">
            <a:noFill/>
            <a:miter lim="800000"/>
            <a:headEnd/>
            <a:tailEnd/>
          </a:ln>
        </p:spPr>
        <p:txBody>
          <a:bodyPr>
            <a:spAutoFit/>
          </a:bodyPr>
          <a:lstStyle/>
          <a:p>
            <a:pPr>
              <a:spcBef>
                <a:spcPct val="50000"/>
              </a:spcBef>
              <a:defRPr/>
            </a:pPr>
            <a:r>
              <a:rPr lang="en-US" altLang="zh-TW" sz="3200" b="1" dirty="0">
                <a:latin typeface="+mn-lt"/>
                <a:ea typeface="新細明體" charset="-120"/>
              </a:rPr>
              <a:t>14.3  PROFITABILITY MEASURES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TW" dirty="0">
                <a:ea typeface="新細明體" charset="-120"/>
              </a:rPr>
              <a:t>ROA, ROC, and ROE</a:t>
            </a:r>
          </a:p>
        </p:txBody>
      </p:sp>
      <p:sp>
        <p:nvSpPr>
          <p:cNvPr id="66563" name="Rectangle 3"/>
          <p:cNvSpPr>
            <a:spLocks noGrp="1" noChangeArrowheads="1"/>
          </p:cNvSpPr>
          <p:nvPr>
            <p:ph type="body" idx="1"/>
          </p:nvPr>
        </p:nvSpPr>
        <p:spPr>
          <a:xfrm>
            <a:off x="457200" y="955675"/>
            <a:ext cx="8305800" cy="5749925"/>
          </a:xfrm>
        </p:spPr>
        <p:txBody>
          <a:bodyPr/>
          <a:lstStyle/>
          <a:p>
            <a:pPr eaLnBrk="1" hangingPunct="1">
              <a:lnSpc>
                <a:spcPct val="97000"/>
              </a:lnSpc>
              <a:spcBef>
                <a:spcPts val="300"/>
              </a:spcBef>
              <a:defRPr/>
            </a:pPr>
            <a:r>
              <a:rPr lang="en-US" altLang="zh-TW" sz="3000" dirty="0">
                <a:ea typeface="新細明體" charset="-120"/>
              </a:rPr>
              <a:t>The most common profitability measures are return on assets (ROA, </a:t>
            </a:r>
            <a:r>
              <a:rPr lang="zh-TW" altLang="en-US" sz="3000" dirty="0">
                <a:ea typeface="新細明體" charset="-120"/>
              </a:rPr>
              <a:t>資產收益率</a:t>
            </a:r>
            <a:r>
              <a:rPr lang="en-US" altLang="zh-TW" sz="3000" dirty="0">
                <a:ea typeface="新細明體" charset="-120"/>
              </a:rPr>
              <a:t>), return on capital (ROC, </a:t>
            </a:r>
            <a:r>
              <a:rPr lang="zh-TW" altLang="en-US" sz="3000" dirty="0">
                <a:ea typeface="新細明體" charset="-120"/>
              </a:rPr>
              <a:t>資本收益率</a:t>
            </a:r>
            <a:r>
              <a:rPr lang="en-US" altLang="zh-TW" sz="3000" dirty="0">
                <a:ea typeface="新細明體" charset="-120"/>
              </a:rPr>
              <a:t>), and return on equity</a:t>
            </a:r>
            <a:r>
              <a:rPr lang="zh-TW" altLang="en-US" sz="3000" dirty="0">
                <a:ea typeface="新細明體" charset="-120"/>
              </a:rPr>
              <a:t> </a:t>
            </a:r>
            <a:r>
              <a:rPr lang="en-US" altLang="zh-TW" sz="3000" dirty="0">
                <a:ea typeface="新細明體" charset="-120"/>
              </a:rPr>
              <a:t>(ROE, </a:t>
            </a:r>
            <a:r>
              <a:rPr lang="zh-TW" altLang="en-US" sz="3000" dirty="0">
                <a:ea typeface="新細明體" charset="-120"/>
              </a:rPr>
              <a:t>股權收益率</a:t>
            </a:r>
            <a:r>
              <a:rPr lang="en-US" altLang="zh-TW" sz="3000" dirty="0">
                <a:ea typeface="新細明體" charset="-120"/>
              </a:rPr>
              <a:t>)</a:t>
            </a:r>
          </a:p>
          <a:p>
            <a:pPr lvl="1" eaLnBrk="1" hangingPunct="1">
              <a:lnSpc>
                <a:spcPct val="97000"/>
              </a:lnSpc>
              <a:spcBef>
                <a:spcPts val="300"/>
              </a:spcBef>
              <a:defRPr/>
            </a:pPr>
            <a:r>
              <a:rPr lang="en-US" altLang="zh-TW" sz="2600" dirty="0">
                <a:ea typeface="新細明體" charset="-120"/>
              </a:rPr>
              <a:t>ROA equals EBIT / (Total assets), measuring the profitability for all contributors of capital</a:t>
            </a:r>
          </a:p>
          <a:p>
            <a:pPr lvl="1" eaLnBrk="1" hangingPunct="1">
              <a:lnSpc>
                <a:spcPct val="97000"/>
              </a:lnSpc>
              <a:spcBef>
                <a:spcPts val="300"/>
              </a:spcBef>
              <a:defRPr/>
            </a:pPr>
            <a:r>
              <a:rPr lang="en-US" altLang="zh-TW" sz="2600" dirty="0">
                <a:ea typeface="新細明體" charset="-120"/>
              </a:rPr>
              <a:t>ROC = EBIT / (Long-term capital), the income earned per dollar of long-term capital in the firm</a:t>
            </a:r>
          </a:p>
          <a:p>
            <a:pPr lvl="1" eaLnBrk="1" hangingPunct="1">
              <a:lnSpc>
                <a:spcPct val="97000"/>
              </a:lnSpc>
              <a:spcBef>
                <a:spcPts val="300"/>
              </a:spcBef>
              <a:defRPr/>
            </a:pPr>
            <a:r>
              <a:rPr lang="en-US" altLang="zh-TW" sz="2600" dirty="0">
                <a:ea typeface="新細明體" charset="-120"/>
              </a:rPr>
              <a:t>ROE, defined as after-tax profits (net income) divided by the book value of equity, measures the profitability for </a:t>
            </a:r>
            <a:r>
              <a:rPr lang="en-US" altLang="zh-TW" sz="2600" dirty="0" err="1">
                <a:ea typeface="新細明體" charset="-120"/>
              </a:rPr>
              <a:t>equityholders</a:t>
            </a:r>
            <a:endParaRPr lang="en-US" altLang="zh-TW" sz="2600" dirty="0">
              <a:ea typeface="新細明體" charset="-120"/>
            </a:endParaRPr>
          </a:p>
          <a:p>
            <a:pPr lvl="1" eaLnBrk="1" hangingPunct="1">
              <a:lnSpc>
                <a:spcPct val="97000"/>
              </a:lnSpc>
              <a:spcBef>
                <a:spcPts val="300"/>
              </a:spcBef>
              <a:defRPr/>
            </a:pPr>
            <a:r>
              <a:rPr lang="en-US" altLang="zh-TW" sz="2600" dirty="0">
                <a:ea typeface="新細明體" charset="-120"/>
              </a:rPr>
              <a:t>The ROA and ROE is linked as a function of the leverage ratio of a firm: Consider two firms, </a:t>
            </a:r>
            <a:r>
              <a:rPr lang="en-US" altLang="zh-TW" sz="2600" dirty="0" err="1">
                <a:ea typeface="新細明體" charset="-120"/>
              </a:rPr>
              <a:t>Nodett</a:t>
            </a:r>
            <a:r>
              <a:rPr lang="en-US" altLang="zh-TW" sz="2600" dirty="0">
                <a:ea typeface="新細明體" charset="-120"/>
              </a:rPr>
              <a:t> and </a:t>
            </a:r>
            <a:r>
              <a:rPr lang="en-US" altLang="zh-TW" sz="2600" dirty="0" err="1">
                <a:ea typeface="新細明體" charset="-120"/>
              </a:rPr>
              <a:t>Somdett</a:t>
            </a:r>
            <a:r>
              <a:rPr lang="en-US" altLang="zh-TW" sz="2600" dirty="0">
                <a:ea typeface="新細明體" charset="-120"/>
              </a:rPr>
              <a:t>, and corporate tax is 40%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TW" dirty="0">
                <a:ea typeface="新細明體" charset="-120"/>
              </a:rPr>
              <a:t>ROA, ROC, and ROE</a:t>
            </a:r>
          </a:p>
        </p:txBody>
      </p:sp>
      <p:sp>
        <p:nvSpPr>
          <p:cNvPr id="66563" name="Rectangle 3"/>
          <p:cNvSpPr>
            <a:spLocks noGrp="1" noChangeArrowheads="1"/>
          </p:cNvSpPr>
          <p:nvPr>
            <p:ph type="body" idx="1"/>
          </p:nvPr>
        </p:nvSpPr>
        <p:spPr>
          <a:xfrm>
            <a:off x="457200" y="990600"/>
            <a:ext cx="8305800" cy="5715000"/>
          </a:xfrm>
        </p:spPr>
        <p:txBody>
          <a:bodyPr/>
          <a:lstStyle/>
          <a:p>
            <a:pPr lvl="2" eaLnBrk="1" hangingPunct="1">
              <a:spcBef>
                <a:spcPts val="400"/>
              </a:spcBef>
              <a:defRPr/>
            </a:pPr>
            <a:r>
              <a:rPr lang="en-US" altLang="zh-TW" sz="2200" dirty="0" err="1">
                <a:ea typeface="新細明體" charset="-120"/>
              </a:rPr>
              <a:t>Nodett</a:t>
            </a:r>
            <a:r>
              <a:rPr lang="en-US" altLang="zh-TW" sz="2200" dirty="0">
                <a:ea typeface="新細明體" charset="-120"/>
              </a:rPr>
              <a:t> is an all-equity firm with $100 mil. assets</a:t>
            </a:r>
          </a:p>
          <a:p>
            <a:pPr lvl="2" eaLnBrk="1" hangingPunct="1">
              <a:lnSpc>
                <a:spcPct val="95000"/>
              </a:lnSpc>
              <a:spcBef>
                <a:spcPts val="300"/>
              </a:spcBef>
              <a:defRPr/>
            </a:pPr>
            <a:r>
              <a:rPr lang="en-US" altLang="zh-TW" sz="2200" dirty="0" err="1">
                <a:ea typeface="新細明體" charset="-120"/>
              </a:rPr>
              <a:t>Somdett</a:t>
            </a:r>
            <a:r>
              <a:rPr lang="en-US" altLang="zh-TW" sz="2200" dirty="0">
                <a:ea typeface="新細明體" charset="-120"/>
              </a:rPr>
              <a:t> is an otherwise identical firm to </a:t>
            </a:r>
            <a:r>
              <a:rPr lang="en-US" altLang="zh-TW" sz="2200" dirty="0" err="1">
                <a:ea typeface="新細明體" charset="-120"/>
              </a:rPr>
              <a:t>Nodett</a:t>
            </a:r>
            <a:r>
              <a:rPr lang="en-US" altLang="zh-TW" sz="2200" dirty="0">
                <a:ea typeface="新細明體" charset="-120"/>
              </a:rPr>
              <a:t>, but $40 mil. of its $100 mil. of assets are financed with debt bearing an interest rate of 8%</a:t>
            </a:r>
          </a:p>
        </p:txBody>
      </p:sp>
      <p:sp>
        <p:nvSpPr>
          <p:cNvPr id="5" name="文字方塊 3"/>
          <p:cNvSpPr txBox="1">
            <a:spLocks noChangeArrowheads="1"/>
          </p:cNvSpPr>
          <p:nvPr/>
        </p:nvSpPr>
        <p:spPr bwMode="auto">
          <a:xfrm>
            <a:off x="1295400" y="5674611"/>
            <a:ext cx="7772400" cy="1170577"/>
          </a:xfrm>
          <a:prstGeom prst="rect">
            <a:avLst/>
          </a:prstGeom>
          <a:noFill/>
          <a:ln w="9525">
            <a:noFill/>
            <a:miter lim="800000"/>
            <a:headEnd/>
            <a:tailEnd/>
          </a:ln>
        </p:spPr>
        <p:txBody>
          <a:bodyPr wrap="square">
            <a:spAutoFit/>
          </a:bodyPr>
          <a:lstStyle/>
          <a:p>
            <a:pPr marL="265113" indent="-265113">
              <a:lnSpc>
                <a:spcPct val="95000"/>
              </a:lnSpc>
              <a:spcBef>
                <a:spcPts val="200"/>
              </a:spcBef>
              <a:defRPr/>
            </a:pPr>
            <a:r>
              <a:rPr lang="en-US" altLang="zh-TW" sz="1800" dirty="0">
                <a:latin typeface="+mn-lt"/>
                <a:ea typeface="新細明體" charset="-120"/>
              </a:rPr>
              <a:t>※ Note that financial leverage increases the risk of the </a:t>
            </a:r>
            <a:r>
              <a:rPr lang="en-US" altLang="zh-TW" sz="1800" dirty="0" err="1">
                <a:latin typeface="+mn-lt"/>
                <a:ea typeface="新細明體" charset="-120"/>
              </a:rPr>
              <a:t>equityholder</a:t>
            </a:r>
            <a:r>
              <a:rPr lang="en-US" altLang="zh-TW" sz="1800" dirty="0">
                <a:latin typeface="+mn-lt"/>
                <a:ea typeface="新細明體" charset="-120"/>
              </a:rPr>
              <a:t> return</a:t>
            </a:r>
          </a:p>
          <a:p>
            <a:pPr marL="265113" indent="-265113">
              <a:lnSpc>
                <a:spcPct val="95000"/>
              </a:lnSpc>
              <a:spcBef>
                <a:spcPts val="200"/>
              </a:spcBef>
              <a:defRPr/>
            </a:pPr>
            <a:r>
              <a:rPr lang="en-US" altLang="zh-TW" sz="1800" dirty="0">
                <a:latin typeface="+mn-lt"/>
                <a:ea typeface="新細明體" charset="-120"/>
              </a:rPr>
              <a:t>※ Since these two firms have equal business risk, </a:t>
            </a:r>
            <a:r>
              <a:rPr lang="en-US" altLang="zh-TW" sz="1800" dirty="0" err="1">
                <a:latin typeface="+mn-lt"/>
                <a:ea typeface="新細明體" charset="-120"/>
              </a:rPr>
              <a:t>Somdett’s</a:t>
            </a:r>
            <a:r>
              <a:rPr lang="en-US" altLang="zh-TW" sz="1800" dirty="0">
                <a:latin typeface="+mn-lt"/>
                <a:ea typeface="新細明體" charset="-120"/>
              </a:rPr>
              <a:t> </a:t>
            </a:r>
            <a:r>
              <a:rPr lang="en-US" altLang="zh-TW" sz="1800" dirty="0" err="1">
                <a:latin typeface="+mn-lt"/>
                <a:ea typeface="新細明體" charset="-120"/>
              </a:rPr>
              <a:t>equityholders</a:t>
            </a:r>
            <a:r>
              <a:rPr lang="en-US" altLang="zh-TW" sz="1800" dirty="0">
                <a:latin typeface="+mn-lt"/>
                <a:ea typeface="新細明體" charset="-120"/>
              </a:rPr>
              <a:t> carry greater financial risk than </a:t>
            </a:r>
            <a:r>
              <a:rPr lang="en-US" altLang="zh-TW" sz="1800" dirty="0" err="1">
                <a:latin typeface="+mn-lt"/>
                <a:ea typeface="新細明體" charset="-120"/>
              </a:rPr>
              <a:t>Nodett’s</a:t>
            </a:r>
            <a:r>
              <a:rPr lang="en-US" altLang="zh-TW" sz="1800" dirty="0">
                <a:latin typeface="+mn-lt"/>
                <a:ea typeface="新細明體" charset="-120"/>
              </a:rPr>
              <a:t> because all business risk is absorbed by a smaller base of equity investors</a:t>
            </a:r>
            <a:endParaRPr lang="zh-TW" altLang="en-US" sz="1800" dirty="0">
              <a:latin typeface="+mn-lt"/>
              <a:ea typeface="新細明體"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064" y="2401024"/>
            <a:ext cx="6345936" cy="1310640"/>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3718752"/>
            <a:ext cx="6345936" cy="1859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zh-TW" dirty="0">
                <a:ea typeface="新細明體" charset="-120"/>
              </a:rPr>
              <a:t>Financial Leverage and ROE</a:t>
            </a:r>
          </a:p>
        </p:txBody>
      </p:sp>
      <p:sp>
        <p:nvSpPr>
          <p:cNvPr id="67587" name="Rectangle 3"/>
          <p:cNvSpPr>
            <a:spLocks noGrp="1" noChangeArrowheads="1"/>
          </p:cNvSpPr>
          <p:nvPr>
            <p:ph type="body" sz="half" idx="1"/>
          </p:nvPr>
        </p:nvSpPr>
        <p:spPr>
          <a:xfrm>
            <a:off x="457200" y="1143000"/>
            <a:ext cx="8305800" cy="1066800"/>
          </a:xfrm>
        </p:spPr>
        <p:txBody>
          <a:bodyPr/>
          <a:lstStyle/>
          <a:p>
            <a:pPr eaLnBrk="1" hangingPunct="1">
              <a:defRPr/>
            </a:pPr>
            <a:r>
              <a:rPr lang="en-US" altLang="zh-TW" sz="3000" dirty="0">
                <a:ea typeface="新細明體" charset="-120"/>
              </a:rPr>
              <a:t>The relationship among ROA, ROE, and leverage:</a:t>
            </a:r>
          </a:p>
          <a:p>
            <a:pPr eaLnBrk="1" hangingPunct="1">
              <a:defRPr/>
            </a:pPr>
            <a:endParaRPr lang="zh-TW" altLang="en-US" sz="2800" dirty="0">
              <a:ea typeface="新細明體" charset="-120"/>
            </a:endParaRPr>
          </a:p>
        </p:txBody>
      </p:sp>
      <p:graphicFrame>
        <p:nvGraphicFramePr>
          <p:cNvPr id="1026" name="Object 21"/>
          <p:cNvGraphicFramePr>
            <a:graphicFrameLocks noChangeAspect="1"/>
          </p:cNvGraphicFramePr>
          <p:nvPr>
            <p:extLst>
              <p:ext uri="{D42A27DB-BD31-4B8C-83A1-F6EECF244321}">
                <p14:modId xmlns:p14="http://schemas.microsoft.com/office/powerpoint/2010/main" val="3045148098"/>
              </p:ext>
            </p:extLst>
          </p:nvPr>
        </p:nvGraphicFramePr>
        <p:xfrm>
          <a:off x="1295400" y="2266950"/>
          <a:ext cx="6156864" cy="2926080"/>
        </p:xfrm>
        <a:graphic>
          <a:graphicData uri="http://schemas.openxmlformats.org/presentationml/2006/ole">
            <mc:AlternateContent xmlns:mc="http://schemas.openxmlformats.org/markup-compatibility/2006">
              <mc:Choice xmlns:v="urn:schemas-microsoft-com:vml" Requires="v">
                <p:oleObj spid="_x0000_s1117" name="Equation" r:id="rId3" imgW="3848040" imgH="1828800" progId="Equation.DSMT4">
                  <p:embed/>
                </p:oleObj>
              </mc:Choice>
              <mc:Fallback>
                <p:oleObj name="Equation" r:id="rId3" imgW="3848040" imgH="182880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66950"/>
                        <a:ext cx="6156864" cy="292608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文字方塊 3"/>
          <p:cNvSpPr txBox="1">
            <a:spLocks noChangeArrowheads="1"/>
          </p:cNvSpPr>
          <p:nvPr/>
        </p:nvSpPr>
        <p:spPr bwMode="auto">
          <a:xfrm>
            <a:off x="685800" y="5486400"/>
            <a:ext cx="7848600" cy="923925"/>
          </a:xfrm>
          <a:prstGeom prst="rect">
            <a:avLst/>
          </a:prstGeom>
          <a:noFill/>
          <a:ln w="9525">
            <a:noFill/>
            <a:miter lim="800000"/>
            <a:headEnd/>
            <a:tailEnd/>
          </a:ln>
        </p:spPr>
        <p:txBody>
          <a:bodyPr wrap="square">
            <a:spAutoFit/>
          </a:bodyPr>
          <a:lstStyle/>
          <a:p>
            <a:pPr marL="265113" indent="-265113">
              <a:defRPr/>
            </a:pPr>
            <a:r>
              <a:rPr lang="en-US" altLang="zh-TW" sz="1800" dirty="0">
                <a:latin typeface="+mn-lt"/>
                <a:ea typeface="新細明體" charset="-120"/>
              </a:rPr>
              <a:t>※ If ROA &gt; (&lt;) Interest rate, since the firm earn more (less) on its borrowing amount than it pays out to borrowers, the </a:t>
            </a:r>
            <a:r>
              <a:rPr lang="en-US" altLang="zh-TW" sz="1800" dirty="0" err="1">
                <a:latin typeface="+mn-lt"/>
                <a:ea typeface="新細明體" charset="-120"/>
              </a:rPr>
              <a:t>equityholders</a:t>
            </a:r>
            <a:r>
              <a:rPr lang="en-US" altLang="zh-TW" sz="1800" dirty="0">
                <a:latin typeface="+mn-lt"/>
                <a:ea typeface="新細明體" charset="-120"/>
              </a:rPr>
              <a:t> can earn more (less) with increased use of debt</a:t>
            </a:r>
            <a:endParaRPr lang="zh-TW" altLang="en-US" sz="1800" dirty="0">
              <a:latin typeface="+mn-lt"/>
              <a:ea typeface="新細明體"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zh-TW" dirty="0">
                <a:ea typeface="新細明體" charset="-120"/>
              </a:rPr>
              <a:t>Economic Value Added</a:t>
            </a:r>
          </a:p>
        </p:txBody>
      </p:sp>
      <p:sp>
        <p:nvSpPr>
          <p:cNvPr id="66563" name="Rectangle 3"/>
          <p:cNvSpPr>
            <a:spLocks noGrp="1" noChangeArrowheads="1"/>
          </p:cNvSpPr>
          <p:nvPr>
            <p:ph type="body" idx="1"/>
          </p:nvPr>
        </p:nvSpPr>
        <p:spPr>
          <a:xfrm>
            <a:off x="457200" y="914400"/>
            <a:ext cx="8305800" cy="5867400"/>
          </a:xfrm>
        </p:spPr>
        <p:txBody>
          <a:bodyPr/>
          <a:lstStyle/>
          <a:p>
            <a:pPr eaLnBrk="1" hangingPunct="1">
              <a:lnSpc>
                <a:spcPct val="95000"/>
              </a:lnSpc>
              <a:spcBef>
                <a:spcPts val="300"/>
              </a:spcBef>
              <a:defRPr/>
            </a:pPr>
            <a:r>
              <a:rPr lang="en-US" altLang="zh-TW" sz="3000" dirty="0">
                <a:ea typeface="新細明體" charset="-120"/>
              </a:rPr>
              <a:t>Economic value added (EVA, </a:t>
            </a:r>
            <a:r>
              <a:rPr lang="zh-TW" altLang="en-US" sz="3000" dirty="0">
                <a:ea typeface="新細明體" charset="-120"/>
              </a:rPr>
              <a:t>經濟附加價值</a:t>
            </a:r>
            <a:r>
              <a:rPr lang="en-US" altLang="zh-TW" sz="3000" dirty="0">
                <a:ea typeface="新細明體" charset="-120"/>
              </a:rPr>
              <a:t>)</a:t>
            </a:r>
          </a:p>
          <a:p>
            <a:pPr lvl="1" eaLnBrk="1" hangingPunct="1">
              <a:lnSpc>
                <a:spcPct val="95000"/>
              </a:lnSpc>
              <a:spcBef>
                <a:spcPts val="300"/>
              </a:spcBef>
              <a:defRPr/>
            </a:pPr>
            <a:r>
              <a:rPr lang="en-US" altLang="zh-TW" sz="2600" dirty="0">
                <a:ea typeface="新細明體" charset="-120"/>
              </a:rPr>
              <a:t>EVA is the spread between ROA and the opportunity cost of capital multiplied by the capital invested in the firm, i.e., (ROA – WACC) × total capital = EBIT – WACC × total capital </a:t>
            </a:r>
          </a:p>
          <a:p>
            <a:pPr lvl="1" eaLnBrk="1" hangingPunct="1">
              <a:lnSpc>
                <a:spcPct val="95000"/>
              </a:lnSpc>
              <a:spcBef>
                <a:spcPts val="300"/>
              </a:spcBef>
              <a:defRPr/>
            </a:pPr>
            <a:r>
              <a:rPr lang="en-US" altLang="zh-TW" sz="2600" dirty="0">
                <a:ea typeface="新細明體" charset="-120"/>
              </a:rPr>
              <a:t>A measure of the dollar value of a firm’s return in excess of its opportunity cost</a:t>
            </a:r>
          </a:p>
          <a:p>
            <a:pPr lvl="1" eaLnBrk="1" hangingPunct="1">
              <a:lnSpc>
                <a:spcPct val="95000"/>
              </a:lnSpc>
              <a:spcBef>
                <a:spcPts val="300"/>
              </a:spcBef>
              <a:defRPr/>
            </a:pPr>
            <a:r>
              <a:rPr lang="en-US" altLang="zh-TW" sz="2600" dirty="0">
                <a:ea typeface="新細明體" charset="-120"/>
              </a:rPr>
              <a:t>It provides a way to determine the extra value created, taking the required weighted average return into account, for the </a:t>
            </a:r>
            <a:r>
              <a:rPr lang="en-US" altLang="zh-TW" sz="2600" dirty="0" err="1">
                <a:ea typeface="新細明體" charset="-120"/>
              </a:rPr>
              <a:t>equityholders</a:t>
            </a:r>
            <a:endParaRPr lang="en-US" altLang="zh-TW" sz="2600" dirty="0">
              <a:ea typeface="新細明體" charset="-120"/>
            </a:endParaRPr>
          </a:p>
          <a:p>
            <a:pPr lvl="1" eaLnBrk="1" hangingPunct="1">
              <a:lnSpc>
                <a:spcPct val="95000"/>
              </a:lnSpc>
              <a:spcBef>
                <a:spcPts val="300"/>
              </a:spcBef>
              <a:defRPr/>
            </a:pPr>
            <a:r>
              <a:rPr lang="en-US" altLang="zh-TW" sz="2600" dirty="0">
                <a:ea typeface="新細明體" charset="-120"/>
              </a:rPr>
              <a:t>EVA treats the opportunity cost of capital as a real cost that should be deducted from revenues to reflect a meaningful value added to the </a:t>
            </a:r>
            <a:r>
              <a:rPr lang="en-US" altLang="zh-TW" sz="2600" dirty="0" err="1">
                <a:ea typeface="新細明體" charset="-120"/>
              </a:rPr>
              <a:t>equityholders</a:t>
            </a:r>
            <a:r>
              <a:rPr lang="en-US" altLang="zh-TW" sz="2600" dirty="0">
                <a:ea typeface="新細明體" charset="-120"/>
              </a:rPr>
              <a:t> of a firm</a:t>
            </a:r>
          </a:p>
          <a:p>
            <a:pPr lvl="1" eaLnBrk="1" hangingPunct="1">
              <a:lnSpc>
                <a:spcPct val="95000"/>
              </a:lnSpc>
              <a:spcBef>
                <a:spcPts val="300"/>
              </a:spcBef>
              <a:defRPr/>
            </a:pPr>
            <a:r>
              <a:rPr lang="en-US" altLang="zh-TW" sz="2600" dirty="0">
                <a:ea typeface="新細明體" charset="-120"/>
              </a:rPr>
              <a:t>Also known as residual income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a:lstStyle/>
          <a:p>
            <a:pPr eaLnBrk="1" hangingPunct="1"/>
            <a:r>
              <a:rPr lang="en-US" altLang="zh-TW">
                <a:ea typeface="新細明體" charset="-120"/>
              </a:rPr>
              <a:t>Economic Value Added</a:t>
            </a:r>
          </a:p>
        </p:txBody>
      </p:sp>
      <p:sp>
        <p:nvSpPr>
          <p:cNvPr id="32771" name="Rectangle 3"/>
          <p:cNvSpPr>
            <a:spLocks noGrp="1" noChangeArrowheads="1"/>
          </p:cNvSpPr>
          <p:nvPr>
            <p:ph type="body" idx="1"/>
          </p:nvPr>
        </p:nvSpPr>
        <p:spPr>
          <a:xfrm>
            <a:off x="381000" y="1066800"/>
            <a:ext cx="8534400" cy="5410200"/>
          </a:xfrm>
        </p:spPr>
        <p:txBody>
          <a:bodyPr/>
          <a:lstStyle/>
          <a:p>
            <a:pPr eaLnBrk="1" hangingPunct="1">
              <a:spcBef>
                <a:spcPts val="600"/>
              </a:spcBef>
              <a:defRPr/>
            </a:pPr>
            <a:r>
              <a:rPr lang="en-US" altLang="zh-TW" sz="3000" dirty="0">
                <a:ea typeface="新細明體" charset="-120"/>
              </a:rPr>
              <a:t>EVA vs. net income</a:t>
            </a:r>
          </a:p>
          <a:p>
            <a:pPr lvl="1" eaLnBrk="1" hangingPunct="1">
              <a:spcBef>
                <a:spcPts val="600"/>
              </a:spcBef>
              <a:defRPr/>
            </a:pPr>
            <a:r>
              <a:rPr lang="en-US" altLang="zh-TW" sz="2600" dirty="0">
                <a:ea typeface="新細明體" charset="-120"/>
              </a:rPr>
              <a:t>Net income considers the interest payments and the taxes, but it does not take the required rate return of the equity into account</a:t>
            </a:r>
          </a:p>
          <a:p>
            <a:pPr lvl="1" eaLnBrk="1" hangingPunct="1">
              <a:spcBef>
                <a:spcPts val="600"/>
              </a:spcBef>
              <a:defRPr/>
            </a:pPr>
            <a:r>
              <a:rPr lang="en-US" altLang="zh-TW" sz="2600" dirty="0">
                <a:ea typeface="新細明體" charset="-120"/>
              </a:rPr>
              <a:t>EVA considers the opportunity costs of debt and equity, but it does not consider the effect of taxes (based on the definition in the text book)</a:t>
            </a:r>
          </a:p>
          <a:p>
            <a:pPr eaLnBrk="1" hangingPunct="1">
              <a:spcBef>
                <a:spcPts val="600"/>
              </a:spcBef>
              <a:defRPr/>
            </a:pPr>
            <a:r>
              <a:rPr lang="en-US" altLang="zh-TW" sz="3000" dirty="0">
                <a:ea typeface="新細明體" charset="-120"/>
              </a:rPr>
              <a:t>The definition of EVA in practice</a:t>
            </a:r>
          </a:p>
          <a:p>
            <a:pPr lvl="1" eaLnBrk="1" hangingPunct="1">
              <a:spcBef>
                <a:spcPts val="600"/>
              </a:spcBef>
              <a:defRPr/>
            </a:pPr>
            <a:r>
              <a:rPr lang="en-US" altLang="zh-TW" sz="2600" dirty="0">
                <a:effectLst>
                  <a:outerShdw blurRad="38100" dist="38100" dir="2700000" algn="tl">
                    <a:srgbClr val="000000">
                      <a:alpha val="43137"/>
                    </a:srgbClr>
                  </a:outerShdw>
                </a:effectLst>
              </a:rPr>
              <a:t>The difference between the net operating profit after tax (NOPAT) and the opportunity cost of invested capital, i.e., NOPAT </a:t>
            </a:r>
            <a:r>
              <a:rPr lang="en-US" altLang="zh-TW" sz="2600" dirty="0">
                <a:effectLst>
                  <a:outerShdw blurRad="38100" dist="38100" dir="2700000" algn="tl">
                    <a:srgbClr val="000000">
                      <a:alpha val="43137"/>
                    </a:srgbClr>
                  </a:outerShdw>
                </a:effectLst>
                <a:ea typeface="新細明體" charset="-120"/>
              </a:rPr>
              <a:t>– WACC × total capital</a:t>
            </a:r>
          </a:p>
        </p:txBody>
      </p:sp>
    </p:spTree>
    <p:extLst>
      <p:ext uri="{BB962C8B-B14F-4D97-AF65-F5344CB8AC3E}">
        <p14:creationId xmlns:p14="http://schemas.microsoft.com/office/powerpoint/2010/main" val="8693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zh-TW" sz="3600" dirty="0">
                <a:ea typeface="新細明體" charset="-120"/>
              </a:rPr>
              <a:t>Economic Value Added, 2011</a:t>
            </a:r>
          </a:p>
        </p:txBody>
      </p:sp>
      <p:sp>
        <p:nvSpPr>
          <p:cNvPr id="4" name="文字方塊 3"/>
          <p:cNvSpPr txBox="1">
            <a:spLocks noChangeArrowheads="1"/>
          </p:cNvSpPr>
          <p:nvPr/>
        </p:nvSpPr>
        <p:spPr bwMode="auto">
          <a:xfrm>
            <a:off x="533400" y="5133975"/>
            <a:ext cx="8077200" cy="1000274"/>
          </a:xfrm>
          <a:prstGeom prst="rect">
            <a:avLst/>
          </a:prstGeom>
          <a:noFill/>
          <a:ln w="9525">
            <a:noFill/>
            <a:miter lim="800000"/>
            <a:headEnd/>
            <a:tailEnd/>
          </a:ln>
        </p:spPr>
        <p:txBody>
          <a:bodyPr wrap="square">
            <a:spAutoFit/>
          </a:bodyPr>
          <a:lstStyle/>
          <a:p>
            <a:pPr marL="271463" indent="-271463">
              <a:spcBef>
                <a:spcPts val="600"/>
              </a:spcBef>
              <a:defRPr/>
            </a:pPr>
            <a:r>
              <a:rPr lang="en-US" altLang="zh-TW" sz="1800" dirty="0">
                <a:latin typeface="+mn-lt"/>
                <a:ea typeface="新細明體" charset="-120"/>
              </a:rPr>
              <a:t>※ Based on the value of ROA, HP was profitable in 2011</a:t>
            </a:r>
          </a:p>
          <a:p>
            <a:pPr marL="271463" indent="-271463">
              <a:spcBef>
                <a:spcPts val="600"/>
              </a:spcBef>
              <a:defRPr/>
            </a:pPr>
            <a:r>
              <a:rPr lang="en-US" altLang="zh-TW" sz="1800" dirty="0">
                <a:ea typeface="新細明體" charset="-120"/>
              </a:rPr>
              <a:t>※ </a:t>
            </a:r>
            <a:r>
              <a:rPr lang="en-US" altLang="zh-TW" sz="1800" dirty="0">
                <a:latin typeface="+mn-lt"/>
                <a:ea typeface="新細明體" charset="-120"/>
              </a:rPr>
              <a:t>However, due to its high cost of capital at 7.7%, HP did not cover its opportunity cost of capital, and thus the EVA of HP was negative</a:t>
            </a:r>
            <a:endParaRPr lang="zh-TW" altLang="en-US" sz="1800" dirty="0">
              <a:latin typeface="+mn-lt"/>
              <a:ea typeface="新細明體"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451" y="1293646"/>
            <a:ext cx="7715098" cy="3599078"/>
          </a:xfrm>
          <a:prstGeom prst="rect">
            <a:avLst/>
          </a:prstGeom>
        </p:spPr>
      </p:pic>
    </p:spTree>
    <p:extLst>
      <p:ext uri="{BB962C8B-B14F-4D97-AF65-F5344CB8AC3E}">
        <p14:creationId xmlns:p14="http://schemas.microsoft.com/office/powerpoint/2010/main" val="4189855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133600" y="2849563"/>
            <a:ext cx="5486400" cy="579437"/>
          </a:xfrm>
          <a:prstGeom prst="rect">
            <a:avLst/>
          </a:prstGeom>
          <a:noFill/>
          <a:ln w="9525">
            <a:noFill/>
            <a:miter lim="800000"/>
            <a:headEnd/>
            <a:tailEnd/>
          </a:ln>
        </p:spPr>
        <p:txBody>
          <a:bodyPr>
            <a:spAutoFit/>
          </a:bodyPr>
          <a:lstStyle/>
          <a:p>
            <a:pPr>
              <a:spcBef>
                <a:spcPct val="50000"/>
              </a:spcBef>
              <a:defRPr/>
            </a:pPr>
            <a:r>
              <a:rPr lang="en-US" altLang="zh-TW" sz="3200" b="1" dirty="0">
                <a:latin typeface="+mn-lt"/>
                <a:ea typeface="新細明體" charset="-120"/>
              </a:rPr>
              <a:t>14.4  RATIO ANALYSIS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81000" y="990600"/>
            <a:ext cx="8534400" cy="5867400"/>
          </a:xfrm>
        </p:spPr>
        <p:txBody>
          <a:bodyPr lIns="90488" tIns="44450" rIns="90488" bIns="44450"/>
          <a:lstStyle/>
          <a:p>
            <a:pPr>
              <a:spcBef>
                <a:spcPts val="600"/>
              </a:spcBef>
              <a:defRPr/>
            </a:pPr>
            <a:r>
              <a:rPr lang="en-US" altLang="zh-TW" sz="3000" dirty="0">
                <a:ea typeface="新細明體" charset="-120"/>
              </a:rPr>
              <a:t>Introduce the standard financial ratios (</a:t>
            </a:r>
            <a:r>
              <a:rPr lang="zh-TW" altLang="en-US" sz="3000" dirty="0">
                <a:ea typeface="新細明體" charset="-120"/>
              </a:rPr>
              <a:t>財務比率</a:t>
            </a:r>
            <a:r>
              <a:rPr lang="en-US" altLang="zh-TW" sz="3000" dirty="0">
                <a:ea typeface="新細明體" charset="-120"/>
              </a:rPr>
              <a:t>)</a:t>
            </a:r>
            <a:r>
              <a:rPr lang="zh-TW" altLang="en-US" sz="3000" dirty="0">
                <a:ea typeface="新細明體" charset="-120"/>
              </a:rPr>
              <a:t> </a:t>
            </a:r>
            <a:r>
              <a:rPr lang="en-US" altLang="zh-TW" sz="3000" dirty="0">
                <a:ea typeface="新細明體" charset="-120"/>
              </a:rPr>
              <a:t>from the accounting data</a:t>
            </a:r>
          </a:p>
          <a:p>
            <a:pPr lvl="1">
              <a:spcBef>
                <a:spcPts val="600"/>
              </a:spcBef>
              <a:defRPr/>
            </a:pPr>
            <a:r>
              <a:rPr lang="en-US" altLang="zh-TW" sz="2600" dirty="0">
                <a:ea typeface="新細明體" charset="-120"/>
              </a:rPr>
              <a:t>E.g., profitability ratios (</a:t>
            </a:r>
            <a:r>
              <a:rPr lang="zh-TW" altLang="en-US" sz="2600" dirty="0">
                <a:ea typeface="新細明體" charset="-120"/>
              </a:rPr>
              <a:t>獲利能力比率</a:t>
            </a:r>
            <a:r>
              <a:rPr lang="en-US" altLang="zh-TW" sz="2600" dirty="0">
                <a:ea typeface="新細明體" charset="-120"/>
              </a:rPr>
              <a:t>), asset utilization ratios</a:t>
            </a:r>
            <a:r>
              <a:rPr lang="zh-TW" altLang="en-US" sz="2600" dirty="0">
                <a:ea typeface="新細明體" charset="-120"/>
              </a:rPr>
              <a:t> </a:t>
            </a:r>
            <a:r>
              <a:rPr lang="en-US" altLang="zh-TW" sz="2600" dirty="0">
                <a:ea typeface="新細明體" charset="-120"/>
              </a:rPr>
              <a:t>(</a:t>
            </a:r>
            <a:r>
              <a:rPr lang="zh-TW" altLang="en-US" sz="2600" dirty="0">
                <a:ea typeface="新細明體" charset="-120"/>
              </a:rPr>
              <a:t>資產利用率</a:t>
            </a:r>
            <a:r>
              <a:rPr lang="en-US" altLang="zh-TW" sz="2600" dirty="0">
                <a:ea typeface="新細明體" charset="-120"/>
              </a:rPr>
              <a:t>), liquidity ratios</a:t>
            </a:r>
            <a:r>
              <a:rPr lang="zh-TW" altLang="en-US" sz="2600" dirty="0">
                <a:ea typeface="新細明體" charset="-120"/>
              </a:rPr>
              <a:t> </a:t>
            </a:r>
            <a:r>
              <a:rPr lang="en-US" altLang="zh-TW" sz="2600" dirty="0">
                <a:ea typeface="新細明體" charset="-120"/>
              </a:rPr>
              <a:t>(</a:t>
            </a:r>
            <a:r>
              <a:rPr lang="zh-TW" altLang="en-US" sz="2600" dirty="0">
                <a:ea typeface="新細明體" charset="-120"/>
              </a:rPr>
              <a:t>流動比率</a:t>
            </a:r>
            <a:r>
              <a:rPr lang="en-US" altLang="zh-TW" sz="2600" dirty="0">
                <a:ea typeface="新細明體" charset="-120"/>
              </a:rPr>
              <a:t>), leverage ratios</a:t>
            </a:r>
            <a:r>
              <a:rPr lang="zh-TW" altLang="en-US" sz="2600" dirty="0">
                <a:ea typeface="新細明體" charset="-120"/>
              </a:rPr>
              <a:t> </a:t>
            </a:r>
            <a:r>
              <a:rPr lang="en-US" altLang="zh-TW" sz="2600" dirty="0">
                <a:ea typeface="新細明體" charset="-120"/>
              </a:rPr>
              <a:t>(</a:t>
            </a:r>
            <a:r>
              <a:rPr lang="zh-TW" altLang="en-US" sz="2600" dirty="0">
                <a:ea typeface="新細明體" charset="-120"/>
              </a:rPr>
              <a:t>槓桿比率</a:t>
            </a:r>
            <a:r>
              <a:rPr lang="en-US" altLang="zh-TW" sz="2600" dirty="0">
                <a:ea typeface="新細明體" charset="-120"/>
              </a:rPr>
              <a:t>), and market price ratios</a:t>
            </a:r>
            <a:r>
              <a:rPr lang="zh-TW" altLang="en-US" sz="2600" dirty="0">
                <a:ea typeface="新細明體" charset="-120"/>
              </a:rPr>
              <a:t> </a:t>
            </a:r>
            <a:r>
              <a:rPr lang="en-US" altLang="zh-TW" sz="2600" dirty="0">
                <a:ea typeface="新細明體" charset="-120"/>
              </a:rPr>
              <a:t>(</a:t>
            </a:r>
            <a:r>
              <a:rPr lang="zh-TW" altLang="en-US" sz="2600" dirty="0">
                <a:ea typeface="新細明體" charset="-120"/>
              </a:rPr>
              <a:t>市價比率</a:t>
            </a:r>
            <a:r>
              <a:rPr lang="en-US" altLang="zh-TW" sz="2600" dirty="0">
                <a:ea typeface="新細明體" charset="-120"/>
              </a:rPr>
              <a:t>)</a:t>
            </a:r>
          </a:p>
          <a:p>
            <a:pPr>
              <a:spcBef>
                <a:spcPts val="600"/>
              </a:spcBef>
              <a:defRPr/>
            </a:pPr>
            <a:r>
              <a:rPr lang="en-US" altLang="zh-TW" sz="3000" dirty="0">
                <a:ea typeface="新細明體" charset="-120"/>
              </a:rPr>
              <a:t>Introduce the ratio decomposition analysis</a:t>
            </a:r>
            <a:r>
              <a:rPr lang="zh-TW" altLang="en-US" sz="3000" dirty="0">
                <a:ea typeface="新細明體" charset="-120"/>
              </a:rPr>
              <a:t> </a:t>
            </a:r>
            <a:r>
              <a:rPr lang="en-US" altLang="zh-TW" sz="3000" dirty="0">
                <a:ea typeface="新細明體" charset="-120"/>
              </a:rPr>
              <a:t>(</a:t>
            </a:r>
            <a:r>
              <a:rPr lang="zh-TW" altLang="en-US" sz="3000" dirty="0">
                <a:ea typeface="新細明體" charset="-120"/>
              </a:rPr>
              <a:t>比率解分析</a:t>
            </a:r>
            <a:r>
              <a:rPr lang="en-US" altLang="zh-TW" sz="3000" dirty="0">
                <a:ea typeface="新細明體" charset="-120"/>
              </a:rPr>
              <a:t>)</a:t>
            </a:r>
          </a:p>
          <a:p>
            <a:pPr>
              <a:spcBef>
                <a:spcPts val="600"/>
              </a:spcBef>
              <a:defRPr/>
            </a:pPr>
            <a:r>
              <a:rPr lang="en-US" altLang="zh-TW" sz="3000" dirty="0">
                <a:ea typeface="新細明體" charset="-120"/>
              </a:rPr>
              <a:t>Discuss the comparability (</a:t>
            </a:r>
            <a:r>
              <a:rPr lang="zh-TW" altLang="en-US" sz="3000" dirty="0">
                <a:ea typeface="新細明體" charset="-120"/>
              </a:rPr>
              <a:t>可比較性</a:t>
            </a:r>
            <a:r>
              <a:rPr lang="en-US" altLang="zh-TW" sz="3000" dirty="0">
                <a:ea typeface="新細明體" charset="-120"/>
              </a:rPr>
              <a:t>)</a:t>
            </a:r>
            <a:r>
              <a:rPr lang="zh-TW" altLang="en-US" sz="3000" dirty="0">
                <a:ea typeface="新細明體" charset="-120"/>
              </a:rPr>
              <a:t> </a:t>
            </a:r>
            <a:r>
              <a:rPr lang="en-US" altLang="zh-TW" sz="3000" dirty="0">
                <a:ea typeface="新細明體" charset="-120"/>
              </a:rPr>
              <a:t>problems arising from the flexibility of GAAP (generally accepted accounting principles) in the U.S.</a:t>
            </a:r>
          </a:p>
          <a:p>
            <a:pPr lvl="1">
              <a:spcBef>
                <a:spcPts val="600"/>
              </a:spcBef>
              <a:defRPr/>
            </a:pPr>
            <a:endParaRPr lang="en-US" altLang="zh-TW" dirty="0">
              <a:ea typeface="新細明體" charset="-120"/>
            </a:endParaRPr>
          </a:p>
        </p:txBody>
      </p:sp>
      <p:sp>
        <p:nvSpPr>
          <p:cNvPr id="17411" name="Rectangle 4"/>
          <p:cNvSpPr>
            <a:spLocks noGrp="1" noChangeArrowheads="1"/>
          </p:cNvSpPr>
          <p:nvPr>
            <p:ph type="title"/>
          </p:nvPr>
        </p:nvSpPr>
        <p:spPr>
          <a:xfrm>
            <a:off x="457200" y="76200"/>
            <a:ext cx="8229600" cy="914400"/>
          </a:xfrm>
        </p:spPr>
        <p:txBody>
          <a:bodyPr/>
          <a:lstStyle/>
          <a:p>
            <a:r>
              <a:rPr lang="en-US" altLang="zh-TW" sz="4000">
                <a:ea typeface="新細明體" charset="-120"/>
              </a:rPr>
              <a:t>Learning </a:t>
            </a:r>
            <a:r>
              <a:rPr lang="en-US" altLang="zh-TW">
                <a:ea typeface="新細明體" charset="-120"/>
              </a:rPr>
              <a:t>Goals </a:t>
            </a:r>
            <a:r>
              <a:rPr lang="en-US" altLang="zh-TW" dirty="0">
                <a:ea typeface="新細明體" charset="-120"/>
              </a:rPr>
              <a:t>of Chapter 14</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95250"/>
            <a:ext cx="9144000" cy="762000"/>
          </a:xfrm>
          <a:noFill/>
        </p:spPr>
        <p:txBody>
          <a:bodyPr lIns="90488" tIns="44450" rIns="90488" bIns="44450" anchor="b"/>
          <a:lstStyle/>
          <a:p>
            <a:pPr eaLnBrk="1" hangingPunct="1"/>
            <a:r>
              <a:rPr lang="en-US" altLang="zh-TW" dirty="0">
                <a:ea typeface="新細明體" charset="-120"/>
              </a:rPr>
              <a:t>Summary of Financial Ratios</a:t>
            </a:r>
          </a:p>
        </p:txBody>
      </p:sp>
      <p:sp>
        <p:nvSpPr>
          <p:cNvPr id="16387" name="Rectangle 3"/>
          <p:cNvSpPr>
            <a:spLocks noGrp="1" noChangeArrowheads="1"/>
          </p:cNvSpPr>
          <p:nvPr>
            <p:ph type="body" idx="1"/>
          </p:nvPr>
        </p:nvSpPr>
        <p:spPr>
          <a:xfrm>
            <a:off x="381000" y="990600"/>
            <a:ext cx="8229600" cy="5486400"/>
          </a:xfrm>
        </p:spPr>
        <p:txBody>
          <a:bodyPr lIns="90488" tIns="44450" rIns="90488" bIns="44450"/>
          <a:lstStyle/>
          <a:p>
            <a:pPr eaLnBrk="1" hangingPunct="1">
              <a:lnSpc>
                <a:spcPct val="97000"/>
              </a:lnSpc>
              <a:spcBef>
                <a:spcPts val="400"/>
              </a:spcBef>
              <a:defRPr/>
            </a:pPr>
            <a:r>
              <a:rPr lang="en-US" altLang="zh-TW" sz="3000" dirty="0">
                <a:ea typeface="新細明體" charset="-120"/>
              </a:rPr>
              <a:t>Profitability ratios (</a:t>
            </a:r>
            <a:r>
              <a:rPr lang="zh-TW" altLang="en-US" sz="3000" dirty="0">
                <a:ea typeface="新細明體" charset="-120"/>
              </a:rPr>
              <a:t>獲利能力比率</a:t>
            </a:r>
            <a:r>
              <a:rPr lang="en-US" altLang="zh-TW" sz="3000" dirty="0">
                <a:ea typeface="新細明體" charset="-120"/>
              </a:rPr>
              <a:t>)</a:t>
            </a:r>
          </a:p>
          <a:p>
            <a:pPr lvl="1" eaLnBrk="1" hangingPunct="1">
              <a:lnSpc>
                <a:spcPct val="97000"/>
              </a:lnSpc>
              <a:spcBef>
                <a:spcPts val="400"/>
              </a:spcBef>
              <a:defRPr/>
            </a:pPr>
            <a:r>
              <a:rPr lang="en-US" altLang="zh-TW" sz="2600" dirty="0">
                <a:ea typeface="新細明體" charset="-120"/>
              </a:rPr>
              <a:t>ROA, ROE, return on sales (profit margin)</a:t>
            </a:r>
          </a:p>
          <a:p>
            <a:pPr eaLnBrk="1" hangingPunct="1">
              <a:lnSpc>
                <a:spcPct val="97000"/>
              </a:lnSpc>
              <a:spcBef>
                <a:spcPts val="400"/>
              </a:spcBef>
              <a:defRPr/>
            </a:pPr>
            <a:r>
              <a:rPr lang="en-US" altLang="zh-TW" sz="3000" dirty="0">
                <a:ea typeface="新細明體" charset="-120"/>
              </a:rPr>
              <a:t>Turnover or Asset utilization ratios (</a:t>
            </a:r>
            <a:r>
              <a:rPr lang="zh-TW" altLang="en-US" sz="3000" dirty="0">
                <a:ea typeface="新細明體" charset="-120"/>
              </a:rPr>
              <a:t>總資產周轉率或資產利用率</a:t>
            </a:r>
            <a:r>
              <a:rPr lang="en-US" altLang="zh-TW" sz="3000" dirty="0">
                <a:ea typeface="新細明體" charset="-120"/>
              </a:rPr>
              <a:t>)</a:t>
            </a:r>
          </a:p>
          <a:p>
            <a:pPr lvl="1" eaLnBrk="1" hangingPunct="1">
              <a:lnSpc>
                <a:spcPct val="97000"/>
              </a:lnSpc>
              <a:spcBef>
                <a:spcPts val="400"/>
              </a:spcBef>
              <a:defRPr/>
            </a:pPr>
            <a:r>
              <a:rPr lang="en-US" altLang="zh-TW" sz="2600" dirty="0">
                <a:ea typeface="新細明體" charset="-120"/>
              </a:rPr>
              <a:t>Fixed-asset turnover</a:t>
            </a:r>
            <a:r>
              <a:rPr lang="zh-TW" altLang="en-US" sz="2600" dirty="0">
                <a:ea typeface="新細明體" charset="-120"/>
              </a:rPr>
              <a:t> </a:t>
            </a:r>
            <a:r>
              <a:rPr lang="en-US" altLang="zh-TW" sz="2600" dirty="0">
                <a:ea typeface="新細明體" charset="-120"/>
              </a:rPr>
              <a:t>ratio (</a:t>
            </a:r>
            <a:r>
              <a:rPr lang="zh-TW" altLang="en-US" sz="2600" dirty="0">
                <a:ea typeface="新細明體" charset="-120"/>
              </a:rPr>
              <a:t>固定資產周轉率</a:t>
            </a:r>
            <a:r>
              <a:rPr lang="en-US" altLang="zh-TW" sz="2600" dirty="0">
                <a:ea typeface="新細明體" charset="-120"/>
              </a:rPr>
              <a:t>)</a:t>
            </a:r>
          </a:p>
          <a:p>
            <a:pPr lvl="2" eaLnBrk="1" hangingPunct="1">
              <a:lnSpc>
                <a:spcPct val="97000"/>
              </a:lnSpc>
              <a:spcBef>
                <a:spcPts val="400"/>
              </a:spcBef>
              <a:defRPr/>
            </a:pPr>
            <a:r>
              <a:rPr lang="en-US" altLang="zh-TW" sz="2200" dirty="0">
                <a:ea typeface="新細明體" charset="-120"/>
              </a:rPr>
              <a:t>Ratios of sales to fixed assets</a:t>
            </a:r>
          </a:p>
          <a:p>
            <a:pPr lvl="2" eaLnBrk="1" hangingPunct="1">
              <a:lnSpc>
                <a:spcPct val="97000"/>
              </a:lnSpc>
              <a:spcBef>
                <a:spcPts val="400"/>
              </a:spcBef>
              <a:defRPr/>
            </a:pPr>
            <a:r>
              <a:rPr lang="en-US" altLang="zh-TW" sz="2200" dirty="0">
                <a:ea typeface="新細明體" charset="-120"/>
              </a:rPr>
              <a:t>The turnover ratios is useful to estimate the efficiency of a subcategory of assets</a:t>
            </a:r>
          </a:p>
          <a:p>
            <a:pPr lvl="1" eaLnBrk="1" hangingPunct="1">
              <a:lnSpc>
                <a:spcPct val="97000"/>
              </a:lnSpc>
              <a:spcBef>
                <a:spcPts val="400"/>
              </a:spcBef>
              <a:defRPr/>
            </a:pPr>
            <a:r>
              <a:rPr lang="en-US" altLang="zh-TW" sz="2600" dirty="0">
                <a:ea typeface="新細明體" charset="-120"/>
              </a:rPr>
              <a:t>Industry turnover ratio (</a:t>
            </a:r>
            <a:r>
              <a:rPr lang="zh-TW" altLang="en-US" sz="2600" dirty="0">
                <a:ea typeface="新細明體" charset="-120"/>
              </a:rPr>
              <a:t>存貨周轉率</a:t>
            </a:r>
            <a:r>
              <a:rPr lang="en-US" altLang="zh-TW" sz="2600" dirty="0">
                <a:ea typeface="新細明體" charset="-120"/>
              </a:rPr>
              <a:t>)</a:t>
            </a:r>
          </a:p>
          <a:p>
            <a:pPr lvl="2" eaLnBrk="1" hangingPunct="1">
              <a:lnSpc>
                <a:spcPct val="97000"/>
              </a:lnSpc>
              <a:spcBef>
                <a:spcPts val="400"/>
              </a:spcBef>
              <a:defRPr/>
            </a:pPr>
            <a:r>
              <a:rPr lang="en-US" altLang="zh-TW" sz="2200" dirty="0">
                <a:ea typeface="新細明體" charset="-120"/>
              </a:rPr>
              <a:t>Cost of goods sold divided by average inventory (note that the inventory is valued at cost)</a:t>
            </a:r>
          </a:p>
          <a:p>
            <a:pPr lvl="2" eaLnBrk="1" hangingPunct="1">
              <a:lnSpc>
                <a:spcPct val="97000"/>
              </a:lnSpc>
              <a:spcBef>
                <a:spcPts val="400"/>
              </a:spcBef>
              <a:defRPr/>
            </a:pPr>
            <a:r>
              <a:rPr lang="en-US" altLang="zh-TW" sz="2200" dirty="0">
                <a:ea typeface="新細明體" charset="-120"/>
              </a:rPr>
              <a:t>Measure the speed with which inventory is turned over</a:t>
            </a:r>
          </a:p>
        </p:txBody>
      </p:sp>
    </p:spTree>
    <p:extLst>
      <p:ext uri="{BB962C8B-B14F-4D97-AF65-F5344CB8AC3E}">
        <p14:creationId xmlns:p14="http://schemas.microsoft.com/office/powerpoint/2010/main" val="5076896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95250"/>
            <a:ext cx="9144000" cy="762000"/>
          </a:xfrm>
          <a:noFill/>
        </p:spPr>
        <p:txBody>
          <a:bodyPr lIns="90488" tIns="44450" rIns="90488" bIns="44450" anchor="b"/>
          <a:lstStyle/>
          <a:p>
            <a:pPr eaLnBrk="1" hangingPunct="1"/>
            <a:r>
              <a:rPr lang="en-US" altLang="zh-TW" dirty="0">
                <a:ea typeface="新細明體" charset="-120"/>
              </a:rPr>
              <a:t>Summary of Financial Ratios</a:t>
            </a:r>
          </a:p>
        </p:txBody>
      </p:sp>
      <p:sp>
        <p:nvSpPr>
          <p:cNvPr id="16387" name="Rectangle 3"/>
          <p:cNvSpPr>
            <a:spLocks noGrp="1" noChangeArrowheads="1"/>
          </p:cNvSpPr>
          <p:nvPr>
            <p:ph type="body" idx="1"/>
          </p:nvPr>
        </p:nvSpPr>
        <p:spPr>
          <a:xfrm>
            <a:off x="381000" y="990600"/>
            <a:ext cx="8382000" cy="5791200"/>
          </a:xfrm>
        </p:spPr>
        <p:txBody>
          <a:bodyPr lIns="90488" tIns="44450" rIns="90488" bIns="44450"/>
          <a:lstStyle/>
          <a:p>
            <a:pPr lvl="1" eaLnBrk="1" hangingPunct="1">
              <a:lnSpc>
                <a:spcPct val="97000"/>
              </a:lnSpc>
              <a:spcBef>
                <a:spcPts val="400"/>
              </a:spcBef>
              <a:defRPr/>
            </a:pPr>
            <a:r>
              <a:rPr lang="en-US" altLang="zh-TW" sz="2600" dirty="0">
                <a:ea typeface="新細明體" charset="-120"/>
              </a:rPr>
              <a:t>Average collection period (</a:t>
            </a:r>
            <a:r>
              <a:rPr lang="zh-TW" altLang="en-US" sz="2600" dirty="0">
                <a:ea typeface="新細明體" charset="-120"/>
              </a:rPr>
              <a:t>應收帳款平均收帳期</a:t>
            </a:r>
            <a:r>
              <a:rPr lang="en-US" altLang="zh-TW" sz="2600" dirty="0">
                <a:ea typeface="新細明體" charset="-120"/>
              </a:rPr>
              <a:t>)</a:t>
            </a:r>
          </a:p>
          <a:p>
            <a:pPr lvl="2" eaLnBrk="1" hangingPunct="1">
              <a:lnSpc>
                <a:spcPct val="97000"/>
              </a:lnSpc>
              <a:spcBef>
                <a:spcPts val="400"/>
              </a:spcBef>
              <a:defRPr/>
            </a:pPr>
            <a:r>
              <a:rPr lang="en-US" altLang="zh-TW" sz="2200" dirty="0">
                <a:ea typeface="新細明體" charset="-120"/>
              </a:rPr>
              <a:t>Equals (average accounts receivables) / (daily sales)</a:t>
            </a:r>
          </a:p>
          <a:p>
            <a:pPr lvl="2" eaLnBrk="1" hangingPunct="1">
              <a:lnSpc>
                <a:spcPct val="97000"/>
              </a:lnSpc>
              <a:spcBef>
                <a:spcPts val="400"/>
              </a:spcBef>
              <a:defRPr/>
            </a:pPr>
            <a:r>
              <a:rPr lang="en-US" altLang="zh-TW" sz="2200" dirty="0">
                <a:ea typeface="新細明體" charset="-120"/>
              </a:rPr>
              <a:t>Also known as days sales in receivables</a:t>
            </a:r>
          </a:p>
          <a:p>
            <a:pPr lvl="2" eaLnBrk="1" hangingPunct="1">
              <a:lnSpc>
                <a:spcPct val="97000"/>
              </a:lnSpc>
              <a:spcBef>
                <a:spcPts val="400"/>
              </a:spcBef>
              <a:defRPr/>
            </a:pPr>
            <a:r>
              <a:rPr lang="en-US" altLang="zh-TW" sz="2000" dirty="0">
                <a:ea typeface="新細明體" charset="-120"/>
              </a:rPr>
              <a:t>This ratio approximates the average lag between the date of sale and the date payment is received</a:t>
            </a:r>
            <a:endParaRPr lang="en-US" altLang="zh-TW" sz="2200" dirty="0">
              <a:ea typeface="新細明體" charset="-120"/>
            </a:endParaRPr>
          </a:p>
          <a:p>
            <a:pPr lvl="2" eaLnBrk="1" hangingPunct="1">
              <a:lnSpc>
                <a:spcPct val="97000"/>
              </a:lnSpc>
              <a:spcBef>
                <a:spcPts val="400"/>
              </a:spcBef>
              <a:defRPr/>
            </a:pPr>
            <a:r>
              <a:rPr lang="en-US" altLang="zh-TW" sz="2200" dirty="0">
                <a:ea typeface="新細明體" charset="-120"/>
              </a:rPr>
              <a:t>A longer collection period implies less bargaining power of a firm</a:t>
            </a:r>
          </a:p>
          <a:p>
            <a:pPr eaLnBrk="1" hangingPunct="1">
              <a:defRPr/>
            </a:pPr>
            <a:r>
              <a:rPr lang="en-US" altLang="zh-TW" sz="3000" dirty="0">
                <a:ea typeface="新細明體" charset="-120"/>
              </a:rPr>
              <a:t>Liquidity ratios (</a:t>
            </a:r>
            <a:r>
              <a:rPr lang="zh-TW" altLang="en-US" sz="3000" dirty="0">
                <a:ea typeface="新細明體" charset="-120"/>
              </a:rPr>
              <a:t>流動性比率</a:t>
            </a:r>
            <a:r>
              <a:rPr lang="en-US" altLang="zh-TW" sz="3000" dirty="0">
                <a:ea typeface="新細明體" charset="-120"/>
              </a:rPr>
              <a:t>)</a:t>
            </a:r>
          </a:p>
          <a:p>
            <a:pPr lvl="1" eaLnBrk="1" hangingPunct="1">
              <a:defRPr/>
            </a:pPr>
            <a:r>
              <a:rPr lang="en-US" altLang="zh-TW" sz="2600" dirty="0">
                <a:ea typeface="新細明體" charset="-120"/>
              </a:rPr>
              <a:t>Current ratio (</a:t>
            </a:r>
            <a:r>
              <a:rPr lang="zh-TW" altLang="en-US" sz="2600" dirty="0">
                <a:ea typeface="新細明體" charset="-120"/>
              </a:rPr>
              <a:t>流動比率</a:t>
            </a:r>
            <a:r>
              <a:rPr lang="en-US" altLang="zh-TW" sz="2600" dirty="0">
                <a:ea typeface="新細明體" charset="-120"/>
              </a:rPr>
              <a:t>), quick ratio</a:t>
            </a:r>
            <a:r>
              <a:rPr lang="zh-TW" altLang="en-US" sz="2600" dirty="0">
                <a:ea typeface="新細明體" charset="-120"/>
              </a:rPr>
              <a:t> </a:t>
            </a:r>
            <a:r>
              <a:rPr lang="en-US" altLang="zh-TW" sz="2600" dirty="0">
                <a:ea typeface="新細明體" charset="-120"/>
              </a:rPr>
              <a:t>(</a:t>
            </a:r>
            <a:r>
              <a:rPr lang="zh-TW" altLang="en-US" sz="2600" dirty="0">
                <a:ea typeface="新細明體" charset="-120"/>
              </a:rPr>
              <a:t>速動比率</a:t>
            </a:r>
            <a:r>
              <a:rPr lang="en-US" altLang="zh-TW" sz="2600" dirty="0">
                <a:ea typeface="新細明體" charset="-120"/>
              </a:rPr>
              <a:t>), and cash ratio</a:t>
            </a:r>
            <a:r>
              <a:rPr lang="zh-TW" altLang="en-US" sz="2600" dirty="0">
                <a:ea typeface="新細明體" charset="-120"/>
              </a:rPr>
              <a:t> </a:t>
            </a:r>
            <a:r>
              <a:rPr lang="en-US" altLang="zh-TW" sz="2600" dirty="0">
                <a:ea typeface="新細明體" charset="-120"/>
              </a:rPr>
              <a:t>(</a:t>
            </a:r>
            <a:r>
              <a:rPr lang="zh-TW" altLang="en-US" sz="2600" dirty="0">
                <a:ea typeface="新細明體" charset="-120"/>
              </a:rPr>
              <a:t>現金比率</a:t>
            </a:r>
            <a:r>
              <a:rPr lang="en-US" altLang="zh-TW" sz="2600" dirty="0">
                <a:ea typeface="新細明體" charset="-120"/>
              </a:rPr>
              <a:t>)</a:t>
            </a:r>
          </a:p>
          <a:p>
            <a:pPr eaLnBrk="1" hangingPunct="1">
              <a:defRPr/>
            </a:pPr>
            <a:r>
              <a:rPr lang="en-US" altLang="zh-TW" sz="3000" dirty="0">
                <a:ea typeface="新細明體" charset="-120"/>
              </a:rPr>
              <a:t>Leverage</a:t>
            </a:r>
            <a:r>
              <a:rPr lang="zh-TW" altLang="en-US" sz="3000" dirty="0">
                <a:ea typeface="新細明體" charset="-120"/>
              </a:rPr>
              <a:t> </a:t>
            </a:r>
            <a:r>
              <a:rPr lang="en-US" altLang="zh-TW" sz="3000" dirty="0">
                <a:ea typeface="新細明體" charset="-120"/>
              </a:rPr>
              <a:t>ratios (</a:t>
            </a:r>
            <a:r>
              <a:rPr lang="zh-TW" altLang="en-US" sz="3000" dirty="0">
                <a:ea typeface="新細明體" charset="-120"/>
              </a:rPr>
              <a:t>槓桿比率</a:t>
            </a:r>
            <a:r>
              <a:rPr lang="en-US" altLang="zh-TW" sz="3000" dirty="0">
                <a:ea typeface="新細明體" charset="-120"/>
              </a:rPr>
              <a:t>)</a:t>
            </a:r>
          </a:p>
          <a:p>
            <a:pPr lvl="1" eaLnBrk="1" hangingPunct="1">
              <a:defRPr/>
            </a:pPr>
            <a:r>
              <a:rPr lang="en-US" altLang="zh-TW" sz="2600" dirty="0">
                <a:ea typeface="新細明體" charset="-120"/>
              </a:rPr>
              <a:t>Interest burden ratio (</a:t>
            </a:r>
            <a:r>
              <a:rPr lang="zh-TW" altLang="en-US" sz="2600" dirty="0">
                <a:ea typeface="新細明體" charset="-120"/>
              </a:rPr>
              <a:t>利息負擔率</a:t>
            </a:r>
            <a:r>
              <a:rPr lang="en-US" altLang="zh-TW" sz="2600" dirty="0">
                <a:ea typeface="新細明體" charset="-120"/>
              </a:rPr>
              <a:t>), interest coverage ratio (</a:t>
            </a:r>
            <a:r>
              <a:rPr lang="zh-TW" altLang="en-US" sz="2600" dirty="0">
                <a:ea typeface="新細明體" charset="-120"/>
              </a:rPr>
              <a:t>利息覆蓋率</a:t>
            </a:r>
            <a:r>
              <a:rPr lang="en-US" altLang="zh-TW" sz="2600" dirty="0">
                <a:ea typeface="新細明體" charset="-120"/>
              </a:rPr>
              <a:t>), leverage</a:t>
            </a:r>
            <a:r>
              <a:rPr lang="zh-TW" altLang="en-US" sz="2600" dirty="0">
                <a:ea typeface="新細明體" charset="-120"/>
              </a:rPr>
              <a:t> </a:t>
            </a:r>
            <a:r>
              <a:rPr lang="en-US" altLang="zh-TW" sz="2600" dirty="0">
                <a:ea typeface="新細明體" charset="-120"/>
              </a:rPr>
              <a:t>ratio (</a:t>
            </a:r>
            <a:r>
              <a:rPr lang="zh-TW" altLang="en-US" sz="2600" dirty="0">
                <a:ea typeface="新細明體" charset="-120"/>
              </a:rPr>
              <a:t>槓桿比率</a:t>
            </a:r>
            <a:r>
              <a:rPr lang="en-US" altLang="zh-TW" sz="2600" dirty="0">
                <a:ea typeface="新細明體" charset="-120"/>
              </a:rPr>
              <a:t>), compound leverage factor</a:t>
            </a:r>
            <a:r>
              <a:rPr lang="zh-TW" altLang="en-US" sz="2600" dirty="0">
                <a:ea typeface="新細明體" charset="-120"/>
              </a:rPr>
              <a:t> </a:t>
            </a:r>
            <a:r>
              <a:rPr lang="en-US" altLang="zh-TW" sz="2600" dirty="0">
                <a:ea typeface="新細明體" charset="-120"/>
              </a:rPr>
              <a:t>(</a:t>
            </a:r>
            <a:r>
              <a:rPr lang="zh-TW" altLang="en-US" sz="2600" dirty="0">
                <a:ea typeface="新細明體" charset="-120"/>
              </a:rPr>
              <a:t>複合槓桿因子</a:t>
            </a:r>
            <a:r>
              <a:rPr lang="en-US" altLang="zh-TW" sz="2600" dirty="0">
                <a:ea typeface="新細明體" charset="-120"/>
              </a:rPr>
              <a:t>)</a:t>
            </a:r>
          </a:p>
        </p:txBody>
      </p:sp>
    </p:spTree>
    <p:extLst>
      <p:ext uri="{BB962C8B-B14F-4D97-AF65-F5344CB8AC3E}">
        <p14:creationId xmlns:p14="http://schemas.microsoft.com/office/powerpoint/2010/main" val="33104021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95250"/>
            <a:ext cx="9144000" cy="762000"/>
          </a:xfrm>
          <a:noFill/>
        </p:spPr>
        <p:txBody>
          <a:bodyPr lIns="90488" tIns="44450" rIns="90488" bIns="44450" anchor="b"/>
          <a:lstStyle/>
          <a:p>
            <a:pPr eaLnBrk="1" hangingPunct="1"/>
            <a:r>
              <a:rPr lang="en-US" altLang="zh-TW" dirty="0">
                <a:ea typeface="新細明體" charset="-120"/>
              </a:rPr>
              <a:t>Financial Ratios Summary</a:t>
            </a:r>
          </a:p>
        </p:txBody>
      </p:sp>
      <p:sp>
        <p:nvSpPr>
          <p:cNvPr id="16387" name="Rectangle 3"/>
          <p:cNvSpPr>
            <a:spLocks noGrp="1" noChangeArrowheads="1"/>
          </p:cNvSpPr>
          <p:nvPr>
            <p:ph type="body" idx="1"/>
          </p:nvPr>
        </p:nvSpPr>
        <p:spPr>
          <a:xfrm>
            <a:off x="381000" y="990600"/>
            <a:ext cx="8229600" cy="5334000"/>
          </a:xfrm>
        </p:spPr>
        <p:txBody>
          <a:bodyPr lIns="90488" tIns="44450" rIns="90488" bIns="44450"/>
          <a:lstStyle/>
          <a:p>
            <a:pPr eaLnBrk="1" hangingPunct="1">
              <a:defRPr/>
            </a:pPr>
            <a:r>
              <a:rPr lang="en-US" altLang="zh-TW" sz="3000" dirty="0">
                <a:ea typeface="新細明體" charset="-120"/>
              </a:rPr>
              <a:t>Market price ratios</a:t>
            </a:r>
            <a:r>
              <a:rPr lang="zh-TW" altLang="en-US" sz="3000" dirty="0">
                <a:ea typeface="新細明體" charset="-120"/>
              </a:rPr>
              <a:t> </a:t>
            </a:r>
            <a:r>
              <a:rPr lang="en-US" altLang="zh-TW" sz="3000" dirty="0">
                <a:ea typeface="新細明體" charset="-120"/>
              </a:rPr>
              <a:t>(</a:t>
            </a:r>
            <a:r>
              <a:rPr lang="zh-TW" altLang="en-US" sz="3000" dirty="0">
                <a:ea typeface="新細明體" charset="-120"/>
              </a:rPr>
              <a:t>市價比率</a:t>
            </a:r>
            <a:r>
              <a:rPr lang="en-US" altLang="zh-TW" sz="3000" dirty="0">
                <a:ea typeface="新細明體" charset="-120"/>
              </a:rPr>
              <a:t>)</a:t>
            </a:r>
          </a:p>
          <a:p>
            <a:pPr lvl="1" eaLnBrk="1" hangingPunct="1">
              <a:defRPr/>
            </a:pPr>
            <a:r>
              <a:rPr lang="en-US" altLang="zh-TW" sz="2600" dirty="0">
                <a:ea typeface="新細明體" charset="-120"/>
              </a:rPr>
              <a:t>Market-to-book</a:t>
            </a:r>
            <a:r>
              <a:rPr lang="zh-TW" altLang="en-US" sz="2600" dirty="0">
                <a:ea typeface="新細明體" charset="-120"/>
              </a:rPr>
              <a:t> </a:t>
            </a:r>
            <a:r>
              <a:rPr lang="en-US" altLang="zh-TW" sz="2600" dirty="0">
                <a:ea typeface="新細明體" charset="-120"/>
              </a:rPr>
              <a:t>ratio</a:t>
            </a:r>
            <a:r>
              <a:rPr lang="zh-TW" altLang="en-US" sz="2600" dirty="0">
                <a:ea typeface="新細明體" charset="-120"/>
              </a:rPr>
              <a:t> </a:t>
            </a:r>
            <a:r>
              <a:rPr lang="en-US" altLang="zh-TW" sz="2600" dirty="0">
                <a:ea typeface="新細明體" charset="-120"/>
              </a:rPr>
              <a:t>(</a:t>
            </a:r>
            <a:r>
              <a:rPr lang="zh-TW" altLang="en-US" sz="2600" dirty="0">
                <a:ea typeface="新細明體" charset="-120"/>
              </a:rPr>
              <a:t>市價帳面比</a:t>
            </a:r>
            <a:r>
              <a:rPr lang="en-US" altLang="zh-TW" sz="2600" dirty="0">
                <a:ea typeface="新細明體" charset="-120"/>
              </a:rPr>
              <a:t>), price-earnings ratio</a:t>
            </a:r>
            <a:r>
              <a:rPr lang="zh-TW" altLang="en-US" sz="2600" dirty="0">
                <a:ea typeface="新細明體" charset="-120"/>
              </a:rPr>
              <a:t> </a:t>
            </a:r>
            <a:r>
              <a:rPr lang="en-US" altLang="zh-TW" sz="2600" dirty="0">
                <a:ea typeface="新細明體" charset="-120"/>
              </a:rPr>
              <a:t>(</a:t>
            </a:r>
            <a:r>
              <a:rPr lang="zh-TW" altLang="en-US" sz="2600" dirty="0">
                <a:ea typeface="新細明體" charset="-120"/>
              </a:rPr>
              <a:t>本益比</a:t>
            </a:r>
            <a:r>
              <a:rPr lang="en-US" altLang="zh-TW" sz="2600" dirty="0">
                <a:ea typeface="新細明體" charset="-120"/>
              </a:rPr>
              <a:t>), earnings yield</a:t>
            </a:r>
            <a:r>
              <a:rPr lang="zh-TW" altLang="en-US" sz="2600" dirty="0">
                <a:ea typeface="新細明體" charset="-120"/>
              </a:rPr>
              <a:t> </a:t>
            </a:r>
            <a:r>
              <a:rPr lang="en-US" altLang="zh-TW" sz="2600" dirty="0">
                <a:ea typeface="新細明體" charset="-120"/>
              </a:rPr>
              <a:t>(</a:t>
            </a:r>
            <a:r>
              <a:rPr lang="zh-TW" altLang="en-US" sz="2600" dirty="0">
                <a:ea typeface="新細明體" charset="-120"/>
              </a:rPr>
              <a:t>盈利收益率</a:t>
            </a:r>
            <a:r>
              <a:rPr lang="en-US" altLang="zh-TW" sz="2600" dirty="0">
                <a:ea typeface="新細明體" charset="-120"/>
              </a:rPr>
              <a:t>)</a:t>
            </a:r>
          </a:p>
          <a:p>
            <a:pPr eaLnBrk="1" hangingPunct="1">
              <a:buNone/>
              <a:defRPr/>
            </a:pPr>
            <a:r>
              <a:rPr lang="en-US" altLang="zh-TW" sz="2600" dirty="0">
                <a:ea typeface="新細明體" charset="-120"/>
              </a:rPr>
              <a:t>※</a:t>
            </a:r>
            <a:r>
              <a:rPr lang="zh-TW" altLang="en-US" sz="2600" dirty="0">
                <a:ea typeface="新細明體" charset="-120"/>
              </a:rPr>
              <a:t> </a:t>
            </a:r>
            <a:r>
              <a:rPr lang="en-US" altLang="zh-TW" sz="2600" dirty="0">
                <a:ea typeface="新細明體" charset="-120"/>
              </a:rPr>
              <a:t>This section first introduces the DuPont system</a:t>
            </a:r>
            <a:r>
              <a:rPr lang="zh-TW" altLang="en-US" sz="2600" dirty="0">
                <a:ea typeface="新細明體" charset="-120"/>
              </a:rPr>
              <a:t> </a:t>
            </a:r>
            <a:r>
              <a:rPr lang="en-US" altLang="zh-TW" sz="2600" dirty="0">
                <a:ea typeface="新細明體" charset="-120"/>
              </a:rPr>
              <a:t>to analyze ROE and ROA</a:t>
            </a:r>
          </a:p>
          <a:p>
            <a:pPr eaLnBrk="1" hangingPunct="1">
              <a:buNone/>
              <a:defRPr/>
            </a:pPr>
            <a:r>
              <a:rPr lang="en-US" altLang="zh-TW" sz="2600" dirty="0">
                <a:ea typeface="新細明體" charset="-120"/>
              </a:rPr>
              <a:t>※ An example of Growth Industries (GI) company is then used to calculate all financial ratios in 2014</a:t>
            </a:r>
          </a:p>
          <a:p>
            <a:pPr eaLnBrk="1" hangingPunct="1">
              <a:defRPr/>
            </a:pPr>
            <a:endParaRPr lang="en-US" altLang="zh-TW" sz="3000" dirty="0">
              <a:ea typeface="新細明體" charset="-120"/>
            </a:endParaRPr>
          </a:p>
          <a:p>
            <a:pPr eaLnBrk="1" hangingPunct="1">
              <a:defRPr/>
            </a:pPr>
            <a:endParaRPr lang="zh-TW" altLang="en-US" sz="3000" dirty="0">
              <a:ea typeface="新細明體" charset="-120"/>
            </a:endParaRPr>
          </a:p>
        </p:txBody>
      </p:sp>
    </p:spTree>
    <p:extLst>
      <p:ext uri="{BB962C8B-B14F-4D97-AF65-F5344CB8AC3E}">
        <p14:creationId xmlns:p14="http://schemas.microsoft.com/office/powerpoint/2010/main" val="173855195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57150"/>
            <a:ext cx="9144000" cy="819150"/>
          </a:xfrm>
          <a:noFill/>
        </p:spPr>
        <p:txBody>
          <a:bodyPr lIns="90488" tIns="44450" rIns="90488" bIns="44450" anchor="b"/>
          <a:lstStyle/>
          <a:p>
            <a:pPr eaLnBrk="1" hangingPunct="1"/>
            <a:r>
              <a:rPr lang="en-US" altLang="zh-TW">
                <a:ea typeface="新細明體" charset="-120"/>
              </a:rPr>
              <a:t>Ratio Analysis</a:t>
            </a:r>
          </a:p>
        </p:txBody>
      </p:sp>
      <p:sp>
        <p:nvSpPr>
          <p:cNvPr id="15363" name="Rectangle 3"/>
          <p:cNvSpPr>
            <a:spLocks noGrp="1" noChangeArrowheads="1"/>
          </p:cNvSpPr>
          <p:nvPr>
            <p:ph type="body" idx="1"/>
          </p:nvPr>
        </p:nvSpPr>
        <p:spPr>
          <a:xfrm>
            <a:off x="400050" y="1143000"/>
            <a:ext cx="8229600" cy="4911725"/>
          </a:xfrm>
        </p:spPr>
        <p:txBody>
          <a:bodyPr lIns="90488" tIns="44450" rIns="90488" bIns="44450"/>
          <a:lstStyle/>
          <a:p>
            <a:pPr eaLnBrk="1" hangingPunct="1">
              <a:defRPr/>
            </a:pPr>
            <a:r>
              <a:rPr lang="en-US" altLang="zh-TW" sz="3000" dirty="0">
                <a:ea typeface="新細明體" charset="-120"/>
              </a:rPr>
              <a:t>Decomposition of ROE (ROE</a:t>
            </a:r>
            <a:r>
              <a:rPr lang="zh-TW" altLang="en-US" sz="3000" dirty="0">
                <a:ea typeface="新細明體" charset="-120"/>
              </a:rPr>
              <a:t>分解</a:t>
            </a:r>
            <a:r>
              <a:rPr lang="en-US" altLang="zh-TW" sz="3000" dirty="0">
                <a:ea typeface="新細明體" charset="-120"/>
              </a:rPr>
              <a:t>)</a:t>
            </a:r>
          </a:p>
          <a:p>
            <a:pPr lvl="1" eaLnBrk="1" hangingPunct="1">
              <a:defRPr/>
            </a:pPr>
            <a:r>
              <a:rPr lang="en-US" altLang="zh-TW" sz="2600" dirty="0">
                <a:ea typeface="新細明體" charset="-120"/>
              </a:rPr>
              <a:t>To understand the factors affecting a firm’s ROE, including its trend over time and its performance relative to competitors, analysts decompose ROE into the product of a series of ratios</a:t>
            </a:r>
          </a:p>
          <a:p>
            <a:pPr eaLnBrk="1" hangingPunct="1">
              <a:defRPr/>
            </a:pPr>
            <a:r>
              <a:rPr lang="en-US" altLang="zh-TW" sz="3000" dirty="0">
                <a:ea typeface="新細明體" charset="-120"/>
              </a:rPr>
              <a:t>One useful decomposition of ROE is the DuPont system</a:t>
            </a:r>
            <a:r>
              <a:rPr lang="zh-TW" altLang="en-US" sz="3000" dirty="0">
                <a:ea typeface="新細明體" charset="-120"/>
              </a:rPr>
              <a:t> </a:t>
            </a:r>
            <a:r>
              <a:rPr lang="en-US" altLang="zh-TW" sz="3000" dirty="0">
                <a:ea typeface="新細明體" charset="-120"/>
              </a:rPr>
              <a:t>(</a:t>
            </a:r>
            <a:r>
              <a:rPr lang="zh-TW" altLang="en-US" sz="3000" dirty="0">
                <a:ea typeface="新細明體" charset="-120"/>
              </a:rPr>
              <a:t>杜邦系統分析法</a:t>
            </a:r>
            <a:r>
              <a:rPr lang="en-US" altLang="zh-TW" sz="3000" dirty="0">
                <a:ea typeface="新細明體" charset="-120"/>
              </a:rPr>
              <a:t>)</a:t>
            </a:r>
          </a:p>
        </p:txBody>
      </p:sp>
      <p:graphicFrame>
        <p:nvGraphicFramePr>
          <p:cNvPr id="2050" name="Object 21"/>
          <p:cNvGraphicFramePr>
            <a:graphicFrameLocks noChangeAspect="1"/>
          </p:cNvGraphicFramePr>
          <p:nvPr>
            <p:extLst>
              <p:ext uri="{D42A27DB-BD31-4B8C-83A1-F6EECF244321}">
                <p14:modId xmlns:p14="http://schemas.microsoft.com/office/powerpoint/2010/main" val="450470461"/>
              </p:ext>
            </p:extLst>
          </p:nvPr>
        </p:nvGraphicFramePr>
        <p:xfrm>
          <a:off x="876300" y="4519613"/>
          <a:ext cx="7408863" cy="1576387"/>
        </p:xfrm>
        <a:graphic>
          <a:graphicData uri="http://schemas.openxmlformats.org/presentationml/2006/ole">
            <mc:AlternateContent xmlns:mc="http://schemas.openxmlformats.org/markup-compatibility/2006">
              <mc:Choice xmlns:v="urn:schemas-microsoft-com:vml" Requires="v">
                <p:oleObj spid="_x0000_s2139" name="Equation" r:id="rId3" imgW="4114800" imgH="876240" progId="Equation.DSMT4">
                  <p:embed/>
                </p:oleObj>
              </mc:Choice>
              <mc:Fallback>
                <p:oleObj name="Equation" r:id="rId3" imgW="4114800" imgH="876240" progId="Equation.DSMT4">
                  <p:embed/>
                  <p:pic>
                    <p:nvPicPr>
                      <p:cNvPr id="0" name="Object 21"/>
                      <p:cNvPicPr>
                        <a:picLocks noChangeAspect="1" noChangeArrowheads="1"/>
                      </p:cNvPicPr>
                      <p:nvPr/>
                    </p:nvPicPr>
                    <p:blipFill>
                      <a:blip r:embed="rId4"/>
                      <a:srcRect/>
                      <a:stretch>
                        <a:fillRect/>
                      </a:stretch>
                    </p:blipFill>
                    <p:spPr bwMode="auto">
                      <a:xfrm>
                        <a:off x="876300" y="4519613"/>
                        <a:ext cx="7408863" cy="157638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8100"/>
            <a:ext cx="9144000" cy="819150"/>
          </a:xfrm>
          <a:noFill/>
        </p:spPr>
        <p:txBody>
          <a:bodyPr lIns="90488" tIns="44450" rIns="90488" bIns="44450" anchor="b"/>
          <a:lstStyle/>
          <a:p>
            <a:pPr eaLnBrk="1" hangingPunct="1"/>
            <a:r>
              <a:rPr lang="en-US" altLang="zh-TW">
                <a:ea typeface="新細明體" charset="-120"/>
              </a:rPr>
              <a:t>Ratio Analysis</a:t>
            </a:r>
          </a:p>
        </p:txBody>
      </p:sp>
      <p:sp>
        <p:nvSpPr>
          <p:cNvPr id="24" name="文字方塊 3"/>
          <p:cNvSpPr txBox="1">
            <a:spLocks noChangeArrowheads="1"/>
          </p:cNvSpPr>
          <p:nvPr/>
        </p:nvSpPr>
        <p:spPr bwMode="auto">
          <a:xfrm>
            <a:off x="228600" y="4267200"/>
            <a:ext cx="8839200" cy="2586990"/>
          </a:xfrm>
          <a:prstGeom prst="rect">
            <a:avLst/>
          </a:prstGeom>
          <a:noFill/>
          <a:ln w="9525">
            <a:noFill/>
            <a:miter lim="800000"/>
            <a:headEnd/>
            <a:tailEnd/>
          </a:ln>
        </p:spPr>
        <p:txBody>
          <a:bodyPr wrap="square">
            <a:spAutoFit/>
          </a:bodyPr>
          <a:lstStyle/>
          <a:p>
            <a:pPr marL="265113" indent="-265113">
              <a:lnSpc>
                <a:spcPct val="98000"/>
              </a:lnSpc>
              <a:spcBef>
                <a:spcPts val="200"/>
              </a:spcBef>
              <a:defRPr/>
            </a:pPr>
            <a:r>
              <a:rPr lang="en-US" altLang="zh-TW" sz="1800" dirty="0">
                <a:latin typeface="+mn-lt"/>
                <a:ea typeface="新細明體" charset="-120"/>
              </a:rPr>
              <a:t>※ Factor (1) is called the tax-burden ratio (</a:t>
            </a:r>
            <a:r>
              <a:rPr lang="zh-TW" altLang="en-US" sz="1800" dirty="0">
                <a:latin typeface="+mn-lt"/>
                <a:ea typeface="新細明體" charset="-120"/>
              </a:rPr>
              <a:t>賦稅負擔率</a:t>
            </a:r>
            <a:r>
              <a:rPr lang="en-US" altLang="zh-TW" sz="1800" dirty="0">
                <a:latin typeface="+mn-lt"/>
                <a:ea typeface="新細明體" charset="-120"/>
              </a:rPr>
              <a:t>), which reflects both the government’s tax code and the policies pursued by the firm in trying to minimize its tax burden. A higher value of (1) implies a lower tax burden</a:t>
            </a:r>
          </a:p>
          <a:p>
            <a:pPr marL="265113" indent="-265113">
              <a:lnSpc>
                <a:spcPct val="98000"/>
              </a:lnSpc>
              <a:spcBef>
                <a:spcPts val="200"/>
              </a:spcBef>
              <a:defRPr/>
            </a:pPr>
            <a:r>
              <a:rPr lang="en-US" altLang="zh-TW" sz="1800" dirty="0">
                <a:latin typeface="+mn-lt"/>
                <a:ea typeface="新細明體" charset="-120"/>
              </a:rPr>
              <a:t>※ Factor (2) is called the interest-burden ratio</a:t>
            </a:r>
            <a:r>
              <a:rPr lang="zh-TW" altLang="en-US" sz="1800" dirty="0">
                <a:latin typeface="+mn-lt"/>
                <a:ea typeface="新細明體" charset="-120"/>
              </a:rPr>
              <a:t> </a:t>
            </a:r>
            <a:r>
              <a:rPr lang="en-US" altLang="zh-TW" sz="1800" dirty="0">
                <a:latin typeface="+mn-lt"/>
                <a:ea typeface="新細明體" charset="-120"/>
              </a:rPr>
              <a:t>(</a:t>
            </a:r>
            <a:r>
              <a:rPr lang="zh-TW" altLang="en-US" sz="1800" dirty="0">
                <a:latin typeface="+mn-lt"/>
                <a:ea typeface="新細明體" charset="-120"/>
              </a:rPr>
              <a:t>利息負擔率</a:t>
            </a:r>
            <a:r>
              <a:rPr lang="en-US" altLang="zh-TW" sz="1800" dirty="0">
                <a:latin typeface="+mn-lt"/>
                <a:ea typeface="新細明體" charset="-120"/>
              </a:rPr>
              <a:t>), because it equals (EBIT </a:t>
            </a:r>
            <a:r>
              <a:rPr lang="en-US" altLang="zh-TW" sz="1800" dirty="0">
                <a:latin typeface="+mn-lt"/>
              </a:rPr>
              <a:t>–</a:t>
            </a:r>
            <a:r>
              <a:rPr lang="en-US" altLang="zh-TW" sz="1800" dirty="0">
                <a:latin typeface="+mn-lt"/>
                <a:ea typeface="新細明體" charset="-120"/>
              </a:rPr>
              <a:t> Interest expense) / EBIT. A higher value of (2) implies a lower interest rate burden</a:t>
            </a:r>
          </a:p>
          <a:p>
            <a:pPr marL="265113" indent="3175">
              <a:lnSpc>
                <a:spcPct val="98000"/>
              </a:lnSpc>
              <a:spcBef>
                <a:spcPts val="200"/>
              </a:spcBef>
              <a:defRPr/>
            </a:pPr>
            <a:r>
              <a:rPr lang="en-US" altLang="zh-TW" sz="1800" dirty="0">
                <a:latin typeface="+mn-lt"/>
                <a:ea typeface="新細明體" charset="-120"/>
              </a:rPr>
              <a:t>(A closely related ratio: Interest coverage ratio (</a:t>
            </a:r>
            <a:r>
              <a:rPr lang="zh-TW" altLang="en-US" sz="1800" dirty="0">
                <a:latin typeface="+mn-lt"/>
                <a:ea typeface="新細明體" charset="-120"/>
              </a:rPr>
              <a:t>利息覆蓋率</a:t>
            </a:r>
            <a:r>
              <a:rPr lang="en-US" altLang="zh-TW" sz="1800" dirty="0">
                <a:latin typeface="+mn-lt"/>
                <a:ea typeface="新細明體" charset="-120"/>
              </a:rPr>
              <a:t>)</a:t>
            </a:r>
            <a:r>
              <a:rPr lang="zh-TW" altLang="en-US" sz="1800" dirty="0">
                <a:latin typeface="+mn-lt"/>
                <a:ea typeface="新細明體" charset="-120"/>
              </a:rPr>
              <a:t> </a:t>
            </a:r>
            <a:r>
              <a:rPr lang="en-US" altLang="zh-TW" sz="1800" dirty="0">
                <a:latin typeface="+mn-lt"/>
                <a:ea typeface="新細明體" charset="-120"/>
              </a:rPr>
              <a:t>= EBIT / Interest expense. A high coverage ratio indicates that the likelihood of bankruptcy is low because annual earnings are significantly greater than annual interest obligations)</a:t>
            </a:r>
            <a:endParaRPr lang="zh-TW" altLang="en-US" sz="1800" dirty="0">
              <a:latin typeface="+mn-lt"/>
              <a:ea typeface="新細明體"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38" y="838200"/>
            <a:ext cx="7615123" cy="3416198"/>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38100"/>
            <a:ext cx="9144000" cy="819150"/>
          </a:xfrm>
          <a:noFill/>
        </p:spPr>
        <p:txBody>
          <a:bodyPr lIns="90488" tIns="44450" rIns="90488" bIns="44450" anchor="b"/>
          <a:lstStyle/>
          <a:p>
            <a:pPr eaLnBrk="1" hangingPunct="1"/>
            <a:r>
              <a:rPr lang="en-US" altLang="zh-TW">
                <a:ea typeface="新細明體" charset="-120"/>
              </a:rPr>
              <a:t>Ratio Analysis</a:t>
            </a:r>
          </a:p>
        </p:txBody>
      </p:sp>
      <p:sp>
        <p:nvSpPr>
          <p:cNvPr id="3076" name="文字方塊 3"/>
          <p:cNvSpPr txBox="1">
            <a:spLocks noChangeArrowheads="1"/>
          </p:cNvSpPr>
          <p:nvPr/>
        </p:nvSpPr>
        <p:spPr bwMode="auto">
          <a:xfrm>
            <a:off x="228600" y="1066800"/>
            <a:ext cx="8763000" cy="565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5113" indent="-2651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ts val="600"/>
              </a:spcBef>
            </a:pPr>
            <a:r>
              <a:rPr lang="en-US" altLang="zh-TW" sz="1800" dirty="0">
                <a:latin typeface="Arial" charset="0"/>
                <a:ea typeface="新細明體" charset="-120"/>
              </a:rPr>
              <a:t>※ Factor (3) is known as the firm’s operating profit margin</a:t>
            </a:r>
            <a:r>
              <a:rPr lang="zh-TW" altLang="en-US" sz="1800" dirty="0">
                <a:latin typeface="Arial" charset="0"/>
                <a:ea typeface="新細明體" charset="-120"/>
              </a:rPr>
              <a:t> </a:t>
            </a:r>
            <a:r>
              <a:rPr lang="en-US" altLang="zh-TW" sz="1800" dirty="0">
                <a:latin typeface="Arial" charset="0"/>
                <a:ea typeface="新細明體" charset="-120"/>
              </a:rPr>
              <a:t>(</a:t>
            </a:r>
            <a:r>
              <a:rPr lang="zh-TW" altLang="en-US" sz="1800" dirty="0"/>
              <a:t>營業利益率</a:t>
            </a:r>
            <a:r>
              <a:rPr lang="en-US" altLang="zh-TW" sz="1800" dirty="0"/>
              <a:t>,</a:t>
            </a:r>
            <a:r>
              <a:rPr lang="zh-TW" altLang="en-US" sz="1800" dirty="0"/>
              <a:t> </a:t>
            </a:r>
            <a:r>
              <a:rPr lang="en-US" altLang="zh-TW" sz="1800" dirty="0">
                <a:latin typeface="+mn-lt"/>
              </a:rPr>
              <a:t>or margin for short)</a:t>
            </a:r>
            <a:r>
              <a:rPr lang="en-US" altLang="zh-TW" sz="1800" dirty="0">
                <a:latin typeface="Arial" charset="0"/>
                <a:ea typeface="新細明體" charset="-120"/>
              </a:rPr>
              <a:t>, or return on sales</a:t>
            </a:r>
            <a:r>
              <a:rPr lang="zh-TW" altLang="en-US" sz="1800" dirty="0">
                <a:latin typeface="Arial" charset="0"/>
                <a:ea typeface="新細明體" charset="-120"/>
              </a:rPr>
              <a:t> </a:t>
            </a:r>
            <a:r>
              <a:rPr lang="en-US" altLang="zh-TW" sz="1800" dirty="0">
                <a:latin typeface="Arial" charset="0"/>
                <a:ea typeface="新細明體" charset="-120"/>
              </a:rPr>
              <a:t>(</a:t>
            </a:r>
            <a:r>
              <a:rPr lang="zh-TW" altLang="en-US" sz="1800" dirty="0">
                <a:latin typeface="Arial" charset="0"/>
                <a:ea typeface="新細明體" charset="-120"/>
              </a:rPr>
              <a:t>銷售報酬率</a:t>
            </a:r>
            <a:r>
              <a:rPr lang="en-US" altLang="zh-TW" sz="1800" dirty="0">
                <a:latin typeface="Arial" charset="0"/>
                <a:ea typeface="新細明體" charset="-120"/>
              </a:rPr>
              <a:t>). A higher value of (3)</a:t>
            </a:r>
            <a:r>
              <a:rPr lang="zh-TW" altLang="en-US" sz="1800" dirty="0">
                <a:latin typeface="Arial" charset="0"/>
                <a:ea typeface="新細明體" charset="-120"/>
              </a:rPr>
              <a:t> </a:t>
            </a:r>
            <a:r>
              <a:rPr lang="en-US" altLang="zh-TW" sz="1800" dirty="0">
                <a:latin typeface="Arial" charset="0"/>
                <a:ea typeface="新細明體" charset="-120"/>
              </a:rPr>
              <a:t>implies a higher operating profit per dollar of sales</a:t>
            </a:r>
          </a:p>
          <a:p>
            <a:pPr>
              <a:lnSpc>
                <a:spcPct val="110000"/>
              </a:lnSpc>
              <a:spcBef>
                <a:spcPts val="600"/>
              </a:spcBef>
            </a:pPr>
            <a:r>
              <a:rPr lang="en-US" altLang="zh-TW" sz="1800" dirty="0">
                <a:latin typeface="Arial" charset="0"/>
                <a:ea typeface="新細明體" charset="-120"/>
              </a:rPr>
              <a:t>※ Factor (4) is known as total asset turnover (ATO, </a:t>
            </a:r>
            <a:r>
              <a:rPr lang="zh-TW" altLang="en-US" sz="1800" dirty="0">
                <a:latin typeface="Arial" charset="0"/>
                <a:ea typeface="新細明體" charset="-120"/>
              </a:rPr>
              <a:t>總資產周轉率</a:t>
            </a:r>
            <a:r>
              <a:rPr lang="en-US" altLang="zh-TW" sz="1800" dirty="0">
                <a:latin typeface="Arial" charset="0"/>
                <a:ea typeface="新細明體" charset="-120"/>
              </a:rPr>
              <a:t>, or simply turnover), which indicates the efficiency of the firm’s use of assets. In a normal year, </a:t>
            </a:r>
            <a:r>
              <a:rPr lang="en-US" altLang="zh-TW" sz="1800" dirty="0" err="1">
                <a:latin typeface="Arial" charset="0"/>
                <a:ea typeface="新細明體" charset="-120"/>
              </a:rPr>
              <a:t>Nodett’s</a:t>
            </a:r>
            <a:r>
              <a:rPr lang="en-US" altLang="zh-TW" sz="1800" dirty="0">
                <a:latin typeface="Arial" charset="0"/>
                <a:ea typeface="新細明體" charset="-120"/>
              </a:rPr>
              <a:t> ATO is 1 per year, meaning one dollar of assets can generate one dollar of sales. A higher value of (4) implies the higher efficiency of the firm’s use of assets</a:t>
            </a:r>
          </a:p>
          <a:p>
            <a:pPr indent="3175">
              <a:lnSpc>
                <a:spcPct val="110000"/>
              </a:lnSpc>
              <a:spcBef>
                <a:spcPts val="600"/>
              </a:spcBef>
            </a:pPr>
            <a:r>
              <a:rPr lang="en-US" altLang="zh-TW" sz="1800" dirty="0">
                <a:latin typeface="Arial" charset="0"/>
                <a:ea typeface="新細明體" charset="-120"/>
              </a:rPr>
              <a:t>(Note that comparison of margin and turnover is meaningful only in evaluating firms in the same industry)</a:t>
            </a:r>
          </a:p>
          <a:p>
            <a:pPr>
              <a:lnSpc>
                <a:spcPct val="110000"/>
              </a:lnSpc>
              <a:spcBef>
                <a:spcPts val="600"/>
              </a:spcBef>
            </a:pPr>
            <a:r>
              <a:rPr lang="en-US" altLang="zh-TW" sz="1800" dirty="0">
                <a:latin typeface="Arial" charset="0"/>
                <a:ea typeface="新細明體" charset="-120"/>
              </a:rPr>
              <a:t>※ Factor (5) is called the leverage ratio (</a:t>
            </a:r>
            <a:r>
              <a:rPr lang="zh-TW" altLang="en-US" sz="1800" dirty="0">
                <a:latin typeface="Arial" charset="0"/>
                <a:ea typeface="新細明體" charset="-120"/>
              </a:rPr>
              <a:t>槓桿比率</a:t>
            </a:r>
            <a:r>
              <a:rPr lang="en-US" altLang="zh-TW" sz="1800" dirty="0">
                <a:latin typeface="Arial" charset="0"/>
                <a:ea typeface="新細明體" charset="-120"/>
              </a:rPr>
              <a:t>), which measures the degree of financial leverage of the firm. A higher value of (5) implies more percentage of debt employed and thus a high level of the leverage</a:t>
            </a:r>
          </a:p>
          <a:p>
            <a:pPr>
              <a:lnSpc>
                <a:spcPct val="110000"/>
              </a:lnSpc>
              <a:spcBef>
                <a:spcPts val="600"/>
              </a:spcBef>
            </a:pPr>
            <a:r>
              <a:rPr lang="en-US" altLang="zh-TW" sz="1800" dirty="0">
                <a:latin typeface="Arial" charset="0"/>
                <a:ea typeface="新細明體" charset="-120"/>
              </a:rPr>
              <a:t>※ Define the compound leverage factor (</a:t>
            </a:r>
            <a:r>
              <a:rPr lang="zh-TW" altLang="en-US" sz="1800" dirty="0">
                <a:latin typeface="Arial" charset="0"/>
                <a:ea typeface="新細明體" charset="-120"/>
              </a:rPr>
              <a:t>複合槓桿因子</a:t>
            </a:r>
            <a:r>
              <a:rPr lang="en-US" altLang="zh-TW" sz="1800" dirty="0">
                <a:latin typeface="Arial" charset="0"/>
                <a:ea typeface="新細明體" charset="-120"/>
              </a:rPr>
              <a:t>) = (2) </a:t>
            </a:r>
            <a:r>
              <a:rPr lang="zh-TW" altLang="zh-TW" sz="1800" dirty="0">
                <a:latin typeface="Arial" charset="0"/>
                <a:ea typeface="新細明體" charset="-120"/>
              </a:rPr>
              <a:t>×</a:t>
            </a:r>
            <a:r>
              <a:rPr lang="en-US" altLang="zh-TW" sz="1800" dirty="0">
                <a:latin typeface="Arial" charset="0"/>
                <a:ea typeface="新細明體" charset="-120"/>
              </a:rPr>
              <a:t> (5)</a:t>
            </a:r>
            <a:r>
              <a:rPr lang="zh-TW" altLang="en-US" sz="1800" dirty="0">
                <a:latin typeface="Arial" charset="0"/>
                <a:ea typeface="新細明體" charset="-120"/>
              </a:rPr>
              <a:t> </a:t>
            </a:r>
            <a:r>
              <a:rPr lang="en-US" altLang="zh-TW" sz="1800" dirty="0">
                <a:latin typeface="Arial" charset="0"/>
                <a:ea typeface="新細明體" charset="-120"/>
              </a:rPr>
              <a:t>=</a:t>
            </a:r>
            <a:r>
              <a:rPr lang="zh-TW" altLang="en-US" sz="1800" dirty="0">
                <a:latin typeface="Arial" charset="0"/>
                <a:ea typeface="新細明體" charset="-120"/>
              </a:rPr>
              <a:t> </a:t>
            </a:r>
            <a:r>
              <a:rPr lang="en-US" altLang="zh-TW" sz="1800" dirty="0">
                <a:latin typeface="Arial" charset="0"/>
                <a:ea typeface="新細明體" charset="-120"/>
              </a:rPr>
              <a:t>Interest Burden </a:t>
            </a:r>
            <a:r>
              <a:rPr lang="zh-TW" altLang="zh-TW" sz="1800" dirty="0">
                <a:latin typeface="Arial" charset="0"/>
                <a:ea typeface="新細明體" charset="-120"/>
              </a:rPr>
              <a:t>×</a:t>
            </a:r>
            <a:r>
              <a:rPr lang="en-US" altLang="zh-TW" sz="1800" dirty="0">
                <a:latin typeface="Arial" charset="0"/>
                <a:ea typeface="新細明體" charset="-120"/>
              </a:rPr>
              <a:t> Leverage, and since ROA = </a:t>
            </a:r>
            <a:r>
              <a:rPr lang="en-US" altLang="zh-TW" sz="1800" dirty="0">
                <a:solidFill>
                  <a:srgbClr val="FFFFFF"/>
                </a:solidFill>
                <a:latin typeface="Arial" charset="0"/>
                <a:ea typeface="新細明體" charset="-120"/>
              </a:rPr>
              <a:t>EBIT/Assets = </a:t>
            </a:r>
            <a:r>
              <a:rPr lang="en-US" altLang="zh-TW" sz="1800" dirty="0">
                <a:latin typeface="Arial" charset="0"/>
                <a:ea typeface="新細明體" charset="-120"/>
              </a:rPr>
              <a:t>(EBIT/Sales)</a:t>
            </a:r>
            <a:r>
              <a:rPr lang="en-US" altLang="zh-TW" sz="1800" dirty="0">
                <a:solidFill>
                  <a:srgbClr val="FFFFFF"/>
                </a:solidFill>
                <a:latin typeface="Arial" charset="0"/>
                <a:ea typeface="新細明體" charset="-120"/>
              </a:rPr>
              <a:t> </a:t>
            </a:r>
            <a:r>
              <a:rPr lang="zh-TW" altLang="zh-TW" sz="1800" dirty="0">
                <a:solidFill>
                  <a:srgbClr val="FFFFFF"/>
                </a:solidFill>
                <a:latin typeface="Arial" charset="0"/>
                <a:ea typeface="新細明體" charset="-120"/>
              </a:rPr>
              <a:t>×</a:t>
            </a:r>
            <a:r>
              <a:rPr lang="en-US" altLang="zh-TW" sz="1800" dirty="0">
                <a:solidFill>
                  <a:srgbClr val="FFFFFF"/>
                </a:solidFill>
                <a:latin typeface="Arial" charset="0"/>
                <a:ea typeface="新細明體" charset="-120"/>
              </a:rPr>
              <a:t> (Sales/Assets) = </a:t>
            </a:r>
            <a:r>
              <a:rPr lang="en-US" altLang="zh-TW" sz="1800" dirty="0">
                <a:latin typeface="Arial" charset="0"/>
                <a:ea typeface="新細明體" charset="-120"/>
              </a:rPr>
              <a:t>Margin </a:t>
            </a:r>
            <a:r>
              <a:rPr lang="zh-TW" altLang="zh-TW" sz="1800" dirty="0">
                <a:latin typeface="Arial" charset="0"/>
                <a:ea typeface="新細明體" charset="-120"/>
              </a:rPr>
              <a:t>×</a:t>
            </a:r>
            <a:r>
              <a:rPr lang="en-US" altLang="zh-TW" sz="1800" dirty="0">
                <a:latin typeface="Arial" charset="0"/>
                <a:ea typeface="新細明體" charset="-120"/>
              </a:rPr>
              <a:t> Turnover = (3) </a:t>
            </a:r>
            <a:r>
              <a:rPr lang="zh-TW" altLang="zh-TW" sz="1800" dirty="0">
                <a:latin typeface="+mn-lt"/>
                <a:ea typeface="新細明體" charset="-120"/>
              </a:rPr>
              <a:t>×</a:t>
            </a:r>
            <a:r>
              <a:rPr lang="en-US" altLang="zh-TW" sz="1800" dirty="0">
                <a:latin typeface="Arial" charset="0"/>
                <a:ea typeface="新細明體" charset="-120"/>
              </a:rPr>
              <a:t> (4)</a:t>
            </a:r>
            <a:r>
              <a:rPr lang="en-US" altLang="zh-TW" sz="1800" dirty="0">
                <a:solidFill>
                  <a:srgbClr val="FFFFFF"/>
                </a:solidFill>
                <a:latin typeface="Arial" charset="0"/>
                <a:ea typeface="新細明體" charset="-120"/>
              </a:rPr>
              <a:t>,</a:t>
            </a:r>
            <a:r>
              <a:rPr lang="en-US" altLang="zh-TW" sz="1800" dirty="0">
                <a:latin typeface="Arial" charset="0"/>
                <a:ea typeface="新細明體" charset="-120"/>
              </a:rPr>
              <a:t> we can decompose ROE equivalently as follows	</a:t>
            </a:r>
          </a:p>
          <a:p>
            <a:pPr>
              <a:lnSpc>
                <a:spcPct val="110000"/>
              </a:lnSpc>
              <a:spcBef>
                <a:spcPts val="600"/>
              </a:spcBef>
            </a:pPr>
            <a:r>
              <a:rPr lang="en-US" altLang="zh-TW" sz="1800" dirty="0">
                <a:latin typeface="Arial" charset="0"/>
                <a:ea typeface="新細明體" charset="-120"/>
              </a:rPr>
              <a:t>	</a:t>
            </a:r>
            <a:endParaRPr lang="zh-TW" altLang="en-US" sz="1800" dirty="0">
              <a:latin typeface="Arial" charset="0"/>
              <a:ea typeface="新細明體" charset="-120"/>
            </a:endParaRPr>
          </a:p>
        </p:txBody>
      </p:sp>
      <p:graphicFrame>
        <p:nvGraphicFramePr>
          <p:cNvPr id="3074" name="Object 21"/>
          <p:cNvGraphicFramePr>
            <a:graphicFrameLocks noChangeAspect="1"/>
          </p:cNvGraphicFramePr>
          <p:nvPr>
            <p:extLst>
              <p:ext uri="{D42A27DB-BD31-4B8C-83A1-F6EECF244321}">
                <p14:modId xmlns:p14="http://schemas.microsoft.com/office/powerpoint/2010/main" val="575052962"/>
              </p:ext>
            </p:extLst>
          </p:nvPr>
        </p:nvGraphicFramePr>
        <p:xfrm>
          <a:off x="1524000" y="6324600"/>
          <a:ext cx="6103938" cy="365125"/>
        </p:xfrm>
        <a:graphic>
          <a:graphicData uri="http://schemas.openxmlformats.org/presentationml/2006/ole">
            <mc:AlternateContent xmlns:mc="http://schemas.openxmlformats.org/markup-compatibility/2006">
              <mc:Choice xmlns:v="urn:schemas-microsoft-com:vml" Requires="v">
                <p:oleObj spid="_x0000_s3163" name="Equation" r:id="rId3" imgW="3390840" imgH="203040" progId="Equation.DSMT4">
                  <p:embed/>
                </p:oleObj>
              </mc:Choice>
              <mc:Fallback>
                <p:oleObj name="Equation" r:id="rId3" imgW="3390840" imgH="20304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324600"/>
                        <a:ext cx="6103938" cy="3651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38100"/>
            <a:ext cx="9144000" cy="819150"/>
          </a:xfrm>
          <a:noFill/>
        </p:spPr>
        <p:txBody>
          <a:bodyPr lIns="90488" tIns="44450" rIns="90488" bIns="44450" anchor="b"/>
          <a:lstStyle/>
          <a:p>
            <a:pPr eaLnBrk="1" hangingPunct="1"/>
            <a:r>
              <a:rPr lang="en-US" altLang="zh-TW">
                <a:ea typeface="新細明體" charset="-120"/>
              </a:rPr>
              <a:t>Ratio Analysis</a:t>
            </a:r>
          </a:p>
        </p:txBody>
      </p:sp>
      <p:sp>
        <p:nvSpPr>
          <p:cNvPr id="3076" name="文字方塊 3"/>
          <p:cNvSpPr txBox="1">
            <a:spLocks noChangeArrowheads="1"/>
          </p:cNvSpPr>
          <p:nvPr/>
        </p:nvSpPr>
        <p:spPr bwMode="auto">
          <a:xfrm>
            <a:off x="228600" y="1066800"/>
            <a:ext cx="8763000" cy="77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5113" indent="-2651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ts val="600"/>
              </a:spcBef>
            </a:pPr>
            <a:r>
              <a:rPr lang="en-US" altLang="zh-TW" sz="1800" dirty="0">
                <a:latin typeface="Arial" charset="0"/>
                <a:ea typeface="新細明體" charset="-120"/>
              </a:rPr>
              <a:t>※ Empirical evidences to show that ROA =</a:t>
            </a:r>
            <a:r>
              <a:rPr lang="en-US" altLang="zh-TW" sz="1800" dirty="0">
                <a:solidFill>
                  <a:srgbClr val="FFFFFF"/>
                </a:solidFill>
                <a:latin typeface="Arial" charset="0"/>
                <a:ea typeface="新細明體" charset="-120"/>
              </a:rPr>
              <a:t> </a:t>
            </a:r>
            <a:r>
              <a:rPr lang="en-US" altLang="zh-TW" sz="1800" dirty="0">
                <a:latin typeface="Arial" charset="0"/>
                <a:ea typeface="新細明體" charset="-120"/>
              </a:rPr>
              <a:t>Margin </a:t>
            </a:r>
            <a:r>
              <a:rPr lang="zh-TW" altLang="zh-TW" sz="1800" dirty="0">
                <a:latin typeface="Arial" charset="0"/>
                <a:ea typeface="新細明體" charset="-120"/>
              </a:rPr>
              <a:t>×</a:t>
            </a:r>
            <a:r>
              <a:rPr lang="en-US" altLang="zh-TW" sz="1800" dirty="0">
                <a:latin typeface="Arial" charset="0"/>
                <a:ea typeface="新細明體" charset="-120"/>
              </a:rPr>
              <a:t> Turnover = (3) </a:t>
            </a:r>
            <a:r>
              <a:rPr lang="zh-TW" altLang="zh-TW" sz="1800" dirty="0">
                <a:latin typeface="+mn-lt"/>
                <a:ea typeface="新細明體" charset="-120"/>
              </a:rPr>
              <a:t>×</a:t>
            </a:r>
            <a:r>
              <a:rPr lang="en-US" altLang="zh-TW" sz="1800" dirty="0">
                <a:latin typeface="Arial" charset="0"/>
                <a:ea typeface="新細明體" charset="-120"/>
              </a:rPr>
              <a:t> (4)</a:t>
            </a:r>
          </a:p>
          <a:p>
            <a:pPr>
              <a:lnSpc>
                <a:spcPct val="110000"/>
              </a:lnSpc>
              <a:spcBef>
                <a:spcPts val="600"/>
              </a:spcBef>
            </a:pPr>
            <a:r>
              <a:rPr lang="en-US" altLang="zh-TW" sz="1800" dirty="0">
                <a:latin typeface="Arial" charset="0"/>
                <a:ea typeface="新細明體" charset="-120"/>
              </a:rPr>
              <a:t>	</a:t>
            </a:r>
            <a:endParaRPr lang="zh-TW" altLang="en-US" sz="1800" dirty="0">
              <a:latin typeface="Arial" charset="0"/>
              <a:ea typeface="新細明體"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00200"/>
            <a:ext cx="6656832" cy="4947818"/>
          </a:xfrm>
          <a:prstGeom prst="rect">
            <a:avLst/>
          </a:prstGeom>
        </p:spPr>
      </p:pic>
    </p:spTree>
    <p:extLst>
      <p:ext uri="{BB962C8B-B14F-4D97-AF65-F5344CB8AC3E}">
        <p14:creationId xmlns:p14="http://schemas.microsoft.com/office/powerpoint/2010/main" val="23459322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38100"/>
            <a:ext cx="9144000" cy="819150"/>
          </a:xfrm>
          <a:noFill/>
        </p:spPr>
        <p:txBody>
          <a:bodyPr lIns="90488" tIns="44450" rIns="90488" bIns="44450" anchor="b"/>
          <a:lstStyle/>
          <a:p>
            <a:pPr eaLnBrk="1" hangingPunct="1"/>
            <a:r>
              <a:rPr lang="en-US" altLang="zh-TW">
                <a:ea typeface="新細明體" charset="-120"/>
              </a:rPr>
              <a:t>Ratio Analysis</a:t>
            </a:r>
          </a:p>
        </p:txBody>
      </p:sp>
      <p:sp>
        <p:nvSpPr>
          <p:cNvPr id="4100" name="文字方塊 3"/>
          <p:cNvSpPr txBox="1">
            <a:spLocks noChangeArrowheads="1"/>
          </p:cNvSpPr>
          <p:nvPr/>
        </p:nvSpPr>
        <p:spPr bwMode="auto">
          <a:xfrm>
            <a:off x="304800" y="1066801"/>
            <a:ext cx="8686800"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5113" indent="-2651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600"/>
              </a:spcBef>
            </a:pPr>
            <a:r>
              <a:rPr lang="en-US" altLang="zh-TW" sz="1800" dirty="0">
                <a:latin typeface="Arial" charset="0"/>
                <a:ea typeface="新細明體" charset="-120"/>
              </a:rPr>
              <a:t>※ The meaning of the compound leverage factor (CLF)</a:t>
            </a:r>
          </a:p>
          <a:p>
            <a:pPr>
              <a:spcBef>
                <a:spcPts val="600"/>
              </a:spcBef>
            </a:pPr>
            <a:r>
              <a:rPr lang="en-US" altLang="zh-TW" sz="1800" dirty="0">
                <a:latin typeface="Arial" charset="0"/>
                <a:ea typeface="新細明體" charset="-120"/>
              </a:rPr>
              <a:t>	</a:t>
            </a:r>
          </a:p>
          <a:p>
            <a:pPr>
              <a:spcBef>
                <a:spcPts val="600"/>
              </a:spcBef>
            </a:pPr>
            <a:endParaRPr lang="en-US" altLang="zh-TW" sz="1800" dirty="0">
              <a:latin typeface="Arial" charset="0"/>
              <a:ea typeface="新細明體" charset="-120"/>
            </a:endParaRPr>
          </a:p>
          <a:p>
            <a:pPr>
              <a:spcBef>
                <a:spcPts val="600"/>
              </a:spcBef>
            </a:pPr>
            <a:endParaRPr lang="en-US" altLang="zh-TW" sz="1800" dirty="0">
              <a:latin typeface="Arial" charset="0"/>
              <a:ea typeface="新細明體" charset="-120"/>
            </a:endParaRPr>
          </a:p>
          <a:p>
            <a:pPr>
              <a:spcBef>
                <a:spcPts val="600"/>
              </a:spcBef>
            </a:pPr>
            <a:endParaRPr lang="en-US" altLang="zh-TW" sz="1800" dirty="0">
              <a:latin typeface="Arial" charset="0"/>
              <a:ea typeface="新細明體" charset="-120"/>
            </a:endParaRPr>
          </a:p>
          <a:p>
            <a:pPr>
              <a:spcBef>
                <a:spcPts val="600"/>
              </a:spcBef>
            </a:pPr>
            <a:endParaRPr lang="en-US" altLang="zh-TW" sz="1800" dirty="0">
              <a:latin typeface="Arial" charset="0"/>
              <a:ea typeface="新細明體" charset="-120"/>
            </a:endParaRPr>
          </a:p>
          <a:p>
            <a:pPr>
              <a:spcBef>
                <a:spcPts val="600"/>
              </a:spcBef>
            </a:pPr>
            <a:endParaRPr lang="en-US" altLang="zh-TW" sz="1800" dirty="0">
              <a:latin typeface="Arial" charset="0"/>
              <a:ea typeface="新細明體" charset="-120"/>
            </a:endParaRPr>
          </a:p>
          <a:p>
            <a:pPr>
              <a:spcBef>
                <a:spcPts val="600"/>
              </a:spcBef>
            </a:pPr>
            <a:endParaRPr lang="en-US" altLang="zh-TW" sz="1800" dirty="0">
              <a:latin typeface="Arial" charset="0"/>
              <a:ea typeface="新細明體" charset="-120"/>
            </a:endParaRPr>
          </a:p>
          <a:p>
            <a:pPr>
              <a:spcBef>
                <a:spcPts val="600"/>
              </a:spcBef>
            </a:pPr>
            <a:endParaRPr lang="en-US" altLang="zh-TW" sz="1800" dirty="0">
              <a:latin typeface="Arial" charset="0"/>
              <a:ea typeface="新細明體" charset="-120"/>
            </a:endParaRPr>
          </a:p>
          <a:p>
            <a:pPr>
              <a:spcBef>
                <a:spcPts val="600"/>
              </a:spcBef>
            </a:pPr>
            <a:endParaRPr lang="en-US" altLang="zh-TW" sz="1800" dirty="0">
              <a:latin typeface="Arial" charset="0"/>
              <a:ea typeface="新細明體" charset="-120"/>
            </a:endParaRPr>
          </a:p>
          <a:p>
            <a:pPr>
              <a:spcBef>
                <a:spcPts val="600"/>
              </a:spcBef>
            </a:pPr>
            <a:endParaRPr lang="en-US" altLang="zh-TW" sz="1800" dirty="0">
              <a:latin typeface="Arial" charset="0"/>
              <a:ea typeface="新細明體" charset="-120"/>
            </a:endParaRPr>
          </a:p>
          <a:p>
            <a:pPr>
              <a:spcBef>
                <a:spcPts val="600"/>
              </a:spcBef>
            </a:pPr>
            <a:endParaRPr lang="en-US" altLang="zh-TW" sz="1800" dirty="0">
              <a:latin typeface="Arial" charset="0"/>
              <a:ea typeface="新細明體" charset="-120"/>
            </a:endParaRPr>
          </a:p>
          <a:p>
            <a:pPr>
              <a:spcBef>
                <a:spcPts val="600"/>
              </a:spcBef>
            </a:pPr>
            <a:endParaRPr lang="en-US" altLang="zh-TW" sz="1200" dirty="0">
              <a:latin typeface="Arial" charset="0"/>
              <a:ea typeface="新細明體" charset="-120"/>
            </a:endParaRPr>
          </a:p>
          <a:p>
            <a:pPr>
              <a:spcBef>
                <a:spcPts val="600"/>
              </a:spcBef>
            </a:pPr>
            <a:r>
              <a:rPr lang="en-US" altLang="zh-TW" sz="1800" dirty="0">
                <a:latin typeface="Arial" charset="0"/>
                <a:ea typeface="新細明體" charset="-120"/>
              </a:rPr>
              <a:t>	CLF &gt; 1: reflecting that when ROA &gt; interest rate, ROE increases with increased leverage ratio (see </a:t>
            </a:r>
            <a:r>
              <a:rPr lang="en-US" altLang="zh-TW" sz="1800" dirty="0" err="1">
                <a:latin typeface="Arial" charset="0"/>
                <a:ea typeface="新細明體" charset="-120"/>
              </a:rPr>
              <a:t>Nodett</a:t>
            </a:r>
            <a:r>
              <a:rPr lang="en-US" altLang="zh-TW" sz="1800" dirty="0">
                <a:latin typeface="Arial" charset="0"/>
                <a:ea typeface="新細明體" charset="-120"/>
              </a:rPr>
              <a:t> and </a:t>
            </a:r>
            <a:r>
              <a:rPr lang="en-US" altLang="zh-TW" sz="1800" dirty="0" err="1">
                <a:latin typeface="Arial" charset="0"/>
                <a:ea typeface="新細明體" charset="-120"/>
              </a:rPr>
              <a:t>Somdett</a:t>
            </a:r>
            <a:r>
              <a:rPr lang="en-US" altLang="zh-TW" sz="1800" dirty="0">
                <a:latin typeface="Arial" charset="0"/>
                <a:ea typeface="新細明體" charset="-120"/>
              </a:rPr>
              <a:t> cases in normal and good years)</a:t>
            </a:r>
          </a:p>
          <a:p>
            <a:pPr>
              <a:spcBef>
                <a:spcPts val="600"/>
              </a:spcBef>
            </a:pPr>
            <a:r>
              <a:rPr lang="en-US" altLang="zh-TW" sz="1800" dirty="0">
                <a:latin typeface="Arial" charset="0"/>
                <a:ea typeface="新細明體" charset="-120"/>
              </a:rPr>
              <a:t>	CLF &lt; 1: reflecting that when ROA &lt; interest rate, ROE falls with increased leverage ratio (see </a:t>
            </a:r>
            <a:r>
              <a:rPr lang="en-US" altLang="zh-TW" sz="1800" dirty="0" err="1">
                <a:latin typeface="Arial" charset="0"/>
                <a:ea typeface="新細明體" charset="-120"/>
              </a:rPr>
              <a:t>Nodett</a:t>
            </a:r>
            <a:r>
              <a:rPr lang="en-US" altLang="zh-TW" sz="1800" dirty="0">
                <a:latin typeface="Arial" charset="0"/>
                <a:ea typeface="新細明體" charset="-120"/>
              </a:rPr>
              <a:t> and </a:t>
            </a:r>
            <a:r>
              <a:rPr lang="en-US" altLang="zh-TW" sz="1800" dirty="0" err="1">
                <a:latin typeface="Arial" charset="0"/>
                <a:ea typeface="新細明體" charset="-120"/>
              </a:rPr>
              <a:t>Somdett</a:t>
            </a:r>
            <a:r>
              <a:rPr lang="en-US" altLang="zh-TW" sz="1800" dirty="0">
                <a:latin typeface="Arial" charset="0"/>
                <a:ea typeface="新細明體" charset="-120"/>
              </a:rPr>
              <a:t> cases in bad years)</a:t>
            </a:r>
          </a:p>
          <a:p>
            <a:pPr>
              <a:spcBef>
                <a:spcPts val="600"/>
              </a:spcBef>
            </a:pPr>
            <a:endParaRPr lang="en-US" altLang="zh-TW" sz="1800" dirty="0">
              <a:latin typeface="Arial" charset="0"/>
              <a:ea typeface="新細明體" charset="-120"/>
            </a:endParaRPr>
          </a:p>
          <a:p>
            <a:pPr>
              <a:spcBef>
                <a:spcPts val="600"/>
              </a:spcBef>
            </a:pPr>
            <a:r>
              <a:rPr lang="en-US" altLang="zh-TW" sz="1800" dirty="0">
                <a:latin typeface="Arial" charset="0"/>
                <a:ea typeface="新細明體" charset="-120"/>
              </a:rPr>
              <a:t>	</a:t>
            </a:r>
            <a:endParaRPr lang="zh-TW" altLang="en-US" sz="1800" dirty="0">
              <a:latin typeface="Arial" charset="0"/>
              <a:ea typeface="新細明體" charset="-120"/>
            </a:endParaRPr>
          </a:p>
        </p:txBody>
      </p:sp>
      <p:graphicFrame>
        <p:nvGraphicFramePr>
          <p:cNvPr id="4098" name="Object 21"/>
          <p:cNvGraphicFramePr>
            <a:graphicFrameLocks noChangeAspect="1"/>
          </p:cNvGraphicFramePr>
          <p:nvPr>
            <p:extLst>
              <p:ext uri="{D42A27DB-BD31-4B8C-83A1-F6EECF244321}">
                <p14:modId xmlns:p14="http://schemas.microsoft.com/office/powerpoint/2010/main" val="1710951723"/>
              </p:ext>
            </p:extLst>
          </p:nvPr>
        </p:nvGraphicFramePr>
        <p:xfrm>
          <a:off x="1905000" y="1524000"/>
          <a:ext cx="5070475" cy="3960812"/>
        </p:xfrm>
        <a:graphic>
          <a:graphicData uri="http://schemas.openxmlformats.org/presentationml/2006/ole">
            <mc:AlternateContent xmlns:mc="http://schemas.openxmlformats.org/markup-compatibility/2006">
              <mc:Choice xmlns:v="urn:schemas-microsoft-com:vml" Requires="v">
                <p:oleObj spid="_x0000_s4187" name="Equation" r:id="rId3" imgW="3377880" imgH="2641320" progId="Equation.DSMT4">
                  <p:embed/>
                </p:oleObj>
              </mc:Choice>
              <mc:Fallback>
                <p:oleObj name="Equation" r:id="rId3" imgW="3377880" imgH="2641320" progId="Equation.DSMT4">
                  <p:embed/>
                  <p:pic>
                    <p:nvPicPr>
                      <p:cNvPr id="0" name="Object 21"/>
                      <p:cNvPicPr>
                        <a:picLocks noChangeAspect="1" noChangeArrowheads="1"/>
                      </p:cNvPicPr>
                      <p:nvPr/>
                    </p:nvPicPr>
                    <p:blipFill>
                      <a:blip r:embed="rId4"/>
                      <a:srcRect/>
                      <a:stretch>
                        <a:fillRect/>
                      </a:stretch>
                    </p:blipFill>
                    <p:spPr bwMode="auto">
                      <a:xfrm>
                        <a:off x="1905000" y="1524000"/>
                        <a:ext cx="5070475" cy="39608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95250"/>
            <a:ext cx="9144000" cy="762000"/>
          </a:xfrm>
          <a:noFill/>
        </p:spPr>
        <p:txBody>
          <a:bodyPr lIns="90488" tIns="44450" rIns="90488" bIns="44450" anchor="b"/>
          <a:lstStyle/>
          <a:p>
            <a:pPr eaLnBrk="1" hangingPunct="1"/>
            <a:r>
              <a:rPr lang="en-US" altLang="zh-TW" dirty="0">
                <a:ea typeface="新細明體" charset="-120"/>
              </a:rPr>
              <a:t>Financial Ratios</a:t>
            </a:r>
          </a:p>
        </p:txBody>
      </p:sp>
      <p:sp>
        <p:nvSpPr>
          <p:cNvPr id="16387" name="Rectangle 3"/>
          <p:cNvSpPr>
            <a:spLocks noGrp="1" noChangeArrowheads="1"/>
          </p:cNvSpPr>
          <p:nvPr>
            <p:ph type="body" idx="1"/>
          </p:nvPr>
        </p:nvSpPr>
        <p:spPr>
          <a:xfrm>
            <a:off x="381000" y="1143000"/>
            <a:ext cx="8229600" cy="685800"/>
          </a:xfrm>
        </p:spPr>
        <p:txBody>
          <a:bodyPr lIns="90488" tIns="44450" rIns="90488" bIns="44450"/>
          <a:lstStyle/>
          <a:p>
            <a:pPr eaLnBrk="1" hangingPunct="1">
              <a:lnSpc>
                <a:spcPct val="90000"/>
              </a:lnSpc>
              <a:spcBef>
                <a:spcPts val="300"/>
              </a:spcBef>
              <a:defRPr/>
            </a:pPr>
            <a:r>
              <a:rPr lang="en-US" altLang="zh-TW" sz="3000" dirty="0">
                <a:ea typeface="新細明體" charset="-120"/>
              </a:rPr>
              <a:t>Financial statements for GI company</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92" y="1676400"/>
            <a:ext cx="7290816" cy="5075530"/>
          </a:xfrm>
          <a:prstGeom prst="rect">
            <a:avLst/>
          </a:prstGeom>
        </p:spPr>
      </p:pic>
      <p:sp>
        <p:nvSpPr>
          <p:cNvPr id="3" name="文字方塊 2"/>
          <p:cNvSpPr txBox="1"/>
          <p:nvPr/>
        </p:nvSpPr>
        <p:spPr>
          <a:xfrm>
            <a:off x="2133600" y="3182779"/>
            <a:ext cx="609600" cy="246221"/>
          </a:xfrm>
          <a:prstGeom prst="rect">
            <a:avLst/>
          </a:prstGeom>
          <a:noFill/>
        </p:spPr>
        <p:txBody>
          <a:bodyPr wrap="square" rtlCol="0">
            <a:spAutoFit/>
          </a:bodyPr>
          <a:lstStyle/>
          <a:p>
            <a:r>
              <a:rPr lang="en-US" altLang="zh-TW" sz="1000" dirty="0">
                <a:solidFill>
                  <a:srgbClr val="FF0000"/>
                </a:solidFill>
              </a:rPr>
              <a:t>(EBIT)</a:t>
            </a:r>
            <a:endParaRPr lang="zh-TW" altLang="en-US" sz="1000" dirty="0">
              <a:solidFill>
                <a:srgbClr val="FF0000"/>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a:spLocks noGrp="1" noChangeArrowheads="1"/>
          </p:cNvSpPr>
          <p:nvPr>
            <p:ph type="title"/>
          </p:nvPr>
        </p:nvSpPr>
        <p:spPr>
          <a:xfrm>
            <a:off x="0" y="57150"/>
            <a:ext cx="9144000" cy="819150"/>
          </a:xfrm>
          <a:noFill/>
        </p:spPr>
        <p:txBody>
          <a:bodyPr lIns="90488" tIns="44450" rIns="90488" bIns="44450" anchor="b"/>
          <a:lstStyle/>
          <a:p>
            <a:pPr eaLnBrk="1" hangingPunct="1"/>
            <a:r>
              <a:rPr lang="en-US" altLang="zh-TW">
                <a:ea typeface="新細明體" charset="-120"/>
              </a:rPr>
              <a:t>Profitability Ratios</a:t>
            </a:r>
          </a:p>
        </p:txBody>
      </p:sp>
      <p:graphicFrame>
        <p:nvGraphicFramePr>
          <p:cNvPr id="5122" name="Object 21"/>
          <p:cNvGraphicFramePr>
            <a:graphicFrameLocks noChangeAspect="1"/>
          </p:cNvGraphicFramePr>
          <p:nvPr/>
        </p:nvGraphicFramePr>
        <p:xfrm>
          <a:off x="381000" y="4092575"/>
          <a:ext cx="8510588" cy="755650"/>
        </p:xfrm>
        <a:graphic>
          <a:graphicData uri="http://schemas.openxmlformats.org/presentationml/2006/ole">
            <mc:AlternateContent xmlns:mc="http://schemas.openxmlformats.org/markup-compatibility/2006">
              <mc:Choice xmlns:v="urn:schemas-microsoft-com:vml" Requires="v">
                <p:oleObj spid="_x0000_s5558" name="Equation" r:id="rId3" imgW="4724280" imgH="419040" progId="Equation.DSMT4">
                  <p:embed/>
                </p:oleObj>
              </mc:Choice>
              <mc:Fallback>
                <p:oleObj name="Equation" r:id="rId3" imgW="4724280" imgH="41904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092575"/>
                        <a:ext cx="8510588" cy="7556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8"/>
          <p:cNvGraphicFramePr>
            <a:graphicFrameLocks noChangeAspect="1"/>
          </p:cNvGraphicFramePr>
          <p:nvPr/>
        </p:nvGraphicFramePr>
        <p:xfrm>
          <a:off x="381000" y="1066800"/>
          <a:ext cx="6543675" cy="755650"/>
        </p:xfrm>
        <a:graphic>
          <a:graphicData uri="http://schemas.openxmlformats.org/presentationml/2006/ole">
            <mc:AlternateContent xmlns:mc="http://schemas.openxmlformats.org/markup-compatibility/2006">
              <mc:Choice xmlns:v="urn:schemas-microsoft-com:vml" Requires="v">
                <p:oleObj spid="_x0000_s5559" name="Equation" r:id="rId5" imgW="3632040" imgH="419040" progId="Equation.DSMT4">
                  <p:embed/>
                </p:oleObj>
              </mc:Choice>
              <mc:Fallback>
                <p:oleObj name="Equation" r:id="rId5" imgW="3632040" imgH="41904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066800"/>
                        <a:ext cx="6543675" cy="7556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9"/>
          <p:cNvGraphicFramePr>
            <a:graphicFrameLocks noChangeAspect="1"/>
          </p:cNvGraphicFramePr>
          <p:nvPr/>
        </p:nvGraphicFramePr>
        <p:xfrm>
          <a:off x="381000" y="2133600"/>
          <a:ext cx="5789613" cy="755650"/>
        </p:xfrm>
        <a:graphic>
          <a:graphicData uri="http://schemas.openxmlformats.org/presentationml/2006/ole">
            <mc:AlternateContent xmlns:mc="http://schemas.openxmlformats.org/markup-compatibility/2006">
              <mc:Choice xmlns:v="urn:schemas-microsoft-com:vml" Requires="v">
                <p:oleObj spid="_x0000_s5560" name="Equation" r:id="rId7" imgW="3213000" imgH="419040" progId="Equation.DSMT4">
                  <p:embed/>
                </p:oleObj>
              </mc:Choice>
              <mc:Fallback>
                <p:oleObj name="Equation" r:id="rId7" imgW="3213000" imgH="41904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133600"/>
                        <a:ext cx="5789613" cy="7556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10"/>
          <p:cNvGraphicFramePr>
            <a:graphicFrameLocks noChangeAspect="1"/>
          </p:cNvGraphicFramePr>
          <p:nvPr/>
        </p:nvGraphicFramePr>
        <p:xfrm>
          <a:off x="381000" y="3124200"/>
          <a:ext cx="3773488" cy="755650"/>
        </p:xfrm>
        <a:graphic>
          <a:graphicData uri="http://schemas.openxmlformats.org/presentationml/2006/ole">
            <mc:AlternateContent xmlns:mc="http://schemas.openxmlformats.org/markup-compatibility/2006">
              <mc:Choice xmlns:v="urn:schemas-microsoft-com:vml" Requires="v">
                <p:oleObj spid="_x0000_s5561" name="Equation" r:id="rId9" imgW="2095200" imgH="419040" progId="Equation.DSMT4">
                  <p:embed/>
                </p:oleObj>
              </mc:Choice>
              <mc:Fallback>
                <p:oleObj name="Equation" r:id="rId9" imgW="2095200" imgH="41904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3124200"/>
                        <a:ext cx="3773488" cy="7556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11"/>
          <p:cNvGraphicFramePr>
            <a:graphicFrameLocks noChangeAspect="1"/>
          </p:cNvGraphicFramePr>
          <p:nvPr/>
        </p:nvGraphicFramePr>
        <p:xfrm>
          <a:off x="404813" y="5105400"/>
          <a:ext cx="8281987" cy="1509713"/>
        </p:xfrm>
        <a:graphic>
          <a:graphicData uri="http://schemas.openxmlformats.org/presentationml/2006/ole">
            <mc:AlternateContent xmlns:mc="http://schemas.openxmlformats.org/markup-compatibility/2006">
              <mc:Choice xmlns:v="urn:schemas-microsoft-com:vml" Requires="v">
                <p:oleObj spid="_x0000_s5562" name="Equation" r:id="rId11" imgW="4597200" imgH="838080" progId="Equation.DSMT4">
                  <p:embed/>
                </p:oleObj>
              </mc:Choice>
              <mc:Fallback>
                <p:oleObj name="Equation" r:id="rId11" imgW="4597200" imgH="83808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4813" y="5105400"/>
                        <a:ext cx="8281987" cy="1509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914400" y="2971800"/>
            <a:ext cx="7086600" cy="1066800"/>
          </a:xfrm>
          <a:prstGeom prst="rect">
            <a:avLst/>
          </a:prstGeom>
          <a:noFill/>
          <a:ln w="9525">
            <a:noFill/>
            <a:miter lim="800000"/>
            <a:headEnd/>
            <a:tailEnd/>
          </a:ln>
        </p:spPr>
        <p:txBody>
          <a:bodyPr>
            <a:spAutoFit/>
          </a:bodyPr>
          <a:lstStyle/>
          <a:p>
            <a:pPr algn="ctr">
              <a:spcBef>
                <a:spcPct val="50000"/>
              </a:spcBef>
              <a:defRPr/>
            </a:pPr>
            <a:r>
              <a:rPr lang="en-US" altLang="zh-TW" sz="3200" b="1" dirty="0">
                <a:latin typeface="+mn-lt"/>
                <a:ea typeface="新細明體" charset="-120"/>
              </a:rPr>
              <a:t>14.1  THE MAJOR FINANCIAL STATEMENTS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0" y="0"/>
            <a:ext cx="9144000" cy="762000"/>
          </a:xfrm>
          <a:noFill/>
        </p:spPr>
        <p:txBody>
          <a:bodyPr lIns="90488" tIns="44450" rIns="90488" bIns="44450" anchor="b"/>
          <a:lstStyle/>
          <a:p>
            <a:pPr eaLnBrk="1" hangingPunct="1"/>
            <a:r>
              <a:rPr lang="en-US" altLang="zh-TW" sz="3600">
                <a:ea typeface="新細明體" charset="-120"/>
              </a:rPr>
              <a:t>Turnover and Other Asset Utilization Ratios</a:t>
            </a:r>
          </a:p>
        </p:txBody>
      </p:sp>
      <p:graphicFrame>
        <p:nvGraphicFramePr>
          <p:cNvPr id="6146" name="Object 6"/>
          <p:cNvGraphicFramePr>
            <a:graphicFrameLocks noChangeAspect="1"/>
          </p:cNvGraphicFramePr>
          <p:nvPr/>
        </p:nvGraphicFramePr>
        <p:xfrm>
          <a:off x="179388" y="4959350"/>
          <a:ext cx="8374062" cy="755650"/>
        </p:xfrm>
        <a:graphic>
          <a:graphicData uri="http://schemas.openxmlformats.org/presentationml/2006/ole">
            <mc:AlternateContent xmlns:mc="http://schemas.openxmlformats.org/markup-compatibility/2006">
              <mc:Choice xmlns:v="urn:schemas-microsoft-com:vml" Requires="v">
                <p:oleObj spid="_x0000_s6414" name="Equation" r:id="rId3" imgW="4647960" imgH="419040" progId="Equation.DSMT4">
                  <p:embed/>
                </p:oleObj>
              </mc:Choice>
              <mc:Fallback>
                <p:oleObj name="Equation" r:id="rId3" imgW="4647960" imgH="4190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959350"/>
                        <a:ext cx="8374062" cy="7556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179388" y="850900"/>
          <a:ext cx="8283575" cy="1511300"/>
        </p:xfrm>
        <a:graphic>
          <a:graphicData uri="http://schemas.openxmlformats.org/presentationml/2006/ole">
            <mc:AlternateContent xmlns:mc="http://schemas.openxmlformats.org/markup-compatibility/2006">
              <mc:Choice xmlns:v="urn:schemas-microsoft-com:vml" Requires="v">
                <p:oleObj spid="_x0000_s6415" name="Equation" r:id="rId5" imgW="4597200" imgH="838080" progId="Equation.DSMT4">
                  <p:embed/>
                </p:oleObj>
              </mc:Choice>
              <mc:Fallback>
                <p:oleObj name="Equation" r:id="rId5" imgW="4597200" imgH="8380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850900"/>
                        <a:ext cx="8283575" cy="15113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8"/>
          <p:cNvGraphicFramePr>
            <a:graphicFrameLocks noChangeAspect="1"/>
          </p:cNvGraphicFramePr>
          <p:nvPr/>
        </p:nvGraphicFramePr>
        <p:xfrm>
          <a:off x="179388" y="3476625"/>
          <a:ext cx="8809037" cy="755650"/>
        </p:xfrm>
        <a:graphic>
          <a:graphicData uri="http://schemas.openxmlformats.org/presentationml/2006/ole">
            <mc:AlternateContent xmlns:mc="http://schemas.openxmlformats.org/markup-compatibility/2006">
              <mc:Choice xmlns:v="urn:schemas-microsoft-com:vml" Requires="v">
                <p:oleObj spid="_x0000_s6416" name="Equation" r:id="rId7" imgW="4889160" imgH="419040" progId="Equation.DSMT4">
                  <p:embed/>
                </p:oleObj>
              </mc:Choice>
              <mc:Fallback>
                <p:oleObj name="Equation" r:id="rId7" imgW="4889160" imgH="41904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3476625"/>
                        <a:ext cx="8809037" cy="7556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文字方塊 3"/>
          <p:cNvSpPr txBox="1">
            <a:spLocks noChangeArrowheads="1"/>
          </p:cNvSpPr>
          <p:nvPr/>
        </p:nvSpPr>
        <p:spPr bwMode="auto">
          <a:xfrm>
            <a:off x="228600" y="4314825"/>
            <a:ext cx="8686800" cy="333375"/>
          </a:xfrm>
          <a:prstGeom prst="rect">
            <a:avLst/>
          </a:prstGeom>
          <a:noFill/>
          <a:ln w="9525">
            <a:noFill/>
            <a:miter lim="800000"/>
            <a:headEnd/>
            <a:tailEnd/>
          </a:ln>
        </p:spPr>
        <p:txBody>
          <a:bodyPr>
            <a:spAutoFit/>
          </a:bodyPr>
          <a:lstStyle/>
          <a:p>
            <a:pPr marL="271463" indent="-271463">
              <a:lnSpc>
                <a:spcPct val="98000"/>
              </a:lnSpc>
              <a:spcBef>
                <a:spcPts val="200"/>
              </a:spcBef>
              <a:defRPr/>
            </a:pPr>
            <a:r>
              <a:rPr lang="en-US" altLang="zh-TW" sz="1600" dirty="0">
                <a:latin typeface="+mn-lt"/>
                <a:ea typeface="新細明體" charset="-120"/>
              </a:rPr>
              <a:t>※ It measures sales per dollar of the firm’s money tied up in fixed assets</a:t>
            </a:r>
            <a:endParaRPr lang="zh-TW" altLang="en-US" sz="1600" dirty="0">
              <a:latin typeface="+mn-lt"/>
              <a:ea typeface="新細明體" charset="-120"/>
            </a:endParaRPr>
          </a:p>
        </p:txBody>
      </p:sp>
      <p:sp>
        <p:nvSpPr>
          <p:cNvPr id="13" name="文字方塊 3"/>
          <p:cNvSpPr txBox="1">
            <a:spLocks noChangeArrowheads="1"/>
          </p:cNvSpPr>
          <p:nvPr/>
        </p:nvSpPr>
        <p:spPr bwMode="auto">
          <a:xfrm>
            <a:off x="228600" y="2438400"/>
            <a:ext cx="8763000" cy="815975"/>
          </a:xfrm>
          <a:prstGeom prst="rect">
            <a:avLst/>
          </a:prstGeom>
          <a:noFill/>
          <a:ln w="9525">
            <a:noFill/>
            <a:miter lim="800000"/>
            <a:headEnd/>
            <a:tailEnd/>
          </a:ln>
        </p:spPr>
        <p:txBody>
          <a:bodyPr>
            <a:spAutoFit/>
          </a:bodyPr>
          <a:lstStyle/>
          <a:p>
            <a:pPr marL="271463" indent="-271463">
              <a:lnSpc>
                <a:spcPct val="98000"/>
              </a:lnSpc>
              <a:spcBef>
                <a:spcPts val="200"/>
              </a:spcBef>
              <a:defRPr/>
            </a:pPr>
            <a:r>
              <a:rPr lang="en-US" altLang="zh-TW" sz="1600" dirty="0">
                <a:latin typeface="+mn-lt"/>
                <a:ea typeface="新細明體" charset="-120"/>
              </a:rPr>
              <a:t>※ For turnover ratios, if they include one item from the income statement, which covers a period, and another from the balance sheet, which is a snapshot at a particular time, the practice is to take the average of the beginning and end-of-year balance sheet figures</a:t>
            </a:r>
            <a:endParaRPr lang="zh-TW" altLang="en-US" sz="1600" dirty="0">
              <a:latin typeface="+mn-lt"/>
              <a:ea typeface="新細明體" charset="-120"/>
            </a:endParaRPr>
          </a:p>
        </p:txBody>
      </p:sp>
      <p:sp>
        <p:nvSpPr>
          <p:cNvPr id="6152" name="文字方塊 3"/>
          <p:cNvSpPr txBox="1">
            <a:spLocks noChangeArrowheads="1"/>
          </p:cNvSpPr>
          <p:nvPr/>
        </p:nvSpPr>
        <p:spPr bwMode="auto">
          <a:xfrm>
            <a:off x="304800" y="5788025"/>
            <a:ext cx="8686800" cy="84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8000"/>
              </a:lnSpc>
              <a:spcBef>
                <a:spcPts val="200"/>
              </a:spcBef>
            </a:pPr>
            <a:r>
              <a:rPr lang="en-US" altLang="zh-TW" sz="1600" dirty="0">
                <a:latin typeface="Arial" charset="0"/>
                <a:ea typeface="新細明體" charset="-120"/>
              </a:rPr>
              <a:t>※ The time period for which inventory is turned over is 0.485 years</a:t>
            </a:r>
          </a:p>
          <a:p>
            <a:pPr>
              <a:lnSpc>
                <a:spcPct val="98000"/>
              </a:lnSpc>
              <a:spcBef>
                <a:spcPts val="200"/>
              </a:spcBef>
            </a:pPr>
            <a:r>
              <a:rPr lang="en-US" altLang="zh-TW" sz="1600" dirty="0">
                <a:latin typeface="Arial" charset="0"/>
                <a:ea typeface="新細明體" charset="-120"/>
              </a:rPr>
              <a:t>※ If there is only one product, this ratio </a:t>
            </a:r>
            <a:r>
              <a:rPr lang="en-US" altLang="zh-TW" sz="1600" dirty="0">
                <a:latin typeface="Arial" charset="0"/>
                <a:ea typeface="新細明體" charset="-120"/>
                <a:sym typeface="Symbol" pitchFamily="18" charset="2"/>
              </a:rPr>
              <a:t></a:t>
            </a:r>
            <a:r>
              <a:rPr lang="en-US" altLang="zh-TW" sz="1600" dirty="0">
                <a:latin typeface="Arial" charset="0"/>
                <a:ea typeface="新細明體" charset="-120"/>
              </a:rPr>
              <a:t> (per-unit cost </a:t>
            </a:r>
            <a:r>
              <a:rPr lang="zh-TW" altLang="zh-TW" sz="1600" dirty="0">
                <a:latin typeface="Arial" charset="0"/>
                <a:ea typeface="新細明體" charset="-120"/>
              </a:rPr>
              <a:t>×</a:t>
            </a:r>
            <a:r>
              <a:rPr lang="en-US" altLang="zh-TW" sz="1600" dirty="0">
                <a:latin typeface="Arial" charset="0"/>
                <a:ea typeface="新細明體" charset="-120"/>
              </a:rPr>
              <a:t> number of units sold) / (per-unit cost </a:t>
            </a:r>
            <a:r>
              <a:rPr lang="zh-TW" altLang="zh-TW" sz="1600" dirty="0">
                <a:latin typeface="Arial" charset="0"/>
                <a:ea typeface="新細明體" charset="-120"/>
              </a:rPr>
              <a:t>×</a:t>
            </a:r>
            <a:r>
              <a:rPr lang="en-US" altLang="zh-TW" sz="1600" dirty="0">
                <a:latin typeface="Arial" charset="0"/>
                <a:ea typeface="新細明體" charset="-120"/>
              </a:rPr>
              <a:t> number of units in inventory) = number of units sold / number of units in inventory</a:t>
            </a:r>
            <a:endParaRPr lang="zh-TW" altLang="en-US" sz="1600" dirty="0">
              <a:latin typeface="Arial" charset="0"/>
              <a:ea typeface="新細明體" charset="-12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0" y="0"/>
            <a:ext cx="9144000" cy="762000"/>
          </a:xfrm>
          <a:noFill/>
        </p:spPr>
        <p:txBody>
          <a:bodyPr lIns="90488" tIns="44450" rIns="90488" bIns="44450" anchor="b"/>
          <a:lstStyle/>
          <a:p>
            <a:pPr eaLnBrk="1" hangingPunct="1"/>
            <a:r>
              <a:rPr lang="en-US" altLang="zh-TW" sz="3600">
                <a:ea typeface="新細明體" charset="-120"/>
              </a:rPr>
              <a:t>Turnover and Other Asset Utilization Ratios</a:t>
            </a:r>
          </a:p>
        </p:txBody>
      </p:sp>
      <p:graphicFrame>
        <p:nvGraphicFramePr>
          <p:cNvPr id="7170" name="Object 8"/>
          <p:cNvGraphicFramePr>
            <a:graphicFrameLocks noChangeAspect="1"/>
          </p:cNvGraphicFramePr>
          <p:nvPr>
            <p:extLst>
              <p:ext uri="{D42A27DB-BD31-4B8C-83A1-F6EECF244321}">
                <p14:modId xmlns:p14="http://schemas.microsoft.com/office/powerpoint/2010/main" val="1040573254"/>
              </p:ext>
            </p:extLst>
          </p:nvPr>
        </p:nvGraphicFramePr>
        <p:xfrm>
          <a:off x="238918" y="2643187"/>
          <a:ext cx="8742363" cy="1471613"/>
        </p:xfrm>
        <a:graphic>
          <a:graphicData uri="http://schemas.openxmlformats.org/presentationml/2006/ole">
            <mc:AlternateContent xmlns:mc="http://schemas.openxmlformats.org/markup-compatibility/2006">
              <mc:Choice xmlns:v="urn:schemas-microsoft-com:vml" Requires="v">
                <p:oleObj spid="_x0000_s7420" name="Equation" r:id="rId3" imgW="5130720" imgH="863280" progId="Equation.DSMT4">
                  <p:embed/>
                </p:oleObj>
              </mc:Choice>
              <mc:Fallback>
                <p:oleObj name="Equation" r:id="rId3" imgW="5130720" imgH="863280" progId="Equation.DSMT4">
                  <p:embed/>
                  <p:pic>
                    <p:nvPicPr>
                      <p:cNvPr id="0" name="Object 8"/>
                      <p:cNvPicPr>
                        <a:picLocks noChangeAspect="1" noChangeArrowheads="1"/>
                      </p:cNvPicPr>
                      <p:nvPr/>
                    </p:nvPicPr>
                    <p:blipFill>
                      <a:blip r:embed="rId4"/>
                      <a:srcRect/>
                      <a:stretch>
                        <a:fillRect/>
                      </a:stretch>
                    </p:blipFill>
                    <p:spPr bwMode="auto">
                      <a:xfrm>
                        <a:off x="238918" y="2643187"/>
                        <a:ext cx="8742363" cy="14716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5"/>
          <p:cNvGraphicFramePr>
            <a:graphicFrameLocks noChangeAspect="1"/>
          </p:cNvGraphicFramePr>
          <p:nvPr/>
        </p:nvGraphicFramePr>
        <p:xfrm>
          <a:off x="228600" y="990600"/>
          <a:ext cx="8137525" cy="733425"/>
        </p:xfrm>
        <a:graphic>
          <a:graphicData uri="http://schemas.openxmlformats.org/presentationml/2006/ole">
            <mc:AlternateContent xmlns:mc="http://schemas.openxmlformats.org/markup-compatibility/2006">
              <mc:Choice xmlns:v="urn:schemas-microsoft-com:vml" Requires="v">
                <p:oleObj spid="_x0000_s7421" name="Equation" r:id="rId5" imgW="4647960" imgH="419040" progId="Equation.DSMT4">
                  <p:embed/>
                </p:oleObj>
              </mc:Choice>
              <mc:Fallback>
                <p:oleObj name="Equation" r:id="rId5" imgW="4647960" imgH="4190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990600"/>
                        <a:ext cx="8137525" cy="7334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文字方塊 3"/>
          <p:cNvSpPr txBox="1">
            <a:spLocks noChangeArrowheads="1"/>
          </p:cNvSpPr>
          <p:nvPr/>
        </p:nvSpPr>
        <p:spPr bwMode="auto">
          <a:xfrm>
            <a:off x="228600" y="1752600"/>
            <a:ext cx="8763000" cy="574675"/>
          </a:xfrm>
          <a:prstGeom prst="rect">
            <a:avLst/>
          </a:prstGeom>
          <a:noFill/>
          <a:ln w="9525">
            <a:noFill/>
            <a:miter lim="800000"/>
            <a:headEnd/>
            <a:tailEnd/>
          </a:ln>
        </p:spPr>
        <p:txBody>
          <a:bodyPr>
            <a:spAutoFit/>
          </a:bodyPr>
          <a:lstStyle/>
          <a:p>
            <a:pPr marL="271463" indent="-271463">
              <a:lnSpc>
                <a:spcPct val="98000"/>
              </a:lnSpc>
              <a:spcBef>
                <a:spcPts val="200"/>
              </a:spcBef>
              <a:defRPr/>
            </a:pPr>
            <a:r>
              <a:rPr lang="en-US" altLang="zh-TW" sz="1600" dirty="0">
                <a:latin typeface="+mn-lt"/>
                <a:ea typeface="新細明體" charset="-120"/>
              </a:rPr>
              <a:t>※ A popular variant of the Inventory turnover ratio is to convert it into an average days to sell the inventory in terms of days</a:t>
            </a:r>
            <a:endParaRPr lang="zh-TW" altLang="en-US" sz="1600" dirty="0">
              <a:latin typeface="+mn-lt"/>
              <a:ea typeface="新細明體" charset="-12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0" y="19050"/>
            <a:ext cx="9144000" cy="819150"/>
          </a:xfrm>
          <a:noFill/>
        </p:spPr>
        <p:txBody>
          <a:bodyPr lIns="90488" tIns="44450" rIns="90488" bIns="44450" anchor="b"/>
          <a:lstStyle/>
          <a:p>
            <a:pPr eaLnBrk="1" hangingPunct="1"/>
            <a:r>
              <a:rPr lang="en-US" altLang="zh-TW">
                <a:ea typeface="新細明體" charset="-120"/>
              </a:rPr>
              <a:t>Liquidity Ratios</a:t>
            </a:r>
          </a:p>
        </p:txBody>
      </p:sp>
      <p:graphicFrame>
        <p:nvGraphicFramePr>
          <p:cNvPr id="8194" name="Object 6"/>
          <p:cNvGraphicFramePr>
            <a:graphicFrameLocks noChangeAspect="1"/>
          </p:cNvGraphicFramePr>
          <p:nvPr/>
        </p:nvGraphicFramePr>
        <p:xfrm>
          <a:off x="409575" y="914400"/>
          <a:ext cx="7820025" cy="1422400"/>
        </p:xfrm>
        <a:graphic>
          <a:graphicData uri="http://schemas.openxmlformats.org/presentationml/2006/ole">
            <mc:AlternateContent xmlns:mc="http://schemas.openxmlformats.org/markup-compatibility/2006">
              <mc:Choice xmlns:v="urn:schemas-microsoft-com:vml" Requires="v">
                <p:oleObj spid="_x0000_s8462" name="Equation" r:id="rId3" imgW="4622760" imgH="838080" progId="Equation.DSMT4">
                  <p:embed/>
                </p:oleObj>
              </mc:Choice>
              <mc:Fallback>
                <p:oleObj name="Equation" r:id="rId3" imgW="4622760" imgH="8380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914400"/>
                        <a:ext cx="7820025" cy="1422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387350" y="2997200"/>
          <a:ext cx="7219950" cy="1422400"/>
        </p:xfrm>
        <a:graphic>
          <a:graphicData uri="http://schemas.openxmlformats.org/presentationml/2006/ole">
            <mc:AlternateContent xmlns:mc="http://schemas.openxmlformats.org/markup-compatibility/2006">
              <mc:Choice xmlns:v="urn:schemas-microsoft-com:vml" Requires="v">
                <p:oleObj spid="_x0000_s8463" name="Equation" r:id="rId5" imgW="4267080" imgH="838080" progId="Equation.DSMT4">
                  <p:embed/>
                </p:oleObj>
              </mc:Choice>
              <mc:Fallback>
                <p:oleObj name="Equation" r:id="rId5" imgW="4267080" imgH="8380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50" y="2997200"/>
                        <a:ext cx="7219950" cy="1422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文字方塊 3"/>
          <p:cNvSpPr txBox="1">
            <a:spLocks noChangeArrowheads="1"/>
          </p:cNvSpPr>
          <p:nvPr/>
        </p:nvSpPr>
        <p:spPr bwMode="auto">
          <a:xfrm>
            <a:off x="304800" y="2320925"/>
            <a:ext cx="8382000" cy="574675"/>
          </a:xfrm>
          <a:prstGeom prst="rect">
            <a:avLst/>
          </a:prstGeom>
          <a:noFill/>
          <a:ln w="9525">
            <a:noFill/>
            <a:miter lim="800000"/>
            <a:headEnd/>
            <a:tailEnd/>
          </a:ln>
        </p:spPr>
        <p:txBody>
          <a:bodyPr>
            <a:spAutoFit/>
          </a:bodyPr>
          <a:lstStyle/>
          <a:p>
            <a:pPr marL="271463" indent="-271463">
              <a:lnSpc>
                <a:spcPct val="98000"/>
              </a:lnSpc>
              <a:spcBef>
                <a:spcPts val="200"/>
              </a:spcBef>
              <a:defRPr/>
            </a:pPr>
            <a:r>
              <a:rPr lang="en-US" altLang="zh-TW" sz="1600" dirty="0">
                <a:latin typeface="+mn-lt"/>
                <a:ea typeface="新細明體" charset="-120"/>
              </a:rPr>
              <a:t>※ This ratio measures the ability of the firm to pay off its short-term liabilities by liquidating its current assets </a:t>
            </a:r>
            <a:endParaRPr lang="zh-TW" altLang="en-US" sz="1600" dirty="0">
              <a:latin typeface="+mn-lt"/>
              <a:ea typeface="新細明體" charset="-120"/>
            </a:endParaRPr>
          </a:p>
        </p:txBody>
      </p:sp>
      <p:sp>
        <p:nvSpPr>
          <p:cNvPr id="6" name="文字方塊 3"/>
          <p:cNvSpPr txBox="1">
            <a:spLocks noChangeArrowheads="1"/>
          </p:cNvSpPr>
          <p:nvPr/>
        </p:nvSpPr>
        <p:spPr bwMode="auto">
          <a:xfrm>
            <a:off x="381000" y="4419600"/>
            <a:ext cx="8382000" cy="841375"/>
          </a:xfrm>
          <a:prstGeom prst="rect">
            <a:avLst/>
          </a:prstGeom>
          <a:noFill/>
          <a:ln w="9525">
            <a:noFill/>
            <a:miter lim="800000"/>
            <a:headEnd/>
            <a:tailEnd/>
          </a:ln>
        </p:spPr>
        <p:txBody>
          <a:bodyPr>
            <a:spAutoFit/>
          </a:bodyPr>
          <a:lstStyle/>
          <a:p>
            <a:pPr marL="271463" indent="-271463">
              <a:lnSpc>
                <a:spcPct val="98000"/>
              </a:lnSpc>
              <a:spcBef>
                <a:spcPts val="200"/>
              </a:spcBef>
              <a:defRPr/>
            </a:pPr>
            <a:r>
              <a:rPr lang="en-US" altLang="zh-TW" sz="1600" dirty="0">
                <a:latin typeface="+mn-lt"/>
                <a:ea typeface="新細明體" charset="-120"/>
              </a:rPr>
              <a:t>※ This ratio is also called the acid test ratio</a:t>
            </a:r>
          </a:p>
          <a:p>
            <a:pPr marL="271463" indent="-271463">
              <a:lnSpc>
                <a:spcPct val="98000"/>
              </a:lnSpc>
              <a:spcBef>
                <a:spcPts val="200"/>
              </a:spcBef>
              <a:defRPr/>
            </a:pPr>
            <a:r>
              <a:rPr lang="en-US" altLang="zh-TW" sz="1600" dirty="0">
                <a:latin typeface="+mn-lt"/>
                <a:ea typeface="新細明體" charset="-120"/>
              </a:rPr>
              <a:t>※ The quick ratio is a better measure of liquidity than the current ratio for firms whose inventory is not readily convertible into cash</a:t>
            </a:r>
            <a:endParaRPr lang="zh-TW" altLang="en-US" sz="1600" dirty="0">
              <a:latin typeface="+mn-lt"/>
              <a:ea typeface="新細明體" charset="-120"/>
            </a:endParaRPr>
          </a:p>
        </p:txBody>
      </p:sp>
      <p:graphicFrame>
        <p:nvGraphicFramePr>
          <p:cNvPr id="8196" name="Object 4"/>
          <p:cNvGraphicFramePr>
            <a:graphicFrameLocks noChangeAspect="1"/>
          </p:cNvGraphicFramePr>
          <p:nvPr/>
        </p:nvGraphicFramePr>
        <p:xfrm>
          <a:off x="381000" y="5334000"/>
          <a:ext cx="6249988" cy="711200"/>
        </p:xfrm>
        <a:graphic>
          <a:graphicData uri="http://schemas.openxmlformats.org/presentationml/2006/ole">
            <mc:AlternateContent xmlns:mc="http://schemas.openxmlformats.org/markup-compatibility/2006">
              <mc:Choice xmlns:v="urn:schemas-microsoft-com:vml" Requires="v">
                <p:oleObj spid="_x0000_s8464" name="Equation" r:id="rId7" imgW="3695400" imgH="419040" progId="Equation.DSMT4">
                  <p:embed/>
                </p:oleObj>
              </mc:Choice>
              <mc:Fallback>
                <p:oleObj name="Equation" r:id="rId7" imgW="3695400" imgH="41904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5334000"/>
                        <a:ext cx="6249988" cy="711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文字方塊 3"/>
          <p:cNvSpPr txBox="1">
            <a:spLocks noChangeArrowheads="1"/>
          </p:cNvSpPr>
          <p:nvPr/>
        </p:nvSpPr>
        <p:spPr bwMode="auto">
          <a:xfrm>
            <a:off x="457200" y="6019800"/>
            <a:ext cx="8382000" cy="841375"/>
          </a:xfrm>
          <a:prstGeom prst="rect">
            <a:avLst/>
          </a:prstGeom>
          <a:noFill/>
          <a:ln w="9525">
            <a:noFill/>
            <a:miter lim="800000"/>
            <a:headEnd/>
            <a:tailEnd/>
          </a:ln>
        </p:spPr>
        <p:txBody>
          <a:bodyPr>
            <a:spAutoFit/>
          </a:bodyPr>
          <a:lstStyle/>
          <a:p>
            <a:pPr marL="271463" indent="-271463">
              <a:lnSpc>
                <a:spcPct val="98000"/>
              </a:lnSpc>
              <a:spcBef>
                <a:spcPts val="200"/>
              </a:spcBef>
              <a:defRPr/>
            </a:pPr>
            <a:r>
              <a:rPr lang="en-US" altLang="zh-TW" sz="1600" dirty="0">
                <a:latin typeface="+mn-lt"/>
                <a:ea typeface="新細明體" charset="-120"/>
              </a:rPr>
              <a:t>※ Since AR is less liquid than cash and cash equivalents, in addition to the quick ratio, analysts are also interested in a firm’s cash ratio</a:t>
            </a:r>
          </a:p>
          <a:p>
            <a:pPr marL="271463" indent="-271463">
              <a:lnSpc>
                <a:spcPct val="98000"/>
              </a:lnSpc>
              <a:spcBef>
                <a:spcPts val="200"/>
              </a:spcBef>
              <a:defRPr/>
            </a:pPr>
            <a:r>
              <a:rPr lang="en-US" altLang="zh-TW" sz="1600" dirty="0">
                <a:latin typeface="+mn-lt"/>
                <a:ea typeface="新細明體" charset="-120"/>
              </a:rPr>
              <a:t>※ Lower liquidity ratios suggest a lower credit rating of the firm</a:t>
            </a:r>
            <a:endParaRPr lang="zh-TW" altLang="en-US" sz="1600" dirty="0">
              <a:latin typeface="+mn-lt"/>
              <a:ea typeface="新細明體" charset="-12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0" y="38100"/>
            <a:ext cx="9144000" cy="819150"/>
          </a:xfrm>
          <a:noFill/>
        </p:spPr>
        <p:txBody>
          <a:bodyPr lIns="90488" tIns="44450" rIns="90488" bIns="44450" anchor="b"/>
          <a:lstStyle/>
          <a:p>
            <a:pPr eaLnBrk="1" hangingPunct="1"/>
            <a:r>
              <a:rPr lang="en-US" altLang="zh-TW">
                <a:ea typeface="新細明體" charset="-120"/>
              </a:rPr>
              <a:t>Leverage Ratios</a:t>
            </a:r>
          </a:p>
        </p:txBody>
      </p:sp>
      <p:graphicFrame>
        <p:nvGraphicFramePr>
          <p:cNvPr id="9218" name="Object 6"/>
          <p:cNvGraphicFramePr>
            <a:graphicFrameLocks noChangeAspect="1"/>
          </p:cNvGraphicFramePr>
          <p:nvPr/>
        </p:nvGraphicFramePr>
        <p:xfrm>
          <a:off x="539750" y="1281113"/>
          <a:ext cx="7483475" cy="1560512"/>
        </p:xfrm>
        <a:graphic>
          <a:graphicData uri="http://schemas.openxmlformats.org/presentationml/2006/ole">
            <mc:AlternateContent xmlns:mc="http://schemas.openxmlformats.org/markup-compatibility/2006">
              <mc:Choice xmlns:v="urn:schemas-microsoft-com:vml" Requires="v">
                <p:oleObj spid="_x0000_s9485" name="Equation" r:id="rId3" imgW="4152600" imgH="863280" progId="Equation.DSMT4">
                  <p:embed/>
                </p:oleObj>
              </mc:Choice>
              <mc:Fallback>
                <p:oleObj name="Equation" r:id="rId3" imgW="4152600" imgH="8632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281113"/>
                        <a:ext cx="7483475" cy="15605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539750" y="3967163"/>
          <a:ext cx="5767388" cy="757237"/>
        </p:xfrm>
        <a:graphic>
          <a:graphicData uri="http://schemas.openxmlformats.org/presentationml/2006/ole">
            <mc:AlternateContent xmlns:mc="http://schemas.openxmlformats.org/markup-compatibility/2006">
              <mc:Choice xmlns:v="urn:schemas-microsoft-com:vml" Requires="v">
                <p:oleObj spid="_x0000_s9486" name="Equation" r:id="rId5" imgW="3200400" imgH="419040" progId="Equation.DSMT4">
                  <p:embed/>
                </p:oleObj>
              </mc:Choice>
              <mc:Fallback>
                <p:oleObj name="Equation" r:id="rId5" imgW="3200400" imgH="4190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967163"/>
                        <a:ext cx="5767388" cy="7572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7"/>
          <p:cNvGraphicFramePr>
            <a:graphicFrameLocks noChangeAspect="1"/>
          </p:cNvGraphicFramePr>
          <p:nvPr/>
        </p:nvGraphicFramePr>
        <p:xfrm>
          <a:off x="539750" y="4876800"/>
          <a:ext cx="5721350" cy="757238"/>
        </p:xfrm>
        <a:graphic>
          <a:graphicData uri="http://schemas.openxmlformats.org/presentationml/2006/ole">
            <mc:AlternateContent xmlns:mc="http://schemas.openxmlformats.org/markup-compatibility/2006">
              <mc:Choice xmlns:v="urn:schemas-microsoft-com:vml" Requires="v">
                <p:oleObj spid="_x0000_s9487" name="Equation" r:id="rId7" imgW="3174840" imgH="419040" progId="Equation.DSMT4">
                  <p:embed/>
                </p:oleObj>
              </mc:Choice>
              <mc:Fallback>
                <p:oleObj name="Equation" r:id="rId7" imgW="3174840" imgH="41904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876800"/>
                        <a:ext cx="5721350" cy="7572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文字方塊 3"/>
          <p:cNvSpPr txBox="1">
            <a:spLocks noChangeArrowheads="1"/>
          </p:cNvSpPr>
          <p:nvPr/>
        </p:nvSpPr>
        <p:spPr bwMode="auto">
          <a:xfrm>
            <a:off x="152400" y="2971800"/>
            <a:ext cx="8686800" cy="333375"/>
          </a:xfrm>
          <a:prstGeom prst="rect">
            <a:avLst/>
          </a:prstGeom>
          <a:noFill/>
          <a:ln w="9525">
            <a:noFill/>
            <a:miter lim="800000"/>
            <a:headEnd/>
            <a:tailEnd/>
          </a:ln>
        </p:spPr>
        <p:txBody>
          <a:bodyPr>
            <a:spAutoFit/>
          </a:bodyPr>
          <a:lstStyle/>
          <a:p>
            <a:pPr marL="271463" indent="-271463">
              <a:lnSpc>
                <a:spcPct val="98000"/>
              </a:lnSpc>
              <a:spcBef>
                <a:spcPts val="100"/>
              </a:spcBef>
              <a:defRPr/>
            </a:pPr>
            <a:r>
              <a:rPr lang="en-US" altLang="zh-TW" sz="1600" dirty="0">
                <a:latin typeface="+mn-lt"/>
                <a:ea typeface="新細明體" charset="-120"/>
              </a:rPr>
              <a:t>※ Interest coverage ratio is a measure of a company's ability to honor its debt payments</a:t>
            </a:r>
            <a:endParaRPr lang="zh-TW" altLang="en-US" sz="1600" dirty="0">
              <a:latin typeface="+mn-lt"/>
              <a:ea typeface="新細明體" charset="-120"/>
            </a:endParaRPr>
          </a:p>
        </p:txBody>
      </p:sp>
      <p:sp>
        <p:nvSpPr>
          <p:cNvPr id="7" name="文字方塊 3"/>
          <p:cNvSpPr txBox="1">
            <a:spLocks noChangeArrowheads="1"/>
          </p:cNvSpPr>
          <p:nvPr/>
        </p:nvSpPr>
        <p:spPr bwMode="auto">
          <a:xfrm>
            <a:off x="228600" y="5791200"/>
            <a:ext cx="8686800" cy="1337226"/>
          </a:xfrm>
          <a:prstGeom prst="rect">
            <a:avLst/>
          </a:prstGeom>
          <a:noFill/>
          <a:ln w="9525">
            <a:noFill/>
            <a:miter lim="800000"/>
            <a:headEnd/>
            <a:tailEnd/>
          </a:ln>
        </p:spPr>
        <p:txBody>
          <a:bodyPr>
            <a:spAutoFit/>
          </a:bodyPr>
          <a:lstStyle/>
          <a:p>
            <a:pPr marL="271463" indent="-271463">
              <a:lnSpc>
                <a:spcPct val="98000"/>
              </a:lnSpc>
              <a:spcBef>
                <a:spcPts val="100"/>
              </a:spcBef>
              <a:defRPr/>
            </a:pPr>
            <a:r>
              <a:rPr lang="en-US" altLang="zh-TW" sz="1600" dirty="0">
                <a:latin typeface="+mn-lt"/>
                <a:ea typeface="新細明體" charset="-120"/>
              </a:rPr>
              <a:t>※ The above two leverage ratios measure a company‘s solvency</a:t>
            </a:r>
            <a:r>
              <a:rPr lang="zh-TW" altLang="en-US" sz="1600" dirty="0">
                <a:latin typeface="+mn-lt"/>
                <a:ea typeface="新細明體" charset="-120"/>
              </a:rPr>
              <a:t> </a:t>
            </a:r>
            <a:r>
              <a:rPr lang="en-US" altLang="zh-TW" sz="1600" dirty="0">
                <a:latin typeface="+mn-lt"/>
                <a:ea typeface="新細明體" charset="-120"/>
              </a:rPr>
              <a:t>(</a:t>
            </a:r>
            <a:r>
              <a:rPr lang="zh-TW" altLang="en-US" sz="1600" dirty="0">
                <a:latin typeface="+mn-lt"/>
                <a:ea typeface="新細明體" charset="-120"/>
              </a:rPr>
              <a:t>償付能力</a:t>
            </a:r>
            <a:r>
              <a:rPr lang="en-US" altLang="zh-TW" sz="1600" dirty="0">
                <a:latin typeface="+mn-lt"/>
                <a:ea typeface="新細明體" charset="-120"/>
              </a:rPr>
              <a:t>)</a:t>
            </a:r>
          </a:p>
          <a:p>
            <a:pPr marL="271463" indent="-271463">
              <a:lnSpc>
                <a:spcPct val="98000"/>
              </a:lnSpc>
              <a:spcBef>
                <a:spcPts val="100"/>
              </a:spcBef>
              <a:defRPr/>
            </a:pPr>
            <a:r>
              <a:rPr lang="en-US" altLang="zh-TW" sz="1600" dirty="0">
                <a:ea typeface="新細明體" charset="-120"/>
              </a:rPr>
              <a:t>※ </a:t>
            </a:r>
            <a:r>
              <a:rPr lang="en-US" altLang="zh-TW" sz="1600" dirty="0">
                <a:latin typeface="+mn-lt"/>
                <a:ea typeface="新細明體" charset="-120"/>
              </a:rPr>
              <a:t>The higher these ratios, the greater risk will be associated with the firm's operation</a:t>
            </a:r>
          </a:p>
          <a:p>
            <a:pPr marL="271463" indent="-271463">
              <a:lnSpc>
                <a:spcPct val="98000"/>
              </a:lnSpc>
              <a:spcBef>
                <a:spcPts val="100"/>
              </a:spcBef>
              <a:defRPr/>
            </a:pPr>
            <a:r>
              <a:rPr lang="en-US" altLang="zh-TW" sz="1600" dirty="0">
                <a:ea typeface="新細明體" charset="-120"/>
              </a:rPr>
              <a:t>※ </a:t>
            </a:r>
            <a:r>
              <a:rPr lang="en-US" altLang="zh-TW" sz="1600" dirty="0">
                <a:latin typeface="+mn-lt"/>
                <a:ea typeface="新細明體" charset="-120"/>
              </a:rPr>
              <a:t>In addition, high debt to assets ratio may indicate low borrowing capacity of a firm, which in turn will lower the firm's financial flexibility</a:t>
            </a:r>
          </a:p>
          <a:p>
            <a:pPr marL="271463" indent="-271463">
              <a:lnSpc>
                <a:spcPct val="98000"/>
              </a:lnSpc>
              <a:spcBef>
                <a:spcPts val="100"/>
              </a:spcBef>
              <a:defRPr/>
            </a:pPr>
            <a:endParaRPr lang="zh-TW" altLang="en-US" sz="1600" dirty="0">
              <a:latin typeface="+mn-lt"/>
              <a:ea typeface="新細明體" charset="-12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0" y="38100"/>
            <a:ext cx="9144000" cy="819150"/>
          </a:xfrm>
          <a:noFill/>
        </p:spPr>
        <p:txBody>
          <a:bodyPr lIns="90488" tIns="44450" rIns="90488" bIns="44450" anchor="b"/>
          <a:lstStyle/>
          <a:p>
            <a:pPr eaLnBrk="1" hangingPunct="1"/>
            <a:r>
              <a:rPr lang="en-US" altLang="zh-TW">
                <a:ea typeface="新細明體" charset="-120"/>
              </a:rPr>
              <a:t>Market Price Ratios</a:t>
            </a:r>
          </a:p>
        </p:txBody>
      </p:sp>
      <p:graphicFrame>
        <p:nvGraphicFramePr>
          <p:cNvPr id="10242" name="Object 6"/>
          <p:cNvGraphicFramePr>
            <a:graphicFrameLocks noChangeAspect="1"/>
          </p:cNvGraphicFramePr>
          <p:nvPr>
            <p:extLst>
              <p:ext uri="{D42A27DB-BD31-4B8C-83A1-F6EECF244321}">
                <p14:modId xmlns:p14="http://schemas.microsoft.com/office/powerpoint/2010/main" val="597739722"/>
              </p:ext>
            </p:extLst>
          </p:nvPr>
        </p:nvGraphicFramePr>
        <p:xfrm>
          <a:off x="744538" y="3859213"/>
          <a:ext cx="7751762" cy="712787"/>
        </p:xfrm>
        <a:graphic>
          <a:graphicData uri="http://schemas.openxmlformats.org/presentationml/2006/ole">
            <mc:AlternateContent xmlns:mc="http://schemas.openxmlformats.org/markup-compatibility/2006">
              <mc:Choice xmlns:v="urn:schemas-microsoft-com:vml" Requires="v">
                <p:oleObj spid="_x0000_s10421" name="Equation" r:id="rId3" imgW="4572000" imgH="419040" progId="Equation.DSMT4">
                  <p:embed/>
                </p:oleObj>
              </mc:Choice>
              <mc:Fallback>
                <p:oleObj name="Equation" r:id="rId3" imgW="4572000" imgH="419040" progId="Equation.DSMT4">
                  <p:embed/>
                  <p:pic>
                    <p:nvPicPr>
                      <p:cNvPr id="0" name="Object 6"/>
                      <p:cNvPicPr>
                        <a:picLocks noChangeAspect="1" noChangeArrowheads="1"/>
                      </p:cNvPicPr>
                      <p:nvPr/>
                    </p:nvPicPr>
                    <p:blipFill>
                      <a:blip r:embed="rId4"/>
                      <a:srcRect/>
                      <a:stretch>
                        <a:fillRect/>
                      </a:stretch>
                    </p:blipFill>
                    <p:spPr bwMode="auto">
                      <a:xfrm>
                        <a:off x="744538" y="3859213"/>
                        <a:ext cx="7751762" cy="71278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7"/>
          <p:cNvGraphicFramePr>
            <a:graphicFrameLocks noChangeAspect="1"/>
          </p:cNvGraphicFramePr>
          <p:nvPr>
            <p:extLst>
              <p:ext uri="{D42A27DB-BD31-4B8C-83A1-F6EECF244321}">
                <p14:modId xmlns:p14="http://schemas.microsoft.com/office/powerpoint/2010/main" val="2090541575"/>
              </p:ext>
            </p:extLst>
          </p:nvPr>
        </p:nvGraphicFramePr>
        <p:xfrm>
          <a:off x="820738" y="914400"/>
          <a:ext cx="7664450" cy="712788"/>
        </p:xfrm>
        <a:graphic>
          <a:graphicData uri="http://schemas.openxmlformats.org/presentationml/2006/ole">
            <mc:AlternateContent xmlns:mc="http://schemas.openxmlformats.org/markup-compatibility/2006">
              <mc:Choice xmlns:v="urn:schemas-microsoft-com:vml" Requires="v">
                <p:oleObj spid="_x0000_s10422" name="Equation" r:id="rId5" imgW="4520880" imgH="419040" progId="Equation.DSMT4">
                  <p:embed/>
                </p:oleObj>
              </mc:Choice>
              <mc:Fallback>
                <p:oleObj name="Equation" r:id="rId5" imgW="4520880" imgH="419040" progId="Equation.DSMT4">
                  <p:embed/>
                  <p:pic>
                    <p:nvPicPr>
                      <p:cNvPr id="0" name="Object 7"/>
                      <p:cNvPicPr>
                        <a:picLocks noChangeAspect="1" noChangeArrowheads="1"/>
                      </p:cNvPicPr>
                      <p:nvPr/>
                    </p:nvPicPr>
                    <p:blipFill>
                      <a:blip r:embed="rId6"/>
                      <a:srcRect/>
                      <a:stretch>
                        <a:fillRect/>
                      </a:stretch>
                    </p:blipFill>
                    <p:spPr bwMode="auto">
                      <a:xfrm>
                        <a:off x="820738" y="914400"/>
                        <a:ext cx="7664450" cy="7127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文字方塊 3"/>
          <p:cNvSpPr txBox="1">
            <a:spLocks noChangeArrowheads="1"/>
          </p:cNvSpPr>
          <p:nvPr/>
        </p:nvSpPr>
        <p:spPr bwMode="auto">
          <a:xfrm>
            <a:off x="228600" y="1635125"/>
            <a:ext cx="8686800" cy="2073275"/>
          </a:xfrm>
          <a:prstGeom prst="rect">
            <a:avLst/>
          </a:prstGeom>
          <a:noFill/>
          <a:ln w="9525">
            <a:noFill/>
            <a:miter lim="800000"/>
            <a:headEnd/>
            <a:tailEnd/>
          </a:ln>
        </p:spPr>
        <p:txBody>
          <a:bodyPr>
            <a:spAutoFit/>
          </a:bodyPr>
          <a:lstStyle/>
          <a:p>
            <a:pPr marL="271463" indent="-271463">
              <a:lnSpc>
                <a:spcPct val="98000"/>
              </a:lnSpc>
              <a:spcBef>
                <a:spcPts val="100"/>
              </a:spcBef>
              <a:defRPr/>
            </a:pPr>
            <a:r>
              <a:rPr lang="en-US" altLang="zh-TW" sz="1600" dirty="0">
                <a:latin typeface="+mn-lt"/>
                <a:ea typeface="新細明體" charset="-120"/>
              </a:rPr>
              <a:t>※ Analysts sometimes consider the stock of a firm with a low market-to-book value to be a “safer” investment by treating the book value as a “floor” supporting the market price, because they believe that the firm has the option to liquidate its assets for their book values</a:t>
            </a:r>
          </a:p>
          <a:p>
            <a:pPr marL="271463" indent="-271463">
              <a:lnSpc>
                <a:spcPct val="98000"/>
              </a:lnSpc>
              <a:spcBef>
                <a:spcPts val="100"/>
              </a:spcBef>
              <a:defRPr/>
            </a:pPr>
            <a:r>
              <a:rPr lang="en-US" altLang="zh-TW" sz="1600" dirty="0">
                <a:latin typeface="+mn-lt"/>
                <a:ea typeface="新細明體" charset="-120"/>
              </a:rPr>
              <a:t>※ However, some firms do sometimes sell for less than book value, so the book value is not a very good estimation for the floor of the market price. In Ch 13, we learn that the liquidation value or the replacement cost are better alternatives</a:t>
            </a:r>
          </a:p>
          <a:p>
            <a:pPr marL="271463" indent="-271463">
              <a:lnSpc>
                <a:spcPct val="98000"/>
              </a:lnSpc>
              <a:spcBef>
                <a:spcPts val="100"/>
              </a:spcBef>
              <a:defRPr/>
            </a:pPr>
            <a:r>
              <a:rPr lang="en-US" altLang="zh-TW" sz="1600" dirty="0">
                <a:latin typeface="+mn-lt"/>
                <a:ea typeface="新細明體" charset="-120"/>
              </a:rPr>
              <a:t>※ Even so, recall that in Ch 8 we also learn that high book-to-market (or low P/B) firms indeed provide a “value premium”</a:t>
            </a:r>
            <a:endParaRPr lang="zh-TW" altLang="en-US" sz="1600" dirty="0">
              <a:latin typeface="+mn-lt"/>
              <a:ea typeface="新細明體" charset="-120"/>
            </a:endParaRPr>
          </a:p>
        </p:txBody>
      </p:sp>
      <p:sp>
        <p:nvSpPr>
          <p:cNvPr id="6" name="文字方塊 3"/>
          <p:cNvSpPr txBox="1">
            <a:spLocks noChangeArrowheads="1"/>
          </p:cNvSpPr>
          <p:nvPr/>
        </p:nvSpPr>
        <p:spPr bwMode="auto">
          <a:xfrm>
            <a:off x="304800" y="4572000"/>
            <a:ext cx="8686800" cy="2341563"/>
          </a:xfrm>
          <a:prstGeom prst="rect">
            <a:avLst/>
          </a:prstGeom>
          <a:noFill/>
          <a:ln w="9525">
            <a:noFill/>
            <a:miter lim="800000"/>
            <a:headEnd/>
            <a:tailEnd/>
          </a:ln>
        </p:spPr>
        <p:txBody>
          <a:bodyPr>
            <a:spAutoFit/>
          </a:bodyPr>
          <a:lstStyle/>
          <a:p>
            <a:pPr marL="271463" indent="-271463">
              <a:lnSpc>
                <a:spcPct val="98000"/>
              </a:lnSpc>
              <a:spcBef>
                <a:spcPts val="100"/>
              </a:spcBef>
              <a:defRPr/>
            </a:pPr>
            <a:r>
              <a:rPr lang="en-US" altLang="zh-TW" sz="1600" dirty="0">
                <a:latin typeface="+mn-lt"/>
                <a:ea typeface="新細明體" charset="-120"/>
              </a:rPr>
              <a:t>※ The P/E ratio discussed here use the most recent historical accounting earnings per share, but the P/E multiple discussed in Ch. 13 uses expected future economic earnings per share</a:t>
            </a:r>
          </a:p>
          <a:p>
            <a:pPr marL="271463" indent="-271463">
              <a:lnSpc>
                <a:spcPct val="98000"/>
              </a:lnSpc>
              <a:spcBef>
                <a:spcPts val="100"/>
              </a:spcBef>
              <a:defRPr/>
            </a:pPr>
            <a:r>
              <a:rPr lang="en-US" altLang="zh-TW" sz="1600" dirty="0">
                <a:latin typeface="+mn-lt"/>
                <a:ea typeface="新細明體" charset="-120"/>
              </a:rPr>
              <a:t>※ Many security analysts try to find stocks with lower P/E ratio because they believe that they can acquire one dollar of earnings more cheaply if the P/E ratio is low</a:t>
            </a:r>
          </a:p>
          <a:p>
            <a:pPr marL="271463" indent="-271463">
              <a:lnSpc>
                <a:spcPct val="98000"/>
              </a:lnSpc>
              <a:spcBef>
                <a:spcPts val="100"/>
              </a:spcBef>
              <a:defRPr/>
            </a:pPr>
            <a:r>
              <a:rPr lang="en-US" altLang="zh-TW" sz="1600" dirty="0">
                <a:latin typeface="+mn-lt"/>
                <a:ea typeface="新細明體" charset="-120"/>
              </a:rPr>
              <a:t>※ However, note that current earnings may differ substantially from future earnings, so the above strategy does not always work well</a:t>
            </a:r>
          </a:p>
          <a:p>
            <a:pPr marL="271463" indent="-271463">
              <a:lnSpc>
                <a:spcPct val="98000"/>
              </a:lnSpc>
              <a:spcBef>
                <a:spcPts val="100"/>
              </a:spcBef>
              <a:defRPr/>
            </a:pPr>
            <a:r>
              <a:rPr lang="en-US" altLang="zh-TW" sz="1600" dirty="0">
                <a:latin typeface="+mn-lt"/>
                <a:ea typeface="新細明體" charset="-120"/>
              </a:rPr>
              <a:t>※ In addition, in an efficient market, if there are some low P/E stocks comparing to some high P/E stocks with the same risk, all investors will buy these low P/E stocks and thus bid their prices as well as P/E ratios up to reasonable levels</a:t>
            </a:r>
            <a:endParaRPr lang="zh-TW" altLang="en-US" sz="1600" dirty="0">
              <a:latin typeface="+mn-lt"/>
              <a:ea typeface="新細明體" charset="-12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0" y="38100"/>
            <a:ext cx="9144000" cy="819150"/>
          </a:xfrm>
          <a:noFill/>
        </p:spPr>
        <p:txBody>
          <a:bodyPr lIns="90488" tIns="44450" rIns="90488" bIns="44450" anchor="b"/>
          <a:lstStyle/>
          <a:p>
            <a:pPr eaLnBrk="1" hangingPunct="1"/>
            <a:r>
              <a:rPr lang="en-US" altLang="zh-TW">
                <a:ea typeface="新細明體" charset="-120"/>
              </a:rPr>
              <a:t>Market Price Ratios</a:t>
            </a:r>
          </a:p>
        </p:txBody>
      </p:sp>
      <p:graphicFrame>
        <p:nvGraphicFramePr>
          <p:cNvPr id="11266" name="Object 7"/>
          <p:cNvGraphicFramePr>
            <a:graphicFrameLocks noChangeAspect="1"/>
          </p:cNvGraphicFramePr>
          <p:nvPr/>
        </p:nvGraphicFramePr>
        <p:xfrm>
          <a:off x="1828800" y="1219200"/>
          <a:ext cx="5340350" cy="1079500"/>
        </p:xfrm>
        <a:graphic>
          <a:graphicData uri="http://schemas.openxmlformats.org/presentationml/2006/ole">
            <mc:AlternateContent xmlns:mc="http://schemas.openxmlformats.org/markup-compatibility/2006">
              <mc:Choice xmlns:v="urn:schemas-microsoft-com:vml" Requires="v">
                <p:oleObj spid="_x0000_s11443" name="Equation" r:id="rId3" imgW="3149280" imgH="634680" progId="Equation.DSMT4">
                  <p:embed/>
                </p:oleObj>
              </mc:Choice>
              <mc:Fallback>
                <p:oleObj name="Equation" r:id="rId3" imgW="3149280" imgH="63468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19200"/>
                        <a:ext cx="5340350" cy="10795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文字方塊 3"/>
          <p:cNvSpPr txBox="1">
            <a:spLocks noChangeArrowheads="1"/>
          </p:cNvSpPr>
          <p:nvPr/>
        </p:nvSpPr>
        <p:spPr bwMode="auto">
          <a:xfrm>
            <a:off x="152400" y="2438400"/>
            <a:ext cx="8686800" cy="333375"/>
          </a:xfrm>
          <a:prstGeom prst="rect">
            <a:avLst/>
          </a:prstGeom>
          <a:noFill/>
          <a:ln w="9525">
            <a:noFill/>
            <a:miter lim="800000"/>
            <a:headEnd/>
            <a:tailEnd/>
          </a:ln>
        </p:spPr>
        <p:txBody>
          <a:bodyPr>
            <a:spAutoFit/>
          </a:bodyPr>
          <a:lstStyle/>
          <a:p>
            <a:pPr marL="271463" indent="-271463">
              <a:lnSpc>
                <a:spcPct val="98000"/>
              </a:lnSpc>
              <a:spcBef>
                <a:spcPts val="100"/>
              </a:spcBef>
              <a:defRPr/>
            </a:pPr>
            <a:r>
              <a:rPr lang="en-US" altLang="zh-TW" sz="1600" dirty="0">
                <a:latin typeface="+mn-lt"/>
                <a:ea typeface="新細明體" charset="-120"/>
              </a:rPr>
              <a:t>※ The above equation describes the relationship between P/B ratio, P/E ratio, and ROE</a:t>
            </a:r>
            <a:endParaRPr lang="zh-TW" altLang="en-US" sz="1600" dirty="0">
              <a:latin typeface="+mn-lt"/>
              <a:ea typeface="新細明體" charset="-120"/>
            </a:endParaRPr>
          </a:p>
        </p:txBody>
      </p:sp>
      <p:graphicFrame>
        <p:nvGraphicFramePr>
          <p:cNvPr id="11267" name="Object 4"/>
          <p:cNvGraphicFramePr>
            <a:graphicFrameLocks noChangeAspect="1"/>
          </p:cNvGraphicFramePr>
          <p:nvPr/>
        </p:nvGraphicFramePr>
        <p:xfrm>
          <a:off x="2743200" y="3292475"/>
          <a:ext cx="2863850" cy="669925"/>
        </p:xfrm>
        <a:graphic>
          <a:graphicData uri="http://schemas.openxmlformats.org/presentationml/2006/ole">
            <mc:AlternateContent xmlns:mc="http://schemas.openxmlformats.org/markup-compatibility/2006">
              <mc:Choice xmlns:v="urn:schemas-microsoft-com:vml" Requires="v">
                <p:oleObj spid="_x0000_s11444" name="Equation" r:id="rId5" imgW="1688760" imgH="393480" progId="Equation.DSMT4">
                  <p:embed/>
                </p:oleObj>
              </mc:Choice>
              <mc:Fallback>
                <p:oleObj name="Equation" r:id="rId5" imgW="1688760" imgH="39348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292475"/>
                        <a:ext cx="2863850" cy="6699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文字方塊 3"/>
          <p:cNvSpPr txBox="1">
            <a:spLocks noChangeArrowheads="1"/>
          </p:cNvSpPr>
          <p:nvPr/>
        </p:nvSpPr>
        <p:spPr bwMode="auto">
          <a:xfrm>
            <a:off x="228600" y="4038600"/>
            <a:ext cx="8686800" cy="1323975"/>
          </a:xfrm>
          <a:prstGeom prst="rect">
            <a:avLst/>
          </a:prstGeom>
          <a:noFill/>
          <a:ln w="9525">
            <a:noFill/>
            <a:miter lim="800000"/>
            <a:headEnd/>
            <a:tailEnd/>
          </a:ln>
        </p:spPr>
        <p:txBody>
          <a:bodyPr>
            <a:spAutoFit/>
          </a:bodyPr>
          <a:lstStyle/>
          <a:p>
            <a:pPr marL="271463" indent="-271463">
              <a:lnSpc>
                <a:spcPct val="98000"/>
              </a:lnSpc>
              <a:spcBef>
                <a:spcPts val="100"/>
              </a:spcBef>
              <a:defRPr/>
            </a:pPr>
            <a:r>
              <a:rPr lang="en-US" altLang="zh-TW" sz="1600" dirty="0">
                <a:latin typeface="+mn-lt"/>
                <a:ea typeface="新細明體" charset="-120"/>
              </a:rPr>
              <a:t>※ Since P/B is usually larger than 1, the earnings yield is usually smaller than the ROE</a:t>
            </a:r>
          </a:p>
          <a:p>
            <a:pPr marL="271463" indent="-271463">
              <a:lnSpc>
                <a:spcPct val="98000"/>
              </a:lnSpc>
              <a:spcBef>
                <a:spcPts val="100"/>
              </a:spcBef>
              <a:defRPr/>
            </a:pPr>
            <a:r>
              <a:rPr lang="en-US" altLang="zh-TW" sz="1600" dirty="0">
                <a:latin typeface="+mn-lt"/>
                <a:ea typeface="新細明體" charset="-120"/>
              </a:rPr>
              <a:t>※ This equation indicates that a high ROE is not necessary to imply a high earnings yield if its P/B ratio is high</a:t>
            </a:r>
          </a:p>
          <a:p>
            <a:pPr marL="271463" indent="-271463">
              <a:lnSpc>
                <a:spcPct val="98000"/>
              </a:lnSpc>
              <a:spcBef>
                <a:spcPts val="100"/>
              </a:spcBef>
              <a:defRPr/>
            </a:pPr>
            <a:r>
              <a:rPr lang="en-US" altLang="zh-TW" sz="1600" dirty="0">
                <a:latin typeface="+mn-lt"/>
                <a:ea typeface="新細明體" charset="-120"/>
              </a:rPr>
              <a:t>※ This is because the stock price (P) could already be bid up to reflect an attractive ROE, that will result in a lower earnings yield</a:t>
            </a:r>
            <a:endParaRPr lang="zh-TW" altLang="en-US" sz="1600" dirty="0">
              <a:latin typeface="+mn-lt"/>
              <a:ea typeface="新細明體" charset="-12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76200"/>
            <a:ext cx="9144000" cy="838200"/>
          </a:xfrm>
          <a:noFill/>
        </p:spPr>
        <p:txBody>
          <a:bodyPr/>
          <a:lstStyle/>
          <a:p>
            <a:pPr eaLnBrk="1" hangingPunct="1"/>
            <a:r>
              <a:rPr lang="en-US" altLang="zh-TW" sz="3600" dirty="0">
                <a:ea typeface="新細明體" charset="-120"/>
              </a:rPr>
              <a:t>Financial Ratios for Major Industry Groups</a:t>
            </a:r>
          </a:p>
        </p:txBody>
      </p:sp>
      <p:sp>
        <p:nvSpPr>
          <p:cNvPr id="5" name="文字方塊 3"/>
          <p:cNvSpPr txBox="1">
            <a:spLocks noChangeArrowheads="1"/>
          </p:cNvSpPr>
          <p:nvPr/>
        </p:nvSpPr>
        <p:spPr bwMode="auto">
          <a:xfrm>
            <a:off x="228600" y="4876800"/>
            <a:ext cx="8686800" cy="1908215"/>
          </a:xfrm>
          <a:prstGeom prst="rect">
            <a:avLst/>
          </a:prstGeom>
          <a:noFill/>
          <a:ln w="9525">
            <a:noFill/>
            <a:miter lim="800000"/>
            <a:headEnd/>
            <a:tailEnd/>
          </a:ln>
        </p:spPr>
        <p:txBody>
          <a:bodyPr>
            <a:spAutoFit/>
          </a:bodyPr>
          <a:lstStyle/>
          <a:p>
            <a:pPr marL="271463" indent="-271463">
              <a:spcBef>
                <a:spcPts val="600"/>
              </a:spcBef>
              <a:defRPr/>
            </a:pPr>
            <a:r>
              <a:rPr lang="en-US" altLang="zh-TW" sz="1800" dirty="0">
                <a:latin typeface="+mn-lt"/>
                <a:ea typeface="新細明體" charset="-120"/>
              </a:rPr>
              <a:t>※ The above table presents average values of financial ratios for major industries</a:t>
            </a:r>
          </a:p>
          <a:p>
            <a:pPr marL="271463" indent="-271463">
              <a:spcBef>
                <a:spcPts val="600"/>
              </a:spcBef>
              <a:defRPr/>
            </a:pPr>
            <a:r>
              <a:rPr lang="en-US" altLang="zh-TW" sz="1800" dirty="0">
                <a:latin typeface="+mn-lt"/>
                <a:ea typeface="新細明體" charset="-120"/>
              </a:rPr>
              <a:t>※ It is helpful to compare financial ratios of a firm to those of the industry average or other firms in the same industry</a:t>
            </a:r>
          </a:p>
          <a:p>
            <a:pPr marL="271463" indent="-271463">
              <a:spcBef>
                <a:spcPts val="600"/>
              </a:spcBef>
              <a:defRPr/>
            </a:pPr>
            <a:r>
              <a:rPr lang="en-US" altLang="zh-TW" sz="1800" dirty="0">
                <a:latin typeface="+mn-lt"/>
                <a:ea typeface="新細明體" charset="-120"/>
              </a:rPr>
              <a:t>※ Note that while some ratios such as asset turnover or total debt ratio tend to be relatively stable, others such as return on assets or equity are more sensitive to current business conditions</a:t>
            </a:r>
            <a:endParaRPr lang="zh-TW" altLang="en-US" sz="1800" dirty="0">
              <a:latin typeface="+mn-lt"/>
              <a:ea typeface="新細明體"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58240"/>
            <a:ext cx="7924800" cy="355092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381000" y="2667000"/>
            <a:ext cx="8610600" cy="1066800"/>
          </a:xfrm>
          <a:prstGeom prst="rect">
            <a:avLst/>
          </a:prstGeom>
          <a:noFill/>
          <a:ln w="9525">
            <a:noFill/>
            <a:miter lim="800000"/>
            <a:headEnd/>
            <a:tailEnd/>
          </a:ln>
        </p:spPr>
        <p:txBody>
          <a:bodyPr>
            <a:spAutoFit/>
          </a:bodyPr>
          <a:lstStyle/>
          <a:p>
            <a:pPr algn="ctr">
              <a:spcBef>
                <a:spcPct val="50000"/>
              </a:spcBef>
              <a:defRPr/>
            </a:pPr>
            <a:r>
              <a:rPr lang="en-US" altLang="zh-TW" sz="3200" b="1" dirty="0">
                <a:latin typeface="+mn-lt"/>
                <a:ea typeface="新細明體" charset="-120"/>
              </a:rPr>
              <a:t>14.6  AN ILLUSTRATION OF FINANCIAL STATEMENT ANALYSIS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36" y="993496"/>
            <a:ext cx="8491728" cy="2355494"/>
          </a:xfrm>
          <a:prstGeom prst="rect">
            <a:avLst/>
          </a:prstGeom>
        </p:spPr>
      </p:pic>
      <p:sp>
        <p:nvSpPr>
          <p:cNvPr id="41986" name="Rectangle 2"/>
          <p:cNvSpPr>
            <a:spLocks noGrp="1" noChangeArrowheads="1"/>
          </p:cNvSpPr>
          <p:nvPr>
            <p:ph type="title"/>
          </p:nvPr>
        </p:nvSpPr>
        <p:spPr>
          <a:xfrm>
            <a:off x="0" y="0"/>
            <a:ext cx="9144000" cy="762000"/>
          </a:xfrm>
          <a:noFill/>
        </p:spPr>
        <p:txBody>
          <a:bodyPr/>
          <a:lstStyle/>
          <a:p>
            <a:pPr eaLnBrk="1" hangingPunct="1"/>
            <a:r>
              <a:rPr lang="en-US" altLang="zh-TW" sz="3300" dirty="0">
                <a:ea typeface="新細明體" charset="-120"/>
              </a:rPr>
              <a:t>Ratio decomposition analysis for GI</a:t>
            </a:r>
          </a:p>
        </p:txBody>
      </p:sp>
      <p:sp>
        <p:nvSpPr>
          <p:cNvPr id="41987" name="文字方塊 3"/>
          <p:cNvSpPr txBox="1">
            <a:spLocks noChangeArrowheads="1"/>
          </p:cNvSpPr>
          <p:nvPr/>
        </p:nvSpPr>
        <p:spPr bwMode="auto">
          <a:xfrm>
            <a:off x="152400" y="3429000"/>
            <a:ext cx="8915400" cy="344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indent="-2714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ts val="600"/>
              </a:spcBef>
            </a:pPr>
            <a:r>
              <a:rPr lang="en-US" altLang="zh-TW" sz="1600" dirty="0">
                <a:latin typeface="Arial" charset="0"/>
                <a:ea typeface="新細明體" charset="-120"/>
              </a:rPr>
              <a:t>※ ROE has been declining steadily from 7.51% in 2012 to 3.03% in 2014, and because ROA remained the same, the declining trend in GI’s ROE must be due to financial issues</a:t>
            </a:r>
          </a:p>
          <a:p>
            <a:pPr>
              <a:lnSpc>
                <a:spcPct val="95000"/>
              </a:lnSpc>
              <a:spcBef>
                <a:spcPts val="600"/>
              </a:spcBef>
            </a:pPr>
            <a:r>
              <a:rPr lang="en-US" altLang="zh-TW" sz="1600" dirty="0">
                <a:latin typeface="Arial" charset="0"/>
                <a:ea typeface="新細明體" charset="-120"/>
              </a:rPr>
              <a:t>※ In fact, the interest-burden ratio (2), the leverage ratio (5), and the compound leverage factor (6) all indicate the problem of employing too much debt</a:t>
            </a:r>
          </a:p>
          <a:p>
            <a:pPr>
              <a:lnSpc>
                <a:spcPct val="95000"/>
              </a:lnSpc>
              <a:spcBef>
                <a:spcPts val="600"/>
              </a:spcBef>
            </a:pPr>
            <a:r>
              <a:rPr lang="en-US" altLang="zh-TW" sz="1600" dirty="0">
                <a:latin typeface="Arial" charset="0"/>
                <a:ea typeface="新細明體" charset="-120"/>
              </a:rPr>
              <a:t>※ From the data of GI on Slide 14.28, it is obvious that GI has incurred sizable amounts of short-term debt, and the interest rate for the short-term debt is very high in 2014 at about 20% (= (total interest expense – long-term interest expense) / short-term debt = ($34,391,000 - $75,000,000 </a:t>
            </a:r>
            <a:r>
              <a:rPr lang="zh-TW" altLang="zh-TW" sz="1600" dirty="0">
                <a:latin typeface="Arial" charset="0"/>
                <a:ea typeface="新細明體" charset="-120"/>
              </a:rPr>
              <a:t>×</a:t>
            </a:r>
            <a:r>
              <a:rPr lang="en-US" altLang="zh-TW" sz="1600" dirty="0">
                <a:latin typeface="Arial" charset="0"/>
                <a:ea typeface="新細明體" charset="-120"/>
              </a:rPr>
              <a:t> 8%) / $214,432,000)</a:t>
            </a:r>
          </a:p>
          <a:p>
            <a:pPr>
              <a:lnSpc>
                <a:spcPct val="95000"/>
              </a:lnSpc>
              <a:spcBef>
                <a:spcPts val="600"/>
              </a:spcBef>
            </a:pPr>
            <a:r>
              <a:rPr lang="en-US" altLang="zh-TW" sz="1600" dirty="0">
                <a:latin typeface="Arial" charset="0"/>
                <a:ea typeface="新細明體" charset="-120"/>
              </a:rPr>
              <a:t>※ In a word, GI borrows more and more short debt each year to maintain its growth in assets and income. However, the new assets are not able to generate enough cash flow to support the extra interest burden of the debt (ROA </a:t>
            </a:r>
            <a:r>
              <a:rPr lang="en-US" altLang="zh-TW" sz="1600" dirty="0">
                <a:latin typeface="Arial" charset="0"/>
                <a:ea typeface="新細明體" charset="-120"/>
                <a:sym typeface="Symbol" pitchFamily="18" charset="2"/>
              </a:rPr>
              <a:t> 9%, but the shot-term debt rate  20%)</a:t>
            </a:r>
            <a:endParaRPr lang="en-US" altLang="zh-TW" sz="1600" dirty="0">
              <a:latin typeface="Arial" charset="0"/>
              <a:ea typeface="新細明體" charset="-120"/>
            </a:endParaRPr>
          </a:p>
          <a:p>
            <a:pPr>
              <a:lnSpc>
                <a:spcPct val="95000"/>
              </a:lnSpc>
              <a:spcBef>
                <a:spcPts val="600"/>
              </a:spcBef>
            </a:pPr>
            <a:r>
              <a:rPr lang="en-US" altLang="zh-TW" sz="1600" dirty="0">
                <a:latin typeface="Arial" charset="0"/>
                <a:ea typeface="新細明體" charset="-120"/>
              </a:rPr>
              <a:t>※ Due to its low P/E and P/B ratios, GI is an attractive candidate for a takeover by another firm that can replace GI’s management and adopt a more efficient capital structure for GI</a:t>
            </a:r>
            <a:endParaRPr lang="zh-TW" altLang="en-US" sz="1600" dirty="0">
              <a:latin typeface="Arial" charset="0"/>
              <a:ea typeface="新細明體" charset="-120"/>
            </a:endParaRPr>
          </a:p>
        </p:txBody>
      </p:sp>
      <p:sp>
        <p:nvSpPr>
          <p:cNvPr id="41990" name="橢圓 5"/>
          <p:cNvSpPr>
            <a:spLocks noChangeArrowheads="1"/>
          </p:cNvSpPr>
          <p:nvPr/>
        </p:nvSpPr>
        <p:spPr bwMode="auto">
          <a:xfrm>
            <a:off x="1210818" y="2171242"/>
            <a:ext cx="533400" cy="1177747"/>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7" name="橢圓 6"/>
          <p:cNvSpPr/>
          <p:nvPr/>
        </p:nvSpPr>
        <p:spPr bwMode="auto">
          <a:xfrm>
            <a:off x="3081909" y="2197911"/>
            <a:ext cx="533400" cy="1151077"/>
          </a:xfrm>
          <a:prstGeom prst="ellipse">
            <a:avLst/>
          </a:prstGeom>
          <a:noFill/>
          <a:ln w="9525" cap="flat" cmpd="sng" algn="ctr">
            <a:solidFill>
              <a:schemeClr val="bg2">
                <a:lumMod val="60000"/>
                <a:lumOff val="40000"/>
              </a:schemeClr>
            </a:solidFill>
            <a:prstDash val="solid"/>
            <a:round/>
            <a:headEnd type="none" w="med" len="med"/>
            <a:tailEnd type="none" w="med" len="med"/>
          </a:ln>
          <a:effectLst/>
        </p:spPr>
        <p:txBody>
          <a:bodyPr/>
          <a:lstStyle/>
          <a:p>
            <a:pPr>
              <a:defRPr/>
            </a:pPr>
            <a:endParaRPr lang="zh-TW" altLang="en-US">
              <a:ea typeface="新細明體" charset="-120"/>
            </a:endParaRPr>
          </a:p>
        </p:txBody>
      </p:sp>
      <p:sp>
        <p:nvSpPr>
          <p:cNvPr id="8" name="橢圓 7"/>
          <p:cNvSpPr/>
          <p:nvPr/>
        </p:nvSpPr>
        <p:spPr bwMode="auto">
          <a:xfrm>
            <a:off x="6460236" y="2197909"/>
            <a:ext cx="533400" cy="1151077"/>
          </a:xfrm>
          <a:prstGeom prst="ellipse">
            <a:avLst/>
          </a:prstGeom>
          <a:noFill/>
          <a:ln w="9525" cap="flat" cmpd="sng" algn="ctr">
            <a:solidFill>
              <a:schemeClr val="bg2">
                <a:lumMod val="60000"/>
                <a:lumOff val="40000"/>
              </a:schemeClr>
            </a:solidFill>
            <a:prstDash val="solid"/>
            <a:round/>
            <a:headEnd type="none" w="med" len="med"/>
            <a:tailEnd type="none" w="med" len="med"/>
          </a:ln>
          <a:effectLst/>
        </p:spPr>
        <p:txBody>
          <a:bodyPr/>
          <a:lstStyle/>
          <a:p>
            <a:pPr>
              <a:defRPr/>
            </a:pPr>
            <a:endParaRPr lang="zh-TW" altLang="en-US">
              <a:ea typeface="新細明體" charset="-120"/>
            </a:endParaRPr>
          </a:p>
        </p:txBody>
      </p:sp>
      <p:sp>
        <p:nvSpPr>
          <p:cNvPr id="41993" name="橢圓 8"/>
          <p:cNvSpPr>
            <a:spLocks noChangeArrowheads="1"/>
          </p:cNvSpPr>
          <p:nvPr/>
        </p:nvSpPr>
        <p:spPr bwMode="auto">
          <a:xfrm>
            <a:off x="7990332" y="2197908"/>
            <a:ext cx="838200" cy="1151077"/>
          </a:xfrm>
          <a:prstGeom prst="ellipse">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41994" name="橢圓 9"/>
          <p:cNvSpPr>
            <a:spLocks noChangeArrowheads="1"/>
          </p:cNvSpPr>
          <p:nvPr/>
        </p:nvSpPr>
        <p:spPr bwMode="auto">
          <a:xfrm>
            <a:off x="7315200" y="2171242"/>
            <a:ext cx="533400" cy="1177744"/>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11" name="橢圓 10"/>
          <p:cNvSpPr/>
          <p:nvPr/>
        </p:nvSpPr>
        <p:spPr bwMode="auto">
          <a:xfrm>
            <a:off x="5622036" y="2197910"/>
            <a:ext cx="533400" cy="1151077"/>
          </a:xfrm>
          <a:prstGeom prst="ellipse">
            <a:avLst/>
          </a:prstGeom>
          <a:noFill/>
          <a:ln w="9525" cap="flat" cmpd="sng" algn="ctr">
            <a:solidFill>
              <a:schemeClr val="bg2">
                <a:lumMod val="60000"/>
                <a:lumOff val="40000"/>
              </a:schemeClr>
            </a:solidFill>
            <a:prstDash val="solid"/>
            <a:round/>
            <a:headEnd type="none" w="med" len="med"/>
            <a:tailEnd type="none" w="med" len="med"/>
          </a:ln>
          <a:effectLst/>
        </p:spPr>
        <p:txBody>
          <a:bodyPr/>
          <a:lstStyle/>
          <a:p>
            <a:pPr>
              <a:defRPr/>
            </a:pPr>
            <a:endParaRPr lang="zh-TW" altLang="en-US">
              <a:ea typeface="新細明體"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914400" y="2971800"/>
            <a:ext cx="7315200" cy="584200"/>
          </a:xfrm>
          <a:prstGeom prst="rect">
            <a:avLst/>
          </a:prstGeom>
          <a:noFill/>
          <a:ln w="9525">
            <a:noFill/>
            <a:miter lim="800000"/>
            <a:headEnd/>
            <a:tailEnd/>
          </a:ln>
        </p:spPr>
        <p:txBody>
          <a:bodyPr>
            <a:spAutoFit/>
          </a:bodyPr>
          <a:lstStyle/>
          <a:p>
            <a:pPr algn="ctr">
              <a:spcBef>
                <a:spcPct val="50000"/>
              </a:spcBef>
              <a:defRPr/>
            </a:pPr>
            <a:r>
              <a:rPr lang="en-US" altLang="zh-TW" sz="3200" b="1" dirty="0">
                <a:latin typeface="+mn-lt"/>
                <a:ea typeface="新細明體" charset="-120"/>
              </a:rPr>
              <a:t>14.7  COMPARABILITY PROBLEMS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131161"/>
            <a:ext cx="5779008" cy="4272077"/>
          </a:xfrm>
          <a:prstGeom prst="rect">
            <a:avLst/>
          </a:prstGeom>
        </p:spPr>
      </p:pic>
      <p:sp>
        <p:nvSpPr>
          <p:cNvPr id="19458" name="Rectangle 2"/>
          <p:cNvSpPr>
            <a:spLocks noGrp="1" noChangeArrowheads="1"/>
          </p:cNvSpPr>
          <p:nvPr>
            <p:ph type="title"/>
          </p:nvPr>
        </p:nvSpPr>
        <p:spPr>
          <a:xfrm>
            <a:off x="0" y="38100"/>
            <a:ext cx="9144000" cy="819150"/>
          </a:xfrm>
          <a:noFill/>
        </p:spPr>
        <p:txBody>
          <a:bodyPr lIns="90488" tIns="44450" rIns="90488" bIns="44450" anchor="b"/>
          <a:lstStyle/>
          <a:p>
            <a:pPr eaLnBrk="1" hangingPunct="1"/>
            <a:r>
              <a:rPr lang="en-US" altLang="zh-TW" dirty="0">
                <a:ea typeface="新細明體" charset="-120"/>
              </a:rPr>
              <a:t>Income Statement (</a:t>
            </a:r>
            <a:r>
              <a:rPr lang="zh-TW" altLang="en-US" dirty="0">
                <a:ea typeface="新細明體" charset="-120"/>
              </a:rPr>
              <a:t>損益表</a:t>
            </a:r>
            <a:r>
              <a:rPr lang="en-US" altLang="zh-TW" dirty="0">
                <a:ea typeface="新細明體" charset="-120"/>
              </a:rPr>
              <a:t>)</a:t>
            </a:r>
          </a:p>
        </p:txBody>
      </p:sp>
      <p:sp>
        <p:nvSpPr>
          <p:cNvPr id="14339" name="Rectangle 3"/>
          <p:cNvSpPr>
            <a:spLocks noGrp="1" noChangeArrowheads="1"/>
          </p:cNvSpPr>
          <p:nvPr>
            <p:ph type="body" idx="1"/>
          </p:nvPr>
        </p:nvSpPr>
        <p:spPr>
          <a:xfrm>
            <a:off x="381000" y="990600"/>
            <a:ext cx="8229600" cy="990600"/>
          </a:xfrm>
        </p:spPr>
        <p:txBody>
          <a:bodyPr lIns="90488" tIns="44450" rIns="90488" bIns="44450"/>
          <a:lstStyle/>
          <a:p>
            <a:pPr eaLnBrk="1" hangingPunct="1">
              <a:lnSpc>
                <a:spcPct val="95000"/>
              </a:lnSpc>
              <a:spcBef>
                <a:spcPts val="300"/>
              </a:spcBef>
              <a:defRPr/>
            </a:pPr>
            <a:r>
              <a:rPr lang="en-US" altLang="zh-TW" sz="3000" dirty="0">
                <a:ea typeface="新細明體" charset="-120"/>
              </a:rPr>
              <a:t>A summary of the revenues and expenses of a firm during a specified period</a:t>
            </a:r>
          </a:p>
        </p:txBody>
      </p:sp>
      <p:sp>
        <p:nvSpPr>
          <p:cNvPr id="19461" name="橢圓 9"/>
          <p:cNvSpPr>
            <a:spLocks noChangeArrowheads="1"/>
          </p:cNvSpPr>
          <p:nvPr/>
        </p:nvSpPr>
        <p:spPr bwMode="auto">
          <a:xfrm>
            <a:off x="2895600" y="3367783"/>
            <a:ext cx="1371600" cy="228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19462" name="直線單箭頭接點 11"/>
          <p:cNvCxnSpPr>
            <a:cxnSpLocks noChangeShapeType="1"/>
            <a:endCxn id="19461" idx="2"/>
          </p:cNvCxnSpPr>
          <p:nvPr/>
        </p:nvCxnSpPr>
        <p:spPr bwMode="auto">
          <a:xfrm>
            <a:off x="2209800" y="3235653"/>
            <a:ext cx="685800" cy="246430"/>
          </a:xfrm>
          <a:prstGeom prst="straightConnector1">
            <a:avLst/>
          </a:prstGeom>
          <a:noFill/>
          <a:ln w="9525" algn="ctr">
            <a:solidFill>
              <a:srgbClr val="FF0000"/>
            </a:solidFill>
            <a:round/>
            <a:headEnd type="arrow" w="med" len="med"/>
            <a:tailEnd/>
          </a:ln>
          <a:extLst>
            <a:ext uri="{909E8E84-426E-40DD-AFC4-6F175D3DCCD1}">
              <a14:hiddenFill xmlns:a14="http://schemas.microsoft.com/office/drawing/2010/main">
                <a:noFill/>
              </a14:hiddenFill>
            </a:ext>
          </a:extLst>
        </p:spPr>
      </p:cxnSp>
      <p:sp>
        <p:nvSpPr>
          <p:cNvPr id="13" name="文字方塊 3"/>
          <p:cNvSpPr txBox="1">
            <a:spLocks noChangeArrowheads="1"/>
          </p:cNvSpPr>
          <p:nvPr/>
        </p:nvSpPr>
        <p:spPr bwMode="auto">
          <a:xfrm>
            <a:off x="152400" y="2743200"/>
            <a:ext cx="2286000" cy="954088"/>
          </a:xfrm>
          <a:prstGeom prst="rect">
            <a:avLst/>
          </a:prstGeom>
          <a:noFill/>
          <a:ln w="9525">
            <a:noFill/>
            <a:miter lim="800000"/>
            <a:headEnd/>
            <a:tailEnd/>
          </a:ln>
        </p:spPr>
        <p:txBody>
          <a:bodyPr>
            <a:spAutoFit/>
          </a:bodyPr>
          <a:lstStyle/>
          <a:p>
            <a:pPr>
              <a:defRPr/>
            </a:pPr>
            <a:r>
              <a:rPr lang="en-US" altLang="zh-TW" sz="1400" dirty="0">
                <a:latin typeface="+mn-lt"/>
                <a:ea typeface="新細明體" charset="-120"/>
              </a:rPr>
              <a:t>The costs incurred for generating the revenues, including a depreciation allowance</a:t>
            </a:r>
            <a:endParaRPr lang="zh-TW" altLang="en-US" sz="1400" dirty="0">
              <a:latin typeface="+mn-lt"/>
              <a:ea typeface="新細明體" charset="-120"/>
            </a:endParaRPr>
          </a:p>
        </p:txBody>
      </p:sp>
      <p:sp>
        <p:nvSpPr>
          <p:cNvPr id="19464" name="橢圓 14"/>
          <p:cNvSpPr>
            <a:spLocks noChangeArrowheads="1"/>
          </p:cNvSpPr>
          <p:nvPr/>
        </p:nvSpPr>
        <p:spPr bwMode="auto">
          <a:xfrm>
            <a:off x="2895600" y="4205575"/>
            <a:ext cx="24384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19465" name="直線單箭頭接點 15"/>
          <p:cNvCxnSpPr>
            <a:cxnSpLocks noChangeShapeType="1"/>
            <a:stCxn id="18" idx="3"/>
            <a:endCxn id="19464" idx="2"/>
          </p:cNvCxnSpPr>
          <p:nvPr/>
        </p:nvCxnSpPr>
        <p:spPr bwMode="auto">
          <a:xfrm flipV="1">
            <a:off x="2362200" y="4396075"/>
            <a:ext cx="533400" cy="348169"/>
          </a:xfrm>
          <a:prstGeom prst="straightConnector1">
            <a:avLst/>
          </a:prstGeom>
          <a:noFill/>
          <a:ln w="9525" algn="ctr">
            <a:solidFill>
              <a:srgbClr val="FF0000"/>
            </a:solidFill>
            <a:round/>
            <a:headEnd type="arrow" w="med" len="med"/>
            <a:tailEnd/>
          </a:ln>
          <a:extLst>
            <a:ext uri="{909E8E84-426E-40DD-AFC4-6F175D3DCCD1}">
              <a14:hiddenFill xmlns:a14="http://schemas.microsoft.com/office/drawing/2010/main">
                <a:noFill/>
              </a14:hiddenFill>
            </a:ext>
          </a:extLst>
        </p:spPr>
      </p:cxnSp>
      <p:sp>
        <p:nvSpPr>
          <p:cNvPr id="18" name="文字方塊 3"/>
          <p:cNvSpPr txBox="1">
            <a:spLocks noChangeArrowheads="1"/>
          </p:cNvSpPr>
          <p:nvPr/>
        </p:nvSpPr>
        <p:spPr bwMode="auto">
          <a:xfrm>
            <a:off x="152400" y="4267200"/>
            <a:ext cx="2209800" cy="954088"/>
          </a:xfrm>
          <a:prstGeom prst="rect">
            <a:avLst/>
          </a:prstGeom>
          <a:noFill/>
          <a:ln w="9525">
            <a:noFill/>
            <a:miter lim="800000"/>
            <a:headEnd/>
            <a:tailEnd/>
          </a:ln>
        </p:spPr>
        <p:txBody>
          <a:bodyPr>
            <a:spAutoFit/>
          </a:bodyPr>
          <a:lstStyle/>
          <a:p>
            <a:pPr>
              <a:defRPr/>
            </a:pPr>
            <a:r>
              <a:rPr lang="en-US" altLang="zh-TW" sz="1400" dirty="0">
                <a:latin typeface="+mn-lt"/>
                <a:ea typeface="新細明體" charset="-120"/>
              </a:rPr>
              <a:t>EBIT measures what the firm have earned if not for obligations to its creditors and tax authorities</a:t>
            </a:r>
            <a:endParaRPr lang="zh-TW" altLang="en-US" sz="1400" dirty="0">
              <a:latin typeface="+mn-lt"/>
              <a:ea typeface="新細明體" charset="-12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38100"/>
            <a:ext cx="9144000" cy="723900"/>
          </a:xfrm>
          <a:noFill/>
        </p:spPr>
        <p:txBody>
          <a:bodyPr lIns="90488" tIns="44450" rIns="90488" bIns="44450" anchor="b"/>
          <a:lstStyle/>
          <a:p>
            <a:pPr eaLnBrk="1" hangingPunct="1"/>
            <a:r>
              <a:rPr lang="en-US" altLang="zh-TW">
                <a:ea typeface="新細明體" charset="-120"/>
              </a:rPr>
              <a:t>Comparability Problems</a:t>
            </a:r>
          </a:p>
        </p:txBody>
      </p:sp>
      <p:sp>
        <p:nvSpPr>
          <p:cNvPr id="26627" name="Rectangle 3"/>
          <p:cNvSpPr>
            <a:spLocks noGrp="1" noChangeArrowheads="1"/>
          </p:cNvSpPr>
          <p:nvPr>
            <p:ph type="body" idx="1"/>
          </p:nvPr>
        </p:nvSpPr>
        <p:spPr>
          <a:xfrm>
            <a:off x="361950" y="990600"/>
            <a:ext cx="8477250" cy="5715000"/>
          </a:xfrm>
        </p:spPr>
        <p:txBody>
          <a:bodyPr lIns="90488" tIns="44450" rIns="90488" bIns="44450"/>
          <a:lstStyle/>
          <a:p>
            <a:pPr eaLnBrk="1" hangingPunct="1">
              <a:lnSpc>
                <a:spcPct val="98000"/>
              </a:lnSpc>
              <a:spcBef>
                <a:spcPts val="300"/>
              </a:spcBef>
              <a:defRPr/>
            </a:pPr>
            <a:r>
              <a:rPr lang="en-US" altLang="zh-TW" sz="3000" dirty="0">
                <a:ea typeface="新細明體" charset="-120"/>
              </a:rPr>
              <a:t>Since there is more than one acceptable way to calculate various items of revenue and expense according to GAAP, it is possible for two firms with exactly the same economic condition yet very different account incomes</a:t>
            </a:r>
          </a:p>
          <a:p>
            <a:pPr eaLnBrk="1" hangingPunct="1">
              <a:lnSpc>
                <a:spcPct val="98000"/>
              </a:lnSpc>
              <a:spcBef>
                <a:spcPts val="300"/>
              </a:spcBef>
              <a:defRPr/>
            </a:pPr>
            <a:r>
              <a:rPr lang="en-US" altLang="zh-TW" sz="3000" dirty="0">
                <a:ea typeface="新細明體" charset="-120"/>
              </a:rPr>
              <a:t>Comparability problems can arise out of the flexibility of GAAP guidelines in accounting for inventories (</a:t>
            </a:r>
            <a:r>
              <a:rPr lang="zh-TW" altLang="en-US" sz="3000" dirty="0">
                <a:ea typeface="新細明體" charset="-120"/>
              </a:rPr>
              <a:t>存貨</a:t>
            </a:r>
            <a:r>
              <a:rPr lang="en-US" altLang="zh-TW" sz="3000" dirty="0">
                <a:ea typeface="新細明體" charset="-120"/>
              </a:rPr>
              <a:t>) and depreciation expenses</a:t>
            </a:r>
            <a:r>
              <a:rPr lang="zh-TW" altLang="en-US" sz="3000" dirty="0">
                <a:ea typeface="新細明體" charset="-120"/>
              </a:rPr>
              <a:t> </a:t>
            </a:r>
            <a:r>
              <a:rPr lang="en-US" altLang="zh-TW" sz="3000" dirty="0">
                <a:ea typeface="新細明體" charset="-120"/>
              </a:rPr>
              <a:t>(</a:t>
            </a:r>
            <a:r>
              <a:rPr lang="zh-TW" altLang="en-US" sz="3000" dirty="0">
                <a:ea typeface="新細明體" charset="-120"/>
              </a:rPr>
              <a:t>折舊費用</a:t>
            </a:r>
            <a:r>
              <a:rPr lang="en-US" altLang="zh-TW" sz="3000" dirty="0">
                <a:ea typeface="新細明體" charset="-120"/>
              </a:rPr>
              <a:t>)</a:t>
            </a:r>
          </a:p>
          <a:p>
            <a:pPr eaLnBrk="1" hangingPunct="1">
              <a:lnSpc>
                <a:spcPct val="98000"/>
              </a:lnSpc>
              <a:spcBef>
                <a:spcPts val="300"/>
              </a:spcBef>
              <a:defRPr/>
            </a:pPr>
            <a:r>
              <a:rPr lang="en-US" altLang="zh-TW" sz="3000" dirty="0">
                <a:ea typeface="新細明體" charset="-120"/>
              </a:rPr>
              <a:t>Other comparability problems</a:t>
            </a:r>
          </a:p>
          <a:p>
            <a:pPr lvl="1" eaLnBrk="1" hangingPunct="1">
              <a:lnSpc>
                <a:spcPct val="98000"/>
              </a:lnSpc>
              <a:spcBef>
                <a:spcPts val="300"/>
              </a:spcBef>
              <a:defRPr/>
            </a:pPr>
            <a:r>
              <a:rPr lang="en-US" altLang="zh-TW" sz="2600" dirty="0">
                <a:ea typeface="新細明體" charset="-120"/>
              </a:rPr>
              <a:t>Capitalization (</a:t>
            </a:r>
            <a:r>
              <a:rPr lang="zh-TW" altLang="en-US" sz="2600" dirty="0">
                <a:ea typeface="新細明體" charset="-120"/>
              </a:rPr>
              <a:t>資本化</a:t>
            </a:r>
            <a:r>
              <a:rPr lang="en-US" altLang="zh-TW" sz="2600" dirty="0">
                <a:ea typeface="新細明體" charset="-120"/>
              </a:rPr>
              <a:t>)</a:t>
            </a:r>
            <a:r>
              <a:rPr lang="zh-TW" altLang="en-US" sz="2600" dirty="0">
                <a:ea typeface="新細明體" charset="-120"/>
              </a:rPr>
              <a:t> </a:t>
            </a:r>
            <a:r>
              <a:rPr lang="en-US" altLang="zh-TW" sz="2600" dirty="0">
                <a:ea typeface="新細明體" charset="-120"/>
              </a:rPr>
              <a:t>of leases (</a:t>
            </a:r>
            <a:r>
              <a:rPr lang="zh-TW" altLang="en-US" sz="2600" dirty="0">
                <a:ea typeface="新細明體" charset="-120"/>
              </a:rPr>
              <a:t>租賃</a:t>
            </a:r>
            <a:r>
              <a:rPr lang="en-US" altLang="zh-TW" sz="2600" dirty="0">
                <a:ea typeface="新細明體" charset="-120"/>
              </a:rPr>
              <a:t>)</a:t>
            </a:r>
            <a:r>
              <a:rPr lang="zh-TW" altLang="en-US" sz="2600" dirty="0">
                <a:ea typeface="新細明體" charset="-120"/>
              </a:rPr>
              <a:t> </a:t>
            </a:r>
            <a:r>
              <a:rPr lang="en-US" altLang="zh-TW" sz="2600" dirty="0">
                <a:ea typeface="新細明體" charset="-120"/>
              </a:rPr>
              <a:t>or other expenses, treatment of pension costs</a:t>
            </a:r>
            <a:r>
              <a:rPr lang="zh-TW" altLang="en-US" sz="2600" dirty="0">
                <a:ea typeface="新細明體" charset="-120"/>
              </a:rPr>
              <a:t> </a:t>
            </a:r>
            <a:r>
              <a:rPr lang="en-US" altLang="zh-TW" sz="2600" dirty="0">
                <a:ea typeface="新細明體" charset="-120"/>
              </a:rPr>
              <a:t>(</a:t>
            </a:r>
            <a:r>
              <a:rPr lang="zh-TW" altLang="en-US" sz="2600" dirty="0">
                <a:ea typeface="新細明體" charset="-120"/>
              </a:rPr>
              <a:t>退休金費用</a:t>
            </a:r>
            <a:r>
              <a:rPr lang="en-US" altLang="zh-TW" sz="2600" dirty="0">
                <a:ea typeface="新細明體" charset="-120"/>
              </a:rPr>
              <a:t>) (beyond the scope of the text book)</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8100"/>
            <a:ext cx="9144000" cy="723900"/>
          </a:xfrm>
          <a:noFill/>
        </p:spPr>
        <p:txBody>
          <a:bodyPr lIns="90488" tIns="44450" rIns="90488" bIns="44450" anchor="b"/>
          <a:lstStyle/>
          <a:p>
            <a:pPr eaLnBrk="1" hangingPunct="1"/>
            <a:r>
              <a:rPr lang="en-US" altLang="zh-TW">
                <a:ea typeface="新細明體" charset="-120"/>
              </a:rPr>
              <a:t>Comparability Problems</a:t>
            </a:r>
          </a:p>
        </p:txBody>
      </p:sp>
      <p:sp>
        <p:nvSpPr>
          <p:cNvPr id="26627" name="Rectangle 3"/>
          <p:cNvSpPr>
            <a:spLocks noGrp="1" noChangeArrowheads="1"/>
          </p:cNvSpPr>
          <p:nvPr>
            <p:ph type="body" idx="1"/>
          </p:nvPr>
        </p:nvSpPr>
        <p:spPr>
          <a:xfrm>
            <a:off x="304800" y="914400"/>
            <a:ext cx="8477250" cy="5791200"/>
          </a:xfrm>
        </p:spPr>
        <p:txBody>
          <a:bodyPr lIns="90488" tIns="44450" rIns="90488" bIns="44450"/>
          <a:lstStyle/>
          <a:p>
            <a:pPr eaLnBrk="1" hangingPunct="1">
              <a:spcBef>
                <a:spcPts val="500"/>
              </a:spcBef>
              <a:defRPr/>
            </a:pPr>
            <a:r>
              <a:rPr lang="en-US" altLang="zh-TW" sz="3000" dirty="0">
                <a:ea typeface="新細明體" charset="-120"/>
              </a:rPr>
              <a:t>Inventory valuation</a:t>
            </a:r>
          </a:p>
          <a:p>
            <a:pPr lvl="1" eaLnBrk="1" hangingPunct="1">
              <a:spcBef>
                <a:spcPts val="500"/>
              </a:spcBef>
              <a:defRPr/>
            </a:pPr>
            <a:r>
              <a:rPr lang="en-US" altLang="zh-TW" sz="2600" dirty="0">
                <a:ea typeface="新細明體" charset="-120"/>
              </a:rPr>
              <a:t>LIFO (last-in, first-out) vs. FIFO (first-in, first-out)</a:t>
            </a:r>
          </a:p>
          <a:p>
            <a:pPr lvl="1" eaLnBrk="1" hangingPunct="1">
              <a:spcBef>
                <a:spcPts val="500"/>
              </a:spcBef>
              <a:defRPr/>
            </a:pPr>
            <a:r>
              <a:rPr lang="en-US" altLang="zh-TW" sz="2600" dirty="0">
                <a:ea typeface="新細明體" charset="-120"/>
              </a:rPr>
              <a:t>Suppose a firm has a constant inventory of 1 mil. units of produced goods, and this firm sells 1 mil. units of goods per year. The cost of the goods sold rises from $1 to $1.1 during a year</a:t>
            </a:r>
          </a:p>
          <a:p>
            <a:pPr lvl="2" eaLnBrk="1" hangingPunct="1">
              <a:spcBef>
                <a:spcPts val="500"/>
              </a:spcBef>
              <a:defRPr/>
            </a:pPr>
            <a:r>
              <a:rPr lang="en-US" altLang="zh-TW" sz="2200" dirty="0">
                <a:ea typeface="新細明體" charset="-120"/>
              </a:rPr>
              <a:t>LIFO: the cost of good sold is $1.1 mil. and the ending inventory is $1 mil.</a:t>
            </a:r>
          </a:p>
          <a:p>
            <a:pPr lvl="2" eaLnBrk="1" hangingPunct="1">
              <a:spcBef>
                <a:spcPts val="500"/>
              </a:spcBef>
              <a:defRPr/>
            </a:pPr>
            <a:r>
              <a:rPr lang="en-US" altLang="zh-TW" sz="2200" dirty="0">
                <a:ea typeface="新細明體" charset="-120"/>
              </a:rPr>
              <a:t>FIFO: the cost of good sold is $1 mil. and the ending inventory is $1.1 mil.</a:t>
            </a:r>
          </a:p>
          <a:p>
            <a:pPr lvl="2" eaLnBrk="1" hangingPunct="1">
              <a:spcBef>
                <a:spcPts val="500"/>
              </a:spcBef>
              <a:defRPr/>
            </a:pPr>
            <a:r>
              <a:rPr lang="en-US" altLang="zh-TW" sz="2200" dirty="0">
                <a:ea typeface="新細明體" charset="-120"/>
              </a:rPr>
              <a:t>LIFO is preferred over FIFIO in computing economics earnings (i.e., real sustainable cash flow), because it uses up-to-date prices to evaluate the cost of goods sold</a:t>
            </a:r>
          </a:p>
          <a:p>
            <a:pPr lvl="2" eaLnBrk="1" hangingPunct="1">
              <a:spcBef>
                <a:spcPts val="500"/>
              </a:spcBef>
              <a:defRPr/>
            </a:pPr>
            <a:r>
              <a:rPr lang="en-US" altLang="zh-TW" sz="2200" dirty="0">
                <a:ea typeface="新細明體" charset="-120"/>
              </a:rPr>
              <a:t>On the contrary, LIFO induces balance sheet distortion because it values investment in inventory at original cost</a:t>
            </a:r>
            <a:endParaRPr lang="en-US" altLang="zh-TW" sz="3000" dirty="0">
              <a:ea typeface="新細明體" charset="-12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8100"/>
            <a:ext cx="9144000" cy="723900"/>
          </a:xfrm>
          <a:noFill/>
        </p:spPr>
        <p:txBody>
          <a:bodyPr lIns="90488" tIns="44450" rIns="90488" bIns="44450" anchor="b"/>
          <a:lstStyle/>
          <a:p>
            <a:pPr eaLnBrk="1" hangingPunct="1"/>
            <a:r>
              <a:rPr lang="en-US" altLang="zh-TW">
                <a:ea typeface="新細明體" charset="-120"/>
              </a:rPr>
              <a:t>Comparability Problems</a:t>
            </a:r>
          </a:p>
        </p:txBody>
      </p:sp>
      <p:sp>
        <p:nvSpPr>
          <p:cNvPr id="26627" name="Rectangle 3"/>
          <p:cNvSpPr>
            <a:spLocks noGrp="1" noChangeArrowheads="1"/>
          </p:cNvSpPr>
          <p:nvPr>
            <p:ph type="body" idx="1"/>
          </p:nvPr>
        </p:nvSpPr>
        <p:spPr>
          <a:xfrm>
            <a:off x="304800" y="838200"/>
            <a:ext cx="8610600" cy="5867400"/>
          </a:xfrm>
        </p:spPr>
        <p:txBody>
          <a:bodyPr lIns="90488" tIns="44450" rIns="90488" bIns="44450"/>
          <a:lstStyle/>
          <a:p>
            <a:pPr eaLnBrk="1" hangingPunct="1">
              <a:spcBef>
                <a:spcPts val="300"/>
              </a:spcBef>
              <a:defRPr/>
            </a:pPr>
            <a:r>
              <a:rPr lang="en-US" altLang="zh-TW" sz="3000" dirty="0">
                <a:ea typeface="新細明體" charset="-120"/>
              </a:rPr>
              <a:t>Depreciation expenses</a:t>
            </a:r>
          </a:p>
          <a:p>
            <a:pPr lvl="1" eaLnBrk="1" hangingPunct="1">
              <a:spcBef>
                <a:spcPts val="300"/>
              </a:spcBef>
              <a:defRPr/>
            </a:pPr>
            <a:r>
              <a:rPr lang="en-US" altLang="zh-TW" sz="2600" dirty="0">
                <a:ea typeface="新細明體" charset="-120"/>
              </a:rPr>
              <a:t>Accounting depreciation is the amount of the original acquisition cost of an asset that is allocated to each accounting period over an arbitrarily specified life of the asset</a:t>
            </a:r>
          </a:p>
          <a:p>
            <a:pPr lvl="1" eaLnBrk="1" hangingPunct="1">
              <a:spcBef>
                <a:spcPts val="300"/>
              </a:spcBef>
              <a:defRPr/>
            </a:pPr>
            <a:r>
              <a:rPr lang="en-US" altLang="zh-TW" sz="2600" dirty="0">
                <a:ea typeface="新細明體" charset="-120"/>
              </a:rPr>
              <a:t>After the specified life of the asset, even though it remains a productive asset, there is no weight of the asset on the balance sheet</a:t>
            </a:r>
          </a:p>
          <a:p>
            <a:pPr lvl="2" eaLnBrk="1" hangingPunct="1">
              <a:spcBef>
                <a:spcPts val="300"/>
              </a:spcBef>
              <a:defRPr/>
            </a:pPr>
            <a:r>
              <a:rPr lang="en-US" altLang="zh-TW" sz="2200" dirty="0">
                <a:ea typeface="新細明體" charset="-120"/>
              </a:rPr>
              <a:t>During (after) the specified period, the depreciation expense is overestimated (underestimated), so the accounting net incomes is understated (overstated) compared with economic earnings</a:t>
            </a:r>
          </a:p>
          <a:p>
            <a:pPr lvl="1" eaLnBrk="1" hangingPunct="1">
              <a:spcBef>
                <a:spcPts val="300"/>
              </a:spcBef>
              <a:defRPr/>
            </a:pPr>
            <a:r>
              <a:rPr lang="en-US" altLang="zh-TW" sz="2600" dirty="0">
                <a:ea typeface="新細明體" charset="-120"/>
              </a:rPr>
              <a:t>Furthermore, there are differences across firms in selection depreciation methods and estimating the depreciable life of their assets</a:t>
            </a:r>
            <a:endParaRPr lang="en-US" altLang="zh-TW" sz="3000" dirty="0">
              <a:ea typeface="新細明體" charset="-12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14300"/>
            <a:ext cx="9144000" cy="723900"/>
          </a:xfrm>
          <a:noFill/>
        </p:spPr>
        <p:txBody>
          <a:bodyPr lIns="90488" tIns="44450" rIns="90488" bIns="44450" anchor="b"/>
          <a:lstStyle/>
          <a:p>
            <a:pPr eaLnBrk="1" hangingPunct="1">
              <a:tabLst>
                <a:tab pos="3949700" algn="l"/>
              </a:tabLst>
            </a:pPr>
            <a:r>
              <a:rPr lang="en-US" altLang="zh-TW">
                <a:ea typeface="新細明體" charset="-120"/>
              </a:rPr>
              <a:t>Fair Value Accounting</a:t>
            </a:r>
          </a:p>
        </p:txBody>
      </p:sp>
      <p:sp>
        <p:nvSpPr>
          <p:cNvPr id="26627" name="Rectangle 3"/>
          <p:cNvSpPr>
            <a:spLocks noGrp="1" noChangeArrowheads="1"/>
          </p:cNvSpPr>
          <p:nvPr>
            <p:ph type="body" idx="1"/>
          </p:nvPr>
        </p:nvSpPr>
        <p:spPr>
          <a:xfrm>
            <a:off x="76200" y="914400"/>
            <a:ext cx="9067800" cy="5791200"/>
          </a:xfrm>
        </p:spPr>
        <p:txBody>
          <a:bodyPr lIns="90488" tIns="44450" rIns="90488" bIns="44450"/>
          <a:lstStyle/>
          <a:p>
            <a:pPr eaLnBrk="1" hangingPunct="1">
              <a:lnSpc>
                <a:spcPct val="97000"/>
              </a:lnSpc>
              <a:spcBef>
                <a:spcPts val="300"/>
              </a:spcBef>
              <a:defRPr/>
            </a:pPr>
            <a:r>
              <a:rPr lang="en-US" altLang="zh-TW" sz="3000" dirty="0">
                <a:ea typeface="新細明體" charset="-120"/>
              </a:rPr>
              <a:t>Fair value accounting (FVA, </a:t>
            </a:r>
            <a:r>
              <a:rPr lang="zh-TW" altLang="en-US" sz="3000" dirty="0">
                <a:ea typeface="新細明體" charset="-120"/>
              </a:rPr>
              <a:t>公平價值會計</a:t>
            </a:r>
            <a:r>
              <a:rPr lang="en-US" altLang="zh-TW" sz="3000" dirty="0">
                <a:ea typeface="新細明體" charset="-120"/>
              </a:rPr>
              <a:t>): use of current market values rather than historical cost in the firm’s financial statements</a:t>
            </a:r>
          </a:p>
          <a:p>
            <a:pPr lvl="1" eaLnBrk="1" hangingPunct="1">
              <a:lnSpc>
                <a:spcPct val="97000"/>
              </a:lnSpc>
              <a:spcBef>
                <a:spcPts val="300"/>
              </a:spcBef>
              <a:defRPr/>
            </a:pPr>
            <a:r>
              <a:rPr lang="en-US" altLang="zh-TW" sz="2600" dirty="0">
                <a:ea typeface="新細明體" charset="-120"/>
              </a:rPr>
              <a:t>Also known as mark-to-market (</a:t>
            </a:r>
            <a:r>
              <a:rPr lang="zh-TW" altLang="en-US" sz="2600" dirty="0">
                <a:ea typeface="新細明體" charset="-120"/>
              </a:rPr>
              <a:t>按市價計值</a:t>
            </a:r>
            <a:r>
              <a:rPr lang="en-US" altLang="zh-TW" sz="2600" dirty="0">
                <a:ea typeface="新細明體" charset="-120"/>
              </a:rPr>
              <a:t>) accounting</a:t>
            </a:r>
          </a:p>
          <a:p>
            <a:pPr lvl="1" eaLnBrk="1" hangingPunct="1">
              <a:lnSpc>
                <a:spcPct val="97000"/>
              </a:lnSpc>
              <a:spcBef>
                <a:spcPts val="300"/>
              </a:spcBef>
              <a:defRPr/>
            </a:pPr>
            <a:r>
              <a:rPr lang="en-US" altLang="zh-TW" sz="2600" dirty="0">
                <a:ea typeface="新細明體" charset="-120"/>
              </a:rPr>
              <a:t>Some assets or liabilities do not have easily observable values</a:t>
            </a:r>
          </a:p>
          <a:p>
            <a:pPr lvl="2" eaLnBrk="1" hangingPunct="1">
              <a:lnSpc>
                <a:spcPct val="97000"/>
              </a:lnSpc>
              <a:spcBef>
                <a:spcPts val="300"/>
              </a:spcBef>
              <a:defRPr/>
            </a:pPr>
            <a:r>
              <a:rPr lang="en-US" altLang="zh-TW" sz="2200" dirty="0">
                <a:ea typeface="新細明體" charset="-120"/>
              </a:rPr>
              <a:t>E.g., Employee stock options, health care benefits for retired employees, or complex derivatives contracts</a:t>
            </a:r>
          </a:p>
          <a:p>
            <a:pPr lvl="1" eaLnBrk="1" hangingPunct="1">
              <a:lnSpc>
                <a:spcPct val="97000"/>
              </a:lnSpc>
              <a:spcBef>
                <a:spcPts val="300"/>
              </a:spcBef>
              <a:defRPr/>
            </a:pPr>
            <a:r>
              <a:rPr lang="en-US" altLang="zh-TW" sz="2600" dirty="0">
                <a:ea typeface="新細明體" charset="-120"/>
              </a:rPr>
              <a:t>Opponents:</a:t>
            </a:r>
          </a:p>
          <a:p>
            <a:pPr lvl="2" eaLnBrk="1" hangingPunct="1">
              <a:lnSpc>
                <a:spcPct val="97000"/>
              </a:lnSpc>
              <a:spcBef>
                <a:spcPts val="300"/>
              </a:spcBef>
              <a:defRPr/>
            </a:pPr>
            <a:r>
              <a:rPr lang="en-US" altLang="zh-TW" sz="2200" dirty="0">
                <a:ea typeface="新細明體" charset="-120"/>
              </a:rPr>
              <a:t>FVA relies too much on estimates, that introduce considerable noise and volatility for items in financial statements</a:t>
            </a:r>
          </a:p>
          <a:p>
            <a:pPr lvl="2" eaLnBrk="1" hangingPunct="1">
              <a:lnSpc>
                <a:spcPct val="97000"/>
              </a:lnSpc>
              <a:spcBef>
                <a:spcPts val="300"/>
              </a:spcBef>
              <a:defRPr/>
            </a:pPr>
            <a:r>
              <a:rPr lang="en-US" altLang="zh-TW" sz="2200" dirty="0">
                <a:ea typeface="新細明體" charset="-120"/>
              </a:rPr>
              <a:t>Subject valuation may offer management a tempting tool to manipulate earnings</a:t>
            </a:r>
          </a:p>
          <a:p>
            <a:pPr lvl="1" eaLnBrk="1" hangingPunct="1">
              <a:lnSpc>
                <a:spcPct val="97000"/>
              </a:lnSpc>
              <a:spcBef>
                <a:spcPts val="300"/>
              </a:spcBef>
              <a:defRPr/>
            </a:pPr>
            <a:r>
              <a:rPr lang="en-US" altLang="zh-TW" sz="2600" dirty="0">
                <a:ea typeface="新細明體" charset="-120"/>
              </a:rPr>
              <a:t>Regulators in both the U.S. and Europe are gradually moving toward greater use of fair value accounting</a:t>
            </a:r>
          </a:p>
          <a:p>
            <a:pPr eaLnBrk="1" hangingPunct="1">
              <a:lnSpc>
                <a:spcPct val="97000"/>
              </a:lnSpc>
              <a:spcBef>
                <a:spcPts val="300"/>
              </a:spcBef>
              <a:defRPr/>
            </a:pPr>
            <a:endParaRPr lang="en-US" altLang="zh-TW" sz="3400" dirty="0">
              <a:ea typeface="新細明體" charset="-12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76200"/>
            <a:ext cx="9144000" cy="838200"/>
          </a:xfrm>
        </p:spPr>
        <p:txBody>
          <a:bodyPr/>
          <a:lstStyle/>
          <a:p>
            <a:pPr eaLnBrk="1" hangingPunct="1">
              <a:defRPr/>
            </a:pPr>
            <a:r>
              <a:rPr lang="en-US" altLang="zh-TW" sz="3600" dirty="0">
                <a:latin typeface="+mn-lt"/>
                <a:ea typeface="新細明體" charset="-120"/>
              </a:rPr>
              <a:t>Quality of Earnings</a:t>
            </a:r>
          </a:p>
        </p:txBody>
      </p:sp>
      <p:sp>
        <p:nvSpPr>
          <p:cNvPr id="33795" name="Rectangle 3"/>
          <p:cNvSpPr>
            <a:spLocks noGrp="1" noChangeArrowheads="1"/>
          </p:cNvSpPr>
          <p:nvPr>
            <p:ph type="body" idx="1"/>
          </p:nvPr>
        </p:nvSpPr>
        <p:spPr>
          <a:xfrm>
            <a:off x="381000" y="990600"/>
            <a:ext cx="8610600" cy="5715000"/>
          </a:xfrm>
        </p:spPr>
        <p:txBody>
          <a:bodyPr/>
          <a:lstStyle/>
          <a:p>
            <a:pPr eaLnBrk="1" hangingPunct="1">
              <a:spcBef>
                <a:spcPts val="400"/>
              </a:spcBef>
              <a:defRPr/>
            </a:pPr>
            <a:r>
              <a:rPr lang="en-US" altLang="zh-TW" sz="3000" dirty="0">
                <a:ea typeface="新細明體" charset="-120"/>
              </a:rPr>
              <a:t>Since many firms choose to present their financial statements in the best possible light, not only the comparability problems but also the problem of quality of earnings rise</a:t>
            </a:r>
          </a:p>
          <a:p>
            <a:pPr eaLnBrk="1" hangingPunct="1">
              <a:spcBef>
                <a:spcPts val="400"/>
              </a:spcBef>
              <a:defRPr/>
            </a:pPr>
            <a:r>
              <a:rPr lang="en-US" altLang="zh-TW" sz="3000" dirty="0">
                <a:ea typeface="新細明體" charset="-120"/>
              </a:rPr>
              <a:t>Examples of the accounting choices that influence quality of earnings:</a:t>
            </a:r>
          </a:p>
          <a:p>
            <a:pPr lvl="1" eaLnBrk="1" hangingPunct="1">
              <a:spcBef>
                <a:spcPts val="400"/>
              </a:spcBef>
              <a:defRPr/>
            </a:pPr>
            <a:r>
              <a:rPr lang="en-US" altLang="zh-TW" sz="2600" dirty="0">
                <a:ea typeface="新細明體" charset="-120"/>
              </a:rPr>
              <a:t>Allowance for bad debts</a:t>
            </a:r>
            <a:r>
              <a:rPr lang="zh-TW" altLang="en-US" sz="2600" dirty="0">
                <a:ea typeface="新細明體" charset="-120"/>
              </a:rPr>
              <a:t> </a:t>
            </a:r>
            <a:r>
              <a:rPr lang="en-US" altLang="zh-TW" sz="2600" dirty="0">
                <a:ea typeface="新細明體" charset="-120"/>
              </a:rPr>
              <a:t>(</a:t>
            </a:r>
            <a:r>
              <a:rPr lang="zh-TW" altLang="en-US" sz="2600" dirty="0">
                <a:ea typeface="新細明體" charset="-120"/>
              </a:rPr>
              <a:t>容許壞帳</a:t>
            </a:r>
            <a:r>
              <a:rPr lang="en-US" altLang="zh-TW" sz="2600" dirty="0">
                <a:ea typeface="新細明體" charset="-120"/>
              </a:rPr>
              <a:t>)</a:t>
            </a:r>
          </a:p>
          <a:p>
            <a:pPr lvl="2" eaLnBrk="1" hangingPunct="1">
              <a:spcBef>
                <a:spcPts val="400"/>
              </a:spcBef>
              <a:defRPr/>
            </a:pPr>
            <a:r>
              <a:rPr lang="en-US" altLang="zh-TW" sz="2200" dirty="0">
                <a:ea typeface="新細明體" charset="-120"/>
              </a:rPr>
              <a:t>An unrealistically low allowance together with a rising collection period on accounts receivable reduces the quality of reported earning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76200"/>
            <a:ext cx="9144000" cy="838200"/>
          </a:xfrm>
        </p:spPr>
        <p:txBody>
          <a:bodyPr/>
          <a:lstStyle/>
          <a:p>
            <a:pPr eaLnBrk="1" hangingPunct="1">
              <a:defRPr/>
            </a:pPr>
            <a:r>
              <a:rPr lang="en-US" altLang="zh-TW" sz="3600" dirty="0">
                <a:latin typeface="+mn-lt"/>
                <a:ea typeface="新細明體" charset="-120"/>
              </a:rPr>
              <a:t>Quality of Earnings</a:t>
            </a:r>
          </a:p>
        </p:txBody>
      </p:sp>
      <p:sp>
        <p:nvSpPr>
          <p:cNvPr id="33795" name="Rectangle 3"/>
          <p:cNvSpPr>
            <a:spLocks noGrp="1" noChangeArrowheads="1"/>
          </p:cNvSpPr>
          <p:nvPr>
            <p:ph type="body" idx="1"/>
          </p:nvPr>
        </p:nvSpPr>
        <p:spPr>
          <a:xfrm>
            <a:off x="152400" y="990600"/>
            <a:ext cx="8839200" cy="5638800"/>
          </a:xfrm>
        </p:spPr>
        <p:txBody>
          <a:bodyPr/>
          <a:lstStyle/>
          <a:p>
            <a:pPr marL="622300" lvl="1" eaLnBrk="1" hangingPunct="1">
              <a:lnSpc>
                <a:spcPct val="98000"/>
              </a:lnSpc>
              <a:spcBef>
                <a:spcPts val="300"/>
              </a:spcBef>
              <a:defRPr/>
            </a:pPr>
            <a:r>
              <a:rPr lang="en-US" altLang="zh-TW" sz="2600" dirty="0">
                <a:ea typeface="新細明體" charset="-120"/>
              </a:rPr>
              <a:t>Non-recurring items</a:t>
            </a:r>
            <a:r>
              <a:rPr lang="zh-TW" altLang="en-US" sz="2600" dirty="0">
                <a:ea typeface="新細明體" charset="-120"/>
              </a:rPr>
              <a:t> </a:t>
            </a:r>
            <a:r>
              <a:rPr lang="en-US" altLang="zh-TW" sz="2600" dirty="0">
                <a:ea typeface="新細明體" charset="-120"/>
              </a:rPr>
              <a:t>(</a:t>
            </a:r>
            <a:r>
              <a:rPr lang="zh-TW" altLang="en-US" sz="2600" dirty="0">
                <a:ea typeface="新細明體" charset="-120"/>
              </a:rPr>
              <a:t>非經常性項目</a:t>
            </a:r>
            <a:r>
              <a:rPr lang="en-US" altLang="zh-TW" sz="2600" dirty="0">
                <a:ea typeface="新細明體" charset="-120"/>
              </a:rPr>
              <a:t>)</a:t>
            </a:r>
          </a:p>
          <a:p>
            <a:pPr marL="890588" lvl="2" eaLnBrk="1" hangingPunct="1">
              <a:lnSpc>
                <a:spcPct val="98000"/>
              </a:lnSpc>
              <a:spcBef>
                <a:spcPts val="300"/>
              </a:spcBef>
              <a:defRPr/>
            </a:pPr>
            <a:r>
              <a:rPr lang="en-US" altLang="zh-TW" sz="2200" dirty="0">
                <a:ea typeface="新細明體" charset="-120"/>
              </a:rPr>
              <a:t>Some items that affect earnings should not be expected to recur regularly, e.g., asset sales, effects of accounting changes</a:t>
            </a:r>
          </a:p>
          <a:p>
            <a:pPr marL="890588" lvl="2" eaLnBrk="1" hangingPunct="1">
              <a:lnSpc>
                <a:spcPct val="98000"/>
              </a:lnSpc>
              <a:spcBef>
                <a:spcPts val="300"/>
              </a:spcBef>
              <a:defRPr/>
            </a:pPr>
            <a:r>
              <a:rPr lang="en-US" altLang="zh-TW" sz="2200" dirty="0">
                <a:ea typeface="新細明體" charset="-120"/>
              </a:rPr>
              <a:t>These non-recurring items should be considered a “low-quality” components of earnings</a:t>
            </a:r>
          </a:p>
          <a:p>
            <a:pPr marL="622300" lvl="1" eaLnBrk="1" hangingPunct="1">
              <a:lnSpc>
                <a:spcPct val="98000"/>
              </a:lnSpc>
              <a:spcBef>
                <a:spcPts val="300"/>
              </a:spcBef>
              <a:defRPr/>
            </a:pPr>
            <a:r>
              <a:rPr lang="en-US" altLang="zh-TW" sz="2600" dirty="0">
                <a:ea typeface="新細明體" charset="-120"/>
              </a:rPr>
              <a:t>Earnings smoothing</a:t>
            </a:r>
            <a:r>
              <a:rPr lang="zh-TW" altLang="en-US" sz="2600" dirty="0">
                <a:ea typeface="新細明體" charset="-120"/>
              </a:rPr>
              <a:t> </a:t>
            </a:r>
            <a:r>
              <a:rPr lang="en-US" altLang="zh-TW" sz="2600" dirty="0">
                <a:ea typeface="新細明體" charset="-120"/>
              </a:rPr>
              <a:t>(</a:t>
            </a:r>
            <a:r>
              <a:rPr lang="zh-TW" altLang="en-US" sz="2600" dirty="0">
                <a:ea typeface="新細明體" charset="-120"/>
              </a:rPr>
              <a:t>利潤平滑</a:t>
            </a:r>
            <a:r>
              <a:rPr lang="en-US" altLang="zh-TW" sz="2600" dirty="0">
                <a:ea typeface="新細明體" charset="-120"/>
              </a:rPr>
              <a:t>)</a:t>
            </a:r>
          </a:p>
          <a:p>
            <a:pPr marL="890588" lvl="2" eaLnBrk="1" hangingPunct="1">
              <a:lnSpc>
                <a:spcPct val="98000"/>
              </a:lnSpc>
              <a:spcBef>
                <a:spcPts val="300"/>
              </a:spcBef>
              <a:defRPr/>
            </a:pPr>
            <a:r>
              <a:rPr lang="en-US" altLang="zh-TW" sz="2200" dirty="0">
                <a:ea typeface="新細明體" charset="-120"/>
              </a:rPr>
              <a:t>Offset earnings with extra reserves in good years, and release earnings by reducing the reserves in bad years</a:t>
            </a:r>
          </a:p>
          <a:p>
            <a:pPr marL="622300" lvl="1" eaLnBrk="1" hangingPunct="1">
              <a:lnSpc>
                <a:spcPct val="98000"/>
              </a:lnSpc>
              <a:spcBef>
                <a:spcPts val="300"/>
              </a:spcBef>
              <a:defRPr/>
            </a:pPr>
            <a:r>
              <a:rPr lang="en-US" altLang="zh-TW" sz="2600" dirty="0">
                <a:ea typeface="新細明體" charset="-120"/>
              </a:rPr>
              <a:t>Stock options</a:t>
            </a:r>
            <a:r>
              <a:rPr lang="zh-TW" altLang="en-US" sz="2600" dirty="0">
                <a:ea typeface="新細明體" charset="-120"/>
              </a:rPr>
              <a:t> </a:t>
            </a:r>
            <a:r>
              <a:rPr lang="en-US" altLang="zh-TW" sz="2600" dirty="0">
                <a:ea typeface="新細明體" charset="-120"/>
              </a:rPr>
              <a:t>(</a:t>
            </a:r>
            <a:r>
              <a:rPr lang="zh-TW" altLang="en-US" sz="2600" dirty="0">
                <a:ea typeface="新細明體" charset="-120"/>
              </a:rPr>
              <a:t>股票選擇權</a:t>
            </a:r>
            <a:r>
              <a:rPr lang="en-US" altLang="zh-TW" sz="2600" dirty="0">
                <a:ea typeface="新細明體" charset="-120"/>
              </a:rPr>
              <a:t>)</a:t>
            </a:r>
          </a:p>
          <a:p>
            <a:pPr marL="890588" lvl="2" eaLnBrk="1" hangingPunct="1">
              <a:lnSpc>
                <a:spcPct val="98000"/>
              </a:lnSpc>
              <a:spcBef>
                <a:spcPts val="300"/>
              </a:spcBef>
              <a:defRPr/>
            </a:pPr>
            <a:r>
              <a:rPr lang="en-US" altLang="zh-TW" sz="2200" dirty="0">
                <a:ea typeface="新細明體" charset="-120"/>
              </a:rPr>
              <a:t>After more than a decade of debate, the Financial Accounting Standards Board decided to require firms to recognize stock options grants as an expense starting in 2005</a:t>
            </a:r>
          </a:p>
          <a:p>
            <a:pPr marL="890588" lvl="2" eaLnBrk="1" hangingPunct="1">
              <a:lnSpc>
                <a:spcPct val="98000"/>
              </a:lnSpc>
              <a:spcBef>
                <a:spcPts val="300"/>
              </a:spcBef>
              <a:defRPr/>
            </a:pPr>
            <a:r>
              <a:rPr lang="en-US" altLang="zh-TW" sz="2200" dirty="0">
                <a:ea typeface="新細明體" charset="-120"/>
              </a:rPr>
              <a:t>However, how to value employee options is not uniform</a:t>
            </a:r>
          </a:p>
          <a:p>
            <a:pPr marL="890588" lvl="2" eaLnBrk="1" hangingPunct="1">
              <a:lnSpc>
                <a:spcPct val="98000"/>
              </a:lnSpc>
              <a:spcBef>
                <a:spcPts val="300"/>
              </a:spcBef>
              <a:defRPr/>
            </a:pPr>
            <a:r>
              <a:rPr lang="en-US" altLang="zh-TW" sz="2200" dirty="0">
                <a:ea typeface="新細明體" charset="-120"/>
              </a:rPr>
              <a:t>Use “market to model” (</a:t>
            </a:r>
            <a:r>
              <a:rPr lang="zh-TW" altLang="en-US" sz="2200" dirty="0">
                <a:ea typeface="新細明體" charset="-120"/>
              </a:rPr>
              <a:t>按模型計值</a:t>
            </a:r>
            <a:r>
              <a:rPr lang="en-US" altLang="zh-TW" sz="2200" dirty="0">
                <a:ea typeface="新細明體" charset="-120"/>
              </a:rPr>
              <a:t>) rather than mark to market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76200"/>
            <a:ext cx="9144000" cy="838200"/>
          </a:xfrm>
        </p:spPr>
        <p:txBody>
          <a:bodyPr/>
          <a:lstStyle/>
          <a:p>
            <a:pPr eaLnBrk="1" hangingPunct="1">
              <a:defRPr/>
            </a:pPr>
            <a:r>
              <a:rPr lang="en-US" altLang="zh-TW" sz="3600" dirty="0">
                <a:latin typeface="+mn-lt"/>
                <a:ea typeface="新細明體" charset="-120"/>
              </a:rPr>
              <a:t>Quality of Earnings</a:t>
            </a:r>
          </a:p>
        </p:txBody>
      </p:sp>
      <p:sp>
        <p:nvSpPr>
          <p:cNvPr id="33795" name="Rectangle 3"/>
          <p:cNvSpPr>
            <a:spLocks noGrp="1" noChangeArrowheads="1"/>
          </p:cNvSpPr>
          <p:nvPr>
            <p:ph type="body" idx="1"/>
          </p:nvPr>
        </p:nvSpPr>
        <p:spPr>
          <a:xfrm>
            <a:off x="304800" y="885825"/>
            <a:ext cx="8610600" cy="4968875"/>
          </a:xfrm>
        </p:spPr>
        <p:txBody>
          <a:bodyPr/>
          <a:lstStyle/>
          <a:p>
            <a:pPr lvl="1" eaLnBrk="1" hangingPunct="1">
              <a:lnSpc>
                <a:spcPct val="95000"/>
              </a:lnSpc>
              <a:spcBef>
                <a:spcPts val="200"/>
              </a:spcBef>
              <a:defRPr/>
            </a:pPr>
            <a:r>
              <a:rPr lang="en-US" altLang="zh-TW" sz="2600" dirty="0">
                <a:ea typeface="新細明體" charset="-120"/>
              </a:rPr>
              <a:t>Revenue recognition</a:t>
            </a:r>
            <a:r>
              <a:rPr lang="zh-TW" altLang="en-US" sz="2600" dirty="0">
                <a:ea typeface="新細明體" charset="-120"/>
              </a:rPr>
              <a:t> </a:t>
            </a:r>
            <a:r>
              <a:rPr lang="en-US" altLang="zh-TW" sz="2600" dirty="0">
                <a:ea typeface="新細明體" charset="-120"/>
              </a:rPr>
              <a:t>(</a:t>
            </a:r>
            <a:r>
              <a:rPr lang="zh-TW" altLang="en-US" sz="2600" dirty="0">
                <a:ea typeface="新細明體" charset="-120"/>
              </a:rPr>
              <a:t>收入認定</a:t>
            </a:r>
            <a:r>
              <a:rPr lang="en-US" altLang="zh-TW" sz="2600" dirty="0">
                <a:ea typeface="新細明體" charset="-120"/>
              </a:rPr>
              <a:t>)</a:t>
            </a:r>
          </a:p>
          <a:p>
            <a:pPr marL="981075" lvl="2" eaLnBrk="1" hangingPunct="1">
              <a:lnSpc>
                <a:spcPct val="95000"/>
              </a:lnSpc>
              <a:spcBef>
                <a:spcPts val="200"/>
              </a:spcBef>
              <a:defRPr/>
            </a:pPr>
            <a:r>
              <a:rPr lang="en-US" altLang="zh-TW" sz="2200" dirty="0">
                <a:ea typeface="新細明體" charset="-120"/>
              </a:rPr>
              <a:t>Recognize revenue at the time point of sales vs. recognize yearly revenue during the contact period</a:t>
            </a:r>
          </a:p>
          <a:p>
            <a:pPr marL="981075" lvl="2" eaLnBrk="1" hangingPunct="1">
              <a:lnSpc>
                <a:spcPct val="95000"/>
              </a:lnSpc>
              <a:spcBef>
                <a:spcPts val="200"/>
              </a:spcBef>
              <a:defRPr/>
            </a:pPr>
            <a:r>
              <a:rPr lang="en-US" altLang="zh-TW" sz="2200" dirty="0">
                <a:ea typeface="新細明體" charset="-120"/>
              </a:rPr>
              <a:t>Channel stuffing: firms “sell” large quantities of goods to customers, but give them the right to later either refuse delivery or return the product</a:t>
            </a:r>
          </a:p>
          <a:p>
            <a:pPr marL="981075" lvl="2" eaLnBrk="1" hangingPunct="1">
              <a:lnSpc>
                <a:spcPct val="95000"/>
              </a:lnSpc>
              <a:spcBef>
                <a:spcPts val="200"/>
              </a:spcBef>
              <a:defRPr/>
            </a:pPr>
            <a:r>
              <a:rPr lang="en-US" altLang="zh-TW" sz="2200" dirty="0">
                <a:ea typeface="新細明體" charset="-120"/>
              </a:rPr>
              <a:t>The above fraud can be detected if accounts receivable increases far faster than sales or becomes larger percentage of total assets</a:t>
            </a:r>
          </a:p>
          <a:p>
            <a:pPr lvl="1" eaLnBrk="1" hangingPunct="1">
              <a:lnSpc>
                <a:spcPct val="95000"/>
              </a:lnSpc>
              <a:spcBef>
                <a:spcPts val="200"/>
              </a:spcBef>
              <a:defRPr/>
            </a:pPr>
            <a:r>
              <a:rPr lang="en-US" altLang="zh-TW" sz="2600" dirty="0">
                <a:ea typeface="新細明體" charset="-120"/>
              </a:rPr>
              <a:t>Off-balance sheet (</a:t>
            </a:r>
            <a:r>
              <a:rPr lang="zh-TW" altLang="en-US" sz="2600" dirty="0">
                <a:ea typeface="新細明體" charset="-120"/>
              </a:rPr>
              <a:t>表外</a:t>
            </a:r>
            <a:r>
              <a:rPr lang="en-US" altLang="zh-TW" sz="2600" dirty="0">
                <a:ea typeface="新細明體" charset="-120"/>
              </a:rPr>
              <a:t>)</a:t>
            </a:r>
            <a:r>
              <a:rPr lang="zh-TW" altLang="en-US" sz="2600" dirty="0">
                <a:ea typeface="新細明體" charset="-120"/>
              </a:rPr>
              <a:t> </a:t>
            </a:r>
            <a:r>
              <a:rPr lang="en-US" altLang="zh-TW" sz="2600" dirty="0">
                <a:ea typeface="新細明體" charset="-120"/>
              </a:rPr>
              <a:t>assets and liabilities</a:t>
            </a:r>
          </a:p>
          <a:p>
            <a:pPr marL="981075" lvl="2" eaLnBrk="1" hangingPunct="1">
              <a:lnSpc>
                <a:spcPct val="95000"/>
              </a:lnSpc>
              <a:spcBef>
                <a:spcPts val="200"/>
              </a:spcBef>
              <a:defRPr/>
            </a:pPr>
            <a:r>
              <a:rPr lang="en-US" altLang="zh-TW" sz="2200" dirty="0">
                <a:ea typeface="新細明體" charset="-120"/>
              </a:rPr>
              <a:t>For example, the guarantee for the outstanding debt of another firm (contingent liability) or leasing some equipments (operating lease vs. capital lease)</a:t>
            </a:r>
          </a:p>
          <a:p>
            <a:pPr lvl="1" eaLnBrk="1" hangingPunct="1">
              <a:lnSpc>
                <a:spcPct val="95000"/>
              </a:lnSpc>
              <a:spcBef>
                <a:spcPts val="200"/>
              </a:spcBef>
              <a:defRPr/>
            </a:pPr>
            <a:r>
              <a:rPr lang="en-US" altLang="zh-TW" sz="2600" dirty="0">
                <a:ea typeface="新細明體" charset="-120"/>
              </a:rPr>
              <a:t>Since firms wildly try to manipulate revenue (accounting earnings), many analysts choose to focus on cash flow, which is harder to manipulate and more proper to reflect economic earnings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52400"/>
            <a:ext cx="9144000" cy="685800"/>
          </a:xfrm>
        </p:spPr>
        <p:txBody>
          <a:bodyPr/>
          <a:lstStyle/>
          <a:p>
            <a:pPr eaLnBrk="1" hangingPunct="1"/>
            <a:r>
              <a:rPr lang="en-US" altLang="zh-TW" sz="3600">
                <a:ea typeface="新細明體" charset="-120"/>
              </a:rPr>
              <a:t>International Accounting Conventions</a:t>
            </a:r>
          </a:p>
        </p:txBody>
      </p:sp>
      <p:sp>
        <p:nvSpPr>
          <p:cNvPr id="81923" name="Rectangle 3"/>
          <p:cNvSpPr>
            <a:spLocks noGrp="1" noChangeArrowheads="1"/>
          </p:cNvSpPr>
          <p:nvPr>
            <p:ph type="body" idx="1"/>
          </p:nvPr>
        </p:nvSpPr>
        <p:spPr>
          <a:xfrm>
            <a:off x="152400" y="914400"/>
            <a:ext cx="8991600" cy="5791200"/>
          </a:xfrm>
        </p:spPr>
        <p:txBody>
          <a:bodyPr/>
          <a:lstStyle/>
          <a:p>
            <a:pPr eaLnBrk="1" hangingPunct="1">
              <a:lnSpc>
                <a:spcPct val="95000"/>
              </a:lnSpc>
              <a:spcBef>
                <a:spcPts val="300"/>
              </a:spcBef>
              <a:defRPr/>
            </a:pPr>
            <a:r>
              <a:rPr lang="en-US" altLang="zh-TW" sz="3000" dirty="0">
                <a:ea typeface="新細明體" charset="-120"/>
              </a:rPr>
              <a:t>Accounting practices are different from the U.S. standing (GAAP) in various countries</a:t>
            </a:r>
          </a:p>
          <a:p>
            <a:pPr lvl="1" eaLnBrk="1" hangingPunct="1">
              <a:lnSpc>
                <a:spcPct val="95000"/>
              </a:lnSpc>
              <a:spcBef>
                <a:spcPts val="300"/>
              </a:spcBef>
              <a:defRPr/>
            </a:pPr>
            <a:r>
              <a:rPr lang="en-US" altLang="zh-TW" sz="2600" dirty="0">
                <a:ea typeface="新細明體" charset="-120"/>
              </a:rPr>
              <a:t>Reserving practices</a:t>
            </a:r>
          </a:p>
          <a:p>
            <a:pPr marL="984250" lvl="2" indent="-231775" eaLnBrk="1" hangingPunct="1">
              <a:lnSpc>
                <a:spcPct val="95000"/>
              </a:lnSpc>
              <a:spcBef>
                <a:spcPts val="300"/>
              </a:spcBef>
              <a:defRPr/>
            </a:pPr>
            <a:r>
              <a:rPr lang="en-US" altLang="zh-TW" sz="2200" dirty="0">
                <a:ea typeface="新細明體" charset="-120"/>
              </a:rPr>
              <a:t>Many countries allow firms, e.g., Germany, allow firms more discretion (</a:t>
            </a:r>
            <a:r>
              <a:rPr lang="zh-TW" altLang="en-US" sz="2200" dirty="0">
                <a:ea typeface="新細明體" charset="-120"/>
              </a:rPr>
              <a:t>斟酌的自由</a:t>
            </a:r>
            <a:r>
              <a:rPr lang="en-US" altLang="zh-TW" sz="2200" dirty="0">
                <a:ea typeface="新細明體" charset="-120"/>
              </a:rPr>
              <a:t>)</a:t>
            </a:r>
            <a:r>
              <a:rPr lang="zh-TW" altLang="en-US" sz="2200" dirty="0">
                <a:ea typeface="新細明體" charset="-120"/>
              </a:rPr>
              <a:t> </a:t>
            </a:r>
            <a:r>
              <a:rPr lang="en-US" altLang="zh-TW" sz="2200" dirty="0">
                <a:ea typeface="新細明體" charset="-120"/>
              </a:rPr>
              <a:t>in setting aside reserves (</a:t>
            </a:r>
            <a:r>
              <a:rPr lang="zh-TW" altLang="en-US" sz="2200" dirty="0">
                <a:ea typeface="新細明體" charset="-120"/>
              </a:rPr>
              <a:t>儲備金</a:t>
            </a:r>
            <a:r>
              <a:rPr lang="en-US" altLang="zh-TW" sz="2200" dirty="0">
                <a:ea typeface="新細明體" charset="-120"/>
              </a:rPr>
              <a:t>)</a:t>
            </a:r>
            <a:r>
              <a:rPr lang="zh-TW" altLang="en-US" sz="2200" dirty="0">
                <a:ea typeface="新細明體" charset="-120"/>
              </a:rPr>
              <a:t> </a:t>
            </a:r>
            <a:r>
              <a:rPr lang="en-US" altLang="zh-TW" sz="2200" dirty="0">
                <a:ea typeface="新細明體" charset="-120"/>
              </a:rPr>
              <a:t>for future contingencies than is typical in the U.S.</a:t>
            </a:r>
          </a:p>
          <a:p>
            <a:pPr marL="984250" lvl="2" indent="-231775" eaLnBrk="1" hangingPunct="1">
              <a:lnSpc>
                <a:spcPct val="95000"/>
              </a:lnSpc>
              <a:spcBef>
                <a:spcPts val="300"/>
              </a:spcBef>
              <a:defRPr/>
            </a:pPr>
            <a:r>
              <a:rPr lang="en-US" altLang="zh-TW" sz="2200" dirty="0">
                <a:ea typeface="新細明體" charset="-120"/>
              </a:rPr>
              <a:t>The case of Daimler-Benz listing on NYSE in 1993 ($370 mil. profit in German rules becomes $1 mil. loss in U.S. rules)</a:t>
            </a:r>
          </a:p>
          <a:p>
            <a:pPr lvl="1" eaLnBrk="1" hangingPunct="1">
              <a:lnSpc>
                <a:spcPct val="95000"/>
              </a:lnSpc>
              <a:spcBef>
                <a:spcPts val="300"/>
              </a:spcBef>
              <a:defRPr/>
            </a:pPr>
            <a:r>
              <a:rPr lang="en-US" altLang="zh-TW" sz="2600" dirty="0">
                <a:ea typeface="新細明體" charset="-120"/>
              </a:rPr>
              <a:t>Depreciation</a:t>
            </a:r>
          </a:p>
          <a:p>
            <a:pPr marL="981075" lvl="2" eaLnBrk="1" hangingPunct="1">
              <a:lnSpc>
                <a:spcPct val="95000"/>
              </a:lnSpc>
              <a:spcBef>
                <a:spcPts val="300"/>
              </a:spcBef>
              <a:defRPr/>
            </a:pPr>
            <a:r>
              <a:rPr lang="en-US" altLang="zh-TW" sz="2200" dirty="0">
                <a:ea typeface="新細明體" charset="-120"/>
              </a:rPr>
              <a:t>Most countries do not allow dual sets of accounts for taxes and public reporting</a:t>
            </a:r>
          </a:p>
          <a:p>
            <a:pPr marL="981075" lvl="2" eaLnBrk="1" hangingPunct="1">
              <a:lnSpc>
                <a:spcPct val="95000"/>
              </a:lnSpc>
              <a:spcBef>
                <a:spcPts val="300"/>
              </a:spcBef>
              <a:defRPr/>
            </a:pPr>
            <a:r>
              <a:rPr lang="en-US" altLang="zh-TW" sz="2200" dirty="0">
                <a:ea typeface="新細明體" charset="-120"/>
              </a:rPr>
              <a:t>Most firms in foreign countries use accelerated depreciation to minimize taxes, although it results in lower reported earnings</a:t>
            </a:r>
          </a:p>
          <a:p>
            <a:pPr marL="581025" lvl="1" eaLnBrk="1" hangingPunct="1">
              <a:lnSpc>
                <a:spcPct val="95000"/>
              </a:lnSpc>
              <a:spcBef>
                <a:spcPts val="300"/>
              </a:spcBef>
              <a:defRPr/>
            </a:pPr>
            <a:r>
              <a:rPr lang="en-US" altLang="zh-TW" sz="2600" dirty="0">
                <a:solidFill>
                  <a:srgbClr val="FFFFFF"/>
                </a:solidFill>
                <a:ea typeface="新細明體" charset="-120"/>
                <a:cs typeface="+mn-cs"/>
              </a:rPr>
              <a:t>Intangibles</a:t>
            </a:r>
          </a:p>
          <a:p>
            <a:pPr marL="981075" lvl="2" eaLnBrk="1" hangingPunct="1">
              <a:lnSpc>
                <a:spcPct val="95000"/>
              </a:lnSpc>
              <a:spcBef>
                <a:spcPts val="300"/>
              </a:spcBef>
              <a:defRPr/>
            </a:pPr>
            <a:r>
              <a:rPr lang="en-US" altLang="zh-TW" sz="2200" dirty="0">
                <a:solidFill>
                  <a:srgbClr val="FFFFFF"/>
                </a:solidFill>
                <a:ea typeface="新細明體" charset="-120"/>
                <a:cs typeface="+mn-cs"/>
              </a:rPr>
              <a:t>Treatment of intangible assets can vary widely, e.g., are they amortized or expensed? If amortized, over what period?</a:t>
            </a:r>
            <a:endParaRPr lang="en-US" altLang="zh-TW" sz="2200" dirty="0">
              <a:ea typeface="新細明體" charset="-12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52400"/>
            <a:ext cx="9144000" cy="685800"/>
          </a:xfrm>
        </p:spPr>
        <p:txBody>
          <a:bodyPr/>
          <a:lstStyle/>
          <a:p>
            <a:pPr eaLnBrk="1" hangingPunct="1"/>
            <a:r>
              <a:rPr lang="en-US" altLang="zh-TW" sz="3600">
                <a:ea typeface="新細明體" charset="-120"/>
              </a:rPr>
              <a:t>International Accounting Conventions</a:t>
            </a:r>
          </a:p>
        </p:txBody>
      </p:sp>
      <p:sp>
        <p:nvSpPr>
          <p:cNvPr id="81923" name="Rectangle 3"/>
          <p:cNvSpPr>
            <a:spLocks noGrp="1" noChangeArrowheads="1"/>
          </p:cNvSpPr>
          <p:nvPr>
            <p:ph type="body" idx="1"/>
          </p:nvPr>
        </p:nvSpPr>
        <p:spPr>
          <a:xfrm>
            <a:off x="304800" y="990600"/>
            <a:ext cx="8610600" cy="5715000"/>
          </a:xfrm>
        </p:spPr>
        <p:txBody>
          <a:bodyPr/>
          <a:lstStyle/>
          <a:p>
            <a:pPr lvl="1" eaLnBrk="1" hangingPunct="1">
              <a:spcBef>
                <a:spcPts val="600"/>
              </a:spcBef>
              <a:defRPr/>
            </a:pPr>
            <a:r>
              <a:rPr lang="en-US" altLang="zh-TW" sz="2600" dirty="0">
                <a:ea typeface="新細明體" charset="-120"/>
              </a:rPr>
              <a:t>IFRS vs. GAAP</a:t>
            </a:r>
          </a:p>
          <a:p>
            <a:pPr lvl="2" eaLnBrk="1" hangingPunct="1">
              <a:spcBef>
                <a:spcPts val="600"/>
              </a:spcBef>
              <a:defRPr/>
            </a:pPr>
            <a:r>
              <a:rPr lang="en-US" altLang="zh-TW" sz="2200" dirty="0">
                <a:ea typeface="新細明體" charset="-120"/>
              </a:rPr>
              <a:t>The European Union and even many non-EU countries (more than 100 countries) have adopted common international financial reporting standards (IFRS)</a:t>
            </a:r>
          </a:p>
          <a:p>
            <a:pPr lvl="2" eaLnBrk="1" hangingPunct="1">
              <a:spcBef>
                <a:spcPts val="600"/>
              </a:spcBef>
              <a:defRPr/>
            </a:pPr>
            <a:r>
              <a:rPr lang="en-US" altLang="zh-TW" sz="2200" dirty="0">
                <a:ea typeface="新細明體" charset="-120"/>
              </a:rPr>
              <a:t>The major difference between IFRS and GAAP is “principles” vs. “rules”</a:t>
            </a:r>
          </a:p>
          <a:p>
            <a:pPr lvl="3" eaLnBrk="1" hangingPunct="1">
              <a:spcBef>
                <a:spcPts val="600"/>
              </a:spcBef>
              <a:defRPr/>
            </a:pPr>
            <a:r>
              <a:rPr lang="en-US" altLang="zh-TW" dirty="0">
                <a:ea typeface="新細明體" charset="-120"/>
              </a:rPr>
              <a:t>U.S. rules are detailed, explicit, and lengthy</a:t>
            </a:r>
          </a:p>
          <a:p>
            <a:pPr lvl="3" eaLnBrk="1" hangingPunct="1">
              <a:spcBef>
                <a:spcPts val="600"/>
              </a:spcBef>
              <a:defRPr/>
            </a:pPr>
            <a:r>
              <a:rPr lang="en-US" altLang="zh-TW" dirty="0">
                <a:ea typeface="新細明體" charset="-120"/>
              </a:rPr>
              <a:t>European rules are more flexible, but firms must be prepared to demonstrate that they have conformed to general accounting principles</a:t>
            </a:r>
          </a:p>
          <a:p>
            <a:pPr lvl="2" eaLnBrk="1" hangingPunct="1">
              <a:spcBef>
                <a:spcPts val="600"/>
              </a:spcBef>
              <a:defRPr/>
            </a:pPr>
            <a:r>
              <a:rPr lang="en-US" altLang="zh-TW" sz="2200" dirty="0">
                <a:ea typeface="新細明體" charset="-120"/>
              </a:rPr>
              <a:t>Negotiations have been ongoing for nearly a decade to narrow differences between IFRS and U.S. GAAP rules, with the ultimate goal being a truly global set of accounting standards</a:t>
            </a:r>
          </a:p>
          <a:p>
            <a:pPr lvl="2" eaLnBrk="1" hangingPunct="1">
              <a:spcBef>
                <a:spcPts val="600"/>
              </a:spcBef>
              <a:defRPr/>
            </a:pPr>
            <a:r>
              <a:rPr lang="en-US" altLang="zh-TW" sz="2000" dirty="0">
                <a:ea typeface="新細明體" charset="-120"/>
              </a:rPr>
              <a:t>IFRS is adopted in Taiwan for public firms since 2013 for private firms since 2015</a:t>
            </a:r>
            <a:endParaRPr lang="en-US" altLang="zh-TW" sz="2200" dirty="0">
              <a:ea typeface="新細明體" charset="-12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975360"/>
          </a:xfrm>
          <a:noFill/>
        </p:spPr>
        <p:txBody>
          <a:bodyPr/>
          <a:lstStyle/>
          <a:p>
            <a:pPr eaLnBrk="1" hangingPunct="1"/>
            <a:r>
              <a:rPr lang="en-US" altLang="zh-TW" sz="3600" dirty="0">
                <a:ea typeface="新細明體" charset="-120"/>
              </a:rPr>
              <a:t>Adjusted Versus Reported P/E Ratios</a:t>
            </a:r>
          </a:p>
        </p:txBody>
      </p:sp>
      <p:sp>
        <p:nvSpPr>
          <p:cNvPr id="53252" name="文字方塊 3"/>
          <p:cNvSpPr txBox="1">
            <a:spLocks noChangeArrowheads="1"/>
          </p:cNvSpPr>
          <p:nvPr/>
        </p:nvSpPr>
        <p:spPr bwMode="auto">
          <a:xfrm>
            <a:off x="228600" y="5105400"/>
            <a:ext cx="87630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600"/>
              </a:spcBef>
            </a:pPr>
            <a:r>
              <a:rPr lang="en-US" altLang="zh-TW" sz="1600" dirty="0">
                <a:latin typeface="Arial" charset="0"/>
                <a:ea typeface="新細明體" charset="-120"/>
              </a:rPr>
              <a:t>※ </a:t>
            </a:r>
            <a:r>
              <a:rPr lang="en-US" altLang="zh-TW" sz="1600" dirty="0" err="1">
                <a:latin typeface="Arial" charset="0"/>
                <a:ea typeface="新細明體" charset="-120"/>
              </a:rPr>
              <a:t>Speidell</a:t>
            </a:r>
            <a:r>
              <a:rPr lang="en-US" altLang="zh-TW" sz="1600" dirty="0">
                <a:latin typeface="Arial" charset="0"/>
                <a:ea typeface="新細明體" charset="-120"/>
              </a:rPr>
              <a:t> and </a:t>
            </a:r>
            <a:r>
              <a:rPr lang="en-US" altLang="zh-TW" sz="1600" dirty="0" err="1">
                <a:latin typeface="Arial" charset="0"/>
                <a:ea typeface="新細明體" charset="-120"/>
              </a:rPr>
              <a:t>Bavishi</a:t>
            </a:r>
            <a:r>
              <a:rPr lang="en-US" altLang="zh-TW" sz="1600" dirty="0">
                <a:latin typeface="Arial" charset="0"/>
                <a:ea typeface="新細明體" charset="-120"/>
              </a:rPr>
              <a:t> (1992) recalculated the financial statement of firms in several countries using common accounting rules toward the U.S./U.K. convention</a:t>
            </a:r>
          </a:p>
          <a:p>
            <a:pPr>
              <a:spcBef>
                <a:spcPts val="600"/>
              </a:spcBef>
            </a:pPr>
            <a:r>
              <a:rPr lang="en-US" altLang="zh-TW" sz="1600" dirty="0">
                <a:latin typeface="Arial" charset="0"/>
                <a:ea typeface="新細明體" charset="-120"/>
              </a:rPr>
              <a:t>※ They found that the P/E ratios under different accounting standards have changed considerably</a:t>
            </a:r>
          </a:p>
          <a:p>
            <a:pPr>
              <a:spcBef>
                <a:spcPts val="600"/>
              </a:spcBef>
            </a:pPr>
            <a:r>
              <a:rPr lang="en-US" altLang="zh-TW" sz="1600" dirty="0">
                <a:latin typeface="Arial" charset="0"/>
                <a:ea typeface="新細明體" charset="-120"/>
              </a:rPr>
              <a:t>※ In addition to the P/E ratios, their results illustrate how different rules can have a big impact on accounting numbers or ratios, including net incomes, book values, P/B ratios, etc.</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648" y="1143000"/>
            <a:ext cx="7232904" cy="37947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8100"/>
            <a:ext cx="9144000" cy="819150"/>
          </a:xfrm>
          <a:noFill/>
        </p:spPr>
        <p:txBody>
          <a:bodyPr lIns="90488" tIns="44450" rIns="90488" bIns="44450" anchor="b"/>
          <a:lstStyle/>
          <a:p>
            <a:pPr eaLnBrk="1" hangingPunct="1"/>
            <a:r>
              <a:rPr lang="en-US" altLang="zh-TW">
                <a:ea typeface="新細明體" charset="-120"/>
              </a:rPr>
              <a:t>Income Statement</a:t>
            </a:r>
          </a:p>
        </p:txBody>
      </p:sp>
      <p:sp>
        <p:nvSpPr>
          <p:cNvPr id="14339" name="Rectangle 3"/>
          <p:cNvSpPr>
            <a:spLocks noGrp="1" noChangeArrowheads="1"/>
          </p:cNvSpPr>
          <p:nvPr>
            <p:ph type="body" idx="1"/>
          </p:nvPr>
        </p:nvSpPr>
        <p:spPr>
          <a:xfrm>
            <a:off x="228600" y="990600"/>
            <a:ext cx="8763000" cy="5715000"/>
          </a:xfrm>
        </p:spPr>
        <p:txBody>
          <a:bodyPr lIns="90488" tIns="44450" rIns="90488" bIns="44450"/>
          <a:lstStyle/>
          <a:p>
            <a:pPr eaLnBrk="1" hangingPunct="1">
              <a:lnSpc>
                <a:spcPct val="95000"/>
              </a:lnSpc>
              <a:spcBef>
                <a:spcPts val="300"/>
              </a:spcBef>
              <a:defRPr/>
            </a:pPr>
            <a:r>
              <a:rPr lang="en-US" altLang="zh-TW" sz="3000" dirty="0">
                <a:ea typeface="新細明體" charset="-120"/>
              </a:rPr>
              <a:t>Four classes of expenses:</a:t>
            </a:r>
          </a:p>
          <a:p>
            <a:pPr lvl="1" eaLnBrk="1" hangingPunct="1">
              <a:lnSpc>
                <a:spcPct val="95000"/>
              </a:lnSpc>
              <a:spcBef>
                <a:spcPts val="300"/>
              </a:spcBef>
              <a:defRPr/>
            </a:pPr>
            <a:r>
              <a:rPr lang="en-US" altLang="zh-TW" sz="2600" dirty="0">
                <a:ea typeface="新細明體" charset="-120"/>
              </a:rPr>
              <a:t>Cost of goods sold</a:t>
            </a:r>
            <a:r>
              <a:rPr lang="zh-TW" altLang="en-US" sz="2600" dirty="0">
                <a:ea typeface="新細明體" charset="-120"/>
              </a:rPr>
              <a:t> </a:t>
            </a:r>
            <a:r>
              <a:rPr lang="en-US" altLang="zh-TW" sz="2600" dirty="0">
                <a:ea typeface="新細明體" charset="-120"/>
              </a:rPr>
              <a:t>(</a:t>
            </a:r>
            <a:r>
              <a:rPr lang="zh-TW" altLang="en-US" sz="2600" dirty="0">
                <a:ea typeface="新細明體" charset="-120"/>
              </a:rPr>
              <a:t>銷售成本</a:t>
            </a:r>
            <a:r>
              <a:rPr lang="en-US" altLang="zh-TW" sz="2600" dirty="0">
                <a:ea typeface="新細明體" charset="-120"/>
              </a:rPr>
              <a:t>)</a:t>
            </a:r>
          </a:p>
          <a:p>
            <a:pPr lvl="2" eaLnBrk="1" hangingPunct="1">
              <a:lnSpc>
                <a:spcPct val="95000"/>
              </a:lnSpc>
              <a:spcBef>
                <a:spcPts val="300"/>
              </a:spcBef>
              <a:defRPr/>
            </a:pPr>
            <a:r>
              <a:rPr lang="en-US" altLang="zh-TW" sz="2200" dirty="0">
                <a:ea typeface="新細明體" charset="-120"/>
              </a:rPr>
              <a:t>Direct cost attributable to producing the product sold by the firm</a:t>
            </a:r>
          </a:p>
          <a:p>
            <a:pPr lvl="1" eaLnBrk="1" hangingPunct="1">
              <a:lnSpc>
                <a:spcPct val="95000"/>
              </a:lnSpc>
              <a:spcBef>
                <a:spcPts val="300"/>
              </a:spcBef>
              <a:defRPr/>
            </a:pPr>
            <a:r>
              <a:rPr lang="en-US" altLang="zh-TW" sz="2600" dirty="0">
                <a:ea typeface="新細明體" charset="-120"/>
              </a:rPr>
              <a:t>General and administrative expenses</a:t>
            </a:r>
            <a:r>
              <a:rPr lang="zh-TW" altLang="en-US" sz="2600" dirty="0">
                <a:ea typeface="新細明體" charset="-120"/>
              </a:rPr>
              <a:t> </a:t>
            </a:r>
            <a:r>
              <a:rPr lang="en-US" altLang="zh-TW" sz="2600" dirty="0">
                <a:ea typeface="新細明體" charset="-120"/>
              </a:rPr>
              <a:t>(</a:t>
            </a:r>
            <a:r>
              <a:rPr lang="zh-TW" altLang="en-US" sz="2600" dirty="0">
                <a:ea typeface="新細明體" charset="-120"/>
              </a:rPr>
              <a:t>一般管理費用</a:t>
            </a:r>
            <a:r>
              <a:rPr lang="en-US" altLang="zh-TW" sz="2600" dirty="0">
                <a:ea typeface="新細明體" charset="-120"/>
              </a:rPr>
              <a:t>)</a:t>
            </a:r>
          </a:p>
          <a:p>
            <a:pPr lvl="2" eaLnBrk="1" hangingPunct="1">
              <a:lnSpc>
                <a:spcPct val="95000"/>
              </a:lnSpc>
              <a:spcBef>
                <a:spcPts val="300"/>
              </a:spcBef>
              <a:defRPr/>
            </a:pPr>
            <a:r>
              <a:rPr lang="en-US" altLang="zh-TW" sz="2200" dirty="0">
                <a:ea typeface="新細明體" charset="-120"/>
              </a:rPr>
              <a:t>Include overhead expenses</a:t>
            </a:r>
            <a:r>
              <a:rPr lang="zh-TW" altLang="en-US" sz="2200" dirty="0">
                <a:ea typeface="新細明體" charset="-120"/>
              </a:rPr>
              <a:t> </a:t>
            </a:r>
            <a:r>
              <a:rPr lang="en-US" altLang="zh-TW" sz="2200" dirty="0">
                <a:ea typeface="新細明體" charset="-120"/>
              </a:rPr>
              <a:t>(</a:t>
            </a:r>
            <a:r>
              <a:rPr lang="zh-TW" altLang="en-US" sz="2200" dirty="0">
                <a:ea typeface="新細明體" charset="-120"/>
              </a:rPr>
              <a:t>經常費用</a:t>
            </a:r>
            <a:r>
              <a:rPr lang="en-US" altLang="zh-TW" sz="2200" dirty="0">
                <a:ea typeface="新細明體" charset="-120"/>
              </a:rPr>
              <a:t>), salaries, advertising, and other operating costs that are not directly attributable to production</a:t>
            </a:r>
          </a:p>
          <a:p>
            <a:pPr lvl="1" eaLnBrk="1" hangingPunct="1">
              <a:lnSpc>
                <a:spcPct val="95000"/>
              </a:lnSpc>
              <a:spcBef>
                <a:spcPts val="300"/>
              </a:spcBef>
              <a:defRPr/>
            </a:pPr>
            <a:r>
              <a:rPr lang="en-US" altLang="zh-TW" sz="2600" dirty="0">
                <a:ea typeface="新細明體" charset="-120"/>
              </a:rPr>
              <a:t>Interest expense</a:t>
            </a:r>
            <a:r>
              <a:rPr lang="zh-TW" altLang="en-US" sz="2600" dirty="0">
                <a:ea typeface="新細明體" charset="-120"/>
              </a:rPr>
              <a:t> </a:t>
            </a:r>
            <a:r>
              <a:rPr lang="en-US" altLang="zh-TW" sz="2600" dirty="0">
                <a:ea typeface="新細明體" charset="-120"/>
              </a:rPr>
              <a:t>(</a:t>
            </a:r>
            <a:r>
              <a:rPr lang="zh-TW" altLang="en-US" sz="2600" dirty="0">
                <a:ea typeface="新細明體" charset="-120"/>
              </a:rPr>
              <a:t>利息費用</a:t>
            </a:r>
            <a:r>
              <a:rPr lang="en-US" altLang="zh-TW" sz="2600" dirty="0">
                <a:ea typeface="新細明體" charset="-120"/>
              </a:rPr>
              <a:t>)</a:t>
            </a:r>
          </a:p>
          <a:p>
            <a:pPr lvl="2" eaLnBrk="1" hangingPunct="1">
              <a:lnSpc>
                <a:spcPct val="95000"/>
              </a:lnSpc>
              <a:spcBef>
                <a:spcPts val="300"/>
              </a:spcBef>
              <a:defRPr/>
            </a:pPr>
            <a:r>
              <a:rPr lang="en-US" altLang="zh-TW" sz="2200" dirty="0">
                <a:ea typeface="新細明體" charset="-120"/>
              </a:rPr>
              <a:t>The cost of the firm’s debt</a:t>
            </a:r>
          </a:p>
          <a:p>
            <a:pPr lvl="1" eaLnBrk="1" hangingPunct="1">
              <a:lnSpc>
                <a:spcPct val="95000"/>
              </a:lnSpc>
              <a:spcBef>
                <a:spcPts val="300"/>
              </a:spcBef>
              <a:defRPr/>
            </a:pPr>
            <a:r>
              <a:rPr lang="en-US" altLang="zh-TW" sz="2600" dirty="0">
                <a:ea typeface="新細明體" charset="-120"/>
              </a:rPr>
              <a:t>Taxes</a:t>
            </a:r>
            <a:r>
              <a:rPr lang="zh-TW" altLang="en-US" sz="2600" dirty="0">
                <a:ea typeface="新細明體" charset="-120"/>
              </a:rPr>
              <a:t> </a:t>
            </a:r>
            <a:r>
              <a:rPr lang="en-US" altLang="zh-TW" sz="2600" dirty="0">
                <a:ea typeface="新細明體" charset="-120"/>
              </a:rPr>
              <a:t>(</a:t>
            </a:r>
            <a:r>
              <a:rPr lang="zh-TW" altLang="en-US" sz="2600" dirty="0">
                <a:ea typeface="新細明體" charset="-120"/>
              </a:rPr>
              <a:t>稅</a:t>
            </a:r>
            <a:r>
              <a:rPr lang="en-US" altLang="zh-TW" sz="2600" dirty="0">
                <a:ea typeface="新細明體" charset="-120"/>
              </a:rPr>
              <a:t>)</a:t>
            </a:r>
          </a:p>
          <a:p>
            <a:pPr lvl="2" eaLnBrk="1" hangingPunct="1">
              <a:lnSpc>
                <a:spcPct val="95000"/>
              </a:lnSpc>
              <a:spcBef>
                <a:spcPts val="300"/>
              </a:spcBef>
              <a:defRPr/>
            </a:pPr>
            <a:r>
              <a:rPr lang="en-US" altLang="zh-TW" sz="2200" dirty="0">
                <a:ea typeface="新細明體" charset="-120"/>
              </a:rPr>
              <a:t>Federal or local government tax</a:t>
            </a:r>
          </a:p>
          <a:p>
            <a:pPr eaLnBrk="1" hangingPunct="1">
              <a:lnSpc>
                <a:spcPct val="95000"/>
              </a:lnSpc>
              <a:spcBef>
                <a:spcPts val="300"/>
              </a:spcBef>
              <a:defRPr/>
            </a:pPr>
            <a:r>
              <a:rPr lang="en-US" altLang="zh-TW" sz="3000" dirty="0">
                <a:ea typeface="新細明體" charset="-120"/>
              </a:rPr>
              <a:t>Common-size statement (</a:t>
            </a:r>
            <a:r>
              <a:rPr lang="zh-TW" altLang="en-US" sz="3000" dirty="0">
                <a:ea typeface="新細明體" charset="-120"/>
              </a:rPr>
              <a:t>百分比報表</a:t>
            </a:r>
            <a:r>
              <a:rPr lang="en-US" altLang="zh-TW" sz="3000" dirty="0">
                <a:ea typeface="新細明體" charset="-120"/>
              </a:rPr>
              <a:t>)</a:t>
            </a:r>
          </a:p>
          <a:p>
            <a:pPr lvl="1" eaLnBrk="1" hangingPunct="1">
              <a:lnSpc>
                <a:spcPct val="95000"/>
              </a:lnSpc>
              <a:spcBef>
                <a:spcPts val="300"/>
              </a:spcBef>
              <a:defRPr/>
            </a:pPr>
            <a:r>
              <a:rPr lang="en-US" altLang="zh-TW" sz="2600" dirty="0">
                <a:ea typeface="新細明體" charset="-120"/>
              </a:rPr>
              <a:t>All items on the income statement are expressed as a fraction of total revenue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TW" dirty="0">
                <a:ea typeface="新細明體" charset="-120"/>
              </a:rPr>
              <a:t>Balance Sheet</a:t>
            </a:r>
            <a:r>
              <a:rPr lang="zh-TW" altLang="en-US" dirty="0">
                <a:ea typeface="新細明體" charset="-120"/>
              </a:rPr>
              <a:t> </a:t>
            </a:r>
            <a:r>
              <a:rPr lang="en-US" altLang="zh-TW" dirty="0">
                <a:ea typeface="新細明體" charset="-120"/>
              </a:rPr>
              <a:t>(</a:t>
            </a:r>
            <a:r>
              <a:rPr lang="zh-TW" altLang="en-US" dirty="0">
                <a:ea typeface="新細明體" charset="-120"/>
              </a:rPr>
              <a:t>資產負債表</a:t>
            </a:r>
            <a:r>
              <a:rPr lang="en-US" altLang="zh-TW" dirty="0">
                <a:ea typeface="新細明體" charset="-120"/>
              </a:rPr>
              <a:t>)</a:t>
            </a:r>
          </a:p>
        </p:txBody>
      </p:sp>
      <p:sp>
        <p:nvSpPr>
          <p:cNvPr id="58371" name="Rectangle 3"/>
          <p:cNvSpPr>
            <a:spLocks noGrp="1" noChangeArrowheads="1"/>
          </p:cNvSpPr>
          <p:nvPr>
            <p:ph type="body" idx="1"/>
          </p:nvPr>
        </p:nvSpPr>
        <p:spPr>
          <a:xfrm>
            <a:off x="457200" y="990600"/>
            <a:ext cx="8229600" cy="1371600"/>
          </a:xfrm>
        </p:spPr>
        <p:txBody>
          <a:bodyPr/>
          <a:lstStyle/>
          <a:p>
            <a:pPr eaLnBrk="1" hangingPunct="1">
              <a:lnSpc>
                <a:spcPct val="95000"/>
              </a:lnSpc>
              <a:spcBef>
                <a:spcPts val="300"/>
              </a:spcBef>
              <a:defRPr/>
            </a:pPr>
            <a:r>
              <a:rPr lang="en-US" altLang="zh-TW" sz="3000" dirty="0">
                <a:ea typeface="新細明體" charset="-120"/>
              </a:rPr>
              <a:t>An accounting statement of a firm’s financial position at a specified time</a:t>
            </a:r>
          </a:p>
          <a:p>
            <a:pPr eaLnBrk="1" hangingPunct="1">
              <a:lnSpc>
                <a:spcPct val="95000"/>
              </a:lnSpc>
              <a:spcBef>
                <a:spcPts val="300"/>
              </a:spcBef>
              <a:defRPr/>
            </a:pPr>
            <a:r>
              <a:rPr lang="en-US" altLang="zh-TW" sz="3000" dirty="0">
                <a:ea typeface="新細明體" charset="-120"/>
              </a:rPr>
              <a:t>Balance Sheet for Home Depot, 2011</a:t>
            </a:r>
          </a:p>
        </p:txBody>
      </p:sp>
      <p:sp>
        <p:nvSpPr>
          <p:cNvPr id="9" name="文字方塊 3"/>
          <p:cNvSpPr txBox="1">
            <a:spLocks noChangeArrowheads="1"/>
          </p:cNvSpPr>
          <p:nvPr/>
        </p:nvSpPr>
        <p:spPr bwMode="auto">
          <a:xfrm>
            <a:off x="381000" y="5983069"/>
            <a:ext cx="8382000" cy="923330"/>
          </a:xfrm>
          <a:prstGeom prst="rect">
            <a:avLst/>
          </a:prstGeom>
          <a:noFill/>
          <a:ln w="9525">
            <a:noFill/>
            <a:miter lim="800000"/>
            <a:headEnd/>
            <a:tailEnd/>
          </a:ln>
        </p:spPr>
        <p:txBody>
          <a:bodyPr>
            <a:spAutoFit/>
          </a:bodyPr>
          <a:lstStyle/>
          <a:p>
            <a:pPr marL="265113" indent="-265113">
              <a:defRPr/>
            </a:pPr>
            <a:r>
              <a:rPr lang="en-US" altLang="zh-TW" sz="1800" dirty="0">
                <a:latin typeface="+mn-lt"/>
                <a:ea typeface="新細明體" charset="-120"/>
              </a:rPr>
              <a:t>※ The goodwill (</a:t>
            </a:r>
            <a:r>
              <a:rPr lang="zh-TW" altLang="en-US" sz="1800" dirty="0">
                <a:latin typeface="+mn-lt"/>
                <a:ea typeface="新細明體" charset="-120"/>
              </a:rPr>
              <a:t>商譽</a:t>
            </a:r>
            <a:r>
              <a:rPr lang="en-US" altLang="zh-TW" sz="1800" dirty="0">
                <a:latin typeface="+mn-lt"/>
                <a:ea typeface="新細明體" charset="-120"/>
              </a:rPr>
              <a:t>) is the amount paid in excess of the book value of the acquired firm, i.e., the purchasing premium over the book value of the acquired firm</a:t>
            </a:r>
            <a:endParaRPr lang="zh-TW" altLang="en-US" sz="1800" dirty="0">
              <a:latin typeface="+mn-lt"/>
              <a:ea typeface="新細明體" charset="-120"/>
            </a:endParaRPr>
          </a:p>
        </p:txBody>
      </p:sp>
      <p:grpSp>
        <p:nvGrpSpPr>
          <p:cNvPr id="5" name="群組 4"/>
          <p:cNvGrpSpPr/>
          <p:nvPr/>
        </p:nvGrpSpPr>
        <p:grpSpPr>
          <a:xfrm>
            <a:off x="76199" y="2719518"/>
            <a:ext cx="9010810" cy="2919282"/>
            <a:chOff x="76199" y="2719518"/>
            <a:chExt cx="9010810" cy="2919282"/>
          </a:xfrm>
        </p:grpSpPr>
        <p:sp>
          <p:nvSpPr>
            <p:cNvPr id="4" name="矩形 3"/>
            <p:cNvSpPr/>
            <p:nvPr/>
          </p:nvSpPr>
          <p:spPr bwMode="auto">
            <a:xfrm>
              <a:off x="76199" y="2719518"/>
              <a:ext cx="9010809" cy="2919282"/>
            </a:xfrm>
            <a:prstGeom prst="rect">
              <a:avLst/>
            </a:prstGeom>
            <a:solidFill>
              <a:srgbClr val="E7E7E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8" charset="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 y="2719518"/>
              <a:ext cx="4498848" cy="2895600"/>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353" y="2719518"/>
              <a:ext cx="4486656" cy="244449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TW" dirty="0">
                <a:ea typeface="新細明體" charset="-120"/>
              </a:rPr>
              <a:t>Statement of Cash Flows (</a:t>
            </a:r>
            <a:r>
              <a:rPr lang="zh-TW" altLang="en-US" dirty="0">
                <a:ea typeface="新細明體" charset="-120"/>
              </a:rPr>
              <a:t>現金流量表</a:t>
            </a:r>
            <a:r>
              <a:rPr lang="en-US" altLang="zh-TW" dirty="0">
                <a:ea typeface="新細明體" charset="-120"/>
              </a:rPr>
              <a:t>)</a:t>
            </a:r>
          </a:p>
        </p:txBody>
      </p:sp>
      <p:sp>
        <p:nvSpPr>
          <p:cNvPr id="61443" name="Rectangle 3"/>
          <p:cNvSpPr>
            <a:spLocks noGrp="1" noChangeArrowheads="1"/>
          </p:cNvSpPr>
          <p:nvPr>
            <p:ph type="body" idx="1"/>
          </p:nvPr>
        </p:nvSpPr>
        <p:spPr>
          <a:xfrm>
            <a:off x="457200" y="990600"/>
            <a:ext cx="8305800" cy="5140325"/>
          </a:xfrm>
        </p:spPr>
        <p:txBody>
          <a:bodyPr/>
          <a:lstStyle/>
          <a:p>
            <a:pPr eaLnBrk="1" hangingPunct="1">
              <a:spcBef>
                <a:spcPts val="300"/>
              </a:spcBef>
              <a:defRPr/>
            </a:pPr>
            <a:r>
              <a:rPr lang="en-US" altLang="zh-TW" sz="3000" dirty="0">
                <a:ea typeface="新細明體" charset="-120"/>
              </a:rPr>
              <a:t>The income statements and balance sheets are based on accrual methods (</a:t>
            </a:r>
            <a:r>
              <a:rPr lang="zh-TW" altLang="en-US" sz="3000" dirty="0">
                <a:ea typeface="新細明體" charset="-120"/>
              </a:rPr>
              <a:t>應計基礎</a:t>
            </a:r>
            <a:r>
              <a:rPr lang="en-US" altLang="zh-TW" sz="3000" dirty="0">
                <a:ea typeface="新細明體" charset="-120"/>
              </a:rPr>
              <a:t>), which means revenues and expenses are recognized at the time of a sale even if no cash has yet been exchange</a:t>
            </a:r>
          </a:p>
          <a:p>
            <a:pPr eaLnBrk="1" hangingPunct="1">
              <a:spcBef>
                <a:spcPts val="300"/>
              </a:spcBef>
              <a:defRPr/>
            </a:pPr>
            <a:r>
              <a:rPr lang="en-US" altLang="zh-TW" sz="3000" dirty="0">
                <a:ea typeface="新細明體" charset="-120"/>
              </a:rPr>
              <a:t>In contrast, the statement of cash flows recognizes a firm’s cash receipts and cash payments during a specified period</a:t>
            </a:r>
          </a:p>
          <a:p>
            <a:pPr eaLnBrk="1" hangingPunct="1">
              <a:spcBef>
                <a:spcPts val="300"/>
              </a:spcBef>
              <a:defRPr/>
            </a:pPr>
            <a:r>
              <a:rPr lang="en-US" altLang="zh-TW" sz="3000" dirty="0">
                <a:ea typeface="新細明體" charset="-120"/>
              </a:rPr>
              <a:t>The statement of cash flows reports cash flows separately for operations, investing, and financing activities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TW" dirty="0">
                <a:ea typeface="新細明體" charset="-120"/>
              </a:rPr>
              <a:t>Statement of Cash Flows</a:t>
            </a:r>
            <a:r>
              <a:rPr lang="zh-TW" altLang="en-US" dirty="0">
                <a:ea typeface="新細明體" charset="-120"/>
              </a:rPr>
              <a:t> </a:t>
            </a:r>
            <a:r>
              <a:rPr lang="en-US" altLang="zh-TW" dirty="0">
                <a:ea typeface="新細明體" charset="-120"/>
              </a:rPr>
              <a:t>(</a:t>
            </a:r>
            <a:r>
              <a:rPr lang="zh-TW" altLang="en-US" dirty="0">
                <a:ea typeface="新細明體" charset="-120"/>
              </a:rPr>
              <a:t>現金流量表</a:t>
            </a:r>
            <a:r>
              <a:rPr lang="en-US" altLang="zh-TW" dirty="0">
                <a:ea typeface="新細明體" charset="-120"/>
              </a:rPr>
              <a:t>)</a:t>
            </a:r>
          </a:p>
        </p:txBody>
      </p:sp>
      <p:sp>
        <p:nvSpPr>
          <p:cNvPr id="61443" name="Rectangle 3"/>
          <p:cNvSpPr>
            <a:spLocks noGrp="1" noChangeArrowheads="1"/>
          </p:cNvSpPr>
          <p:nvPr>
            <p:ph type="body" idx="1"/>
          </p:nvPr>
        </p:nvSpPr>
        <p:spPr>
          <a:xfrm>
            <a:off x="457200" y="990600"/>
            <a:ext cx="8534400" cy="5140325"/>
          </a:xfrm>
        </p:spPr>
        <p:txBody>
          <a:bodyPr/>
          <a:lstStyle/>
          <a:p>
            <a:pPr lvl="1" eaLnBrk="1" hangingPunct="1">
              <a:lnSpc>
                <a:spcPct val="95000"/>
              </a:lnSpc>
              <a:spcBef>
                <a:spcPts val="300"/>
              </a:spcBef>
              <a:defRPr/>
            </a:pPr>
            <a:r>
              <a:rPr lang="en-US" altLang="zh-TW" sz="2600" dirty="0">
                <a:ea typeface="新細明體" charset="-120"/>
              </a:rPr>
              <a:t>For operations: </a:t>
            </a:r>
          </a:p>
          <a:p>
            <a:pPr lvl="2" eaLnBrk="1" hangingPunct="1">
              <a:lnSpc>
                <a:spcPct val="95000"/>
              </a:lnSpc>
              <a:spcBef>
                <a:spcPts val="300"/>
              </a:spcBef>
              <a:defRPr/>
            </a:pPr>
            <a:r>
              <a:rPr lang="en-US" altLang="zh-TW" sz="2200" dirty="0">
                <a:ea typeface="新細明體" charset="-120"/>
              </a:rPr>
              <a:t>The depreciation cost should be added back since this cost is not a real cash outflow</a:t>
            </a:r>
          </a:p>
          <a:p>
            <a:pPr lvl="2" eaLnBrk="1" hangingPunct="1">
              <a:lnSpc>
                <a:spcPct val="95000"/>
              </a:lnSpc>
              <a:spcBef>
                <a:spcPts val="300"/>
              </a:spcBef>
              <a:defRPr/>
            </a:pPr>
            <a:r>
              <a:rPr lang="en-US" altLang="zh-TW" sz="2200" dirty="0">
                <a:ea typeface="新細明體" charset="-120"/>
              </a:rPr>
              <a:t>Increases in accounts receivable (payable) reduce (increase) the cash flows realized from operations</a:t>
            </a:r>
          </a:p>
          <a:p>
            <a:pPr lvl="2" eaLnBrk="1" hangingPunct="1">
              <a:lnSpc>
                <a:spcPct val="95000"/>
              </a:lnSpc>
              <a:spcBef>
                <a:spcPts val="300"/>
              </a:spcBef>
              <a:defRPr/>
            </a:pPr>
            <a:r>
              <a:rPr lang="en-US" altLang="zh-TW" sz="2200" dirty="0">
                <a:ea typeface="新細明體" charset="-120"/>
              </a:rPr>
              <a:t>Increases in inventory reduce the realized cash flow</a:t>
            </a:r>
          </a:p>
          <a:p>
            <a:pPr lvl="1" eaLnBrk="1" hangingPunct="1">
              <a:lnSpc>
                <a:spcPct val="95000"/>
              </a:lnSpc>
              <a:spcBef>
                <a:spcPts val="300"/>
              </a:spcBef>
              <a:defRPr/>
            </a:pPr>
            <a:r>
              <a:rPr lang="en-US" altLang="zh-TW" sz="2600" dirty="0">
                <a:ea typeface="新細明體" charset="-120"/>
              </a:rPr>
              <a:t>For investments:</a:t>
            </a:r>
          </a:p>
          <a:p>
            <a:pPr lvl="2" eaLnBrk="1" hangingPunct="1">
              <a:lnSpc>
                <a:spcPct val="95000"/>
              </a:lnSpc>
              <a:spcBef>
                <a:spcPts val="300"/>
              </a:spcBef>
              <a:defRPr/>
            </a:pPr>
            <a:r>
              <a:rPr lang="en-US" altLang="zh-TW" sz="2200" dirty="0">
                <a:ea typeface="新細明體" charset="-120"/>
              </a:rPr>
              <a:t>Instead of “smooth” capital expenditures over time via the account of depreciation, the cash outflow of a capital expenditure is recognized when it occurs</a:t>
            </a:r>
          </a:p>
          <a:p>
            <a:pPr lvl="1" eaLnBrk="1" hangingPunct="1">
              <a:lnSpc>
                <a:spcPct val="95000"/>
              </a:lnSpc>
              <a:spcBef>
                <a:spcPts val="300"/>
              </a:spcBef>
              <a:defRPr/>
            </a:pPr>
            <a:r>
              <a:rPr lang="en-US" altLang="zh-TW" sz="2600" dirty="0">
                <a:ea typeface="新細明體" charset="-120"/>
              </a:rPr>
              <a:t>For financial activities:</a:t>
            </a:r>
          </a:p>
          <a:p>
            <a:pPr lvl="2" eaLnBrk="1" hangingPunct="1">
              <a:lnSpc>
                <a:spcPct val="95000"/>
              </a:lnSpc>
              <a:spcBef>
                <a:spcPts val="300"/>
              </a:spcBef>
              <a:defRPr/>
            </a:pPr>
            <a:r>
              <a:rPr lang="en-US" altLang="zh-TW" sz="2200" dirty="0">
                <a:ea typeface="新細明體" charset="-120"/>
              </a:rPr>
              <a:t>Issuance of securities will contribute cash inflows, while redemption of outstanding securities will use up cash</a:t>
            </a:r>
          </a:p>
          <a:p>
            <a:pPr lvl="2" eaLnBrk="1" hangingPunct="1">
              <a:lnSpc>
                <a:spcPct val="95000"/>
              </a:lnSpc>
              <a:spcBef>
                <a:spcPts val="300"/>
              </a:spcBef>
              <a:defRPr/>
            </a:pPr>
            <a:r>
              <a:rPr lang="en-US" altLang="zh-TW" sz="2200" dirty="0">
                <a:ea typeface="新細明體" charset="-120"/>
              </a:rPr>
              <a:t>The cash dividend distribution results in a cash outflow</a:t>
            </a:r>
          </a:p>
          <a:p>
            <a:pPr lvl="1" eaLnBrk="1" hangingPunct="1">
              <a:lnSpc>
                <a:spcPct val="95000"/>
              </a:lnSpc>
              <a:spcBef>
                <a:spcPts val="300"/>
              </a:spcBef>
              <a:defRPr/>
            </a:pPr>
            <a:endParaRPr lang="en-US" altLang="zh-TW" sz="2600" dirty="0">
              <a:ea typeface="新細明體" charset="-120"/>
            </a:endParaRPr>
          </a:p>
          <a:p>
            <a:pPr eaLnBrk="1" hangingPunct="1">
              <a:lnSpc>
                <a:spcPct val="95000"/>
              </a:lnSpc>
              <a:spcBef>
                <a:spcPts val="300"/>
              </a:spcBef>
              <a:defRPr/>
            </a:pPr>
            <a:endParaRPr lang="en-US" altLang="zh-TW" dirty="0">
              <a:ea typeface="新細明體"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76200"/>
            <a:ext cx="9144000" cy="685800"/>
          </a:xfrm>
        </p:spPr>
        <p:txBody>
          <a:bodyPr/>
          <a:lstStyle/>
          <a:p>
            <a:pPr eaLnBrk="1" hangingPunct="1"/>
            <a:r>
              <a:rPr lang="en-US" altLang="zh-TW" sz="3800" dirty="0">
                <a:ea typeface="新細明體" charset="-120"/>
              </a:rPr>
              <a:t>Home Depot Statement of Cash Flows</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490" y="990600"/>
            <a:ext cx="5113020" cy="5425440"/>
          </a:xfrm>
          <a:prstGeom prst="rect">
            <a:avLst/>
          </a:prstGeom>
        </p:spPr>
      </p:pic>
    </p:spTree>
  </p:cSld>
  <p:clrMapOvr>
    <a:masterClrMapping/>
  </p:clrMapOvr>
</p:sld>
</file>

<file path=ppt/theme/theme1.xml><?xml version="1.0" encoding="utf-8"?>
<a:theme xmlns:a="http://schemas.openxmlformats.org/drawingml/2006/main" name="Bamboo">
  <a:themeElements>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Bamboo 5">
        <a:dk1>
          <a:srgbClr val="000000"/>
        </a:dk1>
        <a:lt1>
          <a:srgbClr val="CCCCFF"/>
        </a:lt1>
        <a:dk2>
          <a:srgbClr val="1B351B"/>
        </a:dk2>
        <a:lt2>
          <a:srgbClr val="CCCCFF"/>
        </a:lt2>
        <a:accent1>
          <a:srgbClr val="FFFFCC"/>
        </a:accent1>
        <a:accent2>
          <a:srgbClr val="CC9900"/>
        </a:accent2>
        <a:accent3>
          <a:srgbClr val="ABAEAB"/>
        </a:accent3>
        <a:accent4>
          <a:srgbClr val="AEAEDA"/>
        </a:accent4>
        <a:accent5>
          <a:srgbClr val="FFFFE2"/>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5585</TotalTime>
  <Words>4197</Words>
  <Application>Microsoft Office PowerPoint</Application>
  <PresentationFormat>如螢幕大小 (4:3)</PresentationFormat>
  <Paragraphs>269</Paragraphs>
  <Slides>49</Slides>
  <Notes>2</Notes>
  <HiddenSlides>0</HiddenSlides>
  <MMClips>0</MMClips>
  <ScaleCrop>false</ScaleCrop>
  <HeadingPairs>
    <vt:vector size="8" baseType="variant">
      <vt:variant>
        <vt:lpstr>使用字型</vt:lpstr>
      </vt:variant>
      <vt:variant>
        <vt:i4>6</vt:i4>
      </vt:variant>
      <vt:variant>
        <vt:lpstr>佈景主題</vt:lpstr>
      </vt:variant>
      <vt:variant>
        <vt:i4>2</vt:i4>
      </vt:variant>
      <vt:variant>
        <vt:lpstr>內嵌 OLE 伺服程式</vt:lpstr>
      </vt:variant>
      <vt:variant>
        <vt:i4>1</vt:i4>
      </vt:variant>
      <vt:variant>
        <vt:lpstr>投影片標題</vt:lpstr>
      </vt:variant>
      <vt:variant>
        <vt:i4>49</vt:i4>
      </vt:variant>
    </vt:vector>
  </HeadingPairs>
  <TitlesOfParts>
    <vt:vector size="58" baseType="lpstr">
      <vt:lpstr>Arial</vt:lpstr>
      <vt:lpstr>Arial Black</vt:lpstr>
      <vt:lpstr>Book Antiqua</vt:lpstr>
      <vt:lpstr>Calibri</vt:lpstr>
      <vt:lpstr>Times New Roman</vt:lpstr>
      <vt:lpstr>Wingdings</vt:lpstr>
      <vt:lpstr>Bamboo</vt:lpstr>
      <vt:lpstr>Beam</vt:lpstr>
      <vt:lpstr>Equation</vt:lpstr>
      <vt:lpstr>CHAPTER 14</vt:lpstr>
      <vt:lpstr>Learning Goals of Chapter 14</vt:lpstr>
      <vt:lpstr>PowerPoint 簡報</vt:lpstr>
      <vt:lpstr>Income Statement (損益表)</vt:lpstr>
      <vt:lpstr>Income Statement</vt:lpstr>
      <vt:lpstr>Balance Sheet (資產負債表)</vt:lpstr>
      <vt:lpstr>Statement of Cash Flows (現金流量表)</vt:lpstr>
      <vt:lpstr>Statement of Cash Flows (現金流量表)</vt:lpstr>
      <vt:lpstr>Home Depot Statement of Cash Flows</vt:lpstr>
      <vt:lpstr>PowerPoint 簡報</vt:lpstr>
      <vt:lpstr>Measuring Firm Performance</vt:lpstr>
      <vt:lpstr>PowerPoint 簡報</vt:lpstr>
      <vt:lpstr>ROA, ROC, and ROE</vt:lpstr>
      <vt:lpstr>ROA, ROC, and ROE</vt:lpstr>
      <vt:lpstr>Financial Leverage and ROE</vt:lpstr>
      <vt:lpstr>Economic Value Added</vt:lpstr>
      <vt:lpstr>Economic Value Added</vt:lpstr>
      <vt:lpstr>Economic Value Added, 2011</vt:lpstr>
      <vt:lpstr>PowerPoint 簡報</vt:lpstr>
      <vt:lpstr>Summary of Financial Ratios</vt:lpstr>
      <vt:lpstr>Summary of Financial Ratios</vt:lpstr>
      <vt:lpstr>Financial Ratios Summary</vt:lpstr>
      <vt:lpstr>Ratio Analysis</vt:lpstr>
      <vt:lpstr>Ratio Analysis</vt:lpstr>
      <vt:lpstr>Ratio Analysis</vt:lpstr>
      <vt:lpstr>Ratio Analysis</vt:lpstr>
      <vt:lpstr>Ratio Analysis</vt:lpstr>
      <vt:lpstr>Financial Ratios</vt:lpstr>
      <vt:lpstr>Profitability Ratios</vt:lpstr>
      <vt:lpstr>Turnover and Other Asset Utilization Ratios</vt:lpstr>
      <vt:lpstr>Turnover and Other Asset Utilization Ratios</vt:lpstr>
      <vt:lpstr>Liquidity Ratios</vt:lpstr>
      <vt:lpstr>Leverage Ratios</vt:lpstr>
      <vt:lpstr>Market Price Ratios</vt:lpstr>
      <vt:lpstr>Market Price Ratios</vt:lpstr>
      <vt:lpstr>Financial Ratios for Major Industry Groups</vt:lpstr>
      <vt:lpstr>PowerPoint 簡報</vt:lpstr>
      <vt:lpstr>Ratio decomposition analysis for GI</vt:lpstr>
      <vt:lpstr>PowerPoint 簡報</vt:lpstr>
      <vt:lpstr>Comparability Problems</vt:lpstr>
      <vt:lpstr>Comparability Problems</vt:lpstr>
      <vt:lpstr>Comparability Problems</vt:lpstr>
      <vt:lpstr>Fair Value Accounting</vt:lpstr>
      <vt:lpstr>Quality of Earnings</vt:lpstr>
      <vt:lpstr>Quality of Earnings</vt:lpstr>
      <vt:lpstr>Quality of Earnings</vt:lpstr>
      <vt:lpstr>International Accounting Conventions</vt:lpstr>
      <vt:lpstr>International Accounting Conventions</vt:lpstr>
      <vt:lpstr>Adjusted Versus Reported P/E Ratios</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14</dc:title>
  <dc:creator>Jr-Yan Wang</dc:creator>
  <cp:lastModifiedBy>Jr-Yan</cp:lastModifiedBy>
  <cp:revision>517</cp:revision>
  <dcterms:created xsi:type="dcterms:W3CDTF">2000-02-10T20:34:07Z</dcterms:created>
  <dcterms:modified xsi:type="dcterms:W3CDTF">2022-09-04T01:59:31Z</dcterms:modified>
</cp:coreProperties>
</file>