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57"/>
  </p:notesMasterIdLst>
  <p:handoutMasterIdLst>
    <p:handoutMasterId r:id="rId58"/>
  </p:handoutMasterIdLst>
  <p:sldIdLst>
    <p:sldId id="259" r:id="rId3"/>
    <p:sldId id="324" r:id="rId4"/>
    <p:sldId id="288" r:id="rId5"/>
    <p:sldId id="260" r:id="rId6"/>
    <p:sldId id="289" r:id="rId7"/>
    <p:sldId id="290" r:id="rId8"/>
    <p:sldId id="328" r:id="rId9"/>
    <p:sldId id="310" r:id="rId10"/>
    <p:sldId id="291" r:id="rId11"/>
    <p:sldId id="261" r:id="rId12"/>
    <p:sldId id="293" r:id="rId13"/>
    <p:sldId id="292" r:id="rId14"/>
    <p:sldId id="294" r:id="rId15"/>
    <p:sldId id="262" r:id="rId16"/>
    <p:sldId id="263" r:id="rId17"/>
    <p:sldId id="265" r:id="rId18"/>
    <p:sldId id="266" r:id="rId19"/>
    <p:sldId id="311" r:id="rId20"/>
    <p:sldId id="267" r:id="rId21"/>
    <p:sldId id="313" r:id="rId22"/>
    <p:sldId id="295" r:id="rId23"/>
    <p:sldId id="306" r:id="rId24"/>
    <p:sldId id="315" r:id="rId25"/>
    <p:sldId id="329" r:id="rId26"/>
    <p:sldId id="268" r:id="rId27"/>
    <p:sldId id="332" r:id="rId28"/>
    <p:sldId id="316" r:id="rId29"/>
    <p:sldId id="317" r:id="rId30"/>
    <p:sldId id="318" r:id="rId31"/>
    <p:sldId id="296" r:id="rId32"/>
    <p:sldId id="274" r:id="rId33"/>
    <p:sldId id="320" r:id="rId34"/>
    <p:sldId id="325" r:id="rId35"/>
    <p:sldId id="323" r:id="rId36"/>
    <p:sldId id="276" r:id="rId37"/>
    <p:sldId id="319" r:id="rId38"/>
    <p:sldId id="284" r:id="rId39"/>
    <p:sldId id="283" r:id="rId40"/>
    <p:sldId id="331" r:id="rId41"/>
    <p:sldId id="285" r:id="rId42"/>
    <p:sldId id="333" r:id="rId43"/>
    <p:sldId id="279" r:id="rId44"/>
    <p:sldId id="330" r:id="rId45"/>
    <p:sldId id="280" r:id="rId46"/>
    <p:sldId id="286" r:id="rId47"/>
    <p:sldId id="298" r:id="rId48"/>
    <p:sldId id="299" r:id="rId49"/>
    <p:sldId id="322" r:id="rId50"/>
    <p:sldId id="307" r:id="rId51"/>
    <p:sldId id="334" r:id="rId52"/>
    <p:sldId id="301" r:id="rId53"/>
    <p:sldId id="302" r:id="rId54"/>
    <p:sldId id="287" r:id="rId55"/>
    <p:sldId id="309" r:id="rId5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31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0ADE4"/>
    <a:srgbClr val="800000"/>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2" autoAdjust="0"/>
  </p:normalViewPr>
  <p:slideViewPr>
    <p:cSldViewPr>
      <p:cViewPr varScale="1">
        <p:scale>
          <a:sx n="103" d="100"/>
          <a:sy n="103" d="100"/>
        </p:scale>
        <p:origin x="189" y="66"/>
      </p:cViewPr>
      <p:guideLst>
        <p:guide orient="horz" pos="1008"/>
        <p:guide pos="31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648"/>
    </p:cViewPr>
  </p:sorterViewPr>
  <p:notesViewPr>
    <p:cSldViewPr>
      <p:cViewPr varScale="1">
        <p:scale>
          <a:sx n="83" d="100"/>
          <a:sy n="83" d="100"/>
        </p:scale>
        <p:origin x="3855" y="57"/>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35.xml"/><Relationship Id="rId3" Type="http://schemas.openxmlformats.org/officeDocument/2006/relationships/slide" Target="slides/slide16.xml"/><Relationship Id="rId7" Type="http://schemas.openxmlformats.org/officeDocument/2006/relationships/slide" Target="slides/slide20.xml"/><Relationship Id="rId12" Type="http://schemas.openxmlformats.org/officeDocument/2006/relationships/slide" Target="slides/slide29.xml"/><Relationship Id="rId2" Type="http://schemas.openxmlformats.org/officeDocument/2006/relationships/slide" Target="slides/slide15.xml"/><Relationship Id="rId1" Type="http://schemas.openxmlformats.org/officeDocument/2006/relationships/slide" Target="slides/slide14.xml"/><Relationship Id="rId6" Type="http://schemas.openxmlformats.org/officeDocument/2006/relationships/slide" Target="slides/slide19.xml"/><Relationship Id="rId11" Type="http://schemas.openxmlformats.org/officeDocument/2006/relationships/slide" Target="slides/slide28.xml"/><Relationship Id="rId5" Type="http://schemas.openxmlformats.org/officeDocument/2006/relationships/slide" Target="slides/slide18.xml"/><Relationship Id="rId10" Type="http://schemas.openxmlformats.org/officeDocument/2006/relationships/slide" Target="slides/slide27.xml"/><Relationship Id="rId4" Type="http://schemas.openxmlformats.org/officeDocument/2006/relationships/slide" Target="slides/slide17.xml"/><Relationship Id="rId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F92D6DA-F7DC-4FF4-B52A-54F76D8D64BE}"/>
              </a:ext>
            </a:extLst>
          </p:cNvPr>
          <p:cNvSpPr txBox="1">
            <a:spLocks noChangeArrowheads="1"/>
          </p:cNvSpPr>
          <p:nvPr/>
        </p:nvSpPr>
        <p:spPr bwMode="auto">
          <a:xfrm>
            <a:off x="6231608" y="9647381"/>
            <a:ext cx="1025454" cy="302355"/>
          </a:xfrm>
          <a:prstGeom prst="rect">
            <a:avLst/>
          </a:prstGeom>
          <a:noFill/>
          <a:ln w="9525">
            <a:noFill/>
            <a:miter lim="800000"/>
            <a:headEnd/>
            <a:tailEnd/>
          </a:ln>
          <a:effectLst/>
        </p:spPr>
        <p:txBody>
          <a:bodyPr lIns="98115" tIns="49058" rIns="98115" bIns="49058">
            <a:spAutoFit/>
          </a:bodyPr>
          <a:lstStyle/>
          <a:p>
            <a:pPr>
              <a:spcBef>
                <a:spcPct val="50000"/>
              </a:spcBef>
              <a:defRPr/>
            </a:pPr>
            <a:r>
              <a:rPr lang="en-US" altLang="zh-TW" sz="1300" dirty="0"/>
              <a:t>13-</a:t>
            </a:r>
            <a:fld id="{B3EBB61B-9C12-488B-8C85-4B7CD9694D01}" type="slidenum">
              <a:rPr lang="en-US" altLang="zh-TW" sz="1300"/>
              <a:pPr>
                <a:spcBef>
                  <a:spcPct val="50000"/>
                </a:spcBef>
                <a:defRPr/>
              </a:pPr>
              <a:t>‹#›</a:t>
            </a:fld>
            <a:endParaRPr lang="en-US" altLang="zh-TW" sz="1300" dirty="0"/>
          </a:p>
        </p:txBody>
      </p:sp>
    </p:spTree>
    <p:extLst>
      <p:ext uri="{BB962C8B-B14F-4D97-AF65-F5344CB8AC3E}">
        <p14:creationId xmlns:p14="http://schemas.microsoft.com/office/powerpoint/2010/main" val="261049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2081"/>
          </a:xfrm>
          <a:prstGeom prst="rect">
            <a:avLst/>
          </a:prstGeom>
        </p:spPr>
        <p:txBody>
          <a:bodyPr vert="horz" lIns="98115" tIns="49058" rIns="98115" bIns="49058" rtlCol="0"/>
          <a:lstStyle>
            <a:lvl1pPr algn="l">
              <a:defRPr sz="1300"/>
            </a:lvl1pPr>
          </a:lstStyle>
          <a:p>
            <a:pPr>
              <a:defRPr/>
            </a:pPr>
            <a:endParaRPr lang="zh-TW" altLang="en-US"/>
          </a:p>
        </p:txBody>
      </p:sp>
      <p:sp>
        <p:nvSpPr>
          <p:cNvPr id="3" name="日期版面配置區 2"/>
          <p:cNvSpPr>
            <a:spLocks noGrp="1"/>
          </p:cNvSpPr>
          <p:nvPr>
            <p:ph type="dt" idx="1"/>
          </p:nvPr>
        </p:nvSpPr>
        <p:spPr>
          <a:xfrm>
            <a:off x="4021294" y="0"/>
            <a:ext cx="3076363" cy="512081"/>
          </a:xfrm>
          <a:prstGeom prst="rect">
            <a:avLst/>
          </a:prstGeom>
        </p:spPr>
        <p:txBody>
          <a:bodyPr vert="horz" lIns="98115" tIns="49058" rIns="98115" bIns="49058" rtlCol="0"/>
          <a:lstStyle>
            <a:lvl1pPr algn="r">
              <a:defRPr sz="1300"/>
            </a:lvl1pPr>
          </a:lstStyle>
          <a:p>
            <a:pPr>
              <a:defRPr/>
            </a:pPr>
            <a:fld id="{36AFD3C8-964B-473B-9EB4-1866807321D3}" type="datetimeFigureOut">
              <a:rPr lang="zh-TW" altLang="en-US"/>
              <a:pPr>
                <a:defRPr/>
              </a:pPr>
              <a:t>2023/12/11</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8115" tIns="49058" rIns="98115" bIns="49058" rtlCol="0" anchor="ctr"/>
          <a:lstStyle/>
          <a:p>
            <a:pPr lvl="0"/>
            <a:endParaRPr lang="zh-TW" altLang="en-US" noProof="0"/>
          </a:p>
        </p:txBody>
      </p:sp>
      <p:sp>
        <p:nvSpPr>
          <p:cNvPr id="5" name="備忘稿版面配置區 4"/>
          <p:cNvSpPr>
            <a:spLocks noGrp="1"/>
          </p:cNvSpPr>
          <p:nvPr>
            <p:ph type="body" sz="quarter" idx="3"/>
          </p:nvPr>
        </p:nvSpPr>
        <p:spPr>
          <a:xfrm>
            <a:off x="709930" y="4862141"/>
            <a:ext cx="5679440" cy="4605227"/>
          </a:xfrm>
          <a:prstGeom prst="rect">
            <a:avLst/>
          </a:prstGeom>
        </p:spPr>
        <p:txBody>
          <a:bodyPr vert="horz" lIns="98115" tIns="49058" rIns="98115" bIns="49058"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0785"/>
            <a:ext cx="3076363" cy="512081"/>
          </a:xfrm>
          <a:prstGeom prst="rect">
            <a:avLst/>
          </a:prstGeom>
        </p:spPr>
        <p:txBody>
          <a:bodyPr vert="horz" lIns="98115" tIns="49058" rIns="98115" bIns="49058" rtlCol="0" anchor="b"/>
          <a:lstStyle>
            <a:lvl1pPr algn="l">
              <a:defRPr sz="1300"/>
            </a:lvl1pPr>
          </a:lstStyle>
          <a:p>
            <a:pPr>
              <a:defRPr/>
            </a:pPr>
            <a:endParaRPr lang="zh-TW" altLang="en-US"/>
          </a:p>
        </p:txBody>
      </p:sp>
      <p:sp>
        <p:nvSpPr>
          <p:cNvPr id="7" name="投影片編號版面配置區 6"/>
          <p:cNvSpPr>
            <a:spLocks noGrp="1"/>
          </p:cNvSpPr>
          <p:nvPr>
            <p:ph type="sldNum" sz="quarter" idx="5"/>
          </p:nvPr>
        </p:nvSpPr>
        <p:spPr>
          <a:xfrm>
            <a:off x="4021294" y="9720785"/>
            <a:ext cx="3076363" cy="512081"/>
          </a:xfrm>
          <a:prstGeom prst="rect">
            <a:avLst/>
          </a:prstGeom>
        </p:spPr>
        <p:txBody>
          <a:bodyPr vert="horz" lIns="98115" tIns="49058" rIns="98115" bIns="49058" rtlCol="0" anchor="b"/>
          <a:lstStyle>
            <a:lvl1pPr algn="r">
              <a:defRPr sz="1300"/>
            </a:lvl1pPr>
          </a:lstStyle>
          <a:p>
            <a:pPr>
              <a:defRPr/>
            </a:pPr>
            <a:fld id="{4651CAEB-0945-476D-AD26-D99466A9A541}" type="slidenum">
              <a:rPr lang="zh-TW" altLang="en-US"/>
              <a:pPr>
                <a:defRPr/>
              </a:pPr>
              <a:t>‹#›</a:t>
            </a:fld>
            <a:endParaRPr lang="zh-TW" altLang="en-US"/>
          </a:p>
        </p:txBody>
      </p:sp>
    </p:spTree>
    <p:extLst>
      <p:ext uri="{BB962C8B-B14F-4D97-AF65-F5344CB8AC3E}">
        <p14:creationId xmlns:p14="http://schemas.microsoft.com/office/powerpoint/2010/main" val="3961632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Times New Roman" pitchFamily="18" charset="0"/>
              </a:defRPr>
            </a:lvl1pPr>
            <a:lvl2pPr marL="797185" indent="-306610">
              <a:defRPr sz="2600">
                <a:solidFill>
                  <a:schemeClr val="tx1"/>
                </a:solidFill>
                <a:latin typeface="Times New Roman" pitchFamily="18" charset="0"/>
              </a:defRPr>
            </a:lvl2pPr>
            <a:lvl3pPr marL="1226439" indent="-245288">
              <a:defRPr sz="2600">
                <a:solidFill>
                  <a:schemeClr val="tx1"/>
                </a:solidFill>
                <a:latin typeface="Times New Roman" pitchFamily="18" charset="0"/>
              </a:defRPr>
            </a:lvl3pPr>
            <a:lvl4pPr marL="1717015" indent="-245288">
              <a:defRPr sz="2600">
                <a:solidFill>
                  <a:schemeClr val="tx1"/>
                </a:solidFill>
                <a:latin typeface="Times New Roman" pitchFamily="18" charset="0"/>
              </a:defRPr>
            </a:lvl4pPr>
            <a:lvl5pPr marL="2207590" indent="-245288">
              <a:defRPr sz="2600">
                <a:solidFill>
                  <a:schemeClr val="tx1"/>
                </a:solidFill>
                <a:latin typeface="Times New Roman" pitchFamily="18" charset="0"/>
              </a:defRPr>
            </a:lvl5pPr>
            <a:lvl6pPr marL="2698166" indent="-245288" eaLnBrk="0" fontAlgn="base" hangingPunct="0">
              <a:spcBef>
                <a:spcPct val="0"/>
              </a:spcBef>
              <a:spcAft>
                <a:spcPct val="0"/>
              </a:spcAft>
              <a:defRPr sz="2600">
                <a:solidFill>
                  <a:schemeClr val="tx1"/>
                </a:solidFill>
                <a:latin typeface="Times New Roman" pitchFamily="18" charset="0"/>
              </a:defRPr>
            </a:lvl6pPr>
            <a:lvl7pPr marL="3188741" indent="-245288" eaLnBrk="0" fontAlgn="base" hangingPunct="0">
              <a:spcBef>
                <a:spcPct val="0"/>
              </a:spcBef>
              <a:spcAft>
                <a:spcPct val="0"/>
              </a:spcAft>
              <a:defRPr sz="2600">
                <a:solidFill>
                  <a:schemeClr val="tx1"/>
                </a:solidFill>
                <a:latin typeface="Times New Roman" pitchFamily="18" charset="0"/>
              </a:defRPr>
            </a:lvl7pPr>
            <a:lvl8pPr marL="3679317" indent="-245288" eaLnBrk="0" fontAlgn="base" hangingPunct="0">
              <a:spcBef>
                <a:spcPct val="0"/>
              </a:spcBef>
              <a:spcAft>
                <a:spcPct val="0"/>
              </a:spcAft>
              <a:defRPr sz="2600">
                <a:solidFill>
                  <a:schemeClr val="tx1"/>
                </a:solidFill>
                <a:latin typeface="Times New Roman" pitchFamily="18" charset="0"/>
              </a:defRPr>
            </a:lvl8pPr>
            <a:lvl9pPr marL="4169893" indent="-245288" eaLnBrk="0" fontAlgn="base" hangingPunct="0">
              <a:spcBef>
                <a:spcPct val="0"/>
              </a:spcBef>
              <a:spcAft>
                <a:spcPct val="0"/>
              </a:spcAft>
              <a:defRPr sz="2600">
                <a:solidFill>
                  <a:schemeClr val="tx1"/>
                </a:solidFill>
                <a:latin typeface="Times New Roman" pitchFamily="18" charset="0"/>
              </a:defRPr>
            </a:lvl9pPr>
          </a:lstStyle>
          <a:p>
            <a:fld id="{4C81CF6A-7655-4E6A-956B-914B6FC0446E}" type="slidenum">
              <a:rPr lang="zh-TW" altLang="en-US" sz="1300"/>
              <a:pPr/>
              <a:t>21</a:t>
            </a:fld>
            <a:endParaRPr lang="zh-TW" altLang="en-US" sz="1300"/>
          </a:p>
        </p:txBody>
      </p:sp>
    </p:spTree>
    <p:extLst>
      <p:ext uri="{BB962C8B-B14F-4D97-AF65-F5344CB8AC3E}">
        <p14:creationId xmlns:p14="http://schemas.microsoft.com/office/powerpoint/2010/main" val="354254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33795"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94219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77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2614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53296"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53297"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401262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7467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59113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2870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57077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84588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65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0758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56905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58114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91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7150"/>
            <a:ext cx="2286000" cy="61880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57150"/>
            <a:ext cx="6705600" cy="61880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16386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5247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8229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3941763"/>
            <a:ext cx="8229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69883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9400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9198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416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18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161879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2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4855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35697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2771" name="Rectangle 3"/>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32772" name="Rectangle 4"/>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en-US" altLang="zh-TW" sz="1200" b="1" i="1">
                <a:solidFill>
                  <a:srgbClr val="006699"/>
                </a:solidFill>
                <a:latin typeface="Book Antiqua" pitchFamily="18" charset="0"/>
                <a:ea typeface="新細明體" charset="-120"/>
              </a:rPr>
              <a:t>       McGraw-Hill/Irwin</a:t>
            </a:r>
          </a:p>
        </p:txBody>
      </p:sp>
      <p:sp>
        <p:nvSpPr>
          <p:cNvPr id="32773" name="Text Box 5"/>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en-US" altLang="zh-TW" sz="1200" b="1" i="1">
                <a:solidFill>
                  <a:srgbClr val="006699"/>
                </a:solidFill>
                <a:latin typeface="Book Antiqua" pitchFamily="18" charset="0"/>
                <a:ea typeface="新細明體" charset="-120"/>
              </a:rPr>
              <a:t>                         ©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404"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856413"/>
            <a:chOff x="0" y="0"/>
            <a:chExt cx="5760" cy="4319"/>
          </a:xfrm>
        </p:grpSpPr>
        <p:sp>
          <p:nvSpPr>
            <p:cNvPr id="522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522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522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522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522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522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522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522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522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522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522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522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522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522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522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522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522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522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522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522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522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522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522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522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522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522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20523" name="Group 39"/>
            <p:cNvGrpSpPr>
              <a:grpSpLocks/>
            </p:cNvGrpSpPr>
            <p:nvPr userDrawn="1"/>
          </p:nvGrpSpPr>
          <p:grpSpPr bwMode="auto">
            <a:xfrm>
              <a:off x="0" y="1632"/>
              <a:ext cx="5758" cy="1858"/>
              <a:chOff x="0" y="1632"/>
              <a:chExt cx="5758" cy="1858"/>
            </a:xfrm>
          </p:grpSpPr>
          <p:sp>
            <p:nvSpPr>
              <p:cNvPr id="522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522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20483" name="Rectangle 42"/>
          <p:cNvSpPr>
            <a:spLocks noGrp="1" noChangeArrowheads="1"/>
          </p:cNvSpPr>
          <p:nvPr>
            <p:ph type="title"/>
          </p:nvPr>
        </p:nvSpPr>
        <p:spPr bwMode="auto">
          <a:xfrm>
            <a:off x="0" y="-571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522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52271"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52274" name="Text Box 50"/>
          <p:cNvSpPr txBox="1">
            <a:spLocks noChangeArrowheads="1"/>
          </p:cNvSpPr>
          <p:nvPr userDrawn="1"/>
        </p:nvSpPr>
        <p:spPr bwMode="auto">
          <a:xfrm>
            <a:off x="8305800" y="6583363"/>
            <a:ext cx="8382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mn-lt"/>
                <a:ea typeface="新細明體" charset="-120"/>
              </a:rPr>
              <a:t>13-</a:t>
            </a:r>
            <a:fld id="{AB294B4A-7C26-42AB-80B4-408B37581114}" type="slidenum">
              <a:rPr lang="en-US" altLang="zh-TW" sz="1200">
                <a:latin typeface="+mn-lt"/>
                <a:ea typeface="新細明體" charset="-120"/>
              </a:rPr>
              <a:pPr algn="r">
                <a:spcBef>
                  <a:spcPct val="50000"/>
                </a:spcBef>
                <a:defRPr/>
              </a:pPr>
              <a:t>‹#›</a:t>
            </a:fld>
            <a:endParaRPr lang="en-US" altLang="zh-TW" sz="1200" dirty="0">
              <a:latin typeface="+mn-lt"/>
              <a:ea typeface="新細明體" charset="-120"/>
            </a:endParaRPr>
          </a:p>
        </p:txBody>
      </p:sp>
    </p:spTree>
  </p:cSld>
  <p:clrMap bg1="dk2" tx1="lt1" bg2="dk1" tx2="lt2" accent1="accent1" accent2="accent2" accent3="accent3" accent4="accent4" accent5="accent5" accent6="accent6" hlink="hlink" folHlink="folHlink"/>
  <p:sldLayoutIdLst>
    <p:sldLayoutId id="2147484405"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5.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5.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3.emf"/><Relationship Id="rId5" Type="http://schemas.openxmlformats.org/officeDocument/2006/relationships/oleObject" Target="../embeddings/oleObject16.bin"/><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4.xml"/><Relationship Id="rId1" Type="http://schemas.openxmlformats.org/officeDocument/2006/relationships/vmlDrawing" Target="../drawings/vmlDrawing14.v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ubTitle" idx="1"/>
          </p:nvPr>
        </p:nvSpPr>
        <p:spPr>
          <a:xfrm>
            <a:off x="2451100" y="3276600"/>
            <a:ext cx="6400800" cy="1752600"/>
          </a:xfrm>
        </p:spPr>
        <p:txBody>
          <a:bodyPr/>
          <a:lstStyle/>
          <a:p>
            <a:pPr algn="l" eaLnBrk="1" hangingPunct="1"/>
            <a:r>
              <a:rPr lang="en-US" altLang="zh-TW" sz="4000">
                <a:solidFill>
                  <a:schemeClr val="bg2"/>
                </a:solidFill>
                <a:ea typeface="新細明體" charset="-120"/>
              </a:rPr>
              <a:t>Equity Valuation</a:t>
            </a:r>
          </a:p>
        </p:txBody>
      </p:sp>
      <p:sp>
        <p:nvSpPr>
          <p:cNvPr id="23555" name="Rectangle 5"/>
          <p:cNvSpPr>
            <a:spLocks noGrp="1" noChangeArrowheads="1"/>
          </p:cNvSpPr>
          <p:nvPr>
            <p:ph type="ctrTitle"/>
          </p:nvPr>
        </p:nvSpPr>
        <p:spPr>
          <a:xfrm rot="16200000">
            <a:off x="2971800" y="736600"/>
            <a:ext cx="1905000" cy="3429000"/>
          </a:xfrm>
        </p:spPr>
        <p:txBody>
          <a:bodyPr/>
          <a:lstStyle/>
          <a:p>
            <a:pPr eaLnBrk="1" hangingPunct="1"/>
            <a:r>
              <a:rPr lang="en-US" altLang="zh-TW" sz="3600">
                <a:solidFill>
                  <a:srgbClr val="800000"/>
                </a:solidFill>
                <a:ea typeface="新細明體" charset="-120"/>
              </a:rPr>
              <a:t>CHAPTER 13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57150"/>
            <a:ext cx="9144000" cy="819150"/>
          </a:xfrm>
          <a:noFill/>
        </p:spPr>
        <p:txBody>
          <a:bodyPr lIns="90488" tIns="44450" rIns="90488" bIns="44450" anchor="b"/>
          <a:lstStyle/>
          <a:p>
            <a:pPr eaLnBrk="1" hangingPunct="1"/>
            <a:r>
              <a:rPr lang="en-US" altLang="zh-TW" dirty="0">
                <a:ea typeface="新細明體" charset="-120"/>
              </a:rPr>
              <a:t>Expected Holding Period Return</a:t>
            </a:r>
            <a:r>
              <a:rPr lang="zh-TW" altLang="en-US" dirty="0">
                <a:ea typeface="新細明體" charset="-120"/>
              </a:rPr>
              <a:t> </a:t>
            </a:r>
            <a:r>
              <a:rPr lang="en-US" altLang="zh-TW" dirty="0">
                <a:ea typeface="新細明體" charset="-120"/>
              </a:rPr>
              <a:t>(HPR)</a:t>
            </a:r>
          </a:p>
        </p:txBody>
      </p:sp>
      <p:sp>
        <p:nvSpPr>
          <p:cNvPr id="14339" name="Rectangle 3"/>
          <p:cNvSpPr>
            <a:spLocks noGrp="1" noChangeArrowheads="1"/>
          </p:cNvSpPr>
          <p:nvPr>
            <p:ph type="body" sz="half" idx="1"/>
          </p:nvPr>
        </p:nvSpPr>
        <p:spPr>
          <a:xfrm>
            <a:off x="381000" y="762000"/>
            <a:ext cx="8610600" cy="5943600"/>
          </a:xfrm>
        </p:spPr>
        <p:txBody>
          <a:bodyPr lIns="90488" tIns="44450" rIns="90488" bIns="44450"/>
          <a:lstStyle/>
          <a:p>
            <a:pPr eaLnBrk="1" hangingPunct="1">
              <a:spcBef>
                <a:spcPts val="300"/>
              </a:spcBef>
              <a:defRPr/>
            </a:pPr>
            <a:r>
              <a:rPr lang="en-US" altLang="zh-TW" sz="3000" dirty="0">
                <a:ea typeface="新細明體" charset="-120"/>
              </a:rPr>
              <a:t>The expected HPR on a stock investment comprises forecasted cash dividends and capital gains or losses</a:t>
            </a:r>
          </a:p>
          <a:p>
            <a:pPr lvl="1" eaLnBrk="1" hangingPunct="1">
              <a:spcBef>
                <a:spcPts val="300"/>
              </a:spcBef>
              <a:defRPr/>
            </a:pPr>
            <a:r>
              <a:rPr lang="en-US" altLang="zh-TW" sz="2600" dirty="0">
                <a:ea typeface="新細明體" charset="-120"/>
              </a:rPr>
              <a:t>The one-year expected HPR</a:t>
            </a:r>
          </a:p>
          <a:p>
            <a:pPr lvl="1" eaLnBrk="1" hangingPunct="1">
              <a:spcBef>
                <a:spcPts val="300"/>
              </a:spcBef>
              <a:defRPr/>
            </a:pPr>
            <a:endParaRPr lang="en-US" altLang="zh-TW" sz="2000" dirty="0">
              <a:ea typeface="新細明體" charset="-120"/>
            </a:endParaRPr>
          </a:p>
          <a:p>
            <a:pPr lvl="1" eaLnBrk="1" hangingPunct="1">
              <a:spcBef>
                <a:spcPts val="300"/>
              </a:spcBef>
              <a:defRPr/>
            </a:pPr>
            <a:endParaRPr lang="en-US" altLang="zh-TW" sz="2000" dirty="0">
              <a:ea typeface="新細明體" charset="-120"/>
            </a:endParaRPr>
          </a:p>
          <a:p>
            <a:pPr lvl="1" eaLnBrk="1" hangingPunct="1">
              <a:spcBef>
                <a:spcPts val="300"/>
              </a:spcBef>
              <a:defRPr/>
            </a:pPr>
            <a:endParaRPr lang="en-US" altLang="zh-TW" sz="2000" dirty="0">
              <a:ea typeface="新細明體" charset="-120"/>
            </a:endParaRPr>
          </a:p>
          <a:p>
            <a:pPr lvl="1" eaLnBrk="1" hangingPunct="1">
              <a:spcBef>
                <a:spcPts val="300"/>
              </a:spcBef>
              <a:defRPr/>
            </a:pPr>
            <a:endParaRPr lang="en-US" altLang="zh-TW" sz="800" dirty="0">
              <a:ea typeface="新細明體" charset="-120"/>
            </a:endParaRPr>
          </a:p>
          <a:p>
            <a:pPr lvl="1" eaLnBrk="1" hangingPunct="1">
              <a:spcBef>
                <a:spcPts val="300"/>
              </a:spcBef>
              <a:defRPr/>
            </a:pPr>
            <a:endParaRPr lang="en-US" altLang="zh-TW" sz="1200" dirty="0">
              <a:ea typeface="新細明體" charset="-120"/>
            </a:endParaRPr>
          </a:p>
          <a:p>
            <a:pPr lvl="1" eaLnBrk="1" hangingPunct="1">
              <a:spcBef>
                <a:spcPts val="300"/>
              </a:spcBef>
              <a:defRPr/>
            </a:pPr>
            <a:r>
              <a:rPr lang="en-US" altLang="zh-TW" sz="2600" dirty="0">
                <a:ea typeface="新細明體" charset="-120"/>
              </a:rPr>
              <a:t>Ask yourself whether the expected HPR seems attractively enough relative to the risks you bear</a:t>
            </a:r>
          </a:p>
          <a:p>
            <a:pPr lvl="1" eaLnBrk="1" hangingPunct="1">
              <a:spcBef>
                <a:spcPts val="300"/>
              </a:spcBef>
              <a:defRPr/>
            </a:pPr>
            <a:r>
              <a:rPr lang="en-US" altLang="zh-TW" sz="2600" dirty="0">
                <a:ea typeface="新細明體" charset="-120"/>
              </a:rPr>
              <a:t>The most common comparison benchmark is the required rate of return (or termed the opportunity cost of capital) suggested by the CAPM</a:t>
            </a:r>
          </a:p>
          <a:p>
            <a:pPr eaLnBrk="1" hangingPunct="1">
              <a:spcBef>
                <a:spcPts val="300"/>
              </a:spcBef>
              <a:defRPr/>
            </a:pPr>
            <a:endParaRPr lang="en-US" altLang="zh-TW" sz="2400" dirty="0">
              <a:ea typeface="新細明體" charset="-120"/>
            </a:endParaRPr>
          </a:p>
        </p:txBody>
      </p:sp>
      <p:graphicFrame>
        <p:nvGraphicFramePr>
          <p:cNvPr id="1026" name="Object 4"/>
          <p:cNvGraphicFramePr>
            <a:graphicFrameLocks noChangeAspect="1"/>
          </p:cNvGraphicFramePr>
          <p:nvPr/>
        </p:nvGraphicFramePr>
        <p:xfrm>
          <a:off x="1768475" y="2655888"/>
          <a:ext cx="5081588" cy="1382712"/>
        </p:xfrm>
        <a:graphic>
          <a:graphicData uri="http://schemas.openxmlformats.org/presentationml/2006/ole">
            <mc:AlternateContent xmlns:mc="http://schemas.openxmlformats.org/markup-compatibility/2006">
              <mc:Choice xmlns:v="urn:schemas-microsoft-com:vml" Requires="v">
                <p:oleObj spid="_x0000_s1766" name="Equation" r:id="rId3" imgW="3174840" imgH="863280" progId="Equation.DSMT4">
                  <p:embed/>
                </p:oleObj>
              </mc:Choice>
              <mc:Fallback>
                <p:oleObj name="Equation" r:id="rId3" imgW="3174840" imgH="8632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2655888"/>
                        <a:ext cx="5081588" cy="1382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752600" y="6223000"/>
          <a:ext cx="5511800" cy="482600"/>
        </p:xfrm>
        <a:graphic>
          <a:graphicData uri="http://schemas.openxmlformats.org/presentationml/2006/ole">
            <mc:AlternateContent xmlns:mc="http://schemas.openxmlformats.org/markup-compatibility/2006">
              <mc:Choice xmlns:v="urn:schemas-microsoft-com:vml" Requires="v">
                <p:oleObj spid="_x0000_s1767" name="Equation" r:id="rId5" imgW="2755800" imgH="241200" progId="Equation.DSMT4">
                  <p:embed/>
                </p:oleObj>
              </mc:Choice>
              <mc:Fallback>
                <p:oleObj name="Equation" r:id="rId5" imgW="2755800" imgH="241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223000"/>
                        <a:ext cx="5511800" cy="482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zh-TW" dirty="0">
                <a:ea typeface="新細明體" charset="-120"/>
              </a:rPr>
              <a:t>Required Return and Intrinsic Value</a:t>
            </a:r>
          </a:p>
        </p:txBody>
      </p:sp>
      <p:sp>
        <p:nvSpPr>
          <p:cNvPr id="71683" name="Rectangle 3"/>
          <p:cNvSpPr>
            <a:spLocks noGrp="1" noChangeArrowheads="1"/>
          </p:cNvSpPr>
          <p:nvPr>
            <p:ph type="body" sz="half" idx="1"/>
          </p:nvPr>
        </p:nvSpPr>
        <p:spPr>
          <a:xfrm>
            <a:off x="304800" y="914400"/>
            <a:ext cx="8610600" cy="5791200"/>
          </a:xfrm>
        </p:spPr>
        <p:txBody>
          <a:bodyPr/>
          <a:lstStyle/>
          <a:p>
            <a:pPr eaLnBrk="1" hangingPunct="1">
              <a:defRPr/>
            </a:pPr>
            <a:r>
              <a:rPr lang="en-US" altLang="zh-TW" sz="3000" dirty="0">
                <a:ea typeface="新細明體" charset="-120"/>
              </a:rPr>
              <a:t>If the stock is priced “correctly,” it will offer investors a “fair” return, i.e., its expected return will equal its required return</a:t>
            </a:r>
          </a:p>
          <a:p>
            <a:pPr lvl="1" eaLnBrk="1" hangingPunct="1">
              <a:defRPr/>
            </a:pPr>
            <a:r>
              <a:rPr lang="en-US" altLang="zh-TW" sz="2600" dirty="0">
                <a:ea typeface="新細明體" charset="-120"/>
              </a:rPr>
              <a:t>Because the expected return (16.7%) is higher than the required return (12%) in CAPM, it is a positive-alpha stock and a good investment target</a:t>
            </a:r>
          </a:p>
          <a:p>
            <a:pPr lvl="1" eaLnBrk="1" hangingPunct="1">
              <a:defRPr/>
            </a:pPr>
            <a:r>
              <a:rPr lang="en-US" altLang="zh-TW" sz="2600" dirty="0">
                <a:ea typeface="新細明體" charset="-120"/>
              </a:rPr>
              <a:t>Another way to value stocks is to compare the intrinsic value (</a:t>
            </a:r>
            <a:r>
              <a:rPr lang="zh-TW" altLang="en-US" sz="2600" dirty="0">
                <a:ea typeface="新細明體" charset="-120"/>
              </a:rPr>
              <a:t>內含價值</a:t>
            </a:r>
            <a:r>
              <a:rPr lang="en-US" altLang="zh-TW" sz="2600" dirty="0">
                <a:ea typeface="新細明體" charset="-120"/>
              </a:rPr>
              <a:t>)</a:t>
            </a:r>
            <a:r>
              <a:rPr lang="zh-TW" altLang="en-US" sz="2600" dirty="0">
                <a:ea typeface="新細明體" charset="-120"/>
              </a:rPr>
              <a:t> </a:t>
            </a:r>
            <a:r>
              <a:rPr lang="en-US" altLang="zh-TW" sz="2600" dirty="0">
                <a:ea typeface="新細明體" charset="-120"/>
              </a:rPr>
              <a:t>(or said theoretical value) of a stock to its market price</a:t>
            </a:r>
          </a:p>
          <a:p>
            <a:pPr lvl="2" eaLnBrk="1" hangingPunct="1">
              <a:defRPr/>
            </a:pPr>
            <a:r>
              <a:rPr lang="en-US" altLang="zh-TW" sz="2200" dirty="0">
                <a:ea typeface="新細明體" charset="-120"/>
              </a:rPr>
              <a:t>The intrinsic value is the PV of a stock’s expected future net cash flows discounted by the required rate of return</a:t>
            </a:r>
            <a:endParaRPr lang="zh-TW" altLang="en-US" sz="2200" dirty="0">
              <a:ea typeface="新細明體" charset="-120"/>
            </a:endParaRPr>
          </a:p>
        </p:txBody>
      </p:sp>
      <p:graphicFrame>
        <p:nvGraphicFramePr>
          <p:cNvPr id="2050" name="Object 6"/>
          <p:cNvGraphicFramePr>
            <a:graphicFrameLocks noChangeAspect="1"/>
          </p:cNvGraphicFramePr>
          <p:nvPr/>
        </p:nvGraphicFramePr>
        <p:xfrm>
          <a:off x="2413000" y="5791200"/>
          <a:ext cx="4521200" cy="787400"/>
        </p:xfrm>
        <a:graphic>
          <a:graphicData uri="http://schemas.openxmlformats.org/presentationml/2006/ole">
            <mc:AlternateContent xmlns:mc="http://schemas.openxmlformats.org/markup-compatibility/2006">
              <mc:Choice xmlns:v="urn:schemas-microsoft-com:vml" Requires="v">
                <p:oleObj spid="_x0000_s2420" name="Equation" r:id="rId3" imgW="2260440" imgH="393480" progId="Equation.DSMT4">
                  <p:embed/>
                </p:oleObj>
              </mc:Choice>
              <mc:Fallback>
                <p:oleObj name="Equation" r:id="rId3" imgW="226044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5791200"/>
                        <a:ext cx="4521200" cy="787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zh-TW" sz="3600" dirty="0">
                <a:ea typeface="新細明體" charset="-120"/>
              </a:rPr>
              <a:t>Intrinsic Value (IV)</a:t>
            </a:r>
            <a:r>
              <a:rPr lang="zh-TW" altLang="en-US" sz="3600" dirty="0">
                <a:ea typeface="新細明體" charset="-120"/>
              </a:rPr>
              <a:t> </a:t>
            </a:r>
            <a:r>
              <a:rPr lang="en-US" altLang="zh-TW" sz="3600" dirty="0">
                <a:ea typeface="新細明體" charset="-120"/>
              </a:rPr>
              <a:t>and Market Price</a:t>
            </a:r>
            <a:r>
              <a:rPr lang="zh-TW" altLang="en-US" sz="3600" dirty="0">
                <a:ea typeface="新細明體" charset="-120"/>
              </a:rPr>
              <a:t> </a:t>
            </a:r>
            <a:r>
              <a:rPr lang="en-US" altLang="zh-TW" sz="3600" dirty="0">
                <a:ea typeface="新細明體" charset="-120"/>
              </a:rPr>
              <a:t>(MP)</a:t>
            </a:r>
          </a:p>
        </p:txBody>
      </p:sp>
      <p:sp>
        <p:nvSpPr>
          <p:cNvPr id="69635" name="Rectangle 3"/>
          <p:cNvSpPr>
            <a:spLocks noGrp="1" noChangeArrowheads="1"/>
          </p:cNvSpPr>
          <p:nvPr>
            <p:ph type="body" idx="1"/>
          </p:nvPr>
        </p:nvSpPr>
        <p:spPr>
          <a:xfrm>
            <a:off x="304800" y="914400"/>
            <a:ext cx="8610600" cy="5181600"/>
          </a:xfrm>
        </p:spPr>
        <p:txBody>
          <a:bodyPr/>
          <a:lstStyle/>
          <a:p>
            <a:pPr eaLnBrk="1" hangingPunct="1">
              <a:lnSpc>
                <a:spcPct val="97000"/>
              </a:lnSpc>
              <a:spcBef>
                <a:spcPts val="300"/>
              </a:spcBef>
              <a:defRPr/>
            </a:pPr>
            <a:r>
              <a:rPr lang="en-US" altLang="zh-TW" sz="3000" dirty="0">
                <a:ea typeface="新細明體" charset="-120"/>
              </a:rPr>
              <a:t>Trading Signal</a:t>
            </a:r>
          </a:p>
          <a:p>
            <a:pPr lvl="1" eaLnBrk="1" hangingPunct="1">
              <a:lnSpc>
                <a:spcPct val="97000"/>
              </a:lnSpc>
              <a:spcBef>
                <a:spcPts val="300"/>
              </a:spcBef>
              <a:defRPr/>
            </a:pPr>
            <a:r>
              <a:rPr lang="en-US" altLang="zh-TW" sz="2600" dirty="0">
                <a:ea typeface="新細明體" charset="-120"/>
              </a:rPr>
              <a:t>IV &gt; MP </a:t>
            </a:r>
            <a:r>
              <a:rPr lang="en-US" sz="2600" dirty="0">
                <a:sym typeface="Symbol"/>
              </a:rPr>
              <a:t> MP is undervalued  </a:t>
            </a:r>
            <a:r>
              <a:rPr lang="en-US" altLang="zh-TW" sz="2600" dirty="0">
                <a:ea typeface="新細明體" charset="-120"/>
              </a:rPr>
              <a:t>Buy</a:t>
            </a:r>
            <a:r>
              <a:rPr lang="en-US" sz="2600" dirty="0">
                <a:sym typeface="Symbol"/>
              </a:rPr>
              <a:t> </a:t>
            </a:r>
            <a:endParaRPr lang="en-US" altLang="zh-TW" sz="2600" dirty="0">
              <a:ea typeface="新細明體" charset="-120"/>
            </a:endParaRPr>
          </a:p>
          <a:p>
            <a:pPr lvl="1" eaLnBrk="1" hangingPunct="1">
              <a:lnSpc>
                <a:spcPct val="97000"/>
              </a:lnSpc>
              <a:spcBef>
                <a:spcPts val="300"/>
              </a:spcBef>
              <a:defRPr/>
            </a:pPr>
            <a:r>
              <a:rPr lang="en-US" altLang="zh-TW" sz="2600" dirty="0">
                <a:ea typeface="新細明體" charset="-120"/>
              </a:rPr>
              <a:t>IV &lt; MP </a:t>
            </a:r>
            <a:r>
              <a:rPr lang="en-US" sz="2600" dirty="0">
                <a:sym typeface="Symbol"/>
              </a:rPr>
              <a:t> MP is overvalued  </a:t>
            </a:r>
            <a:r>
              <a:rPr lang="en-US" altLang="zh-TW" sz="2600" dirty="0">
                <a:ea typeface="新細明體" charset="-120"/>
              </a:rPr>
              <a:t>Sell or Short Sell</a:t>
            </a:r>
          </a:p>
          <a:p>
            <a:pPr lvl="1" eaLnBrk="1" hangingPunct="1">
              <a:lnSpc>
                <a:spcPct val="97000"/>
              </a:lnSpc>
              <a:spcBef>
                <a:spcPts val="300"/>
              </a:spcBef>
              <a:defRPr/>
            </a:pPr>
            <a:r>
              <a:rPr lang="en-US" altLang="zh-TW" sz="2600" dirty="0">
                <a:ea typeface="新細明體" charset="-120"/>
              </a:rPr>
              <a:t>IV = MP </a:t>
            </a:r>
            <a:r>
              <a:rPr lang="en-US" sz="2600" dirty="0">
                <a:sym typeface="Symbol"/>
              </a:rPr>
              <a:t> </a:t>
            </a:r>
            <a:r>
              <a:rPr lang="en-US" altLang="zh-TW" sz="2600" dirty="0">
                <a:ea typeface="新細明體" charset="-120"/>
              </a:rPr>
              <a:t>Fairly Priced</a:t>
            </a:r>
            <a:r>
              <a:rPr lang="en-US" altLang="zh-TW" sz="2600" dirty="0">
                <a:sym typeface="Symbol"/>
              </a:rPr>
              <a:t>  Not a target to trade</a:t>
            </a:r>
            <a:endParaRPr lang="en-US" altLang="zh-TW" sz="2600" dirty="0">
              <a:ea typeface="新細明體" charset="-120"/>
            </a:endParaRPr>
          </a:p>
          <a:p>
            <a:pPr eaLnBrk="1" hangingPunct="1">
              <a:lnSpc>
                <a:spcPct val="97000"/>
              </a:lnSpc>
              <a:spcBef>
                <a:spcPts val="300"/>
              </a:spcBef>
              <a:defRPr/>
            </a:pPr>
            <a:r>
              <a:rPr lang="en-US" altLang="zh-TW" sz="3000" dirty="0">
                <a:ea typeface="新細明體" charset="-120"/>
              </a:rPr>
              <a:t>Market Capitalization Rate</a:t>
            </a:r>
            <a:r>
              <a:rPr lang="zh-TW" altLang="en-US" sz="3000" dirty="0">
                <a:ea typeface="新細明體" charset="-120"/>
              </a:rPr>
              <a:t> </a:t>
            </a:r>
            <a:r>
              <a:rPr lang="en-US" altLang="zh-TW" sz="3000" dirty="0">
                <a:ea typeface="新細明體" charset="-120"/>
              </a:rPr>
              <a:t>(</a:t>
            </a:r>
            <a:r>
              <a:rPr lang="zh-TW" altLang="en-US" sz="3000" dirty="0">
                <a:ea typeface="新細明體" charset="-120"/>
              </a:rPr>
              <a:t>市場資本化率</a:t>
            </a:r>
            <a:r>
              <a:rPr lang="en-US" altLang="zh-TW" sz="3000" dirty="0">
                <a:ea typeface="新細明體" charset="-120"/>
              </a:rPr>
              <a:t>)</a:t>
            </a:r>
          </a:p>
          <a:p>
            <a:pPr lvl="1" eaLnBrk="1" hangingPunct="1">
              <a:lnSpc>
                <a:spcPct val="97000"/>
              </a:lnSpc>
              <a:spcBef>
                <a:spcPts val="300"/>
              </a:spcBef>
              <a:defRPr/>
            </a:pPr>
            <a:r>
              <a:rPr lang="en-US" altLang="zh-TW" sz="2600" dirty="0">
                <a:ea typeface="新細明體" charset="-120"/>
              </a:rPr>
              <a:t>Current market share price, </a:t>
            </a:r>
            <a:r>
              <a:rPr lang="en-US" altLang="zh-TW" sz="2600" i="1" dirty="0">
                <a:ea typeface="新細明體" charset="-120"/>
              </a:rPr>
              <a:t>P</a:t>
            </a:r>
            <a:r>
              <a:rPr lang="en-US" altLang="zh-TW" sz="2600" baseline="-25000" dirty="0">
                <a:ea typeface="新細明體" charset="-120"/>
              </a:rPr>
              <a:t>0</a:t>
            </a:r>
            <a:r>
              <a:rPr lang="en-US" altLang="zh-TW" sz="2600" dirty="0">
                <a:ea typeface="新細明體" charset="-120"/>
              </a:rPr>
              <a:t>, reflects the intrinsic values estimated by all market participants, so </a:t>
            </a:r>
            <a:r>
              <a:rPr lang="en-US" altLang="zh-TW" sz="2600" i="1" dirty="0">
                <a:ea typeface="新細明體" charset="-120"/>
              </a:rPr>
              <a:t>P</a:t>
            </a:r>
            <a:r>
              <a:rPr lang="en-US" altLang="zh-TW" sz="2600" baseline="-25000" dirty="0">
                <a:ea typeface="新細明體" charset="-120"/>
              </a:rPr>
              <a:t>0  </a:t>
            </a:r>
            <a:r>
              <a:rPr lang="en-US" altLang="zh-TW" sz="2600" dirty="0">
                <a:ea typeface="新細明體" charset="-120"/>
              </a:rPr>
              <a:t>is the consensus intrinsic value of a stock share </a:t>
            </a:r>
          </a:p>
          <a:p>
            <a:pPr lvl="1" eaLnBrk="1" hangingPunct="1">
              <a:lnSpc>
                <a:spcPct val="97000"/>
              </a:lnSpc>
              <a:spcBef>
                <a:spcPts val="300"/>
              </a:spcBef>
              <a:defRPr/>
            </a:pPr>
            <a:r>
              <a:rPr lang="en-US" altLang="zh-TW" sz="2600" dirty="0">
                <a:ea typeface="新細明體" charset="-120"/>
              </a:rPr>
              <a:t>Given </a:t>
            </a:r>
            <a:r>
              <a:rPr lang="en-US" altLang="zh-TW" sz="2600" i="1" dirty="0">
                <a:ea typeface="新細明體" charset="-120"/>
              </a:rPr>
              <a:t>P</a:t>
            </a:r>
            <a:r>
              <a:rPr lang="en-US" altLang="zh-TW" sz="2600" baseline="-25000" dirty="0">
                <a:ea typeface="新細明體" charset="-120"/>
              </a:rPr>
              <a:t>0</a:t>
            </a:r>
            <a:r>
              <a:rPr lang="en-US" altLang="zh-TW" sz="2600" dirty="0">
                <a:ea typeface="新細明體" charset="-120"/>
              </a:rPr>
              <a:t>, the consensus value of the required ROR, </a:t>
            </a:r>
            <a:r>
              <a:rPr lang="en-US" altLang="zh-TW" sz="2600" i="1" dirty="0">
                <a:ea typeface="新細明體" charset="-120"/>
              </a:rPr>
              <a:t>k</a:t>
            </a:r>
            <a:r>
              <a:rPr lang="en-US" altLang="zh-TW" sz="2600" dirty="0">
                <a:ea typeface="新細明體" charset="-120"/>
              </a:rPr>
              <a:t>, is computed by equating </a:t>
            </a:r>
            <a:r>
              <a:rPr lang="en-US" altLang="zh-TW" sz="2600" i="1" dirty="0">
                <a:ea typeface="新細明體" charset="-120"/>
              </a:rPr>
              <a:t>V</a:t>
            </a:r>
            <a:r>
              <a:rPr lang="en-US" altLang="zh-TW" sz="2600" baseline="-25000" dirty="0">
                <a:ea typeface="新細明體" charset="-120"/>
              </a:rPr>
              <a:t>0</a:t>
            </a:r>
            <a:r>
              <a:rPr lang="en-US" altLang="zh-TW" sz="2600" dirty="0">
                <a:ea typeface="新細明體" charset="-120"/>
              </a:rPr>
              <a:t> and </a:t>
            </a:r>
            <a:r>
              <a:rPr lang="en-US" altLang="zh-TW" sz="2600" i="1" dirty="0">
                <a:ea typeface="新細明體" charset="-120"/>
              </a:rPr>
              <a:t>P</a:t>
            </a:r>
            <a:r>
              <a:rPr lang="en-US" altLang="zh-TW" sz="2600" baseline="-25000" dirty="0">
                <a:ea typeface="新細明體" charset="-120"/>
              </a:rPr>
              <a:t>0</a:t>
            </a:r>
            <a:r>
              <a:rPr lang="en-US" altLang="zh-TW" sz="2600" dirty="0">
                <a:ea typeface="新細明體" charset="-120"/>
              </a:rPr>
              <a:t>, that is</a:t>
            </a:r>
          </a:p>
          <a:p>
            <a:pPr lvl="1" eaLnBrk="1" hangingPunct="1">
              <a:lnSpc>
                <a:spcPct val="97000"/>
              </a:lnSpc>
              <a:spcBef>
                <a:spcPts val="300"/>
              </a:spcBef>
              <a:defRPr/>
            </a:pPr>
            <a:endParaRPr lang="en-US" altLang="zh-TW" sz="2600" dirty="0">
              <a:ea typeface="新細明體" charset="-120"/>
            </a:endParaRPr>
          </a:p>
          <a:p>
            <a:pPr lvl="1" eaLnBrk="1" hangingPunct="1">
              <a:lnSpc>
                <a:spcPct val="97000"/>
              </a:lnSpc>
              <a:spcBef>
                <a:spcPts val="300"/>
              </a:spcBef>
              <a:defRPr/>
            </a:pPr>
            <a:endParaRPr lang="en-US" altLang="zh-TW" sz="2600" dirty="0">
              <a:ea typeface="新細明體" charset="-120"/>
            </a:endParaRPr>
          </a:p>
          <a:p>
            <a:pPr lvl="1" eaLnBrk="1" hangingPunct="1">
              <a:lnSpc>
                <a:spcPct val="97000"/>
              </a:lnSpc>
              <a:spcBef>
                <a:spcPts val="300"/>
              </a:spcBef>
              <a:defRPr/>
            </a:pPr>
            <a:r>
              <a:rPr lang="en-US" altLang="zh-TW" sz="2600" dirty="0">
                <a:ea typeface="新細明體" charset="-120"/>
              </a:rPr>
              <a:t>The consensus required rate of return, </a:t>
            </a:r>
            <a:r>
              <a:rPr lang="en-US" altLang="zh-TW" sz="2600" i="1" dirty="0">
                <a:ea typeface="新細明體" charset="-120"/>
              </a:rPr>
              <a:t>k</a:t>
            </a:r>
            <a:r>
              <a:rPr lang="en-US" altLang="zh-TW" sz="2600" dirty="0">
                <a:ea typeface="新細明體" charset="-120"/>
              </a:rPr>
              <a:t>, is also known as the market capitalization rate</a:t>
            </a:r>
            <a:endParaRPr lang="en-US" altLang="zh-TW" dirty="0">
              <a:ea typeface="新細明體" charset="-120"/>
            </a:endParaRPr>
          </a:p>
        </p:txBody>
      </p:sp>
      <p:graphicFrame>
        <p:nvGraphicFramePr>
          <p:cNvPr id="3074" name="Object 6"/>
          <p:cNvGraphicFramePr>
            <a:graphicFrameLocks noChangeAspect="1"/>
          </p:cNvGraphicFramePr>
          <p:nvPr/>
        </p:nvGraphicFramePr>
        <p:xfrm>
          <a:off x="1450975" y="5257800"/>
          <a:ext cx="6550025" cy="709613"/>
        </p:xfrm>
        <a:graphic>
          <a:graphicData uri="http://schemas.openxmlformats.org/presentationml/2006/ole">
            <mc:AlternateContent xmlns:mc="http://schemas.openxmlformats.org/markup-compatibility/2006">
              <mc:Choice xmlns:v="urn:schemas-microsoft-com:vml" Requires="v">
                <p:oleObj spid="_x0000_s3444" name="Equation" r:id="rId3" imgW="3632040" imgH="393480" progId="Equation.DSMT4">
                  <p:embed/>
                </p:oleObj>
              </mc:Choice>
              <mc:Fallback>
                <p:oleObj name="Equation" r:id="rId3" imgW="363204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5257800"/>
                        <a:ext cx="6550025" cy="709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457200" y="3048000"/>
            <a:ext cx="8610600" cy="1077218"/>
          </a:xfrm>
          <a:prstGeom prst="rect">
            <a:avLst/>
          </a:prstGeom>
          <a:noFill/>
          <a:ln w="9525">
            <a:noFill/>
            <a:miter lim="800000"/>
            <a:headEnd/>
            <a:tailEnd/>
          </a:ln>
        </p:spPr>
        <p:txBody>
          <a:bodyPr>
            <a:spAutoFit/>
          </a:bodyPr>
          <a:lstStyle/>
          <a:p>
            <a:pPr marL="982663" indent="-982663">
              <a:spcBef>
                <a:spcPct val="50000"/>
              </a:spcBef>
              <a:defRPr/>
            </a:pPr>
            <a:r>
              <a:rPr lang="en-US" altLang="zh-TW" sz="3200" b="1" dirty="0">
                <a:latin typeface="+mn-lt"/>
                <a:ea typeface="新細明體" charset="-120"/>
              </a:rPr>
              <a:t>13.3  DIVIDEND DISCOUNT MODELS (DDM, </a:t>
            </a:r>
            <a:r>
              <a:rPr lang="zh-TW" altLang="en-US" sz="3200" b="1" dirty="0">
                <a:latin typeface="+mn-lt"/>
                <a:ea typeface="新細明體" charset="-120"/>
              </a:rPr>
              <a:t>股息折現模型</a:t>
            </a:r>
            <a:r>
              <a:rPr lang="en-US" altLang="zh-TW" sz="3200" b="1" dirty="0">
                <a:latin typeface="+mn-lt"/>
                <a:ea typeface="新細明體" charset="-12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609600"/>
            <a:ext cx="9144000" cy="590550"/>
          </a:xfrm>
          <a:noFill/>
        </p:spPr>
        <p:txBody>
          <a:bodyPr lIns="90488" tIns="44450" rIns="90488" bIns="44450" anchor="b"/>
          <a:lstStyle/>
          <a:p>
            <a:pPr eaLnBrk="1" hangingPunct="1">
              <a:lnSpc>
                <a:spcPct val="95000"/>
              </a:lnSpc>
            </a:pPr>
            <a:r>
              <a:rPr lang="en-US" altLang="zh-TW" dirty="0">
                <a:ea typeface="新細明體" charset="-120"/>
              </a:rPr>
              <a:t>General Formula for the Dividend Discount Model (DDM)</a:t>
            </a:r>
          </a:p>
        </p:txBody>
      </p:sp>
      <p:sp>
        <p:nvSpPr>
          <p:cNvPr id="15364" name="Rectangle 4"/>
          <p:cNvSpPr>
            <a:spLocks noGrp="1" noChangeArrowheads="1"/>
          </p:cNvSpPr>
          <p:nvPr>
            <p:ph type="body" sz="half" idx="2"/>
          </p:nvPr>
        </p:nvSpPr>
        <p:spPr>
          <a:xfrm>
            <a:off x="1295400" y="4800600"/>
            <a:ext cx="6858000" cy="457200"/>
          </a:xfrm>
        </p:spPr>
        <p:txBody>
          <a:bodyPr lIns="90488" tIns="44450" rIns="90488" bIns="44450"/>
          <a:lstStyle/>
          <a:p>
            <a:pPr marL="0" indent="0" eaLnBrk="1" hangingPunct="1">
              <a:spcBef>
                <a:spcPts val="600"/>
              </a:spcBef>
              <a:buFont typeface="Wingdings" pitchFamily="2" charset="2"/>
              <a:buNone/>
              <a:defRPr/>
            </a:pPr>
            <a:r>
              <a:rPr lang="en-US" altLang="zh-TW" sz="2000" i="1" dirty="0" err="1">
                <a:ea typeface="新細明體" charset="-120"/>
              </a:rPr>
              <a:t>V</a:t>
            </a:r>
            <a:r>
              <a:rPr lang="en-US" altLang="zh-TW" sz="2000" i="1" baseline="-25000" dirty="0" err="1">
                <a:ea typeface="新細明體" charset="-120"/>
              </a:rPr>
              <a:t>t</a:t>
            </a:r>
            <a:r>
              <a:rPr lang="en-US" altLang="zh-TW" sz="2000" dirty="0">
                <a:ea typeface="新細明體" charset="-120"/>
              </a:rPr>
              <a:t> = intrinsic value at </a:t>
            </a:r>
            <a:r>
              <a:rPr lang="en-US" altLang="zh-TW" sz="2000" i="1" dirty="0">
                <a:ea typeface="新細明體" charset="-120"/>
              </a:rPr>
              <a:t>t</a:t>
            </a:r>
            <a:r>
              <a:rPr lang="en-US" altLang="zh-TW" sz="2000" dirty="0">
                <a:ea typeface="新細明體" charset="-120"/>
              </a:rPr>
              <a:t>, </a:t>
            </a:r>
            <a:r>
              <a:rPr lang="en-US" altLang="zh-TW" sz="2000" i="1" dirty="0" err="1">
                <a:ea typeface="新細明體" charset="-120"/>
              </a:rPr>
              <a:t>D</a:t>
            </a:r>
            <a:r>
              <a:rPr lang="en-US" altLang="zh-TW" sz="2000" i="1" baseline="-25000" dirty="0" err="1">
                <a:ea typeface="新細明體" charset="-120"/>
              </a:rPr>
              <a:t>t</a:t>
            </a:r>
            <a:r>
              <a:rPr lang="en-US" altLang="zh-TW" sz="2000" dirty="0">
                <a:ea typeface="新細明體" charset="-120"/>
              </a:rPr>
              <a:t> = expected dividend payment at </a:t>
            </a:r>
            <a:r>
              <a:rPr lang="en-US" altLang="zh-TW" sz="2000" i="1" dirty="0">
                <a:ea typeface="新細明體" charset="-120"/>
              </a:rPr>
              <a:t>t</a:t>
            </a:r>
            <a:r>
              <a:rPr lang="en-US" altLang="zh-TW" sz="2000" dirty="0">
                <a:ea typeface="新細明體" charset="-120"/>
              </a:rPr>
              <a:t>,</a:t>
            </a:r>
          </a:p>
          <a:p>
            <a:pPr marL="0" indent="0" eaLnBrk="1" hangingPunct="1">
              <a:spcBef>
                <a:spcPts val="600"/>
              </a:spcBef>
              <a:buFont typeface="Wingdings" pitchFamily="2" charset="2"/>
              <a:buNone/>
              <a:defRPr/>
            </a:pPr>
            <a:r>
              <a:rPr lang="en-US" altLang="zh-TW" sz="2000" i="1" dirty="0">
                <a:ea typeface="新細明體" charset="-120"/>
              </a:rPr>
              <a:t>P</a:t>
            </a:r>
            <a:r>
              <a:rPr lang="en-US" altLang="zh-TW" sz="2000" i="1" baseline="-25000" dirty="0">
                <a:ea typeface="新細明體" charset="-120"/>
              </a:rPr>
              <a:t>t</a:t>
            </a:r>
            <a:r>
              <a:rPr lang="en-US" altLang="zh-TW" sz="2000" dirty="0">
                <a:ea typeface="新細明體" charset="-120"/>
              </a:rPr>
              <a:t> = expected stock price at </a:t>
            </a:r>
            <a:r>
              <a:rPr lang="en-US" altLang="zh-TW" sz="2000" i="1" dirty="0">
                <a:ea typeface="新細明體" charset="-120"/>
              </a:rPr>
              <a:t>t, k</a:t>
            </a:r>
            <a:r>
              <a:rPr lang="en-US" altLang="zh-TW" sz="2000" dirty="0">
                <a:ea typeface="新細明體" charset="-120"/>
              </a:rPr>
              <a:t> = required rate of return</a:t>
            </a:r>
          </a:p>
        </p:txBody>
      </p:sp>
      <p:graphicFrame>
        <p:nvGraphicFramePr>
          <p:cNvPr id="4098" name="Object 21"/>
          <p:cNvGraphicFramePr>
            <a:graphicFrameLocks noChangeAspect="1"/>
          </p:cNvGraphicFramePr>
          <p:nvPr/>
        </p:nvGraphicFramePr>
        <p:xfrm>
          <a:off x="1644650" y="1219200"/>
          <a:ext cx="5967413" cy="3592513"/>
        </p:xfrm>
        <a:graphic>
          <a:graphicData uri="http://schemas.openxmlformats.org/presentationml/2006/ole">
            <mc:AlternateContent xmlns:mc="http://schemas.openxmlformats.org/markup-compatibility/2006">
              <mc:Choice xmlns:v="urn:schemas-microsoft-com:vml" Requires="v">
                <p:oleObj spid="_x0000_s4470" name="Equation" r:id="rId3" imgW="3924000" imgH="2361960" progId="Equation.DSMT4">
                  <p:embed/>
                </p:oleObj>
              </mc:Choice>
              <mc:Fallback>
                <p:oleObj name="Equation" r:id="rId3" imgW="3924000" imgH="236196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0" y="1219200"/>
                        <a:ext cx="5967413" cy="35925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文字方塊 23"/>
          <p:cNvSpPr txBox="1">
            <a:spLocks noChangeArrowheads="1"/>
          </p:cNvSpPr>
          <p:nvPr/>
        </p:nvSpPr>
        <p:spPr bwMode="auto">
          <a:xfrm>
            <a:off x="304800" y="5619750"/>
            <a:ext cx="8610600" cy="1238250"/>
          </a:xfrm>
          <a:prstGeom prst="rect">
            <a:avLst/>
          </a:prstGeom>
          <a:noFill/>
          <a:ln w="9525">
            <a:noFill/>
            <a:miter lim="800000"/>
            <a:headEnd/>
            <a:tailEnd/>
          </a:ln>
        </p:spPr>
        <p:txBody>
          <a:bodyPr>
            <a:spAutoFit/>
          </a:bodyPr>
          <a:lstStyle/>
          <a:p>
            <a:pPr marL="271463" indent="-271463">
              <a:spcBef>
                <a:spcPts val="300"/>
              </a:spcBef>
              <a:defRPr/>
            </a:pPr>
            <a:r>
              <a:rPr lang="en-US" altLang="zh-TW" sz="1800" dirty="0">
                <a:latin typeface="+mn-lt"/>
                <a:ea typeface="新細明體" charset="-120"/>
              </a:rPr>
              <a:t>※ Here the expectations for </a:t>
            </a:r>
            <a:r>
              <a:rPr lang="en-US" altLang="zh-TW" sz="1800" i="1" dirty="0">
                <a:latin typeface="+mn-lt"/>
                <a:ea typeface="新細明體" charset="-120"/>
              </a:rPr>
              <a:t>D</a:t>
            </a:r>
            <a:r>
              <a:rPr lang="en-US" altLang="zh-TW" sz="1800" i="1" baseline="-25000" dirty="0">
                <a:latin typeface="+mn-lt"/>
                <a:ea typeface="新細明體" charset="-120"/>
              </a:rPr>
              <a:t>t</a:t>
            </a:r>
            <a:r>
              <a:rPr lang="en-US" altLang="zh-TW" sz="1800" dirty="0">
                <a:latin typeface="+mn-lt"/>
                <a:ea typeface="新細明體" charset="-120"/>
              </a:rPr>
              <a:t> and </a:t>
            </a:r>
            <a:r>
              <a:rPr lang="en-US" altLang="zh-TW" sz="1800" i="1" dirty="0">
                <a:latin typeface="+mn-lt"/>
                <a:ea typeface="新細明體" charset="-120"/>
              </a:rPr>
              <a:t>P</a:t>
            </a:r>
            <a:r>
              <a:rPr lang="en-US" altLang="zh-TW" sz="1800" i="1" baseline="-25000" dirty="0">
                <a:latin typeface="+mn-lt"/>
                <a:ea typeface="新細明體" charset="-120"/>
              </a:rPr>
              <a:t>t</a:t>
            </a:r>
            <a:r>
              <a:rPr lang="en-US" altLang="zh-TW" sz="1800" dirty="0">
                <a:latin typeface="+mn-lt"/>
                <a:ea typeface="新細明體" charset="-120"/>
              </a:rPr>
              <a:t> are ignored for simplicity. Please keep in mind that the future dividends and prices are uncertain</a:t>
            </a:r>
          </a:p>
          <a:p>
            <a:pPr marL="271463" indent="-271463">
              <a:spcBef>
                <a:spcPts val="300"/>
              </a:spcBef>
              <a:defRPr/>
            </a:pPr>
            <a:r>
              <a:rPr lang="en-US" altLang="zh-TW" sz="1800" dirty="0">
                <a:latin typeface="+mn-lt"/>
                <a:ea typeface="新細明體" charset="-120"/>
              </a:rPr>
              <a:t>※ The differences compared with the bond pricing formula are the uncertainty of future dividend payments and the lack of a fix maturity date</a:t>
            </a:r>
            <a:endParaRPr lang="zh-TW" altLang="en-US" sz="1800" dirty="0">
              <a:latin typeface="+mn-lt"/>
              <a:ea typeface="新細明體"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No Growth Model</a:t>
            </a:r>
          </a:p>
        </p:txBody>
      </p:sp>
      <p:sp>
        <p:nvSpPr>
          <p:cNvPr id="16388" name="Rectangle 4"/>
          <p:cNvSpPr>
            <a:spLocks noGrp="1" noChangeArrowheads="1"/>
          </p:cNvSpPr>
          <p:nvPr>
            <p:ph type="body" sz="half" idx="2"/>
          </p:nvPr>
        </p:nvSpPr>
        <p:spPr>
          <a:xfrm>
            <a:off x="457200" y="762000"/>
            <a:ext cx="8305800" cy="4724400"/>
          </a:xfrm>
        </p:spPr>
        <p:txBody>
          <a:bodyPr lIns="90488" tIns="44450" rIns="90488" bIns="44450"/>
          <a:lstStyle/>
          <a:p>
            <a:pPr eaLnBrk="1" hangingPunct="1">
              <a:defRPr/>
            </a:pPr>
            <a:r>
              <a:rPr lang="en-US" altLang="zh-TW" sz="3000" dirty="0">
                <a:ea typeface="新細明體" charset="-120"/>
              </a:rPr>
              <a:t>For stocks that have earnings and dividends that are expected to remain constant</a:t>
            </a:r>
          </a:p>
          <a:p>
            <a:pPr eaLnBrk="1" hangingPunct="1">
              <a:defRPr/>
            </a:pPr>
            <a:endParaRPr lang="en-US" altLang="zh-TW" sz="2600" dirty="0">
              <a:ea typeface="新細明體" charset="-120"/>
            </a:endParaRPr>
          </a:p>
          <a:p>
            <a:pPr eaLnBrk="1" hangingPunct="1">
              <a:defRPr/>
            </a:pPr>
            <a:endParaRPr lang="en-US" altLang="zh-TW" sz="2600" dirty="0">
              <a:ea typeface="新細明體" charset="-120"/>
            </a:endParaRPr>
          </a:p>
          <a:p>
            <a:pPr eaLnBrk="1" hangingPunct="1">
              <a:defRPr/>
            </a:pPr>
            <a:endParaRPr lang="en-US" altLang="zh-TW" sz="2600" dirty="0">
              <a:ea typeface="新細明體" charset="-120"/>
            </a:endParaRPr>
          </a:p>
          <a:p>
            <a:pPr eaLnBrk="1" hangingPunct="1">
              <a:defRPr/>
            </a:pPr>
            <a:endParaRPr lang="en-US" altLang="zh-TW" sz="2600" dirty="0">
              <a:ea typeface="新細明體" charset="-120"/>
            </a:endParaRPr>
          </a:p>
          <a:p>
            <a:pPr eaLnBrk="1" hangingPunct="1">
              <a:defRPr/>
            </a:pPr>
            <a:endParaRPr lang="en-US" altLang="zh-TW" sz="2600" dirty="0">
              <a:ea typeface="新細明體" charset="-120"/>
            </a:endParaRPr>
          </a:p>
          <a:p>
            <a:pPr lvl="1" eaLnBrk="1" hangingPunct="1">
              <a:defRPr/>
            </a:pPr>
            <a:r>
              <a:rPr lang="en-US" altLang="zh-TW" sz="2600" dirty="0">
                <a:ea typeface="新細明體" charset="-120"/>
              </a:rPr>
              <a:t>This formula is suited for pricing preferred stocks</a:t>
            </a:r>
          </a:p>
          <a:p>
            <a:pPr lvl="2" eaLnBrk="1" hangingPunct="1">
              <a:defRPr/>
            </a:pPr>
            <a:r>
              <a:rPr lang="en-US" altLang="zh-TW" sz="2200" dirty="0">
                <a:ea typeface="新細明體" charset="-120"/>
              </a:rPr>
              <a:t>Considering a preferred stock paying a fixed dividend of $2 per share and the discount rate is 8%, then the value of this preferred stock can be computed as follows</a:t>
            </a:r>
          </a:p>
        </p:txBody>
      </p:sp>
      <p:graphicFrame>
        <p:nvGraphicFramePr>
          <p:cNvPr id="5122" name="Object 21"/>
          <p:cNvGraphicFramePr>
            <a:graphicFrameLocks noChangeAspect="1"/>
          </p:cNvGraphicFramePr>
          <p:nvPr/>
        </p:nvGraphicFramePr>
        <p:xfrm>
          <a:off x="1219200" y="1828800"/>
          <a:ext cx="6959600" cy="2133600"/>
        </p:xfrm>
        <a:graphic>
          <a:graphicData uri="http://schemas.openxmlformats.org/presentationml/2006/ole">
            <mc:AlternateContent xmlns:mc="http://schemas.openxmlformats.org/markup-compatibility/2006">
              <mc:Choice xmlns:v="urn:schemas-microsoft-com:vml" Requires="v">
                <p:oleObj spid="_x0000_s5858" name="Equation" r:id="rId3" imgW="3479760" imgH="1066680" progId="Equation.DSMT4">
                  <p:embed/>
                </p:oleObj>
              </mc:Choice>
              <mc:Fallback>
                <p:oleObj name="Equation" r:id="rId3" imgW="3479760" imgH="10666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6959600" cy="2133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6"/>
          <p:cNvGraphicFramePr>
            <a:graphicFrameLocks noChangeAspect="1"/>
          </p:cNvGraphicFramePr>
          <p:nvPr/>
        </p:nvGraphicFramePr>
        <p:xfrm>
          <a:off x="3352800" y="5765800"/>
          <a:ext cx="2565400" cy="787400"/>
        </p:xfrm>
        <a:graphic>
          <a:graphicData uri="http://schemas.openxmlformats.org/presentationml/2006/ole">
            <mc:AlternateContent xmlns:mc="http://schemas.openxmlformats.org/markup-compatibility/2006">
              <mc:Choice xmlns:v="urn:schemas-microsoft-com:vml" Requires="v">
                <p:oleObj spid="_x0000_s5859" name="Equation" r:id="rId5" imgW="1282680" imgH="393480" progId="Equation.DSMT4">
                  <p:embed/>
                </p:oleObj>
              </mc:Choice>
              <mc:Fallback>
                <p:oleObj name="Equation" r:id="rId5" imgW="1282680" imgH="3934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765800"/>
                        <a:ext cx="2565400" cy="787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9144000" cy="762000"/>
          </a:xfrm>
          <a:noFill/>
        </p:spPr>
        <p:txBody>
          <a:bodyPr lIns="90488" tIns="44450" rIns="90488" bIns="44450" anchor="b"/>
          <a:lstStyle/>
          <a:p>
            <a:pPr eaLnBrk="1" hangingPunct="1"/>
            <a:r>
              <a:rPr lang="en-US" altLang="zh-TW">
                <a:ea typeface="新細明體" charset="-120"/>
              </a:rPr>
              <a:t>Constant Growth Model</a:t>
            </a:r>
          </a:p>
        </p:txBody>
      </p:sp>
      <p:sp>
        <p:nvSpPr>
          <p:cNvPr id="18436" name="Rectangle 4"/>
          <p:cNvSpPr>
            <a:spLocks noGrp="1" noChangeArrowheads="1"/>
          </p:cNvSpPr>
          <p:nvPr>
            <p:ph type="body" sz="half" idx="2"/>
          </p:nvPr>
        </p:nvSpPr>
        <p:spPr>
          <a:xfrm>
            <a:off x="457200" y="762000"/>
            <a:ext cx="8229600" cy="5216525"/>
          </a:xfrm>
        </p:spPr>
        <p:txBody>
          <a:bodyPr lIns="90488" tIns="44450" rIns="90488" bIns="44450"/>
          <a:lstStyle/>
          <a:p>
            <a:pPr eaLnBrk="1" hangingPunct="1">
              <a:defRPr/>
            </a:pPr>
            <a:r>
              <a:rPr lang="en-US" altLang="zh-TW" sz="3000" dirty="0">
                <a:ea typeface="新細明體" charset="-120"/>
              </a:rPr>
              <a:t>For stocks that have dividends that are expected to grow at a constant rate, </a:t>
            </a:r>
            <a:r>
              <a:rPr lang="en-US" altLang="zh-TW" sz="3000" i="1" dirty="0">
                <a:ea typeface="新細明體" charset="-120"/>
              </a:rPr>
              <a:t>g</a:t>
            </a:r>
            <a:r>
              <a:rPr lang="en-US" altLang="zh-TW" sz="3000" dirty="0">
                <a:ea typeface="新細明體" charset="-120"/>
              </a:rPr>
              <a:t> </a:t>
            </a:r>
          </a:p>
        </p:txBody>
      </p:sp>
      <p:graphicFrame>
        <p:nvGraphicFramePr>
          <p:cNvPr id="6146" name="Object 21"/>
          <p:cNvGraphicFramePr>
            <a:graphicFrameLocks noChangeAspect="1"/>
          </p:cNvGraphicFramePr>
          <p:nvPr>
            <p:extLst>
              <p:ext uri="{D42A27DB-BD31-4B8C-83A1-F6EECF244321}">
                <p14:modId xmlns:p14="http://schemas.microsoft.com/office/powerpoint/2010/main" val="2297127453"/>
              </p:ext>
            </p:extLst>
          </p:nvPr>
        </p:nvGraphicFramePr>
        <p:xfrm>
          <a:off x="1447800" y="1828800"/>
          <a:ext cx="6299136" cy="2519424"/>
        </p:xfrm>
        <a:graphic>
          <a:graphicData uri="http://schemas.openxmlformats.org/presentationml/2006/ole">
            <mc:AlternateContent xmlns:mc="http://schemas.openxmlformats.org/markup-compatibility/2006">
              <mc:Choice xmlns:v="urn:schemas-microsoft-com:vml" Requires="v">
                <p:oleObj spid="_x0000_s6517" name="Equation" r:id="rId3" imgW="3936960" imgH="1574640" progId="Equation.DSMT4">
                  <p:embed/>
                </p:oleObj>
              </mc:Choice>
              <mc:Fallback>
                <p:oleObj name="Equation" r:id="rId3" imgW="3936960" imgH="157464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28800"/>
                        <a:ext cx="6299136" cy="251942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文字方塊 17"/>
          <p:cNvSpPr txBox="1">
            <a:spLocks noChangeArrowheads="1"/>
          </p:cNvSpPr>
          <p:nvPr/>
        </p:nvSpPr>
        <p:spPr bwMode="auto">
          <a:xfrm>
            <a:off x="304800" y="4389581"/>
            <a:ext cx="8686800" cy="2339102"/>
          </a:xfrm>
          <a:prstGeom prst="rect">
            <a:avLst/>
          </a:prstGeom>
          <a:noFill/>
          <a:ln w="9525">
            <a:noFill/>
            <a:miter lim="800000"/>
            <a:headEnd/>
            <a:tailEnd/>
          </a:ln>
        </p:spPr>
        <p:txBody>
          <a:bodyPr wrap="square">
            <a:spAutoFit/>
          </a:bodyPr>
          <a:lstStyle/>
          <a:p>
            <a:pPr marL="265113" indent="-265113">
              <a:spcBef>
                <a:spcPts val="400"/>
              </a:spcBef>
              <a:defRPr/>
            </a:pPr>
            <a:r>
              <a:rPr lang="en-US" altLang="zh-TW" sz="1700" dirty="0">
                <a:latin typeface="+mn-lt"/>
                <a:ea typeface="新細明體" charset="-120"/>
              </a:rPr>
              <a:t>※ The constant growth DDM is valid only when </a:t>
            </a:r>
            <a:r>
              <a:rPr lang="en-US" altLang="zh-TW" sz="1700" i="1" dirty="0">
                <a:latin typeface="+mn-lt"/>
                <a:ea typeface="新細明體" charset="-120"/>
              </a:rPr>
              <a:t>g</a:t>
            </a:r>
            <a:r>
              <a:rPr lang="en-US" altLang="zh-TW" sz="1700" dirty="0">
                <a:latin typeface="+mn-lt"/>
                <a:ea typeface="新細明體" charset="-120"/>
              </a:rPr>
              <a:t> is less than </a:t>
            </a:r>
            <a:r>
              <a:rPr lang="en-US" altLang="zh-TW" sz="1700" i="1" dirty="0">
                <a:latin typeface="+mn-lt"/>
                <a:ea typeface="新細明體" charset="-120"/>
              </a:rPr>
              <a:t>k</a:t>
            </a:r>
          </a:p>
          <a:p>
            <a:pPr marL="265113" indent="-265113">
              <a:spcBef>
                <a:spcPts val="400"/>
              </a:spcBef>
              <a:defRPr/>
            </a:pPr>
            <a:r>
              <a:rPr lang="en-US" altLang="zh-TW" sz="1700" dirty="0">
                <a:latin typeface="+mn-lt"/>
                <a:ea typeface="新細明體" charset="-120"/>
              </a:rPr>
              <a:t>※ In practice, </a:t>
            </a:r>
            <a:r>
              <a:rPr lang="en-US" altLang="zh-TW" sz="1700" i="1" dirty="0">
                <a:latin typeface="+mn-lt"/>
                <a:ea typeface="新細明體" charset="-120"/>
              </a:rPr>
              <a:t>g</a:t>
            </a:r>
            <a:r>
              <a:rPr lang="en-US" altLang="zh-TW" sz="1700" dirty="0">
                <a:latin typeface="+mn-lt"/>
                <a:ea typeface="新細明體" charset="-120"/>
              </a:rPr>
              <a:t> is higher than </a:t>
            </a:r>
            <a:r>
              <a:rPr lang="en-US" altLang="zh-TW" sz="1700" i="1" dirty="0">
                <a:latin typeface="+mn-lt"/>
                <a:ea typeface="新細明體" charset="-120"/>
              </a:rPr>
              <a:t>k</a:t>
            </a:r>
            <a:r>
              <a:rPr lang="en-US" altLang="zh-TW" sz="1700" dirty="0">
                <a:latin typeface="+mn-lt"/>
                <a:ea typeface="新細明體" charset="-120"/>
              </a:rPr>
              <a:t> </a:t>
            </a:r>
            <a:r>
              <a:rPr lang="en-US" altLang="zh-TW" sz="1700" dirty="0">
                <a:solidFill>
                  <a:srgbClr val="FFFFFF"/>
                </a:solidFill>
                <a:latin typeface="+mn-lt"/>
                <a:ea typeface="新細明體" charset="-120"/>
              </a:rPr>
              <a:t>occasionally</a:t>
            </a:r>
            <a:r>
              <a:rPr lang="en-US" altLang="zh-TW" sz="1700" dirty="0">
                <a:latin typeface="+mn-lt"/>
                <a:ea typeface="新細明體" charset="-120"/>
              </a:rPr>
              <a:t>, but it cannot maintain for a long run. Because you can treat </a:t>
            </a:r>
            <a:r>
              <a:rPr lang="en-US" altLang="zh-TW" sz="1700" i="1" dirty="0">
                <a:latin typeface="+mn-lt"/>
                <a:ea typeface="新細明體" charset="-120"/>
              </a:rPr>
              <a:t>k</a:t>
            </a:r>
            <a:r>
              <a:rPr lang="en-US" altLang="zh-TW" sz="1700" dirty="0">
                <a:latin typeface="+mn-lt"/>
                <a:ea typeface="新細明體" charset="-120"/>
              </a:rPr>
              <a:t> as the average return that a firm should offer (or can generate), it is impossible for a firm to generate 20% returns but with the dividends to grow at 30% for a long run</a:t>
            </a:r>
            <a:endParaRPr lang="en-US" altLang="zh-TW" sz="1700" i="1" dirty="0">
              <a:latin typeface="+mn-lt"/>
              <a:ea typeface="新細明體" charset="-120"/>
            </a:endParaRPr>
          </a:p>
          <a:p>
            <a:pPr marL="265113" indent="-265113">
              <a:spcBef>
                <a:spcPts val="400"/>
              </a:spcBef>
              <a:defRPr/>
            </a:pPr>
            <a:r>
              <a:rPr lang="en-US" altLang="zh-TW" sz="1700" dirty="0">
                <a:latin typeface="+mn-lt"/>
                <a:ea typeface="新細明體" charset="-120"/>
              </a:rPr>
              <a:t>※ The stock value will be greater for 1) the larger expected dividend payment, </a:t>
            </a:r>
            <a:r>
              <a:rPr lang="en-US" altLang="zh-TW" sz="1700" i="1" dirty="0">
                <a:latin typeface="+mn-lt"/>
                <a:ea typeface="新細明體" charset="-120"/>
              </a:rPr>
              <a:t>D</a:t>
            </a:r>
            <a:r>
              <a:rPr lang="en-US" altLang="zh-TW" sz="1700" baseline="-25000" dirty="0">
                <a:latin typeface="+mn-lt"/>
                <a:ea typeface="新細明體" charset="-120"/>
              </a:rPr>
              <a:t>1</a:t>
            </a:r>
            <a:r>
              <a:rPr lang="en-US" altLang="zh-TW" sz="1700" dirty="0">
                <a:latin typeface="+mn-lt"/>
                <a:ea typeface="新細明體" charset="-120"/>
              </a:rPr>
              <a:t>; 2) the lower required rate of return, </a:t>
            </a:r>
            <a:r>
              <a:rPr lang="en-US" altLang="zh-TW" sz="1700" i="1" dirty="0">
                <a:latin typeface="+mn-lt"/>
                <a:ea typeface="新細明體" charset="-120"/>
              </a:rPr>
              <a:t>k</a:t>
            </a:r>
            <a:r>
              <a:rPr lang="en-US" altLang="zh-TW" sz="1700" dirty="0">
                <a:latin typeface="+mn-lt"/>
                <a:ea typeface="新細明體" charset="-120"/>
              </a:rPr>
              <a:t>; 3) the higher expected growth rate of dividends, </a:t>
            </a:r>
            <a:r>
              <a:rPr lang="en-US" altLang="zh-TW" sz="1700" i="1" dirty="0">
                <a:latin typeface="+mn-lt"/>
                <a:ea typeface="新細明體" charset="-120"/>
              </a:rPr>
              <a:t>g</a:t>
            </a:r>
          </a:p>
          <a:p>
            <a:pPr marL="265113" indent="-265113">
              <a:spcBef>
                <a:spcPts val="400"/>
              </a:spcBef>
              <a:defRPr/>
            </a:pPr>
            <a:r>
              <a:rPr lang="en-US" altLang="zh-TW" sz="1700" dirty="0">
                <a:latin typeface="+mn-lt"/>
                <a:ea typeface="新細明體" charset="-120"/>
              </a:rPr>
              <a:t>※ This model is also known as </a:t>
            </a:r>
            <a:r>
              <a:rPr lang="en-US" altLang="zh-TW" sz="1700" dirty="0">
                <a:latin typeface="+mn-lt"/>
              </a:rPr>
              <a:t>Gordon Model</a:t>
            </a:r>
            <a:endParaRPr lang="zh-TW" altLang="en-US" sz="1700" i="1" dirty="0">
              <a:latin typeface="+mn-lt"/>
              <a:ea typeface="新細明體" charset="-12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742950"/>
          </a:xfrm>
          <a:noFill/>
        </p:spPr>
        <p:txBody>
          <a:bodyPr lIns="90488" tIns="44450" rIns="90488" bIns="44450" anchor="b"/>
          <a:lstStyle/>
          <a:p>
            <a:pPr eaLnBrk="1" hangingPunct="1"/>
            <a:r>
              <a:rPr lang="en-US" altLang="zh-TW">
                <a:ea typeface="新細明體" charset="-120"/>
              </a:rPr>
              <a:t>Constant Growth Model: Example</a:t>
            </a:r>
          </a:p>
        </p:txBody>
      </p:sp>
      <p:pic>
        <p:nvPicPr>
          <p:cNvPr id="3379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3596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6" name="直線接點 4"/>
          <p:cNvCxnSpPr>
            <a:cxnSpLocks noChangeShapeType="1"/>
          </p:cNvCxnSpPr>
          <p:nvPr/>
        </p:nvCxnSpPr>
        <p:spPr bwMode="auto">
          <a:xfrm>
            <a:off x="762000" y="2590800"/>
            <a:ext cx="76962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797" name="直線接點 6"/>
          <p:cNvCxnSpPr>
            <a:cxnSpLocks noChangeShapeType="1"/>
          </p:cNvCxnSpPr>
          <p:nvPr/>
        </p:nvCxnSpPr>
        <p:spPr bwMode="auto">
          <a:xfrm>
            <a:off x="533400" y="2819400"/>
            <a:ext cx="4953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798" name="直線接點 8"/>
          <p:cNvCxnSpPr>
            <a:cxnSpLocks noChangeShapeType="1"/>
          </p:cNvCxnSpPr>
          <p:nvPr/>
        </p:nvCxnSpPr>
        <p:spPr bwMode="auto">
          <a:xfrm>
            <a:off x="6096000" y="2743200"/>
            <a:ext cx="2209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799" name="直線接點 10"/>
          <p:cNvCxnSpPr>
            <a:cxnSpLocks noChangeShapeType="1"/>
          </p:cNvCxnSpPr>
          <p:nvPr/>
        </p:nvCxnSpPr>
        <p:spPr bwMode="auto">
          <a:xfrm>
            <a:off x="533400" y="3062288"/>
            <a:ext cx="19812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0" name="直線接點 12"/>
          <p:cNvCxnSpPr>
            <a:cxnSpLocks noChangeShapeType="1"/>
          </p:cNvCxnSpPr>
          <p:nvPr/>
        </p:nvCxnSpPr>
        <p:spPr bwMode="auto">
          <a:xfrm>
            <a:off x="2209800" y="4502150"/>
            <a:ext cx="2133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4" name="文字方塊 23"/>
          <p:cNvSpPr txBox="1">
            <a:spLocks noChangeArrowheads="1"/>
          </p:cNvSpPr>
          <p:nvPr/>
        </p:nvSpPr>
        <p:spPr bwMode="auto">
          <a:xfrm>
            <a:off x="304800" y="5528007"/>
            <a:ext cx="8610600" cy="646331"/>
          </a:xfrm>
          <a:prstGeom prst="rect">
            <a:avLst/>
          </a:prstGeom>
          <a:noFill/>
          <a:ln w="9525">
            <a:noFill/>
            <a:miter lim="800000"/>
            <a:headEnd/>
            <a:tailEnd/>
          </a:ln>
        </p:spPr>
        <p:txBody>
          <a:bodyPr>
            <a:spAutoFit/>
          </a:bodyPr>
          <a:lstStyle/>
          <a:p>
            <a:pPr marL="271463" indent="-271463">
              <a:spcBef>
                <a:spcPts val="600"/>
              </a:spcBef>
              <a:defRPr/>
            </a:pPr>
            <a:r>
              <a:rPr lang="en-US" altLang="zh-TW" sz="1800" dirty="0">
                <a:latin typeface="+mn-lt"/>
                <a:ea typeface="新細明體" charset="-120"/>
                <a:cs typeface="Times New Roman" panose="02020603050405020304" pitchFamily="18" charset="0"/>
              </a:rPr>
              <a:t>※ The above example shows that for firms with higher beta and thus higher degree of the systematic risk, they are with lower intrinsic values</a:t>
            </a:r>
            <a:endParaRPr lang="zh-TW" altLang="en-US" sz="1800" dirty="0">
              <a:latin typeface="+mn-lt"/>
              <a:ea typeface="新細明體" charset="-120"/>
              <a:cs typeface="Times New Roman" panose="02020603050405020304" pitchFamily="18" charset="0"/>
            </a:endParaRPr>
          </a:p>
        </p:txBody>
      </p:sp>
      <p:sp>
        <p:nvSpPr>
          <p:cNvPr id="2" name="文字方塊 1"/>
          <p:cNvSpPr txBox="1"/>
          <p:nvPr/>
        </p:nvSpPr>
        <p:spPr>
          <a:xfrm>
            <a:off x="6096000" y="2987874"/>
            <a:ext cx="2590799" cy="738664"/>
          </a:xfrm>
          <a:prstGeom prst="rect">
            <a:avLst/>
          </a:prstGeom>
          <a:noFill/>
          <a:ln>
            <a:solidFill>
              <a:srgbClr val="FF0000"/>
            </a:solidFill>
          </a:ln>
        </p:spPr>
        <p:txBody>
          <a:bodyPr wrap="square" rtlCol="0">
            <a:spAutoFit/>
          </a:bodyPr>
          <a:lstStyle/>
          <a:p>
            <a:r>
              <a:rPr lang="en-US" altLang="zh-TW" sz="1400" dirty="0">
                <a:solidFill>
                  <a:srgbClr val="FF0000"/>
                </a:solidFill>
              </a:rPr>
              <a:t>Changing to “market capitalization rate (using the CAPM)” in the 12</a:t>
            </a:r>
            <a:r>
              <a:rPr lang="en-US" altLang="zh-TW" sz="1400" baseline="30000" dirty="0">
                <a:solidFill>
                  <a:srgbClr val="FF0000"/>
                </a:solidFill>
              </a:rPr>
              <a:t>th</a:t>
            </a:r>
            <a:r>
              <a:rPr lang="en-US" altLang="zh-TW" sz="1400" dirty="0">
                <a:solidFill>
                  <a:srgbClr val="FF0000"/>
                </a:solidFill>
              </a:rPr>
              <a:t> ed.</a:t>
            </a:r>
            <a:endParaRPr lang="zh-TW" altLang="en-US" sz="1400" dirty="0">
              <a:solidFill>
                <a:srgbClr val="FF0000"/>
              </a:solidFill>
            </a:endParaRPr>
          </a:p>
        </p:txBody>
      </p:sp>
      <p:cxnSp>
        <p:nvCxnSpPr>
          <p:cNvPr id="4" name="直線單箭頭接點 3"/>
          <p:cNvCxnSpPr/>
          <p:nvPr/>
        </p:nvCxnSpPr>
        <p:spPr bwMode="auto">
          <a:xfrm>
            <a:off x="7277100" y="2819400"/>
            <a:ext cx="0" cy="16847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76200"/>
            <a:ext cx="9144000" cy="800100"/>
          </a:xfrm>
          <a:noFill/>
        </p:spPr>
        <p:txBody>
          <a:bodyPr lIns="90488" tIns="44450" rIns="90488" bIns="44450" anchor="b"/>
          <a:lstStyle/>
          <a:p>
            <a:pPr eaLnBrk="1" hangingPunct="1"/>
            <a:r>
              <a:rPr lang="en-US" altLang="zh-TW" dirty="0">
                <a:ea typeface="新細明體" charset="-120"/>
              </a:rPr>
              <a:t>Discounted Cash Flow (DCF) Formula</a:t>
            </a:r>
          </a:p>
        </p:txBody>
      </p:sp>
      <p:graphicFrame>
        <p:nvGraphicFramePr>
          <p:cNvPr id="7170" name="Object 21"/>
          <p:cNvGraphicFramePr>
            <a:graphicFrameLocks noChangeAspect="1"/>
          </p:cNvGraphicFramePr>
          <p:nvPr>
            <p:extLst>
              <p:ext uri="{D42A27DB-BD31-4B8C-83A1-F6EECF244321}">
                <p14:modId xmlns:p14="http://schemas.microsoft.com/office/powerpoint/2010/main" val="3799751305"/>
              </p:ext>
            </p:extLst>
          </p:nvPr>
        </p:nvGraphicFramePr>
        <p:xfrm>
          <a:off x="558800" y="1447800"/>
          <a:ext cx="8051800" cy="2235200"/>
        </p:xfrm>
        <a:graphic>
          <a:graphicData uri="http://schemas.openxmlformats.org/presentationml/2006/ole">
            <mc:AlternateContent xmlns:mc="http://schemas.openxmlformats.org/markup-compatibility/2006">
              <mc:Choice xmlns:v="urn:schemas-microsoft-com:vml" Requires="v">
                <p:oleObj spid="_x0000_s7540" name="Equation" r:id="rId3" imgW="4025880" imgH="1117440" progId="Equation.DSMT4">
                  <p:embed/>
                </p:oleObj>
              </mc:Choice>
              <mc:Fallback>
                <p:oleObj name="Equation" r:id="rId3" imgW="4025880" imgH="1117440" progId="Equation.DSMT4">
                  <p:embed/>
                  <p:pic>
                    <p:nvPicPr>
                      <p:cNvPr id="0" name="Object 21"/>
                      <p:cNvPicPr>
                        <a:picLocks noChangeAspect="1" noChangeArrowheads="1"/>
                      </p:cNvPicPr>
                      <p:nvPr/>
                    </p:nvPicPr>
                    <p:blipFill>
                      <a:blip r:embed="rId4"/>
                      <a:srcRect/>
                      <a:stretch>
                        <a:fillRect/>
                      </a:stretch>
                    </p:blipFill>
                    <p:spPr bwMode="auto">
                      <a:xfrm>
                        <a:off x="558800" y="1447800"/>
                        <a:ext cx="8051800" cy="2235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文字方塊 17"/>
          <p:cNvSpPr txBox="1">
            <a:spLocks noChangeArrowheads="1"/>
          </p:cNvSpPr>
          <p:nvPr/>
        </p:nvSpPr>
        <p:spPr bwMode="auto">
          <a:xfrm>
            <a:off x="609600" y="3886200"/>
            <a:ext cx="8001000" cy="2185214"/>
          </a:xfrm>
          <a:prstGeom prst="rect">
            <a:avLst/>
          </a:prstGeom>
          <a:noFill/>
          <a:ln w="9525">
            <a:noFill/>
            <a:miter lim="800000"/>
            <a:headEnd/>
            <a:tailEnd/>
          </a:ln>
        </p:spPr>
        <p:txBody>
          <a:bodyPr>
            <a:spAutoFit/>
          </a:bodyPr>
          <a:lstStyle/>
          <a:p>
            <a:pPr marL="265113" indent="-265113">
              <a:spcBef>
                <a:spcPts val="600"/>
              </a:spcBef>
              <a:defRPr/>
            </a:pPr>
            <a:r>
              <a:rPr lang="en-US" altLang="zh-TW" sz="1800" dirty="0">
                <a:latin typeface="+mn-lt"/>
                <a:ea typeface="新細明體" charset="-120"/>
              </a:rPr>
              <a:t>※ By estimating the expected dividend yield </a:t>
            </a:r>
            <a:r>
              <a:rPr lang="en-US" altLang="zh-TW" sz="1800" i="1" dirty="0">
                <a:latin typeface="+mn-lt"/>
                <a:ea typeface="新細明體" charset="-120"/>
              </a:rPr>
              <a:t>D</a:t>
            </a:r>
            <a:r>
              <a:rPr lang="en-US" altLang="zh-TW" sz="1800" baseline="-25000" dirty="0">
                <a:latin typeface="+mn-lt"/>
                <a:ea typeface="新細明體" charset="-120"/>
              </a:rPr>
              <a:t>1</a:t>
            </a:r>
            <a:r>
              <a:rPr lang="en-US" altLang="zh-TW" sz="1800" dirty="0">
                <a:latin typeface="+mn-lt"/>
                <a:ea typeface="新細明體" charset="-120"/>
              </a:rPr>
              <a:t>/</a:t>
            </a:r>
            <a:r>
              <a:rPr lang="en-US" altLang="zh-TW" sz="1800" i="1" dirty="0">
                <a:latin typeface="+mn-lt"/>
                <a:ea typeface="新細明體" charset="-120"/>
              </a:rPr>
              <a:t>P</a:t>
            </a:r>
            <a:r>
              <a:rPr lang="en-US" altLang="zh-TW" sz="1800" baseline="-25000" dirty="0">
                <a:latin typeface="+mn-lt"/>
                <a:ea typeface="新細明體" charset="-120"/>
              </a:rPr>
              <a:t>0</a:t>
            </a:r>
            <a:r>
              <a:rPr lang="en-US" altLang="zh-TW" sz="1800" dirty="0">
                <a:latin typeface="+mn-lt"/>
                <a:ea typeface="新細明體" charset="-120"/>
              </a:rPr>
              <a:t> and the growth rate of dividends, we can derive the market capitalization rate (or the consensus required rate of return), </a:t>
            </a:r>
            <a:r>
              <a:rPr lang="en-US" altLang="zh-TW" sz="1800" i="1" dirty="0">
                <a:latin typeface="+mn-lt"/>
                <a:ea typeface="新細明體" charset="-120"/>
              </a:rPr>
              <a:t>k</a:t>
            </a:r>
          </a:p>
          <a:p>
            <a:pPr marL="265113" indent="-265113">
              <a:spcBef>
                <a:spcPts val="600"/>
              </a:spcBef>
              <a:defRPr/>
            </a:pPr>
            <a:r>
              <a:rPr lang="en-US" altLang="zh-TW" sz="1800" dirty="0">
                <a:latin typeface="+mn-lt"/>
                <a:ea typeface="新細明體" charset="-120"/>
              </a:rPr>
              <a:t>※ This is another way to estimate the expected required rate of return other than the CAPM, and the advantage of this kind of estimation is to take the information of the stock price today into consideration</a:t>
            </a:r>
            <a:endParaRPr lang="en-US" altLang="zh-TW" sz="1800" i="1" dirty="0">
              <a:latin typeface="+mn-lt"/>
              <a:ea typeface="新細明體" charset="-120"/>
            </a:endParaRPr>
          </a:p>
          <a:p>
            <a:pPr marL="265113" indent="-265113">
              <a:spcBef>
                <a:spcPts val="600"/>
              </a:spcBef>
              <a:defRPr/>
            </a:pPr>
            <a:r>
              <a:rPr lang="en-US" altLang="zh-TW" sz="1800" dirty="0">
                <a:latin typeface="+mn-lt"/>
                <a:ea typeface="新細明體" charset="-120"/>
              </a:rPr>
              <a:t>※ This equation is known as the </a:t>
            </a:r>
            <a:r>
              <a:rPr lang="en-US" altLang="zh-TW" sz="1800" i="1" dirty="0">
                <a:latin typeface="+mn-lt"/>
                <a:ea typeface="新細明體" charset="-120"/>
              </a:rPr>
              <a:t>discounted cash flow formula</a:t>
            </a:r>
            <a:r>
              <a:rPr lang="en-US" altLang="zh-TW" sz="1800" dirty="0">
                <a:latin typeface="+mn-lt"/>
                <a:ea typeface="新細明體" charset="-120"/>
              </a:rPr>
              <a:t> (DCF formula)</a:t>
            </a:r>
            <a:endParaRPr lang="zh-TW" altLang="en-US" sz="1800" dirty="0">
              <a:latin typeface="+mn-lt"/>
              <a:ea typeface="新細明體" charset="-12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52400"/>
            <a:ext cx="9144000" cy="742950"/>
          </a:xfrm>
          <a:noFill/>
        </p:spPr>
        <p:txBody>
          <a:bodyPr lIns="90488" tIns="44450" rIns="90488" bIns="44450" anchor="b"/>
          <a:lstStyle/>
          <a:p>
            <a:pPr eaLnBrk="1" hangingPunct="1"/>
            <a:r>
              <a:rPr lang="en-US" altLang="zh-TW" sz="3600">
                <a:ea typeface="新細明體" charset="-120"/>
              </a:rPr>
              <a:t>Dividend Payout Ratio and Plowback Ratio</a:t>
            </a:r>
          </a:p>
        </p:txBody>
      </p:sp>
      <p:sp>
        <p:nvSpPr>
          <p:cNvPr id="12" name="Rectangle 4"/>
          <p:cNvSpPr>
            <a:spLocks noGrp="1" noChangeArrowheads="1"/>
          </p:cNvSpPr>
          <p:nvPr>
            <p:ph type="body" sz="half" idx="2"/>
          </p:nvPr>
        </p:nvSpPr>
        <p:spPr>
          <a:xfrm>
            <a:off x="609600" y="1143000"/>
            <a:ext cx="8077200" cy="3429000"/>
          </a:xfrm>
        </p:spPr>
        <p:txBody>
          <a:bodyPr lIns="90488" tIns="44450" rIns="90488" bIns="44450"/>
          <a:lstStyle/>
          <a:p>
            <a:pPr eaLnBrk="1" hangingPunct="1">
              <a:defRPr/>
            </a:pPr>
            <a:r>
              <a:rPr lang="en-US" altLang="zh-TW" sz="3000" dirty="0">
                <a:ea typeface="新細明體" charset="-120"/>
              </a:rPr>
              <a:t>Dividend payout ratio (</a:t>
            </a:r>
            <a:r>
              <a:rPr lang="zh-TW" altLang="en-US" sz="3000" dirty="0">
                <a:ea typeface="新細明體" charset="-120"/>
              </a:rPr>
              <a:t>股息分配率</a:t>
            </a:r>
            <a:r>
              <a:rPr lang="en-US" altLang="zh-TW" sz="3000" dirty="0">
                <a:ea typeface="新細明體" charset="-120"/>
              </a:rPr>
              <a:t>)</a:t>
            </a:r>
          </a:p>
          <a:p>
            <a:pPr lvl="1" eaLnBrk="1" hangingPunct="1">
              <a:defRPr/>
            </a:pPr>
            <a:r>
              <a:rPr lang="en-US" altLang="zh-TW" sz="2600" dirty="0">
                <a:ea typeface="新細明體" charset="-120"/>
              </a:rPr>
              <a:t>Percentage of earnings paid out as dividends</a:t>
            </a:r>
          </a:p>
          <a:p>
            <a:pPr eaLnBrk="1" hangingPunct="1">
              <a:defRPr/>
            </a:pPr>
            <a:r>
              <a:rPr lang="en-US" altLang="zh-TW" sz="3000" dirty="0">
                <a:ea typeface="新細明體" charset="-120"/>
              </a:rPr>
              <a:t>Plowback ratio (</a:t>
            </a:r>
            <a:r>
              <a:rPr lang="zh-TW" altLang="en-US" sz="3000" dirty="0">
                <a:ea typeface="新細明體" charset="-120"/>
              </a:rPr>
              <a:t>盈餘轉投資比例</a:t>
            </a:r>
            <a:r>
              <a:rPr lang="en-US" altLang="zh-TW" sz="3000" dirty="0">
                <a:ea typeface="新細明體" charset="-120"/>
              </a:rPr>
              <a:t>)</a:t>
            </a:r>
          </a:p>
          <a:p>
            <a:pPr lvl="1" eaLnBrk="1" hangingPunct="1">
              <a:defRPr/>
            </a:pPr>
            <a:r>
              <a:rPr lang="en-US" altLang="zh-TW" sz="2600" dirty="0">
                <a:ea typeface="新細明體" charset="-120"/>
              </a:rPr>
              <a:t>The proportion of the firm’s earnings that is reinvested in the business (not paid out as dividends)</a:t>
            </a:r>
          </a:p>
          <a:p>
            <a:pPr eaLnBrk="1" hangingPunct="1">
              <a:buFont typeface="Wingdings" pitchFamily="2" charset="2"/>
              <a:buNone/>
              <a:defRPr/>
            </a:pPr>
            <a:r>
              <a:rPr lang="en-US" altLang="zh-TW" sz="3000" dirty="0">
                <a:ea typeface="新細明體" charset="-120"/>
              </a:rPr>
              <a:t>※ Plowback ratio + Dividend payout ratio = 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990600"/>
            <a:ext cx="8610600" cy="5638800"/>
          </a:xfrm>
        </p:spPr>
        <p:txBody>
          <a:bodyPr lIns="90488" tIns="44450" rIns="90488" bIns="44450"/>
          <a:lstStyle/>
          <a:p>
            <a:pPr eaLnBrk="1" hangingPunct="1">
              <a:spcBef>
                <a:spcPts val="600"/>
              </a:spcBef>
              <a:defRPr/>
            </a:pPr>
            <a:r>
              <a:rPr lang="en-US" altLang="zh-TW" sz="3000" dirty="0">
                <a:ea typeface="新細明體" charset="-120"/>
              </a:rPr>
              <a:t>Introduce several fundamental analysis models (</a:t>
            </a:r>
            <a:r>
              <a:rPr lang="zh-TW" altLang="en-US" sz="3000" dirty="0">
                <a:ea typeface="新細明體" charset="-120"/>
              </a:rPr>
              <a:t>基本分析模型</a:t>
            </a:r>
            <a:r>
              <a:rPr lang="en-US" altLang="zh-TW" sz="3000" dirty="0">
                <a:ea typeface="新細明體" charset="-120"/>
              </a:rPr>
              <a:t>), which helps to discover mispriced securities</a:t>
            </a:r>
          </a:p>
          <a:p>
            <a:pPr eaLnBrk="1" hangingPunct="1">
              <a:spcBef>
                <a:spcPts val="600"/>
              </a:spcBef>
              <a:defRPr/>
            </a:pPr>
            <a:r>
              <a:rPr lang="en-US" altLang="zh-TW" sz="3000" dirty="0">
                <a:ea typeface="新細明體" charset="-120"/>
              </a:rPr>
              <a:t>Four basic stock analysis models</a:t>
            </a:r>
          </a:p>
          <a:p>
            <a:pPr lvl="1" eaLnBrk="1" hangingPunct="1">
              <a:spcBef>
                <a:spcPts val="600"/>
              </a:spcBef>
              <a:defRPr/>
            </a:pPr>
            <a:r>
              <a:rPr lang="en-US" altLang="zh-TW" sz="2600" dirty="0">
                <a:ea typeface="新細明體" charset="-120"/>
              </a:rPr>
              <a:t>Valuation by </a:t>
            </a:r>
            <a:r>
              <a:rPr lang="en-US" altLang="zh-TW" sz="2600" dirty="0" err="1">
                <a:ea typeface="新細明體" charset="-120"/>
              </a:rPr>
              <a:t>comparables</a:t>
            </a:r>
            <a:r>
              <a:rPr lang="en-US" altLang="zh-TW" sz="2600" dirty="0">
                <a:ea typeface="新細明體" charset="-120"/>
              </a:rPr>
              <a:t> (</a:t>
            </a:r>
            <a:r>
              <a:rPr lang="zh-TW" altLang="en-US" sz="2600" dirty="0">
                <a:ea typeface="新細明體" charset="-120"/>
              </a:rPr>
              <a:t>比較法</a:t>
            </a:r>
            <a:r>
              <a:rPr lang="en-US" altLang="zh-TW" sz="2600" dirty="0">
                <a:ea typeface="新細明體" charset="-120"/>
              </a:rPr>
              <a:t>)</a:t>
            </a:r>
          </a:p>
          <a:p>
            <a:pPr lvl="1" eaLnBrk="1" hangingPunct="1">
              <a:spcBef>
                <a:spcPts val="600"/>
              </a:spcBef>
              <a:defRPr/>
            </a:pPr>
            <a:r>
              <a:rPr lang="en-US" altLang="zh-TW" sz="2600" dirty="0">
                <a:ea typeface="新細明體" charset="-120"/>
              </a:rPr>
              <a:t>Dividend discount models</a:t>
            </a:r>
            <a:r>
              <a:rPr lang="zh-TW" altLang="en-US" sz="2600" dirty="0">
                <a:ea typeface="新細明體" charset="-120"/>
              </a:rPr>
              <a:t> </a:t>
            </a:r>
            <a:r>
              <a:rPr lang="en-US" altLang="zh-TW" sz="2600" dirty="0">
                <a:ea typeface="新細明體" charset="-120"/>
              </a:rPr>
              <a:t>(</a:t>
            </a:r>
            <a:r>
              <a:rPr lang="zh-TW" altLang="en-US" sz="2600" dirty="0">
                <a:ea typeface="新細明體" charset="-120"/>
              </a:rPr>
              <a:t>股利折現模型</a:t>
            </a:r>
            <a:r>
              <a:rPr lang="en-US" altLang="zh-TW" sz="2600" dirty="0">
                <a:ea typeface="新細明體" charset="-120"/>
              </a:rPr>
              <a:t>)</a:t>
            </a:r>
          </a:p>
          <a:p>
            <a:pPr lvl="1" eaLnBrk="1" hangingPunct="1">
              <a:spcBef>
                <a:spcPts val="600"/>
              </a:spcBef>
              <a:defRPr/>
            </a:pPr>
            <a:r>
              <a:rPr lang="en-US" altLang="zh-TW" sz="2600" dirty="0">
                <a:ea typeface="新細明體" charset="-120"/>
              </a:rPr>
              <a:t>Price/Earnings ratios</a:t>
            </a:r>
            <a:r>
              <a:rPr lang="zh-TW" altLang="en-US" sz="2600" dirty="0">
                <a:ea typeface="新細明體" charset="-120"/>
              </a:rPr>
              <a:t> </a:t>
            </a:r>
            <a:r>
              <a:rPr lang="en-US" altLang="zh-TW" sz="2600" dirty="0">
                <a:ea typeface="新細明體" charset="-120"/>
              </a:rPr>
              <a:t>(</a:t>
            </a:r>
            <a:r>
              <a:rPr lang="zh-TW" altLang="en-US" sz="2600" dirty="0">
                <a:ea typeface="新細明體" charset="-120"/>
              </a:rPr>
              <a:t>本益比法</a:t>
            </a:r>
            <a:r>
              <a:rPr lang="en-US" altLang="zh-TW" sz="2600" dirty="0">
                <a:ea typeface="新細明體" charset="-120"/>
              </a:rPr>
              <a:t>)</a:t>
            </a:r>
          </a:p>
          <a:p>
            <a:pPr lvl="1" eaLnBrk="1" hangingPunct="1">
              <a:spcBef>
                <a:spcPts val="600"/>
              </a:spcBef>
              <a:defRPr/>
            </a:pPr>
            <a:r>
              <a:rPr lang="en-US" altLang="zh-TW" sz="2600" dirty="0">
                <a:ea typeface="新細明體" charset="-120"/>
              </a:rPr>
              <a:t>Free cash flow valuation model</a:t>
            </a:r>
            <a:r>
              <a:rPr lang="zh-TW" altLang="en-US" sz="2600" dirty="0">
                <a:ea typeface="新細明體" charset="-120"/>
              </a:rPr>
              <a:t> </a:t>
            </a:r>
            <a:r>
              <a:rPr lang="en-US" altLang="zh-TW" sz="2600" dirty="0">
                <a:ea typeface="新細明體" charset="-120"/>
              </a:rPr>
              <a:t>(</a:t>
            </a:r>
            <a:r>
              <a:rPr lang="zh-TW" altLang="en-US" sz="2600" dirty="0">
                <a:ea typeface="新細明體" charset="-120"/>
              </a:rPr>
              <a:t>自由現金流量評價法</a:t>
            </a:r>
            <a:r>
              <a:rPr lang="en-US" altLang="zh-TW" sz="2600" dirty="0">
                <a:ea typeface="新細明體" charset="-120"/>
              </a:rPr>
              <a:t>)</a:t>
            </a:r>
          </a:p>
          <a:p>
            <a:pPr eaLnBrk="1" hangingPunct="1">
              <a:spcBef>
                <a:spcPts val="600"/>
              </a:spcBef>
              <a:defRPr/>
            </a:pPr>
            <a:r>
              <a:rPr lang="en-US" altLang="zh-TW" sz="3000" dirty="0">
                <a:ea typeface="新細明體" charset="-120"/>
              </a:rPr>
              <a:t>Analysis models for aggregate stock markets</a:t>
            </a:r>
          </a:p>
          <a:p>
            <a:pPr lvl="1" eaLnBrk="1" hangingPunct="1">
              <a:spcBef>
                <a:spcPts val="600"/>
              </a:spcBef>
              <a:defRPr/>
            </a:pPr>
            <a:r>
              <a:rPr lang="en-US" altLang="zh-TW" sz="2600" dirty="0">
                <a:ea typeface="新細明體" charset="-120"/>
              </a:rPr>
              <a:t>Earnings multiplier approach (</a:t>
            </a:r>
            <a:r>
              <a:rPr lang="zh-TW" altLang="en-US" sz="2600" dirty="0">
                <a:ea typeface="新細明體" charset="-120"/>
              </a:rPr>
              <a:t>收益倍數法</a:t>
            </a:r>
            <a:r>
              <a:rPr lang="en-US" altLang="zh-TW" sz="2600" dirty="0">
                <a:ea typeface="新細明體" charset="-120"/>
              </a:rPr>
              <a:t>)</a:t>
            </a:r>
          </a:p>
        </p:txBody>
      </p:sp>
      <p:sp>
        <p:nvSpPr>
          <p:cNvPr id="24579"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13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9"/>
          <p:cNvSpPr>
            <a:spLocks noChangeArrowheads="1"/>
          </p:cNvSpPr>
          <p:nvPr/>
        </p:nvSpPr>
        <p:spPr bwMode="auto">
          <a:xfrm>
            <a:off x="457200" y="2057400"/>
            <a:ext cx="8534400" cy="4797425"/>
          </a:xfrm>
          <a:prstGeom prst="rect">
            <a:avLst/>
          </a:prstGeom>
          <a:noFill/>
          <a:ln w="9525">
            <a:noFill/>
            <a:miter lim="800000"/>
            <a:headEnd/>
            <a:tailEnd/>
          </a:ln>
        </p:spPr>
        <p:txBody>
          <a:bodyPr>
            <a:spAutoFit/>
          </a:bodyPr>
          <a:lstStyle/>
          <a:p>
            <a:pPr>
              <a:lnSpc>
                <a:spcPct val="98000"/>
              </a:lnSpc>
              <a:buFont typeface="Wingdings" pitchFamily="2" charset="2"/>
              <a:buNone/>
              <a:defRPr/>
            </a:pPr>
            <a:r>
              <a:rPr lang="en-US" altLang="zh-TW" dirty="0">
                <a:latin typeface="+mn-lt"/>
                <a:ea typeface="標楷體" pitchFamily="65" charset="-120"/>
                <a:cs typeface="Times New Roman" pitchFamily="18" charset="0"/>
              </a:rPr>
              <a:t>Suppose asset = equity = $25, and ROE = 20%</a:t>
            </a:r>
          </a:p>
          <a:p>
            <a:pPr>
              <a:lnSpc>
                <a:spcPct val="98000"/>
              </a:lnSpc>
              <a:buFont typeface="Wingdings" pitchFamily="2" charset="2"/>
              <a:buNone/>
              <a:defRPr/>
            </a:pPr>
            <a:r>
              <a:rPr lang="en-US" altLang="zh-TW" dirty="0">
                <a:latin typeface="+mn-lt"/>
                <a:ea typeface="標楷體" pitchFamily="65" charset="-120"/>
                <a:cs typeface="Times New Roman" pitchFamily="18" charset="0"/>
              </a:rPr>
              <a:t>   </a:t>
            </a:r>
            <a:r>
              <a:rPr lang="en-US" altLang="zh-TW" dirty="0">
                <a:sym typeface="Symbol"/>
              </a:rPr>
              <a:t> </a:t>
            </a:r>
            <a:r>
              <a:rPr lang="en-US" altLang="zh-TW" dirty="0">
                <a:latin typeface="+mn-lt"/>
                <a:ea typeface="標楷體" pitchFamily="65" charset="-120"/>
                <a:cs typeface="Times New Roman" pitchFamily="18" charset="0"/>
              </a:rPr>
              <a:t>The earnings for the first year is $25×20% = $5</a:t>
            </a:r>
          </a:p>
          <a:p>
            <a:pPr>
              <a:lnSpc>
                <a:spcPct val="98000"/>
              </a:lnSpc>
              <a:defRPr/>
            </a:pPr>
            <a:endParaRPr lang="en-US" altLang="zh-TW" sz="800" dirty="0">
              <a:latin typeface="+mn-lt"/>
              <a:ea typeface="標楷體" pitchFamily="65" charset="-120"/>
              <a:cs typeface="Times New Roman" pitchFamily="18" charset="0"/>
            </a:endParaRPr>
          </a:p>
          <a:p>
            <a:pPr>
              <a:lnSpc>
                <a:spcPct val="98000"/>
              </a:lnSpc>
              <a:buFont typeface="Wingdings" pitchFamily="2" charset="2"/>
              <a:buNone/>
              <a:defRPr/>
            </a:pPr>
            <a:r>
              <a:rPr lang="en-US" altLang="zh-TW" dirty="0">
                <a:latin typeface="+mn-lt"/>
                <a:ea typeface="標楷體" pitchFamily="65" charset="-120"/>
                <a:cs typeface="Times New Roman" pitchFamily="18" charset="0"/>
              </a:rPr>
              <a:t>If the plowback ratio = 40%, which implies the dividend payout ratio is 60%</a:t>
            </a:r>
          </a:p>
          <a:p>
            <a:pPr>
              <a:lnSpc>
                <a:spcPct val="98000"/>
              </a:lnSpc>
              <a:buFont typeface="Wingdings" pitchFamily="2" charset="2"/>
              <a:buNone/>
              <a:defRPr/>
            </a:pPr>
            <a:r>
              <a:rPr lang="en-US" altLang="zh-TW" dirty="0">
                <a:latin typeface="+mn-lt"/>
                <a:ea typeface="新細明體" charset="-120"/>
                <a:cs typeface="Times New Roman" pitchFamily="18" charset="0"/>
                <a:sym typeface="Symbol" pitchFamily="18" charset="2"/>
              </a:rPr>
              <a:t>   </a:t>
            </a:r>
            <a:r>
              <a:rPr lang="en-US" altLang="zh-TW" dirty="0">
                <a:sym typeface="Symbol"/>
              </a:rPr>
              <a:t></a:t>
            </a:r>
            <a:r>
              <a:rPr lang="en-US" altLang="zh-TW" dirty="0">
                <a:latin typeface="+mn-lt"/>
                <a:ea typeface="標楷體" pitchFamily="65" charset="-120"/>
                <a:cs typeface="Times New Roman" pitchFamily="18" charset="0"/>
              </a:rPr>
              <a:t> The shareholders receive $5</a:t>
            </a:r>
            <a:r>
              <a:rPr lang="en-US" altLang="zh-TW" dirty="0">
                <a:latin typeface="+mn-lt"/>
                <a:ea typeface="新細明體" charset="-120"/>
                <a:cs typeface="Times New Roman" pitchFamily="18" charset="0"/>
              </a:rPr>
              <a:t>×60% = $3</a:t>
            </a:r>
            <a:r>
              <a:rPr lang="en-US" altLang="zh-TW" dirty="0">
                <a:latin typeface="+mn-lt"/>
                <a:ea typeface="標楷體" pitchFamily="65" charset="-120"/>
              </a:rPr>
              <a:t> dividends</a:t>
            </a:r>
          </a:p>
          <a:p>
            <a:pPr>
              <a:lnSpc>
                <a:spcPct val="98000"/>
              </a:lnSpc>
              <a:buFont typeface="Wingdings" pitchFamily="2" charset="2"/>
              <a:buNone/>
              <a:defRPr/>
            </a:pPr>
            <a:r>
              <a:rPr lang="en-US" altLang="zh-TW" dirty="0">
                <a:latin typeface="+mn-lt"/>
                <a:ea typeface="標楷體" pitchFamily="65" charset="-120"/>
              </a:rPr>
              <a:t>The remaining $2 is reinvested into the firm. As a result, the asset value becomes $27</a:t>
            </a:r>
          </a:p>
          <a:p>
            <a:pPr>
              <a:lnSpc>
                <a:spcPct val="98000"/>
              </a:lnSpc>
              <a:defRPr/>
            </a:pPr>
            <a:r>
              <a:rPr lang="en-US" altLang="zh-TW" dirty="0">
                <a:latin typeface="+mn-lt"/>
                <a:ea typeface="標楷體" pitchFamily="65" charset="-120"/>
              </a:rPr>
              <a:t>   </a:t>
            </a:r>
            <a:r>
              <a:rPr lang="en-US" altLang="zh-TW" dirty="0">
                <a:sym typeface="Symbol"/>
              </a:rPr>
              <a:t></a:t>
            </a:r>
            <a:r>
              <a:rPr lang="en-US" altLang="zh-TW" dirty="0">
                <a:latin typeface="+mn-lt"/>
                <a:ea typeface="標楷體" pitchFamily="65" charset="-120"/>
              </a:rPr>
              <a:t> The earnings for the second year is $27</a:t>
            </a:r>
            <a:r>
              <a:rPr lang="en-US" altLang="zh-TW" dirty="0">
                <a:latin typeface="+mn-lt"/>
                <a:ea typeface="新細明體" charset="-120"/>
              </a:rPr>
              <a:t>×</a:t>
            </a:r>
            <a:r>
              <a:rPr lang="en-US" altLang="zh-TW" dirty="0">
                <a:latin typeface="+mn-lt"/>
                <a:ea typeface="標楷體" pitchFamily="65" charset="-120"/>
              </a:rPr>
              <a:t>20% = $5.4</a:t>
            </a:r>
          </a:p>
          <a:p>
            <a:pPr>
              <a:lnSpc>
                <a:spcPct val="98000"/>
              </a:lnSpc>
              <a:buFont typeface="Wingdings" pitchFamily="2" charset="2"/>
              <a:buNone/>
              <a:defRPr/>
            </a:pPr>
            <a:endParaRPr lang="en-US" altLang="zh-TW" sz="800" dirty="0">
              <a:latin typeface="+mn-lt"/>
              <a:ea typeface="標楷體" pitchFamily="65" charset="-120"/>
            </a:endParaRPr>
          </a:p>
          <a:p>
            <a:pPr>
              <a:lnSpc>
                <a:spcPct val="98000"/>
              </a:lnSpc>
              <a:defRPr/>
            </a:pPr>
            <a:r>
              <a:rPr lang="en-US" altLang="zh-TW" dirty="0">
                <a:latin typeface="+mn-lt"/>
                <a:ea typeface="標楷體" pitchFamily="65" charset="-120"/>
              </a:rPr>
              <a:t>If the plowback ratio is still 40%, the shareholder will receive $5.4</a:t>
            </a:r>
            <a:r>
              <a:rPr lang="en-US" altLang="zh-TW" dirty="0">
                <a:latin typeface="+mn-lt"/>
                <a:ea typeface="新細明體" charset="-120"/>
              </a:rPr>
              <a:t>×60% = $3.24, which implies a 8% (($3.24</a:t>
            </a:r>
            <a:r>
              <a:rPr lang="en-US" altLang="zh-TW" dirty="0">
                <a:solidFill>
                  <a:srgbClr val="FFFFFF"/>
                </a:solidFill>
                <a:latin typeface="Arial"/>
                <a:ea typeface="標楷體" pitchFamily="65" charset="-120"/>
                <a:cs typeface="Times New Roman" pitchFamily="18" charset="0"/>
              </a:rPr>
              <a:t>–</a:t>
            </a:r>
            <a:r>
              <a:rPr lang="en-US" altLang="zh-TW" dirty="0">
                <a:latin typeface="+mn-lt"/>
                <a:ea typeface="新細明體" charset="-120"/>
              </a:rPr>
              <a:t>$3)/$3) growth of the dividends</a:t>
            </a:r>
          </a:p>
          <a:p>
            <a:pPr>
              <a:lnSpc>
                <a:spcPct val="98000"/>
              </a:lnSpc>
              <a:buFont typeface="Wingdings" pitchFamily="2" charset="2"/>
              <a:buNone/>
              <a:defRPr/>
            </a:pPr>
            <a:endParaRPr lang="en-US" altLang="zh-TW" sz="800" dirty="0">
              <a:latin typeface="+mn-lt"/>
              <a:ea typeface="標楷體" pitchFamily="65" charset="-120"/>
            </a:endParaRPr>
          </a:p>
          <a:p>
            <a:pPr>
              <a:lnSpc>
                <a:spcPct val="98000"/>
              </a:lnSpc>
              <a:defRPr/>
            </a:pPr>
            <a:r>
              <a:rPr lang="en-US" altLang="zh-TW" dirty="0">
                <a:latin typeface="+mn-lt"/>
                <a:ea typeface="標楷體" pitchFamily="65" charset="-120"/>
              </a:rPr>
              <a:t>※ Note that the earnings </a:t>
            </a:r>
            <a:r>
              <a:rPr lang="en-US" altLang="zh-TW" dirty="0">
                <a:solidFill>
                  <a:srgbClr val="FFFFFF"/>
                </a:solidFill>
                <a:latin typeface="Arial"/>
                <a:ea typeface="標楷體" pitchFamily="65" charset="-120"/>
              </a:rPr>
              <a:t>also </a:t>
            </a:r>
            <a:r>
              <a:rPr lang="en-US" altLang="zh-TW" dirty="0">
                <a:latin typeface="+mn-lt"/>
                <a:ea typeface="標楷體" pitchFamily="65" charset="-120"/>
              </a:rPr>
              <a:t>grow at </a:t>
            </a:r>
            <a:r>
              <a:rPr lang="en-US" altLang="zh-TW" i="1" dirty="0">
                <a:latin typeface="+mn-lt"/>
                <a:ea typeface="標楷體" pitchFamily="65" charset="-120"/>
              </a:rPr>
              <a:t>g</a:t>
            </a:r>
            <a:r>
              <a:rPr lang="en-US" altLang="zh-TW" dirty="0">
                <a:latin typeface="+mn-lt"/>
                <a:ea typeface="標楷體" pitchFamily="65" charset="-120"/>
              </a:rPr>
              <a:t> = 8% (($5.4</a:t>
            </a:r>
            <a:r>
              <a:rPr lang="en-US" altLang="zh-TW" dirty="0">
                <a:solidFill>
                  <a:srgbClr val="FFFFFF"/>
                </a:solidFill>
                <a:latin typeface="Arial"/>
                <a:ea typeface="標楷體" pitchFamily="65" charset="-120"/>
                <a:cs typeface="Times New Roman" pitchFamily="18" charset="0"/>
              </a:rPr>
              <a:t>–</a:t>
            </a:r>
            <a:r>
              <a:rPr lang="en-US" altLang="zh-TW" dirty="0">
                <a:latin typeface="+mn-lt"/>
                <a:ea typeface="標楷體" pitchFamily="65" charset="-120"/>
              </a:rPr>
              <a:t>$5)/$5) </a:t>
            </a:r>
            <a:endParaRPr lang="zh-TW" altLang="en-US" dirty="0">
              <a:latin typeface="+mn-lt"/>
              <a:ea typeface="標楷體" pitchFamily="65" charset="-120"/>
            </a:endParaRPr>
          </a:p>
        </p:txBody>
      </p:sp>
      <p:sp>
        <p:nvSpPr>
          <p:cNvPr id="34819" name="矩形 6"/>
          <p:cNvSpPr>
            <a:spLocks noChangeArrowheads="1"/>
          </p:cNvSpPr>
          <p:nvPr/>
        </p:nvSpPr>
        <p:spPr bwMode="auto">
          <a:xfrm>
            <a:off x="457200" y="990600"/>
            <a:ext cx="8077200" cy="954088"/>
          </a:xfrm>
          <a:prstGeom prst="rect">
            <a:avLst/>
          </a:prstGeom>
          <a:noFill/>
          <a:ln w="9525">
            <a:solidFill>
              <a:schemeClr val="tx1"/>
            </a:solidFill>
            <a:miter lim="800000"/>
            <a:headEnd/>
            <a:tailEnd/>
          </a:ln>
        </p:spPr>
        <p:txBody>
          <a:bodyPr>
            <a:spAutoFit/>
          </a:bodyPr>
          <a:lstStyle/>
          <a:p>
            <a:pPr>
              <a:defRPr/>
            </a:pPr>
            <a:r>
              <a:rPr lang="en-US" altLang="zh-TW" sz="2800" b="1" dirty="0">
                <a:latin typeface="+mn-lt"/>
                <a:ea typeface="標楷體" pitchFamily="65" charset="-120"/>
              </a:rPr>
              <a:t>Dividend growth rate (</a:t>
            </a:r>
            <a:r>
              <a:rPr lang="en-US" altLang="zh-TW" sz="2800" b="1" i="1" dirty="0">
                <a:latin typeface="+mn-lt"/>
                <a:ea typeface="標楷體" pitchFamily="65" charset="-120"/>
              </a:rPr>
              <a:t>g)</a:t>
            </a:r>
            <a:r>
              <a:rPr lang="en-US" altLang="zh-TW" sz="2800" b="1" dirty="0">
                <a:latin typeface="+mn-lt"/>
                <a:ea typeface="標楷體" pitchFamily="65" charset="-120"/>
              </a:rPr>
              <a:t> </a:t>
            </a:r>
          </a:p>
          <a:p>
            <a:pPr>
              <a:defRPr/>
            </a:pPr>
            <a:r>
              <a:rPr lang="en-US" altLang="zh-TW" sz="2800" b="1" dirty="0">
                <a:latin typeface="+mn-lt"/>
                <a:ea typeface="標楷體" pitchFamily="65" charset="-120"/>
              </a:rPr>
              <a:t>= Return on equity (ROE) </a:t>
            </a:r>
            <a:r>
              <a:rPr lang="en-US" altLang="zh-TW" sz="2800" b="1" dirty="0">
                <a:latin typeface="+mn-lt"/>
                <a:ea typeface="新細明體" charset="-120"/>
              </a:rPr>
              <a:t>×</a:t>
            </a:r>
            <a:r>
              <a:rPr lang="en-US" altLang="zh-TW" sz="2800" b="1" dirty="0">
                <a:latin typeface="+mn-lt"/>
                <a:ea typeface="標楷體" pitchFamily="65" charset="-120"/>
              </a:rPr>
              <a:t> Plowback ratio (</a:t>
            </a:r>
            <a:r>
              <a:rPr lang="en-US" altLang="zh-TW" sz="2800" b="1" i="1" dirty="0">
                <a:latin typeface="+mn-lt"/>
                <a:ea typeface="標楷體" pitchFamily="65" charset="-120"/>
              </a:rPr>
              <a:t>b</a:t>
            </a:r>
            <a:r>
              <a:rPr lang="en-US" altLang="zh-TW" sz="2800" b="1" dirty="0">
                <a:latin typeface="+mn-lt"/>
                <a:ea typeface="標楷體" pitchFamily="65" charset="-120"/>
              </a:rPr>
              <a:t>)</a:t>
            </a:r>
            <a:endParaRPr lang="zh-TW" altLang="en-US" sz="2800" b="1" dirty="0">
              <a:latin typeface="+mn-lt"/>
              <a:ea typeface="新細明體" charset="-120"/>
            </a:endParaRPr>
          </a:p>
        </p:txBody>
      </p:sp>
      <p:sp>
        <p:nvSpPr>
          <p:cNvPr id="35844"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sz="3600">
                <a:ea typeface="新細明體" charset="-120"/>
              </a:rPr>
              <a:t>Dividend Payout Ratio and Plowback Ratio</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9144000" cy="1143000"/>
          </a:xfrm>
        </p:spPr>
        <p:txBody>
          <a:bodyPr/>
          <a:lstStyle/>
          <a:p>
            <a:pPr eaLnBrk="1" hangingPunct="1"/>
            <a:r>
              <a:rPr lang="en-US" altLang="zh-TW" sz="3600" dirty="0">
                <a:ea typeface="新細明體" charset="-120"/>
              </a:rPr>
              <a:t>Present Value of Growth Opportunities (PVGO, </a:t>
            </a:r>
            <a:r>
              <a:rPr lang="zh-TW" altLang="en-US" sz="3600" dirty="0">
                <a:ea typeface="新細明體" charset="-120"/>
              </a:rPr>
              <a:t>增長機會現值</a:t>
            </a:r>
            <a:r>
              <a:rPr lang="en-US" altLang="zh-TW" sz="3600" dirty="0">
                <a:ea typeface="新細明體" charset="-120"/>
              </a:rPr>
              <a:t>)</a:t>
            </a:r>
            <a:br>
              <a:rPr lang="en-US" altLang="zh-TW" sz="3600" dirty="0">
                <a:ea typeface="新細明體" charset="-120"/>
              </a:rPr>
            </a:br>
            <a:endParaRPr lang="en-US" altLang="zh-TW" sz="3600" dirty="0">
              <a:ea typeface="新細明體" charset="-120"/>
            </a:endParaRPr>
          </a:p>
        </p:txBody>
      </p:sp>
      <p:sp>
        <p:nvSpPr>
          <p:cNvPr id="74755" name="Rectangle 3"/>
          <p:cNvSpPr>
            <a:spLocks noGrp="1" noChangeArrowheads="1"/>
          </p:cNvSpPr>
          <p:nvPr>
            <p:ph type="body" sz="half" idx="1"/>
          </p:nvPr>
        </p:nvSpPr>
        <p:spPr>
          <a:xfrm>
            <a:off x="304800" y="1143000"/>
            <a:ext cx="8610600" cy="5486400"/>
          </a:xfrm>
        </p:spPr>
        <p:txBody>
          <a:bodyPr/>
          <a:lstStyle/>
          <a:p>
            <a:pPr eaLnBrk="1" hangingPunct="1">
              <a:lnSpc>
                <a:spcPct val="97000"/>
              </a:lnSpc>
              <a:spcBef>
                <a:spcPts val="300"/>
              </a:spcBef>
              <a:defRPr/>
            </a:pPr>
            <a:r>
              <a:rPr lang="en-US" altLang="zh-TW" sz="3000" dirty="0">
                <a:ea typeface="新細明體" charset="-120"/>
              </a:rPr>
              <a:t>Present Value of Growth Opportunities (PVGO) = Share value of a constant-growth firm – Share value under no-growth assumption</a:t>
            </a:r>
          </a:p>
          <a:p>
            <a:pPr eaLnBrk="1" hangingPunct="1">
              <a:lnSpc>
                <a:spcPct val="97000"/>
              </a:lnSpc>
              <a:spcBef>
                <a:spcPts val="300"/>
              </a:spcBef>
              <a:defRPr/>
            </a:pPr>
            <a:endParaRPr lang="en-US" altLang="zh-TW" sz="3000" dirty="0">
              <a:ea typeface="新細明體" charset="-120"/>
            </a:endParaRPr>
          </a:p>
          <a:p>
            <a:pPr marL="0" indent="0" eaLnBrk="1" hangingPunct="1">
              <a:lnSpc>
                <a:spcPct val="97000"/>
              </a:lnSpc>
              <a:spcBef>
                <a:spcPts val="300"/>
              </a:spcBef>
              <a:buNone/>
              <a:defRPr/>
            </a:pPr>
            <a:endParaRPr lang="en-US" altLang="zh-TW" sz="3000" dirty="0">
              <a:ea typeface="新細明體" charset="-120"/>
            </a:endParaRPr>
          </a:p>
          <a:p>
            <a:pPr lvl="1" eaLnBrk="1" hangingPunct="1">
              <a:lnSpc>
                <a:spcPct val="97000"/>
              </a:lnSpc>
              <a:spcBef>
                <a:spcPts val="300"/>
              </a:spcBef>
              <a:defRPr/>
            </a:pPr>
            <a:r>
              <a:rPr lang="en-US" altLang="zh-TW" sz="2600" i="1" dirty="0">
                <a:ea typeface="新細明體" charset="-120"/>
              </a:rPr>
              <a:t>D</a:t>
            </a:r>
            <a:r>
              <a:rPr lang="en-US" altLang="zh-TW" sz="2600" baseline="-25000" dirty="0">
                <a:ea typeface="新細明體" charset="-120"/>
              </a:rPr>
              <a:t>1 </a:t>
            </a:r>
            <a:r>
              <a:rPr lang="en-US" altLang="zh-TW" sz="2600" dirty="0">
                <a:ea typeface="新細明體" charset="-120"/>
              </a:rPr>
              <a:t>/ </a:t>
            </a:r>
            <a:r>
              <a:rPr lang="en-US" altLang="zh-TW" sz="2600" i="1" dirty="0">
                <a:ea typeface="新細明體" charset="-120"/>
              </a:rPr>
              <a:t>k</a:t>
            </a:r>
            <a:r>
              <a:rPr lang="en-US" altLang="zh-TW" sz="2600" dirty="0">
                <a:ea typeface="新細明體" charset="-120"/>
              </a:rPr>
              <a:t> is the intrinsic value under the no-growth assumption</a:t>
            </a:r>
          </a:p>
          <a:p>
            <a:pPr lvl="2" eaLnBrk="1" hangingPunct="1">
              <a:lnSpc>
                <a:spcPct val="97000"/>
              </a:lnSpc>
              <a:spcBef>
                <a:spcPts val="300"/>
              </a:spcBef>
              <a:defRPr/>
            </a:pPr>
            <a:r>
              <a:rPr lang="en-US" altLang="zh-TW" sz="2200" dirty="0">
                <a:ea typeface="新細明體" charset="-120"/>
              </a:rPr>
              <a:t>For no-growth firms, since </a:t>
            </a:r>
            <a:r>
              <a:rPr lang="en-US" altLang="zh-TW" sz="2200" i="1" dirty="0">
                <a:ea typeface="新細明體" charset="-120"/>
              </a:rPr>
              <a:t>g</a:t>
            </a:r>
            <a:r>
              <a:rPr lang="en-US" altLang="zh-TW" sz="2200" dirty="0">
                <a:ea typeface="新細明體" charset="-120"/>
              </a:rPr>
              <a:t> = </a:t>
            </a:r>
            <a:r>
              <a:rPr lang="en-US" altLang="zh-TW" sz="2200" i="1" dirty="0">
                <a:ea typeface="新細明體" charset="-120"/>
              </a:rPr>
              <a:t>b</a:t>
            </a:r>
            <a:r>
              <a:rPr lang="en-US" altLang="zh-TW" sz="2200" dirty="0">
                <a:ea typeface="新細明體" charset="-120"/>
              </a:rPr>
              <a:t> = 0 implies all earnings are paid to shareholders as cash dividends, i.e., </a:t>
            </a:r>
            <a:r>
              <a:rPr lang="en-US" altLang="zh-TW" sz="2200" i="1" dirty="0">
                <a:ea typeface="新細明體" charset="-120"/>
              </a:rPr>
              <a:t>D</a:t>
            </a:r>
            <a:r>
              <a:rPr lang="en-US" altLang="zh-TW" sz="2200" baseline="-25000" dirty="0">
                <a:ea typeface="新細明體" charset="-120"/>
              </a:rPr>
              <a:t>1</a:t>
            </a:r>
            <a:r>
              <a:rPr lang="en-US" altLang="zh-TW" sz="2200" dirty="0">
                <a:ea typeface="新細明體" charset="-120"/>
              </a:rPr>
              <a:t> = </a:t>
            </a:r>
            <a:r>
              <a:rPr lang="en-US" altLang="zh-TW" sz="2200" i="1" dirty="0">
                <a:ea typeface="新細明體" charset="-120"/>
              </a:rPr>
              <a:t>E</a:t>
            </a:r>
            <a:r>
              <a:rPr lang="en-US" altLang="zh-TW" sz="2200" baseline="-25000" dirty="0">
                <a:ea typeface="新細明體" charset="-120"/>
              </a:rPr>
              <a:t>1</a:t>
            </a:r>
            <a:r>
              <a:rPr lang="en-US" altLang="zh-TW" sz="2200" dirty="0">
                <a:ea typeface="新細明體" charset="-120"/>
              </a:rPr>
              <a:t>, and there is not growth for the dividends and earnings, i.e., </a:t>
            </a:r>
            <a:r>
              <a:rPr lang="en-US" altLang="zh-TW" sz="2200" i="1" dirty="0">
                <a:ea typeface="新細明體" charset="-120"/>
              </a:rPr>
              <a:t>D</a:t>
            </a:r>
            <a:r>
              <a:rPr lang="en-US" altLang="zh-TW" sz="2200" baseline="-25000" dirty="0">
                <a:ea typeface="新細明體" charset="-120"/>
              </a:rPr>
              <a:t>1</a:t>
            </a:r>
            <a:r>
              <a:rPr lang="en-US" altLang="zh-TW" sz="2200" dirty="0">
                <a:ea typeface="新細明體" charset="-120"/>
              </a:rPr>
              <a:t> = </a:t>
            </a:r>
            <a:r>
              <a:rPr lang="en-US" altLang="zh-TW" sz="2200" i="1" dirty="0">
                <a:ea typeface="新細明體" charset="-120"/>
              </a:rPr>
              <a:t>E</a:t>
            </a:r>
            <a:r>
              <a:rPr lang="en-US" altLang="zh-TW" sz="2200" baseline="-25000" dirty="0">
                <a:ea typeface="新細明體" charset="-120"/>
              </a:rPr>
              <a:t>1</a:t>
            </a:r>
            <a:r>
              <a:rPr lang="en-US" altLang="zh-TW" sz="2200" dirty="0">
                <a:ea typeface="新細明體" charset="-120"/>
              </a:rPr>
              <a:t> = </a:t>
            </a:r>
            <a:r>
              <a:rPr lang="en-US" altLang="zh-TW" sz="2200" i="1" dirty="0">
                <a:ea typeface="新細明體" charset="-120"/>
              </a:rPr>
              <a:t>D</a:t>
            </a:r>
            <a:r>
              <a:rPr lang="en-US" altLang="zh-TW" sz="2200" baseline="-25000" dirty="0">
                <a:ea typeface="新細明體" charset="-120"/>
              </a:rPr>
              <a:t>0</a:t>
            </a:r>
            <a:r>
              <a:rPr lang="en-US" altLang="zh-TW" sz="2200" dirty="0">
                <a:ea typeface="新細明體" charset="-120"/>
              </a:rPr>
              <a:t> = </a:t>
            </a:r>
            <a:r>
              <a:rPr lang="en-US" altLang="zh-TW" sz="2200" i="1" dirty="0">
                <a:ea typeface="新細明體" charset="-120"/>
              </a:rPr>
              <a:t>E</a:t>
            </a:r>
            <a:r>
              <a:rPr lang="en-US" altLang="zh-TW" sz="2200" baseline="-25000" dirty="0">
                <a:ea typeface="新細明體" charset="-120"/>
              </a:rPr>
              <a:t>0</a:t>
            </a:r>
            <a:endParaRPr lang="en-US" altLang="zh-TW" sz="2200" dirty="0">
              <a:ea typeface="新細明體" charset="-120"/>
            </a:endParaRPr>
          </a:p>
          <a:p>
            <a:pPr lvl="1" eaLnBrk="1" hangingPunct="1">
              <a:lnSpc>
                <a:spcPct val="97000"/>
              </a:lnSpc>
              <a:spcBef>
                <a:spcPts val="300"/>
              </a:spcBef>
              <a:defRPr/>
            </a:pPr>
            <a:r>
              <a:rPr lang="en-US" altLang="zh-TW" sz="2600" dirty="0">
                <a:solidFill>
                  <a:srgbClr val="FFFFFF"/>
                </a:solidFill>
                <a:ea typeface="新細明體" charset="-120"/>
              </a:rPr>
              <a:t>Next example shows if all earnings paid out as dividends, firms lose growth opportunities (if any), and thus share prices should be lower</a:t>
            </a:r>
            <a:endParaRPr lang="en-US" altLang="zh-TW" sz="2600" dirty="0">
              <a:ea typeface="新細明體" charset="-120"/>
            </a:endParaRPr>
          </a:p>
        </p:txBody>
      </p:sp>
      <p:graphicFrame>
        <p:nvGraphicFramePr>
          <p:cNvPr id="8194" name="Object 6"/>
          <p:cNvGraphicFramePr>
            <a:graphicFrameLocks noChangeAspect="1"/>
          </p:cNvGraphicFramePr>
          <p:nvPr>
            <p:extLst>
              <p:ext uri="{D42A27DB-BD31-4B8C-83A1-F6EECF244321}">
                <p14:modId xmlns:p14="http://schemas.microsoft.com/office/powerpoint/2010/main" val="4098069769"/>
              </p:ext>
            </p:extLst>
          </p:nvPr>
        </p:nvGraphicFramePr>
        <p:xfrm>
          <a:off x="2082800" y="2590800"/>
          <a:ext cx="5308600" cy="838200"/>
        </p:xfrm>
        <a:graphic>
          <a:graphicData uri="http://schemas.openxmlformats.org/presentationml/2006/ole">
            <mc:AlternateContent xmlns:mc="http://schemas.openxmlformats.org/markup-compatibility/2006">
              <mc:Choice xmlns:v="urn:schemas-microsoft-com:vml" Requires="v">
                <p:oleObj spid="_x0000_s8564" name="Equation" r:id="rId4" imgW="2654280" imgH="419040" progId="Equation.DSMT4">
                  <p:embed/>
                </p:oleObj>
              </mc:Choice>
              <mc:Fallback>
                <p:oleObj name="Equation" r:id="rId4" imgW="2654280" imgH="4190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2590800"/>
                        <a:ext cx="5308600" cy="838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Grp="1" noChangeArrowheads="1"/>
          </p:cNvSpPr>
          <p:nvPr>
            <p:ph type="title"/>
          </p:nvPr>
        </p:nvSpPr>
        <p:spPr>
          <a:xfrm>
            <a:off x="0" y="152400"/>
            <a:ext cx="9144000" cy="1066800"/>
          </a:xfrm>
        </p:spPr>
        <p:txBody>
          <a:bodyPr/>
          <a:lstStyle/>
          <a:p>
            <a:pPr eaLnBrk="1" hangingPunct="1"/>
            <a:r>
              <a:rPr lang="en-US" altLang="zh-TW" sz="3600">
                <a:ea typeface="新細明體" charset="-120"/>
              </a:rPr>
              <a:t>Present Value of Growth Opportunities</a:t>
            </a:r>
            <a:br>
              <a:rPr lang="en-US" altLang="zh-TW" sz="3600">
                <a:ea typeface="新細明體" charset="-120"/>
              </a:rPr>
            </a:br>
            <a:r>
              <a:rPr lang="en-US" altLang="zh-TW" sz="3600">
                <a:ea typeface="新細明體" charset="-120"/>
              </a:rPr>
              <a:t> (An example)</a:t>
            </a:r>
          </a:p>
        </p:txBody>
      </p:sp>
      <p:sp>
        <p:nvSpPr>
          <p:cNvPr id="8" name="Rectangle 5"/>
          <p:cNvSpPr>
            <a:spLocks noGrp="1" noChangeArrowheads="1"/>
          </p:cNvSpPr>
          <p:nvPr>
            <p:ph type="body" idx="1"/>
          </p:nvPr>
        </p:nvSpPr>
        <p:spPr>
          <a:xfrm>
            <a:off x="533400" y="1295400"/>
            <a:ext cx="8305800" cy="5334000"/>
          </a:xfrm>
        </p:spPr>
        <p:txBody>
          <a:bodyPr/>
          <a:lstStyle/>
          <a:p>
            <a:pPr marL="0" indent="0">
              <a:spcBef>
                <a:spcPts val="600"/>
              </a:spcBef>
              <a:buFont typeface="Wingdings" pitchFamily="2" charset="2"/>
              <a:buNone/>
              <a:defRPr/>
            </a:pPr>
            <a:r>
              <a:rPr lang="en-US" altLang="zh-TW" sz="2600" dirty="0">
                <a:ea typeface="新細明體" charset="-120"/>
              </a:rPr>
              <a:t>A</a:t>
            </a:r>
            <a:r>
              <a:rPr lang="zh-TW" altLang="en-US" sz="2600" dirty="0">
                <a:ea typeface="新細明體" charset="-120"/>
              </a:rPr>
              <a:t> </a:t>
            </a:r>
            <a:r>
              <a:rPr lang="en-US" altLang="zh-TW" sz="2600" dirty="0">
                <a:ea typeface="新細明體" charset="-120"/>
              </a:rPr>
              <a:t>firm traditionally pays a $5.00 dividend every year, which represents 100% of its earnings. This year, it decides to start plowing back 40% of the earnings to reinvest at the firm’s current return on equity of 20%</a:t>
            </a:r>
            <a:r>
              <a:rPr lang="zh-TW" altLang="en-US" sz="2600" dirty="0">
                <a:ea typeface="新細明體" charset="-120"/>
              </a:rPr>
              <a:t> </a:t>
            </a:r>
            <a:r>
              <a:rPr lang="en-US" altLang="zh-TW" sz="2600" dirty="0">
                <a:ea typeface="新細明體" charset="-120"/>
              </a:rPr>
              <a:t>at the end of the year. If the required rate of return of this firm is 12%, what is the value of the stock before and after the plowback decision?  </a:t>
            </a:r>
          </a:p>
        </p:txBody>
      </p:sp>
      <p:graphicFrame>
        <p:nvGraphicFramePr>
          <p:cNvPr id="9218" name="Object 6"/>
          <p:cNvGraphicFramePr>
            <a:graphicFrameLocks noChangeAspect="1"/>
          </p:cNvGraphicFramePr>
          <p:nvPr/>
        </p:nvGraphicFramePr>
        <p:xfrm>
          <a:off x="1381125" y="4724400"/>
          <a:ext cx="1928813" cy="687388"/>
        </p:xfrm>
        <a:graphic>
          <a:graphicData uri="http://schemas.openxmlformats.org/presentationml/2006/ole">
            <mc:AlternateContent xmlns:mc="http://schemas.openxmlformats.org/markup-compatibility/2006">
              <mc:Choice xmlns:v="urn:schemas-microsoft-com:vml" Requires="v">
                <p:oleObj spid="_x0000_s9957" name="Equation" r:id="rId3" imgW="1104840" imgH="393480" progId="Equation.DSMT4">
                  <p:embed/>
                </p:oleObj>
              </mc:Choice>
              <mc:Fallback>
                <p:oleObj name="Equation" r:id="rId3" imgW="110484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25" y="4724400"/>
                        <a:ext cx="1928813" cy="6873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Rectangle 7"/>
          <p:cNvSpPr>
            <a:spLocks noChangeArrowheads="1"/>
          </p:cNvSpPr>
          <p:nvPr/>
        </p:nvSpPr>
        <p:spPr bwMode="auto">
          <a:xfrm>
            <a:off x="1457325" y="4191000"/>
            <a:ext cx="3114675" cy="471488"/>
          </a:xfrm>
          <a:prstGeom prst="rect">
            <a:avLst/>
          </a:prstGeom>
          <a:noFill/>
          <a:ln w="12700">
            <a:noFill/>
            <a:miter lim="800000"/>
            <a:headEnd/>
            <a:tailEnd/>
          </a:ln>
        </p:spPr>
        <p:txBody>
          <a:bodyPr lIns="103220" tIns="50704" rIns="103220" bIns="50704">
            <a:spAutoFit/>
          </a:bodyPr>
          <a:lstStyle/>
          <a:p>
            <a:pPr defTabSz="1042988">
              <a:spcBef>
                <a:spcPct val="50000"/>
              </a:spcBef>
              <a:defRPr/>
            </a:pPr>
            <a:r>
              <a:rPr lang="en-US" altLang="zh-TW" u="sng" dirty="0">
                <a:latin typeface="+mn-lt"/>
                <a:ea typeface="新細明體" charset="-120"/>
              </a:rPr>
              <a:t>No Growth</a:t>
            </a:r>
          </a:p>
        </p:txBody>
      </p:sp>
      <p:sp>
        <p:nvSpPr>
          <p:cNvPr id="9223" name="Rectangle 8"/>
          <p:cNvSpPr>
            <a:spLocks noChangeArrowheads="1"/>
          </p:cNvSpPr>
          <p:nvPr/>
        </p:nvSpPr>
        <p:spPr bwMode="auto">
          <a:xfrm>
            <a:off x="5267325" y="4144963"/>
            <a:ext cx="3114675" cy="471487"/>
          </a:xfrm>
          <a:prstGeom prst="rect">
            <a:avLst/>
          </a:prstGeom>
          <a:noFill/>
          <a:ln w="12700">
            <a:noFill/>
            <a:miter lim="800000"/>
            <a:headEnd/>
            <a:tailEnd/>
          </a:ln>
        </p:spPr>
        <p:txBody>
          <a:bodyPr lIns="103220" tIns="50704" rIns="103220" bIns="50704">
            <a:spAutoFit/>
          </a:bodyPr>
          <a:lstStyle/>
          <a:p>
            <a:pPr defTabSz="1042988">
              <a:spcBef>
                <a:spcPct val="50000"/>
              </a:spcBef>
              <a:defRPr/>
            </a:pPr>
            <a:r>
              <a:rPr lang="en-US" altLang="zh-TW" u="sng" dirty="0">
                <a:latin typeface="+mn-lt"/>
                <a:ea typeface="新細明體" charset="-120"/>
              </a:rPr>
              <a:t>With Growth</a:t>
            </a:r>
          </a:p>
        </p:txBody>
      </p:sp>
      <p:graphicFrame>
        <p:nvGraphicFramePr>
          <p:cNvPr id="9219" name="Object 7"/>
          <p:cNvGraphicFramePr>
            <a:graphicFrameLocks noChangeAspect="1"/>
          </p:cNvGraphicFramePr>
          <p:nvPr/>
        </p:nvGraphicFramePr>
        <p:xfrm>
          <a:off x="4962525" y="4722813"/>
          <a:ext cx="2482850" cy="1068387"/>
        </p:xfrm>
        <a:graphic>
          <a:graphicData uri="http://schemas.openxmlformats.org/presentationml/2006/ole">
            <mc:AlternateContent xmlns:mc="http://schemas.openxmlformats.org/markup-compatibility/2006">
              <mc:Choice xmlns:v="urn:schemas-microsoft-com:vml" Requires="v">
                <p:oleObj spid="_x0000_s9958" name="Equation" r:id="rId5" imgW="1422360" imgH="609480" progId="Equation.DSMT4">
                  <p:embed/>
                </p:oleObj>
              </mc:Choice>
              <mc:Fallback>
                <p:oleObj name="Equation" r:id="rId5" imgW="1422360" imgH="60948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25" y="4722813"/>
                        <a:ext cx="2482850" cy="1068387"/>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矩形 14"/>
          <p:cNvSpPr>
            <a:spLocks noChangeArrowheads="1"/>
          </p:cNvSpPr>
          <p:nvPr/>
        </p:nvSpPr>
        <p:spPr bwMode="auto">
          <a:xfrm>
            <a:off x="990600" y="6015038"/>
            <a:ext cx="7086600" cy="461962"/>
          </a:xfrm>
          <a:prstGeom prst="rect">
            <a:avLst/>
          </a:prstGeom>
          <a:noFill/>
          <a:ln w="9525">
            <a:noFill/>
            <a:miter lim="800000"/>
            <a:headEnd/>
            <a:tailEnd/>
          </a:ln>
        </p:spPr>
        <p:txBody>
          <a:bodyPr>
            <a:spAutoFit/>
          </a:bodyPr>
          <a:lstStyle/>
          <a:p>
            <a:pPr>
              <a:defRPr/>
            </a:pPr>
            <a:r>
              <a:rPr lang="en-US" altLang="zh-TW" dirty="0">
                <a:latin typeface="+mn-lt"/>
                <a:sym typeface="Symbol"/>
              </a:rPr>
              <a:t> </a:t>
            </a:r>
            <a:r>
              <a:rPr lang="en-US" altLang="zh-TW" dirty="0">
                <a:latin typeface="+mn-lt"/>
                <a:ea typeface="標楷體" pitchFamily="65" charset="-120"/>
              </a:rPr>
              <a:t>PVGO = $75 </a:t>
            </a:r>
            <a:r>
              <a:rPr lang="en-US" altLang="zh-TW" dirty="0">
                <a:latin typeface="+mn-lt"/>
                <a:ea typeface="新細明體" charset="-120"/>
              </a:rPr>
              <a:t>–</a:t>
            </a:r>
            <a:r>
              <a:rPr lang="en-US" altLang="zh-TW" dirty="0">
                <a:latin typeface="+mn-lt"/>
                <a:ea typeface="標楷體" pitchFamily="65" charset="-120"/>
              </a:rPr>
              <a:t> $41.67 = $33.33</a:t>
            </a:r>
            <a:endParaRPr lang="zh-TW" altLang="en-US" dirty="0">
              <a:latin typeface="+mn-lt"/>
              <a:ea typeface="新細明體"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type="title"/>
          </p:nvPr>
        </p:nvSpPr>
        <p:spPr>
          <a:xfrm>
            <a:off x="0" y="152400"/>
            <a:ext cx="9144000" cy="1143000"/>
          </a:xfrm>
        </p:spPr>
        <p:txBody>
          <a:bodyPr/>
          <a:lstStyle/>
          <a:p>
            <a:pPr eaLnBrk="1" hangingPunct="1"/>
            <a:r>
              <a:rPr lang="en-US" altLang="zh-TW" sz="3600" dirty="0">
                <a:ea typeface="新細明體" charset="-120"/>
              </a:rPr>
              <a:t>Present Value of Growth Opportunities</a:t>
            </a:r>
            <a:br>
              <a:rPr lang="en-US" altLang="zh-TW" sz="3600" dirty="0">
                <a:ea typeface="新細明體" charset="-120"/>
              </a:rPr>
            </a:br>
            <a:r>
              <a:rPr lang="en-US" altLang="zh-TW" sz="3600" dirty="0">
                <a:ea typeface="新細明體" charset="-120"/>
              </a:rPr>
              <a:t> (An example)</a:t>
            </a:r>
          </a:p>
        </p:txBody>
      </p:sp>
      <p:sp>
        <p:nvSpPr>
          <p:cNvPr id="8" name="Rectangle 5"/>
          <p:cNvSpPr>
            <a:spLocks noGrp="1" noChangeArrowheads="1"/>
          </p:cNvSpPr>
          <p:nvPr>
            <p:ph type="body" idx="1"/>
          </p:nvPr>
        </p:nvSpPr>
        <p:spPr>
          <a:xfrm>
            <a:off x="381000" y="1371600"/>
            <a:ext cx="8382000" cy="4953000"/>
          </a:xfrm>
        </p:spPr>
        <p:txBody>
          <a:bodyPr/>
          <a:lstStyle/>
          <a:p>
            <a:pPr marL="0" indent="0">
              <a:buFont typeface="Wingdings" pitchFamily="2" charset="2"/>
              <a:buNone/>
              <a:defRPr/>
            </a:pPr>
            <a:r>
              <a:rPr lang="en-US" altLang="zh-TW" sz="2800" dirty="0">
                <a:ea typeface="新細明體" charset="-120"/>
              </a:rPr>
              <a:t>If the ROE is only 12%, what is the value of PVGO?</a:t>
            </a:r>
          </a:p>
        </p:txBody>
      </p:sp>
      <p:graphicFrame>
        <p:nvGraphicFramePr>
          <p:cNvPr id="10242" name="Object 6"/>
          <p:cNvGraphicFramePr>
            <a:graphicFrameLocks noChangeAspect="1"/>
          </p:cNvGraphicFramePr>
          <p:nvPr/>
        </p:nvGraphicFramePr>
        <p:xfrm>
          <a:off x="914400" y="2743200"/>
          <a:ext cx="1755775" cy="625475"/>
        </p:xfrm>
        <a:graphic>
          <a:graphicData uri="http://schemas.openxmlformats.org/presentationml/2006/ole">
            <mc:AlternateContent xmlns:mc="http://schemas.openxmlformats.org/markup-compatibility/2006">
              <mc:Choice xmlns:v="urn:schemas-microsoft-com:vml" Requires="v">
                <p:oleObj spid="_x0000_s10981" name="Equation" r:id="rId3" imgW="1104840" imgH="393480" progId="Equation.DSMT4">
                  <p:embed/>
                </p:oleObj>
              </mc:Choice>
              <mc:Fallback>
                <p:oleObj name="Equation" r:id="rId3" imgW="110484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1755775" cy="625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7"/>
          <p:cNvSpPr>
            <a:spLocks noChangeArrowheads="1"/>
          </p:cNvSpPr>
          <p:nvPr/>
        </p:nvSpPr>
        <p:spPr bwMode="auto">
          <a:xfrm>
            <a:off x="847725" y="2133600"/>
            <a:ext cx="3114675" cy="471488"/>
          </a:xfrm>
          <a:prstGeom prst="rect">
            <a:avLst/>
          </a:prstGeom>
          <a:noFill/>
          <a:ln w="12700">
            <a:noFill/>
            <a:miter lim="800000"/>
            <a:headEnd/>
            <a:tailEnd/>
          </a:ln>
        </p:spPr>
        <p:txBody>
          <a:bodyPr lIns="103220" tIns="50704" rIns="103220" bIns="50704">
            <a:spAutoFit/>
          </a:bodyPr>
          <a:lstStyle/>
          <a:p>
            <a:pPr defTabSz="1042988">
              <a:spcBef>
                <a:spcPct val="50000"/>
              </a:spcBef>
              <a:defRPr/>
            </a:pPr>
            <a:r>
              <a:rPr lang="en-US" altLang="zh-TW" u="sng" dirty="0">
                <a:latin typeface="+mn-lt"/>
                <a:ea typeface="新細明體" charset="-120"/>
              </a:rPr>
              <a:t>No Growth</a:t>
            </a:r>
          </a:p>
        </p:txBody>
      </p:sp>
      <p:sp>
        <p:nvSpPr>
          <p:cNvPr id="10247" name="Rectangle 8"/>
          <p:cNvSpPr>
            <a:spLocks noChangeArrowheads="1"/>
          </p:cNvSpPr>
          <p:nvPr/>
        </p:nvSpPr>
        <p:spPr bwMode="auto">
          <a:xfrm>
            <a:off x="5715000" y="2133600"/>
            <a:ext cx="3114675" cy="471488"/>
          </a:xfrm>
          <a:prstGeom prst="rect">
            <a:avLst/>
          </a:prstGeom>
          <a:noFill/>
          <a:ln w="12700">
            <a:noFill/>
            <a:miter lim="800000"/>
            <a:headEnd/>
            <a:tailEnd/>
          </a:ln>
        </p:spPr>
        <p:txBody>
          <a:bodyPr lIns="103220" tIns="50704" rIns="103220" bIns="50704">
            <a:spAutoFit/>
          </a:bodyPr>
          <a:lstStyle/>
          <a:p>
            <a:pPr defTabSz="1042988">
              <a:spcBef>
                <a:spcPct val="50000"/>
              </a:spcBef>
              <a:defRPr/>
            </a:pPr>
            <a:r>
              <a:rPr lang="en-US" altLang="zh-TW" u="sng" dirty="0">
                <a:latin typeface="+mn-lt"/>
                <a:ea typeface="新細明體" charset="-120"/>
              </a:rPr>
              <a:t>With Growth</a:t>
            </a:r>
          </a:p>
        </p:txBody>
      </p:sp>
      <p:graphicFrame>
        <p:nvGraphicFramePr>
          <p:cNvPr id="10243" name="Object 7"/>
          <p:cNvGraphicFramePr>
            <a:graphicFrameLocks noChangeAspect="1"/>
          </p:cNvGraphicFramePr>
          <p:nvPr/>
        </p:nvGraphicFramePr>
        <p:xfrm>
          <a:off x="5638800" y="2743200"/>
          <a:ext cx="2378075" cy="971550"/>
        </p:xfrm>
        <a:graphic>
          <a:graphicData uri="http://schemas.openxmlformats.org/presentationml/2006/ole">
            <mc:AlternateContent xmlns:mc="http://schemas.openxmlformats.org/markup-compatibility/2006">
              <mc:Choice xmlns:v="urn:schemas-microsoft-com:vml" Requires="v">
                <p:oleObj spid="_x0000_s10982" name="Equation" r:id="rId5" imgW="1498320" imgH="609480" progId="Equation.DSMT4">
                  <p:embed/>
                </p:oleObj>
              </mc:Choice>
              <mc:Fallback>
                <p:oleObj name="Equation" r:id="rId5" imgW="1498320" imgH="60948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743200"/>
                        <a:ext cx="2378075" cy="9715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文字方塊 17"/>
          <p:cNvSpPr txBox="1">
            <a:spLocks noChangeArrowheads="1"/>
          </p:cNvSpPr>
          <p:nvPr/>
        </p:nvSpPr>
        <p:spPr bwMode="auto">
          <a:xfrm>
            <a:off x="381000" y="3844925"/>
            <a:ext cx="8610600" cy="3016210"/>
          </a:xfrm>
          <a:prstGeom prst="rect">
            <a:avLst/>
          </a:prstGeom>
          <a:noFill/>
          <a:ln w="9525">
            <a:noFill/>
            <a:miter lim="800000"/>
            <a:headEnd/>
            <a:tailEnd/>
          </a:ln>
        </p:spPr>
        <p:txBody>
          <a:bodyPr>
            <a:spAutoFit/>
          </a:bodyPr>
          <a:lstStyle/>
          <a:p>
            <a:pPr marL="265113" indent="-265113">
              <a:spcBef>
                <a:spcPts val="600"/>
              </a:spcBef>
              <a:defRPr/>
            </a:pPr>
            <a:r>
              <a:rPr lang="en-US" altLang="zh-TW" sz="2000" dirty="0">
                <a:latin typeface="+mn-lt"/>
                <a:ea typeface="新細明體" charset="-120"/>
              </a:rPr>
              <a:t>※ When ROE = </a:t>
            </a:r>
            <a:r>
              <a:rPr lang="en-US" altLang="zh-TW" sz="2000" i="1" dirty="0">
                <a:latin typeface="+mn-lt"/>
                <a:ea typeface="新細明體" charset="-120"/>
              </a:rPr>
              <a:t>k</a:t>
            </a:r>
            <a:r>
              <a:rPr lang="en-US" altLang="zh-TW" sz="2000" dirty="0">
                <a:latin typeface="+mn-lt"/>
                <a:ea typeface="新細明體" charset="-120"/>
              </a:rPr>
              <a:t>, the PVGO is zero, i.e., there is no advantage to plow funds back into the firm</a:t>
            </a:r>
          </a:p>
          <a:p>
            <a:pPr marL="265113" indent="-265113">
              <a:spcBef>
                <a:spcPts val="600"/>
              </a:spcBef>
              <a:defRPr/>
            </a:pPr>
            <a:r>
              <a:rPr lang="en-US" altLang="zh-TW" sz="2000" dirty="0">
                <a:latin typeface="+mn-lt"/>
                <a:ea typeface="新細明體" charset="-120"/>
              </a:rPr>
              <a:t>※ Moreover, if ROE &lt; </a:t>
            </a:r>
            <a:r>
              <a:rPr lang="en-US" altLang="zh-TW" sz="2000" i="1" dirty="0">
                <a:latin typeface="+mn-lt"/>
                <a:ea typeface="新細明體" charset="-120"/>
              </a:rPr>
              <a:t>k</a:t>
            </a:r>
            <a:r>
              <a:rPr lang="en-US" altLang="zh-TW" sz="2000" dirty="0">
                <a:latin typeface="+mn-lt"/>
                <a:ea typeface="新細明體" charset="-120"/>
              </a:rPr>
              <a:t>, the PVGO is negative, i.e., it is a hurt for shareholders to plow funds back into the firm</a:t>
            </a:r>
          </a:p>
          <a:p>
            <a:pPr marL="265113" indent="-265113">
              <a:spcBef>
                <a:spcPts val="600"/>
              </a:spcBef>
              <a:defRPr/>
            </a:pPr>
            <a:r>
              <a:rPr lang="en-US" altLang="zh-TW" sz="2000" dirty="0">
                <a:latin typeface="+mn-lt"/>
                <a:ea typeface="新細明體" charset="-120"/>
              </a:rPr>
              <a:t>※ The reason is that shareholders can earn the required rate of return </a:t>
            </a:r>
            <a:r>
              <a:rPr lang="en-US" altLang="zh-TW" sz="2000" i="1" dirty="0">
                <a:latin typeface="+mn-lt"/>
                <a:ea typeface="新細明體" charset="-120"/>
              </a:rPr>
              <a:t>k </a:t>
            </a:r>
            <a:r>
              <a:rPr lang="en-US" altLang="zh-TW" sz="2000" dirty="0">
                <a:latin typeface="+mn-lt"/>
                <a:ea typeface="新細明體" charset="-120"/>
              </a:rPr>
              <a:t>=12</a:t>
            </a:r>
            <a:r>
              <a:rPr lang="en-US" altLang="zh-TW" sz="2000" i="1" dirty="0">
                <a:latin typeface="+mn-lt"/>
                <a:ea typeface="新細明體" charset="-120"/>
              </a:rPr>
              <a:t>% </a:t>
            </a:r>
            <a:r>
              <a:rPr lang="en-US" altLang="zh-TW" sz="2000" dirty="0">
                <a:latin typeface="+mn-lt"/>
                <a:ea typeface="新細明體" charset="-120"/>
              </a:rPr>
              <a:t>by investing dividend incomes on other firms with similar risk level. So, when the ROE is lower than 12%, higher plowback ratio hurts investors because it means more money is sunk into prospects with lower ROE</a:t>
            </a:r>
            <a:endParaRPr lang="zh-TW" altLang="en-US" sz="2000" dirty="0">
              <a:latin typeface="+mn-lt"/>
              <a:ea typeface="新細明體"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37CE623-9E45-450D-A273-2C1EC2283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990600"/>
            <a:ext cx="4724400" cy="3739631"/>
          </a:xfrm>
          <a:prstGeom prst="rect">
            <a:avLst/>
          </a:prstGeom>
        </p:spPr>
      </p:pic>
      <p:sp>
        <p:nvSpPr>
          <p:cNvPr id="36866" name="Rectangle 5"/>
          <p:cNvSpPr>
            <a:spLocks noGrp="1" noChangeArrowheads="1"/>
          </p:cNvSpPr>
          <p:nvPr>
            <p:ph type="title"/>
          </p:nvPr>
        </p:nvSpPr>
        <p:spPr>
          <a:xfrm>
            <a:off x="0" y="76200"/>
            <a:ext cx="9144000" cy="838200"/>
          </a:xfrm>
        </p:spPr>
        <p:txBody>
          <a:bodyPr/>
          <a:lstStyle/>
          <a:p>
            <a:pPr eaLnBrk="1" hangingPunct="1"/>
            <a:r>
              <a:rPr lang="en-US" altLang="zh-TW" sz="3600" dirty="0">
                <a:ea typeface="新細明體" charset="-120"/>
              </a:rPr>
              <a:t>Payout Ratios and Growth Rates in Different Industries, 2019</a:t>
            </a:r>
          </a:p>
        </p:txBody>
      </p:sp>
      <p:sp>
        <p:nvSpPr>
          <p:cNvPr id="10248" name="文字方塊 17"/>
          <p:cNvSpPr txBox="1">
            <a:spLocks noChangeArrowheads="1"/>
          </p:cNvSpPr>
          <p:nvPr/>
        </p:nvSpPr>
        <p:spPr bwMode="auto">
          <a:xfrm>
            <a:off x="381000" y="4738315"/>
            <a:ext cx="8610600" cy="2165914"/>
          </a:xfrm>
          <a:prstGeom prst="rect">
            <a:avLst/>
          </a:prstGeom>
          <a:noFill/>
          <a:ln w="9525">
            <a:noFill/>
            <a:miter lim="800000"/>
            <a:headEnd/>
            <a:tailEnd/>
          </a:ln>
        </p:spPr>
        <p:txBody>
          <a:bodyPr>
            <a:spAutoFit/>
          </a:bodyPr>
          <a:lstStyle/>
          <a:p>
            <a:pPr marL="266700" indent="-266700">
              <a:lnSpc>
                <a:spcPct val="99000"/>
              </a:lnSpc>
              <a:spcBef>
                <a:spcPts val="300"/>
              </a:spcBef>
              <a:defRPr/>
            </a:pPr>
            <a:r>
              <a:rPr lang="en-US" altLang="zh-TW" sz="1800" dirty="0">
                <a:latin typeface="+mn-lt"/>
                <a:ea typeface="新細明體" charset="-120"/>
              </a:rPr>
              <a:t>※ The payout ratio is in general low in computer software industry, but the payout ratio is high in electric utilities industry</a:t>
            </a:r>
          </a:p>
          <a:p>
            <a:pPr marL="266700" indent="-266700">
              <a:lnSpc>
                <a:spcPct val="99000"/>
              </a:lnSpc>
              <a:spcBef>
                <a:spcPts val="300"/>
              </a:spcBef>
              <a:defRPr/>
            </a:pPr>
            <a:r>
              <a:rPr lang="en-US" altLang="zh-TW" sz="1800" dirty="0">
                <a:latin typeface="+mn-lt"/>
                <a:ea typeface="新細明體" charset="-120"/>
              </a:rPr>
              <a:t>※ In contrast, the growth rate of the computer software industry is </a:t>
            </a:r>
            <a:r>
              <a:rPr lang="en-US" altLang="zh-TW" sz="1800" dirty="0">
                <a:latin typeface="+mn-lt"/>
              </a:rPr>
              <a:t>substantially higher than that of the electric utilities industry</a:t>
            </a:r>
          </a:p>
          <a:p>
            <a:pPr marL="266700" indent="-266700">
              <a:lnSpc>
                <a:spcPct val="99000"/>
              </a:lnSpc>
              <a:spcBef>
                <a:spcPts val="300"/>
              </a:spcBef>
              <a:defRPr/>
            </a:pPr>
            <a:r>
              <a:rPr lang="en-US" altLang="zh-TW" sz="1800" dirty="0">
                <a:latin typeface="+mn-lt"/>
                <a:ea typeface="新細明體" charset="-120"/>
              </a:rPr>
              <a:t>※ Higher plowback ratios (lower payout ratios) imply high growth rates</a:t>
            </a:r>
          </a:p>
          <a:p>
            <a:pPr marL="266700" indent="-266700">
              <a:lnSpc>
                <a:spcPct val="99000"/>
              </a:lnSpc>
              <a:spcBef>
                <a:spcPts val="300"/>
              </a:spcBef>
              <a:defRPr/>
            </a:pPr>
            <a:r>
              <a:rPr lang="en-US" altLang="zh-TW" sz="1800" dirty="0">
                <a:latin typeface="+mn-lt"/>
                <a:ea typeface="新細明體" charset="-120"/>
              </a:rPr>
              <a:t>※ Growth stock: low payout ratio (thus low dividends), but high growth rate</a:t>
            </a:r>
          </a:p>
          <a:p>
            <a:pPr marL="266700" lvl="0" indent="-266700">
              <a:lnSpc>
                <a:spcPct val="99000"/>
              </a:lnSpc>
              <a:spcBef>
                <a:spcPts val="300"/>
              </a:spcBef>
              <a:defRPr/>
            </a:pPr>
            <a:r>
              <a:rPr lang="en-US" altLang="zh-TW" sz="1800" dirty="0">
                <a:solidFill>
                  <a:srgbClr val="FFFFFF"/>
                </a:solidFill>
                <a:latin typeface="+mn-lt"/>
                <a:ea typeface="新細明體" charset="-120"/>
              </a:rPr>
              <a:t>※ Income stock: high payout ratio (thus high dividends), but low growth rate</a:t>
            </a:r>
            <a:endParaRPr lang="zh-TW" altLang="en-US" sz="1800" dirty="0">
              <a:latin typeface="+mn-lt"/>
              <a:ea typeface="新細明體" charset="-120"/>
            </a:endParaRPr>
          </a:p>
        </p:txBody>
      </p:sp>
      <p:sp>
        <p:nvSpPr>
          <p:cNvPr id="5" name="矩形 4">
            <a:extLst>
              <a:ext uri="{FF2B5EF4-FFF2-40B4-BE49-F238E27FC236}">
                <a16:creationId xmlns:a16="http://schemas.microsoft.com/office/drawing/2014/main" id="{E0A0B7B6-E97A-4D1B-8EAF-4B4E5C105C75}"/>
              </a:ext>
            </a:extLst>
          </p:cNvPr>
          <p:cNvSpPr/>
          <p:nvPr/>
        </p:nvSpPr>
        <p:spPr bwMode="auto">
          <a:xfrm>
            <a:off x="6172200" y="2808803"/>
            <a:ext cx="304800" cy="13009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sp>
        <p:nvSpPr>
          <p:cNvPr id="8" name="矩形 7">
            <a:extLst>
              <a:ext uri="{FF2B5EF4-FFF2-40B4-BE49-F238E27FC236}">
                <a16:creationId xmlns:a16="http://schemas.microsoft.com/office/drawing/2014/main" id="{27839B01-1145-42C5-BFC5-F1971E61074F}"/>
              </a:ext>
            </a:extLst>
          </p:cNvPr>
          <p:cNvSpPr/>
          <p:nvPr/>
        </p:nvSpPr>
        <p:spPr bwMode="auto">
          <a:xfrm>
            <a:off x="6192000" y="4116117"/>
            <a:ext cx="304800" cy="13009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sp>
        <p:nvSpPr>
          <p:cNvPr id="9" name="矩形 8">
            <a:extLst>
              <a:ext uri="{FF2B5EF4-FFF2-40B4-BE49-F238E27FC236}">
                <a16:creationId xmlns:a16="http://schemas.microsoft.com/office/drawing/2014/main" id="{31A8A661-6225-45A2-8B51-026E968B7030}"/>
              </a:ext>
            </a:extLst>
          </p:cNvPr>
          <p:cNvSpPr/>
          <p:nvPr/>
        </p:nvSpPr>
        <p:spPr bwMode="auto">
          <a:xfrm>
            <a:off x="6858000" y="2819400"/>
            <a:ext cx="304800" cy="12741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sp>
        <p:nvSpPr>
          <p:cNvPr id="10" name="矩形 9">
            <a:extLst>
              <a:ext uri="{FF2B5EF4-FFF2-40B4-BE49-F238E27FC236}">
                <a16:creationId xmlns:a16="http://schemas.microsoft.com/office/drawing/2014/main" id="{DC991A06-E5CD-4661-80F2-2E83C3C64F97}"/>
              </a:ext>
            </a:extLst>
          </p:cNvPr>
          <p:cNvSpPr/>
          <p:nvPr/>
        </p:nvSpPr>
        <p:spPr bwMode="auto">
          <a:xfrm>
            <a:off x="6852449" y="4111353"/>
            <a:ext cx="304800" cy="12741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14300"/>
            <a:ext cx="9144000" cy="647700"/>
          </a:xfrm>
          <a:noFill/>
        </p:spPr>
        <p:txBody>
          <a:bodyPr lIns="90488" tIns="44450" rIns="90488" bIns="44450" anchor="b"/>
          <a:lstStyle/>
          <a:p>
            <a:pPr eaLnBrk="1" hangingPunct="1"/>
            <a:r>
              <a:rPr lang="en-US" altLang="zh-TW" sz="3600">
                <a:ea typeface="新細明體" charset="-120"/>
              </a:rPr>
              <a:t>Life Cycles and Multistage Growth Models</a:t>
            </a:r>
          </a:p>
        </p:txBody>
      </p:sp>
      <p:sp>
        <p:nvSpPr>
          <p:cNvPr id="21508" name="Rectangle 4"/>
          <p:cNvSpPr>
            <a:spLocks noGrp="1" noChangeArrowheads="1"/>
          </p:cNvSpPr>
          <p:nvPr>
            <p:ph type="body" sz="half" idx="2"/>
          </p:nvPr>
        </p:nvSpPr>
        <p:spPr>
          <a:xfrm>
            <a:off x="304800" y="914400"/>
            <a:ext cx="8610600" cy="5829300"/>
          </a:xfrm>
        </p:spPr>
        <p:txBody>
          <a:bodyPr lIns="90488" tIns="44450" rIns="90488" bIns="44450"/>
          <a:lstStyle/>
          <a:p>
            <a:pPr eaLnBrk="1" hangingPunct="1">
              <a:lnSpc>
                <a:spcPct val="96000"/>
              </a:lnSpc>
              <a:spcBef>
                <a:spcPts val="300"/>
              </a:spcBef>
              <a:defRPr/>
            </a:pPr>
            <a:r>
              <a:rPr lang="en-US" altLang="zh-TW" sz="3000" dirty="0">
                <a:ea typeface="新細明體" charset="-120"/>
              </a:rPr>
              <a:t>Although the constant growth DDM formula is useful, it is based on a simplified assumption that the dividend growth rate is constant forever</a:t>
            </a:r>
          </a:p>
          <a:p>
            <a:pPr eaLnBrk="1" hangingPunct="1">
              <a:lnSpc>
                <a:spcPct val="96000"/>
              </a:lnSpc>
              <a:spcBef>
                <a:spcPts val="300"/>
              </a:spcBef>
              <a:defRPr/>
            </a:pPr>
            <a:r>
              <a:rPr lang="en-US" altLang="zh-TW" sz="3000" dirty="0">
                <a:ea typeface="新細明體" charset="-120"/>
              </a:rPr>
              <a:t>Even the ROE being constant, the plowback ratio may change at different stages of development of firms</a:t>
            </a:r>
          </a:p>
          <a:p>
            <a:pPr lvl="1" eaLnBrk="1" hangingPunct="1">
              <a:lnSpc>
                <a:spcPct val="96000"/>
              </a:lnSpc>
              <a:spcBef>
                <a:spcPts val="300"/>
              </a:spcBef>
              <a:defRPr/>
            </a:pPr>
            <a:r>
              <a:rPr lang="en-US" altLang="zh-TW" sz="2600" dirty="0">
                <a:ea typeface="新細明體" charset="-120"/>
              </a:rPr>
              <a:t>In early years, there are many profitable opportunities for the firm, so the plowback ratio is high and thus </a:t>
            </a:r>
            <a:r>
              <a:rPr lang="en-US" altLang="zh-TW" sz="2600" i="1" dirty="0">
                <a:ea typeface="新細明體" charset="-120"/>
              </a:rPr>
              <a:t>g</a:t>
            </a:r>
            <a:r>
              <a:rPr lang="en-US" altLang="zh-TW" sz="2600" dirty="0">
                <a:ea typeface="新細明體" charset="-120"/>
              </a:rPr>
              <a:t> is high</a:t>
            </a:r>
          </a:p>
          <a:p>
            <a:pPr lvl="1" eaLnBrk="1" hangingPunct="1">
              <a:lnSpc>
                <a:spcPct val="96000"/>
              </a:lnSpc>
              <a:spcBef>
                <a:spcPts val="300"/>
              </a:spcBef>
              <a:defRPr/>
            </a:pPr>
            <a:r>
              <a:rPr lang="en-US" altLang="zh-TW" sz="2600" dirty="0">
                <a:ea typeface="新細明體" charset="-120"/>
              </a:rPr>
              <a:t>When the firm matures, and the attractive opportunities for reinvestment is hardly to find, so the plowback ratio may decrease, implying a lower </a:t>
            </a:r>
            <a:r>
              <a:rPr lang="en-US" altLang="zh-TW" sz="2600" i="1" dirty="0">
                <a:ea typeface="新細明體" charset="-120"/>
              </a:rPr>
              <a:t>g</a:t>
            </a:r>
          </a:p>
          <a:p>
            <a:pPr lvl="1" eaLnBrk="1" hangingPunct="1">
              <a:lnSpc>
                <a:spcPct val="96000"/>
              </a:lnSpc>
              <a:spcBef>
                <a:spcPts val="300"/>
              </a:spcBef>
              <a:defRPr/>
            </a:pPr>
            <a:r>
              <a:rPr lang="en-US" altLang="zh-TW" sz="2600" dirty="0">
                <a:ea typeface="新細明體" charset="-120"/>
              </a:rPr>
              <a:t>Two-stage DDM: consider higher </a:t>
            </a:r>
            <a:r>
              <a:rPr lang="en-US" altLang="zh-TW" sz="2600" i="1" dirty="0">
                <a:ea typeface="新細明體" charset="-120"/>
              </a:rPr>
              <a:t>g</a:t>
            </a:r>
            <a:r>
              <a:rPr lang="en-US" altLang="zh-TW" sz="2600" dirty="0">
                <a:ea typeface="新細明體" charset="-120"/>
              </a:rPr>
              <a:t> for early years and lower </a:t>
            </a:r>
            <a:r>
              <a:rPr lang="en-US" altLang="zh-TW" sz="2600" i="1" dirty="0">
                <a:ea typeface="新細明體" charset="-120"/>
              </a:rPr>
              <a:t>g</a:t>
            </a:r>
            <a:r>
              <a:rPr lang="en-US" altLang="zh-TW" sz="2600" dirty="0">
                <a:ea typeface="新細明體" charset="-120"/>
              </a:rPr>
              <a:t> for later years</a:t>
            </a:r>
            <a:endParaRPr lang="en-US" altLang="zh-TW" dirty="0">
              <a:ea typeface="新細明體" charset="-12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14300"/>
            <a:ext cx="9144000" cy="647700"/>
          </a:xfrm>
          <a:noFill/>
        </p:spPr>
        <p:txBody>
          <a:bodyPr lIns="90488" tIns="44450" rIns="90488" bIns="44450" anchor="b"/>
          <a:lstStyle/>
          <a:p>
            <a:pPr eaLnBrk="1" hangingPunct="1"/>
            <a:r>
              <a:rPr lang="en-US" altLang="zh-TW" sz="3600">
                <a:ea typeface="新細明體" charset="-120"/>
              </a:rPr>
              <a:t>Life Cycles and Multistage Growth Models</a:t>
            </a:r>
          </a:p>
        </p:txBody>
      </p:sp>
      <p:sp>
        <p:nvSpPr>
          <p:cNvPr id="21508" name="Rectangle 4"/>
          <p:cNvSpPr>
            <a:spLocks noGrp="1" noChangeArrowheads="1"/>
          </p:cNvSpPr>
          <p:nvPr>
            <p:ph type="body" sz="half" idx="2"/>
          </p:nvPr>
        </p:nvSpPr>
        <p:spPr>
          <a:xfrm>
            <a:off x="304800" y="914400"/>
            <a:ext cx="8610600" cy="4879975"/>
          </a:xfrm>
        </p:spPr>
        <p:txBody>
          <a:bodyPr lIns="90488" tIns="44450" rIns="90488" bIns="44450"/>
          <a:lstStyle/>
          <a:p>
            <a:pPr eaLnBrk="1" hangingPunct="1">
              <a:lnSpc>
                <a:spcPct val="96000"/>
              </a:lnSpc>
              <a:spcBef>
                <a:spcPts val="300"/>
              </a:spcBef>
              <a:defRPr/>
            </a:pPr>
            <a:r>
              <a:rPr lang="en-US" altLang="zh-TW" sz="3000" dirty="0">
                <a:ea typeface="新細明體" charset="-120"/>
              </a:rPr>
              <a:t>What is </a:t>
            </a:r>
            <a:r>
              <a:rPr lang="en-US" altLang="zh-TW" i="1" dirty="0">
                <a:ea typeface="新細明體" charset="-120"/>
              </a:rPr>
              <a:t>P</a:t>
            </a:r>
            <a:r>
              <a:rPr lang="en-US" altLang="zh-TW" baseline="-25000" dirty="0">
                <a:ea typeface="新細明體" charset="-120"/>
              </a:rPr>
              <a:t>0</a:t>
            </a:r>
            <a:r>
              <a:rPr lang="en-US" altLang="zh-TW" sz="3000" dirty="0">
                <a:ea typeface="新細明體" charset="-120"/>
              </a:rPr>
              <a:t> based on the two-stage DDM</a:t>
            </a:r>
            <a:endParaRPr lang="en-US" altLang="zh-TW" sz="2600" dirty="0">
              <a:ea typeface="新細明體" charset="-120"/>
            </a:endParaRPr>
          </a:p>
          <a:p>
            <a:pPr lvl="1" eaLnBrk="1" hangingPunct="1">
              <a:lnSpc>
                <a:spcPct val="96000"/>
              </a:lnSpc>
              <a:spcBef>
                <a:spcPts val="300"/>
              </a:spcBef>
              <a:defRPr/>
            </a:pPr>
            <a:r>
              <a:rPr lang="en-US" altLang="zh-TW" sz="2600" i="1" dirty="0">
                <a:ea typeface="新細明體" charset="-120"/>
              </a:rPr>
              <a:t>g </a:t>
            </a:r>
            <a:r>
              <a:rPr lang="en-US" altLang="zh-TW" sz="2600" dirty="0">
                <a:effectLst/>
                <a:ea typeface="新細明體" charset="-120"/>
              </a:rPr>
              <a:t>= 20% until </a:t>
            </a:r>
            <a:r>
              <a:rPr lang="en-US" altLang="zh-TW" sz="2600" i="1" dirty="0">
                <a:effectLst/>
                <a:ea typeface="新細明體" charset="-120"/>
              </a:rPr>
              <a:t>t</a:t>
            </a:r>
            <a:r>
              <a:rPr lang="en-US" altLang="zh-TW" sz="2600" dirty="0">
                <a:effectLst/>
                <a:ea typeface="新細明體" charset="-120"/>
              </a:rPr>
              <a:t> = 3 years</a:t>
            </a:r>
          </a:p>
          <a:p>
            <a:pPr lvl="1" eaLnBrk="1" hangingPunct="1">
              <a:lnSpc>
                <a:spcPct val="96000"/>
              </a:lnSpc>
              <a:spcBef>
                <a:spcPts val="300"/>
              </a:spcBef>
              <a:defRPr/>
            </a:pPr>
            <a:r>
              <a:rPr lang="en-US" altLang="zh-TW" sz="2600" i="1" dirty="0" err="1">
                <a:ea typeface="新細明體" charset="-120"/>
              </a:rPr>
              <a:t>g</a:t>
            </a:r>
            <a:r>
              <a:rPr lang="en-US" altLang="zh-TW" sz="2600" i="1" baseline="-25000" dirty="0" err="1">
                <a:ea typeface="新細明體" charset="-120"/>
              </a:rPr>
              <a:t>S</a:t>
            </a:r>
            <a:r>
              <a:rPr lang="en-US" altLang="zh-TW" sz="2600" i="1" dirty="0">
                <a:ea typeface="新細明體" charset="-120"/>
              </a:rPr>
              <a:t> </a:t>
            </a:r>
            <a:r>
              <a:rPr lang="en-US" altLang="zh-TW" sz="2600" dirty="0">
                <a:effectLst/>
                <a:ea typeface="新細明體" charset="-120"/>
              </a:rPr>
              <a:t>= 5% since the start of the 4th year</a:t>
            </a:r>
          </a:p>
          <a:p>
            <a:pPr lvl="1" eaLnBrk="1" hangingPunct="1">
              <a:lnSpc>
                <a:spcPct val="96000"/>
              </a:lnSpc>
              <a:spcBef>
                <a:spcPts val="300"/>
              </a:spcBef>
              <a:defRPr/>
            </a:pPr>
            <a:r>
              <a:rPr lang="en-US" altLang="zh-TW" sz="2600" i="1" dirty="0">
                <a:ea typeface="新細明體" charset="-120"/>
              </a:rPr>
              <a:t>D</a:t>
            </a:r>
            <a:r>
              <a:rPr lang="en-US" altLang="zh-TW" sz="2600" baseline="-25000" dirty="0">
                <a:ea typeface="新細明體" charset="-120"/>
              </a:rPr>
              <a:t>0</a:t>
            </a:r>
            <a:r>
              <a:rPr lang="en-US" altLang="zh-TW" sz="2600" dirty="0">
                <a:ea typeface="新細明體" charset="-120"/>
              </a:rPr>
              <a:t> =</a:t>
            </a:r>
            <a:r>
              <a:rPr lang="zh-TW" altLang="en-US" sz="2600" dirty="0">
                <a:ea typeface="新細明體" charset="-120"/>
              </a:rPr>
              <a:t> </a:t>
            </a:r>
            <a:r>
              <a:rPr lang="en-US" altLang="zh-TW" sz="2600" dirty="0">
                <a:ea typeface="新細明體" charset="-120"/>
              </a:rPr>
              <a:t>$1</a:t>
            </a:r>
            <a:r>
              <a:rPr lang="zh-TW" altLang="en-US" sz="2600" dirty="0">
                <a:ea typeface="新細明體" charset="-120"/>
              </a:rPr>
              <a:t> </a:t>
            </a:r>
            <a:r>
              <a:rPr lang="en-US" altLang="zh-TW" sz="2600" dirty="0">
                <a:ea typeface="新細明體" charset="-120"/>
              </a:rPr>
              <a:t>and </a:t>
            </a:r>
            <a:r>
              <a:rPr lang="en-US" altLang="zh-TW" i="1" dirty="0">
                <a:ea typeface="新細明體" charset="-120"/>
              </a:rPr>
              <a:t>k </a:t>
            </a:r>
            <a:r>
              <a:rPr lang="en-US" altLang="zh-TW" dirty="0">
                <a:effectLst/>
                <a:ea typeface="新細明體" charset="-120"/>
              </a:rPr>
              <a:t>= 12% </a:t>
            </a:r>
            <a:endParaRPr lang="en-US" altLang="zh-TW" dirty="0">
              <a:ea typeface="新細明體" charset="-120"/>
            </a:endParaRPr>
          </a:p>
        </p:txBody>
      </p:sp>
      <mc:AlternateContent xmlns:mc="http://schemas.openxmlformats.org/markup-compatibility/2006" xmlns:a14="http://schemas.microsoft.com/office/drawing/2010/main">
        <mc:Choice Requires="a14">
          <p:sp>
            <p:nvSpPr>
              <p:cNvPr id="2" name="文字方塊 1"/>
              <p:cNvSpPr txBox="1"/>
              <p:nvPr/>
            </p:nvSpPr>
            <p:spPr>
              <a:xfrm>
                <a:off x="304800" y="2966885"/>
                <a:ext cx="7433830" cy="802143"/>
              </a:xfrm>
              <a:prstGeom prst="rect">
                <a:avLst/>
              </a:prstGeom>
              <a:solidFill>
                <a:schemeClr val="tx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0</m:t>
                          </m:r>
                        </m:sub>
                      </m:sSub>
                      <m:r>
                        <a:rPr lang="en-US" altLang="zh-TW" b="0" i="1" smtClean="0">
                          <a:solidFill>
                            <a:srgbClr val="000000"/>
                          </a:solidFill>
                          <a:latin typeface="Cambria Math" panose="02040503050406030204" pitchFamily="18" charset="0"/>
                        </a:rPr>
                        <m:t>=</m:t>
                      </m:r>
                      <m:f>
                        <m:fPr>
                          <m:ctrlPr>
                            <a:rPr lang="en-US" altLang="zh-TW" b="0" i="1" smtClean="0">
                              <a:solidFill>
                                <a:srgbClr val="000000"/>
                              </a:solidFill>
                              <a:latin typeface="Cambria Math" panose="02040503050406030204" pitchFamily="18" charset="0"/>
                            </a:rPr>
                          </m:ctrlPr>
                        </m:fPr>
                        <m:num>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𝐷</m:t>
                              </m:r>
                            </m:e>
                            <m:sub>
                              <m:r>
                                <a:rPr lang="en-US" altLang="zh-TW" b="0" i="1" smtClean="0">
                                  <a:solidFill>
                                    <a:srgbClr val="000000"/>
                                  </a:solidFill>
                                  <a:latin typeface="Cambria Math" panose="02040503050406030204" pitchFamily="18" charset="0"/>
                                </a:rPr>
                                <m:t>0</m:t>
                              </m:r>
                            </m:sub>
                          </m:sSub>
                          <m:r>
                            <a:rPr lang="en-US" altLang="zh-TW" b="0" i="1" smtClean="0">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𝑔</m:t>
                          </m:r>
                          <m:r>
                            <a:rPr lang="en-US" altLang="zh-TW" b="0" i="1" smtClean="0">
                              <a:solidFill>
                                <a:srgbClr val="000000"/>
                              </a:solidFill>
                              <a:latin typeface="Cambria Math" panose="02040503050406030204" pitchFamily="18" charset="0"/>
                            </a:rPr>
                            <m:t>)</m:t>
                          </m:r>
                        </m:num>
                        <m:den>
                          <m:r>
                            <a:rPr lang="en-US" altLang="zh-TW" b="0" i="1" smtClean="0">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𝑘</m:t>
                          </m:r>
                          <m:r>
                            <a:rPr lang="en-US" altLang="zh-TW" b="0" i="1" smtClean="0">
                              <a:solidFill>
                                <a:srgbClr val="000000"/>
                              </a:solidFill>
                              <a:latin typeface="Cambria Math" panose="02040503050406030204" pitchFamily="18" charset="0"/>
                            </a:rPr>
                            <m:t>)</m:t>
                          </m:r>
                        </m:den>
                      </m:f>
                      <m:r>
                        <a:rPr lang="en-US" altLang="zh-TW" b="0" i="1" smtClean="0">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𝐷</m:t>
                              </m:r>
                            </m:e>
                            <m:sub>
                              <m:r>
                                <a:rPr lang="en-US" altLang="zh-TW" i="1">
                                  <a:solidFill>
                                    <a:srgbClr val="000000"/>
                                  </a:solidFill>
                                  <a:latin typeface="Cambria Math" panose="02040503050406030204" pitchFamily="18" charset="0"/>
                                </a:rPr>
                                <m:t>0</m:t>
                              </m:r>
                            </m:sub>
                          </m:sSub>
                          <m:sSup>
                            <m:sSupPr>
                              <m:ctrlPr>
                                <a:rPr lang="en-US" altLang="zh-TW" b="0" i="1" smtClean="0">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𝑔</m:t>
                                  </m:r>
                                </m:e>
                              </m:d>
                            </m:e>
                            <m:sup>
                              <m:r>
                                <a:rPr lang="en-US" altLang="zh-TW" b="0" i="1" smtClean="0">
                                  <a:solidFill>
                                    <a:srgbClr val="000000"/>
                                  </a:solidFill>
                                  <a:latin typeface="Cambria Math" panose="02040503050406030204" pitchFamily="18" charset="0"/>
                                </a:rPr>
                                <m:t>𝑡</m:t>
                              </m:r>
                            </m:sup>
                          </m:sSup>
                        </m:num>
                        <m:den>
                          <m:sSup>
                            <m:sSupPr>
                              <m:ctrlPr>
                                <a:rPr lang="en-US" altLang="zh-TW" b="0" i="1" smtClean="0">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𝑘</m:t>
                                  </m:r>
                                </m:e>
                              </m:d>
                            </m:e>
                            <m:sup>
                              <m:r>
                                <a:rPr lang="en-US" altLang="zh-TW" b="0" i="1" smtClean="0">
                                  <a:solidFill>
                                    <a:srgbClr val="000000"/>
                                  </a:solidFill>
                                  <a:latin typeface="Cambria Math" panose="02040503050406030204" pitchFamily="18" charset="0"/>
                                </a:rPr>
                                <m:t>𝑡</m:t>
                              </m:r>
                            </m:sup>
                          </m:sSup>
                        </m:den>
                      </m:f>
                      <m:r>
                        <a:rPr lang="en-US" altLang="zh-TW" b="0" i="1" smtClean="0">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𝐷</m:t>
                              </m:r>
                            </m:e>
                            <m:sub>
                              <m:r>
                                <a:rPr lang="en-US" altLang="zh-TW" i="1">
                                  <a:solidFill>
                                    <a:srgbClr val="000000"/>
                                  </a:solidFill>
                                  <a:latin typeface="Cambria Math" panose="02040503050406030204" pitchFamily="18" charset="0"/>
                                </a:rPr>
                                <m:t>0</m:t>
                              </m:r>
                            </m:sub>
                          </m:sSub>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𝑔</m:t>
                                  </m:r>
                                </m:e>
                              </m:d>
                            </m:e>
                            <m:sup>
                              <m:r>
                                <a:rPr lang="en-US" altLang="zh-TW" i="1">
                                  <a:solidFill>
                                    <a:srgbClr val="000000"/>
                                  </a:solidFill>
                                  <a:latin typeface="Cambria Math" panose="02040503050406030204" pitchFamily="18" charset="0"/>
                                </a:rPr>
                                <m:t>𝑡</m:t>
                              </m:r>
                            </m:sup>
                          </m:sSup>
                          <m:d>
                            <m:dPr>
                              <m:ctrlPr>
                                <a:rPr lang="en-US" altLang="zh-TW" b="0" i="1" smtClean="0">
                                  <a:solidFill>
                                    <a:srgbClr val="000000"/>
                                  </a:solidFill>
                                  <a:latin typeface="Cambria Math" panose="02040503050406030204" pitchFamily="18" charset="0"/>
                                </a:rPr>
                              </m:ctrlPr>
                            </m:dPr>
                            <m:e>
                              <m:r>
                                <a:rPr lang="en-US" altLang="zh-TW" b="0" i="1" smtClean="0">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𝑔</m:t>
                                  </m:r>
                                </m:e>
                                <m:sub>
                                  <m:r>
                                    <a:rPr lang="en-US" altLang="zh-TW" b="0" i="1" smtClean="0">
                                      <a:solidFill>
                                        <a:srgbClr val="000000"/>
                                      </a:solidFill>
                                      <a:latin typeface="Cambria Math" panose="02040503050406030204" pitchFamily="18" charset="0"/>
                                    </a:rPr>
                                    <m:t>𝑆</m:t>
                                  </m:r>
                                </m:sub>
                              </m:sSub>
                            </m:e>
                          </m:d>
                        </m:num>
                        <m:den>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𝑘</m:t>
                                  </m:r>
                                </m:e>
                              </m:d>
                            </m:e>
                            <m:sup>
                              <m:r>
                                <a:rPr lang="en-US" altLang="zh-TW" i="1">
                                  <a:solidFill>
                                    <a:srgbClr val="000000"/>
                                  </a:solidFill>
                                  <a:latin typeface="Cambria Math" panose="02040503050406030204" pitchFamily="18" charset="0"/>
                                </a:rPr>
                                <m:t>𝑡</m:t>
                              </m:r>
                            </m:sup>
                          </m:sSup>
                          <m:d>
                            <m:dPr>
                              <m:ctrlPr>
                                <a:rPr lang="en-US" altLang="zh-TW" b="0" i="1" smtClean="0">
                                  <a:solidFill>
                                    <a:srgbClr val="000000"/>
                                  </a:solidFill>
                                  <a:latin typeface="Cambria Math" panose="02040503050406030204" pitchFamily="18" charset="0"/>
                                </a:rPr>
                              </m:ctrlPr>
                            </m:dPr>
                            <m:e>
                              <m:r>
                                <a:rPr lang="en-US" altLang="zh-TW" b="0" i="1" smtClean="0">
                                  <a:solidFill>
                                    <a:srgbClr val="000000"/>
                                  </a:solidFill>
                                  <a:latin typeface="Cambria Math" panose="02040503050406030204" pitchFamily="18" charset="0"/>
                                </a:rPr>
                                <m:t>𝑘</m:t>
                              </m:r>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𝑔</m:t>
                                  </m:r>
                                </m:e>
                                <m:sub>
                                  <m:r>
                                    <a:rPr lang="en-US" altLang="zh-TW" b="0" i="1" smtClean="0">
                                      <a:solidFill>
                                        <a:srgbClr val="000000"/>
                                      </a:solidFill>
                                      <a:latin typeface="Cambria Math" panose="02040503050406030204" pitchFamily="18" charset="0"/>
                                    </a:rPr>
                                    <m:t>𝑆</m:t>
                                  </m:r>
                                </m:sub>
                              </m:sSub>
                            </m:e>
                          </m:d>
                        </m:den>
                      </m:f>
                    </m:oMath>
                  </m:oMathPara>
                </a14:m>
                <a:endParaRPr lang="en-US" altLang="zh-TW" dirty="0">
                  <a:solidFill>
                    <a:srgbClr val="000000"/>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304800" y="2966885"/>
                <a:ext cx="7433830" cy="802143"/>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533400" y="4724400"/>
                <a:ext cx="8382000" cy="898964"/>
              </a:xfrm>
              <a:prstGeom prst="rect">
                <a:avLst/>
              </a:prstGeom>
              <a:solidFill>
                <a:schemeClr val="tx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r>
                            <a:rPr lang="en-US" altLang="zh-TW" b="0" i="1" smtClean="0">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0.2</m:t>
                          </m:r>
                          <m:r>
                            <a:rPr lang="en-US" altLang="zh-TW" i="1">
                              <a:solidFill>
                                <a:srgbClr val="000000"/>
                              </a:solidFill>
                              <a:latin typeface="Cambria Math" panose="02040503050406030204" pitchFamily="18" charset="0"/>
                            </a:rPr>
                            <m:t>)</m:t>
                          </m:r>
                        </m:num>
                        <m:den>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0.12</m:t>
                          </m:r>
                          <m:r>
                            <a:rPr lang="en-US" altLang="zh-TW" i="1">
                              <a:solidFill>
                                <a:srgbClr val="000000"/>
                              </a:solidFill>
                              <a:latin typeface="Cambria Math" panose="02040503050406030204" pitchFamily="18" charset="0"/>
                            </a:rPr>
                            <m:t>)</m:t>
                          </m:r>
                        </m:den>
                      </m:f>
                      <m:r>
                        <a:rPr lang="en-US" altLang="zh-TW" i="1">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r>
                            <a:rPr lang="en-US" altLang="zh-TW" b="0" i="1" smtClean="0">
                              <a:solidFill>
                                <a:srgbClr val="000000"/>
                              </a:solidFill>
                              <a:latin typeface="Cambria Math" panose="02040503050406030204" pitchFamily="18" charset="0"/>
                            </a:rPr>
                            <m:t>$1</m:t>
                          </m:r>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0.2</m:t>
                                  </m:r>
                                </m:e>
                              </m:d>
                            </m:e>
                            <m:sup>
                              <m:r>
                                <a:rPr lang="en-US" altLang="zh-TW" b="0" i="1" smtClean="0">
                                  <a:solidFill>
                                    <a:srgbClr val="000000"/>
                                  </a:solidFill>
                                  <a:latin typeface="Cambria Math" panose="02040503050406030204" pitchFamily="18" charset="0"/>
                                </a:rPr>
                                <m:t>3</m:t>
                              </m:r>
                            </m:sup>
                          </m:sSup>
                        </m:num>
                        <m:den>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0.12</m:t>
                                  </m:r>
                                </m:e>
                              </m:d>
                            </m:e>
                            <m:sup>
                              <m:r>
                                <a:rPr lang="en-US" altLang="zh-TW" b="0" i="1" smtClean="0">
                                  <a:solidFill>
                                    <a:srgbClr val="000000"/>
                                  </a:solidFill>
                                  <a:latin typeface="Cambria Math" panose="02040503050406030204" pitchFamily="18" charset="0"/>
                                </a:rPr>
                                <m:t>3</m:t>
                              </m:r>
                            </m:sup>
                          </m:sSup>
                        </m:den>
                      </m:f>
                      <m:r>
                        <a:rPr lang="en-US" altLang="zh-TW" i="1">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r>
                            <a:rPr lang="en-US" altLang="zh-TW" b="0" i="1" smtClean="0">
                              <a:solidFill>
                                <a:srgbClr val="000000"/>
                              </a:solidFill>
                              <a:latin typeface="Cambria Math" panose="02040503050406030204" pitchFamily="18" charset="0"/>
                            </a:rPr>
                            <m:t>$1</m:t>
                          </m:r>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0.2</m:t>
                                  </m:r>
                                </m:e>
                              </m:d>
                            </m:e>
                            <m:sup>
                              <m:r>
                                <a:rPr lang="en-US" altLang="zh-TW" b="0" i="1" smtClean="0">
                                  <a:solidFill>
                                    <a:srgbClr val="000000"/>
                                  </a:solidFill>
                                  <a:latin typeface="Cambria Math" panose="02040503050406030204" pitchFamily="18" charset="0"/>
                                </a:rPr>
                                <m:t>3</m:t>
                              </m:r>
                            </m:sup>
                          </m:sSup>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0.05</m:t>
                              </m:r>
                            </m:e>
                          </m:d>
                        </m:num>
                        <m:den>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0.12</m:t>
                                  </m:r>
                                </m:e>
                              </m:d>
                            </m:e>
                            <m:sup>
                              <m:r>
                                <a:rPr lang="en-US" altLang="zh-TW" b="0" i="1" smtClean="0">
                                  <a:solidFill>
                                    <a:srgbClr val="000000"/>
                                  </a:solidFill>
                                  <a:latin typeface="Cambria Math" panose="02040503050406030204" pitchFamily="18" charset="0"/>
                                </a:rPr>
                                <m:t>3</m:t>
                              </m:r>
                            </m:sup>
                          </m:sSup>
                          <m:d>
                            <m:dPr>
                              <m:ctrlPr>
                                <a:rPr lang="en-US" altLang="zh-TW" i="1">
                                  <a:solidFill>
                                    <a:srgbClr val="000000"/>
                                  </a:solidFill>
                                  <a:latin typeface="Cambria Math" panose="02040503050406030204" pitchFamily="18" charset="0"/>
                                </a:rPr>
                              </m:ctrlPr>
                            </m:dPr>
                            <m:e>
                              <m:r>
                                <a:rPr lang="en-US" altLang="zh-TW" b="0" i="1" smtClean="0">
                                  <a:solidFill>
                                    <a:srgbClr val="000000"/>
                                  </a:solidFill>
                                  <a:latin typeface="Cambria Math" panose="02040503050406030204" pitchFamily="18" charset="0"/>
                                </a:rPr>
                                <m:t>0.12</m:t>
                              </m:r>
                              <m:r>
                                <a:rPr lang="en-US" altLang="zh-TW"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0.05</m:t>
                              </m:r>
                            </m:e>
                          </m:d>
                        </m:den>
                      </m:f>
                    </m:oMath>
                  </m:oMathPara>
                </a14:m>
                <a:endParaRPr lang="zh-TW" altLang="en-US" dirty="0">
                  <a:solidFill>
                    <a:srgbClr val="00000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533400" y="4724400"/>
                <a:ext cx="8382000" cy="89896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533400" y="5866509"/>
                <a:ext cx="6210822" cy="461665"/>
              </a:xfrm>
              <a:prstGeom prst="rect">
                <a:avLst/>
              </a:prstGeom>
              <a:solidFill>
                <a:schemeClr val="tx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1.07+$1.15+$1.23+$18.45=$21.90</m:t>
                      </m:r>
                    </m:oMath>
                  </m:oMathPara>
                </a14:m>
                <a:endParaRPr lang="zh-TW" altLang="en-US" dirty="0">
                  <a:solidFill>
                    <a:srgbClr val="00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533400" y="5866509"/>
                <a:ext cx="6210822" cy="461665"/>
              </a:xfrm>
              <a:prstGeom prst="rect">
                <a:avLst/>
              </a:prstGeom>
              <a:blipFill>
                <a:blip r:embed="rId4"/>
                <a:stretch>
                  <a:fillRect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3692363-EF57-4CFA-84CF-067081013671}"/>
                  </a:ext>
                </a:extLst>
              </p:cNvPr>
              <p:cNvSpPr/>
              <p:nvPr/>
            </p:nvSpPr>
            <p:spPr>
              <a:xfrm>
                <a:off x="509364" y="3905318"/>
                <a:ext cx="8382000" cy="646331"/>
              </a:xfrm>
              <a:prstGeom prst="rect">
                <a:avLst/>
              </a:prstGeom>
              <a:solidFill>
                <a:schemeClr val="tx1"/>
              </a:solidFill>
            </p:spPr>
            <p:txBody>
              <a:bodyPr wrap="square">
                <a:spAutoFit/>
              </a:bodyPr>
              <a:lstStyle/>
              <a:p>
                <a14:m>
                  <m:oMath xmlns:m="http://schemas.openxmlformats.org/officeDocument/2006/math">
                    <m:r>
                      <a:rPr lang="en-US" altLang="zh-TW" sz="1800" i="1" smtClean="0">
                        <a:solidFill>
                          <a:srgbClr val="000000"/>
                        </a:solidFill>
                        <a:latin typeface="Cambria Math" panose="02040503050406030204" pitchFamily="18" charset="0"/>
                      </a:rPr>
                      <m:t>(</m:t>
                    </m:r>
                  </m:oMath>
                </a14:m>
                <a:r>
                  <a:rPr lang="en-US" altLang="zh-TW" sz="1800" dirty="0">
                    <a:solidFill>
                      <a:srgbClr val="000000"/>
                    </a:solidFill>
                  </a:rPr>
                  <a:t>To obtain the last term, replace </a:t>
                </a:r>
                <a14:m>
                  <m:oMath xmlns:m="http://schemas.openxmlformats.org/officeDocument/2006/math">
                    <m:sSub>
                      <m:sSubPr>
                        <m:ctrlPr>
                          <a:rPr lang="en-US" altLang="zh-TW" sz="1800" i="1">
                            <a:solidFill>
                              <a:srgbClr val="000000"/>
                            </a:solidFill>
                            <a:latin typeface="Cambria Math" panose="02040503050406030204" pitchFamily="18" charset="0"/>
                          </a:rPr>
                        </m:ctrlPr>
                      </m:sSubPr>
                      <m:e>
                        <m:r>
                          <a:rPr lang="en-US" altLang="zh-TW" sz="1800" i="1">
                            <a:solidFill>
                              <a:srgbClr val="000000"/>
                            </a:solidFill>
                            <a:latin typeface="Cambria Math" panose="02040503050406030204" pitchFamily="18" charset="0"/>
                          </a:rPr>
                          <m:t>𝐷</m:t>
                        </m:r>
                      </m:e>
                      <m:sub>
                        <m:r>
                          <a:rPr lang="en-US" altLang="zh-TW" sz="1800" i="1">
                            <a:solidFill>
                              <a:srgbClr val="000000"/>
                            </a:solidFill>
                            <a:latin typeface="Cambria Math" panose="02040503050406030204" pitchFamily="18" charset="0"/>
                          </a:rPr>
                          <m:t>𝑡</m:t>
                        </m:r>
                        <m:r>
                          <a:rPr lang="en-US" altLang="zh-TW" sz="1800" i="1">
                            <a:solidFill>
                              <a:srgbClr val="000000"/>
                            </a:solidFill>
                            <a:latin typeface="Cambria Math" panose="02040503050406030204" pitchFamily="18" charset="0"/>
                          </a:rPr>
                          <m:t>+1</m:t>
                        </m:r>
                      </m:sub>
                    </m:sSub>
                  </m:oMath>
                </a14:m>
                <a:r>
                  <a:rPr lang="en-US" altLang="zh-TW" sz="1800" dirty="0">
                    <a:solidFill>
                      <a:srgbClr val="000000"/>
                    </a:solidFill>
                  </a:rPr>
                  <a:t> with </a:t>
                </a:r>
                <a14:m>
                  <m:oMath xmlns:m="http://schemas.openxmlformats.org/officeDocument/2006/math">
                    <m:sSub>
                      <m:sSubPr>
                        <m:ctrlPr>
                          <a:rPr lang="en-US" altLang="zh-TW" sz="1800" i="1">
                            <a:solidFill>
                              <a:srgbClr val="000000"/>
                            </a:solidFill>
                            <a:latin typeface="Cambria Math" panose="02040503050406030204" pitchFamily="18" charset="0"/>
                          </a:rPr>
                        </m:ctrlPr>
                      </m:sSubPr>
                      <m:e>
                        <m:r>
                          <a:rPr lang="en-US" altLang="zh-TW" sz="1800" i="1">
                            <a:solidFill>
                              <a:srgbClr val="000000"/>
                            </a:solidFill>
                            <a:latin typeface="Cambria Math" panose="02040503050406030204" pitchFamily="18" charset="0"/>
                          </a:rPr>
                          <m:t>𝐷</m:t>
                        </m:r>
                      </m:e>
                      <m:sub>
                        <m:r>
                          <a:rPr lang="en-US" altLang="zh-TW" sz="1800" i="1">
                            <a:solidFill>
                              <a:srgbClr val="000000"/>
                            </a:solidFill>
                            <a:latin typeface="Cambria Math" panose="02040503050406030204" pitchFamily="18" charset="0"/>
                          </a:rPr>
                          <m:t>0</m:t>
                        </m:r>
                      </m:sub>
                    </m:sSub>
                    <m:sSup>
                      <m:sSupPr>
                        <m:ctrlPr>
                          <a:rPr lang="en-US" altLang="zh-TW" sz="1800" i="1">
                            <a:solidFill>
                              <a:srgbClr val="000000"/>
                            </a:solidFill>
                            <a:latin typeface="Cambria Math" panose="02040503050406030204" pitchFamily="18" charset="0"/>
                          </a:rPr>
                        </m:ctrlPr>
                      </m:sSupPr>
                      <m:e>
                        <m:d>
                          <m:dPr>
                            <m:ctrlPr>
                              <a:rPr lang="en-US" altLang="zh-TW" sz="1800" i="1">
                                <a:solidFill>
                                  <a:srgbClr val="000000"/>
                                </a:solidFill>
                                <a:latin typeface="Cambria Math" panose="02040503050406030204" pitchFamily="18" charset="0"/>
                              </a:rPr>
                            </m:ctrlPr>
                          </m:dPr>
                          <m:e>
                            <m:r>
                              <a:rPr lang="en-US" altLang="zh-TW" sz="1800" i="1">
                                <a:solidFill>
                                  <a:srgbClr val="000000"/>
                                </a:solidFill>
                                <a:latin typeface="Cambria Math" panose="02040503050406030204" pitchFamily="18" charset="0"/>
                              </a:rPr>
                              <m:t>1+</m:t>
                            </m:r>
                            <m:r>
                              <a:rPr lang="en-US" altLang="zh-TW" sz="1800" i="1">
                                <a:solidFill>
                                  <a:srgbClr val="000000"/>
                                </a:solidFill>
                                <a:latin typeface="Cambria Math" panose="02040503050406030204" pitchFamily="18" charset="0"/>
                              </a:rPr>
                              <m:t>𝑔</m:t>
                            </m:r>
                          </m:e>
                        </m:d>
                      </m:e>
                      <m:sup>
                        <m:r>
                          <a:rPr lang="en-US" altLang="zh-TW" sz="1800" i="1">
                            <a:solidFill>
                              <a:srgbClr val="000000"/>
                            </a:solidFill>
                            <a:latin typeface="Cambria Math" panose="02040503050406030204" pitchFamily="18" charset="0"/>
                          </a:rPr>
                          <m:t>𝑡</m:t>
                        </m:r>
                      </m:sup>
                    </m:sSup>
                    <m:d>
                      <m:dPr>
                        <m:ctrlPr>
                          <a:rPr lang="en-US" altLang="zh-TW" sz="1800" i="1">
                            <a:solidFill>
                              <a:srgbClr val="000000"/>
                            </a:solidFill>
                            <a:latin typeface="Cambria Math" panose="02040503050406030204" pitchFamily="18" charset="0"/>
                          </a:rPr>
                        </m:ctrlPr>
                      </m:dPr>
                      <m:e>
                        <m:r>
                          <a:rPr lang="en-US" altLang="zh-TW" sz="1800" i="1">
                            <a:solidFill>
                              <a:srgbClr val="000000"/>
                            </a:solidFill>
                            <a:latin typeface="Cambria Math" panose="02040503050406030204" pitchFamily="18" charset="0"/>
                          </a:rPr>
                          <m:t>1+</m:t>
                        </m:r>
                        <m:sSub>
                          <m:sSubPr>
                            <m:ctrlPr>
                              <a:rPr lang="en-US" altLang="zh-TW" sz="1800" i="1">
                                <a:solidFill>
                                  <a:srgbClr val="000000"/>
                                </a:solidFill>
                                <a:latin typeface="Cambria Math" panose="02040503050406030204" pitchFamily="18" charset="0"/>
                              </a:rPr>
                            </m:ctrlPr>
                          </m:sSubPr>
                          <m:e>
                            <m:r>
                              <a:rPr lang="en-US" altLang="zh-TW" sz="1800" i="1">
                                <a:solidFill>
                                  <a:srgbClr val="000000"/>
                                </a:solidFill>
                                <a:latin typeface="Cambria Math" panose="02040503050406030204" pitchFamily="18" charset="0"/>
                              </a:rPr>
                              <m:t>𝑔</m:t>
                            </m:r>
                          </m:e>
                          <m:sub>
                            <m:r>
                              <a:rPr lang="en-US" altLang="zh-TW" sz="1800" i="1">
                                <a:solidFill>
                                  <a:srgbClr val="000000"/>
                                </a:solidFill>
                                <a:latin typeface="Cambria Math" panose="02040503050406030204" pitchFamily="18" charset="0"/>
                              </a:rPr>
                              <m:t>𝑆</m:t>
                            </m:r>
                          </m:sub>
                        </m:sSub>
                      </m:e>
                    </m:d>
                    <m:r>
                      <a:rPr lang="en-US" altLang="zh-TW" sz="1800" i="1">
                        <a:solidFill>
                          <a:srgbClr val="000000"/>
                        </a:solidFill>
                        <a:latin typeface="Cambria Math" panose="02040503050406030204" pitchFamily="18" charset="0"/>
                      </a:rPr>
                      <m:t> </m:t>
                    </m:r>
                  </m:oMath>
                </a14:m>
                <a:r>
                  <a:rPr lang="en-US" altLang="zh-TW" sz="1800" dirty="0">
                    <a:solidFill>
                      <a:srgbClr val="000000"/>
                    </a:solidFill>
                  </a:rPr>
                  <a:t>and </a:t>
                </a:r>
                <a14:m>
                  <m:oMath xmlns:m="http://schemas.openxmlformats.org/officeDocument/2006/math">
                    <m:r>
                      <a:rPr lang="en-US" altLang="zh-TW" sz="1800" i="1">
                        <a:solidFill>
                          <a:srgbClr val="000000"/>
                        </a:solidFill>
                        <a:latin typeface="Cambria Math" panose="02040503050406030204" pitchFamily="18" charset="0"/>
                      </a:rPr>
                      <m:t>𝑔</m:t>
                    </m:r>
                  </m:oMath>
                </a14:m>
                <a:r>
                  <a:rPr lang="en-US" altLang="zh-TW" sz="1800" dirty="0">
                    <a:solidFill>
                      <a:srgbClr val="000000"/>
                    </a:solidFill>
                  </a:rPr>
                  <a:t> with </a:t>
                </a:r>
                <a14:m>
                  <m:oMath xmlns:m="http://schemas.openxmlformats.org/officeDocument/2006/math">
                    <m:sSub>
                      <m:sSubPr>
                        <m:ctrlPr>
                          <a:rPr lang="en-US" altLang="zh-TW" sz="1800" b="0" i="1" smtClean="0">
                            <a:solidFill>
                              <a:srgbClr val="000000"/>
                            </a:solidFill>
                            <a:latin typeface="Cambria Math" panose="02040503050406030204" pitchFamily="18" charset="0"/>
                          </a:rPr>
                        </m:ctrlPr>
                      </m:sSubPr>
                      <m:e>
                        <m:r>
                          <a:rPr lang="en-US" altLang="zh-TW" sz="1800" i="1">
                            <a:solidFill>
                              <a:srgbClr val="000000"/>
                            </a:solidFill>
                            <a:latin typeface="Cambria Math" panose="02040503050406030204" pitchFamily="18" charset="0"/>
                          </a:rPr>
                          <m:t>𝑔</m:t>
                        </m:r>
                      </m:e>
                      <m:sub>
                        <m:r>
                          <a:rPr lang="en-US" altLang="zh-TW" sz="1800" b="0" i="1" smtClean="0">
                            <a:solidFill>
                              <a:srgbClr val="000000"/>
                            </a:solidFill>
                            <a:latin typeface="Cambria Math" panose="02040503050406030204" pitchFamily="18" charset="0"/>
                          </a:rPr>
                          <m:t>𝑆</m:t>
                        </m:r>
                      </m:sub>
                    </m:sSub>
                  </m:oMath>
                </a14:m>
                <a:r>
                  <a:rPr lang="en-US" altLang="zh-TW" sz="1800" dirty="0">
                    <a:solidFill>
                      <a:srgbClr val="000000"/>
                    </a:solidFill>
                  </a:rPr>
                  <a:t> in the constant growth DDM model</a:t>
                </a:r>
                <a:r>
                  <a:rPr lang="zh-TW" altLang="en-US" sz="1800" dirty="0">
                    <a:solidFill>
                      <a:srgbClr val="000000"/>
                    </a:solidFill>
                  </a:rPr>
                  <a:t> </a:t>
                </a:r>
                <a:r>
                  <a:rPr lang="en-US" altLang="zh-TW" sz="1800" dirty="0">
                    <a:solidFill>
                      <a:srgbClr val="000000"/>
                    </a:solidFill>
                  </a:rPr>
                  <a:t>and finally discount it at </a:t>
                </a:r>
                <a14:m>
                  <m:oMath xmlns:m="http://schemas.openxmlformats.org/officeDocument/2006/math">
                    <m:sSup>
                      <m:sSupPr>
                        <m:ctrlPr>
                          <a:rPr lang="en-US" altLang="zh-TW" sz="1800" i="1">
                            <a:solidFill>
                              <a:srgbClr val="000000"/>
                            </a:solidFill>
                            <a:latin typeface="Cambria Math" panose="02040503050406030204" pitchFamily="18" charset="0"/>
                          </a:rPr>
                        </m:ctrlPr>
                      </m:sSupPr>
                      <m:e>
                        <m:d>
                          <m:dPr>
                            <m:ctrlPr>
                              <a:rPr lang="en-US" altLang="zh-TW" sz="1800" i="1">
                                <a:solidFill>
                                  <a:srgbClr val="000000"/>
                                </a:solidFill>
                                <a:latin typeface="Cambria Math" panose="02040503050406030204" pitchFamily="18" charset="0"/>
                              </a:rPr>
                            </m:ctrlPr>
                          </m:dPr>
                          <m:e>
                            <m:r>
                              <a:rPr lang="en-US" altLang="zh-TW" sz="1800" i="1">
                                <a:solidFill>
                                  <a:srgbClr val="000000"/>
                                </a:solidFill>
                                <a:latin typeface="Cambria Math" panose="02040503050406030204" pitchFamily="18" charset="0"/>
                              </a:rPr>
                              <m:t>1+</m:t>
                            </m:r>
                            <m:r>
                              <a:rPr lang="en-US" altLang="zh-TW" sz="1800" i="1">
                                <a:solidFill>
                                  <a:srgbClr val="000000"/>
                                </a:solidFill>
                                <a:latin typeface="Cambria Math" panose="02040503050406030204" pitchFamily="18" charset="0"/>
                              </a:rPr>
                              <m:t>𝑘</m:t>
                            </m:r>
                          </m:e>
                        </m:d>
                      </m:e>
                      <m:sup>
                        <m:r>
                          <a:rPr lang="en-US" altLang="zh-TW" sz="1800" i="1">
                            <a:solidFill>
                              <a:srgbClr val="000000"/>
                            </a:solidFill>
                            <a:latin typeface="Cambria Math" panose="02040503050406030204" pitchFamily="18" charset="0"/>
                          </a:rPr>
                          <m:t>𝑡</m:t>
                        </m:r>
                      </m:sup>
                    </m:sSup>
                  </m:oMath>
                </a14:m>
                <a:r>
                  <a:rPr lang="en-US" altLang="zh-TW" sz="1800" dirty="0">
                    <a:solidFill>
                      <a:srgbClr val="000000"/>
                    </a:solidFill>
                  </a:rPr>
                  <a:t>)</a:t>
                </a:r>
                <a:endParaRPr lang="zh-TW" altLang="en-US" sz="1800" dirty="0">
                  <a:solidFill>
                    <a:srgbClr val="000000"/>
                  </a:solidFill>
                </a:endParaRPr>
              </a:p>
            </p:txBody>
          </p:sp>
        </mc:Choice>
        <mc:Fallback xmlns="">
          <p:sp>
            <p:nvSpPr>
              <p:cNvPr id="7" name="矩形 6">
                <a:extLst>
                  <a:ext uri="{FF2B5EF4-FFF2-40B4-BE49-F238E27FC236}">
                    <a16:creationId xmlns:a16="http://schemas.microsoft.com/office/drawing/2014/main" id="{23692363-EF57-4CFA-84CF-067081013671}"/>
                  </a:ext>
                </a:extLst>
              </p:cNvPr>
              <p:cNvSpPr>
                <a:spLocks noRot="1" noChangeAspect="1" noMove="1" noResize="1" noEditPoints="1" noAdjustHandles="1" noChangeArrowheads="1" noChangeShapeType="1" noTextEdit="1"/>
              </p:cNvSpPr>
              <p:nvPr/>
            </p:nvSpPr>
            <p:spPr>
              <a:xfrm>
                <a:off x="509364" y="3905318"/>
                <a:ext cx="8382000" cy="646331"/>
              </a:xfrm>
              <a:prstGeom prst="rect">
                <a:avLst/>
              </a:prstGeom>
              <a:blipFill>
                <a:blip r:embed="rId5"/>
                <a:stretch>
                  <a:fillRect l="-655" t="-5660"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582499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14300"/>
            <a:ext cx="9144000" cy="647700"/>
          </a:xfrm>
          <a:noFill/>
        </p:spPr>
        <p:txBody>
          <a:bodyPr lIns="90488" tIns="44450" rIns="90488" bIns="44450" anchor="b"/>
          <a:lstStyle/>
          <a:p>
            <a:pPr eaLnBrk="1" hangingPunct="1"/>
            <a:r>
              <a:rPr lang="en-US" altLang="zh-TW" sz="3600" dirty="0">
                <a:ea typeface="新細明體" charset="-120"/>
              </a:rPr>
              <a:t>Variant of Two-stage DDM</a:t>
            </a:r>
          </a:p>
        </p:txBody>
      </p:sp>
      <p:sp>
        <p:nvSpPr>
          <p:cNvPr id="50" name="文字版面配置區 49"/>
          <p:cNvSpPr>
            <a:spLocks noGrp="1"/>
          </p:cNvSpPr>
          <p:nvPr>
            <p:ph type="body" sz="half" idx="2"/>
          </p:nvPr>
        </p:nvSpPr>
        <p:spPr>
          <a:xfrm>
            <a:off x="304800" y="838200"/>
            <a:ext cx="8534400" cy="5943600"/>
          </a:xfrm>
        </p:spPr>
        <p:txBody>
          <a:bodyPr/>
          <a:lstStyle/>
          <a:p>
            <a:pPr>
              <a:lnSpc>
                <a:spcPct val="99000"/>
              </a:lnSpc>
              <a:spcBef>
                <a:spcPts val="300"/>
              </a:spcBef>
              <a:defRPr/>
            </a:pPr>
            <a:r>
              <a:rPr lang="en-US" altLang="zh-TW" sz="3000" dirty="0">
                <a:ea typeface="新細明體" charset="-120"/>
              </a:rPr>
              <a:t>A variant of the two-stage DDM  is to employ the forecasted dividends per share for the near future and applies the steady-state growth rate to the long future</a:t>
            </a:r>
          </a:p>
          <a:p>
            <a:pPr lvl="1">
              <a:lnSpc>
                <a:spcPct val="99000"/>
              </a:lnSpc>
              <a:spcBef>
                <a:spcPts val="300"/>
              </a:spcBef>
              <a:defRPr/>
            </a:pPr>
            <a:r>
              <a:rPr lang="en-US" altLang="zh-TW" sz="2600" dirty="0">
                <a:ea typeface="新細明體" charset="-120"/>
              </a:rPr>
              <a:t>For Honda in 2018, it is projected to grow rapidly in the near term and the forecast of dividends are</a:t>
            </a:r>
          </a:p>
          <a:p>
            <a:pPr lvl="1">
              <a:lnSpc>
                <a:spcPct val="99000"/>
              </a:lnSpc>
              <a:spcBef>
                <a:spcPts val="300"/>
              </a:spcBef>
              <a:defRPr/>
            </a:pPr>
            <a:endParaRPr lang="en-US" altLang="zh-TW" sz="2600" dirty="0">
              <a:ea typeface="新細明體" charset="-120"/>
            </a:endParaRPr>
          </a:p>
          <a:p>
            <a:pPr lvl="1">
              <a:lnSpc>
                <a:spcPct val="99000"/>
              </a:lnSpc>
              <a:spcBef>
                <a:spcPts val="300"/>
              </a:spcBef>
              <a:defRPr/>
            </a:pPr>
            <a:endParaRPr lang="en-US" altLang="zh-TW" sz="2600" dirty="0">
              <a:ea typeface="新細明體" charset="-120"/>
            </a:endParaRPr>
          </a:p>
          <a:p>
            <a:pPr lvl="1">
              <a:lnSpc>
                <a:spcPct val="99000"/>
              </a:lnSpc>
              <a:spcBef>
                <a:spcPts val="300"/>
              </a:spcBef>
              <a:defRPr/>
            </a:pPr>
            <a:endParaRPr lang="en-US" altLang="zh-TW" sz="2600" dirty="0">
              <a:ea typeface="新細明體" charset="-120"/>
            </a:endParaRPr>
          </a:p>
          <a:p>
            <a:pPr lvl="1">
              <a:lnSpc>
                <a:spcPct val="99000"/>
              </a:lnSpc>
              <a:spcBef>
                <a:spcPts val="300"/>
              </a:spcBef>
              <a:defRPr/>
            </a:pPr>
            <a:endParaRPr lang="en-US" altLang="zh-TW" sz="2600" dirty="0">
              <a:ea typeface="新細明體" charset="-120"/>
            </a:endParaRPr>
          </a:p>
          <a:p>
            <a:pPr lvl="1">
              <a:lnSpc>
                <a:spcPct val="99000"/>
              </a:lnSpc>
              <a:spcBef>
                <a:spcPts val="300"/>
              </a:spcBef>
              <a:defRPr/>
            </a:pPr>
            <a:r>
              <a:rPr lang="en-US" altLang="zh-TW" sz="2600" dirty="0">
                <a:ea typeface="新細明體" charset="-120"/>
              </a:rPr>
              <a:t>For years after 2022, the dividend payout ratio and the ROE are forecasted to be 0.3 and 11%, implying the long-term growth rate </a:t>
            </a:r>
            <a:r>
              <a:rPr lang="en-US" altLang="zh-TW" sz="2600" i="1" dirty="0">
                <a:ea typeface="新細明體" charset="-120"/>
              </a:rPr>
              <a:t>g </a:t>
            </a:r>
            <a:r>
              <a:rPr lang="en-US" altLang="zh-TW" sz="2600" dirty="0">
                <a:ea typeface="新細明體" charset="-120"/>
              </a:rPr>
              <a:t>= 11%×(1 </a:t>
            </a:r>
            <a:r>
              <a:rPr lang="en-US" altLang="zh-TW" sz="2600" dirty="0"/>
              <a:t>– </a:t>
            </a:r>
            <a:r>
              <a:rPr lang="en-US" altLang="zh-TW" sz="2600" dirty="0">
                <a:ea typeface="新細明體" charset="-120"/>
              </a:rPr>
              <a:t>0.3) = 7.70%</a:t>
            </a:r>
            <a:endParaRPr lang="zh-TW" altLang="en-US" sz="2600" dirty="0">
              <a:ea typeface="新細明體" charset="-120"/>
            </a:endParaRPr>
          </a:p>
        </p:txBody>
      </p:sp>
      <p:graphicFrame>
        <p:nvGraphicFramePr>
          <p:cNvPr id="52" name="表格 51"/>
          <p:cNvGraphicFramePr>
            <a:graphicFrameLocks noGrp="1"/>
          </p:cNvGraphicFramePr>
          <p:nvPr>
            <p:extLst>
              <p:ext uri="{D42A27DB-BD31-4B8C-83A1-F6EECF244321}">
                <p14:modId xmlns:p14="http://schemas.microsoft.com/office/powerpoint/2010/main" val="962252468"/>
              </p:ext>
            </p:extLst>
          </p:nvPr>
        </p:nvGraphicFramePr>
        <p:xfrm>
          <a:off x="1600200" y="3581400"/>
          <a:ext cx="6096000" cy="16002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89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rgbClr val="FFFFFF"/>
                          </a:solidFill>
                          <a:effectLst/>
                          <a:latin typeface="Arial" charset="0"/>
                          <a:ea typeface="新細明體" charset="-120"/>
                        </a:rPr>
                        <a:t>Year</a:t>
                      </a:r>
                      <a:endParaRPr kumimoji="0" lang="zh-TW" altLang="en-US" sz="15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a:ln>
                            <a:noFill/>
                          </a:ln>
                          <a:solidFill>
                            <a:srgbClr val="FFFFFF"/>
                          </a:solidFill>
                          <a:effectLst/>
                          <a:latin typeface="Arial" charset="0"/>
                          <a:ea typeface="新細明體" charset="-120"/>
                        </a:rPr>
                        <a:t>Dividends per share</a:t>
                      </a:r>
                      <a:endParaRPr kumimoji="0" lang="zh-TW" altLang="en-US" sz="1500" b="1" i="0" u="none" strike="noStrike" cap="none" normalizeH="0" baseline="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89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2019</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$0.90</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289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2020</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$0.98</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r h="289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2021</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$1.06</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3"/>
                  </a:ext>
                </a:extLst>
              </a:tr>
              <a:tr h="289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2022</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rgbClr val="000080"/>
                          </a:solidFill>
                          <a:effectLst/>
                          <a:latin typeface="Arial" charset="0"/>
                          <a:ea typeface="新細明體" charset="-120"/>
                        </a:rPr>
                        <a:t>$1.15</a:t>
                      </a:r>
                      <a:endParaRPr kumimoji="0" lang="zh-TW" altLang="en-US" sz="15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114300"/>
            <a:ext cx="9144000" cy="742950"/>
          </a:xfrm>
          <a:noFill/>
        </p:spPr>
        <p:txBody>
          <a:bodyPr lIns="90488" tIns="44450" rIns="90488" bIns="44450" anchor="b"/>
          <a:lstStyle/>
          <a:p>
            <a:pPr eaLnBrk="1" hangingPunct="1"/>
            <a:r>
              <a:rPr lang="en-US" altLang="zh-TW" sz="3600" dirty="0">
                <a:ea typeface="新細明體" charset="-120"/>
              </a:rPr>
              <a:t>Variant of Two-stage DDM</a:t>
            </a:r>
          </a:p>
        </p:txBody>
      </p:sp>
      <p:sp>
        <p:nvSpPr>
          <p:cNvPr id="50" name="文字版面配置區 49"/>
          <p:cNvSpPr>
            <a:spLocks noGrp="1"/>
          </p:cNvSpPr>
          <p:nvPr>
            <p:ph type="body" sz="half" idx="2"/>
          </p:nvPr>
        </p:nvSpPr>
        <p:spPr>
          <a:xfrm>
            <a:off x="228600" y="879475"/>
            <a:ext cx="8686800" cy="5445125"/>
          </a:xfrm>
        </p:spPr>
        <p:txBody>
          <a:bodyPr/>
          <a:lstStyle/>
          <a:p>
            <a:pPr lvl="1">
              <a:spcBef>
                <a:spcPts val="600"/>
              </a:spcBef>
              <a:defRPr/>
            </a:pPr>
            <a:r>
              <a:rPr lang="en-US" altLang="zh-TW" sz="2600" dirty="0">
                <a:ea typeface="新細明體" charset="-120"/>
              </a:rPr>
              <a:t>Honda’s intrinsic value today is therefore</a:t>
            </a:r>
          </a:p>
          <a:p>
            <a:pPr lvl="1">
              <a:spcBef>
                <a:spcPts val="600"/>
              </a:spcBef>
              <a:defRPr/>
            </a:pPr>
            <a:endParaRPr lang="en-US" altLang="zh-TW" sz="2600" dirty="0">
              <a:ea typeface="新細明體" charset="-120"/>
            </a:endParaRPr>
          </a:p>
          <a:p>
            <a:pPr lvl="1">
              <a:spcBef>
                <a:spcPts val="600"/>
              </a:spcBef>
              <a:defRPr/>
            </a:pPr>
            <a:endParaRPr lang="en-US" altLang="zh-TW" sz="2600" dirty="0">
              <a:ea typeface="新細明體" charset="-120"/>
            </a:endParaRPr>
          </a:p>
          <a:p>
            <a:pPr lvl="1">
              <a:spcBef>
                <a:spcPts val="600"/>
              </a:spcBef>
              <a:defRPr/>
            </a:pPr>
            <a:endParaRPr lang="en-US" altLang="zh-TW" sz="2600" dirty="0">
              <a:ea typeface="新細明體" charset="-120"/>
            </a:endParaRPr>
          </a:p>
          <a:p>
            <a:pPr lvl="1">
              <a:spcBef>
                <a:spcPts val="600"/>
              </a:spcBef>
              <a:defRPr/>
            </a:pPr>
            <a:r>
              <a:rPr lang="en-US" altLang="zh-TW" sz="2600" dirty="0">
                <a:ea typeface="新細明體" charset="-120"/>
              </a:rPr>
              <a:t>The IV at 2022, according to the constant growth DDM, should be</a:t>
            </a:r>
          </a:p>
          <a:p>
            <a:pPr lvl="1">
              <a:spcBef>
                <a:spcPts val="600"/>
              </a:spcBef>
              <a:defRPr/>
            </a:pPr>
            <a:endParaRPr lang="en-US" altLang="zh-TW" sz="2600" dirty="0">
              <a:ea typeface="新細明體" charset="-120"/>
            </a:endParaRPr>
          </a:p>
          <a:p>
            <a:pPr lvl="1">
              <a:spcBef>
                <a:spcPts val="600"/>
              </a:spcBef>
              <a:defRPr/>
            </a:pPr>
            <a:endParaRPr lang="en-US" altLang="zh-TW" sz="2600" dirty="0">
              <a:ea typeface="新細明體" charset="-120"/>
            </a:endParaRPr>
          </a:p>
          <a:p>
            <a:pPr marL="804863" lvl="1" indent="-347663">
              <a:spcBef>
                <a:spcPts val="600"/>
              </a:spcBef>
              <a:buNone/>
              <a:defRPr/>
            </a:pPr>
            <a:r>
              <a:rPr lang="en-US" altLang="zh-TW" sz="2600" dirty="0">
                <a:latin typeface="PMingLiU" panose="02020500000000000000" pitchFamily="18" charset="-120"/>
                <a:ea typeface="PMingLiU" panose="02020500000000000000" pitchFamily="18" charset="-120"/>
              </a:rPr>
              <a:t>※</a:t>
            </a:r>
            <a:r>
              <a:rPr lang="en-US" altLang="zh-TW" sz="2600" dirty="0">
                <a:ea typeface="新細明體" charset="-120"/>
              </a:rPr>
              <a:t>Alternative method to estimate </a:t>
            </a:r>
            <a:r>
              <a:rPr lang="en-US" altLang="zh-TW" sz="2600" i="1" dirty="0">
                <a:ea typeface="新細明體" charset="-120"/>
              </a:rPr>
              <a:t>V</a:t>
            </a:r>
            <a:r>
              <a:rPr lang="en-US" altLang="zh-TW" sz="2600" baseline="-25000" dirty="0">
                <a:ea typeface="新細明體" charset="-120"/>
              </a:rPr>
              <a:t>2022</a:t>
            </a:r>
            <a:r>
              <a:rPr lang="en-US" altLang="zh-TW" sz="2600" dirty="0">
                <a:ea typeface="新細明體" charset="-120"/>
              </a:rPr>
              <a:t> by using earnings multiple terminal value: average P/E = 20 and forecasted E = 1.5, then </a:t>
            </a:r>
            <a:r>
              <a:rPr lang="en-US" altLang="zh-TW" sz="2600" i="1" dirty="0">
                <a:ea typeface="新細明體" charset="-120"/>
              </a:rPr>
              <a:t>V</a:t>
            </a:r>
            <a:r>
              <a:rPr lang="en-US" altLang="zh-TW" sz="2600" baseline="-25000" dirty="0">
                <a:ea typeface="新細明體" charset="-120"/>
              </a:rPr>
              <a:t>2022</a:t>
            </a:r>
            <a:r>
              <a:rPr lang="zh-TW" altLang="en-US" sz="2600" baseline="-25000" dirty="0">
                <a:ea typeface="新細明體" charset="-120"/>
              </a:rPr>
              <a:t> </a:t>
            </a:r>
            <a:r>
              <a:rPr lang="en-US" altLang="zh-TW" sz="2600" dirty="0">
                <a:ea typeface="新細明體" charset="-120"/>
              </a:rPr>
              <a:t>=</a:t>
            </a:r>
            <a:r>
              <a:rPr lang="zh-TW" altLang="en-US" sz="2600" dirty="0">
                <a:ea typeface="新細明體" charset="-120"/>
              </a:rPr>
              <a:t> </a:t>
            </a:r>
            <a:r>
              <a:rPr lang="en-US" altLang="zh-TW" sz="2600" dirty="0">
                <a:ea typeface="新細明體" charset="-120"/>
              </a:rPr>
              <a:t>20</a:t>
            </a:r>
            <a:r>
              <a:rPr lang="zh-TW" altLang="en-US" sz="2600" dirty="0">
                <a:ea typeface="新細明體" charset="-120"/>
              </a:rPr>
              <a:t> </a:t>
            </a:r>
            <a:r>
              <a:rPr lang="en-US" altLang="zh-TW" sz="2600" dirty="0">
                <a:ea typeface="新細明體" charset="-120"/>
              </a:rPr>
              <a:t>x 1.5 = 30</a:t>
            </a:r>
          </a:p>
        </p:txBody>
      </p:sp>
      <mc:AlternateContent xmlns:mc="http://schemas.openxmlformats.org/markup-compatibility/2006" xmlns:a14="http://schemas.microsoft.com/office/drawing/2010/main">
        <mc:Choice Requires="a14">
          <p:sp>
            <p:nvSpPr>
              <p:cNvPr id="11266" name="Object 2"/>
              <p:cNvSpPr txBox="1"/>
              <p:nvPr/>
            </p:nvSpPr>
            <p:spPr bwMode="auto">
              <a:xfrm>
                <a:off x="1638300" y="1371600"/>
                <a:ext cx="5867400" cy="1295400"/>
              </a:xfrm>
              <a:prstGeom prst="rect">
                <a:avLst/>
              </a:prstGeom>
              <a:solidFill>
                <a:schemeClr val="tx2"/>
              </a:solid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1800" i="1" smtClean="0">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8</m:t>
                          </m:r>
                        </m:sub>
                      </m:sSub>
                      <m:r>
                        <m:rPr>
                          <m:aln/>
                        </m:rP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9</m:t>
                              </m:r>
                            </m:sub>
                          </m:sSub>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r>
                            <a:rPr lang="zh-TW" altLang="en-US" sz="1800" i="1">
                              <a:solidFill>
                                <a:srgbClr val="000000"/>
                              </a:solidFill>
                              <a:latin typeface="Cambria Math" panose="02040503050406030204" pitchFamily="18" charset="0"/>
                            </a:rPr>
                            <m:t>)</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0</m:t>
                              </m:r>
                            </m:sub>
                          </m:sSub>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2</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1</m:t>
                              </m:r>
                            </m:sub>
                          </m:sSub>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3</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r>
                            <a:rPr lang="zh-TW" altLang="en-US" sz="1800" i="1">
                              <a:solidFill>
                                <a:srgbClr val="000000"/>
                              </a:solidFill>
                              <a:latin typeface="Cambria Math" panose="02040503050406030204" pitchFamily="18" charset="0"/>
                            </a:rPr>
                            <m:t>+</m:t>
                          </m:r>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4</m:t>
                              </m:r>
                            </m:sup>
                          </m:sSup>
                        </m:den>
                      </m:f>
                    </m:oMath>
                    <m:oMath xmlns:m="http://schemas.openxmlformats.org/officeDocument/2006/math">
                      <m:r>
                        <m:rPr>
                          <m:aln/>
                        </m:rP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0.90</m:t>
                          </m:r>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r>
                            <a:rPr lang="zh-TW" altLang="en-US" sz="1800" i="1">
                              <a:solidFill>
                                <a:srgbClr val="000000"/>
                              </a:solidFill>
                              <a:latin typeface="Cambria Math" panose="02040503050406030204" pitchFamily="18" charset="0"/>
                            </a:rPr>
                            <m:t>)</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0.98</m:t>
                          </m:r>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2</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1.06</m:t>
                          </m:r>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3</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1.15+</m:t>
                          </m:r>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num>
                        <m:den>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𝑘</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4</m:t>
                              </m:r>
                            </m:sup>
                          </m:sSup>
                        </m:den>
                      </m:f>
                    </m:oMath>
                  </m:oMathPara>
                </a14:m>
                <a:endParaRPr lang="zh-TW" altLang="en-US" sz="1800" dirty="0"/>
              </a:p>
            </p:txBody>
          </p:sp>
        </mc:Choice>
        <mc:Fallback xmlns="">
          <p:sp>
            <p:nvSpPr>
              <p:cNvPr id="11266" name="Object 2"/>
              <p:cNvSpPr txBox="1">
                <a:spLocks noRot="1" noChangeAspect="1" noMove="1" noResize="1" noEditPoints="1" noAdjustHandles="1" noChangeArrowheads="1" noChangeShapeType="1" noTextEdit="1"/>
              </p:cNvSpPr>
              <p:nvPr/>
            </p:nvSpPr>
            <p:spPr bwMode="auto">
              <a:xfrm>
                <a:off x="1638300" y="1371600"/>
                <a:ext cx="5867400" cy="1295400"/>
              </a:xfrm>
              <a:prstGeom prst="rect">
                <a:avLst/>
              </a:prstGeom>
              <a:blipFill>
                <a:blip r:embed="rId2"/>
                <a:stretch>
                  <a:fillRect/>
                </a:stretch>
              </a:blipFill>
              <a:ln>
                <a:noFill/>
              </a:ln>
              <a:effectLs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67" name="Object 3"/>
              <p:cNvSpPr txBox="1"/>
              <p:nvPr/>
            </p:nvSpPr>
            <p:spPr bwMode="auto">
              <a:xfrm>
                <a:off x="2362200" y="3776662"/>
                <a:ext cx="4821237" cy="719137"/>
              </a:xfrm>
              <a:prstGeom prst="rect">
                <a:avLst/>
              </a:prstGeom>
              <a:solidFill>
                <a:schemeClr val="tx2"/>
              </a:solid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1800" i="1" smtClean="0">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3</m:t>
                              </m:r>
                            </m:sub>
                          </m:sSub>
                        </m:num>
                        <m:den>
                          <m:r>
                            <a:rPr lang="zh-TW" altLang="en-US" sz="1800" i="1">
                              <a:solidFill>
                                <a:srgbClr val="000000"/>
                              </a:solidFill>
                              <a:latin typeface="Cambria Math" panose="02040503050406030204" pitchFamily="18" charset="0"/>
                            </a:rPr>
                            <m:t>𝑘</m:t>
                          </m:r>
                          <m:r>
                            <a:rPr lang="zh-TW" altLang="en-US" sz="1800" i="1">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𝑔</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𝐷</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r>
                            <a:rPr lang="zh-TW" altLang="en-US" sz="1800" i="1">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𝑔</m:t>
                          </m:r>
                          <m:r>
                            <a:rPr lang="zh-TW" altLang="en-US" sz="1800" i="1">
                              <a:solidFill>
                                <a:srgbClr val="000000"/>
                              </a:solidFill>
                              <a:latin typeface="Cambria Math" panose="02040503050406030204" pitchFamily="18" charset="0"/>
                            </a:rPr>
                            <m:t>)</m:t>
                          </m:r>
                        </m:num>
                        <m:den>
                          <m:r>
                            <a:rPr lang="zh-TW" altLang="en-US" sz="1800" i="1">
                              <a:solidFill>
                                <a:srgbClr val="000000"/>
                              </a:solidFill>
                              <a:latin typeface="Cambria Math" panose="02040503050406030204" pitchFamily="18" charset="0"/>
                            </a:rPr>
                            <m:t>𝑘</m:t>
                          </m:r>
                          <m:r>
                            <a:rPr lang="zh-TW" altLang="en-US" sz="1800" i="1">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𝑔</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1.15×1.077</m:t>
                          </m:r>
                        </m:num>
                        <m:den>
                          <m:r>
                            <a:rPr lang="zh-TW" altLang="en-US" sz="1800" i="1">
                              <a:solidFill>
                                <a:srgbClr val="000000"/>
                              </a:solidFill>
                              <a:latin typeface="Cambria Math" panose="02040503050406030204" pitchFamily="18" charset="0"/>
                            </a:rPr>
                            <m:t>𝑘</m:t>
                          </m:r>
                          <m:r>
                            <a:rPr lang="zh-TW" altLang="en-US" sz="1800" i="1">
                              <a:solidFill>
                                <a:srgbClr val="000000"/>
                              </a:solidFill>
                              <a:latin typeface="Cambria Math" panose="02040503050406030204" pitchFamily="18" charset="0"/>
                            </a:rPr>
                            <m:t>−0.077</m:t>
                          </m:r>
                        </m:den>
                      </m:f>
                    </m:oMath>
                  </m:oMathPara>
                </a14:m>
                <a:endParaRPr lang="zh-TW" altLang="en-US" sz="1800" dirty="0"/>
              </a:p>
            </p:txBody>
          </p:sp>
        </mc:Choice>
        <mc:Fallback xmlns="">
          <p:sp>
            <p:nvSpPr>
              <p:cNvPr id="11267" name="Object 3"/>
              <p:cNvSpPr txBox="1">
                <a:spLocks noRot="1" noChangeAspect="1" noMove="1" noResize="1" noEditPoints="1" noAdjustHandles="1" noChangeArrowheads="1" noChangeShapeType="1" noTextEdit="1"/>
              </p:cNvSpPr>
              <p:nvPr/>
            </p:nvSpPr>
            <p:spPr bwMode="auto">
              <a:xfrm>
                <a:off x="2362200" y="3776662"/>
                <a:ext cx="4821237" cy="719137"/>
              </a:xfrm>
              <a:prstGeom prst="rect">
                <a:avLst/>
              </a:prstGeom>
              <a:blipFill>
                <a:blip r:embed="rId3"/>
                <a:stretch>
                  <a:fillRect/>
                </a:stretch>
              </a:blipFill>
              <a:ln>
                <a:noFill/>
              </a:ln>
              <a:effectLst/>
            </p:spPr>
            <p:txBody>
              <a:bodyPr/>
              <a:lstStyle/>
              <a:p>
                <a:r>
                  <a:rPr lang="zh-TW" altLang="en-US">
                    <a:noFill/>
                  </a:rPr>
                  <a:t> </a:t>
                </a:r>
              </a:p>
            </p:txBody>
          </p:sp>
        </mc:Fallback>
      </mc:AlternateContent>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字版面配置區 49"/>
          <p:cNvSpPr>
            <a:spLocks noGrp="1"/>
          </p:cNvSpPr>
          <p:nvPr>
            <p:ph type="body" sz="half" idx="2"/>
          </p:nvPr>
        </p:nvSpPr>
        <p:spPr>
          <a:xfrm>
            <a:off x="228600" y="990600"/>
            <a:ext cx="8686800" cy="5638800"/>
          </a:xfrm>
        </p:spPr>
        <p:txBody>
          <a:bodyPr/>
          <a:lstStyle/>
          <a:p>
            <a:pPr lvl="1">
              <a:defRPr/>
            </a:pPr>
            <a:r>
              <a:rPr lang="en-US" altLang="zh-TW" sz="2600" dirty="0">
                <a:ea typeface="新細明體" charset="-120"/>
              </a:rPr>
              <a:t>Suppose the risk-free rate is 3.5% and market risk premium is 8%, and the beta of Honda is 1.05</a:t>
            </a:r>
            <a:endParaRPr lang="zh-TW" altLang="en-US" sz="2600" dirty="0">
              <a:ea typeface="新細明體" charset="-120"/>
            </a:endParaRPr>
          </a:p>
          <a:p>
            <a:pPr lvl="1">
              <a:defRPr/>
            </a:pPr>
            <a:endParaRPr lang="en-US" altLang="zh-TW" sz="2600" dirty="0">
              <a:ea typeface="新細明體" charset="-120"/>
            </a:endParaRPr>
          </a:p>
          <a:p>
            <a:pPr lvl="1">
              <a:defRPr/>
            </a:pPr>
            <a:endParaRPr lang="en-US" altLang="zh-TW" sz="2600" dirty="0">
              <a:ea typeface="新細明體" charset="-120"/>
            </a:endParaRPr>
          </a:p>
          <a:p>
            <a:pPr lvl="1">
              <a:defRPr/>
            </a:pPr>
            <a:endParaRPr lang="en-US" altLang="zh-TW" sz="800" dirty="0">
              <a:ea typeface="新細明體" charset="-120"/>
            </a:endParaRPr>
          </a:p>
          <a:p>
            <a:pPr lvl="1">
              <a:defRPr/>
            </a:pPr>
            <a:r>
              <a:rPr lang="en-US" altLang="zh-TW" sz="2600" dirty="0">
                <a:ea typeface="新細明體" charset="-120"/>
              </a:rPr>
              <a:t>The forecast for the share value at 2022 is  </a:t>
            </a:r>
          </a:p>
          <a:p>
            <a:pPr lvl="1">
              <a:defRPr/>
            </a:pPr>
            <a:endParaRPr lang="en-US" altLang="zh-TW" sz="2600" dirty="0">
              <a:ea typeface="新細明體" charset="-120"/>
            </a:endParaRPr>
          </a:p>
          <a:p>
            <a:pPr lvl="1">
              <a:defRPr/>
            </a:pPr>
            <a:endParaRPr lang="en-US" altLang="zh-TW" sz="2600" dirty="0">
              <a:ea typeface="新細明體" charset="-120"/>
            </a:endParaRPr>
          </a:p>
          <a:p>
            <a:pPr lvl="1">
              <a:defRPr/>
            </a:pPr>
            <a:r>
              <a:rPr lang="en-US" altLang="zh-TW" sz="2600" dirty="0">
                <a:ea typeface="新細明體" charset="-120"/>
              </a:rPr>
              <a:t>Today’s estimate of the intrinsic value is </a:t>
            </a:r>
          </a:p>
          <a:p>
            <a:pPr lvl="1">
              <a:defRPr/>
            </a:pPr>
            <a:endParaRPr lang="en-US" altLang="zh-TW" sz="2600" dirty="0">
              <a:ea typeface="新細明體" charset="-120"/>
            </a:endParaRPr>
          </a:p>
          <a:p>
            <a:pPr lvl="1">
              <a:defRPr/>
            </a:pPr>
            <a:endParaRPr lang="en-US" altLang="zh-TW" sz="2600" dirty="0">
              <a:ea typeface="新細明體" charset="-120"/>
            </a:endParaRPr>
          </a:p>
          <a:p>
            <a:pPr marL="806450" lvl="1" indent="-349250">
              <a:buNone/>
              <a:defRPr/>
            </a:pPr>
            <a:r>
              <a:rPr lang="en-US" altLang="zh-TW" sz="2600" dirty="0">
                <a:ea typeface="新細明體" charset="-120"/>
              </a:rPr>
              <a:t>※ The extension from two-stage DDM to multistage DDM is similar</a:t>
            </a:r>
          </a:p>
        </p:txBody>
      </p:sp>
      <mc:AlternateContent xmlns:mc="http://schemas.openxmlformats.org/markup-compatibility/2006" xmlns:a14="http://schemas.microsoft.com/office/drawing/2010/main">
        <mc:Choice Requires="a14">
          <p:sp>
            <p:nvSpPr>
              <p:cNvPr id="12291" name="Object 3"/>
              <p:cNvSpPr txBox="1"/>
              <p:nvPr/>
            </p:nvSpPr>
            <p:spPr bwMode="auto">
              <a:xfrm>
                <a:off x="2514600" y="3555254"/>
                <a:ext cx="3759200" cy="736600"/>
              </a:xfrm>
              <a:prstGeom prst="rect">
                <a:avLst/>
              </a:prstGeom>
              <a:solidFill>
                <a:schemeClr val="tx2"/>
              </a:solid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1800" i="1" smtClean="0">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2</m:t>
                          </m:r>
                          <m:r>
                            <a:rPr lang="zh-TW" altLang="en-US" sz="1800" i="1">
                              <a:solidFill>
                                <a:srgbClr val="000000"/>
                              </a:solidFill>
                              <a:latin typeface="Cambria Math" panose="02040503050406030204" pitchFamily="18" charset="0"/>
                            </a:rPr>
                            <m:t>2</m:t>
                          </m:r>
                        </m:sub>
                      </m:sSub>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1.15×1.077</m:t>
                          </m:r>
                        </m:num>
                        <m:den>
                          <m:r>
                            <a:rPr lang="zh-TW" altLang="en-US" sz="1800" i="1">
                              <a:solidFill>
                                <a:srgbClr val="000000"/>
                              </a:solidFill>
                              <a:latin typeface="Cambria Math" panose="02040503050406030204" pitchFamily="18" charset="0"/>
                            </a:rPr>
                            <m:t>0.119−0.077</m:t>
                          </m:r>
                        </m:den>
                      </m:f>
                      <m:r>
                        <a:rPr lang="zh-TW" altLang="en-US" sz="1800" i="1">
                          <a:solidFill>
                            <a:srgbClr val="000000"/>
                          </a:solidFill>
                          <a:latin typeface="Cambria Math" panose="02040503050406030204" pitchFamily="18" charset="0"/>
                        </a:rPr>
                        <m:t>=$29.49</m:t>
                      </m:r>
                    </m:oMath>
                  </m:oMathPara>
                </a14:m>
                <a:endParaRPr lang="zh-TW" altLang="en-US" sz="1800" dirty="0"/>
              </a:p>
            </p:txBody>
          </p:sp>
        </mc:Choice>
        <mc:Fallback xmlns="">
          <p:sp>
            <p:nvSpPr>
              <p:cNvPr id="12291" name="Object 3"/>
              <p:cNvSpPr txBox="1">
                <a:spLocks noRot="1" noChangeAspect="1" noMove="1" noResize="1" noEditPoints="1" noAdjustHandles="1" noChangeArrowheads="1" noChangeShapeType="1" noTextEdit="1"/>
              </p:cNvSpPr>
              <p:nvPr/>
            </p:nvSpPr>
            <p:spPr bwMode="auto">
              <a:xfrm>
                <a:off x="2514600" y="3555254"/>
                <a:ext cx="3759200" cy="736600"/>
              </a:xfrm>
              <a:prstGeom prst="rect">
                <a:avLst/>
              </a:prstGeom>
              <a:blipFill>
                <a:blip r:embed="rId2"/>
                <a:stretch>
                  <a:fillRect/>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292" name="Object 4"/>
              <p:cNvSpPr txBox="1"/>
              <p:nvPr/>
            </p:nvSpPr>
            <p:spPr bwMode="auto">
              <a:xfrm>
                <a:off x="1181100" y="4919758"/>
                <a:ext cx="6781800" cy="736600"/>
              </a:xfrm>
              <a:prstGeom prst="rect">
                <a:avLst/>
              </a:prstGeom>
              <a:solidFill>
                <a:schemeClr val="tx2"/>
              </a:solid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1800" i="1" smtClean="0">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𝑉</m:t>
                          </m:r>
                        </m:e>
                        <m:sub>
                          <m:r>
                            <a:rPr lang="zh-TW" altLang="en-US" sz="1800" i="1">
                              <a:solidFill>
                                <a:srgbClr val="000000"/>
                              </a:solidFill>
                              <a:latin typeface="Cambria Math" panose="02040503050406030204" pitchFamily="18" charset="0"/>
                            </a:rPr>
                            <m:t>20</m:t>
                          </m:r>
                          <m:r>
                            <a:rPr lang="en-US" altLang="zh-TW" sz="1800" b="0" i="1" smtClean="0">
                              <a:solidFill>
                                <a:srgbClr val="000000"/>
                              </a:solidFill>
                              <a:latin typeface="Cambria Math" panose="02040503050406030204" pitchFamily="18" charset="0"/>
                            </a:rPr>
                            <m:t>1</m:t>
                          </m:r>
                          <m:r>
                            <a:rPr lang="zh-TW" altLang="en-US" sz="1800" i="1">
                              <a:solidFill>
                                <a:srgbClr val="000000"/>
                              </a:solidFill>
                              <a:latin typeface="Cambria Math" panose="02040503050406030204" pitchFamily="18" charset="0"/>
                            </a:rPr>
                            <m:t>8</m:t>
                          </m:r>
                        </m:sub>
                      </m:sSub>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$0.9</m:t>
                          </m:r>
                        </m:num>
                        <m:den>
                          <m:r>
                            <a:rPr lang="zh-TW" altLang="en-US" sz="1800" i="1">
                              <a:solidFill>
                                <a:srgbClr val="000000"/>
                              </a:solidFill>
                              <a:latin typeface="Cambria Math" panose="02040503050406030204" pitchFamily="18" charset="0"/>
                            </a:rPr>
                            <m:t>(1.119)</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$0.98</m:t>
                          </m:r>
                        </m:num>
                        <m:den>
                          <m:r>
                            <a:rPr lang="zh-TW" altLang="en-US" sz="1800" i="1">
                              <a:solidFill>
                                <a:srgbClr val="000000"/>
                              </a:solidFill>
                              <a:latin typeface="Cambria Math" panose="02040503050406030204" pitchFamily="18" charset="0"/>
                            </a:rPr>
                            <m:t>(1.119</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2</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$1.06</m:t>
                          </m:r>
                        </m:num>
                        <m:den>
                          <m:r>
                            <a:rPr lang="zh-TW" altLang="en-US" sz="1800" i="1">
                              <a:solidFill>
                                <a:srgbClr val="000000"/>
                              </a:solidFill>
                              <a:latin typeface="Cambria Math" panose="02040503050406030204" pitchFamily="18" charset="0"/>
                            </a:rPr>
                            <m:t>(1.119</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3</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a:rPr lang="zh-TW" altLang="en-US" sz="1800" i="1">
                              <a:solidFill>
                                <a:srgbClr val="000000"/>
                              </a:solidFill>
                              <a:latin typeface="Cambria Math" panose="02040503050406030204" pitchFamily="18" charset="0"/>
                            </a:rPr>
                            <m:t>$1.15+$29.49</m:t>
                          </m:r>
                        </m:num>
                        <m:den>
                          <m:r>
                            <a:rPr lang="zh-TW" altLang="en-US" sz="1800" i="1">
                              <a:solidFill>
                                <a:srgbClr val="000000"/>
                              </a:solidFill>
                              <a:latin typeface="Cambria Math" panose="02040503050406030204" pitchFamily="18" charset="0"/>
                            </a:rPr>
                            <m:t>(1.119</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1">
                                  <a:solidFill>
                                    <a:srgbClr val="000000"/>
                                  </a:solidFill>
                                  <a:latin typeface="Cambria Math" panose="02040503050406030204" pitchFamily="18" charset="0"/>
                                </a:rPr>
                                <m:t>4</m:t>
                              </m:r>
                            </m:sup>
                          </m:sSup>
                        </m:den>
                      </m:f>
                      <m:r>
                        <a:rPr lang="zh-TW" altLang="en-US" sz="1800" i="1">
                          <a:solidFill>
                            <a:srgbClr val="000000"/>
                          </a:solidFill>
                          <a:latin typeface="Cambria Math" panose="02040503050406030204" pitchFamily="18" charset="0"/>
                        </a:rPr>
                        <m:t>=$21.88</m:t>
                      </m:r>
                    </m:oMath>
                  </m:oMathPara>
                </a14:m>
                <a:endParaRPr lang="zh-TW" altLang="en-US" sz="1800" dirty="0"/>
              </a:p>
            </p:txBody>
          </p:sp>
        </mc:Choice>
        <mc:Fallback xmlns="">
          <p:sp>
            <p:nvSpPr>
              <p:cNvPr id="12292" name="Object 4"/>
              <p:cNvSpPr txBox="1">
                <a:spLocks noRot="1" noChangeAspect="1" noMove="1" noResize="1" noEditPoints="1" noAdjustHandles="1" noChangeArrowheads="1" noChangeShapeType="1" noTextEdit="1"/>
              </p:cNvSpPr>
              <p:nvPr/>
            </p:nvSpPr>
            <p:spPr bwMode="auto">
              <a:xfrm>
                <a:off x="1181100" y="4919758"/>
                <a:ext cx="6781800" cy="736600"/>
              </a:xfrm>
              <a:prstGeom prst="rect">
                <a:avLst/>
              </a:prstGeom>
              <a:blipFill>
                <a:blip r:embed="rId3"/>
                <a:stretch>
                  <a:fillRect/>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Object 2">
                <a:extLst>
                  <a:ext uri="{FF2B5EF4-FFF2-40B4-BE49-F238E27FC236}">
                    <a16:creationId xmlns:a16="http://schemas.microsoft.com/office/drawing/2014/main" id="{E8777518-9F94-4291-A9BD-1709F244A1CA}"/>
                  </a:ext>
                </a:extLst>
              </p:cNvPr>
              <p:cNvSpPr txBox="1"/>
              <p:nvPr/>
            </p:nvSpPr>
            <p:spPr bwMode="auto">
              <a:xfrm>
                <a:off x="2133600" y="1936750"/>
                <a:ext cx="4953000" cy="990600"/>
              </a:xfrm>
              <a:prstGeom prst="rect">
                <a:avLst/>
              </a:prstGeom>
              <a:solidFill>
                <a:schemeClr val="tx2"/>
              </a:solidFill>
              <a:ln>
                <a:noFill/>
              </a:ln>
              <a:effectLst/>
            </p:spPr>
            <p:txBody>
              <a:bodyPr>
                <a:noAutofit/>
              </a:bodyPr>
              <a:lstStyle/>
              <a:p>
                <a:pPr>
                  <a:lnSpc>
                    <a:spcPct val="110000"/>
                  </a:lnSpc>
                </a:pPr>
                <a:r>
                  <a:rPr lang="en-US" altLang="zh-TW" sz="1800" dirty="0">
                    <a:solidFill>
                      <a:srgbClr val="000000"/>
                    </a:solidFill>
                  </a:rPr>
                  <a:t>The required rate of return </a:t>
                </a:r>
                <a14:m>
                  <m:oMath xmlns:m="http://schemas.openxmlformats.org/officeDocument/2006/math">
                    <m:r>
                      <a:rPr lang="zh-TW" altLang="en-US" sz="1800" i="1" smtClean="0">
                        <a:solidFill>
                          <a:srgbClr val="000000"/>
                        </a:solidFill>
                        <a:latin typeface="Cambria Math" panose="02040503050406030204" pitchFamily="18" charset="0"/>
                      </a:rPr>
                      <m:t>𝑘</m:t>
                    </m:r>
                    <m:r>
                      <m:rPr>
                        <m:aln/>
                      </m:rPr>
                      <a:rPr lang="zh-TW" altLang="en-US" sz="1800" i="1">
                        <a:solidFill>
                          <a:srgbClr val="000000"/>
                        </a:solidFill>
                        <a:latin typeface="Cambria Math" panose="02040503050406030204" pitchFamily="18" charset="0"/>
                      </a:rPr>
                      <m:t>=</m:t>
                    </m:r>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𝑟</m:t>
                        </m:r>
                      </m:e>
                      <m:sub>
                        <m:r>
                          <a:rPr lang="zh-TW" altLang="en-US" sz="1800" i="1">
                            <a:solidFill>
                              <a:srgbClr val="000000"/>
                            </a:solidFill>
                            <a:latin typeface="Cambria Math" panose="02040503050406030204" pitchFamily="18" charset="0"/>
                          </a:rPr>
                          <m:t>𝑓</m:t>
                        </m:r>
                      </m:sub>
                    </m:sSub>
                    <m:r>
                      <a:rPr lang="zh-TW" altLang="en-US" sz="1800" i="1">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𝛽</m:t>
                    </m:r>
                    <m:r>
                      <a:rPr lang="zh-TW" altLang="en-US" sz="1800" i="1">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𝐸</m:t>
                    </m:r>
                    <m:r>
                      <a:rPr lang="zh-TW" altLang="en-US" sz="1800" i="1">
                        <a:solidFill>
                          <a:srgbClr val="000000"/>
                        </a:solidFill>
                        <a:latin typeface="Cambria Math" panose="02040503050406030204" pitchFamily="18" charset="0"/>
                      </a:rPr>
                      <m:t>(</m:t>
                    </m:r>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𝑟</m:t>
                        </m:r>
                      </m:e>
                      <m:sub>
                        <m:r>
                          <a:rPr lang="zh-TW" altLang="en-US" sz="1800" i="1">
                            <a:solidFill>
                              <a:srgbClr val="000000"/>
                            </a:solidFill>
                            <a:latin typeface="Cambria Math" panose="02040503050406030204" pitchFamily="18" charset="0"/>
                          </a:rPr>
                          <m:t>𝑀</m:t>
                        </m:r>
                      </m:sub>
                    </m:sSub>
                    <m:r>
                      <a:rPr lang="zh-TW" altLang="en-US" sz="1800" i="1">
                        <a:solidFill>
                          <a:srgbClr val="000000"/>
                        </a:solidFill>
                        <a:latin typeface="Cambria Math" panose="02040503050406030204" pitchFamily="18" charset="0"/>
                      </a:rPr>
                      <m:t>)−</m:t>
                    </m:r>
                    <m:sSub>
                      <m:sSubPr>
                        <m:ctrlPr>
                          <a:rPr lang="zh-TW" altLang="en-US" sz="1800" i="1">
                            <a:solidFill>
                              <a:srgbClr val="000000"/>
                            </a:solidFill>
                            <a:latin typeface="Cambria Math" panose="02040503050406030204" pitchFamily="18" charset="0"/>
                          </a:rPr>
                        </m:ctrlPr>
                      </m:sSubPr>
                      <m:e>
                        <m:r>
                          <a:rPr lang="zh-TW" altLang="en-US" sz="1800" i="1">
                            <a:solidFill>
                              <a:srgbClr val="000000"/>
                            </a:solidFill>
                            <a:latin typeface="Cambria Math" panose="02040503050406030204" pitchFamily="18" charset="0"/>
                          </a:rPr>
                          <m:t>𝑟</m:t>
                        </m:r>
                      </m:e>
                      <m:sub>
                        <m:r>
                          <a:rPr lang="zh-TW" altLang="en-US" sz="1800" i="1">
                            <a:solidFill>
                              <a:srgbClr val="000000"/>
                            </a:solidFill>
                            <a:latin typeface="Cambria Math" panose="02040503050406030204" pitchFamily="18" charset="0"/>
                          </a:rPr>
                          <m:t>𝑓</m:t>
                        </m:r>
                      </m:sub>
                    </m:sSub>
                    <m:r>
                      <a:rPr lang="zh-TW" altLang="en-US" sz="1800" i="1">
                        <a:solidFill>
                          <a:srgbClr val="000000"/>
                        </a:solidFill>
                        <a:latin typeface="Cambria Math" panose="02040503050406030204" pitchFamily="18" charset="0"/>
                      </a:rPr>
                      <m:t>]</m:t>
                    </m:r>
                  </m:oMath>
                </a14:m>
                <a:br>
                  <a:rPr lang="zh-TW" altLang="en-US" sz="1800" i="1" dirty="0">
                    <a:solidFill>
                      <a:srgbClr val="000000"/>
                    </a:solidFill>
                    <a:latin typeface="Cambria Math" panose="02040503050406030204" pitchFamily="18" charset="0"/>
                  </a:rPr>
                </a:br>
                <a:r>
                  <a:rPr lang="zh-TW" altLang="en-US" sz="1800" i="1" dirty="0">
                    <a:solidFill>
                      <a:srgbClr val="000000"/>
                    </a:solidFill>
                    <a:latin typeface="Cambria Math" panose="02040503050406030204" pitchFamily="18" charset="0"/>
                  </a:rPr>
                  <a:t>                                                     </a:t>
                </a:r>
                <a14:m>
                  <m:oMath xmlns:m="http://schemas.openxmlformats.org/officeDocument/2006/math">
                    <m:r>
                      <m:rPr>
                        <m:aln/>
                      </m:rPr>
                      <a:rPr lang="zh-TW" altLang="en-US" sz="1800" i="1">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3.5%+1.05</m:t>
                    </m:r>
                    <m:d>
                      <m:dPr>
                        <m:ctrlPr>
                          <a:rPr lang="zh-TW" altLang="en-US" sz="1800" i="1">
                            <a:solidFill>
                              <a:srgbClr val="000000"/>
                            </a:solidFill>
                            <a:latin typeface="Cambria Math" panose="02040503050406030204" pitchFamily="18" charset="0"/>
                          </a:rPr>
                        </m:ctrlPr>
                      </m:dPr>
                      <m:e>
                        <m:r>
                          <a:rPr lang="zh-TW" altLang="en-US" sz="1800" i="1">
                            <a:solidFill>
                              <a:srgbClr val="000000"/>
                            </a:solidFill>
                            <a:latin typeface="Cambria Math" panose="02040503050406030204" pitchFamily="18" charset="0"/>
                          </a:rPr>
                          <m:t>8%</m:t>
                        </m:r>
                      </m:e>
                    </m:d>
                  </m:oMath>
                </a14:m>
                <a:endParaRPr lang="en-US" altLang="zh-TW" sz="1800" i="1" dirty="0">
                  <a:solidFill>
                    <a:srgbClr val="000000"/>
                  </a:solidFill>
                  <a:latin typeface="Cambria Math" panose="02040503050406030204" pitchFamily="18" charset="0"/>
                </a:endParaRPr>
              </a:p>
              <a:p>
                <a:pPr>
                  <a:lnSpc>
                    <a:spcPct val="110000"/>
                  </a:lnSpc>
                </a:pPr>
                <a:r>
                  <a:rPr lang="en-US" altLang="zh-TW" sz="1800" b="0" dirty="0">
                    <a:solidFill>
                      <a:srgbClr val="000000"/>
                    </a:solidFill>
                  </a:rPr>
                  <a:t>                                               </a:t>
                </a:r>
                <a14:m>
                  <m:oMath xmlns:m="http://schemas.openxmlformats.org/officeDocument/2006/math">
                    <m:r>
                      <a:rPr lang="en-US" altLang="zh-TW" sz="1800" b="0" i="1" smtClean="0">
                        <a:solidFill>
                          <a:srgbClr val="000000"/>
                        </a:solidFill>
                        <a:latin typeface="Cambria Math" panose="02040503050406030204" pitchFamily="18" charset="0"/>
                      </a:rPr>
                      <m:t>=</m:t>
                    </m:r>
                    <m:r>
                      <a:rPr lang="zh-TW" altLang="en-US" sz="1800" i="1">
                        <a:solidFill>
                          <a:srgbClr val="000000"/>
                        </a:solidFill>
                        <a:latin typeface="Cambria Math" panose="02040503050406030204" pitchFamily="18" charset="0"/>
                      </a:rPr>
                      <m:t>11.9%</m:t>
                    </m:r>
                  </m:oMath>
                </a14:m>
                <a:r>
                  <a:rPr lang="en-US" altLang="zh-TW" sz="1800" dirty="0"/>
                  <a:t>)</a:t>
                </a:r>
                <a:endParaRPr lang="zh-TW" altLang="en-US" sz="1800" dirty="0"/>
              </a:p>
            </p:txBody>
          </p:sp>
        </mc:Choice>
        <mc:Fallback xmlns="">
          <p:sp>
            <p:nvSpPr>
              <p:cNvPr id="6" name="Object 2">
                <a:extLst>
                  <a:ext uri="{FF2B5EF4-FFF2-40B4-BE49-F238E27FC236}">
                    <a16:creationId xmlns:a16="http://schemas.microsoft.com/office/drawing/2014/main" id="{E8777518-9F94-4291-A9BD-1709F244A1CA}"/>
                  </a:ext>
                </a:extLst>
              </p:cNvPr>
              <p:cNvSpPr txBox="1">
                <a:spLocks noRot="1" noChangeAspect="1" noMove="1" noResize="1" noEditPoints="1" noAdjustHandles="1" noChangeArrowheads="1" noChangeShapeType="1" noTextEdit="1"/>
              </p:cNvSpPr>
              <p:nvPr/>
            </p:nvSpPr>
            <p:spPr bwMode="auto">
              <a:xfrm>
                <a:off x="2133600" y="1936750"/>
                <a:ext cx="4953000" cy="990600"/>
              </a:xfrm>
              <a:prstGeom prst="rect">
                <a:avLst/>
              </a:prstGeom>
              <a:blipFill>
                <a:blip r:embed="rId4"/>
                <a:stretch>
                  <a:fillRect l="-984" t="-1235" b="-11111"/>
                </a:stretch>
              </a:blipFill>
              <a:ln>
                <a:noFill/>
              </a:ln>
              <a:effectLst/>
            </p:spPr>
            <p:txBody>
              <a:bodyPr/>
              <a:lstStyle/>
              <a:p>
                <a:r>
                  <a:rPr lang="zh-TW" altLang="en-US">
                    <a:noFill/>
                  </a:rPr>
                  <a:t> </a:t>
                </a:r>
              </a:p>
            </p:txBody>
          </p:sp>
        </mc:Fallback>
      </mc:AlternateContent>
      <p:sp>
        <p:nvSpPr>
          <p:cNvPr id="9" name="Rectangle 2">
            <a:extLst>
              <a:ext uri="{FF2B5EF4-FFF2-40B4-BE49-F238E27FC236}">
                <a16:creationId xmlns:a16="http://schemas.microsoft.com/office/drawing/2014/main" id="{ADB7450A-E417-4DC1-9D90-7A923C8FBF0E}"/>
              </a:ext>
            </a:extLst>
          </p:cNvPr>
          <p:cNvSpPr>
            <a:spLocks noGrp="1" noChangeArrowheads="1"/>
          </p:cNvSpPr>
          <p:nvPr>
            <p:ph type="title"/>
          </p:nvPr>
        </p:nvSpPr>
        <p:spPr>
          <a:xfrm>
            <a:off x="0" y="114300"/>
            <a:ext cx="9144000" cy="742950"/>
          </a:xfrm>
          <a:noFill/>
        </p:spPr>
        <p:txBody>
          <a:bodyPr lIns="90488" tIns="44450" rIns="90488" bIns="44450" anchor="b"/>
          <a:lstStyle/>
          <a:p>
            <a:pPr eaLnBrk="1" hangingPunct="1"/>
            <a:r>
              <a:rPr lang="en-US" altLang="zh-TW" sz="3600" dirty="0">
                <a:ea typeface="新細明體" charset="-120"/>
              </a:rPr>
              <a:t>Variant of Two-stage DDM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914400" y="3154362"/>
            <a:ext cx="7620000" cy="579438"/>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13.1  VALUATION BY COMPARABLES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371600" y="3139281"/>
            <a:ext cx="7162800" cy="579438"/>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13.4  PRICE-EARNINGS RATIOS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P/E Ratio and Growth Opportunities</a:t>
            </a:r>
          </a:p>
        </p:txBody>
      </p:sp>
      <p:sp>
        <p:nvSpPr>
          <p:cNvPr id="27651" name="Rectangle 3"/>
          <p:cNvSpPr>
            <a:spLocks noGrp="1" noChangeArrowheads="1"/>
          </p:cNvSpPr>
          <p:nvPr>
            <p:ph type="body" idx="1"/>
          </p:nvPr>
        </p:nvSpPr>
        <p:spPr>
          <a:xfrm>
            <a:off x="381000" y="1066800"/>
            <a:ext cx="8458200" cy="4778375"/>
          </a:xfrm>
        </p:spPr>
        <p:txBody>
          <a:bodyPr lIns="90488" tIns="44450" rIns="90488" bIns="44450"/>
          <a:lstStyle/>
          <a:p>
            <a:pPr eaLnBrk="1" hangingPunct="1">
              <a:spcBef>
                <a:spcPts val="600"/>
              </a:spcBef>
              <a:defRPr/>
            </a:pPr>
            <a:r>
              <a:rPr lang="en-US" altLang="zh-TW" sz="3000" dirty="0">
                <a:ea typeface="新細明體" charset="-120"/>
              </a:rPr>
              <a:t>P/E Ratios (</a:t>
            </a:r>
            <a:r>
              <a:rPr lang="zh-TW" altLang="en-US" sz="3000" dirty="0">
                <a:ea typeface="新細明體" charset="-120"/>
              </a:rPr>
              <a:t>本益比</a:t>
            </a:r>
            <a:r>
              <a:rPr lang="en-US" altLang="zh-TW" sz="3000" dirty="0">
                <a:ea typeface="新細明體" charset="-120"/>
              </a:rPr>
              <a:t>)</a:t>
            </a:r>
          </a:p>
          <a:p>
            <a:pPr lvl="1" eaLnBrk="1" hangingPunct="1">
              <a:spcBef>
                <a:spcPts val="600"/>
              </a:spcBef>
              <a:defRPr/>
            </a:pPr>
            <a:r>
              <a:rPr lang="en-US" altLang="zh-TW" sz="2600" dirty="0">
                <a:ea typeface="新細明體" charset="-120"/>
              </a:rPr>
              <a:t>Defined as the ratio of a stock’s current price to its EXPECTED earnings per share in the FOLLOWING period</a:t>
            </a:r>
          </a:p>
          <a:p>
            <a:pPr lvl="1" eaLnBrk="1" hangingPunct="1">
              <a:spcBef>
                <a:spcPts val="600"/>
              </a:spcBef>
              <a:defRPr/>
            </a:pPr>
            <a:r>
              <a:rPr lang="en-US" altLang="zh-TW" sz="2600" dirty="0">
                <a:ea typeface="新細明體" charset="-120"/>
              </a:rPr>
              <a:t>P/E ratio can be explained conceptually with the DDM</a:t>
            </a:r>
          </a:p>
          <a:p>
            <a:pPr lvl="2" eaLnBrk="1" hangingPunct="1">
              <a:spcBef>
                <a:spcPts val="600"/>
              </a:spcBef>
              <a:defRPr/>
            </a:pPr>
            <a:r>
              <a:rPr lang="en-US" altLang="zh-TW" sz="2200" dirty="0">
                <a:ea typeface="新細明體" charset="-120"/>
              </a:rPr>
              <a:t>When deriving theoretical P/E ratio, it is assumed that the stock is traded at its intrinsic value, i.e., </a:t>
            </a:r>
            <a:r>
              <a:rPr lang="en-US" altLang="zh-TW" sz="2200" i="1" dirty="0">
                <a:ea typeface="新細明體" charset="-120"/>
              </a:rPr>
              <a:t>P</a:t>
            </a:r>
            <a:r>
              <a:rPr lang="en-US" altLang="zh-TW" sz="2200" i="1" baseline="-25000" dirty="0">
                <a:ea typeface="新細明體" charset="-120"/>
              </a:rPr>
              <a:t>t</a:t>
            </a:r>
            <a:r>
              <a:rPr lang="en-US" altLang="zh-TW" sz="2200" dirty="0">
                <a:ea typeface="新細明體" charset="-120"/>
              </a:rPr>
              <a:t> = </a:t>
            </a:r>
            <a:r>
              <a:rPr lang="en-US" altLang="zh-TW" sz="2200" i="1" dirty="0" err="1">
                <a:ea typeface="新細明體" charset="-120"/>
              </a:rPr>
              <a:t>V</a:t>
            </a:r>
            <a:r>
              <a:rPr lang="en-US" altLang="zh-TW" sz="2200" i="1" baseline="-25000" dirty="0" err="1">
                <a:ea typeface="新細明體" charset="-120"/>
              </a:rPr>
              <a:t>t</a:t>
            </a:r>
            <a:endParaRPr lang="en-US" altLang="zh-TW" sz="2200" i="1" baseline="-25000" dirty="0">
              <a:ea typeface="新細明體" charset="-12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P/E Ratio and Growth Opportunities</a:t>
            </a:r>
          </a:p>
        </p:txBody>
      </p:sp>
      <p:sp>
        <p:nvSpPr>
          <p:cNvPr id="27651" name="Rectangle 3"/>
          <p:cNvSpPr>
            <a:spLocks noGrp="1" noChangeArrowheads="1"/>
          </p:cNvSpPr>
          <p:nvPr>
            <p:ph type="body" idx="1"/>
          </p:nvPr>
        </p:nvSpPr>
        <p:spPr>
          <a:xfrm>
            <a:off x="304800" y="1089025"/>
            <a:ext cx="8724900" cy="5006975"/>
          </a:xfrm>
        </p:spPr>
        <p:txBody>
          <a:bodyPr lIns="90488" tIns="44450" rIns="90488" bIns="44450"/>
          <a:lstStyle/>
          <a:p>
            <a:pPr eaLnBrk="1" hangingPunct="1">
              <a:lnSpc>
                <a:spcPct val="95000"/>
              </a:lnSpc>
              <a:defRPr/>
            </a:pPr>
            <a:r>
              <a:rPr lang="en-US" altLang="zh-TW" sz="3000" dirty="0">
                <a:ea typeface="新細明體" charset="-120"/>
              </a:rPr>
              <a:t>Without expected growth</a:t>
            </a:r>
          </a:p>
          <a:p>
            <a:pPr eaLnBrk="1" hangingPunct="1">
              <a:lnSpc>
                <a:spcPct val="95000"/>
              </a:lnSpc>
              <a:defRPr/>
            </a:pPr>
            <a:endParaRPr lang="en-US" altLang="zh-TW" sz="3000" dirty="0">
              <a:ea typeface="新細明體" charset="-120"/>
            </a:endParaRPr>
          </a:p>
          <a:p>
            <a:pPr eaLnBrk="1" hangingPunct="1">
              <a:lnSpc>
                <a:spcPct val="95000"/>
              </a:lnSpc>
              <a:defRPr/>
            </a:pPr>
            <a:endParaRPr lang="en-US" altLang="zh-TW" sz="3000" dirty="0">
              <a:ea typeface="新細明體" charset="-120"/>
            </a:endParaRPr>
          </a:p>
          <a:p>
            <a:pPr eaLnBrk="1" hangingPunct="1">
              <a:lnSpc>
                <a:spcPct val="95000"/>
              </a:lnSpc>
              <a:defRPr/>
            </a:pPr>
            <a:endParaRPr lang="en-US" altLang="zh-TW" sz="3000" dirty="0">
              <a:ea typeface="新細明體" charset="-120"/>
            </a:endParaRPr>
          </a:p>
          <a:p>
            <a:pPr eaLnBrk="1" hangingPunct="1">
              <a:lnSpc>
                <a:spcPct val="95000"/>
              </a:lnSpc>
              <a:defRPr/>
            </a:pPr>
            <a:r>
              <a:rPr lang="en-US" altLang="zh-TW" sz="3000" dirty="0">
                <a:ea typeface="新細明體" charset="-120"/>
              </a:rPr>
              <a:t>With constant growth</a:t>
            </a:r>
          </a:p>
          <a:p>
            <a:pPr eaLnBrk="1" hangingPunct="1">
              <a:lnSpc>
                <a:spcPct val="95000"/>
              </a:lnSpc>
              <a:defRPr/>
            </a:pPr>
            <a:endParaRPr lang="en-US" altLang="zh-TW" sz="2800" dirty="0">
              <a:ea typeface="新細明體" charset="-120"/>
            </a:endParaRPr>
          </a:p>
        </p:txBody>
      </p:sp>
      <p:graphicFrame>
        <p:nvGraphicFramePr>
          <p:cNvPr id="13314" name="Object 2"/>
          <p:cNvGraphicFramePr>
            <a:graphicFrameLocks noChangeAspect="1"/>
          </p:cNvGraphicFramePr>
          <p:nvPr/>
        </p:nvGraphicFramePr>
        <p:xfrm>
          <a:off x="1228725" y="1600200"/>
          <a:ext cx="6391275" cy="1425575"/>
        </p:xfrm>
        <a:graphic>
          <a:graphicData uri="http://schemas.openxmlformats.org/presentationml/2006/ole">
            <mc:AlternateContent xmlns:mc="http://schemas.openxmlformats.org/markup-compatibility/2006">
              <mc:Choice xmlns:v="urn:schemas-microsoft-com:vml" Requires="v">
                <p:oleObj spid="_x0000_s14051" name="Equation" r:id="rId3" imgW="3759120" imgH="838080" progId="Equation.DSMT4">
                  <p:embed/>
                </p:oleObj>
              </mc:Choice>
              <mc:Fallback>
                <p:oleObj name="Equation" r:id="rId3" imgW="375912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600200"/>
                        <a:ext cx="6391275" cy="1425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1241425" y="3746500"/>
          <a:ext cx="5916613" cy="1511300"/>
        </p:xfrm>
        <a:graphic>
          <a:graphicData uri="http://schemas.openxmlformats.org/presentationml/2006/ole">
            <mc:AlternateContent xmlns:mc="http://schemas.openxmlformats.org/markup-compatibility/2006">
              <mc:Choice xmlns:v="urn:schemas-microsoft-com:vml" Requires="v">
                <p:oleObj spid="_x0000_s14052" name="Equation" r:id="rId5" imgW="3479760" imgH="888840" progId="Equation.DSMT4">
                  <p:embed/>
                </p:oleObj>
              </mc:Choice>
              <mc:Fallback>
                <p:oleObj name="Equation" r:id="rId5" imgW="3479760" imgH="8888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425" y="3746500"/>
                        <a:ext cx="5916613" cy="15113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17"/>
          <p:cNvSpPr txBox="1">
            <a:spLocks noChangeArrowheads="1"/>
          </p:cNvSpPr>
          <p:nvPr/>
        </p:nvSpPr>
        <p:spPr bwMode="auto">
          <a:xfrm>
            <a:off x="304800" y="5410200"/>
            <a:ext cx="8610600" cy="1438275"/>
          </a:xfrm>
          <a:prstGeom prst="rect">
            <a:avLst/>
          </a:prstGeom>
          <a:noFill/>
          <a:ln w="9525">
            <a:noFill/>
            <a:miter lim="800000"/>
            <a:headEnd/>
            <a:tailEnd/>
          </a:ln>
        </p:spPr>
        <p:txBody>
          <a:bodyPr>
            <a:spAutoFit/>
          </a:bodyPr>
          <a:lstStyle/>
          <a:p>
            <a:pPr marL="357188" indent="-357188">
              <a:spcBef>
                <a:spcPts val="300"/>
              </a:spcBef>
              <a:defRPr/>
            </a:pPr>
            <a:r>
              <a:rPr lang="en-US" altLang="zh-TW" sz="2000" dirty="0">
                <a:latin typeface="+mn-lt"/>
                <a:ea typeface="新細明體" charset="-120"/>
              </a:rPr>
              <a:t>※</a:t>
            </a:r>
            <a:r>
              <a:rPr lang="en-US" altLang="zh-TW" sz="2000" kern="0" dirty="0">
                <a:solidFill>
                  <a:srgbClr val="FFFFFF"/>
                </a:solidFill>
                <a:effectLst>
                  <a:outerShdw blurRad="38100" dist="38100" dir="2700000" algn="tl">
                    <a:srgbClr val="000000"/>
                  </a:outerShdw>
                </a:effectLst>
                <a:latin typeface="Arial"/>
                <a:ea typeface="新細明體" charset="-120"/>
              </a:rPr>
              <a:t> P/E ratio is a function of three factors: </a:t>
            </a:r>
          </a:p>
          <a:p>
            <a:pPr marL="357188" indent="-357188">
              <a:spcBef>
                <a:spcPts val="300"/>
              </a:spcBef>
              <a:defRPr/>
            </a:pPr>
            <a:r>
              <a:rPr lang="en-US" altLang="zh-TW" sz="2000" kern="0" dirty="0">
                <a:solidFill>
                  <a:srgbClr val="FFFFFF"/>
                </a:solidFill>
                <a:effectLst>
                  <a:outerShdw blurRad="38100" dist="38100" dir="2700000" algn="tl">
                    <a:srgbClr val="000000"/>
                  </a:outerShdw>
                </a:effectLst>
                <a:latin typeface="Arial"/>
                <a:ea typeface="新細明體" charset="-120"/>
              </a:rPr>
              <a:t>	1) required rate of return, </a:t>
            </a:r>
            <a:r>
              <a:rPr lang="en-US" altLang="zh-TW" sz="2000" i="1" kern="0" dirty="0">
                <a:solidFill>
                  <a:srgbClr val="FFFFFF"/>
                </a:solidFill>
                <a:effectLst>
                  <a:outerShdw blurRad="38100" dist="38100" dir="2700000" algn="tl">
                    <a:srgbClr val="000000"/>
                  </a:outerShdw>
                </a:effectLst>
                <a:latin typeface="Arial"/>
                <a:ea typeface="新細明體" charset="-120"/>
              </a:rPr>
              <a:t>k</a:t>
            </a:r>
            <a:endParaRPr lang="en-US" altLang="zh-TW" sz="2000" kern="0" dirty="0">
              <a:solidFill>
                <a:srgbClr val="FFFFFF"/>
              </a:solidFill>
              <a:effectLst>
                <a:outerShdw blurRad="38100" dist="38100" dir="2700000" algn="tl">
                  <a:srgbClr val="000000"/>
                </a:outerShdw>
              </a:effectLst>
              <a:latin typeface="Arial"/>
              <a:ea typeface="新細明體" charset="-120"/>
            </a:endParaRPr>
          </a:p>
          <a:p>
            <a:pPr marL="357188" indent="-357188">
              <a:spcBef>
                <a:spcPts val="300"/>
              </a:spcBef>
              <a:defRPr/>
            </a:pPr>
            <a:r>
              <a:rPr lang="en-US" altLang="zh-TW" sz="2000" kern="0" dirty="0">
                <a:solidFill>
                  <a:srgbClr val="FFFFFF"/>
                </a:solidFill>
                <a:effectLst>
                  <a:outerShdw blurRad="38100" dist="38100" dir="2700000" algn="tl">
                    <a:srgbClr val="000000"/>
                  </a:outerShdw>
                </a:effectLst>
                <a:latin typeface="Arial"/>
                <a:ea typeface="新細明體" charset="-120"/>
              </a:rPr>
              <a:t>	2) expected growth rate in dividends, </a:t>
            </a:r>
            <a:r>
              <a:rPr lang="en-US" altLang="zh-TW" sz="2000" i="1" kern="0" dirty="0">
                <a:solidFill>
                  <a:srgbClr val="FFFFFF"/>
                </a:solidFill>
                <a:effectLst>
                  <a:outerShdw blurRad="38100" dist="38100" dir="2700000" algn="tl">
                    <a:srgbClr val="000000"/>
                  </a:outerShdw>
                </a:effectLst>
                <a:latin typeface="Arial"/>
                <a:ea typeface="新細明體" charset="-120"/>
              </a:rPr>
              <a:t>g</a:t>
            </a:r>
            <a:endParaRPr lang="en-US" altLang="zh-TW" sz="2000" kern="0" dirty="0">
              <a:solidFill>
                <a:srgbClr val="FFFFFF"/>
              </a:solidFill>
              <a:effectLst>
                <a:outerShdw blurRad="38100" dist="38100" dir="2700000" algn="tl">
                  <a:srgbClr val="000000"/>
                </a:outerShdw>
              </a:effectLst>
              <a:latin typeface="Arial"/>
              <a:ea typeface="新細明體" charset="-120"/>
            </a:endParaRPr>
          </a:p>
          <a:p>
            <a:pPr marL="357188" indent="-357188">
              <a:spcBef>
                <a:spcPts val="300"/>
              </a:spcBef>
              <a:defRPr/>
            </a:pPr>
            <a:r>
              <a:rPr lang="en-US" altLang="zh-TW" sz="2000" kern="0" dirty="0">
                <a:solidFill>
                  <a:srgbClr val="FFFFFF"/>
                </a:solidFill>
                <a:effectLst>
                  <a:outerShdw blurRad="38100" dist="38100" dir="2700000" algn="tl">
                    <a:srgbClr val="000000"/>
                  </a:outerShdw>
                </a:effectLst>
                <a:latin typeface="Arial"/>
                <a:ea typeface="新細明體" charset="-120"/>
              </a:rPr>
              <a:t>	3) plowback ratio, </a:t>
            </a:r>
            <a:r>
              <a:rPr lang="en-US" altLang="zh-TW" sz="2000" i="1" kern="0" dirty="0">
                <a:solidFill>
                  <a:srgbClr val="FFFFFF"/>
                </a:solidFill>
                <a:effectLst>
                  <a:outerShdw blurRad="38100" dist="38100" dir="2700000" algn="tl">
                    <a:srgbClr val="000000"/>
                  </a:outerShdw>
                </a:effectLst>
                <a:latin typeface="Arial"/>
                <a:ea typeface="新細明體" charset="-120"/>
              </a:rPr>
              <a:t>b</a:t>
            </a:r>
            <a:endParaRPr lang="en-US" altLang="zh-TW" sz="2000" kern="0" dirty="0">
              <a:solidFill>
                <a:srgbClr val="FFFFFF"/>
              </a:solidFill>
              <a:effectLst>
                <a:outerShdw blurRad="38100" dist="38100" dir="2700000" algn="tl">
                  <a:srgbClr val="000000"/>
                </a:outerShdw>
              </a:effectLst>
              <a:latin typeface="Arial"/>
              <a:ea typeface="新細明體" charset="-12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P/E Ratio and Growth Opportunities</a:t>
            </a:r>
          </a:p>
        </p:txBody>
      </p:sp>
      <p:graphicFrame>
        <p:nvGraphicFramePr>
          <p:cNvPr id="14338" name="Object 3"/>
          <p:cNvGraphicFramePr>
            <a:graphicFrameLocks noChangeAspect="1"/>
          </p:cNvGraphicFramePr>
          <p:nvPr/>
        </p:nvGraphicFramePr>
        <p:xfrm>
          <a:off x="1558925" y="1574800"/>
          <a:ext cx="5135563" cy="1168400"/>
        </p:xfrm>
        <a:graphic>
          <a:graphicData uri="http://schemas.openxmlformats.org/presentationml/2006/ole">
            <mc:AlternateContent xmlns:mc="http://schemas.openxmlformats.org/markup-compatibility/2006">
              <mc:Choice xmlns:v="urn:schemas-microsoft-com:vml" Requires="v">
                <p:oleObj spid="_x0000_s14708" name="Equation" r:id="rId3" imgW="2565360" imgH="583920" progId="Equation.DSMT4">
                  <p:embed/>
                </p:oleObj>
              </mc:Choice>
              <mc:Fallback>
                <p:oleObj name="Equation" r:id="rId3" imgW="2565360" imgH="5839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1574800"/>
                        <a:ext cx="5135563" cy="1168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文字方塊 5"/>
          <p:cNvSpPr txBox="1">
            <a:spLocks noChangeArrowheads="1"/>
          </p:cNvSpPr>
          <p:nvPr/>
        </p:nvSpPr>
        <p:spPr bwMode="auto">
          <a:xfrm>
            <a:off x="228600" y="3067050"/>
            <a:ext cx="8763000" cy="3570208"/>
          </a:xfrm>
          <a:prstGeom prst="rect">
            <a:avLst/>
          </a:prstGeom>
          <a:noFill/>
          <a:ln w="9525">
            <a:noFill/>
            <a:miter lim="800000"/>
            <a:headEnd/>
            <a:tailEnd/>
          </a:ln>
        </p:spPr>
        <p:txBody>
          <a:bodyPr>
            <a:spAutoFit/>
          </a:bodyPr>
          <a:lstStyle/>
          <a:p>
            <a:pPr marL="355600" indent="-355600">
              <a:spcBef>
                <a:spcPts val="600"/>
              </a:spcBef>
              <a:defRPr/>
            </a:pPr>
            <a:r>
              <a:rPr lang="en-US" altLang="zh-TW" sz="2200" dirty="0">
                <a:latin typeface="+mn-lt"/>
                <a:ea typeface="新細明體" charset="-120"/>
              </a:rPr>
              <a:t>※ </a:t>
            </a:r>
            <a:r>
              <a:rPr lang="en-US" altLang="zh-TW" sz="2200" i="1" dirty="0">
                <a:solidFill>
                  <a:srgbClr val="FFFFFF"/>
                </a:solidFill>
                <a:latin typeface="+mn-lt"/>
                <a:ea typeface="新細明體" charset="-120"/>
              </a:rPr>
              <a:t>k </a:t>
            </a:r>
            <a:r>
              <a:rPr lang="zh-TW" altLang="en-US" sz="2200" dirty="0">
                <a:latin typeface="+mn-lt"/>
                <a:ea typeface="新細明體" charset="-120"/>
              </a:rPr>
              <a:t>↑</a:t>
            </a:r>
            <a:r>
              <a:rPr lang="en-US" altLang="zh-TW" sz="2200" dirty="0">
                <a:latin typeface="+mn-lt"/>
                <a:ea typeface="新細明體" charset="-120"/>
              </a:rPr>
              <a:t> </a:t>
            </a:r>
            <a:r>
              <a:rPr lang="en-US" altLang="zh-TW" sz="2200" dirty="0">
                <a:latin typeface="+mn-lt"/>
                <a:ea typeface="新細明體" charset="-120"/>
                <a:sym typeface="Symbol" pitchFamily="18" charset="2"/>
              </a:rPr>
              <a:t> P/E </a:t>
            </a:r>
            <a:r>
              <a:rPr lang="zh-TW" altLang="en-US" sz="2200" dirty="0">
                <a:solidFill>
                  <a:srgbClr val="FFFFFF"/>
                </a:solidFill>
                <a:latin typeface="+mn-lt"/>
                <a:ea typeface="新細明體" charset="-120"/>
              </a:rPr>
              <a:t>↓ </a:t>
            </a:r>
            <a:r>
              <a:rPr lang="en-US" altLang="zh-TW" sz="2200" dirty="0">
                <a:solidFill>
                  <a:srgbClr val="FFFFFF"/>
                </a:solidFill>
                <a:latin typeface="+mn-lt"/>
                <a:ea typeface="新細明體" charset="-120"/>
              </a:rPr>
              <a:t>(inverse relationship), </a:t>
            </a:r>
            <a:r>
              <a:rPr lang="en-US" altLang="zh-TW" sz="2200" i="1" dirty="0">
                <a:solidFill>
                  <a:srgbClr val="FFFFFF"/>
                </a:solidFill>
                <a:latin typeface="+mn-lt"/>
                <a:ea typeface="新細明體" charset="-120"/>
              </a:rPr>
              <a:t>g </a:t>
            </a:r>
            <a:r>
              <a:rPr lang="zh-TW" altLang="en-US" sz="2200" dirty="0">
                <a:latin typeface="+mn-lt"/>
                <a:ea typeface="新細明體" charset="-120"/>
              </a:rPr>
              <a:t>↑</a:t>
            </a:r>
            <a:r>
              <a:rPr lang="en-US" altLang="zh-TW" sz="2200" dirty="0">
                <a:latin typeface="+mn-lt"/>
                <a:ea typeface="新細明體" charset="-120"/>
              </a:rPr>
              <a:t> </a:t>
            </a:r>
            <a:r>
              <a:rPr lang="en-US" altLang="zh-TW" sz="2200" dirty="0">
                <a:latin typeface="+mn-lt"/>
                <a:ea typeface="新細明體" charset="-120"/>
                <a:sym typeface="Symbol" pitchFamily="18" charset="2"/>
              </a:rPr>
              <a:t> P/E </a:t>
            </a:r>
            <a:r>
              <a:rPr lang="zh-TW" altLang="en-US" sz="2200" dirty="0">
                <a:latin typeface="+mn-lt"/>
                <a:ea typeface="新細明體" charset="-120"/>
              </a:rPr>
              <a:t>↑ </a:t>
            </a:r>
            <a:r>
              <a:rPr lang="en-US" altLang="zh-TW" sz="2200" dirty="0">
                <a:latin typeface="+mn-lt"/>
                <a:ea typeface="新細明體" charset="-120"/>
              </a:rPr>
              <a:t>(direct relationship)</a:t>
            </a:r>
          </a:p>
          <a:p>
            <a:pPr marL="355600" indent="-355600">
              <a:spcBef>
                <a:spcPts val="600"/>
              </a:spcBef>
              <a:defRPr/>
            </a:pPr>
            <a:r>
              <a:rPr lang="en-US" altLang="zh-TW" sz="2200" dirty="0">
                <a:latin typeface="+mn-lt"/>
                <a:ea typeface="新細明體" charset="-120"/>
              </a:rPr>
              <a:t>※ ROE </a:t>
            </a:r>
            <a:r>
              <a:rPr lang="zh-TW" altLang="en-US" sz="2200" dirty="0">
                <a:latin typeface="+mn-lt"/>
                <a:ea typeface="新細明體" charset="-120"/>
              </a:rPr>
              <a:t>↑</a:t>
            </a:r>
            <a:r>
              <a:rPr lang="en-US" altLang="zh-TW" sz="2200" dirty="0">
                <a:latin typeface="+mn-lt"/>
                <a:ea typeface="新細明體" charset="-120"/>
              </a:rPr>
              <a:t> </a:t>
            </a:r>
            <a:r>
              <a:rPr lang="en-US" altLang="zh-TW" sz="2200" dirty="0">
                <a:latin typeface="+mn-lt"/>
                <a:ea typeface="新細明體" charset="-120"/>
                <a:sym typeface="Symbol" pitchFamily="18" charset="2"/>
              </a:rPr>
              <a:t> </a:t>
            </a:r>
            <a:r>
              <a:rPr lang="en-US" altLang="zh-TW" sz="2200" dirty="0">
                <a:latin typeface="+mn-lt"/>
                <a:ea typeface="新細明體" charset="-120"/>
              </a:rPr>
              <a:t>P/E </a:t>
            </a:r>
            <a:r>
              <a:rPr lang="zh-TW" altLang="en-US" sz="2200" dirty="0">
                <a:latin typeface="+mn-lt"/>
                <a:ea typeface="新細明體" charset="-120"/>
              </a:rPr>
              <a:t>↑</a:t>
            </a:r>
            <a:endParaRPr lang="en-US" altLang="zh-TW" sz="2200" dirty="0">
              <a:latin typeface="+mn-lt"/>
              <a:ea typeface="新細明體" charset="-120"/>
            </a:endParaRPr>
          </a:p>
          <a:p>
            <a:pPr marL="712788" lvl="1" indent="-255588">
              <a:spcBef>
                <a:spcPts val="600"/>
              </a:spcBef>
              <a:buFont typeface="Arial" pitchFamily="34" charset="0"/>
              <a:buChar char="–"/>
              <a:defRPr/>
            </a:pPr>
            <a:r>
              <a:rPr lang="en-US" altLang="zh-TW" sz="2000" dirty="0">
                <a:latin typeface="+mn-lt"/>
                <a:ea typeface="新細明體" charset="-120"/>
              </a:rPr>
              <a:t>Given the same plowback ratio </a:t>
            </a:r>
            <a:r>
              <a:rPr lang="en-US" altLang="zh-TW" sz="2000" i="1" dirty="0">
                <a:solidFill>
                  <a:srgbClr val="FFFFFF"/>
                </a:solidFill>
                <a:latin typeface="Arial"/>
                <a:ea typeface="新細明體" charset="-120"/>
              </a:rPr>
              <a:t>b</a:t>
            </a:r>
            <a:r>
              <a:rPr lang="en-US" altLang="zh-TW" sz="2000" dirty="0">
                <a:latin typeface="+mn-lt"/>
                <a:ea typeface="新細明體" charset="-120"/>
              </a:rPr>
              <a:t>, a higher ROE contributes more to the expected growth </a:t>
            </a:r>
            <a:r>
              <a:rPr lang="en-US" altLang="zh-TW" sz="2000" dirty="0">
                <a:solidFill>
                  <a:srgbClr val="FFFFFF"/>
                </a:solidFill>
                <a:latin typeface="Arial"/>
                <a:ea typeface="新細明體" charset="-120"/>
              </a:rPr>
              <a:t>rate </a:t>
            </a:r>
            <a:r>
              <a:rPr lang="en-US" altLang="zh-TW" sz="2000" i="1" dirty="0">
                <a:solidFill>
                  <a:srgbClr val="FFFFFF"/>
                </a:solidFill>
                <a:latin typeface="Arial"/>
                <a:ea typeface="新細明體" charset="-120"/>
              </a:rPr>
              <a:t>g </a:t>
            </a:r>
            <a:r>
              <a:rPr lang="en-US" altLang="zh-TW" sz="2000" dirty="0">
                <a:latin typeface="+mn-lt"/>
                <a:ea typeface="新細明體" charset="-120"/>
              </a:rPr>
              <a:t>in dividends, so firms command higher P/E ratios</a:t>
            </a:r>
          </a:p>
          <a:p>
            <a:pPr marL="355600" indent="-355600">
              <a:spcBef>
                <a:spcPts val="600"/>
              </a:spcBef>
              <a:defRPr/>
            </a:pPr>
            <a:r>
              <a:rPr lang="en-US" altLang="zh-TW" sz="2000" dirty="0">
                <a:latin typeface="+mn-lt"/>
                <a:ea typeface="新細明體" charset="-120"/>
              </a:rPr>
              <a:t>※ </a:t>
            </a:r>
            <a:r>
              <a:rPr lang="en-US" altLang="zh-TW" sz="2200" dirty="0">
                <a:solidFill>
                  <a:srgbClr val="FFFFFF"/>
                </a:solidFill>
                <a:latin typeface="+mn-lt"/>
                <a:ea typeface="新細明體" charset="-120"/>
              </a:rPr>
              <a:t>If ROE &gt; (&lt;) </a:t>
            </a:r>
            <a:r>
              <a:rPr lang="en-US" altLang="zh-TW" sz="2200" i="1" dirty="0">
                <a:solidFill>
                  <a:srgbClr val="FFFFFF"/>
                </a:solidFill>
                <a:latin typeface="+mn-lt"/>
                <a:ea typeface="新細明體" charset="-120"/>
              </a:rPr>
              <a:t>k</a:t>
            </a:r>
            <a:r>
              <a:rPr lang="en-US" altLang="zh-TW" sz="2200" dirty="0">
                <a:solidFill>
                  <a:srgbClr val="FFFFFF"/>
                </a:solidFill>
                <a:latin typeface="+mn-lt"/>
                <a:ea typeface="新細明體" charset="-120"/>
              </a:rPr>
              <a:t>, </a:t>
            </a:r>
            <a:r>
              <a:rPr lang="en-US" altLang="zh-TW" sz="2200" i="1" dirty="0">
                <a:solidFill>
                  <a:srgbClr val="FFFFFF"/>
                </a:solidFill>
                <a:latin typeface="+mn-lt"/>
                <a:ea typeface="新細明體" charset="-120"/>
              </a:rPr>
              <a:t>b</a:t>
            </a:r>
            <a:r>
              <a:rPr lang="en-US" altLang="zh-TW" sz="2200" dirty="0">
                <a:solidFill>
                  <a:srgbClr val="FFFFFF"/>
                </a:solidFill>
                <a:latin typeface="+mn-lt"/>
                <a:ea typeface="新細明體" charset="-120"/>
              </a:rPr>
              <a:t> </a:t>
            </a:r>
            <a:r>
              <a:rPr lang="zh-TW" altLang="en-US" sz="2200" dirty="0">
                <a:solidFill>
                  <a:srgbClr val="FFFFFF"/>
                </a:solidFill>
                <a:latin typeface="+mn-lt"/>
                <a:ea typeface="新細明體" charset="-120"/>
              </a:rPr>
              <a:t>↑</a:t>
            </a:r>
            <a:r>
              <a:rPr lang="en-US" altLang="zh-TW" sz="2200" dirty="0">
                <a:solidFill>
                  <a:srgbClr val="FFFFFF"/>
                </a:solidFill>
                <a:latin typeface="+mn-lt"/>
                <a:ea typeface="新細明體" charset="-120"/>
              </a:rPr>
              <a:t> </a:t>
            </a:r>
            <a:r>
              <a:rPr lang="en-US" altLang="zh-TW" sz="2200" dirty="0">
                <a:solidFill>
                  <a:srgbClr val="FFFFFF"/>
                </a:solidFill>
                <a:latin typeface="+mn-lt"/>
                <a:ea typeface="新細明體" charset="-120"/>
                <a:sym typeface="Symbol" pitchFamily="18" charset="2"/>
              </a:rPr>
              <a:t> </a:t>
            </a:r>
            <a:r>
              <a:rPr lang="en-US" altLang="zh-TW" sz="2200" dirty="0">
                <a:solidFill>
                  <a:srgbClr val="FFFFFF"/>
                </a:solidFill>
                <a:latin typeface="+mn-lt"/>
                <a:ea typeface="新細明體" charset="-120"/>
              </a:rPr>
              <a:t>P/E </a:t>
            </a:r>
            <a:r>
              <a:rPr lang="zh-TW" altLang="en-US" sz="2200" dirty="0">
                <a:solidFill>
                  <a:srgbClr val="FFFFFF"/>
                </a:solidFill>
                <a:latin typeface="+mn-lt"/>
                <a:ea typeface="新細明體" charset="-120"/>
              </a:rPr>
              <a:t>↑</a:t>
            </a:r>
            <a:r>
              <a:rPr lang="en-US" altLang="zh-TW" sz="2200" dirty="0">
                <a:solidFill>
                  <a:srgbClr val="FFFFFF"/>
                </a:solidFill>
                <a:latin typeface="+mn-lt"/>
                <a:ea typeface="新細明體" charset="-120"/>
              </a:rPr>
              <a:t>(</a:t>
            </a:r>
            <a:r>
              <a:rPr lang="zh-TW" altLang="en-US" sz="2200" dirty="0">
                <a:solidFill>
                  <a:srgbClr val="FFFFFF"/>
                </a:solidFill>
                <a:latin typeface="+mn-lt"/>
                <a:ea typeface="新細明體" charset="-120"/>
              </a:rPr>
              <a:t>↓</a:t>
            </a:r>
            <a:r>
              <a:rPr lang="en-US" altLang="zh-TW" sz="2200" dirty="0">
                <a:solidFill>
                  <a:srgbClr val="FFFFFF"/>
                </a:solidFill>
                <a:latin typeface="+mn-lt"/>
                <a:ea typeface="新細明體" charset="-120"/>
              </a:rPr>
              <a:t>)</a:t>
            </a:r>
          </a:p>
          <a:p>
            <a:pPr marL="712788" lvl="1" indent="-255588">
              <a:spcBef>
                <a:spcPts val="600"/>
              </a:spcBef>
              <a:buFont typeface="Arial" pitchFamily="34" charset="0"/>
              <a:buChar char="–"/>
              <a:defRPr/>
            </a:pPr>
            <a:r>
              <a:rPr lang="en-US" altLang="zh-TW" sz="2000" dirty="0">
                <a:solidFill>
                  <a:srgbClr val="FFFFFF"/>
                </a:solidFill>
                <a:latin typeface="+mn-lt"/>
                <a:ea typeface="新細明體" charset="-120"/>
              </a:rPr>
              <a:t>When a firm has good investment opportunities (i.e., ROE &gt; </a:t>
            </a:r>
            <a:r>
              <a:rPr lang="en-US" altLang="zh-TW" sz="2000" i="1" dirty="0">
                <a:solidFill>
                  <a:srgbClr val="FFFFFF"/>
                </a:solidFill>
                <a:latin typeface="+mn-lt"/>
                <a:ea typeface="新細明體" charset="-120"/>
              </a:rPr>
              <a:t>k</a:t>
            </a:r>
            <a:r>
              <a:rPr lang="en-US" altLang="zh-TW" sz="2000" dirty="0">
                <a:solidFill>
                  <a:srgbClr val="FFFFFF"/>
                </a:solidFill>
                <a:latin typeface="+mn-lt"/>
                <a:ea typeface="新細明體" charset="-120"/>
              </a:rPr>
              <a:t>), the market will reward this firm with a higher P/E if it exploits those opportunities more aggressively by plowing back more funds (i.e., </a:t>
            </a:r>
            <a:r>
              <a:rPr lang="en-US" altLang="zh-TW" sz="2000" i="1" dirty="0">
                <a:solidFill>
                  <a:srgbClr val="FFFFFF"/>
                </a:solidFill>
                <a:latin typeface="+mn-lt"/>
                <a:ea typeface="新細明體" charset="-120"/>
              </a:rPr>
              <a:t>b</a:t>
            </a:r>
            <a:r>
              <a:rPr lang="en-US" altLang="zh-TW" sz="2000" dirty="0">
                <a:solidFill>
                  <a:srgbClr val="FFFFFF"/>
                </a:solidFill>
                <a:latin typeface="+mn-lt"/>
                <a:ea typeface="新細明體" charset="-120"/>
              </a:rPr>
              <a:t> </a:t>
            </a:r>
            <a:r>
              <a:rPr lang="zh-TW" altLang="en-US" sz="2000" dirty="0">
                <a:solidFill>
                  <a:srgbClr val="FFFFFF"/>
                </a:solidFill>
                <a:latin typeface="+mn-lt"/>
                <a:ea typeface="新細明體" charset="-120"/>
              </a:rPr>
              <a:t>↑</a:t>
            </a:r>
            <a:r>
              <a:rPr lang="en-US" altLang="zh-TW" sz="2000" dirty="0">
                <a:solidFill>
                  <a:srgbClr val="FFFFFF"/>
                </a:solidFill>
                <a:latin typeface="+mn-lt"/>
                <a:ea typeface="新細明體" charset="-120"/>
              </a:rPr>
              <a:t>) to invest in those opportunities</a:t>
            </a:r>
            <a:endParaRPr lang="en-US" altLang="zh-TW" sz="2000" dirty="0">
              <a:latin typeface="+mn-lt"/>
              <a:ea typeface="新細明體" charset="-120"/>
            </a:endParaRPr>
          </a:p>
        </p:txBody>
      </p:sp>
      <p:sp>
        <p:nvSpPr>
          <p:cNvPr id="8" name="Rectangle 3"/>
          <p:cNvSpPr txBox="1">
            <a:spLocks noChangeArrowheads="1"/>
          </p:cNvSpPr>
          <p:nvPr/>
        </p:nvSpPr>
        <p:spPr bwMode="auto">
          <a:xfrm>
            <a:off x="304800" y="914400"/>
            <a:ext cx="8724900" cy="1958975"/>
          </a:xfrm>
          <a:prstGeom prst="rect">
            <a:avLst/>
          </a:prstGeom>
          <a:noFill/>
          <a:ln w="9525">
            <a:noFill/>
            <a:miter lim="800000"/>
            <a:headEnd/>
            <a:tailEnd/>
          </a:ln>
          <a:effectLst/>
        </p:spPr>
        <p:txBody>
          <a:bodyPr lIns="90488" tIns="44450" rIns="90488" bIns="44450"/>
          <a:lstStyle/>
          <a:p>
            <a:pPr marL="342900" indent="-342900" eaLnBrk="1" hangingPunct="1">
              <a:lnSpc>
                <a:spcPct val="95000"/>
              </a:lnSpc>
              <a:spcBef>
                <a:spcPct val="20000"/>
              </a:spcBef>
              <a:buClr>
                <a:schemeClr val="hlink"/>
              </a:buClr>
              <a:buSzPct val="90000"/>
              <a:buFont typeface="Wingdings" pitchFamily="2" charset="2"/>
              <a:buBlip>
                <a:blip r:embed="rId5"/>
              </a:buBlip>
              <a:defRPr/>
            </a:pPr>
            <a:r>
              <a:rPr lang="en-US" altLang="zh-TW" sz="3000" kern="0" dirty="0">
                <a:effectLst>
                  <a:outerShdw blurRad="38100" dist="38100" dir="2700000" algn="tl">
                    <a:srgbClr val="000000"/>
                  </a:outerShdw>
                </a:effectLst>
                <a:latin typeface="+mn-lt"/>
                <a:ea typeface="新細明體" charset="-120"/>
              </a:rPr>
              <a:t>Interpretation of the P/E ratio formula</a:t>
            </a:r>
          </a:p>
          <a:p>
            <a:pPr marL="342900" indent="-342900" eaLnBrk="1" hangingPunct="1">
              <a:lnSpc>
                <a:spcPct val="95000"/>
              </a:lnSpc>
              <a:spcBef>
                <a:spcPct val="20000"/>
              </a:spcBef>
              <a:buClr>
                <a:schemeClr val="hlink"/>
              </a:buClr>
              <a:buSzPct val="90000"/>
              <a:buFont typeface="Wingdings" pitchFamily="2" charset="2"/>
              <a:buBlip>
                <a:blip r:embed="rId5"/>
              </a:buBlip>
              <a:defRPr/>
            </a:pPr>
            <a:endParaRPr lang="en-US" altLang="zh-TW" sz="2800" kern="0" dirty="0">
              <a:effectLst>
                <a:outerShdw blurRad="38100" dist="38100" dir="2700000" algn="tl">
                  <a:srgbClr val="000000"/>
                </a:outerShdw>
              </a:effectLst>
              <a:latin typeface="+mn-lt"/>
              <a:ea typeface="新細明體" charset="-12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P/E Ratio and Growth Opportunities</a:t>
            </a:r>
          </a:p>
        </p:txBody>
      </p:sp>
      <p:sp>
        <p:nvSpPr>
          <p:cNvPr id="27651" name="Rectangle 3"/>
          <p:cNvSpPr>
            <a:spLocks noGrp="1" noChangeArrowheads="1"/>
          </p:cNvSpPr>
          <p:nvPr>
            <p:ph type="body" idx="1"/>
          </p:nvPr>
        </p:nvSpPr>
        <p:spPr>
          <a:xfrm>
            <a:off x="304800" y="784225"/>
            <a:ext cx="8724900" cy="5006975"/>
          </a:xfrm>
        </p:spPr>
        <p:txBody>
          <a:bodyPr lIns="90488" tIns="44450" rIns="90488" bIns="44450"/>
          <a:lstStyle/>
          <a:p>
            <a:pPr eaLnBrk="1" hangingPunct="1">
              <a:lnSpc>
                <a:spcPct val="95000"/>
              </a:lnSpc>
              <a:defRPr/>
            </a:pPr>
            <a:endParaRPr lang="en-US" altLang="zh-TW" sz="3000" dirty="0">
              <a:ea typeface="新細明體" charset="-120"/>
            </a:endParaRPr>
          </a:p>
          <a:p>
            <a:pPr eaLnBrk="1" hangingPunct="1">
              <a:lnSpc>
                <a:spcPct val="95000"/>
              </a:lnSpc>
              <a:defRPr/>
            </a:pPr>
            <a:endParaRPr lang="en-US" altLang="zh-TW" sz="2800" dirty="0">
              <a:ea typeface="新細明體" charset="-120"/>
            </a:endParaRPr>
          </a:p>
        </p:txBody>
      </p:sp>
      <p:sp>
        <p:nvSpPr>
          <p:cNvPr id="14341" name="文字方塊 5"/>
          <p:cNvSpPr txBox="1">
            <a:spLocks noChangeArrowheads="1"/>
          </p:cNvSpPr>
          <p:nvPr/>
        </p:nvSpPr>
        <p:spPr bwMode="auto">
          <a:xfrm>
            <a:off x="304800" y="914400"/>
            <a:ext cx="8610600" cy="5518818"/>
          </a:xfrm>
          <a:prstGeom prst="rect">
            <a:avLst/>
          </a:prstGeom>
          <a:noFill/>
          <a:ln w="9525">
            <a:noFill/>
            <a:miter lim="800000"/>
            <a:headEnd/>
            <a:tailEnd/>
          </a:ln>
        </p:spPr>
        <p:txBody>
          <a:bodyPr>
            <a:spAutoFit/>
          </a:bodyPr>
          <a:lstStyle/>
          <a:p>
            <a:pPr marL="355600" indent="-355600">
              <a:lnSpc>
                <a:spcPct val="97000"/>
              </a:lnSpc>
              <a:spcBef>
                <a:spcPts val="300"/>
              </a:spcBef>
              <a:defRPr/>
            </a:pPr>
            <a:r>
              <a:rPr lang="en-US" altLang="zh-TW" sz="2200" dirty="0">
                <a:effectLst>
                  <a:outerShdw blurRad="38100" dist="38100" dir="2700000" algn="tl">
                    <a:srgbClr val="000000">
                      <a:alpha val="43137"/>
                    </a:srgbClr>
                  </a:outerShdw>
                </a:effectLst>
                <a:latin typeface="+mn-lt"/>
                <a:ea typeface="新細明體" charset="-120"/>
              </a:rPr>
              <a:t>※ Numerical analyses to explain that </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if ROE &gt; (&lt;) </a:t>
            </a:r>
            <a:r>
              <a:rPr lang="en-US" altLang="zh-TW" sz="2200" i="1" dirty="0">
                <a:solidFill>
                  <a:srgbClr val="FFFFFF"/>
                </a:solidFill>
                <a:effectLst>
                  <a:outerShdw blurRad="38100" dist="38100" dir="2700000" algn="tl">
                    <a:srgbClr val="000000">
                      <a:alpha val="43137"/>
                    </a:srgbClr>
                  </a:outerShdw>
                </a:effectLst>
                <a:latin typeface="Arial"/>
                <a:ea typeface="新細明體" charset="-120"/>
              </a:rPr>
              <a:t>k</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 </a:t>
            </a:r>
            <a:r>
              <a:rPr lang="en-US" altLang="zh-TW" sz="2200" i="1" dirty="0">
                <a:solidFill>
                  <a:srgbClr val="FFFFFF"/>
                </a:solidFill>
                <a:effectLst>
                  <a:outerShdw blurRad="38100" dist="38100" dir="2700000" algn="tl">
                    <a:srgbClr val="000000">
                      <a:alpha val="43137"/>
                    </a:srgbClr>
                  </a:outerShdw>
                </a:effectLst>
                <a:latin typeface="Arial"/>
                <a:ea typeface="新細明體" charset="-120"/>
              </a:rPr>
              <a:t>b</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 </a:t>
            </a:r>
            <a:r>
              <a:rPr lang="zh-TW" altLang="en-US" sz="2200" dirty="0">
                <a:solidFill>
                  <a:srgbClr val="FFFFFF"/>
                </a:solidFill>
                <a:effectLst>
                  <a:outerShdw blurRad="38100" dist="38100" dir="2700000" algn="tl">
                    <a:srgbClr val="000000">
                      <a:alpha val="43137"/>
                    </a:srgbClr>
                  </a:outerShdw>
                </a:effectLst>
                <a:latin typeface="Arial"/>
                <a:ea typeface="新細明體" charset="-120"/>
              </a:rPr>
              <a:t>↑</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 </a:t>
            </a:r>
            <a:r>
              <a:rPr lang="en-US" altLang="zh-TW" sz="2200" dirty="0">
                <a:solidFill>
                  <a:srgbClr val="FFFFFF"/>
                </a:solidFill>
                <a:effectLst>
                  <a:outerShdw blurRad="38100" dist="38100" dir="2700000" algn="tl">
                    <a:srgbClr val="000000">
                      <a:alpha val="43137"/>
                    </a:srgbClr>
                  </a:outerShdw>
                </a:effectLst>
                <a:latin typeface="Arial"/>
                <a:ea typeface="新細明體" charset="-120"/>
                <a:sym typeface="Symbol" pitchFamily="18" charset="2"/>
              </a:rPr>
              <a:t> </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P/E </a:t>
            </a:r>
            <a:r>
              <a:rPr lang="zh-TW" altLang="en-US" sz="2200" dirty="0">
                <a:solidFill>
                  <a:srgbClr val="FFFFFF"/>
                </a:solidFill>
                <a:effectLst>
                  <a:outerShdw blurRad="38100" dist="38100" dir="2700000" algn="tl">
                    <a:srgbClr val="000000">
                      <a:alpha val="43137"/>
                    </a:srgbClr>
                  </a:outerShdw>
                </a:effectLst>
                <a:latin typeface="Arial"/>
                <a:ea typeface="新細明體" charset="-120"/>
              </a:rPr>
              <a:t>↑</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a:t>
            </a:r>
            <a:r>
              <a:rPr lang="zh-TW" altLang="en-US" sz="2200" dirty="0">
                <a:solidFill>
                  <a:srgbClr val="FFFFFF"/>
                </a:solidFill>
                <a:effectLst>
                  <a:outerShdw blurRad="38100" dist="38100" dir="2700000" algn="tl">
                    <a:srgbClr val="000000">
                      <a:alpha val="43137"/>
                    </a:srgbClr>
                  </a:outerShdw>
                </a:effectLst>
                <a:latin typeface="Arial"/>
                <a:ea typeface="新細明體" charset="-120"/>
              </a:rPr>
              <a:t>↓</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a:t>
            </a: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defRPr/>
            </a:pPr>
            <a:endParaRPr lang="en-US" altLang="zh-TW" sz="2200" dirty="0">
              <a:effectLst>
                <a:outerShdw blurRad="38100" dist="38100" dir="2700000" algn="tl">
                  <a:srgbClr val="000000">
                    <a:alpha val="43137"/>
                  </a:srgbClr>
                </a:outerShdw>
              </a:effectLst>
              <a:latin typeface="+mn-lt"/>
              <a:ea typeface="新細明體" charset="-120"/>
            </a:endParaRPr>
          </a:p>
          <a:p>
            <a:pPr marL="355600" indent="-355600">
              <a:lnSpc>
                <a:spcPct val="97000"/>
              </a:lnSpc>
              <a:spcBef>
                <a:spcPts val="300"/>
              </a:spcBef>
              <a:spcAft>
                <a:spcPts val="600"/>
              </a:spcAft>
              <a:defRPr/>
            </a:pPr>
            <a:r>
              <a:rPr lang="en-US" altLang="zh-TW" sz="2200" dirty="0">
                <a:effectLst>
                  <a:outerShdw blurRad="38100" dist="38100" dir="2700000" algn="tl">
                    <a:srgbClr val="000000">
                      <a:alpha val="43137"/>
                    </a:srgbClr>
                  </a:outerShdw>
                </a:effectLst>
                <a:latin typeface="+mn-lt"/>
                <a:ea typeface="新細明體" charset="-120"/>
              </a:rPr>
              <a:t>※ In a word, plowing back more funds into the firm increases P/E only if the firm earns a higher rate of return on the reinvested funds than the opportunity cost of capital, </a:t>
            </a:r>
            <a:r>
              <a:rPr lang="en-US" altLang="zh-TW" sz="2200" i="1" dirty="0">
                <a:effectLst>
                  <a:outerShdw blurRad="38100" dist="38100" dir="2700000" algn="tl">
                    <a:srgbClr val="000000">
                      <a:alpha val="43137"/>
                    </a:srgbClr>
                  </a:outerShdw>
                </a:effectLst>
                <a:latin typeface="+mn-lt"/>
                <a:ea typeface="新細明體" charset="-120"/>
              </a:rPr>
              <a:t>k</a:t>
            </a:r>
          </a:p>
          <a:p>
            <a:pPr marL="355600" indent="-355600">
              <a:lnSpc>
                <a:spcPct val="97000"/>
              </a:lnSpc>
              <a:spcBef>
                <a:spcPts val="300"/>
              </a:spcBef>
              <a:defRPr/>
            </a:pPr>
            <a:r>
              <a:rPr lang="en-US" altLang="zh-TW" sz="2200" dirty="0">
                <a:effectLst>
                  <a:outerShdw blurRad="38100" dist="38100" dir="2700000" algn="tl">
                    <a:srgbClr val="000000">
                      <a:alpha val="43137"/>
                    </a:srgbClr>
                  </a:outerShdw>
                </a:effectLst>
                <a:latin typeface="+mn-lt"/>
                <a:ea typeface="新細明體" charset="-120"/>
              </a:rPr>
              <a:t>※ The optimal plowback policy: If ROE &gt; (&lt;) </a:t>
            </a:r>
            <a:r>
              <a:rPr lang="en-US" altLang="zh-TW" sz="2200" i="1" dirty="0">
                <a:effectLst>
                  <a:outerShdw blurRad="38100" dist="38100" dir="2700000" algn="tl">
                    <a:srgbClr val="000000">
                      <a:alpha val="43137"/>
                    </a:srgbClr>
                  </a:outerShdw>
                </a:effectLst>
                <a:latin typeface="+mn-lt"/>
                <a:ea typeface="新細明體" charset="-120"/>
              </a:rPr>
              <a:t>k</a:t>
            </a:r>
            <a:r>
              <a:rPr lang="en-US" altLang="zh-TW" sz="2200" dirty="0">
                <a:effectLst>
                  <a:outerShdw blurRad="38100" dist="38100" dir="2700000" algn="tl">
                    <a:srgbClr val="000000">
                      <a:alpha val="43137"/>
                    </a:srgbClr>
                  </a:outerShdw>
                </a:effectLst>
                <a:latin typeface="+mn-lt"/>
                <a:ea typeface="新細明體" charset="-120"/>
              </a:rPr>
              <a:t>, adopt high (low) plowback ratio policy</a:t>
            </a:r>
          </a:p>
        </p:txBody>
      </p:sp>
      <p:graphicFrame>
        <p:nvGraphicFramePr>
          <p:cNvPr id="15362" name="Object 3"/>
          <p:cNvGraphicFramePr>
            <a:graphicFrameLocks noChangeAspect="1"/>
          </p:cNvGraphicFramePr>
          <p:nvPr/>
        </p:nvGraphicFramePr>
        <p:xfrm>
          <a:off x="1143000" y="1524000"/>
          <a:ext cx="6783388" cy="2927350"/>
        </p:xfrm>
        <a:graphic>
          <a:graphicData uri="http://schemas.openxmlformats.org/presentationml/2006/ole">
            <mc:AlternateContent xmlns:mc="http://schemas.openxmlformats.org/markup-compatibility/2006">
              <mc:Choice xmlns:v="urn:schemas-microsoft-com:vml" Requires="v">
                <p:oleObj spid="_x0000_s15732" name="Equation" r:id="rId3" imgW="4241520" imgH="1828800" progId="Equation.DSMT4">
                  <p:embed/>
                </p:oleObj>
              </mc:Choice>
              <mc:Fallback>
                <p:oleObj name="Equation" r:id="rId3" imgW="4241520" imgH="1828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6783388" cy="2927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body" sz="half" idx="2"/>
          </p:nvPr>
        </p:nvSpPr>
        <p:spPr>
          <a:xfrm>
            <a:off x="457200" y="914400"/>
            <a:ext cx="8382000" cy="4876800"/>
          </a:xfrm>
        </p:spPr>
        <p:txBody>
          <a:bodyPr lIns="90488" tIns="44450" rIns="90488" bIns="44450"/>
          <a:lstStyle/>
          <a:p>
            <a:pPr eaLnBrk="1" hangingPunct="1">
              <a:defRPr/>
            </a:pPr>
            <a:r>
              <a:rPr lang="en-US" altLang="zh-TW" sz="3000" dirty="0">
                <a:ea typeface="新細明體" charset="-120"/>
              </a:rPr>
              <a:t>Another form for P/E ratio</a:t>
            </a:r>
          </a:p>
        </p:txBody>
      </p:sp>
      <p:graphicFrame>
        <p:nvGraphicFramePr>
          <p:cNvPr id="16386" name="Object 47"/>
          <p:cNvGraphicFramePr>
            <a:graphicFrameLocks noChangeAspect="1"/>
          </p:cNvGraphicFramePr>
          <p:nvPr/>
        </p:nvGraphicFramePr>
        <p:xfrm>
          <a:off x="2209800" y="1692275"/>
          <a:ext cx="3860800" cy="1736725"/>
        </p:xfrm>
        <a:graphic>
          <a:graphicData uri="http://schemas.openxmlformats.org/presentationml/2006/ole">
            <mc:AlternateContent xmlns:mc="http://schemas.openxmlformats.org/markup-compatibility/2006">
              <mc:Choice xmlns:v="urn:schemas-microsoft-com:vml" Requires="v">
                <p:oleObj spid="_x0000_s16756" name="Equation" r:id="rId3" imgW="2145960" imgH="965160" progId="Equation.DSMT4">
                  <p:embed/>
                </p:oleObj>
              </mc:Choice>
              <mc:Fallback>
                <p:oleObj name="Equation" r:id="rId3" imgW="2145960" imgH="965160" progId="Equation.DSMT4">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92275"/>
                        <a:ext cx="3860800" cy="17367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文字方塊 47"/>
          <p:cNvSpPr txBox="1">
            <a:spLocks noChangeArrowheads="1"/>
          </p:cNvSpPr>
          <p:nvPr/>
        </p:nvSpPr>
        <p:spPr bwMode="auto">
          <a:xfrm>
            <a:off x="609600" y="3733800"/>
            <a:ext cx="8153400" cy="2954338"/>
          </a:xfrm>
          <a:prstGeom prst="rect">
            <a:avLst/>
          </a:prstGeom>
          <a:noFill/>
          <a:ln w="9525">
            <a:noFill/>
            <a:miter lim="800000"/>
            <a:headEnd/>
            <a:tailEnd/>
          </a:ln>
        </p:spPr>
        <p:txBody>
          <a:bodyPr>
            <a:spAutoFit/>
          </a:bodyPr>
          <a:lstStyle/>
          <a:p>
            <a:pPr marL="265113" indent="-265113">
              <a:spcBef>
                <a:spcPts val="600"/>
              </a:spcBef>
              <a:defRPr/>
            </a:pPr>
            <a:r>
              <a:rPr lang="en-US" altLang="zh-TW" sz="2200" dirty="0">
                <a:effectLst>
                  <a:outerShdw blurRad="38100" dist="38100" dir="2700000" algn="tl">
                    <a:srgbClr val="000000">
                      <a:alpha val="43137"/>
                    </a:srgbClr>
                  </a:outerShdw>
                </a:effectLst>
                <a:latin typeface="+mn-lt"/>
                <a:ea typeface="新細明體" charset="-120"/>
              </a:rPr>
              <a:t>※ If the term PVGO (reflecting the growth opportunity) is large, the firm commands a high P/E ratio</a:t>
            </a:r>
          </a:p>
          <a:p>
            <a:pPr marL="265113" indent="-265113">
              <a:spcBef>
                <a:spcPts val="600"/>
              </a:spcBef>
              <a:defRPr/>
            </a:pPr>
            <a:r>
              <a:rPr lang="en-US" altLang="zh-TW" sz="2200" dirty="0">
                <a:effectLst>
                  <a:outerShdw blurRad="38100" dist="38100" dir="2700000" algn="tl">
                    <a:srgbClr val="000000">
                      <a:alpha val="43137"/>
                    </a:srgbClr>
                  </a:outerShdw>
                </a:effectLst>
                <a:latin typeface="+mn-lt"/>
                <a:ea typeface="新細明體" charset="-120"/>
              </a:rPr>
              <a:t>※ Therefore, in practice, a high P/E ratio is usually interpreted as that a firm is endowed with abundant growth opportunities</a:t>
            </a:r>
          </a:p>
          <a:p>
            <a:pPr marL="265113" indent="-265113">
              <a:spcBef>
                <a:spcPts val="600"/>
              </a:spcBef>
              <a:defRPr/>
            </a:pPr>
            <a:r>
              <a:rPr lang="en-US" altLang="zh-TW" sz="2200" dirty="0">
                <a:solidFill>
                  <a:srgbClr val="FFFFFF"/>
                </a:solidFill>
                <a:effectLst>
                  <a:outerShdw blurRad="38100" dist="38100" dir="2700000" algn="tl">
                    <a:srgbClr val="000000">
                      <a:alpha val="43137"/>
                    </a:srgbClr>
                  </a:outerShdw>
                </a:effectLst>
                <a:latin typeface="Arial"/>
                <a:ea typeface="新細明體" charset="-120"/>
              </a:rPr>
              <a:t>※ According to the analysis on previous two slides and this slide, we can conclude that the P/E ratio can reflect the growth opportunity of a firm (examples in the real world are shown on the next three slides)</a:t>
            </a:r>
            <a:endParaRPr lang="en-US" altLang="zh-TW" sz="2200" dirty="0">
              <a:effectLst>
                <a:outerShdw blurRad="38100" dist="38100" dir="2700000" algn="tl">
                  <a:srgbClr val="000000">
                    <a:alpha val="43137"/>
                  </a:srgbClr>
                </a:outerShdw>
              </a:effectLst>
              <a:latin typeface="+mn-lt"/>
              <a:ea typeface="新細明體" charset="-120"/>
            </a:endParaRPr>
          </a:p>
        </p:txBody>
      </p:sp>
      <p:sp>
        <p:nvSpPr>
          <p:cNvPr id="16389"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P/E Ratio and Growth Opportunities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a:ea typeface="新細明體" charset="-120"/>
              </a:rPr>
              <a:t>P/E Ratio and Growth Opportunities</a:t>
            </a:r>
          </a:p>
        </p:txBody>
      </p:sp>
      <p:sp>
        <p:nvSpPr>
          <p:cNvPr id="27651" name="Rectangle 3"/>
          <p:cNvSpPr>
            <a:spLocks noGrp="1" noChangeArrowheads="1"/>
          </p:cNvSpPr>
          <p:nvPr>
            <p:ph type="body" idx="1"/>
          </p:nvPr>
        </p:nvSpPr>
        <p:spPr>
          <a:xfrm>
            <a:off x="419100" y="1066800"/>
            <a:ext cx="8343900" cy="4930775"/>
          </a:xfrm>
        </p:spPr>
        <p:txBody>
          <a:bodyPr lIns="90488" tIns="44450" rIns="90488" bIns="44450"/>
          <a:lstStyle/>
          <a:p>
            <a:pPr eaLnBrk="1" hangingPunct="1">
              <a:spcBef>
                <a:spcPts val="500"/>
              </a:spcBef>
              <a:defRPr/>
            </a:pPr>
            <a:r>
              <a:rPr lang="en-US" altLang="zh-TW" sz="3000" dirty="0">
                <a:ea typeface="新細明體" charset="-120"/>
              </a:rPr>
              <a:t>P/E Ratios and Growth Opportunities</a:t>
            </a:r>
          </a:p>
          <a:p>
            <a:pPr lvl="1" eaLnBrk="1" hangingPunct="1">
              <a:spcBef>
                <a:spcPts val="500"/>
              </a:spcBef>
              <a:defRPr/>
            </a:pPr>
            <a:r>
              <a:rPr lang="en-US" altLang="zh-TW" sz="2600" dirty="0">
                <a:ea typeface="新細明體" charset="-120"/>
              </a:rPr>
              <a:t>From 2001 to 2016, PepsiCo’s average P/E is significantly higher than Consolidated Edison’s average P/E (see Slide 13-37)</a:t>
            </a:r>
          </a:p>
          <a:p>
            <a:pPr lvl="2" eaLnBrk="1" hangingPunct="1">
              <a:spcBef>
                <a:spcPts val="500"/>
              </a:spcBef>
              <a:defRPr/>
            </a:pPr>
            <a:r>
              <a:rPr lang="en-US" altLang="zh-TW" sz="2200" dirty="0">
                <a:ea typeface="新細明體" charset="-120"/>
              </a:rPr>
              <a:t>Consolidated Edison (Con Ed) is an energy company</a:t>
            </a:r>
          </a:p>
          <a:p>
            <a:pPr lvl="1" eaLnBrk="1" hangingPunct="1">
              <a:spcBef>
                <a:spcPts val="500"/>
              </a:spcBef>
              <a:defRPr/>
            </a:pPr>
            <a:r>
              <a:rPr lang="en-US" altLang="zh-TW" sz="2600" dirty="0">
                <a:ea typeface="新細明體" charset="-120"/>
              </a:rPr>
              <a:t>This phenomenon results from the greater growth opportunities of PepsiCo, i.e., the earnings of PepsiCo would grow faster (see Slide 13-38)</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76200"/>
            <a:ext cx="9144000" cy="819835"/>
          </a:xfrm>
          <a:noFill/>
        </p:spPr>
        <p:txBody>
          <a:bodyPr/>
          <a:lstStyle/>
          <a:p>
            <a:pPr eaLnBrk="1" hangingPunct="1"/>
            <a:r>
              <a:rPr lang="en-US" altLang="zh-TW" sz="3600" dirty="0">
                <a:ea typeface="新細明體" charset="-120"/>
              </a:rPr>
              <a:t>P/E Ratios for PepsiCo and Con Ed</a:t>
            </a:r>
          </a:p>
        </p:txBody>
      </p:sp>
      <p:sp>
        <p:nvSpPr>
          <p:cNvPr id="43012" name="文字方塊 3"/>
          <p:cNvSpPr txBox="1">
            <a:spLocks noChangeArrowheads="1"/>
          </p:cNvSpPr>
          <p:nvPr/>
        </p:nvSpPr>
        <p:spPr bwMode="auto">
          <a:xfrm>
            <a:off x="1066800" y="5315634"/>
            <a:ext cx="7467600" cy="646331"/>
          </a:xfrm>
          <a:prstGeom prst="rect">
            <a:avLst/>
          </a:prstGeom>
          <a:noFill/>
          <a:ln w="9525">
            <a:noFill/>
            <a:miter lim="800000"/>
            <a:headEnd/>
            <a:tailEnd/>
          </a:ln>
        </p:spPr>
        <p:txBody>
          <a:bodyPr wrap="square">
            <a:spAutoFit/>
          </a:bodyPr>
          <a:lstStyle/>
          <a:p>
            <a:pPr marL="265113" indent="-265113">
              <a:defRPr/>
            </a:pPr>
            <a:r>
              <a:rPr lang="en-US" altLang="zh-TW" sz="1800" dirty="0">
                <a:latin typeface="+mn-lt"/>
                <a:ea typeface="新細明體" charset="-120"/>
              </a:rPr>
              <a:t>※ The P/E ratio of PepsiCo is significantly higher than that of Consolidated Edison from 2001 to 2019</a:t>
            </a:r>
            <a:endParaRPr lang="zh-TW" altLang="en-US" sz="1800" dirty="0">
              <a:latin typeface="+mn-lt"/>
              <a:ea typeface="新細明體" charset="-120"/>
            </a:endParaRPr>
          </a:p>
        </p:txBody>
      </p:sp>
      <p:pic>
        <p:nvPicPr>
          <p:cNvPr id="3" name="圖片 2">
            <a:extLst>
              <a:ext uri="{FF2B5EF4-FFF2-40B4-BE49-F238E27FC236}">
                <a16:creationId xmlns:a16="http://schemas.microsoft.com/office/drawing/2014/main" id="{E36EC4F7-6118-4CBE-B0F3-195ED1C0C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010400" cy="423252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6200"/>
            <a:ext cx="9144000" cy="838200"/>
          </a:xfrm>
          <a:noFill/>
        </p:spPr>
        <p:txBody>
          <a:bodyPr/>
          <a:lstStyle/>
          <a:p>
            <a:pPr eaLnBrk="1" hangingPunct="1"/>
            <a:r>
              <a:rPr lang="en-US" altLang="zh-TW" sz="3600" dirty="0">
                <a:ea typeface="新細明體" charset="-120"/>
              </a:rPr>
              <a:t>Earnings Growth for PepsiCo and Con Ed</a:t>
            </a:r>
          </a:p>
        </p:txBody>
      </p:sp>
      <p:sp>
        <p:nvSpPr>
          <p:cNvPr id="44036" name="文字方塊 3"/>
          <p:cNvSpPr txBox="1">
            <a:spLocks noChangeArrowheads="1"/>
          </p:cNvSpPr>
          <p:nvPr/>
        </p:nvSpPr>
        <p:spPr bwMode="auto">
          <a:xfrm>
            <a:off x="762000" y="5449669"/>
            <a:ext cx="8077200" cy="923330"/>
          </a:xfrm>
          <a:prstGeom prst="rect">
            <a:avLst/>
          </a:prstGeom>
          <a:noFill/>
          <a:ln w="9525">
            <a:noFill/>
            <a:miter lim="800000"/>
            <a:headEnd/>
            <a:tailEnd/>
          </a:ln>
        </p:spPr>
        <p:txBody>
          <a:bodyPr>
            <a:spAutoFit/>
          </a:bodyPr>
          <a:lstStyle/>
          <a:p>
            <a:pPr marL="265113" lvl="1" indent="-265113">
              <a:defRPr/>
            </a:pPr>
            <a:r>
              <a:rPr lang="en-US" altLang="zh-TW" sz="1800" dirty="0">
                <a:latin typeface="+mn-lt"/>
                <a:ea typeface="新細明體" charset="-120"/>
              </a:rPr>
              <a:t>※ Actually, during 2001 to 2019, the EPS of PepsiCo grew three times (with a compound growth rate of 6.9%), while Con Ed’s EPS is almost constant (with a compound growth rate of 1.7%)</a:t>
            </a:r>
            <a:endParaRPr lang="zh-TW" altLang="en-US" sz="1800" dirty="0">
              <a:latin typeface="+mn-lt"/>
              <a:ea typeface="新細明體" charset="-120"/>
            </a:endParaRPr>
          </a:p>
        </p:txBody>
      </p:sp>
      <p:pic>
        <p:nvPicPr>
          <p:cNvPr id="3" name="圖片 2">
            <a:extLst>
              <a:ext uri="{FF2B5EF4-FFF2-40B4-BE49-F238E27FC236}">
                <a16:creationId xmlns:a16="http://schemas.microsoft.com/office/drawing/2014/main" id="{01BF831E-107A-4141-ABCC-4D3A9F9A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783" y="979053"/>
            <a:ext cx="7149634" cy="440596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6200"/>
            <a:ext cx="9144000" cy="838200"/>
          </a:xfrm>
          <a:noFill/>
        </p:spPr>
        <p:txBody>
          <a:bodyPr/>
          <a:lstStyle/>
          <a:p>
            <a:pPr eaLnBrk="1" hangingPunct="1"/>
            <a:r>
              <a:rPr lang="en-US" altLang="zh-TW" sz="3600" dirty="0">
                <a:ea typeface="新細明體" charset="-120"/>
              </a:rPr>
              <a:t>PEG Ratios</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304800" y="914400"/>
                <a:ext cx="8534400" cy="5791200"/>
              </a:xfrm>
              <a:prstGeom prst="rect">
                <a:avLst/>
              </a:prstGeom>
              <a:noFill/>
              <a:ln w="9525">
                <a:noFill/>
                <a:miter lim="800000"/>
                <a:headEnd/>
                <a:tailEnd/>
              </a:ln>
              <a:effectLst/>
            </p:spPr>
            <p:txBody>
              <a:bodyPr/>
              <a:lstStyle/>
              <a:p>
                <a:pPr marL="342900" indent="-342900" eaLnBrk="1" hangingPunct="1">
                  <a:lnSpc>
                    <a:spcPct val="98000"/>
                  </a:lnSpc>
                  <a:spcBef>
                    <a:spcPts val="1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PEG ratio</a:t>
                </a:r>
              </a:p>
              <a:p>
                <a:pPr marL="742950" lvl="1" indent="-285750" eaLnBrk="1" hangingPunct="1">
                  <a:lnSpc>
                    <a:spcPct val="98000"/>
                  </a:lnSpc>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Defined as P/E over earnings growth rate, </a:t>
                </a:r>
                <a:r>
                  <a:rPr lang="en-US" altLang="zh-TW" sz="2600" i="1" kern="0" dirty="0">
                    <a:effectLst>
                      <a:outerShdw blurRad="38100" dist="38100" dir="2700000" algn="tl">
                        <a:srgbClr val="000000"/>
                      </a:outerShdw>
                    </a:effectLst>
                    <a:latin typeface="+mn-lt"/>
                    <a:ea typeface="新細明體" charset="-120"/>
                  </a:rPr>
                  <a:t>g </a:t>
                </a:r>
                <a:r>
                  <a:rPr lang="en-US" altLang="zh-TW" sz="2600" kern="0" dirty="0">
                    <a:effectLst>
                      <a:outerShdw blurRad="38100" dist="38100" dir="2700000" algn="tl">
                        <a:srgbClr val="000000"/>
                      </a:outerShdw>
                    </a:effectLst>
                    <a:latin typeface="+mn-lt"/>
                    <a:ea typeface="新細明體" charset="-120"/>
                  </a:rPr>
                  <a:t>(</a:t>
                </a:r>
                <a:r>
                  <a:rPr lang="en-US" altLang="zh-TW" dirty="0">
                    <a:latin typeface="+mn-lt"/>
                  </a:rPr>
                  <a:t>× 100)</a:t>
                </a:r>
                <a:r>
                  <a:rPr lang="zh-TW" altLang="en-US" dirty="0">
                    <a:latin typeface="+mn-lt"/>
                  </a:rPr>
                  <a:t> </a:t>
                </a:r>
                <a14:m>
                  <m:oMath xmlns:m="http://schemas.openxmlformats.org/officeDocument/2006/math">
                    <m:r>
                      <a:rPr lang="zh-TW" altLang="en-US" i="1" smtClean="0">
                        <a:latin typeface="Cambria Math" panose="02040503050406030204" pitchFamily="18" charset="0"/>
                      </a:rPr>
                      <m:t>⇒</m:t>
                    </m:r>
                  </m:oMath>
                </a14:m>
                <a:r>
                  <a:rPr lang="zh-TW" altLang="en-US" sz="2600" kern="0" dirty="0">
                    <a:effectLst>
                      <a:outerShdw blurRad="38100" dist="38100" dir="2700000" algn="tl">
                        <a:srgbClr val="000000"/>
                      </a:outerShdw>
                    </a:effectLst>
                    <a:latin typeface="+mn-lt"/>
                    <a:ea typeface="新細明體" charset="-120"/>
                  </a:rPr>
                  <a:t> </a:t>
                </a:r>
                <a:r>
                  <a:rPr lang="en-US" altLang="zh-TW" sz="2600" kern="0" dirty="0">
                    <a:effectLst>
                      <a:outerShdw blurRad="38100" dist="38100" dir="2700000" algn="tl">
                        <a:srgbClr val="000000"/>
                      </a:outerShdw>
                    </a:effectLst>
                    <a:latin typeface="+mn-lt"/>
                    <a:ea typeface="新細明體" charset="-120"/>
                  </a:rPr>
                  <a:t>normalizing the P/E by the growth rate</a:t>
                </a:r>
              </a:p>
              <a:p>
                <a:pPr marL="742950" lvl="1" indent="-285750" eaLnBrk="1" hangingPunct="1">
                  <a:lnSpc>
                    <a:spcPct val="98000"/>
                  </a:lnSpc>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A common Wall Street rule of thumb is that the growth rate</a:t>
                </a:r>
                <a:r>
                  <a:rPr lang="en-US" altLang="zh-TW" sz="2600" kern="0" dirty="0">
                    <a:solidFill>
                      <a:srgbClr val="FFFFFF"/>
                    </a:solidFill>
                    <a:effectLst>
                      <a:outerShdw blurRad="38100" dist="38100" dir="2700000" algn="tl">
                        <a:srgbClr val="000000"/>
                      </a:outerShdw>
                    </a:effectLst>
                    <a:latin typeface="Arial"/>
                    <a:ea typeface="新細明體" charset="-120"/>
                  </a:rPr>
                  <a:t>, </a:t>
                </a:r>
                <a:r>
                  <a:rPr lang="en-US" altLang="zh-TW" sz="2600" i="1" kern="0" dirty="0">
                    <a:solidFill>
                      <a:srgbClr val="FFFFFF"/>
                    </a:solidFill>
                    <a:effectLst>
                      <a:outerShdw blurRad="38100" dist="38100" dir="2700000" algn="tl">
                        <a:srgbClr val="000000"/>
                      </a:outerShdw>
                    </a:effectLst>
                    <a:latin typeface="Arial"/>
                    <a:ea typeface="新細明體" charset="-120"/>
                  </a:rPr>
                  <a:t>g </a:t>
                </a:r>
                <a:r>
                  <a:rPr lang="en-US" altLang="zh-TW" sz="2600" kern="0" dirty="0">
                    <a:solidFill>
                      <a:srgbClr val="FFFFFF"/>
                    </a:solidFill>
                    <a:effectLst>
                      <a:outerShdw blurRad="38100" dist="38100" dir="2700000" algn="tl">
                        <a:srgbClr val="000000"/>
                      </a:outerShdw>
                    </a:effectLst>
                    <a:latin typeface="Arial"/>
                    <a:ea typeface="新細明體" charset="-120"/>
                  </a:rPr>
                  <a:t>(× 100),</a:t>
                </a:r>
                <a:r>
                  <a:rPr lang="en-US" altLang="zh-TW" sz="2600" kern="0" dirty="0">
                    <a:effectLst>
                      <a:outerShdw blurRad="38100" dist="38100" dir="2700000" algn="tl">
                        <a:srgbClr val="000000"/>
                      </a:outerShdw>
                    </a:effectLst>
                    <a:latin typeface="+mn-lt"/>
                    <a:ea typeface="新細明體" charset="-120"/>
                  </a:rPr>
                  <a:t> ought to be roughly equal to the P/E rate (proposed by </a:t>
                </a:r>
                <a:r>
                  <a:rPr lang="en-US" altLang="zh-TW" sz="2600" kern="0" dirty="0">
                    <a:solidFill>
                      <a:srgbClr val="FFFFFF"/>
                    </a:solidFill>
                    <a:effectLst>
                      <a:outerShdw blurRad="38100" dist="38100" dir="2700000" algn="tl">
                        <a:srgbClr val="000000"/>
                      </a:outerShdw>
                    </a:effectLst>
                    <a:latin typeface="Arial"/>
                    <a:ea typeface="新細明體" charset="-120"/>
                  </a:rPr>
                  <a:t>Peter Lynch, a famous portfolio manager), i.e., </a:t>
                </a:r>
                <a:r>
                  <a:rPr lang="en-US" altLang="zh-TW" sz="26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PEG </a:t>
                </a:r>
                <a:r>
                  <a:rPr lang="en-US" altLang="zh-TW" sz="2600" dirty="0">
                    <a:latin typeface="Arial" panose="020B0604020202020204" pitchFamily="34" charset="0"/>
                    <a:ea typeface="新細明體" panose="02020500000000000000" pitchFamily="18" charset="-120"/>
                    <a:sym typeface="Symbol" panose="05050102010706020507" pitchFamily="18" charset="2"/>
                  </a:rPr>
                  <a:t> 1</a:t>
                </a:r>
                <a:endParaRPr lang="en-US" altLang="zh-TW" sz="2600" kern="0" dirty="0">
                  <a:effectLst>
                    <a:outerShdw blurRad="38100" dist="38100" dir="2700000" algn="tl">
                      <a:srgbClr val="000000"/>
                    </a:outerShdw>
                  </a:effectLst>
                  <a:latin typeface="+mn-lt"/>
                  <a:ea typeface="新細明體" charset="-120"/>
                </a:endParaRPr>
              </a:p>
              <a:p>
                <a:pPr marL="742950" lvl="1" indent="-285750" eaLnBrk="1" hangingPunct="1">
                  <a:lnSpc>
                    <a:spcPct val="98000"/>
                  </a:lnSpc>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PEG &lt; 1 indicates that the stock is undervalued</a:t>
                </a:r>
              </a:p>
              <a:p>
                <a:pPr marL="1143000" lvl="2" indent="-228600" eaLnBrk="1" hangingPunct="1">
                  <a:lnSpc>
                    <a:spcPct val="98000"/>
                  </a:lnSpc>
                  <a:spcBef>
                    <a:spcPts val="1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The PEG ratio for the S&amp;P 500 over the last 30 years typically has fluctuated between 1 and 1.5</a:t>
                </a:r>
                <a:endParaRPr lang="en-US" altLang="zh-TW" sz="2600" kern="0" dirty="0">
                  <a:effectLst>
                    <a:outerShdw blurRad="38100" dist="38100" dir="2700000" algn="tl">
                      <a:srgbClr val="000000"/>
                    </a:outerShdw>
                  </a:effectLst>
                  <a:latin typeface="+mn-lt"/>
                  <a:ea typeface="新細明體" charset="-120"/>
                </a:endParaRPr>
              </a:p>
              <a:p>
                <a:pPr marL="1143000" lvl="2" indent="-228600" eaLnBrk="1" hangingPunct="1">
                  <a:lnSpc>
                    <a:spcPct val="98000"/>
                  </a:lnSpc>
                  <a:spcBef>
                    <a:spcPts val="1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Low PEG </a:t>
                </a:r>
                <a14:m>
                  <m:oMath xmlns:m="http://schemas.openxmlformats.org/officeDocument/2006/math">
                    <m:r>
                      <a:rPr lang="en-US" altLang="zh-TW" sz="2200" i="1" kern="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oMath>
                </a14:m>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 P/E is low given the same growth rate</a:t>
                </a:r>
                <a:r>
                  <a:rPr lang="zh-TW" altLang="en-US"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 </a:t>
                </a:r>
                <a14:m>
                  <m:oMath xmlns:m="http://schemas.openxmlformats.org/officeDocument/2006/math">
                    <m:r>
                      <a:rPr lang="en-US" altLang="zh-TW" sz="2200" i="1" kern="0" smtClean="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oMath>
                </a14:m>
                <a:r>
                  <a:rPr lang="zh-TW" altLang="en-US"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 </a:t>
                </a:r>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P/E (or P) is not high enough to reflect growth opportunities </a:t>
                </a:r>
                <a14:m>
                  <m:oMath xmlns:m="http://schemas.openxmlformats.org/officeDocument/2006/math">
                    <m:r>
                      <a:rPr lang="en-US" altLang="zh-TW" sz="2200" i="1" kern="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oMath>
                </a14:m>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 buying signal</a:t>
                </a:r>
              </a:p>
              <a:p>
                <a:pPr marL="1143000" lvl="2" indent="-228600" eaLnBrk="1" hangingPunct="1">
                  <a:lnSpc>
                    <a:spcPct val="98000"/>
                  </a:lnSpc>
                  <a:spcBef>
                    <a:spcPts val="1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Both levels of P/E and </a:t>
                </a:r>
                <a:r>
                  <a:rPr lang="en-US" altLang="zh-TW" sz="2400" i="1" kern="0" dirty="0">
                    <a:effectLst>
                      <a:outerShdw blurRad="38100" dist="38100" dir="2700000" algn="tl">
                        <a:srgbClr val="000000"/>
                      </a:outerShdw>
                    </a:effectLst>
                    <a:latin typeface="+mn-lt"/>
                    <a:ea typeface="新細明體" charset="-120"/>
                  </a:rPr>
                  <a:t>g </a:t>
                </a:r>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differ across industries </a:t>
                </a:r>
                <a14:m>
                  <m:oMath xmlns:m="http://schemas.openxmlformats.org/officeDocument/2006/math">
                    <m:r>
                      <a:rPr lang="en-US" altLang="zh-TW" sz="2200" i="1" kern="0" smtClean="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oMath>
                </a14:m>
                <a:r>
                  <a:rPr lang="en-US" altLang="zh-TW" sz="2200" kern="0" dirty="0">
                    <a:solidFill>
                      <a:srgbClr val="FFFFFF"/>
                    </a:solidFill>
                    <a:effectLst>
                      <a:outerShdw blurRad="38100" dist="38100" dir="2700000" algn="tl">
                        <a:srgbClr val="000000"/>
                      </a:outerShdw>
                    </a:effectLst>
                    <a:latin typeface="Arial" panose="020B0604020202020204" pitchFamily="34" charset="0"/>
                    <a:ea typeface="新細明體" panose="02020500000000000000" pitchFamily="18" charset="-120"/>
                  </a:rPr>
                  <a:t> PEG may be a relatively fair indicator (compared with P/E) to compare two stocks in different industries</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304800" y="914400"/>
                <a:ext cx="8534400" cy="5791200"/>
              </a:xfrm>
              <a:prstGeom prst="rect">
                <a:avLst/>
              </a:prstGeom>
              <a:blipFill>
                <a:blip r:embed="rId4"/>
                <a:stretch>
                  <a:fillRect t="-1684" r="-1000" b="-6211"/>
                </a:stretch>
              </a:blipFill>
              <a:ln w="9525">
                <a:noFill/>
                <a:miter lim="800000"/>
                <a:headEnd/>
                <a:tailEnd/>
              </a:ln>
              <a:effectLst/>
            </p:spPr>
            <p:txBody>
              <a:bodyPr/>
              <a:lstStyle/>
              <a:p>
                <a:r>
                  <a:rPr lang="zh-TW" altLang="en-US">
                    <a:noFill/>
                  </a:rPr>
                  <a:t> </a:t>
                </a:r>
              </a:p>
            </p:txBody>
          </p:sp>
        </mc:Fallback>
      </mc:AlternateContent>
    </p:spTree>
    <p:extLst>
      <p:ext uri="{BB962C8B-B14F-4D97-AF65-F5344CB8AC3E}">
        <p14:creationId xmlns:p14="http://schemas.microsoft.com/office/powerpoint/2010/main" val="170364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Models of Equity Valuation</a:t>
            </a:r>
          </a:p>
        </p:txBody>
      </p:sp>
      <p:sp>
        <p:nvSpPr>
          <p:cNvPr id="13315" name="Rectangle 3"/>
          <p:cNvSpPr>
            <a:spLocks noGrp="1" noChangeArrowheads="1"/>
          </p:cNvSpPr>
          <p:nvPr>
            <p:ph type="body" idx="1"/>
          </p:nvPr>
        </p:nvSpPr>
        <p:spPr>
          <a:xfrm>
            <a:off x="457200" y="914400"/>
            <a:ext cx="8610600" cy="5562600"/>
          </a:xfrm>
        </p:spPr>
        <p:txBody>
          <a:bodyPr lIns="90488" tIns="44450" rIns="90488" bIns="44450"/>
          <a:lstStyle/>
          <a:p>
            <a:pPr eaLnBrk="1" hangingPunct="1">
              <a:spcBef>
                <a:spcPts val="600"/>
              </a:spcBef>
              <a:defRPr/>
            </a:pPr>
            <a:r>
              <a:rPr lang="en-US" altLang="zh-TW" sz="3000" dirty="0">
                <a:ea typeface="新細明體" charset="-120"/>
              </a:rPr>
              <a:t>Valuation models using comparable information</a:t>
            </a:r>
          </a:p>
          <a:p>
            <a:pPr lvl="1" eaLnBrk="1" hangingPunct="1">
              <a:spcBef>
                <a:spcPts val="600"/>
              </a:spcBef>
              <a:defRPr/>
            </a:pPr>
            <a:r>
              <a:rPr lang="en-US" altLang="zh-TW" sz="2600" dirty="0">
                <a:ea typeface="新細明體" charset="-120"/>
              </a:rPr>
              <a:t>Analyze the relationship between stock prices and various determinant factors for similar firms</a:t>
            </a:r>
          </a:p>
          <a:p>
            <a:pPr eaLnBrk="1" hangingPunct="1">
              <a:spcBef>
                <a:spcPts val="600"/>
              </a:spcBef>
              <a:defRPr/>
            </a:pPr>
            <a:r>
              <a:rPr lang="en-US" altLang="zh-TW" sz="3000" dirty="0">
                <a:ea typeface="新細明體" charset="-120"/>
              </a:rPr>
              <a:t>Internet information</a:t>
            </a:r>
            <a:r>
              <a:rPr lang="zh-TW" altLang="en-US" sz="3000" dirty="0">
                <a:ea typeface="新細明體" charset="-120"/>
              </a:rPr>
              <a:t> </a:t>
            </a:r>
            <a:r>
              <a:rPr lang="en-US" altLang="zh-TW" sz="3000" dirty="0">
                <a:ea typeface="新細明體" charset="-120"/>
              </a:rPr>
              <a:t>source</a:t>
            </a:r>
          </a:p>
          <a:p>
            <a:pPr lvl="1" eaLnBrk="1" hangingPunct="1">
              <a:spcBef>
                <a:spcPts val="600"/>
              </a:spcBef>
              <a:defRPr/>
            </a:pPr>
            <a:r>
              <a:rPr lang="en-US" altLang="zh-TW" sz="2600" dirty="0">
                <a:ea typeface="新細明體" charset="-120"/>
              </a:rPr>
              <a:t>EDGAR (Electronic Data Gathering, Analysis, and Retrieval System)</a:t>
            </a:r>
            <a:r>
              <a:rPr lang="zh-TW" altLang="en-US" sz="2600" dirty="0">
                <a:ea typeface="新細明體" charset="-120"/>
              </a:rPr>
              <a:t> </a:t>
            </a:r>
            <a:r>
              <a:rPr lang="en-US" altLang="zh-TW" sz="2600" dirty="0">
                <a:ea typeface="新細明體" charset="-120"/>
              </a:rPr>
              <a:t>provided by SEC</a:t>
            </a:r>
          </a:p>
          <a:p>
            <a:pPr lvl="2" eaLnBrk="1" hangingPunct="1">
              <a:spcBef>
                <a:spcPts val="600"/>
              </a:spcBef>
              <a:defRPr/>
            </a:pPr>
            <a:r>
              <a:rPr lang="en-US" altLang="zh-TW" sz="2200" dirty="0"/>
              <a:t>All public companies are required to file registration statements, periodic reports, and other forms electronically through EDGAR</a:t>
            </a:r>
            <a:endParaRPr lang="en-US" altLang="zh-TW" sz="2200" dirty="0">
              <a:ea typeface="新細明體" charset="-120"/>
            </a:endParaRPr>
          </a:p>
          <a:p>
            <a:pPr lvl="1" eaLnBrk="1" hangingPunct="1">
              <a:spcBef>
                <a:spcPts val="600"/>
              </a:spcBef>
              <a:defRPr/>
            </a:pPr>
            <a:r>
              <a:rPr lang="en-US" altLang="zh-TW" sz="2600" dirty="0">
                <a:ea typeface="新細明體" charset="-120"/>
              </a:rPr>
              <a:t>finance.yahoo.com</a:t>
            </a:r>
          </a:p>
          <a:p>
            <a:pPr lvl="1" eaLnBrk="1" hangingPunct="1">
              <a:spcBef>
                <a:spcPts val="600"/>
              </a:spcBef>
              <a:defRPr/>
            </a:pPr>
            <a:r>
              <a:rPr lang="en-US" altLang="zh-TW" sz="2600" dirty="0">
                <a:ea typeface="新細明體" charset="-120"/>
              </a:rPr>
              <a:t>www.google.com/finance/</a:t>
            </a:r>
            <a:endParaRPr lang="zh-TW" altLang="en-US" sz="2600" dirty="0">
              <a:ea typeface="新細明體" charset="-12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6200"/>
            <a:ext cx="9144000" cy="706438"/>
          </a:xfrm>
          <a:noFill/>
        </p:spPr>
        <p:txBody>
          <a:bodyPr/>
          <a:lstStyle/>
          <a:p>
            <a:pPr eaLnBrk="1" hangingPunct="1"/>
            <a:r>
              <a:rPr lang="en-US" altLang="zh-TW" sz="3600" dirty="0">
                <a:ea typeface="新細明體" charset="-120"/>
              </a:rPr>
              <a:t>P/E Ratios for Different Industries</a:t>
            </a:r>
            <a:r>
              <a:rPr lang="zh-TW" altLang="en-US" sz="3600" dirty="0">
                <a:ea typeface="新細明體" charset="-120"/>
              </a:rPr>
              <a:t> </a:t>
            </a:r>
            <a:r>
              <a:rPr lang="en-US" altLang="zh-TW" sz="3600" dirty="0">
                <a:ea typeface="新細明體" charset="-120"/>
              </a:rPr>
              <a:t>in 2019</a:t>
            </a:r>
          </a:p>
        </p:txBody>
      </p:sp>
      <p:sp>
        <p:nvSpPr>
          <p:cNvPr id="46084" name="文字方塊 3"/>
          <p:cNvSpPr txBox="1">
            <a:spLocks noChangeArrowheads="1"/>
          </p:cNvSpPr>
          <p:nvPr/>
        </p:nvSpPr>
        <p:spPr bwMode="auto">
          <a:xfrm>
            <a:off x="533400" y="5275927"/>
            <a:ext cx="8229600" cy="1277273"/>
          </a:xfrm>
          <a:prstGeom prst="rect">
            <a:avLst/>
          </a:prstGeom>
          <a:noFill/>
          <a:ln w="9525">
            <a:noFill/>
            <a:miter lim="800000"/>
            <a:headEnd/>
            <a:tailEnd/>
          </a:ln>
        </p:spPr>
        <p:txBody>
          <a:bodyPr>
            <a:spAutoFit/>
          </a:bodyPr>
          <a:lstStyle/>
          <a:p>
            <a:pPr marL="273050" indent="-273050">
              <a:spcBef>
                <a:spcPts val="600"/>
              </a:spcBef>
              <a:defRPr/>
            </a:pPr>
            <a:r>
              <a:rPr lang="en-US" altLang="zh-TW" sz="1800" dirty="0">
                <a:latin typeface="+mn-lt"/>
                <a:ea typeface="新細明體" charset="-120"/>
              </a:rPr>
              <a:t>※ The industries with the higher P/E ratios have attractive investment opportunities and relatively high growth rates (e.g., Software applications)</a:t>
            </a:r>
          </a:p>
          <a:p>
            <a:pPr marL="273050" indent="-273050">
              <a:spcBef>
                <a:spcPts val="600"/>
              </a:spcBef>
              <a:defRPr/>
            </a:pPr>
            <a:r>
              <a:rPr lang="en-US" altLang="zh-TW" sz="1800" dirty="0">
                <a:latin typeface="+mn-lt"/>
                <a:ea typeface="新細明體" charset="-120"/>
              </a:rPr>
              <a:t>※ This phenomenon again reflects a general rule that the P/E ratio tracks growth opportunities</a:t>
            </a:r>
          </a:p>
        </p:txBody>
      </p:sp>
      <p:sp>
        <p:nvSpPr>
          <p:cNvPr id="6" name="矩形 5"/>
          <p:cNvSpPr/>
          <p:nvPr/>
        </p:nvSpPr>
        <p:spPr>
          <a:xfrm>
            <a:off x="457200" y="914400"/>
            <a:ext cx="7924800" cy="554038"/>
          </a:xfrm>
          <a:prstGeom prst="rect">
            <a:avLst/>
          </a:prstGeom>
        </p:spPr>
        <p:txBody>
          <a:bodyPr>
            <a:spAutoFit/>
          </a:bodyPr>
          <a:lstStyle/>
          <a:p>
            <a:pPr marL="342900" indent="-342900" eaLnBrk="1" hangingPunct="1">
              <a:spcBef>
                <a:spcPct val="20000"/>
              </a:spcBef>
              <a:buClr>
                <a:srgbClr val="86D1EC"/>
              </a:buClr>
              <a:buSzPct val="90000"/>
              <a:buFontTx/>
              <a:buBlip>
                <a:blip r:embed="rId2"/>
              </a:buBlip>
              <a:defRPr/>
            </a:pPr>
            <a:r>
              <a:rPr lang="en-US" altLang="zh-TW" sz="3000" kern="0" dirty="0">
                <a:solidFill>
                  <a:srgbClr val="FFFFFF"/>
                </a:solidFill>
                <a:effectLst>
                  <a:outerShdw blurRad="38100" dist="38100" dir="2700000" algn="tl">
                    <a:srgbClr val="000000"/>
                  </a:outerShdw>
                </a:effectLst>
                <a:latin typeface="Arial"/>
                <a:ea typeface="新細明體" charset="-120"/>
              </a:rPr>
              <a:t>P/E ratios vary across industries</a:t>
            </a:r>
          </a:p>
        </p:txBody>
      </p:sp>
      <p:pic>
        <p:nvPicPr>
          <p:cNvPr id="4" name="圖片 3">
            <a:extLst>
              <a:ext uri="{FF2B5EF4-FFF2-40B4-BE49-F238E27FC236}">
                <a16:creationId xmlns:a16="http://schemas.microsoft.com/office/drawing/2014/main" id="{0A7D32FF-432C-4993-8047-F930D5393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468438"/>
            <a:ext cx="5257800" cy="377904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1143000"/>
          </a:xfrm>
          <a:noFill/>
        </p:spPr>
        <p:txBody>
          <a:bodyPr/>
          <a:lstStyle/>
          <a:p>
            <a:pPr eaLnBrk="1" hangingPunct="1"/>
            <a:r>
              <a:rPr lang="en-US" altLang="zh-TW">
                <a:ea typeface="新細明體" charset="-120"/>
              </a:rPr>
              <a:t>Notes on P/E Ratios</a:t>
            </a:r>
          </a:p>
        </p:txBody>
      </p:sp>
      <p:sp>
        <p:nvSpPr>
          <p:cNvPr id="38915" name="Rectangle 3"/>
          <p:cNvSpPr>
            <a:spLocks noGrp="1" noChangeArrowheads="1"/>
          </p:cNvSpPr>
          <p:nvPr>
            <p:ph type="body" idx="1"/>
          </p:nvPr>
        </p:nvSpPr>
        <p:spPr>
          <a:xfrm>
            <a:off x="304800" y="990600"/>
            <a:ext cx="8610600" cy="5791200"/>
          </a:xfrm>
        </p:spPr>
        <p:txBody>
          <a:bodyPr/>
          <a:lstStyle/>
          <a:p>
            <a:pPr eaLnBrk="1" hangingPunct="1">
              <a:spcBef>
                <a:spcPts val="500"/>
              </a:spcBef>
              <a:defRPr/>
            </a:pPr>
            <a:r>
              <a:rPr lang="en-US" altLang="zh-TW" sz="3000" dirty="0">
                <a:ea typeface="新細明體" charset="-120"/>
              </a:rPr>
              <a:t>The pitfalls of P/E analysis</a:t>
            </a:r>
          </a:p>
          <a:p>
            <a:pPr lvl="1" eaLnBrk="1" hangingPunct="1">
              <a:spcBef>
                <a:spcPts val="500"/>
              </a:spcBef>
              <a:defRPr/>
            </a:pPr>
            <a:r>
              <a:rPr lang="en-US" altLang="zh-TW" sz="2600" dirty="0">
                <a:ea typeface="新細明體" charset="-120"/>
              </a:rPr>
              <a:t>Earning reports are not reliable: Different accounting rules to calculate earnings (e.g., different depreciation rules, earnings management, etc.)</a:t>
            </a:r>
          </a:p>
          <a:p>
            <a:pPr lvl="2" eaLnBrk="1" hangingPunct="1">
              <a:spcBef>
                <a:spcPts val="500"/>
              </a:spcBef>
              <a:defRPr/>
            </a:pPr>
            <a:r>
              <a:rPr lang="en-US" altLang="zh-TW" sz="2200" dirty="0">
                <a:ea typeface="新細明體" charset="-120"/>
              </a:rPr>
              <a:t>Earnings management is using flexibility in accounting rules to manipulate the apparent profitability of firms</a:t>
            </a:r>
          </a:p>
          <a:p>
            <a:pPr lvl="1" eaLnBrk="1" hangingPunct="1">
              <a:spcBef>
                <a:spcPts val="500"/>
              </a:spcBef>
              <a:defRPr/>
            </a:pPr>
            <a:r>
              <a:rPr lang="en-US" altLang="zh-TW" sz="2600" dirty="0">
                <a:ea typeface="新細明體" charset="-120"/>
              </a:rPr>
              <a:t>P/E Ratios on financial pages employ the current price and the most recent past accounting earnings rather than estimated next-period earnings </a:t>
            </a:r>
            <a:r>
              <a:rPr lang="en-US" altLang="zh-TW" sz="2600" i="1" dirty="0">
                <a:ea typeface="新細明體" charset="-120"/>
              </a:rPr>
              <a:t>E</a:t>
            </a:r>
            <a:r>
              <a:rPr lang="en-US" altLang="zh-TW" sz="2600" baseline="-25000" dirty="0">
                <a:ea typeface="新細明體" charset="-120"/>
              </a:rPr>
              <a:t>1</a:t>
            </a:r>
          </a:p>
          <a:p>
            <a:pPr lvl="1" eaLnBrk="1" hangingPunct="1">
              <a:spcBef>
                <a:spcPts val="500"/>
              </a:spcBef>
              <a:defRPr/>
            </a:pPr>
            <a:r>
              <a:rPr lang="en-US" altLang="zh-TW" sz="2600" dirty="0">
                <a:ea typeface="新細明體" charset="-120"/>
              </a:rPr>
              <a:t>Since P/E ratios can be explained by the DDM, P/E ratios implicitly assume that the earnings will grow at a constant rate forever</a:t>
            </a:r>
          </a:p>
          <a:p>
            <a:pPr marL="457200" lvl="1" indent="0" eaLnBrk="1" hangingPunct="1">
              <a:spcBef>
                <a:spcPts val="500"/>
              </a:spcBef>
              <a:buNone/>
              <a:defRPr/>
            </a:pPr>
            <a:endParaRPr lang="en-US" altLang="zh-TW" sz="2600" dirty="0">
              <a:ea typeface="新細明體" charset="-120"/>
            </a:endParaRPr>
          </a:p>
        </p:txBody>
      </p:sp>
    </p:spTree>
    <p:extLst>
      <p:ext uri="{BB962C8B-B14F-4D97-AF65-F5344CB8AC3E}">
        <p14:creationId xmlns:p14="http://schemas.microsoft.com/office/powerpoint/2010/main" val="2550373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1143000"/>
          </a:xfrm>
          <a:noFill/>
        </p:spPr>
        <p:txBody>
          <a:bodyPr/>
          <a:lstStyle/>
          <a:p>
            <a:pPr eaLnBrk="1" hangingPunct="1"/>
            <a:r>
              <a:rPr lang="en-US" altLang="zh-TW">
                <a:ea typeface="新細明體" charset="-120"/>
              </a:rPr>
              <a:t>Notes on P/E Ratios</a:t>
            </a:r>
          </a:p>
        </p:txBody>
      </p:sp>
      <p:sp>
        <p:nvSpPr>
          <p:cNvPr id="38915" name="Rectangle 3"/>
          <p:cNvSpPr>
            <a:spLocks noGrp="1" noChangeArrowheads="1"/>
          </p:cNvSpPr>
          <p:nvPr>
            <p:ph type="body" idx="1"/>
          </p:nvPr>
        </p:nvSpPr>
        <p:spPr>
          <a:xfrm>
            <a:off x="304800" y="914400"/>
            <a:ext cx="8610600" cy="5791200"/>
          </a:xfrm>
        </p:spPr>
        <p:txBody>
          <a:bodyPr/>
          <a:lstStyle/>
          <a:p>
            <a:pPr lvl="1" eaLnBrk="1" hangingPunct="1">
              <a:spcBef>
                <a:spcPts val="500"/>
              </a:spcBef>
              <a:defRPr/>
            </a:pPr>
            <a:r>
              <a:rPr lang="en-US" altLang="zh-TW" sz="2600" dirty="0">
                <a:ea typeface="新細明體" charset="-120"/>
              </a:rPr>
              <a:t>Earnings (E) are usually more sensitive to the business cycle than market prices (P), so P/E ratio is influenced by the business cycle</a:t>
            </a:r>
          </a:p>
          <a:p>
            <a:pPr lvl="2" eaLnBrk="1" hangingPunct="1">
              <a:spcBef>
                <a:spcPts val="500"/>
              </a:spcBef>
              <a:defRPr/>
            </a:pPr>
            <a:r>
              <a:rPr lang="en-US" altLang="zh-TW" sz="2200" dirty="0">
                <a:ea typeface="新細明體" charset="-120"/>
              </a:rPr>
              <a:t>Cyclically adjusted P/E ratio (CAPE) proposed by Robert Shiller: Dividing stock price by long-term (10</a:t>
            </a:r>
            <a:r>
              <a:rPr lang="zh-TW" altLang="en-US" sz="2200" dirty="0">
                <a:ea typeface="新細明體" charset="-120"/>
              </a:rPr>
              <a:t> </a:t>
            </a:r>
            <a:r>
              <a:rPr lang="en-US" altLang="zh-TW" sz="2200" dirty="0">
                <a:ea typeface="新細明體" charset="-120"/>
              </a:rPr>
              <a:t>years) inflation-adjusted earnings rather than current earnings</a:t>
            </a:r>
          </a:p>
        </p:txBody>
      </p:sp>
      <p:pic>
        <p:nvPicPr>
          <p:cNvPr id="3" name="圖片 2">
            <a:extLst>
              <a:ext uri="{FF2B5EF4-FFF2-40B4-BE49-F238E27FC236}">
                <a16:creationId xmlns:a16="http://schemas.microsoft.com/office/drawing/2014/main" id="{78836FD6-B944-49F5-98AE-B46F929E4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3311652"/>
            <a:ext cx="5486400" cy="347014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6200"/>
            <a:ext cx="9144000" cy="1143000"/>
          </a:xfrm>
          <a:noFill/>
        </p:spPr>
        <p:txBody>
          <a:bodyPr/>
          <a:lstStyle/>
          <a:p>
            <a:pPr eaLnBrk="1" hangingPunct="1"/>
            <a:r>
              <a:rPr lang="en-US" altLang="zh-TW">
                <a:ea typeface="新細明體" charset="-120"/>
              </a:rPr>
              <a:t>Notes on P/E Ratios</a:t>
            </a:r>
          </a:p>
        </p:txBody>
      </p:sp>
      <p:sp>
        <p:nvSpPr>
          <p:cNvPr id="38915" name="Rectangle 3"/>
          <p:cNvSpPr>
            <a:spLocks noGrp="1" noChangeArrowheads="1"/>
          </p:cNvSpPr>
          <p:nvPr>
            <p:ph type="body" idx="1"/>
          </p:nvPr>
        </p:nvSpPr>
        <p:spPr>
          <a:xfrm>
            <a:off x="304800" y="838200"/>
            <a:ext cx="8610600" cy="4191000"/>
          </a:xfrm>
        </p:spPr>
        <p:txBody>
          <a:bodyPr/>
          <a:lstStyle/>
          <a:p>
            <a:pPr lvl="1" eaLnBrk="1" hangingPunct="1">
              <a:defRPr/>
            </a:pPr>
            <a:r>
              <a:rPr lang="en-US" altLang="zh-TW" sz="2600" dirty="0">
                <a:ea typeface="新細明體" charset="-120"/>
              </a:rPr>
              <a:t>P/E ratios could be distorted by high inflation rates</a:t>
            </a:r>
          </a:p>
        </p:txBody>
      </p:sp>
      <p:sp>
        <p:nvSpPr>
          <p:cNvPr id="5" name="文字方塊 3"/>
          <p:cNvSpPr txBox="1">
            <a:spLocks noChangeArrowheads="1"/>
          </p:cNvSpPr>
          <p:nvPr/>
        </p:nvSpPr>
        <p:spPr bwMode="auto">
          <a:xfrm>
            <a:off x="800100" y="4876800"/>
            <a:ext cx="8229600" cy="1277273"/>
          </a:xfrm>
          <a:prstGeom prst="rect">
            <a:avLst/>
          </a:prstGeom>
          <a:noFill/>
          <a:ln w="9525">
            <a:noFill/>
            <a:miter lim="800000"/>
            <a:headEnd/>
            <a:tailEnd/>
          </a:ln>
        </p:spPr>
        <p:txBody>
          <a:bodyPr>
            <a:spAutoFit/>
          </a:bodyPr>
          <a:lstStyle/>
          <a:p>
            <a:pPr marL="266700" indent="-266700">
              <a:spcBef>
                <a:spcPts val="600"/>
              </a:spcBef>
              <a:defRPr/>
            </a:pPr>
            <a:r>
              <a:rPr lang="en-US" altLang="zh-TW" sz="1800" dirty="0">
                <a:latin typeface="+mn-lt"/>
                <a:ea typeface="新細明體" charset="-120"/>
              </a:rPr>
              <a:t>※ Since the depreciation expenses and the inventory valuation are based on the historical prices, they are undervalued in the high inflation period</a:t>
            </a:r>
          </a:p>
          <a:p>
            <a:pPr marL="266700" indent="-266700">
              <a:spcBef>
                <a:spcPts val="600"/>
              </a:spcBef>
              <a:defRPr/>
            </a:pPr>
            <a:r>
              <a:rPr lang="en-US" altLang="zh-TW" sz="1800" dirty="0">
                <a:latin typeface="+mn-lt"/>
                <a:ea typeface="新細明體" charset="-120"/>
              </a:rPr>
              <a:t>※ Undervalued costs leads to overvalued accounting earnings and thus generates lower P/E ratios</a:t>
            </a:r>
          </a:p>
        </p:txBody>
      </p:sp>
      <p:sp>
        <p:nvSpPr>
          <p:cNvPr id="49159" name="文字方塊 6"/>
          <p:cNvSpPr txBox="1">
            <a:spLocks noChangeArrowheads="1"/>
          </p:cNvSpPr>
          <p:nvPr/>
        </p:nvSpPr>
        <p:spPr bwMode="auto">
          <a:xfrm>
            <a:off x="5257800" y="3352800"/>
            <a:ext cx="68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000">
                <a:solidFill>
                  <a:srgbClr val="000000"/>
                </a:solidFill>
                <a:latin typeface="Arial" charset="0"/>
                <a:ea typeface="新細明體" charset="-120"/>
              </a:rPr>
              <a:t>S&amp;P 500</a:t>
            </a:r>
            <a:endParaRPr lang="zh-TW" altLang="en-US" sz="1000">
              <a:solidFill>
                <a:srgbClr val="000000"/>
              </a:solidFill>
              <a:latin typeface="Arial" charset="0"/>
              <a:ea typeface="新細明體" charset="-120"/>
            </a:endParaRPr>
          </a:p>
        </p:txBody>
      </p:sp>
      <p:pic>
        <p:nvPicPr>
          <p:cNvPr id="4" name="圖片 3">
            <a:extLst>
              <a:ext uri="{FF2B5EF4-FFF2-40B4-BE49-F238E27FC236}">
                <a16:creationId xmlns:a16="http://schemas.microsoft.com/office/drawing/2014/main" id="{9817F4B8-25AC-4EE5-8E71-1F454CE0B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459" y="1447800"/>
            <a:ext cx="6041082" cy="3352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Other Comparative Valuation Ratios</a:t>
            </a:r>
          </a:p>
        </p:txBody>
      </p:sp>
      <p:sp>
        <p:nvSpPr>
          <p:cNvPr id="39939" name="Rectangle 3"/>
          <p:cNvSpPr>
            <a:spLocks noGrp="1" noChangeArrowheads="1"/>
          </p:cNvSpPr>
          <p:nvPr>
            <p:ph type="body" idx="1"/>
          </p:nvPr>
        </p:nvSpPr>
        <p:spPr>
          <a:xfrm>
            <a:off x="152400" y="838200"/>
            <a:ext cx="8991600" cy="5943600"/>
          </a:xfrm>
        </p:spPr>
        <p:txBody>
          <a:bodyPr/>
          <a:lstStyle/>
          <a:p>
            <a:pPr eaLnBrk="1" hangingPunct="1">
              <a:lnSpc>
                <a:spcPct val="95000"/>
              </a:lnSpc>
              <a:spcBef>
                <a:spcPts val="100"/>
              </a:spcBef>
              <a:defRPr/>
            </a:pPr>
            <a:r>
              <a:rPr lang="en-US" altLang="zh-TW" sz="3000" dirty="0">
                <a:ea typeface="新細明體" charset="-120"/>
              </a:rPr>
              <a:t>Price-to-book</a:t>
            </a:r>
          </a:p>
          <a:p>
            <a:pPr lvl="1" eaLnBrk="1" hangingPunct="1">
              <a:lnSpc>
                <a:spcPct val="95000"/>
              </a:lnSpc>
              <a:spcBef>
                <a:spcPts val="100"/>
              </a:spcBef>
              <a:defRPr/>
            </a:pPr>
            <a:r>
              <a:rPr lang="en-US" altLang="zh-TW" sz="2600" dirty="0">
                <a:ea typeface="新細明體" charset="-120"/>
              </a:rPr>
              <a:t>The ratio of price per share over book value per share</a:t>
            </a:r>
          </a:p>
          <a:p>
            <a:pPr lvl="1" eaLnBrk="1" hangingPunct="1">
              <a:lnSpc>
                <a:spcPct val="95000"/>
              </a:lnSpc>
              <a:spcBef>
                <a:spcPts val="100"/>
              </a:spcBef>
              <a:defRPr/>
            </a:pPr>
            <a:r>
              <a:rPr lang="en-US" altLang="zh-TW" sz="2600" dirty="0">
                <a:ea typeface="新細明體" charset="-120"/>
              </a:rPr>
              <a:t>The reciprocal of the B/M ratio in the FF three-factor model</a:t>
            </a:r>
          </a:p>
          <a:p>
            <a:pPr eaLnBrk="1" hangingPunct="1">
              <a:lnSpc>
                <a:spcPct val="95000"/>
              </a:lnSpc>
              <a:spcBef>
                <a:spcPts val="100"/>
              </a:spcBef>
              <a:defRPr/>
            </a:pPr>
            <a:r>
              <a:rPr lang="en-US" altLang="zh-TW" sz="3000" dirty="0">
                <a:ea typeface="新細明體" charset="-120"/>
              </a:rPr>
              <a:t>Price-to-cash flow</a:t>
            </a:r>
          </a:p>
          <a:p>
            <a:pPr lvl="1" eaLnBrk="1" hangingPunct="1">
              <a:lnSpc>
                <a:spcPct val="95000"/>
              </a:lnSpc>
              <a:spcBef>
                <a:spcPts val="100"/>
              </a:spcBef>
              <a:defRPr/>
            </a:pPr>
            <a:r>
              <a:rPr lang="en-US" altLang="zh-TW" sz="2600" dirty="0">
                <a:ea typeface="新細明體" charset="-120"/>
              </a:rPr>
              <a:t>Cash flows are less affected by accounting decisions</a:t>
            </a:r>
          </a:p>
          <a:p>
            <a:pPr lvl="1" eaLnBrk="1" hangingPunct="1">
              <a:lnSpc>
                <a:spcPct val="95000"/>
              </a:lnSpc>
              <a:spcBef>
                <a:spcPts val="100"/>
              </a:spcBef>
              <a:defRPr/>
            </a:pPr>
            <a:r>
              <a:rPr lang="en-US" altLang="zh-TW" sz="2600" dirty="0">
                <a:ea typeface="新細明體" charset="-120"/>
              </a:rPr>
              <a:t>So, some analysts prefer to use price-to-cash flow ratios rather than P/E ratios</a:t>
            </a:r>
          </a:p>
          <a:p>
            <a:pPr lvl="1" eaLnBrk="1" hangingPunct="1">
              <a:lnSpc>
                <a:spcPct val="95000"/>
              </a:lnSpc>
              <a:spcBef>
                <a:spcPts val="100"/>
              </a:spcBef>
              <a:defRPr/>
            </a:pPr>
            <a:r>
              <a:rPr lang="en-US" altLang="zh-TW" sz="2600" dirty="0">
                <a:ea typeface="新細明體" charset="-120"/>
              </a:rPr>
              <a:t>Some prefer operating CF (</a:t>
            </a:r>
            <a:r>
              <a:rPr lang="zh-TW" altLang="en-US" sz="2600" dirty="0">
                <a:ea typeface="新細明體" charset="-120"/>
              </a:rPr>
              <a:t>營運現金流</a:t>
            </a:r>
            <a:r>
              <a:rPr lang="en-US" altLang="zh-TW" sz="2600" dirty="0">
                <a:ea typeface="新細明體" charset="-120"/>
              </a:rPr>
              <a:t>); others prefer free CF</a:t>
            </a:r>
            <a:r>
              <a:rPr lang="zh-TW" altLang="en-US" sz="2600" dirty="0">
                <a:ea typeface="新細明體" charset="-120"/>
              </a:rPr>
              <a:t> </a:t>
            </a:r>
            <a:r>
              <a:rPr lang="en-US" altLang="zh-TW" sz="2600" dirty="0">
                <a:ea typeface="新細明體" charset="-120"/>
              </a:rPr>
              <a:t>(</a:t>
            </a:r>
            <a:r>
              <a:rPr lang="zh-TW" altLang="en-US" sz="2600" dirty="0">
                <a:ea typeface="新細明體" charset="-120"/>
              </a:rPr>
              <a:t>自由現金流</a:t>
            </a:r>
            <a:r>
              <a:rPr lang="en-US" altLang="zh-TW" sz="2600" dirty="0">
                <a:ea typeface="新細明體" charset="-120"/>
              </a:rPr>
              <a:t>), which is defined as operating CF less new investment</a:t>
            </a:r>
          </a:p>
          <a:p>
            <a:pPr eaLnBrk="1" hangingPunct="1">
              <a:lnSpc>
                <a:spcPct val="95000"/>
              </a:lnSpc>
              <a:spcBef>
                <a:spcPts val="100"/>
              </a:spcBef>
              <a:defRPr/>
            </a:pPr>
            <a:r>
              <a:rPr lang="en-US" altLang="zh-TW" sz="3000" dirty="0">
                <a:ea typeface="新細明體" charset="-120"/>
              </a:rPr>
              <a:t>Price-to-sales</a:t>
            </a:r>
          </a:p>
          <a:p>
            <a:pPr lvl="1" eaLnBrk="1" hangingPunct="1">
              <a:lnSpc>
                <a:spcPct val="95000"/>
              </a:lnSpc>
              <a:spcBef>
                <a:spcPts val="100"/>
              </a:spcBef>
              <a:defRPr/>
            </a:pPr>
            <a:r>
              <a:rPr lang="en-US" altLang="zh-TW" sz="2600" dirty="0">
                <a:ea typeface="新細明體" charset="-120"/>
              </a:rPr>
              <a:t>Many start-up firms have no earnings</a:t>
            </a:r>
          </a:p>
          <a:p>
            <a:pPr lvl="1" eaLnBrk="1" hangingPunct="1">
              <a:lnSpc>
                <a:spcPct val="95000"/>
              </a:lnSpc>
              <a:spcBef>
                <a:spcPts val="100"/>
              </a:spcBef>
              <a:defRPr/>
            </a:pPr>
            <a:r>
              <a:rPr lang="en-US" altLang="zh-TW" sz="2600" dirty="0">
                <a:ea typeface="新細明體" charset="-120"/>
              </a:rPr>
              <a:t>The price-to-sales ratio is sometimes taken as a valuation benchmark for these firms</a:t>
            </a:r>
          </a:p>
          <a:p>
            <a:pPr lvl="1" eaLnBrk="1" hangingPunct="1">
              <a:lnSpc>
                <a:spcPct val="95000"/>
              </a:lnSpc>
              <a:spcBef>
                <a:spcPts val="100"/>
              </a:spcBef>
              <a:defRPr/>
            </a:pPr>
            <a:endParaRPr lang="en-US" altLang="zh-TW" sz="2600" dirty="0">
              <a:ea typeface="新細明體"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6200"/>
            <a:ext cx="9144000" cy="838200"/>
          </a:xfrm>
          <a:noFill/>
        </p:spPr>
        <p:txBody>
          <a:bodyPr/>
          <a:lstStyle/>
          <a:p>
            <a:pPr eaLnBrk="1" hangingPunct="1"/>
            <a:r>
              <a:rPr lang="en-US" altLang="zh-TW" sz="3600" dirty="0">
                <a:ea typeface="新細明體" charset="-120"/>
              </a:rPr>
              <a:t>Valuation Ratios for S&amp;P 500</a:t>
            </a:r>
          </a:p>
        </p:txBody>
      </p:sp>
      <p:sp>
        <p:nvSpPr>
          <p:cNvPr id="48132" name="文字方塊 3"/>
          <p:cNvSpPr txBox="1">
            <a:spLocks noChangeArrowheads="1"/>
          </p:cNvSpPr>
          <p:nvPr/>
        </p:nvSpPr>
        <p:spPr bwMode="auto">
          <a:xfrm>
            <a:off x="533400" y="5782270"/>
            <a:ext cx="8001000" cy="923330"/>
          </a:xfrm>
          <a:prstGeom prst="rect">
            <a:avLst/>
          </a:prstGeom>
          <a:noFill/>
          <a:ln w="9525">
            <a:noFill/>
            <a:miter lim="800000"/>
            <a:headEnd/>
            <a:tailEnd/>
          </a:ln>
        </p:spPr>
        <p:txBody>
          <a:bodyPr>
            <a:spAutoFit/>
          </a:bodyPr>
          <a:lstStyle/>
          <a:p>
            <a:pPr marL="273050" indent="-273050">
              <a:defRPr/>
            </a:pPr>
            <a:r>
              <a:rPr lang="en-US" altLang="zh-TW" sz="1800" dirty="0">
                <a:latin typeface="+mn-lt"/>
                <a:ea typeface="新細明體" charset="-120"/>
              </a:rPr>
              <a:t>※ Although the levels of these ratios differ considerably (this is why this figure uses ten times price-to-sales instead), for most time they track each other fairly closely</a:t>
            </a:r>
          </a:p>
        </p:txBody>
      </p:sp>
      <p:sp>
        <p:nvSpPr>
          <p:cNvPr id="5" name="Rectangle 3"/>
          <p:cNvSpPr txBox="1">
            <a:spLocks noChangeArrowheads="1"/>
          </p:cNvSpPr>
          <p:nvPr/>
        </p:nvSpPr>
        <p:spPr bwMode="auto">
          <a:xfrm>
            <a:off x="152400" y="990600"/>
            <a:ext cx="8991600" cy="441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The behaviors of P/E, price-to-cash flow, and price-to-sale for the S&amp;P 500 are very similar</a:t>
            </a:r>
          </a:p>
        </p:txBody>
      </p:sp>
      <p:pic>
        <p:nvPicPr>
          <p:cNvPr id="3" name="圖片 2">
            <a:extLst>
              <a:ext uri="{FF2B5EF4-FFF2-40B4-BE49-F238E27FC236}">
                <a16:creationId xmlns:a16="http://schemas.microsoft.com/office/drawing/2014/main" id="{63E2459D-9E6B-4B42-9FEA-83C1B30A4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07362"/>
            <a:ext cx="5791200" cy="374256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457200" y="2971800"/>
            <a:ext cx="8229600" cy="10668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13.5  FREE CASH FLOW VALUATION APPROACHES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7150"/>
            <a:ext cx="9144000" cy="971550"/>
          </a:xfrm>
        </p:spPr>
        <p:txBody>
          <a:bodyPr/>
          <a:lstStyle/>
          <a:p>
            <a:pPr eaLnBrk="1" hangingPunct="1"/>
            <a:r>
              <a:rPr lang="en-US" altLang="zh-TW">
                <a:ea typeface="新細明體" charset="-120"/>
              </a:rPr>
              <a:t>Free Cash Flow</a:t>
            </a:r>
          </a:p>
        </p:txBody>
      </p:sp>
      <p:sp>
        <p:nvSpPr>
          <p:cNvPr id="81923" name="Rectangle 3"/>
          <p:cNvSpPr>
            <a:spLocks noGrp="1" noChangeArrowheads="1"/>
          </p:cNvSpPr>
          <p:nvPr>
            <p:ph type="body" idx="1"/>
          </p:nvPr>
        </p:nvSpPr>
        <p:spPr>
          <a:xfrm>
            <a:off x="152400" y="838200"/>
            <a:ext cx="8839200" cy="5943600"/>
          </a:xfrm>
        </p:spPr>
        <p:txBody>
          <a:bodyPr/>
          <a:lstStyle/>
          <a:p>
            <a:pPr eaLnBrk="1" hangingPunct="1">
              <a:spcBef>
                <a:spcPts val="500"/>
              </a:spcBef>
              <a:defRPr/>
            </a:pPr>
            <a:r>
              <a:rPr lang="en-US" altLang="zh-TW" sz="3000" dirty="0">
                <a:ea typeface="新細明體" charset="-120"/>
              </a:rPr>
              <a:t>Alternative approach to the dividend discount model by using free cash flows to value firms</a:t>
            </a:r>
          </a:p>
          <a:p>
            <a:pPr lvl="1" eaLnBrk="1" hangingPunct="1">
              <a:spcBef>
                <a:spcPts val="500"/>
              </a:spcBef>
              <a:defRPr/>
            </a:pPr>
            <a:r>
              <a:rPr lang="en-US" altLang="zh-TW" sz="2600" dirty="0">
                <a:ea typeface="新細明體" charset="-120"/>
              </a:rPr>
              <a:t>Especially suited for firms paying no or little dividends, e.g., the computer software industry on Slide 13-24</a:t>
            </a:r>
          </a:p>
          <a:p>
            <a:pPr lvl="1" eaLnBrk="1" hangingPunct="1">
              <a:spcBef>
                <a:spcPts val="500"/>
              </a:spcBef>
              <a:defRPr/>
            </a:pPr>
            <a:r>
              <a:rPr lang="en-US" altLang="zh-TW" sz="2600" dirty="0">
                <a:ea typeface="新細明體" charset="-120"/>
              </a:rPr>
              <a:t>Alleviate the earnings manipulation problem</a:t>
            </a:r>
          </a:p>
          <a:p>
            <a:pPr eaLnBrk="1" hangingPunct="1">
              <a:spcBef>
                <a:spcPts val="500"/>
              </a:spcBef>
              <a:defRPr/>
            </a:pPr>
            <a:r>
              <a:rPr lang="en-US" altLang="zh-TW" sz="3000" dirty="0">
                <a:ea typeface="新細明體" charset="-120"/>
              </a:rPr>
              <a:t>One approach is to discount the </a:t>
            </a:r>
            <a:r>
              <a:rPr lang="en-US" altLang="zh-TW" sz="3000" i="1" dirty="0">
                <a:ea typeface="新細明體" charset="-120"/>
              </a:rPr>
              <a:t>free cash flow</a:t>
            </a:r>
            <a:r>
              <a:rPr lang="en-US" altLang="zh-TW" sz="3000" dirty="0">
                <a:ea typeface="新細明體" charset="-120"/>
              </a:rPr>
              <a:t> </a:t>
            </a:r>
            <a:r>
              <a:rPr lang="en-US" altLang="zh-TW" sz="3000" i="1" dirty="0">
                <a:ea typeface="新細明體" charset="-120"/>
              </a:rPr>
              <a:t>of the</a:t>
            </a:r>
            <a:r>
              <a:rPr lang="en-US" altLang="zh-TW" sz="3000" dirty="0">
                <a:ea typeface="新細明體" charset="-120"/>
              </a:rPr>
              <a:t> </a:t>
            </a:r>
            <a:r>
              <a:rPr lang="en-US" altLang="zh-TW" sz="3000" i="1" dirty="0">
                <a:ea typeface="新細明體" charset="-120"/>
              </a:rPr>
              <a:t>firm</a:t>
            </a:r>
            <a:r>
              <a:rPr lang="en-US" altLang="zh-TW" sz="3000" dirty="0">
                <a:ea typeface="新細明體" charset="-120"/>
              </a:rPr>
              <a:t> (FCFF) at the weighted-average cost of capital (WACC) </a:t>
            </a:r>
          </a:p>
          <a:p>
            <a:pPr lvl="1" eaLnBrk="1" hangingPunct="1">
              <a:spcBef>
                <a:spcPts val="500"/>
              </a:spcBef>
              <a:defRPr/>
            </a:pPr>
            <a:r>
              <a:rPr lang="en-US" altLang="zh-TW" sz="2600" dirty="0">
                <a:ea typeface="新細明體" charset="-120"/>
              </a:rPr>
              <a:t>From the viewpoint of the entire firm</a:t>
            </a:r>
          </a:p>
          <a:p>
            <a:pPr lvl="1" eaLnBrk="1" hangingPunct="1">
              <a:spcBef>
                <a:spcPts val="500"/>
              </a:spcBef>
              <a:defRPr/>
            </a:pPr>
            <a:r>
              <a:rPr lang="en-US" altLang="zh-TW" sz="2600" dirty="0">
                <a:ea typeface="新細明體" charset="-120"/>
              </a:rPr>
              <a:t>WACC = (</a:t>
            </a:r>
            <a:r>
              <a:rPr lang="en-US" altLang="zh-TW" sz="2600" i="1" dirty="0">
                <a:ea typeface="新細明體" charset="-120"/>
              </a:rPr>
              <a:t>D</a:t>
            </a:r>
            <a:r>
              <a:rPr lang="en-US" altLang="zh-TW" sz="2600" dirty="0">
                <a:ea typeface="新細明體" charset="-120"/>
              </a:rPr>
              <a:t>/</a:t>
            </a:r>
            <a:r>
              <a:rPr lang="en-US" altLang="zh-TW" sz="2600" i="1" dirty="0">
                <a:ea typeface="新細明體" charset="-120"/>
              </a:rPr>
              <a:t>A</a:t>
            </a:r>
            <a:r>
              <a:rPr lang="en-US" altLang="zh-TW" sz="2600" dirty="0">
                <a:ea typeface="新細明體" charset="-120"/>
              </a:rPr>
              <a:t>)</a:t>
            </a:r>
            <a:r>
              <a:rPr lang="en-US" altLang="zh-TW" sz="2600" i="1" dirty="0" err="1">
                <a:ea typeface="新細明體" charset="-120"/>
              </a:rPr>
              <a:t>r</a:t>
            </a:r>
            <a:r>
              <a:rPr lang="en-US" altLang="zh-TW" sz="2600" i="1" baseline="-25000" dirty="0" err="1">
                <a:ea typeface="新細明體" charset="-120"/>
              </a:rPr>
              <a:t>d</a:t>
            </a:r>
            <a:r>
              <a:rPr lang="en-US" altLang="zh-TW" sz="2600" dirty="0">
                <a:ea typeface="新細明體" charset="-120"/>
              </a:rPr>
              <a:t>(1 – </a:t>
            </a:r>
            <a:r>
              <a:rPr lang="en-US" altLang="zh-TW" sz="2600" i="1" dirty="0" err="1">
                <a:ea typeface="新細明體" charset="-120"/>
              </a:rPr>
              <a:t>t</a:t>
            </a:r>
            <a:r>
              <a:rPr lang="en-US" altLang="zh-TW" sz="2600" i="1" baseline="-25000" dirty="0" err="1">
                <a:ea typeface="新細明體" charset="-120"/>
              </a:rPr>
              <a:t>c</a:t>
            </a:r>
            <a:r>
              <a:rPr lang="en-US" altLang="zh-TW" sz="2600" dirty="0">
                <a:ea typeface="新細明體" charset="-120"/>
              </a:rPr>
              <a:t>) + (</a:t>
            </a:r>
            <a:r>
              <a:rPr lang="en-US" altLang="zh-TW" sz="2600" i="1" dirty="0">
                <a:ea typeface="新細明體" charset="-120"/>
              </a:rPr>
              <a:t>E</a:t>
            </a:r>
            <a:r>
              <a:rPr lang="en-US" altLang="zh-TW" sz="2600" dirty="0">
                <a:ea typeface="新細明體" charset="-120"/>
              </a:rPr>
              <a:t>/</a:t>
            </a:r>
            <a:r>
              <a:rPr lang="en-US" altLang="zh-TW" sz="2600" i="1" dirty="0">
                <a:ea typeface="新細明體" charset="-120"/>
              </a:rPr>
              <a:t>A</a:t>
            </a:r>
            <a:r>
              <a:rPr lang="en-US" altLang="zh-TW" sz="2600" dirty="0">
                <a:ea typeface="新細明體" charset="-120"/>
              </a:rPr>
              <a:t>)</a:t>
            </a:r>
            <a:r>
              <a:rPr lang="en-US" altLang="zh-TW" sz="2600" i="1" dirty="0" err="1">
                <a:ea typeface="新細明體" charset="-120"/>
              </a:rPr>
              <a:t>k</a:t>
            </a:r>
            <a:r>
              <a:rPr lang="en-US" altLang="zh-TW" sz="2600" i="1" baseline="-25000" dirty="0" err="1">
                <a:ea typeface="新細明體" charset="-120"/>
              </a:rPr>
              <a:t>E</a:t>
            </a:r>
            <a:endParaRPr lang="en-US" altLang="zh-TW" sz="2600" i="1" baseline="-25000" dirty="0">
              <a:ea typeface="新細明體" charset="-120"/>
            </a:endParaRPr>
          </a:p>
          <a:p>
            <a:pPr lvl="1" eaLnBrk="1" hangingPunct="1">
              <a:spcBef>
                <a:spcPts val="500"/>
              </a:spcBef>
              <a:defRPr/>
            </a:pPr>
            <a:r>
              <a:rPr lang="en-US" altLang="zh-TW" sz="2600" dirty="0">
                <a:ea typeface="新細明體" charset="-120"/>
              </a:rPr>
              <a:t>FCFF equals CIF from operation (</a:t>
            </a:r>
            <a:r>
              <a:rPr lang="zh-TW" altLang="en-US" sz="2600" dirty="0">
                <a:ea typeface="新細明體" charset="-120"/>
              </a:rPr>
              <a:t>營運現金流入</a:t>
            </a:r>
            <a:r>
              <a:rPr lang="en-US" altLang="zh-TW" sz="2600" dirty="0">
                <a:ea typeface="新細明體" charset="-120"/>
              </a:rPr>
              <a:t>), less COF on capital expenditures (</a:t>
            </a:r>
            <a:r>
              <a:rPr lang="zh-TW" altLang="en-US" sz="2600" dirty="0">
                <a:ea typeface="新細明體" charset="-120"/>
              </a:rPr>
              <a:t>資本支出</a:t>
            </a:r>
            <a:r>
              <a:rPr lang="en-US" altLang="zh-TW" sz="2600" dirty="0">
                <a:ea typeface="新細明體" charset="-120"/>
              </a:rPr>
              <a:t>)</a:t>
            </a:r>
            <a:r>
              <a:rPr lang="zh-TW" altLang="en-US" sz="2600" dirty="0">
                <a:ea typeface="新細明體" charset="-120"/>
              </a:rPr>
              <a:t> </a:t>
            </a:r>
            <a:r>
              <a:rPr lang="en-US" altLang="zh-TW" sz="2600" dirty="0">
                <a:ea typeface="新細明體" charset="-120"/>
              </a:rPr>
              <a:t>and COF on the investments of working capital</a:t>
            </a:r>
            <a:r>
              <a:rPr lang="zh-TW" altLang="en-US" sz="2600" dirty="0">
                <a:ea typeface="新細明體" charset="-120"/>
              </a:rPr>
              <a:t> </a:t>
            </a:r>
            <a:r>
              <a:rPr lang="en-US" altLang="zh-TW" sz="2600" dirty="0">
                <a:ea typeface="新細明體" charset="-120"/>
              </a:rPr>
              <a:t>(</a:t>
            </a:r>
            <a:r>
              <a:rPr lang="zh-TW" altLang="en-US" sz="2600" dirty="0">
                <a:ea typeface="新細明體" charset="-120"/>
              </a:rPr>
              <a:t>營運資金</a:t>
            </a:r>
            <a:r>
              <a:rPr lang="en-US" altLang="zh-TW" sz="2600" dirty="0">
                <a:ea typeface="新細明體" charset="-12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19050"/>
            <a:ext cx="9144000" cy="819150"/>
          </a:xfrm>
        </p:spPr>
        <p:txBody>
          <a:bodyPr/>
          <a:lstStyle/>
          <a:p>
            <a:pPr eaLnBrk="1" hangingPunct="1"/>
            <a:r>
              <a:rPr lang="en-US" altLang="zh-TW">
                <a:ea typeface="新細明體" charset="-120"/>
              </a:rPr>
              <a:t>Free Cash Flow</a:t>
            </a:r>
          </a:p>
        </p:txBody>
      </p:sp>
      <p:sp>
        <p:nvSpPr>
          <p:cNvPr id="81923" name="Rectangle 3"/>
          <p:cNvSpPr>
            <a:spLocks noGrp="1" noChangeArrowheads="1"/>
          </p:cNvSpPr>
          <p:nvPr>
            <p:ph type="body" idx="1"/>
          </p:nvPr>
        </p:nvSpPr>
        <p:spPr>
          <a:xfrm>
            <a:off x="76200" y="762000"/>
            <a:ext cx="8991600" cy="6076950"/>
          </a:xfrm>
        </p:spPr>
        <p:txBody>
          <a:bodyPr/>
          <a:lstStyle/>
          <a:p>
            <a:pPr lvl="1" eaLnBrk="1" hangingPunct="1">
              <a:spcBef>
                <a:spcPts val="600"/>
              </a:spcBef>
              <a:defRPr/>
            </a:pPr>
            <a:r>
              <a:rPr lang="en-US" altLang="zh-TW" sz="2600" dirty="0">
                <a:ea typeface="新細明體" charset="-120"/>
              </a:rPr>
              <a:t>FCFF = EBIT×(1 – </a:t>
            </a:r>
            <a:r>
              <a:rPr lang="en-US" altLang="zh-TW" sz="2600" i="1" dirty="0" err="1">
                <a:ea typeface="新細明體" charset="-120"/>
              </a:rPr>
              <a:t>t</a:t>
            </a:r>
            <a:r>
              <a:rPr lang="en-US" altLang="zh-TW" sz="2600" i="1" baseline="-25000" dirty="0" err="1">
                <a:ea typeface="新細明體" charset="-120"/>
              </a:rPr>
              <a:t>c</a:t>
            </a:r>
            <a:r>
              <a:rPr lang="en-US" altLang="zh-TW" sz="2600" dirty="0">
                <a:ea typeface="新細明體" charset="-120"/>
              </a:rPr>
              <a:t>) + Depreciation – Capital expenditures – Increase in NWC   </a:t>
            </a:r>
          </a:p>
          <a:p>
            <a:pPr lvl="1" eaLnBrk="1" hangingPunct="1">
              <a:spcBef>
                <a:spcPts val="600"/>
              </a:spcBef>
              <a:buFontTx/>
              <a:buNone/>
              <a:defRPr/>
            </a:pPr>
            <a:r>
              <a:rPr lang="en-US" altLang="zh-TW" sz="2600" dirty="0">
                <a:ea typeface="新細明體" charset="-120"/>
              </a:rPr>
              <a:t>   </a:t>
            </a:r>
            <a:r>
              <a:rPr lang="en-US" altLang="zh-TW" sz="2200" dirty="0">
                <a:ea typeface="新細明體" charset="-120"/>
              </a:rPr>
              <a:t>where  EBIT = earnings before interest and taxes</a:t>
            </a:r>
          </a:p>
          <a:p>
            <a:pPr lvl="2" eaLnBrk="1" hangingPunct="1">
              <a:spcBef>
                <a:spcPts val="600"/>
              </a:spcBef>
              <a:buFont typeface="Wingdings" pitchFamily="2" charset="2"/>
              <a:buNone/>
              <a:defRPr/>
            </a:pPr>
            <a:r>
              <a:rPr lang="en-US" altLang="zh-TW" sz="2200" i="1" dirty="0">
                <a:ea typeface="新細明體" charset="-120"/>
              </a:rPr>
              <a:t>               </a:t>
            </a:r>
            <a:r>
              <a:rPr lang="en-US" altLang="zh-TW" sz="2200" i="1" dirty="0" err="1">
                <a:ea typeface="新細明體" charset="-120"/>
              </a:rPr>
              <a:t>t</a:t>
            </a:r>
            <a:r>
              <a:rPr lang="en-US" altLang="zh-TW" sz="2200" i="1" baseline="-25000" dirty="0" err="1">
                <a:ea typeface="新細明體" charset="-120"/>
              </a:rPr>
              <a:t>c</a:t>
            </a:r>
            <a:r>
              <a:rPr lang="en-US" altLang="zh-TW" sz="2200" i="1" baseline="-25000" dirty="0">
                <a:ea typeface="新細明體" charset="-120"/>
              </a:rPr>
              <a:t> </a:t>
            </a:r>
            <a:r>
              <a:rPr lang="en-US" altLang="zh-TW" sz="2200" dirty="0">
                <a:ea typeface="新細明體" charset="-120"/>
              </a:rPr>
              <a:t> = the corporate tax rate</a:t>
            </a:r>
          </a:p>
          <a:p>
            <a:pPr marL="2595563" lvl="2" indent="-1681163" eaLnBrk="1" hangingPunct="1">
              <a:spcBef>
                <a:spcPts val="600"/>
              </a:spcBef>
              <a:buFont typeface="Wingdings" pitchFamily="2" charset="2"/>
              <a:buNone/>
              <a:defRPr/>
            </a:pPr>
            <a:r>
              <a:rPr lang="en-US" altLang="zh-TW" sz="2200" dirty="0">
                <a:ea typeface="新細明體" charset="-120"/>
              </a:rPr>
              <a:t>         NWC = net working capital (= current asset – current liability) (e.g., investment in inventory or accounts receivable results in the increase of NWC) </a:t>
            </a:r>
            <a:endParaRPr lang="en-US" altLang="zh-TW" sz="2200" dirty="0">
              <a:solidFill>
                <a:srgbClr val="FFFFFF"/>
              </a:solidFill>
              <a:ea typeface="新細明體" charset="-120"/>
            </a:endParaRPr>
          </a:p>
          <a:p>
            <a:pPr lvl="1" eaLnBrk="1" hangingPunct="1">
              <a:spcBef>
                <a:spcPts val="600"/>
              </a:spcBef>
              <a:defRPr/>
            </a:pPr>
            <a:r>
              <a:rPr lang="en-US" altLang="zh-TW" sz="2600" dirty="0">
                <a:ea typeface="新細明體" charset="-120"/>
              </a:rPr>
              <a:t>The pricing formula for values of firms</a:t>
            </a: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buFontTx/>
              <a:buNone/>
              <a:defRPr/>
            </a:pPr>
            <a:r>
              <a:rPr lang="en-US" altLang="zh-TW" sz="2600" dirty="0">
                <a:ea typeface="新細明體" charset="-120"/>
              </a:rPr>
              <a:t>	where </a:t>
            </a:r>
            <a:r>
              <a:rPr lang="en-US" altLang="zh-TW" sz="2600" i="1" dirty="0">
                <a:ea typeface="新細明體" charset="-120"/>
              </a:rPr>
              <a:t>g</a:t>
            </a:r>
            <a:r>
              <a:rPr lang="en-US" altLang="zh-TW" sz="2600" dirty="0">
                <a:ea typeface="新細明體" charset="-120"/>
              </a:rPr>
              <a:t> is the expected growth rate for </a:t>
            </a:r>
            <a:r>
              <a:rPr lang="en-US" altLang="zh-TW" sz="2600" dirty="0" err="1">
                <a:ea typeface="新細明體" charset="-120"/>
              </a:rPr>
              <a:t>FCFF</a:t>
            </a:r>
            <a:r>
              <a:rPr lang="en-US" altLang="zh-TW" sz="2600" i="1" baseline="-25000" dirty="0" err="1">
                <a:ea typeface="新細明體" charset="-120"/>
              </a:rPr>
              <a:t>t</a:t>
            </a:r>
            <a:r>
              <a:rPr lang="en-US" altLang="zh-TW" sz="2600" dirty="0">
                <a:ea typeface="新細明體" charset="-120"/>
              </a:rPr>
              <a:t> after </a:t>
            </a:r>
            <a:r>
              <a:rPr lang="en-US" altLang="zh-TW" sz="2600" i="1" dirty="0">
                <a:ea typeface="新細明體" charset="-120"/>
              </a:rPr>
              <a:t>T</a:t>
            </a:r>
            <a:r>
              <a:rPr lang="en-US" altLang="zh-TW" sz="2600" dirty="0">
                <a:ea typeface="新細明體" charset="-120"/>
              </a:rPr>
              <a:t> and Firm </a:t>
            </a:r>
            <a:r>
              <a:rPr lang="en-US" altLang="zh-TW" sz="2600" dirty="0" err="1">
                <a:ea typeface="新細明體" charset="-120"/>
              </a:rPr>
              <a:t>Value</a:t>
            </a:r>
            <a:r>
              <a:rPr lang="en-US" altLang="zh-TW" sz="2600" i="1" baseline="-25000" dirty="0" err="1">
                <a:ea typeface="新細明體" charset="-120"/>
              </a:rPr>
              <a:t>T</a:t>
            </a:r>
            <a:r>
              <a:rPr lang="en-US" altLang="zh-TW" sz="2600" dirty="0">
                <a:ea typeface="新細明體" charset="-120"/>
              </a:rPr>
              <a:t> can be alternatively estimated as a multiple of EBIT, book value, sales, free cash flow, etc.</a:t>
            </a:r>
          </a:p>
          <a:p>
            <a:pPr lvl="1" eaLnBrk="1" hangingPunct="1">
              <a:spcBef>
                <a:spcPts val="600"/>
              </a:spcBef>
              <a:defRPr/>
            </a:pPr>
            <a:r>
              <a:rPr lang="en-US" altLang="zh-TW" sz="2600" dirty="0">
                <a:solidFill>
                  <a:srgbClr val="FFFFFF"/>
                </a:solidFill>
                <a:ea typeface="新細明體" charset="-120"/>
              </a:rPr>
              <a:t>Equity value = Firm value – Value of existing debt</a:t>
            </a:r>
          </a:p>
          <a:p>
            <a:pPr lvl="1" eaLnBrk="1" hangingPunct="1">
              <a:spcBef>
                <a:spcPts val="600"/>
              </a:spcBef>
              <a:buFontTx/>
              <a:buNone/>
              <a:defRPr/>
            </a:pPr>
            <a:endParaRPr lang="en-US" altLang="zh-TW" i="1" dirty="0">
              <a:ea typeface="新細明體" charset="-120"/>
            </a:endParaRPr>
          </a:p>
          <a:p>
            <a:pPr lvl="2" eaLnBrk="1" hangingPunct="1">
              <a:spcBef>
                <a:spcPts val="600"/>
              </a:spcBef>
              <a:buFont typeface="Wingdings" pitchFamily="2" charset="2"/>
              <a:buNone/>
              <a:defRPr/>
            </a:pPr>
            <a:endParaRPr lang="zh-TW" altLang="en-US" dirty="0">
              <a:ea typeface="新細明體" charset="-120"/>
            </a:endParaRPr>
          </a:p>
        </p:txBody>
      </p:sp>
      <p:graphicFrame>
        <p:nvGraphicFramePr>
          <p:cNvPr id="17410" name="Object 21"/>
          <p:cNvGraphicFramePr>
            <a:graphicFrameLocks noChangeAspect="1"/>
          </p:cNvGraphicFramePr>
          <p:nvPr>
            <p:extLst>
              <p:ext uri="{D42A27DB-BD31-4B8C-83A1-F6EECF244321}">
                <p14:modId xmlns:p14="http://schemas.microsoft.com/office/powerpoint/2010/main" val="1308739883"/>
              </p:ext>
            </p:extLst>
          </p:nvPr>
        </p:nvGraphicFramePr>
        <p:xfrm>
          <a:off x="457200" y="4141787"/>
          <a:ext cx="8532813" cy="735013"/>
        </p:xfrm>
        <a:graphic>
          <a:graphicData uri="http://schemas.openxmlformats.org/presentationml/2006/ole">
            <mc:AlternateContent xmlns:mc="http://schemas.openxmlformats.org/markup-compatibility/2006">
              <mc:Choice xmlns:v="urn:schemas-microsoft-com:vml" Requires="v">
                <p:oleObj spid="_x0000_s17779" name="Equation" r:id="rId3" imgW="5016240" imgH="431640" progId="Equation.DSMT4">
                  <p:embed/>
                </p:oleObj>
              </mc:Choice>
              <mc:Fallback>
                <p:oleObj name="Equation" r:id="rId3" imgW="5016240" imgH="43164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41787"/>
                        <a:ext cx="8532813" cy="7350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57150"/>
            <a:ext cx="9144000" cy="895350"/>
          </a:xfrm>
        </p:spPr>
        <p:txBody>
          <a:bodyPr/>
          <a:lstStyle/>
          <a:p>
            <a:pPr eaLnBrk="1" hangingPunct="1"/>
            <a:r>
              <a:rPr lang="en-US" altLang="zh-TW">
                <a:ea typeface="新細明體" charset="-120"/>
              </a:rPr>
              <a:t>Free Cash Flow</a:t>
            </a:r>
          </a:p>
        </p:txBody>
      </p:sp>
      <p:sp>
        <p:nvSpPr>
          <p:cNvPr id="95235" name="Rectangle 3"/>
          <p:cNvSpPr>
            <a:spLocks noGrp="1" noChangeArrowheads="1"/>
          </p:cNvSpPr>
          <p:nvPr>
            <p:ph type="body" idx="1"/>
          </p:nvPr>
        </p:nvSpPr>
        <p:spPr>
          <a:xfrm>
            <a:off x="457200" y="762000"/>
            <a:ext cx="8610600" cy="5867400"/>
          </a:xfrm>
        </p:spPr>
        <p:txBody>
          <a:bodyPr/>
          <a:lstStyle/>
          <a:p>
            <a:pPr eaLnBrk="1" hangingPunct="1">
              <a:spcBef>
                <a:spcPts val="600"/>
              </a:spcBef>
              <a:defRPr/>
            </a:pPr>
            <a:r>
              <a:rPr lang="en-US" altLang="zh-TW" sz="3000" dirty="0">
                <a:ea typeface="新細明體" charset="-120"/>
              </a:rPr>
              <a:t>Another approach focuses on the </a:t>
            </a:r>
            <a:r>
              <a:rPr lang="en-US" altLang="zh-TW" sz="3000" i="1" dirty="0">
                <a:ea typeface="新細明體" charset="-120"/>
              </a:rPr>
              <a:t>free cash flow</a:t>
            </a:r>
            <a:r>
              <a:rPr lang="en-US" altLang="zh-TW" sz="3000" dirty="0">
                <a:ea typeface="新細明體" charset="-120"/>
              </a:rPr>
              <a:t> </a:t>
            </a:r>
            <a:r>
              <a:rPr lang="en-US" altLang="zh-TW" sz="3000" i="1" dirty="0">
                <a:ea typeface="新細明體" charset="-120"/>
              </a:rPr>
              <a:t>to the equity holders</a:t>
            </a:r>
            <a:r>
              <a:rPr lang="en-US" altLang="zh-TW" sz="3000" dirty="0">
                <a:ea typeface="新細明體" charset="-120"/>
              </a:rPr>
              <a:t> (FCFE) and discounts the cash flows directly at the cost of equity</a:t>
            </a:r>
          </a:p>
          <a:p>
            <a:pPr lvl="1" eaLnBrk="1" hangingPunct="1">
              <a:spcBef>
                <a:spcPts val="600"/>
              </a:spcBef>
              <a:defRPr/>
            </a:pPr>
            <a:r>
              <a:rPr lang="en-US" altLang="zh-TW" sz="2600" dirty="0">
                <a:ea typeface="新細明體" charset="-120"/>
              </a:rPr>
              <a:t>From the point of view of the equity of the firm</a:t>
            </a:r>
          </a:p>
          <a:p>
            <a:pPr lvl="1" eaLnBrk="1" hangingPunct="1">
              <a:spcBef>
                <a:spcPts val="600"/>
              </a:spcBef>
              <a:defRPr/>
            </a:pPr>
            <a:r>
              <a:rPr lang="en-US" altLang="zh-TW" sz="2600" dirty="0">
                <a:ea typeface="新細明體" charset="-120"/>
              </a:rPr>
              <a:t>FCFE = FCFF – Interest expense×(1 – </a:t>
            </a:r>
            <a:r>
              <a:rPr lang="en-US" altLang="zh-TW" sz="2600" i="1" dirty="0" err="1">
                <a:ea typeface="新細明體" charset="-120"/>
              </a:rPr>
              <a:t>t</a:t>
            </a:r>
            <a:r>
              <a:rPr lang="en-US" altLang="zh-TW" sz="2600" i="1" baseline="-25000" dirty="0" err="1">
                <a:ea typeface="新細明體" charset="-120"/>
              </a:rPr>
              <a:t>c</a:t>
            </a:r>
            <a:r>
              <a:rPr lang="en-US" altLang="zh-TW" sz="2600" dirty="0">
                <a:ea typeface="新細明體" charset="-120"/>
              </a:rPr>
              <a:t>) +  Increases in net debt</a:t>
            </a:r>
          </a:p>
          <a:p>
            <a:pPr lvl="2" eaLnBrk="1" hangingPunct="1">
              <a:spcBef>
                <a:spcPts val="600"/>
              </a:spcBef>
              <a:defRPr/>
            </a:pPr>
            <a:r>
              <a:rPr lang="en-US" altLang="zh-TW" sz="2200" dirty="0">
                <a:ea typeface="新細明體" charset="-120"/>
              </a:rPr>
              <a:t>Issuance (repurchase) of debt indicates the increase (decrease) in net debt and thus free cash inflows (outflows)</a:t>
            </a:r>
          </a:p>
          <a:p>
            <a:pPr lvl="1" eaLnBrk="1" hangingPunct="1">
              <a:spcBef>
                <a:spcPts val="600"/>
              </a:spcBef>
              <a:defRPr/>
            </a:pPr>
            <a:r>
              <a:rPr lang="en-US" altLang="zh-TW" sz="2600" dirty="0">
                <a:ea typeface="新細明體" charset="-120"/>
              </a:rPr>
              <a:t>The pricing formula for equity values</a:t>
            </a: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buFontTx/>
              <a:buNone/>
              <a:defRPr/>
            </a:pPr>
            <a:r>
              <a:rPr lang="en-US" altLang="zh-TW" sz="2600" dirty="0">
                <a:ea typeface="新細明體" charset="-120"/>
              </a:rPr>
              <a:t>	where </a:t>
            </a:r>
            <a:r>
              <a:rPr lang="en-US" altLang="zh-TW" sz="2600" i="1" dirty="0" err="1">
                <a:ea typeface="新細明體" charset="-120"/>
              </a:rPr>
              <a:t>k</a:t>
            </a:r>
            <a:r>
              <a:rPr lang="en-US" altLang="zh-TW" sz="2600" i="1" baseline="-25000" dirty="0" err="1">
                <a:ea typeface="新細明體" charset="-120"/>
              </a:rPr>
              <a:t>E</a:t>
            </a:r>
            <a:r>
              <a:rPr lang="en-US" altLang="zh-TW" sz="2600" dirty="0">
                <a:ea typeface="新細明體" charset="-120"/>
              </a:rPr>
              <a:t> is the cost of equity, and </a:t>
            </a:r>
            <a:r>
              <a:rPr lang="en-US" altLang="zh-TW" sz="2600" dirty="0" err="1">
                <a:ea typeface="新細明體" charset="-120"/>
              </a:rPr>
              <a:t>FCFE</a:t>
            </a:r>
            <a:r>
              <a:rPr lang="en-US" altLang="zh-TW" sz="2600" i="1" baseline="-25000" dirty="0" err="1">
                <a:ea typeface="新細明體" charset="-120"/>
              </a:rPr>
              <a:t>t</a:t>
            </a:r>
            <a:r>
              <a:rPr lang="en-US" altLang="zh-TW" sz="2600" dirty="0">
                <a:ea typeface="新細明體" charset="-120"/>
              </a:rPr>
              <a:t> is assumed to grow at the rate of </a:t>
            </a:r>
            <a:r>
              <a:rPr lang="en-US" altLang="zh-TW" sz="2600" i="1" dirty="0">
                <a:ea typeface="新細明體" charset="-120"/>
              </a:rPr>
              <a:t>g </a:t>
            </a:r>
            <a:r>
              <a:rPr lang="en-US" altLang="zh-TW" sz="2600" dirty="0">
                <a:ea typeface="新細明體" charset="-120"/>
              </a:rPr>
              <a:t>after time point </a:t>
            </a:r>
            <a:r>
              <a:rPr lang="en-US" altLang="zh-TW" sz="2600" i="1" dirty="0">
                <a:ea typeface="新細明體" charset="-120"/>
              </a:rPr>
              <a:t>T</a:t>
            </a:r>
          </a:p>
        </p:txBody>
      </p:sp>
      <p:graphicFrame>
        <p:nvGraphicFramePr>
          <p:cNvPr id="18434" name="Object 21"/>
          <p:cNvGraphicFramePr>
            <a:graphicFrameLocks noChangeAspect="1"/>
          </p:cNvGraphicFramePr>
          <p:nvPr>
            <p:extLst>
              <p:ext uri="{D42A27DB-BD31-4B8C-83A1-F6EECF244321}">
                <p14:modId xmlns:p14="http://schemas.microsoft.com/office/powerpoint/2010/main" val="3693982859"/>
              </p:ext>
            </p:extLst>
          </p:nvPr>
        </p:nvGraphicFramePr>
        <p:xfrm>
          <a:off x="831850" y="4883150"/>
          <a:ext cx="8235950" cy="755650"/>
        </p:xfrm>
        <a:graphic>
          <a:graphicData uri="http://schemas.openxmlformats.org/presentationml/2006/ole">
            <mc:AlternateContent xmlns:mc="http://schemas.openxmlformats.org/markup-compatibility/2006">
              <mc:Choice xmlns:v="urn:schemas-microsoft-com:vml" Requires="v">
                <p:oleObj spid="_x0000_s18804" name="Equation" r:id="rId3" imgW="4838400" imgH="444240" progId="Equation.DSMT4">
                  <p:embed/>
                </p:oleObj>
              </mc:Choice>
              <mc:Fallback>
                <p:oleObj name="Equation" r:id="rId3" imgW="4838400" imgH="44424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4883150"/>
                        <a:ext cx="8235950"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BB72CE29-5424-4CAB-A9FC-970C319F6978}"/>
              </a:ext>
            </a:extLst>
          </p:cNvPr>
          <p:cNvPicPr>
            <a:picLocks noChangeAspect="1"/>
          </p:cNvPicPr>
          <p:nvPr/>
        </p:nvPicPr>
        <p:blipFill rotWithShape="1">
          <a:blip r:embed="rId2"/>
          <a:srcRect l="36057" t="29629" r="27725" b="27920"/>
          <a:stretch/>
        </p:blipFill>
        <p:spPr bwMode="auto">
          <a:xfrm>
            <a:off x="2211702" y="685800"/>
            <a:ext cx="6623548" cy="4366934"/>
          </a:xfrm>
          <a:prstGeom prst="rect">
            <a:avLst/>
          </a:prstGeom>
          <a:ln>
            <a:noFill/>
          </a:ln>
          <a:extLst>
            <a:ext uri="{53640926-AAD7-44D8-BBD7-CCE9431645EC}">
              <a14:shadowObscured xmlns:a14="http://schemas.microsoft.com/office/drawing/2010/main"/>
            </a:ext>
          </a:extLst>
        </p:spPr>
      </p:pic>
      <p:sp>
        <p:nvSpPr>
          <p:cNvPr id="27650" name="Rectangle 2"/>
          <p:cNvSpPr>
            <a:spLocks noGrp="1" noChangeArrowheads="1"/>
          </p:cNvSpPr>
          <p:nvPr>
            <p:ph type="title"/>
          </p:nvPr>
        </p:nvSpPr>
        <p:spPr>
          <a:xfrm>
            <a:off x="228600" y="0"/>
            <a:ext cx="8915400" cy="703752"/>
          </a:xfrm>
        </p:spPr>
        <p:txBody>
          <a:bodyPr/>
          <a:lstStyle/>
          <a:p>
            <a:pPr eaLnBrk="1" hangingPunct="1"/>
            <a:r>
              <a:rPr lang="en-US" altLang="zh-TW" sz="3200" dirty="0">
                <a:ea typeface="新細明體" charset="-120"/>
              </a:rPr>
              <a:t>Microsoft, 2019</a:t>
            </a:r>
          </a:p>
        </p:txBody>
      </p:sp>
      <p:sp>
        <p:nvSpPr>
          <p:cNvPr id="27652" name="文字方塊 17"/>
          <p:cNvSpPr txBox="1">
            <a:spLocks noChangeArrowheads="1"/>
          </p:cNvSpPr>
          <p:nvPr/>
        </p:nvSpPr>
        <p:spPr bwMode="auto">
          <a:xfrm>
            <a:off x="381000" y="5181600"/>
            <a:ext cx="8496300" cy="1631216"/>
          </a:xfrm>
          <a:prstGeom prst="rect">
            <a:avLst/>
          </a:prstGeom>
          <a:noFill/>
          <a:ln w="9525">
            <a:noFill/>
            <a:miter lim="800000"/>
            <a:headEnd/>
            <a:tailEnd/>
          </a:ln>
        </p:spPr>
        <p:txBody>
          <a:bodyPr wrap="square">
            <a:spAutoFit/>
          </a:bodyPr>
          <a:lstStyle/>
          <a:p>
            <a:pPr marL="271463" lvl="0" indent="-271463">
              <a:spcBef>
                <a:spcPts val="600"/>
              </a:spcBef>
              <a:defRPr/>
            </a:pPr>
            <a:r>
              <a:rPr lang="en-US" altLang="zh-TW" sz="1800" dirty="0">
                <a:solidFill>
                  <a:srgbClr val="FFFFFF"/>
                </a:solidFill>
                <a:latin typeface="Arial"/>
                <a:ea typeface="新細明體" charset="-120"/>
              </a:rPr>
              <a:t>※</a:t>
            </a:r>
            <a:r>
              <a:rPr lang="zh-TW" altLang="en-US" sz="1800" dirty="0">
                <a:solidFill>
                  <a:srgbClr val="FFFFFF"/>
                </a:solidFill>
                <a:latin typeface="Arial"/>
                <a:ea typeface="新細明體" charset="-120"/>
              </a:rPr>
              <a:t> </a:t>
            </a:r>
            <a:r>
              <a:rPr lang="en-US" altLang="zh-TW" sz="1800" dirty="0">
                <a:solidFill>
                  <a:srgbClr val="FFFFFF"/>
                </a:solidFill>
                <a:latin typeface="Arial"/>
                <a:ea typeface="新細明體" charset="-120"/>
              </a:rPr>
              <a:t>P/E of Microsoft should be 137.41 / 4.31 = 31.88</a:t>
            </a:r>
          </a:p>
          <a:p>
            <a:pPr marL="271463" lvl="0" indent="-271463">
              <a:spcBef>
                <a:spcPts val="600"/>
              </a:spcBef>
              <a:defRPr/>
            </a:pPr>
            <a:r>
              <a:rPr lang="en-US" altLang="zh-TW" sz="1800" dirty="0">
                <a:solidFill>
                  <a:srgbClr val="FFFFFF"/>
                </a:solidFill>
                <a:latin typeface="Arial"/>
                <a:ea typeface="新細明體" charset="-120"/>
              </a:rPr>
              <a:t>※</a:t>
            </a:r>
            <a:r>
              <a:rPr lang="zh-TW" altLang="en-US" sz="1800" dirty="0">
                <a:solidFill>
                  <a:srgbClr val="FFFFFF"/>
                </a:solidFill>
                <a:latin typeface="Arial"/>
                <a:ea typeface="新細明體" charset="-120"/>
              </a:rPr>
              <a:t> </a:t>
            </a:r>
            <a:r>
              <a:rPr lang="en-US" altLang="zh-TW" sz="1800" dirty="0">
                <a:solidFill>
                  <a:srgbClr val="FFFFFF"/>
                </a:solidFill>
                <a:latin typeface="Arial"/>
                <a:ea typeface="新細明體" charset="-120"/>
              </a:rPr>
              <a:t>PEG</a:t>
            </a:r>
            <a:r>
              <a:rPr lang="zh-TW" altLang="en-US" sz="1800" dirty="0">
                <a:solidFill>
                  <a:srgbClr val="FFFFFF"/>
                </a:solidFill>
                <a:latin typeface="Arial"/>
                <a:ea typeface="新細明體" charset="-120"/>
              </a:rPr>
              <a:t> </a:t>
            </a:r>
            <a:r>
              <a:rPr lang="en-US" altLang="zh-TW" sz="1800" dirty="0">
                <a:solidFill>
                  <a:srgbClr val="FFFFFF"/>
                </a:solidFill>
                <a:latin typeface="Arial"/>
                <a:ea typeface="新細明體" charset="-120"/>
              </a:rPr>
              <a:t>ratio is defined as (</a:t>
            </a:r>
            <a:r>
              <a:rPr lang="en-US" altLang="zh-TW" sz="1800" dirty="0">
                <a:solidFill>
                  <a:srgbClr val="FFFFFF"/>
                </a:solidFill>
                <a:latin typeface="Arial"/>
              </a:rPr>
              <a:t>P/E ratio) / (earnings growth rate), discussed on 13-39</a:t>
            </a:r>
            <a:endParaRPr lang="en-US" altLang="zh-TW" sz="1800" dirty="0">
              <a:solidFill>
                <a:srgbClr val="FFFFFF"/>
              </a:solidFill>
              <a:latin typeface="Arial"/>
              <a:ea typeface="新細明體" charset="-120"/>
            </a:endParaRPr>
          </a:p>
          <a:p>
            <a:pPr marL="271463" indent="-271463">
              <a:spcBef>
                <a:spcPts val="600"/>
              </a:spcBef>
              <a:defRPr/>
            </a:pPr>
            <a:r>
              <a:rPr lang="en-US" altLang="zh-TW" sz="1800" dirty="0">
                <a:latin typeface="+mn-lt"/>
                <a:ea typeface="新細明體" charset="-120"/>
              </a:rPr>
              <a:t>※ More r</a:t>
            </a:r>
            <a:r>
              <a:rPr lang="en-US" altLang="zh-TW" sz="1800" dirty="0">
                <a:solidFill>
                  <a:srgbClr val="FFFFFF"/>
                </a:solidFill>
                <a:latin typeface="Arial"/>
                <a:ea typeface="新細明體" charset="-120"/>
              </a:rPr>
              <a:t>igorous valuations models are needed to rank securities: Although t</a:t>
            </a:r>
            <a:r>
              <a:rPr lang="en-US" altLang="zh-TW" sz="1800" dirty="0">
                <a:latin typeface="+mn-lt"/>
                <a:ea typeface="新細明體" charset="-120"/>
              </a:rPr>
              <a:t>he profitability of Microsoft is in general better than that the rests in the same industry, the comparison results by the valuation ratios are mixed</a:t>
            </a:r>
          </a:p>
        </p:txBody>
      </p:sp>
      <p:cxnSp>
        <p:nvCxnSpPr>
          <p:cNvPr id="27661" name="直線單箭頭接點 13"/>
          <p:cNvCxnSpPr>
            <a:cxnSpLocks noChangeShapeType="1"/>
            <a:stCxn id="27662" idx="3"/>
            <a:endCxn id="27660" idx="1"/>
          </p:cNvCxnSpPr>
          <p:nvPr/>
        </p:nvCxnSpPr>
        <p:spPr bwMode="auto">
          <a:xfrm flipV="1">
            <a:off x="1930797" y="3466444"/>
            <a:ext cx="298594" cy="5537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7662" name="文字方塊 14"/>
          <p:cNvSpPr txBox="1">
            <a:spLocks noChangeArrowheads="1"/>
          </p:cNvSpPr>
          <p:nvPr/>
        </p:nvSpPr>
        <p:spPr bwMode="auto">
          <a:xfrm>
            <a:off x="208295" y="3106322"/>
            <a:ext cx="1722502" cy="830997"/>
          </a:xfrm>
          <a:prstGeom prst="rect">
            <a:avLst/>
          </a:prstGeom>
          <a:solidFill>
            <a:schemeClr val="tx1"/>
          </a:solidFill>
          <a:ln w="9525">
            <a:solidFill>
              <a:srgbClr val="FF0000"/>
            </a:solidFill>
            <a:miter lim="800000"/>
            <a:headEnd/>
            <a:tailEnd/>
          </a:ln>
        </p:spPr>
        <p:txBody>
          <a:bodyPr wrap="square">
            <a:spAutoFit/>
          </a:bodyPr>
          <a:lstStyle/>
          <a:p>
            <a:pPr>
              <a:defRPr/>
            </a:pPr>
            <a:r>
              <a:rPr lang="en-US" altLang="zh-TW" sz="1600" dirty="0">
                <a:solidFill>
                  <a:srgbClr val="FF0000"/>
                </a:solidFill>
                <a:latin typeface="+mn-lt"/>
                <a:ea typeface="新細明體" charset="-120"/>
              </a:rPr>
              <a:t>Valuation Ratios associated with the share price</a:t>
            </a:r>
            <a:endParaRPr lang="zh-TW" altLang="en-US" sz="1600" dirty="0">
              <a:solidFill>
                <a:srgbClr val="FF0000"/>
              </a:solidFill>
              <a:latin typeface="+mn-lt"/>
              <a:ea typeface="新細明體" charset="-120"/>
            </a:endParaRPr>
          </a:p>
        </p:txBody>
      </p:sp>
      <p:sp>
        <p:nvSpPr>
          <p:cNvPr id="27654" name="矩形 5"/>
          <p:cNvSpPr>
            <a:spLocks noChangeArrowheads="1"/>
          </p:cNvSpPr>
          <p:nvPr/>
        </p:nvSpPr>
        <p:spPr bwMode="auto">
          <a:xfrm>
            <a:off x="6374609" y="3027670"/>
            <a:ext cx="540000" cy="2286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7660" name="矩形 11"/>
          <p:cNvSpPr>
            <a:spLocks noChangeArrowheads="1"/>
          </p:cNvSpPr>
          <p:nvPr/>
        </p:nvSpPr>
        <p:spPr bwMode="auto">
          <a:xfrm>
            <a:off x="2229391" y="3052444"/>
            <a:ext cx="1262910" cy="828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7663" name="矩形 23"/>
          <p:cNvSpPr>
            <a:spLocks noChangeArrowheads="1"/>
          </p:cNvSpPr>
          <p:nvPr/>
        </p:nvSpPr>
        <p:spPr bwMode="auto">
          <a:xfrm>
            <a:off x="2258772" y="4154251"/>
            <a:ext cx="2008428" cy="828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7664" name="文字方塊 24"/>
          <p:cNvSpPr txBox="1">
            <a:spLocks noChangeArrowheads="1"/>
          </p:cNvSpPr>
          <p:nvPr/>
        </p:nvSpPr>
        <p:spPr bwMode="auto">
          <a:xfrm>
            <a:off x="208295" y="4249075"/>
            <a:ext cx="1722502" cy="584200"/>
          </a:xfrm>
          <a:prstGeom prst="rect">
            <a:avLst/>
          </a:prstGeom>
          <a:solidFill>
            <a:schemeClr val="tx1"/>
          </a:solidFill>
          <a:ln w="9525">
            <a:solidFill>
              <a:srgbClr val="FF0000"/>
            </a:solidFill>
            <a:miter lim="800000"/>
            <a:headEnd/>
            <a:tailEnd/>
          </a:ln>
        </p:spPr>
        <p:txBody>
          <a:bodyPr wrap="square">
            <a:spAutoFit/>
          </a:bodyPr>
          <a:lstStyle/>
          <a:p>
            <a:pPr>
              <a:defRPr/>
            </a:pPr>
            <a:r>
              <a:rPr lang="en-US" altLang="zh-TW" sz="1600" dirty="0">
                <a:solidFill>
                  <a:srgbClr val="FF0000"/>
                </a:solidFill>
                <a:latin typeface="+mn-lt"/>
                <a:ea typeface="新細明體" charset="-120"/>
              </a:rPr>
              <a:t>Profitability Indicators</a:t>
            </a:r>
            <a:endParaRPr lang="zh-TW" altLang="en-US" sz="1600" dirty="0">
              <a:solidFill>
                <a:srgbClr val="FF0000"/>
              </a:solidFill>
              <a:latin typeface="+mn-lt"/>
              <a:ea typeface="新細明體" charset="-120"/>
            </a:endParaRPr>
          </a:p>
        </p:txBody>
      </p:sp>
      <p:cxnSp>
        <p:nvCxnSpPr>
          <p:cNvPr id="27665" name="直線單箭頭接點 25"/>
          <p:cNvCxnSpPr>
            <a:cxnSpLocks noChangeShapeType="1"/>
            <a:stCxn id="27664" idx="3"/>
            <a:endCxn id="27663" idx="1"/>
          </p:cNvCxnSpPr>
          <p:nvPr/>
        </p:nvCxnSpPr>
        <p:spPr bwMode="auto">
          <a:xfrm>
            <a:off x="1930797" y="4541175"/>
            <a:ext cx="327975" cy="2707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矩形 5">
            <a:extLst>
              <a:ext uri="{FF2B5EF4-FFF2-40B4-BE49-F238E27FC236}">
                <a16:creationId xmlns:a16="http://schemas.microsoft.com/office/drawing/2014/main" id="{50D8C2B5-3B90-4FC9-817E-5A0F2B796588}"/>
              </a:ext>
            </a:extLst>
          </p:cNvPr>
          <p:cNvSpPr>
            <a:spLocks noChangeArrowheads="1"/>
          </p:cNvSpPr>
          <p:nvPr/>
        </p:nvSpPr>
        <p:spPr bwMode="auto">
          <a:xfrm>
            <a:off x="8187616" y="2992022"/>
            <a:ext cx="540000" cy="2286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6" name="矩形 5">
            <a:extLst>
              <a:ext uri="{FF2B5EF4-FFF2-40B4-BE49-F238E27FC236}">
                <a16:creationId xmlns:a16="http://schemas.microsoft.com/office/drawing/2014/main" id="{007589AD-A6C3-4857-BA72-E84615762659}"/>
              </a:ext>
            </a:extLst>
          </p:cNvPr>
          <p:cNvSpPr>
            <a:spLocks noChangeArrowheads="1"/>
          </p:cNvSpPr>
          <p:nvPr/>
        </p:nvSpPr>
        <p:spPr bwMode="auto">
          <a:xfrm>
            <a:off x="6374609" y="3265532"/>
            <a:ext cx="540000" cy="37099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7" name="矩形 5">
            <a:extLst>
              <a:ext uri="{FF2B5EF4-FFF2-40B4-BE49-F238E27FC236}">
                <a16:creationId xmlns:a16="http://schemas.microsoft.com/office/drawing/2014/main" id="{72319F3D-F689-41AD-8C83-788B922AE143}"/>
              </a:ext>
            </a:extLst>
          </p:cNvPr>
          <p:cNvSpPr>
            <a:spLocks noChangeArrowheads="1"/>
          </p:cNvSpPr>
          <p:nvPr/>
        </p:nvSpPr>
        <p:spPr bwMode="auto">
          <a:xfrm>
            <a:off x="8187616" y="3220622"/>
            <a:ext cx="540000" cy="4159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8" name="矩形 5">
            <a:extLst>
              <a:ext uri="{FF2B5EF4-FFF2-40B4-BE49-F238E27FC236}">
                <a16:creationId xmlns:a16="http://schemas.microsoft.com/office/drawing/2014/main" id="{B8B22B5E-082C-41CA-A3D3-7BF727BDC9FF}"/>
              </a:ext>
            </a:extLst>
          </p:cNvPr>
          <p:cNvSpPr>
            <a:spLocks noChangeArrowheads="1"/>
          </p:cNvSpPr>
          <p:nvPr/>
        </p:nvSpPr>
        <p:spPr bwMode="auto">
          <a:xfrm>
            <a:off x="8216885" y="4119811"/>
            <a:ext cx="540000" cy="862439"/>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9" name="矩形 5">
            <a:extLst>
              <a:ext uri="{FF2B5EF4-FFF2-40B4-BE49-F238E27FC236}">
                <a16:creationId xmlns:a16="http://schemas.microsoft.com/office/drawing/2014/main" id="{165F5EC3-9C5D-4FCD-9805-234C0B158F45}"/>
              </a:ext>
            </a:extLst>
          </p:cNvPr>
          <p:cNvSpPr>
            <a:spLocks noChangeArrowheads="1"/>
          </p:cNvSpPr>
          <p:nvPr/>
        </p:nvSpPr>
        <p:spPr bwMode="auto">
          <a:xfrm>
            <a:off x="6308980" y="4154251"/>
            <a:ext cx="623318" cy="828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5" name="文字方塊 4">
            <a:extLst>
              <a:ext uri="{FF2B5EF4-FFF2-40B4-BE49-F238E27FC236}">
                <a16:creationId xmlns:a16="http://schemas.microsoft.com/office/drawing/2014/main" id="{35AA48A4-EB17-4773-9E14-04FBC34B561D}"/>
              </a:ext>
            </a:extLst>
          </p:cNvPr>
          <p:cNvSpPr txBox="1"/>
          <p:nvPr/>
        </p:nvSpPr>
        <p:spPr>
          <a:xfrm>
            <a:off x="7391400" y="4348411"/>
            <a:ext cx="457200" cy="461665"/>
          </a:xfrm>
          <a:prstGeom prst="rect">
            <a:avLst/>
          </a:prstGeom>
          <a:noFill/>
        </p:spPr>
        <p:txBody>
          <a:bodyPr wrap="square" rtlCol="0">
            <a:spAutoFit/>
          </a:bodyPr>
          <a:lstStyle/>
          <a:p>
            <a:r>
              <a:rPr lang="en-US" altLang="zh-TW" dirty="0">
                <a:solidFill>
                  <a:srgbClr val="FF0000"/>
                </a:solidFill>
              </a:rPr>
              <a:t>&gt;</a:t>
            </a:r>
            <a:endParaRPr lang="zh-TW" altLang="en-US" dirty="0">
              <a:solidFill>
                <a:srgbClr val="FF0000"/>
              </a:solidFill>
            </a:endParaRPr>
          </a:p>
        </p:txBody>
      </p:sp>
      <p:sp>
        <p:nvSpPr>
          <p:cNvPr id="30" name="矩形 5">
            <a:extLst>
              <a:ext uri="{FF2B5EF4-FFF2-40B4-BE49-F238E27FC236}">
                <a16:creationId xmlns:a16="http://schemas.microsoft.com/office/drawing/2014/main" id="{E59BC338-FDF9-4BD3-8E17-9DF4308394E6}"/>
              </a:ext>
            </a:extLst>
          </p:cNvPr>
          <p:cNvSpPr>
            <a:spLocks noChangeArrowheads="1"/>
          </p:cNvSpPr>
          <p:nvPr/>
        </p:nvSpPr>
        <p:spPr bwMode="auto">
          <a:xfrm>
            <a:off x="6374609" y="3659414"/>
            <a:ext cx="540000" cy="2286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31" name="矩形 5">
            <a:extLst>
              <a:ext uri="{FF2B5EF4-FFF2-40B4-BE49-F238E27FC236}">
                <a16:creationId xmlns:a16="http://schemas.microsoft.com/office/drawing/2014/main" id="{94CDDD27-6749-4697-8229-C66B8B165C82}"/>
              </a:ext>
            </a:extLst>
          </p:cNvPr>
          <p:cNvSpPr>
            <a:spLocks noChangeArrowheads="1"/>
          </p:cNvSpPr>
          <p:nvPr/>
        </p:nvSpPr>
        <p:spPr bwMode="auto">
          <a:xfrm>
            <a:off x="8187616" y="3659414"/>
            <a:ext cx="540000" cy="2286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35" name="文字方塊 34">
            <a:extLst>
              <a:ext uri="{FF2B5EF4-FFF2-40B4-BE49-F238E27FC236}">
                <a16:creationId xmlns:a16="http://schemas.microsoft.com/office/drawing/2014/main" id="{E2EDA9F0-9559-4A47-A9AF-0D1428429C87}"/>
              </a:ext>
            </a:extLst>
          </p:cNvPr>
          <p:cNvSpPr txBox="1"/>
          <p:nvPr/>
        </p:nvSpPr>
        <p:spPr>
          <a:xfrm>
            <a:off x="7387605" y="3220194"/>
            <a:ext cx="457200" cy="461665"/>
          </a:xfrm>
          <a:prstGeom prst="rect">
            <a:avLst/>
          </a:prstGeom>
          <a:noFill/>
        </p:spPr>
        <p:txBody>
          <a:bodyPr wrap="square" rtlCol="0">
            <a:spAutoFit/>
          </a:bodyPr>
          <a:lstStyle/>
          <a:p>
            <a:r>
              <a:rPr lang="en-US" altLang="zh-TW" dirty="0">
                <a:solidFill>
                  <a:srgbClr val="FF0000"/>
                </a:solidFill>
              </a:rPr>
              <a:t>&gt;</a:t>
            </a:r>
            <a:endParaRPr lang="zh-TW" altLang="en-US" dirty="0">
              <a:solidFill>
                <a:srgbClr val="FF0000"/>
              </a:solidFill>
            </a:endParaRPr>
          </a:p>
        </p:txBody>
      </p:sp>
      <p:sp>
        <p:nvSpPr>
          <p:cNvPr id="36" name="文字方塊 35">
            <a:extLst>
              <a:ext uri="{FF2B5EF4-FFF2-40B4-BE49-F238E27FC236}">
                <a16:creationId xmlns:a16="http://schemas.microsoft.com/office/drawing/2014/main" id="{13EFCC33-E736-46C1-8CAE-C0A0E698AC8E}"/>
              </a:ext>
            </a:extLst>
          </p:cNvPr>
          <p:cNvSpPr txBox="1"/>
          <p:nvPr/>
        </p:nvSpPr>
        <p:spPr>
          <a:xfrm>
            <a:off x="7352280" y="2911599"/>
            <a:ext cx="457200" cy="461665"/>
          </a:xfrm>
          <a:prstGeom prst="rect">
            <a:avLst/>
          </a:prstGeom>
          <a:noFill/>
        </p:spPr>
        <p:txBody>
          <a:bodyPr wrap="square" rtlCol="0">
            <a:spAutoFit/>
          </a:bodyPr>
          <a:lstStyle/>
          <a:p>
            <a:r>
              <a:rPr lang="en-US" altLang="zh-TW" dirty="0">
                <a:solidFill>
                  <a:srgbClr val="FF0000"/>
                </a:solidFill>
              </a:rPr>
              <a:t>&lt;</a:t>
            </a:r>
            <a:endParaRPr lang="zh-TW" altLang="en-US" dirty="0">
              <a:solidFill>
                <a:srgbClr val="FF0000"/>
              </a:solidFill>
            </a:endParaRPr>
          </a:p>
        </p:txBody>
      </p:sp>
      <p:sp>
        <p:nvSpPr>
          <p:cNvPr id="37" name="文字方塊 36">
            <a:extLst>
              <a:ext uri="{FF2B5EF4-FFF2-40B4-BE49-F238E27FC236}">
                <a16:creationId xmlns:a16="http://schemas.microsoft.com/office/drawing/2014/main" id="{8F0CF6EA-1277-4652-94D8-377DD7303E8C}"/>
              </a:ext>
            </a:extLst>
          </p:cNvPr>
          <p:cNvSpPr txBox="1"/>
          <p:nvPr/>
        </p:nvSpPr>
        <p:spPr>
          <a:xfrm>
            <a:off x="7361364" y="3572356"/>
            <a:ext cx="457200" cy="461665"/>
          </a:xfrm>
          <a:prstGeom prst="rect">
            <a:avLst/>
          </a:prstGeom>
          <a:noFill/>
        </p:spPr>
        <p:txBody>
          <a:bodyPr wrap="square" rtlCol="0">
            <a:spAutoFit/>
          </a:bodyPr>
          <a:lstStyle/>
          <a:p>
            <a:r>
              <a:rPr lang="en-US" altLang="zh-TW" dirty="0">
                <a:solidFill>
                  <a:srgbClr val="FF0000"/>
                </a:solidFill>
              </a:rPr>
              <a:t>&lt;</a:t>
            </a:r>
            <a:endParaRPr lang="zh-TW" altLang="en-US"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57150"/>
            <a:ext cx="9144000" cy="895350"/>
          </a:xfrm>
        </p:spPr>
        <p:txBody>
          <a:bodyPr/>
          <a:lstStyle/>
          <a:p>
            <a:pPr eaLnBrk="1" hangingPunct="1"/>
            <a:r>
              <a:rPr lang="en-US" altLang="zh-TW" dirty="0">
                <a:ea typeface="新細明體" charset="-120"/>
              </a:rPr>
              <a:t>Problems with DCF Models</a:t>
            </a:r>
          </a:p>
        </p:txBody>
      </p:sp>
      <p:sp>
        <p:nvSpPr>
          <p:cNvPr id="95235" name="Rectangle 3"/>
          <p:cNvSpPr>
            <a:spLocks noGrp="1" noChangeArrowheads="1"/>
          </p:cNvSpPr>
          <p:nvPr>
            <p:ph type="body" idx="1"/>
          </p:nvPr>
        </p:nvSpPr>
        <p:spPr>
          <a:xfrm>
            <a:off x="457200" y="685800"/>
            <a:ext cx="8610600" cy="6019800"/>
          </a:xfrm>
        </p:spPr>
        <p:txBody>
          <a:bodyPr/>
          <a:lstStyle/>
          <a:p>
            <a:pPr eaLnBrk="1" hangingPunct="1">
              <a:spcBef>
                <a:spcPts val="300"/>
              </a:spcBef>
              <a:defRPr/>
            </a:pPr>
            <a:r>
              <a:rPr lang="en-US" altLang="zh-TW" sz="3000" dirty="0">
                <a:ea typeface="新細明體" charset="-120"/>
              </a:rPr>
              <a:t>Model values differ in practice, may stemming from simplified assumptions or poor estimations of parameters (Chevron case)</a:t>
            </a:r>
          </a:p>
          <a:p>
            <a:pPr eaLnBrk="1" hangingPunct="1">
              <a:spcBef>
                <a:spcPts val="800"/>
              </a:spcBef>
              <a:defRPr/>
            </a:pPr>
            <a:endParaRPr lang="en-US" altLang="zh-TW" sz="3000" dirty="0">
              <a:ea typeface="新細明體" charset="-120"/>
            </a:endParaRPr>
          </a:p>
          <a:p>
            <a:pPr eaLnBrk="1" hangingPunct="1">
              <a:spcBef>
                <a:spcPts val="800"/>
              </a:spcBef>
              <a:defRPr/>
            </a:pPr>
            <a:endParaRPr lang="en-US" altLang="zh-TW" sz="3000" dirty="0">
              <a:ea typeface="新細明體" charset="-120"/>
            </a:endParaRPr>
          </a:p>
          <a:p>
            <a:pPr marL="0" indent="0" eaLnBrk="1" hangingPunct="1">
              <a:spcBef>
                <a:spcPts val="800"/>
              </a:spcBef>
              <a:buNone/>
              <a:defRPr/>
            </a:pPr>
            <a:endParaRPr lang="en-US" altLang="zh-TW" dirty="0">
              <a:ea typeface="新細明體" charset="-120"/>
            </a:endParaRPr>
          </a:p>
          <a:p>
            <a:pPr eaLnBrk="1" hangingPunct="1">
              <a:spcBef>
                <a:spcPts val="300"/>
              </a:spcBef>
              <a:defRPr/>
            </a:pPr>
            <a:r>
              <a:rPr lang="en-US" altLang="zh-TW" sz="3000" dirty="0">
                <a:ea typeface="新細明體" charset="-120"/>
              </a:rPr>
              <a:t>Investors may employ hierarchy of valuation</a:t>
            </a:r>
          </a:p>
          <a:p>
            <a:pPr lvl="1" eaLnBrk="1" hangingPunct="1">
              <a:spcBef>
                <a:spcPts val="300"/>
              </a:spcBef>
              <a:defRPr/>
            </a:pPr>
            <a:r>
              <a:rPr lang="en-US" altLang="zh-TW" sz="2600" dirty="0">
                <a:ea typeface="新細明體" charset="-120"/>
              </a:rPr>
              <a:t>Real estate, plant, equipment: most reliable components as the items on the balance sheet for which estimates of market values are available</a:t>
            </a:r>
          </a:p>
          <a:p>
            <a:pPr lvl="1" eaLnBrk="1" hangingPunct="1">
              <a:spcBef>
                <a:spcPts val="300"/>
              </a:spcBef>
              <a:defRPr/>
            </a:pPr>
            <a:r>
              <a:rPr lang="en-US" altLang="zh-TW" sz="2600" dirty="0">
                <a:ea typeface="新細明體" charset="-120"/>
              </a:rPr>
              <a:t>Economic profit on assets in place: a high ROE and thus high economic value of a factory is less reliable</a:t>
            </a:r>
          </a:p>
          <a:p>
            <a:pPr lvl="1" eaLnBrk="1" hangingPunct="1">
              <a:spcBef>
                <a:spcPts val="300"/>
              </a:spcBef>
              <a:defRPr/>
            </a:pPr>
            <a:r>
              <a:rPr lang="en-US" altLang="zh-TW" sz="2600" dirty="0">
                <a:ea typeface="新細明體" charset="-120"/>
              </a:rPr>
              <a:t>Growth opportunities: least reliable components</a:t>
            </a:r>
          </a:p>
        </p:txBody>
      </p:sp>
      <p:pic>
        <p:nvPicPr>
          <p:cNvPr id="3" name="圖片 2">
            <a:extLst>
              <a:ext uri="{FF2B5EF4-FFF2-40B4-BE49-F238E27FC236}">
                <a16:creationId xmlns:a16="http://schemas.microsoft.com/office/drawing/2014/main" id="{8A7B6E86-1FD5-463C-AA9B-27BAC23E0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2133600"/>
            <a:ext cx="4800600" cy="1736997"/>
          </a:xfrm>
          <a:prstGeom prst="rect">
            <a:avLst/>
          </a:prstGeom>
        </p:spPr>
      </p:pic>
    </p:spTree>
    <p:extLst>
      <p:ext uri="{BB962C8B-B14F-4D97-AF65-F5344CB8AC3E}">
        <p14:creationId xmlns:p14="http://schemas.microsoft.com/office/powerpoint/2010/main" val="3176567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09600" y="3048000"/>
            <a:ext cx="8077200" cy="579438"/>
          </a:xfrm>
          <a:prstGeom prst="rect">
            <a:avLst/>
          </a:prstGeom>
          <a:noFill/>
          <a:ln w="9525">
            <a:noFill/>
            <a:miter lim="800000"/>
            <a:headEnd/>
            <a:tailEnd/>
          </a:ln>
        </p:spPr>
        <p:txBody>
          <a:bodyPr wrap="square">
            <a:spAutoFit/>
          </a:bodyPr>
          <a:lstStyle/>
          <a:p>
            <a:pPr>
              <a:spcBef>
                <a:spcPct val="50000"/>
              </a:spcBef>
              <a:defRPr/>
            </a:pPr>
            <a:r>
              <a:rPr lang="en-US" altLang="zh-TW" sz="3200" b="1" dirty="0">
                <a:latin typeface="+mn-lt"/>
                <a:ea typeface="新細明體" charset="-120"/>
              </a:rPr>
              <a:t>13.6  THE AGGREGATE STOCK MARKET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066800"/>
          </a:xfrm>
        </p:spPr>
        <p:txBody>
          <a:bodyPr/>
          <a:lstStyle/>
          <a:p>
            <a:pPr lvl="1" eaLnBrk="1" hangingPunct="1"/>
            <a:r>
              <a:rPr lang="en-US" altLang="zh-TW" sz="3600" dirty="0">
                <a:ea typeface="新細明體" charset="-120"/>
              </a:rPr>
              <a:t>Earnings Multiplier Approach (</a:t>
            </a:r>
            <a:r>
              <a:rPr lang="zh-TW" altLang="en-US" sz="3600" dirty="0">
                <a:ea typeface="新細明體" charset="-120"/>
              </a:rPr>
              <a:t>收益倍數法</a:t>
            </a:r>
            <a:r>
              <a:rPr lang="en-US" altLang="zh-TW" sz="3600" dirty="0">
                <a:ea typeface="新細明體" charset="-120"/>
              </a:rPr>
              <a:t>)</a:t>
            </a:r>
          </a:p>
        </p:txBody>
      </p:sp>
      <p:sp>
        <p:nvSpPr>
          <p:cNvPr id="86019" name="Rectangle 3"/>
          <p:cNvSpPr>
            <a:spLocks noGrp="1" noChangeArrowheads="1"/>
          </p:cNvSpPr>
          <p:nvPr>
            <p:ph type="body" idx="1"/>
          </p:nvPr>
        </p:nvSpPr>
        <p:spPr>
          <a:xfrm>
            <a:off x="457200" y="990600"/>
            <a:ext cx="8382000" cy="5791200"/>
          </a:xfrm>
        </p:spPr>
        <p:txBody>
          <a:bodyPr/>
          <a:lstStyle/>
          <a:p>
            <a:pPr eaLnBrk="1" hangingPunct="1">
              <a:spcBef>
                <a:spcPts val="500"/>
              </a:spcBef>
              <a:defRPr/>
            </a:pPr>
            <a:r>
              <a:rPr lang="en-US" altLang="zh-TW" sz="3000" dirty="0">
                <a:effectLst/>
                <a:ea typeface="新細明體" charset="-120"/>
              </a:rPr>
              <a:t>The most popular approach to forecast the performance of an overall stock market is the earnings multiplier approach</a:t>
            </a:r>
          </a:p>
          <a:p>
            <a:pPr marL="804863" lvl="1" indent="-347663" eaLnBrk="1" hangingPunct="1">
              <a:spcBef>
                <a:spcPts val="500"/>
              </a:spcBef>
              <a:buNone/>
              <a:defRPr/>
            </a:pPr>
            <a:r>
              <a:rPr lang="en-US" altLang="zh-TW" sz="2600" dirty="0">
                <a:effectLst/>
                <a:ea typeface="新細明體" charset="-120"/>
              </a:rPr>
              <a:t>1. Forecast the aggregate corporate earnings underlying the market index for the coming period</a:t>
            </a:r>
          </a:p>
          <a:p>
            <a:pPr marL="804863" lvl="1" indent="-347663" eaLnBrk="1" hangingPunct="1">
              <a:spcBef>
                <a:spcPts val="500"/>
              </a:spcBef>
              <a:buNone/>
              <a:defRPr/>
            </a:pPr>
            <a:r>
              <a:rPr lang="en-US" altLang="zh-TW" sz="2600" dirty="0">
                <a:effectLst/>
                <a:ea typeface="新細明體" charset="-120"/>
              </a:rPr>
              <a:t>2. Derive an estimate for the aggregate P/E ratio using long-term interest rates (10-year treasury yield on the next page)</a:t>
            </a:r>
          </a:p>
          <a:p>
            <a:pPr marL="804863" lvl="1" indent="-347663" eaLnBrk="1" hangingPunct="1">
              <a:spcBef>
                <a:spcPts val="500"/>
              </a:spcBef>
              <a:buNone/>
              <a:defRPr/>
            </a:pPr>
            <a:r>
              <a:rPr lang="en-US" altLang="zh-TW" sz="2600" dirty="0">
                <a:effectLst/>
                <a:ea typeface="新細明體" charset="-120"/>
              </a:rPr>
              <a:t>3. Product of the above two forecasts is the estimate of the end-of-period level of the stock market</a:t>
            </a:r>
          </a:p>
          <a:p>
            <a:pPr eaLnBrk="1" hangingPunct="1">
              <a:spcBef>
                <a:spcPts val="500"/>
              </a:spcBef>
              <a:defRPr/>
            </a:pPr>
            <a:r>
              <a:rPr lang="en-US" altLang="zh-TW" sz="3000" dirty="0">
                <a:effectLst/>
                <a:ea typeface="新細明體" charset="-120"/>
              </a:rPr>
              <a:t>Suppose you stand in late 2019 (current S&amp;P 500 index is 3,100) and want to estimate the index level of S&amp;P 500 in late 2020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914400"/>
          </a:xfrm>
          <a:noFill/>
        </p:spPr>
        <p:txBody>
          <a:bodyPr/>
          <a:lstStyle/>
          <a:p>
            <a:pPr eaLnBrk="1" hangingPunct="1"/>
            <a:r>
              <a:rPr lang="en-US" altLang="zh-TW" sz="3600" dirty="0">
                <a:ea typeface="新細明體" charset="-120"/>
              </a:rPr>
              <a:t>Earnings Yield</a:t>
            </a:r>
            <a:r>
              <a:rPr lang="zh-TW" altLang="en-US" sz="3600" dirty="0">
                <a:ea typeface="新細明體" charset="-120"/>
              </a:rPr>
              <a:t> </a:t>
            </a:r>
            <a:r>
              <a:rPr lang="en-US" altLang="zh-TW" sz="3600" dirty="0">
                <a:ea typeface="新細明體" charset="-120"/>
              </a:rPr>
              <a:t>(</a:t>
            </a:r>
            <a:r>
              <a:rPr lang="zh-TW" altLang="en-US" sz="3600" dirty="0">
                <a:ea typeface="新細明體" charset="-120"/>
              </a:rPr>
              <a:t>盈利收益率</a:t>
            </a:r>
            <a:r>
              <a:rPr lang="en-US" altLang="zh-TW" sz="3600" dirty="0">
                <a:ea typeface="新細明體" charset="-120"/>
              </a:rPr>
              <a:t>)</a:t>
            </a:r>
            <a:r>
              <a:rPr lang="zh-TW" altLang="en-US" sz="3600" dirty="0">
                <a:ea typeface="新細明體" charset="-120"/>
              </a:rPr>
              <a:t> </a:t>
            </a:r>
            <a:r>
              <a:rPr lang="en-US" altLang="zh-TW" sz="3600" dirty="0">
                <a:ea typeface="新細明體" charset="-120"/>
              </a:rPr>
              <a:t>of the S&amp;P 500 Versus 10-year Treasury Bond Yield</a:t>
            </a:r>
          </a:p>
        </p:txBody>
      </p:sp>
      <p:sp>
        <p:nvSpPr>
          <p:cNvPr id="53252" name="文字方塊 3"/>
          <p:cNvSpPr txBox="1">
            <a:spLocks noChangeArrowheads="1"/>
          </p:cNvSpPr>
          <p:nvPr/>
        </p:nvSpPr>
        <p:spPr bwMode="auto">
          <a:xfrm>
            <a:off x="457200" y="4797385"/>
            <a:ext cx="8153400" cy="1908215"/>
          </a:xfrm>
          <a:prstGeom prst="rect">
            <a:avLst/>
          </a:prstGeom>
          <a:noFill/>
          <a:ln w="9525">
            <a:noFill/>
            <a:miter lim="800000"/>
            <a:headEnd/>
            <a:tailEnd/>
          </a:ln>
        </p:spPr>
        <p:txBody>
          <a:bodyPr>
            <a:spAutoFit/>
          </a:bodyPr>
          <a:lstStyle/>
          <a:p>
            <a:pPr marL="265113" indent="-265113">
              <a:spcBef>
                <a:spcPts val="600"/>
              </a:spcBef>
              <a:defRPr/>
            </a:pPr>
            <a:r>
              <a:rPr lang="en-US" altLang="zh-TW" sz="1800" dirty="0">
                <a:latin typeface="+mn-lt"/>
                <a:ea typeface="新細明體" charset="-120"/>
              </a:rPr>
              <a:t>※ Earnings yield is defined as earnings per share over price per share, which is exactly the reciprocal of P/E</a:t>
            </a:r>
          </a:p>
          <a:p>
            <a:pPr marL="265113" indent="-265113">
              <a:spcBef>
                <a:spcPts val="600"/>
              </a:spcBef>
              <a:defRPr/>
            </a:pPr>
            <a:r>
              <a:rPr lang="en-US" altLang="zh-TW" sz="1800" dirty="0">
                <a:latin typeface="+mn-lt"/>
                <a:ea typeface="新細明體" charset="-120"/>
              </a:rPr>
              <a:t>※ The above figure illustrates that the earnings yield for S&amp;P 500 and the 10-year treasury yield move </a:t>
            </a:r>
            <a:r>
              <a:rPr lang="en-US" altLang="zh-TW" sz="1800" dirty="0">
                <a:solidFill>
                  <a:srgbClr val="FFFFFF"/>
                </a:solidFill>
                <a:latin typeface="Arial"/>
                <a:ea typeface="新細明體" charset="-120"/>
              </a:rPr>
              <a:t>in tandem (</a:t>
            </a:r>
            <a:r>
              <a:rPr lang="zh-TW" altLang="en-US" sz="1800" dirty="0">
                <a:solidFill>
                  <a:srgbClr val="FFFFFF"/>
                </a:solidFill>
                <a:latin typeface="Arial"/>
                <a:ea typeface="新細明體" charset="-120"/>
              </a:rPr>
              <a:t>一前一後地</a:t>
            </a:r>
            <a:r>
              <a:rPr lang="en-US" altLang="zh-TW" sz="1800" dirty="0">
                <a:solidFill>
                  <a:srgbClr val="FFFFFF"/>
                </a:solidFill>
                <a:latin typeface="Arial"/>
                <a:ea typeface="新細明體" charset="-120"/>
              </a:rPr>
              <a:t>)</a:t>
            </a:r>
            <a:endParaRPr lang="en-US" altLang="zh-TW" sz="1800" dirty="0">
              <a:latin typeface="+mn-lt"/>
              <a:ea typeface="新細明體" charset="-120"/>
            </a:endParaRPr>
          </a:p>
          <a:p>
            <a:pPr marL="265113" indent="-265113">
              <a:spcBef>
                <a:spcPts val="600"/>
              </a:spcBef>
              <a:defRPr/>
            </a:pPr>
            <a:r>
              <a:rPr lang="en-US" altLang="zh-TW" sz="1800" dirty="0">
                <a:latin typeface="+mn-lt"/>
                <a:ea typeface="新細明體" charset="-120"/>
              </a:rPr>
              <a:t>※ One might use this relationship and the estimated 10-year treasury yield to forecast the earnings yield for S&amp;P 500</a:t>
            </a:r>
          </a:p>
        </p:txBody>
      </p:sp>
      <p:pic>
        <p:nvPicPr>
          <p:cNvPr id="6" name="Picture 6">
            <a:extLst>
              <a:ext uri="{FF2B5EF4-FFF2-40B4-BE49-F238E27FC236}">
                <a16:creationId xmlns:a16="http://schemas.microsoft.com/office/drawing/2014/main" id="{43587265-54B6-4872-8D0F-CFF2BE83175A}"/>
              </a:ext>
            </a:extLst>
          </p:cNvPr>
          <p:cNvPicPr>
            <a:picLocks noChangeAspect="1"/>
          </p:cNvPicPr>
          <p:nvPr/>
        </p:nvPicPr>
        <p:blipFill>
          <a:blip r:embed="rId2"/>
          <a:stretch>
            <a:fillRect/>
          </a:stretch>
        </p:blipFill>
        <p:spPr>
          <a:xfrm>
            <a:off x="1656720" y="1213480"/>
            <a:ext cx="5754359" cy="343722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dirty="0">
                <a:ea typeface="新細明體" charset="-120"/>
              </a:rPr>
              <a:t>S&amp;P 500 Index Forecasts</a:t>
            </a:r>
          </a:p>
        </p:txBody>
      </p:sp>
      <p:sp>
        <p:nvSpPr>
          <p:cNvPr id="54276" name="文字方塊 3"/>
          <p:cNvSpPr txBox="1">
            <a:spLocks noChangeArrowheads="1"/>
          </p:cNvSpPr>
          <p:nvPr/>
        </p:nvSpPr>
        <p:spPr bwMode="auto">
          <a:xfrm>
            <a:off x="457200" y="3962400"/>
            <a:ext cx="8305800" cy="2708434"/>
          </a:xfrm>
          <a:prstGeom prst="rect">
            <a:avLst/>
          </a:prstGeom>
          <a:noFill/>
          <a:ln w="9525">
            <a:noFill/>
            <a:miter lim="800000"/>
            <a:headEnd/>
            <a:tailEnd/>
          </a:ln>
        </p:spPr>
        <p:txBody>
          <a:bodyPr>
            <a:spAutoFit/>
          </a:bodyPr>
          <a:lstStyle/>
          <a:p>
            <a:pPr marL="265113" indent="-265113">
              <a:spcBef>
                <a:spcPts val="600"/>
              </a:spcBef>
              <a:defRPr/>
            </a:pPr>
            <a:r>
              <a:rPr lang="en-US" altLang="zh-TW" sz="2000" dirty="0">
                <a:latin typeface="+mn-lt"/>
                <a:ea typeface="新細明體" charset="-120"/>
              </a:rPr>
              <a:t>※ We might posit that the spread between the earnings yield and the Treasury yield, around 2.75% and the 10-year T-bond yield to be 2.0% will remain for one year, so the predicted year-end earnings yield on the S&amp;P 500 is 2.0% + 2.75% = 4.75%</a:t>
            </a:r>
          </a:p>
          <a:p>
            <a:pPr marL="265113" indent="-265113">
              <a:spcBef>
                <a:spcPts val="600"/>
              </a:spcBef>
              <a:defRPr/>
            </a:pPr>
            <a:r>
              <a:rPr lang="en-US" altLang="zh-TW" sz="2000" dirty="0">
                <a:latin typeface="+mn-lt"/>
                <a:ea typeface="新細明體" charset="-120"/>
              </a:rPr>
              <a:t>※ It implies a predicted P/E ratio of 1/4.75% = 21.0526</a:t>
            </a:r>
          </a:p>
          <a:p>
            <a:pPr marL="265113" indent="-265113">
              <a:spcBef>
                <a:spcPts val="600"/>
              </a:spcBef>
              <a:defRPr/>
            </a:pPr>
            <a:r>
              <a:rPr lang="en-US" altLang="zh-TW" sz="2000" dirty="0">
                <a:latin typeface="+mn-lt"/>
                <a:ea typeface="新細明體" charset="-120"/>
              </a:rPr>
              <a:t>※ The forecast for the 12-month forward earnings per share for the S&amp;P 500 portfolio</a:t>
            </a:r>
            <a:r>
              <a:rPr lang="zh-TW" altLang="en-US" sz="2000" dirty="0">
                <a:latin typeface="+mn-lt"/>
                <a:ea typeface="新細明體" charset="-120"/>
              </a:rPr>
              <a:t> </a:t>
            </a:r>
            <a:r>
              <a:rPr lang="en-US" altLang="zh-TW" sz="2000" dirty="0">
                <a:latin typeface="+mn-lt"/>
                <a:ea typeface="新細明體" charset="-120"/>
              </a:rPr>
              <a:t>in late 2020 is about $162, so the forecast for the index level of  S&amp;P 500 in late 2020 would be 21.0526 × 162 = 3,411</a:t>
            </a:r>
          </a:p>
        </p:txBody>
      </p:sp>
      <p:pic>
        <p:nvPicPr>
          <p:cNvPr id="6" name="Picture 3">
            <a:extLst>
              <a:ext uri="{FF2B5EF4-FFF2-40B4-BE49-F238E27FC236}">
                <a16:creationId xmlns:a16="http://schemas.microsoft.com/office/drawing/2014/main" id="{CB94BAA8-EB91-4F1E-A0AE-F8D3555D32A6}"/>
              </a:ext>
            </a:extLst>
          </p:cNvPr>
          <p:cNvPicPr/>
          <p:nvPr/>
        </p:nvPicPr>
        <p:blipFill rotWithShape="1">
          <a:blip r:embed="rId2"/>
          <a:srcRect l="33004" t="39601" r="23558" b="34653"/>
          <a:stretch/>
        </p:blipFill>
        <p:spPr bwMode="auto">
          <a:xfrm>
            <a:off x="277176" y="990600"/>
            <a:ext cx="8665847" cy="29718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a:ea typeface="新細明體" charset="-120"/>
              </a:rPr>
              <a:t>Limitations of Book Value</a:t>
            </a:r>
          </a:p>
        </p:txBody>
      </p:sp>
      <p:sp>
        <p:nvSpPr>
          <p:cNvPr id="67587" name="Rectangle 3"/>
          <p:cNvSpPr>
            <a:spLocks noGrp="1" noChangeArrowheads="1"/>
          </p:cNvSpPr>
          <p:nvPr>
            <p:ph type="body" idx="1"/>
          </p:nvPr>
        </p:nvSpPr>
        <p:spPr>
          <a:xfrm>
            <a:off x="304800" y="838200"/>
            <a:ext cx="8610600" cy="5943600"/>
          </a:xfrm>
        </p:spPr>
        <p:txBody>
          <a:bodyPr/>
          <a:lstStyle/>
          <a:p>
            <a:pPr eaLnBrk="1" hangingPunct="1">
              <a:lnSpc>
                <a:spcPct val="98000"/>
              </a:lnSpc>
              <a:spcBef>
                <a:spcPts val="200"/>
              </a:spcBef>
              <a:defRPr/>
            </a:pPr>
            <a:r>
              <a:rPr lang="en-US" altLang="zh-TW" sz="3000" dirty="0">
                <a:ea typeface="新細明體" charset="-120"/>
              </a:rPr>
              <a:t>Book value (</a:t>
            </a:r>
            <a:r>
              <a:rPr lang="zh-TW" altLang="en-US" sz="3000" dirty="0">
                <a:ea typeface="新細明體" charset="-120"/>
              </a:rPr>
              <a:t>帳面價值</a:t>
            </a:r>
            <a:r>
              <a:rPr lang="en-US" altLang="zh-TW" sz="3000" dirty="0">
                <a:ea typeface="新細明體" charset="-120"/>
              </a:rPr>
              <a:t>)</a:t>
            </a:r>
          </a:p>
          <a:p>
            <a:pPr lvl="1" eaLnBrk="1" hangingPunct="1">
              <a:lnSpc>
                <a:spcPct val="98000"/>
              </a:lnSpc>
              <a:spcBef>
                <a:spcPts val="200"/>
              </a:spcBef>
              <a:defRPr/>
            </a:pPr>
            <a:r>
              <a:rPr lang="en-US" altLang="zh-TW" sz="2600" dirty="0">
                <a:ea typeface="新細明體" charset="-120"/>
              </a:rPr>
              <a:t>The net worth (</a:t>
            </a:r>
            <a:r>
              <a:rPr lang="zh-TW" altLang="en-US" sz="2600" dirty="0">
                <a:ea typeface="新細明體" charset="-120"/>
              </a:rPr>
              <a:t>淨值</a:t>
            </a:r>
            <a:r>
              <a:rPr lang="en-US" altLang="zh-TW" sz="2600" dirty="0">
                <a:ea typeface="新細明體" charset="-120"/>
              </a:rPr>
              <a:t>) of common equity according to a firm’s balance sheet</a:t>
            </a:r>
          </a:p>
          <a:p>
            <a:pPr lvl="1" eaLnBrk="1" hangingPunct="1">
              <a:lnSpc>
                <a:spcPct val="98000"/>
              </a:lnSpc>
              <a:spcBef>
                <a:spcPts val="200"/>
              </a:spcBef>
              <a:defRPr/>
            </a:pPr>
            <a:r>
              <a:rPr lang="en-US" altLang="zh-TW" sz="2600" dirty="0">
                <a:ea typeface="新細明體" charset="-120"/>
              </a:rPr>
              <a:t>Price-to-book value ratio: treat the book value as the floor value that a firm is at least worth and this quantity estimates how many multiples the market value is higher than this floor value of the firm</a:t>
            </a:r>
          </a:p>
          <a:p>
            <a:pPr lvl="1" eaLnBrk="1" hangingPunct="1">
              <a:lnSpc>
                <a:spcPct val="98000"/>
              </a:lnSpc>
              <a:spcBef>
                <a:spcPts val="200"/>
              </a:spcBef>
              <a:defRPr/>
            </a:pPr>
            <a:r>
              <a:rPr lang="en-US" altLang="zh-TW" sz="2600" dirty="0">
                <a:ea typeface="新細明體" charset="-120"/>
              </a:rPr>
              <a:t>Problems of the book value</a:t>
            </a:r>
          </a:p>
          <a:p>
            <a:pPr lvl="2" eaLnBrk="1" hangingPunct="1">
              <a:lnSpc>
                <a:spcPct val="98000"/>
              </a:lnSpc>
              <a:spcBef>
                <a:spcPts val="200"/>
              </a:spcBef>
              <a:defRPr/>
            </a:pPr>
            <a:r>
              <a:rPr lang="en-US" altLang="zh-TW" sz="2200" dirty="0">
                <a:ea typeface="新細明體" charset="-120"/>
              </a:rPr>
              <a:t>According to the accounting principle, the asset value is recorded as the difference between the historical acquisition cost and the cumulative depreciation expense</a:t>
            </a:r>
          </a:p>
          <a:p>
            <a:pPr lvl="2" eaLnBrk="1" hangingPunct="1">
              <a:lnSpc>
                <a:spcPct val="98000"/>
              </a:lnSpc>
              <a:spcBef>
                <a:spcPts val="200"/>
              </a:spcBef>
              <a:defRPr/>
            </a:pPr>
            <a:r>
              <a:rPr lang="en-US" altLang="zh-TW" sz="2200" dirty="0">
                <a:ea typeface="新細明體" charset="-120"/>
              </a:rPr>
              <a:t>Some intangible assets (</a:t>
            </a:r>
            <a:r>
              <a:rPr lang="zh-TW" altLang="en-US" sz="2200" dirty="0">
                <a:ea typeface="新細明體" charset="-120"/>
              </a:rPr>
              <a:t>無形資產</a:t>
            </a:r>
            <a:r>
              <a:rPr lang="en-US" altLang="zh-TW" sz="2200" dirty="0">
                <a:ea typeface="新細明體" charset="-120"/>
              </a:rPr>
              <a:t>) such as the brand name or specialized skills are not on balance sheets</a:t>
            </a:r>
          </a:p>
          <a:p>
            <a:pPr lvl="2" eaLnBrk="1" hangingPunct="1">
              <a:lnSpc>
                <a:spcPct val="98000"/>
              </a:lnSpc>
              <a:spcBef>
                <a:spcPts val="200"/>
              </a:spcBef>
              <a:defRPr/>
            </a:pPr>
            <a:r>
              <a:rPr lang="en-US" altLang="zh-TW" sz="2200" dirty="0">
                <a:ea typeface="新細明體" charset="-120"/>
              </a:rPr>
              <a:t>Since the book value does not reflect the current market value of assets, the book value per share is NOT suitable to represent a “floor” for the stock price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a:ea typeface="新細明體" charset="-120"/>
              </a:rPr>
              <a:t>Limitations of Book Value</a:t>
            </a:r>
          </a:p>
        </p:txBody>
      </p:sp>
      <p:sp>
        <p:nvSpPr>
          <p:cNvPr id="67587" name="Rectangle 3"/>
          <p:cNvSpPr>
            <a:spLocks noGrp="1" noChangeArrowheads="1"/>
          </p:cNvSpPr>
          <p:nvPr>
            <p:ph type="body" idx="1"/>
          </p:nvPr>
        </p:nvSpPr>
        <p:spPr>
          <a:xfrm>
            <a:off x="381000" y="914400"/>
            <a:ext cx="8458200" cy="5140325"/>
          </a:xfrm>
        </p:spPr>
        <p:txBody>
          <a:bodyPr/>
          <a:lstStyle/>
          <a:p>
            <a:pPr eaLnBrk="1" hangingPunct="1">
              <a:spcBef>
                <a:spcPts val="600"/>
              </a:spcBef>
              <a:defRPr/>
            </a:pPr>
            <a:r>
              <a:rPr lang="en-US" altLang="zh-TW" sz="3000" dirty="0">
                <a:ea typeface="新細明體" charset="-120"/>
              </a:rPr>
              <a:t>Liquidation value (</a:t>
            </a:r>
            <a:r>
              <a:rPr lang="zh-TW" altLang="en-US" sz="3000" dirty="0">
                <a:ea typeface="新細明體" charset="-120"/>
              </a:rPr>
              <a:t>清算價值</a:t>
            </a:r>
            <a:r>
              <a:rPr lang="en-US" altLang="zh-TW" sz="3000" dirty="0">
                <a:ea typeface="新細明體" charset="-120"/>
              </a:rPr>
              <a:t>)</a:t>
            </a:r>
          </a:p>
          <a:p>
            <a:pPr lvl="1" eaLnBrk="1" hangingPunct="1">
              <a:spcBef>
                <a:spcPts val="600"/>
              </a:spcBef>
              <a:defRPr/>
            </a:pPr>
            <a:r>
              <a:rPr lang="en-US" altLang="zh-TW" sz="2600" dirty="0">
                <a:ea typeface="新細明體" charset="-120"/>
              </a:rPr>
              <a:t>Net amount that can be realized by selling the assets of a firm at market prices and paying off the debt</a:t>
            </a:r>
          </a:p>
          <a:p>
            <a:pPr lvl="1" eaLnBrk="1" hangingPunct="1">
              <a:spcBef>
                <a:spcPts val="600"/>
              </a:spcBef>
              <a:defRPr/>
            </a:pPr>
            <a:r>
              <a:rPr lang="en-US" altLang="zh-TW" sz="2600" dirty="0">
                <a:ea typeface="新細明體" charset="-120"/>
              </a:rPr>
              <a:t>Since the liquidation value reflects the current market value of assets, it can be viewed as a better floor for the stock price than the book value</a:t>
            </a:r>
          </a:p>
          <a:p>
            <a:pPr lvl="1" eaLnBrk="1" hangingPunct="1">
              <a:spcBef>
                <a:spcPts val="600"/>
              </a:spcBef>
              <a:defRPr/>
            </a:pPr>
            <a:r>
              <a:rPr lang="en-US" altLang="zh-TW" sz="2600" dirty="0">
                <a:ea typeface="新細明體" charset="-120"/>
              </a:rPr>
              <a:t>A buying signal occurs if the market price of equity is lower than the liquidation value per share</a:t>
            </a:r>
          </a:p>
          <a:p>
            <a:pPr lvl="2" eaLnBrk="1" hangingPunct="1">
              <a:spcBef>
                <a:spcPts val="600"/>
              </a:spcBef>
              <a:defRPr/>
            </a:pPr>
            <a:r>
              <a:rPr lang="en-US" altLang="zh-TW" sz="2200" dirty="0">
                <a:ea typeface="新細明體" charset="-120"/>
              </a:rPr>
              <a:t>Buy enough shares to gain control of the firm and then actually liquidate the firm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57150"/>
            <a:ext cx="9144000" cy="971550"/>
          </a:xfrm>
        </p:spPr>
        <p:txBody>
          <a:bodyPr/>
          <a:lstStyle/>
          <a:p>
            <a:pPr eaLnBrk="1" hangingPunct="1"/>
            <a:r>
              <a:rPr lang="en-US" altLang="zh-TW">
                <a:ea typeface="新細明體" charset="-120"/>
              </a:rPr>
              <a:t>Limitations of Book Value</a:t>
            </a:r>
          </a:p>
        </p:txBody>
      </p:sp>
      <p:sp>
        <p:nvSpPr>
          <p:cNvPr id="67587" name="Rectangle 3"/>
          <p:cNvSpPr>
            <a:spLocks noGrp="1" noChangeArrowheads="1"/>
          </p:cNvSpPr>
          <p:nvPr>
            <p:ph type="body" idx="1"/>
          </p:nvPr>
        </p:nvSpPr>
        <p:spPr>
          <a:xfrm>
            <a:off x="381000" y="762000"/>
            <a:ext cx="8534400" cy="6019800"/>
          </a:xfrm>
        </p:spPr>
        <p:txBody>
          <a:bodyPr/>
          <a:lstStyle/>
          <a:p>
            <a:pPr eaLnBrk="1" hangingPunct="1">
              <a:lnSpc>
                <a:spcPct val="94000"/>
              </a:lnSpc>
              <a:spcBef>
                <a:spcPts val="200"/>
              </a:spcBef>
              <a:defRPr/>
            </a:pPr>
            <a:r>
              <a:rPr lang="en-US" altLang="zh-TW" sz="3000" dirty="0">
                <a:ea typeface="新細明體" charset="-120"/>
              </a:rPr>
              <a:t>Replacement cost (</a:t>
            </a:r>
            <a:r>
              <a:rPr lang="zh-TW" altLang="en-US" sz="3000" dirty="0">
                <a:ea typeface="新細明體" charset="-120"/>
              </a:rPr>
              <a:t>重置成本</a:t>
            </a:r>
            <a:r>
              <a:rPr lang="en-US" altLang="zh-TW" sz="3000" dirty="0">
                <a:ea typeface="新細明體" charset="-120"/>
              </a:rPr>
              <a:t>)</a:t>
            </a:r>
          </a:p>
          <a:p>
            <a:pPr lvl="1" eaLnBrk="1" hangingPunct="1">
              <a:lnSpc>
                <a:spcPct val="94000"/>
              </a:lnSpc>
              <a:spcBef>
                <a:spcPts val="200"/>
              </a:spcBef>
              <a:defRPr/>
            </a:pPr>
            <a:r>
              <a:rPr lang="en-US" altLang="zh-TW" sz="2500" dirty="0">
                <a:ea typeface="新細明體" charset="-120"/>
              </a:rPr>
              <a:t>Cost to replace a firm’s assets (less its liabilities)</a:t>
            </a:r>
          </a:p>
          <a:p>
            <a:pPr lvl="1" eaLnBrk="1" hangingPunct="1">
              <a:lnSpc>
                <a:spcPct val="94000"/>
              </a:lnSpc>
              <a:spcBef>
                <a:spcPts val="200"/>
              </a:spcBef>
              <a:defRPr/>
            </a:pPr>
            <a:r>
              <a:rPr lang="en-US" altLang="zh-TW" sz="2500" dirty="0">
                <a:ea typeface="新細明體" charset="-120"/>
              </a:rPr>
              <a:t>Difference comparing to the liquidation value</a:t>
            </a:r>
          </a:p>
          <a:p>
            <a:pPr lvl="2" eaLnBrk="1" hangingPunct="1">
              <a:lnSpc>
                <a:spcPct val="94000"/>
              </a:lnSpc>
              <a:spcBef>
                <a:spcPts val="200"/>
              </a:spcBef>
              <a:defRPr/>
            </a:pPr>
            <a:r>
              <a:rPr lang="en-US" altLang="zh-TW" sz="2200" dirty="0">
                <a:ea typeface="新細明體" charset="-120"/>
              </a:rPr>
              <a:t>Taking inventories for example, the liquidation value is the market price at which they are sold, but the replacement cost is the cost to reproduce these inventories</a:t>
            </a:r>
          </a:p>
          <a:p>
            <a:pPr lvl="1" eaLnBrk="1" hangingPunct="1">
              <a:lnSpc>
                <a:spcPct val="94000"/>
              </a:lnSpc>
              <a:spcBef>
                <a:spcPts val="200"/>
              </a:spcBef>
              <a:defRPr/>
            </a:pPr>
            <a:r>
              <a:rPr lang="en-US" altLang="zh-TW" sz="2500" dirty="0">
                <a:ea typeface="新細明體" charset="-120"/>
              </a:rPr>
              <a:t>The ratio of market price to replacement cost per share is known as Tobin’s q, which tends toward 1 in the long run</a:t>
            </a:r>
          </a:p>
          <a:p>
            <a:pPr lvl="2" eaLnBrk="1" hangingPunct="1">
              <a:lnSpc>
                <a:spcPct val="94000"/>
              </a:lnSpc>
              <a:spcBef>
                <a:spcPts val="200"/>
              </a:spcBef>
              <a:defRPr/>
            </a:pPr>
            <a:r>
              <a:rPr lang="en-US" altLang="zh-TW" sz="2200" dirty="0">
                <a:ea typeface="新細明體" charset="-120"/>
              </a:rPr>
              <a:t>If </a:t>
            </a:r>
            <a:r>
              <a:rPr lang="en-US" altLang="zh-TW" sz="2000" dirty="0">
                <a:ea typeface="新細明體" charset="-120"/>
              </a:rPr>
              <a:t>Tobin’s q &gt; </a:t>
            </a:r>
            <a:r>
              <a:rPr lang="en-US" altLang="zh-TW" sz="2200" dirty="0">
                <a:ea typeface="新細明體" charset="-120"/>
              </a:rPr>
              <a:t>1, competitors could replicate the firm at costs lower than the market value, enter into the market, share the firm’s profit, and drive down the firm’s value</a:t>
            </a:r>
          </a:p>
          <a:p>
            <a:pPr lvl="2" eaLnBrk="1" hangingPunct="1">
              <a:lnSpc>
                <a:spcPct val="94000"/>
              </a:lnSpc>
              <a:spcBef>
                <a:spcPts val="200"/>
              </a:spcBef>
              <a:defRPr/>
            </a:pPr>
            <a:r>
              <a:rPr lang="en-US" altLang="zh-TW" sz="2200" dirty="0">
                <a:ea typeface="新細明體" charset="-120"/>
              </a:rPr>
              <a:t>If </a:t>
            </a:r>
            <a:r>
              <a:rPr lang="en-US" altLang="zh-TW" sz="2000" dirty="0">
                <a:ea typeface="新細明體" charset="-120"/>
              </a:rPr>
              <a:t>Tobin’s q &lt;</a:t>
            </a:r>
            <a:r>
              <a:rPr lang="en-US" altLang="zh-TW" sz="2200" dirty="0">
                <a:ea typeface="新細明體" charset="-120"/>
              </a:rPr>
              <a:t> 1, competitors would buy the firm rather than start a new business, which bid the firm’s value up</a:t>
            </a:r>
          </a:p>
          <a:p>
            <a:pPr lvl="1" eaLnBrk="1" hangingPunct="1">
              <a:lnSpc>
                <a:spcPct val="94000"/>
              </a:lnSpc>
              <a:spcBef>
                <a:spcPts val="200"/>
              </a:spcBef>
              <a:defRPr/>
            </a:pPr>
            <a:r>
              <a:rPr lang="en-US" altLang="zh-TW" sz="2500" dirty="0">
                <a:ea typeface="新細明體" charset="-120"/>
              </a:rPr>
              <a:t>In reality, this ratio could differ significantly from 1 for a long time (may attribute to the different management styles of firms)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838200" y="2819400"/>
            <a:ext cx="7620000" cy="10668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13.2  INTRINSIC VALUE VERSUS MARKET PRICE</a:t>
            </a:r>
          </a:p>
        </p:txBody>
      </p:sp>
    </p:spTree>
  </p:cSld>
  <p:clrMapOvr>
    <a:masterClrMapping/>
  </p:clrMapOvr>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17744</TotalTime>
  <Words>4609</Words>
  <Application>Microsoft Office PowerPoint</Application>
  <PresentationFormat>如螢幕大小 (4:3)</PresentationFormat>
  <Paragraphs>356</Paragraphs>
  <Slides>54</Slides>
  <Notes>1</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54</vt:i4>
      </vt:variant>
    </vt:vector>
  </HeadingPairs>
  <TitlesOfParts>
    <vt:vector size="65" baseType="lpstr">
      <vt:lpstr>PMingLiU</vt:lpstr>
      <vt:lpstr>Arial</vt:lpstr>
      <vt:lpstr>Arial Black</vt:lpstr>
      <vt:lpstr>Book Antiqua</vt:lpstr>
      <vt:lpstr>Calibri</vt:lpstr>
      <vt:lpstr>Cambria Math</vt:lpstr>
      <vt:lpstr>Times New Roman</vt:lpstr>
      <vt:lpstr>Wingdings</vt:lpstr>
      <vt:lpstr>Bamboo</vt:lpstr>
      <vt:lpstr>Beam</vt:lpstr>
      <vt:lpstr>Equation</vt:lpstr>
      <vt:lpstr>CHAPTER 13</vt:lpstr>
      <vt:lpstr>Learning Goals of Chapter 13</vt:lpstr>
      <vt:lpstr>PowerPoint 簡報</vt:lpstr>
      <vt:lpstr>Models of Equity Valuation</vt:lpstr>
      <vt:lpstr>Microsoft, 2019</vt:lpstr>
      <vt:lpstr>Limitations of Book Value</vt:lpstr>
      <vt:lpstr>Limitations of Book Value</vt:lpstr>
      <vt:lpstr>Limitations of Book Value</vt:lpstr>
      <vt:lpstr>PowerPoint 簡報</vt:lpstr>
      <vt:lpstr>Expected Holding Period Return (HPR)</vt:lpstr>
      <vt:lpstr>Required Return and Intrinsic Value</vt:lpstr>
      <vt:lpstr>Intrinsic Value (IV) and Market Price (MP)</vt:lpstr>
      <vt:lpstr>PowerPoint 簡報</vt:lpstr>
      <vt:lpstr>General Formula for the Dividend Discount Model (DDM)</vt:lpstr>
      <vt:lpstr>No Growth Model</vt:lpstr>
      <vt:lpstr>Constant Growth Model</vt:lpstr>
      <vt:lpstr>Constant Growth Model: Example</vt:lpstr>
      <vt:lpstr>Discounted Cash Flow (DCF) Formula</vt:lpstr>
      <vt:lpstr>Dividend Payout Ratio and Plowback Ratio</vt:lpstr>
      <vt:lpstr>Dividend Payout Ratio and Plowback Ratio</vt:lpstr>
      <vt:lpstr>Present Value of Growth Opportunities (PVGO, 增長機會現值) </vt:lpstr>
      <vt:lpstr>Present Value of Growth Opportunities  (An example)</vt:lpstr>
      <vt:lpstr>Present Value of Growth Opportunities  (An example)</vt:lpstr>
      <vt:lpstr>Payout Ratios and Growth Rates in Different Industries, 2019</vt:lpstr>
      <vt:lpstr>Life Cycles and Multistage Growth Models</vt:lpstr>
      <vt:lpstr>Life Cycles and Multistage Growth Models</vt:lpstr>
      <vt:lpstr>Variant of Two-stage DDM</vt:lpstr>
      <vt:lpstr>Variant of Two-stage DDM</vt:lpstr>
      <vt:lpstr>Variant of Two-stage DDM</vt:lpstr>
      <vt:lpstr>PowerPoint 簡報</vt:lpstr>
      <vt:lpstr>P/E Ratio and Growth Opportunities</vt:lpstr>
      <vt:lpstr>P/E Ratio and Growth Opportunities</vt:lpstr>
      <vt:lpstr>P/E Ratio and Growth Opportunities</vt:lpstr>
      <vt:lpstr>P/E Ratio and Growth Opportunities</vt:lpstr>
      <vt:lpstr>P/E Ratio and Growth Opportunities</vt:lpstr>
      <vt:lpstr>P/E Ratio and Growth Opportunities</vt:lpstr>
      <vt:lpstr>P/E Ratios for PepsiCo and Con Ed</vt:lpstr>
      <vt:lpstr>Earnings Growth for PepsiCo and Con Ed</vt:lpstr>
      <vt:lpstr>PEG Ratios</vt:lpstr>
      <vt:lpstr>P/E Ratios for Different Industries in 2019</vt:lpstr>
      <vt:lpstr>Notes on P/E Ratios</vt:lpstr>
      <vt:lpstr>Notes on P/E Ratios</vt:lpstr>
      <vt:lpstr>Notes on P/E Ratios</vt:lpstr>
      <vt:lpstr>Other Comparative Valuation Ratios</vt:lpstr>
      <vt:lpstr>Valuation Ratios for S&amp;P 500</vt:lpstr>
      <vt:lpstr>PowerPoint 簡報</vt:lpstr>
      <vt:lpstr>Free Cash Flow</vt:lpstr>
      <vt:lpstr>Free Cash Flow</vt:lpstr>
      <vt:lpstr>Free Cash Flow</vt:lpstr>
      <vt:lpstr>Problems with DCF Models</vt:lpstr>
      <vt:lpstr>PowerPoint 簡報</vt:lpstr>
      <vt:lpstr>Earnings Multiplier Approach (收益倍數法)</vt:lpstr>
      <vt:lpstr>Earnings Yield (盈利收益率) of the S&amp;P 500 Versus 10-year Treasury Bond Yield</vt:lpstr>
      <vt:lpstr>S&amp;P 500 Index Forecasts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13</dc:title>
  <dc:creator>Jr-Yan Wang</dc:creator>
  <cp:lastModifiedBy>Jr-Yan</cp:lastModifiedBy>
  <cp:revision>1074</cp:revision>
  <cp:lastPrinted>2023-03-24T08:44:30Z</cp:lastPrinted>
  <dcterms:created xsi:type="dcterms:W3CDTF">2000-02-10T20:34:07Z</dcterms:created>
  <dcterms:modified xsi:type="dcterms:W3CDTF">2023-12-11T00:51:49Z</dcterms:modified>
</cp:coreProperties>
</file>