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52" r:id="rId2"/>
  </p:sldMasterIdLst>
  <p:notesMasterIdLst>
    <p:notesMasterId r:id="rId57"/>
  </p:notesMasterIdLst>
  <p:handoutMasterIdLst>
    <p:handoutMasterId r:id="rId58"/>
  </p:handoutMasterIdLst>
  <p:sldIdLst>
    <p:sldId id="259" r:id="rId3"/>
    <p:sldId id="300" r:id="rId4"/>
    <p:sldId id="320" r:id="rId5"/>
    <p:sldId id="283" r:id="rId6"/>
    <p:sldId id="322" r:id="rId7"/>
    <p:sldId id="284" r:id="rId8"/>
    <p:sldId id="324" r:id="rId9"/>
    <p:sldId id="285" r:id="rId10"/>
    <p:sldId id="262" r:id="rId11"/>
    <p:sldId id="301" r:id="rId12"/>
    <p:sldId id="302" r:id="rId13"/>
    <p:sldId id="303" r:id="rId14"/>
    <p:sldId id="276" r:id="rId15"/>
    <p:sldId id="286" r:id="rId16"/>
    <p:sldId id="287" r:id="rId17"/>
    <p:sldId id="304" r:id="rId18"/>
    <p:sldId id="277" r:id="rId19"/>
    <p:sldId id="305" r:id="rId20"/>
    <p:sldId id="288" r:id="rId21"/>
    <p:sldId id="289" r:id="rId22"/>
    <p:sldId id="290" r:id="rId23"/>
    <p:sldId id="308" r:id="rId24"/>
    <p:sldId id="291" r:id="rId25"/>
    <p:sldId id="263" r:id="rId26"/>
    <p:sldId id="306" r:id="rId27"/>
    <p:sldId id="309" r:id="rId28"/>
    <p:sldId id="264" r:id="rId29"/>
    <p:sldId id="293" r:id="rId30"/>
    <p:sldId id="267" r:id="rId31"/>
    <p:sldId id="281" r:id="rId32"/>
    <p:sldId id="312" r:id="rId33"/>
    <p:sldId id="268" r:id="rId34"/>
    <p:sldId id="269" r:id="rId35"/>
    <p:sldId id="313" r:id="rId36"/>
    <p:sldId id="270" r:id="rId37"/>
    <p:sldId id="331" r:id="rId38"/>
    <p:sldId id="332" r:id="rId39"/>
    <p:sldId id="294" r:id="rId40"/>
    <p:sldId id="296" r:id="rId41"/>
    <p:sldId id="297" r:id="rId42"/>
    <p:sldId id="328" r:id="rId43"/>
    <p:sldId id="271" r:id="rId44"/>
    <p:sldId id="315" r:id="rId45"/>
    <p:sldId id="273" r:id="rId46"/>
    <p:sldId id="280" r:id="rId47"/>
    <p:sldId id="316" r:id="rId48"/>
    <p:sldId id="274" r:id="rId49"/>
    <p:sldId id="314" r:id="rId50"/>
    <p:sldId id="272" r:id="rId51"/>
    <p:sldId id="318" r:id="rId52"/>
    <p:sldId id="317" r:id="rId53"/>
    <p:sldId id="329" r:id="rId54"/>
    <p:sldId id="319" r:id="rId55"/>
    <p:sldId id="330" r:id="rId56"/>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008">
          <p15:clr>
            <a:srgbClr val="A4A3A4"/>
          </p15:clr>
        </p15:guide>
        <p15:guide id="2" pos="312">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00000"/>
    <a:srgbClr val="A0ADE4"/>
    <a:srgbClr val="C4CCEE"/>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582" autoAdjust="0"/>
  </p:normalViewPr>
  <p:slideViewPr>
    <p:cSldViewPr>
      <p:cViewPr varScale="1">
        <p:scale>
          <a:sx n="80" d="100"/>
          <a:sy n="80" d="100"/>
        </p:scale>
        <p:origin x="66" y="609"/>
      </p:cViewPr>
      <p:guideLst>
        <p:guide orient="horz" pos="1008"/>
        <p:guide pos="3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401" y="39"/>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8" name="Text Box 6"/>
          <p:cNvSpPr txBox="1">
            <a:spLocks noChangeArrowheads="1"/>
          </p:cNvSpPr>
          <p:nvPr/>
        </p:nvSpPr>
        <p:spPr bwMode="auto">
          <a:xfrm>
            <a:off x="6231608" y="9647382"/>
            <a:ext cx="1025454" cy="302355"/>
          </a:xfrm>
          <a:prstGeom prst="rect">
            <a:avLst/>
          </a:prstGeom>
          <a:noFill/>
          <a:ln w="9525">
            <a:noFill/>
            <a:miter lim="800000"/>
            <a:headEnd/>
            <a:tailEnd/>
          </a:ln>
          <a:effectLst/>
        </p:spPr>
        <p:txBody>
          <a:bodyPr lIns="98108" tIns="49054" rIns="98108" bIns="49054">
            <a:spAutoFit/>
          </a:bodyPr>
          <a:lstStyle/>
          <a:p>
            <a:pPr>
              <a:spcBef>
                <a:spcPct val="50000"/>
              </a:spcBef>
              <a:defRPr/>
            </a:pPr>
            <a:r>
              <a:rPr lang="en-US" altLang="zh-TW" sz="1300" dirty="0"/>
              <a:t>12-</a:t>
            </a:r>
            <a:fld id="{B3EBB61B-9C12-488B-8C85-4B7CD9694D01}" type="slidenum">
              <a:rPr lang="en-US" altLang="zh-TW" sz="1300"/>
              <a:pPr>
                <a:spcBef>
                  <a:spcPct val="50000"/>
                </a:spcBef>
                <a:defRPr/>
              </a:pPr>
              <a:t>‹#›</a:t>
            </a:fld>
            <a:endParaRPr lang="en-US" altLang="zh-TW" sz="1300" dirty="0"/>
          </a:p>
        </p:txBody>
      </p:sp>
    </p:spTree>
    <p:extLst>
      <p:ext uri="{BB962C8B-B14F-4D97-AF65-F5344CB8AC3E}">
        <p14:creationId xmlns:p14="http://schemas.microsoft.com/office/powerpoint/2010/main" val="2984272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1" y="1"/>
            <a:ext cx="3076363" cy="512081"/>
          </a:xfrm>
          <a:prstGeom prst="rect">
            <a:avLst/>
          </a:prstGeom>
          <a:noFill/>
          <a:ln w="9525">
            <a:noFill/>
            <a:miter lim="800000"/>
            <a:headEnd/>
            <a:tailEnd/>
          </a:ln>
          <a:effectLst/>
        </p:spPr>
        <p:txBody>
          <a:bodyPr vert="horz" wrap="square" lIns="98108" tIns="49054" rIns="98108" bIns="49054" numCol="1" anchor="t" anchorCtr="0" compatLnSpc="1">
            <a:prstTxWarp prst="textNoShape">
              <a:avLst/>
            </a:prstTxWarp>
          </a:bodyPr>
          <a:lstStyle>
            <a:lvl1pPr>
              <a:defRPr sz="1300"/>
            </a:lvl1pPr>
          </a:lstStyle>
          <a:p>
            <a:pPr>
              <a:defRPr/>
            </a:pPr>
            <a:endParaRPr lang="en-US" altLang="zh-TW"/>
          </a:p>
        </p:txBody>
      </p:sp>
      <p:sp>
        <p:nvSpPr>
          <p:cNvPr id="80899" name="Rectangle 3"/>
          <p:cNvSpPr>
            <a:spLocks noGrp="1" noChangeArrowheads="1"/>
          </p:cNvSpPr>
          <p:nvPr>
            <p:ph type="dt" idx="1"/>
          </p:nvPr>
        </p:nvSpPr>
        <p:spPr bwMode="auto">
          <a:xfrm>
            <a:off x="4021295" y="1"/>
            <a:ext cx="3076363" cy="512081"/>
          </a:xfrm>
          <a:prstGeom prst="rect">
            <a:avLst/>
          </a:prstGeom>
          <a:noFill/>
          <a:ln w="9525">
            <a:noFill/>
            <a:miter lim="800000"/>
            <a:headEnd/>
            <a:tailEnd/>
          </a:ln>
          <a:effectLst/>
        </p:spPr>
        <p:txBody>
          <a:bodyPr vert="horz" wrap="square" lIns="98108" tIns="49054" rIns="98108" bIns="49054" numCol="1" anchor="t" anchorCtr="0" compatLnSpc="1">
            <a:prstTxWarp prst="textNoShape">
              <a:avLst/>
            </a:prstTxWarp>
          </a:bodyPr>
          <a:lstStyle>
            <a:lvl1pPr algn="r">
              <a:defRPr sz="1300"/>
            </a:lvl1pPr>
          </a:lstStyle>
          <a:p>
            <a:pPr>
              <a:defRPr/>
            </a:pPr>
            <a:endParaRPr lang="en-US" altLang="zh-TW"/>
          </a:p>
        </p:txBody>
      </p:sp>
      <p:sp>
        <p:nvSpPr>
          <p:cNvPr id="61444"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1" name="Rectangle 5"/>
          <p:cNvSpPr>
            <a:spLocks noGrp="1" noChangeArrowheads="1"/>
          </p:cNvSpPr>
          <p:nvPr>
            <p:ph type="body" sz="quarter" idx="3"/>
          </p:nvPr>
        </p:nvSpPr>
        <p:spPr bwMode="auto">
          <a:xfrm>
            <a:off x="709931" y="4862142"/>
            <a:ext cx="5679440" cy="4605227"/>
          </a:xfrm>
          <a:prstGeom prst="rect">
            <a:avLst/>
          </a:prstGeom>
          <a:noFill/>
          <a:ln w="9525">
            <a:noFill/>
            <a:miter lim="800000"/>
            <a:headEnd/>
            <a:tailEnd/>
          </a:ln>
          <a:effectLst/>
        </p:spPr>
        <p:txBody>
          <a:bodyPr vert="horz" wrap="square" lIns="98108" tIns="49054" rIns="98108" bIns="49054" numCol="1" anchor="t" anchorCtr="0" compatLnSpc="1">
            <a:prstTxWarp prst="textNoShape">
              <a:avLst/>
            </a:prstTxWarp>
          </a:bodyPr>
          <a:lstStyle/>
          <a:p>
            <a:pPr lvl="0"/>
            <a:r>
              <a:rPr lang="en-US" altLang="zh-TW" noProof="0"/>
              <a:t>Click to 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p>
        </p:txBody>
      </p:sp>
      <p:sp>
        <p:nvSpPr>
          <p:cNvPr id="80902" name="Rectangle 6"/>
          <p:cNvSpPr>
            <a:spLocks noGrp="1" noChangeArrowheads="1"/>
          </p:cNvSpPr>
          <p:nvPr>
            <p:ph type="ftr" sz="quarter" idx="4"/>
          </p:nvPr>
        </p:nvSpPr>
        <p:spPr bwMode="auto">
          <a:xfrm>
            <a:off x="1" y="9720786"/>
            <a:ext cx="3076363" cy="512081"/>
          </a:xfrm>
          <a:prstGeom prst="rect">
            <a:avLst/>
          </a:prstGeom>
          <a:noFill/>
          <a:ln w="9525">
            <a:noFill/>
            <a:miter lim="800000"/>
            <a:headEnd/>
            <a:tailEnd/>
          </a:ln>
          <a:effectLst/>
        </p:spPr>
        <p:txBody>
          <a:bodyPr vert="horz" wrap="square" lIns="98108" tIns="49054" rIns="98108" bIns="49054" numCol="1" anchor="b" anchorCtr="0" compatLnSpc="1">
            <a:prstTxWarp prst="textNoShape">
              <a:avLst/>
            </a:prstTxWarp>
          </a:bodyPr>
          <a:lstStyle>
            <a:lvl1pPr>
              <a:defRPr sz="1300"/>
            </a:lvl1pPr>
          </a:lstStyle>
          <a:p>
            <a:pPr>
              <a:defRPr/>
            </a:pPr>
            <a:endParaRPr lang="en-US" altLang="zh-TW"/>
          </a:p>
        </p:txBody>
      </p:sp>
      <p:sp>
        <p:nvSpPr>
          <p:cNvPr id="80903" name="Rectangle 7"/>
          <p:cNvSpPr>
            <a:spLocks noGrp="1" noChangeArrowheads="1"/>
          </p:cNvSpPr>
          <p:nvPr>
            <p:ph type="sldNum" sz="quarter" idx="5"/>
          </p:nvPr>
        </p:nvSpPr>
        <p:spPr bwMode="auto">
          <a:xfrm>
            <a:off x="4021295" y="9720786"/>
            <a:ext cx="3076363" cy="512081"/>
          </a:xfrm>
          <a:prstGeom prst="rect">
            <a:avLst/>
          </a:prstGeom>
          <a:noFill/>
          <a:ln w="9525">
            <a:noFill/>
            <a:miter lim="800000"/>
            <a:headEnd/>
            <a:tailEnd/>
          </a:ln>
          <a:effectLst/>
        </p:spPr>
        <p:txBody>
          <a:bodyPr vert="horz" wrap="square" lIns="98108" tIns="49054" rIns="98108" bIns="49054" numCol="1" anchor="b" anchorCtr="0" compatLnSpc="1">
            <a:prstTxWarp prst="textNoShape">
              <a:avLst/>
            </a:prstTxWarp>
          </a:bodyPr>
          <a:lstStyle>
            <a:lvl1pPr algn="r">
              <a:defRPr sz="1300"/>
            </a:lvl1pPr>
          </a:lstStyle>
          <a:p>
            <a:pPr>
              <a:defRPr/>
            </a:pPr>
            <a:fld id="{70B64B5A-4D11-4444-A31A-268163850F52}" type="slidenum">
              <a:rPr lang="en-US" altLang="zh-TW"/>
              <a:pPr>
                <a:defRPr/>
              </a:pPr>
              <a:t>‹#›</a:t>
            </a:fld>
            <a:endParaRPr lang="en-US" altLang="zh-TW"/>
          </a:p>
        </p:txBody>
      </p:sp>
    </p:spTree>
    <p:extLst>
      <p:ext uri="{BB962C8B-B14F-4D97-AF65-F5344CB8AC3E}">
        <p14:creationId xmlns:p14="http://schemas.microsoft.com/office/powerpoint/2010/main" val="30573701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CA4CE067-0864-497F-ADFA-08DB94A321BA}" type="slidenum">
              <a:rPr lang="en-US" altLang="zh-TW" sz="1300"/>
              <a:pPr/>
              <a:t>1</a:t>
            </a:fld>
            <a:endParaRPr lang="en-US" altLang="zh-TW" sz="13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4182513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BE5966D4-09BB-4B66-9036-AEB0C504CC16}" type="slidenum">
              <a:rPr lang="en-US" altLang="zh-TW" sz="1300"/>
              <a:pPr/>
              <a:t>11</a:t>
            </a:fld>
            <a:endParaRPr lang="en-US" altLang="zh-TW" sz="13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3083356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0A59FBD5-FB1F-41B6-BFAF-37C45FFC34E7}" type="slidenum">
              <a:rPr lang="en-US" altLang="zh-TW" sz="1300"/>
              <a:pPr/>
              <a:t>12</a:t>
            </a:fld>
            <a:endParaRPr lang="en-US" altLang="zh-TW" sz="13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1943177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35AF84DB-7D1E-48AF-A4E8-20FA959A0BE4}" type="slidenum">
              <a:rPr lang="en-US" altLang="zh-TW" sz="1300"/>
              <a:pPr/>
              <a:t>13</a:t>
            </a:fld>
            <a:endParaRPr lang="en-US" altLang="zh-TW" sz="13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3955624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A5F9A331-8BD8-4C2A-8815-E70145B61639}" type="slidenum">
              <a:rPr lang="en-US" altLang="zh-TW" sz="1300"/>
              <a:pPr/>
              <a:t>14</a:t>
            </a:fld>
            <a:endParaRPr lang="en-US" altLang="zh-TW" sz="13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2322651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88FFE1F9-05B4-49FA-AF86-7B81C63E5B27}" type="slidenum">
              <a:rPr lang="en-US" altLang="zh-TW" sz="1300"/>
              <a:pPr/>
              <a:t>15</a:t>
            </a:fld>
            <a:endParaRPr lang="en-US" altLang="zh-TW"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1504053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3F2CD39C-5EA4-4102-9D1C-5DC5335873D6}" type="slidenum">
              <a:rPr lang="en-US" altLang="zh-TW" sz="1300"/>
              <a:pPr/>
              <a:t>16</a:t>
            </a:fld>
            <a:endParaRPr lang="en-US" altLang="zh-TW" sz="13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3802634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AC73D249-591E-4E69-9DE2-C21D1AEA378F}" type="slidenum">
              <a:rPr lang="en-US" altLang="zh-TW" sz="1300"/>
              <a:pPr/>
              <a:t>17</a:t>
            </a:fld>
            <a:endParaRPr lang="en-US" altLang="zh-TW" sz="13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1986045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9D06C0AD-8E8F-4EAC-8805-3DCE5E73A5A5}" type="slidenum">
              <a:rPr lang="en-US" altLang="zh-TW" sz="1300"/>
              <a:pPr/>
              <a:t>18</a:t>
            </a:fld>
            <a:endParaRPr lang="en-US" altLang="zh-TW" sz="13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1664089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32CC8FCC-01F1-4D57-BC6B-4D90AF3A533B}" type="slidenum">
              <a:rPr lang="en-US" altLang="zh-TW" sz="1300"/>
              <a:pPr/>
              <a:t>19</a:t>
            </a:fld>
            <a:endParaRPr lang="en-US" altLang="zh-TW" sz="13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1978722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7FF40135-5D4C-40C1-863C-4AD88315AF55}" type="slidenum">
              <a:rPr lang="en-US" altLang="zh-TW" sz="1300"/>
              <a:pPr/>
              <a:t>20</a:t>
            </a:fld>
            <a:endParaRPr lang="en-US" altLang="zh-TW" sz="13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758926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47BC4954-D74A-44A1-A960-2948B892DA28}" type="slidenum">
              <a:rPr lang="en-US" altLang="zh-TW" sz="1300"/>
              <a:pPr/>
              <a:t>2</a:t>
            </a:fld>
            <a:endParaRPr lang="en-US" altLang="zh-TW" sz="13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283365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EBABD2AB-4FE1-43AE-8A07-5D4D91A37F43}" type="slidenum">
              <a:rPr lang="en-US" altLang="zh-TW" sz="1300"/>
              <a:pPr/>
              <a:t>21</a:t>
            </a:fld>
            <a:endParaRPr lang="en-US" altLang="zh-TW" sz="13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1394738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FD35977D-B560-4B7E-ACEF-E178706A01F6}" type="slidenum">
              <a:rPr lang="en-US" altLang="zh-TW" sz="1300"/>
              <a:pPr/>
              <a:t>22</a:t>
            </a:fld>
            <a:endParaRPr lang="en-US" altLang="zh-TW" sz="13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831211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278E1C38-E07D-4EEE-8DC5-ADC76532A2D7}" type="slidenum">
              <a:rPr lang="en-US" altLang="zh-TW" sz="1300"/>
              <a:pPr/>
              <a:t>23</a:t>
            </a:fld>
            <a:endParaRPr lang="en-US" altLang="zh-TW" sz="13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1088504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CA72912C-A81C-4B7E-905F-3C3B6905F5BA}" type="slidenum">
              <a:rPr lang="en-US" altLang="zh-TW" sz="1300"/>
              <a:pPr/>
              <a:t>24</a:t>
            </a:fld>
            <a:endParaRPr lang="en-US" altLang="zh-TW" sz="13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2117032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97F1FFB3-8DC4-4FDF-8731-155E7F8EFEFE}" type="slidenum">
              <a:rPr lang="en-US" altLang="zh-TW" sz="1300"/>
              <a:pPr/>
              <a:t>25</a:t>
            </a:fld>
            <a:endParaRPr lang="en-US" altLang="zh-TW" sz="13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510469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E1BA06C8-6010-445E-A13A-CF7CBF83E69E}" type="slidenum">
              <a:rPr lang="en-US" altLang="zh-TW" sz="1300"/>
              <a:pPr/>
              <a:t>26</a:t>
            </a:fld>
            <a:endParaRPr lang="en-US" altLang="zh-TW" sz="13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530284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7B7C987D-6448-42A3-80AC-3C5723CA81B2}" type="slidenum">
              <a:rPr lang="en-US" altLang="zh-TW" sz="1300"/>
              <a:pPr/>
              <a:t>27</a:t>
            </a:fld>
            <a:endParaRPr lang="en-US" altLang="zh-TW" sz="13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6484447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FDDA9588-33FD-4542-AF88-C53884E99473}" type="slidenum">
              <a:rPr lang="en-US" altLang="zh-TW" sz="1300"/>
              <a:pPr/>
              <a:t>28</a:t>
            </a:fld>
            <a:endParaRPr lang="en-US" altLang="zh-TW" sz="13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473808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74F5AE2D-DB51-4BC0-950B-A82436CB2062}" type="slidenum">
              <a:rPr lang="en-US" altLang="zh-TW" sz="1300"/>
              <a:pPr/>
              <a:t>29</a:t>
            </a:fld>
            <a:endParaRPr lang="en-US" altLang="zh-TW" sz="13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12076766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0E70C16D-DFF8-4B27-B915-B6F8B0569D80}" type="slidenum">
              <a:rPr lang="en-US" altLang="zh-TW" sz="1300"/>
              <a:pPr/>
              <a:t>30</a:t>
            </a:fld>
            <a:endParaRPr lang="en-US" altLang="zh-TW" sz="13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107747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12B14DF2-975D-460B-932F-4EBE37FF3990}" type="slidenum">
              <a:rPr lang="en-US" altLang="zh-TW" sz="1300"/>
              <a:pPr/>
              <a:t>4</a:t>
            </a:fld>
            <a:endParaRPr lang="en-US" altLang="zh-TW" sz="13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26983581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ECFF6521-2A7F-428E-A863-D16988375501}" type="slidenum">
              <a:rPr lang="en-US" altLang="zh-TW" sz="1300"/>
              <a:pPr/>
              <a:t>31</a:t>
            </a:fld>
            <a:endParaRPr lang="en-US" altLang="zh-TW" sz="13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1600416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8DC134E5-2F7E-4980-ABBB-E0674D7B725A}" type="slidenum">
              <a:rPr lang="en-US" altLang="zh-TW" sz="1300"/>
              <a:pPr/>
              <a:t>32</a:t>
            </a:fld>
            <a:endParaRPr lang="en-US" altLang="zh-TW" sz="13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20260901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5A2A2F5A-6B5B-4598-9FD3-BBB3C18824F6}" type="slidenum">
              <a:rPr lang="en-US" altLang="zh-TW" sz="1300"/>
              <a:pPr/>
              <a:t>33</a:t>
            </a:fld>
            <a:endParaRPr lang="en-US" altLang="zh-TW" sz="13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27042007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0E1A8752-4A6B-4D57-ABCE-58DCD72A4C83}" type="slidenum">
              <a:rPr lang="en-US" altLang="zh-TW" sz="1300"/>
              <a:pPr/>
              <a:t>34</a:t>
            </a:fld>
            <a:endParaRPr lang="en-US" altLang="zh-TW" sz="13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2825020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15EF2A2D-F9A2-4085-B174-BE39E26868FA}" type="slidenum">
              <a:rPr lang="en-US" altLang="zh-TW" sz="1300"/>
              <a:pPr/>
              <a:t>35</a:t>
            </a:fld>
            <a:endParaRPr lang="en-US" altLang="zh-TW" sz="130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5088511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513896EA-9FB0-4E60-A8FB-58693AC4D896}" type="slidenum">
              <a:rPr lang="en-US" altLang="zh-TW" sz="1300"/>
              <a:pPr/>
              <a:t>36</a:t>
            </a:fld>
            <a:endParaRPr lang="en-US" altLang="zh-TW" sz="13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14498693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513896EA-9FB0-4E60-A8FB-58693AC4D896}" type="slidenum">
              <a:rPr lang="en-US" altLang="zh-TW" sz="1300"/>
              <a:pPr/>
              <a:t>37</a:t>
            </a:fld>
            <a:endParaRPr lang="en-US" altLang="zh-TW" sz="13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40697073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966B0EE7-CA1C-4758-B631-08B9C0089E8D}" type="slidenum">
              <a:rPr lang="en-US" altLang="zh-TW" sz="1300"/>
              <a:pPr/>
              <a:t>38</a:t>
            </a:fld>
            <a:endParaRPr lang="en-US" altLang="zh-TW" sz="13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14886063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298E7AD6-7586-48EB-8B05-B50E3ADE726D}" type="slidenum">
              <a:rPr lang="en-US" altLang="zh-TW" sz="1300"/>
              <a:pPr/>
              <a:t>39</a:t>
            </a:fld>
            <a:endParaRPr lang="en-US" altLang="zh-TW" sz="130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21988491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3F987712-8624-4807-B641-75DBE307BB76}" type="slidenum">
              <a:rPr lang="en-US" altLang="zh-TW" sz="1300"/>
              <a:pPr/>
              <a:t>40</a:t>
            </a:fld>
            <a:endParaRPr lang="en-US" altLang="zh-TW" sz="13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3326601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F81BF938-DC48-4A1B-9A6C-E7267CF3D0D7}" type="slidenum">
              <a:rPr lang="en-US" altLang="zh-TW" sz="1300"/>
              <a:pPr/>
              <a:t>5</a:t>
            </a:fld>
            <a:endParaRPr lang="en-US" altLang="zh-TW" sz="13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23752368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3F987712-8624-4807-B641-75DBE307BB76}" type="slidenum">
              <a:rPr lang="en-US" altLang="zh-TW" sz="1300"/>
              <a:pPr/>
              <a:t>41</a:t>
            </a:fld>
            <a:endParaRPr lang="en-US" altLang="zh-TW" sz="13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34784274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407BF30A-596B-46F5-8967-AF596CB95777}" type="slidenum">
              <a:rPr lang="en-US" altLang="zh-TW" sz="1300"/>
              <a:pPr/>
              <a:t>42</a:t>
            </a:fld>
            <a:endParaRPr lang="en-US" altLang="zh-TW" sz="130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27531389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BE67F981-2133-4CDB-A8AB-337CD5D5F4EC}" type="slidenum">
              <a:rPr lang="en-US" altLang="zh-TW" sz="1300"/>
              <a:pPr/>
              <a:t>43</a:t>
            </a:fld>
            <a:endParaRPr lang="en-US" altLang="zh-TW" sz="130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2540075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534E3666-A45A-4846-9283-AF9B9AF6DF44}" type="slidenum">
              <a:rPr lang="en-US" altLang="zh-TW" sz="1300"/>
              <a:pPr/>
              <a:t>44</a:t>
            </a:fld>
            <a:endParaRPr lang="en-US" altLang="zh-TW" sz="130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29278131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25EA842F-C2D6-4FE7-86E5-854412B66332}" type="slidenum">
              <a:rPr lang="en-US" altLang="zh-TW" sz="1300"/>
              <a:pPr/>
              <a:t>45</a:t>
            </a:fld>
            <a:endParaRPr lang="en-US" altLang="zh-TW" sz="130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14031409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5D4B58BD-5C26-4524-9920-0646A75CD091}" type="slidenum">
              <a:rPr lang="en-US" altLang="zh-TW" sz="1300"/>
              <a:pPr/>
              <a:t>46</a:t>
            </a:fld>
            <a:endParaRPr lang="en-US" altLang="zh-TW" sz="130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39859385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B5B572CD-4D16-4705-9F99-19AAF7596896}" type="slidenum">
              <a:rPr lang="en-US" altLang="zh-TW" sz="1300"/>
              <a:pPr/>
              <a:t>47</a:t>
            </a:fld>
            <a:endParaRPr lang="en-US" altLang="zh-TW" sz="130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8939313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282E43D5-D319-4B1E-8900-AD4B44DB3FED}" type="slidenum">
              <a:rPr lang="en-US" altLang="zh-TW" sz="1300"/>
              <a:pPr/>
              <a:t>48</a:t>
            </a:fld>
            <a:endParaRPr lang="en-US" altLang="zh-TW" sz="13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6583423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C9E7FE95-291E-4AA6-B86D-38772824CA97}" type="slidenum">
              <a:rPr lang="en-US" altLang="zh-TW" sz="1300"/>
              <a:pPr/>
              <a:t>49</a:t>
            </a:fld>
            <a:endParaRPr lang="en-US" altLang="zh-TW" sz="130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41093507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CD27268E-2CCF-4CDD-848B-80B83456C875}" type="slidenum">
              <a:rPr lang="en-US" altLang="zh-TW" sz="1300"/>
              <a:pPr/>
              <a:t>50</a:t>
            </a:fld>
            <a:endParaRPr lang="en-US" altLang="zh-TW" sz="130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2369198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2625B3B3-2A2D-450E-8E47-E6D1CA4FE696}" type="slidenum">
              <a:rPr lang="en-US" altLang="zh-TW" sz="1300"/>
              <a:pPr/>
              <a:t>6</a:t>
            </a:fld>
            <a:endParaRPr lang="en-US" altLang="zh-TW" sz="13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37037558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0676A90C-14AD-49B2-AC5E-5C92F1B169A7}" type="slidenum">
              <a:rPr lang="en-US" altLang="zh-TW" sz="1300"/>
              <a:pPr/>
              <a:t>51</a:t>
            </a:fld>
            <a:endParaRPr lang="en-US" altLang="zh-TW" sz="130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4153906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4CECAC54-0999-4C40-BE95-0F1E2590A8FD}" type="slidenum">
              <a:rPr lang="en-US" altLang="zh-TW" sz="1300"/>
              <a:pPr/>
              <a:t>52</a:t>
            </a:fld>
            <a:endParaRPr lang="en-US" altLang="zh-TW" sz="130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14738496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4CECAC54-0999-4C40-BE95-0F1E2590A8FD}" type="slidenum">
              <a:rPr lang="en-US" altLang="zh-TW" sz="1300"/>
              <a:pPr/>
              <a:t>53</a:t>
            </a:fld>
            <a:endParaRPr lang="en-US" altLang="zh-TW" sz="130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17458111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4CECAC54-0999-4C40-BE95-0F1E2590A8FD}" type="slidenum">
              <a:rPr lang="en-US" altLang="zh-TW" sz="1300"/>
              <a:pPr/>
              <a:t>54</a:t>
            </a:fld>
            <a:endParaRPr lang="en-US" altLang="zh-TW" sz="130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454356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94372DE7-C55B-4292-BA03-479FED248325}" type="slidenum">
              <a:rPr lang="en-US" altLang="zh-TW" sz="1300"/>
              <a:pPr/>
              <a:t>7</a:t>
            </a:fld>
            <a:endParaRPr lang="en-US" altLang="zh-TW" sz="13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457640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38B7FC04-043A-4DBE-BBEA-1B46EC66AC4B}" type="slidenum">
              <a:rPr lang="en-US" altLang="zh-TW" sz="1300"/>
              <a:pPr/>
              <a:t>8</a:t>
            </a:fld>
            <a:endParaRPr lang="en-US" altLang="zh-TW" sz="13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4218050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613C8601-4905-42AF-AE4A-D54F9B269D36}" type="slidenum">
              <a:rPr lang="en-US" altLang="zh-TW" sz="1300"/>
              <a:pPr/>
              <a:t>9</a:t>
            </a:fld>
            <a:endParaRPr lang="en-US" altLang="zh-TW" sz="13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488826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itchFamily="18" charset="0"/>
              </a:defRPr>
            </a:lvl1pPr>
            <a:lvl2pPr marL="797126" indent="-306587">
              <a:defRPr sz="2600">
                <a:solidFill>
                  <a:schemeClr val="tx1"/>
                </a:solidFill>
                <a:latin typeface="Times New Roman" pitchFamily="18" charset="0"/>
              </a:defRPr>
            </a:lvl2pPr>
            <a:lvl3pPr marL="1226348" indent="-245269">
              <a:defRPr sz="2600">
                <a:solidFill>
                  <a:schemeClr val="tx1"/>
                </a:solidFill>
                <a:latin typeface="Times New Roman" pitchFamily="18" charset="0"/>
              </a:defRPr>
            </a:lvl3pPr>
            <a:lvl4pPr marL="1716888" indent="-245269">
              <a:defRPr sz="2600">
                <a:solidFill>
                  <a:schemeClr val="tx1"/>
                </a:solidFill>
                <a:latin typeface="Times New Roman" pitchFamily="18" charset="0"/>
              </a:defRPr>
            </a:lvl4pPr>
            <a:lvl5pPr marL="2207427" indent="-245269">
              <a:defRPr sz="2600">
                <a:solidFill>
                  <a:schemeClr val="tx1"/>
                </a:solidFill>
                <a:latin typeface="Times New Roman" pitchFamily="18" charset="0"/>
              </a:defRPr>
            </a:lvl5pPr>
            <a:lvl6pPr marL="2697966" indent="-245269" eaLnBrk="0" fontAlgn="base" hangingPunct="0">
              <a:spcBef>
                <a:spcPct val="0"/>
              </a:spcBef>
              <a:spcAft>
                <a:spcPct val="0"/>
              </a:spcAft>
              <a:defRPr sz="2600">
                <a:solidFill>
                  <a:schemeClr val="tx1"/>
                </a:solidFill>
                <a:latin typeface="Times New Roman" pitchFamily="18" charset="0"/>
              </a:defRPr>
            </a:lvl6pPr>
            <a:lvl7pPr marL="3188504" indent="-245269" eaLnBrk="0" fontAlgn="base" hangingPunct="0">
              <a:spcBef>
                <a:spcPct val="0"/>
              </a:spcBef>
              <a:spcAft>
                <a:spcPct val="0"/>
              </a:spcAft>
              <a:defRPr sz="2600">
                <a:solidFill>
                  <a:schemeClr val="tx1"/>
                </a:solidFill>
                <a:latin typeface="Times New Roman" pitchFamily="18" charset="0"/>
              </a:defRPr>
            </a:lvl7pPr>
            <a:lvl8pPr marL="3679044" indent="-245269" eaLnBrk="0" fontAlgn="base" hangingPunct="0">
              <a:spcBef>
                <a:spcPct val="0"/>
              </a:spcBef>
              <a:spcAft>
                <a:spcPct val="0"/>
              </a:spcAft>
              <a:defRPr sz="2600">
                <a:solidFill>
                  <a:schemeClr val="tx1"/>
                </a:solidFill>
                <a:latin typeface="Times New Roman" pitchFamily="18" charset="0"/>
              </a:defRPr>
            </a:lvl8pPr>
            <a:lvl9pPr marL="4169584" indent="-245269" eaLnBrk="0" fontAlgn="base" hangingPunct="0">
              <a:spcBef>
                <a:spcPct val="0"/>
              </a:spcBef>
              <a:spcAft>
                <a:spcPct val="0"/>
              </a:spcAft>
              <a:defRPr sz="2600">
                <a:solidFill>
                  <a:schemeClr val="tx1"/>
                </a:solidFill>
                <a:latin typeface="Times New Roman" pitchFamily="18" charset="0"/>
              </a:defRPr>
            </a:lvl9pPr>
          </a:lstStyle>
          <a:p>
            <a:fld id="{59C1F826-0A57-4E7B-9ACC-ABE927C82A3A}" type="slidenum">
              <a:rPr lang="en-US" altLang="zh-TW" sz="1300"/>
              <a:pPr/>
              <a:t>10</a:t>
            </a:fld>
            <a:endParaRPr lang="en-US" altLang="zh-TW" sz="13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p>
        </p:txBody>
      </p:sp>
    </p:spTree>
    <p:extLst>
      <p:ext uri="{BB962C8B-B14F-4D97-AF65-F5344CB8AC3E}">
        <p14:creationId xmlns:p14="http://schemas.microsoft.com/office/powerpoint/2010/main" val="1608999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bwMode="auto">
          <a:xfrm>
            <a:off x="1447800" y="1158875"/>
            <a:ext cx="6248400" cy="1431925"/>
          </a:xfrm>
          <a:prstGeom prst="rect">
            <a:avLst/>
          </a:prstGeom>
          <a:noFill/>
          <a:ln>
            <a:miter lim="800000"/>
            <a:headEnd/>
            <a:tailEnd/>
          </a:ln>
        </p:spPr>
        <p:txBody>
          <a:bodyPr vert="horz" wrap="square" lIns="91440" tIns="45720" rIns="91440" bIns="45720" numCol="1" anchor="b" anchorCtr="0" compatLnSpc="1">
            <a:prstTxWarp prst="textNoShape">
              <a:avLst/>
            </a:prstTxWarp>
            <a:spAutoFit/>
          </a:bodyPr>
          <a:lstStyle>
            <a:lvl1pPr>
              <a:defRPr>
                <a:solidFill>
                  <a:srgbClr val="A0ADE4"/>
                </a:solidFill>
              </a:defRPr>
            </a:lvl1pPr>
          </a:lstStyle>
          <a:p>
            <a:r>
              <a:rPr lang="en-US" altLang="zh-TW"/>
              <a:t>Click to edit Master title style</a:t>
            </a:r>
          </a:p>
        </p:txBody>
      </p:sp>
      <p:sp>
        <p:nvSpPr>
          <p:cNvPr id="31747" name="Rectangle 3"/>
          <p:cNvSpPr>
            <a:spLocks noGrp="1" noChangeArrowheads="1"/>
          </p:cNvSpPr>
          <p:nvPr>
            <p:ph type="subTitle" idx="1"/>
          </p:nvPr>
        </p:nvSpPr>
        <p:spPr>
          <a:xfrm>
            <a:off x="1562100" y="3429000"/>
            <a:ext cx="6019800" cy="1752600"/>
          </a:xfrm>
          <a:noFill/>
          <a:ln w="9525">
            <a:noFill/>
          </a:ln>
        </p:spPr>
        <p:txBody>
          <a:bodyPr/>
          <a:lstStyle>
            <a:lvl1pPr marL="0" indent="0" algn="ctr">
              <a:buFontTx/>
              <a:buNone/>
              <a:defRPr/>
            </a:lvl1pPr>
          </a:lstStyle>
          <a:p>
            <a:r>
              <a:rPr lang="en-US" altLang="zh-TW"/>
              <a:t>Click to edit Master subtitle style</a:t>
            </a:r>
          </a:p>
        </p:txBody>
      </p:sp>
    </p:spTree>
    <p:extLst>
      <p:ext uri="{BB962C8B-B14F-4D97-AF65-F5344CB8AC3E}">
        <p14:creationId xmlns:p14="http://schemas.microsoft.com/office/powerpoint/2010/main" val="2744067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735419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973762"/>
          </a:xfrm>
          <a:prstGeom prst="rect">
            <a:avLst/>
          </a:prstGeo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97376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297276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5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52"/>
          <p:cNvSpPr>
            <a:spLocks noChangeShapeType="1"/>
          </p:cNvSpPr>
          <p:nvPr userDrawn="1"/>
        </p:nvSpPr>
        <p:spPr bwMode="auto">
          <a:xfrm flipV="1">
            <a:off x="2590800" y="3352800"/>
            <a:ext cx="6248400" cy="0"/>
          </a:xfrm>
          <a:prstGeom prst="line">
            <a:avLst/>
          </a:prstGeom>
          <a:noFill/>
          <a:ln w="9525">
            <a:solidFill>
              <a:srgbClr val="800000"/>
            </a:solidFill>
            <a:prstDash val="lgDash"/>
            <a:round/>
            <a:headEnd/>
            <a:tailEnd/>
          </a:ln>
          <a:effectLst/>
        </p:spPr>
        <p:txBody>
          <a:bodyPr/>
          <a:lstStyle/>
          <a:p>
            <a:pPr>
              <a:defRPr/>
            </a:pPr>
            <a:endParaRPr lang="zh-TW" altLang="en-US"/>
          </a:p>
        </p:txBody>
      </p:sp>
      <p:sp>
        <p:nvSpPr>
          <p:cNvPr id="49200" name="Rectangle 48"/>
          <p:cNvSpPr>
            <a:spLocks noGrp="1" noChangeArrowheads="1"/>
          </p:cNvSpPr>
          <p:nvPr>
            <p:ph type="subTitle" sz="quarter" idx="1"/>
          </p:nvPr>
        </p:nvSpPr>
        <p:spPr>
          <a:xfrm>
            <a:off x="2667000" y="3352800"/>
            <a:ext cx="6400800" cy="1752600"/>
          </a:xfrm>
        </p:spPr>
        <p:txBody>
          <a:bodyPr/>
          <a:lstStyle>
            <a:lvl1pPr marL="0" indent="0" algn="ctr">
              <a:buFont typeface="Wingdings" pitchFamily="2" charset="2"/>
              <a:buNone/>
              <a:defRPr sz="3600">
                <a:effectLst/>
              </a:defRPr>
            </a:lvl1pPr>
          </a:lstStyle>
          <a:p>
            <a:r>
              <a:rPr lang="en-US" altLang="zh-TW"/>
              <a:t>Click to edit Master subtitle style</a:t>
            </a:r>
          </a:p>
        </p:txBody>
      </p:sp>
      <p:sp>
        <p:nvSpPr>
          <p:cNvPr id="49201" name="Rectangle 49"/>
          <p:cNvSpPr>
            <a:spLocks noGrp="1" noChangeArrowheads="1"/>
          </p:cNvSpPr>
          <p:nvPr>
            <p:ph type="ctrTitle" sz="quarter"/>
          </p:nvPr>
        </p:nvSpPr>
        <p:spPr>
          <a:xfrm>
            <a:off x="-31750" y="3276600"/>
            <a:ext cx="1905000" cy="3429000"/>
          </a:xfrm>
        </p:spPr>
        <p:txBody>
          <a:bodyPr vert="eaVert" anchor="b" anchorCtr="1"/>
          <a:lstStyle>
            <a:lvl1pPr>
              <a:defRPr sz="4400"/>
            </a:lvl1pPr>
          </a:lstStyle>
          <a:p>
            <a:r>
              <a:rPr lang="en-US" altLang="zh-TW"/>
              <a:t>CLICK TO EDIT MASTER TITLE STYLE</a:t>
            </a:r>
          </a:p>
        </p:txBody>
      </p:sp>
    </p:spTree>
    <p:extLst>
      <p:ext uri="{BB962C8B-B14F-4D97-AF65-F5344CB8AC3E}">
        <p14:creationId xmlns:p14="http://schemas.microsoft.com/office/powerpoint/2010/main" val="2067857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872147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Tree>
    <p:extLst>
      <p:ext uri="{BB962C8B-B14F-4D97-AF65-F5344CB8AC3E}">
        <p14:creationId xmlns:p14="http://schemas.microsoft.com/office/powerpoint/2010/main" val="2503648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045717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316716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2365107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167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96518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899426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98722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256978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38100"/>
            <a:ext cx="2286000" cy="61690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0" y="-38100"/>
            <a:ext cx="6705600" cy="61690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140594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Tree>
    <p:extLst>
      <p:ext uri="{BB962C8B-B14F-4D97-AF65-F5344CB8AC3E}">
        <p14:creationId xmlns:p14="http://schemas.microsoft.com/office/powerpoint/2010/main" val="627996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sz="half" idx="1"/>
          </p:nvPr>
        </p:nvSpPr>
        <p:spPr>
          <a:xfrm>
            <a:off x="685800" y="1752600"/>
            <a:ext cx="3848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86300" y="1752600"/>
            <a:ext cx="3848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416045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066616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Tree>
    <p:extLst>
      <p:ext uri="{BB962C8B-B14F-4D97-AF65-F5344CB8AC3E}">
        <p14:creationId xmlns:p14="http://schemas.microsoft.com/office/powerpoint/2010/main" val="1917029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6895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713482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277202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rgbClr val="102031"/>
            </a:gs>
            <a:gs pos="100000">
              <a:srgbClr val="234669"/>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685800" y="1752600"/>
            <a:ext cx="7848600" cy="4495800"/>
          </a:xfrm>
          <a:prstGeom prst="rect">
            <a:avLst/>
          </a:prstGeom>
          <a:solidFill>
            <a:schemeClr val="bg1"/>
          </a:solidFill>
          <a:ln w="57150">
            <a:solidFill>
              <a:srgbClr val="006666"/>
            </a:solidFill>
            <a:miter lim="800000"/>
            <a:headEnd/>
            <a:tailEnd/>
          </a:ln>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30725" name="Rectangle 5"/>
          <p:cNvSpPr>
            <a:spLocks noChangeArrowheads="1"/>
          </p:cNvSpPr>
          <p:nvPr userDrawn="1"/>
        </p:nvSpPr>
        <p:spPr bwMode="auto">
          <a:xfrm>
            <a:off x="7391400" y="0"/>
            <a:ext cx="762000" cy="381000"/>
          </a:xfrm>
          <a:prstGeom prst="rect">
            <a:avLst/>
          </a:prstGeom>
          <a:noFill/>
          <a:ln w="9525">
            <a:noFill/>
            <a:miter lim="800000"/>
            <a:headEnd/>
            <a:tailEnd/>
          </a:ln>
          <a:effectLst/>
        </p:spPr>
        <p:txBody>
          <a:bodyPr/>
          <a:lstStyle/>
          <a:p>
            <a:pPr algn="r">
              <a:defRPr/>
            </a:pPr>
            <a:endParaRPr lang="zh-TW" altLang="zh-TW" sz="1400">
              <a:ea typeface="新細明體" charset="-120"/>
            </a:endParaRPr>
          </a:p>
        </p:txBody>
      </p:sp>
      <p:sp>
        <p:nvSpPr>
          <p:cNvPr id="30726" name="Rectangle 6"/>
          <p:cNvSpPr>
            <a:spLocks noChangeArrowheads="1"/>
          </p:cNvSpPr>
          <p:nvPr userDrawn="1"/>
        </p:nvSpPr>
        <p:spPr bwMode="auto">
          <a:xfrm>
            <a:off x="161925" y="6403975"/>
            <a:ext cx="2133600" cy="271463"/>
          </a:xfrm>
          <a:prstGeom prst="rect">
            <a:avLst/>
          </a:prstGeom>
          <a:noFill/>
          <a:ln w="12700">
            <a:noFill/>
            <a:miter lim="800000"/>
            <a:headEnd/>
            <a:tailEnd/>
          </a:ln>
          <a:effectLst/>
        </p:spPr>
        <p:txBody>
          <a:bodyPr lIns="90488" tIns="44450" rIns="90488" bIns="44450">
            <a:spAutoFit/>
          </a:bodyPr>
          <a:lstStyle/>
          <a:p>
            <a:pPr>
              <a:defRPr/>
            </a:pPr>
            <a:r>
              <a:rPr lang="en-US" altLang="zh-TW" sz="1200" b="1" i="1">
                <a:solidFill>
                  <a:srgbClr val="006699"/>
                </a:solidFill>
                <a:latin typeface="Book Antiqua" pitchFamily="18" charset="0"/>
                <a:ea typeface="新細明體" charset="-120"/>
              </a:rPr>
              <a:t>       McGraw-Hill/Irwin</a:t>
            </a:r>
          </a:p>
        </p:txBody>
      </p:sp>
      <p:sp>
        <p:nvSpPr>
          <p:cNvPr id="30727" name="Text Box 7"/>
          <p:cNvSpPr txBox="1">
            <a:spLocks noChangeArrowheads="1"/>
          </p:cNvSpPr>
          <p:nvPr userDrawn="1"/>
        </p:nvSpPr>
        <p:spPr bwMode="auto">
          <a:xfrm>
            <a:off x="3286125" y="6448425"/>
            <a:ext cx="5857875" cy="255588"/>
          </a:xfrm>
          <a:prstGeom prst="rect">
            <a:avLst/>
          </a:prstGeom>
          <a:noFill/>
          <a:ln w="9525">
            <a:noFill/>
            <a:miter lim="800000"/>
            <a:headEnd/>
            <a:tailEnd/>
          </a:ln>
          <a:effectLst/>
        </p:spPr>
        <p:txBody>
          <a:bodyPr lIns="71731" tIns="35866" rIns="71731" bIns="35866">
            <a:spAutoFit/>
          </a:bodyPr>
          <a:lstStyle/>
          <a:p>
            <a:pPr>
              <a:defRPr/>
            </a:pPr>
            <a:r>
              <a:rPr lang="en-US" altLang="zh-TW" sz="1200" b="1" i="1">
                <a:solidFill>
                  <a:srgbClr val="006699"/>
                </a:solidFill>
                <a:latin typeface="Book Antiqua" pitchFamily="18" charset="0"/>
                <a:ea typeface="新細明體" charset="-120"/>
              </a:rPr>
              <a:t>                         © 2004 The McGraw-Hill Companies, Inc., All Rights Reserved.      </a:t>
            </a:r>
            <a:endParaRPr lang="en-US" altLang="zh-TW" sz="1200" b="1">
              <a:solidFill>
                <a:srgbClr val="006699"/>
              </a:solidFill>
              <a:latin typeface="Book Antiqua" pitchFamily="18" charset="0"/>
              <a:ea typeface="新細明體" charset="-120"/>
            </a:endParaRPr>
          </a:p>
        </p:txBody>
      </p:sp>
    </p:spTree>
  </p:cSld>
  <p:clrMap bg1="dk2" tx1="lt1" bg2="dk1" tx2="lt2" accent1="accent1" accent2="accent2" accent3="accent3" accent4="accent4" accent5="accent5" accent6="accent6" hlink="hlink" folHlink="folHlink"/>
  <p:sldLayoutIdLst>
    <p:sldLayoutId id="2147484152"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rgbClr val="A0ADE4"/>
        </a:buClr>
        <a:buChar char="•"/>
        <a:defRPr sz="3200">
          <a:solidFill>
            <a:srgbClr val="A0ADE4"/>
          </a:solidFill>
          <a:latin typeface="+mn-lt"/>
          <a:ea typeface="+mn-ea"/>
          <a:cs typeface="+mn-cs"/>
        </a:defRPr>
      </a:lvl1pPr>
      <a:lvl2pPr marL="742950" indent="-285750" algn="l" rtl="0" eaLnBrk="0" fontAlgn="base" hangingPunct="0">
        <a:spcBef>
          <a:spcPct val="20000"/>
        </a:spcBef>
        <a:spcAft>
          <a:spcPct val="0"/>
        </a:spcAft>
        <a:buClr>
          <a:srgbClr val="A0ADE4"/>
        </a:buClr>
        <a:buChar char="•"/>
        <a:defRPr sz="2800">
          <a:solidFill>
            <a:srgbClr val="A0ADE4"/>
          </a:solidFill>
          <a:latin typeface="+mn-lt"/>
        </a:defRPr>
      </a:lvl2pPr>
      <a:lvl3pPr marL="1143000" indent="-228600" algn="l" rtl="0" eaLnBrk="0" fontAlgn="base" hangingPunct="0">
        <a:spcBef>
          <a:spcPct val="20000"/>
        </a:spcBef>
        <a:spcAft>
          <a:spcPct val="0"/>
        </a:spcAft>
        <a:buClr>
          <a:srgbClr val="A0ADE4"/>
        </a:buClr>
        <a:buChar char="•"/>
        <a:defRPr sz="2400">
          <a:solidFill>
            <a:srgbClr val="A0ADE4"/>
          </a:solidFill>
          <a:latin typeface="+mn-lt"/>
        </a:defRPr>
      </a:lvl3pPr>
      <a:lvl4pPr marL="1600200" indent="-228600" algn="l" rtl="0" eaLnBrk="0" fontAlgn="base" hangingPunct="0">
        <a:spcBef>
          <a:spcPct val="20000"/>
        </a:spcBef>
        <a:spcAft>
          <a:spcPct val="0"/>
        </a:spcAft>
        <a:buClr>
          <a:srgbClr val="A0ADE4"/>
        </a:buClr>
        <a:buChar char="•"/>
        <a:defRPr sz="2000">
          <a:solidFill>
            <a:srgbClr val="A0ADE4"/>
          </a:solidFill>
          <a:latin typeface="+mn-lt"/>
        </a:defRPr>
      </a:lvl4pPr>
      <a:lvl5pPr marL="2057400" indent="-228600" algn="l" rtl="0" eaLnBrk="0" fontAlgn="base" hangingPunct="0">
        <a:spcBef>
          <a:spcPct val="20000"/>
        </a:spcBef>
        <a:spcAft>
          <a:spcPct val="0"/>
        </a:spcAft>
        <a:buClr>
          <a:srgbClr val="A0ADE4"/>
        </a:buClr>
        <a:buChar char="•"/>
        <a:defRPr sz="2000">
          <a:solidFill>
            <a:srgbClr val="A0ADE4"/>
          </a:solidFill>
          <a:latin typeface="+mn-lt"/>
        </a:defRPr>
      </a:lvl5pPr>
      <a:lvl6pPr marL="2514600" indent="-228600" algn="l" rtl="0" fontAlgn="base">
        <a:spcBef>
          <a:spcPct val="20000"/>
        </a:spcBef>
        <a:spcAft>
          <a:spcPct val="0"/>
        </a:spcAft>
        <a:buClr>
          <a:srgbClr val="A0ADE4"/>
        </a:buClr>
        <a:buChar char="•"/>
        <a:defRPr sz="2000">
          <a:solidFill>
            <a:srgbClr val="A0ADE4"/>
          </a:solidFill>
          <a:latin typeface="+mn-lt"/>
        </a:defRPr>
      </a:lvl6pPr>
      <a:lvl7pPr marL="2971800" indent="-228600" algn="l" rtl="0" fontAlgn="base">
        <a:spcBef>
          <a:spcPct val="20000"/>
        </a:spcBef>
        <a:spcAft>
          <a:spcPct val="0"/>
        </a:spcAft>
        <a:buClr>
          <a:srgbClr val="A0ADE4"/>
        </a:buClr>
        <a:buChar char="•"/>
        <a:defRPr sz="2000">
          <a:solidFill>
            <a:srgbClr val="A0ADE4"/>
          </a:solidFill>
          <a:latin typeface="+mn-lt"/>
        </a:defRPr>
      </a:lvl7pPr>
      <a:lvl8pPr marL="3429000" indent="-228600" algn="l" rtl="0" fontAlgn="base">
        <a:spcBef>
          <a:spcPct val="20000"/>
        </a:spcBef>
        <a:spcAft>
          <a:spcPct val="0"/>
        </a:spcAft>
        <a:buClr>
          <a:srgbClr val="A0ADE4"/>
        </a:buClr>
        <a:buChar char="•"/>
        <a:defRPr sz="2000">
          <a:solidFill>
            <a:srgbClr val="A0ADE4"/>
          </a:solidFill>
          <a:latin typeface="+mn-lt"/>
        </a:defRPr>
      </a:lvl8pPr>
      <a:lvl9pPr marL="3886200" indent="-228600" algn="l" rtl="0" fontAlgn="base">
        <a:spcBef>
          <a:spcPct val="20000"/>
        </a:spcBef>
        <a:spcAft>
          <a:spcPct val="0"/>
        </a:spcAft>
        <a:buClr>
          <a:srgbClr val="A0ADE4"/>
        </a:buClr>
        <a:buChar char="•"/>
        <a:defRPr sz="2000">
          <a:solidFill>
            <a:srgbClr val="A0ADE4"/>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6856413"/>
            <a:chOff x="0" y="0"/>
            <a:chExt cx="5760" cy="4319"/>
          </a:xfrm>
        </p:grpSpPr>
        <p:sp>
          <p:nvSpPr>
            <p:cNvPr id="48131"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zh-TW" altLang="en-US">
                <a:ea typeface="新細明體" charset="-120"/>
              </a:endParaRPr>
            </a:p>
          </p:txBody>
        </p:sp>
        <p:sp>
          <p:nvSpPr>
            <p:cNvPr id="48132"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48133"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zh-TW" altLang="en-US">
                <a:ea typeface="新細明體" charset="-120"/>
              </a:endParaRPr>
            </a:p>
          </p:txBody>
        </p:sp>
        <p:sp>
          <p:nvSpPr>
            <p:cNvPr id="48134"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48135"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zh-TW" altLang="en-US">
                <a:ea typeface="新細明體" charset="-120"/>
              </a:endParaRPr>
            </a:p>
          </p:txBody>
        </p:sp>
        <p:sp>
          <p:nvSpPr>
            <p:cNvPr id="48136"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48137"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48138"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48139"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48140"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zh-TW" altLang="en-US">
                <a:ea typeface="新細明體" charset="-120"/>
              </a:endParaRPr>
            </a:p>
          </p:txBody>
        </p:sp>
        <p:sp>
          <p:nvSpPr>
            <p:cNvPr id="48141"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48142"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48143"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48144"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zh-TW" altLang="en-US">
                <a:ea typeface="新細明體" charset="-120"/>
              </a:endParaRPr>
            </a:p>
          </p:txBody>
        </p:sp>
        <p:sp>
          <p:nvSpPr>
            <p:cNvPr id="48145"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48146"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zh-TW" altLang="en-US">
                <a:ea typeface="新細明體" charset="-120"/>
              </a:endParaRPr>
            </a:p>
          </p:txBody>
        </p:sp>
        <p:sp>
          <p:nvSpPr>
            <p:cNvPr id="48147"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48148"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48149"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zh-TW" altLang="en-US">
                <a:ea typeface="新細明體" charset="-120"/>
              </a:endParaRPr>
            </a:p>
          </p:txBody>
        </p:sp>
        <p:sp>
          <p:nvSpPr>
            <p:cNvPr id="48150"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48151"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zh-TW" altLang="en-US">
                <a:ea typeface="新細明體" charset="-120"/>
              </a:endParaRPr>
            </a:p>
          </p:txBody>
        </p:sp>
        <p:sp>
          <p:nvSpPr>
            <p:cNvPr id="48152"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zh-TW" altLang="en-US">
                <a:ea typeface="新細明體" charset="-120"/>
              </a:endParaRPr>
            </a:p>
          </p:txBody>
        </p:sp>
        <p:sp>
          <p:nvSpPr>
            <p:cNvPr id="48153"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zh-TW" altLang="en-US">
                <a:ea typeface="新細明體" charset="-120"/>
              </a:endParaRPr>
            </a:p>
          </p:txBody>
        </p:sp>
        <p:sp>
          <p:nvSpPr>
            <p:cNvPr id="48154"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zh-TW" altLang="en-US">
                <a:ea typeface="新細明體" charset="-120"/>
              </a:endParaRPr>
            </a:p>
          </p:txBody>
        </p:sp>
        <p:sp>
          <p:nvSpPr>
            <p:cNvPr id="48155"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zh-TW" altLang="en-US">
                <a:ea typeface="新細明體" charset="-120"/>
              </a:endParaRPr>
            </a:p>
          </p:txBody>
        </p:sp>
        <p:sp>
          <p:nvSpPr>
            <p:cNvPr id="48156"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zh-TW" altLang="en-US">
                <a:ea typeface="新細明體" charset="-120"/>
              </a:endParaRPr>
            </a:p>
          </p:txBody>
        </p:sp>
        <p:sp>
          <p:nvSpPr>
            <p:cNvPr id="48157"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48158"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zh-TW" altLang="en-US">
                <a:ea typeface="新細明體" charset="-120"/>
              </a:endParaRPr>
            </a:p>
          </p:txBody>
        </p:sp>
        <p:sp>
          <p:nvSpPr>
            <p:cNvPr id="48159"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48160"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48161"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48162"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48163"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zh-TW" altLang="en-US">
                <a:ea typeface="新細明體" charset="-120"/>
              </a:endParaRPr>
            </a:p>
          </p:txBody>
        </p:sp>
        <p:sp>
          <p:nvSpPr>
            <p:cNvPr id="48164"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48165"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48166"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grpSp>
          <p:nvGrpSpPr>
            <p:cNvPr id="2091" name="Group 39"/>
            <p:cNvGrpSpPr>
              <a:grpSpLocks/>
            </p:cNvGrpSpPr>
            <p:nvPr userDrawn="1"/>
          </p:nvGrpSpPr>
          <p:grpSpPr bwMode="auto">
            <a:xfrm>
              <a:off x="0" y="1632"/>
              <a:ext cx="5758" cy="1858"/>
              <a:chOff x="0" y="1632"/>
              <a:chExt cx="5758" cy="1858"/>
            </a:xfrm>
          </p:grpSpPr>
          <p:sp>
            <p:nvSpPr>
              <p:cNvPr id="48168"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48169"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zh-TW" altLang="en-US">
                  <a:ea typeface="新細明體" charset="-120"/>
                </a:endParaRPr>
              </a:p>
            </p:txBody>
          </p:sp>
        </p:grpSp>
      </p:grpSp>
      <p:sp>
        <p:nvSpPr>
          <p:cNvPr id="2051" name="Rectangle 42"/>
          <p:cNvSpPr>
            <a:spLocks noGrp="1" noChangeArrowheads="1"/>
          </p:cNvSpPr>
          <p:nvPr>
            <p:ph type="title"/>
          </p:nvPr>
        </p:nvSpPr>
        <p:spPr bwMode="auto">
          <a:xfrm>
            <a:off x="0" y="-381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4817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48175" name="Rectangle 47"/>
          <p:cNvSpPr>
            <a:spLocks noChangeArrowheads="1"/>
          </p:cNvSpPr>
          <p:nvPr userDrawn="1"/>
        </p:nvSpPr>
        <p:spPr bwMode="auto">
          <a:xfrm>
            <a:off x="7391400" y="0"/>
            <a:ext cx="762000" cy="381000"/>
          </a:xfrm>
          <a:prstGeom prst="rect">
            <a:avLst/>
          </a:prstGeom>
          <a:noFill/>
          <a:ln w="9525">
            <a:noFill/>
            <a:miter lim="800000"/>
            <a:headEnd/>
            <a:tailEnd/>
          </a:ln>
          <a:effectLst/>
        </p:spPr>
        <p:txBody>
          <a:bodyPr/>
          <a:lstStyle/>
          <a:p>
            <a:pPr algn="r">
              <a:defRPr/>
            </a:pPr>
            <a:endParaRPr lang="zh-TW" altLang="zh-TW" sz="1400">
              <a:ea typeface="新細明體" charset="-120"/>
            </a:endParaRPr>
          </a:p>
        </p:txBody>
      </p:sp>
      <p:sp>
        <p:nvSpPr>
          <p:cNvPr id="48178" name="Text Box 50"/>
          <p:cNvSpPr txBox="1">
            <a:spLocks noChangeArrowheads="1"/>
          </p:cNvSpPr>
          <p:nvPr userDrawn="1"/>
        </p:nvSpPr>
        <p:spPr bwMode="auto">
          <a:xfrm>
            <a:off x="8382000" y="6583363"/>
            <a:ext cx="762000" cy="274637"/>
          </a:xfrm>
          <a:prstGeom prst="rect">
            <a:avLst/>
          </a:prstGeom>
          <a:noFill/>
          <a:ln w="9525">
            <a:noFill/>
            <a:miter lim="800000"/>
            <a:headEnd/>
            <a:tailEnd/>
          </a:ln>
          <a:effectLst/>
        </p:spPr>
        <p:txBody>
          <a:bodyPr>
            <a:spAutoFit/>
          </a:bodyPr>
          <a:lstStyle/>
          <a:p>
            <a:pPr algn="r">
              <a:spcBef>
                <a:spcPct val="50000"/>
              </a:spcBef>
              <a:defRPr/>
            </a:pPr>
            <a:r>
              <a:rPr lang="en-US" altLang="zh-TW" sz="1200" dirty="0">
                <a:latin typeface="+mn-lt"/>
                <a:ea typeface="新細明體" charset="-120"/>
              </a:rPr>
              <a:t>12-</a:t>
            </a:r>
            <a:fld id="{1F48285A-3AA4-48B9-8FB6-EA7215C01CB8}" type="slidenum">
              <a:rPr lang="en-US" altLang="zh-TW" sz="1200">
                <a:latin typeface="+mn-lt"/>
                <a:ea typeface="新細明體" charset="-120"/>
              </a:rPr>
              <a:pPr algn="r">
                <a:spcBef>
                  <a:spcPct val="50000"/>
                </a:spcBef>
                <a:defRPr/>
              </a:pPr>
              <a:t>‹#›</a:t>
            </a:fld>
            <a:endParaRPr lang="en-US" altLang="zh-TW" sz="1200" dirty="0">
              <a:latin typeface="+mn-lt"/>
              <a:ea typeface="新細明體" charset="-120"/>
            </a:endParaRPr>
          </a:p>
        </p:txBody>
      </p:sp>
    </p:spTree>
  </p:cSld>
  <p:clrMap bg1="dk2" tx1="lt1" bg2="dk1" tx2="lt2" accent1="accent1" accent2="accent2" accent3="accent3" accent4="accent4" accent5="accent5" accent6="accent6" hlink="hlink" folHlink="folHlink"/>
  <p:sldLayoutIdLst>
    <p:sldLayoutId id="2147484153"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1"/>
          </p:nvPr>
        </p:nvSpPr>
        <p:spPr>
          <a:xfrm>
            <a:off x="2514600" y="3276600"/>
            <a:ext cx="6019800" cy="1752600"/>
          </a:xfrm>
        </p:spPr>
        <p:txBody>
          <a:bodyPr/>
          <a:lstStyle/>
          <a:p>
            <a:pPr algn="l" eaLnBrk="1" hangingPunct="1"/>
            <a:r>
              <a:rPr lang="en-US" altLang="zh-TW" sz="4000">
                <a:solidFill>
                  <a:schemeClr val="bg2"/>
                </a:solidFill>
                <a:ea typeface="新細明體" charset="-120"/>
              </a:rPr>
              <a:t>Macroeconomic and Industry Analysis</a:t>
            </a:r>
          </a:p>
        </p:txBody>
      </p:sp>
      <p:sp>
        <p:nvSpPr>
          <p:cNvPr id="5123" name="Rectangle 5"/>
          <p:cNvSpPr>
            <a:spLocks noGrp="1" noChangeArrowheads="1"/>
          </p:cNvSpPr>
          <p:nvPr>
            <p:ph type="ctrTitle"/>
          </p:nvPr>
        </p:nvSpPr>
        <p:spPr>
          <a:xfrm rot="16200000">
            <a:off x="3022600" y="736600"/>
            <a:ext cx="1905000" cy="3429000"/>
          </a:xfrm>
        </p:spPr>
        <p:txBody>
          <a:bodyPr/>
          <a:lstStyle/>
          <a:p>
            <a:pPr eaLnBrk="1" hangingPunct="1"/>
            <a:r>
              <a:rPr lang="en-US" altLang="zh-TW" sz="3600">
                <a:solidFill>
                  <a:srgbClr val="800000"/>
                </a:solidFill>
                <a:ea typeface="新細明體" charset="-120"/>
              </a:rPr>
              <a:t>CHAPTER 12</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57150"/>
            <a:ext cx="9144000" cy="704850"/>
          </a:xfrm>
          <a:noFill/>
        </p:spPr>
        <p:txBody>
          <a:bodyPr lIns="90488" tIns="44450" rIns="90488" bIns="44450" anchor="b"/>
          <a:lstStyle/>
          <a:p>
            <a:pPr eaLnBrk="1" hangingPunct="1"/>
            <a:r>
              <a:rPr lang="en-US" altLang="zh-TW">
                <a:ea typeface="新細明體" charset="-120"/>
              </a:rPr>
              <a:t>Key Economic Variables</a:t>
            </a:r>
          </a:p>
        </p:txBody>
      </p:sp>
      <p:sp>
        <p:nvSpPr>
          <p:cNvPr id="15363" name="Rectangle 3"/>
          <p:cNvSpPr>
            <a:spLocks noGrp="1" noChangeArrowheads="1"/>
          </p:cNvSpPr>
          <p:nvPr>
            <p:ph type="body" idx="1"/>
          </p:nvPr>
        </p:nvSpPr>
        <p:spPr>
          <a:xfrm>
            <a:off x="381000" y="838200"/>
            <a:ext cx="8534400" cy="6096000"/>
          </a:xfrm>
        </p:spPr>
        <p:txBody>
          <a:bodyPr lIns="90488" tIns="44450" rIns="90488" bIns="44450"/>
          <a:lstStyle/>
          <a:p>
            <a:pPr eaLnBrk="1" hangingPunct="1">
              <a:lnSpc>
                <a:spcPct val="96000"/>
              </a:lnSpc>
              <a:spcBef>
                <a:spcPts val="200"/>
              </a:spcBef>
              <a:defRPr/>
            </a:pPr>
            <a:r>
              <a:rPr lang="en-US" altLang="zh-TW" sz="2800" dirty="0">
                <a:ea typeface="新細明體" charset="-120"/>
              </a:rPr>
              <a:t>Unemployment rate</a:t>
            </a:r>
            <a:r>
              <a:rPr lang="en-US" altLang="zh-TW" sz="3000" dirty="0">
                <a:ea typeface="新細明體" charset="-120"/>
              </a:rPr>
              <a:t> (</a:t>
            </a:r>
            <a:r>
              <a:rPr lang="zh-TW" altLang="en-US" sz="3000" dirty="0">
                <a:ea typeface="新細明體" charset="-120"/>
              </a:rPr>
              <a:t>失業率</a:t>
            </a:r>
            <a:r>
              <a:rPr lang="en-US" altLang="zh-TW" sz="3000" dirty="0">
                <a:ea typeface="新細明體" charset="-120"/>
              </a:rPr>
              <a:t>)</a:t>
            </a:r>
          </a:p>
          <a:p>
            <a:pPr lvl="1" eaLnBrk="1" hangingPunct="1">
              <a:lnSpc>
                <a:spcPct val="96000"/>
              </a:lnSpc>
              <a:spcBef>
                <a:spcPts val="200"/>
              </a:spcBef>
              <a:defRPr/>
            </a:pPr>
            <a:r>
              <a:rPr lang="en-US" altLang="zh-TW" sz="2600" dirty="0">
                <a:ea typeface="新細明體" charset="-120"/>
              </a:rPr>
              <a:t>(Persons are unemployed but actively seeking and willing to work) / (Total labor force)</a:t>
            </a:r>
          </a:p>
          <a:p>
            <a:pPr lvl="1" eaLnBrk="1" hangingPunct="1">
              <a:lnSpc>
                <a:spcPct val="96000"/>
              </a:lnSpc>
              <a:spcBef>
                <a:spcPts val="200"/>
              </a:spcBef>
              <a:defRPr/>
            </a:pPr>
            <a:r>
              <a:rPr lang="en-US" altLang="zh-TW" sz="2600" dirty="0">
                <a:ea typeface="新細明體" charset="-120"/>
              </a:rPr>
              <a:t>(1 – unemployment rate) measures the extent to which the economy is operating at full capacity</a:t>
            </a:r>
          </a:p>
          <a:p>
            <a:pPr eaLnBrk="1" hangingPunct="1">
              <a:lnSpc>
                <a:spcPct val="96000"/>
              </a:lnSpc>
              <a:spcBef>
                <a:spcPts val="200"/>
              </a:spcBef>
              <a:defRPr/>
            </a:pPr>
            <a:r>
              <a:rPr lang="en-US" altLang="zh-TW" sz="3000" dirty="0">
                <a:ea typeface="新細明體" charset="-120"/>
              </a:rPr>
              <a:t>Inflation</a:t>
            </a:r>
            <a:r>
              <a:rPr lang="zh-TW" altLang="en-US" sz="3000" dirty="0">
                <a:ea typeface="新細明體" charset="-120"/>
              </a:rPr>
              <a:t> </a:t>
            </a:r>
            <a:r>
              <a:rPr lang="en-US" altLang="zh-TW" sz="3000" dirty="0">
                <a:ea typeface="新細明體" charset="-120"/>
              </a:rPr>
              <a:t>(</a:t>
            </a:r>
            <a:r>
              <a:rPr lang="zh-TW" altLang="en-US" sz="3000" dirty="0">
                <a:ea typeface="新細明體" charset="-120"/>
              </a:rPr>
              <a:t>通貨膨脹</a:t>
            </a:r>
            <a:r>
              <a:rPr lang="en-US" altLang="zh-TW" sz="3000" dirty="0">
                <a:ea typeface="新細明體" charset="-120"/>
              </a:rPr>
              <a:t>)</a:t>
            </a:r>
          </a:p>
          <a:p>
            <a:pPr lvl="1" eaLnBrk="1" hangingPunct="1">
              <a:lnSpc>
                <a:spcPct val="96000"/>
              </a:lnSpc>
              <a:spcBef>
                <a:spcPts val="200"/>
              </a:spcBef>
              <a:defRPr/>
            </a:pPr>
            <a:r>
              <a:rPr lang="en-US" altLang="zh-TW" sz="2600" dirty="0">
                <a:ea typeface="新細明體" charset="-120"/>
              </a:rPr>
              <a:t>The rate at which the general level of prices is rising</a:t>
            </a:r>
          </a:p>
          <a:p>
            <a:pPr lvl="1" eaLnBrk="1" hangingPunct="1">
              <a:lnSpc>
                <a:spcPct val="96000"/>
              </a:lnSpc>
              <a:spcBef>
                <a:spcPts val="200"/>
              </a:spcBef>
              <a:defRPr/>
            </a:pPr>
            <a:r>
              <a:rPr lang="en-US" altLang="zh-TW" sz="2600" dirty="0">
                <a:ea typeface="新細明體" charset="-120"/>
              </a:rPr>
              <a:t>High inflation rates are often associated with “overheated” economies, i.e., the demand for goods and services exceeds productive capacity, which leads to upward pressure on prices </a:t>
            </a:r>
          </a:p>
          <a:p>
            <a:pPr lvl="1" eaLnBrk="1" hangingPunct="1">
              <a:lnSpc>
                <a:spcPct val="96000"/>
              </a:lnSpc>
              <a:spcBef>
                <a:spcPts val="200"/>
              </a:spcBef>
              <a:defRPr/>
            </a:pPr>
            <a:r>
              <a:rPr lang="en-US" altLang="zh-TW" sz="2600" dirty="0">
                <a:ea typeface="新細明體" charset="-120"/>
              </a:rPr>
              <a:t>Trade-off between inflation and unemployment: governments stimulate the economy enough to maintain nearly full employment, but not so much as to bring inflationary pressures </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57150"/>
            <a:ext cx="9144000" cy="704850"/>
          </a:xfrm>
          <a:noFill/>
        </p:spPr>
        <p:txBody>
          <a:bodyPr lIns="90488" tIns="44450" rIns="90488" bIns="44450" anchor="b"/>
          <a:lstStyle/>
          <a:p>
            <a:pPr eaLnBrk="1" hangingPunct="1"/>
            <a:r>
              <a:rPr lang="en-US" altLang="zh-TW">
                <a:ea typeface="新細明體" charset="-120"/>
              </a:rPr>
              <a:t>Key Economic Variables</a:t>
            </a:r>
          </a:p>
        </p:txBody>
      </p:sp>
      <p:sp>
        <p:nvSpPr>
          <p:cNvPr id="15363" name="Rectangle 3"/>
          <p:cNvSpPr>
            <a:spLocks noGrp="1" noChangeArrowheads="1"/>
          </p:cNvSpPr>
          <p:nvPr>
            <p:ph type="body" idx="1"/>
          </p:nvPr>
        </p:nvSpPr>
        <p:spPr>
          <a:xfrm>
            <a:off x="304800" y="838200"/>
            <a:ext cx="8610600" cy="5867400"/>
          </a:xfrm>
        </p:spPr>
        <p:txBody>
          <a:bodyPr lIns="90488" tIns="44450" rIns="90488" bIns="44450"/>
          <a:lstStyle/>
          <a:p>
            <a:pPr eaLnBrk="1" hangingPunct="1">
              <a:spcBef>
                <a:spcPts val="500"/>
              </a:spcBef>
              <a:defRPr/>
            </a:pPr>
            <a:r>
              <a:rPr lang="en-US" altLang="zh-TW" sz="3000" dirty="0">
                <a:ea typeface="新細明體" charset="-120"/>
              </a:rPr>
              <a:t>Interest rates</a:t>
            </a:r>
            <a:r>
              <a:rPr lang="zh-TW" altLang="en-US" sz="3000" dirty="0">
                <a:ea typeface="新細明體" charset="-120"/>
              </a:rPr>
              <a:t> </a:t>
            </a:r>
            <a:r>
              <a:rPr lang="en-US" altLang="zh-TW" sz="3000" dirty="0">
                <a:ea typeface="新細明體" charset="-120"/>
              </a:rPr>
              <a:t>(</a:t>
            </a:r>
            <a:r>
              <a:rPr lang="zh-TW" altLang="en-US" sz="3000" dirty="0">
                <a:ea typeface="新細明體" charset="-120"/>
              </a:rPr>
              <a:t>利率</a:t>
            </a:r>
            <a:r>
              <a:rPr lang="en-US" altLang="zh-TW" sz="3000" dirty="0">
                <a:ea typeface="新細明體" charset="-120"/>
              </a:rPr>
              <a:t>)</a:t>
            </a:r>
          </a:p>
          <a:p>
            <a:pPr lvl="1" eaLnBrk="1" hangingPunct="1">
              <a:spcBef>
                <a:spcPts val="500"/>
              </a:spcBef>
              <a:defRPr/>
            </a:pPr>
            <a:r>
              <a:rPr lang="en-US" altLang="zh-TW" sz="2600" dirty="0">
                <a:ea typeface="新細明體" charset="-120"/>
              </a:rPr>
              <a:t>High interest rates reduce the PV of future CFs, thereby reducing the attractiveness of investment opportunities</a:t>
            </a:r>
          </a:p>
          <a:p>
            <a:pPr lvl="2" eaLnBrk="1" hangingPunct="1">
              <a:spcBef>
                <a:spcPts val="500"/>
              </a:spcBef>
              <a:defRPr/>
            </a:pPr>
            <a:r>
              <a:rPr lang="en-US" altLang="zh-TW" sz="2200" dirty="0">
                <a:ea typeface="新細明體" charset="-120"/>
              </a:rPr>
              <a:t>Therefore, high interest rates could restrain the overheated economy</a:t>
            </a:r>
          </a:p>
          <a:p>
            <a:pPr eaLnBrk="1" hangingPunct="1">
              <a:spcBef>
                <a:spcPts val="500"/>
              </a:spcBef>
              <a:defRPr/>
            </a:pPr>
            <a:r>
              <a:rPr lang="en-US" altLang="zh-TW" sz="3000" dirty="0">
                <a:ea typeface="新細明體" charset="-120"/>
              </a:rPr>
              <a:t>Budget Deficits (</a:t>
            </a:r>
            <a:r>
              <a:rPr lang="zh-TW" altLang="en-US" sz="3000" dirty="0">
                <a:ea typeface="新細明體" charset="-120"/>
              </a:rPr>
              <a:t>預算赤字</a:t>
            </a:r>
            <a:r>
              <a:rPr lang="en-US" altLang="zh-TW" sz="3000" dirty="0">
                <a:ea typeface="新細明體" charset="-120"/>
              </a:rPr>
              <a:t>)</a:t>
            </a:r>
          </a:p>
          <a:p>
            <a:pPr lvl="1" eaLnBrk="1" hangingPunct="1">
              <a:spcBef>
                <a:spcPts val="500"/>
              </a:spcBef>
              <a:defRPr/>
            </a:pPr>
            <a:r>
              <a:rPr lang="en-US" altLang="zh-TW" sz="2600" dirty="0">
                <a:ea typeface="新細明體" charset="-120"/>
              </a:rPr>
              <a:t>The budget deficit of the government is the difference between government spending and taxes</a:t>
            </a:r>
          </a:p>
          <a:p>
            <a:pPr lvl="1" eaLnBrk="1" hangingPunct="1">
              <a:spcBef>
                <a:spcPts val="500"/>
              </a:spcBef>
              <a:defRPr/>
            </a:pPr>
            <a:r>
              <a:rPr lang="en-US" altLang="zh-TW" sz="2600" dirty="0">
                <a:ea typeface="新細明體" charset="-120"/>
              </a:rPr>
              <a:t>Any budgetary shortfall must be offset by government borrowing (through issuing T-bonds)</a:t>
            </a:r>
          </a:p>
          <a:p>
            <a:pPr lvl="1" eaLnBrk="1" hangingPunct="1">
              <a:spcBef>
                <a:spcPts val="500"/>
              </a:spcBef>
              <a:defRPr/>
            </a:pPr>
            <a:r>
              <a:rPr lang="en-US" altLang="zh-TW" sz="2600" dirty="0">
                <a:ea typeface="新細明體" charset="-120"/>
              </a:rPr>
              <a:t>Large amounts of government borrowing could force up the interest rate and thus “crowd out” (</a:t>
            </a:r>
            <a:r>
              <a:rPr lang="zh-TW" altLang="en-US" sz="2600" dirty="0">
                <a:ea typeface="新細明體" charset="-120"/>
              </a:rPr>
              <a:t>排擠</a:t>
            </a:r>
            <a:r>
              <a:rPr lang="en-US" altLang="zh-TW" sz="2600" dirty="0">
                <a:ea typeface="新細明體" charset="-120"/>
              </a:rPr>
              <a:t>) private borrowing and investing</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57150"/>
            <a:ext cx="9144000" cy="704850"/>
          </a:xfrm>
          <a:noFill/>
        </p:spPr>
        <p:txBody>
          <a:bodyPr lIns="90488" tIns="44450" rIns="90488" bIns="44450" anchor="b"/>
          <a:lstStyle/>
          <a:p>
            <a:pPr eaLnBrk="1" hangingPunct="1"/>
            <a:r>
              <a:rPr lang="en-US" altLang="zh-TW" dirty="0">
                <a:ea typeface="新細明體" charset="-120"/>
              </a:rPr>
              <a:t>Key Economic Variables</a:t>
            </a:r>
          </a:p>
        </p:txBody>
      </p:sp>
      <p:sp>
        <p:nvSpPr>
          <p:cNvPr id="15363" name="Rectangle 3"/>
          <p:cNvSpPr>
            <a:spLocks noGrp="1" noChangeArrowheads="1"/>
          </p:cNvSpPr>
          <p:nvPr>
            <p:ph type="body" idx="1"/>
          </p:nvPr>
        </p:nvSpPr>
        <p:spPr>
          <a:xfrm>
            <a:off x="304800" y="762000"/>
            <a:ext cx="8610600" cy="5943600"/>
          </a:xfrm>
        </p:spPr>
        <p:txBody>
          <a:bodyPr lIns="90488" tIns="44450" rIns="90488" bIns="44450"/>
          <a:lstStyle/>
          <a:p>
            <a:pPr eaLnBrk="1" hangingPunct="1">
              <a:lnSpc>
                <a:spcPct val="95000"/>
              </a:lnSpc>
              <a:spcBef>
                <a:spcPts val="200"/>
              </a:spcBef>
              <a:defRPr/>
            </a:pPr>
            <a:r>
              <a:rPr lang="en-US" altLang="zh-TW" sz="3000" dirty="0">
                <a:ea typeface="新細明體" charset="-120"/>
              </a:rPr>
              <a:t>Sentiment</a:t>
            </a:r>
            <a:r>
              <a:rPr lang="zh-TW" altLang="en-US" sz="3000" dirty="0">
                <a:ea typeface="新細明體" charset="-120"/>
              </a:rPr>
              <a:t> </a:t>
            </a:r>
            <a:r>
              <a:rPr lang="en-US" altLang="zh-TW" sz="3000" dirty="0">
                <a:ea typeface="新細明體" charset="-120"/>
              </a:rPr>
              <a:t>indicator (</a:t>
            </a:r>
            <a:r>
              <a:rPr lang="zh-TW" altLang="en-US" sz="3000" dirty="0">
                <a:ea typeface="新細明體" charset="-120"/>
              </a:rPr>
              <a:t>心理因素指標</a:t>
            </a:r>
            <a:r>
              <a:rPr lang="en-US" altLang="zh-TW" sz="3000" dirty="0">
                <a:ea typeface="新細明體" charset="-120"/>
              </a:rPr>
              <a:t>)</a:t>
            </a:r>
          </a:p>
          <a:p>
            <a:pPr lvl="1" eaLnBrk="1" hangingPunct="1">
              <a:lnSpc>
                <a:spcPct val="95000"/>
              </a:lnSpc>
              <a:spcBef>
                <a:spcPts val="200"/>
              </a:spcBef>
              <a:defRPr/>
            </a:pPr>
            <a:r>
              <a:rPr lang="en-US" altLang="zh-TW" sz="2600" dirty="0">
                <a:ea typeface="新細明體" charset="-120"/>
              </a:rPr>
              <a:t>Consumers’ and producers’ attitude to anticipate the future of a market</a:t>
            </a:r>
          </a:p>
          <a:p>
            <a:pPr lvl="2" eaLnBrk="1" hangingPunct="1">
              <a:lnSpc>
                <a:spcPct val="95000"/>
              </a:lnSpc>
              <a:spcBef>
                <a:spcPts val="200"/>
              </a:spcBef>
              <a:defRPr/>
            </a:pPr>
            <a:r>
              <a:rPr lang="en-US" altLang="zh-TW" sz="2200" dirty="0">
                <a:ea typeface="新細明體" charset="-120"/>
              </a:rPr>
              <a:t>E.g., attention (Google trends), </a:t>
            </a:r>
            <a:r>
              <a:rPr lang="en-US" altLang="zh-TW" sz="2000" dirty="0">
                <a:ea typeface="新細明體" charset="-120"/>
              </a:rPr>
              <a:t>confidence (consumer confidence index (CCI, </a:t>
            </a:r>
            <a:r>
              <a:rPr lang="zh-TW" altLang="en-US" sz="2000" dirty="0">
                <a:ea typeface="新細明體" charset="-120"/>
              </a:rPr>
              <a:t>消費者信心指數</a:t>
            </a:r>
            <a:r>
              <a:rPr lang="en-US" altLang="zh-TW" sz="2000" dirty="0">
                <a:ea typeface="新細明體" charset="-120"/>
              </a:rPr>
              <a:t>)), </a:t>
            </a:r>
            <a:r>
              <a:rPr lang="en-US" altLang="zh-TW" sz="2200" dirty="0">
                <a:ea typeface="新細明體" charset="-120"/>
              </a:rPr>
              <a:t>optimism or pessimism (AAII Investor Sentiment: individual investors’ viewpoint for the following 6 months)</a:t>
            </a:r>
          </a:p>
          <a:p>
            <a:pPr lvl="1" eaLnBrk="1" hangingPunct="1">
              <a:lnSpc>
                <a:spcPct val="95000"/>
              </a:lnSpc>
              <a:spcBef>
                <a:spcPts val="200"/>
              </a:spcBef>
              <a:defRPr/>
            </a:pPr>
            <a:r>
              <a:rPr lang="en-US" altLang="zh-TW" sz="2600" dirty="0">
                <a:ea typeface="新細明體" charset="-120"/>
              </a:rPr>
              <a:t>Sentiment, which is not a observable financial factor, could influence how much consumption and investment will pursued and thus affect the aggregate demand for goods and services</a:t>
            </a:r>
          </a:p>
          <a:p>
            <a:pPr eaLnBrk="1" hangingPunct="1">
              <a:lnSpc>
                <a:spcPct val="95000"/>
              </a:lnSpc>
              <a:spcBef>
                <a:spcPts val="200"/>
              </a:spcBef>
              <a:defRPr/>
            </a:pPr>
            <a:r>
              <a:rPr lang="en-US" altLang="zh-TW" sz="3000" dirty="0">
                <a:ea typeface="新細明體" charset="-120"/>
              </a:rPr>
              <a:t>P/E ratio (</a:t>
            </a:r>
            <a:r>
              <a:rPr lang="zh-TW" altLang="en-US" sz="3000" dirty="0">
                <a:ea typeface="新細明體" charset="-120"/>
              </a:rPr>
              <a:t>本益比</a:t>
            </a:r>
            <a:r>
              <a:rPr lang="en-US" altLang="zh-TW" sz="3000" dirty="0">
                <a:ea typeface="新細明體" charset="-120"/>
              </a:rPr>
              <a:t>)</a:t>
            </a:r>
            <a:r>
              <a:rPr lang="zh-TW" altLang="en-US" sz="3000" dirty="0">
                <a:ea typeface="新細明體" charset="-120"/>
              </a:rPr>
              <a:t> </a:t>
            </a:r>
            <a:r>
              <a:rPr lang="en-US" altLang="zh-TW" sz="3000" dirty="0">
                <a:ea typeface="新細明體" charset="-120"/>
              </a:rPr>
              <a:t>rule: </a:t>
            </a:r>
          </a:p>
          <a:p>
            <a:pPr lvl="1" eaLnBrk="1" hangingPunct="1">
              <a:lnSpc>
                <a:spcPct val="95000"/>
              </a:lnSpc>
              <a:spcBef>
                <a:spcPts val="200"/>
              </a:spcBef>
              <a:defRPr/>
            </a:pPr>
            <a:r>
              <a:rPr lang="en-US" altLang="zh-TW" sz="2600" dirty="0">
                <a:ea typeface="新細明體" charset="-120"/>
              </a:rPr>
              <a:t>For S&amp;P 500 index, the P/E ratio tends to be in the range of 12 to 25 (see the next slide)</a:t>
            </a:r>
          </a:p>
          <a:p>
            <a:pPr lvl="1" eaLnBrk="1" hangingPunct="1">
              <a:lnSpc>
                <a:spcPct val="95000"/>
              </a:lnSpc>
              <a:spcBef>
                <a:spcPts val="200"/>
              </a:spcBef>
              <a:defRPr/>
            </a:pPr>
            <a:r>
              <a:rPr lang="en-US" altLang="zh-TW" sz="2600" dirty="0">
                <a:ea typeface="新細明體" charset="-120"/>
              </a:rPr>
              <a:t>The exact P/E ratios for market indexes vary with the above mentioned economic variables</a:t>
            </a:r>
            <a:endParaRPr lang="en-US" altLang="zh-TW" sz="2800" dirty="0">
              <a:ea typeface="新細明體" charset="-120"/>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76200"/>
            <a:ext cx="9144000" cy="800100"/>
          </a:xfrm>
          <a:noFill/>
        </p:spPr>
        <p:txBody>
          <a:bodyPr/>
          <a:lstStyle/>
          <a:p>
            <a:pPr eaLnBrk="1" hangingPunct="1"/>
            <a:r>
              <a:rPr lang="en-US" altLang="zh-TW" sz="3600" dirty="0">
                <a:ea typeface="新細明體" charset="-120"/>
              </a:rPr>
              <a:t>S&amp;P 500 versus EPS Estimate</a:t>
            </a:r>
          </a:p>
        </p:txBody>
      </p:sp>
      <p:sp>
        <p:nvSpPr>
          <p:cNvPr id="15364" name="文字方塊 17"/>
          <p:cNvSpPr txBox="1">
            <a:spLocks noChangeArrowheads="1"/>
          </p:cNvSpPr>
          <p:nvPr/>
        </p:nvSpPr>
        <p:spPr bwMode="auto">
          <a:xfrm>
            <a:off x="228600" y="5243512"/>
            <a:ext cx="8686800" cy="1000274"/>
          </a:xfrm>
          <a:prstGeom prst="rect">
            <a:avLst/>
          </a:prstGeom>
          <a:noFill/>
          <a:ln w="9525">
            <a:noFill/>
            <a:miter lim="800000"/>
            <a:headEnd/>
            <a:tailEnd/>
          </a:ln>
        </p:spPr>
        <p:txBody>
          <a:bodyPr>
            <a:spAutoFit/>
          </a:bodyPr>
          <a:lstStyle/>
          <a:p>
            <a:pPr marL="271463" indent="-271463">
              <a:spcBef>
                <a:spcPts val="600"/>
              </a:spcBef>
              <a:defRPr/>
            </a:pPr>
            <a:r>
              <a:rPr lang="en-US" altLang="zh-TW" sz="1800" dirty="0">
                <a:latin typeface="+mn-lt"/>
                <a:ea typeface="新細明體" charset="-120"/>
                <a:cs typeface="Times New Roman" pitchFamily="18" charset="0"/>
              </a:rPr>
              <a:t>※</a:t>
            </a:r>
            <a:r>
              <a:rPr lang="zh-TW" altLang="en-US" sz="1800" dirty="0">
                <a:latin typeface="+mn-lt"/>
                <a:ea typeface="新細明體" charset="-120"/>
                <a:cs typeface="Times New Roman" pitchFamily="18" charset="0"/>
              </a:rPr>
              <a:t> </a:t>
            </a:r>
            <a:r>
              <a:rPr lang="en-US" altLang="zh-TW" sz="1800" dirty="0">
                <a:latin typeface="+mn-lt"/>
                <a:ea typeface="新細明體" charset="-120"/>
                <a:cs typeface="Times New Roman" pitchFamily="18" charset="0"/>
              </a:rPr>
              <a:t>EPS is defined as the earnings per share for the S&amp;P 500 index portfolio</a:t>
            </a:r>
          </a:p>
          <a:p>
            <a:pPr marL="271463" indent="-271463">
              <a:spcBef>
                <a:spcPts val="600"/>
              </a:spcBef>
              <a:defRPr/>
            </a:pPr>
            <a:r>
              <a:rPr lang="en-US" altLang="zh-TW" sz="1800" dirty="0">
                <a:latin typeface="+mn-lt"/>
                <a:ea typeface="新細明體" charset="-120"/>
                <a:cs typeface="Times New Roman" pitchFamily="18" charset="0"/>
              </a:rPr>
              <a:t>※</a:t>
            </a:r>
            <a:r>
              <a:rPr lang="zh-TW" altLang="en-US" sz="1800" dirty="0">
                <a:latin typeface="+mn-lt"/>
                <a:ea typeface="新細明體" charset="-120"/>
                <a:cs typeface="Times New Roman" pitchFamily="18" charset="0"/>
              </a:rPr>
              <a:t> </a:t>
            </a:r>
            <a:r>
              <a:rPr lang="en-US" altLang="zh-TW" sz="1800" dirty="0">
                <a:latin typeface="+mn-lt"/>
                <a:ea typeface="新細明體" charset="-120"/>
                <a:cs typeface="Times New Roman" pitchFamily="18" charset="0"/>
              </a:rPr>
              <a:t>The series of S&amp;P 500 is almost between the series of 12</a:t>
            </a:r>
            <a:r>
              <a:rPr lang="zh-TW" altLang="en-US" sz="1800" dirty="0">
                <a:latin typeface="+mn-lt"/>
                <a:ea typeface="新細明體" charset="-120"/>
                <a:cs typeface="Times New Roman" pitchFamily="18" charset="0"/>
              </a:rPr>
              <a:t> </a:t>
            </a:r>
            <a:r>
              <a:rPr lang="en-US" altLang="zh-TW" sz="1800" dirty="0">
                <a:latin typeface="+mn-lt"/>
                <a:ea typeface="新細明體" charset="-120"/>
                <a:cs typeface="Times New Roman" pitchFamily="18" charset="0"/>
              </a:rPr>
              <a:t>× EPS and 25</a:t>
            </a:r>
            <a:r>
              <a:rPr lang="zh-TW" altLang="en-US" sz="1800" dirty="0">
                <a:latin typeface="+mn-lt"/>
                <a:ea typeface="新細明體" charset="-120"/>
                <a:cs typeface="Times New Roman" pitchFamily="18" charset="0"/>
              </a:rPr>
              <a:t> </a:t>
            </a:r>
            <a:r>
              <a:rPr lang="en-US" altLang="zh-TW" sz="1800" dirty="0">
                <a:latin typeface="+mn-lt"/>
                <a:ea typeface="新細明體" charset="-120"/>
                <a:cs typeface="Times New Roman" pitchFamily="18" charset="0"/>
              </a:rPr>
              <a:t>× EPS, which implies that the P/E ratio is on average in the range from 12 to 25</a:t>
            </a:r>
          </a:p>
        </p:txBody>
      </p:sp>
      <p:pic>
        <p:nvPicPr>
          <p:cNvPr id="6" name="Picture 3">
            <a:extLst>
              <a:ext uri="{FF2B5EF4-FFF2-40B4-BE49-F238E27FC236}">
                <a16:creationId xmlns:a16="http://schemas.microsoft.com/office/drawing/2014/main" id="{08DEEE65-69EB-418E-99BC-16A6D2B9BFE8}"/>
              </a:ext>
            </a:extLst>
          </p:cNvPr>
          <p:cNvPicPr/>
          <p:nvPr/>
        </p:nvPicPr>
        <p:blipFill rotWithShape="1">
          <a:blip r:embed="rId3"/>
          <a:srcRect l="20353" t="34188" r="30609" b="20513"/>
          <a:stretch/>
        </p:blipFill>
        <p:spPr bwMode="auto">
          <a:xfrm>
            <a:off x="331152" y="876300"/>
            <a:ext cx="8481696" cy="4267200"/>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1981200" y="3139281"/>
            <a:ext cx="6324600" cy="579437"/>
          </a:xfrm>
          <a:prstGeom prst="rect">
            <a:avLst/>
          </a:prstGeom>
          <a:noFill/>
          <a:ln w="9525">
            <a:noFill/>
            <a:miter lim="800000"/>
            <a:headEnd/>
            <a:tailEnd/>
          </a:ln>
        </p:spPr>
        <p:txBody>
          <a:bodyPr>
            <a:spAutoFit/>
          </a:bodyPr>
          <a:lstStyle/>
          <a:p>
            <a:pPr>
              <a:spcBef>
                <a:spcPct val="50000"/>
              </a:spcBef>
              <a:defRPr/>
            </a:pPr>
            <a:r>
              <a:rPr lang="en-US" altLang="zh-TW" sz="3200" b="1" dirty="0">
                <a:latin typeface="+mn-lt"/>
                <a:ea typeface="新細明體" charset="-120"/>
              </a:rPr>
              <a:t>12.3  INTEREST RATES</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38100"/>
            <a:ext cx="9144000" cy="1028700"/>
          </a:xfrm>
        </p:spPr>
        <p:txBody>
          <a:bodyPr/>
          <a:lstStyle/>
          <a:p>
            <a:pPr eaLnBrk="1" hangingPunct="1"/>
            <a:r>
              <a:rPr lang="en-US" altLang="zh-TW" sz="3600" dirty="0">
                <a:ea typeface="新細明體" charset="-120"/>
              </a:rPr>
              <a:t>Interest Rates (IRs)</a:t>
            </a:r>
          </a:p>
        </p:txBody>
      </p:sp>
      <p:sp>
        <p:nvSpPr>
          <p:cNvPr id="66563" name="Rectangle 3"/>
          <p:cNvSpPr>
            <a:spLocks noGrp="1" noChangeArrowheads="1"/>
          </p:cNvSpPr>
          <p:nvPr>
            <p:ph type="body" idx="1"/>
          </p:nvPr>
        </p:nvSpPr>
        <p:spPr>
          <a:xfrm>
            <a:off x="457200" y="838200"/>
            <a:ext cx="8229600" cy="5943600"/>
          </a:xfrm>
        </p:spPr>
        <p:txBody>
          <a:bodyPr/>
          <a:lstStyle/>
          <a:p>
            <a:pPr eaLnBrk="1" hangingPunct="1">
              <a:spcBef>
                <a:spcPts val="600"/>
              </a:spcBef>
              <a:defRPr/>
            </a:pPr>
            <a:r>
              <a:rPr lang="en-US" altLang="zh-TW" sz="3000" dirty="0">
                <a:ea typeface="新細明體" charset="-120"/>
              </a:rPr>
              <a:t>The level of IRs is one of the most important macroeconomic factor to be considered in one’s investment analysis</a:t>
            </a:r>
          </a:p>
          <a:p>
            <a:pPr lvl="1" eaLnBrk="1" hangingPunct="1">
              <a:spcBef>
                <a:spcPts val="600"/>
              </a:spcBef>
              <a:defRPr/>
            </a:pPr>
            <a:r>
              <a:rPr lang="en-US" altLang="zh-TW" sz="2600" dirty="0">
                <a:ea typeface="新細明體" charset="-120"/>
              </a:rPr>
              <a:t>Forecasts of IRs</a:t>
            </a:r>
            <a:r>
              <a:rPr lang="zh-TW" altLang="en-US" sz="2600" dirty="0">
                <a:ea typeface="新細明體" charset="-120"/>
              </a:rPr>
              <a:t> </a:t>
            </a:r>
            <a:r>
              <a:rPr lang="en-US" altLang="zh-TW" sz="2600" dirty="0">
                <a:ea typeface="新細明體" charset="-120"/>
              </a:rPr>
              <a:t>affect present values and thus expected returns for investments (especially fixed-income investments)</a:t>
            </a:r>
          </a:p>
          <a:p>
            <a:pPr lvl="1" eaLnBrk="1" hangingPunct="1">
              <a:spcBef>
                <a:spcPts val="600"/>
              </a:spcBef>
              <a:defRPr/>
            </a:pPr>
            <a:r>
              <a:rPr lang="en-US" altLang="zh-TW" sz="2600" dirty="0">
                <a:ea typeface="新細明體" charset="-120"/>
              </a:rPr>
              <a:t>For stock markets, increases in IRs tend to be bad news</a:t>
            </a:r>
          </a:p>
          <a:p>
            <a:pPr lvl="2" eaLnBrk="1" hangingPunct="1">
              <a:spcBef>
                <a:spcPts val="600"/>
              </a:spcBef>
              <a:defRPr/>
            </a:pPr>
            <a:r>
              <a:rPr lang="en-US" altLang="zh-TW" sz="2200" dirty="0">
                <a:ea typeface="新細明體" charset="-120"/>
              </a:rPr>
              <a:t>High IRs reduce the PVs of stock investment</a:t>
            </a:r>
          </a:p>
          <a:p>
            <a:pPr lvl="2" eaLnBrk="1" hangingPunct="1">
              <a:spcBef>
                <a:spcPts val="600"/>
              </a:spcBef>
              <a:defRPr/>
            </a:pPr>
            <a:r>
              <a:rPr lang="en-US" altLang="zh-TW" sz="2200" dirty="0">
                <a:ea typeface="新細明體" charset="-120"/>
              </a:rPr>
              <a:t>High IRs attract investors to deposit capital in banks (or invest in fixed-income securities offering high yields) and thus affect the incentive to invest in stocks</a:t>
            </a:r>
          </a:p>
          <a:p>
            <a:pPr lvl="1" eaLnBrk="1" hangingPunct="1">
              <a:spcBef>
                <a:spcPts val="600"/>
              </a:spcBef>
              <a:defRPr/>
            </a:pPr>
            <a:r>
              <a:rPr lang="en-US" altLang="zh-TW" sz="2600" dirty="0">
                <a:ea typeface="新細明體" charset="-120"/>
              </a:rPr>
              <a:t>Forecasting IRs is one of the most difficult parts in both macroeconomics and finance</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3175"/>
            <a:ext cx="9144000" cy="952500"/>
          </a:xfrm>
        </p:spPr>
        <p:txBody>
          <a:bodyPr/>
          <a:lstStyle/>
          <a:p>
            <a:pPr eaLnBrk="1" hangingPunct="1"/>
            <a:r>
              <a:rPr lang="en-US" altLang="zh-TW" sz="3600" dirty="0">
                <a:ea typeface="新細明體" charset="-120"/>
              </a:rPr>
              <a:t>Interest Rates (IRs)</a:t>
            </a:r>
          </a:p>
        </p:txBody>
      </p:sp>
      <p:sp>
        <p:nvSpPr>
          <p:cNvPr id="66563" name="Rectangle 3"/>
          <p:cNvSpPr>
            <a:spLocks noGrp="1" noChangeArrowheads="1"/>
          </p:cNvSpPr>
          <p:nvPr>
            <p:ph type="body" idx="1"/>
          </p:nvPr>
        </p:nvSpPr>
        <p:spPr>
          <a:xfrm>
            <a:off x="381000" y="803275"/>
            <a:ext cx="8534400" cy="5902325"/>
          </a:xfrm>
        </p:spPr>
        <p:txBody>
          <a:bodyPr/>
          <a:lstStyle/>
          <a:p>
            <a:pPr marL="342900" lvl="1" indent="-342900" eaLnBrk="1" hangingPunct="1">
              <a:spcBef>
                <a:spcPts val="600"/>
              </a:spcBef>
              <a:buClr>
                <a:schemeClr val="hlink"/>
              </a:buClr>
              <a:buSzPct val="90000"/>
              <a:buFontTx/>
              <a:buBlip>
                <a:blip r:embed="rId3"/>
              </a:buBlip>
              <a:defRPr/>
            </a:pPr>
            <a:r>
              <a:rPr lang="en-US" altLang="zh-TW" sz="3000" dirty="0">
                <a:ea typeface="新細明體" charset="-120"/>
              </a:rPr>
              <a:t>Four factors determining the IRs</a:t>
            </a:r>
          </a:p>
          <a:p>
            <a:pPr marL="742950" lvl="2" indent="-342900" eaLnBrk="1" hangingPunct="1">
              <a:spcBef>
                <a:spcPts val="600"/>
              </a:spcBef>
              <a:buClr>
                <a:schemeClr val="hlink"/>
              </a:buClr>
              <a:buFont typeface="Wingdings" pitchFamily="2" charset="2"/>
              <a:buNone/>
              <a:defRPr/>
            </a:pPr>
            <a:r>
              <a:rPr lang="en-US" altLang="zh-TW" sz="2600" dirty="0">
                <a:ea typeface="新細明體" charset="-120"/>
              </a:rPr>
              <a:t>※ The first three factors determine the level of real interest rates (</a:t>
            </a:r>
            <a:r>
              <a:rPr lang="zh-TW" altLang="en-US" sz="2600" dirty="0">
                <a:ea typeface="新細明體" charset="-120"/>
              </a:rPr>
              <a:t>實質利率</a:t>
            </a:r>
            <a:r>
              <a:rPr lang="en-US" altLang="zh-TW" sz="2600" dirty="0">
                <a:ea typeface="新細明體" charset="-120"/>
              </a:rPr>
              <a:t>)</a:t>
            </a:r>
            <a:r>
              <a:rPr lang="zh-TW" altLang="en-US" sz="2600" dirty="0">
                <a:ea typeface="新細明體" charset="-120"/>
              </a:rPr>
              <a:t> </a:t>
            </a:r>
            <a:r>
              <a:rPr lang="en-US" altLang="zh-TW" sz="2600" dirty="0">
                <a:ea typeface="新細明體" charset="-120"/>
              </a:rPr>
              <a:t>(see Slides 12-16 and 12-17) and the last factor (see Slide 12-18) is the expected inflation rate</a:t>
            </a:r>
            <a:r>
              <a:rPr lang="zh-TW" altLang="en-US" sz="2600" dirty="0">
                <a:ea typeface="新細明體" charset="-120"/>
              </a:rPr>
              <a:t> </a:t>
            </a:r>
            <a:r>
              <a:rPr lang="en-US" altLang="zh-TW" sz="2600" dirty="0">
                <a:ea typeface="新細明體" charset="-120"/>
              </a:rPr>
              <a:t>(</a:t>
            </a:r>
            <a:r>
              <a:rPr lang="zh-TW" altLang="en-US" sz="2600" dirty="0">
                <a:ea typeface="新細明體" charset="-120"/>
              </a:rPr>
              <a:t>期望物價成長率</a:t>
            </a:r>
            <a:r>
              <a:rPr lang="en-US" altLang="zh-TW" sz="2600" dirty="0">
                <a:ea typeface="新細明體" charset="-120"/>
              </a:rPr>
              <a:t>)</a:t>
            </a:r>
          </a:p>
          <a:p>
            <a:pPr lvl="1" eaLnBrk="1" hangingPunct="1">
              <a:spcBef>
                <a:spcPts val="600"/>
              </a:spcBef>
              <a:buFontTx/>
              <a:buNone/>
              <a:defRPr/>
            </a:pPr>
            <a:r>
              <a:rPr lang="en-US" altLang="zh-TW" sz="2600" dirty="0">
                <a:ea typeface="新細明體" charset="-120"/>
              </a:rPr>
              <a:t>1. Supply of funds from savers, primarily households</a:t>
            </a:r>
          </a:p>
          <a:p>
            <a:pPr lvl="2" eaLnBrk="1" hangingPunct="1">
              <a:spcBef>
                <a:spcPts val="600"/>
              </a:spcBef>
              <a:defRPr/>
            </a:pPr>
            <a:r>
              <a:rPr lang="en-US" altLang="zh-TW" sz="2200" dirty="0">
                <a:ea typeface="新細明體" charset="-120"/>
              </a:rPr>
              <a:t>Supply </a:t>
            </a:r>
            <a:r>
              <a:rPr lang="zh-TW" altLang="en-US" sz="2200" dirty="0">
                <a:ea typeface="新細明體" charset="-120"/>
              </a:rPr>
              <a:t>↑ </a:t>
            </a:r>
            <a:r>
              <a:rPr lang="en-US" altLang="zh-TW" sz="2000" dirty="0">
                <a:sym typeface="Symbol"/>
              </a:rPr>
              <a:t></a:t>
            </a:r>
            <a:r>
              <a:rPr lang="en-US" altLang="zh-TW" sz="2200" dirty="0">
                <a:ea typeface="新細明體" charset="-120"/>
              </a:rPr>
              <a:t> the supply curve is shifted to the right </a:t>
            </a:r>
            <a:r>
              <a:rPr lang="en-US" altLang="zh-TW" sz="2000" dirty="0">
                <a:sym typeface="Symbol"/>
              </a:rPr>
              <a:t> </a:t>
            </a:r>
            <a:r>
              <a:rPr lang="en-US" altLang="zh-TW" sz="2200" dirty="0">
                <a:ea typeface="新細明體" charset="-120"/>
              </a:rPr>
              <a:t>equilibrium real IR </a:t>
            </a:r>
            <a:r>
              <a:rPr lang="zh-TW" altLang="en-US" sz="2200" dirty="0">
                <a:ea typeface="新細明體" charset="-120"/>
              </a:rPr>
              <a:t>↓</a:t>
            </a:r>
            <a:endParaRPr lang="en-US" altLang="zh-TW" sz="2200" dirty="0">
              <a:ea typeface="新細明體" charset="-120"/>
            </a:endParaRPr>
          </a:p>
          <a:p>
            <a:pPr lvl="1" eaLnBrk="1" hangingPunct="1">
              <a:spcBef>
                <a:spcPts val="600"/>
              </a:spcBef>
              <a:buFontTx/>
              <a:buNone/>
              <a:defRPr/>
            </a:pPr>
            <a:r>
              <a:rPr lang="en-US" altLang="zh-TW" sz="2600" dirty="0">
                <a:ea typeface="新細明體" charset="-120"/>
              </a:rPr>
              <a:t>2. Demand for funds from businesses</a:t>
            </a:r>
          </a:p>
          <a:p>
            <a:pPr lvl="2" eaLnBrk="1" hangingPunct="1">
              <a:spcBef>
                <a:spcPts val="600"/>
              </a:spcBef>
              <a:defRPr/>
            </a:pPr>
            <a:r>
              <a:rPr lang="en-US" altLang="zh-TW" sz="2200" dirty="0">
                <a:ea typeface="新細明體" charset="-120"/>
              </a:rPr>
              <a:t>Demand</a:t>
            </a:r>
            <a:r>
              <a:rPr lang="zh-TW" altLang="en-US" sz="2200" dirty="0">
                <a:ea typeface="新細明體" charset="-120"/>
              </a:rPr>
              <a:t> ↑</a:t>
            </a:r>
            <a:r>
              <a:rPr lang="en-US" altLang="zh-TW" sz="2200" dirty="0">
                <a:ea typeface="新細明體" charset="-120"/>
                <a:sym typeface="Symbol"/>
              </a:rPr>
              <a:t> </a:t>
            </a:r>
            <a:r>
              <a:rPr lang="en-US" altLang="zh-TW" sz="2200" dirty="0">
                <a:ea typeface="新細明體" charset="-120"/>
              </a:rPr>
              <a:t> the demand curve is shifted to the right </a:t>
            </a:r>
            <a:r>
              <a:rPr lang="en-US" altLang="zh-TW" sz="2200" dirty="0">
                <a:ea typeface="新細明體" charset="-120"/>
                <a:sym typeface="Symbol"/>
              </a:rPr>
              <a:t> </a:t>
            </a:r>
            <a:r>
              <a:rPr lang="en-US" altLang="zh-TW" sz="2200" dirty="0">
                <a:ea typeface="新細明體" charset="-120"/>
              </a:rPr>
              <a:t>equilibrium real IR</a:t>
            </a:r>
            <a:r>
              <a:rPr lang="zh-TW" altLang="en-US" sz="2200" dirty="0">
                <a:ea typeface="新細明體" charset="-120"/>
              </a:rPr>
              <a:t> ↑ </a:t>
            </a:r>
            <a:r>
              <a:rPr lang="en-US" altLang="zh-TW" sz="2200" dirty="0">
                <a:ea typeface="新細明體" charset="-120"/>
              </a:rPr>
              <a:t>(from point E to point E’)</a:t>
            </a:r>
          </a:p>
          <a:p>
            <a:pPr lvl="1" eaLnBrk="1" hangingPunct="1">
              <a:spcBef>
                <a:spcPts val="600"/>
              </a:spcBef>
              <a:buFontTx/>
              <a:buNone/>
              <a:defRPr/>
            </a:pPr>
            <a:r>
              <a:rPr lang="en-US" altLang="zh-TW" sz="2600" dirty="0">
                <a:ea typeface="新細明體" charset="-120"/>
              </a:rPr>
              <a:t>3. Government’s net supply or demand for funds</a:t>
            </a:r>
          </a:p>
          <a:p>
            <a:pPr lvl="2" eaLnBrk="1" hangingPunct="1">
              <a:spcBef>
                <a:spcPts val="600"/>
              </a:spcBef>
              <a:defRPr/>
            </a:pPr>
            <a:r>
              <a:rPr lang="en-US" altLang="zh-TW" sz="2200" dirty="0">
                <a:ea typeface="新細明體" charset="-120"/>
              </a:rPr>
              <a:t>Money supply </a:t>
            </a:r>
            <a:r>
              <a:rPr lang="zh-TW" altLang="en-US" sz="2200" dirty="0">
                <a:ea typeface="新細明體" charset="-120"/>
              </a:rPr>
              <a:t>↑ </a:t>
            </a:r>
            <a:r>
              <a:rPr lang="en-US" altLang="zh-TW" sz="2200" dirty="0">
                <a:ea typeface="新細明體" charset="-120"/>
                <a:sym typeface="Symbol"/>
              </a:rPr>
              <a:t></a:t>
            </a:r>
            <a:r>
              <a:rPr lang="en-US" altLang="zh-TW" sz="2200" dirty="0">
                <a:ea typeface="新細明體" charset="-120"/>
              </a:rPr>
              <a:t> real IR </a:t>
            </a:r>
            <a:r>
              <a:rPr lang="zh-TW" altLang="en-US" sz="2200" dirty="0">
                <a:ea typeface="新細明體" charset="-120"/>
              </a:rPr>
              <a:t>↓ </a:t>
            </a:r>
            <a:r>
              <a:rPr lang="en-US" altLang="zh-TW" sz="2200" dirty="0">
                <a:ea typeface="新細明體" charset="-120"/>
              </a:rPr>
              <a:t>(stimulate economic growth)</a:t>
            </a:r>
          </a:p>
          <a:p>
            <a:pPr lvl="2" eaLnBrk="1" hangingPunct="1">
              <a:spcBef>
                <a:spcPts val="600"/>
              </a:spcBef>
              <a:defRPr/>
            </a:pPr>
            <a:r>
              <a:rPr lang="en-US" altLang="zh-TW" sz="2200" dirty="0">
                <a:ea typeface="新細明體" charset="-120"/>
              </a:rPr>
              <a:t>Government borrowing demand </a:t>
            </a:r>
            <a:r>
              <a:rPr lang="zh-TW" altLang="en-US" sz="2200" dirty="0">
                <a:ea typeface="新細明體" charset="-120"/>
              </a:rPr>
              <a:t>↑ </a:t>
            </a:r>
            <a:r>
              <a:rPr lang="en-US" altLang="zh-TW" sz="2200" dirty="0">
                <a:ea typeface="新細明體" charset="-120"/>
                <a:sym typeface="Symbol"/>
              </a:rPr>
              <a:t></a:t>
            </a:r>
            <a:r>
              <a:rPr lang="en-US" altLang="zh-TW" sz="2200" dirty="0">
                <a:ea typeface="新細明體" charset="-120"/>
              </a:rPr>
              <a:t> real IR</a:t>
            </a:r>
            <a:r>
              <a:rPr lang="zh-TW" altLang="en-US" sz="2200" dirty="0">
                <a:ea typeface="新細明體" charset="-120"/>
              </a:rPr>
              <a:t> ↑ </a:t>
            </a:r>
            <a:endParaRPr lang="en-US" altLang="zh-TW" sz="2200" dirty="0">
              <a:ea typeface="新細明體" charset="-120"/>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152400"/>
            <a:ext cx="9144000" cy="952500"/>
          </a:xfrm>
          <a:noFill/>
        </p:spPr>
        <p:txBody>
          <a:bodyPr/>
          <a:lstStyle/>
          <a:p>
            <a:pPr eaLnBrk="1" hangingPunct="1"/>
            <a:r>
              <a:rPr lang="en-US" altLang="zh-TW" sz="3600" dirty="0">
                <a:ea typeface="新細明體" charset="-120"/>
              </a:rPr>
              <a:t>Determination of the Equilibrium Real Interest Rate</a:t>
            </a:r>
          </a:p>
        </p:txBody>
      </p:sp>
      <p:sp>
        <p:nvSpPr>
          <p:cNvPr id="19460" name="文字方塊 3"/>
          <p:cNvSpPr txBox="1">
            <a:spLocks noChangeArrowheads="1"/>
          </p:cNvSpPr>
          <p:nvPr/>
        </p:nvSpPr>
        <p:spPr bwMode="auto">
          <a:xfrm>
            <a:off x="304800" y="5046663"/>
            <a:ext cx="8763000" cy="1277937"/>
          </a:xfrm>
          <a:prstGeom prst="rect">
            <a:avLst/>
          </a:prstGeom>
          <a:noFill/>
          <a:ln w="9525">
            <a:noFill/>
            <a:miter lim="800000"/>
            <a:headEnd/>
            <a:tailEnd/>
          </a:ln>
        </p:spPr>
        <p:txBody>
          <a:bodyPr>
            <a:spAutoFit/>
          </a:bodyPr>
          <a:lstStyle/>
          <a:p>
            <a:pPr marL="271463" indent="-271463">
              <a:spcBef>
                <a:spcPts val="600"/>
              </a:spcBef>
              <a:defRPr/>
            </a:pPr>
            <a:r>
              <a:rPr lang="en-US" altLang="zh-TW" sz="1800" dirty="0">
                <a:latin typeface="+mn-lt"/>
                <a:ea typeface="新細明體" charset="-120"/>
              </a:rPr>
              <a:t>※</a:t>
            </a:r>
            <a:r>
              <a:rPr lang="zh-TW" altLang="en-US" sz="1800" dirty="0">
                <a:latin typeface="+mn-lt"/>
                <a:ea typeface="新細明體" charset="-120"/>
              </a:rPr>
              <a:t> </a:t>
            </a:r>
            <a:r>
              <a:rPr lang="en-US" altLang="zh-TW" sz="1800" dirty="0">
                <a:latin typeface="+mn-lt"/>
                <a:ea typeface="新細明體" charset="-120"/>
              </a:rPr>
              <a:t>The fund-supply curve slopes up from left to right because the higher the real interest rate, the greater the fund supply from household savings</a:t>
            </a:r>
          </a:p>
          <a:p>
            <a:pPr marL="271463" indent="-271463">
              <a:spcBef>
                <a:spcPts val="600"/>
              </a:spcBef>
              <a:defRPr/>
            </a:pPr>
            <a:r>
              <a:rPr lang="en-US" altLang="zh-TW" sz="1800" dirty="0">
                <a:latin typeface="+mn-lt"/>
                <a:ea typeface="新細明體" charset="-120"/>
              </a:rPr>
              <a:t>※ The fund-demand curve slopes down from left to right because the lower the real interest rate, the more projects firms will undertake, due to the lower capital cost</a:t>
            </a:r>
            <a:endParaRPr lang="zh-TW" altLang="en-US" sz="1800" dirty="0">
              <a:latin typeface="+mn-lt"/>
              <a:ea typeface="新細明體" charset="-120"/>
            </a:endParaRPr>
          </a:p>
        </p:txBody>
      </p:sp>
      <p:pic>
        <p:nvPicPr>
          <p:cNvPr id="7" name="Picture 2">
            <a:extLst>
              <a:ext uri="{FF2B5EF4-FFF2-40B4-BE49-F238E27FC236}">
                <a16:creationId xmlns:a16="http://schemas.microsoft.com/office/drawing/2014/main" id="{7C08CAD1-C958-4F4D-8822-037522FBD1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1371600"/>
            <a:ext cx="66675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38100"/>
            <a:ext cx="9144000" cy="952500"/>
          </a:xfrm>
        </p:spPr>
        <p:txBody>
          <a:bodyPr/>
          <a:lstStyle/>
          <a:p>
            <a:pPr eaLnBrk="1" hangingPunct="1"/>
            <a:r>
              <a:rPr lang="en-US" altLang="zh-TW" sz="3600" dirty="0">
                <a:ea typeface="新細明體" charset="-120"/>
              </a:rPr>
              <a:t>Interest Rates</a:t>
            </a:r>
            <a:r>
              <a:rPr lang="zh-TW" altLang="en-US" sz="3600" dirty="0">
                <a:ea typeface="新細明體" charset="-120"/>
              </a:rPr>
              <a:t> </a:t>
            </a:r>
            <a:r>
              <a:rPr lang="en-US" altLang="zh-TW" sz="3600" dirty="0">
                <a:ea typeface="新細明體" charset="-120"/>
              </a:rPr>
              <a:t>(IRs)</a:t>
            </a:r>
          </a:p>
        </p:txBody>
      </p:sp>
      <p:sp>
        <p:nvSpPr>
          <p:cNvPr id="66563" name="Rectangle 3"/>
          <p:cNvSpPr>
            <a:spLocks noGrp="1" noChangeArrowheads="1"/>
          </p:cNvSpPr>
          <p:nvPr>
            <p:ph type="body" idx="1"/>
          </p:nvPr>
        </p:nvSpPr>
        <p:spPr>
          <a:xfrm>
            <a:off x="304800" y="914400"/>
            <a:ext cx="8610600" cy="5216525"/>
          </a:xfrm>
        </p:spPr>
        <p:txBody>
          <a:bodyPr/>
          <a:lstStyle/>
          <a:p>
            <a:pPr lvl="1" eaLnBrk="1" hangingPunct="1">
              <a:spcBef>
                <a:spcPts val="600"/>
              </a:spcBef>
              <a:buFontTx/>
              <a:buNone/>
              <a:defRPr/>
            </a:pPr>
            <a:r>
              <a:rPr lang="en-US" altLang="zh-TW" sz="2600" dirty="0">
                <a:ea typeface="新細明體" charset="-120"/>
              </a:rPr>
              <a:t>4. Expected rate of inflation</a:t>
            </a:r>
          </a:p>
          <a:p>
            <a:pPr lvl="2" eaLnBrk="1" hangingPunct="1">
              <a:spcBef>
                <a:spcPts val="600"/>
              </a:spcBef>
              <a:defRPr/>
            </a:pPr>
            <a:r>
              <a:rPr lang="en-US" altLang="zh-TW" sz="2200" dirty="0">
                <a:ea typeface="新細明體" charset="-120"/>
              </a:rPr>
              <a:t>(Nominal) interest rates contain a premium for expected inflation</a:t>
            </a:r>
          </a:p>
          <a:p>
            <a:pPr lvl="2" eaLnBrk="1" hangingPunct="1">
              <a:spcBef>
                <a:spcPts val="600"/>
              </a:spcBef>
              <a:defRPr/>
            </a:pPr>
            <a:r>
              <a:rPr lang="en-US" altLang="zh-TW" sz="2200" dirty="0">
                <a:ea typeface="新細明體" charset="-120"/>
              </a:rPr>
              <a:t>The Federal Reserve typically raises (nominal) interest rates proactively when inflation is expected to increase</a:t>
            </a:r>
          </a:p>
          <a:p>
            <a:pPr marL="801688" lvl="1" indent="-344488" eaLnBrk="1" hangingPunct="1">
              <a:spcBef>
                <a:spcPts val="600"/>
              </a:spcBef>
              <a:buNone/>
              <a:defRPr/>
            </a:pPr>
            <a:r>
              <a:rPr lang="en-US" altLang="zh-TW" sz="2600" dirty="0">
                <a:ea typeface="新細明體" charset="-120"/>
              </a:rPr>
              <a:t>※</a:t>
            </a:r>
            <a:r>
              <a:rPr lang="zh-TW" altLang="en-US" sz="2600" dirty="0">
                <a:ea typeface="新細明體" charset="-120"/>
              </a:rPr>
              <a:t> </a:t>
            </a:r>
            <a:r>
              <a:rPr lang="en-US" altLang="zh-TW" sz="2600" dirty="0">
                <a:ea typeface="新細明體" charset="-120"/>
              </a:rPr>
              <a:t>To obtain the nominal interest rate (</a:t>
            </a:r>
            <a:r>
              <a:rPr lang="zh-TW" altLang="en-US" sz="2600" dirty="0">
                <a:ea typeface="新細明體" charset="-120"/>
              </a:rPr>
              <a:t>名目利率</a:t>
            </a:r>
            <a:r>
              <a:rPr lang="en-US" altLang="zh-TW" sz="2600" dirty="0">
                <a:ea typeface="新細明體" charset="-120"/>
              </a:rPr>
              <a:t>), one needs to add the expected inflation rate to the equilibrium real rate</a:t>
            </a:r>
            <a:r>
              <a:rPr lang="zh-TW" altLang="en-US" sz="2600" dirty="0">
                <a:ea typeface="新細明體" charset="-120"/>
              </a:rPr>
              <a:t> </a:t>
            </a:r>
            <a:r>
              <a:rPr lang="en-US" altLang="zh-TW" sz="2600" dirty="0">
                <a:ea typeface="新細明體" charset="-120"/>
              </a:rPr>
              <a:t>(</a:t>
            </a:r>
            <a:r>
              <a:rPr lang="zh-TW" altLang="en-US" sz="2600" dirty="0">
                <a:ea typeface="新細明體" charset="-120"/>
              </a:rPr>
              <a:t>均衡實質利率</a:t>
            </a:r>
            <a:r>
              <a:rPr lang="en-US" altLang="zh-TW" sz="2600" dirty="0">
                <a:ea typeface="新細明體" charset="-120"/>
              </a:rPr>
              <a:t>)</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838200" y="3073400"/>
            <a:ext cx="7772400" cy="584200"/>
          </a:xfrm>
          <a:prstGeom prst="rect">
            <a:avLst/>
          </a:prstGeom>
          <a:noFill/>
          <a:ln w="9525">
            <a:noFill/>
            <a:miter lim="800000"/>
            <a:headEnd/>
            <a:tailEnd/>
          </a:ln>
        </p:spPr>
        <p:txBody>
          <a:bodyPr>
            <a:spAutoFit/>
          </a:bodyPr>
          <a:lstStyle/>
          <a:p>
            <a:pPr>
              <a:spcBef>
                <a:spcPct val="50000"/>
              </a:spcBef>
              <a:defRPr/>
            </a:pPr>
            <a:r>
              <a:rPr lang="en-US" altLang="zh-TW" sz="3200" b="1" dirty="0">
                <a:latin typeface="+mn-lt"/>
                <a:ea typeface="新細明體" charset="-120"/>
              </a:rPr>
              <a:t>12.4  DEMAND AND SUPPLY SHOCKS</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38100"/>
            <a:ext cx="9144000" cy="876300"/>
          </a:xfrm>
        </p:spPr>
        <p:txBody>
          <a:bodyPr/>
          <a:lstStyle/>
          <a:p>
            <a:pPr eaLnBrk="1" hangingPunct="1"/>
            <a:r>
              <a:rPr lang="en-US" altLang="zh-TW">
                <a:ea typeface="新細明體" charset="-120"/>
              </a:rPr>
              <a:t>Framework of Security Analysis</a:t>
            </a:r>
          </a:p>
        </p:txBody>
      </p:sp>
      <p:sp>
        <p:nvSpPr>
          <p:cNvPr id="79875" name="Rectangle 3"/>
          <p:cNvSpPr>
            <a:spLocks noGrp="1" noChangeArrowheads="1"/>
          </p:cNvSpPr>
          <p:nvPr>
            <p:ph type="body" idx="1"/>
          </p:nvPr>
        </p:nvSpPr>
        <p:spPr>
          <a:xfrm>
            <a:off x="457200" y="762000"/>
            <a:ext cx="8229600" cy="6096000"/>
          </a:xfrm>
        </p:spPr>
        <p:txBody>
          <a:bodyPr/>
          <a:lstStyle/>
          <a:p>
            <a:pPr eaLnBrk="1" hangingPunct="1">
              <a:lnSpc>
                <a:spcPct val="98000"/>
              </a:lnSpc>
              <a:spcBef>
                <a:spcPts val="400"/>
              </a:spcBef>
              <a:defRPr/>
            </a:pPr>
            <a:r>
              <a:rPr lang="en-US" altLang="zh-TW" sz="3000" dirty="0">
                <a:ea typeface="新細明體" charset="-120"/>
              </a:rPr>
              <a:t>Security Analysis (</a:t>
            </a:r>
            <a:r>
              <a:rPr lang="zh-TW" altLang="en-US" sz="3000" dirty="0">
                <a:ea typeface="新細明體" charset="-120"/>
              </a:rPr>
              <a:t>證券分析</a:t>
            </a:r>
            <a:r>
              <a:rPr lang="en-US" altLang="zh-TW" sz="3000" dirty="0">
                <a:ea typeface="新細明體" charset="-120"/>
              </a:rPr>
              <a:t>) (or Fundamental analysis</a:t>
            </a:r>
            <a:r>
              <a:rPr lang="zh-TW" altLang="en-US" sz="3000" dirty="0">
                <a:ea typeface="新細明體" charset="-120"/>
              </a:rPr>
              <a:t> </a:t>
            </a:r>
            <a:r>
              <a:rPr lang="en-US" altLang="zh-TW" sz="3000" dirty="0">
                <a:ea typeface="新細明體" charset="-120"/>
              </a:rPr>
              <a:t>(</a:t>
            </a:r>
            <a:r>
              <a:rPr lang="zh-TW" altLang="en-US" sz="3000" dirty="0">
                <a:ea typeface="新細明體" charset="-120"/>
              </a:rPr>
              <a:t>基本分析</a:t>
            </a:r>
            <a:r>
              <a:rPr lang="en-US" altLang="zh-TW" sz="3000" dirty="0">
                <a:ea typeface="新細明體" charset="-120"/>
              </a:rPr>
              <a:t>))</a:t>
            </a:r>
          </a:p>
          <a:p>
            <a:pPr lvl="1" eaLnBrk="1" hangingPunct="1">
              <a:lnSpc>
                <a:spcPct val="98000"/>
              </a:lnSpc>
              <a:spcBef>
                <a:spcPts val="400"/>
              </a:spcBef>
              <a:defRPr/>
            </a:pPr>
            <a:r>
              <a:rPr lang="en-US" altLang="zh-TW" sz="2600" dirty="0">
                <a:ea typeface="新細明體" charset="-120"/>
              </a:rPr>
              <a:t>The analysis to determine firm values, by predicting earnings and dividends with publicly economic and accounting information</a:t>
            </a:r>
          </a:p>
          <a:p>
            <a:pPr eaLnBrk="1" hangingPunct="1">
              <a:lnSpc>
                <a:spcPct val="98000"/>
              </a:lnSpc>
              <a:spcBef>
                <a:spcPts val="400"/>
              </a:spcBef>
              <a:defRPr/>
            </a:pPr>
            <a:r>
              <a:rPr lang="en-US" altLang="zh-TW" sz="3000" dirty="0">
                <a:ea typeface="新細明體" charset="-120"/>
              </a:rPr>
              <a:t>Three levels of security analysis</a:t>
            </a:r>
          </a:p>
          <a:p>
            <a:pPr lvl="1" eaLnBrk="1" hangingPunct="1">
              <a:lnSpc>
                <a:spcPct val="98000"/>
              </a:lnSpc>
              <a:spcBef>
                <a:spcPts val="400"/>
              </a:spcBef>
              <a:defRPr/>
            </a:pPr>
            <a:r>
              <a:rPr lang="en-US" altLang="zh-TW" sz="2600" dirty="0">
                <a:ea typeface="新細明體" charset="-120"/>
              </a:rPr>
              <a:t>Global and domestic economic analysis (Ch 12)</a:t>
            </a:r>
          </a:p>
          <a:p>
            <a:pPr lvl="1" eaLnBrk="1" hangingPunct="1">
              <a:lnSpc>
                <a:spcPct val="98000"/>
              </a:lnSpc>
              <a:spcBef>
                <a:spcPts val="400"/>
              </a:spcBef>
              <a:defRPr/>
            </a:pPr>
            <a:r>
              <a:rPr lang="en-US" altLang="zh-TW" sz="2600" dirty="0">
                <a:ea typeface="新細明體" charset="-120"/>
              </a:rPr>
              <a:t>Industry analysis (Ch 12)</a:t>
            </a:r>
          </a:p>
          <a:p>
            <a:pPr lvl="1" eaLnBrk="1" hangingPunct="1">
              <a:lnSpc>
                <a:spcPct val="98000"/>
              </a:lnSpc>
              <a:spcBef>
                <a:spcPts val="400"/>
              </a:spcBef>
              <a:defRPr/>
            </a:pPr>
            <a:r>
              <a:rPr lang="en-US" altLang="zh-TW" sz="2600" dirty="0">
                <a:ea typeface="新細明體" charset="-120"/>
              </a:rPr>
              <a:t>Company analysis (equity valuation in Ch 13 and financial statement analysis in Ch 14)</a:t>
            </a:r>
          </a:p>
          <a:p>
            <a:pPr eaLnBrk="1" hangingPunct="1">
              <a:lnSpc>
                <a:spcPct val="98000"/>
              </a:lnSpc>
              <a:spcBef>
                <a:spcPts val="400"/>
              </a:spcBef>
              <a:defRPr/>
            </a:pPr>
            <a:r>
              <a:rPr lang="en-US" altLang="zh-TW" sz="3000" dirty="0">
                <a:ea typeface="新細明體" charset="-120"/>
              </a:rPr>
              <a:t>Why use the top-down sequence</a:t>
            </a:r>
          </a:p>
          <a:p>
            <a:pPr lvl="1" eaLnBrk="1" hangingPunct="1">
              <a:lnSpc>
                <a:spcPct val="98000"/>
              </a:lnSpc>
              <a:spcBef>
                <a:spcPts val="400"/>
              </a:spcBef>
              <a:defRPr/>
            </a:pPr>
            <a:r>
              <a:rPr lang="en-US" altLang="zh-TW" sz="2600" dirty="0">
                <a:ea typeface="新細明體" charset="-120"/>
              </a:rPr>
              <a:t>Macroeconomic and industry circumstances might have a greater influence on profits than the firm’s relative competitiveness within its industry</a:t>
            </a:r>
          </a:p>
          <a:p>
            <a:pPr eaLnBrk="1" hangingPunct="1">
              <a:lnSpc>
                <a:spcPct val="98000"/>
              </a:lnSpc>
              <a:spcBef>
                <a:spcPts val="400"/>
              </a:spcBef>
              <a:defRPr/>
            </a:pPr>
            <a:endParaRPr lang="zh-TW" altLang="en-US" dirty="0">
              <a:ea typeface="新細明體" charset="-120"/>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38100"/>
            <a:ext cx="9144000" cy="952500"/>
          </a:xfrm>
        </p:spPr>
        <p:txBody>
          <a:bodyPr/>
          <a:lstStyle/>
          <a:p>
            <a:pPr eaLnBrk="1" hangingPunct="1"/>
            <a:r>
              <a:rPr lang="en-US" altLang="zh-TW" dirty="0">
                <a:ea typeface="新細明體" charset="-120"/>
              </a:rPr>
              <a:t>Demand Shocks</a:t>
            </a:r>
          </a:p>
        </p:txBody>
      </p:sp>
      <p:sp>
        <p:nvSpPr>
          <p:cNvPr id="68611" name="Rectangle 3"/>
          <p:cNvSpPr>
            <a:spLocks noGrp="1" noChangeArrowheads="1"/>
          </p:cNvSpPr>
          <p:nvPr>
            <p:ph type="body" idx="1"/>
          </p:nvPr>
        </p:nvSpPr>
        <p:spPr>
          <a:xfrm>
            <a:off x="381000" y="838200"/>
            <a:ext cx="8610600" cy="5867400"/>
          </a:xfrm>
        </p:spPr>
        <p:txBody>
          <a:bodyPr/>
          <a:lstStyle/>
          <a:p>
            <a:pPr eaLnBrk="1" hangingPunct="1">
              <a:spcBef>
                <a:spcPts val="500"/>
              </a:spcBef>
              <a:defRPr/>
            </a:pPr>
            <a:r>
              <a:rPr lang="en-US" altLang="zh-TW" sz="3000" dirty="0">
                <a:ea typeface="新細明體" charset="-120"/>
              </a:rPr>
              <a:t>Demand shock (</a:t>
            </a:r>
            <a:r>
              <a:rPr lang="zh-TW" altLang="en-US" sz="3000" dirty="0">
                <a:ea typeface="新細明體" charset="-120"/>
              </a:rPr>
              <a:t>需求衝擊</a:t>
            </a:r>
            <a:r>
              <a:rPr lang="en-US" altLang="zh-TW" sz="3000" dirty="0">
                <a:ea typeface="新細明體" charset="-120"/>
              </a:rPr>
              <a:t>)</a:t>
            </a:r>
          </a:p>
          <a:p>
            <a:pPr lvl="1" eaLnBrk="1" hangingPunct="1">
              <a:spcBef>
                <a:spcPts val="500"/>
              </a:spcBef>
              <a:defRPr/>
            </a:pPr>
            <a:r>
              <a:rPr lang="en-US" altLang="zh-TW" sz="2600" dirty="0">
                <a:ea typeface="新細明體" charset="-120"/>
              </a:rPr>
              <a:t>An event that affects the aggregate demand </a:t>
            </a:r>
            <a:r>
              <a:rPr lang="en-US" altLang="zh-TW" sz="2600" i="1" dirty="0">
                <a:ea typeface="新細明體" charset="-120"/>
              </a:rPr>
              <a:t>for goods and services</a:t>
            </a:r>
            <a:r>
              <a:rPr lang="zh-TW" altLang="en-US" sz="2600" i="1" dirty="0">
                <a:ea typeface="新細明體" charset="-120"/>
              </a:rPr>
              <a:t> </a:t>
            </a:r>
            <a:r>
              <a:rPr lang="en-US" altLang="zh-TW" sz="2600" dirty="0">
                <a:ea typeface="新細明體" charset="-120"/>
              </a:rPr>
              <a:t>(</a:t>
            </a:r>
            <a:r>
              <a:rPr lang="zh-TW" altLang="en-US" sz="2600" dirty="0">
                <a:ea typeface="新細明體" charset="-120"/>
              </a:rPr>
              <a:t>整體對貨物與服務的需求</a:t>
            </a:r>
            <a:r>
              <a:rPr lang="en-US" altLang="zh-TW" sz="2600" dirty="0">
                <a:ea typeface="新細明體" charset="-120"/>
              </a:rPr>
              <a:t>)</a:t>
            </a:r>
          </a:p>
          <a:p>
            <a:pPr lvl="1" eaLnBrk="1" hangingPunct="1">
              <a:spcBef>
                <a:spcPts val="500"/>
              </a:spcBef>
              <a:defRPr/>
            </a:pPr>
            <a:r>
              <a:rPr lang="en-US" altLang="zh-TW" sz="2600" dirty="0">
                <a:ea typeface="新細明體" charset="-120"/>
              </a:rPr>
              <a:t>Demand could increase due to, e.g.,</a:t>
            </a:r>
          </a:p>
          <a:p>
            <a:pPr lvl="2" eaLnBrk="1" hangingPunct="1">
              <a:spcBef>
                <a:spcPts val="500"/>
              </a:spcBef>
              <a:defRPr/>
            </a:pPr>
            <a:r>
              <a:rPr lang="en-US" altLang="zh-TW" dirty="0">
                <a:ea typeface="新細明體" charset="-120"/>
              </a:rPr>
              <a:t>Reduction in tax rates</a:t>
            </a:r>
          </a:p>
          <a:p>
            <a:pPr lvl="2" eaLnBrk="1" hangingPunct="1">
              <a:spcBef>
                <a:spcPts val="500"/>
              </a:spcBef>
              <a:defRPr/>
            </a:pPr>
            <a:r>
              <a:rPr lang="en-US" altLang="zh-TW" dirty="0">
                <a:ea typeface="新細明體" charset="-120"/>
              </a:rPr>
              <a:t>Increases in the money supply, governmental spending, and foreign export demand</a:t>
            </a:r>
          </a:p>
          <a:p>
            <a:pPr lvl="1" eaLnBrk="1" hangingPunct="1">
              <a:spcBef>
                <a:spcPts val="500"/>
              </a:spcBef>
              <a:defRPr/>
            </a:pPr>
            <a:r>
              <a:rPr lang="en-US" altLang="zh-TW" sz="2600" dirty="0">
                <a:ea typeface="新細明體" charset="-120"/>
              </a:rPr>
              <a:t>Positive demand shocks is usually associated with the increases of IRs and inflation rates</a:t>
            </a:r>
          </a:p>
          <a:p>
            <a:pPr lvl="1" eaLnBrk="1" hangingPunct="1">
              <a:spcBef>
                <a:spcPts val="500"/>
              </a:spcBef>
              <a:buFontTx/>
              <a:buNone/>
              <a:defRPr/>
            </a:pPr>
            <a:r>
              <a:rPr lang="en-US" altLang="zh-TW" sz="2600" dirty="0">
                <a:ea typeface="新細明體" charset="-120"/>
              </a:rPr>
              <a:t>	(demand </a:t>
            </a:r>
            <a:r>
              <a:rPr lang="zh-TW" altLang="en-US" sz="2600" dirty="0">
                <a:ea typeface="新細明體" charset="-120"/>
              </a:rPr>
              <a:t>↑ </a:t>
            </a:r>
            <a:r>
              <a:rPr lang="en-US" altLang="zh-TW" sz="2400" dirty="0">
                <a:sym typeface="Symbol"/>
              </a:rPr>
              <a:t></a:t>
            </a:r>
            <a:r>
              <a:rPr lang="en-US" altLang="zh-TW" sz="2600" dirty="0">
                <a:ea typeface="新細明體" charset="-120"/>
              </a:rPr>
              <a:t> demand &gt; supply</a:t>
            </a:r>
            <a:r>
              <a:rPr lang="zh-TW" altLang="en-US" sz="2600" dirty="0">
                <a:ea typeface="新細明體" charset="-120"/>
              </a:rPr>
              <a:t> </a:t>
            </a:r>
            <a:r>
              <a:rPr lang="en-US" altLang="zh-TW" sz="2400" dirty="0">
                <a:sym typeface="Symbol"/>
              </a:rPr>
              <a:t></a:t>
            </a:r>
            <a:r>
              <a:rPr lang="en-US" altLang="zh-TW" sz="2600" dirty="0">
                <a:ea typeface="新細明體" charset="-120"/>
              </a:rPr>
              <a:t> price and thus inflation rate </a:t>
            </a:r>
            <a:r>
              <a:rPr lang="zh-TW" altLang="en-US" sz="2600" dirty="0">
                <a:ea typeface="新細明體" charset="-120"/>
              </a:rPr>
              <a:t>↑ </a:t>
            </a:r>
            <a:r>
              <a:rPr lang="en-US" altLang="zh-TW" sz="2400" dirty="0">
                <a:sym typeface="Symbol"/>
              </a:rPr>
              <a:t></a:t>
            </a:r>
            <a:r>
              <a:rPr lang="en-US" altLang="zh-TW" sz="2600" dirty="0">
                <a:ea typeface="新細明體" charset="-120"/>
              </a:rPr>
              <a:t> nominal IR </a:t>
            </a:r>
            <a:r>
              <a:rPr lang="zh-TW" altLang="en-US" sz="2600" dirty="0">
                <a:ea typeface="新細明體" charset="-120"/>
              </a:rPr>
              <a:t>↑</a:t>
            </a:r>
            <a:r>
              <a:rPr lang="en-US" altLang="zh-TW" sz="2600" dirty="0">
                <a:ea typeface="新細明體" charset="-120"/>
              </a:rPr>
              <a:t>; or demand </a:t>
            </a:r>
            <a:r>
              <a:rPr lang="zh-TW" altLang="en-US" sz="2600" dirty="0">
                <a:ea typeface="新細明體" charset="-120"/>
              </a:rPr>
              <a:t>↑ </a:t>
            </a:r>
            <a:r>
              <a:rPr lang="en-US" altLang="zh-TW" sz="2400" dirty="0">
                <a:sym typeface="Symbol"/>
              </a:rPr>
              <a:t></a:t>
            </a:r>
            <a:r>
              <a:rPr lang="en-US" altLang="zh-TW" sz="2600" dirty="0">
                <a:ea typeface="新細明體" charset="-120"/>
              </a:rPr>
              <a:t> funds needed by firms</a:t>
            </a:r>
            <a:r>
              <a:rPr lang="zh-TW" altLang="en-US" sz="2600" dirty="0">
                <a:ea typeface="新細明體" charset="-120"/>
              </a:rPr>
              <a:t> ↑ </a:t>
            </a:r>
            <a:r>
              <a:rPr lang="en-US" altLang="zh-TW" sz="2400" dirty="0">
                <a:sym typeface="Symbol"/>
              </a:rPr>
              <a:t></a:t>
            </a:r>
            <a:r>
              <a:rPr lang="en-US" altLang="zh-TW" sz="2600" dirty="0">
                <a:ea typeface="新細明體" charset="-120"/>
              </a:rPr>
              <a:t> IR </a:t>
            </a:r>
            <a:r>
              <a:rPr lang="zh-TW" altLang="en-US" sz="2600" dirty="0">
                <a:ea typeface="新細明體" charset="-120"/>
              </a:rPr>
              <a:t>↑</a:t>
            </a:r>
            <a:r>
              <a:rPr lang="en-US" altLang="zh-TW" sz="2600" dirty="0">
                <a:ea typeface="新細明體" charset="-120"/>
              </a:rPr>
              <a:t>)</a:t>
            </a:r>
          </a:p>
          <a:p>
            <a:pPr lvl="2" eaLnBrk="1" hangingPunct="1">
              <a:spcBef>
                <a:spcPts val="500"/>
              </a:spcBef>
              <a:buClr>
                <a:srgbClr val="7B46D0"/>
              </a:buClr>
              <a:defRPr/>
            </a:pPr>
            <a:r>
              <a:rPr lang="en-US" altLang="zh-TW" sz="2200" dirty="0">
                <a:ea typeface="新細明體" charset="-120"/>
              </a:rPr>
              <a:t>Increases of demand generally implies the expansion and boom of the economy</a:t>
            </a:r>
          </a:p>
          <a:p>
            <a:pPr lvl="1" eaLnBrk="1" hangingPunct="1">
              <a:spcBef>
                <a:spcPts val="500"/>
              </a:spcBef>
              <a:buFontTx/>
              <a:buNone/>
              <a:defRPr/>
            </a:pPr>
            <a:endParaRPr lang="en-US" altLang="zh-TW" sz="2600" dirty="0">
              <a:ea typeface="新細明體" charset="-120"/>
            </a:endParaRPr>
          </a:p>
          <a:p>
            <a:pPr lvl="1" eaLnBrk="1" hangingPunct="1">
              <a:spcBef>
                <a:spcPts val="500"/>
              </a:spcBef>
              <a:defRPr/>
            </a:pPr>
            <a:endParaRPr lang="en-US" altLang="zh-TW" dirty="0">
              <a:ea typeface="新細明體" charset="-120"/>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38100"/>
            <a:ext cx="9144000" cy="876300"/>
          </a:xfrm>
        </p:spPr>
        <p:txBody>
          <a:bodyPr/>
          <a:lstStyle/>
          <a:p>
            <a:pPr eaLnBrk="1" hangingPunct="1"/>
            <a:r>
              <a:rPr lang="en-US" altLang="zh-TW">
                <a:ea typeface="新細明體" charset="-120"/>
              </a:rPr>
              <a:t>Supply Shocks</a:t>
            </a:r>
          </a:p>
        </p:txBody>
      </p:sp>
      <p:sp>
        <p:nvSpPr>
          <p:cNvPr id="69635" name="Rectangle 3"/>
          <p:cNvSpPr>
            <a:spLocks noGrp="1" noChangeArrowheads="1"/>
          </p:cNvSpPr>
          <p:nvPr>
            <p:ph type="body" idx="1"/>
          </p:nvPr>
        </p:nvSpPr>
        <p:spPr>
          <a:xfrm>
            <a:off x="457200" y="762000"/>
            <a:ext cx="8534400" cy="5943600"/>
          </a:xfrm>
        </p:spPr>
        <p:txBody>
          <a:bodyPr/>
          <a:lstStyle/>
          <a:p>
            <a:pPr eaLnBrk="1" hangingPunct="1">
              <a:spcBef>
                <a:spcPts val="300"/>
              </a:spcBef>
              <a:defRPr/>
            </a:pPr>
            <a:r>
              <a:rPr lang="en-US" altLang="zh-TW" sz="3000" dirty="0">
                <a:ea typeface="新細明體" charset="-120"/>
              </a:rPr>
              <a:t>Supply shock</a:t>
            </a:r>
            <a:r>
              <a:rPr lang="zh-TW" altLang="en-US" sz="3000" dirty="0">
                <a:ea typeface="新細明體" charset="-120"/>
              </a:rPr>
              <a:t> </a:t>
            </a:r>
            <a:r>
              <a:rPr lang="en-US" altLang="zh-TW" sz="3000" dirty="0">
                <a:ea typeface="新細明體" charset="-120"/>
              </a:rPr>
              <a:t>(</a:t>
            </a:r>
            <a:r>
              <a:rPr lang="zh-TW" altLang="en-US" sz="3000" dirty="0">
                <a:ea typeface="新細明體" charset="-120"/>
              </a:rPr>
              <a:t>供給衝擊</a:t>
            </a:r>
            <a:r>
              <a:rPr lang="en-US" altLang="zh-TW" sz="3000" dirty="0">
                <a:ea typeface="新細明體" charset="-120"/>
              </a:rPr>
              <a:t>)</a:t>
            </a:r>
          </a:p>
          <a:p>
            <a:pPr lvl="1" eaLnBrk="1" hangingPunct="1">
              <a:spcBef>
                <a:spcPts val="300"/>
              </a:spcBef>
              <a:defRPr/>
            </a:pPr>
            <a:r>
              <a:rPr lang="en-US" altLang="zh-TW" sz="2600" dirty="0">
                <a:ea typeface="新細明體" charset="-120"/>
              </a:rPr>
              <a:t>An event that influences the total </a:t>
            </a:r>
            <a:r>
              <a:rPr lang="en-US" altLang="zh-TW" sz="2600" i="1" dirty="0">
                <a:ea typeface="新細明體" charset="-120"/>
              </a:rPr>
              <a:t>production capacity and costs</a:t>
            </a:r>
            <a:r>
              <a:rPr lang="zh-TW" altLang="en-US" sz="2600" i="1" dirty="0">
                <a:ea typeface="新細明體" charset="-120"/>
              </a:rPr>
              <a:t> </a:t>
            </a:r>
            <a:r>
              <a:rPr lang="en-US" altLang="zh-TW" sz="2600" dirty="0">
                <a:ea typeface="新細明體" charset="-120"/>
              </a:rPr>
              <a:t>(</a:t>
            </a:r>
            <a:r>
              <a:rPr lang="zh-TW" altLang="en-US" sz="2600" dirty="0">
                <a:ea typeface="新細明體" charset="-120"/>
              </a:rPr>
              <a:t>整體製造能力與製造成本</a:t>
            </a:r>
            <a:r>
              <a:rPr lang="en-US" altLang="zh-TW" sz="2600" dirty="0">
                <a:ea typeface="新細明體" charset="-120"/>
              </a:rPr>
              <a:t>)</a:t>
            </a:r>
          </a:p>
          <a:p>
            <a:pPr lvl="1" eaLnBrk="1" hangingPunct="1">
              <a:spcBef>
                <a:spcPts val="300"/>
              </a:spcBef>
              <a:defRPr/>
            </a:pPr>
            <a:r>
              <a:rPr lang="en-US" altLang="zh-TW" sz="2600" dirty="0">
                <a:ea typeface="新細明體" charset="-120"/>
              </a:rPr>
              <a:t>Supply decreases due to, e.g.,</a:t>
            </a:r>
          </a:p>
          <a:p>
            <a:pPr lvl="2" eaLnBrk="1" hangingPunct="1">
              <a:spcBef>
                <a:spcPts val="300"/>
              </a:spcBef>
              <a:defRPr/>
            </a:pPr>
            <a:r>
              <a:rPr lang="en-US" altLang="zh-TW" dirty="0">
                <a:ea typeface="新細明體" charset="-120"/>
              </a:rPr>
              <a:t>Increases of prices of raw materials </a:t>
            </a:r>
          </a:p>
          <a:p>
            <a:pPr lvl="2" eaLnBrk="1" hangingPunct="1">
              <a:spcBef>
                <a:spcPts val="300"/>
              </a:spcBef>
              <a:defRPr/>
            </a:pPr>
            <a:r>
              <a:rPr lang="en-US" altLang="zh-TW" dirty="0">
                <a:ea typeface="新細明體" charset="-120"/>
              </a:rPr>
              <a:t>Unfavorable exchange rate movements for importers</a:t>
            </a:r>
          </a:p>
          <a:p>
            <a:pPr lvl="2" eaLnBrk="1" hangingPunct="1">
              <a:spcBef>
                <a:spcPts val="300"/>
              </a:spcBef>
              <a:defRPr/>
            </a:pPr>
            <a:r>
              <a:rPr lang="en-US" altLang="zh-TW" dirty="0">
                <a:ea typeface="新細明體" charset="-120"/>
              </a:rPr>
              <a:t>Freezes, floods, or droughts that may destroy agricultural crops</a:t>
            </a:r>
          </a:p>
          <a:p>
            <a:pPr lvl="2" eaLnBrk="1" hangingPunct="1">
              <a:spcBef>
                <a:spcPts val="300"/>
              </a:spcBef>
              <a:defRPr/>
            </a:pPr>
            <a:r>
              <a:rPr lang="en-US" altLang="zh-TW" dirty="0">
                <a:ea typeface="新細明體" charset="-120"/>
              </a:rPr>
              <a:t>Increases in the wage rates</a:t>
            </a:r>
          </a:p>
          <a:p>
            <a:pPr lvl="1" eaLnBrk="1" hangingPunct="1">
              <a:spcBef>
                <a:spcPts val="300"/>
              </a:spcBef>
              <a:defRPr/>
            </a:pPr>
            <a:r>
              <a:rPr lang="en-US" altLang="zh-TW" sz="2600" dirty="0">
                <a:solidFill>
                  <a:srgbClr val="FFFFFF"/>
                </a:solidFill>
                <a:ea typeface="新細明體" charset="-120"/>
              </a:rPr>
              <a:t>Negative supply shocks are usually associated with the increases of IRs and inflation rates (supply </a:t>
            </a:r>
            <a:r>
              <a:rPr lang="zh-TW" altLang="en-US" sz="2600" dirty="0">
                <a:ea typeface="新細明體" charset="-120"/>
              </a:rPr>
              <a:t>↓</a:t>
            </a:r>
            <a:r>
              <a:rPr lang="zh-TW" altLang="en-US" sz="2600" dirty="0">
                <a:solidFill>
                  <a:srgbClr val="FFFFFF"/>
                </a:solidFill>
                <a:ea typeface="新細明體" charset="-120"/>
              </a:rPr>
              <a:t> </a:t>
            </a:r>
            <a:r>
              <a:rPr lang="en-US" altLang="zh-TW" sz="2400" dirty="0">
                <a:sym typeface="Symbol"/>
              </a:rPr>
              <a:t></a:t>
            </a:r>
            <a:r>
              <a:rPr lang="en-US" altLang="zh-TW" sz="2600" dirty="0">
                <a:ea typeface="新細明體" charset="-120"/>
              </a:rPr>
              <a:t> </a:t>
            </a:r>
            <a:r>
              <a:rPr lang="en-US" altLang="zh-TW" sz="2600" dirty="0">
                <a:solidFill>
                  <a:srgbClr val="FFFFFF"/>
                </a:solidFill>
                <a:ea typeface="新細明體" charset="-120"/>
              </a:rPr>
              <a:t>demand &gt; supply </a:t>
            </a:r>
            <a:r>
              <a:rPr lang="en-US" altLang="zh-TW" sz="2400" dirty="0">
                <a:sym typeface="Symbol"/>
              </a:rPr>
              <a:t></a:t>
            </a:r>
            <a:r>
              <a:rPr lang="en-US" altLang="zh-TW" sz="2600" dirty="0">
                <a:ea typeface="新細明體" charset="-120"/>
              </a:rPr>
              <a:t> </a:t>
            </a:r>
            <a:r>
              <a:rPr lang="en-US" altLang="zh-TW" sz="2600" dirty="0">
                <a:solidFill>
                  <a:srgbClr val="FFFFFF"/>
                </a:solidFill>
                <a:ea typeface="新細明體" charset="-120"/>
              </a:rPr>
              <a:t>price and thus inflation rate </a:t>
            </a:r>
            <a:r>
              <a:rPr lang="zh-TW" altLang="en-US" sz="2600" dirty="0">
                <a:solidFill>
                  <a:srgbClr val="FFFFFF"/>
                </a:solidFill>
                <a:ea typeface="新細明體" charset="-120"/>
              </a:rPr>
              <a:t>↑</a:t>
            </a:r>
            <a:r>
              <a:rPr lang="en-US" altLang="zh-TW" sz="2600" dirty="0">
                <a:ea typeface="新細明體" charset="-120"/>
              </a:rPr>
              <a:t> </a:t>
            </a:r>
            <a:r>
              <a:rPr lang="en-US" altLang="zh-TW" sz="2400" dirty="0">
                <a:sym typeface="Symbol"/>
              </a:rPr>
              <a:t></a:t>
            </a:r>
            <a:r>
              <a:rPr lang="en-US" altLang="zh-TW" sz="2600" dirty="0">
                <a:ea typeface="新細明體" charset="-120"/>
              </a:rPr>
              <a:t> nominal IR</a:t>
            </a:r>
            <a:r>
              <a:rPr lang="zh-TW" altLang="en-US" sz="2600" dirty="0">
                <a:ea typeface="新細明體" charset="-120"/>
              </a:rPr>
              <a:t> </a:t>
            </a:r>
            <a:r>
              <a:rPr lang="zh-TW" altLang="en-US" sz="2600" dirty="0">
                <a:solidFill>
                  <a:srgbClr val="FFFFFF"/>
                </a:solidFill>
                <a:ea typeface="新細明體" charset="-120"/>
              </a:rPr>
              <a:t>↑</a:t>
            </a:r>
            <a:r>
              <a:rPr lang="en-US" altLang="zh-TW" sz="2600" dirty="0">
                <a:solidFill>
                  <a:srgbClr val="FFFFFF"/>
                </a:solidFill>
                <a:ea typeface="新細明體" charset="-120"/>
              </a:rPr>
              <a:t>)</a:t>
            </a:r>
          </a:p>
          <a:p>
            <a:pPr lvl="2" eaLnBrk="1" hangingPunct="1">
              <a:spcBef>
                <a:spcPts val="300"/>
              </a:spcBef>
              <a:defRPr/>
            </a:pPr>
            <a:r>
              <a:rPr lang="en-US" altLang="zh-TW" sz="2200" dirty="0">
                <a:solidFill>
                  <a:srgbClr val="FFFFFF"/>
                </a:solidFill>
                <a:ea typeface="新細明體" charset="-120"/>
              </a:rPr>
              <a:t>Negative supply shocks result in reduced output, leading to slower economic growth</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38100"/>
            <a:ext cx="9144000" cy="1028700"/>
          </a:xfrm>
        </p:spPr>
        <p:txBody>
          <a:bodyPr/>
          <a:lstStyle/>
          <a:p>
            <a:pPr eaLnBrk="1" hangingPunct="1"/>
            <a:r>
              <a:rPr lang="en-US" altLang="zh-TW">
                <a:ea typeface="新細明體" charset="-120"/>
              </a:rPr>
              <a:t>Demand and Supply Shocks</a:t>
            </a:r>
          </a:p>
        </p:txBody>
      </p:sp>
      <p:sp>
        <p:nvSpPr>
          <p:cNvPr id="69635" name="Rectangle 3"/>
          <p:cNvSpPr>
            <a:spLocks noGrp="1" noChangeArrowheads="1"/>
          </p:cNvSpPr>
          <p:nvPr>
            <p:ph type="body" idx="1"/>
          </p:nvPr>
        </p:nvSpPr>
        <p:spPr>
          <a:xfrm>
            <a:off x="457200" y="914400"/>
            <a:ext cx="8229600" cy="5791200"/>
          </a:xfrm>
        </p:spPr>
        <p:txBody>
          <a:bodyPr/>
          <a:lstStyle/>
          <a:p>
            <a:pPr eaLnBrk="1" hangingPunct="1">
              <a:spcBef>
                <a:spcPts val="600"/>
              </a:spcBef>
              <a:defRPr/>
            </a:pPr>
            <a:r>
              <a:rPr lang="en-US" altLang="zh-TW" sz="3000" dirty="0">
                <a:ea typeface="新細明體" charset="-120"/>
              </a:rPr>
              <a:t>Covid-19 pandemic caused both</a:t>
            </a:r>
          </a:p>
          <a:p>
            <a:pPr lvl="1" eaLnBrk="1" hangingPunct="1">
              <a:spcBef>
                <a:spcPts val="600"/>
              </a:spcBef>
              <a:defRPr/>
            </a:pPr>
            <a:r>
              <a:rPr lang="en-US" altLang="zh-TW" sz="2600" dirty="0">
                <a:ea typeface="新細明體" charset="-120"/>
              </a:rPr>
              <a:t>Disrupted supply chain</a:t>
            </a:r>
          </a:p>
          <a:p>
            <a:pPr lvl="1" eaLnBrk="1" hangingPunct="1">
              <a:spcBef>
                <a:spcPts val="600"/>
              </a:spcBef>
              <a:defRPr/>
            </a:pPr>
            <a:r>
              <a:rPr lang="en-US" altLang="zh-TW" sz="2600" dirty="0">
                <a:ea typeface="新細明體" charset="-120"/>
              </a:rPr>
              <a:t>Higher unemployment and thus less demand</a:t>
            </a:r>
          </a:p>
          <a:p>
            <a:pPr eaLnBrk="1" hangingPunct="1">
              <a:spcBef>
                <a:spcPts val="600"/>
              </a:spcBef>
              <a:defRPr/>
            </a:pPr>
            <a:r>
              <a:rPr lang="en-US" altLang="zh-TW" sz="3000" dirty="0">
                <a:ea typeface="新細明體" charset="-120"/>
              </a:rPr>
              <a:t>How to relate the above knowledge to investment analyses?</a:t>
            </a:r>
          </a:p>
          <a:p>
            <a:pPr lvl="1" eaLnBrk="1" hangingPunct="1">
              <a:spcBef>
                <a:spcPts val="600"/>
              </a:spcBef>
              <a:defRPr/>
            </a:pPr>
            <a:r>
              <a:rPr lang="en-US" altLang="zh-TW" sz="2600" dirty="0">
                <a:ea typeface="新細明體" charset="-120"/>
              </a:rPr>
              <a:t>Choose industries that will be helped by your expectation about the change of the demand and supply and avoid those that will be hurt</a:t>
            </a:r>
          </a:p>
          <a:p>
            <a:pPr lvl="2" eaLnBrk="1" hangingPunct="1">
              <a:spcBef>
                <a:spcPts val="600"/>
              </a:spcBef>
              <a:defRPr/>
            </a:pPr>
            <a:r>
              <a:rPr lang="en-US" altLang="zh-TW" sz="2200" dirty="0">
                <a:ea typeface="新細明體" charset="-120"/>
              </a:rPr>
              <a:t>For example, positive demand shock </a:t>
            </a:r>
            <a:r>
              <a:rPr lang="en-US" altLang="zh-TW" sz="2200" dirty="0">
                <a:ea typeface="新細明體" charset="-120"/>
                <a:sym typeface="Symbol" pitchFamily="18" charset="2"/>
              </a:rPr>
              <a:t> choose the automobile or luxury producers (cyclical firms), which benefit most from the positive demand shock</a:t>
            </a:r>
          </a:p>
          <a:p>
            <a:pPr lvl="2" eaLnBrk="1" hangingPunct="1">
              <a:spcBef>
                <a:spcPts val="600"/>
              </a:spcBef>
              <a:buFont typeface="Wingdings" pitchFamily="2" charset="2"/>
              <a:buNone/>
              <a:defRPr/>
            </a:pPr>
            <a:r>
              <a:rPr lang="en-US" altLang="zh-TW" sz="2200" dirty="0">
                <a:ea typeface="新細明體" charset="-120"/>
                <a:sym typeface="Symbol" pitchFamily="18" charset="2"/>
              </a:rPr>
              <a:t>	(In contrast, firms producing consumer necessities (e.g., food producers or utility company, also benefit from the positive demand shock but not much)</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762000" y="2997200"/>
            <a:ext cx="7848600" cy="584200"/>
          </a:xfrm>
          <a:prstGeom prst="rect">
            <a:avLst/>
          </a:prstGeom>
          <a:noFill/>
          <a:ln w="9525">
            <a:noFill/>
            <a:miter lim="800000"/>
            <a:headEnd/>
            <a:tailEnd/>
          </a:ln>
        </p:spPr>
        <p:txBody>
          <a:bodyPr>
            <a:spAutoFit/>
          </a:bodyPr>
          <a:lstStyle/>
          <a:p>
            <a:pPr algn="ctr">
              <a:spcBef>
                <a:spcPct val="50000"/>
              </a:spcBef>
              <a:defRPr/>
            </a:pPr>
            <a:r>
              <a:rPr lang="en-US" altLang="zh-TW" sz="3200" b="1" dirty="0">
                <a:latin typeface="+mn-lt"/>
                <a:ea typeface="新細明體" charset="-120"/>
              </a:rPr>
              <a:t>12.5  FEDERAL GOVERNMENT POLICY</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95250"/>
            <a:ext cx="9144000" cy="762000"/>
          </a:xfrm>
          <a:noFill/>
        </p:spPr>
        <p:txBody>
          <a:bodyPr lIns="90488" tIns="44450" rIns="90488" bIns="44450" anchor="b"/>
          <a:lstStyle/>
          <a:p>
            <a:pPr eaLnBrk="1" hangingPunct="1"/>
            <a:r>
              <a:rPr lang="en-US" altLang="zh-TW">
                <a:ea typeface="新細明體" charset="-120"/>
              </a:rPr>
              <a:t>Government Policy</a:t>
            </a:r>
          </a:p>
        </p:txBody>
      </p:sp>
      <p:sp>
        <p:nvSpPr>
          <p:cNvPr id="16387" name="Rectangle 3"/>
          <p:cNvSpPr>
            <a:spLocks noGrp="1" noChangeArrowheads="1"/>
          </p:cNvSpPr>
          <p:nvPr>
            <p:ph type="body" idx="1"/>
          </p:nvPr>
        </p:nvSpPr>
        <p:spPr>
          <a:xfrm>
            <a:off x="228600" y="838200"/>
            <a:ext cx="8763000" cy="6019800"/>
          </a:xfrm>
        </p:spPr>
        <p:txBody>
          <a:bodyPr lIns="90488" tIns="44450" rIns="90488" bIns="44450"/>
          <a:lstStyle/>
          <a:p>
            <a:pPr eaLnBrk="1" hangingPunct="1">
              <a:spcBef>
                <a:spcPts val="400"/>
              </a:spcBef>
              <a:defRPr/>
            </a:pPr>
            <a:r>
              <a:rPr lang="en-US" altLang="zh-TW" sz="3000" dirty="0">
                <a:ea typeface="新細明體" charset="-120"/>
              </a:rPr>
              <a:t>Demand-side policy</a:t>
            </a:r>
          </a:p>
          <a:p>
            <a:pPr lvl="1" eaLnBrk="1" hangingPunct="1">
              <a:spcBef>
                <a:spcPts val="400"/>
              </a:spcBef>
              <a:defRPr/>
            </a:pPr>
            <a:r>
              <a:rPr lang="en-US" altLang="zh-TW" sz="2600" dirty="0">
                <a:ea typeface="新細明體" charset="-120"/>
              </a:rPr>
              <a:t>The economy will not by itself arrive at a full employment equilibrium, so macroeconomic policies are used to affect the demand for goods and services to stimulate (</a:t>
            </a:r>
            <a:r>
              <a:rPr lang="zh-TW" altLang="en-US" sz="2600" dirty="0">
                <a:ea typeface="新細明體" charset="-120"/>
              </a:rPr>
              <a:t>刺激</a:t>
            </a:r>
            <a:r>
              <a:rPr lang="en-US" altLang="zh-TW" sz="2600" dirty="0">
                <a:ea typeface="新細明體" charset="-120"/>
              </a:rPr>
              <a:t>)</a:t>
            </a:r>
            <a:r>
              <a:rPr lang="zh-TW" altLang="en-US" sz="2600" dirty="0">
                <a:ea typeface="新細明體" charset="-120"/>
              </a:rPr>
              <a:t> </a:t>
            </a:r>
            <a:r>
              <a:rPr lang="en-US" altLang="zh-TW" sz="2600" dirty="0">
                <a:ea typeface="新細明體" charset="-120"/>
              </a:rPr>
              <a:t>the economy toward this goal</a:t>
            </a:r>
          </a:p>
          <a:p>
            <a:pPr lvl="1" eaLnBrk="1" hangingPunct="1">
              <a:spcBef>
                <a:spcPts val="400"/>
              </a:spcBef>
              <a:defRPr/>
            </a:pPr>
            <a:r>
              <a:rPr lang="en-US" altLang="zh-TW" sz="2600" dirty="0">
                <a:ea typeface="新細明體" charset="-120"/>
              </a:rPr>
              <a:t>Most fiscal and monetary policies introduced later are based on this demand-oriented argument</a:t>
            </a:r>
          </a:p>
          <a:p>
            <a:pPr eaLnBrk="1" hangingPunct="1">
              <a:spcBef>
                <a:spcPts val="400"/>
              </a:spcBef>
              <a:defRPr/>
            </a:pPr>
            <a:r>
              <a:rPr lang="en-US" altLang="zh-TW" sz="3000" dirty="0">
                <a:ea typeface="新細明體" charset="-120"/>
              </a:rPr>
              <a:t>Supply-side policy</a:t>
            </a:r>
          </a:p>
          <a:p>
            <a:pPr lvl="1" eaLnBrk="1" hangingPunct="1">
              <a:spcBef>
                <a:spcPts val="400"/>
              </a:spcBef>
              <a:defRPr/>
            </a:pPr>
            <a:r>
              <a:rPr lang="en-US" altLang="zh-TW" sz="2600" dirty="0">
                <a:ea typeface="新細明體" charset="-120"/>
              </a:rPr>
              <a:t>The goal is to induce (</a:t>
            </a:r>
            <a:r>
              <a:rPr lang="zh-TW" altLang="en-US" sz="2600" dirty="0">
                <a:ea typeface="新細明體" charset="-120"/>
              </a:rPr>
              <a:t>引起</a:t>
            </a:r>
            <a:r>
              <a:rPr lang="en-US" altLang="zh-TW" sz="2600" dirty="0">
                <a:ea typeface="新細明體" charset="-120"/>
              </a:rPr>
              <a:t>)</a:t>
            </a:r>
            <a:r>
              <a:rPr lang="zh-TW" altLang="en-US" sz="2600" dirty="0">
                <a:ea typeface="新細明體" charset="-120"/>
              </a:rPr>
              <a:t> </a:t>
            </a:r>
            <a:r>
              <a:rPr lang="en-US" altLang="zh-TW" sz="2600" dirty="0">
                <a:ea typeface="新細明體" charset="-120"/>
              </a:rPr>
              <a:t>workers and owners of capital to have the maximum incentive and ability (</a:t>
            </a:r>
            <a:r>
              <a:rPr lang="zh-TW" altLang="en-US" sz="2600" dirty="0">
                <a:ea typeface="新細明體" charset="-120"/>
              </a:rPr>
              <a:t>動機與能力</a:t>
            </a:r>
            <a:r>
              <a:rPr lang="en-US" altLang="zh-TW" sz="2600" dirty="0">
                <a:ea typeface="新細明體" charset="-120"/>
              </a:rPr>
              <a:t>)</a:t>
            </a:r>
            <a:r>
              <a:rPr lang="zh-TW" altLang="en-US" sz="2600" dirty="0">
                <a:ea typeface="新細明體" charset="-120"/>
              </a:rPr>
              <a:t> </a:t>
            </a:r>
            <a:r>
              <a:rPr lang="en-US" altLang="zh-TW" sz="2600" dirty="0">
                <a:ea typeface="新細明體" charset="-120"/>
              </a:rPr>
              <a:t>to produce and develop goods</a:t>
            </a:r>
          </a:p>
          <a:p>
            <a:pPr lvl="1" eaLnBrk="1" hangingPunct="1">
              <a:spcBef>
                <a:spcPts val="400"/>
              </a:spcBef>
              <a:defRPr/>
            </a:pPr>
            <a:r>
              <a:rPr lang="en-US" altLang="zh-TW" sz="2600" dirty="0">
                <a:ea typeface="新細明體" charset="-120"/>
              </a:rPr>
              <a:t>For example, lowering tax rates will elicit (</a:t>
            </a:r>
            <a:r>
              <a:rPr lang="zh-TW" altLang="en-US" sz="2600" dirty="0">
                <a:ea typeface="新細明體" charset="-120"/>
              </a:rPr>
              <a:t>引出</a:t>
            </a:r>
            <a:r>
              <a:rPr lang="en-US" altLang="zh-TW" sz="2600" dirty="0">
                <a:ea typeface="新細明體" charset="-120"/>
              </a:rPr>
              <a:t>)</a:t>
            </a:r>
            <a:r>
              <a:rPr lang="zh-TW" altLang="en-US" sz="2600" dirty="0">
                <a:ea typeface="新細明體" charset="-120"/>
              </a:rPr>
              <a:t> </a:t>
            </a:r>
            <a:r>
              <a:rPr lang="en-US" altLang="zh-TW" sz="2600" dirty="0">
                <a:ea typeface="新細明體" charset="-120"/>
              </a:rPr>
              <a:t>more investment and improve incentives to work, thereby enhancing economic growth</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95250"/>
            <a:ext cx="9144000" cy="762000"/>
          </a:xfrm>
          <a:noFill/>
        </p:spPr>
        <p:txBody>
          <a:bodyPr lIns="90488" tIns="44450" rIns="90488" bIns="44450" anchor="b"/>
          <a:lstStyle/>
          <a:p>
            <a:pPr eaLnBrk="1" hangingPunct="1"/>
            <a:r>
              <a:rPr lang="en-US" altLang="zh-TW">
                <a:ea typeface="新細明體" charset="-120"/>
              </a:rPr>
              <a:t>Fiscal Policy</a:t>
            </a:r>
          </a:p>
        </p:txBody>
      </p:sp>
      <p:sp>
        <p:nvSpPr>
          <p:cNvPr id="16387" name="Rectangle 3"/>
          <p:cNvSpPr>
            <a:spLocks noGrp="1" noChangeArrowheads="1"/>
          </p:cNvSpPr>
          <p:nvPr>
            <p:ph type="body" idx="1"/>
          </p:nvPr>
        </p:nvSpPr>
        <p:spPr>
          <a:xfrm>
            <a:off x="419100" y="1143000"/>
            <a:ext cx="8229600" cy="5181600"/>
          </a:xfrm>
        </p:spPr>
        <p:txBody>
          <a:bodyPr lIns="90488" tIns="44450" rIns="90488" bIns="44450"/>
          <a:lstStyle/>
          <a:p>
            <a:pPr lvl="0" eaLnBrk="1" hangingPunct="1">
              <a:spcBef>
                <a:spcPts val="500"/>
              </a:spcBef>
              <a:buClr>
                <a:srgbClr val="86D1EC"/>
              </a:buClr>
              <a:defRPr/>
            </a:pPr>
            <a:r>
              <a:rPr lang="en-US" altLang="zh-TW" sz="3000" dirty="0">
                <a:solidFill>
                  <a:srgbClr val="FFFFFF"/>
                </a:solidFill>
                <a:ea typeface="新細明體" charset="-120"/>
              </a:rPr>
              <a:t>Fiscal policy</a:t>
            </a:r>
            <a:r>
              <a:rPr lang="zh-TW" altLang="en-US" sz="3000" dirty="0">
                <a:solidFill>
                  <a:srgbClr val="FFFFFF"/>
                </a:solidFill>
                <a:ea typeface="新細明體" charset="-120"/>
              </a:rPr>
              <a:t> </a:t>
            </a:r>
            <a:r>
              <a:rPr lang="en-US" altLang="zh-TW" sz="3000" dirty="0">
                <a:solidFill>
                  <a:srgbClr val="FFFFFF"/>
                </a:solidFill>
                <a:ea typeface="新細明體" charset="-120"/>
              </a:rPr>
              <a:t>(</a:t>
            </a:r>
            <a:r>
              <a:rPr lang="zh-TW" altLang="en-US" sz="3000" dirty="0">
                <a:solidFill>
                  <a:srgbClr val="FFFFFF"/>
                </a:solidFill>
                <a:ea typeface="新細明體" charset="-120"/>
              </a:rPr>
              <a:t>財政政策</a:t>
            </a:r>
            <a:r>
              <a:rPr lang="en-US" altLang="zh-TW" sz="3000" dirty="0">
                <a:solidFill>
                  <a:srgbClr val="FFFFFF"/>
                </a:solidFill>
                <a:ea typeface="新細明體" charset="-120"/>
              </a:rPr>
              <a:t>)</a:t>
            </a:r>
          </a:p>
          <a:p>
            <a:pPr lvl="1" eaLnBrk="1" hangingPunct="1">
              <a:spcBef>
                <a:spcPts val="600"/>
              </a:spcBef>
              <a:defRPr/>
            </a:pPr>
            <a:r>
              <a:rPr lang="en-US" altLang="zh-TW" sz="2600" dirty="0">
                <a:ea typeface="新細明體" charset="-120"/>
              </a:rPr>
              <a:t>Government’s budget deficit or surplus: </a:t>
            </a:r>
          </a:p>
          <a:p>
            <a:pPr lvl="2" eaLnBrk="1" hangingPunct="1">
              <a:spcBef>
                <a:spcPts val="600"/>
              </a:spcBef>
              <a:defRPr/>
            </a:pPr>
            <a:r>
              <a:rPr lang="en-US" altLang="zh-TW" sz="2200" dirty="0">
                <a:ea typeface="新細明體" charset="-120"/>
              </a:rPr>
              <a:t>Tax income &lt; government spending </a:t>
            </a:r>
            <a:r>
              <a:rPr lang="en-US" altLang="zh-TW" sz="2200" dirty="0">
                <a:sym typeface="Symbol"/>
              </a:rPr>
              <a:t> budget deficit (</a:t>
            </a:r>
            <a:r>
              <a:rPr lang="zh-TW" altLang="en-US" sz="2200" dirty="0">
                <a:latin typeface="新細明體" panose="02020500000000000000" pitchFamily="18" charset="-120"/>
                <a:ea typeface="新細明體" panose="02020500000000000000" pitchFamily="18" charset="-120"/>
                <a:sym typeface="Symbol"/>
              </a:rPr>
              <a:t>預算赤字</a:t>
            </a:r>
            <a:r>
              <a:rPr lang="en-US" altLang="zh-TW" sz="2200" dirty="0">
                <a:sym typeface="Symbol"/>
              </a:rPr>
              <a:t>)</a:t>
            </a:r>
          </a:p>
          <a:p>
            <a:pPr lvl="2" eaLnBrk="1" hangingPunct="1">
              <a:spcBef>
                <a:spcPts val="600"/>
              </a:spcBef>
              <a:defRPr/>
            </a:pPr>
            <a:r>
              <a:rPr lang="en-US" altLang="zh-TW" sz="2200" dirty="0">
                <a:ea typeface="新細明體" charset="-120"/>
              </a:rPr>
              <a:t>Tax income &gt; government spending </a:t>
            </a:r>
            <a:r>
              <a:rPr lang="en-US" altLang="zh-TW" sz="2200" dirty="0">
                <a:sym typeface="Symbol"/>
              </a:rPr>
              <a:t> budget surplus</a:t>
            </a:r>
            <a:r>
              <a:rPr lang="zh-TW" altLang="en-US" sz="2200" dirty="0">
                <a:sym typeface="Symbol"/>
              </a:rPr>
              <a:t> </a:t>
            </a:r>
            <a:r>
              <a:rPr lang="en-US" altLang="zh-TW" sz="2200" dirty="0">
                <a:sym typeface="Symbol"/>
              </a:rPr>
              <a:t>(</a:t>
            </a:r>
            <a:r>
              <a:rPr lang="zh-TW" altLang="en-US" sz="2200" dirty="0">
                <a:latin typeface="新細明體" panose="02020500000000000000" pitchFamily="18" charset="-120"/>
                <a:ea typeface="新細明體" panose="02020500000000000000" pitchFamily="18" charset="-120"/>
                <a:sym typeface="Symbol"/>
              </a:rPr>
              <a:t>預算盈餘</a:t>
            </a:r>
            <a:r>
              <a:rPr lang="en-US" altLang="zh-TW" sz="2200" dirty="0">
                <a:sym typeface="Symbol"/>
              </a:rPr>
              <a:t>)</a:t>
            </a:r>
          </a:p>
          <a:p>
            <a:pPr lvl="2" eaLnBrk="1" hangingPunct="1">
              <a:spcBef>
                <a:spcPts val="600"/>
              </a:spcBef>
              <a:defRPr/>
            </a:pPr>
            <a:r>
              <a:rPr lang="en-US" altLang="zh-TW" sz="2200" dirty="0">
                <a:ea typeface="新細明體" charset="-120"/>
              </a:rPr>
              <a:t>The effect of budget deficits: increase the demand for goods and services (via government spending) by more than it reduces the demand for goods and services (via taxes collection), and therefore stimulate the economy</a:t>
            </a:r>
          </a:p>
          <a:p>
            <a:pPr lvl="2" eaLnBrk="1" hangingPunct="1">
              <a:spcBef>
                <a:spcPts val="600"/>
              </a:spcBef>
              <a:buFont typeface="Wingdings" pitchFamily="2" charset="2"/>
              <a:buNone/>
              <a:defRPr/>
            </a:pPr>
            <a:r>
              <a:rPr lang="en-US" altLang="zh-TW" sz="2200" dirty="0">
                <a:ea typeface="新細明體" charset="-120"/>
              </a:rPr>
              <a:t>	(For most nations, they adopt the budget-deficit policy to stimulate the economy)</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95250"/>
            <a:ext cx="9144000" cy="762000"/>
          </a:xfrm>
          <a:noFill/>
        </p:spPr>
        <p:txBody>
          <a:bodyPr lIns="90488" tIns="44450" rIns="90488" bIns="44450" anchor="b"/>
          <a:lstStyle/>
          <a:p>
            <a:pPr eaLnBrk="1" hangingPunct="1"/>
            <a:r>
              <a:rPr lang="en-US" altLang="zh-TW">
                <a:ea typeface="新細明體" charset="-120"/>
              </a:rPr>
              <a:t>Fiscal Policy</a:t>
            </a:r>
          </a:p>
        </p:txBody>
      </p:sp>
      <p:sp>
        <p:nvSpPr>
          <p:cNvPr id="16387" name="Rectangle 3"/>
          <p:cNvSpPr>
            <a:spLocks noGrp="1" noChangeArrowheads="1"/>
          </p:cNvSpPr>
          <p:nvPr>
            <p:ph type="body" idx="1"/>
          </p:nvPr>
        </p:nvSpPr>
        <p:spPr>
          <a:xfrm>
            <a:off x="381000" y="990600"/>
            <a:ext cx="8534400" cy="5562600"/>
          </a:xfrm>
        </p:spPr>
        <p:txBody>
          <a:bodyPr lIns="90488" tIns="44450" rIns="90488" bIns="44450"/>
          <a:lstStyle/>
          <a:p>
            <a:pPr lvl="1" eaLnBrk="1" hangingPunct="1">
              <a:spcBef>
                <a:spcPts val="500"/>
              </a:spcBef>
              <a:defRPr/>
            </a:pPr>
            <a:r>
              <a:rPr lang="en-US" altLang="zh-TW" sz="2600" dirty="0">
                <a:ea typeface="新細明體" charset="-120"/>
              </a:rPr>
              <a:t>Fiscal policy is to use government spending and taxing actions to stabilize (</a:t>
            </a:r>
            <a:r>
              <a:rPr lang="zh-TW" altLang="en-US" sz="2600" dirty="0">
                <a:ea typeface="新細明體" charset="-120"/>
              </a:rPr>
              <a:t>穩定</a:t>
            </a:r>
            <a:r>
              <a:rPr lang="en-US" altLang="zh-TW" sz="2600" dirty="0">
                <a:ea typeface="新細明體" charset="-120"/>
              </a:rPr>
              <a:t>)</a:t>
            </a:r>
            <a:r>
              <a:rPr lang="zh-TW" altLang="en-US" sz="2600" dirty="0">
                <a:ea typeface="新細明體" charset="-120"/>
              </a:rPr>
              <a:t> </a:t>
            </a:r>
            <a:r>
              <a:rPr lang="en-US" altLang="zh-TW" sz="2600" dirty="0">
                <a:ea typeface="新細明體" charset="-120"/>
              </a:rPr>
              <a:t>or spur (</a:t>
            </a:r>
            <a:r>
              <a:rPr lang="zh-TW" altLang="en-US" sz="2600" dirty="0">
                <a:ea typeface="新細明體" charset="-120"/>
              </a:rPr>
              <a:t>刺激</a:t>
            </a:r>
            <a:r>
              <a:rPr lang="en-US" altLang="zh-TW" sz="2600" dirty="0">
                <a:ea typeface="新細明體" charset="-120"/>
              </a:rPr>
              <a:t>)</a:t>
            </a:r>
            <a:r>
              <a:rPr lang="zh-TW" altLang="en-US" sz="2600" dirty="0">
                <a:ea typeface="新細明體" charset="-120"/>
              </a:rPr>
              <a:t> </a:t>
            </a:r>
            <a:r>
              <a:rPr lang="en-US" altLang="zh-TW" sz="2600" dirty="0">
                <a:ea typeface="新細明體" charset="-120"/>
              </a:rPr>
              <a:t>the economy</a:t>
            </a:r>
          </a:p>
          <a:p>
            <a:pPr lvl="2" eaLnBrk="1" hangingPunct="1">
              <a:spcBef>
                <a:spcPts val="500"/>
              </a:spcBef>
              <a:defRPr/>
            </a:pPr>
            <a:r>
              <a:rPr lang="en-US" altLang="zh-TW" sz="2200" dirty="0">
                <a:ea typeface="新細明體" charset="-120"/>
              </a:rPr>
              <a:t>Increases in government spending (rising budget deficits) directly inflate the demand for goods and services (used in recessions)</a:t>
            </a:r>
          </a:p>
          <a:p>
            <a:pPr lvl="2" eaLnBrk="1" hangingPunct="1">
              <a:spcBef>
                <a:spcPts val="500"/>
              </a:spcBef>
              <a:defRPr/>
            </a:pPr>
            <a:r>
              <a:rPr lang="en-US" altLang="zh-TW" sz="2200" dirty="0">
                <a:ea typeface="新細明體" charset="-120"/>
              </a:rPr>
              <a:t>Increases in </a:t>
            </a:r>
            <a:r>
              <a:rPr lang="en-US" altLang="zh-TW" sz="2200" dirty="0">
                <a:ea typeface="細明體" panose="02020509000000000000" pitchFamily="49" charset="-120"/>
              </a:rPr>
              <a:t>tax rates </a:t>
            </a:r>
            <a:r>
              <a:rPr lang="en-US" altLang="zh-TW" sz="2200" dirty="0">
                <a:ea typeface="新細明體" charset="-120"/>
              </a:rPr>
              <a:t>(lower budget deficits) </a:t>
            </a:r>
            <a:r>
              <a:rPr lang="en-US" altLang="zh-TW" sz="2200" dirty="0">
                <a:ea typeface="細明體" panose="02020509000000000000" pitchFamily="49" charset="-120"/>
              </a:rPr>
              <a:t>siphon</a:t>
            </a:r>
            <a:r>
              <a:rPr lang="zh-TW" altLang="en-US" sz="2200" dirty="0">
                <a:ea typeface="細明體" panose="02020509000000000000" pitchFamily="49" charset="-120"/>
              </a:rPr>
              <a:t> </a:t>
            </a:r>
            <a:r>
              <a:rPr lang="en-US" altLang="zh-TW" sz="2200" dirty="0">
                <a:ea typeface="細明體" panose="02020509000000000000" pitchFamily="49" charset="-120"/>
              </a:rPr>
              <a:t>(</a:t>
            </a:r>
            <a:r>
              <a:rPr lang="zh-TW" altLang="en-US" sz="2000" dirty="0">
                <a:ea typeface="細明體" panose="02020509000000000000" pitchFamily="49" charset="-120"/>
              </a:rPr>
              <a:t>虹吸</a:t>
            </a:r>
            <a:r>
              <a:rPr lang="en-US" altLang="zh-TW" sz="2000" dirty="0">
                <a:ea typeface="細明體" panose="02020509000000000000" pitchFamily="49" charset="-120"/>
              </a:rPr>
              <a:t>, </a:t>
            </a:r>
            <a:r>
              <a:rPr lang="zh-TW" altLang="en-US" sz="2000" dirty="0">
                <a:ea typeface="細明體" panose="02020509000000000000" pitchFamily="49" charset="-120"/>
              </a:rPr>
              <a:t>輸送</a:t>
            </a:r>
            <a:r>
              <a:rPr lang="en-US" altLang="zh-TW" sz="2000" dirty="0">
                <a:ea typeface="細明體" panose="02020509000000000000" pitchFamily="49" charset="-120"/>
              </a:rPr>
              <a:t>)</a:t>
            </a:r>
            <a:r>
              <a:rPr lang="zh-TW" altLang="en-US" sz="2000" dirty="0">
                <a:ea typeface="細明體" panose="02020509000000000000" pitchFamily="49" charset="-120"/>
              </a:rPr>
              <a:t> </a:t>
            </a:r>
            <a:r>
              <a:rPr lang="en-US" altLang="zh-TW" sz="2200" dirty="0">
                <a:ea typeface="細明體" panose="02020509000000000000" pitchFamily="49" charset="-120"/>
              </a:rPr>
              <a:t>income from consumers and result in fairly rapid </a:t>
            </a:r>
            <a:r>
              <a:rPr lang="en-US" altLang="zh-TW" sz="2200" dirty="0">
                <a:ea typeface="新細明體" charset="-120"/>
              </a:rPr>
              <a:t>decreases in consumption (used in inflationary booms)</a:t>
            </a:r>
          </a:p>
          <a:p>
            <a:pPr lvl="1" eaLnBrk="1" hangingPunct="1">
              <a:spcBef>
                <a:spcPts val="500"/>
              </a:spcBef>
              <a:defRPr/>
            </a:pPr>
            <a:r>
              <a:rPr lang="en-US" altLang="zh-TW" sz="2600" dirty="0">
                <a:ea typeface="新細明體" charset="-120"/>
              </a:rPr>
              <a:t>With most direct impact on the economy</a:t>
            </a:r>
          </a:p>
          <a:p>
            <a:pPr lvl="1" eaLnBrk="1" hangingPunct="1">
              <a:spcBef>
                <a:spcPts val="500"/>
              </a:spcBef>
              <a:defRPr/>
            </a:pPr>
            <a:r>
              <a:rPr lang="en-US" altLang="zh-TW" sz="2600" dirty="0">
                <a:ea typeface="新細明體" charset="-120"/>
              </a:rPr>
              <a:t>However, slowly implemented because of the requirement the negotiation and compromise between executive and legislative branches</a:t>
            </a:r>
          </a:p>
          <a:p>
            <a:pPr lvl="2" eaLnBrk="1" hangingPunct="1">
              <a:spcBef>
                <a:spcPts val="500"/>
              </a:spcBef>
              <a:defRPr/>
            </a:pPr>
            <a:r>
              <a:rPr lang="en-US" altLang="zh-TW" sz="2200" dirty="0">
                <a:ea typeface="新細明體" charset="-120"/>
              </a:rPr>
              <a:t>So, the fiscal policy cannot in practice be used to quickly fine-tune the economy</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95250"/>
            <a:ext cx="9144000" cy="666750"/>
          </a:xfrm>
          <a:noFill/>
        </p:spPr>
        <p:txBody>
          <a:bodyPr lIns="90488" tIns="44450" rIns="90488" bIns="44450" anchor="b"/>
          <a:lstStyle/>
          <a:p>
            <a:pPr eaLnBrk="1" hangingPunct="1"/>
            <a:r>
              <a:rPr lang="en-US" altLang="zh-TW">
                <a:ea typeface="新細明體" charset="-120"/>
              </a:rPr>
              <a:t>Monetary Policy</a:t>
            </a:r>
          </a:p>
        </p:txBody>
      </p:sp>
      <p:sp>
        <p:nvSpPr>
          <p:cNvPr id="17411" name="Rectangle 3"/>
          <p:cNvSpPr>
            <a:spLocks noGrp="1" noChangeArrowheads="1"/>
          </p:cNvSpPr>
          <p:nvPr>
            <p:ph type="body" idx="1"/>
          </p:nvPr>
        </p:nvSpPr>
        <p:spPr>
          <a:xfrm>
            <a:off x="228600" y="838200"/>
            <a:ext cx="8763000" cy="5943600"/>
          </a:xfrm>
        </p:spPr>
        <p:txBody>
          <a:bodyPr lIns="90488" tIns="44450" rIns="90488" bIns="44450"/>
          <a:lstStyle/>
          <a:p>
            <a:pPr eaLnBrk="1" hangingPunct="1">
              <a:spcBef>
                <a:spcPts val="500"/>
              </a:spcBef>
              <a:defRPr/>
            </a:pPr>
            <a:r>
              <a:rPr lang="en-US" altLang="zh-TW" sz="3000" dirty="0">
                <a:ea typeface="新細明體" charset="-120"/>
              </a:rPr>
              <a:t>Monetary Policy</a:t>
            </a:r>
            <a:r>
              <a:rPr lang="zh-TW" altLang="en-US" sz="3000" dirty="0">
                <a:ea typeface="新細明體" charset="-120"/>
              </a:rPr>
              <a:t> </a:t>
            </a:r>
            <a:r>
              <a:rPr lang="en-US" altLang="zh-TW" sz="3000" dirty="0">
                <a:ea typeface="新細明體" charset="-120"/>
              </a:rPr>
              <a:t>(</a:t>
            </a:r>
            <a:r>
              <a:rPr lang="zh-TW" altLang="en-US" sz="3000" dirty="0">
                <a:ea typeface="新細明體" charset="-120"/>
              </a:rPr>
              <a:t>貨幣政策</a:t>
            </a:r>
            <a:r>
              <a:rPr lang="en-US" altLang="zh-TW" sz="3000" dirty="0">
                <a:ea typeface="新細明體" charset="-120"/>
              </a:rPr>
              <a:t>)</a:t>
            </a:r>
          </a:p>
          <a:p>
            <a:pPr lvl="1" eaLnBrk="1" hangingPunct="1">
              <a:spcBef>
                <a:spcPts val="500"/>
              </a:spcBef>
              <a:defRPr/>
            </a:pPr>
            <a:r>
              <a:rPr lang="en-US" altLang="zh-TW" sz="2600" dirty="0">
                <a:ea typeface="新細明體" charset="-120"/>
              </a:rPr>
              <a:t>Federal Reserve Board (center banks) manipulates money supply to influence economic activity</a:t>
            </a:r>
          </a:p>
          <a:p>
            <a:pPr lvl="1" eaLnBrk="1" hangingPunct="1">
              <a:spcBef>
                <a:spcPts val="500"/>
              </a:spcBef>
              <a:defRPr/>
            </a:pPr>
            <a:r>
              <a:rPr lang="en-US" altLang="zh-TW" sz="2600" dirty="0">
                <a:ea typeface="新細明體" charset="-120"/>
              </a:rPr>
              <a:t>Different from the direct influence from fiscal policies, monetary policies work indirectly through their impact on interest rates (e.g., federal funds rate) and thus on the incentive to purchase and invest</a:t>
            </a:r>
          </a:p>
          <a:p>
            <a:pPr lvl="1" eaLnBrk="1" hangingPunct="1">
              <a:spcBef>
                <a:spcPts val="500"/>
              </a:spcBef>
              <a:defRPr/>
            </a:pPr>
            <a:r>
              <a:rPr lang="en-US" altLang="zh-TW" sz="2600" dirty="0">
                <a:ea typeface="新細明體" charset="-120"/>
              </a:rPr>
              <a:t>Short- and long-term monetary effects</a:t>
            </a:r>
          </a:p>
          <a:p>
            <a:pPr lvl="2" eaLnBrk="1" hangingPunct="1">
              <a:spcBef>
                <a:spcPts val="500"/>
              </a:spcBef>
              <a:defRPr/>
            </a:pPr>
            <a:r>
              <a:rPr lang="en-US" altLang="zh-TW" sz="2200" dirty="0">
                <a:ea typeface="新細明體" charset="-120"/>
              </a:rPr>
              <a:t>Increases in the money supply lower short-term real and thus nominal IRs, encouraging investment and consumption</a:t>
            </a:r>
          </a:p>
          <a:p>
            <a:pPr lvl="2" eaLnBrk="1" hangingPunct="1">
              <a:spcBef>
                <a:spcPts val="500"/>
              </a:spcBef>
              <a:defRPr/>
            </a:pPr>
            <a:r>
              <a:rPr lang="en-US" altLang="zh-TW" sz="2200" dirty="0">
                <a:ea typeface="新細明體" charset="-120"/>
              </a:rPr>
              <a:t>In the long run, it is believed that a higher money supply leads only to a higher price level (thus a higher inflation rate) and does not have a permanent effect on economic activity</a:t>
            </a:r>
          </a:p>
          <a:p>
            <a:pPr marL="1257300" lvl="2" indent="-342900" eaLnBrk="1" hangingPunct="1">
              <a:spcBef>
                <a:spcPts val="500"/>
              </a:spcBef>
              <a:buFont typeface="Wingdings" pitchFamily="2" charset="2"/>
              <a:buNone/>
              <a:defRPr/>
            </a:pPr>
            <a:r>
              <a:rPr lang="en-US" altLang="zh-TW" sz="2200" dirty="0">
                <a:ea typeface="新細明體" charset="-120"/>
              </a:rPr>
              <a:t>※ The stimulation/inflation trade-off is the major consideration to determine how to use monetary policy</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1790700" y="3048000"/>
            <a:ext cx="5562600" cy="579437"/>
          </a:xfrm>
          <a:prstGeom prst="rect">
            <a:avLst/>
          </a:prstGeom>
          <a:noFill/>
          <a:ln w="9525">
            <a:noFill/>
            <a:miter lim="800000"/>
            <a:headEnd/>
            <a:tailEnd/>
          </a:ln>
        </p:spPr>
        <p:txBody>
          <a:bodyPr wrap="square">
            <a:spAutoFit/>
          </a:bodyPr>
          <a:lstStyle/>
          <a:p>
            <a:pPr>
              <a:spcBef>
                <a:spcPct val="50000"/>
              </a:spcBef>
              <a:defRPr/>
            </a:pPr>
            <a:r>
              <a:rPr lang="en-US" altLang="zh-TW" sz="3200" b="1" dirty="0">
                <a:latin typeface="+mn-lt"/>
                <a:ea typeface="新細明體" charset="-120"/>
              </a:rPr>
              <a:t>12.6  BUSINESS CYCLES</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57150"/>
            <a:ext cx="9144000" cy="704850"/>
          </a:xfrm>
          <a:noFill/>
        </p:spPr>
        <p:txBody>
          <a:bodyPr lIns="90488" tIns="44450" rIns="90488" bIns="44450" anchor="b"/>
          <a:lstStyle/>
          <a:p>
            <a:pPr eaLnBrk="1" hangingPunct="1"/>
            <a:r>
              <a:rPr lang="en-US" altLang="zh-TW" dirty="0">
                <a:ea typeface="新細明體" charset="-120"/>
              </a:rPr>
              <a:t>The Business Cycle</a:t>
            </a:r>
          </a:p>
        </p:txBody>
      </p:sp>
      <p:sp>
        <p:nvSpPr>
          <p:cNvPr id="20483" name="Rectangle 3"/>
          <p:cNvSpPr>
            <a:spLocks noGrp="1" noChangeArrowheads="1"/>
          </p:cNvSpPr>
          <p:nvPr>
            <p:ph type="body" idx="1"/>
          </p:nvPr>
        </p:nvSpPr>
        <p:spPr>
          <a:xfrm>
            <a:off x="304800" y="838200"/>
            <a:ext cx="8610600" cy="5867400"/>
          </a:xfrm>
        </p:spPr>
        <p:txBody>
          <a:bodyPr lIns="90488" tIns="44450" rIns="90488" bIns="44450"/>
          <a:lstStyle/>
          <a:p>
            <a:pPr eaLnBrk="1" hangingPunct="1">
              <a:lnSpc>
                <a:spcPct val="97000"/>
              </a:lnSpc>
              <a:spcBef>
                <a:spcPts val="300"/>
              </a:spcBef>
              <a:defRPr/>
            </a:pPr>
            <a:r>
              <a:rPr lang="en-US" altLang="zh-TW" sz="3000" dirty="0">
                <a:ea typeface="新細明體" charset="-120"/>
              </a:rPr>
              <a:t>Recurring patterns of recession and recovery</a:t>
            </a:r>
            <a:r>
              <a:rPr lang="zh-TW" altLang="en-US" sz="3000" dirty="0">
                <a:ea typeface="新細明體" charset="-120"/>
              </a:rPr>
              <a:t> </a:t>
            </a:r>
            <a:r>
              <a:rPr lang="en-US" altLang="zh-TW" sz="3000" dirty="0">
                <a:ea typeface="新細明體" charset="-120"/>
              </a:rPr>
              <a:t>are called business cycles (see Slide 12-30)</a:t>
            </a:r>
          </a:p>
          <a:p>
            <a:pPr lvl="1" eaLnBrk="1" hangingPunct="1">
              <a:lnSpc>
                <a:spcPct val="97000"/>
              </a:lnSpc>
              <a:spcBef>
                <a:spcPts val="300"/>
              </a:spcBef>
              <a:defRPr/>
            </a:pPr>
            <a:r>
              <a:rPr lang="en-US" altLang="zh-TW" sz="2600" dirty="0">
                <a:ea typeface="新細明體" charset="-120"/>
              </a:rPr>
              <a:t>Peak</a:t>
            </a:r>
            <a:r>
              <a:rPr lang="zh-TW" altLang="en-US" sz="2600" dirty="0">
                <a:ea typeface="新細明體" charset="-120"/>
              </a:rPr>
              <a:t> </a:t>
            </a:r>
            <a:r>
              <a:rPr lang="en-US" altLang="zh-TW" sz="2600" dirty="0">
                <a:ea typeface="新細明體" charset="-120"/>
              </a:rPr>
              <a:t>(</a:t>
            </a:r>
            <a:r>
              <a:rPr lang="zh-TW" altLang="en-US" sz="2600" dirty="0">
                <a:ea typeface="新細明體" charset="-120"/>
              </a:rPr>
              <a:t>高峰</a:t>
            </a:r>
            <a:r>
              <a:rPr lang="en-US" altLang="zh-TW" sz="2600" dirty="0">
                <a:ea typeface="新細明體" charset="-120"/>
              </a:rPr>
              <a:t>): The transition from the end of an expansion (</a:t>
            </a:r>
            <a:r>
              <a:rPr lang="zh-TW" altLang="en-US" sz="2600" dirty="0">
                <a:ea typeface="新細明體" charset="-120"/>
              </a:rPr>
              <a:t>擴張</a:t>
            </a:r>
            <a:r>
              <a:rPr lang="en-US" altLang="zh-TW" sz="2600" dirty="0">
                <a:ea typeface="新細明體" charset="-120"/>
              </a:rPr>
              <a:t>) to the start of a contraction</a:t>
            </a:r>
            <a:r>
              <a:rPr lang="zh-TW" altLang="en-US" sz="2600" dirty="0">
                <a:ea typeface="新細明體" charset="-120"/>
              </a:rPr>
              <a:t> </a:t>
            </a:r>
            <a:r>
              <a:rPr lang="en-US" altLang="zh-TW" sz="2600" dirty="0">
                <a:ea typeface="新細明體" charset="-120"/>
              </a:rPr>
              <a:t>(</a:t>
            </a:r>
            <a:r>
              <a:rPr lang="zh-TW" altLang="en-US" sz="2600" dirty="0">
                <a:ea typeface="新細明體" charset="-120"/>
              </a:rPr>
              <a:t>緊縮</a:t>
            </a:r>
            <a:r>
              <a:rPr lang="en-US" altLang="zh-TW" sz="2600" dirty="0">
                <a:ea typeface="新細明體" charset="-120"/>
              </a:rPr>
              <a:t>)</a:t>
            </a:r>
          </a:p>
          <a:p>
            <a:pPr lvl="1" eaLnBrk="1" hangingPunct="1">
              <a:lnSpc>
                <a:spcPct val="97000"/>
              </a:lnSpc>
              <a:spcBef>
                <a:spcPts val="300"/>
              </a:spcBef>
              <a:defRPr/>
            </a:pPr>
            <a:r>
              <a:rPr lang="en-US" altLang="zh-TW" sz="2600" dirty="0">
                <a:ea typeface="新細明體" charset="-120"/>
              </a:rPr>
              <a:t>Trough (</a:t>
            </a:r>
            <a:r>
              <a:rPr lang="zh-TW" altLang="en-US" sz="2600" dirty="0">
                <a:ea typeface="新細明體" charset="-120"/>
              </a:rPr>
              <a:t>低谷</a:t>
            </a:r>
            <a:r>
              <a:rPr lang="en-US" altLang="zh-TW" sz="2600" dirty="0">
                <a:ea typeface="新細明體" charset="-120"/>
              </a:rPr>
              <a:t>): Occurring at the bottom of a recession just before the economy entering a recovery (expansion)</a:t>
            </a:r>
          </a:p>
          <a:p>
            <a:pPr eaLnBrk="1" hangingPunct="1">
              <a:lnSpc>
                <a:spcPct val="97000"/>
              </a:lnSpc>
              <a:spcBef>
                <a:spcPts val="300"/>
              </a:spcBef>
              <a:defRPr/>
            </a:pPr>
            <a:r>
              <a:rPr lang="en-US" altLang="zh-TW" sz="3000" dirty="0">
                <a:ea typeface="新細明體" charset="-120"/>
              </a:rPr>
              <a:t>Industry relationship to business cycles (cyclical vs. defensive industries)</a:t>
            </a:r>
            <a:r>
              <a:rPr lang="zh-TW" altLang="en-US" sz="3000" dirty="0">
                <a:ea typeface="新細明體" charset="-120"/>
              </a:rPr>
              <a:t> </a:t>
            </a:r>
            <a:r>
              <a:rPr lang="en-US" altLang="zh-TW" sz="3000" dirty="0">
                <a:ea typeface="新細明體" charset="-120"/>
              </a:rPr>
              <a:t>(</a:t>
            </a:r>
            <a:r>
              <a:rPr lang="zh-TW" altLang="en-US" sz="3000" dirty="0">
                <a:ea typeface="新細明體" charset="-120"/>
              </a:rPr>
              <a:t>週期性</a:t>
            </a:r>
            <a:r>
              <a:rPr lang="en-US" altLang="zh-TW" sz="3000" dirty="0">
                <a:ea typeface="新細明體" charset="-120"/>
              </a:rPr>
              <a:t> vs. </a:t>
            </a:r>
            <a:r>
              <a:rPr lang="zh-TW" altLang="en-US" sz="3000" dirty="0">
                <a:ea typeface="新細明體" charset="-120"/>
              </a:rPr>
              <a:t>防禦性產業</a:t>
            </a:r>
            <a:r>
              <a:rPr lang="en-US" altLang="zh-TW" sz="3000" dirty="0">
                <a:ea typeface="新細明體" charset="-120"/>
              </a:rPr>
              <a:t>)</a:t>
            </a:r>
          </a:p>
          <a:p>
            <a:pPr lvl="1" eaLnBrk="1" hangingPunct="1">
              <a:lnSpc>
                <a:spcPct val="97000"/>
              </a:lnSpc>
              <a:spcBef>
                <a:spcPts val="300"/>
              </a:spcBef>
              <a:defRPr/>
            </a:pPr>
            <a:r>
              <a:rPr lang="en-US" altLang="zh-TW" sz="2600" dirty="0">
                <a:ea typeface="新細明體" charset="-120"/>
              </a:rPr>
              <a:t>Cyclical industries</a:t>
            </a:r>
          </a:p>
          <a:p>
            <a:pPr lvl="2" eaLnBrk="1" hangingPunct="1">
              <a:lnSpc>
                <a:spcPct val="97000"/>
              </a:lnSpc>
              <a:spcBef>
                <a:spcPts val="300"/>
              </a:spcBef>
              <a:defRPr/>
            </a:pPr>
            <a:r>
              <a:rPr lang="en-US" altLang="zh-TW" sz="2200" dirty="0">
                <a:ea typeface="新細明體" charset="-120"/>
              </a:rPr>
              <a:t>Industries with above average sensitivity to the state of the economy, e.g., the producers of durable goods (e.g., cars) or capital goods (that are used by other firms to produce their own products)</a:t>
            </a:r>
          </a:p>
          <a:p>
            <a:pPr lvl="2" eaLnBrk="1" hangingPunct="1">
              <a:lnSpc>
                <a:spcPct val="97000"/>
              </a:lnSpc>
              <a:spcBef>
                <a:spcPts val="300"/>
              </a:spcBef>
              <a:defRPr/>
            </a:pPr>
            <a:r>
              <a:rPr lang="en-US" altLang="zh-TW" sz="2200" dirty="0">
                <a:ea typeface="新細明體" charset="-120"/>
              </a:rPr>
              <a:t>Firms in cyclical industries tend to have high betas</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304800" y="838200"/>
            <a:ext cx="8610600" cy="6019800"/>
          </a:xfrm>
        </p:spPr>
        <p:txBody>
          <a:bodyPr lIns="90488" tIns="44450" rIns="90488" bIns="44450"/>
          <a:lstStyle/>
          <a:p>
            <a:pPr marL="342900" lvl="1" indent="-342900">
              <a:lnSpc>
                <a:spcPct val="99000"/>
              </a:lnSpc>
              <a:spcBef>
                <a:spcPts val="300"/>
              </a:spcBef>
              <a:buClr>
                <a:schemeClr val="hlink"/>
              </a:buClr>
              <a:buSzPct val="90000"/>
              <a:buFontTx/>
              <a:buBlip>
                <a:blip r:embed="rId2"/>
              </a:buBlip>
              <a:defRPr/>
            </a:pPr>
            <a:r>
              <a:rPr lang="en-US" altLang="zh-TW" sz="3000" dirty="0">
                <a:ea typeface="新細明體" charset="-120"/>
              </a:rPr>
              <a:t>International economic analysis</a:t>
            </a:r>
            <a:r>
              <a:rPr lang="zh-TW" altLang="en-US" sz="3000" dirty="0">
                <a:ea typeface="新細明體" charset="-120"/>
              </a:rPr>
              <a:t> </a:t>
            </a:r>
            <a:r>
              <a:rPr lang="en-US" altLang="zh-TW" sz="3000" dirty="0">
                <a:ea typeface="新細明體" charset="-120"/>
              </a:rPr>
              <a:t>(</a:t>
            </a:r>
            <a:r>
              <a:rPr lang="zh-TW" altLang="en-US" sz="3000" dirty="0">
                <a:ea typeface="新細明體" charset="-120"/>
              </a:rPr>
              <a:t>國際經濟分析</a:t>
            </a:r>
            <a:r>
              <a:rPr lang="en-US" altLang="zh-TW" sz="3000" dirty="0">
                <a:ea typeface="新細明體" charset="-120"/>
              </a:rPr>
              <a:t>)</a:t>
            </a:r>
            <a:r>
              <a:rPr lang="zh-TW" altLang="en-US" sz="3000" dirty="0">
                <a:ea typeface="新細明體" charset="-120"/>
              </a:rPr>
              <a:t> </a:t>
            </a:r>
            <a:r>
              <a:rPr lang="en-US" altLang="zh-TW" sz="3000" dirty="0">
                <a:ea typeface="新細明體" charset="-120"/>
              </a:rPr>
              <a:t>and the exchange rate risk</a:t>
            </a:r>
          </a:p>
          <a:p>
            <a:pPr>
              <a:lnSpc>
                <a:spcPct val="99000"/>
              </a:lnSpc>
              <a:spcBef>
                <a:spcPts val="300"/>
              </a:spcBef>
              <a:defRPr/>
            </a:pPr>
            <a:r>
              <a:rPr lang="en-US" altLang="zh-TW" sz="3000" dirty="0">
                <a:ea typeface="新細明體" charset="-120"/>
              </a:rPr>
              <a:t>Domestic economic analysis</a:t>
            </a:r>
            <a:r>
              <a:rPr lang="zh-TW" altLang="en-US" sz="3000" dirty="0">
                <a:ea typeface="新細明體" charset="-120"/>
              </a:rPr>
              <a:t> </a:t>
            </a:r>
            <a:r>
              <a:rPr lang="en-US" altLang="zh-TW" sz="3000" dirty="0">
                <a:ea typeface="新細明體" charset="-120"/>
              </a:rPr>
              <a:t>(</a:t>
            </a:r>
            <a:r>
              <a:rPr lang="zh-TW" altLang="en-US" sz="3000" dirty="0">
                <a:ea typeface="新細明體" charset="-120"/>
              </a:rPr>
              <a:t>本國經濟分析</a:t>
            </a:r>
            <a:r>
              <a:rPr lang="en-US" altLang="zh-TW" sz="3000" dirty="0">
                <a:ea typeface="新細明體" charset="-120"/>
              </a:rPr>
              <a:t>)</a:t>
            </a:r>
          </a:p>
          <a:p>
            <a:pPr lvl="1">
              <a:lnSpc>
                <a:spcPct val="99000"/>
              </a:lnSpc>
              <a:spcBef>
                <a:spcPts val="300"/>
              </a:spcBef>
              <a:defRPr/>
            </a:pPr>
            <a:r>
              <a:rPr lang="en-US" altLang="zh-TW" sz="2600" dirty="0">
                <a:ea typeface="新細明體" charset="-120"/>
              </a:rPr>
              <a:t>Introduce key domestic economic variables</a:t>
            </a:r>
          </a:p>
          <a:p>
            <a:pPr lvl="1">
              <a:lnSpc>
                <a:spcPct val="99000"/>
              </a:lnSpc>
              <a:spcBef>
                <a:spcPts val="300"/>
              </a:spcBef>
              <a:defRPr/>
            </a:pPr>
            <a:r>
              <a:rPr lang="en-US" altLang="zh-TW" sz="2600" dirty="0">
                <a:ea typeface="新細明體" charset="-120"/>
              </a:rPr>
              <a:t>Analysis of demand and supply shocks</a:t>
            </a:r>
          </a:p>
          <a:p>
            <a:pPr lvl="1">
              <a:lnSpc>
                <a:spcPct val="99000"/>
              </a:lnSpc>
              <a:spcBef>
                <a:spcPts val="300"/>
              </a:spcBef>
              <a:defRPr/>
            </a:pPr>
            <a:r>
              <a:rPr lang="en-US" altLang="zh-TW" sz="2600" dirty="0">
                <a:ea typeface="新細明體" charset="-120"/>
              </a:rPr>
              <a:t>Fiscal and monetary policies (</a:t>
            </a:r>
            <a:r>
              <a:rPr lang="zh-TW" altLang="en-US" sz="2600" dirty="0">
                <a:ea typeface="新細明體" charset="-120"/>
              </a:rPr>
              <a:t>財政與貨幣政策</a:t>
            </a:r>
            <a:r>
              <a:rPr lang="en-US" altLang="zh-TW" sz="2600" dirty="0">
                <a:ea typeface="新細明體" charset="-120"/>
              </a:rPr>
              <a:t>)</a:t>
            </a:r>
          </a:p>
          <a:p>
            <a:pPr lvl="1">
              <a:lnSpc>
                <a:spcPct val="99000"/>
              </a:lnSpc>
              <a:spcBef>
                <a:spcPts val="300"/>
              </a:spcBef>
              <a:defRPr/>
            </a:pPr>
            <a:r>
              <a:rPr lang="en-US" altLang="zh-TW" sz="2600" dirty="0">
                <a:ea typeface="新細明體" charset="-120"/>
              </a:rPr>
              <a:t>Business cycle analysis (</a:t>
            </a:r>
            <a:r>
              <a:rPr lang="zh-TW" altLang="en-US" sz="2600" dirty="0">
                <a:ea typeface="新細明體" charset="-120"/>
              </a:rPr>
              <a:t>景氣循環分析</a:t>
            </a:r>
            <a:r>
              <a:rPr lang="en-US" altLang="zh-TW" sz="2600" dirty="0">
                <a:ea typeface="新細明體" charset="-120"/>
              </a:rPr>
              <a:t>)</a:t>
            </a:r>
          </a:p>
          <a:p>
            <a:pPr>
              <a:lnSpc>
                <a:spcPct val="99000"/>
              </a:lnSpc>
              <a:spcBef>
                <a:spcPts val="300"/>
              </a:spcBef>
              <a:defRPr/>
            </a:pPr>
            <a:r>
              <a:rPr lang="en-US" altLang="zh-TW" sz="3000" dirty="0">
                <a:ea typeface="新細明體" charset="-120"/>
              </a:rPr>
              <a:t>Industry analysis</a:t>
            </a:r>
            <a:r>
              <a:rPr lang="zh-TW" altLang="en-US" sz="3000" dirty="0">
                <a:ea typeface="新細明體" charset="-120"/>
              </a:rPr>
              <a:t> </a:t>
            </a:r>
            <a:r>
              <a:rPr lang="en-US" altLang="zh-TW" sz="3000" dirty="0">
                <a:ea typeface="新細明體" charset="-120"/>
              </a:rPr>
              <a:t>(</a:t>
            </a:r>
            <a:r>
              <a:rPr lang="zh-TW" altLang="en-US" sz="3000" dirty="0">
                <a:ea typeface="新細明體" charset="-120"/>
              </a:rPr>
              <a:t>產業分析</a:t>
            </a:r>
            <a:r>
              <a:rPr lang="en-US" altLang="zh-TW" sz="3000" dirty="0">
                <a:ea typeface="新細明體" charset="-120"/>
              </a:rPr>
              <a:t>)</a:t>
            </a:r>
          </a:p>
          <a:p>
            <a:pPr lvl="1">
              <a:lnSpc>
                <a:spcPct val="99000"/>
              </a:lnSpc>
              <a:spcBef>
                <a:spcPts val="300"/>
              </a:spcBef>
              <a:defRPr/>
            </a:pPr>
            <a:r>
              <a:rPr lang="en-US" altLang="zh-TW" sz="2600" dirty="0">
                <a:ea typeface="新細明體" charset="-120"/>
              </a:rPr>
              <a:t>Sensitivity of industry performance to business cycle</a:t>
            </a:r>
          </a:p>
          <a:p>
            <a:pPr lvl="1">
              <a:lnSpc>
                <a:spcPct val="99000"/>
              </a:lnSpc>
              <a:spcBef>
                <a:spcPts val="300"/>
              </a:spcBef>
              <a:defRPr/>
            </a:pPr>
            <a:r>
              <a:rPr lang="en-US" altLang="zh-TW" sz="2600" dirty="0">
                <a:ea typeface="新細明體" charset="-120"/>
              </a:rPr>
              <a:t>Sector rotation strategy</a:t>
            </a:r>
            <a:r>
              <a:rPr lang="zh-TW" altLang="en-US" sz="2600" dirty="0">
                <a:ea typeface="新細明體" charset="-120"/>
              </a:rPr>
              <a:t> </a:t>
            </a:r>
            <a:r>
              <a:rPr lang="en-US" altLang="zh-TW" sz="2600" dirty="0">
                <a:ea typeface="新細明體" charset="-120"/>
              </a:rPr>
              <a:t>(</a:t>
            </a:r>
            <a:r>
              <a:rPr lang="zh-TW" altLang="en-US" sz="2600" dirty="0">
                <a:ea typeface="新細明體" charset="-120"/>
              </a:rPr>
              <a:t>產業輪動策略</a:t>
            </a:r>
            <a:r>
              <a:rPr lang="en-US" altLang="zh-TW" sz="2600" dirty="0">
                <a:ea typeface="新細明體" charset="-120"/>
              </a:rPr>
              <a:t>)</a:t>
            </a:r>
          </a:p>
          <a:p>
            <a:pPr lvl="1">
              <a:lnSpc>
                <a:spcPct val="99000"/>
              </a:lnSpc>
              <a:spcBef>
                <a:spcPts val="300"/>
              </a:spcBef>
              <a:defRPr/>
            </a:pPr>
            <a:r>
              <a:rPr lang="en-US" altLang="zh-TW" sz="2600" dirty="0">
                <a:ea typeface="新細明體" charset="-120"/>
              </a:rPr>
              <a:t>Life cycles of an industry</a:t>
            </a:r>
            <a:r>
              <a:rPr lang="zh-TW" altLang="en-US" sz="2600" dirty="0">
                <a:ea typeface="新細明體" charset="-120"/>
              </a:rPr>
              <a:t> </a:t>
            </a:r>
            <a:r>
              <a:rPr lang="en-US" altLang="zh-TW" sz="2600" dirty="0">
                <a:ea typeface="新細明體" charset="-120"/>
              </a:rPr>
              <a:t>(</a:t>
            </a:r>
            <a:r>
              <a:rPr lang="zh-TW" altLang="en-US" sz="2600" dirty="0">
                <a:ea typeface="新細明體" charset="-120"/>
              </a:rPr>
              <a:t>產業生命週期</a:t>
            </a:r>
            <a:r>
              <a:rPr lang="en-US" altLang="zh-TW" sz="2600" dirty="0">
                <a:ea typeface="新細明體" charset="-120"/>
              </a:rPr>
              <a:t>)</a:t>
            </a:r>
            <a:r>
              <a:rPr lang="en-US" altLang="zh-TW" dirty="0">
                <a:ea typeface="新細明體" charset="-120"/>
              </a:rPr>
              <a:t> </a:t>
            </a:r>
          </a:p>
          <a:p>
            <a:pPr marL="265113" indent="-265113">
              <a:lnSpc>
                <a:spcPct val="99000"/>
              </a:lnSpc>
              <a:spcBef>
                <a:spcPts val="300"/>
              </a:spcBef>
              <a:buNone/>
              <a:defRPr/>
            </a:pPr>
            <a:r>
              <a:rPr lang="en-US" altLang="zh-TW" sz="2000" dirty="0">
                <a:latin typeface="新細明體" panose="02020500000000000000" pitchFamily="18" charset="-120"/>
                <a:ea typeface="新細明體" panose="02020500000000000000" pitchFamily="18" charset="-120"/>
              </a:rPr>
              <a:t>※ </a:t>
            </a:r>
            <a:r>
              <a:rPr lang="zh-TW" altLang="en-US" sz="2000" dirty="0">
                <a:latin typeface="新細明體" panose="02020500000000000000" pitchFamily="18" charset="-120"/>
                <a:ea typeface="新細明體" panose="02020500000000000000" pitchFamily="18" charset="-120"/>
              </a:rPr>
              <a:t>本章主要介紹可觀察那些變數來分析「國際間與各國之經濟情況」和「整體與產業景氣循環」。若在效率市場，由大眾共識決定的資產價格已反映這些變數，唯有做出比其他交易者更準確的預測，才能賺到超額報酬</a:t>
            </a:r>
            <a:endParaRPr lang="en-US" altLang="zh-TW" sz="2000" dirty="0">
              <a:latin typeface="新細明體" panose="02020500000000000000" pitchFamily="18" charset="-120"/>
              <a:ea typeface="新細明體" panose="02020500000000000000" pitchFamily="18" charset="-120"/>
            </a:endParaRPr>
          </a:p>
        </p:txBody>
      </p:sp>
      <p:sp>
        <p:nvSpPr>
          <p:cNvPr id="7171" name="Rectangle 4"/>
          <p:cNvSpPr>
            <a:spLocks noGrp="1" noChangeArrowheads="1"/>
          </p:cNvSpPr>
          <p:nvPr>
            <p:ph type="title"/>
          </p:nvPr>
        </p:nvSpPr>
        <p:spPr>
          <a:xfrm>
            <a:off x="457200" y="0"/>
            <a:ext cx="8229600" cy="914400"/>
          </a:xfrm>
        </p:spPr>
        <p:txBody>
          <a:bodyPr/>
          <a:lstStyle/>
          <a:p>
            <a:r>
              <a:rPr lang="en-US" altLang="zh-TW" sz="4000" dirty="0">
                <a:ea typeface="新細明體" charset="-120"/>
              </a:rPr>
              <a:t>Learning </a:t>
            </a:r>
            <a:r>
              <a:rPr lang="en-US" altLang="zh-TW" dirty="0">
                <a:ea typeface="新細明體" charset="-120"/>
              </a:rPr>
              <a:t>Goals of Chapter 12</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152400"/>
            <a:ext cx="9144000" cy="762000"/>
          </a:xfrm>
          <a:noFill/>
        </p:spPr>
        <p:txBody>
          <a:bodyPr/>
          <a:lstStyle/>
          <a:p>
            <a:pPr eaLnBrk="1" hangingPunct="1"/>
            <a:r>
              <a:rPr lang="en-US" altLang="zh-TW" sz="3600" dirty="0">
                <a:ea typeface="新細明體" charset="-120"/>
              </a:rPr>
              <a:t>Four Phases of a Business Cycle</a:t>
            </a:r>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432" y="1371600"/>
            <a:ext cx="6803136" cy="44013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57150"/>
            <a:ext cx="9144000" cy="704850"/>
          </a:xfrm>
          <a:noFill/>
        </p:spPr>
        <p:txBody>
          <a:bodyPr lIns="90488" tIns="44450" rIns="90488" bIns="44450" anchor="b"/>
          <a:lstStyle/>
          <a:p>
            <a:pPr eaLnBrk="1" hangingPunct="1"/>
            <a:r>
              <a:rPr lang="zh-TW" altLang="en-US">
                <a:ea typeface="新細明體" charset="-120"/>
              </a:rPr>
              <a:t>	</a:t>
            </a:r>
            <a:r>
              <a:rPr lang="en-US" altLang="zh-TW">
                <a:ea typeface="新細明體" charset="-120"/>
              </a:rPr>
              <a:t>The Business Cycle</a:t>
            </a:r>
          </a:p>
        </p:txBody>
      </p:sp>
      <p:sp>
        <p:nvSpPr>
          <p:cNvPr id="20483" name="Rectangle 3"/>
          <p:cNvSpPr>
            <a:spLocks noGrp="1" noChangeArrowheads="1"/>
          </p:cNvSpPr>
          <p:nvPr>
            <p:ph type="body" idx="1"/>
          </p:nvPr>
        </p:nvSpPr>
        <p:spPr>
          <a:xfrm>
            <a:off x="304800" y="914400"/>
            <a:ext cx="8610600" cy="5102225"/>
          </a:xfrm>
        </p:spPr>
        <p:txBody>
          <a:bodyPr lIns="90488" tIns="44450" rIns="90488" bIns="44450"/>
          <a:lstStyle/>
          <a:p>
            <a:pPr lvl="1" eaLnBrk="1" hangingPunct="1">
              <a:defRPr/>
            </a:pPr>
            <a:r>
              <a:rPr lang="en-US" altLang="zh-TW" sz="2600" dirty="0">
                <a:ea typeface="新細明體" charset="-120"/>
              </a:rPr>
              <a:t>Defensive industries</a:t>
            </a:r>
          </a:p>
          <a:p>
            <a:pPr lvl="2" eaLnBrk="1" hangingPunct="1">
              <a:defRPr/>
            </a:pPr>
            <a:r>
              <a:rPr lang="en-US" altLang="zh-TW" sz="2200" dirty="0">
                <a:ea typeface="新細明體" charset="-120"/>
              </a:rPr>
              <a:t>Industries with below-average sensitivity to the state of the economy</a:t>
            </a:r>
          </a:p>
          <a:p>
            <a:pPr lvl="2" eaLnBrk="1" hangingPunct="1">
              <a:defRPr/>
            </a:pPr>
            <a:r>
              <a:rPr lang="en-US" altLang="zh-TW" sz="2200" dirty="0">
                <a:ea typeface="新細明體" charset="-120"/>
              </a:rPr>
              <a:t>For example, food producers, pharmaceutical firms, and public utilities</a:t>
            </a:r>
          </a:p>
          <a:p>
            <a:pPr lvl="3" eaLnBrk="1" hangingPunct="1">
              <a:defRPr/>
            </a:pPr>
            <a:r>
              <a:rPr lang="en-US" altLang="zh-TW" dirty="0">
                <a:ea typeface="新細明體" charset="-120"/>
              </a:rPr>
              <a:t>The demand of food, drugs, electricity, and gas is consistent regardless of the business cycle</a:t>
            </a:r>
          </a:p>
          <a:p>
            <a:pPr lvl="2" eaLnBrk="1" hangingPunct="1">
              <a:defRPr/>
            </a:pPr>
            <a:r>
              <a:rPr lang="en-US" altLang="zh-TW" sz="2200" dirty="0">
                <a:ea typeface="新細明體" charset="-120"/>
              </a:rPr>
              <a:t>Firms in defensive industries tend to have low betas</a:t>
            </a:r>
          </a:p>
          <a:p>
            <a:pPr lvl="1" eaLnBrk="1" hangingPunct="1">
              <a:defRPr/>
            </a:pPr>
            <a:r>
              <a:rPr lang="en-US" altLang="zh-TW" sz="2600" dirty="0">
                <a:ea typeface="新細明體" charset="-120"/>
              </a:rPr>
              <a:t>The trading strategy based on the business cycle</a:t>
            </a:r>
          </a:p>
          <a:p>
            <a:pPr lvl="2" eaLnBrk="1" hangingPunct="1">
              <a:defRPr/>
            </a:pPr>
            <a:r>
              <a:rPr lang="en-US" altLang="zh-TW" sz="2200" dirty="0">
                <a:ea typeface="新細明體" charset="-120"/>
              </a:rPr>
              <a:t>Optimistic about the economy, hold cyclical stocks</a:t>
            </a:r>
          </a:p>
          <a:p>
            <a:pPr lvl="2" eaLnBrk="1" hangingPunct="1">
              <a:defRPr/>
            </a:pPr>
            <a:r>
              <a:rPr lang="en-US" altLang="zh-TW" sz="2200" dirty="0">
                <a:ea typeface="新細明體" charset="-120"/>
              </a:rPr>
              <a:t>Pessimistic about the economy, hold defensive (or counter-cyclical) stocks</a:t>
            </a:r>
            <a:endParaRPr lang="en-US" altLang="zh-TW" dirty="0">
              <a:ea typeface="新細明體" charset="-120"/>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152400" y="914400"/>
            <a:ext cx="8763000" cy="5791200"/>
          </a:xfrm>
        </p:spPr>
        <p:txBody>
          <a:bodyPr lIns="90488" tIns="44450" rIns="90488" bIns="44450"/>
          <a:lstStyle/>
          <a:p>
            <a:pPr eaLnBrk="1" hangingPunct="1">
              <a:lnSpc>
                <a:spcPct val="99000"/>
              </a:lnSpc>
              <a:spcBef>
                <a:spcPts val="500"/>
              </a:spcBef>
              <a:defRPr/>
            </a:pPr>
            <a:r>
              <a:rPr lang="en-US" altLang="zh-TW" sz="3000" i="1" u="sng" dirty="0">
                <a:ea typeface="新細明體" charset="-120"/>
              </a:rPr>
              <a:t>Leading Indicators</a:t>
            </a:r>
            <a:r>
              <a:rPr lang="en-US" altLang="zh-TW" sz="3000" i="1" dirty="0">
                <a:ea typeface="新細明體" charset="-120"/>
              </a:rPr>
              <a:t> </a:t>
            </a:r>
            <a:r>
              <a:rPr lang="en-US" altLang="zh-TW" sz="3000" dirty="0">
                <a:ea typeface="新細明體" charset="-120"/>
              </a:rPr>
              <a:t>(</a:t>
            </a:r>
            <a:r>
              <a:rPr lang="zh-TW" altLang="en-US" sz="3000" dirty="0">
                <a:ea typeface="新細明體" charset="-120"/>
              </a:rPr>
              <a:t>領先指標</a:t>
            </a:r>
            <a:r>
              <a:rPr lang="en-US" altLang="zh-TW" sz="3000" dirty="0">
                <a:ea typeface="新細明體" charset="-120"/>
              </a:rPr>
              <a:t>)</a:t>
            </a:r>
            <a:r>
              <a:rPr lang="zh-TW" altLang="en-US" sz="3000" dirty="0">
                <a:ea typeface="新細明體" charset="-120"/>
              </a:rPr>
              <a:t> </a:t>
            </a:r>
            <a:r>
              <a:rPr lang="en-US" altLang="zh-TW" sz="3000" dirty="0">
                <a:ea typeface="新細明體" charset="-120"/>
              </a:rPr>
              <a:t>– economic series tend to rise and fall in advance of the economy, for example,</a:t>
            </a:r>
          </a:p>
          <a:p>
            <a:pPr lvl="1" eaLnBrk="1" hangingPunct="1">
              <a:lnSpc>
                <a:spcPct val="99000"/>
              </a:lnSpc>
              <a:spcBef>
                <a:spcPts val="500"/>
              </a:spcBef>
              <a:defRPr/>
            </a:pPr>
            <a:r>
              <a:rPr lang="en-US" altLang="zh-TW" sz="2600" dirty="0">
                <a:ea typeface="新細明體" charset="-120"/>
              </a:rPr>
              <a:t>Stock prices (S&amp;P 500 stock index)</a:t>
            </a:r>
          </a:p>
          <a:p>
            <a:pPr lvl="2" eaLnBrk="1" hangingPunct="1">
              <a:lnSpc>
                <a:spcPct val="99000"/>
              </a:lnSpc>
              <a:spcBef>
                <a:spcPts val="500"/>
              </a:spcBef>
              <a:defRPr/>
            </a:pPr>
            <a:r>
              <a:rPr lang="en-US" altLang="zh-TW" sz="2200" dirty="0">
                <a:ea typeface="新細明體" charset="-120"/>
              </a:rPr>
              <a:t>Stock prices are forward-looking estimates for future profitability and thus able to be a leading indicator</a:t>
            </a:r>
          </a:p>
          <a:p>
            <a:pPr lvl="2" eaLnBrk="1" hangingPunct="1">
              <a:lnSpc>
                <a:spcPct val="99000"/>
              </a:lnSpc>
              <a:spcBef>
                <a:spcPts val="500"/>
              </a:spcBef>
              <a:defRPr/>
            </a:pPr>
            <a:r>
              <a:rPr lang="en-US" altLang="zh-TW" sz="2200" dirty="0">
                <a:ea typeface="新細明體" charset="-120"/>
              </a:rPr>
              <a:t>Since the stock prices themselves are leading indicators, the information of other leading indicators contributes little for stock investment – by the time they predict an upturn, the stock market has already made its move</a:t>
            </a:r>
          </a:p>
          <a:p>
            <a:pPr lvl="2" eaLnBrk="1" hangingPunct="1">
              <a:lnSpc>
                <a:spcPct val="99000"/>
              </a:lnSpc>
              <a:spcBef>
                <a:spcPts val="500"/>
              </a:spcBef>
              <a:defRPr/>
            </a:pPr>
            <a:r>
              <a:rPr lang="en-US" altLang="zh-TW" sz="2200" dirty="0">
                <a:ea typeface="新細明體" charset="-120"/>
              </a:rPr>
              <a:t>Stock prices can be a leading indicator for the business cycle, but there is no leading indictor for stock prices</a:t>
            </a:r>
          </a:p>
          <a:p>
            <a:pPr lvl="1" eaLnBrk="1" hangingPunct="1">
              <a:lnSpc>
                <a:spcPct val="99000"/>
              </a:lnSpc>
              <a:spcBef>
                <a:spcPts val="500"/>
              </a:spcBef>
              <a:defRPr/>
            </a:pPr>
            <a:r>
              <a:rPr lang="en-US" altLang="zh-TW" sz="2600" dirty="0">
                <a:ea typeface="新細明體" charset="-120"/>
              </a:rPr>
              <a:t>Money supply growth rate</a:t>
            </a:r>
          </a:p>
          <a:p>
            <a:pPr lvl="2" eaLnBrk="1" hangingPunct="1">
              <a:lnSpc>
                <a:spcPct val="99000"/>
              </a:lnSpc>
              <a:spcBef>
                <a:spcPts val="500"/>
              </a:spcBef>
              <a:defRPr/>
            </a:pPr>
            <a:r>
              <a:rPr lang="en-US" altLang="zh-TW" sz="2200" dirty="0">
                <a:ea typeface="新細明體" charset="-120"/>
              </a:rPr>
              <a:t>Due to the indirect and lag influence of the monetary policy on the economy</a:t>
            </a:r>
          </a:p>
        </p:txBody>
      </p:sp>
      <p:sp>
        <p:nvSpPr>
          <p:cNvPr id="41987" name="Rectangle 3"/>
          <p:cNvSpPr>
            <a:spLocks noGrp="1" noChangeArrowheads="1"/>
          </p:cNvSpPr>
          <p:nvPr>
            <p:ph type="title"/>
          </p:nvPr>
        </p:nvSpPr>
        <p:spPr>
          <a:xfrm>
            <a:off x="0" y="95250"/>
            <a:ext cx="9144000" cy="762000"/>
          </a:xfrm>
          <a:noFill/>
        </p:spPr>
        <p:txBody>
          <a:bodyPr lIns="90488" tIns="44450" rIns="90488" bIns="44450" anchor="b"/>
          <a:lstStyle/>
          <a:p>
            <a:pPr eaLnBrk="1" hangingPunct="1"/>
            <a:r>
              <a:rPr lang="en-US" altLang="zh-TW" dirty="0">
                <a:ea typeface="新細明體" charset="-120"/>
              </a:rPr>
              <a:t>Economic Indicators</a:t>
            </a:r>
            <a:r>
              <a:rPr lang="zh-TW" altLang="en-US" dirty="0">
                <a:ea typeface="新細明體" charset="-120"/>
              </a:rPr>
              <a:t> </a:t>
            </a:r>
            <a:r>
              <a:rPr lang="en-US" altLang="zh-TW" dirty="0">
                <a:ea typeface="新細明體" charset="-120"/>
              </a:rPr>
              <a:t>(</a:t>
            </a:r>
            <a:r>
              <a:rPr lang="zh-TW" altLang="en-US" dirty="0">
                <a:ea typeface="新細明體" charset="-120"/>
              </a:rPr>
              <a:t>經濟指標</a:t>
            </a:r>
            <a:r>
              <a:rPr lang="en-US" altLang="zh-TW" dirty="0">
                <a:ea typeface="新細明體" charset="-120"/>
              </a:rPr>
              <a:t>)</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381000" y="914400"/>
            <a:ext cx="8458200" cy="5943600"/>
          </a:xfrm>
        </p:spPr>
        <p:txBody>
          <a:bodyPr lIns="90488" tIns="44450" rIns="90488" bIns="44450"/>
          <a:lstStyle/>
          <a:p>
            <a:pPr eaLnBrk="1" hangingPunct="1">
              <a:spcBef>
                <a:spcPts val="400"/>
              </a:spcBef>
              <a:defRPr/>
            </a:pPr>
            <a:r>
              <a:rPr lang="en-US" altLang="zh-TW" sz="3000" i="1" u="sng" dirty="0">
                <a:ea typeface="新細明體" charset="-120"/>
              </a:rPr>
              <a:t>Coincident Indicators</a:t>
            </a:r>
            <a:r>
              <a:rPr lang="en-US" altLang="zh-TW" sz="3000" dirty="0">
                <a:ea typeface="新細明體" charset="-120"/>
              </a:rPr>
              <a:t> (</a:t>
            </a:r>
            <a:r>
              <a:rPr lang="zh-TW" altLang="en-US" sz="3000" dirty="0">
                <a:ea typeface="新細明體" charset="-120"/>
              </a:rPr>
              <a:t>同期指標</a:t>
            </a:r>
            <a:r>
              <a:rPr lang="en-US" altLang="zh-TW" sz="3000" dirty="0">
                <a:ea typeface="新細明體" charset="-120"/>
              </a:rPr>
              <a:t>) – indicators that tend to change in tandem (</a:t>
            </a:r>
            <a:r>
              <a:rPr lang="zh-TW" altLang="en-US" sz="3000" dirty="0">
                <a:ea typeface="新細明體" charset="-120"/>
              </a:rPr>
              <a:t>一前一後地</a:t>
            </a:r>
            <a:r>
              <a:rPr lang="en-US" altLang="zh-TW" sz="3000" dirty="0">
                <a:ea typeface="新細明體" charset="-120"/>
              </a:rPr>
              <a:t>)</a:t>
            </a:r>
            <a:r>
              <a:rPr lang="zh-TW" altLang="en-US" sz="3000" dirty="0">
                <a:ea typeface="新細明體" charset="-120"/>
              </a:rPr>
              <a:t> </a:t>
            </a:r>
            <a:r>
              <a:rPr lang="en-US" altLang="zh-TW" sz="3000" dirty="0">
                <a:ea typeface="新細明體" charset="-120"/>
              </a:rPr>
              <a:t>with the economy, e.g.,</a:t>
            </a:r>
          </a:p>
          <a:p>
            <a:pPr lvl="1" eaLnBrk="1" hangingPunct="1">
              <a:spcBef>
                <a:spcPts val="400"/>
              </a:spcBef>
              <a:defRPr/>
            </a:pPr>
            <a:r>
              <a:rPr lang="en-US" altLang="zh-TW" sz="2600" dirty="0">
                <a:ea typeface="新細明體" charset="-120"/>
              </a:rPr>
              <a:t>Industrial production</a:t>
            </a:r>
          </a:p>
          <a:p>
            <a:pPr lvl="1" eaLnBrk="1" hangingPunct="1">
              <a:spcBef>
                <a:spcPts val="400"/>
              </a:spcBef>
              <a:defRPr/>
            </a:pPr>
            <a:r>
              <a:rPr lang="en-US" altLang="zh-TW" sz="2600" dirty="0">
                <a:ea typeface="新細明體" charset="-120"/>
              </a:rPr>
              <a:t>Manufacturing and trade sales</a:t>
            </a:r>
          </a:p>
          <a:p>
            <a:pPr eaLnBrk="1" hangingPunct="1">
              <a:spcBef>
                <a:spcPts val="400"/>
              </a:spcBef>
              <a:defRPr/>
            </a:pPr>
            <a:r>
              <a:rPr lang="en-US" altLang="zh-TW" sz="3000" i="1" u="sng" dirty="0">
                <a:ea typeface="新細明體" charset="-120"/>
              </a:rPr>
              <a:t>Lagging Indicators</a:t>
            </a:r>
            <a:r>
              <a:rPr lang="en-US" altLang="zh-TW" sz="3000" dirty="0">
                <a:ea typeface="新細明體" charset="-120"/>
              </a:rPr>
              <a:t> (</a:t>
            </a:r>
            <a:r>
              <a:rPr lang="zh-TW" altLang="en-US" sz="3000" dirty="0">
                <a:ea typeface="新細明體" charset="-120"/>
              </a:rPr>
              <a:t>落後指標</a:t>
            </a:r>
            <a:r>
              <a:rPr lang="en-US" altLang="zh-TW" sz="3000" dirty="0">
                <a:ea typeface="新細明體" charset="-120"/>
              </a:rPr>
              <a:t>) – indicators that tend to rise or fall behind the rest of the economy, e.g.,</a:t>
            </a:r>
          </a:p>
          <a:p>
            <a:pPr lvl="1" eaLnBrk="1" hangingPunct="1">
              <a:spcBef>
                <a:spcPts val="400"/>
              </a:spcBef>
              <a:defRPr/>
            </a:pPr>
            <a:r>
              <a:rPr lang="en-US" altLang="zh-TW" sz="2600" dirty="0">
                <a:ea typeface="新細明體" charset="-120"/>
              </a:rPr>
              <a:t>Ratio of inventories to sales (</a:t>
            </a:r>
            <a:r>
              <a:rPr lang="en-US" altLang="zh-TW" sz="2600" dirty="0"/>
              <a:t>high inventories suggest the economy is in recession)</a:t>
            </a:r>
            <a:endParaRPr lang="en-US" altLang="zh-TW" sz="2600" dirty="0">
              <a:ea typeface="新細明體" charset="-120"/>
            </a:endParaRPr>
          </a:p>
          <a:p>
            <a:pPr lvl="1" eaLnBrk="1" hangingPunct="1">
              <a:spcBef>
                <a:spcPts val="400"/>
              </a:spcBef>
              <a:defRPr/>
            </a:pPr>
            <a:r>
              <a:rPr lang="en-US" altLang="zh-TW" sz="2600" dirty="0">
                <a:ea typeface="新細明體" charset="-120"/>
              </a:rPr>
              <a:t>Ratio of consumer installment credit (</a:t>
            </a:r>
            <a:r>
              <a:rPr lang="zh-TW" altLang="en-US" sz="2600" dirty="0">
                <a:ea typeface="新細明體" charset="-120"/>
              </a:rPr>
              <a:t>消費者分期付款信貸</a:t>
            </a:r>
            <a:r>
              <a:rPr lang="en-US" altLang="zh-TW" sz="2600" dirty="0">
                <a:ea typeface="新細明體" charset="-120"/>
              </a:rPr>
              <a:t>)</a:t>
            </a:r>
            <a:r>
              <a:rPr lang="zh-TW" altLang="en-US" sz="2600" dirty="0">
                <a:ea typeface="新細明體" charset="-120"/>
              </a:rPr>
              <a:t> </a:t>
            </a:r>
            <a:r>
              <a:rPr lang="en-US" altLang="zh-TW" sz="2600" dirty="0">
                <a:ea typeface="新細明體" charset="-120"/>
              </a:rPr>
              <a:t>outstanding to personal income</a:t>
            </a:r>
          </a:p>
          <a:p>
            <a:pPr eaLnBrk="1" hangingPunct="1">
              <a:spcBef>
                <a:spcPts val="400"/>
              </a:spcBef>
              <a:defRPr/>
            </a:pPr>
            <a:r>
              <a:rPr lang="en-US" altLang="zh-TW" sz="2800" dirty="0">
                <a:ea typeface="新細明體" charset="-120"/>
              </a:rPr>
              <a:t>Cyclical indicators are summarized on Slide 12-34</a:t>
            </a:r>
          </a:p>
          <a:p>
            <a:pPr lvl="1" eaLnBrk="1" hangingPunct="1">
              <a:spcBef>
                <a:spcPts val="400"/>
              </a:spcBef>
              <a:defRPr/>
            </a:pPr>
            <a:endParaRPr lang="en-US" altLang="zh-TW" dirty="0">
              <a:ea typeface="新細明體" charset="-120"/>
            </a:endParaRPr>
          </a:p>
        </p:txBody>
      </p:sp>
      <p:sp>
        <p:nvSpPr>
          <p:cNvPr id="43011" name="Rectangle 3"/>
          <p:cNvSpPr>
            <a:spLocks noGrp="1" noChangeArrowheads="1"/>
          </p:cNvSpPr>
          <p:nvPr>
            <p:ph type="title"/>
          </p:nvPr>
        </p:nvSpPr>
        <p:spPr>
          <a:xfrm>
            <a:off x="0" y="76200"/>
            <a:ext cx="9144000" cy="762000"/>
          </a:xfrm>
          <a:noFill/>
        </p:spPr>
        <p:txBody>
          <a:bodyPr lIns="90488" tIns="44450" rIns="90488" bIns="44450" anchor="b"/>
          <a:lstStyle/>
          <a:p>
            <a:pPr eaLnBrk="1" hangingPunct="1"/>
            <a:r>
              <a:rPr lang="en-US" altLang="zh-TW" dirty="0">
                <a:ea typeface="新細明體" charset="-120"/>
              </a:rPr>
              <a:t>Economic Indicators (</a:t>
            </a:r>
            <a:r>
              <a:rPr lang="zh-TW" altLang="en-US" dirty="0">
                <a:ea typeface="新細明體" charset="-120"/>
              </a:rPr>
              <a:t>經濟指標</a:t>
            </a:r>
            <a:r>
              <a:rPr lang="en-US" altLang="zh-TW" dirty="0">
                <a:ea typeface="新細明體" charset="-120"/>
              </a:rPr>
              <a:t>)</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title"/>
          </p:nvPr>
        </p:nvSpPr>
        <p:spPr>
          <a:xfrm>
            <a:off x="0" y="76200"/>
            <a:ext cx="9144000" cy="762000"/>
          </a:xfrm>
          <a:noFill/>
        </p:spPr>
        <p:txBody>
          <a:bodyPr lIns="90488" tIns="44450" rIns="90488" bIns="44450" anchor="b"/>
          <a:lstStyle/>
          <a:p>
            <a:pPr eaLnBrk="1" hangingPunct="1"/>
            <a:r>
              <a:rPr lang="en-US" altLang="zh-TW" dirty="0">
                <a:ea typeface="新細明體" charset="-120"/>
              </a:rPr>
              <a:t>Economic Indicators (</a:t>
            </a:r>
            <a:r>
              <a:rPr lang="zh-TW" altLang="en-US" dirty="0">
                <a:ea typeface="新細明體" charset="-120"/>
              </a:rPr>
              <a:t>經濟指標</a:t>
            </a:r>
            <a:r>
              <a:rPr lang="en-US" altLang="zh-TW" dirty="0">
                <a:ea typeface="新細明體" charset="-120"/>
              </a:rPr>
              <a:t>)</a:t>
            </a:r>
          </a:p>
        </p:txBody>
      </p:sp>
      <p:pic>
        <p:nvPicPr>
          <p:cNvPr id="4" name="圖片 3">
            <a:extLst>
              <a:ext uri="{FF2B5EF4-FFF2-40B4-BE49-F238E27FC236}">
                <a16:creationId xmlns:a16="http://schemas.microsoft.com/office/drawing/2014/main" id="{18792576-C1B4-4E7F-8CDD-722558D4D7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1700" y="990600"/>
            <a:ext cx="4800600" cy="548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title"/>
          </p:nvPr>
        </p:nvSpPr>
        <p:spPr>
          <a:xfrm>
            <a:off x="0" y="95250"/>
            <a:ext cx="9144000" cy="590550"/>
          </a:xfrm>
          <a:noFill/>
        </p:spPr>
        <p:txBody>
          <a:bodyPr lIns="90488" tIns="44450" rIns="90488" bIns="44450" anchor="b"/>
          <a:lstStyle/>
          <a:p>
            <a:pPr eaLnBrk="1" hangingPunct="1"/>
            <a:r>
              <a:rPr lang="en-US" altLang="zh-TW">
                <a:ea typeface="新細明體" charset="-120"/>
              </a:rPr>
              <a:t>Economic Indicators</a:t>
            </a:r>
          </a:p>
        </p:txBody>
      </p:sp>
      <p:sp>
        <p:nvSpPr>
          <p:cNvPr id="3" name="矩形 2">
            <a:extLst>
              <a:ext uri="{FF2B5EF4-FFF2-40B4-BE49-F238E27FC236}">
                <a16:creationId xmlns:a16="http://schemas.microsoft.com/office/drawing/2014/main" id="{4AE6B68B-4498-4989-AD50-1BDDFC0ACC27}"/>
              </a:ext>
            </a:extLst>
          </p:cNvPr>
          <p:cNvSpPr/>
          <p:nvPr/>
        </p:nvSpPr>
        <p:spPr>
          <a:xfrm>
            <a:off x="609600" y="5638800"/>
            <a:ext cx="7539038" cy="723275"/>
          </a:xfrm>
          <a:prstGeom prst="rect">
            <a:avLst/>
          </a:prstGeom>
        </p:spPr>
        <p:txBody>
          <a:bodyPr wrap="square">
            <a:spAutoFit/>
          </a:bodyPr>
          <a:lstStyle/>
          <a:p>
            <a:pPr marL="265113" lvl="0" indent="-265113">
              <a:spcBef>
                <a:spcPts val="600"/>
              </a:spcBef>
              <a:defRPr/>
            </a:pPr>
            <a:r>
              <a:rPr lang="en-US" altLang="zh-TW" sz="1800" dirty="0">
                <a:solidFill>
                  <a:srgbClr val="FFFFFF"/>
                </a:solidFill>
                <a:latin typeface="Arial"/>
                <a:ea typeface="新細明體" charset="-120"/>
              </a:rPr>
              <a:t>※</a:t>
            </a:r>
            <a:r>
              <a:rPr lang="zh-TW" altLang="en-US" sz="1800" dirty="0">
                <a:solidFill>
                  <a:srgbClr val="FFFFFF"/>
                </a:solidFill>
                <a:latin typeface="Arial"/>
                <a:ea typeface="新細明體" charset="-120"/>
              </a:rPr>
              <a:t> </a:t>
            </a:r>
            <a:r>
              <a:rPr lang="en-US" altLang="zh-TW" sz="1800" dirty="0">
                <a:solidFill>
                  <a:srgbClr val="FFFFFF"/>
                </a:solidFill>
                <a:latin typeface="Arial"/>
                <a:ea typeface="新細明體" charset="-120"/>
              </a:rPr>
              <a:t>The shaded areas represent periods of recession</a:t>
            </a:r>
          </a:p>
          <a:p>
            <a:pPr marL="265113" lvl="0" indent="-265113">
              <a:spcBef>
                <a:spcPts val="600"/>
              </a:spcBef>
              <a:defRPr/>
            </a:pPr>
            <a:r>
              <a:rPr lang="en-US" altLang="zh-TW" sz="1800" dirty="0">
                <a:solidFill>
                  <a:srgbClr val="FFFFFF"/>
                </a:solidFill>
                <a:latin typeface="Arial"/>
                <a:ea typeface="新細明體" charset="-120"/>
              </a:rPr>
              <a:t>※ The dates at the top of the chart are formatted as </a:t>
            </a:r>
            <a:r>
              <a:rPr lang="en-US" altLang="zh-TW" sz="1800" dirty="0" err="1">
                <a:solidFill>
                  <a:srgbClr val="FFFFFF"/>
                </a:solidFill>
                <a:latin typeface="Arial"/>
                <a:ea typeface="新細明體" charset="-120"/>
              </a:rPr>
              <a:t>year:month</a:t>
            </a:r>
            <a:endParaRPr lang="zh-TW" altLang="en-US" sz="1800" dirty="0">
              <a:solidFill>
                <a:srgbClr val="FFFFFF"/>
              </a:solidFill>
              <a:latin typeface="Arial"/>
              <a:ea typeface="新細明體" charset="-120"/>
            </a:endParaRPr>
          </a:p>
        </p:txBody>
      </p:sp>
      <p:pic>
        <p:nvPicPr>
          <p:cNvPr id="6" name="Picture 7">
            <a:extLst>
              <a:ext uri="{FF2B5EF4-FFF2-40B4-BE49-F238E27FC236}">
                <a16:creationId xmlns:a16="http://schemas.microsoft.com/office/drawing/2014/main" id="{A78A8461-6487-4A57-A321-6D4BCE5E0A71}"/>
              </a:ext>
            </a:extLst>
          </p:cNvPr>
          <p:cNvPicPr>
            <a:picLocks noChangeAspect="1"/>
          </p:cNvPicPr>
          <p:nvPr/>
        </p:nvPicPr>
        <p:blipFill>
          <a:blip r:embed="rId3"/>
          <a:stretch>
            <a:fillRect/>
          </a:stretch>
        </p:blipFill>
        <p:spPr>
          <a:xfrm>
            <a:off x="1435894" y="838200"/>
            <a:ext cx="5886450" cy="4648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title"/>
          </p:nvPr>
        </p:nvSpPr>
        <p:spPr>
          <a:xfrm>
            <a:off x="0" y="95250"/>
            <a:ext cx="9144000" cy="590550"/>
          </a:xfrm>
          <a:noFill/>
        </p:spPr>
        <p:txBody>
          <a:bodyPr lIns="90488" tIns="44450" rIns="90488" bIns="44450" anchor="b"/>
          <a:lstStyle/>
          <a:p>
            <a:pPr eaLnBrk="1" hangingPunct="1"/>
            <a:r>
              <a:rPr lang="en-US" altLang="zh-TW" dirty="0">
                <a:ea typeface="新細明體" charset="-120"/>
              </a:rPr>
              <a:t>Economic Calendar</a:t>
            </a:r>
          </a:p>
        </p:txBody>
      </p:sp>
      <p:sp>
        <p:nvSpPr>
          <p:cNvPr id="39940" name="文字方塊 3"/>
          <p:cNvSpPr txBox="1">
            <a:spLocks noChangeArrowheads="1"/>
          </p:cNvSpPr>
          <p:nvPr/>
        </p:nvSpPr>
        <p:spPr bwMode="auto">
          <a:xfrm>
            <a:off x="457200" y="5983069"/>
            <a:ext cx="8077200" cy="646331"/>
          </a:xfrm>
          <a:prstGeom prst="rect">
            <a:avLst/>
          </a:prstGeom>
          <a:noFill/>
          <a:ln w="9525">
            <a:noFill/>
            <a:miter lim="800000"/>
            <a:headEnd/>
            <a:tailEnd/>
          </a:ln>
        </p:spPr>
        <p:txBody>
          <a:bodyPr wrap="square">
            <a:spAutoFit/>
          </a:bodyPr>
          <a:lstStyle/>
          <a:p>
            <a:pPr marL="265113" indent="-265113">
              <a:spcBef>
                <a:spcPts val="600"/>
              </a:spcBef>
              <a:defRPr/>
            </a:pPr>
            <a:r>
              <a:rPr lang="en-US" altLang="zh-TW" sz="1800" dirty="0">
                <a:latin typeface="+mn-lt"/>
                <a:ea typeface="新細明體" charset="-120"/>
              </a:rPr>
              <a:t>※</a:t>
            </a:r>
            <a:r>
              <a:rPr lang="zh-TW" altLang="en-US" sz="1800" dirty="0">
                <a:latin typeface="+mn-lt"/>
                <a:ea typeface="新細明體" charset="-120"/>
              </a:rPr>
              <a:t> </a:t>
            </a:r>
            <a:r>
              <a:rPr lang="en-US" altLang="zh-TW" sz="1800" dirty="0">
                <a:latin typeface="+mn-lt"/>
                <a:ea typeface="新細明體" charset="-120"/>
              </a:rPr>
              <a:t>A wide range of economic indicators are released to the public on a regular “economic calendar”</a:t>
            </a:r>
          </a:p>
        </p:txBody>
      </p:sp>
      <p:grpSp>
        <p:nvGrpSpPr>
          <p:cNvPr id="3" name="群組 2"/>
          <p:cNvGrpSpPr/>
          <p:nvPr/>
        </p:nvGrpSpPr>
        <p:grpSpPr>
          <a:xfrm>
            <a:off x="1716329" y="762000"/>
            <a:ext cx="5711342" cy="5031029"/>
            <a:chOff x="1524000" y="838200"/>
            <a:chExt cx="5711342" cy="5031029"/>
          </a:xfrm>
        </p:grpSpPr>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838200"/>
              <a:ext cx="5711342" cy="5031029"/>
            </a:xfrm>
            <a:prstGeom prst="rect">
              <a:avLst/>
            </a:prstGeom>
          </p:spPr>
        </p:pic>
        <p:cxnSp>
          <p:nvCxnSpPr>
            <p:cNvPr id="46085" name="直線接點 5"/>
            <p:cNvCxnSpPr>
              <a:cxnSpLocks noChangeShapeType="1"/>
            </p:cNvCxnSpPr>
            <p:nvPr/>
          </p:nvCxnSpPr>
          <p:spPr bwMode="auto">
            <a:xfrm>
              <a:off x="1709738" y="1905000"/>
              <a:ext cx="917333"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46086" name="直線接點 6"/>
            <p:cNvCxnSpPr>
              <a:cxnSpLocks noChangeShapeType="1"/>
            </p:cNvCxnSpPr>
            <p:nvPr/>
          </p:nvCxnSpPr>
          <p:spPr bwMode="auto">
            <a:xfrm>
              <a:off x="1676400" y="2209800"/>
              <a:ext cx="1179271"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46087" name="直線接點 7"/>
            <p:cNvCxnSpPr>
              <a:cxnSpLocks noChangeShapeType="1"/>
            </p:cNvCxnSpPr>
            <p:nvPr/>
          </p:nvCxnSpPr>
          <p:spPr bwMode="auto">
            <a:xfrm>
              <a:off x="1716087" y="4223400"/>
              <a:ext cx="1139584"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46088" name="直線接點 8"/>
            <p:cNvCxnSpPr>
              <a:cxnSpLocks noChangeShapeType="1"/>
            </p:cNvCxnSpPr>
            <p:nvPr/>
          </p:nvCxnSpPr>
          <p:spPr bwMode="auto">
            <a:xfrm>
              <a:off x="1717675" y="4633800"/>
              <a:ext cx="568204"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97750260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title"/>
          </p:nvPr>
        </p:nvSpPr>
        <p:spPr>
          <a:xfrm>
            <a:off x="0" y="95250"/>
            <a:ext cx="9144000" cy="1276350"/>
          </a:xfrm>
          <a:noFill/>
        </p:spPr>
        <p:txBody>
          <a:bodyPr lIns="90488" tIns="44450" rIns="90488" bIns="44450" anchor="b"/>
          <a:lstStyle/>
          <a:p>
            <a:pPr eaLnBrk="1" hangingPunct="1"/>
            <a:r>
              <a:rPr lang="en-US" altLang="zh-TW" dirty="0">
                <a:ea typeface="新細明體" charset="-120"/>
              </a:rPr>
              <a:t>Excerpt (</a:t>
            </a:r>
            <a:r>
              <a:rPr lang="zh-TW" altLang="en-US" dirty="0">
                <a:ea typeface="新細明體" charset="-120"/>
              </a:rPr>
              <a:t>摘錄</a:t>
            </a:r>
            <a:r>
              <a:rPr lang="en-US" altLang="zh-TW" dirty="0">
                <a:ea typeface="新細明體" charset="-120"/>
              </a:rPr>
              <a:t>) of Economic Calendar, week of February 25, 2019</a:t>
            </a:r>
          </a:p>
        </p:txBody>
      </p:sp>
      <p:sp>
        <p:nvSpPr>
          <p:cNvPr id="39940" name="文字方塊 3"/>
          <p:cNvSpPr txBox="1">
            <a:spLocks noChangeArrowheads="1"/>
          </p:cNvSpPr>
          <p:nvPr/>
        </p:nvSpPr>
        <p:spPr bwMode="auto">
          <a:xfrm>
            <a:off x="457200" y="4724400"/>
            <a:ext cx="8458200" cy="2031325"/>
          </a:xfrm>
          <a:prstGeom prst="rect">
            <a:avLst/>
          </a:prstGeom>
          <a:noFill/>
          <a:ln w="9525">
            <a:noFill/>
            <a:miter lim="800000"/>
            <a:headEnd/>
            <a:tailEnd/>
          </a:ln>
        </p:spPr>
        <p:txBody>
          <a:bodyPr wrap="square">
            <a:spAutoFit/>
          </a:bodyPr>
          <a:lstStyle/>
          <a:p>
            <a:pPr marL="265113" indent="-265113">
              <a:spcBef>
                <a:spcPts val="0"/>
              </a:spcBef>
              <a:defRPr/>
            </a:pPr>
            <a:r>
              <a:rPr lang="en-US" altLang="zh-TW" sz="1800" dirty="0">
                <a:latin typeface="+mn-lt"/>
                <a:ea typeface="新細明體" charset="-120"/>
              </a:rPr>
              <a:t>※</a:t>
            </a:r>
            <a:r>
              <a:rPr lang="zh-TW" altLang="en-US" sz="1800" dirty="0">
                <a:latin typeface="+mn-lt"/>
                <a:ea typeface="新細明體" charset="-120"/>
              </a:rPr>
              <a:t> </a:t>
            </a:r>
            <a:r>
              <a:rPr lang="en-US" altLang="zh-TW" sz="1800" dirty="0">
                <a:latin typeface="+mn-lt"/>
                <a:ea typeface="新細明體" charset="-120"/>
              </a:rPr>
              <a:t>The “forecasts” of each variable are provided along with the “actual” value of each statistic</a:t>
            </a:r>
          </a:p>
          <a:p>
            <a:pPr marL="265113" lvl="0" indent="-265113">
              <a:spcBef>
                <a:spcPts val="0"/>
              </a:spcBef>
              <a:defRPr/>
            </a:pPr>
            <a:r>
              <a:rPr lang="en-US" altLang="zh-TW" sz="1800" dirty="0">
                <a:solidFill>
                  <a:srgbClr val="FFFFFF"/>
                </a:solidFill>
                <a:latin typeface="Arial"/>
                <a:ea typeface="新細明體" charset="-120"/>
              </a:rPr>
              <a:t>※</a:t>
            </a:r>
            <a:r>
              <a:rPr lang="zh-TW" altLang="en-US" sz="1800" dirty="0">
                <a:solidFill>
                  <a:srgbClr val="FFFFFF"/>
                </a:solidFill>
                <a:latin typeface="Arial"/>
                <a:ea typeface="新細明體" charset="-120"/>
              </a:rPr>
              <a:t> </a:t>
            </a:r>
            <a:r>
              <a:rPr lang="en-US" altLang="zh-TW" sz="1800" dirty="0">
                <a:solidFill>
                  <a:srgbClr val="FFFFFF"/>
                </a:solidFill>
                <a:latin typeface="Arial"/>
                <a:ea typeface="新細明體" charset="-120"/>
              </a:rPr>
              <a:t>In an efficient market, security prices already reflect market expectation, so only the new information (deviation from forecasts) on the announcement day causes subsequent price movements</a:t>
            </a:r>
          </a:p>
          <a:p>
            <a:pPr marL="265113" lvl="0" indent="-265113">
              <a:spcBef>
                <a:spcPts val="0"/>
              </a:spcBef>
              <a:defRPr/>
            </a:pPr>
            <a:r>
              <a:rPr lang="en-US" altLang="zh-TW" sz="1800" dirty="0">
                <a:solidFill>
                  <a:srgbClr val="FFFFFF"/>
                </a:solidFill>
                <a:latin typeface="Arial"/>
                <a:ea typeface="新細明體" charset="-120"/>
              </a:rPr>
              <a:t>※ Therefore, if you can forecast more accurately than others, you may enjoy the benefit from the price movements after the announcement</a:t>
            </a:r>
            <a:endParaRPr lang="en-US" altLang="zh-TW" sz="1800" dirty="0">
              <a:latin typeface="+mn-lt"/>
              <a:ea typeface="新細明體" charset="-120"/>
            </a:endParaRPr>
          </a:p>
        </p:txBody>
      </p:sp>
      <p:pic>
        <p:nvPicPr>
          <p:cNvPr id="3" name="圖片 2">
            <a:extLst>
              <a:ext uri="{FF2B5EF4-FFF2-40B4-BE49-F238E27FC236}">
                <a16:creationId xmlns:a16="http://schemas.microsoft.com/office/drawing/2014/main" id="{D58AF309-1FB7-4738-875C-706E8012BA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249" y="1447800"/>
            <a:ext cx="7379502" cy="3246981"/>
          </a:xfrm>
          <a:prstGeom prst="rect">
            <a:avLst/>
          </a:prstGeom>
        </p:spPr>
      </p:pic>
    </p:spTree>
    <p:extLst>
      <p:ext uri="{BB962C8B-B14F-4D97-AF65-F5344CB8AC3E}">
        <p14:creationId xmlns:p14="http://schemas.microsoft.com/office/powerpoint/2010/main" val="369307334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
          <p:cNvSpPr txBox="1">
            <a:spLocks noChangeArrowheads="1"/>
          </p:cNvSpPr>
          <p:nvPr/>
        </p:nvSpPr>
        <p:spPr bwMode="auto">
          <a:xfrm>
            <a:off x="1752600" y="3048000"/>
            <a:ext cx="6019800" cy="584200"/>
          </a:xfrm>
          <a:prstGeom prst="rect">
            <a:avLst/>
          </a:prstGeom>
          <a:noFill/>
          <a:ln w="9525">
            <a:noFill/>
            <a:miter lim="800000"/>
            <a:headEnd/>
            <a:tailEnd/>
          </a:ln>
        </p:spPr>
        <p:txBody>
          <a:bodyPr>
            <a:spAutoFit/>
          </a:bodyPr>
          <a:lstStyle/>
          <a:p>
            <a:pPr>
              <a:spcBef>
                <a:spcPct val="50000"/>
              </a:spcBef>
              <a:defRPr/>
            </a:pPr>
            <a:r>
              <a:rPr lang="en-US" altLang="zh-TW" sz="3200" b="1" dirty="0">
                <a:latin typeface="+mn-lt"/>
                <a:ea typeface="新細明體" charset="-120"/>
              </a:rPr>
              <a:t>12.7  INDUSTRY ANALYSIS</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zh-TW" dirty="0">
                <a:ea typeface="新細明體" charset="-120"/>
              </a:rPr>
              <a:t>Industry Analysis</a:t>
            </a:r>
          </a:p>
        </p:txBody>
      </p:sp>
      <p:sp>
        <p:nvSpPr>
          <p:cNvPr id="75779" name="Rectangle 3"/>
          <p:cNvSpPr>
            <a:spLocks noGrp="1" noChangeArrowheads="1"/>
          </p:cNvSpPr>
          <p:nvPr>
            <p:ph type="body" idx="1"/>
          </p:nvPr>
        </p:nvSpPr>
        <p:spPr>
          <a:xfrm>
            <a:off x="304800" y="990600"/>
            <a:ext cx="8610600" cy="5791200"/>
          </a:xfrm>
        </p:spPr>
        <p:txBody>
          <a:bodyPr/>
          <a:lstStyle/>
          <a:p>
            <a:pPr eaLnBrk="1" hangingPunct="1">
              <a:lnSpc>
                <a:spcPct val="99000"/>
              </a:lnSpc>
              <a:spcBef>
                <a:spcPts val="300"/>
              </a:spcBef>
              <a:defRPr/>
            </a:pPr>
            <a:r>
              <a:rPr lang="en-US" altLang="zh-TW" sz="3000" dirty="0">
                <a:ea typeface="新細明體" charset="-120"/>
              </a:rPr>
              <a:t>The industry analysis (</a:t>
            </a:r>
            <a:r>
              <a:rPr lang="zh-TW" altLang="en-US" sz="3000" dirty="0">
                <a:ea typeface="新細明體" charset="-120"/>
              </a:rPr>
              <a:t>產業分析</a:t>
            </a:r>
            <a:r>
              <a:rPr lang="en-US" altLang="zh-TW" sz="3000" dirty="0">
                <a:ea typeface="新細明體" charset="-120"/>
              </a:rPr>
              <a:t>) is as important as the macroeconomic analysis because it is unusual for a firm in a troubled industry to perform well</a:t>
            </a:r>
          </a:p>
          <a:p>
            <a:pPr eaLnBrk="1" hangingPunct="1">
              <a:lnSpc>
                <a:spcPct val="99000"/>
              </a:lnSpc>
              <a:spcBef>
                <a:spcPts val="300"/>
              </a:spcBef>
              <a:defRPr/>
            </a:pPr>
            <a:r>
              <a:rPr lang="en-US" altLang="zh-TW" sz="3000" dirty="0">
                <a:ea typeface="新細明體" charset="-120"/>
              </a:rPr>
              <a:t>Performance of return on equity (ROE) varies across industries (see Slide 12-40)</a:t>
            </a:r>
          </a:p>
          <a:p>
            <a:pPr lvl="1" eaLnBrk="1" hangingPunct="1">
              <a:lnSpc>
                <a:spcPct val="99000"/>
              </a:lnSpc>
              <a:spcBef>
                <a:spcPts val="300"/>
              </a:spcBef>
              <a:defRPr/>
            </a:pPr>
            <a:r>
              <a:rPr lang="en-US" altLang="zh-TW" sz="2600" dirty="0">
                <a:ea typeface="新細明體" charset="-120"/>
              </a:rPr>
              <a:t>ROEs can range from -2.5% for the Tobacco industry to 41.5% for the Grocery and Food industry</a:t>
            </a:r>
          </a:p>
          <a:p>
            <a:pPr lvl="1" eaLnBrk="1" hangingPunct="1">
              <a:lnSpc>
                <a:spcPct val="99000"/>
              </a:lnSpc>
              <a:spcBef>
                <a:spcPts val="300"/>
              </a:spcBef>
              <a:defRPr/>
            </a:pPr>
            <a:r>
              <a:rPr lang="en-US" altLang="zh-TW" dirty="0">
                <a:ea typeface="新細明體" charset="-120"/>
              </a:rPr>
              <a:t>ROEs of firms in the same industry, e.g., application software, also varies substantially</a:t>
            </a:r>
            <a:endParaRPr lang="en-US" altLang="zh-TW" sz="2200" dirty="0">
              <a:ea typeface="新細明體" charset="-120"/>
            </a:endParaRPr>
          </a:p>
          <a:p>
            <a:pPr eaLnBrk="1" hangingPunct="1">
              <a:lnSpc>
                <a:spcPct val="99000"/>
              </a:lnSpc>
              <a:spcBef>
                <a:spcPts val="300"/>
              </a:spcBef>
              <a:defRPr/>
            </a:pPr>
            <a:r>
              <a:rPr lang="en-US" altLang="zh-TW" sz="3000" dirty="0">
                <a:ea typeface="新細明體" charset="-120"/>
              </a:rPr>
              <a:t>Stock price performance also varies a lot for different industries (see Slide 12-41)</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1295400" y="3048000"/>
            <a:ext cx="7315200" cy="579438"/>
          </a:xfrm>
          <a:prstGeom prst="rect">
            <a:avLst/>
          </a:prstGeom>
          <a:noFill/>
          <a:ln w="9525">
            <a:noFill/>
            <a:miter lim="800000"/>
            <a:headEnd/>
            <a:tailEnd/>
          </a:ln>
        </p:spPr>
        <p:txBody>
          <a:bodyPr>
            <a:spAutoFit/>
          </a:bodyPr>
          <a:lstStyle/>
          <a:p>
            <a:pPr>
              <a:spcBef>
                <a:spcPct val="50000"/>
              </a:spcBef>
              <a:defRPr/>
            </a:pPr>
            <a:r>
              <a:rPr lang="en-US" altLang="zh-TW" sz="3200" b="1" dirty="0">
                <a:latin typeface="+mn-lt"/>
                <a:ea typeface="新細明體" charset="-120"/>
              </a:rPr>
              <a:t>12.1  THE GLOBAL ECONOMY</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76200"/>
            <a:ext cx="9144000" cy="685800"/>
          </a:xfrm>
        </p:spPr>
        <p:txBody>
          <a:bodyPr/>
          <a:lstStyle/>
          <a:p>
            <a:pPr eaLnBrk="1" hangingPunct="1"/>
            <a:r>
              <a:rPr lang="en-US" altLang="zh-TW" sz="3600" dirty="0">
                <a:ea typeface="新細明體" charset="-120"/>
              </a:rPr>
              <a:t>Returns on Equity</a:t>
            </a:r>
          </a:p>
        </p:txBody>
      </p:sp>
      <p:sp>
        <p:nvSpPr>
          <p:cNvPr id="5" name="矩形 4"/>
          <p:cNvSpPr/>
          <p:nvPr/>
        </p:nvSpPr>
        <p:spPr>
          <a:xfrm>
            <a:off x="188902" y="1160313"/>
            <a:ext cx="2399440" cy="923330"/>
          </a:xfrm>
          <a:prstGeom prst="rect">
            <a:avLst/>
          </a:prstGeom>
        </p:spPr>
        <p:txBody>
          <a:bodyPr wrap="square">
            <a:spAutoFit/>
          </a:bodyPr>
          <a:lstStyle/>
          <a:p>
            <a:pPr marL="271463" indent="-271463" eaLnBrk="1" hangingPunct="1">
              <a:spcBef>
                <a:spcPts val="200"/>
              </a:spcBef>
              <a:defRPr/>
            </a:pPr>
            <a:r>
              <a:rPr lang="en-US" altLang="zh-TW" sz="1800" dirty="0">
                <a:solidFill>
                  <a:srgbClr val="FFFFFF"/>
                </a:solidFill>
                <a:latin typeface="+mn-lt"/>
                <a:ea typeface="新細明體" charset="-120"/>
              </a:rPr>
              <a:t>※</a:t>
            </a:r>
            <a:r>
              <a:rPr lang="zh-TW" altLang="en-US" sz="1800" dirty="0">
                <a:solidFill>
                  <a:srgbClr val="FFFFFF"/>
                </a:solidFill>
                <a:latin typeface="+mn-lt"/>
                <a:ea typeface="新細明體" charset="-120"/>
              </a:rPr>
              <a:t> </a:t>
            </a:r>
            <a:r>
              <a:rPr lang="en-US" altLang="zh-TW" sz="1800" dirty="0">
                <a:solidFill>
                  <a:srgbClr val="FFFFFF"/>
                </a:solidFill>
                <a:latin typeface="+mn-lt"/>
                <a:ea typeface="新細明體" charset="-120"/>
              </a:rPr>
              <a:t>ROEs for different industries in late 2018</a:t>
            </a:r>
            <a:endParaRPr lang="en-US" altLang="zh-TW" sz="1800" dirty="0">
              <a:latin typeface="+mn-lt"/>
              <a:ea typeface="新細明體" charset="-120"/>
            </a:endParaRPr>
          </a:p>
        </p:txBody>
      </p:sp>
      <p:sp>
        <p:nvSpPr>
          <p:cNvPr id="10" name="矩形 9">
            <a:extLst>
              <a:ext uri="{FF2B5EF4-FFF2-40B4-BE49-F238E27FC236}">
                <a16:creationId xmlns:a16="http://schemas.microsoft.com/office/drawing/2014/main" id="{90DD27CA-A795-4FF8-9C3C-3BA77174AAC8}"/>
              </a:ext>
            </a:extLst>
          </p:cNvPr>
          <p:cNvSpPr/>
          <p:nvPr/>
        </p:nvSpPr>
        <p:spPr>
          <a:xfrm>
            <a:off x="188902" y="4678680"/>
            <a:ext cx="2399440" cy="1200329"/>
          </a:xfrm>
          <a:prstGeom prst="rect">
            <a:avLst/>
          </a:prstGeom>
        </p:spPr>
        <p:txBody>
          <a:bodyPr wrap="square">
            <a:spAutoFit/>
          </a:bodyPr>
          <a:lstStyle/>
          <a:p>
            <a:pPr marL="271463" indent="-271463" eaLnBrk="1" hangingPunct="1">
              <a:spcBef>
                <a:spcPts val="200"/>
              </a:spcBef>
              <a:defRPr/>
            </a:pPr>
            <a:r>
              <a:rPr lang="en-US" altLang="zh-TW" sz="1800" dirty="0">
                <a:solidFill>
                  <a:srgbClr val="FFFFFF"/>
                </a:solidFill>
                <a:latin typeface="+mn-lt"/>
                <a:ea typeface="新細明體" charset="-120"/>
              </a:rPr>
              <a:t>※</a:t>
            </a:r>
            <a:r>
              <a:rPr lang="zh-TW" altLang="en-US" sz="1800" dirty="0">
                <a:solidFill>
                  <a:srgbClr val="FFFFFF"/>
                </a:solidFill>
                <a:latin typeface="+mn-lt"/>
                <a:ea typeface="新細明體" charset="-120"/>
              </a:rPr>
              <a:t> </a:t>
            </a:r>
            <a:r>
              <a:rPr lang="en-US" altLang="zh-TW" sz="1800" dirty="0">
                <a:solidFill>
                  <a:srgbClr val="FFFFFF"/>
                </a:solidFill>
                <a:latin typeface="+mn-lt"/>
                <a:ea typeface="新細明體" charset="-120"/>
              </a:rPr>
              <a:t>ROEs for firms in application software industry on March 1, 2019</a:t>
            </a:r>
            <a:endParaRPr lang="en-US" altLang="zh-TW" sz="1800" dirty="0">
              <a:latin typeface="+mn-lt"/>
              <a:ea typeface="新細明體" charset="-120"/>
            </a:endParaRPr>
          </a:p>
        </p:txBody>
      </p:sp>
      <p:pic>
        <p:nvPicPr>
          <p:cNvPr id="7" name="Picture 2">
            <a:extLst>
              <a:ext uri="{FF2B5EF4-FFF2-40B4-BE49-F238E27FC236}">
                <a16:creationId xmlns:a16="http://schemas.microsoft.com/office/drawing/2014/main" id="{7D224746-03F7-4F34-9864-1B305AF6F051}"/>
              </a:ext>
            </a:extLst>
          </p:cNvPr>
          <p:cNvPicPr>
            <a:picLocks noChangeAspect="1"/>
          </p:cNvPicPr>
          <p:nvPr/>
        </p:nvPicPr>
        <p:blipFill>
          <a:blip r:embed="rId3"/>
          <a:stretch>
            <a:fillRect/>
          </a:stretch>
        </p:blipFill>
        <p:spPr>
          <a:xfrm>
            <a:off x="2743200" y="779219"/>
            <a:ext cx="3500438" cy="3787140"/>
          </a:xfrm>
          <a:prstGeom prst="rect">
            <a:avLst/>
          </a:prstGeom>
        </p:spPr>
      </p:pic>
      <p:pic>
        <p:nvPicPr>
          <p:cNvPr id="11" name="Picture 2">
            <a:extLst>
              <a:ext uri="{FF2B5EF4-FFF2-40B4-BE49-F238E27FC236}">
                <a16:creationId xmlns:a16="http://schemas.microsoft.com/office/drawing/2014/main" id="{C937441B-AA76-4AAB-B956-5EDEDB51CB94}"/>
              </a:ext>
            </a:extLst>
          </p:cNvPr>
          <p:cNvPicPr>
            <a:picLocks noChangeAspect="1"/>
          </p:cNvPicPr>
          <p:nvPr/>
        </p:nvPicPr>
        <p:blipFill>
          <a:blip r:embed="rId4"/>
          <a:stretch>
            <a:fillRect/>
          </a:stretch>
        </p:blipFill>
        <p:spPr>
          <a:xfrm>
            <a:off x="2743200" y="4647516"/>
            <a:ext cx="4039076" cy="21216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A1EC082E-23F4-47CA-905C-0D8469D0B46A}"/>
              </a:ext>
            </a:extLst>
          </p:cNvPr>
          <p:cNvSpPr/>
          <p:nvPr/>
        </p:nvSpPr>
        <p:spPr>
          <a:xfrm>
            <a:off x="304800" y="5782270"/>
            <a:ext cx="8534400" cy="923330"/>
          </a:xfrm>
          <a:prstGeom prst="rect">
            <a:avLst/>
          </a:prstGeom>
        </p:spPr>
        <p:txBody>
          <a:bodyPr wrap="square">
            <a:spAutoFit/>
          </a:bodyPr>
          <a:lstStyle/>
          <a:p>
            <a:pPr marL="271463" indent="-271463" eaLnBrk="1" hangingPunct="1">
              <a:spcBef>
                <a:spcPts val="600"/>
              </a:spcBef>
              <a:defRPr/>
            </a:pPr>
            <a:r>
              <a:rPr lang="en-US" altLang="zh-TW" sz="1800" dirty="0">
                <a:solidFill>
                  <a:srgbClr val="FFFFFF"/>
                </a:solidFill>
                <a:latin typeface="+mn-lt"/>
                <a:ea typeface="新細明體" charset="-120"/>
              </a:rPr>
              <a:t>※</a:t>
            </a:r>
            <a:r>
              <a:rPr lang="zh-TW" altLang="en-US" sz="1800" dirty="0">
                <a:solidFill>
                  <a:srgbClr val="FFFFFF"/>
                </a:solidFill>
                <a:latin typeface="+mn-lt"/>
                <a:ea typeface="新細明體" charset="-120"/>
              </a:rPr>
              <a:t> </a:t>
            </a:r>
            <a:r>
              <a:rPr lang="en-US" altLang="zh-TW" sz="1800" dirty="0">
                <a:solidFill>
                  <a:srgbClr val="FFFFFF"/>
                </a:solidFill>
                <a:latin typeface="+mn-lt"/>
                <a:ea typeface="新細明體" charset="-120"/>
              </a:rPr>
              <a:t>In 2018, </a:t>
            </a:r>
            <a:r>
              <a:rPr lang="en-US" altLang="zh-TW" sz="1800" dirty="0">
                <a:solidFill>
                  <a:srgbClr val="FFFFFF"/>
                </a:solidFill>
                <a:latin typeface="Arial"/>
                <a:ea typeface="新細明體" charset="-120"/>
              </a:rPr>
              <a:t>stock prices of different industries perform diversely. However, </a:t>
            </a:r>
            <a:r>
              <a:rPr lang="en-US" altLang="zh-TW" sz="1800" dirty="0">
                <a:solidFill>
                  <a:srgbClr val="FFFFFF"/>
                </a:solidFill>
                <a:latin typeface="+mn-lt"/>
                <a:ea typeface="新細明體" charset="-120"/>
              </a:rPr>
              <a:t>there are 17 of the 23 industries showing negative returns, a testament (</a:t>
            </a:r>
            <a:r>
              <a:rPr lang="zh-TW" altLang="en-US" sz="1800" dirty="0">
                <a:solidFill>
                  <a:srgbClr val="FFFFFF"/>
                </a:solidFill>
                <a:latin typeface="+mn-lt"/>
                <a:ea typeface="新細明體" charset="-120"/>
              </a:rPr>
              <a:t>證據</a:t>
            </a:r>
            <a:r>
              <a:rPr lang="en-US" altLang="zh-TW" sz="1800" dirty="0">
                <a:solidFill>
                  <a:srgbClr val="FFFFFF"/>
                </a:solidFill>
                <a:latin typeface="+mn-lt"/>
                <a:ea typeface="新細明體" charset="-120"/>
              </a:rPr>
              <a:t>) to the significant influence of some systematic factors on stock prices</a:t>
            </a:r>
            <a:endParaRPr lang="en-US" altLang="zh-TW" sz="1800" dirty="0">
              <a:latin typeface="+mn-lt"/>
              <a:ea typeface="新細明體" charset="-120"/>
            </a:endParaRPr>
          </a:p>
        </p:txBody>
      </p:sp>
      <p:sp>
        <p:nvSpPr>
          <p:cNvPr id="19" name="Title 1">
            <a:extLst>
              <a:ext uri="{FF2B5EF4-FFF2-40B4-BE49-F238E27FC236}">
                <a16:creationId xmlns:a16="http://schemas.microsoft.com/office/drawing/2014/main" id="{A4F27CEB-A349-4694-A718-F81EEB39FA5A}"/>
              </a:ext>
            </a:extLst>
          </p:cNvPr>
          <p:cNvSpPr>
            <a:spLocks noGrp="1"/>
          </p:cNvSpPr>
          <p:nvPr>
            <p:ph type="title"/>
          </p:nvPr>
        </p:nvSpPr>
        <p:spPr>
          <a:xfrm>
            <a:off x="76200" y="66306"/>
            <a:ext cx="8991600" cy="836426"/>
          </a:xfrm>
        </p:spPr>
        <p:txBody>
          <a:bodyPr>
            <a:noAutofit/>
          </a:bodyPr>
          <a:lstStyle/>
          <a:p>
            <a:r>
              <a:rPr lang="en-US" sz="3200" dirty="0"/>
              <a:t>Industry Stock Price Performance, 2018</a:t>
            </a:r>
          </a:p>
        </p:txBody>
      </p:sp>
      <p:pic>
        <p:nvPicPr>
          <p:cNvPr id="6" name="Picture 5">
            <a:extLst>
              <a:ext uri="{FF2B5EF4-FFF2-40B4-BE49-F238E27FC236}">
                <a16:creationId xmlns:a16="http://schemas.microsoft.com/office/drawing/2014/main" id="{246C29B4-CE2A-474A-945A-10A598B805A7}"/>
              </a:ext>
            </a:extLst>
          </p:cNvPr>
          <p:cNvPicPr>
            <a:picLocks noChangeAspect="1"/>
          </p:cNvPicPr>
          <p:nvPr/>
        </p:nvPicPr>
        <p:blipFill>
          <a:blip r:embed="rId3"/>
          <a:stretch>
            <a:fillRect/>
          </a:stretch>
        </p:blipFill>
        <p:spPr>
          <a:xfrm>
            <a:off x="2403155" y="902732"/>
            <a:ext cx="4819650" cy="4829175"/>
          </a:xfrm>
          <a:prstGeom prst="rect">
            <a:avLst/>
          </a:prstGeom>
        </p:spPr>
      </p:pic>
    </p:spTree>
    <p:extLst>
      <p:ext uri="{BB962C8B-B14F-4D97-AF65-F5344CB8AC3E}">
        <p14:creationId xmlns:p14="http://schemas.microsoft.com/office/powerpoint/2010/main" val="364798978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57150"/>
            <a:ext cx="9144000" cy="781050"/>
          </a:xfrm>
          <a:noFill/>
        </p:spPr>
        <p:txBody>
          <a:bodyPr lIns="90488" tIns="44450" rIns="90488" bIns="44450" anchor="b"/>
          <a:lstStyle/>
          <a:p>
            <a:pPr eaLnBrk="1" hangingPunct="1"/>
            <a:r>
              <a:rPr lang="en-US" altLang="zh-TW">
                <a:ea typeface="新細明體" charset="-120"/>
              </a:rPr>
              <a:t>Defining an Industry</a:t>
            </a:r>
          </a:p>
        </p:txBody>
      </p:sp>
      <p:sp>
        <p:nvSpPr>
          <p:cNvPr id="24579" name="Rectangle 3"/>
          <p:cNvSpPr>
            <a:spLocks noGrp="1" noChangeArrowheads="1"/>
          </p:cNvSpPr>
          <p:nvPr>
            <p:ph type="body" idx="1"/>
          </p:nvPr>
        </p:nvSpPr>
        <p:spPr>
          <a:xfrm>
            <a:off x="381000" y="838200"/>
            <a:ext cx="8458200" cy="6019800"/>
          </a:xfrm>
        </p:spPr>
        <p:txBody>
          <a:bodyPr lIns="90488" tIns="44450" rIns="90488" bIns="44450"/>
          <a:lstStyle/>
          <a:p>
            <a:pPr eaLnBrk="1" hangingPunct="1">
              <a:spcBef>
                <a:spcPts val="300"/>
              </a:spcBef>
              <a:defRPr/>
            </a:pPr>
            <a:r>
              <a:rPr lang="en-US" altLang="zh-TW" sz="3000" dirty="0">
                <a:ea typeface="新細明體" charset="-120"/>
              </a:rPr>
              <a:t>Where to draw the line between one industry and another</a:t>
            </a:r>
          </a:p>
          <a:p>
            <a:pPr lvl="1" eaLnBrk="1" hangingPunct="1">
              <a:spcBef>
                <a:spcPts val="300"/>
              </a:spcBef>
              <a:defRPr/>
            </a:pPr>
            <a:r>
              <a:rPr lang="en-US" altLang="zh-TW" sz="2600" dirty="0">
                <a:ea typeface="新細明體" charset="-120"/>
              </a:rPr>
              <a:t>North American Industry Classification System (</a:t>
            </a:r>
            <a:r>
              <a:rPr lang="zh-TW" altLang="en-US" sz="2600" dirty="0">
                <a:ea typeface="新細明體" charset="-120"/>
              </a:rPr>
              <a:t>北美產業分類系統</a:t>
            </a:r>
            <a:r>
              <a:rPr lang="en-US" altLang="zh-TW" sz="2600" dirty="0">
                <a:ea typeface="新細明體" charset="-120"/>
              </a:rPr>
              <a:t>)</a:t>
            </a:r>
            <a:r>
              <a:rPr lang="zh-TW" altLang="en-US" sz="2600" dirty="0">
                <a:ea typeface="新細明體" charset="-120"/>
              </a:rPr>
              <a:t> </a:t>
            </a:r>
            <a:r>
              <a:rPr lang="en-US" altLang="zh-TW" sz="2600" dirty="0">
                <a:ea typeface="新細明體" charset="-120"/>
              </a:rPr>
              <a:t>or NAICS Codes</a:t>
            </a:r>
          </a:p>
          <a:p>
            <a:pPr lvl="2" eaLnBrk="1" hangingPunct="1">
              <a:spcBef>
                <a:spcPts val="300"/>
              </a:spcBef>
              <a:defRPr/>
            </a:pPr>
            <a:r>
              <a:rPr lang="en-US" altLang="zh-TW" sz="2200" dirty="0">
                <a:ea typeface="新細明體" charset="-120"/>
              </a:rPr>
              <a:t>There are codes assigned to group firms for statistical analysis (see Slide 12-43)</a:t>
            </a:r>
          </a:p>
          <a:p>
            <a:pPr lvl="2" eaLnBrk="1" hangingPunct="1">
              <a:spcBef>
                <a:spcPts val="300"/>
              </a:spcBef>
              <a:defRPr/>
            </a:pPr>
            <a:r>
              <a:rPr lang="en-US" altLang="zh-TW" sz="2200" dirty="0">
                <a:ea typeface="新細明體" charset="-120"/>
              </a:rPr>
              <a:t>Firms with the same 4-digit NAICS codes are commonly taken to be in the same industry</a:t>
            </a:r>
          </a:p>
          <a:p>
            <a:pPr lvl="1" eaLnBrk="1" hangingPunct="1">
              <a:spcBef>
                <a:spcPts val="300"/>
              </a:spcBef>
              <a:defRPr/>
            </a:pPr>
            <a:r>
              <a:rPr lang="en-US" altLang="zh-TW" sz="2600" dirty="0">
                <a:ea typeface="新細明體" charset="-120"/>
              </a:rPr>
              <a:t>S&amp;P classifies firms into about 100 industry groups, and </a:t>
            </a:r>
            <a:r>
              <a:rPr lang="en-US" altLang="zh-TW" sz="2600" i="1" dirty="0">
                <a:ea typeface="新細明體" charset="-120"/>
              </a:rPr>
              <a:t>Value Line Investment Survey </a:t>
            </a:r>
            <a:r>
              <a:rPr lang="en-US" altLang="zh-TW" sz="2600" dirty="0">
                <a:ea typeface="新細明體" charset="-120"/>
              </a:rPr>
              <a:t>groups firms into about 90 industries</a:t>
            </a:r>
          </a:p>
          <a:p>
            <a:pPr lvl="1" eaLnBrk="1" hangingPunct="1">
              <a:spcBef>
                <a:spcPts val="300"/>
              </a:spcBef>
              <a:defRPr/>
            </a:pPr>
            <a:r>
              <a:rPr lang="en-US" altLang="zh-TW" sz="2600" dirty="0">
                <a:ea typeface="新細明體" charset="-120"/>
              </a:rPr>
              <a:t>Industry classifications are never perfect</a:t>
            </a:r>
          </a:p>
          <a:p>
            <a:pPr lvl="2" eaLnBrk="1" hangingPunct="1">
              <a:spcBef>
                <a:spcPts val="300"/>
              </a:spcBef>
              <a:defRPr/>
            </a:pPr>
            <a:r>
              <a:rPr lang="en-US" altLang="zh-TW" sz="2200" dirty="0">
                <a:ea typeface="新細明體" charset="-120"/>
              </a:rPr>
              <a:t>For example, both Kohl’s (high-volume “value” store) and Bloomingdale’s (high-margin elite retailer) might be classified as department stores</a:t>
            </a:r>
            <a:endParaRPr lang="en-US" altLang="zh-TW" dirty="0">
              <a:ea typeface="新細明體" charset="-120"/>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166688"/>
            <a:ext cx="9144000" cy="800100"/>
          </a:xfrm>
          <a:noFill/>
        </p:spPr>
        <p:txBody>
          <a:bodyPr lIns="90488" tIns="44450" rIns="90488" bIns="44450" anchor="b"/>
          <a:lstStyle/>
          <a:p>
            <a:pPr eaLnBrk="1" hangingPunct="1"/>
            <a:r>
              <a:rPr lang="en-US" altLang="zh-TW" dirty="0">
                <a:ea typeface="新細明體" charset="-120"/>
              </a:rPr>
              <a:t>Examples of NAICS Industry Codes</a:t>
            </a:r>
          </a:p>
        </p:txBody>
      </p:sp>
      <p:sp>
        <p:nvSpPr>
          <p:cNvPr id="5" name="矩形 4"/>
          <p:cNvSpPr/>
          <p:nvPr/>
        </p:nvSpPr>
        <p:spPr>
          <a:xfrm>
            <a:off x="914400" y="5562600"/>
            <a:ext cx="7772400" cy="646331"/>
          </a:xfrm>
          <a:prstGeom prst="rect">
            <a:avLst/>
          </a:prstGeom>
        </p:spPr>
        <p:txBody>
          <a:bodyPr>
            <a:spAutoFit/>
          </a:bodyPr>
          <a:lstStyle/>
          <a:p>
            <a:pPr marL="268288" lvl="2" indent="-268288">
              <a:spcBef>
                <a:spcPts val="600"/>
              </a:spcBef>
              <a:defRPr/>
            </a:pPr>
            <a:r>
              <a:rPr lang="en-US" altLang="zh-TW" sz="1800" dirty="0">
                <a:latin typeface="+mn-lt"/>
                <a:ea typeface="新細明體" charset="-120"/>
              </a:rPr>
              <a:t>※ The first two digits define the major industry group, e.g., NAICS code 23 = construction</a:t>
            </a: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616" y="1219200"/>
            <a:ext cx="6144768" cy="4059936"/>
          </a:xfrm>
          <a:prstGeom prst="rect">
            <a:avLst/>
          </a:prstGeom>
        </p:spPr>
      </p:pic>
      <p:cxnSp>
        <p:nvCxnSpPr>
          <p:cNvPr id="4" name="直線接點 3">
            <a:extLst>
              <a:ext uri="{FF2B5EF4-FFF2-40B4-BE49-F238E27FC236}">
                <a16:creationId xmlns:a16="http://schemas.microsoft.com/office/drawing/2014/main" id="{1014CD97-2779-4093-86AE-59254A322057}"/>
              </a:ext>
            </a:extLst>
          </p:cNvPr>
          <p:cNvCxnSpPr/>
          <p:nvPr/>
        </p:nvCxnSpPr>
        <p:spPr bwMode="auto">
          <a:xfrm>
            <a:off x="1828800" y="2743200"/>
            <a:ext cx="4038600"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7" name="直線接點 6">
            <a:extLst>
              <a:ext uri="{FF2B5EF4-FFF2-40B4-BE49-F238E27FC236}">
                <a16:creationId xmlns:a16="http://schemas.microsoft.com/office/drawing/2014/main" id="{4B881D4A-CE85-449C-BC1D-9D2BD2093042}"/>
              </a:ext>
            </a:extLst>
          </p:cNvPr>
          <p:cNvCxnSpPr>
            <a:cxnSpLocks/>
          </p:cNvCxnSpPr>
          <p:nvPr/>
        </p:nvCxnSpPr>
        <p:spPr bwMode="auto">
          <a:xfrm>
            <a:off x="1828800" y="4114800"/>
            <a:ext cx="4248000"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19050"/>
            <a:ext cx="9144000" cy="990600"/>
          </a:xfrm>
          <a:noFill/>
        </p:spPr>
        <p:txBody>
          <a:bodyPr/>
          <a:lstStyle/>
          <a:p>
            <a:pPr eaLnBrk="1" hangingPunct="1"/>
            <a:r>
              <a:rPr lang="en-US" altLang="zh-TW" dirty="0">
                <a:ea typeface="新細明體" charset="-120"/>
              </a:rPr>
              <a:t>Sensitivity to Business Cycle</a:t>
            </a:r>
          </a:p>
        </p:txBody>
      </p:sp>
      <p:sp>
        <p:nvSpPr>
          <p:cNvPr id="26627" name="Rectangle 3"/>
          <p:cNvSpPr>
            <a:spLocks noGrp="1" noChangeArrowheads="1"/>
          </p:cNvSpPr>
          <p:nvPr>
            <p:ph type="body" idx="1"/>
          </p:nvPr>
        </p:nvSpPr>
        <p:spPr>
          <a:xfrm>
            <a:off x="228600" y="990600"/>
            <a:ext cx="8763000" cy="5562600"/>
          </a:xfrm>
        </p:spPr>
        <p:txBody>
          <a:bodyPr/>
          <a:lstStyle/>
          <a:p>
            <a:pPr eaLnBrk="1" hangingPunct="1">
              <a:spcBef>
                <a:spcPct val="15000"/>
              </a:spcBef>
              <a:defRPr/>
            </a:pPr>
            <a:r>
              <a:rPr lang="en-US" altLang="zh-TW" sz="3000" dirty="0">
                <a:ea typeface="新細明體" charset="-120"/>
              </a:rPr>
              <a:t>It is interesting to see how business cycles affect the performance of specific industries</a:t>
            </a:r>
          </a:p>
          <a:p>
            <a:pPr eaLnBrk="1" hangingPunct="1">
              <a:spcBef>
                <a:spcPct val="15000"/>
              </a:spcBef>
              <a:defRPr/>
            </a:pPr>
            <a:r>
              <a:rPr lang="en-US" altLang="zh-TW" sz="3000" dirty="0">
                <a:ea typeface="新細明體" charset="-120"/>
              </a:rPr>
              <a:t>Three factors affecting sensitivity of earnings (</a:t>
            </a:r>
            <a:r>
              <a:rPr lang="zh-TW" altLang="en-US" sz="3000" dirty="0">
                <a:ea typeface="新細明體" charset="-120"/>
              </a:rPr>
              <a:t>收益敏感度</a:t>
            </a:r>
            <a:r>
              <a:rPr lang="en-US" altLang="zh-TW" sz="3000" dirty="0">
                <a:ea typeface="新細明體" charset="-120"/>
              </a:rPr>
              <a:t>)</a:t>
            </a:r>
            <a:r>
              <a:rPr lang="zh-TW" altLang="en-US" sz="3000" dirty="0">
                <a:ea typeface="新細明體" charset="-120"/>
              </a:rPr>
              <a:t> </a:t>
            </a:r>
            <a:r>
              <a:rPr lang="en-US" altLang="zh-TW" sz="3000" dirty="0">
                <a:ea typeface="新細明體" charset="-120"/>
              </a:rPr>
              <a:t>to business cycles</a:t>
            </a:r>
          </a:p>
          <a:p>
            <a:pPr lvl="1" eaLnBrk="1" hangingPunct="1">
              <a:spcBef>
                <a:spcPct val="15000"/>
              </a:spcBef>
              <a:defRPr/>
            </a:pPr>
            <a:r>
              <a:rPr lang="en-US" altLang="zh-TW" sz="2600" dirty="0">
                <a:ea typeface="新細明體" charset="-120"/>
              </a:rPr>
              <a:t>Sensitivity of sales (</a:t>
            </a:r>
            <a:r>
              <a:rPr lang="zh-TW" altLang="en-US" sz="2600" dirty="0">
                <a:ea typeface="新細明體" charset="-120"/>
              </a:rPr>
              <a:t>銷售敏感度</a:t>
            </a:r>
            <a:r>
              <a:rPr lang="en-US" altLang="zh-TW" sz="2600" dirty="0">
                <a:ea typeface="新細明體" charset="-120"/>
              </a:rPr>
              <a:t>)</a:t>
            </a:r>
          </a:p>
          <a:p>
            <a:pPr lvl="2" eaLnBrk="1" hangingPunct="1">
              <a:spcBef>
                <a:spcPct val="15000"/>
              </a:spcBef>
              <a:defRPr/>
            </a:pPr>
            <a:r>
              <a:rPr lang="en-US" altLang="zh-TW" sz="2200" dirty="0">
                <a:ea typeface="新細明體" charset="-120"/>
              </a:rPr>
              <a:t>Sales of necessities will show little sensitivity to business conditions, e.g., food, drugs, medical services</a:t>
            </a:r>
          </a:p>
          <a:p>
            <a:pPr lvl="2" eaLnBrk="1" hangingPunct="1">
              <a:spcBef>
                <a:spcPct val="15000"/>
              </a:spcBef>
              <a:defRPr/>
            </a:pPr>
            <a:r>
              <a:rPr lang="en-US" altLang="zh-TW" sz="2200" dirty="0">
                <a:ea typeface="新細明體" charset="-120"/>
              </a:rPr>
              <a:t>Sales of luxuries or discretionary goods are more sensitive to business conditions, e.g., jewelry, autos, recreational services</a:t>
            </a:r>
          </a:p>
          <a:p>
            <a:pPr lvl="2" eaLnBrk="1" hangingPunct="1">
              <a:spcBef>
                <a:spcPct val="15000"/>
              </a:spcBef>
              <a:defRPr/>
            </a:pPr>
            <a:r>
              <a:rPr lang="en-US" altLang="zh-TW" sz="2200" dirty="0">
                <a:ea typeface="新細明體" charset="-120"/>
              </a:rPr>
              <a:t>Sale growths of jewelry stores vs. grocery stores on the next slide</a:t>
            </a:r>
            <a:endParaRPr lang="zh-TW" altLang="en-US" dirty="0">
              <a:ea typeface="新細明體" charset="-120"/>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57150"/>
            <a:ext cx="9144000" cy="1143000"/>
          </a:xfrm>
          <a:noFill/>
        </p:spPr>
        <p:txBody>
          <a:bodyPr/>
          <a:lstStyle/>
          <a:p>
            <a:pPr eaLnBrk="1" hangingPunct="1"/>
            <a:r>
              <a:rPr lang="en-US" altLang="zh-TW" dirty="0">
                <a:ea typeface="新細明體" charset="-120"/>
              </a:rPr>
              <a:t>Industry Cyclicality</a:t>
            </a:r>
          </a:p>
        </p:txBody>
      </p:sp>
      <p:sp>
        <p:nvSpPr>
          <p:cNvPr id="47108" name="文字方塊 3"/>
          <p:cNvSpPr txBox="1">
            <a:spLocks noChangeArrowheads="1"/>
          </p:cNvSpPr>
          <p:nvPr/>
        </p:nvSpPr>
        <p:spPr bwMode="auto">
          <a:xfrm>
            <a:off x="533400" y="5117068"/>
            <a:ext cx="8305800" cy="369332"/>
          </a:xfrm>
          <a:prstGeom prst="rect">
            <a:avLst/>
          </a:prstGeom>
          <a:noFill/>
          <a:ln w="9525">
            <a:noFill/>
            <a:miter lim="800000"/>
            <a:headEnd/>
            <a:tailEnd/>
          </a:ln>
        </p:spPr>
        <p:txBody>
          <a:bodyPr>
            <a:spAutoFit/>
          </a:bodyPr>
          <a:lstStyle/>
          <a:p>
            <a:pPr marL="363538" indent="-363538">
              <a:defRPr/>
            </a:pPr>
            <a:r>
              <a:rPr lang="en-US" altLang="zh-TW" sz="1800" dirty="0">
                <a:latin typeface="+mn-lt"/>
                <a:ea typeface="新細明體" charset="-120"/>
              </a:rPr>
              <a:t>※</a:t>
            </a:r>
            <a:r>
              <a:rPr lang="zh-TW" altLang="en-US" sz="1800" dirty="0">
                <a:latin typeface="+mn-lt"/>
                <a:ea typeface="新細明體" charset="-120"/>
              </a:rPr>
              <a:t> </a:t>
            </a:r>
            <a:r>
              <a:rPr lang="en-US" altLang="zh-TW" sz="1800" dirty="0">
                <a:latin typeface="+mn-lt"/>
                <a:ea typeface="新細明體" charset="-120"/>
              </a:rPr>
              <a:t>Sales of jewelry</a:t>
            </a:r>
            <a:r>
              <a:rPr lang="zh-TW" altLang="en-US" sz="1800" dirty="0">
                <a:latin typeface="+mn-lt"/>
                <a:ea typeface="新細明體" charset="-120"/>
              </a:rPr>
              <a:t> </a:t>
            </a:r>
            <a:r>
              <a:rPr lang="en-US" altLang="zh-TW" sz="1800" dirty="0">
                <a:latin typeface="+mn-lt"/>
                <a:ea typeface="新細明體" charset="-120"/>
              </a:rPr>
              <a:t>stores fluctuate more widely than those of grocery stores</a:t>
            </a:r>
            <a:endParaRPr lang="zh-TW" altLang="en-US" sz="1800" dirty="0">
              <a:latin typeface="+mn-lt"/>
              <a:ea typeface="新細明體" charset="-120"/>
            </a:endParaRPr>
          </a:p>
        </p:txBody>
      </p:sp>
      <p:pic>
        <p:nvPicPr>
          <p:cNvPr id="3" name="圖片 2">
            <a:extLst>
              <a:ext uri="{FF2B5EF4-FFF2-40B4-BE49-F238E27FC236}">
                <a16:creationId xmlns:a16="http://schemas.microsoft.com/office/drawing/2014/main" id="{8305058A-6F00-47EC-88BA-D54AC9867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291342"/>
            <a:ext cx="6096000" cy="35661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0"/>
            <a:ext cx="9144000" cy="838200"/>
          </a:xfrm>
          <a:noFill/>
        </p:spPr>
        <p:txBody>
          <a:bodyPr/>
          <a:lstStyle/>
          <a:p>
            <a:pPr eaLnBrk="1" hangingPunct="1"/>
            <a:r>
              <a:rPr lang="en-US" altLang="zh-TW">
                <a:ea typeface="新細明體" charset="-120"/>
              </a:rPr>
              <a:t>Sensitivity to Business Cycle</a:t>
            </a:r>
          </a:p>
        </p:txBody>
      </p:sp>
      <p:sp>
        <p:nvSpPr>
          <p:cNvPr id="26627" name="Rectangle 3"/>
          <p:cNvSpPr>
            <a:spLocks noGrp="1" noChangeArrowheads="1"/>
          </p:cNvSpPr>
          <p:nvPr>
            <p:ph type="body" idx="1"/>
          </p:nvPr>
        </p:nvSpPr>
        <p:spPr>
          <a:xfrm>
            <a:off x="152400" y="838200"/>
            <a:ext cx="8839200" cy="5943600"/>
          </a:xfrm>
        </p:spPr>
        <p:txBody>
          <a:bodyPr/>
          <a:lstStyle/>
          <a:p>
            <a:pPr marL="538163" lvl="1" indent="-274638" eaLnBrk="1" hangingPunct="1">
              <a:lnSpc>
                <a:spcPct val="98000"/>
              </a:lnSpc>
              <a:spcBef>
                <a:spcPts val="300"/>
              </a:spcBef>
              <a:defRPr/>
            </a:pPr>
            <a:r>
              <a:rPr lang="en-US" altLang="zh-TW" sz="2600" dirty="0">
                <a:ea typeface="新細明體" charset="-120"/>
              </a:rPr>
              <a:t>Financial leverage (</a:t>
            </a:r>
            <a:r>
              <a:rPr lang="zh-TW" altLang="en-US" sz="2600" dirty="0">
                <a:ea typeface="新細明體" charset="-120"/>
              </a:rPr>
              <a:t>財務槓桿</a:t>
            </a:r>
            <a:r>
              <a:rPr lang="en-US" altLang="zh-TW" sz="2600" dirty="0">
                <a:ea typeface="新細明體" charset="-120"/>
              </a:rPr>
              <a:t>)</a:t>
            </a:r>
          </a:p>
          <a:p>
            <a:pPr marL="901700" lvl="2" indent="-363538" eaLnBrk="1" hangingPunct="1">
              <a:lnSpc>
                <a:spcPct val="98000"/>
              </a:lnSpc>
              <a:spcBef>
                <a:spcPts val="300"/>
              </a:spcBef>
              <a:defRPr/>
            </a:pPr>
            <a:r>
              <a:rPr lang="en-US" altLang="zh-TW" sz="2200" dirty="0">
                <a:ea typeface="新細明體" charset="-120"/>
              </a:rPr>
              <a:t>Since interest expenses on debt must be paid regardless of sales, they will increase the sensitivity of profits to sales</a:t>
            </a:r>
          </a:p>
          <a:p>
            <a:pPr marL="901700" lvl="2" indent="-363538" eaLnBrk="1" hangingPunct="1">
              <a:lnSpc>
                <a:spcPct val="98000"/>
              </a:lnSpc>
              <a:spcBef>
                <a:spcPts val="300"/>
              </a:spcBef>
              <a:defRPr/>
            </a:pPr>
            <a:r>
              <a:rPr lang="en-US" altLang="zh-TW" sz="2200" dirty="0">
                <a:ea typeface="新細明體" charset="-120"/>
              </a:rPr>
              <a:t>Profits for high-financial-leverage industries swing more widely with sales (business cycles)</a:t>
            </a:r>
          </a:p>
          <a:p>
            <a:pPr marL="538163" lvl="1" indent="-274638" eaLnBrk="1" hangingPunct="1">
              <a:lnSpc>
                <a:spcPct val="98000"/>
              </a:lnSpc>
              <a:spcBef>
                <a:spcPts val="300"/>
              </a:spcBef>
              <a:defRPr/>
            </a:pPr>
            <a:r>
              <a:rPr lang="en-US" altLang="zh-TW" sz="2600" dirty="0">
                <a:ea typeface="新細明體" charset="-120"/>
              </a:rPr>
              <a:t>Operating leverage</a:t>
            </a:r>
            <a:r>
              <a:rPr lang="zh-TW" altLang="en-US" sz="2600" dirty="0">
                <a:ea typeface="新細明體" charset="-120"/>
              </a:rPr>
              <a:t> </a:t>
            </a:r>
            <a:r>
              <a:rPr lang="en-US" altLang="zh-TW" sz="2600" dirty="0">
                <a:ea typeface="新細明體" charset="-120"/>
              </a:rPr>
              <a:t>(</a:t>
            </a:r>
            <a:r>
              <a:rPr lang="zh-TW" altLang="en-US" sz="2600" dirty="0">
                <a:ea typeface="新細明體" charset="-120"/>
              </a:rPr>
              <a:t>營運槓桿</a:t>
            </a:r>
            <a:r>
              <a:rPr lang="en-US" altLang="zh-TW" sz="2600" dirty="0">
                <a:ea typeface="新細明體" charset="-120"/>
              </a:rPr>
              <a:t>)</a:t>
            </a:r>
          </a:p>
          <a:p>
            <a:pPr marL="901700" lvl="2" indent="-363538" eaLnBrk="1" hangingPunct="1">
              <a:lnSpc>
                <a:spcPct val="98000"/>
              </a:lnSpc>
              <a:spcBef>
                <a:spcPts val="300"/>
              </a:spcBef>
              <a:defRPr/>
            </a:pPr>
            <a:r>
              <a:rPr lang="en-US" altLang="zh-TW" sz="2200" dirty="0">
                <a:ea typeface="新細明體" charset="-120"/>
              </a:rPr>
              <a:t>The degree to which the operating costs are fixed</a:t>
            </a:r>
          </a:p>
          <a:p>
            <a:pPr marL="901700" lvl="2" indent="-363538" eaLnBrk="1" hangingPunct="1">
              <a:lnSpc>
                <a:spcPct val="98000"/>
              </a:lnSpc>
              <a:spcBef>
                <a:spcPts val="300"/>
              </a:spcBef>
              <a:defRPr/>
            </a:pPr>
            <a:r>
              <a:rPr lang="en-US" altLang="zh-TW" sz="2200" dirty="0">
                <a:ea typeface="新細明體" charset="-120"/>
              </a:rPr>
              <a:t>Fixed operating costs (</a:t>
            </a:r>
            <a:r>
              <a:rPr lang="zh-TW" altLang="en-US" sz="2200" dirty="0">
                <a:ea typeface="新細明體" charset="-120"/>
              </a:rPr>
              <a:t>固定營運成本</a:t>
            </a:r>
            <a:r>
              <a:rPr lang="en-US" altLang="zh-TW" sz="2200" dirty="0">
                <a:ea typeface="新細明體" charset="-120"/>
              </a:rPr>
              <a:t>)</a:t>
            </a:r>
            <a:r>
              <a:rPr lang="zh-TW" altLang="en-US" sz="2200" dirty="0">
                <a:ea typeface="新細明體" charset="-120"/>
              </a:rPr>
              <a:t> </a:t>
            </a:r>
            <a:r>
              <a:rPr lang="en-US" altLang="zh-TW" sz="2200" dirty="0">
                <a:ea typeface="新細明體" charset="-120"/>
              </a:rPr>
              <a:t>are those the firm incurs regardless of its production level; Variable operating costs (</a:t>
            </a:r>
            <a:r>
              <a:rPr lang="zh-TW" altLang="en-US" sz="2200" dirty="0">
                <a:ea typeface="新細明體" charset="-120"/>
              </a:rPr>
              <a:t>變動營運成本</a:t>
            </a:r>
            <a:r>
              <a:rPr lang="en-US" altLang="zh-TW" sz="2200" dirty="0">
                <a:ea typeface="新細明體" charset="-120"/>
              </a:rPr>
              <a:t>)</a:t>
            </a:r>
            <a:r>
              <a:rPr lang="zh-TW" altLang="en-US" sz="2200" dirty="0">
                <a:ea typeface="新細明體" charset="-120"/>
              </a:rPr>
              <a:t> </a:t>
            </a:r>
            <a:r>
              <a:rPr lang="en-US" altLang="zh-TW" sz="2200" dirty="0">
                <a:ea typeface="新細明體" charset="-120"/>
              </a:rPr>
              <a:t>are those that rise or fall as the firm produces more or less products</a:t>
            </a:r>
          </a:p>
          <a:p>
            <a:pPr marL="901700" lvl="2" indent="-363538" eaLnBrk="1" hangingPunct="1">
              <a:lnSpc>
                <a:spcPct val="98000"/>
              </a:lnSpc>
              <a:spcBef>
                <a:spcPts val="300"/>
              </a:spcBef>
              <a:defRPr/>
            </a:pPr>
            <a:r>
              <a:rPr lang="en-US" altLang="zh-TW" sz="2200" dirty="0">
                <a:ea typeface="新細明體" charset="-120"/>
              </a:rPr>
              <a:t>Fixed operating costs </a:t>
            </a:r>
            <a:r>
              <a:rPr lang="zh-TW" altLang="en-US" sz="2200" dirty="0">
                <a:ea typeface="新細明體" charset="-120"/>
              </a:rPr>
              <a:t>↑</a:t>
            </a:r>
            <a:r>
              <a:rPr lang="en-US" altLang="zh-TW" sz="2200" dirty="0">
                <a:ea typeface="新細明體" charset="-120"/>
              </a:rPr>
              <a:t> </a:t>
            </a:r>
            <a:r>
              <a:rPr lang="en-US" altLang="zh-TW" sz="2200" dirty="0">
                <a:ea typeface="新細明體" charset="-120"/>
                <a:sym typeface="Symbol" pitchFamily="18" charset="2"/>
              </a:rPr>
              <a:t></a:t>
            </a:r>
            <a:r>
              <a:rPr lang="en-US" altLang="zh-TW" sz="2200" dirty="0">
                <a:ea typeface="新細明體" charset="-120"/>
              </a:rPr>
              <a:t> the costs is without flexibility with sales </a:t>
            </a:r>
            <a:r>
              <a:rPr lang="en-US" altLang="zh-TW" sz="2200" dirty="0">
                <a:ea typeface="新細明體" charset="-120"/>
                <a:sym typeface="Symbol" pitchFamily="18" charset="2"/>
              </a:rPr>
              <a:t> </a:t>
            </a:r>
            <a:r>
              <a:rPr lang="en-US" altLang="zh-TW" sz="2200" dirty="0">
                <a:ea typeface="新細明體" charset="-120"/>
              </a:rPr>
              <a:t>profits for high-fixed-costs industries swing more widely with sales (business cycles) </a:t>
            </a:r>
            <a:r>
              <a:rPr lang="en-US" altLang="zh-TW" sz="2200" dirty="0">
                <a:ea typeface="新細明體" charset="-120"/>
                <a:sym typeface="Symbol" pitchFamily="18" charset="2"/>
              </a:rPr>
              <a:t> using high fixed operating costs is equivalent to increase </a:t>
            </a:r>
            <a:r>
              <a:rPr lang="en-US" altLang="zh-TW" sz="2200" dirty="0">
                <a:ea typeface="新細明體" charset="-120"/>
              </a:rPr>
              <a:t>operating leverage</a:t>
            </a:r>
          </a:p>
        </p:txBody>
      </p:sp>
      <p:sp>
        <p:nvSpPr>
          <p:cNvPr id="4" name="矩形 3"/>
          <p:cNvSpPr/>
          <p:nvPr/>
        </p:nvSpPr>
        <p:spPr>
          <a:xfrm>
            <a:off x="381000" y="6211887"/>
            <a:ext cx="8534400" cy="646113"/>
          </a:xfrm>
          <a:prstGeom prst="rect">
            <a:avLst/>
          </a:prstGeom>
        </p:spPr>
        <p:txBody>
          <a:bodyPr>
            <a:spAutoFit/>
          </a:bodyPr>
          <a:lstStyle/>
          <a:p>
            <a:pPr marL="274638" lvl="1" indent="-274638" eaLnBrk="1" hangingPunct="1">
              <a:lnSpc>
                <a:spcPct val="90000"/>
              </a:lnSpc>
              <a:spcBef>
                <a:spcPts val="0"/>
              </a:spcBef>
              <a:defRPr/>
            </a:pPr>
            <a:r>
              <a:rPr lang="en-US" altLang="zh-TW" sz="2000" dirty="0">
                <a:latin typeface="+mn-lt"/>
                <a:ea typeface="新細明體" charset="-120"/>
                <a:cs typeface="Times New Roman" pitchFamily="18" charset="0"/>
              </a:rPr>
              <a:t>※ Note that the above inference is based on the assumption that sales are positively correlated with business conditions</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0"/>
            <a:ext cx="9144000" cy="800100"/>
          </a:xfrm>
          <a:noFill/>
        </p:spPr>
        <p:txBody>
          <a:bodyPr/>
          <a:lstStyle/>
          <a:p>
            <a:pPr eaLnBrk="1" hangingPunct="1"/>
            <a:r>
              <a:rPr lang="en-US" altLang="zh-TW" dirty="0">
                <a:ea typeface="新細明體" charset="-120"/>
              </a:rPr>
              <a:t>Sector Rotation (</a:t>
            </a:r>
            <a:r>
              <a:rPr lang="zh-TW" altLang="en-US" dirty="0">
                <a:ea typeface="新細明體" charset="-120"/>
              </a:rPr>
              <a:t>產業輪動</a:t>
            </a:r>
            <a:r>
              <a:rPr lang="en-US" altLang="zh-TW" dirty="0">
                <a:ea typeface="新細明體" charset="-120"/>
              </a:rPr>
              <a:t>)</a:t>
            </a:r>
          </a:p>
        </p:txBody>
      </p:sp>
      <p:sp>
        <p:nvSpPr>
          <p:cNvPr id="27651" name="Rectangle 3"/>
          <p:cNvSpPr>
            <a:spLocks noGrp="1" noChangeArrowheads="1"/>
          </p:cNvSpPr>
          <p:nvPr>
            <p:ph type="body" idx="1"/>
          </p:nvPr>
        </p:nvSpPr>
        <p:spPr>
          <a:xfrm>
            <a:off x="294968" y="762000"/>
            <a:ext cx="8620432" cy="6019800"/>
          </a:xfrm>
        </p:spPr>
        <p:txBody>
          <a:bodyPr/>
          <a:lstStyle/>
          <a:p>
            <a:pPr eaLnBrk="1" hangingPunct="1">
              <a:lnSpc>
                <a:spcPct val="95000"/>
              </a:lnSpc>
              <a:spcBef>
                <a:spcPts val="200"/>
              </a:spcBef>
              <a:defRPr/>
            </a:pPr>
            <a:r>
              <a:rPr lang="en-US" altLang="zh-TW" sz="3000" dirty="0">
                <a:ea typeface="新細明體" charset="-120"/>
              </a:rPr>
              <a:t>An investment strategy to select industries in different phases of a business cycle</a:t>
            </a:r>
          </a:p>
          <a:p>
            <a:pPr lvl="1" eaLnBrk="1" hangingPunct="1">
              <a:lnSpc>
                <a:spcPct val="95000"/>
              </a:lnSpc>
              <a:spcBef>
                <a:spcPts val="200"/>
              </a:spcBef>
              <a:defRPr/>
            </a:pPr>
            <a:r>
              <a:rPr lang="en-US" altLang="zh-TW" sz="2600" dirty="0">
                <a:ea typeface="新細明體" charset="-120"/>
              </a:rPr>
              <a:t>Peak (</a:t>
            </a:r>
            <a:r>
              <a:rPr lang="zh-TW" altLang="en-US" sz="2600" dirty="0">
                <a:ea typeface="新細明體" charset="-120"/>
              </a:rPr>
              <a:t>高峰</a:t>
            </a:r>
            <a:r>
              <a:rPr lang="en-US" altLang="zh-TW" sz="2600" dirty="0">
                <a:ea typeface="新細明體" charset="-120"/>
              </a:rPr>
              <a:t>):</a:t>
            </a:r>
            <a:r>
              <a:rPr lang="zh-TW" altLang="en-US" sz="2600" dirty="0">
                <a:ea typeface="新細明體" charset="-120"/>
              </a:rPr>
              <a:t> </a:t>
            </a:r>
            <a:r>
              <a:rPr lang="en-US" altLang="zh-TW" sz="2600" dirty="0">
                <a:ea typeface="新細明體" charset="-120"/>
              </a:rPr>
              <a:t>invest in </a:t>
            </a:r>
            <a:r>
              <a:rPr lang="en-US" altLang="zh-TW" sz="2600" i="1" dirty="0">
                <a:ea typeface="新細明體" charset="-120"/>
              </a:rPr>
              <a:t>natural resource</a:t>
            </a:r>
            <a:r>
              <a:rPr lang="en-US" altLang="zh-TW" sz="2600" dirty="0">
                <a:ea typeface="新細明體" charset="-120"/>
              </a:rPr>
              <a:t> firms</a:t>
            </a:r>
          </a:p>
          <a:p>
            <a:pPr lvl="2" eaLnBrk="1" hangingPunct="1">
              <a:lnSpc>
                <a:spcPct val="95000"/>
              </a:lnSpc>
              <a:spcBef>
                <a:spcPts val="200"/>
              </a:spcBef>
              <a:defRPr/>
            </a:pPr>
            <a:r>
              <a:rPr lang="en-US" altLang="zh-TW" sz="2200" dirty="0">
                <a:ea typeface="新細明體" charset="-120"/>
              </a:rPr>
              <a:t>The economy might be overheated with high inflation</a:t>
            </a:r>
          </a:p>
          <a:p>
            <a:pPr lvl="2" eaLnBrk="1" hangingPunct="1">
              <a:lnSpc>
                <a:spcPct val="95000"/>
              </a:lnSpc>
              <a:spcBef>
                <a:spcPts val="200"/>
              </a:spcBef>
              <a:defRPr/>
            </a:pPr>
            <a:r>
              <a:rPr lang="en-US" altLang="zh-TW" sz="2200" dirty="0">
                <a:ea typeface="新細明體" charset="-120"/>
              </a:rPr>
              <a:t>Invest in natural resource firms to against the inflation</a:t>
            </a:r>
          </a:p>
          <a:p>
            <a:pPr lvl="1" eaLnBrk="1" hangingPunct="1">
              <a:lnSpc>
                <a:spcPct val="95000"/>
              </a:lnSpc>
              <a:spcBef>
                <a:spcPts val="200"/>
              </a:spcBef>
              <a:defRPr/>
            </a:pPr>
            <a:r>
              <a:rPr lang="en-US" altLang="zh-TW" sz="2600" dirty="0">
                <a:ea typeface="新細明體" charset="-120"/>
              </a:rPr>
              <a:t>Contraction</a:t>
            </a:r>
            <a:r>
              <a:rPr lang="zh-TW" altLang="en-US" sz="2600" dirty="0">
                <a:ea typeface="新細明體" charset="-120"/>
              </a:rPr>
              <a:t> </a:t>
            </a:r>
            <a:r>
              <a:rPr lang="en-US" altLang="zh-TW" sz="2600" dirty="0">
                <a:ea typeface="新細明體" charset="-120"/>
              </a:rPr>
              <a:t>(</a:t>
            </a:r>
            <a:r>
              <a:rPr lang="zh-TW" altLang="en-US" sz="2600" dirty="0">
                <a:ea typeface="新細明體" charset="-120"/>
              </a:rPr>
              <a:t>緊縮</a:t>
            </a:r>
            <a:r>
              <a:rPr lang="en-US" altLang="zh-TW" sz="2600" dirty="0">
                <a:ea typeface="新細明體" charset="-120"/>
              </a:rPr>
              <a:t>): invest in </a:t>
            </a:r>
            <a:r>
              <a:rPr lang="en-US" altLang="zh-TW" sz="2600" i="1" dirty="0">
                <a:ea typeface="新細明體" charset="-120"/>
              </a:rPr>
              <a:t>defensive</a:t>
            </a:r>
            <a:r>
              <a:rPr lang="en-US" altLang="zh-TW" sz="2600" dirty="0">
                <a:ea typeface="新細明體" charset="-120"/>
              </a:rPr>
              <a:t> firms, e.g., food, drugs, or other necessities</a:t>
            </a:r>
          </a:p>
          <a:p>
            <a:pPr lvl="2" eaLnBrk="1" hangingPunct="1">
              <a:lnSpc>
                <a:spcPct val="95000"/>
              </a:lnSpc>
              <a:spcBef>
                <a:spcPts val="200"/>
              </a:spcBef>
              <a:defRPr/>
            </a:pPr>
            <a:r>
              <a:rPr lang="en-US" altLang="zh-TW" sz="2200" dirty="0">
                <a:ea typeface="新細明體" charset="-120"/>
              </a:rPr>
              <a:t>These firms are less affected by the contraction</a:t>
            </a:r>
          </a:p>
          <a:p>
            <a:pPr lvl="2" eaLnBrk="1" hangingPunct="1">
              <a:lnSpc>
                <a:spcPct val="95000"/>
              </a:lnSpc>
              <a:spcBef>
                <a:spcPts val="200"/>
              </a:spcBef>
              <a:defRPr/>
            </a:pPr>
            <a:r>
              <a:rPr lang="en-US" altLang="zh-TW" sz="2200" dirty="0">
                <a:ea typeface="新細明體" charset="-120"/>
              </a:rPr>
              <a:t>Low IR rates (high borrowing demand) favor financial firms</a:t>
            </a:r>
          </a:p>
          <a:p>
            <a:pPr lvl="1" eaLnBrk="1" hangingPunct="1">
              <a:lnSpc>
                <a:spcPct val="95000"/>
              </a:lnSpc>
              <a:spcBef>
                <a:spcPts val="200"/>
              </a:spcBef>
              <a:defRPr/>
            </a:pPr>
            <a:r>
              <a:rPr lang="en-US" altLang="zh-TW" sz="2600" dirty="0">
                <a:ea typeface="新細明體" charset="-120"/>
              </a:rPr>
              <a:t>Trough (</a:t>
            </a:r>
            <a:r>
              <a:rPr lang="zh-TW" altLang="en-US" sz="2600" dirty="0">
                <a:ea typeface="新細明體" charset="-120"/>
              </a:rPr>
              <a:t>低谷</a:t>
            </a:r>
            <a:r>
              <a:rPr lang="en-US" altLang="zh-TW" sz="2600" dirty="0">
                <a:ea typeface="新細明體" charset="-120"/>
              </a:rPr>
              <a:t>): invest in </a:t>
            </a:r>
            <a:r>
              <a:rPr lang="en-US" altLang="zh-TW" sz="2600" i="1" dirty="0">
                <a:ea typeface="新細明體" charset="-120"/>
              </a:rPr>
              <a:t>equipment, transportation and construction</a:t>
            </a:r>
            <a:r>
              <a:rPr lang="en-US" altLang="zh-TW" sz="2600" dirty="0">
                <a:ea typeface="新細明體" charset="-120"/>
              </a:rPr>
              <a:t> firms</a:t>
            </a:r>
          </a:p>
          <a:p>
            <a:pPr lvl="2" eaLnBrk="1" hangingPunct="1">
              <a:lnSpc>
                <a:spcPct val="95000"/>
              </a:lnSpc>
              <a:spcBef>
                <a:spcPts val="200"/>
              </a:spcBef>
              <a:defRPr/>
            </a:pPr>
            <a:r>
              <a:rPr lang="en-US" altLang="zh-TW" sz="2200" dirty="0">
                <a:ea typeface="新細明體" charset="-120"/>
              </a:rPr>
              <a:t>Firms might purchase new equipment to meet anticipated increases in demand in the following expansion</a:t>
            </a:r>
          </a:p>
          <a:p>
            <a:pPr lvl="1" eaLnBrk="1" hangingPunct="1">
              <a:lnSpc>
                <a:spcPct val="95000"/>
              </a:lnSpc>
              <a:spcBef>
                <a:spcPts val="200"/>
              </a:spcBef>
              <a:defRPr/>
            </a:pPr>
            <a:r>
              <a:rPr lang="en-US" altLang="zh-TW" sz="2600" dirty="0">
                <a:ea typeface="新細明體" charset="-120"/>
              </a:rPr>
              <a:t>Expansion (</a:t>
            </a:r>
            <a:r>
              <a:rPr lang="zh-TW" altLang="en-US" sz="2600" dirty="0">
                <a:ea typeface="新細明體" charset="-120"/>
              </a:rPr>
              <a:t>擴張</a:t>
            </a:r>
            <a:r>
              <a:rPr lang="en-US" altLang="zh-TW" sz="2600" dirty="0">
                <a:ea typeface="新細明體" charset="-120"/>
              </a:rPr>
              <a:t>): invest in </a:t>
            </a:r>
            <a:r>
              <a:rPr lang="en-US" altLang="zh-TW" sz="2600" i="1" dirty="0">
                <a:ea typeface="新細明體" charset="-120"/>
              </a:rPr>
              <a:t>cyclical</a:t>
            </a:r>
            <a:r>
              <a:rPr lang="en-US" altLang="zh-TW" sz="2600" dirty="0">
                <a:ea typeface="新細明體" charset="-120"/>
              </a:rPr>
              <a:t> industries, e.g., consumer durables and luxury items</a:t>
            </a:r>
          </a:p>
          <a:p>
            <a:pPr lvl="2" eaLnBrk="1" hangingPunct="1">
              <a:lnSpc>
                <a:spcPct val="95000"/>
              </a:lnSpc>
              <a:spcBef>
                <a:spcPts val="200"/>
              </a:spcBef>
              <a:defRPr/>
            </a:pPr>
            <a:r>
              <a:rPr lang="en-US" altLang="zh-TW" sz="2200" dirty="0">
                <a:ea typeface="新細明體" charset="-120"/>
              </a:rPr>
              <a:t>These firms are the most profitable in this phase</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95250"/>
            <a:ext cx="9144000" cy="666750"/>
          </a:xfrm>
          <a:noFill/>
        </p:spPr>
        <p:txBody>
          <a:bodyPr/>
          <a:lstStyle/>
          <a:p>
            <a:pPr eaLnBrk="1" hangingPunct="1"/>
            <a:r>
              <a:rPr lang="en-US" altLang="zh-TW" dirty="0">
                <a:ea typeface="新細明體" charset="-120"/>
              </a:rPr>
              <a:t>Sector Rotation</a:t>
            </a:r>
            <a:r>
              <a:rPr lang="zh-TW" altLang="en-US" dirty="0">
                <a:ea typeface="新細明體" charset="-120"/>
              </a:rPr>
              <a:t> </a:t>
            </a:r>
            <a:r>
              <a:rPr lang="en-US" altLang="zh-TW" dirty="0">
                <a:ea typeface="新細明體" charset="-120"/>
              </a:rPr>
              <a:t>(</a:t>
            </a:r>
            <a:r>
              <a:rPr lang="zh-TW" altLang="en-US" dirty="0">
                <a:ea typeface="新細明體" charset="-120"/>
              </a:rPr>
              <a:t>產業輪動</a:t>
            </a:r>
            <a:r>
              <a:rPr lang="en-US" altLang="zh-TW" dirty="0">
                <a:ea typeface="新細明體" charset="-120"/>
              </a:rPr>
              <a:t>)</a:t>
            </a:r>
          </a:p>
        </p:txBody>
      </p:sp>
      <p:sp>
        <p:nvSpPr>
          <p:cNvPr id="50180" name="文字方塊 4"/>
          <p:cNvSpPr txBox="1">
            <a:spLocks noChangeArrowheads="1"/>
          </p:cNvSpPr>
          <p:nvPr/>
        </p:nvSpPr>
        <p:spPr bwMode="auto">
          <a:xfrm>
            <a:off x="368710" y="4876800"/>
            <a:ext cx="8470490" cy="1908215"/>
          </a:xfrm>
          <a:prstGeom prst="rect">
            <a:avLst/>
          </a:prstGeom>
          <a:noFill/>
          <a:ln w="9525">
            <a:noFill/>
            <a:miter lim="800000"/>
            <a:headEnd/>
            <a:tailEnd/>
          </a:ln>
        </p:spPr>
        <p:txBody>
          <a:bodyPr wrap="square">
            <a:spAutoFit/>
          </a:bodyPr>
          <a:lstStyle/>
          <a:p>
            <a:pPr marL="265113" indent="-265113">
              <a:spcBef>
                <a:spcPts val="600"/>
              </a:spcBef>
              <a:defRPr/>
            </a:pPr>
            <a:r>
              <a:rPr lang="en-US" altLang="zh-TW" sz="1800" dirty="0">
                <a:latin typeface="+mn-lt"/>
                <a:ea typeface="新細明體" charset="-120"/>
              </a:rPr>
              <a:t>※</a:t>
            </a:r>
            <a:r>
              <a:rPr lang="zh-TW" altLang="en-US" sz="1800" dirty="0">
                <a:latin typeface="+mn-lt"/>
                <a:ea typeface="新細明體" charset="-120"/>
              </a:rPr>
              <a:t> </a:t>
            </a:r>
            <a:r>
              <a:rPr lang="en-US" altLang="zh-TW" sz="1800" dirty="0">
                <a:latin typeface="+mn-lt"/>
                <a:ea typeface="新細明體" charset="-120"/>
              </a:rPr>
              <a:t>The typical sector rotation across different states of a business cycle is shown in the above figure</a:t>
            </a:r>
          </a:p>
          <a:p>
            <a:pPr marL="265113" indent="-265113">
              <a:spcBef>
                <a:spcPts val="600"/>
              </a:spcBef>
              <a:defRPr/>
            </a:pPr>
            <a:r>
              <a:rPr lang="en-US" altLang="zh-TW" sz="1800" dirty="0">
                <a:latin typeface="+mn-lt"/>
                <a:ea typeface="新細明體" charset="-120"/>
              </a:rPr>
              <a:t>※</a:t>
            </a:r>
            <a:r>
              <a:rPr lang="zh-TW" altLang="en-US" sz="1800" dirty="0">
                <a:latin typeface="+mn-lt"/>
                <a:ea typeface="新細明體" charset="-120"/>
              </a:rPr>
              <a:t> </a:t>
            </a:r>
            <a:r>
              <a:rPr lang="en-US" altLang="zh-TW" sz="1800" dirty="0">
                <a:latin typeface="+mn-lt"/>
                <a:ea typeface="新細明體" charset="-120"/>
              </a:rPr>
              <a:t>Each sector historically had their “day in the sun” during a typical economic cycle</a:t>
            </a:r>
          </a:p>
          <a:p>
            <a:pPr marL="265113" indent="-265113">
              <a:spcBef>
                <a:spcPts val="600"/>
              </a:spcBef>
              <a:defRPr/>
            </a:pPr>
            <a:r>
              <a:rPr lang="en-US" altLang="zh-TW" sz="1800" dirty="0">
                <a:latin typeface="+mn-lt"/>
                <a:ea typeface="新細明體" charset="-120"/>
              </a:rPr>
              <a:t>※ Consumer staples (</a:t>
            </a:r>
            <a:r>
              <a:rPr lang="zh-TW" altLang="en-US" sz="1800" dirty="0">
                <a:latin typeface="+mn-lt"/>
                <a:ea typeface="新細明體" charset="-120"/>
              </a:rPr>
              <a:t>必需性消費類股</a:t>
            </a:r>
            <a:r>
              <a:rPr lang="en-US" altLang="zh-TW" sz="1800" dirty="0">
                <a:latin typeface="+mn-lt"/>
                <a:ea typeface="新細明體" charset="-120"/>
              </a:rPr>
              <a:t>); Consumer discretionary (</a:t>
            </a:r>
            <a:r>
              <a:rPr lang="zh-TW" altLang="en-US" sz="1800" dirty="0">
                <a:latin typeface="+mn-lt"/>
                <a:ea typeface="新細明體" charset="-120"/>
              </a:rPr>
              <a:t>非</a:t>
            </a:r>
            <a:r>
              <a:rPr lang="zh-TW" altLang="en-US" sz="1800" dirty="0">
                <a:ea typeface="新細明體" charset="-120"/>
              </a:rPr>
              <a:t>必需性消費類股</a:t>
            </a:r>
            <a:r>
              <a:rPr lang="en-US" altLang="zh-TW" sz="1800" dirty="0">
                <a:ea typeface="新細明體" charset="-120"/>
              </a:rPr>
              <a:t>)</a:t>
            </a:r>
            <a:endParaRPr lang="zh-TW" altLang="en-US" sz="1800" dirty="0">
              <a:latin typeface="+mn-lt"/>
              <a:ea typeface="新細明體" charset="-120"/>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4597" y="838200"/>
            <a:ext cx="5994806" cy="38926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57150"/>
            <a:ext cx="9144000" cy="704850"/>
          </a:xfrm>
          <a:noFill/>
        </p:spPr>
        <p:txBody>
          <a:bodyPr lIns="90488" tIns="44450" rIns="90488" bIns="44450" anchor="b"/>
          <a:lstStyle/>
          <a:p>
            <a:pPr eaLnBrk="1" hangingPunct="1"/>
            <a:r>
              <a:rPr lang="en-US" altLang="zh-TW" dirty="0">
                <a:ea typeface="新細明體" charset="-120"/>
              </a:rPr>
              <a:t>Industry Life Cycle</a:t>
            </a:r>
            <a:r>
              <a:rPr lang="zh-TW" altLang="en-US" dirty="0">
                <a:ea typeface="新細明體" charset="-120"/>
              </a:rPr>
              <a:t> </a:t>
            </a:r>
            <a:r>
              <a:rPr lang="en-US" altLang="zh-TW" dirty="0">
                <a:ea typeface="新細明體" charset="-120"/>
              </a:rPr>
              <a:t>(</a:t>
            </a:r>
            <a:r>
              <a:rPr lang="zh-TW" altLang="en-US" dirty="0">
                <a:ea typeface="新細明體" charset="-120"/>
              </a:rPr>
              <a:t>產業生命週期</a:t>
            </a:r>
            <a:r>
              <a:rPr lang="en-US" altLang="zh-TW" dirty="0">
                <a:ea typeface="新細明體" charset="-120"/>
              </a:rPr>
              <a:t>)</a:t>
            </a:r>
          </a:p>
        </p:txBody>
      </p:sp>
      <p:sp>
        <p:nvSpPr>
          <p:cNvPr id="25603" name="Rectangle 3"/>
          <p:cNvSpPr>
            <a:spLocks noGrp="1" noChangeArrowheads="1"/>
          </p:cNvSpPr>
          <p:nvPr>
            <p:ph type="body" idx="1"/>
          </p:nvPr>
        </p:nvSpPr>
        <p:spPr>
          <a:xfrm>
            <a:off x="457200" y="838200"/>
            <a:ext cx="8458200" cy="2590800"/>
          </a:xfrm>
        </p:spPr>
        <p:txBody>
          <a:bodyPr lIns="90488" tIns="44450" rIns="90488" bIns="44450"/>
          <a:lstStyle/>
          <a:p>
            <a:pPr eaLnBrk="1" hangingPunct="1">
              <a:spcBef>
                <a:spcPts val="400"/>
              </a:spcBef>
              <a:buFont typeface="Wingdings" pitchFamily="2" charset="2"/>
              <a:buNone/>
              <a:defRPr/>
            </a:pPr>
            <a:r>
              <a:rPr lang="en-US" altLang="zh-TW" sz="2600" b="1" u="sng" dirty="0">
                <a:ea typeface="新細明體" charset="-120"/>
              </a:rPr>
              <a:t>Stage</a:t>
            </a:r>
            <a:r>
              <a:rPr lang="en-US" altLang="zh-TW" sz="2600" dirty="0">
                <a:ea typeface="新細明體" charset="-120"/>
              </a:rPr>
              <a:t>			          </a:t>
            </a:r>
            <a:r>
              <a:rPr lang="zh-TW" altLang="en-US" sz="2600" dirty="0">
                <a:ea typeface="新細明體" charset="-120"/>
              </a:rPr>
              <a:t>              </a:t>
            </a:r>
            <a:r>
              <a:rPr lang="en-US" altLang="zh-TW" sz="2600" b="1" u="sng" dirty="0">
                <a:ea typeface="新細明體" charset="-120"/>
              </a:rPr>
              <a:t>Sales Growth</a:t>
            </a:r>
          </a:p>
          <a:p>
            <a:pPr eaLnBrk="1" hangingPunct="1">
              <a:spcBef>
                <a:spcPts val="400"/>
              </a:spcBef>
              <a:buFont typeface="Wingdings" pitchFamily="2" charset="2"/>
              <a:buNone/>
              <a:defRPr/>
            </a:pPr>
            <a:r>
              <a:rPr lang="en-US" altLang="zh-TW" sz="2600" dirty="0">
                <a:solidFill>
                  <a:schemeClr val="tx2"/>
                </a:solidFill>
                <a:ea typeface="新細明體" charset="-120"/>
              </a:rPr>
              <a:t>Start-up</a:t>
            </a:r>
            <a:r>
              <a:rPr lang="zh-TW" altLang="en-US" sz="2600" dirty="0">
                <a:solidFill>
                  <a:schemeClr val="tx2"/>
                </a:solidFill>
                <a:ea typeface="新細明體" charset="-120"/>
              </a:rPr>
              <a:t> </a:t>
            </a:r>
            <a:r>
              <a:rPr lang="en-US" altLang="zh-TW" sz="2600" dirty="0">
                <a:solidFill>
                  <a:schemeClr val="tx2"/>
                </a:solidFill>
                <a:ea typeface="新細明體" charset="-120"/>
              </a:rPr>
              <a:t>(</a:t>
            </a:r>
            <a:r>
              <a:rPr lang="zh-TW" altLang="en-US" sz="2600" dirty="0">
                <a:solidFill>
                  <a:schemeClr val="tx2"/>
                </a:solidFill>
                <a:ea typeface="新細明體" charset="-120"/>
              </a:rPr>
              <a:t>初始階段</a:t>
            </a:r>
            <a:r>
              <a:rPr lang="en-US" altLang="zh-TW" sz="2600" dirty="0">
                <a:solidFill>
                  <a:schemeClr val="tx2"/>
                </a:solidFill>
                <a:ea typeface="新細明體" charset="-120"/>
              </a:rPr>
              <a:t>)	</a:t>
            </a:r>
            <a:r>
              <a:rPr lang="zh-TW" altLang="en-US" sz="2600" dirty="0">
                <a:solidFill>
                  <a:schemeClr val="tx2"/>
                </a:solidFill>
                <a:ea typeface="新細明體" charset="-120"/>
              </a:rPr>
              <a:t>              </a:t>
            </a:r>
            <a:r>
              <a:rPr lang="en-US" altLang="zh-TW" sz="2600" dirty="0">
                <a:solidFill>
                  <a:schemeClr val="tx2"/>
                </a:solidFill>
                <a:ea typeface="新細明體" charset="-120"/>
              </a:rPr>
              <a:t>Rapid &amp; Increasing</a:t>
            </a:r>
          </a:p>
          <a:p>
            <a:pPr eaLnBrk="1" hangingPunct="1">
              <a:spcBef>
                <a:spcPts val="400"/>
              </a:spcBef>
              <a:buFont typeface="Wingdings" pitchFamily="2" charset="2"/>
              <a:buNone/>
              <a:defRPr/>
            </a:pPr>
            <a:r>
              <a:rPr lang="en-US" altLang="zh-TW" sz="2600" dirty="0">
                <a:solidFill>
                  <a:schemeClr val="tx2"/>
                </a:solidFill>
                <a:ea typeface="新細明體" charset="-120"/>
              </a:rPr>
              <a:t>Consolidation</a:t>
            </a:r>
            <a:r>
              <a:rPr lang="zh-TW" altLang="en-US" sz="2600" dirty="0">
                <a:solidFill>
                  <a:schemeClr val="tx2"/>
                </a:solidFill>
                <a:ea typeface="新細明體" charset="-120"/>
              </a:rPr>
              <a:t> </a:t>
            </a:r>
            <a:r>
              <a:rPr lang="en-US" altLang="zh-TW" sz="2600" dirty="0">
                <a:solidFill>
                  <a:schemeClr val="tx2"/>
                </a:solidFill>
                <a:ea typeface="新細明體" charset="-120"/>
              </a:rPr>
              <a:t>(</a:t>
            </a:r>
            <a:r>
              <a:rPr lang="zh-TW" altLang="en-US" sz="2600" dirty="0">
                <a:solidFill>
                  <a:schemeClr val="tx2"/>
                </a:solidFill>
                <a:ea typeface="新細明體" charset="-120"/>
              </a:rPr>
              <a:t>強化階段</a:t>
            </a:r>
            <a:r>
              <a:rPr lang="en-US" altLang="zh-TW" sz="2600" dirty="0">
                <a:solidFill>
                  <a:schemeClr val="tx2"/>
                </a:solidFill>
                <a:ea typeface="新細明體" charset="-120"/>
              </a:rPr>
              <a:t>)	</a:t>
            </a:r>
            <a:r>
              <a:rPr lang="zh-TW" altLang="en-US" sz="2600" dirty="0">
                <a:solidFill>
                  <a:schemeClr val="tx2"/>
                </a:solidFill>
                <a:ea typeface="新細明體" charset="-120"/>
              </a:rPr>
              <a:t>              </a:t>
            </a:r>
            <a:r>
              <a:rPr lang="en-US" altLang="zh-TW" sz="2600" dirty="0">
                <a:solidFill>
                  <a:schemeClr val="tx2"/>
                </a:solidFill>
                <a:ea typeface="新細明體" charset="-120"/>
              </a:rPr>
              <a:t>Stable</a:t>
            </a:r>
          </a:p>
          <a:p>
            <a:pPr eaLnBrk="1" hangingPunct="1">
              <a:spcBef>
                <a:spcPts val="400"/>
              </a:spcBef>
              <a:buFont typeface="Wingdings" pitchFamily="2" charset="2"/>
              <a:buNone/>
              <a:defRPr/>
            </a:pPr>
            <a:r>
              <a:rPr lang="en-US" altLang="zh-TW" sz="2600" dirty="0">
                <a:solidFill>
                  <a:schemeClr val="tx2"/>
                </a:solidFill>
                <a:ea typeface="新細明體" charset="-120"/>
              </a:rPr>
              <a:t>Maturity</a:t>
            </a:r>
            <a:r>
              <a:rPr lang="zh-TW" altLang="en-US" sz="2600" dirty="0">
                <a:solidFill>
                  <a:schemeClr val="tx2"/>
                </a:solidFill>
                <a:ea typeface="新細明體" charset="-120"/>
              </a:rPr>
              <a:t> </a:t>
            </a:r>
            <a:r>
              <a:rPr lang="en-US" altLang="zh-TW" sz="2600" dirty="0">
                <a:solidFill>
                  <a:schemeClr val="tx2"/>
                </a:solidFill>
                <a:ea typeface="新細明體" charset="-120"/>
              </a:rPr>
              <a:t>(</a:t>
            </a:r>
            <a:r>
              <a:rPr lang="zh-TW" altLang="en-US" sz="2600" dirty="0">
                <a:solidFill>
                  <a:schemeClr val="tx2"/>
                </a:solidFill>
                <a:ea typeface="新細明體" charset="-120"/>
              </a:rPr>
              <a:t>成熟階段</a:t>
            </a:r>
            <a:r>
              <a:rPr lang="en-US" altLang="zh-TW" sz="2600" dirty="0">
                <a:solidFill>
                  <a:schemeClr val="tx2"/>
                </a:solidFill>
                <a:ea typeface="新細明體" charset="-120"/>
              </a:rPr>
              <a:t>)	</a:t>
            </a:r>
            <a:r>
              <a:rPr lang="zh-TW" altLang="en-US" sz="2600" dirty="0">
                <a:solidFill>
                  <a:schemeClr val="tx2"/>
                </a:solidFill>
                <a:ea typeface="新細明體" charset="-120"/>
              </a:rPr>
              <a:t>              </a:t>
            </a:r>
            <a:r>
              <a:rPr lang="en-US" altLang="zh-TW" sz="2600" dirty="0">
                <a:solidFill>
                  <a:schemeClr val="tx2"/>
                </a:solidFill>
                <a:ea typeface="新細明體" charset="-120"/>
              </a:rPr>
              <a:t>Slowing</a:t>
            </a:r>
          </a:p>
          <a:p>
            <a:pPr eaLnBrk="1" hangingPunct="1">
              <a:spcBef>
                <a:spcPts val="400"/>
              </a:spcBef>
              <a:buFont typeface="Wingdings" pitchFamily="2" charset="2"/>
              <a:buNone/>
              <a:defRPr/>
            </a:pPr>
            <a:r>
              <a:rPr lang="en-US" altLang="zh-TW" sz="2600" dirty="0">
                <a:solidFill>
                  <a:schemeClr val="tx2"/>
                </a:solidFill>
                <a:ea typeface="新細明體" charset="-120"/>
              </a:rPr>
              <a:t>Relative Decline</a:t>
            </a:r>
            <a:r>
              <a:rPr lang="zh-TW" altLang="en-US" sz="2600" dirty="0">
                <a:solidFill>
                  <a:schemeClr val="tx2"/>
                </a:solidFill>
                <a:ea typeface="新細明體" charset="-120"/>
              </a:rPr>
              <a:t> </a:t>
            </a:r>
            <a:r>
              <a:rPr lang="en-US" altLang="zh-TW" sz="2600" dirty="0">
                <a:solidFill>
                  <a:schemeClr val="tx2"/>
                </a:solidFill>
                <a:ea typeface="新細明體" charset="-120"/>
              </a:rPr>
              <a:t>(</a:t>
            </a:r>
            <a:r>
              <a:rPr lang="zh-TW" altLang="en-US" sz="2600" dirty="0">
                <a:solidFill>
                  <a:schemeClr val="tx2"/>
                </a:solidFill>
                <a:ea typeface="新細明體" charset="-120"/>
              </a:rPr>
              <a:t>相對衰退階段</a:t>
            </a:r>
            <a:r>
              <a:rPr lang="en-US" altLang="zh-TW" sz="2600" dirty="0">
                <a:solidFill>
                  <a:schemeClr val="tx2"/>
                </a:solidFill>
                <a:ea typeface="新細明體" charset="-120"/>
              </a:rPr>
              <a:t>)   Minimal or Negative</a:t>
            </a:r>
          </a:p>
          <a:p>
            <a:pPr eaLnBrk="1" hangingPunct="1">
              <a:spcBef>
                <a:spcPts val="400"/>
              </a:spcBef>
              <a:buFont typeface="Wingdings" pitchFamily="2" charset="2"/>
              <a:buNone/>
              <a:defRPr/>
            </a:pPr>
            <a:r>
              <a:rPr lang="en-US" altLang="zh-TW" sz="2600" dirty="0">
                <a:solidFill>
                  <a:schemeClr val="tx2"/>
                </a:solidFill>
                <a:ea typeface="新細明體" charset="-120"/>
              </a:rPr>
              <a:t>(Each stage will be discussed in details)</a:t>
            </a: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160" y="3657600"/>
            <a:ext cx="4297680" cy="31729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57150"/>
            <a:ext cx="9144000" cy="704850"/>
          </a:xfrm>
          <a:noFill/>
        </p:spPr>
        <p:txBody>
          <a:bodyPr lIns="90488" tIns="44450" rIns="90488" bIns="44450" anchor="b"/>
          <a:lstStyle/>
          <a:p>
            <a:pPr eaLnBrk="1" hangingPunct="1"/>
            <a:r>
              <a:rPr lang="en-US" altLang="zh-TW">
                <a:ea typeface="新細明體" charset="-120"/>
              </a:rPr>
              <a:t>Global Economic Analysis</a:t>
            </a:r>
          </a:p>
        </p:txBody>
      </p:sp>
      <p:sp>
        <p:nvSpPr>
          <p:cNvPr id="14339" name="Rectangle 3"/>
          <p:cNvSpPr>
            <a:spLocks noGrp="1" noChangeArrowheads="1"/>
          </p:cNvSpPr>
          <p:nvPr>
            <p:ph type="body" idx="1"/>
          </p:nvPr>
        </p:nvSpPr>
        <p:spPr>
          <a:xfrm>
            <a:off x="400050" y="841375"/>
            <a:ext cx="8591550" cy="5864225"/>
          </a:xfrm>
        </p:spPr>
        <p:txBody>
          <a:bodyPr lIns="90488" tIns="44450" rIns="90488" bIns="44450"/>
          <a:lstStyle/>
          <a:p>
            <a:pPr eaLnBrk="1" hangingPunct="1">
              <a:spcBef>
                <a:spcPts val="600"/>
              </a:spcBef>
              <a:defRPr/>
            </a:pPr>
            <a:r>
              <a:rPr lang="en-US" altLang="zh-TW" sz="3000" dirty="0">
                <a:ea typeface="新細明體" charset="-120"/>
              </a:rPr>
              <a:t>International economic risks</a:t>
            </a:r>
            <a:r>
              <a:rPr lang="zh-TW" altLang="en-US" sz="3000" dirty="0">
                <a:ea typeface="新細明體" charset="-120"/>
              </a:rPr>
              <a:t> </a:t>
            </a:r>
            <a:r>
              <a:rPr lang="en-US" altLang="zh-TW" sz="3000" dirty="0">
                <a:ea typeface="新細明體" charset="-120"/>
              </a:rPr>
              <a:t>(</a:t>
            </a:r>
            <a:r>
              <a:rPr lang="zh-TW" altLang="en-US" sz="3000" dirty="0">
                <a:ea typeface="新細明體" charset="-120"/>
              </a:rPr>
              <a:t>國際經濟風險</a:t>
            </a:r>
            <a:r>
              <a:rPr lang="en-US" altLang="zh-TW" sz="3000" dirty="0">
                <a:ea typeface="新細明體" charset="-120"/>
              </a:rPr>
              <a:t>)</a:t>
            </a:r>
          </a:p>
          <a:p>
            <a:pPr lvl="1" eaLnBrk="1" hangingPunct="1">
              <a:spcBef>
                <a:spcPts val="600"/>
              </a:spcBef>
              <a:defRPr/>
            </a:pPr>
            <a:r>
              <a:rPr lang="en-US" altLang="zh-TW" sz="2600" dirty="0">
                <a:ea typeface="新細明體" charset="-120"/>
              </a:rPr>
              <a:t>International economy affects a firm’s export prospects</a:t>
            </a:r>
            <a:r>
              <a:rPr lang="zh-TW" altLang="en-US" sz="2600" dirty="0">
                <a:ea typeface="新細明體" charset="-120"/>
              </a:rPr>
              <a:t> </a:t>
            </a:r>
            <a:r>
              <a:rPr lang="en-US" altLang="zh-TW" sz="2600" dirty="0">
                <a:ea typeface="新細明體" charset="-120"/>
              </a:rPr>
              <a:t>(</a:t>
            </a:r>
            <a:r>
              <a:rPr lang="zh-TW" altLang="en-US" sz="2600" dirty="0">
                <a:ea typeface="新細明體" charset="-120"/>
              </a:rPr>
              <a:t>前景</a:t>
            </a:r>
            <a:r>
              <a:rPr lang="en-US" altLang="zh-TW" sz="2600" dirty="0">
                <a:ea typeface="新細明體" charset="-120"/>
              </a:rPr>
              <a:t>), price competition with foreign competitors, profits on international investments, etc.</a:t>
            </a:r>
          </a:p>
          <a:p>
            <a:pPr lvl="2" eaLnBrk="1" hangingPunct="1">
              <a:spcBef>
                <a:spcPts val="600"/>
              </a:spcBef>
              <a:defRPr/>
            </a:pPr>
            <a:r>
              <a:rPr lang="en-US" altLang="zh-TW" sz="2200" dirty="0">
                <a:ea typeface="新細明體" charset="-120"/>
              </a:rPr>
              <a:t>The subprime and credit crises in 2008-2009</a:t>
            </a:r>
          </a:p>
          <a:p>
            <a:pPr lvl="2" eaLnBrk="1" hangingPunct="1">
              <a:spcBef>
                <a:spcPts val="600"/>
              </a:spcBef>
              <a:defRPr/>
            </a:pPr>
            <a:r>
              <a:rPr lang="en-US" altLang="zh-TW" sz="2200" dirty="0">
                <a:ea typeface="新細明體" charset="-120"/>
              </a:rPr>
              <a:t>The euro zone debt crisis (</a:t>
            </a:r>
            <a:r>
              <a:rPr lang="zh-TW" altLang="en-US" sz="2200" dirty="0">
                <a:ea typeface="新細明體" charset="-120"/>
              </a:rPr>
              <a:t>歐債危機</a:t>
            </a:r>
            <a:r>
              <a:rPr lang="en-US" altLang="zh-TW" sz="2200" dirty="0">
                <a:ea typeface="新細明體" charset="-120"/>
              </a:rPr>
              <a:t>) in 2010-2011 affects many (particularly euro zone) countries</a:t>
            </a:r>
          </a:p>
          <a:p>
            <a:pPr lvl="2" eaLnBrk="1" hangingPunct="1">
              <a:spcBef>
                <a:spcPts val="600"/>
              </a:spcBef>
              <a:defRPr/>
            </a:pPr>
            <a:r>
              <a:rPr lang="en-US" altLang="zh-TW" sz="2200" dirty="0">
                <a:ea typeface="新細明體" charset="-120"/>
              </a:rPr>
              <a:t>The Covid-19 pandemic since 2020 affects the whole world</a:t>
            </a:r>
          </a:p>
          <a:p>
            <a:pPr lvl="1" eaLnBrk="1" hangingPunct="1">
              <a:spcBef>
                <a:spcPts val="600"/>
              </a:spcBef>
              <a:defRPr/>
            </a:pPr>
            <a:r>
              <a:rPr lang="en-US" altLang="zh-TW" sz="2600" dirty="0">
                <a:ea typeface="新細明體" charset="-120"/>
              </a:rPr>
              <a:t>Economic performance in 2018 (see the next slide)</a:t>
            </a:r>
          </a:p>
          <a:p>
            <a:pPr lvl="2" eaLnBrk="1" hangingPunct="1">
              <a:spcBef>
                <a:spcPts val="600"/>
              </a:spcBef>
              <a:defRPr/>
            </a:pPr>
            <a:r>
              <a:rPr lang="en-US" altLang="zh-TW" sz="2200" dirty="0">
                <a:ea typeface="新細明體" charset="-120"/>
              </a:rPr>
              <a:t>In January 2018, U.S. President Trump began setting tariffs and other trade barriers on China with the goal of forcing it to make changes to longstanding unfair trade practices and intellectual property theft</a:t>
            </a:r>
          </a:p>
          <a:p>
            <a:pPr lvl="2" eaLnBrk="1" hangingPunct="1">
              <a:spcBef>
                <a:spcPts val="600"/>
              </a:spcBef>
              <a:defRPr/>
            </a:pPr>
            <a:r>
              <a:rPr lang="en-US" altLang="zh-TW" sz="2200" dirty="0">
                <a:ea typeface="新細明體" charset="-120"/>
              </a:rPr>
              <a:t>The China–United States trade war is still ongoing</a:t>
            </a:r>
          </a:p>
          <a:p>
            <a:pPr lvl="2" eaLnBrk="1" hangingPunct="1">
              <a:spcBef>
                <a:spcPts val="600"/>
              </a:spcBef>
              <a:defRPr/>
            </a:pPr>
            <a:endParaRPr lang="en-US" altLang="zh-TW" sz="2200" dirty="0">
              <a:ea typeface="新細明體" charset="-120"/>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400050" y="838200"/>
            <a:ext cx="8229600" cy="5962650"/>
          </a:xfrm>
        </p:spPr>
        <p:txBody>
          <a:bodyPr/>
          <a:lstStyle/>
          <a:p>
            <a:pPr eaLnBrk="1" hangingPunct="1">
              <a:spcBef>
                <a:spcPts val="300"/>
              </a:spcBef>
              <a:defRPr/>
            </a:pPr>
            <a:r>
              <a:rPr lang="en-US" altLang="zh-TW" sz="3000" dirty="0">
                <a:ea typeface="新細明體" charset="-120"/>
              </a:rPr>
              <a:t>Start-up stage (</a:t>
            </a:r>
            <a:r>
              <a:rPr lang="zh-TW" altLang="en-US" sz="3000" dirty="0">
                <a:ea typeface="新細明體" charset="-120"/>
              </a:rPr>
              <a:t>初始階段</a:t>
            </a:r>
            <a:r>
              <a:rPr lang="en-US" altLang="zh-TW" sz="3000" dirty="0">
                <a:ea typeface="新細明體" charset="-120"/>
              </a:rPr>
              <a:t>)</a:t>
            </a:r>
          </a:p>
          <a:p>
            <a:pPr lvl="1" eaLnBrk="1" hangingPunct="1">
              <a:spcBef>
                <a:spcPts val="300"/>
              </a:spcBef>
              <a:defRPr/>
            </a:pPr>
            <a:r>
              <a:rPr lang="en-US" altLang="zh-TW" sz="2600" dirty="0">
                <a:ea typeface="新細明體" charset="-120"/>
              </a:rPr>
              <a:t>The early stages of an industry are often characterized by a new technology or product, e.g., PC in the 1980s, smart phone since 2007</a:t>
            </a:r>
          </a:p>
          <a:p>
            <a:pPr lvl="1" eaLnBrk="1" hangingPunct="1">
              <a:spcBef>
                <a:spcPts val="300"/>
              </a:spcBef>
              <a:defRPr/>
            </a:pPr>
            <a:r>
              <a:rPr lang="en-US" altLang="zh-TW" sz="2600" dirty="0">
                <a:ea typeface="新細明體" charset="-120"/>
              </a:rPr>
              <a:t>At this stage, sales and earnings grow at an rapid rate since the new product has not yet saturated in market</a:t>
            </a:r>
          </a:p>
          <a:p>
            <a:pPr eaLnBrk="1" hangingPunct="1">
              <a:spcBef>
                <a:spcPts val="300"/>
              </a:spcBef>
              <a:defRPr/>
            </a:pPr>
            <a:r>
              <a:rPr lang="en-US" altLang="zh-TW" sz="3000" dirty="0">
                <a:ea typeface="新細明體" charset="-120"/>
              </a:rPr>
              <a:t>Consolidation stage</a:t>
            </a:r>
            <a:r>
              <a:rPr lang="zh-TW" altLang="en-US" sz="3000" dirty="0">
                <a:ea typeface="新細明體" charset="-120"/>
              </a:rPr>
              <a:t> </a:t>
            </a:r>
            <a:r>
              <a:rPr lang="en-US" altLang="zh-TW" sz="3000" dirty="0">
                <a:ea typeface="新細明體" charset="-120"/>
              </a:rPr>
              <a:t>(</a:t>
            </a:r>
            <a:r>
              <a:rPr lang="zh-TW" altLang="en-US" sz="3000" dirty="0">
                <a:ea typeface="新細明體" charset="-120"/>
              </a:rPr>
              <a:t>強化階段</a:t>
            </a:r>
            <a:r>
              <a:rPr lang="en-US" altLang="zh-TW" sz="3000" dirty="0">
                <a:ea typeface="新細明體" charset="-120"/>
              </a:rPr>
              <a:t>)</a:t>
            </a:r>
          </a:p>
          <a:p>
            <a:pPr lvl="1" eaLnBrk="1" hangingPunct="1">
              <a:spcBef>
                <a:spcPts val="300"/>
              </a:spcBef>
              <a:defRPr/>
            </a:pPr>
            <a:r>
              <a:rPr lang="en-US" altLang="zh-TW" sz="2600" dirty="0">
                <a:ea typeface="新細明體" charset="-120"/>
              </a:rPr>
              <a:t>The industry survivors and leaders begin to emerge</a:t>
            </a:r>
          </a:p>
          <a:p>
            <a:pPr lvl="1" eaLnBrk="1" hangingPunct="1">
              <a:spcBef>
                <a:spcPts val="300"/>
              </a:spcBef>
              <a:defRPr/>
            </a:pPr>
            <a:r>
              <a:rPr lang="en-US" altLang="zh-TW" sz="2600" dirty="0">
                <a:ea typeface="新細明體" charset="-120"/>
              </a:rPr>
              <a:t>The performance of the surviving firms will closely track the performance of the overall industry</a:t>
            </a:r>
          </a:p>
          <a:p>
            <a:pPr lvl="1" eaLnBrk="1" hangingPunct="1">
              <a:spcBef>
                <a:spcPts val="300"/>
              </a:spcBef>
              <a:defRPr/>
            </a:pPr>
            <a:r>
              <a:rPr lang="en-US" altLang="zh-TW" sz="2600" dirty="0">
                <a:ea typeface="新細明體" charset="-120"/>
              </a:rPr>
              <a:t>The industry will grow faster than the rest of the economy</a:t>
            </a:r>
            <a:endParaRPr lang="en-US" altLang="zh-TW" sz="3000" dirty="0">
              <a:ea typeface="新細明體" charset="-120"/>
            </a:endParaRPr>
          </a:p>
        </p:txBody>
      </p:sp>
      <p:sp>
        <p:nvSpPr>
          <p:cNvPr id="5" name="Rectangle 2"/>
          <p:cNvSpPr>
            <a:spLocks noGrp="1" noChangeArrowheads="1"/>
          </p:cNvSpPr>
          <p:nvPr>
            <p:ph type="title"/>
          </p:nvPr>
        </p:nvSpPr>
        <p:spPr>
          <a:xfrm>
            <a:off x="0" y="57150"/>
            <a:ext cx="9144000" cy="704850"/>
          </a:xfrm>
          <a:noFill/>
        </p:spPr>
        <p:txBody>
          <a:bodyPr lIns="90488" tIns="44450" rIns="90488" bIns="44450" anchor="b"/>
          <a:lstStyle/>
          <a:p>
            <a:pPr eaLnBrk="1" hangingPunct="1"/>
            <a:r>
              <a:rPr lang="en-US" altLang="zh-TW" dirty="0">
                <a:ea typeface="新細明體" charset="-120"/>
              </a:rPr>
              <a:t>Industry Life Cycle</a:t>
            </a:r>
            <a:r>
              <a:rPr lang="zh-TW" altLang="en-US" dirty="0">
                <a:ea typeface="新細明體" charset="-120"/>
              </a:rPr>
              <a:t> </a:t>
            </a:r>
            <a:r>
              <a:rPr lang="en-US" altLang="zh-TW" dirty="0">
                <a:ea typeface="新細明體" charset="-120"/>
              </a:rPr>
              <a:t>(</a:t>
            </a:r>
            <a:r>
              <a:rPr lang="zh-TW" altLang="en-US" dirty="0">
                <a:ea typeface="新細明體" charset="-120"/>
              </a:rPr>
              <a:t>產業生命週期</a:t>
            </a:r>
            <a:r>
              <a:rPr lang="en-US" altLang="zh-TW" dirty="0">
                <a:ea typeface="新細明體" charset="-120"/>
              </a:rPr>
              <a:t>)</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52400" y="838200"/>
            <a:ext cx="8839200" cy="5867400"/>
          </a:xfrm>
        </p:spPr>
        <p:txBody>
          <a:bodyPr/>
          <a:lstStyle/>
          <a:p>
            <a:pPr eaLnBrk="1" hangingPunct="1">
              <a:defRPr/>
            </a:pPr>
            <a:r>
              <a:rPr lang="en-US" altLang="zh-TW" sz="3000" dirty="0">
                <a:ea typeface="新細明體" charset="-120"/>
              </a:rPr>
              <a:t>Maturity stage</a:t>
            </a:r>
            <a:r>
              <a:rPr lang="zh-TW" altLang="en-US" sz="3000" dirty="0">
                <a:ea typeface="新細明體" charset="-120"/>
              </a:rPr>
              <a:t> </a:t>
            </a:r>
            <a:r>
              <a:rPr lang="en-US" altLang="zh-TW" sz="3000" dirty="0">
                <a:ea typeface="新細明體" charset="-120"/>
              </a:rPr>
              <a:t>(</a:t>
            </a:r>
            <a:r>
              <a:rPr lang="zh-TW" altLang="en-US" sz="3000" dirty="0">
                <a:ea typeface="新細明體" charset="-120"/>
              </a:rPr>
              <a:t>成熟階段</a:t>
            </a:r>
            <a:r>
              <a:rPr lang="en-US" altLang="zh-TW" sz="3000" dirty="0">
                <a:ea typeface="新細明體" charset="-120"/>
              </a:rPr>
              <a:t>)</a:t>
            </a:r>
          </a:p>
          <a:p>
            <a:pPr lvl="1" eaLnBrk="1" hangingPunct="1">
              <a:defRPr/>
            </a:pPr>
            <a:r>
              <a:rPr lang="en-US" altLang="zh-TW" sz="2600" dirty="0">
                <a:ea typeface="新細明體" charset="-120"/>
              </a:rPr>
              <a:t>The product is used extensively in the market</a:t>
            </a:r>
          </a:p>
          <a:p>
            <a:pPr lvl="1" eaLnBrk="1" hangingPunct="1">
              <a:defRPr/>
            </a:pPr>
            <a:r>
              <a:rPr lang="en-US" altLang="zh-TW" sz="2600" dirty="0">
                <a:ea typeface="新細明體" charset="-120"/>
              </a:rPr>
              <a:t>The product has become far more standardized</a:t>
            </a:r>
          </a:p>
          <a:p>
            <a:pPr lvl="1" eaLnBrk="1" hangingPunct="1">
              <a:defRPr/>
            </a:pPr>
            <a:r>
              <a:rPr lang="en-US" altLang="zh-TW" sz="2600" dirty="0">
                <a:ea typeface="新細明體" charset="-120"/>
              </a:rPr>
              <a:t>There is price competition among firms in the industry</a:t>
            </a:r>
          </a:p>
          <a:p>
            <a:pPr lvl="1" eaLnBrk="1" hangingPunct="1">
              <a:defRPr/>
            </a:pPr>
            <a:r>
              <a:rPr lang="en-US" altLang="zh-TW" sz="2600" dirty="0">
                <a:ea typeface="新細明體" charset="-120"/>
              </a:rPr>
              <a:t>Firms at this stage are called as “cash cows,” which are with stable CF but offering little opportunity for profitable expansion</a:t>
            </a:r>
          </a:p>
          <a:p>
            <a:pPr eaLnBrk="1" hangingPunct="1">
              <a:defRPr/>
            </a:pPr>
            <a:r>
              <a:rPr lang="en-US" altLang="zh-TW" sz="3000" dirty="0">
                <a:ea typeface="新細明體" charset="-120"/>
              </a:rPr>
              <a:t>Relative decline</a:t>
            </a:r>
            <a:r>
              <a:rPr lang="zh-TW" altLang="en-US" sz="3000" dirty="0">
                <a:ea typeface="新細明體" charset="-120"/>
              </a:rPr>
              <a:t> </a:t>
            </a:r>
            <a:r>
              <a:rPr lang="en-US" altLang="zh-TW" sz="3000" dirty="0">
                <a:ea typeface="新細明體" charset="-120"/>
              </a:rPr>
              <a:t>stage (</a:t>
            </a:r>
            <a:r>
              <a:rPr lang="zh-TW" altLang="en-US" sz="3000" dirty="0">
                <a:ea typeface="新細明體" charset="-120"/>
              </a:rPr>
              <a:t>相對衰退階段</a:t>
            </a:r>
            <a:r>
              <a:rPr lang="en-US" altLang="zh-TW" sz="3000" dirty="0">
                <a:ea typeface="新細明體" charset="-120"/>
              </a:rPr>
              <a:t>)</a:t>
            </a:r>
          </a:p>
          <a:p>
            <a:pPr lvl="1" eaLnBrk="1" hangingPunct="1">
              <a:defRPr/>
            </a:pPr>
            <a:r>
              <a:rPr lang="en-US" altLang="zh-TW" sz="2600" dirty="0">
                <a:ea typeface="新細明體" charset="-120"/>
              </a:rPr>
              <a:t>The industry might grow as less than the rate of the overall economy, or it might even shrink</a:t>
            </a:r>
          </a:p>
          <a:p>
            <a:pPr lvl="1" eaLnBrk="1" hangingPunct="1">
              <a:defRPr/>
            </a:pPr>
            <a:r>
              <a:rPr lang="en-US" altLang="zh-TW" sz="2600" dirty="0">
                <a:ea typeface="新細明體" charset="-120"/>
              </a:rPr>
              <a:t>This could be due to the product being out of date or the competition from new products</a:t>
            </a:r>
          </a:p>
        </p:txBody>
      </p:sp>
      <p:sp>
        <p:nvSpPr>
          <p:cNvPr id="6" name="Rectangle 2"/>
          <p:cNvSpPr>
            <a:spLocks noGrp="1" noChangeArrowheads="1"/>
          </p:cNvSpPr>
          <p:nvPr>
            <p:ph type="title"/>
          </p:nvPr>
        </p:nvSpPr>
        <p:spPr>
          <a:xfrm>
            <a:off x="0" y="57150"/>
            <a:ext cx="9144000" cy="704850"/>
          </a:xfrm>
          <a:noFill/>
        </p:spPr>
        <p:txBody>
          <a:bodyPr lIns="90488" tIns="44450" rIns="90488" bIns="44450" anchor="b"/>
          <a:lstStyle/>
          <a:p>
            <a:pPr eaLnBrk="1" hangingPunct="1"/>
            <a:r>
              <a:rPr lang="en-US" altLang="zh-TW" dirty="0">
                <a:ea typeface="新細明體" charset="-120"/>
              </a:rPr>
              <a:t>Industry Life Cycle</a:t>
            </a:r>
            <a:r>
              <a:rPr lang="zh-TW" altLang="en-US" dirty="0">
                <a:ea typeface="新細明體" charset="-120"/>
              </a:rPr>
              <a:t> </a:t>
            </a:r>
            <a:r>
              <a:rPr lang="en-US" altLang="zh-TW" dirty="0">
                <a:ea typeface="新細明體" charset="-120"/>
              </a:rPr>
              <a:t>(</a:t>
            </a:r>
            <a:r>
              <a:rPr lang="zh-TW" altLang="en-US" dirty="0">
                <a:ea typeface="新細明體" charset="-120"/>
              </a:rPr>
              <a:t>產業生命週期</a:t>
            </a:r>
            <a:r>
              <a:rPr lang="en-US" altLang="zh-TW" dirty="0">
                <a:ea typeface="新細明體" charset="-120"/>
              </a:rPr>
              <a:t>)</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04800" y="838200"/>
            <a:ext cx="8686800" cy="5867400"/>
          </a:xfrm>
        </p:spPr>
        <p:txBody>
          <a:bodyPr/>
          <a:lstStyle/>
          <a:p>
            <a:pPr eaLnBrk="1" hangingPunct="1">
              <a:lnSpc>
                <a:spcPct val="98000"/>
              </a:lnSpc>
              <a:spcBef>
                <a:spcPts val="300"/>
              </a:spcBef>
              <a:defRPr/>
            </a:pPr>
            <a:r>
              <a:rPr lang="en-US" altLang="zh-TW" sz="3000" dirty="0">
                <a:ea typeface="新細明體" charset="-120"/>
              </a:rPr>
              <a:t>The logic behind the necessary progression from one stage of the industry life cycle to the next</a:t>
            </a:r>
          </a:p>
          <a:p>
            <a:pPr lvl="1" eaLnBrk="1" hangingPunct="1">
              <a:lnSpc>
                <a:spcPct val="98000"/>
              </a:lnSpc>
              <a:spcBef>
                <a:spcPts val="300"/>
              </a:spcBef>
              <a:defRPr/>
            </a:pPr>
            <a:r>
              <a:rPr lang="en-US" altLang="zh-TW" sz="2600" dirty="0">
                <a:ea typeface="新細明體" charset="-120"/>
              </a:rPr>
              <a:t>High growth and fat profits bring new competitors and thus generate new sources of supply to reduce prices, profits, and growth finally</a:t>
            </a:r>
          </a:p>
          <a:p>
            <a:pPr eaLnBrk="1" hangingPunct="1">
              <a:lnSpc>
                <a:spcPct val="98000"/>
              </a:lnSpc>
              <a:spcBef>
                <a:spcPts val="300"/>
              </a:spcBef>
              <a:defRPr/>
            </a:pPr>
            <a:r>
              <a:rPr lang="en-US" altLang="zh-TW" sz="3000" dirty="0">
                <a:ea typeface="新細明體" charset="-120"/>
              </a:rPr>
              <a:t>Are high-growth industries good investment targets?</a:t>
            </a:r>
          </a:p>
          <a:p>
            <a:pPr lvl="1" eaLnBrk="1" hangingPunct="1">
              <a:lnSpc>
                <a:spcPct val="98000"/>
              </a:lnSpc>
              <a:spcBef>
                <a:spcPts val="300"/>
              </a:spcBef>
              <a:defRPr/>
            </a:pPr>
            <a:r>
              <a:rPr lang="en-US" altLang="zh-TW" sz="2600" dirty="0">
                <a:ea typeface="新細明體" charset="-120"/>
              </a:rPr>
              <a:t>The historical records tells us they are, as long as they offer high enough expected return to compensate the risks you bear</a:t>
            </a:r>
          </a:p>
          <a:p>
            <a:pPr lvl="1" eaLnBrk="1" hangingPunct="1">
              <a:lnSpc>
                <a:spcPct val="98000"/>
              </a:lnSpc>
              <a:spcBef>
                <a:spcPts val="300"/>
              </a:spcBef>
              <a:defRPr/>
            </a:pPr>
            <a:r>
              <a:rPr lang="en-US" altLang="zh-TW" sz="2600" dirty="0">
                <a:ea typeface="新細明體" charset="-120"/>
              </a:rPr>
              <a:t>But if the security prices already reflect the likelihood for high growth, then it is too late to make money from this strategy</a:t>
            </a:r>
          </a:p>
          <a:p>
            <a:pPr lvl="1" eaLnBrk="1" hangingPunct="1">
              <a:lnSpc>
                <a:spcPct val="98000"/>
              </a:lnSpc>
              <a:spcBef>
                <a:spcPts val="300"/>
              </a:spcBef>
              <a:buFontTx/>
              <a:buNone/>
              <a:defRPr/>
            </a:pPr>
            <a:endParaRPr lang="en-US" altLang="zh-TW" sz="2600" dirty="0">
              <a:ea typeface="新細明體" charset="-120"/>
            </a:endParaRPr>
          </a:p>
        </p:txBody>
      </p:sp>
      <p:sp>
        <p:nvSpPr>
          <p:cNvPr id="5" name="Rectangle 2"/>
          <p:cNvSpPr>
            <a:spLocks noGrp="1" noChangeArrowheads="1"/>
          </p:cNvSpPr>
          <p:nvPr>
            <p:ph type="title"/>
          </p:nvPr>
        </p:nvSpPr>
        <p:spPr>
          <a:xfrm>
            <a:off x="0" y="57150"/>
            <a:ext cx="9144000" cy="704850"/>
          </a:xfrm>
          <a:noFill/>
        </p:spPr>
        <p:txBody>
          <a:bodyPr lIns="90488" tIns="44450" rIns="90488" bIns="44450" anchor="b"/>
          <a:lstStyle/>
          <a:p>
            <a:pPr eaLnBrk="1" hangingPunct="1"/>
            <a:r>
              <a:rPr lang="en-US" altLang="zh-TW" dirty="0">
                <a:ea typeface="新細明體" charset="-120"/>
              </a:rPr>
              <a:t>Industry Life Cycle</a:t>
            </a:r>
            <a:r>
              <a:rPr lang="zh-TW" altLang="en-US" dirty="0">
                <a:ea typeface="新細明體" charset="-120"/>
              </a:rPr>
              <a:t> </a:t>
            </a:r>
            <a:r>
              <a:rPr lang="en-US" altLang="zh-TW" dirty="0">
                <a:ea typeface="新細明體" charset="-120"/>
              </a:rPr>
              <a:t>(</a:t>
            </a:r>
            <a:r>
              <a:rPr lang="zh-TW" altLang="en-US" dirty="0">
                <a:ea typeface="新細明體" charset="-120"/>
              </a:rPr>
              <a:t>產業生命週期</a:t>
            </a:r>
            <a:r>
              <a:rPr lang="en-US" altLang="zh-TW" dirty="0">
                <a:ea typeface="新細明體" charset="-120"/>
              </a:rPr>
              <a:t>)</a:t>
            </a:r>
          </a:p>
        </p:txBody>
      </p:sp>
    </p:spTree>
    <p:extLst>
      <p:ext uri="{BB962C8B-B14F-4D97-AF65-F5344CB8AC3E}">
        <p14:creationId xmlns:p14="http://schemas.microsoft.com/office/powerpoint/2010/main" val="153512968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04800" y="838200"/>
            <a:ext cx="8686800" cy="5867400"/>
          </a:xfrm>
        </p:spPr>
        <p:txBody>
          <a:bodyPr/>
          <a:lstStyle/>
          <a:p>
            <a:pPr eaLnBrk="1" hangingPunct="1">
              <a:spcBef>
                <a:spcPts val="600"/>
              </a:spcBef>
              <a:defRPr/>
            </a:pPr>
            <a:r>
              <a:rPr lang="en-US" altLang="zh-TW" sz="3000" dirty="0">
                <a:latin typeface="Arial" panose="020B0604020202020204" pitchFamily="34" charset="0"/>
                <a:ea typeface="新細明體" panose="02020500000000000000" pitchFamily="18" charset="-120"/>
              </a:rPr>
              <a:t>A highly competitive industry must has lower profit margin and thus is not a good investment target</a:t>
            </a:r>
          </a:p>
          <a:p>
            <a:pPr eaLnBrk="1" hangingPunct="1">
              <a:spcBef>
                <a:spcPts val="600"/>
              </a:spcBef>
              <a:defRPr/>
            </a:pPr>
            <a:r>
              <a:rPr lang="en-US" altLang="zh-TW" sz="3000" dirty="0">
                <a:latin typeface="Arial" panose="020B0604020202020204" pitchFamily="34" charset="0"/>
                <a:ea typeface="新細明體" panose="02020500000000000000" pitchFamily="18" charset="-120"/>
              </a:rPr>
              <a:t>Five determinants of competition:</a:t>
            </a:r>
          </a:p>
          <a:p>
            <a:pPr lvl="1" eaLnBrk="1" hangingPunct="1">
              <a:spcBef>
                <a:spcPts val="600"/>
              </a:spcBef>
              <a:defRPr/>
            </a:pPr>
            <a:r>
              <a:rPr lang="en-US" altLang="zh-TW" sz="2600" dirty="0">
                <a:latin typeface="Arial" panose="020B0604020202020204" pitchFamily="34" charset="0"/>
                <a:ea typeface="新細明體" panose="02020500000000000000" pitchFamily="18" charset="-120"/>
              </a:rPr>
              <a:t>Threat of entry</a:t>
            </a:r>
          </a:p>
          <a:p>
            <a:pPr lvl="2" eaLnBrk="1" hangingPunct="1">
              <a:spcBef>
                <a:spcPts val="600"/>
              </a:spcBef>
              <a:defRPr/>
            </a:pPr>
            <a:r>
              <a:rPr lang="en-US" altLang="zh-TW" sz="2200" dirty="0">
                <a:latin typeface="Arial" panose="020B0604020202020204" pitchFamily="34" charset="0"/>
                <a:ea typeface="新細明體" panose="02020500000000000000" pitchFamily="18" charset="-120"/>
              </a:rPr>
              <a:t>New entrants to an industry pressure prices/profits</a:t>
            </a:r>
          </a:p>
          <a:p>
            <a:pPr lvl="2" eaLnBrk="1" hangingPunct="1">
              <a:spcBef>
                <a:spcPts val="600"/>
              </a:spcBef>
              <a:defRPr/>
            </a:pPr>
            <a:r>
              <a:rPr lang="en-US" altLang="zh-TW" sz="2200" dirty="0">
                <a:latin typeface="Arial" panose="020B0604020202020204" pitchFamily="34" charset="0"/>
                <a:ea typeface="新細明體" panose="02020500000000000000" pitchFamily="18" charset="-120"/>
              </a:rPr>
              <a:t>First mover advantage</a:t>
            </a:r>
            <a:r>
              <a:rPr lang="zh-TW" altLang="en-US" sz="2200" dirty="0">
                <a:latin typeface="Arial" panose="020B0604020202020204" pitchFamily="34" charset="0"/>
                <a:ea typeface="新細明體" panose="02020500000000000000" pitchFamily="18" charset="-120"/>
              </a:rPr>
              <a:t> </a:t>
            </a:r>
            <a:r>
              <a:rPr lang="en-US" altLang="zh-TW" sz="2200" dirty="0">
                <a:latin typeface="Arial" panose="020B0604020202020204" pitchFamily="34" charset="0"/>
                <a:ea typeface="新細明體" panose="02020500000000000000" pitchFamily="18" charset="-120"/>
              </a:rPr>
              <a:t>(</a:t>
            </a:r>
            <a:r>
              <a:rPr lang="zh-TW" altLang="en-US" sz="2200" dirty="0">
                <a:latin typeface="Arial" panose="020B0604020202020204" pitchFamily="34" charset="0"/>
                <a:ea typeface="新細明體" panose="02020500000000000000" pitchFamily="18" charset="-120"/>
              </a:rPr>
              <a:t>先驅者優勢</a:t>
            </a:r>
            <a:r>
              <a:rPr lang="en-US" altLang="zh-TW" sz="2200" dirty="0">
                <a:latin typeface="Arial" panose="020B0604020202020204" pitchFamily="34" charset="0"/>
                <a:ea typeface="新細明體" panose="02020500000000000000" pitchFamily="18" charset="-120"/>
              </a:rPr>
              <a:t>), entry barriers</a:t>
            </a:r>
            <a:r>
              <a:rPr lang="zh-TW" altLang="en-US" sz="2200" dirty="0">
                <a:latin typeface="Arial" panose="020B0604020202020204" pitchFamily="34" charset="0"/>
                <a:ea typeface="新細明體" panose="02020500000000000000" pitchFamily="18" charset="-120"/>
              </a:rPr>
              <a:t> </a:t>
            </a:r>
            <a:r>
              <a:rPr lang="en-US" altLang="zh-TW" sz="2200" dirty="0">
                <a:latin typeface="Arial" panose="020B0604020202020204" pitchFamily="34" charset="0"/>
                <a:ea typeface="新細明體" panose="02020500000000000000" pitchFamily="18" charset="-120"/>
              </a:rPr>
              <a:t>(</a:t>
            </a:r>
            <a:r>
              <a:rPr lang="zh-TW" altLang="en-US" sz="2200" dirty="0">
                <a:latin typeface="Arial" panose="020B0604020202020204" pitchFamily="34" charset="0"/>
                <a:ea typeface="新細明體" panose="02020500000000000000" pitchFamily="18" charset="-120"/>
              </a:rPr>
              <a:t>進入障礙</a:t>
            </a:r>
            <a:r>
              <a:rPr lang="en-US" altLang="zh-TW" sz="2200" dirty="0">
                <a:latin typeface="Arial" panose="020B0604020202020204" pitchFamily="34" charset="0"/>
                <a:ea typeface="新細明體" panose="02020500000000000000" pitchFamily="18" charset="-120"/>
              </a:rPr>
              <a:t>), brand loyalty</a:t>
            </a:r>
            <a:r>
              <a:rPr lang="zh-TW" altLang="en-US" sz="2200" dirty="0">
                <a:latin typeface="Arial" panose="020B0604020202020204" pitchFamily="34" charset="0"/>
                <a:ea typeface="新細明體" panose="02020500000000000000" pitchFamily="18" charset="-120"/>
              </a:rPr>
              <a:t> </a:t>
            </a:r>
            <a:r>
              <a:rPr lang="en-US" altLang="zh-TW" sz="2200" dirty="0">
                <a:latin typeface="Arial" panose="020B0604020202020204" pitchFamily="34" charset="0"/>
                <a:ea typeface="新細明體" panose="02020500000000000000" pitchFamily="18" charset="-120"/>
              </a:rPr>
              <a:t>(</a:t>
            </a:r>
            <a:r>
              <a:rPr lang="zh-TW" altLang="en-US" sz="2200" dirty="0">
                <a:latin typeface="Arial" panose="020B0604020202020204" pitchFamily="34" charset="0"/>
                <a:ea typeface="新細明體" panose="02020500000000000000" pitchFamily="18" charset="-120"/>
              </a:rPr>
              <a:t>品牌忠誠度</a:t>
            </a:r>
            <a:r>
              <a:rPr lang="en-US" altLang="zh-TW" sz="2200" dirty="0">
                <a:latin typeface="Arial" panose="020B0604020202020204" pitchFamily="34" charset="0"/>
                <a:ea typeface="新細明體" panose="02020500000000000000" pitchFamily="18" charset="-120"/>
              </a:rPr>
              <a:t>), proprietary knowledge</a:t>
            </a:r>
            <a:r>
              <a:rPr lang="zh-TW" altLang="en-US" sz="2200" dirty="0">
                <a:latin typeface="Arial" panose="020B0604020202020204" pitchFamily="34" charset="0"/>
                <a:ea typeface="新細明體" panose="02020500000000000000" pitchFamily="18" charset="-120"/>
              </a:rPr>
              <a:t> </a:t>
            </a:r>
            <a:r>
              <a:rPr lang="en-US" altLang="zh-TW" sz="2200" dirty="0">
                <a:latin typeface="Arial" panose="020B0604020202020204" pitchFamily="34" charset="0"/>
                <a:ea typeface="新細明體" panose="02020500000000000000" pitchFamily="18" charset="-120"/>
              </a:rPr>
              <a:t>(</a:t>
            </a:r>
            <a:r>
              <a:rPr lang="zh-TW" altLang="en-US" sz="2200" dirty="0">
                <a:latin typeface="Arial" panose="020B0604020202020204" pitchFamily="34" charset="0"/>
                <a:ea typeface="新細明體" panose="02020500000000000000" pitchFamily="18" charset="-120"/>
              </a:rPr>
              <a:t>專有資訊</a:t>
            </a:r>
            <a:r>
              <a:rPr lang="en-US" altLang="zh-TW" sz="2200" dirty="0">
                <a:latin typeface="Arial" panose="020B0604020202020204" pitchFamily="34" charset="0"/>
                <a:ea typeface="新細明體" panose="02020500000000000000" pitchFamily="18" charset="-120"/>
              </a:rPr>
              <a:t>) or patent (</a:t>
            </a:r>
            <a:r>
              <a:rPr lang="zh-TW" altLang="en-US" sz="2200" dirty="0">
                <a:latin typeface="Arial" panose="020B0604020202020204" pitchFamily="34" charset="0"/>
                <a:ea typeface="新細明體" panose="02020500000000000000" pitchFamily="18" charset="-120"/>
              </a:rPr>
              <a:t>專利</a:t>
            </a:r>
            <a:r>
              <a:rPr lang="en-US" altLang="zh-TW" sz="2200" dirty="0">
                <a:latin typeface="Arial" panose="020B0604020202020204" pitchFamily="34" charset="0"/>
                <a:ea typeface="新細明體" panose="02020500000000000000" pitchFamily="18" charset="-120"/>
              </a:rPr>
              <a:t>)</a:t>
            </a:r>
            <a:r>
              <a:rPr lang="zh-TW" altLang="en-US" sz="2200" dirty="0">
                <a:latin typeface="Arial" panose="020B0604020202020204" pitchFamily="34" charset="0"/>
                <a:ea typeface="新細明體" panose="02020500000000000000" pitchFamily="18" charset="-120"/>
              </a:rPr>
              <a:t> </a:t>
            </a:r>
            <a:r>
              <a:rPr lang="en-US" altLang="zh-TW" sz="2200" dirty="0">
                <a:latin typeface="Arial" panose="020B0604020202020204" pitchFamily="34" charset="0"/>
                <a:ea typeface="新細明體" panose="02020500000000000000" pitchFamily="18" charset="-120"/>
              </a:rPr>
              <a:t>can reduce the threat</a:t>
            </a:r>
          </a:p>
          <a:p>
            <a:pPr lvl="1" eaLnBrk="1" hangingPunct="1">
              <a:spcBef>
                <a:spcPts val="600"/>
              </a:spcBef>
              <a:defRPr/>
            </a:pPr>
            <a:r>
              <a:rPr lang="en-US" altLang="zh-TW" sz="2600" dirty="0">
                <a:latin typeface="Arial" panose="020B0604020202020204" pitchFamily="34" charset="0"/>
                <a:ea typeface="新細明體" panose="02020500000000000000" pitchFamily="18" charset="-120"/>
              </a:rPr>
              <a:t>Rivalry (</a:t>
            </a:r>
            <a:r>
              <a:rPr lang="zh-TW" altLang="en-US" sz="2600" dirty="0">
                <a:latin typeface="Arial" panose="020B0604020202020204" pitchFamily="34" charset="0"/>
                <a:ea typeface="新細明體" panose="02020500000000000000" pitchFamily="18" charset="-120"/>
              </a:rPr>
              <a:t>對抗競爭行為</a:t>
            </a:r>
            <a:r>
              <a:rPr lang="en-US" altLang="zh-TW" sz="2600" dirty="0">
                <a:latin typeface="Arial" panose="020B0604020202020204" pitchFamily="34" charset="0"/>
                <a:ea typeface="新細明體" panose="02020500000000000000" pitchFamily="18" charset="-120"/>
              </a:rPr>
              <a:t>)</a:t>
            </a:r>
            <a:r>
              <a:rPr lang="zh-TW" altLang="en-US" sz="2600" dirty="0">
                <a:latin typeface="Arial" panose="020B0604020202020204" pitchFamily="34" charset="0"/>
                <a:ea typeface="新細明體" panose="02020500000000000000" pitchFamily="18" charset="-120"/>
              </a:rPr>
              <a:t> </a:t>
            </a:r>
            <a:r>
              <a:rPr lang="en-US" altLang="zh-TW" sz="2600" dirty="0">
                <a:latin typeface="Arial" panose="020B0604020202020204" pitchFamily="34" charset="0"/>
                <a:ea typeface="新細明體" panose="02020500000000000000" pitchFamily="18" charset="-120"/>
              </a:rPr>
              <a:t>between existing competitors</a:t>
            </a:r>
          </a:p>
          <a:p>
            <a:pPr lvl="2" eaLnBrk="1" hangingPunct="1">
              <a:spcBef>
                <a:spcPts val="600"/>
              </a:spcBef>
              <a:defRPr/>
            </a:pPr>
            <a:r>
              <a:rPr lang="en-US" altLang="zh-TW" sz="2200" dirty="0">
                <a:latin typeface="Arial" panose="020B0604020202020204" pitchFamily="34" charset="0"/>
                <a:ea typeface="新細明體" panose="02020500000000000000" pitchFamily="18" charset="-120"/>
              </a:rPr>
              <a:t>Market share competition pressures prices/profits</a:t>
            </a:r>
          </a:p>
          <a:p>
            <a:pPr lvl="2" eaLnBrk="1" hangingPunct="1">
              <a:spcBef>
                <a:spcPts val="600"/>
              </a:spcBef>
              <a:defRPr/>
            </a:pPr>
            <a:r>
              <a:rPr lang="en-US" altLang="zh-TW" sz="2200" dirty="0">
                <a:latin typeface="Arial" panose="020B0604020202020204" pitchFamily="34" charset="0"/>
                <a:ea typeface="新細明體" panose="02020500000000000000" pitchFamily="18" charset="-120"/>
              </a:rPr>
              <a:t>Slow industry growth (</a:t>
            </a:r>
            <a:r>
              <a:rPr lang="zh-TW" altLang="en-US" sz="2200" dirty="0">
                <a:latin typeface="Arial" panose="020B0604020202020204" pitchFamily="34" charset="0"/>
                <a:ea typeface="新細明體" panose="02020500000000000000" pitchFamily="18" charset="-120"/>
              </a:rPr>
              <a:t>減緩產業成長</a:t>
            </a:r>
            <a:r>
              <a:rPr lang="en-US" altLang="zh-TW" sz="2200" dirty="0">
                <a:latin typeface="Arial" panose="020B0604020202020204" pitchFamily="34" charset="0"/>
                <a:ea typeface="新細明體" panose="02020500000000000000" pitchFamily="18" charset="-120"/>
              </a:rPr>
              <a:t>) and homogeneity of goods exacerbate (</a:t>
            </a:r>
            <a:r>
              <a:rPr lang="zh-TW" altLang="en-US" sz="2200" dirty="0">
                <a:latin typeface="Arial" panose="020B0604020202020204" pitchFamily="34" charset="0"/>
                <a:ea typeface="新細明體" panose="02020500000000000000" pitchFamily="18" charset="-120"/>
              </a:rPr>
              <a:t>使惡化</a:t>
            </a:r>
            <a:r>
              <a:rPr lang="en-US" altLang="zh-TW" sz="2200" dirty="0">
                <a:latin typeface="Arial" panose="020B0604020202020204" pitchFamily="34" charset="0"/>
                <a:ea typeface="新細明體" panose="02020500000000000000" pitchFamily="18" charset="-120"/>
              </a:rPr>
              <a:t>) the decline in prices/profits</a:t>
            </a:r>
          </a:p>
          <a:p>
            <a:pPr lvl="2" eaLnBrk="1" hangingPunct="1">
              <a:spcBef>
                <a:spcPts val="600"/>
              </a:spcBef>
              <a:defRPr/>
            </a:pPr>
            <a:r>
              <a:rPr lang="en-US" altLang="zh-TW" sz="2200" dirty="0">
                <a:latin typeface="Arial" panose="020B0604020202020204" pitchFamily="34" charset="0"/>
                <a:ea typeface="新細明體" panose="02020500000000000000" pitchFamily="18" charset="-120"/>
              </a:rPr>
              <a:t>Often occurs in the maturity stage</a:t>
            </a:r>
          </a:p>
        </p:txBody>
      </p:sp>
      <p:sp>
        <p:nvSpPr>
          <p:cNvPr id="5" name="Rectangle 2"/>
          <p:cNvSpPr>
            <a:spLocks noGrp="1" noChangeArrowheads="1"/>
          </p:cNvSpPr>
          <p:nvPr>
            <p:ph type="title"/>
          </p:nvPr>
        </p:nvSpPr>
        <p:spPr>
          <a:xfrm>
            <a:off x="0" y="57150"/>
            <a:ext cx="9144000" cy="704850"/>
          </a:xfrm>
          <a:noFill/>
        </p:spPr>
        <p:txBody>
          <a:bodyPr lIns="90488" tIns="44450" rIns="90488" bIns="44450" anchor="b"/>
          <a:lstStyle/>
          <a:p>
            <a:pPr eaLnBrk="1" hangingPunct="1"/>
            <a:r>
              <a:rPr lang="en-US" altLang="zh-TW" dirty="0">
                <a:ea typeface="新細明體" charset="-120"/>
              </a:rPr>
              <a:t>Industry Competition</a:t>
            </a:r>
            <a:r>
              <a:rPr lang="zh-TW" altLang="en-US" dirty="0">
                <a:ea typeface="新細明體" charset="-120"/>
              </a:rPr>
              <a:t> </a:t>
            </a:r>
            <a:r>
              <a:rPr lang="en-US" altLang="zh-TW" dirty="0">
                <a:ea typeface="新細明體" charset="-120"/>
              </a:rPr>
              <a:t>and Structure</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04800" y="838200"/>
            <a:ext cx="8686800" cy="5867400"/>
          </a:xfrm>
        </p:spPr>
        <p:txBody>
          <a:bodyPr/>
          <a:lstStyle/>
          <a:p>
            <a:pPr lvl="1" eaLnBrk="1" hangingPunct="1">
              <a:lnSpc>
                <a:spcPct val="98000"/>
              </a:lnSpc>
              <a:spcBef>
                <a:spcPts val="300"/>
              </a:spcBef>
              <a:defRPr/>
            </a:pPr>
            <a:r>
              <a:rPr lang="en-US" altLang="zh-TW" sz="2600" dirty="0">
                <a:ea typeface="新細明體" charset="-120"/>
              </a:rPr>
              <a:t>Pressure from substitute products (</a:t>
            </a:r>
            <a:r>
              <a:rPr lang="zh-TW" altLang="en-US" sz="2600" dirty="0">
                <a:ea typeface="新細明體" charset="-120"/>
              </a:rPr>
              <a:t>替代產品</a:t>
            </a:r>
            <a:r>
              <a:rPr lang="en-US" altLang="zh-TW" sz="2600" dirty="0">
                <a:ea typeface="新細明體" charset="-120"/>
              </a:rPr>
              <a:t>)</a:t>
            </a:r>
            <a:r>
              <a:rPr lang="zh-TW" altLang="en-US" sz="2600" dirty="0">
                <a:ea typeface="新細明體" charset="-120"/>
              </a:rPr>
              <a:t> </a:t>
            </a:r>
            <a:r>
              <a:rPr lang="en-US" altLang="zh-TW" sz="2600" dirty="0">
                <a:ea typeface="新細明體" charset="-120"/>
              </a:rPr>
              <a:t>in related industries</a:t>
            </a:r>
          </a:p>
          <a:p>
            <a:pPr lvl="2" eaLnBrk="1" hangingPunct="1">
              <a:lnSpc>
                <a:spcPct val="98000"/>
              </a:lnSpc>
              <a:spcBef>
                <a:spcPts val="300"/>
              </a:spcBef>
              <a:defRPr/>
            </a:pPr>
            <a:r>
              <a:rPr lang="en-US" altLang="zh-TW" sz="2200" dirty="0">
                <a:ea typeface="新細明體" charset="-120"/>
              </a:rPr>
              <a:t>Sugar vs. corn syrup (</a:t>
            </a:r>
            <a:r>
              <a:rPr lang="zh-TW" altLang="en-US" sz="2200" dirty="0">
                <a:ea typeface="新細明體" charset="-120"/>
              </a:rPr>
              <a:t>玉米糖漿</a:t>
            </a:r>
            <a:r>
              <a:rPr lang="en-US" altLang="zh-TW" sz="2200" dirty="0">
                <a:ea typeface="新細明體" charset="-120"/>
              </a:rPr>
              <a:t>), Wool vs. synthetic fiber (</a:t>
            </a:r>
            <a:r>
              <a:rPr lang="zh-TW" altLang="en-US" sz="2200" dirty="0">
                <a:ea typeface="新細明體" charset="-120"/>
              </a:rPr>
              <a:t>人造纖維</a:t>
            </a:r>
            <a:r>
              <a:rPr lang="en-US" altLang="zh-TW" sz="2200" dirty="0">
                <a:ea typeface="新細明體" charset="-120"/>
              </a:rPr>
              <a:t>)</a:t>
            </a:r>
          </a:p>
          <a:p>
            <a:pPr lvl="2" eaLnBrk="1" hangingPunct="1">
              <a:lnSpc>
                <a:spcPct val="98000"/>
              </a:lnSpc>
              <a:spcBef>
                <a:spcPts val="300"/>
              </a:spcBef>
              <a:defRPr/>
            </a:pPr>
            <a:r>
              <a:rPr lang="en-US" altLang="zh-TW" sz="2200" dirty="0">
                <a:ea typeface="新細明體" charset="-120"/>
              </a:rPr>
              <a:t>Limit the prices of products</a:t>
            </a:r>
          </a:p>
          <a:p>
            <a:pPr lvl="1" eaLnBrk="1" hangingPunct="1">
              <a:lnSpc>
                <a:spcPct val="98000"/>
              </a:lnSpc>
              <a:spcBef>
                <a:spcPts val="300"/>
              </a:spcBef>
              <a:defRPr/>
            </a:pPr>
            <a:r>
              <a:rPr lang="en-US" altLang="zh-TW" sz="2600" dirty="0">
                <a:ea typeface="新細明體" charset="-120"/>
              </a:rPr>
              <a:t>Bargaining power of buyers</a:t>
            </a:r>
            <a:r>
              <a:rPr lang="zh-TW" altLang="en-US" sz="2600" dirty="0">
                <a:ea typeface="新細明體" charset="-120"/>
              </a:rPr>
              <a:t> </a:t>
            </a:r>
            <a:r>
              <a:rPr lang="en-US" altLang="zh-TW" sz="2600" dirty="0">
                <a:ea typeface="新細明體" charset="-120"/>
              </a:rPr>
              <a:t>(</a:t>
            </a:r>
            <a:r>
              <a:rPr lang="zh-TW" altLang="en-US" sz="2600" dirty="0">
                <a:ea typeface="新細明體" charset="-120"/>
              </a:rPr>
              <a:t>買家議價能力</a:t>
            </a:r>
            <a:r>
              <a:rPr lang="en-US" altLang="zh-TW" sz="2600" dirty="0">
                <a:ea typeface="新細明體" charset="-120"/>
              </a:rPr>
              <a:t>)</a:t>
            </a:r>
          </a:p>
          <a:p>
            <a:pPr lvl="2" eaLnBrk="1" hangingPunct="1">
              <a:lnSpc>
                <a:spcPct val="98000"/>
              </a:lnSpc>
              <a:spcBef>
                <a:spcPts val="300"/>
              </a:spcBef>
              <a:defRPr/>
            </a:pPr>
            <a:r>
              <a:rPr lang="en-US" altLang="zh-TW" sz="2200" dirty="0">
                <a:ea typeface="新細明體" charset="-120"/>
              </a:rPr>
              <a:t>Large-scale buyers have considerable bargaining power</a:t>
            </a:r>
          </a:p>
          <a:p>
            <a:pPr lvl="2" eaLnBrk="1" hangingPunct="1">
              <a:lnSpc>
                <a:spcPct val="98000"/>
              </a:lnSpc>
              <a:spcBef>
                <a:spcPts val="300"/>
              </a:spcBef>
              <a:defRPr/>
            </a:pPr>
            <a:r>
              <a:rPr lang="en-US" altLang="zh-TW" sz="2200" dirty="0">
                <a:ea typeface="新細明體" charset="-120"/>
              </a:rPr>
              <a:t>For example, auto producers can put pressure on supplier of auto parts and thus reduce the profits of the auto parts industry</a:t>
            </a:r>
          </a:p>
          <a:p>
            <a:pPr lvl="1" eaLnBrk="1" hangingPunct="1">
              <a:lnSpc>
                <a:spcPct val="98000"/>
              </a:lnSpc>
              <a:spcBef>
                <a:spcPts val="300"/>
              </a:spcBef>
              <a:defRPr/>
            </a:pPr>
            <a:r>
              <a:rPr lang="en-US" altLang="zh-TW" sz="2600" dirty="0">
                <a:ea typeface="新細明體" charset="-120"/>
              </a:rPr>
              <a:t>Bargaining power of suppliers</a:t>
            </a:r>
            <a:r>
              <a:rPr lang="zh-TW" altLang="en-US" sz="2600" dirty="0">
                <a:ea typeface="新細明體" charset="-120"/>
              </a:rPr>
              <a:t> </a:t>
            </a:r>
            <a:r>
              <a:rPr lang="en-US" altLang="zh-TW" sz="2600" dirty="0">
                <a:ea typeface="新細明體" charset="-120"/>
              </a:rPr>
              <a:t>(</a:t>
            </a:r>
            <a:r>
              <a:rPr lang="zh-TW" altLang="en-US" sz="2600" dirty="0">
                <a:ea typeface="新細明體" charset="-120"/>
              </a:rPr>
              <a:t>供應商議價能力</a:t>
            </a:r>
            <a:r>
              <a:rPr lang="en-US" altLang="zh-TW" sz="2600" dirty="0">
                <a:ea typeface="新細明體" charset="-120"/>
              </a:rPr>
              <a:t>)</a:t>
            </a:r>
          </a:p>
          <a:p>
            <a:pPr lvl="2" eaLnBrk="1" hangingPunct="1">
              <a:lnSpc>
                <a:spcPct val="98000"/>
              </a:lnSpc>
              <a:spcBef>
                <a:spcPts val="300"/>
              </a:spcBef>
              <a:defRPr/>
            </a:pPr>
            <a:r>
              <a:rPr lang="en-US" altLang="zh-TW" sz="2200" dirty="0">
                <a:ea typeface="新細明體" charset="-120"/>
              </a:rPr>
              <a:t>Large-scale suppliers have considerable bargaining power and can demand higher prices for the good of the industry</a:t>
            </a:r>
          </a:p>
          <a:p>
            <a:pPr lvl="2" eaLnBrk="1" hangingPunct="1">
              <a:lnSpc>
                <a:spcPct val="98000"/>
              </a:lnSpc>
              <a:spcBef>
                <a:spcPts val="300"/>
              </a:spcBef>
              <a:defRPr/>
            </a:pPr>
            <a:r>
              <a:rPr lang="en-US" altLang="zh-TW" sz="2000" dirty="0">
                <a:ea typeface="新細明體" charset="-120"/>
              </a:rPr>
              <a:t>Bargaining power of suppliers also depends on the availability of substitute products</a:t>
            </a:r>
            <a:endParaRPr lang="en-US" altLang="zh-TW" sz="2200" dirty="0">
              <a:ea typeface="新細明體" charset="-120"/>
            </a:endParaRPr>
          </a:p>
        </p:txBody>
      </p:sp>
      <p:sp>
        <p:nvSpPr>
          <p:cNvPr id="5" name="Rectangle 2"/>
          <p:cNvSpPr>
            <a:spLocks noGrp="1" noChangeArrowheads="1"/>
          </p:cNvSpPr>
          <p:nvPr>
            <p:ph type="title"/>
          </p:nvPr>
        </p:nvSpPr>
        <p:spPr>
          <a:xfrm>
            <a:off x="0" y="57150"/>
            <a:ext cx="9144000" cy="704850"/>
          </a:xfrm>
          <a:noFill/>
        </p:spPr>
        <p:txBody>
          <a:bodyPr lIns="90488" tIns="44450" rIns="90488" bIns="44450" anchor="b"/>
          <a:lstStyle/>
          <a:p>
            <a:pPr eaLnBrk="1" hangingPunct="1"/>
            <a:r>
              <a:rPr lang="en-US" altLang="zh-TW" dirty="0">
                <a:ea typeface="新細明體" charset="-120"/>
              </a:rPr>
              <a:t>Industry Competition</a:t>
            </a:r>
            <a:r>
              <a:rPr lang="zh-TW" altLang="en-US" dirty="0">
                <a:ea typeface="新細明體" charset="-120"/>
              </a:rPr>
              <a:t> </a:t>
            </a:r>
            <a:r>
              <a:rPr lang="en-US" altLang="zh-TW" dirty="0">
                <a:ea typeface="新細明體" charset="-120"/>
              </a:rPr>
              <a:t>and Structure</a:t>
            </a:r>
          </a:p>
        </p:txBody>
      </p:sp>
    </p:spTree>
    <p:extLst>
      <p:ext uri="{BB962C8B-B14F-4D97-AF65-F5344CB8AC3E}">
        <p14:creationId xmlns:p14="http://schemas.microsoft.com/office/powerpoint/2010/main" val="12891428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a:extLst>
              <a:ext uri="{FF2B5EF4-FFF2-40B4-BE49-F238E27FC236}">
                <a16:creationId xmlns:a16="http://schemas.microsoft.com/office/drawing/2014/main" id="{1BB81136-A897-442E-A4FD-47F92D6926FB}"/>
              </a:ext>
            </a:extLst>
          </p:cNvPr>
          <p:cNvPicPr/>
          <p:nvPr/>
        </p:nvPicPr>
        <p:blipFill rotWithShape="1">
          <a:blip r:embed="rId3"/>
          <a:srcRect l="30930" t="23362" r="19391" b="19658"/>
          <a:stretch/>
        </p:blipFill>
        <p:spPr bwMode="auto">
          <a:xfrm>
            <a:off x="360044" y="762000"/>
            <a:ext cx="8423911" cy="4724400"/>
          </a:xfrm>
          <a:prstGeom prst="rect">
            <a:avLst/>
          </a:prstGeom>
          <a:ln>
            <a:noFill/>
          </a:ln>
          <a:extLst>
            <a:ext uri="{53640926-AAD7-44D8-BBD7-CCE9431645EC}">
              <a14:shadowObscured xmlns:a14="http://schemas.microsoft.com/office/drawing/2010/main"/>
            </a:ext>
          </a:extLst>
        </p:spPr>
      </p:pic>
      <p:sp>
        <p:nvSpPr>
          <p:cNvPr id="10242" name="Rectangle 2"/>
          <p:cNvSpPr>
            <a:spLocks noGrp="1" noChangeArrowheads="1"/>
          </p:cNvSpPr>
          <p:nvPr>
            <p:ph type="title"/>
          </p:nvPr>
        </p:nvSpPr>
        <p:spPr>
          <a:xfrm>
            <a:off x="0" y="-38100"/>
            <a:ext cx="9144000" cy="800100"/>
          </a:xfrm>
        </p:spPr>
        <p:txBody>
          <a:bodyPr/>
          <a:lstStyle/>
          <a:p>
            <a:pPr eaLnBrk="1" hangingPunct="1"/>
            <a:r>
              <a:rPr lang="en-US" altLang="zh-TW" sz="3600" dirty="0">
                <a:ea typeface="新細明體" charset="-120"/>
              </a:rPr>
              <a:t>Economic Performance, 2018</a:t>
            </a:r>
          </a:p>
        </p:txBody>
      </p:sp>
      <p:sp>
        <p:nvSpPr>
          <p:cNvPr id="9222" name="文字方塊 17"/>
          <p:cNvSpPr txBox="1">
            <a:spLocks noChangeArrowheads="1"/>
          </p:cNvSpPr>
          <p:nvPr/>
        </p:nvSpPr>
        <p:spPr bwMode="auto">
          <a:xfrm>
            <a:off x="114886" y="5580727"/>
            <a:ext cx="8991600" cy="1277273"/>
          </a:xfrm>
          <a:prstGeom prst="rect">
            <a:avLst/>
          </a:prstGeom>
          <a:noFill/>
          <a:ln w="9525">
            <a:noFill/>
            <a:miter lim="800000"/>
            <a:headEnd/>
            <a:tailEnd/>
          </a:ln>
        </p:spPr>
        <p:txBody>
          <a:bodyPr wrap="square">
            <a:spAutoFit/>
          </a:bodyPr>
          <a:lstStyle/>
          <a:p>
            <a:pPr marL="271463" indent="-271463">
              <a:spcBef>
                <a:spcPts val="600"/>
              </a:spcBef>
              <a:defRPr/>
            </a:pPr>
            <a:r>
              <a:rPr lang="en-US" altLang="zh-TW" sz="1800" dirty="0">
                <a:latin typeface="+mn-lt"/>
                <a:ea typeface="新細明體" charset="-120"/>
              </a:rPr>
              <a:t>※ Stock market returns, which reflect future expectations, did not always align with macroeconomic performance (measured by GDP), such as China</a:t>
            </a:r>
            <a:endParaRPr lang="zh-TW" altLang="en-US" sz="1800" dirty="0">
              <a:latin typeface="+mn-lt"/>
              <a:ea typeface="新細明體" charset="-120"/>
            </a:endParaRPr>
          </a:p>
          <a:p>
            <a:pPr marL="271463" indent="-271463">
              <a:spcBef>
                <a:spcPts val="600"/>
              </a:spcBef>
              <a:defRPr/>
            </a:pPr>
            <a:r>
              <a:rPr lang="en-US" altLang="zh-TW" sz="1800" dirty="0">
                <a:latin typeface="+mn-lt"/>
                <a:ea typeface="新細明體" charset="-120"/>
              </a:rPr>
              <a:t>※ Exchange rate risk (</a:t>
            </a:r>
            <a:r>
              <a:rPr lang="zh-TW" altLang="en-US" sz="1800" dirty="0">
                <a:latin typeface="+mn-lt"/>
                <a:ea typeface="新細明體" charset="-120"/>
              </a:rPr>
              <a:t>外匯風險</a:t>
            </a:r>
            <a:r>
              <a:rPr lang="en-US" altLang="zh-TW" sz="1800" dirty="0">
                <a:latin typeface="+mn-lt"/>
                <a:ea typeface="新細明體" charset="-120"/>
              </a:rPr>
              <a:t>): the stock market return in U.S. dollars is sometimes significantly different from that in the local currency, e.g., Brazil and Russia</a:t>
            </a:r>
            <a:endParaRPr lang="zh-TW" altLang="en-US" sz="1800" dirty="0">
              <a:latin typeface="+mn-lt"/>
              <a:ea typeface="新細明體" charset="-120"/>
            </a:endParaRPr>
          </a:p>
        </p:txBody>
      </p:sp>
      <p:cxnSp>
        <p:nvCxnSpPr>
          <p:cNvPr id="3" name="直線接點 2">
            <a:extLst>
              <a:ext uri="{FF2B5EF4-FFF2-40B4-BE49-F238E27FC236}">
                <a16:creationId xmlns:a16="http://schemas.microsoft.com/office/drawing/2014/main" id="{1C7971EC-B912-45AC-A363-D3EF7C72214E}"/>
              </a:ext>
            </a:extLst>
          </p:cNvPr>
          <p:cNvCxnSpPr>
            <a:cxnSpLocks/>
          </p:cNvCxnSpPr>
          <p:nvPr/>
        </p:nvCxnSpPr>
        <p:spPr bwMode="auto">
          <a:xfrm>
            <a:off x="533400" y="2498205"/>
            <a:ext cx="7543800" cy="0"/>
          </a:xfrm>
          <a:prstGeom prst="line">
            <a:avLst/>
          </a:prstGeom>
          <a:solidFill>
            <a:schemeClr val="accent1"/>
          </a:solidFill>
          <a:ln w="9525" cap="flat" cmpd="sng" algn="ctr">
            <a:solidFill>
              <a:srgbClr val="00B050"/>
            </a:solidFill>
            <a:prstDash val="solid"/>
            <a:round/>
            <a:headEnd type="none" w="med" len="med"/>
            <a:tailEnd type="none" w="med" len="med"/>
          </a:ln>
          <a:effectLst/>
        </p:spPr>
      </p:cxnSp>
      <p:cxnSp>
        <p:nvCxnSpPr>
          <p:cNvPr id="7" name="直線接點 6">
            <a:extLst>
              <a:ext uri="{FF2B5EF4-FFF2-40B4-BE49-F238E27FC236}">
                <a16:creationId xmlns:a16="http://schemas.microsoft.com/office/drawing/2014/main" id="{3F626893-376B-400E-B222-A006E13D1E02}"/>
              </a:ext>
            </a:extLst>
          </p:cNvPr>
          <p:cNvCxnSpPr>
            <a:cxnSpLocks/>
          </p:cNvCxnSpPr>
          <p:nvPr/>
        </p:nvCxnSpPr>
        <p:spPr bwMode="auto">
          <a:xfrm>
            <a:off x="533400" y="4437405"/>
            <a:ext cx="7543800"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9" name="直線接點 8">
            <a:extLst>
              <a:ext uri="{FF2B5EF4-FFF2-40B4-BE49-F238E27FC236}">
                <a16:creationId xmlns:a16="http://schemas.microsoft.com/office/drawing/2014/main" id="{E072BB50-836C-4767-98F9-D1DB36A4C5FC}"/>
              </a:ext>
            </a:extLst>
          </p:cNvPr>
          <p:cNvCxnSpPr>
            <a:cxnSpLocks/>
          </p:cNvCxnSpPr>
          <p:nvPr/>
        </p:nvCxnSpPr>
        <p:spPr bwMode="auto">
          <a:xfrm>
            <a:off x="533400" y="1770405"/>
            <a:ext cx="7543800"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52400"/>
            <a:ext cx="9144000" cy="1143000"/>
          </a:xfrm>
          <a:noFill/>
        </p:spPr>
        <p:txBody>
          <a:bodyPr lIns="90488" tIns="44450" rIns="90488" bIns="44450" anchor="b"/>
          <a:lstStyle/>
          <a:p>
            <a:pPr eaLnBrk="1" hangingPunct="1"/>
            <a:r>
              <a:rPr lang="en-US" altLang="zh-TW" sz="3600" dirty="0">
                <a:ea typeface="新細明體" charset="-120"/>
              </a:rPr>
              <a:t>U.S. Dollar vs. Major Currencies in Real Exchange Rate, 2010-2018</a:t>
            </a:r>
          </a:p>
        </p:txBody>
      </p:sp>
      <p:sp>
        <p:nvSpPr>
          <p:cNvPr id="7" name="文字方塊 17">
            <a:extLst>
              <a:ext uri="{FF2B5EF4-FFF2-40B4-BE49-F238E27FC236}">
                <a16:creationId xmlns:a16="http://schemas.microsoft.com/office/drawing/2014/main" id="{18412D7F-E9F8-4EFB-B5BA-06E95ADD02AB}"/>
              </a:ext>
            </a:extLst>
          </p:cNvPr>
          <p:cNvSpPr txBox="1">
            <a:spLocks noChangeArrowheads="1"/>
          </p:cNvSpPr>
          <p:nvPr/>
        </p:nvSpPr>
        <p:spPr bwMode="auto">
          <a:xfrm>
            <a:off x="457200" y="4949785"/>
            <a:ext cx="8229600" cy="1908215"/>
          </a:xfrm>
          <a:prstGeom prst="rect">
            <a:avLst/>
          </a:prstGeom>
          <a:noFill/>
          <a:ln w="9525">
            <a:noFill/>
            <a:miter lim="800000"/>
            <a:headEnd/>
            <a:tailEnd/>
          </a:ln>
        </p:spPr>
        <p:txBody>
          <a:bodyPr wrap="square">
            <a:spAutoFit/>
          </a:bodyPr>
          <a:lstStyle/>
          <a:p>
            <a:pPr marL="271463" indent="-271463">
              <a:spcBef>
                <a:spcPts val="600"/>
              </a:spcBef>
              <a:defRPr/>
            </a:pPr>
            <a:r>
              <a:rPr lang="en-US" altLang="zh-TW" sz="1800" dirty="0">
                <a:latin typeface="+mn-lt"/>
                <a:ea typeface="新細明體" charset="-120"/>
              </a:rPr>
              <a:t>※ Real exchange rate is the inflation-adjusted exchange rate</a:t>
            </a:r>
          </a:p>
          <a:p>
            <a:pPr marL="271463" indent="-271463">
              <a:spcBef>
                <a:spcPts val="600"/>
              </a:spcBef>
              <a:defRPr/>
            </a:pPr>
            <a:r>
              <a:rPr lang="en-US" altLang="zh-TW" sz="1800" dirty="0">
                <a:solidFill>
                  <a:srgbClr val="FFFFFF"/>
                </a:solidFill>
                <a:latin typeface="Arial"/>
                <a:ea typeface="新細明體" charset="-120"/>
              </a:rPr>
              <a:t>※</a:t>
            </a:r>
            <a:r>
              <a:rPr lang="en-US" altLang="zh-TW" sz="1800" dirty="0">
                <a:latin typeface="+mn-lt"/>
                <a:ea typeface="新細明體" charset="-120"/>
              </a:rPr>
              <a:t> U.S. dollar appreciated in real terms (positive values in the above figure) means the dollar has gained purchasing power relative to another currency </a:t>
            </a:r>
          </a:p>
          <a:p>
            <a:pPr marL="271463" indent="-271463">
              <a:spcBef>
                <a:spcPts val="600"/>
              </a:spcBef>
              <a:defRPr/>
            </a:pPr>
            <a:r>
              <a:rPr lang="en-US" altLang="zh-TW" sz="1800" dirty="0">
                <a:solidFill>
                  <a:srgbClr val="FFFFFF"/>
                </a:solidFill>
                <a:latin typeface="Arial"/>
                <a:ea typeface="新細明體" charset="-120"/>
              </a:rPr>
              <a:t>※ Goods priced in foreign currencies have become less expensive to U.S. consumers; goods priced in U.S. dollars have become less affordable to consumers abroad</a:t>
            </a:r>
            <a:endParaRPr lang="zh-TW" altLang="en-US" sz="1800" dirty="0">
              <a:latin typeface="+mn-lt"/>
              <a:ea typeface="新細明體" charset="-120"/>
            </a:endParaRPr>
          </a:p>
        </p:txBody>
      </p:sp>
      <p:pic>
        <p:nvPicPr>
          <p:cNvPr id="5" name="Picture 4">
            <a:extLst>
              <a:ext uri="{FF2B5EF4-FFF2-40B4-BE49-F238E27FC236}">
                <a16:creationId xmlns:a16="http://schemas.microsoft.com/office/drawing/2014/main" id="{02EB65AE-EDC7-4586-8B8E-54A4E40BF50D}"/>
              </a:ext>
            </a:extLst>
          </p:cNvPr>
          <p:cNvPicPr>
            <a:picLocks noChangeAspect="1"/>
          </p:cNvPicPr>
          <p:nvPr/>
        </p:nvPicPr>
        <p:blipFill rotWithShape="1">
          <a:blip r:embed="rId3"/>
          <a:srcRect l="34223" t="34758" r="24719" b="23647"/>
          <a:stretch/>
        </p:blipFill>
        <p:spPr bwMode="auto">
          <a:xfrm>
            <a:off x="1568525" y="1447800"/>
            <a:ext cx="6006950" cy="3423102"/>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609600" y="2997200"/>
            <a:ext cx="8153400" cy="584200"/>
          </a:xfrm>
          <a:prstGeom prst="rect">
            <a:avLst/>
          </a:prstGeom>
          <a:noFill/>
          <a:ln w="9525">
            <a:noFill/>
            <a:miter lim="800000"/>
            <a:headEnd/>
            <a:tailEnd/>
          </a:ln>
        </p:spPr>
        <p:txBody>
          <a:bodyPr>
            <a:spAutoFit/>
          </a:bodyPr>
          <a:lstStyle/>
          <a:p>
            <a:pPr marL="901700" indent="-901700">
              <a:spcBef>
                <a:spcPct val="50000"/>
              </a:spcBef>
              <a:defRPr/>
            </a:pPr>
            <a:r>
              <a:rPr lang="en-US" altLang="zh-TW" sz="3200" b="1" dirty="0">
                <a:latin typeface="+mn-lt"/>
                <a:ea typeface="新細明體" charset="-120"/>
              </a:rPr>
              <a:t>12.2  THE DOMESTIC MACROECONOMY</a:t>
            </a: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57150"/>
            <a:ext cx="9144000" cy="704850"/>
          </a:xfrm>
          <a:noFill/>
        </p:spPr>
        <p:txBody>
          <a:bodyPr lIns="90488" tIns="44450" rIns="90488" bIns="44450" anchor="b"/>
          <a:lstStyle/>
          <a:p>
            <a:pPr eaLnBrk="1" hangingPunct="1"/>
            <a:r>
              <a:rPr lang="en-US" altLang="zh-TW" dirty="0">
                <a:ea typeface="新細明體" charset="-120"/>
              </a:rPr>
              <a:t>Key Economic Variables</a:t>
            </a:r>
          </a:p>
        </p:txBody>
      </p:sp>
      <p:sp>
        <p:nvSpPr>
          <p:cNvPr id="15363" name="Rectangle 3"/>
          <p:cNvSpPr>
            <a:spLocks noGrp="1" noChangeArrowheads="1"/>
          </p:cNvSpPr>
          <p:nvPr>
            <p:ph type="body" idx="1"/>
          </p:nvPr>
        </p:nvSpPr>
        <p:spPr>
          <a:xfrm>
            <a:off x="400050" y="838200"/>
            <a:ext cx="8439150" cy="5867400"/>
          </a:xfrm>
        </p:spPr>
        <p:txBody>
          <a:bodyPr lIns="90488" tIns="44450" rIns="90488" bIns="44450"/>
          <a:lstStyle/>
          <a:p>
            <a:pPr eaLnBrk="1" hangingPunct="1">
              <a:spcBef>
                <a:spcPts val="400"/>
              </a:spcBef>
              <a:defRPr/>
            </a:pPr>
            <a:r>
              <a:rPr lang="en-US" altLang="zh-TW" sz="3000" dirty="0">
                <a:ea typeface="新細明體" charset="-120"/>
              </a:rPr>
              <a:t>Introduce some domestic economic variables</a:t>
            </a:r>
          </a:p>
          <a:p>
            <a:pPr lvl="1" eaLnBrk="1" hangingPunct="1">
              <a:spcBef>
                <a:spcPts val="400"/>
              </a:spcBef>
              <a:defRPr/>
            </a:pPr>
            <a:r>
              <a:rPr lang="en-US" altLang="zh-TW" sz="2600" dirty="0">
                <a:ea typeface="新細明體" charset="-120"/>
              </a:rPr>
              <a:t>Note that one must forecast better than other competitors to earn abnormal profits</a:t>
            </a:r>
          </a:p>
          <a:p>
            <a:pPr eaLnBrk="1" hangingPunct="1">
              <a:spcBef>
                <a:spcPts val="400"/>
              </a:spcBef>
              <a:defRPr/>
            </a:pPr>
            <a:r>
              <a:rPr lang="en-US" altLang="zh-TW" sz="3000" dirty="0">
                <a:ea typeface="新細明體" charset="-120"/>
              </a:rPr>
              <a:t>Gross domestic product (GDP, </a:t>
            </a:r>
            <a:r>
              <a:rPr lang="zh-TW" altLang="en-US" sz="3000" dirty="0">
                <a:ea typeface="新細明體" charset="-120"/>
              </a:rPr>
              <a:t>國內生產總額</a:t>
            </a:r>
            <a:r>
              <a:rPr lang="en-US" altLang="zh-TW" sz="3000" dirty="0">
                <a:ea typeface="新細明體" charset="-120"/>
              </a:rPr>
              <a:t>)</a:t>
            </a:r>
          </a:p>
          <a:p>
            <a:pPr lvl="1" eaLnBrk="1" hangingPunct="1">
              <a:spcBef>
                <a:spcPts val="400"/>
              </a:spcBef>
              <a:defRPr/>
            </a:pPr>
            <a:r>
              <a:rPr lang="en-US" altLang="zh-TW" sz="2600" dirty="0">
                <a:ea typeface="新細明體" charset="-120"/>
              </a:rPr>
              <a:t>The market value of the economy’s total production of goods and services over a period of time</a:t>
            </a:r>
          </a:p>
          <a:p>
            <a:pPr lvl="1" eaLnBrk="1" hangingPunct="1">
              <a:spcBef>
                <a:spcPts val="400"/>
              </a:spcBef>
              <a:defRPr/>
            </a:pPr>
            <a:r>
              <a:rPr lang="en-US" altLang="zh-TW" sz="2600" dirty="0">
                <a:ea typeface="新細明體" charset="-120"/>
              </a:rPr>
              <a:t>Rapidly growing GDP</a:t>
            </a:r>
            <a:r>
              <a:rPr lang="zh-TW" altLang="en-US" sz="2600" dirty="0"/>
              <a:t> </a:t>
            </a:r>
            <a:r>
              <a:rPr lang="en-US" altLang="zh-TW" sz="2600" dirty="0"/>
              <a:t>indicates an</a:t>
            </a:r>
            <a:r>
              <a:rPr lang="en-US" sz="2600" dirty="0">
                <a:sym typeface="Symbol"/>
              </a:rPr>
              <a:t> expanding economy</a:t>
            </a:r>
          </a:p>
          <a:p>
            <a:pPr lvl="0" eaLnBrk="1" hangingPunct="1">
              <a:spcBef>
                <a:spcPts val="400"/>
              </a:spcBef>
              <a:buClr>
                <a:srgbClr val="86D1EC"/>
              </a:buClr>
              <a:defRPr/>
            </a:pPr>
            <a:r>
              <a:rPr lang="en-US" altLang="zh-TW" sz="3000" dirty="0">
                <a:solidFill>
                  <a:srgbClr val="FFFFFF"/>
                </a:solidFill>
                <a:ea typeface="新細明體" charset="-120"/>
              </a:rPr>
              <a:t>Industrial production (</a:t>
            </a:r>
            <a:r>
              <a:rPr lang="zh-TW" altLang="en-US" sz="3000" dirty="0">
                <a:solidFill>
                  <a:srgbClr val="FFFFFF"/>
                </a:solidFill>
                <a:ea typeface="新細明體" charset="-120"/>
              </a:rPr>
              <a:t>工業生產總額</a:t>
            </a:r>
            <a:r>
              <a:rPr lang="en-US" altLang="zh-TW" sz="3000" dirty="0">
                <a:solidFill>
                  <a:srgbClr val="FFFFFF"/>
                </a:solidFill>
                <a:ea typeface="新細明體" charset="-120"/>
              </a:rPr>
              <a:t>)</a:t>
            </a:r>
          </a:p>
          <a:p>
            <a:pPr lvl="1" eaLnBrk="1" hangingPunct="1">
              <a:spcBef>
                <a:spcPts val="400"/>
              </a:spcBef>
              <a:defRPr/>
            </a:pPr>
            <a:r>
              <a:rPr lang="en-US" altLang="zh-TW" sz="2600" dirty="0">
                <a:sym typeface="Symbol"/>
              </a:rPr>
              <a:t>A</a:t>
            </a:r>
            <a:r>
              <a:rPr lang="zh-TW" altLang="en-US" sz="2600" dirty="0">
                <a:sym typeface="Symbol"/>
              </a:rPr>
              <a:t> </a:t>
            </a:r>
            <a:r>
              <a:rPr lang="en-US" altLang="zh-TW" sz="2600" dirty="0">
                <a:sym typeface="Symbol"/>
              </a:rPr>
              <a:t>measure of economic activity more narrowly focused on the manufacturing side of the economy</a:t>
            </a:r>
            <a:endParaRPr lang="en-US" sz="2600" dirty="0">
              <a:sym typeface="Symbol"/>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theme/theme1.xml><?xml version="1.0" encoding="utf-8"?>
<a:theme xmlns:a="http://schemas.openxmlformats.org/drawingml/2006/main" name="Bamboo">
  <a:themeElements>
    <a:clrScheme name="Bamboo 5">
      <a:dk1>
        <a:srgbClr val="000000"/>
      </a:dk1>
      <a:lt1>
        <a:srgbClr val="CCCCFF"/>
      </a:lt1>
      <a:dk2>
        <a:srgbClr val="1B351B"/>
      </a:dk2>
      <a:lt2>
        <a:srgbClr val="CCCCFF"/>
      </a:lt2>
      <a:accent1>
        <a:srgbClr val="FFFFCC"/>
      </a:accent1>
      <a:accent2>
        <a:srgbClr val="CC9900"/>
      </a:accent2>
      <a:accent3>
        <a:srgbClr val="ABAEAB"/>
      </a:accent3>
      <a:accent4>
        <a:srgbClr val="AEAEDA"/>
      </a:accent4>
      <a:accent5>
        <a:srgbClr val="FFFFE2"/>
      </a:accent5>
      <a:accent6>
        <a:srgbClr val="B98A00"/>
      </a:accent6>
      <a:hlink>
        <a:srgbClr val="FF3300"/>
      </a:hlink>
      <a:folHlink>
        <a:srgbClr val="663300"/>
      </a:folHlink>
    </a:clrScheme>
    <a:fontScheme name="Bambo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amboo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Bambo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Bamboo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
      <a:clrScheme name="Bamboo 5">
        <a:dk1>
          <a:srgbClr val="000000"/>
        </a:dk1>
        <a:lt1>
          <a:srgbClr val="CCCCFF"/>
        </a:lt1>
        <a:dk2>
          <a:srgbClr val="1B351B"/>
        </a:dk2>
        <a:lt2>
          <a:srgbClr val="CCCCFF"/>
        </a:lt2>
        <a:accent1>
          <a:srgbClr val="FFFFCC"/>
        </a:accent1>
        <a:accent2>
          <a:srgbClr val="CC9900"/>
        </a:accent2>
        <a:accent3>
          <a:srgbClr val="ABAEAB"/>
        </a:accent3>
        <a:accent4>
          <a:srgbClr val="AEAEDA"/>
        </a:accent4>
        <a:accent5>
          <a:srgbClr val="FFFFE2"/>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Bamboo 6">
        <a:dk1>
          <a:srgbClr val="000000"/>
        </a:dk1>
        <a:lt1>
          <a:srgbClr val="CCCCFF"/>
        </a:lt1>
        <a:dk2>
          <a:srgbClr val="1B351B"/>
        </a:dk2>
        <a:lt2>
          <a:srgbClr val="CCCCFF"/>
        </a:lt2>
        <a:accent1>
          <a:srgbClr val="009999"/>
        </a:accent1>
        <a:accent2>
          <a:srgbClr val="CC9900"/>
        </a:accent2>
        <a:accent3>
          <a:srgbClr val="ABAEAB"/>
        </a:accent3>
        <a:accent4>
          <a:srgbClr val="AEAEDA"/>
        </a:accent4>
        <a:accent5>
          <a:srgbClr val="AACAC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9946</TotalTime>
  <Words>4214</Words>
  <Application>Microsoft Office PowerPoint</Application>
  <PresentationFormat>如螢幕大小 (4:3)</PresentationFormat>
  <Paragraphs>364</Paragraphs>
  <Slides>54</Slides>
  <Notes>53</Notes>
  <HiddenSlides>0</HiddenSlides>
  <MMClips>0</MMClips>
  <ScaleCrop>false</ScaleCrop>
  <HeadingPairs>
    <vt:vector size="6" baseType="variant">
      <vt:variant>
        <vt:lpstr>使用字型</vt:lpstr>
      </vt:variant>
      <vt:variant>
        <vt:i4>6</vt:i4>
      </vt:variant>
      <vt:variant>
        <vt:lpstr>佈景主題</vt:lpstr>
      </vt:variant>
      <vt:variant>
        <vt:i4>2</vt:i4>
      </vt:variant>
      <vt:variant>
        <vt:lpstr>投影片標題</vt:lpstr>
      </vt:variant>
      <vt:variant>
        <vt:i4>54</vt:i4>
      </vt:variant>
    </vt:vector>
  </HeadingPairs>
  <TitlesOfParts>
    <vt:vector size="62" baseType="lpstr">
      <vt:lpstr>新細明體</vt:lpstr>
      <vt:lpstr>Arial</vt:lpstr>
      <vt:lpstr>Arial Black</vt:lpstr>
      <vt:lpstr>Book Antiqua</vt:lpstr>
      <vt:lpstr>Times New Roman</vt:lpstr>
      <vt:lpstr>Wingdings</vt:lpstr>
      <vt:lpstr>Bamboo</vt:lpstr>
      <vt:lpstr>Beam</vt:lpstr>
      <vt:lpstr>CHAPTER 12</vt:lpstr>
      <vt:lpstr>Framework of Security Analysis</vt:lpstr>
      <vt:lpstr>Learning Goals of Chapter 12</vt:lpstr>
      <vt:lpstr>PowerPoint 簡報</vt:lpstr>
      <vt:lpstr>Global Economic Analysis</vt:lpstr>
      <vt:lpstr>Economic Performance, 2018</vt:lpstr>
      <vt:lpstr>U.S. Dollar vs. Major Currencies in Real Exchange Rate, 2010-2018</vt:lpstr>
      <vt:lpstr>PowerPoint 簡報</vt:lpstr>
      <vt:lpstr>Key Economic Variables</vt:lpstr>
      <vt:lpstr>Key Economic Variables</vt:lpstr>
      <vt:lpstr>Key Economic Variables</vt:lpstr>
      <vt:lpstr>Key Economic Variables</vt:lpstr>
      <vt:lpstr>S&amp;P 500 versus EPS Estimate</vt:lpstr>
      <vt:lpstr>PowerPoint 簡報</vt:lpstr>
      <vt:lpstr>Interest Rates (IRs)</vt:lpstr>
      <vt:lpstr>Interest Rates (IRs)</vt:lpstr>
      <vt:lpstr>Determination of the Equilibrium Real Interest Rate</vt:lpstr>
      <vt:lpstr>Interest Rates (IRs)</vt:lpstr>
      <vt:lpstr>PowerPoint 簡報</vt:lpstr>
      <vt:lpstr>Demand Shocks</vt:lpstr>
      <vt:lpstr>Supply Shocks</vt:lpstr>
      <vt:lpstr>Demand and Supply Shocks</vt:lpstr>
      <vt:lpstr>PowerPoint 簡報</vt:lpstr>
      <vt:lpstr>Government Policy</vt:lpstr>
      <vt:lpstr>Fiscal Policy</vt:lpstr>
      <vt:lpstr>Fiscal Policy</vt:lpstr>
      <vt:lpstr>Monetary Policy</vt:lpstr>
      <vt:lpstr>PowerPoint 簡報</vt:lpstr>
      <vt:lpstr>The Business Cycle</vt:lpstr>
      <vt:lpstr>Four Phases of a Business Cycle</vt:lpstr>
      <vt:lpstr> The Business Cycle</vt:lpstr>
      <vt:lpstr>Economic Indicators (經濟指標)</vt:lpstr>
      <vt:lpstr>Economic Indicators (經濟指標)</vt:lpstr>
      <vt:lpstr>Economic Indicators (經濟指標)</vt:lpstr>
      <vt:lpstr>Economic Indicators</vt:lpstr>
      <vt:lpstr>Economic Calendar</vt:lpstr>
      <vt:lpstr>Excerpt (摘錄) of Economic Calendar, week of February 25, 2019</vt:lpstr>
      <vt:lpstr>PowerPoint 簡報</vt:lpstr>
      <vt:lpstr>Industry Analysis</vt:lpstr>
      <vt:lpstr>Returns on Equity</vt:lpstr>
      <vt:lpstr>Industry Stock Price Performance, 2018</vt:lpstr>
      <vt:lpstr>Defining an Industry</vt:lpstr>
      <vt:lpstr>Examples of NAICS Industry Codes</vt:lpstr>
      <vt:lpstr>Sensitivity to Business Cycle</vt:lpstr>
      <vt:lpstr>Industry Cyclicality</vt:lpstr>
      <vt:lpstr>Sensitivity to Business Cycle</vt:lpstr>
      <vt:lpstr>Sector Rotation (產業輪動)</vt:lpstr>
      <vt:lpstr>Sector Rotation (產業輪動)</vt:lpstr>
      <vt:lpstr>Industry Life Cycle (產業生命週期)</vt:lpstr>
      <vt:lpstr>Industry Life Cycle (產業生命週期)</vt:lpstr>
      <vt:lpstr>Industry Life Cycle (產業生命週期)</vt:lpstr>
      <vt:lpstr>Industry Life Cycle (產業生命週期)</vt:lpstr>
      <vt:lpstr>Industry Competition and Structure</vt:lpstr>
      <vt:lpstr>Industry Competition and Structure</vt:lpstr>
    </vt:vector>
  </TitlesOfParts>
  <Company>NTU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12</dc:title>
  <dc:creator>Jr-Yan Wang</dc:creator>
  <cp:lastModifiedBy>Jr-Yan</cp:lastModifiedBy>
  <cp:revision>791</cp:revision>
  <cp:lastPrinted>2023-03-24T09:42:46Z</cp:lastPrinted>
  <dcterms:created xsi:type="dcterms:W3CDTF">2000-02-10T20:34:07Z</dcterms:created>
  <dcterms:modified xsi:type="dcterms:W3CDTF">2023-12-13T10:04:26Z</dcterms:modified>
</cp:coreProperties>
</file>