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Lst>
  <p:handoutMasterIdLst>
    <p:handoutMasterId r:id="rId47"/>
  </p:handoutMasterIdLst>
  <p:sldIdLst>
    <p:sldId id="259" r:id="rId3"/>
    <p:sldId id="309" r:id="rId4"/>
    <p:sldId id="281" r:id="rId5"/>
    <p:sldId id="311" r:id="rId6"/>
    <p:sldId id="310" r:id="rId7"/>
    <p:sldId id="272" r:id="rId8"/>
    <p:sldId id="288" r:id="rId9"/>
    <p:sldId id="282" r:id="rId10"/>
    <p:sldId id="263" r:id="rId11"/>
    <p:sldId id="265" r:id="rId12"/>
    <p:sldId id="289" r:id="rId13"/>
    <p:sldId id="293" r:id="rId14"/>
    <p:sldId id="290" r:id="rId15"/>
    <p:sldId id="291" r:id="rId16"/>
    <p:sldId id="292" r:id="rId17"/>
    <p:sldId id="274" r:id="rId18"/>
    <p:sldId id="300" r:id="rId19"/>
    <p:sldId id="266" r:id="rId20"/>
    <p:sldId id="312" r:id="rId21"/>
    <p:sldId id="283" r:id="rId22"/>
    <p:sldId id="267" r:id="rId23"/>
    <p:sldId id="297" r:id="rId24"/>
    <p:sldId id="301" r:id="rId25"/>
    <p:sldId id="299" r:id="rId26"/>
    <p:sldId id="276" r:id="rId27"/>
    <p:sldId id="303" r:id="rId28"/>
    <p:sldId id="304" r:id="rId29"/>
    <p:sldId id="305" r:id="rId30"/>
    <p:sldId id="302" r:id="rId31"/>
    <p:sldId id="295" r:id="rId32"/>
    <p:sldId id="275" r:id="rId33"/>
    <p:sldId id="294" r:id="rId34"/>
    <p:sldId id="313" r:id="rId35"/>
    <p:sldId id="285" r:id="rId36"/>
    <p:sldId id="286" r:id="rId37"/>
    <p:sldId id="277" r:id="rId38"/>
    <p:sldId id="270" r:id="rId39"/>
    <p:sldId id="269" r:id="rId40"/>
    <p:sldId id="306" r:id="rId41"/>
    <p:sldId id="308" r:id="rId42"/>
    <p:sldId id="287" r:id="rId43"/>
    <p:sldId id="268" r:id="rId44"/>
    <p:sldId id="314" r:id="rId45"/>
    <p:sldId id="307" r:id="rId46"/>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30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CCEE"/>
    <a:srgbClr val="800000"/>
    <a:srgbClr val="FFFFCC"/>
    <a:srgbClr val="A0ADE4"/>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581" autoAdjust="0"/>
  </p:normalViewPr>
  <p:slideViewPr>
    <p:cSldViewPr>
      <p:cViewPr varScale="1">
        <p:scale>
          <a:sx n="80" d="100"/>
          <a:sy n="80" d="100"/>
        </p:scale>
        <p:origin x="63" y="744"/>
      </p:cViewPr>
      <p:guideLst>
        <p:guide orient="horz" pos="1008"/>
        <p:guide pos="3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96"/>
    </p:cViewPr>
  </p:sorterViewPr>
  <p:notesViewPr>
    <p:cSldViewPr>
      <p:cViewPr varScale="1">
        <p:scale>
          <a:sx n="83" d="100"/>
          <a:sy n="83" d="100"/>
        </p:scale>
        <p:origin x="3855" y="57"/>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76363" cy="512081"/>
          </a:xfrm>
          <a:prstGeom prst="rect">
            <a:avLst/>
          </a:prstGeom>
          <a:noFill/>
          <a:ln w="9525">
            <a:noFill/>
            <a:miter lim="800000"/>
            <a:headEnd/>
            <a:tailEnd/>
          </a:ln>
          <a:effectLst/>
        </p:spPr>
        <p:txBody>
          <a:bodyPr vert="horz" wrap="square" lIns="98115" tIns="49058" rIns="98115" bIns="49058" numCol="1" anchor="t" anchorCtr="0" compatLnSpc="1">
            <a:prstTxWarp prst="textNoShape">
              <a:avLst/>
            </a:prstTxWarp>
          </a:bodyPr>
          <a:lstStyle>
            <a:lvl1pPr>
              <a:defRPr sz="1300"/>
            </a:lvl1pPr>
          </a:lstStyle>
          <a:p>
            <a:pPr>
              <a:defRPr/>
            </a:pPr>
            <a:endParaRPr lang="en-US" altLang="zh-TW"/>
          </a:p>
        </p:txBody>
      </p:sp>
      <p:sp>
        <p:nvSpPr>
          <p:cNvPr id="23558" name="Text Box 6"/>
          <p:cNvSpPr txBox="1">
            <a:spLocks noChangeArrowheads="1"/>
          </p:cNvSpPr>
          <p:nvPr/>
        </p:nvSpPr>
        <p:spPr bwMode="auto">
          <a:xfrm>
            <a:off x="6231608" y="9815162"/>
            <a:ext cx="1025454" cy="302355"/>
          </a:xfrm>
          <a:prstGeom prst="rect">
            <a:avLst/>
          </a:prstGeom>
          <a:noFill/>
          <a:ln w="9525">
            <a:noFill/>
            <a:miter lim="800000"/>
            <a:headEnd/>
            <a:tailEnd/>
          </a:ln>
          <a:effectLst/>
        </p:spPr>
        <p:txBody>
          <a:bodyPr lIns="98115" tIns="49058" rIns="98115" bIns="49058">
            <a:spAutoFit/>
          </a:bodyPr>
          <a:lstStyle/>
          <a:p>
            <a:pPr>
              <a:spcBef>
                <a:spcPct val="50000"/>
              </a:spcBef>
              <a:defRPr/>
            </a:pPr>
            <a:r>
              <a:rPr lang="en-US" altLang="zh-TW" sz="1300" dirty="0"/>
              <a:t>11-</a:t>
            </a:r>
            <a:fld id="{15F8F13F-13E5-4D35-A54C-232C3F85ED40}" type="slidenum">
              <a:rPr lang="en-US" altLang="zh-TW" sz="1300"/>
              <a:pPr>
                <a:spcBef>
                  <a:spcPct val="50000"/>
                </a:spcBef>
                <a:defRPr/>
              </a:pPr>
              <a:t>‹#›</a:t>
            </a:fld>
            <a:endParaRPr lang="en-US" altLang="zh-TW" sz="1300" dirty="0"/>
          </a:p>
        </p:txBody>
      </p:sp>
    </p:spTree>
    <p:extLst>
      <p:ext uri="{BB962C8B-B14F-4D97-AF65-F5344CB8AC3E}">
        <p14:creationId xmlns:p14="http://schemas.microsoft.com/office/powerpoint/2010/main" val="28685291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shadeToTitle="1">
        <a:gradFill rotWithShape="0">
          <a:gsLst>
            <a:gs pos="0">
              <a:srgbClr val="234669"/>
            </a:gs>
            <a:gs pos="100000">
              <a:srgbClr val="102031"/>
            </a:gs>
          </a:gsLst>
          <a:path path="shape">
            <a:fillToRect l="50000" t="50000" r="50000" b="50000"/>
          </a:path>
        </a:gra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bwMode="auto">
          <a:xfrm>
            <a:off x="1447800" y="1158875"/>
            <a:ext cx="6248400" cy="1431925"/>
          </a:xfrm>
          <a:prstGeom prst="rect">
            <a:avLst/>
          </a:prstGeom>
          <a:noFill/>
          <a:ln>
            <a:miter lim="800000"/>
            <a:headEnd/>
            <a:tailEnd/>
          </a:ln>
        </p:spPr>
        <p:txBody>
          <a:bodyPr vert="horz" wrap="square" lIns="91440" tIns="45720" rIns="91440" bIns="45720" numCol="1" anchor="b" anchorCtr="0" compatLnSpc="1">
            <a:prstTxWarp prst="textNoShape">
              <a:avLst/>
            </a:prstTxWarp>
            <a:spAutoFit/>
          </a:bodyPr>
          <a:lstStyle>
            <a:lvl1pPr>
              <a:defRPr>
                <a:solidFill>
                  <a:srgbClr val="A0ADE4"/>
                </a:solidFill>
              </a:defRPr>
            </a:lvl1pPr>
          </a:lstStyle>
          <a:p>
            <a:r>
              <a:rPr lang="en-US" altLang="zh-TW"/>
              <a:t>Click to edit Master title style</a:t>
            </a:r>
          </a:p>
        </p:txBody>
      </p:sp>
      <p:sp>
        <p:nvSpPr>
          <p:cNvPr id="29699" name="Rectangle 3"/>
          <p:cNvSpPr>
            <a:spLocks noGrp="1" noChangeArrowheads="1"/>
          </p:cNvSpPr>
          <p:nvPr>
            <p:ph type="subTitle" idx="1"/>
          </p:nvPr>
        </p:nvSpPr>
        <p:spPr>
          <a:xfrm>
            <a:off x="1562100" y="3429000"/>
            <a:ext cx="6019800" cy="1752600"/>
          </a:xfrm>
          <a:ln w="9525"/>
        </p:spPr>
        <p:txBody>
          <a:bodyPr/>
          <a:lstStyle>
            <a:lvl1pPr marL="0" indent="0" algn="ctr">
              <a:buFontTx/>
              <a:buNone/>
              <a:defRPr/>
            </a:lvl1pPr>
          </a:lstStyle>
          <a:p>
            <a:r>
              <a:rPr lang="en-US" altLang="zh-TW"/>
              <a:t>Click to edit Master subtitle style</a:t>
            </a:r>
          </a:p>
        </p:txBody>
      </p:sp>
    </p:spTree>
    <p:extLst>
      <p:ext uri="{BB962C8B-B14F-4D97-AF65-F5344CB8AC3E}">
        <p14:creationId xmlns:p14="http://schemas.microsoft.com/office/powerpoint/2010/main" val="256651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831133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973762"/>
          </a:xfrm>
          <a:prstGeom prst="rect">
            <a:avLst/>
          </a:prstGeo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9737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40604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5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750" y="0"/>
            <a:ext cx="91757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2"/>
          <p:cNvSpPr>
            <a:spLocks noChangeShapeType="1"/>
          </p:cNvSpPr>
          <p:nvPr userDrawn="1"/>
        </p:nvSpPr>
        <p:spPr bwMode="auto">
          <a:xfrm flipV="1">
            <a:off x="2590800" y="3352800"/>
            <a:ext cx="6248400" cy="0"/>
          </a:xfrm>
          <a:prstGeom prst="line">
            <a:avLst/>
          </a:prstGeom>
          <a:noFill/>
          <a:ln w="9525">
            <a:solidFill>
              <a:srgbClr val="800000"/>
            </a:solidFill>
            <a:prstDash val="lgDash"/>
            <a:round/>
            <a:headEnd/>
            <a:tailEnd/>
          </a:ln>
          <a:effectLst/>
        </p:spPr>
        <p:txBody>
          <a:bodyPr/>
          <a:lstStyle/>
          <a:p>
            <a:pPr>
              <a:defRPr/>
            </a:pPr>
            <a:endParaRPr lang="zh-TW" altLang="en-US"/>
          </a:p>
        </p:txBody>
      </p:sp>
      <p:sp>
        <p:nvSpPr>
          <p:cNvPr id="50224" name="Rectangle 48"/>
          <p:cNvSpPr>
            <a:spLocks noGrp="1" noChangeArrowheads="1"/>
          </p:cNvSpPr>
          <p:nvPr>
            <p:ph type="subTitle" sz="quarter" idx="1"/>
          </p:nvPr>
        </p:nvSpPr>
        <p:spPr>
          <a:xfrm>
            <a:off x="2667000" y="3352800"/>
            <a:ext cx="6400800" cy="1752600"/>
          </a:xfrm>
        </p:spPr>
        <p:txBody>
          <a:bodyPr/>
          <a:lstStyle>
            <a:lvl1pPr marL="0" indent="0" algn="ctr">
              <a:buFont typeface="Wingdings" pitchFamily="2" charset="2"/>
              <a:buNone/>
              <a:defRPr sz="3600">
                <a:effectLst/>
              </a:defRPr>
            </a:lvl1pPr>
          </a:lstStyle>
          <a:p>
            <a:r>
              <a:rPr lang="en-US" altLang="zh-TW"/>
              <a:t>Click to edit Master subtitle style</a:t>
            </a:r>
          </a:p>
        </p:txBody>
      </p:sp>
      <p:sp>
        <p:nvSpPr>
          <p:cNvPr id="50225" name="Rectangle 49"/>
          <p:cNvSpPr>
            <a:spLocks noGrp="1" noChangeArrowheads="1"/>
          </p:cNvSpPr>
          <p:nvPr>
            <p:ph type="ctrTitle" sz="quarter"/>
          </p:nvPr>
        </p:nvSpPr>
        <p:spPr>
          <a:xfrm>
            <a:off x="-31750" y="3276600"/>
            <a:ext cx="1905000" cy="3429000"/>
          </a:xfrm>
        </p:spPr>
        <p:txBody>
          <a:bodyPr vert="eaVert" anchor="b" anchorCtr="1"/>
          <a:lstStyle>
            <a:lvl1pPr>
              <a:defRPr sz="4400"/>
            </a:lvl1pPr>
          </a:lstStyle>
          <a:p>
            <a:r>
              <a:rPr lang="en-US" altLang="zh-TW"/>
              <a:t>CLICK TO EDIT MASTER TITLE STYLE</a:t>
            </a:r>
          </a:p>
        </p:txBody>
      </p:sp>
    </p:spTree>
    <p:extLst>
      <p:ext uri="{BB962C8B-B14F-4D97-AF65-F5344CB8AC3E}">
        <p14:creationId xmlns:p14="http://schemas.microsoft.com/office/powerpoint/2010/main" val="1811908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3380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357982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62816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168175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864542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862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86289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432708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813591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11167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38100"/>
            <a:ext cx="2286000" cy="60928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38100"/>
            <a:ext cx="6705600" cy="60928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01734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0" y="38100"/>
            <a:ext cx="9144000" cy="11049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8229600" cy="2189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57200" y="3941763"/>
            <a:ext cx="8229600" cy="21891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134417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0" y="38100"/>
            <a:ext cx="9144000" cy="11049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600200"/>
            <a:ext cx="8229600" cy="4530725"/>
          </a:xfrm>
        </p:spPr>
        <p:txBody>
          <a:bodyPr/>
          <a:lstStyle/>
          <a:p>
            <a:pPr lvl="0"/>
            <a:endParaRPr lang="zh-TW" altLang="en-US" noProof="0"/>
          </a:p>
        </p:txBody>
      </p:sp>
    </p:spTree>
    <p:extLst>
      <p:ext uri="{BB962C8B-B14F-4D97-AF65-F5344CB8AC3E}">
        <p14:creationId xmlns:p14="http://schemas.microsoft.com/office/powerpoint/2010/main" val="387319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77964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685800" y="17526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86300" y="17526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2231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56149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Tree>
    <p:extLst>
      <p:ext uri="{BB962C8B-B14F-4D97-AF65-F5344CB8AC3E}">
        <p14:creationId xmlns:p14="http://schemas.microsoft.com/office/powerpoint/2010/main" val="413800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62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32642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740194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102031"/>
            </a:gs>
            <a:gs pos="100000">
              <a:srgbClr val="234669"/>
            </a:gs>
          </a:gsLst>
          <a:path path="shape">
            <a:fillToRect l="50000" t="50000" r="50000" b="50000"/>
          </a:path>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bwMode="auto">
          <a:xfrm>
            <a:off x="685800" y="1752600"/>
            <a:ext cx="784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28677" name="Rectangle 5"/>
          <p:cNvSpPr>
            <a:spLocks noChangeArrowheads="1"/>
          </p:cNvSpPr>
          <p:nvPr userDrawn="1"/>
        </p:nvSpPr>
        <p:spPr bwMode="auto">
          <a:xfrm>
            <a:off x="7391400" y="0"/>
            <a:ext cx="762000" cy="381000"/>
          </a:xfrm>
          <a:prstGeom prst="rect">
            <a:avLst/>
          </a:prstGeom>
          <a:noFill/>
          <a:ln w="9525">
            <a:noFill/>
            <a:miter lim="800000"/>
            <a:headEnd/>
            <a:tailEnd/>
          </a:ln>
          <a:effectLst/>
        </p:spPr>
        <p:txBody>
          <a:bodyPr/>
          <a:lstStyle/>
          <a:p>
            <a:pPr algn="r">
              <a:defRPr/>
            </a:pPr>
            <a:endParaRPr lang="zh-TW" altLang="zh-TW" sz="1400">
              <a:ea typeface="新細明體" charset="-120"/>
            </a:endParaRPr>
          </a:p>
        </p:txBody>
      </p:sp>
      <p:sp>
        <p:nvSpPr>
          <p:cNvPr id="28678" name="Rectangle 6"/>
          <p:cNvSpPr>
            <a:spLocks noChangeArrowheads="1"/>
          </p:cNvSpPr>
          <p:nvPr userDrawn="1"/>
        </p:nvSpPr>
        <p:spPr bwMode="auto">
          <a:xfrm>
            <a:off x="161925" y="6403975"/>
            <a:ext cx="2133600" cy="271463"/>
          </a:xfrm>
          <a:prstGeom prst="rect">
            <a:avLst/>
          </a:prstGeom>
          <a:noFill/>
          <a:ln w="12700">
            <a:noFill/>
            <a:miter lim="800000"/>
            <a:headEnd/>
            <a:tailEnd/>
          </a:ln>
          <a:effectLst/>
        </p:spPr>
        <p:txBody>
          <a:bodyPr lIns="90488" tIns="44450" rIns="90488" bIns="44450">
            <a:spAutoFit/>
          </a:bodyPr>
          <a:lstStyle/>
          <a:p>
            <a:pPr>
              <a:defRPr/>
            </a:pPr>
            <a:r>
              <a:rPr lang="en-US" altLang="zh-TW" sz="1200" b="1" i="1">
                <a:solidFill>
                  <a:srgbClr val="006699"/>
                </a:solidFill>
                <a:latin typeface="Book Antiqua" pitchFamily="18" charset="0"/>
                <a:ea typeface="新細明體" charset="-120"/>
              </a:rPr>
              <a:t>       McGraw-Hill/Irwin</a:t>
            </a:r>
          </a:p>
        </p:txBody>
      </p:sp>
      <p:sp>
        <p:nvSpPr>
          <p:cNvPr id="28679" name="Text Box 7"/>
          <p:cNvSpPr txBox="1">
            <a:spLocks noChangeArrowheads="1"/>
          </p:cNvSpPr>
          <p:nvPr userDrawn="1"/>
        </p:nvSpPr>
        <p:spPr bwMode="auto">
          <a:xfrm>
            <a:off x="3286125" y="6448425"/>
            <a:ext cx="5857875" cy="255588"/>
          </a:xfrm>
          <a:prstGeom prst="rect">
            <a:avLst/>
          </a:prstGeom>
          <a:noFill/>
          <a:ln w="9525">
            <a:noFill/>
            <a:miter lim="800000"/>
            <a:headEnd/>
            <a:tailEnd/>
          </a:ln>
          <a:effectLst/>
        </p:spPr>
        <p:txBody>
          <a:bodyPr lIns="71731" tIns="35866" rIns="71731" bIns="35866">
            <a:spAutoFit/>
          </a:bodyPr>
          <a:lstStyle/>
          <a:p>
            <a:pPr>
              <a:defRPr/>
            </a:pPr>
            <a:r>
              <a:rPr lang="en-US" altLang="zh-TW" sz="1200" b="1" i="1">
                <a:solidFill>
                  <a:srgbClr val="006699"/>
                </a:solidFill>
                <a:latin typeface="Book Antiqua" pitchFamily="18" charset="0"/>
                <a:ea typeface="新細明體" charset="-120"/>
              </a:rPr>
              <a:t>                         © 2004 The McGraw-Hill Companies, Inc., All Rights Reserved.      </a:t>
            </a:r>
            <a:endParaRPr lang="en-US" altLang="zh-TW" sz="1200" b="1">
              <a:solidFill>
                <a:srgbClr val="006699"/>
              </a:solidFill>
              <a:latin typeface="Book Antiqua" pitchFamily="18" charset="0"/>
              <a:ea typeface="新細明體" charset="-120"/>
            </a:endParaRPr>
          </a:p>
        </p:txBody>
      </p:sp>
    </p:spTree>
  </p:cSld>
  <p:clrMap bg1="dk2" tx1="lt1" bg2="dk1" tx2="lt2" accent1="accent1" accent2="accent2" accent3="accent3" accent4="accent4" accent5="accent5" accent6="accent6" hlink="hlink" folHlink="folHlink"/>
  <p:sldLayoutIdLst>
    <p:sldLayoutId id="2147484168"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A0ADE4"/>
        </a:buClr>
        <a:buChar char="•"/>
        <a:defRPr sz="3200">
          <a:solidFill>
            <a:srgbClr val="A0ADE4"/>
          </a:solidFill>
          <a:latin typeface="+mn-lt"/>
          <a:ea typeface="+mn-ea"/>
          <a:cs typeface="+mn-cs"/>
        </a:defRPr>
      </a:lvl1pPr>
      <a:lvl2pPr marL="742950" indent="-285750" algn="l" rtl="0" eaLnBrk="0" fontAlgn="base" hangingPunct="0">
        <a:spcBef>
          <a:spcPct val="20000"/>
        </a:spcBef>
        <a:spcAft>
          <a:spcPct val="0"/>
        </a:spcAft>
        <a:buClr>
          <a:srgbClr val="A0ADE4"/>
        </a:buClr>
        <a:buChar char="•"/>
        <a:defRPr sz="2800">
          <a:solidFill>
            <a:srgbClr val="A0ADE4"/>
          </a:solidFill>
          <a:latin typeface="+mn-lt"/>
        </a:defRPr>
      </a:lvl2pPr>
      <a:lvl3pPr marL="1143000" indent="-228600" algn="l" rtl="0" eaLnBrk="0" fontAlgn="base" hangingPunct="0">
        <a:spcBef>
          <a:spcPct val="20000"/>
        </a:spcBef>
        <a:spcAft>
          <a:spcPct val="0"/>
        </a:spcAft>
        <a:buClr>
          <a:srgbClr val="A0ADE4"/>
        </a:buClr>
        <a:buChar char="•"/>
        <a:defRPr sz="2400">
          <a:solidFill>
            <a:srgbClr val="A0ADE4"/>
          </a:solidFill>
          <a:latin typeface="+mn-lt"/>
        </a:defRPr>
      </a:lvl3pPr>
      <a:lvl4pPr marL="1600200" indent="-228600" algn="l" rtl="0" eaLnBrk="0" fontAlgn="base" hangingPunct="0">
        <a:spcBef>
          <a:spcPct val="20000"/>
        </a:spcBef>
        <a:spcAft>
          <a:spcPct val="0"/>
        </a:spcAft>
        <a:buClr>
          <a:srgbClr val="A0ADE4"/>
        </a:buClr>
        <a:buChar char="•"/>
        <a:defRPr sz="2000">
          <a:solidFill>
            <a:srgbClr val="A0ADE4"/>
          </a:solidFill>
          <a:latin typeface="+mn-lt"/>
        </a:defRPr>
      </a:lvl4pPr>
      <a:lvl5pPr marL="2057400" indent="-228600" algn="l" rtl="0" eaLnBrk="0" fontAlgn="base" hangingPunct="0">
        <a:spcBef>
          <a:spcPct val="20000"/>
        </a:spcBef>
        <a:spcAft>
          <a:spcPct val="0"/>
        </a:spcAft>
        <a:buClr>
          <a:srgbClr val="A0ADE4"/>
        </a:buClr>
        <a:buChar char="•"/>
        <a:defRPr sz="2000">
          <a:solidFill>
            <a:srgbClr val="A0ADE4"/>
          </a:solidFill>
          <a:latin typeface="+mn-lt"/>
        </a:defRPr>
      </a:lvl5pPr>
      <a:lvl6pPr marL="2514600" indent="-228600" algn="l" rtl="0" fontAlgn="base">
        <a:spcBef>
          <a:spcPct val="20000"/>
        </a:spcBef>
        <a:spcAft>
          <a:spcPct val="0"/>
        </a:spcAft>
        <a:buClr>
          <a:srgbClr val="A0ADE4"/>
        </a:buClr>
        <a:buChar char="•"/>
        <a:defRPr sz="2000">
          <a:solidFill>
            <a:srgbClr val="A0ADE4"/>
          </a:solidFill>
          <a:latin typeface="+mn-lt"/>
        </a:defRPr>
      </a:lvl6pPr>
      <a:lvl7pPr marL="2971800" indent="-228600" algn="l" rtl="0" fontAlgn="base">
        <a:spcBef>
          <a:spcPct val="20000"/>
        </a:spcBef>
        <a:spcAft>
          <a:spcPct val="0"/>
        </a:spcAft>
        <a:buClr>
          <a:srgbClr val="A0ADE4"/>
        </a:buClr>
        <a:buChar char="•"/>
        <a:defRPr sz="2000">
          <a:solidFill>
            <a:srgbClr val="A0ADE4"/>
          </a:solidFill>
          <a:latin typeface="+mn-lt"/>
        </a:defRPr>
      </a:lvl7pPr>
      <a:lvl8pPr marL="3429000" indent="-228600" algn="l" rtl="0" fontAlgn="base">
        <a:spcBef>
          <a:spcPct val="20000"/>
        </a:spcBef>
        <a:spcAft>
          <a:spcPct val="0"/>
        </a:spcAft>
        <a:buClr>
          <a:srgbClr val="A0ADE4"/>
        </a:buClr>
        <a:buChar char="•"/>
        <a:defRPr sz="2000">
          <a:solidFill>
            <a:srgbClr val="A0ADE4"/>
          </a:solidFill>
          <a:latin typeface="+mn-lt"/>
        </a:defRPr>
      </a:lvl8pPr>
      <a:lvl9pPr marL="3886200" indent="-228600" algn="l" rtl="0" fontAlgn="base">
        <a:spcBef>
          <a:spcPct val="20000"/>
        </a:spcBef>
        <a:spcAft>
          <a:spcPct val="0"/>
        </a:spcAft>
        <a:buClr>
          <a:srgbClr val="A0ADE4"/>
        </a:buClr>
        <a:buChar char="•"/>
        <a:defRPr sz="2000">
          <a:solidFill>
            <a:srgbClr val="A0ADE4"/>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9144000" cy="6856413"/>
            <a:chOff x="0" y="0"/>
            <a:chExt cx="5760" cy="4319"/>
          </a:xfrm>
        </p:grpSpPr>
        <p:sp>
          <p:nvSpPr>
            <p:cNvPr id="4915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4915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5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4915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915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4916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916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916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916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916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zh-TW" altLang="en-US">
                <a:ea typeface="新細明體" charset="-120"/>
              </a:endParaRPr>
            </a:p>
          </p:txBody>
        </p:sp>
        <p:sp>
          <p:nvSpPr>
            <p:cNvPr id="4916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916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6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916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4916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7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4917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917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7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zh-TW" altLang="en-US">
                <a:ea typeface="新細明體" charset="-120"/>
              </a:endParaRPr>
            </a:p>
          </p:txBody>
        </p:sp>
        <p:sp>
          <p:nvSpPr>
            <p:cNvPr id="4917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7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4917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4917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4917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4917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4918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4918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8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zh-TW" altLang="en-US">
                <a:ea typeface="新細明體" charset="-120"/>
              </a:endParaRPr>
            </a:p>
          </p:txBody>
        </p:sp>
        <p:sp>
          <p:nvSpPr>
            <p:cNvPr id="4918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8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918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8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8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4918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8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919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grpSp>
          <p:nvGrpSpPr>
            <p:cNvPr id="9259" name="Group 39"/>
            <p:cNvGrpSpPr>
              <a:grpSpLocks/>
            </p:cNvGrpSpPr>
            <p:nvPr userDrawn="1"/>
          </p:nvGrpSpPr>
          <p:grpSpPr bwMode="auto">
            <a:xfrm>
              <a:off x="0" y="1632"/>
              <a:ext cx="5758" cy="1858"/>
              <a:chOff x="0" y="1632"/>
              <a:chExt cx="5758" cy="1858"/>
            </a:xfrm>
          </p:grpSpPr>
          <p:sp>
            <p:nvSpPr>
              <p:cNvPr id="4919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919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zh-TW" altLang="en-US">
                  <a:ea typeface="新細明體" charset="-120"/>
                </a:endParaRPr>
              </a:p>
            </p:txBody>
          </p:sp>
        </p:grpSp>
      </p:grpSp>
      <p:sp>
        <p:nvSpPr>
          <p:cNvPr id="9219" name="Rectangle 42"/>
          <p:cNvSpPr>
            <a:spLocks noGrp="1" noChangeArrowheads="1"/>
          </p:cNvSpPr>
          <p:nvPr>
            <p:ph type="title"/>
          </p:nvPr>
        </p:nvSpPr>
        <p:spPr bwMode="auto">
          <a:xfrm>
            <a:off x="0" y="38100"/>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4919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49199" name="Rectangle 47"/>
          <p:cNvSpPr>
            <a:spLocks noChangeArrowheads="1"/>
          </p:cNvSpPr>
          <p:nvPr userDrawn="1"/>
        </p:nvSpPr>
        <p:spPr bwMode="auto">
          <a:xfrm>
            <a:off x="7391400" y="0"/>
            <a:ext cx="762000" cy="381000"/>
          </a:xfrm>
          <a:prstGeom prst="rect">
            <a:avLst/>
          </a:prstGeom>
          <a:noFill/>
          <a:ln w="9525">
            <a:noFill/>
            <a:miter lim="800000"/>
            <a:headEnd/>
            <a:tailEnd/>
          </a:ln>
          <a:effectLst/>
        </p:spPr>
        <p:txBody>
          <a:bodyPr/>
          <a:lstStyle/>
          <a:p>
            <a:pPr algn="r">
              <a:defRPr/>
            </a:pPr>
            <a:endParaRPr lang="zh-TW" altLang="zh-TW" sz="1400">
              <a:ea typeface="新細明體" charset="-120"/>
            </a:endParaRPr>
          </a:p>
        </p:txBody>
      </p:sp>
      <p:sp>
        <p:nvSpPr>
          <p:cNvPr id="49202" name="Text Box 50"/>
          <p:cNvSpPr txBox="1">
            <a:spLocks noChangeArrowheads="1"/>
          </p:cNvSpPr>
          <p:nvPr userDrawn="1"/>
        </p:nvSpPr>
        <p:spPr bwMode="auto">
          <a:xfrm>
            <a:off x="8153400" y="6583363"/>
            <a:ext cx="990600" cy="274637"/>
          </a:xfrm>
          <a:prstGeom prst="rect">
            <a:avLst/>
          </a:prstGeom>
          <a:noFill/>
          <a:ln w="9525">
            <a:noFill/>
            <a:miter lim="800000"/>
            <a:headEnd/>
            <a:tailEnd/>
          </a:ln>
          <a:effectLst/>
        </p:spPr>
        <p:txBody>
          <a:bodyPr>
            <a:spAutoFit/>
          </a:bodyPr>
          <a:lstStyle/>
          <a:p>
            <a:pPr algn="r">
              <a:spcBef>
                <a:spcPct val="50000"/>
              </a:spcBef>
              <a:defRPr/>
            </a:pPr>
            <a:r>
              <a:rPr lang="en-US" altLang="zh-TW" sz="1200" dirty="0">
                <a:latin typeface="Arial" charset="0"/>
                <a:ea typeface="新細明體" charset="-120"/>
              </a:rPr>
              <a:t>11-</a:t>
            </a:r>
            <a:fld id="{3D6A7710-689E-4F99-9531-F2254B845898}" type="slidenum">
              <a:rPr lang="en-US" altLang="zh-TW" sz="1200">
                <a:latin typeface="Arial" charset="0"/>
                <a:ea typeface="新細明體" charset="-120"/>
              </a:rPr>
              <a:pPr algn="r">
                <a:spcBef>
                  <a:spcPct val="50000"/>
                </a:spcBef>
                <a:defRPr/>
              </a:pPr>
              <a:t>‹#›</a:t>
            </a:fld>
            <a:endParaRPr lang="en-US" altLang="zh-TW" sz="1200" dirty="0">
              <a:latin typeface="Arial" charset="0"/>
              <a:ea typeface="新細明體" charset="-120"/>
            </a:endParaRPr>
          </a:p>
        </p:txBody>
      </p:sp>
    </p:spTree>
  </p:cSld>
  <p:clrMap bg1="dk2" tx1="lt1" bg2="dk1" tx2="lt2" accent1="accent1" accent2="accent2" accent3="accent3" accent4="accent4" accent5="accent5" accent6="accent6" hlink="hlink" folHlink="folHlink"/>
  <p:sldLayoutIdLst>
    <p:sldLayoutId id="2147484169"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5.jpg"/><Relationship Id="rId7" Type="http://schemas.openxmlformats.org/officeDocument/2006/relationships/image" Target="../media/image22.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3.wmf"/></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wmf"/><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28.wmf"/><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subTitle" idx="1"/>
          </p:nvPr>
        </p:nvSpPr>
        <p:spPr>
          <a:xfrm>
            <a:off x="2489200" y="3289300"/>
            <a:ext cx="6019800" cy="1752600"/>
          </a:xfrm>
        </p:spPr>
        <p:txBody>
          <a:bodyPr/>
          <a:lstStyle/>
          <a:p>
            <a:pPr algn="l" eaLnBrk="1" hangingPunct="1"/>
            <a:r>
              <a:rPr lang="en-US" altLang="zh-TW" sz="4000">
                <a:solidFill>
                  <a:schemeClr val="bg2"/>
                </a:solidFill>
                <a:ea typeface="新細明體" charset="-120"/>
              </a:rPr>
              <a:t>Managing Bond Portfolios</a:t>
            </a:r>
          </a:p>
        </p:txBody>
      </p:sp>
      <p:sp>
        <p:nvSpPr>
          <p:cNvPr id="12291" name="Rectangle 5"/>
          <p:cNvSpPr>
            <a:spLocks noGrp="1" noChangeArrowheads="1"/>
          </p:cNvSpPr>
          <p:nvPr>
            <p:ph type="ctrTitle"/>
          </p:nvPr>
        </p:nvSpPr>
        <p:spPr>
          <a:xfrm rot="16200000">
            <a:off x="2971800" y="762000"/>
            <a:ext cx="1905000" cy="3429000"/>
          </a:xfrm>
        </p:spPr>
        <p:txBody>
          <a:bodyPr/>
          <a:lstStyle/>
          <a:p>
            <a:pPr eaLnBrk="1" hangingPunct="1"/>
            <a:r>
              <a:rPr lang="en-US" altLang="zh-TW" sz="3600">
                <a:solidFill>
                  <a:srgbClr val="800000"/>
                </a:solidFill>
                <a:ea typeface="新細明體" charset="-120"/>
              </a:rPr>
              <a:t>CHAPTER 11</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090" y="1114344"/>
            <a:ext cx="6626352" cy="3663696"/>
          </a:xfrm>
          <a:prstGeom prst="rect">
            <a:avLst/>
          </a:prstGeom>
        </p:spPr>
      </p:pic>
      <p:sp>
        <p:nvSpPr>
          <p:cNvPr id="20482" name="Rectangle 2"/>
          <p:cNvSpPr>
            <a:spLocks noGrp="1" noChangeArrowheads="1"/>
          </p:cNvSpPr>
          <p:nvPr>
            <p:ph type="title"/>
          </p:nvPr>
        </p:nvSpPr>
        <p:spPr>
          <a:xfrm>
            <a:off x="0" y="152400"/>
            <a:ext cx="9144000" cy="723900"/>
          </a:xfrm>
          <a:noFill/>
        </p:spPr>
        <p:txBody>
          <a:bodyPr lIns="90488" tIns="44450" rIns="90488" bIns="44450" anchor="b"/>
          <a:lstStyle/>
          <a:p>
            <a:pPr eaLnBrk="1" hangingPunct="1"/>
            <a:r>
              <a:rPr lang="en-US" altLang="zh-TW">
                <a:ea typeface="新細明體" charset="-120"/>
              </a:rPr>
              <a:t>Duration Calculation</a:t>
            </a:r>
          </a:p>
        </p:txBody>
      </p:sp>
      <p:sp>
        <p:nvSpPr>
          <p:cNvPr id="20484" name="橢圓 3"/>
          <p:cNvSpPr>
            <a:spLocks noChangeArrowheads="1"/>
          </p:cNvSpPr>
          <p:nvPr/>
        </p:nvSpPr>
        <p:spPr bwMode="auto">
          <a:xfrm>
            <a:off x="5867400" y="4343400"/>
            <a:ext cx="1066800" cy="5334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18437" name="文字方塊 6"/>
          <p:cNvSpPr txBox="1">
            <a:spLocks noChangeArrowheads="1"/>
          </p:cNvSpPr>
          <p:nvPr/>
        </p:nvSpPr>
        <p:spPr bwMode="auto">
          <a:xfrm>
            <a:off x="7162800" y="3952875"/>
            <a:ext cx="1905000" cy="923925"/>
          </a:xfrm>
          <a:prstGeom prst="rect">
            <a:avLst/>
          </a:prstGeom>
          <a:noFill/>
          <a:ln w="9525">
            <a:solidFill>
              <a:schemeClr val="tx1"/>
            </a:solidFill>
            <a:miter lim="800000"/>
            <a:headEnd/>
            <a:tailEnd/>
          </a:ln>
        </p:spPr>
        <p:txBody>
          <a:bodyPr>
            <a:spAutoFit/>
          </a:bodyPr>
          <a:lstStyle/>
          <a:p>
            <a:pPr>
              <a:defRPr/>
            </a:pPr>
            <a:r>
              <a:rPr lang="en-US" altLang="zh-TW" sz="1800" dirty="0">
                <a:latin typeface="+mn-lt"/>
                <a:ea typeface="新細明體" charset="-120"/>
              </a:rPr>
              <a:t>The Macaulay duration for this 3-year bond</a:t>
            </a:r>
            <a:endParaRPr lang="zh-TW" altLang="en-US" sz="1800" dirty="0">
              <a:latin typeface="+mn-lt"/>
              <a:ea typeface="新細明體" charset="-120"/>
            </a:endParaRPr>
          </a:p>
        </p:txBody>
      </p:sp>
      <p:cxnSp>
        <p:nvCxnSpPr>
          <p:cNvPr id="20486" name="直線單箭頭接點 11"/>
          <p:cNvCxnSpPr>
            <a:cxnSpLocks noChangeShapeType="1"/>
            <a:stCxn id="18437" idx="1"/>
          </p:cNvCxnSpPr>
          <p:nvPr/>
        </p:nvCxnSpPr>
        <p:spPr bwMode="auto">
          <a:xfrm rot="10800000" flipV="1">
            <a:off x="6934200" y="4414838"/>
            <a:ext cx="228600" cy="223837"/>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Rectangle 3"/>
          <p:cNvSpPr txBox="1">
            <a:spLocks noChangeArrowheads="1"/>
          </p:cNvSpPr>
          <p:nvPr/>
        </p:nvSpPr>
        <p:spPr bwMode="auto">
          <a:xfrm>
            <a:off x="304800" y="4876799"/>
            <a:ext cx="8686800" cy="1938337"/>
          </a:xfrm>
          <a:prstGeom prst="rect">
            <a:avLst/>
          </a:prstGeom>
          <a:noFill/>
          <a:ln w="9525">
            <a:noFill/>
            <a:miter lim="800000"/>
            <a:headEnd/>
            <a:tailEnd/>
          </a:ln>
          <a:effectLst/>
        </p:spPr>
        <p:txBody>
          <a:bodyPr lIns="90488" tIns="44450" rIns="90488" bIns="44450"/>
          <a:lstStyle/>
          <a:p>
            <a:pPr marL="268288" indent="-268288" eaLnBrk="1" hangingPunct="1">
              <a:lnSpc>
                <a:spcPct val="95000"/>
              </a:lnSpc>
              <a:spcBef>
                <a:spcPts val="3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The duration is essentially the average time (or the effective maturity) to receive payments of a bond</a:t>
            </a:r>
          </a:p>
          <a:p>
            <a:pPr marL="268288" indent="-268288" eaLnBrk="1" hangingPunct="1">
              <a:lnSpc>
                <a:spcPct val="95000"/>
              </a:lnSpc>
              <a:spcBef>
                <a:spcPts val="3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Thus, the unit for the duration is “years”</a:t>
            </a:r>
          </a:p>
          <a:p>
            <a:pPr marL="268288" indent="-268288" eaLnBrk="1" hangingPunct="1">
              <a:lnSpc>
                <a:spcPct val="95000"/>
              </a:lnSpc>
              <a:spcBef>
                <a:spcPts val="3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Duration is shorter than maturity for all bonds except zero coupon bonds</a:t>
            </a:r>
          </a:p>
          <a:p>
            <a:pPr marL="268288" indent="-268288" eaLnBrk="1" hangingPunct="1">
              <a:lnSpc>
                <a:spcPct val="95000"/>
              </a:lnSpc>
              <a:spcBef>
                <a:spcPts val="3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Duration is equal to the maturity for a zero coupon bond since the weight for the final payment (the only payment) is 100%</a:t>
            </a:r>
          </a:p>
        </p:txBody>
      </p:sp>
      <p:sp>
        <p:nvSpPr>
          <p:cNvPr id="20488" name="橢圓 3"/>
          <p:cNvSpPr>
            <a:spLocks noChangeArrowheads="1"/>
          </p:cNvSpPr>
          <p:nvPr/>
        </p:nvSpPr>
        <p:spPr bwMode="auto">
          <a:xfrm>
            <a:off x="4724400" y="2057400"/>
            <a:ext cx="1066800" cy="5334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cxnSp>
        <p:nvCxnSpPr>
          <p:cNvPr id="20489" name="直線單箭頭接點 11"/>
          <p:cNvCxnSpPr>
            <a:cxnSpLocks noChangeShapeType="1"/>
          </p:cNvCxnSpPr>
          <p:nvPr/>
        </p:nvCxnSpPr>
        <p:spPr bwMode="auto">
          <a:xfrm rot="10800000" flipV="1">
            <a:off x="5715000" y="1219200"/>
            <a:ext cx="1524000" cy="9144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grpSp>
        <p:nvGrpSpPr>
          <p:cNvPr id="20490" name="群組 17"/>
          <p:cNvGrpSpPr>
            <a:grpSpLocks/>
          </p:cNvGrpSpPr>
          <p:nvPr/>
        </p:nvGrpSpPr>
        <p:grpSpPr bwMode="auto">
          <a:xfrm>
            <a:off x="7239000" y="838200"/>
            <a:ext cx="1143000" cy="889000"/>
            <a:chOff x="7239000" y="838200"/>
            <a:chExt cx="914400" cy="889151"/>
          </a:xfrm>
        </p:grpSpPr>
        <p:sp>
          <p:nvSpPr>
            <p:cNvPr id="18454" name="文字方塊 13"/>
            <p:cNvSpPr txBox="1">
              <a:spLocks noChangeArrowheads="1"/>
            </p:cNvSpPr>
            <p:nvPr/>
          </p:nvSpPr>
          <p:spPr bwMode="auto">
            <a:xfrm>
              <a:off x="7315200" y="838200"/>
              <a:ext cx="838200" cy="338195"/>
            </a:xfrm>
            <a:prstGeom prst="rect">
              <a:avLst/>
            </a:prstGeom>
            <a:noFill/>
            <a:ln w="9525">
              <a:noFill/>
              <a:miter lim="800000"/>
              <a:headEnd/>
              <a:tailEnd/>
            </a:ln>
          </p:spPr>
          <p:txBody>
            <a:bodyPr>
              <a:spAutoFit/>
            </a:bodyPr>
            <a:lstStyle/>
            <a:p>
              <a:pPr>
                <a:defRPr/>
              </a:pPr>
              <a:r>
                <a:rPr lang="en-US" altLang="zh-TW" sz="1600" dirty="0">
                  <a:latin typeface="+mn-lt"/>
                  <a:ea typeface="新細明體" charset="-120"/>
                </a:rPr>
                <a:t>72.727</a:t>
              </a:r>
              <a:endParaRPr lang="zh-TW" altLang="en-US" sz="1600" dirty="0">
                <a:latin typeface="+mn-lt"/>
                <a:ea typeface="新細明體" charset="-120"/>
              </a:endParaRPr>
            </a:p>
          </p:txBody>
        </p:sp>
        <p:cxnSp>
          <p:nvCxnSpPr>
            <p:cNvPr id="20503" name="直線接點 15"/>
            <p:cNvCxnSpPr>
              <a:cxnSpLocks noChangeShapeType="1"/>
            </p:cNvCxnSpPr>
            <p:nvPr/>
          </p:nvCxnSpPr>
          <p:spPr bwMode="auto">
            <a:xfrm>
              <a:off x="7239000" y="1143000"/>
              <a:ext cx="7620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8456" name="文字方塊 16"/>
            <p:cNvSpPr txBox="1">
              <a:spLocks noChangeArrowheads="1"/>
            </p:cNvSpPr>
            <p:nvPr/>
          </p:nvSpPr>
          <p:spPr bwMode="auto">
            <a:xfrm>
              <a:off x="7239000" y="1143052"/>
              <a:ext cx="914400" cy="584299"/>
            </a:xfrm>
            <a:prstGeom prst="rect">
              <a:avLst/>
            </a:prstGeom>
            <a:noFill/>
            <a:ln w="9525">
              <a:noFill/>
              <a:miter lim="800000"/>
              <a:headEnd/>
              <a:tailEnd/>
            </a:ln>
          </p:spPr>
          <p:txBody>
            <a:bodyPr>
              <a:spAutoFit/>
            </a:bodyPr>
            <a:lstStyle/>
            <a:p>
              <a:pPr>
                <a:defRPr/>
              </a:pPr>
              <a:r>
                <a:rPr lang="en-US" altLang="zh-TW" sz="1600" dirty="0">
                  <a:latin typeface="+mn-lt"/>
                  <a:ea typeface="新細明體" charset="-120"/>
                </a:rPr>
                <a:t>950.263</a:t>
              </a:r>
              <a:endParaRPr lang="zh-TW" altLang="en-US" sz="1600" dirty="0">
                <a:latin typeface="+mn-lt"/>
                <a:ea typeface="新細明體" charset="-120"/>
              </a:endParaRPr>
            </a:p>
          </p:txBody>
        </p:sp>
      </p:grpSp>
      <p:sp>
        <p:nvSpPr>
          <p:cNvPr id="20491" name="橢圓 3"/>
          <p:cNvSpPr>
            <a:spLocks noChangeArrowheads="1"/>
          </p:cNvSpPr>
          <p:nvPr/>
        </p:nvSpPr>
        <p:spPr bwMode="auto">
          <a:xfrm>
            <a:off x="4724400" y="2895600"/>
            <a:ext cx="1066800" cy="5334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cxnSp>
        <p:nvCxnSpPr>
          <p:cNvPr id="20492" name="直線單箭頭接點 19"/>
          <p:cNvCxnSpPr>
            <a:cxnSpLocks noChangeShapeType="1"/>
          </p:cNvCxnSpPr>
          <p:nvPr/>
        </p:nvCxnSpPr>
        <p:spPr bwMode="auto">
          <a:xfrm rot="10800000" flipV="1">
            <a:off x="5715000" y="2057400"/>
            <a:ext cx="1524000" cy="9144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grpSp>
        <p:nvGrpSpPr>
          <p:cNvPr id="20493" name="群組 20"/>
          <p:cNvGrpSpPr>
            <a:grpSpLocks/>
          </p:cNvGrpSpPr>
          <p:nvPr/>
        </p:nvGrpSpPr>
        <p:grpSpPr bwMode="auto">
          <a:xfrm>
            <a:off x="7239000" y="1676400"/>
            <a:ext cx="1143000" cy="889000"/>
            <a:chOff x="7239000" y="838200"/>
            <a:chExt cx="914400" cy="889151"/>
          </a:xfrm>
        </p:grpSpPr>
        <p:sp>
          <p:nvSpPr>
            <p:cNvPr id="18451" name="文字方塊 21"/>
            <p:cNvSpPr txBox="1">
              <a:spLocks noChangeArrowheads="1"/>
            </p:cNvSpPr>
            <p:nvPr/>
          </p:nvSpPr>
          <p:spPr bwMode="auto">
            <a:xfrm>
              <a:off x="7315200" y="838200"/>
              <a:ext cx="838200" cy="338195"/>
            </a:xfrm>
            <a:prstGeom prst="rect">
              <a:avLst/>
            </a:prstGeom>
            <a:noFill/>
            <a:ln w="9525">
              <a:noFill/>
              <a:miter lim="800000"/>
              <a:headEnd/>
              <a:tailEnd/>
            </a:ln>
          </p:spPr>
          <p:txBody>
            <a:bodyPr>
              <a:spAutoFit/>
            </a:bodyPr>
            <a:lstStyle/>
            <a:p>
              <a:pPr>
                <a:defRPr/>
              </a:pPr>
              <a:r>
                <a:rPr lang="en-US" altLang="zh-TW" sz="1600">
                  <a:latin typeface="+mn-lt"/>
                  <a:ea typeface="新細明體" charset="-120"/>
                </a:rPr>
                <a:t>66.116</a:t>
              </a:r>
              <a:endParaRPr lang="zh-TW" altLang="en-US" sz="1600">
                <a:latin typeface="+mn-lt"/>
                <a:ea typeface="新細明體" charset="-120"/>
              </a:endParaRPr>
            </a:p>
          </p:txBody>
        </p:sp>
        <p:cxnSp>
          <p:nvCxnSpPr>
            <p:cNvPr id="20500" name="直線接點 22"/>
            <p:cNvCxnSpPr>
              <a:cxnSpLocks noChangeShapeType="1"/>
            </p:cNvCxnSpPr>
            <p:nvPr/>
          </p:nvCxnSpPr>
          <p:spPr bwMode="auto">
            <a:xfrm>
              <a:off x="7239000" y="1143052"/>
              <a:ext cx="7620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8453" name="文字方塊 23"/>
            <p:cNvSpPr txBox="1">
              <a:spLocks noChangeArrowheads="1"/>
            </p:cNvSpPr>
            <p:nvPr/>
          </p:nvSpPr>
          <p:spPr bwMode="auto">
            <a:xfrm>
              <a:off x="7239000" y="1143052"/>
              <a:ext cx="914400" cy="584299"/>
            </a:xfrm>
            <a:prstGeom prst="rect">
              <a:avLst/>
            </a:prstGeom>
            <a:noFill/>
            <a:ln w="9525">
              <a:noFill/>
              <a:miter lim="800000"/>
              <a:headEnd/>
              <a:tailEnd/>
            </a:ln>
          </p:spPr>
          <p:txBody>
            <a:bodyPr>
              <a:spAutoFit/>
            </a:bodyPr>
            <a:lstStyle/>
            <a:p>
              <a:pPr>
                <a:defRPr/>
              </a:pPr>
              <a:r>
                <a:rPr lang="en-US" altLang="zh-TW" sz="1600" dirty="0">
                  <a:latin typeface="+mn-lt"/>
                  <a:ea typeface="新細明體" charset="-120"/>
                </a:rPr>
                <a:t>950.263</a:t>
              </a:r>
              <a:endParaRPr lang="zh-TW" altLang="en-US" sz="1600" dirty="0">
                <a:latin typeface="+mn-lt"/>
                <a:ea typeface="新細明體" charset="-120"/>
              </a:endParaRPr>
            </a:p>
          </p:txBody>
        </p:sp>
      </p:grpSp>
      <p:sp>
        <p:nvSpPr>
          <p:cNvPr id="20494" name="橢圓 3"/>
          <p:cNvSpPr>
            <a:spLocks noChangeArrowheads="1"/>
          </p:cNvSpPr>
          <p:nvPr/>
        </p:nvSpPr>
        <p:spPr bwMode="auto">
          <a:xfrm>
            <a:off x="4724400" y="3733800"/>
            <a:ext cx="1066800" cy="5334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cxnSp>
        <p:nvCxnSpPr>
          <p:cNvPr id="20495" name="直線單箭頭接點 25"/>
          <p:cNvCxnSpPr>
            <a:cxnSpLocks noChangeShapeType="1"/>
          </p:cNvCxnSpPr>
          <p:nvPr/>
        </p:nvCxnSpPr>
        <p:spPr bwMode="auto">
          <a:xfrm rot="10800000" flipV="1">
            <a:off x="5715000" y="2895600"/>
            <a:ext cx="1524000" cy="9144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8448" name="文字方塊 27"/>
          <p:cNvSpPr txBox="1">
            <a:spLocks noChangeArrowheads="1"/>
          </p:cNvSpPr>
          <p:nvPr/>
        </p:nvSpPr>
        <p:spPr bwMode="auto">
          <a:xfrm>
            <a:off x="7239000" y="2514600"/>
            <a:ext cx="990600" cy="338138"/>
          </a:xfrm>
          <a:prstGeom prst="rect">
            <a:avLst/>
          </a:prstGeom>
          <a:noFill/>
          <a:ln w="9525">
            <a:noFill/>
            <a:miter lim="800000"/>
            <a:headEnd/>
            <a:tailEnd/>
          </a:ln>
        </p:spPr>
        <p:txBody>
          <a:bodyPr>
            <a:spAutoFit/>
          </a:bodyPr>
          <a:lstStyle/>
          <a:p>
            <a:pPr>
              <a:defRPr/>
            </a:pPr>
            <a:r>
              <a:rPr lang="en-US" altLang="zh-TW" sz="1600" dirty="0">
                <a:latin typeface="+mn-lt"/>
                <a:ea typeface="新細明體" charset="-120"/>
              </a:rPr>
              <a:t>811.420</a:t>
            </a:r>
            <a:endParaRPr lang="zh-TW" altLang="en-US" sz="1600" dirty="0">
              <a:latin typeface="+mn-lt"/>
              <a:ea typeface="新細明體" charset="-120"/>
            </a:endParaRPr>
          </a:p>
        </p:txBody>
      </p:sp>
      <p:cxnSp>
        <p:nvCxnSpPr>
          <p:cNvPr id="20497" name="直線接點 28"/>
          <p:cNvCxnSpPr>
            <a:cxnSpLocks noChangeShapeType="1"/>
          </p:cNvCxnSpPr>
          <p:nvPr/>
        </p:nvCxnSpPr>
        <p:spPr bwMode="auto">
          <a:xfrm>
            <a:off x="7315200" y="2819400"/>
            <a:ext cx="7620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8450" name="文字方塊 29"/>
          <p:cNvSpPr txBox="1">
            <a:spLocks noChangeArrowheads="1"/>
          </p:cNvSpPr>
          <p:nvPr/>
        </p:nvSpPr>
        <p:spPr bwMode="auto">
          <a:xfrm>
            <a:off x="7239000" y="2819400"/>
            <a:ext cx="1066800" cy="338138"/>
          </a:xfrm>
          <a:prstGeom prst="rect">
            <a:avLst/>
          </a:prstGeom>
          <a:noFill/>
          <a:ln w="9525">
            <a:noFill/>
            <a:miter lim="800000"/>
            <a:headEnd/>
            <a:tailEnd/>
          </a:ln>
        </p:spPr>
        <p:txBody>
          <a:bodyPr>
            <a:spAutoFit/>
          </a:bodyPr>
          <a:lstStyle/>
          <a:p>
            <a:pPr>
              <a:defRPr/>
            </a:pPr>
            <a:r>
              <a:rPr lang="en-US" altLang="zh-TW" sz="1600" dirty="0">
                <a:latin typeface="+mn-lt"/>
                <a:ea typeface="新細明體" charset="-120"/>
              </a:rPr>
              <a:t>950.263</a:t>
            </a:r>
            <a:endParaRPr lang="zh-TW" altLang="en-US" sz="1600" dirty="0">
              <a:latin typeface="+mn-lt"/>
              <a:ea typeface="新細明體" charset="-12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52400"/>
            <a:ext cx="9144000" cy="723900"/>
          </a:xfrm>
          <a:noFill/>
        </p:spPr>
        <p:txBody>
          <a:bodyPr lIns="90488" tIns="44450" rIns="90488" bIns="44450" anchor="b"/>
          <a:lstStyle/>
          <a:p>
            <a:pPr eaLnBrk="1" hangingPunct="1"/>
            <a:r>
              <a:rPr lang="en-US" altLang="zh-TW" sz="3600" dirty="0">
                <a:ea typeface="新細明體" charset="-120"/>
              </a:rPr>
              <a:t>Duration Measures the IR Risk</a:t>
            </a:r>
          </a:p>
        </p:txBody>
      </p:sp>
      <p:sp>
        <p:nvSpPr>
          <p:cNvPr id="9" name="Rectangle 3"/>
          <p:cNvSpPr txBox="1">
            <a:spLocks noChangeArrowheads="1"/>
          </p:cNvSpPr>
          <p:nvPr/>
        </p:nvSpPr>
        <p:spPr bwMode="auto">
          <a:xfrm>
            <a:off x="228600" y="990600"/>
            <a:ext cx="8686800" cy="5638800"/>
          </a:xfrm>
          <a:prstGeom prst="rect">
            <a:avLst/>
          </a:prstGeom>
          <a:noFill/>
          <a:ln w="9525">
            <a:noFill/>
            <a:miter lim="800000"/>
            <a:headEnd/>
            <a:tailEnd/>
          </a:ln>
          <a:effectLst/>
        </p:spPr>
        <p:txBody>
          <a:bodyPr lIns="90488" tIns="44450" rIns="90488" bIns="44450"/>
          <a:lstStyle/>
          <a:p>
            <a:pPr marL="342900" indent="-342900" eaLnBrk="1" hangingPunct="1">
              <a:spcBef>
                <a:spcPts val="600"/>
              </a:spcBef>
              <a:buClr>
                <a:schemeClr val="tx1"/>
              </a:buClr>
              <a:buSzPct val="90000"/>
              <a:buFontTx/>
              <a:buBlip>
                <a:blip r:embed="rId2"/>
              </a:buBlip>
              <a:defRPr/>
            </a:pPr>
            <a:r>
              <a:rPr lang="en-US" altLang="zh-TW" sz="3000" dirty="0">
                <a:effectLst>
                  <a:outerShdw blurRad="38100" dist="38100" dir="2700000" algn="tl">
                    <a:srgbClr val="000000"/>
                  </a:outerShdw>
                </a:effectLst>
                <a:latin typeface="+mn-lt"/>
                <a:ea typeface="新細明體" charset="-120"/>
                <a:cs typeface="Times New Roman" pitchFamily="18" charset="0"/>
              </a:rPr>
              <a:t>For economists, to study the relationship between the bond price (</a:t>
            </a:r>
            <a:r>
              <a:rPr lang="en-US" altLang="zh-TW" sz="3000" i="1" dirty="0">
                <a:effectLst>
                  <a:outerShdw blurRad="38100" dist="38100" dir="2700000" algn="tl">
                    <a:srgbClr val="000000"/>
                  </a:outerShdw>
                </a:effectLst>
                <a:latin typeface="+mn-lt"/>
                <a:ea typeface="新細明體" charset="-120"/>
                <a:cs typeface="Times New Roman" pitchFamily="18" charset="0"/>
              </a:rPr>
              <a:t>P</a:t>
            </a:r>
            <a:r>
              <a:rPr lang="en-US" altLang="zh-TW" sz="3000" dirty="0">
                <a:effectLst>
                  <a:outerShdw blurRad="38100" dist="38100" dir="2700000" algn="tl">
                    <a:srgbClr val="000000"/>
                  </a:outerShdw>
                </a:effectLst>
                <a:latin typeface="+mn-lt"/>
                <a:ea typeface="新細明體" charset="-120"/>
                <a:cs typeface="Times New Roman" pitchFamily="18" charset="0"/>
              </a:rPr>
              <a:t>) and the yield (</a:t>
            </a:r>
            <a:r>
              <a:rPr lang="en-US" altLang="zh-TW" sz="3000" i="1" dirty="0">
                <a:effectLst>
                  <a:outerShdw blurRad="38100" dist="38100" dir="2700000" algn="tl">
                    <a:srgbClr val="000000"/>
                  </a:outerShdw>
                </a:effectLst>
                <a:latin typeface="+mn-lt"/>
                <a:ea typeface="新細明體" charset="-120"/>
                <a:cs typeface="Times New Roman" pitchFamily="18" charset="0"/>
              </a:rPr>
              <a:t>y</a:t>
            </a:r>
            <a:r>
              <a:rPr lang="en-US" altLang="zh-TW" sz="3000" dirty="0">
                <a:effectLst>
                  <a:outerShdw blurRad="38100" dist="38100" dir="2700000" algn="tl">
                    <a:srgbClr val="000000"/>
                  </a:outerShdw>
                </a:effectLst>
                <a:latin typeface="+mn-lt"/>
                <a:ea typeface="新細明體" charset="-120"/>
                <a:cs typeface="Times New Roman" pitchFamily="18" charset="0"/>
              </a:rPr>
              <a:t>)</a:t>
            </a:r>
            <a:r>
              <a:rPr lang="zh-TW" altLang="en-US" sz="3000" dirty="0">
                <a:effectLst>
                  <a:outerShdw blurRad="38100" dist="38100" dir="2700000" algn="tl">
                    <a:srgbClr val="000000"/>
                  </a:outerShdw>
                </a:effectLst>
                <a:latin typeface="+mn-lt"/>
                <a:ea typeface="新細明體" charset="-120"/>
                <a:cs typeface="Times New Roman" pitchFamily="18" charset="0"/>
              </a:rPr>
              <a:t> </a:t>
            </a:r>
            <a:r>
              <a:rPr lang="en-US" altLang="zh-TW" sz="3000" dirty="0">
                <a:effectLst>
                  <a:outerShdw blurRad="38100" dist="38100" dir="2700000" algn="tl">
                    <a:srgbClr val="000000"/>
                  </a:outerShdw>
                </a:effectLst>
                <a:latin typeface="+mn-lt"/>
                <a:ea typeface="新細明體" charset="-120"/>
                <a:cs typeface="Times New Roman" pitchFamily="18" charset="0"/>
              </a:rPr>
              <a:t>(or said the IR risk), the most common way is to calculate the sensitivity </a:t>
            </a:r>
            <a:r>
              <a:rPr lang="en-US" altLang="zh-TW" sz="3000" i="1" dirty="0" err="1">
                <a:effectLst>
                  <a:outerShdw blurRad="38100" dist="38100" dir="2700000" algn="tl">
                    <a:srgbClr val="000000"/>
                  </a:outerShdw>
                </a:effectLst>
                <a:latin typeface="+mn-lt"/>
                <a:ea typeface="新細明體" charset="-120"/>
                <a:cs typeface="Times New Roman" pitchFamily="18" charset="0"/>
              </a:rPr>
              <a:t>dP</a:t>
            </a:r>
            <a:r>
              <a:rPr lang="en-US" altLang="zh-TW" sz="3000" dirty="0">
                <a:effectLst>
                  <a:outerShdw blurRad="38100" dist="38100" dir="2700000" algn="tl">
                    <a:srgbClr val="000000"/>
                  </a:outerShdw>
                </a:effectLst>
                <a:latin typeface="+mn-lt"/>
                <a:ea typeface="新細明體" charset="-120"/>
                <a:cs typeface="Times New Roman" pitchFamily="18" charset="0"/>
              </a:rPr>
              <a:t>/</a:t>
            </a:r>
            <a:r>
              <a:rPr lang="en-US" altLang="zh-TW" sz="3000" i="1" dirty="0" err="1">
                <a:effectLst>
                  <a:outerShdw blurRad="38100" dist="38100" dir="2700000" algn="tl">
                    <a:srgbClr val="000000"/>
                  </a:outerShdw>
                </a:effectLst>
                <a:latin typeface="+mn-lt"/>
                <a:ea typeface="新細明體" charset="-120"/>
                <a:cs typeface="Times New Roman" pitchFamily="18" charset="0"/>
              </a:rPr>
              <a:t>dy</a:t>
            </a:r>
            <a:r>
              <a:rPr lang="en-US" altLang="zh-TW" sz="3000" dirty="0">
                <a:effectLst>
                  <a:outerShdw blurRad="38100" dist="38100" dir="2700000" algn="tl">
                    <a:srgbClr val="000000"/>
                  </a:outerShdw>
                </a:effectLst>
                <a:latin typeface="+mn-lt"/>
                <a:ea typeface="新細明體" charset="-120"/>
                <a:cs typeface="Times New Roman" pitchFamily="18" charset="0"/>
              </a:rPr>
              <a:t> and the </a:t>
            </a:r>
            <a:r>
              <a:rPr lang="en-US" altLang="zh-TW" sz="3000" dirty="0">
                <a:latin typeface="+mn-lt"/>
                <a:ea typeface="新細明體" charset="-120"/>
              </a:rPr>
              <a:t>elasticity </a:t>
            </a:r>
            <a:r>
              <a:rPr lang="en-US" altLang="zh-TW" sz="3000" dirty="0">
                <a:effectLst>
                  <a:outerShdw blurRad="38100" dist="38100" dir="2700000" algn="tl">
                    <a:srgbClr val="000000"/>
                  </a:outerShdw>
                </a:effectLst>
                <a:latin typeface="+mn-lt"/>
                <a:ea typeface="新細明體" charset="-120"/>
              </a:rPr>
              <a:t>(</a:t>
            </a:r>
            <a:r>
              <a:rPr lang="en-US" altLang="zh-TW" sz="3000" i="1" dirty="0" err="1">
                <a:effectLst>
                  <a:outerShdw blurRad="38100" dist="38100" dir="2700000" algn="tl">
                    <a:srgbClr val="000000"/>
                  </a:outerShdw>
                </a:effectLst>
                <a:latin typeface="+mn-lt"/>
                <a:ea typeface="新細明體" charset="-120"/>
              </a:rPr>
              <a:t>dP</a:t>
            </a:r>
            <a:r>
              <a:rPr lang="en-US" altLang="zh-TW" sz="3000" i="1" dirty="0">
                <a:effectLst>
                  <a:outerShdw blurRad="38100" dist="38100" dir="2700000" algn="tl">
                    <a:srgbClr val="000000"/>
                  </a:outerShdw>
                </a:effectLst>
                <a:latin typeface="+mn-lt"/>
                <a:ea typeface="新細明體" charset="-120"/>
              </a:rPr>
              <a:t>/P)</a:t>
            </a:r>
            <a:r>
              <a:rPr lang="en-US" altLang="zh-TW" sz="3000" dirty="0">
                <a:effectLst>
                  <a:outerShdw blurRad="38100" dist="38100" dir="2700000" algn="tl">
                    <a:srgbClr val="000000"/>
                  </a:outerShdw>
                </a:effectLst>
                <a:latin typeface="+mn-lt"/>
                <a:ea typeface="新細明體" charset="-120"/>
              </a:rPr>
              <a:t>/(</a:t>
            </a:r>
            <a:r>
              <a:rPr lang="en-US" altLang="zh-TW" sz="3000" i="1" dirty="0" err="1">
                <a:effectLst>
                  <a:outerShdw blurRad="38100" dist="38100" dir="2700000" algn="tl">
                    <a:srgbClr val="000000"/>
                  </a:outerShdw>
                </a:effectLst>
                <a:latin typeface="+mn-lt"/>
                <a:ea typeface="新細明體" charset="-120"/>
              </a:rPr>
              <a:t>dy</a:t>
            </a:r>
            <a:r>
              <a:rPr lang="en-US" altLang="zh-TW" sz="3000" i="1" dirty="0">
                <a:effectLst>
                  <a:outerShdw blurRad="38100" dist="38100" dir="2700000" algn="tl">
                    <a:srgbClr val="000000"/>
                  </a:outerShdw>
                </a:effectLst>
                <a:latin typeface="+mn-lt"/>
                <a:ea typeface="新細明體" charset="-120"/>
              </a:rPr>
              <a:t>/y)</a:t>
            </a:r>
            <a:endParaRPr lang="en-US" altLang="zh-TW" sz="3000" dirty="0">
              <a:effectLst>
                <a:outerShdw blurRad="38100" dist="38100" dir="2700000" algn="tl">
                  <a:srgbClr val="000000"/>
                </a:outerShdw>
              </a:effectLst>
              <a:latin typeface="+mn-lt"/>
              <a:ea typeface="新細明體" charset="-120"/>
              <a:cs typeface="Times New Roman" pitchFamily="18" charset="0"/>
            </a:endParaRPr>
          </a:p>
          <a:p>
            <a:pPr marL="342900" indent="-342900" eaLnBrk="1" hangingPunct="1">
              <a:spcBef>
                <a:spcPts val="600"/>
              </a:spcBef>
              <a:buClr>
                <a:schemeClr val="tx1"/>
              </a:buClr>
              <a:buSzPct val="90000"/>
              <a:buFontTx/>
              <a:buBlip>
                <a:blip r:embed="rId2"/>
              </a:buBlip>
              <a:defRPr/>
            </a:pPr>
            <a:r>
              <a:rPr lang="en-US" altLang="zh-TW" sz="3000" i="1" dirty="0" err="1">
                <a:effectLst>
                  <a:outerShdw blurRad="38100" dist="38100" dir="2700000" algn="tl">
                    <a:srgbClr val="000000"/>
                  </a:outerShdw>
                </a:effectLst>
                <a:latin typeface="+mn-lt"/>
                <a:ea typeface="新細明體" charset="-120"/>
              </a:rPr>
              <a:t>dP</a:t>
            </a:r>
            <a:r>
              <a:rPr lang="en-US" altLang="zh-TW" sz="3000" dirty="0">
                <a:effectLst>
                  <a:outerShdw blurRad="38100" dist="38100" dir="2700000" algn="tl">
                    <a:srgbClr val="000000"/>
                  </a:outerShdw>
                </a:effectLst>
                <a:latin typeface="+mn-lt"/>
                <a:ea typeface="新細明體" charset="-120"/>
              </a:rPr>
              <a:t>/</a:t>
            </a:r>
            <a:r>
              <a:rPr lang="en-US" altLang="zh-TW" sz="3000" i="1" dirty="0" err="1">
                <a:effectLst>
                  <a:outerShdw blurRad="38100" dist="38100" dir="2700000" algn="tl">
                    <a:srgbClr val="000000"/>
                  </a:outerShdw>
                </a:effectLst>
                <a:latin typeface="+mn-lt"/>
                <a:ea typeface="新細明體" charset="-120"/>
              </a:rPr>
              <a:t>dy</a:t>
            </a:r>
            <a:r>
              <a:rPr lang="en-US" altLang="zh-TW" sz="3000" dirty="0">
                <a:effectLst>
                  <a:outerShdw blurRad="38100" dist="38100" dir="2700000" algn="tl">
                    <a:srgbClr val="000000"/>
                  </a:outerShdw>
                </a:effectLst>
                <a:latin typeface="+mn-lt"/>
                <a:ea typeface="新細明體" charset="-120"/>
              </a:rPr>
              <a:t> is called the </a:t>
            </a:r>
            <a:r>
              <a:rPr lang="en-US" altLang="zh-TW" sz="3000" i="1" dirty="0">
                <a:effectLst>
                  <a:outerShdw blurRad="38100" dist="38100" dir="2700000" algn="tl">
                    <a:srgbClr val="000000"/>
                  </a:outerShdw>
                </a:effectLst>
                <a:latin typeface="+mn-lt"/>
                <a:ea typeface="新細明體" charset="-120"/>
              </a:rPr>
              <a:t>Duration Dollars</a:t>
            </a:r>
            <a:r>
              <a:rPr lang="en-US" altLang="zh-TW" sz="3000" dirty="0">
                <a:effectLst>
                  <a:outerShdw blurRad="38100" dist="38100" dir="2700000" algn="tl">
                    <a:srgbClr val="000000"/>
                  </a:outerShdw>
                </a:effectLst>
                <a:latin typeface="+mn-lt"/>
                <a:ea typeface="新細明體" charset="-120"/>
              </a:rPr>
              <a:t>, which is the sensitivity of the bond price w.r.t. the yield</a:t>
            </a:r>
          </a:p>
          <a:p>
            <a:pPr marL="742950" lvl="1" indent="-285750" eaLnBrk="1" hangingPunct="1">
              <a:spcBef>
                <a:spcPts val="600"/>
              </a:spcBef>
              <a:buClr>
                <a:srgbClr val="FFFFFF"/>
              </a:buClr>
              <a:buFontTx/>
              <a:buChar char="–"/>
              <a:defRPr/>
            </a:pPr>
            <a:r>
              <a:rPr lang="en-US" altLang="zh-TW" sz="2600" i="1" dirty="0" err="1">
                <a:effectLst>
                  <a:outerShdw blurRad="38100" dist="38100" dir="2700000" algn="tl">
                    <a:srgbClr val="000000"/>
                  </a:outerShdw>
                </a:effectLst>
                <a:latin typeface="+mn-lt"/>
                <a:ea typeface="新細明體" charset="-120"/>
              </a:rPr>
              <a:t>dP</a:t>
            </a:r>
            <a:r>
              <a:rPr lang="en-US" altLang="zh-TW" sz="2600" dirty="0">
                <a:effectLst>
                  <a:outerShdw blurRad="38100" dist="38100" dir="2700000" algn="tl">
                    <a:srgbClr val="000000"/>
                  </a:outerShdw>
                </a:effectLst>
                <a:latin typeface="+mn-lt"/>
                <a:ea typeface="新細明體" charset="-120"/>
              </a:rPr>
              <a:t>/</a:t>
            </a:r>
            <a:r>
              <a:rPr lang="en-US" altLang="zh-TW" sz="2600" i="1" dirty="0" err="1">
                <a:effectLst>
                  <a:outerShdw blurRad="38100" dist="38100" dir="2700000" algn="tl">
                    <a:srgbClr val="000000"/>
                  </a:outerShdw>
                </a:effectLst>
                <a:latin typeface="+mn-lt"/>
                <a:ea typeface="新細明體" charset="-120"/>
              </a:rPr>
              <a:t>dy</a:t>
            </a:r>
            <a:r>
              <a:rPr lang="en-US" altLang="zh-TW" sz="2600" dirty="0">
                <a:effectLst>
                  <a:outerShdw blurRad="38100" dist="38100" dir="2700000" algn="tl">
                    <a:srgbClr val="000000"/>
                  </a:outerShdw>
                </a:effectLst>
                <a:latin typeface="+mn-lt"/>
                <a:ea typeface="新細明體" charset="-120"/>
              </a:rPr>
              <a:t> is size dependent, i.e., for </a:t>
            </a:r>
            <a:r>
              <a:rPr lang="en-US" altLang="zh-TW" sz="2600" i="1" dirty="0">
                <a:effectLst>
                  <a:outerShdw blurRad="38100" dist="38100" dir="2700000" algn="tl">
                    <a:srgbClr val="000000"/>
                  </a:outerShdw>
                </a:effectLst>
                <a:latin typeface="+mn-lt"/>
                <a:ea typeface="新細明體" charset="-120"/>
              </a:rPr>
              <a:t>P</a:t>
            </a:r>
            <a:r>
              <a:rPr lang="en-US" altLang="zh-TW" sz="2600" baseline="-25000" dirty="0">
                <a:effectLst>
                  <a:outerShdw blurRad="38100" dist="38100" dir="2700000" algn="tl">
                    <a:srgbClr val="000000"/>
                  </a:outerShdw>
                </a:effectLst>
                <a:latin typeface="+mn-lt"/>
                <a:ea typeface="新細明體" charset="-120"/>
              </a:rPr>
              <a:t>1</a:t>
            </a:r>
            <a:r>
              <a:rPr lang="en-US" altLang="zh-TW" sz="2600" dirty="0">
                <a:effectLst>
                  <a:outerShdw blurRad="38100" dist="38100" dir="2700000" algn="tl">
                    <a:srgbClr val="000000"/>
                  </a:outerShdw>
                </a:effectLst>
                <a:latin typeface="+mn-lt"/>
                <a:ea typeface="新細明體" charset="-120"/>
              </a:rPr>
              <a:t> = 100</a:t>
            </a:r>
            <a:r>
              <a:rPr lang="en-US" altLang="zh-TW" sz="2600" i="1" dirty="0">
                <a:effectLst>
                  <a:outerShdw blurRad="38100" dist="38100" dir="2700000" algn="tl">
                    <a:srgbClr val="000000"/>
                  </a:outerShdw>
                </a:effectLst>
                <a:latin typeface="+mn-lt"/>
                <a:ea typeface="新細明體" charset="-120"/>
              </a:rPr>
              <a:t>P</a:t>
            </a:r>
            <a:r>
              <a:rPr lang="en-US" altLang="zh-TW" sz="2600" baseline="-25000" dirty="0">
                <a:effectLst>
                  <a:outerShdw blurRad="38100" dist="38100" dir="2700000" algn="tl">
                    <a:srgbClr val="000000"/>
                  </a:outerShdw>
                </a:effectLst>
                <a:latin typeface="+mn-lt"/>
                <a:ea typeface="新細明體" charset="-120"/>
              </a:rPr>
              <a:t>2</a:t>
            </a:r>
            <a:r>
              <a:rPr lang="en-US" altLang="zh-TW" sz="2600" dirty="0">
                <a:effectLst>
                  <a:outerShdw blurRad="38100" dist="38100" dir="2700000" algn="tl">
                    <a:srgbClr val="000000"/>
                  </a:outerShdw>
                </a:effectLst>
                <a:latin typeface="+mn-lt"/>
                <a:ea typeface="新細明體" charset="-120"/>
              </a:rPr>
              <a:t>, with other features held the same, </a:t>
            </a:r>
            <a:r>
              <a:rPr lang="en-US" altLang="zh-TW" sz="2600" i="1" dirty="0">
                <a:effectLst>
                  <a:outerShdw blurRad="38100" dist="38100" dir="2700000" algn="tl">
                    <a:srgbClr val="000000"/>
                  </a:outerShdw>
                </a:effectLst>
                <a:latin typeface="+mn-lt"/>
                <a:ea typeface="新細明體" charset="-120"/>
              </a:rPr>
              <a:t>dP</a:t>
            </a:r>
            <a:r>
              <a:rPr lang="en-US" altLang="zh-TW" sz="2600" baseline="-25000" dirty="0">
                <a:effectLst>
                  <a:outerShdw blurRad="38100" dist="38100" dir="2700000" algn="tl">
                    <a:srgbClr val="000000"/>
                  </a:outerShdw>
                </a:effectLst>
                <a:latin typeface="+mn-lt"/>
                <a:ea typeface="新細明體" charset="-120"/>
              </a:rPr>
              <a:t>1</a:t>
            </a:r>
            <a:r>
              <a:rPr lang="en-US" altLang="zh-TW" sz="2600" dirty="0">
                <a:effectLst>
                  <a:outerShdw blurRad="38100" dist="38100" dir="2700000" algn="tl">
                    <a:srgbClr val="000000"/>
                  </a:outerShdw>
                </a:effectLst>
                <a:latin typeface="+mn-lt"/>
                <a:ea typeface="新細明體" charset="-120"/>
              </a:rPr>
              <a:t>/</a:t>
            </a:r>
            <a:r>
              <a:rPr lang="en-US" altLang="zh-TW" sz="2600" i="1" dirty="0" err="1">
                <a:effectLst>
                  <a:outerShdw blurRad="38100" dist="38100" dir="2700000" algn="tl">
                    <a:srgbClr val="000000"/>
                  </a:outerShdw>
                </a:effectLst>
                <a:latin typeface="+mn-lt"/>
                <a:ea typeface="新細明體" charset="-120"/>
              </a:rPr>
              <a:t>dy</a:t>
            </a:r>
            <a:r>
              <a:rPr lang="en-US" altLang="zh-TW" sz="2600" i="1" dirty="0">
                <a:effectLst>
                  <a:outerShdw blurRad="38100" dist="38100" dir="2700000" algn="tl">
                    <a:srgbClr val="000000"/>
                  </a:outerShdw>
                </a:effectLst>
                <a:latin typeface="+mn-lt"/>
                <a:ea typeface="新細明體" charset="-120"/>
              </a:rPr>
              <a:t> = </a:t>
            </a:r>
            <a:r>
              <a:rPr lang="en-US" altLang="zh-TW" sz="2600" dirty="0">
                <a:effectLst>
                  <a:outerShdw blurRad="38100" dist="38100" dir="2700000" algn="tl">
                    <a:srgbClr val="000000"/>
                  </a:outerShdw>
                </a:effectLst>
                <a:latin typeface="+mn-lt"/>
                <a:ea typeface="新細明體" charset="-120"/>
              </a:rPr>
              <a:t>100</a:t>
            </a:r>
            <a:r>
              <a:rPr lang="en-US" altLang="zh-TW" sz="2600" i="1" dirty="0">
                <a:effectLst>
                  <a:outerShdw blurRad="38100" dist="38100" dir="2700000" algn="tl">
                    <a:srgbClr val="000000"/>
                  </a:outerShdw>
                </a:effectLst>
                <a:latin typeface="+mn-lt"/>
                <a:ea typeface="新細明體" charset="-120"/>
              </a:rPr>
              <a:t> dP</a:t>
            </a:r>
            <a:r>
              <a:rPr lang="en-US" altLang="zh-TW" sz="2600" baseline="-25000" dirty="0">
                <a:effectLst>
                  <a:outerShdw blurRad="38100" dist="38100" dir="2700000" algn="tl">
                    <a:srgbClr val="000000"/>
                  </a:outerShdw>
                </a:effectLst>
                <a:latin typeface="+mn-lt"/>
                <a:ea typeface="新細明體" charset="-120"/>
              </a:rPr>
              <a:t>2</a:t>
            </a:r>
            <a:r>
              <a:rPr lang="en-US" altLang="zh-TW" sz="2600" dirty="0">
                <a:effectLst>
                  <a:outerShdw blurRad="38100" dist="38100" dir="2700000" algn="tl">
                    <a:srgbClr val="000000"/>
                  </a:outerShdw>
                </a:effectLst>
                <a:latin typeface="+mn-lt"/>
                <a:ea typeface="新細明體" charset="-120"/>
              </a:rPr>
              <a:t>/</a:t>
            </a:r>
            <a:r>
              <a:rPr lang="en-US" altLang="zh-TW" sz="2600" i="1" dirty="0" err="1">
                <a:effectLst>
                  <a:outerShdw blurRad="38100" dist="38100" dir="2700000" algn="tl">
                    <a:srgbClr val="000000"/>
                  </a:outerShdw>
                </a:effectLst>
                <a:latin typeface="+mn-lt"/>
                <a:ea typeface="新細明體" charset="-120"/>
              </a:rPr>
              <a:t>dy</a:t>
            </a:r>
            <a:endParaRPr lang="en-US" altLang="zh-TW" sz="2600" i="1" dirty="0">
              <a:effectLst>
                <a:outerShdw blurRad="38100" dist="38100" dir="2700000" algn="tl">
                  <a:srgbClr val="000000"/>
                </a:outerShdw>
              </a:effectLst>
              <a:latin typeface="+mn-lt"/>
              <a:ea typeface="新細明體" charset="-120"/>
            </a:endParaRPr>
          </a:p>
          <a:p>
            <a:pPr marL="742950" lvl="1" indent="-285750" eaLnBrk="1" hangingPunct="1">
              <a:spcBef>
                <a:spcPts val="600"/>
              </a:spcBef>
              <a:buClr>
                <a:srgbClr val="FFFFFF"/>
              </a:buClr>
              <a:buFontTx/>
              <a:buChar char="–"/>
              <a:defRPr/>
            </a:pPr>
            <a:r>
              <a:rPr lang="en-US" altLang="zh-TW" sz="2600" dirty="0">
                <a:effectLst>
                  <a:outerShdw blurRad="38100" dist="38100" dir="2700000" algn="tl">
                    <a:srgbClr val="000000"/>
                  </a:outerShdw>
                </a:effectLst>
                <a:latin typeface="+mn-lt"/>
                <a:ea typeface="新細明體" charset="-120"/>
              </a:rPr>
              <a:t>The aspect of </a:t>
            </a:r>
            <a:r>
              <a:rPr lang="en-US" altLang="zh-TW" sz="2600" i="1" dirty="0">
                <a:effectLst>
                  <a:outerShdw blurRad="38100" dist="38100" dir="2700000" algn="tl">
                    <a:srgbClr val="000000"/>
                  </a:outerShdw>
                </a:effectLst>
                <a:latin typeface="+mn-lt"/>
                <a:ea typeface="新細明體" charset="-120"/>
              </a:rPr>
              <a:t>Duration Dollars</a:t>
            </a:r>
            <a:r>
              <a:rPr lang="en-US" altLang="zh-TW" sz="2600" dirty="0">
                <a:effectLst>
                  <a:outerShdw blurRad="38100" dist="38100" dir="2700000" algn="tl">
                    <a:srgbClr val="000000"/>
                  </a:outerShdw>
                </a:effectLst>
                <a:latin typeface="+mn-lt"/>
                <a:ea typeface="新細明體" charset="-120"/>
              </a:rPr>
              <a:t> is very important for the IR risk management in practice. However, this chapter does not put focus on this topic</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81000" y="914400"/>
            <a:ext cx="8458200" cy="5562600"/>
          </a:xfrm>
          <a:prstGeom prst="rect">
            <a:avLst/>
          </a:prstGeom>
          <a:noFill/>
          <a:ln w="9525">
            <a:noFill/>
            <a:miter lim="800000"/>
            <a:headEnd/>
            <a:tailEnd/>
          </a:ln>
          <a:effectLst/>
        </p:spPr>
        <p:txBody>
          <a:bodyPr lIns="90488" tIns="44450" rIns="90488" bIns="44450"/>
          <a:lstStyle/>
          <a:p>
            <a:pPr marL="342900" indent="-342900" eaLnBrk="1" hangingPunct="1">
              <a:lnSpc>
                <a:spcPct val="97000"/>
              </a:lnSpc>
              <a:spcBef>
                <a:spcPts val="600"/>
              </a:spcBef>
              <a:buClr>
                <a:schemeClr val="tx1"/>
              </a:buClr>
              <a:buSzPct val="90000"/>
              <a:buFontTx/>
              <a:buBlip>
                <a:blip r:embed="rId2"/>
              </a:buBlip>
              <a:defRPr/>
            </a:pPr>
            <a:r>
              <a:rPr lang="en-US" altLang="zh-TW" sz="3000" dirty="0">
                <a:effectLst>
                  <a:outerShdw blurRad="38100" dist="38100" dir="2700000" algn="tl">
                    <a:srgbClr val="000000"/>
                  </a:outerShdw>
                </a:effectLst>
                <a:latin typeface="+mn-lt"/>
                <a:ea typeface="新細明體" charset="-120"/>
              </a:rPr>
              <a:t>The </a:t>
            </a:r>
            <a:r>
              <a:rPr lang="en-US" altLang="zh-TW" sz="3000" dirty="0">
                <a:solidFill>
                  <a:srgbClr val="FFFFFF"/>
                </a:solidFill>
                <a:latin typeface="+mn-lt"/>
                <a:ea typeface="新細明體" charset="-120"/>
              </a:rPr>
              <a:t>elasticity </a:t>
            </a:r>
            <a:r>
              <a:rPr lang="en-US" altLang="zh-TW" sz="3000" dirty="0">
                <a:solidFill>
                  <a:srgbClr val="FFFFFF"/>
                </a:solidFill>
                <a:effectLst>
                  <a:outerShdw blurRad="38100" dist="38100" dir="2700000" algn="tl">
                    <a:srgbClr val="000000"/>
                  </a:outerShdw>
                </a:effectLst>
                <a:latin typeface="+mn-lt"/>
                <a:ea typeface="新細明體" charset="-120"/>
                <a:cs typeface="Times New Roman" pitchFamily="18" charset="0"/>
              </a:rPr>
              <a:t>(</a:t>
            </a:r>
            <a:r>
              <a:rPr lang="en-US" altLang="zh-TW" sz="3000" i="1" dirty="0" err="1">
                <a:solidFill>
                  <a:srgbClr val="FFFFFF"/>
                </a:solidFill>
                <a:effectLst>
                  <a:outerShdw blurRad="38100" dist="38100" dir="2700000" algn="tl">
                    <a:srgbClr val="000000"/>
                  </a:outerShdw>
                </a:effectLst>
                <a:latin typeface="+mn-lt"/>
                <a:ea typeface="新細明體" charset="-120"/>
                <a:cs typeface="Times New Roman" pitchFamily="18" charset="0"/>
              </a:rPr>
              <a:t>dP</a:t>
            </a:r>
            <a:r>
              <a:rPr lang="en-US" altLang="zh-TW" sz="3000" i="1" dirty="0">
                <a:solidFill>
                  <a:srgbClr val="FFFFFF"/>
                </a:solidFill>
                <a:effectLst>
                  <a:outerShdw blurRad="38100" dist="38100" dir="2700000" algn="tl">
                    <a:srgbClr val="000000"/>
                  </a:outerShdw>
                </a:effectLst>
                <a:latin typeface="+mn-lt"/>
                <a:ea typeface="新細明體" charset="-120"/>
                <a:cs typeface="Times New Roman" pitchFamily="18" charset="0"/>
              </a:rPr>
              <a:t>/P)</a:t>
            </a:r>
            <a:r>
              <a:rPr lang="en-US" altLang="zh-TW" sz="3000" dirty="0">
                <a:solidFill>
                  <a:srgbClr val="FFFFFF"/>
                </a:solidFill>
                <a:effectLst>
                  <a:outerShdw blurRad="38100" dist="38100" dir="2700000" algn="tl">
                    <a:srgbClr val="000000"/>
                  </a:outerShdw>
                </a:effectLst>
                <a:latin typeface="+mn-lt"/>
                <a:ea typeface="新細明體" charset="-120"/>
                <a:cs typeface="Times New Roman" pitchFamily="18" charset="0"/>
              </a:rPr>
              <a:t>/(</a:t>
            </a:r>
            <a:r>
              <a:rPr lang="en-US" altLang="zh-TW" sz="3000" i="1" dirty="0" err="1">
                <a:solidFill>
                  <a:srgbClr val="FFFFFF"/>
                </a:solidFill>
                <a:effectLst>
                  <a:outerShdw blurRad="38100" dist="38100" dir="2700000" algn="tl">
                    <a:srgbClr val="000000"/>
                  </a:outerShdw>
                </a:effectLst>
                <a:latin typeface="+mn-lt"/>
                <a:ea typeface="新細明體" charset="-120"/>
                <a:cs typeface="Times New Roman" pitchFamily="18" charset="0"/>
              </a:rPr>
              <a:t>dy</a:t>
            </a:r>
            <a:r>
              <a:rPr lang="en-US" altLang="zh-TW" sz="3000" i="1" dirty="0">
                <a:solidFill>
                  <a:srgbClr val="FFFFFF"/>
                </a:solidFill>
                <a:effectLst>
                  <a:outerShdw blurRad="38100" dist="38100" dir="2700000" algn="tl">
                    <a:srgbClr val="000000"/>
                  </a:outerShdw>
                </a:effectLst>
                <a:latin typeface="+mn-lt"/>
                <a:ea typeface="新細明體" charset="-120"/>
                <a:cs typeface="Times New Roman" pitchFamily="18" charset="0"/>
              </a:rPr>
              <a:t>/y) </a:t>
            </a:r>
            <a:r>
              <a:rPr lang="en-US" altLang="zh-TW" sz="3000" dirty="0">
                <a:solidFill>
                  <a:srgbClr val="FFFFFF"/>
                </a:solidFill>
                <a:effectLst>
                  <a:outerShdw blurRad="38100" dist="38100" dir="2700000" algn="tl">
                    <a:srgbClr val="000000"/>
                  </a:outerShdw>
                </a:effectLst>
                <a:latin typeface="+mn-lt"/>
                <a:ea typeface="新細明體" charset="-120"/>
                <a:cs typeface="Times New Roman" pitchFamily="18" charset="0"/>
              </a:rPr>
              <a:t>is an alternative to measure the IR risk and it is size independent since it measures the impact of the percentage change in the yield on the percentage change in the bond price</a:t>
            </a:r>
            <a:endParaRPr lang="en-US" altLang="zh-TW" sz="3000" dirty="0">
              <a:effectLst>
                <a:outerShdw blurRad="38100" dist="38100" dir="2700000" algn="tl">
                  <a:srgbClr val="000000"/>
                </a:outerShdw>
              </a:effectLst>
              <a:latin typeface="+mn-lt"/>
              <a:ea typeface="新細明體" charset="-120"/>
            </a:endParaRPr>
          </a:p>
          <a:p>
            <a:pPr marL="342900" indent="-342900" eaLnBrk="1" hangingPunct="1">
              <a:lnSpc>
                <a:spcPct val="97000"/>
              </a:lnSpc>
              <a:spcBef>
                <a:spcPts val="600"/>
              </a:spcBef>
              <a:buClr>
                <a:schemeClr val="tx1"/>
              </a:buClr>
              <a:buSzPct val="90000"/>
              <a:buFontTx/>
              <a:buBlip>
                <a:blip r:embed="rId2"/>
              </a:buBlip>
              <a:defRPr/>
            </a:pPr>
            <a:r>
              <a:rPr lang="en-US" altLang="zh-TW" sz="3000" dirty="0">
                <a:effectLst>
                  <a:outerShdw blurRad="38100" dist="38100" dir="2700000" algn="tl">
                    <a:srgbClr val="000000"/>
                  </a:outerShdw>
                </a:effectLst>
                <a:latin typeface="+mn-lt"/>
                <a:ea typeface="新細明體" charset="-120"/>
              </a:rPr>
              <a:t>Calculating (</a:t>
            </a:r>
            <a:r>
              <a:rPr lang="en-US" altLang="zh-TW" sz="3000" i="1" dirty="0" err="1">
                <a:effectLst>
                  <a:outerShdw blurRad="38100" dist="38100" dir="2700000" algn="tl">
                    <a:srgbClr val="000000"/>
                  </a:outerShdw>
                </a:effectLst>
                <a:latin typeface="+mn-lt"/>
                <a:ea typeface="新細明體" charset="-120"/>
              </a:rPr>
              <a:t>dP</a:t>
            </a:r>
            <a:r>
              <a:rPr lang="en-US" altLang="zh-TW" sz="3000" i="1" dirty="0">
                <a:effectLst>
                  <a:outerShdw blurRad="38100" dist="38100" dir="2700000" algn="tl">
                    <a:srgbClr val="000000"/>
                  </a:outerShdw>
                </a:effectLst>
                <a:latin typeface="+mn-lt"/>
                <a:ea typeface="新細明體" charset="-120"/>
              </a:rPr>
              <a:t>/P)</a:t>
            </a:r>
            <a:r>
              <a:rPr lang="en-US" altLang="zh-TW" sz="3000" dirty="0">
                <a:effectLst>
                  <a:outerShdw blurRad="38100" dist="38100" dir="2700000" algn="tl">
                    <a:srgbClr val="000000"/>
                  </a:outerShdw>
                </a:effectLst>
                <a:latin typeface="+mn-lt"/>
                <a:ea typeface="新細明體" charset="-120"/>
              </a:rPr>
              <a:t>/(</a:t>
            </a:r>
            <a:r>
              <a:rPr lang="en-US" altLang="zh-TW" sz="3000" i="1" dirty="0" err="1">
                <a:effectLst>
                  <a:outerShdw blurRad="38100" dist="38100" dir="2700000" algn="tl">
                    <a:srgbClr val="000000"/>
                  </a:outerShdw>
                </a:effectLst>
                <a:latin typeface="+mn-lt"/>
                <a:ea typeface="新細明體" charset="-120"/>
              </a:rPr>
              <a:t>dy</a:t>
            </a:r>
            <a:r>
              <a:rPr lang="en-US" altLang="zh-TW" sz="3000" i="1" dirty="0">
                <a:effectLst>
                  <a:outerShdw blurRad="38100" dist="38100" dir="2700000" algn="tl">
                    <a:srgbClr val="000000"/>
                  </a:outerShdw>
                </a:effectLst>
                <a:latin typeface="+mn-lt"/>
                <a:ea typeface="新細明體" charset="-120"/>
              </a:rPr>
              <a:t>/y)</a:t>
            </a:r>
            <a:r>
              <a:rPr lang="en-US" altLang="zh-TW" sz="3000" dirty="0">
                <a:effectLst>
                  <a:outerShdw blurRad="38100" dist="38100" dir="2700000" algn="tl">
                    <a:srgbClr val="000000"/>
                  </a:outerShdw>
                </a:effectLst>
                <a:latin typeface="+mn-lt"/>
                <a:ea typeface="新細明體" charset="-120"/>
              </a:rPr>
              <a:t> is meaningless because we never talk about the percentage change of IRs in the financial market </a:t>
            </a:r>
          </a:p>
          <a:p>
            <a:pPr marL="742950" lvl="1" indent="-285750" eaLnBrk="1" hangingPunct="1">
              <a:lnSpc>
                <a:spcPct val="97000"/>
              </a:lnSpc>
              <a:spcBef>
                <a:spcPts val="600"/>
              </a:spcBef>
              <a:buClr>
                <a:srgbClr val="FFFFFF"/>
              </a:buClr>
              <a:buFontTx/>
              <a:buChar char="–"/>
              <a:defRPr/>
            </a:pPr>
            <a:r>
              <a:rPr lang="en-US" altLang="zh-TW" sz="2600" kern="0" dirty="0">
                <a:solidFill>
                  <a:srgbClr val="FFFFFF"/>
                </a:solidFill>
                <a:effectLst>
                  <a:outerShdw blurRad="38100" dist="38100" dir="2700000" algn="tl">
                    <a:srgbClr val="000000"/>
                  </a:outerShdw>
                </a:effectLst>
                <a:latin typeface="Arial"/>
                <a:ea typeface="新細明體" charset="-120"/>
              </a:rPr>
              <a:t>How to describe the change of the IR from 5% to 6%?</a:t>
            </a:r>
            <a:endParaRPr lang="en-US" altLang="zh-TW" sz="3000" dirty="0">
              <a:effectLst>
                <a:outerShdw blurRad="38100" dist="38100" dir="2700000" algn="tl">
                  <a:srgbClr val="000000"/>
                </a:outerShdw>
              </a:effectLst>
              <a:latin typeface="+mn-lt"/>
              <a:ea typeface="新細明體" charset="-120"/>
            </a:endParaRPr>
          </a:p>
          <a:p>
            <a:pPr marL="342900" indent="-342900" eaLnBrk="1" hangingPunct="1">
              <a:lnSpc>
                <a:spcPct val="97000"/>
              </a:lnSpc>
              <a:spcBef>
                <a:spcPts val="600"/>
              </a:spcBef>
              <a:buClr>
                <a:schemeClr val="tx1"/>
              </a:buClr>
              <a:buSzPct val="90000"/>
              <a:buFontTx/>
              <a:buBlip>
                <a:blip r:embed="rId2"/>
              </a:buBlip>
              <a:defRPr/>
            </a:pPr>
            <a:r>
              <a:rPr lang="en-US" altLang="zh-TW" sz="3000" dirty="0">
                <a:effectLst>
                  <a:outerShdw blurRad="38100" dist="38100" dir="2700000" algn="tl">
                    <a:srgbClr val="000000"/>
                  </a:outerShdw>
                </a:effectLst>
                <a:latin typeface="+mn-lt"/>
                <a:ea typeface="新細明體" charset="-120"/>
              </a:rPr>
              <a:t>So, we calculate (</a:t>
            </a:r>
            <a:r>
              <a:rPr lang="en-US" altLang="zh-TW" sz="3000" i="1" dirty="0" err="1">
                <a:effectLst>
                  <a:outerShdw blurRad="38100" dist="38100" dir="2700000" algn="tl">
                    <a:srgbClr val="000000"/>
                  </a:outerShdw>
                </a:effectLst>
                <a:latin typeface="+mn-lt"/>
                <a:ea typeface="新細明體" charset="-120"/>
              </a:rPr>
              <a:t>dP</a:t>
            </a:r>
            <a:r>
              <a:rPr lang="en-US" altLang="zh-TW" sz="3000" i="1" dirty="0">
                <a:effectLst>
                  <a:outerShdw blurRad="38100" dist="38100" dir="2700000" algn="tl">
                    <a:srgbClr val="000000"/>
                  </a:outerShdw>
                </a:effectLst>
                <a:latin typeface="+mn-lt"/>
                <a:ea typeface="新細明體" charset="-120"/>
              </a:rPr>
              <a:t>/P)</a:t>
            </a:r>
            <a:r>
              <a:rPr lang="en-US" altLang="zh-TW" sz="3000" dirty="0">
                <a:effectLst>
                  <a:outerShdw blurRad="38100" dist="38100" dir="2700000" algn="tl">
                    <a:srgbClr val="000000"/>
                  </a:outerShdw>
                </a:effectLst>
                <a:latin typeface="+mn-lt"/>
                <a:ea typeface="新細明體" charset="-120"/>
              </a:rPr>
              <a:t>/</a:t>
            </a:r>
            <a:r>
              <a:rPr lang="en-US" altLang="zh-TW" sz="3000" i="1" dirty="0" err="1">
                <a:effectLst>
                  <a:outerShdw blurRad="38100" dist="38100" dir="2700000" algn="tl">
                    <a:srgbClr val="000000"/>
                  </a:outerShdw>
                </a:effectLst>
                <a:latin typeface="+mn-lt"/>
                <a:ea typeface="新細明體" charset="-120"/>
              </a:rPr>
              <a:t>dy</a:t>
            </a:r>
            <a:r>
              <a:rPr lang="en-US" altLang="zh-TW" sz="3000" dirty="0">
                <a:effectLst>
                  <a:outerShdw blurRad="38100" dist="38100" dir="2700000" algn="tl">
                    <a:srgbClr val="000000"/>
                  </a:outerShdw>
                </a:effectLst>
                <a:latin typeface="+mn-lt"/>
                <a:ea typeface="新細明體" charset="-120"/>
              </a:rPr>
              <a:t>, which measures the sensitivity of the percentage change in the bond price with the level change of the yield</a:t>
            </a:r>
          </a:p>
          <a:p>
            <a:pPr marL="342900" indent="-342900" eaLnBrk="1" hangingPunct="1">
              <a:lnSpc>
                <a:spcPct val="97000"/>
              </a:lnSpc>
              <a:spcBef>
                <a:spcPts val="600"/>
              </a:spcBef>
              <a:buClr>
                <a:schemeClr val="tx1"/>
              </a:buClr>
              <a:buSzPct val="90000"/>
              <a:buFont typeface="Wingdings" pitchFamily="2" charset="2"/>
              <a:buBlip>
                <a:blip r:embed="rId2"/>
              </a:buBlip>
              <a:defRPr/>
            </a:pPr>
            <a:endParaRPr lang="en-US" altLang="zh-TW" sz="3000" dirty="0">
              <a:effectLst>
                <a:outerShdw blurRad="38100" dist="38100" dir="2700000" algn="tl">
                  <a:srgbClr val="000000"/>
                </a:outerShdw>
              </a:effectLst>
              <a:latin typeface="+mn-lt"/>
              <a:ea typeface="新細明體" charset="-120"/>
            </a:endParaRPr>
          </a:p>
          <a:p>
            <a:pPr marL="342900" indent="-342900" eaLnBrk="1" hangingPunct="1">
              <a:lnSpc>
                <a:spcPct val="97000"/>
              </a:lnSpc>
              <a:spcBef>
                <a:spcPts val="600"/>
              </a:spcBef>
              <a:buClr>
                <a:schemeClr val="tx1"/>
              </a:buClr>
              <a:buSzPct val="90000"/>
              <a:buFont typeface="Wingdings" pitchFamily="2" charset="2"/>
              <a:buBlip>
                <a:blip r:embed="rId2"/>
              </a:buBlip>
              <a:defRPr/>
            </a:pPr>
            <a:endParaRPr lang="en-US" altLang="zh-TW" sz="3000" dirty="0">
              <a:effectLst>
                <a:outerShdw blurRad="38100" dist="38100" dir="2700000" algn="tl">
                  <a:srgbClr val="000000"/>
                </a:outerShdw>
              </a:effectLst>
              <a:latin typeface="+mn-lt"/>
              <a:ea typeface="新細明體" charset="-120"/>
            </a:endParaRPr>
          </a:p>
        </p:txBody>
      </p:sp>
      <p:sp>
        <p:nvSpPr>
          <p:cNvPr id="22531" name="Rectangle 2"/>
          <p:cNvSpPr>
            <a:spLocks noGrp="1" noChangeArrowheads="1"/>
          </p:cNvSpPr>
          <p:nvPr>
            <p:ph type="title"/>
          </p:nvPr>
        </p:nvSpPr>
        <p:spPr>
          <a:xfrm>
            <a:off x="0" y="152400"/>
            <a:ext cx="9144000" cy="723900"/>
          </a:xfrm>
          <a:noFill/>
        </p:spPr>
        <p:txBody>
          <a:bodyPr lIns="90488" tIns="44450" rIns="90488" bIns="44450" anchor="b"/>
          <a:lstStyle/>
          <a:p>
            <a:pPr eaLnBrk="1" hangingPunct="1"/>
            <a:r>
              <a:rPr lang="en-US" altLang="zh-TW" sz="3600" dirty="0">
                <a:ea typeface="新細明體" charset="-120"/>
              </a:rPr>
              <a:t>Duration Measures the IR Risk</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p14="http://schemas.microsoft.com/office/powerpoint/2010/main" val="2351958616"/>
              </p:ext>
            </p:extLst>
          </p:nvPr>
        </p:nvGraphicFramePr>
        <p:xfrm>
          <a:off x="1645920" y="2514600"/>
          <a:ext cx="5212080" cy="2620944"/>
        </p:xfrm>
        <a:graphic>
          <a:graphicData uri="http://schemas.openxmlformats.org/presentationml/2006/ole">
            <mc:AlternateContent xmlns:mc="http://schemas.openxmlformats.org/markup-compatibility/2006">
              <mc:Choice xmlns:v="urn:schemas-microsoft-com:vml" Requires="v">
                <p:oleObj spid="_x0000_s2321" name="Equation" r:id="rId3" imgW="4343400" imgH="2184120" progId="Equation.DSMT4">
                  <p:embed/>
                </p:oleObj>
              </mc:Choice>
              <mc:Fallback>
                <p:oleObj name="Equation" r:id="rId3" imgW="4343400" imgH="218412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920" y="2514600"/>
                        <a:ext cx="5212080" cy="2620944"/>
                      </a:xfrm>
                      <a:prstGeom prst="rect">
                        <a:avLst/>
                      </a:prstGeom>
                      <a:solidFill>
                        <a:schemeClr val="tx1"/>
                      </a:solidFill>
                    </p:spPr>
                  </p:pic>
                </p:oleObj>
              </mc:Fallback>
            </mc:AlternateContent>
          </a:graphicData>
        </a:graphic>
      </p:graphicFrame>
      <p:sp>
        <p:nvSpPr>
          <p:cNvPr id="9" name="Rectangle 3"/>
          <p:cNvSpPr txBox="1">
            <a:spLocks noChangeArrowheads="1"/>
          </p:cNvSpPr>
          <p:nvPr/>
        </p:nvSpPr>
        <p:spPr bwMode="auto">
          <a:xfrm>
            <a:off x="76200" y="990600"/>
            <a:ext cx="8915400" cy="1981200"/>
          </a:xfrm>
          <a:prstGeom prst="rect">
            <a:avLst/>
          </a:prstGeom>
          <a:noFill/>
          <a:ln w="9525">
            <a:noFill/>
            <a:miter lim="800000"/>
            <a:headEnd/>
            <a:tailEnd/>
          </a:ln>
          <a:effectLst/>
        </p:spPr>
        <p:txBody>
          <a:bodyPr lIns="90488" tIns="44450" rIns="90488" bIns="44450"/>
          <a:lstStyle/>
          <a:p>
            <a:pPr marL="342900" indent="-342900" eaLnBrk="1" hangingPunct="1">
              <a:spcBef>
                <a:spcPct val="20000"/>
              </a:spcBef>
              <a:buClr>
                <a:schemeClr val="tx1"/>
              </a:buClr>
              <a:buSzPct val="90000"/>
              <a:buFontTx/>
              <a:buBlip>
                <a:blip r:embed="rId5"/>
              </a:buBlip>
              <a:defRPr/>
            </a:pPr>
            <a:r>
              <a:rPr lang="en-US" altLang="zh-TW" sz="3000" i="1" dirty="0">
                <a:effectLst>
                  <a:outerShdw blurRad="38100" dist="38100" dir="2700000" algn="tl">
                    <a:srgbClr val="000000"/>
                  </a:outerShdw>
                </a:effectLst>
                <a:latin typeface="+mn-lt"/>
                <a:ea typeface="新細明體" charset="-120"/>
                <a:cs typeface="Times New Roman" pitchFamily="18" charset="0"/>
              </a:rPr>
              <a:t>D</a:t>
            </a:r>
            <a:r>
              <a:rPr lang="en-US" altLang="zh-TW" sz="3000" i="1" baseline="30000" dirty="0">
                <a:effectLst>
                  <a:outerShdw blurRad="38100" dist="38100" dir="2700000" algn="tl">
                    <a:srgbClr val="000000"/>
                  </a:outerShdw>
                </a:effectLst>
                <a:latin typeface="+mn-lt"/>
                <a:ea typeface="新細明體" charset="-120"/>
                <a:cs typeface="Times New Roman" pitchFamily="18" charset="0"/>
              </a:rPr>
              <a:t>*</a:t>
            </a:r>
            <a:r>
              <a:rPr lang="en-US" altLang="zh-TW" sz="3000" i="1" dirty="0">
                <a:effectLst>
                  <a:outerShdw blurRad="38100" dist="38100" dir="2700000" algn="tl">
                    <a:srgbClr val="000000"/>
                  </a:outerShdw>
                </a:effectLst>
                <a:latin typeface="+mn-lt"/>
                <a:ea typeface="新細明體" charset="-120"/>
                <a:cs typeface="Times New Roman" pitchFamily="18" charset="0"/>
              </a:rPr>
              <a:t>= </a:t>
            </a:r>
            <a:r>
              <a:rPr lang="en-US" altLang="zh-TW" sz="3000" dirty="0">
                <a:latin typeface="+mn-lt"/>
              </a:rPr>
              <a:t>–</a:t>
            </a:r>
            <a:r>
              <a:rPr lang="en-US" altLang="zh-TW" sz="3000" dirty="0">
                <a:effectLst>
                  <a:outerShdw blurRad="38100" dist="38100" dir="2700000" algn="tl">
                    <a:srgbClr val="000000"/>
                  </a:outerShdw>
                </a:effectLst>
                <a:latin typeface="+mn-lt"/>
                <a:ea typeface="新細明體" charset="-120"/>
                <a:cs typeface="Times New Roman" pitchFamily="18" charset="0"/>
              </a:rPr>
              <a:t>(</a:t>
            </a:r>
            <a:r>
              <a:rPr lang="en-US" altLang="zh-TW" sz="3000" i="1" dirty="0" err="1">
                <a:effectLst>
                  <a:outerShdw blurRad="38100" dist="38100" dir="2700000" algn="tl">
                    <a:srgbClr val="000000"/>
                  </a:outerShdw>
                </a:effectLst>
                <a:latin typeface="+mn-lt"/>
                <a:ea typeface="新細明體" charset="-120"/>
                <a:cs typeface="Times New Roman" pitchFamily="18" charset="0"/>
              </a:rPr>
              <a:t>dP</a:t>
            </a:r>
            <a:r>
              <a:rPr lang="en-US" altLang="zh-TW" sz="3000" i="1" dirty="0">
                <a:effectLst>
                  <a:outerShdw blurRad="38100" dist="38100" dir="2700000" algn="tl">
                    <a:srgbClr val="000000"/>
                  </a:outerShdw>
                </a:effectLst>
                <a:latin typeface="+mn-lt"/>
                <a:ea typeface="新細明體" charset="-120"/>
                <a:cs typeface="Times New Roman" pitchFamily="18" charset="0"/>
              </a:rPr>
              <a:t>/P)</a:t>
            </a:r>
            <a:r>
              <a:rPr lang="en-US" altLang="zh-TW" sz="3000" dirty="0">
                <a:effectLst>
                  <a:outerShdw blurRad="38100" dist="38100" dir="2700000" algn="tl">
                    <a:srgbClr val="000000"/>
                  </a:outerShdw>
                </a:effectLst>
                <a:latin typeface="+mn-lt"/>
                <a:ea typeface="新細明體" charset="-120"/>
                <a:cs typeface="Times New Roman" pitchFamily="18" charset="0"/>
              </a:rPr>
              <a:t>/</a:t>
            </a:r>
            <a:r>
              <a:rPr lang="en-US" altLang="zh-TW" sz="3000" i="1" dirty="0" err="1">
                <a:effectLst>
                  <a:outerShdw blurRad="38100" dist="38100" dir="2700000" algn="tl">
                    <a:srgbClr val="000000"/>
                  </a:outerShdw>
                </a:effectLst>
                <a:latin typeface="+mn-lt"/>
                <a:ea typeface="新細明體" charset="-120"/>
                <a:cs typeface="Times New Roman" pitchFamily="18" charset="0"/>
              </a:rPr>
              <a:t>dy</a:t>
            </a:r>
            <a:r>
              <a:rPr lang="en-US" altLang="zh-TW" sz="3000" i="1" dirty="0">
                <a:effectLst>
                  <a:outerShdw blurRad="38100" dist="38100" dir="2700000" algn="tl">
                    <a:srgbClr val="000000"/>
                  </a:outerShdw>
                </a:effectLst>
                <a:latin typeface="+mn-lt"/>
                <a:ea typeface="新細明體" charset="-120"/>
                <a:cs typeface="Times New Roman" pitchFamily="18" charset="0"/>
              </a:rPr>
              <a:t> </a:t>
            </a:r>
            <a:r>
              <a:rPr lang="en-US" altLang="zh-TW" sz="3000" dirty="0">
                <a:effectLst>
                  <a:outerShdw blurRad="38100" dist="38100" dir="2700000" algn="tl">
                    <a:srgbClr val="000000"/>
                  </a:outerShdw>
                </a:effectLst>
                <a:latin typeface="+mn-lt"/>
                <a:ea typeface="新細明體" charset="-120"/>
                <a:cs typeface="Times New Roman" pitchFamily="18" charset="0"/>
              </a:rPr>
              <a:t>is called the modified duration (</a:t>
            </a:r>
            <a:r>
              <a:rPr lang="zh-TW" altLang="en-US" sz="3000" dirty="0">
                <a:effectLst>
                  <a:outerShdw blurRad="38100" dist="38100" dir="2700000" algn="tl">
                    <a:srgbClr val="000000"/>
                  </a:outerShdw>
                </a:effectLst>
                <a:latin typeface="+mn-lt"/>
                <a:ea typeface="新細明體" charset="-120"/>
                <a:cs typeface="Times New Roman" pitchFamily="18" charset="0"/>
              </a:rPr>
              <a:t>修正存續期間</a:t>
            </a:r>
            <a:r>
              <a:rPr lang="en-US" altLang="zh-TW" sz="3000" dirty="0">
                <a:effectLst>
                  <a:outerShdw blurRad="38100" dist="38100" dir="2700000" algn="tl">
                    <a:srgbClr val="000000"/>
                  </a:outerShdw>
                </a:effectLst>
                <a:latin typeface="+mn-lt"/>
                <a:ea typeface="新細明體" charset="-120"/>
                <a:cs typeface="Times New Roman" pitchFamily="18" charset="0"/>
              </a:rPr>
              <a:t>), which equals the Macaulay</a:t>
            </a:r>
            <a:r>
              <a:rPr lang="zh-TW" altLang="en-US" sz="3000" dirty="0">
                <a:effectLst>
                  <a:outerShdw blurRad="38100" dist="38100" dir="2700000" algn="tl">
                    <a:srgbClr val="000000"/>
                  </a:outerShdw>
                </a:effectLst>
                <a:latin typeface="+mn-lt"/>
                <a:ea typeface="新細明體" charset="-120"/>
                <a:cs typeface="Times New Roman" pitchFamily="18" charset="0"/>
              </a:rPr>
              <a:t> </a:t>
            </a:r>
            <a:r>
              <a:rPr lang="en-US" altLang="zh-TW" sz="3000" dirty="0">
                <a:effectLst>
                  <a:outerShdw blurRad="38100" dist="38100" dir="2700000" algn="tl">
                    <a:srgbClr val="000000"/>
                  </a:outerShdw>
                </a:effectLst>
                <a:latin typeface="+mn-lt"/>
                <a:ea typeface="新細明體" charset="-120"/>
                <a:cs typeface="Times New Roman" pitchFamily="18" charset="0"/>
              </a:rPr>
              <a:t>duration over (1+</a:t>
            </a:r>
            <a:r>
              <a:rPr lang="en-US" altLang="zh-TW" sz="3000" i="1" dirty="0">
                <a:effectLst>
                  <a:outerShdw blurRad="38100" dist="38100" dir="2700000" algn="tl">
                    <a:srgbClr val="000000"/>
                  </a:outerShdw>
                </a:effectLst>
                <a:latin typeface="+mn-lt"/>
                <a:ea typeface="新細明體" charset="-120"/>
                <a:cs typeface="Times New Roman" pitchFamily="18" charset="0"/>
              </a:rPr>
              <a:t>y</a:t>
            </a:r>
            <a:r>
              <a:rPr lang="en-US" altLang="zh-TW" sz="3000" dirty="0">
                <a:effectLst>
                  <a:outerShdw blurRad="38100" dist="38100" dir="2700000" algn="tl">
                    <a:srgbClr val="000000"/>
                  </a:outerShdw>
                </a:effectLst>
                <a:latin typeface="+mn-lt"/>
                <a:ea typeface="新細明體" charset="-120"/>
                <a:cs typeface="Times New Roman" pitchFamily="18" charset="0"/>
              </a:rPr>
              <a:t>), where </a:t>
            </a:r>
            <a:r>
              <a:rPr lang="en-US" altLang="zh-TW" sz="3000" i="1" dirty="0">
                <a:solidFill>
                  <a:srgbClr val="FFFFFF"/>
                </a:solidFill>
                <a:effectLst>
                  <a:outerShdw blurRad="38100" dist="38100" dir="2700000" algn="tl">
                    <a:srgbClr val="000000"/>
                  </a:outerShdw>
                </a:effectLst>
                <a:latin typeface="+mn-lt"/>
                <a:ea typeface="新細明體" charset="-120"/>
                <a:cs typeface="Times New Roman" pitchFamily="18" charset="0"/>
              </a:rPr>
              <a:t>y</a:t>
            </a:r>
            <a:r>
              <a:rPr lang="en-US" altLang="zh-TW" sz="3000" dirty="0">
                <a:effectLst>
                  <a:outerShdw blurRad="38100" dist="38100" dir="2700000" algn="tl">
                    <a:srgbClr val="000000"/>
                  </a:outerShdw>
                </a:effectLst>
                <a:latin typeface="+mn-lt"/>
                <a:ea typeface="新細明體" charset="-120"/>
                <a:cs typeface="Times New Roman" pitchFamily="18" charset="0"/>
              </a:rPr>
              <a:t> is the per-period yield</a:t>
            </a:r>
          </a:p>
        </p:txBody>
      </p:sp>
      <p:sp>
        <p:nvSpPr>
          <p:cNvPr id="2052" name="Rectangle 2"/>
          <p:cNvSpPr>
            <a:spLocks noGrp="1" noChangeArrowheads="1"/>
          </p:cNvSpPr>
          <p:nvPr>
            <p:ph type="title"/>
          </p:nvPr>
        </p:nvSpPr>
        <p:spPr>
          <a:xfrm>
            <a:off x="0" y="152400"/>
            <a:ext cx="9144000" cy="723900"/>
          </a:xfrm>
          <a:noFill/>
        </p:spPr>
        <p:txBody>
          <a:bodyPr lIns="90488" tIns="44450" rIns="90488" bIns="44450" anchor="b"/>
          <a:lstStyle/>
          <a:p>
            <a:pPr eaLnBrk="1" hangingPunct="1"/>
            <a:r>
              <a:rPr lang="en-US" altLang="zh-TW" sz="3600" dirty="0">
                <a:ea typeface="新細明體" charset="-120"/>
              </a:rPr>
              <a:t>Duration Measures the IR Risk</a:t>
            </a:r>
          </a:p>
        </p:txBody>
      </p:sp>
      <p:sp>
        <p:nvSpPr>
          <p:cNvPr id="5" name="Rectangle 3"/>
          <p:cNvSpPr txBox="1">
            <a:spLocks noChangeArrowheads="1"/>
          </p:cNvSpPr>
          <p:nvPr/>
        </p:nvSpPr>
        <p:spPr bwMode="auto">
          <a:xfrm>
            <a:off x="228600" y="5181600"/>
            <a:ext cx="8686800" cy="1676400"/>
          </a:xfrm>
          <a:prstGeom prst="rect">
            <a:avLst/>
          </a:prstGeom>
          <a:noFill/>
          <a:ln w="9525">
            <a:noFill/>
            <a:miter lim="800000"/>
            <a:headEnd/>
            <a:tailEnd/>
          </a:ln>
          <a:effectLst/>
        </p:spPr>
        <p:txBody>
          <a:bodyPr lIns="90488" tIns="44450" rIns="90488" bIns="44450"/>
          <a:lstStyle/>
          <a:p>
            <a:pPr marL="263525" indent="-263525" eaLnBrk="1" hangingPunct="1">
              <a:spcBef>
                <a:spcPts val="400"/>
              </a:spcBef>
              <a:buClr>
                <a:schemeClr val="tx1"/>
              </a:buClr>
              <a:buSzPct val="90000"/>
              <a:defRPr/>
            </a:pPr>
            <a:r>
              <a:rPr lang="en-US" altLang="zh-TW" sz="1600" kern="0" dirty="0">
                <a:effectLst>
                  <a:outerShdw blurRad="38100" dist="38100" dir="2700000" algn="tl">
                    <a:srgbClr val="000000"/>
                  </a:outerShdw>
                </a:effectLst>
                <a:latin typeface="+mn-lt"/>
                <a:ea typeface="新細明體" charset="-120"/>
                <a:cs typeface="Times New Roman" pitchFamily="18" charset="0"/>
              </a:rPr>
              <a:t>※ Due to the inverse relationship between the percentage change of the bond price and the change of the yield, adding the negative sign makes the modified duration be positive</a:t>
            </a:r>
          </a:p>
          <a:p>
            <a:pPr marL="263525" indent="-263525" eaLnBrk="1" hangingPunct="1">
              <a:spcBef>
                <a:spcPts val="400"/>
              </a:spcBef>
              <a:buClr>
                <a:schemeClr val="tx1"/>
              </a:buClr>
              <a:buSzPct val="90000"/>
              <a:defRPr/>
            </a:pPr>
            <a:r>
              <a:rPr lang="en-US" altLang="zh-TW" sz="1600" kern="0" dirty="0">
                <a:effectLst>
                  <a:outerShdw blurRad="38100" dist="38100" dir="2700000" algn="tl">
                    <a:srgbClr val="000000"/>
                  </a:outerShdw>
                </a:effectLst>
                <a:latin typeface="+mn-lt"/>
                <a:ea typeface="新細明體" charset="-120"/>
                <a:cs typeface="Times New Roman" pitchFamily="18" charset="0"/>
              </a:rPr>
              <a:t>※ By analyzing the units for the numerator and denominator, it can be inferred that the modified duration is with the unit of years</a:t>
            </a:r>
          </a:p>
          <a:p>
            <a:pPr marL="263525" indent="-263525" eaLnBrk="1" hangingPunct="1">
              <a:spcBef>
                <a:spcPts val="400"/>
              </a:spcBef>
              <a:buClr>
                <a:schemeClr val="tx1"/>
              </a:buClr>
              <a:buSzPct val="90000"/>
              <a:defRPr/>
            </a:pPr>
            <a:r>
              <a:rPr lang="en-US" altLang="zh-TW" sz="1600" kern="0" dirty="0">
                <a:effectLst>
                  <a:outerShdw blurRad="38100" dist="38100" dir="2700000" algn="tl">
                    <a:srgbClr val="000000"/>
                  </a:outerShdw>
                </a:effectLst>
                <a:latin typeface="+mn-lt"/>
                <a:ea typeface="新細明體" charset="-120"/>
                <a:cs typeface="Times New Roman" pitchFamily="18" charset="0"/>
              </a:rPr>
              <a:t>※ The geometric meaning of the modified duration is the negative of the slope of the tangent line of the (percentage price change)-(yield change) curve on Slide 11-6)</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28600" y="914400"/>
            <a:ext cx="8686800" cy="5867400"/>
          </a:xfrm>
          <a:prstGeom prst="rect">
            <a:avLst/>
          </a:prstGeom>
          <a:noFill/>
          <a:ln w="9525">
            <a:noFill/>
            <a:miter lim="800000"/>
            <a:headEnd/>
            <a:tailEnd/>
          </a:ln>
          <a:effectLst/>
        </p:spPr>
        <p:txBody>
          <a:bodyPr lIns="90488" tIns="44450" rIns="90488" bIns="44450"/>
          <a:lstStyle/>
          <a:p>
            <a:pPr marL="342900" indent="-342900" eaLnBrk="1" hangingPunct="1">
              <a:spcBef>
                <a:spcPts val="400"/>
              </a:spcBef>
              <a:buClr>
                <a:schemeClr val="tx1"/>
              </a:buClr>
              <a:buSzPct val="90000"/>
              <a:buFontTx/>
              <a:buBlip>
                <a:blip r:embed="rId2"/>
              </a:buBlip>
              <a:defRPr/>
            </a:pPr>
            <a:r>
              <a:rPr lang="en-US" altLang="zh-TW" sz="3000" dirty="0">
                <a:effectLst>
                  <a:outerShdw blurRad="38100" dist="38100" dir="2700000" algn="tl">
                    <a:srgbClr val="000000"/>
                  </a:outerShdw>
                </a:effectLst>
                <a:latin typeface="+mn-lt"/>
                <a:ea typeface="新細明體" charset="-120"/>
                <a:cs typeface="Times New Roman" pitchFamily="18" charset="0"/>
              </a:rPr>
              <a:t>Modified duration = Duration / (1+</a:t>
            </a:r>
            <a:r>
              <a:rPr lang="en-US" altLang="zh-TW" sz="3000" i="1" dirty="0">
                <a:effectLst>
                  <a:outerShdw blurRad="38100" dist="38100" dir="2700000" algn="tl">
                    <a:srgbClr val="000000"/>
                  </a:outerShdw>
                </a:effectLst>
                <a:latin typeface="+mn-lt"/>
                <a:ea typeface="新細明體" charset="-120"/>
                <a:cs typeface="Times New Roman" pitchFamily="18" charset="0"/>
              </a:rPr>
              <a:t>y</a:t>
            </a:r>
            <a:r>
              <a:rPr lang="en-US" altLang="zh-TW" sz="3000" dirty="0">
                <a:effectLst>
                  <a:outerShdw blurRad="38100" dist="38100" dir="2700000" algn="tl">
                    <a:srgbClr val="000000"/>
                  </a:outerShdw>
                </a:effectLst>
                <a:latin typeface="+mn-lt"/>
                <a:ea typeface="新細明體" charset="-120"/>
                <a:cs typeface="Times New Roman" pitchFamily="18" charset="0"/>
              </a:rPr>
              <a:t>)</a:t>
            </a:r>
          </a:p>
          <a:p>
            <a:pPr marL="742950" lvl="1" indent="-285750" eaLnBrk="1" hangingPunct="1">
              <a:spcBef>
                <a:spcPts val="400"/>
              </a:spcBef>
              <a:buFontTx/>
              <a:buChar char="–"/>
              <a:defRPr/>
            </a:pPr>
            <a:r>
              <a:rPr lang="en-US" altLang="zh-TW" sz="2600" dirty="0">
                <a:effectLst>
                  <a:outerShdw blurRad="38100" dist="38100" dir="2700000" algn="tl">
                    <a:srgbClr val="000000"/>
                  </a:outerShdw>
                </a:effectLst>
                <a:latin typeface="+mn-lt"/>
                <a:ea typeface="新細明體" charset="-120"/>
                <a:cs typeface="Times New Roman" pitchFamily="18" charset="0"/>
              </a:rPr>
              <a:t>Since the modified duration is defined as the sensitivity of the percentage change in bond price for the change in yield, it measures the IR risk</a:t>
            </a:r>
          </a:p>
          <a:p>
            <a:pPr marL="742950" lvl="1" indent="-285750" eaLnBrk="1" hangingPunct="1">
              <a:spcBef>
                <a:spcPts val="400"/>
              </a:spcBef>
              <a:buFontTx/>
              <a:buChar char="–"/>
              <a:defRPr/>
            </a:pPr>
            <a:r>
              <a:rPr lang="en-US" altLang="zh-TW" sz="2600" dirty="0">
                <a:effectLst>
                  <a:outerShdw blurRad="38100" dist="38100" dir="2700000" algn="tl">
                    <a:srgbClr val="000000"/>
                  </a:outerShdw>
                </a:effectLst>
                <a:latin typeface="+mn-lt"/>
                <a:ea typeface="新細明體" charset="-120"/>
                <a:cs typeface="Times New Roman" pitchFamily="18" charset="0"/>
              </a:rPr>
              <a:t>If the per-period yield </a:t>
            </a:r>
            <a:r>
              <a:rPr lang="en-US" altLang="zh-TW" sz="2600" i="1" dirty="0">
                <a:effectLst>
                  <a:outerShdw blurRad="38100" dist="38100" dir="2700000" algn="tl">
                    <a:srgbClr val="000000"/>
                  </a:outerShdw>
                </a:effectLst>
                <a:latin typeface="+mn-lt"/>
                <a:ea typeface="新細明體" charset="-120"/>
                <a:cs typeface="Times New Roman" pitchFamily="18" charset="0"/>
              </a:rPr>
              <a:t>y</a:t>
            </a:r>
            <a:r>
              <a:rPr lang="en-US" altLang="zh-TW" sz="2600" dirty="0">
                <a:effectLst>
                  <a:outerShdw blurRad="38100" dist="38100" dir="2700000" algn="tl">
                    <a:srgbClr val="000000"/>
                  </a:outerShdw>
                </a:effectLst>
                <a:latin typeface="+mn-lt"/>
                <a:ea typeface="新細明體" charset="-120"/>
                <a:cs typeface="Times New Roman" pitchFamily="18" charset="0"/>
              </a:rPr>
              <a:t> is very small, the modified duration and the duration are very close</a:t>
            </a:r>
          </a:p>
          <a:p>
            <a:pPr marL="742950" lvl="1" indent="-285750" eaLnBrk="1" hangingPunct="1">
              <a:spcBef>
                <a:spcPts val="400"/>
              </a:spcBef>
              <a:buFontTx/>
              <a:buChar char="–"/>
              <a:defRPr/>
            </a:pPr>
            <a:r>
              <a:rPr lang="en-US" altLang="zh-TW" sz="2600" dirty="0">
                <a:solidFill>
                  <a:srgbClr val="FFFFFF"/>
                </a:solidFill>
                <a:effectLst>
                  <a:outerShdw blurRad="38100" dist="38100" dir="2700000" algn="tl">
                    <a:srgbClr val="000000"/>
                  </a:outerShdw>
                </a:effectLst>
                <a:latin typeface="Arial"/>
                <a:ea typeface="新細明體" charset="-120"/>
                <a:cs typeface="Times New Roman" pitchFamily="18" charset="0"/>
              </a:rPr>
              <a:t>The duration, in essence like the modified duration, is an estimate of the IR risk (sensitivity) of bonds, a</a:t>
            </a:r>
            <a:r>
              <a:rPr lang="en-US" altLang="zh-TW" sz="2600" dirty="0">
                <a:effectLst>
                  <a:outerShdw blurRad="38100" dist="38100" dir="2700000" algn="tl">
                    <a:srgbClr val="000000"/>
                  </a:outerShdw>
                </a:effectLst>
                <a:latin typeface="+mn-lt"/>
                <a:ea typeface="新細明體" charset="-120"/>
                <a:cs typeface="Times New Roman" pitchFamily="18" charset="0"/>
              </a:rPr>
              <a:t>lthough the duration is the weighted average of the time points for each cash flow</a:t>
            </a:r>
          </a:p>
          <a:p>
            <a:pPr marL="742950" lvl="1" indent="-285750" eaLnBrk="1" hangingPunct="1">
              <a:spcBef>
                <a:spcPts val="400"/>
              </a:spcBef>
              <a:buFontTx/>
              <a:buChar char="–"/>
              <a:defRPr/>
            </a:pPr>
            <a:r>
              <a:rPr lang="en-US" altLang="zh-TW" sz="2600" dirty="0">
                <a:effectLst>
                  <a:outerShdw blurRad="38100" dist="38100" dir="2700000" algn="tl">
                    <a:srgbClr val="000000"/>
                  </a:outerShdw>
                </a:effectLst>
                <a:latin typeface="+mn-lt"/>
                <a:ea typeface="新細明體" charset="-120"/>
                <a:cs typeface="Times New Roman" pitchFamily="18" charset="0"/>
              </a:rPr>
              <a:t>The larger the duration (or the modified duration), the higher the IR risk for that bond, i.e., a small IR changes will result in a large percentage change in bond price</a:t>
            </a:r>
          </a:p>
          <a:p>
            <a:pPr marL="742950" lvl="1" indent="-285750" eaLnBrk="1" hangingPunct="1">
              <a:spcBef>
                <a:spcPts val="400"/>
              </a:spcBef>
              <a:defRPr/>
            </a:pPr>
            <a:endParaRPr lang="en-US" altLang="zh-TW" sz="2600" dirty="0">
              <a:effectLst>
                <a:outerShdw blurRad="38100" dist="38100" dir="2700000" algn="tl">
                  <a:srgbClr val="000000"/>
                </a:outerShdw>
              </a:effectLst>
              <a:latin typeface="+mn-lt"/>
              <a:ea typeface="新細明體" charset="-120"/>
              <a:cs typeface="Times New Roman" pitchFamily="18" charset="0"/>
            </a:endParaRPr>
          </a:p>
        </p:txBody>
      </p:sp>
      <p:sp>
        <p:nvSpPr>
          <p:cNvPr id="23556" name="Rectangle 2"/>
          <p:cNvSpPr>
            <a:spLocks noGrp="1" noChangeArrowheads="1"/>
          </p:cNvSpPr>
          <p:nvPr>
            <p:ph type="title"/>
          </p:nvPr>
        </p:nvSpPr>
        <p:spPr>
          <a:xfrm>
            <a:off x="0" y="152400"/>
            <a:ext cx="9144000" cy="723900"/>
          </a:xfrm>
          <a:noFill/>
        </p:spPr>
        <p:txBody>
          <a:bodyPr lIns="90488" tIns="44450" rIns="90488" bIns="44450" anchor="b"/>
          <a:lstStyle/>
          <a:p>
            <a:pPr eaLnBrk="1" hangingPunct="1"/>
            <a:r>
              <a:rPr lang="en-US" altLang="zh-TW" sz="3600" dirty="0">
                <a:ea typeface="新細明體" charset="-120"/>
              </a:rPr>
              <a:t>Duration Measures the IR Risk</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28600" y="1219200"/>
            <a:ext cx="8686800" cy="4419600"/>
          </a:xfrm>
          <a:prstGeom prst="rect">
            <a:avLst/>
          </a:prstGeom>
          <a:noFill/>
          <a:ln w="9525">
            <a:noFill/>
            <a:miter lim="800000"/>
            <a:headEnd/>
            <a:tailEnd/>
          </a:ln>
          <a:effectLst/>
        </p:spPr>
        <p:txBody>
          <a:bodyPr lIns="90488" tIns="44450" rIns="90488" bIns="44450"/>
          <a:lstStyle/>
          <a:p>
            <a:pPr marL="800100" lvl="1" indent="-342900" eaLnBrk="1" hangingPunct="1">
              <a:spcBef>
                <a:spcPct val="20000"/>
              </a:spcBef>
              <a:buClr>
                <a:schemeClr val="tx1"/>
              </a:buClr>
              <a:buSzPct val="90000"/>
              <a:buFontTx/>
              <a:buBlip>
                <a:blip r:embed="rId2"/>
              </a:buBlip>
              <a:defRPr/>
            </a:pPr>
            <a:endParaRPr lang="en-US" altLang="zh-TW" sz="3000" kern="0" dirty="0">
              <a:effectLst>
                <a:outerShdw blurRad="38100" dist="38100" dir="2700000" algn="tl">
                  <a:srgbClr val="000000"/>
                </a:outerShdw>
              </a:effectLst>
              <a:latin typeface="+mn-lt"/>
              <a:ea typeface="新細明體" charset="-120"/>
            </a:endParaRPr>
          </a:p>
          <a:p>
            <a:pPr marL="342900" indent="-342900" eaLnBrk="1" hangingPunct="1">
              <a:spcBef>
                <a:spcPct val="20000"/>
              </a:spcBef>
              <a:buClr>
                <a:schemeClr val="tx1"/>
              </a:buClr>
              <a:buSzPct val="90000"/>
              <a:buFont typeface="Wingdings" pitchFamily="2" charset="2"/>
              <a:buBlip>
                <a:blip r:embed="rId2"/>
              </a:buBlip>
              <a:defRPr/>
            </a:pPr>
            <a:endParaRPr lang="en-US" altLang="zh-TW" sz="3000" kern="0" dirty="0">
              <a:effectLst>
                <a:outerShdw blurRad="38100" dist="38100" dir="2700000" algn="tl">
                  <a:srgbClr val="000000"/>
                </a:outerShdw>
              </a:effectLst>
              <a:latin typeface="+mn-lt"/>
              <a:ea typeface="新細明體" charset="-120"/>
            </a:endParaRPr>
          </a:p>
          <a:p>
            <a:pPr marL="342900" indent="-342900" eaLnBrk="1" hangingPunct="1">
              <a:spcBef>
                <a:spcPct val="20000"/>
              </a:spcBef>
              <a:buClr>
                <a:schemeClr val="tx1"/>
              </a:buClr>
              <a:buSzPct val="90000"/>
              <a:buFont typeface="Wingdings" pitchFamily="2" charset="2"/>
              <a:buBlip>
                <a:blip r:embed="rId2"/>
              </a:buBlip>
              <a:defRPr/>
            </a:pPr>
            <a:endParaRPr lang="en-US" altLang="zh-TW" sz="3000" kern="0" dirty="0">
              <a:effectLst>
                <a:outerShdw blurRad="38100" dist="38100" dir="2700000" algn="tl">
                  <a:srgbClr val="000000"/>
                </a:outerShdw>
              </a:effectLst>
              <a:latin typeface="+mn-lt"/>
              <a:ea typeface="新細明體" charset="-120"/>
            </a:endParaRPr>
          </a:p>
        </p:txBody>
      </p:sp>
      <p:sp>
        <p:nvSpPr>
          <p:cNvPr id="7" name="Rectangle 3"/>
          <p:cNvSpPr txBox="1">
            <a:spLocks noChangeArrowheads="1"/>
          </p:cNvSpPr>
          <p:nvPr/>
        </p:nvSpPr>
        <p:spPr bwMode="auto">
          <a:xfrm>
            <a:off x="381000" y="1143000"/>
            <a:ext cx="8534400" cy="5178425"/>
          </a:xfrm>
          <a:prstGeom prst="rect">
            <a:avLst/>
          </a:prstGeom>
          <a:noFill/>
          <a:ln w="9525">
            <a:noFill/>
            <a:miter lim="800000"/>
            <a:headEnd/>
            <a:tailEnd/>
          </a:ln>
          <a:effectLst/>
        </p:spPr>
        <p:txBody>
          <a:bodyPr lIns="90488" tIns="44450" rIns="90488" bIns="44450"/>
          <a:lstStyle/>
          <a:p>
            <a:pPr marL="342900" indent="-342900" eaLnBrk="1" hangingPunct="1">
              <a:spcBef>
                <a:spcPts val="600"/>
              </a:spcBef>
              <a:buClr>
                <a:schemeClr val="tx1"/>
              </a:buClr>
              <a:buSzPct val="90000"/>
              <a:buFontTx/>
              <a:buBlip>
                <a:blip r:embed="rId2"/>
              </a:buBlip>
              <a:defRPr/>
            </a:pPr>
            <a:r>
              <a:rPr lang="en-US" altLang="zh-TW" sz="3000" dirty="0">
                <a:effectLst>
                  <a:outerShdw blurRad="38100" dist="38100" dir="2700000" algn="tl">
                    <a:srgbClr val="000000"/>
                  </a:outerShdw>
                </a:effectLst>
                <a:latin typeface="+mn-lt"/>
                <a:ea typeface="新細明體" charset="-120"/>
                <a:cs typeface="Times New Roman" pitchFamily="18" charset="0"/>
              </a:rPr>
              <a:t>Revisit the Characteristics 5 and 6 about the bond’s IR risk</a:t>
            </a:r>
          </a:p>
          <a:p>
            <a:pPr marL="742950" lvl="1" indent="-285750" eaLnBrk="1" hangingPunct="1">
              <a:spcBef>
                <a:spcPts val="600"/>
              </a:spcBef>
              <a:buFontTx/>
              <a:buChar char="–"/>
              <a:defRPr/>
            </a:pPr>
            <a:r>
              <a:rPr lang="en-US" altLang="zh-TW" sz="2600" dirty="0">
                <a:effectLst>
                  <a:outerShdw blurRad="38100" dist="38100" dir="2700000" algn="tl">
                    <a:srgbClr val="000000"/>
                  </a:outerShdw>
                </a:effectLst>
                <a:latin typeface="+mn-lt"/>
                <a:ea typeface="新細明體" charset="-120"/>
              </a:rPr>
              <a:t>The increase of the coupon rate means the increase of weights of short-term-maturity payments relative to the final principal repayment</a:t>
            </a:r>
          </a:p>
          <a:p>
            <a:pPr marL="720725" lvl="1" eaLnBrk="1" hangingPunct="1">
              <a:spcBef>
                <a:spcPts val="600"/>
              </a:spcBef>
              <a:defRPr/>
            </a:pPr>
            <a:r>
              <a:rPr lang="en-US" altLang="zh-TW" sz="2800" dirty="0">
                <a:ea typeface="新細明體" charset="-120"/>
                <a:sym typeface="Symbol" pitchFamily="18" charset="2"/>
              </a:rPr>
              <a:t> </a:t>
            </a:r>
            <a:r>
              <a:rPr lang="en-US" altLang="zh-TW" sz="2600" dirty="0">
                <a:solidFill>
                  <a:srgbClr val="FFFFFF"/>
                </a:solidFill>
                <a:effectLst>
                  <a:outerShdw blurRad="38100" dist="38100" dir="2700000" algn="tl">
                    <a:srgbClr val="000000"/>
                  </a:outerShdw>
                </a:effectLst>
                <a:latin typeface="+mn-lt"/>
                <a:ea typeface="新細明體" charset="-120"/>
              </a:rPr>
              <a:t>coupon rate </a:t>
            </a:r>
            <a:r>
              <a:rPr lang="zh-TW" altLang="en-US" sz="2800" dirty="0">
                <a:latin typeface="+mn-lt"/>
                <a:ea typeface="新細明體" charset="-120"/>
              </a:rPr>
              <a:t>↑ </a:t>
            </a:r>
            <a:r>
              <a:rPr lang="en-US" altLang="zh-TW" sz="2800" dirty="0">
                <a:latin typeface="+mn-lt"/>
                <a:ea typeface="新細明體" charset="-120"/>
                <a:sym typeface="Symbol" pitchFamily="18" charset="2"/>
              </a:rPr>
              <a:t> </a:t>
            </a:r>
            <a:r>
              <a:rPr lang="en-US" altLang="zh-TW" sz="2600" dirty="0">
                <a:effectLst>
                  <a:outerShdw blurRad="38100" dist="38100" dir="2700000" algn="tl">
                    <a:srgbClr val="000000"/>
                  </a:outerShdw>
                </a:effectLst>
                <a:latin typeface="+mn-lt"/>
                <a:ea typeface="新細明體" charset="-120"/>
              </a:rPr>
              <a:t>duration </a:t>
            </a:r>
            <a:r>
              <a:rPr lang="zh-TW" altLang="en-US" sz="2800" dirty="0">
                <a:latin typeface="+mn-lt"/>
                <a:ea typeface="新細明體" charset="-120"/>
              </a:rPr>
              <a:t>↓ </a:t>
            </a:r>
            <a:r>
              <a:rPr lang="en-US" altLang="zh-TW" sz="2800" dirty="0">
                <a:solidFill>
                  <a:srgbClr val="FFFFFF"/>
                </a:solidFill>
                <a:latin typeface="+mn-lt"/>
                <a:ea typeface="新細明體" charset="-120"/>
                <a:sym typeface="Symbol" pitchFamily="18" charset="2"/>
              </a:rPr>
              <a:t> </a:t>
            </a:r>
            <a:r>
              <a:rPr lang="en-US" altLang="zh-TW" sz="2600" dirty="0">
                <a:solidFill>
                  <a:srgbClr val="FFFFFF"/>
                </a:solidFill>
                <a:effectLst>
                  <a:outerShdw blurRad="38100" dist="38100" dir="2700000" algn="tl">
                    <a:srgbClr val="000000"/>
                  </a:outerShdw>
                </a:effectLst>
                <a:latin typeface="+mn-lt"/>
                <a:ea typeface="新細明體" charset="-120"/>
              </a:rPr>
              <a:t>IR risk </a:t>
            </a:r>
            <a:r>
              <a:rPr lang="zh-TW" altLang="en-US" sz="2800" dirty="0">
                <a:solidFill>
                  <a:srgbClr val="FFFFFF"/>
                </a:solidFill>
                <a:latin typeface="+mn-lt"/>
                <a:ea typeface="新細明體" charset="-120"/>
              </a:rPr>
              <a:t>↓</a:t>
            </a:r>
            <a:endParaRPr lang="en-US" altLang="zh-TW" sz="2600" dirty="0">
              <a:effectLst>
                <a:outerShdw blurRad="38100" dist="38100" dir="2700000" algn="tl">
                  <a:srgbClr val="000000"/>
                </a:outerShdw>
              </a:effectLst>
              <a:latin typeface="+mn-lt"/>
              <a:ea typeface="新細明體" charset="-120"/>
            </a:endParaRPr>
          </a:p>
          <a:p>
            <a:pPr marL="742950" lvl="1" indent="-285750" eaLnBrk="1" hangingPunct="1">
              <a:spcBef>
                <a:spcPts val="600"/>
              </a:spcBef>
              <a:buFontTx/>
              <a:buChar char="–"/>
              <a:defRPr/>
            </a:pPr>
            <a:r>
              <a:rPr lang="en-US" altLang="zh-TW" sz="2600" dirty="0">
                <a:effectLst>
                  <a:outerShdw blurRad="38100" dist="38100" dir="2700000" algn="tl">
                    <a:srgbClr val="000000"/>
                  </a:outerShdw>
                </a:effectLst>
                <a:latin typeface="+mn-lt"/>
                <a:ea typeface="新細明體" charset="-120"/>
              </a:rPr>
              <a:t>The higher YTM means the larger weights for </a:t>
            </a:r>
            <a:r>
              <a:rPr lang="en-US" altLang="zh-TW" sz="2600" dirty="0">
                <a:solidFill>
                  <a:srgbClr val="FFFFFF"/>
                </a:solidFill>
                <a:effectLst>
                  <a:outerShdw blurRad="38100" dist="38100" dir="2700000" algn="tl">
                    <a:srgbClr val="000000"/>
                  </a:outerShdw>
                </a:effectLst>
                <a:latin typeface="+mn-lt"/>
                <a:ea typeface="新細明體" charset="-120"/>
              </a:rPr>
              <a:t>short-term-maturity payments (because the higher YTM generate smaller present values of longer-term-maturity payments)</a:t>
            </a:r>
          </a:p>
          <a:p>
            <a:pPr marL="720725" lvl="1" eaLnBrk="1" hangingPunct="1">
              <a:spcBef>
                <a:spcPts val="600"/>
              </a:spcBef>
              <a:defRPr/>
            </a:pPr>
            <a:r>
              <a:rPr lang="en-US" altLang="zh-TW" sz="2800" dirty="0">
                <a:ea typeface="新細明體" charset="-120"/>
                <a:sym typeface="Symbol" pitchFamily="18" charset="2"/>
              </a:rPr>
              <a:t> </a:t>
            </a:r>
            <a:r>
              <a:rPr lang="en-US" altLang="zh-TW" sz="2600" dirty="0">
                <a:effectLst>
                  <a:outerShdw blurRad="38100" dist="38100" dir="2700000" algn="tl">
                    <a:srgbClr val="000000"/>
                  </a:outerShdw>
                </a:effectLst>
                <a:latin typeface="+mn-lt"/>
                <a:ea typeface="新細明體" charset="-120"/>
              </a:rPr>
              <a:t>YTM </a:t>
            </a:r>
            <a:r>
              <a:rPr lang="zh-TW" altLang="en-US" sz="2800" dirty="0">
                <a:solidFill>
                  <a:srgbClr val="FFFFFF"/>
                </a:solidFill>
                <a:latin typeface="+mn-lt"/>
                <a:ea typeface="新細明體" charset="-120"/>
              </a:rPr>
              <a:t>↑ </a:t>
            </a:r>
            <a:r>
              <a:rPr lang="en-US" altLang="zh-TW" sz="2800" dirty="0">
                <a:solidFill>
                  <a:srgbClr val="FFFFFF"/>
                </a:solidFill>
                <a:latin typeface="+mn-lt"/>
                <a:ea typeface="新細明體" charset="-120"/>
                <a:sym typeface="Symbol" pitchFamily="18" charset="2"/>
              </a:rPr>
              <a:t> </a:t>
            </a:r>
            <a:r>
              <a:rPr lang="en-US" altLang="zh-TW" sz="2600" dirty="0">
                <a:solidFill>
                  <a:srgbClr val="FFFFFF"/>
                </a:solidFill>
                <a:effectLst>
                  <a:outerShdw blurRad="38100" dist="38100" dir="2700000" algn="tl">
                    <a:srgbClr val="000000"/>
                  </a:outerShdw>
                </a:effectLst>
                <a:latin typeface="+mn-lt"/>
                <a:ea typeface="新細明體" charset="-120"/>
              </a:rPr>
              <a:t>duration </a:t>
            </a:r>
            <a:r>
              <a:rPr lang="zh-TW" altLang="en-US" sz="2800" dirty="0">
                <a:solidFill>
                  <a:srgbClr val="FFFFFF"/>
                </a:solidFill>
                <a:latin typeface="+mn-lt"/>
                <a:ea typeface="新細明體" charset="-120"/>
              </a:rPr>
              <a:t>↓ </a:t>
            </a:r>
            <a:r>
              <a:rPr lang="en-US" altLang="zh-TW" sz="2800" dirty="0">
                <a:solidFill>
                  <a:srgbClr val="FFFFFF"/>
                </a:solidFill>
                <a:latin typeface="+mn-lt"/>
                <a:ea typeface="新細明體" charset="-120"/>
                <a:sym typeface="Symbol" pitchFamily="18" charset="2"/>
              </a:rPr>
              <a:t> </a:t>
            </a:r>
            <a:r>
              <a:rPr lang="en-US" altLang="zh-TW" sz="2600" dirty="0">
                <a:solidFill>
                  <a:srgbClr val="FFFFFF"/>
                </a:solidFill>
                <a:effectLst>
                  <a:outerShdw blurRad="38100" dist="38100" dir="2700000" algn="tl">
                    <a:srgbClr val="000000"/>
                  </a:outerShdw>
                </a:effectLst>
                <a:latin typeface="+mn-lt"/>
                <a:ea typeface="新細明體" charset="-120"/>
              </a:rPr>
              <a:t>IR risk </a:t>
            </a:r>
            <a:r>
              <a:rPr lang="zh-TW" altLang="en-US" sz="2800" dirty="0">
                <a:solidFill>
                  <a:srgbClr val="FFFFFF"/>
                </a:solidFill>
                <a:latin typeface="+mn-lt"/>
                <a:ea typeface="新細明體" charset="-120"/>
              </a:rPr>
              <a:t>↓</a:t>
            </a:r>
            <a:endParaRPr lang="en-US" altLang="zh-TW" sz="2000" dirty="0">
              <a:effectLst>
                <a:outerShdw blurRad="38100" dist="38100" dir="2700000" algn="tl">
                  <a:srgbClr val="000000"/>
                </a:outerShdw>
              </a:effectLst>
              <a:latin typeface="+mn-lt"/>
              <a:ea typeface="新細明體" charset="-120"/>
            </a:endParaRPr>
          </a:p>
        </p:txBody>
      </p:sp>
      <p:sp>
        <p:nvSpPr>
          <p:cNvPr id="24581" name="Rectangle 2"/>
          <p:cNvSpPr>
            <a:spLocks noGrp="1" noChangeArrowheads="1"/>
          </p:cNvSpPr>
          <p:nvPr>
            <p:ph type="title"/>
          </p:nvPr>
        </p:nvSpPr>
        <p:spPr>
          <a:xfrm>
            <a:off x="0" y="190500"/>
            <a:ext cx="9144000" cy="723900"/>
          </a:xfrm>
          <a:noFill/>
        </p:spPr>
        <p:txBody>
          <a:bodyPr lIns="90488" tIns="44450" rIns="90488" bIns="44450" anchor="b"/>
          <a:lstStyle/>
          <a:p>
            <a:pPr eaLnBrk="1" hangingPunct="1"/>
            <a:r>
              <a:rPr lang="en-US" altLang="zh-TW" dirty="0">
                <a:ea typeface="新細明體" charset="-120"/>
              </a:rPr>
              <a:t>Characteristics for Durations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76200"/>
            <a:ext cx="9144000" cy="838200"/>
          </a:xfrm>
          <a:noFill/>
        </p:spPr>
        <p:txBody>
          <a:bodyPr/>
          <a:lstStyle/>
          <a:p>
            <a:pPr eaLnBrk="1" hangingPunct="1"/>
            <a:r>
              <a:rPr lang="en-US" altLang="zh-TW" dirty="0">
                <a:ea typeface="新細明體" charset="-120"/>
              </a:rPr>
              <a:t>Duration as a Function of Maturity</a:t>
            </a:r>
          </a:p>
        </p:txBody>
      </p:sp>
      <p:sp>
        <p:nvSpPr>
          <p:cNvPr id="4" name="Rectangle 3"/>
          <p:cNvSpPr txBox="1">
            <a:spLocks noChangeArrowheads="1"/>
          </p:cNvSpPr>
          <p:nvPr/>
        </p:nvSpPr>
        <p:spPr bwMode="auto">
          <a:xfrm>
            <a:off x="228600" y="4876800"/>
            <a:ext cx="8686800" cy="1600200"/>
          </a:xfrm>
          <a:prstGeom prst="rect">
            <a:avLst/>
          </a:prstGeom>
          <a:noFill/>
          <a:ln w="9525">
            <a:noFill/>
            <a:miter lim="800000"/>
            <a:headEnd/>
            <a:tailEnd/>
          </a:ln>
          <a:effectLst/>
        </p:spPr>
        <p:txBody>
          <a:bodyPr lIns="90488" tIns="44450" rIns="90488" bIns="44450"/>
          <a:lstStyle/>
          <a:p>
            <a:pPr marL="268288" indent="-268288" eaLnBrk="1" hangingPunct="1">
              <a:spcBef>
                <a:spcPts val="6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A bond’s duration (or said the magnitude of the IR risk) generally increases with the time to maturity, except some extremely deeply discounted bonds (e.g., the bond with 3% coupon arte and 15% YTM in the above figure)</a:t>
            </a:r>
          </a:p>
          <a:p>
            <a:pPr marL="268288" indent="-268288" eaLnBrk="1" hangingPunct="1">
              <a:spcBef>
                <a:spcPts val="6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For virtually all traded bonds, however, it is safe to assume the duration increases with maturity</a:t>
            </a:r>
          </a:p>
        </p:txBody>
      </p:sp>
      <p:pic>
        <p:nvPicPr>
          <p:cNvPr id="6" name="Picture 2"/>
          <p:cNvPicPr>
            <a:picLocks noChangeAspect="1" noChangeArrowheads="1"/>
          </p:cNvPicPr>
          <p:nvPr/>
        </p:nvPicPr>
        <p:blipFill>
          <a:blip r:embed="rId2"/>
          <a:srcRect/>
          <a:stretch>
            <a:fillRect/>
          </a:stretch>
        </p:blipFill>
        <p:spPr bwMode="auto">
          <a:xfrm>
            <a:off x="1219200" y="891540"/>
            <a:ext cx="6278880" cy="390906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95250"/>
            <a:ext cx="9144000" cy="762000"/>
          </a:xfrm>
          <a:noFill/>
        </p:spPr>
        <p:txBody>
          <a:bodyPr lIns="90488" tIns="44450" rIns="90488" bIns="44450" anchor="b"/>
          <a:lstStyle/>
          <a:p>
            <a:pPr eaLnBrk="1" hangingPunct="1"/>
            <a:r>
              <a:rPr lang="en-US" altLang="zh-TW" dirty="0">
                <a:ea typeface="新細明體" charset="-120"/>
              </a:rPr>
              <a:t>Durations for Perpetual Bonds</a:t>
            </a:r>
          </a:p>
        </p:txBody>
      </p:sp>
      <p:sp>
        <p:nvSpPr>
          <p:cNvPr id="19459" name="Rectangle 3"/>
          <p:cNvSpPr>
            <a:spLocks noGrp="1" noChangeArrowheads="1"/>
          </p:cNvSpPr>
          <p:nvPr>
            <p:ph type="body" idx="1"/>
          </p:nvPr>
        </p:nvSpPr>
        <p:spPr>
          <a:xfrm>
            <a:off x="304800" y="914400"/>
            <a:ext cx="8610600" cy="5943600"/>
          </a:xfrm>
        </p:spPr>
        <p:txBody>
          <a:bodyPr lIns="90488" tIns="44450" rIns="90488" bIns="44450"/>
          <a:lstStyle/>
          <a:p>
            <a:pPr eaLnBrk="1" hangingPunct="1">
              <a:spcBef>
                <a:spcPts val="400"/>
              </a:spcBef>
              <a:defRPr/>
            </a:pPr>
            <a:r>
              <a:rPr lang="en-US" altLang="zh-TW" sz="3000" dirty="0">
                <a:ea typeface="新細明體" charset="-120"/>
              </a:rPr>
              <a:t>The duration of a perpetuity (</a:t>
            </a:r>
            <a:r>
              <a:rPr lang="zh-TW" altLang="en-US" sz="3000" dirty="0">
                <a:ea typeface="新細明體" charset="-120"/>
              </a:rPr>
              <a:t>無限年金</a:t>
            </a:r>
            <a:r>
              <a:rPr lang="en-US" altLang="zh-TW" sz="3000" dirty="0">
                <a:ea typeface="新細明體" charset="-120"/>
              </a:rPr>
              <a:t>)</a:t>
            </a:r>
            <a:r>
              <a:rPr lang="zh-TW" altLang="en-US" sz="3000" dirty="0">
                <a:ea typeface="新細明體" charset="-120"/>
              </a:rPr>
              <a:t> </a:t>
            </a:r>
            <a:r>
              <a:rPr lang="en-US" altLang="zh-TW" sz="3000" dirty="0">
                <a:ea typeface="新細明體" charset="-120"/>
              </a:rPr>
              <a:t>is</a:t>
            </a:r>
            <a:r>
              <a:rPr lang="zh-TW" altLang="en-US" sz="3000" dirty="0">
                <a:ea typeface="新細明體" charset="-120"/>
              </a:rPr>
              <a:t> </a:t>
            </a:r>
            <a:endParaRPr lang="en-US" altLang="zh-TW" sz="3000" dirty="0">
              <a:ea typeface="新細明體" charset="-120"/>
            </a:endParaRPr>
          </a:p>
          <a:p>
            <a:pPr eaLnBrk="1" hangingPunct="1">
              <a:spcBef>
                <a:spcPts val="400"/>
              </a:spcBef>
              <a:defRPr/>
            </a:pPr>
            <a:endParaRPr lang="en-US" altLang="zh-TW" sz="3000" dirty="0">
              <a:ea typeface="新細明體" charset="-120"/>
            </a:endParaRPr>
          </a:p>
          <a:p>
            <a:pPr eaLnBrk="1" hangingPunct="1">
              <a:spcBef>
                <a:spcPts val="400"/>
              </a:spcBef>
              <a:defRPr/>
            </a:pPr>
            <a:endParaRPr lang="en-US" altLang="zh-TW" sz="3000" dirty="0">
              <a:ea typeface="新細明體" charset="-120"/>
            </a:endParaRPr>
          </a:p>
          <a:p>
            <a:pPr lvl="1" eaLnBrk="1" hangingPunct="1">
              <a:spcBef>
                <a:spcPts val="400"/>
              </a:spcBef>
              <a:defRPr/>
            </a:pPr>
            <a:r>
              <a:rPr lang="en-US" altLang="zh-TW" sz="2600" dirty="0">
                <a:ea typeface="新細明體" charset="-120"/>
              </a:rPr>
              <a:t>A perpetuity is equivalent to a p</a:t>
            </a:r>
            <a:r>
              <a:rPr lang="en-US" altLang="zh-TW" sz="2400" dirty="0">
                <a:solidFill>
                  <a:srgbClr val="FFFFFF"/>
                </a:solidFill>
                <a:ea typeface="新細明體" charset="-120"/>
              </a:rPr>
              <a:t>erpetual bond</a:t>
            </a:r>
            <a:endParaRPr lang="en-US" altLang="zh-TW" sz="2600" dirty="0">
              <a:ea typeface="新細明體" charset="-120"/>
            </a:endParaRPr>
          </a:p>
          <a:p>
            <a:pPr lvl="1" eaLnBrk="1" hangingPunct="1">
              <a:spcBef>
                <a:spcPts val="400"/>
              </a:spcBef>
              <a:defRPr/>
            </a:pPr>
            <a:r>
              <a:rPr lang="en-US" altLang="zh-TW" sz="2600" dirty="0">
                <a:ea typeface="新細明體" charset="-120"/>
              </a:rPr>
              <a:t>Since the PV of a perpetuity is </a:t>
            </a:r>
            <a:r>
              <a:rPr lang="en-US" altLang="zh-TW" sz="2600" i="1" dirty="0">
                <a:ea typeface="新細明體" charset="-120"/>
              </a:rPr>
              <a:t>P</a:t>
            </a:r>
            <a:r>
              <a:rPr lang="en-US" altLang="zh-TW" sz="2600" dirty="0">
                <a:ea typeface="新細明體" charset="-120"/>
              </a:rPr>
              <a:t> = </a:t>
            </a:r>
            <a:r>
              <a:rPr lang="en-US" altLang="zh-TW" sz="2600" i="1" dirty="0">
                <a:ea typeface="新細明體" charset="-120"/>
              </a:rPr>
              <a:t>C</a:t>
            </a:r>
            <a:r>
              <a:rPr lang="en-US" altLang="zh-TW" sz="2600" dirty="0">
                <a:ea typeface="新細明體" charset="-120"/>
              </a:rPr>
              <a:t>/</a:t>
            </a:r>
            <a:r>
              <a:rPr lang="en-US" altLang="zh-TW" sz="2600" i="1" dirty="0">
                <a:ea typeface="新細明體" charset="-120"/>
              </a:rPr>
              <a:t>y, </a:t>
            </a:r>
            <a:r>
              <a:rPr lang="en-US" altLang="zh-TW" sz="2600" dirty="0">
                <a:ea typeface="新細明體" charset="-120"/>
              </a:rPr>
              <a:t>the modified duration </a:t>
            </a:r>
            <a:r>
              <a:rPr lang="en-US" altLang="zh-TW" sz="2600" i="1" dirty="0">
                <a:ea typeface="新細明體" charset="-120"/>
              </a:rPr>
              <a:t>D</a:t>
            </a:r>
            <a:r>
              <a:rPr lang="en-US" altLang="zh-TW" sz="2600" baseline="30000" dirty="0">
                <a:ea typeface="新細明體" charset="-120"/>
              </a:rPr>
              <a:t>*</a:t>
            </a:r>
            <a:r>
              <a:rPr lang="en-US" altLang="zh-TW" sz="2600" dirty="0">
                <a:ea typeface="新細明體" charset="-120"/>
              </a:rPr>
              <a:t> is –(</a:t>
            </a:r>
            <a:r>
              <a:rPr lang="en-US" altLang="zh-TW" sz="2600" i="1" dirty="0" err="1">
                <a:ea typeface="新細明體" charset="-120"/>
              </a:rPr>
              <a:t>dP</a:t>
            </a:r>
            <a:r>
              <a:rPr lang="en-US" altLang="zh-TW" sz="2600" dirty="0">
                <a:ea typeface="新細明體" charset="-120"/>
              </a:rPr>
              <a:t>/</a:t>
            </a:r>
            <a:r>
              <a:rPr lang="en-US" altLang="zh-TW" sz="2600" i="1" dirty="0">
                <a:ea typeface="新細明體" charset="-120"/>
              </a:rPr>
              <a:t>P</a:t>
            </a:r>
            <a:r>
              <a:rPr lang="en-US" altLang="zh-TW" sz="2600" dirty="0">
                <a:ea typeface="新細明體" charset="-120"/>
              </a:rPr>
              <a:t>) / </a:t>
            </a:r>
            <a:r>
              <a:rPr lang="en-US" altLang="zh-TW" sz="2600" i="1" dirty="0" err="1">
                <a:ea typeface="新細明體" charset="-120"/>
              </a:rPr>
              <a:t>dy</a:t>
            </a:r>
            <a:r>
              <a:rPr lang="en-US" altLang="zh-TW" sz="2600" dirty="0">
                <a:ea typeface="新細明體" charset="-120"/>
              </a:rPr>
              <a:t> = –(</a:t>
            </a:r>
            <a:r>
              <a:rPr lang="en-US" altLang="zh-TW" sz="2600" i="1" dirty="0" err="1">
                <a:ea typeface="新細明體" charset="-120"/>
              </a:rPr>
              <a:t>dP</a:t>
            </a:r>
            <a:r>
              <a:rPr lang="en-US" altLang="zh-TW" sz="2600" dirty="0">
                <a:ea typeface="新細明體" charset="-120"/>
              </a:rPr>
              <a:t>/</a:t>
            </a:r>
            <a:r>
              <a:rPr lang="en-US" altLang="zh-TW" sz="2600" i="1" dirty="0" err="1">
                <a:ea typeface="新細明體" charset="-120"/>
              </a:rPr>
              <a:t>dy</a:t>
            </a:r>
            <a:r>
              <a:rPr lang="en-US" altLang="zh-TW" sz="2600" dirty="0">
                <a:ea typeface="新細明體" charset="-120"/>
              </a:rPr>
              <a:t>) / </a:t>
            </a:r>
            <a:r>
              <a:rPr lang="en-US" altLang="zh-TW" sz="2600" i="1" dirty="0">
                <a:ea typeface="新細明體" charset="-120"/>
              </a:rPr>
              <a:t>P</a:t>
            </a:r>
            <a:r>
              <a:rPr lang="en-US" altLang="zh-TW" sz="2600" dirty="0">
                <a:ea typeface="新細明體" charset="-120"/>
              </a:rPr>
              <a:t> = –(–</a:t>
            </a:r>
            <a:r>
              <a:rPr lang="en-US" altLang="zh-TW" sz="2600" i="1" dirty="0">
                <a:solidFill>
                  <a:srgbClr val="FFFFFF"/>
                </a:solidFill>
                <a:ea typeface="新細明體" charset="-120"/>
              </a:rPr>
              <a:t>C</a:t>
            </a:r>
            <a:r>
              <a:rPr lang="en-US" altLang="zh-TW" sz="2600" dirty="0">
                <a:solidFill>
                  <a:srgbClr val="FFFFFF"/>
                </a:solidFill>
                <a:ea typeface="新細明體" charset="-120"/>
              </a:rPr>
              <a:t>/</a:t>
            </a:r>
            <a:r>
              <a:rPr lang="en-US" altLang="zh-TW" sz="2600" i="1" dirty="0">
                <a:solidFill>
                  <a:srgbClr val="FFFFFF"/>
                </a:solidFill>
                <a:ea typeface="新細明體" charset="-120"/>
              </a:rPr>
              <a:t>y</a:t>
            </a:r>
            <a:r>
              <a:rPr lang="en-US" altLang="zh-TW" sz="2600" baseline="30000" dirty="0">
                <a:solidFill>
                  <a:srgbClr val="FFFFFF"/>
                </a:solidFill>
                <a:ea typeface="新細明體" charset="-120"/>
              </a:rPr>
              <a:t>2</a:t>
            </a:r>
            <a:r>
              <a:rPr lang="en-US" altLang="zh-TW" sz="2600" dirty="0">
                <a:solidFill>
                  <a:srgbClr val="FFFFFF"/>
                </a:solidFill>
                <a:ea typeface="新細明體" charset="-120"/>
              </a:rPr>
              <a:t>)</a:t>
            </a:r>
            <a:r>
              <a:rPr lang="zh-TW" altLang="en-US" sz="2600" dirty="0">
                <a:solidFill>
                  <a:srgbClr val="FFFFFF"/>
                </a:solidFill>
                <a:ea typeface="新細明體" charset="-120"/>
              </a:rPr>
              <a:t> </a:t>
            </a:r>
            <a:r>
              <a:rPr lang="en-US" altLang="zh-TW" sz="2600" dirty="0">
                <a:solidFill>
                  <a:srgbClr val="FFFFFF"/>
                </a:solidFill>
                <a:ea typeface="新細明體" charset="-120"/>
              </a:rPr>
              <a:t>/ (</a:t>
            </a:r>
            <a:r>
              <a:rPr lang="en-US" altLang="zh-TW" sz="2600" i="1" dirty="0">
                <a:solidFill>
                  <a:srgbClr val="FFFFFF"/>
                </a:solidFill>
                <a:ea typeface="新細明體" charset="-120"/>
              </a:rPr>
              <a:t>C</a:t>
            </a:r>
            <a:r>
              <a:rPr lang="en-US" altLang="zh-TW" sz="2600" dirty="0">
                <a:solidFill>
                  <a:srgbClr val="FFFFFF"/>
                </a:solidFill>
                <a:ea typeface="新細明體" charset="-120"/>
              </a:rPr>
              <a:t>/</a:t>
            </a:r>
            <a:r>
              <a:rPr lang="en-US" altLang="zh-TW" sz="2600" i="1" dirty="0">
                <a:solidFill>
                  <a:srgbClr val="FFFFFF"/>
                </a:solidFill>
                <a:ea typeface="新細明體" charset="-120"/>
              </a:rPr>
              <a:t>y</a:t>
            </a:r>
            <a:r>
              <a:rPr lang="en-US" altLang="zh-TW" sz="2600" dirty="0">
                <a:solidFill>
                  <a:srgbClr val="FFFFFF"/>
                </a:solidFill>
                <a:ea typeface="新細明體" charset="-120"/>
              </a:rPr>
              <a:t>) = 1/</a:t>
            </a:r>
            <a:r>
              <a:rPr lang="en-US" altLang="zh-TW" sz="2600" i="1" dirty="0">
                <a:solidFill>
                  <a:srgbClr val="FFFFFF"/>
                </a:solidFill>
                <a:ea typeface="新細明體" charset="-120"/>
              </a:rPr>
              <a:t>y</a:t>
            </a:r>
            <a:r>
              <a:rPr lang="en-US" altLang="zh-TW" sz="2600" dirty="0">
                <a:solidFill>
                  <a:srgbClr val="FFFFFF"/>
                </a:solidFill>
                <a:ea typeface="新細明體" charset="-120"/>
              </a:rPr>
              <a:t> and thus the duration</a:t>
            </a:r>
            <a:r>
              <a:rPr lang="en-US" altLang="zh-TW" sz="2600" i="1" dirty="0">
                <a:solidFill>
                  <a:srgbClr val="FFFFFF"/>
                </a:solidFill>
                <a:ea typeface="新細明體" charset="-120"/>
              </a:rPr>
              <a:t> D </a:t>
            </a:r>
            <a:r>
              <a:rPr lang="en-US" altLang="zh-TW" sz="2600" dirty="0">
                <a:solidFill>
                  <a:srgbClr val="FFFFFF"/>
                </a:solidFill>
                <a:ea typeface="新細明體" charset="-120"/>
              </a:rPr>
              <a:t>is (1+</a:t>
            </a:r>
            <a:r>
              <a:rPr lang="en-US" altLang="zh-TW" sz="2600" i="1" dirty="0">
                <a:solidFill>
                  <a:srgbClr val="FFFFFF"/>
                </a:solidFill>
                <a:ea typeface="新細明體" charset="-120"/>
              </a:rPr>
              <a:t>y</a:t>
            </a:r>
            <a:r>
              <a:rPr lang="en-US" altLang="zh-TW" sz="2600" dirty="0">
                <a:solidFill>
                  <a:srgbClr val="FFFFFF"/>
                </a:solidFill>
                <a:ea typeface="新細明體" charset="-120"/>
              </a:rPr>
              <a:t>)/</a:t>
            </a:r>
            <a:r>
              <a:rPr lang="en-US" altLang="zh-TW" sz="2600" i="1" dirty="0">
                <a:solidFill>
                  <a:srgbClr val="FFFFFF"/>
                </a:solidFill>
                <a:ea typeface="新細明體" charset="-120"/>
              </a:rPr>
              <a:t>y </a:t>
            </a:r>
            <a:r>
              <a:rPr lang="en-US" altLang="zh-TW" sz="2600" dirty="0">
                <a:solidFill>
                  <a:srgbClr val="FFFFFF"/>
                </a:solidFill>
                <a:ea typeface="新細明體" charset="-120"/>
              </a:rPr>
              <a:t>(because of the relation </a:t>
            </a:r>
            <a:r>
              <a:rPr lang="en-US" altLang="zh-TW" sz="2600" i="1" dirty="0">
                <a:solidFill>
                  <a:srgbClr val="FFFFFF"/>
                </a:solidFill>
                <a:ea typeface="新細明體" charset="-120"/>
              </a:rPr>
              <a:t>D</a:t>
            </a:r>
            <a:r>
              <a:rPr lang="en-US" altLang="zh-TW" sz="2600" dirty="0">
                <a:solidFill>
                  <a:srgbClr val="FFFFFF"/>
                </a:solidFill>
                <a:ea typeface="新細明體" charset="-120"/>
              </a:rPr>
              <a:t>/(1+</a:t>
            </a:r>
            <a:r>
              <a:rPr lang="en-US" altLang="zh-TW" sz="2600" i="1" dirty="0">
                <a:solidFill>
                  <a:srgbClr val="FFFFFF"/>
                </a:solidFill>
                <a:ea typeface="新細明體" charset="-120"/>
              </a:rPr>
              <a:t>y</a:t>
            </a:r>
            <a:r>
              <a:rPr lang="en-US" altLang="zh-TW" sz="2600" dirty="0">
                <a:solidFill>
                  <a:srgbClr val="FFFFFF"/>
                </a:solidFill>
                <a:ea typeface="新細明體" charset="-120"/>
              </a:rPr>
              <a:t>) = </a:t>
            </a:r>
            <a:r>
              <a:rPr lang="en-US" altLang="zh-TW" sz="2600" i="1" dirty="0">
                <a:solidFill>
                  <a:srgbClr val="FFFFFF"/>
                </a:solidFill>
                <a:ea typeface="新細明體" charset="-120"/>
              </a:rPr>
              <a:t>D</a:t>
            </a:r>
            <a:r>
              <a:rPr lang="en-US" altLang="zh-TW" sz="2600" baseline="30000" dirty="0">
                <a:solidFill>
                  <a:srgbClr val="FFFFFF"/>
                </a:solidFill>
                <a:ea typeface="新細明體" charset="-120"/>
              </a:rPr>
              <a:t>*</a:t>
            </a:r>
            <a:r>
              <a:rPr lang="en-US" altLang="zh-TW" sz="2600" dirty="0">
                <a:solidFill>
                  <a:srgbClr val="FFFFFF"/>
                </a:solidFill>
                <a:ea typeface="新細明體" charset="-120"/>
              </a:rPr>
              <a:t>)</a:t>
            </a:r>
            <a:endParaRPr lang="en-US" altLang="zh-TW" sz="3000" i="1" dirty="0">
              <a:ea typeface="新細明體" charset="-120"/>
            </a:endParaRPr>
          </a:p>
          <a:p>
            <a:pPr lvl="1" eaLnBrk="1" hangingPunct="1">
              <a:spcBef>
                <a:spcPts val="400"/>
              </a:spcBef>
              <a:defRPr/>
            </a:pPr>
            <a:r>
              <a:rPr lang="en-US" altLang="zh-TW" sz="2600" dirty="0">
                <a:ea typeface="新細明體" charset="-120"/>
              </a:rPr>
              <a:t>Two special properties associated with the duration of a perpetuity</a:t>
            </a:r>
          </a:p>
          <a:p>
            <a:pPr lvl="2" eaLnBrk="1" hangingPunct="1">
              <a:spcBef>
                <a:spcPts val="400"/>
              </a:spcBef>
              <a:defRPr/>
            </a:pPr>
            <a:r>
              <a:rPr lang="en-US" altLang="zh-TW" sz="2200" dirty="0">
                <a:ea typeface="新細明體" charset="-120"/>
              </a:rPr>
              <a:t>Although the time to maturity is infinite, the duration of a perpetuity is finite</a:t>
            </a:r>
          </a:p>
          <a:p>
            <a:pPr lvl="2" eaLnBrk="1" hangingPunct="1">
              <a:spcBef>
                <a:spcPts val="400"/>
              </a:spcBef>
              <a:defRPr/>
            </a:pPr>
            <a:r>
              <a:rPr lang="en-US" altLang="zh-TW" sz="2200" dirty="0">
                <a:ea typeface="新細明體" charset="-120"/>
              </a:rPr>
              <a:t>The duration is independent of the level of the perpetuity, </a:t>
            </a:r>
            <a:r>
              <a:rPr lang="en-US" altLang="zh-TW" sz="2200" i="1" dirty="0">
                <a:ea typeface="新細明體" charset="-120"/>
              </a:rPr>
              <a:t>C</a:t>
            </a:r>
          </a:p>
        </p:txBody>
      </p:sp>
      <p:graphicFrame>
        <p:nvGraphicFramePr>
          <p:cNvPr id="3074" name="Object 5"/>
          <p:cNvGraphicFramePr>
            <a:graphicFrameLocks noChangeAspect="1"/>
          </p:cNvGraphicFramePr>
          <p:nvPr>
            <p:extLst>
              <p:ext uri="{D42A27DB-BD31-4B8C-83A1-F6EECF244321}">
                <p14:modId xmlns:p14="http://schemas.microsoft.com/office/powerpoint/2010/main" val="87594095"/>
              </p:ext>
            </p:extLst>
          </p:nvPr>
        </p:nvGraphicFramePr>
        <p:xfrm>
          <a:off x="2436813" y="1600200"/>
          <a:ext cx="3887787" cy="838200"/>
        </p:xfrm>
        <a:graphic>
          <a:graphicData uri="http://schemas.openxmlformats.org/presentationml/2006/ole">
            <mc:AlternateContent xmlns:mc="http://schemas.openxmlformats.org/markup-compatibility/2006">
              <mc:Choice xmlns:v="urn:schemas-microsoft-com:vml" Requires="v">
                <p:oleObj spid="_x0000_s3343" name="Equation" r:id="rId3" imgW="1955520" imgH="419040" progId="Equation.DSMT4">
                  <p:embed/>
                </p:oleObj>
              </mc:Choice>
              <mc:Fallback>
                <p:oleObj name="Equation" r:id="rId3" imgW="1955520" imgH="419040" progId="Equation.DSMT4">
                  <p:embed/>
                  <p:pic>
                    <p:nvPicPr>
                      <p:cNvPr id="0" name="Object 5"/>
                      <p:cNvPicPr>
                        <a:picLocks noChangeAspect="1" noChangeArrowheads="1"/>
                      </p:cNvPicPr>
                      <p:nvPr/>
                    </p:nvPicPr>
                    <p:blipFill>
                      <a:blip r:embed="rId4"/>
                      <a:srcRect/>
                      <a:stretch>
                        <a:fillRect/>
                      </a:stretch>
                    </p:blipFill>
                    <p:spPr bwMode="auto">
                      <a:xfrm>
                        <a:off x="2436813" y="1600200"/>
                        <a:ext cx="3887787" cy="838200"/>
                      </a:xfrm>
                      <a:prstGeom prst="rect">
                        <a:avLst/>
                      </a:prstGeom>
                      <a:solidFill>
                        <a:schemeClr val="tx1"/>
                      </a:solidFill>
                    </p:spPr>
                  </p:pic>
                </p:oleObj>
              </mc:Fallback>
            </mc:AlternateContent>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0" y="95250"/>
            <a:ext cx="9144000" cy="666750"/>
          </a:xfrm>
          <a:noFill/>
        </p:spPr>
        <p:txBody>
          <a:bodyPr lIns="90488" tIns="44450" rIns="90488" bIns="44450" anchor="b"/>
          <a:lstStyle/>
          <a:p>
            <a:pPr eaLnBrk="1" hangingPunct="1"/>
            <a:r>
              <a:rPr lang="en-US" altLang="zh-TW">
                <a:ea typeface="新細明體" charset="-120"/>
              </a:rPr>
              <a:t>Duration/Price Relationship</a:t>
            </a:r>
          </a:p>
        </p:txBody>
      </p:sp>
      <p:sp>
        <p:nvSpPr>
          <p:cNvPr id="19459" name="Rectangle 3"/>
          <p:cNvSpPr>
            <a:spLocks noGrp="1" noChangeArrowheads="1"/>
          </p:cNvSpPr>
          <p:nvPr>
            <p:ph type="body" idx="1"/>
          </p:nvPr>
        </p:nvSpPr>
        <p:spPr>
          <a:xfrm>
            <a:off x="381000" y="762000"/>
            <a:ext cx="8382000" cy="5257800"/>
          </a:xfrm>
        </p:spPr>
        <p:txBody>
          <a:bodyPr lIns="90488" tIns="44450" rIns="90488" bIns="44450"/>
          <a:lstStyle/>
          <a:p>
            <a:pPr eaLnBrk="1" hangingPunct="1">
              <a:defRPr/>
            </a:pPr>
            <a:r>
              <a:rPr lang="en-US" altLang="zh-TW" sz="3000" dirty="0">
                <a:ea typeface="新細明體" charset="-120"/>
              </a:rPr>
              <a:t>The percentage change of the bond price is proportional to the duration and yield change</a:t>
            </a:r>
          </a:p>
          <a:p>
            <a:pPr eaLnBrk="1" hangingPunct="1">
              <a:defRPr/>
            </a:pPr>
            <a:endParaRPr lang="en-US" altLang="zh-TW" sz="4400" dirty="0">
              <a:ea typeface="新細明體" charset="-120"/>
            </a:endParaRPr>
          </a:p>
          <a:p>
            <a:pPr eaLnBrk="1" hangingPunct="1">
              <a:defRPr/>
            </a:pPr>
            <a:endParaRPr lang="en-US" altLang="zh-TW" sz="4000" dirty="0">
              <a:ea typeface="新細明體" charset="-120"/>
            </a:endParaRPr>
          </a:p>
          <a:p>
            <a:pPr eaLnBrk="1" hangingPunct="1">
              <a:defRPr/>
            </a:pPr>
            <a:r>
              <a:rPr lang="en-US" altLang="zh-TW" sz="3000" dirty="0">
                <a:ea typeface="新細明體" charset="-120"/>
              </a:rPr>
              <a:t>Revisit the example on Slide 11-10</a:t>
            </a:r>
          </a:p>
        </p:txBody>
      </p:sp>
      <p:graphicFrame>
        <p:nvGraphicFramePr>
          <p:cNvPr id="4098" name="Object 2"/>
          <p:cNvGraphicFramePr>
            <a:graphicFrameLocks noChangeAspect="1"/>
          </p:cNvGraphicFramePr>
          <p:nvPr/>
        </p:nvGraphicFramePr>
        <p:xfrm>
          <a:off x="279400" y="1801813"/>
          <a:ext cx="8712200" cy="1508125"/>
        </p:xfrm>
        <a:graphic>
          <a:graphicData uri="http://schemas.openxmlformats.org/presentationml/2006/ole">
            <mc:AlternateContent xmlns:mc="http://schemas.openxmlformats.org/markup-compatibility/2006">
              <mc:Choice xmlns:v="urn:schemas-microsoft-com:vml" Requires="v">
                <p:oleObj spid="_x0000_s5063" name="Equation" r:id="rId3" imgW="5016240" imgH="863280" progId="Equation.DSMT4">
                  <p:embed/>
                </p:oleObj>
              </mc:Choice>
              <mc:Fallback>
                <p:oleObj name="Equation" r:id="rId3" imgW="5016240" imgH="8632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 y="1801813"/>
                        <a:ext cx="8712200" cy="1508125"/>
                      </a:xfrm>
                      <a:prstGeom prst="rect">
                        <a:avLst/>
                      </a:prstGeom>
                      <a:solidFill>
                        <a:schemeClr val="tx1"/>
                      </a:solidFill>
                    </p:spPr>
                  </p:pic>
                </p:oleObj>
              </mc:Fallback>
            </mc:AlternateContent>
          </a:graphicData>
        </a:graphic>
      </p:graphicFrame>
      <mc:AlternateContent xmlns:mc="http://schemas.openxmlformats.org/markup-compatibility/2006" xmlns:a14="http://schemas.microsoft.com/office/drawing/2010/main">
        <mc:Choice Requires="a14">
          <p:sp>
            <p:nvSpPr>
              <p:cNvPr id="4099" name="Object 5"/>
              <p:cNvSpPr txBox="1"/>
              <p:nvPr/>
            </p:nvSpPr>
            <p:spPr bwMode="auto">
              <a:xfrm>
                <a:off x="1981200" y="3810001"/>
                <a:ext cx="4800600" cy="669925"/>
              </a:xfrm>
              <a:prstGeom prst="rect">
                <a:avLst/>
              </a:prstGeom>
              <a:solidFill>
                <a:schemeClr val="tx1"/>
              </a:solidFill>
            </p:spPr>
            <p:txBody>
              <a:bodyPr>
                <a:normAutofit fontScale="92500"/>
              </a:bodyPr>
              <a:lstStyle/>
              <a:p>
                <a:pPr/>
                <a14:m>
                  <m:oMathPara xmlns:m="http://schemas.openxmlformats.org/officeDocument/2006/math">
                    <m:oMathParaPr>
                      <m:jc m:val="centerGroup"/>
                    </m:oMathParaPr>
                    <m:oMath xmlns:m="http://schemas.openxmlformats.org/officeDocument/2006/math">
                      <m:r>
                        <a:rPr lang="zh-TW" altLang="en-US" sz="1800" i="1">
                          <a:solidFill>
                            <a:srgbClr val="000000"/>
                          </a:solidFill>
                          <a:latin typeface="Cambria Math" panose="02040503050406030204" pitchFamily="18" charset="0"/>
                        </a:rPr>
                        <m:t>950.263=</m:t>
                      </m:r>
                      <m:f>
                        <m:fPr>
                          <m:ctrlPr>
                            <a:rPr lang="zh-TW" altLang="en-US" sz="1800" i="1">
                              <a:solidFill>
                                <a:srgbClr val="000000"/>
                              </a:solidFill>
                              <a:latin typeface="Cambria Math" panose="02040503050406030204" pitchFamily="18" charset="0"/>
                            </a:rPr>
                          </m:ctrlPr>
                        </m:fPr>
                        <m:num>
                          <m:r>
                            <m:rPr>
                              <m:nor/>
                            </m:rPr>
                            <a:rPr lang="zh-TW" altLang="en-US" sz="1800" i="0">
                              <a:solidFill>
                                <a:srgbClr val="000000"/>
                              </a:solidFill>
                              <a:latin typeface="Cambria Math" panose="02040503050406030204" pitchFamily="18" charset="0"/>
                            </a:rPr>
                            <m:t>80</m:t>
                          </m:r>
                        </m:num>
                        <m:den>
                          <m:r>
                            <a:rPr lang="zh-TW" altLang="en-US" sz="1800" i="1">
                              <a:solidFill>
                                <a:srgbClr val="000000"/>
                              </a:solidFill>
                              <a:latin typeface="Cambria Math" panose="02040503050406030204" pitchFamily="18" charset="0"/>
                            </a:rPr>
                            <m:t>(</m:t>
                          </m:r>
                          <m:r>
                            <m:rPr>
                              <m:nor/>
                            </m:rPr>
                            <a:rPr lang="zh-TW" altLang="en-US" sz="1800" i="0">
                              <a:solidFill>
                                <a:srgbClr val="000000"/>
                              </a:solidFill>
                              <a:latin typeface="Cambria Math" panose="02040503050406030204" pitchFamily="18" charset="0"/>
                            </a:rPr>
                            <m:t>1+10%</m:t>
                          </m:r>
                          <m:r>
                            <a:rPr lang="zh-TW" altLang="en-US" sz="1800" i="1">
                              <a:solidFill>
                                <a:srgbClr val="000000"/>
                              </a:solidFill>
                              <a:latin typeface="Cambria Math" panose="02040503050406030204" pitchFamily="18" charset="0"/>
                            </a:rPr>
                            <m:t>)</m:t>
                          </m:r>
                        </m:den>
                      </m:f>
                      <m:r>
                        <a:rPr lang="zh-TW" altLang="en-US" sz="1800" i="1">
                          <a:solidFill>
                            <a:srgbClr val="000000"/>
                          </a:solidFill>
                          <a:latin typeface="Cambria Math" panose="02040503050406030204" pitchFamily="18" charset="0"/>
                        </a:rPr>
                        <m:t>+</m:t>
                      </m:r>
                      <m:f>
                        <m:fPr>
                          <m:ctrlPr>
                            <a:rPr lang="zh-TW" altLang="en-US" sz="1800" i="1">
                              <a:solidFill>
                                <a:srgbClr val="000000"/>
                              </a:solidFill>
                              <a:latin typeface="Cambria Math" panose="02040503050406030204" pitchFamily="18" charset="0"/>
                            </a:rPr>
                          </m:ctrlPr>
                        </m:fPr>
                        <m:num>
                          <m:r>
                            <m:rPr>
                              <m:nor/>
                            </m:rPr>
                            <a:rPr lang="zh-TW" altLang="en-US" sz="1800" i="0">
                              <a:solidFill>
                                <a:srgbClr val="000000"/>
                              </a:solidFill>
                              <a:latin typeface="Cambria Math" panose="02040503050406030204" pitchFamily="18" charset="0"/>
                            </a:rPr>
                            <m:t>80</m:t>
                          </m:r>
                        </m:num>
                        <m:den>
                          <m:r>
                            <a:rPr lang="zh-TW" altLang="en-US" sz="1800" i="1">
                              <a:solidFill>
                                <a:srgbClr val="000000"/>
                              </a:solidFill>
                              <a:latin typeface="Cambria Math" panose="02040503050406030204" pitchFamily="18" charset="0"/>
                            </a:rPr>
                            <m:t>(</m:t>
                          </m:r>
                          <m:r>
                            <m:rPr>
                              <m:nor/>
                            </m:rPr>
                            <a:rPr lang="zh-TW" altLang="en-US" sz="1800" i="0">
                              <a:solidFill>
                                <a:srgbClr val="000000"/>
                              </a:solidFill>
                              <a:latin typeface="Cambria Math" panose="02040503050406030204" pitchFamily="18" charset="0"/>
                            </a:rPr>
                            <m:t>1+10%</m:t>
                          </m:r>
                          <m:sSup>
                            <m:sSupPr>
                              <m:ctrlPr>
                                <a:rPr lang="zh-TW" altLang="en-US" sz="1800" i="1">
                                  <a:solidFill>
                                    <a:srgbClr val="000000"/>
                                  </a:solidFill>
                                  <a:latin typeface="Cambria Math" panose="02040503050406030204" pitchFamily="18" charset="0"/>
                                </a:rPr>
                              </m:ctrlPr>
                            </m:sSupPr>
                            <m:e>
                              <m:r>
                                <a:rPr lang="zh-TW" altLang="en-US" sz="1800" i="1">
                                  <a:solidFill>
                                    <a:srgbClr val="000000"/>
                                  </a:solidFill>
                                  <a:latin typeface="Cambria Math" panose="02040503050406030204" pitchFamily="18" charset="0"/>
                                </a:rPr>
                                <m:t>)</m:t>
                              </m:r>
                            </m:e>
                            <m:sup>
                              <m:r>
                                <a:rPr lang="zh-TW" altLang="en-US" sz="1800" i="0">
                                  <a:solidFill>
                                    <a:srgbClr val="000000"/>
                                  </a:solidFill>
                                  <a:latin typeface="Cambria Math" panose="02040503050406030204" pitchFamily="18" charset="0"/>
                                </a:rPr>
                                <m:t>2</m:t>
                              </m:r>
                            </m:sup>
                          </m:sSup>
                        </m:den>
                      </m:f>
                      <m:r>
                        <a:rPr lang="zh-TW" altLang="en-US" sz="1800" i="1">
                          <a:solidFill>
                            <a:srgbClr val="000000"/>
                          </a:solidFill>
                          <a:latin typeface="Cambria Math" panose="02040503050406030204" pitchFamily="18" charset="0"/>
                        </a:rPr>
                        <m:t>+</m:t>
                      </m:r>
                      <m:f>
                        <m:fPr>
                          <m:ctrlPr>
                            <a:rPr lang="zh-TW" altLang="en-US" sz="1800" i="1">
                              <a:solidFill>
                                <a:srgbClr val="000000"/>
                              </a:solidFill>
                              <a:latin typeface="Cambria Math" panose="02040503050406030204" pitchFamily="18" charset="0"/>
                            </a:rPr>
                          </m:ctrlPr>
                        </m:fPr>
                        <m:num>
                          <m:r>
                            <m:rPr>
                              <m:nor/>
                            </m:rPr>
                            <a:rPr lang="zh-TW" altLang="en-US" sz="1800" i="0">
                              <a:solidFill>
                                <a:srgbClr val="000000"/>
                              </a:solidFill>
                              <a:latin typeface="Cambria Math" panose="02040503050406030204" pitchFamily="18" charset="0"/>
                            </a:rPr>
                            <m:t>1080</m:t>
                          </m:r>
                        </m:num>
                        <m:den>
                          <m:r>
                            <a:rPr lang="zh-TW" altLang="en-US" sz="1800" i="1">
                              <a:solidFill>
                                <a:srgbClr val="000000"/>
                              </a:solidFill>
                              <a:latin typeface="Cambria Math" panose="02040503050406030204" pitchFamily="18" charset="0"/>
                            </a:rPr>
                            <m:t>(</m:t>
                          </m:r>
                          <m:r>
                            <m:rPr>
                              <m:nor/>
                            </m:rPr>
                            <a:rPr lang="zh-TW" altLang="en-US" sz="1800" i="0">
                              <a:solidFill>
                                <a:srgbClr val="000000"/>
                              </a:solidFill>
                              <a:latin typeface="Cambria Math" panose="02040503050406030204" pitchFamily="18" charset="0"/>
                            </a:rPr>
                            <m:t>1+10%</m:t>
                          </m:r>
                          <m:sSup>
                            <m:sSupPr>
                              <m:ctrlPr>
                                <a:rPr lang="zh-TW" altLang="en-US" sz="1800" i="1">
                                  <a:solidFill>
                                    <a:srgbClr val="000000"/>
                                  </a:solidFill>
                                  <a:latin typeface="Cambria Math" panose="02040503050406030204" pitchFamily="18" charset="0"/>
                                </a:rPr>
                              </m:ctrlPr>
                            </m:sSupPr>
                            <m:e>
                              <m:r>
                                <a:rPr lang="zh-TW" altLang="en-US" sz="1800" i="1">
                                  <a:solidFill>
                                    <a:srgbClr val="000000"/>
                                  </a:solidFill>
                                  <a:latin typeface="Cambria Math" panose="02040503050406030204" pitchFamily="18" charset="0"/>
                                </a:rPr>
                                <m:t>)</m:t>
                              </m:r>
                            </m:e>
                            <m:sup>
                              <m:r>
                                <a:rPr lang="en-US" altLang="zh-TW" sz="1800" i="1">
                                  <a:solidFill>
                                    <a:srgbClr val="000000"/>
                                  </a:solidFill>
                                  <a:latin typeface="Cambria Math" panose="02040503050406030204" pitchFamily="18" charset="0"/>
                                </a:rPr>
                                <m:t>3</m:t>
                              </m:r>
                            </m:sup>
                          </m:sSup>
                        </m:den>
                      </m:f>
                    </m:oMath>
                  </m:oMathPara>
                </a14:m>
                <a:endParaRPr lang="zh-TW" altLang="en-US" sz="1800" dirty="0"/>
              </a:p>
            </p:txBody>
          </p:sp>
        </mc:Choice>
        <mc:Fallback xmlns="">
          <p:sp>
            <p:nvSpPr>
              <p:cNvPr id="4099" name="Object 5"/>
              <p:cNvSpPr txBox="1">
                <a:spLocks noRot="1" noChangeAspect="1" noMove="1" noResize="1" noEditPoints="1" noAdjustHandles="1" noChangeArrowheads="1" noChangeShapeType="1" noTextEdit="1"/>
              </p:cNvSpPr>
              <p:nvPr/>
            </p:nvSpPr>
            <p:spPr bwMode="auto">
              <a:xfrm>
                <a:off x="1981200" y="3810001"/>
                <a:ext cx="4800600" cy="669925"/>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100" name="Object 6"/>
              <p:cNvSpPr txBox="1"/>
              <p:nvPr/>
            </p:nvSpPr>
            <p:spPr bwMode="auto">
              <a:xfrm>
                <a:off x="1981200" y="4664075"/>
                <a:ext cx="5181600" cy="669925"/>
              </a:xfrm>
              <a:prstGeom prst="rect">
                <a:avLst/>
              </a:prstGeom>
              <a:solidFill>
                <a:schemeClr val="tx1"/>
              </a:solidFill>
            </p:spPr>
            <p:txBody>
              <a:bodyPr>
                <a:normAutofit fontScale="70000" lnSpcReduction="20000"/>
              </a:bodyPr>
              <a:lstStyle/>
              <a:p>
                <a:pPr/>
                <a14:m>
                  <m:oMathPara xmlns:m="http://schemas.openxmlformats.org/officeDocument/2006/math">
                    <m:oMathParaPr>
                      <m:jc m:val="centerGroup"/>
                    </m:oMathParaPr>
                    <m:oMath xmlns:m="http://schemas.openxmlformats.org/officeDocument/2006/math">
                      <m:r>
                        <a:rPr lang="zh-TW" altLang="en-US" i="1">
                          <a:solidFill>
                            <a:srgbClr val="000000"/>
                          </a:solidFill>
                          <a:latin typeface="Cambria Math" panose="02040503050406030204" pitchFamily="18" charset="0"/>
                        </a:rPr>
                        <m:t>947.869=</m:t>
                      </m:r>
                      <m:f>
                        <m:fPr>
                          <m:ctrlPr>
                            <a:rPr lang="zh-TW" altLang="en-US" i="1">
                              <a:solidFill>
                                <a:srgbClr val="000000"/>
                              </a:solidFill>
                              <a:latin typeface="Cambria Math" panose="02040503050406030204" pitchFamily="18" charset="0"/>
                            </a:rPr>
                          </m:ctrlPr>
                        </m:fPr>
                        <m:num>
                          <m:r>
                            <m:rPr>
                              <m:nor/>
                            </m:rPr>
                            <a:rPr lang="zh-TW" altLang="en-US" i="0">
                              <a:solidFill>
                                <a:srgbClr val="000000"/>
                              </a:solidFill>
                              <a:latin typeface="Cambria Math" panose="02040503050406030204" pitchFamily="18" charset="0"/>
                            </a:rPr>
                            <m:t>80</m:t>
                          </m:r>
                        </m:num>
                        <m:den>
                          <m:r>
                            <a:rPr lang="zh-TW" altLang="en-US" i="1">
                              <a:solidFill>
                                <a:srgbClr val="000000"/>
                              </a:solidFill>
                              <a:latin typeface="Cambria Math" panose="02040503050406030204" pitchFamily="18" charset="0"/>
                            </a:rPr>
                            <m:t>(</m:t>
                          </m:r>
                          <m:r>
                            <m:rPr>
                              <m:nor/>
                            </m:rPr>
                            <a:rPr lang="zh-TW" altLang="en-US" i="0">
                              <a:solidFill>
                                <a:srgbClr val="000000"/>
                              </a:solidFill>
                              <a:latin typeface="Cambria Math" panose="02040503050406030204" pitchFamily="18" charset="0"/>
                            </a:rPr>
                            <m:t>1+10.1%</m:t>
                          </m:r>
                          <m:r>
                            <a:rPr lang="zh-TW" altLang="en-US" i="1">
                              <a:solidFill>
                                <a:srgbClr val="000000"/>
                              </a:solidFill>
                              <a:latin typeface="Cambria Math" panose="02040503050406030204" pitchFamily="18" charset="0"/>
                            </a:rPr>
                            <m:t>)</m:t>
                          </m:r>
                        </m:den>
                      </m:f>
                      <m:r>
                        <a:rPr lang="zh-TW" altLang="en-US" i="1">
                          <a:solidFill>
                            <a:srgbClr val="000000"/>
                          </a:solidFill>
                          <a:latin typeface="Cambria Math" panose="02040503050406030204" pitchFamily="18" charset="0"/>
                        </a:rPr>
                        <m:t>+</m:t>
                      </m:r>
                      <m:f>
                        <m:fPr>
                          <m:ctrlPr>
                            <a:rPr lang="zh-TW" altLang="en-US" i="1">
                              <a:solidFill>
                                <a:srgbClr val="000000"/>
                              </a:solidFill>
                              <a:latin typeface="Cambria Math" panose="02040503050406030204" pitchFamily="18" charset="0"/>
                            </a:rPr>
                          </m:ctrlPr>
                        </m:fPr>
                        <m:num>
                          <m:r>
                            <m:rPr>
                              <m:nor/>
                            </m:rPr>
                            <a:rPr lang="zh-TW" altLang="en-US" i="0">
                              <a:solidFill>
                                <a:srgbClr val="000000"/>
                              </a:solidFill>
                              <a:latin typeface="Cambria Math" panose="02040503050406030204" pitchFamily="18" charset="0"/>
                            </a:rPr>
                            <m:t>80</m:t>
                          </m:r>
                        </m:num>
                        <m:den>
                          <m:r>
                            <a:rPr lang="zh-TW" altLang="en-US" i="1">
                              <a:solidFill>
                                <a:srgbClr val="000000"/>
                              </a:solidFill>
                              <a:latin typeface="Cambria Math" panose="02040503050406030204" pitchFamily="18" charset="0"/>
                            </a:rPr>
                            <m:t>(</m:t>
                          </m:r>
                          <m:r>
                            <m:rPr>
                              <m:nor/>
                            </m:rPr>
                            <a:rPr lang="zh-TW" altLang="en-US" i="0">
                              <a:solidFill>
                                <a:srgbClr val="000000"/>
                              </a:solidFill>
                              <a:latin typeface="Cambria Math" panose="02040503050406030204" pitchFamily="18" charset="0"/>
                            </a:rPr>
                            <m:t>1+10.1%</m:t>
                          </m:r>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m:t>
                              </m:r>
                            </m:e>
                            <m:sup>
                              <m:r>
                                <a:rPr lang="zh-TW" altLang="en-US" i="0">
                                  <a:solidFill>
                                    <a:srgbClr val="000000"/>
                                  </a:solidFill>
                                  <a:latin typeface="Cambria Math" panose="02040503050406030204" pitchFamily="18" charset="0"/>
                                </a:rPr>
                                <m:t>2</m:t>
                              </m:r>
                            </m:sup>
                          </m:sSup>
                        </m:den>
                      </m:f>
                      <m:r>
                        <a:rPr lang="zh-TW" altLang="en-US" i="1">
                          <a:solidFill>
                            <a:srgbClr val="000000"/>
                          </a:solidFill>
                          <a:latin typeface="Cambria Math" panose="02040503050406030204" pitchFamily="18" charset="0"/>
                        </a:rPr>
                        <m:t>+</m:t>
                      </m:r>
                      <m:f>
                        <m:fPr>
                          <m:ctrlPr>
                            <a:rPr lang="zh-TW" altLang="en-US" i="1">
                              <a:solidFill>
                                <a:srgbClr val="000000"/>
                              </a:solidFill>
                              <a:latin typeface="Cambria Math" panose="02040503050406030204" pitchFamily="18" charset="0"/>
                            </a:rPr>
                          </m:ctrlPr>
                        </m:fPr>
                        <m:num>
                          <m:r>
                            <m:rPr>
                              <m:nor/>
                            </m:rPr>
                            <a:rPr lang="zh-TW" altLang="en-US" i="0">
                              <a:solidFill>
                                <a:srgbClr val="000000"/>
                              </a:solidFill>
                              <a:latin typeface="Cambria Math" panose="02040503050406030204" pitchFamily="18" charset="0"/>
                            </a:rPr>
                            <m:t>1080</m:t>
                          </m:r>
                        </m:num>
                        <m:den>
                          <m:r>
                            <a:rPr lang="zh-TW" altLang="en-US" i="1">
                              <a:solidFill>
                                <a:srgbClr val="000000"/>
                              </a:solidFill>
                              <a:latin typeface="Cambria Math" panose="02040503050406030204" pitchFamily="18" charset="0"/>
                            </a:rPr>
                            <m:t>(</m:t>
                          </m:r>
                          <m:r>
                            <m:rPr>
                              <m:nor/>
                            </m:rPr>
                            <a:rPr lang="zh-TW" altLang="en-US" i="0">
                              <a:solidFill>
                                <a:srgbClr val="000000"/>
                              </a:solidFill>
                              <a:latin typeface="Cambria Math" panose="02040503050406030204" pitchFamily="18" charset="0"/>
                            </a:rPr>
                            <m:t>1+10.1%</m:t>
                          </m:r>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m:t>
                              </m:r>
                            </m:e>
                            <m:sup>
                              <m:r>
                                <a:rPr lang="en-US" altLang="zh-TW" i="1">
                                  <a:solidFill>
                                    <a:srgbClr val="000000"/>
                                  </a:solidFill>
                                  <a:latin typeface="Cambria Math" panose="02040503050406030204" pitchFamily="18" charset="0"/>
                                </a:rPr>
                                <m:t>3</m:t>
                              </m:r>
                            </m:sup>
                          </m:sSup>
                        </m:den>
                      </m:f>
                    </m:oMath>
                  </m:oMathPara>
                </a14:m>
                <a:endParaRPr lang="zh-TW" altLang="en-US" dirty="0"/>
              </a:p>
            </p:txBody>
          </p:sp>
        </mc:Choice>
        <mc:Fallback xmlns="">
          <p:sp>
            <p:nvSpPr>
              <p:cNvPr id="4100" name="Object 6"/>
              <p:cNvSpPr txBox="1">
                <a:spLocks noRot="1" noChangeAspect="1" noMove="1" noResize="1" noEditPoints="1" noAdjustHandles="1" noChangeArrowheads="1" noChangeShapeType="1" noTextEdit="1"/>
              </p:cNvSpPr>
              <p:nvPr/>
            </p:nvSpPr>
            <p:spPr bwMode="auto">
              <a:xfrm>
                <a:off x="1981200" y="4664075"/>
                <a:ext cx="5181600" cy="669925"/>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101" name="Object 5"/>
              <p:cNvSpPr txBox="1"/>
              <p:nvPr/>
            </p:nvSpPr>
            <p:spPr bwMode="auto">
              <a:xfrm>
                <a:off x="1981199" y="5458411"/>
                <a:ext cx="4876801" cy="1339850"/>
              </a:xfrm>
              <a:prstGeom prst="rect">
                <a:avLst/>
              </a:prstGeom>
              <a:solidFill>
                <a:schemeClr val="tx1"/>
              </a:solidFill>
            </p:spPr>
            <p:txBody>
              <a:bodyPr>
                <a:normAutofit/>
              </a:bodyPr>
              <a:lstStyle/>
              <a:p>
                <a:pPr>
                  <a:lnSpc>
                    <a:spcPct val="120000"/>
                  </a:lnSpc>
                  <a:spcBef>
                    <a:spcPts val="0"/>
                  </a:spcBef>
                </a:pPr>
                <a14:m>
                  <m:oMathPara xmlns:m="http://schemas.openxmlformats.org/officeDocument/2006/math">
                    <m:oMathParaPr>
                      <m:jc m:val="centerGroup"/>
                    </m:oMathParaPr>
                    <m:oMath xmlns:m="http://schemas.openxmlformats.org/officeDocument/2006/math">
                      <m:f>
                        <m:fPr>
                          <m:ctrlPr>
                            <a:rPr lang="zh-TW" altLang="en-US" sz="1700" i="1">
                              <a:solidFill>
                                <a:srgbClr val="000000"/>
                              </a:solidFill>
                              <a:latin typeface="Cambria Math" panose="02040503050406030204" pitchFamily="18" charset="0"/>
                            </a:rPr>
                          </m:ctrlPr>
                        </m:fPr>
                        <m:num>
                          <m:r>
                            <m:rPr>
                              <m:sty m:val="p"/>
                            </m:rPr>
                            <a:rPr lang="zh-TW" altLang="en-US" sz="1700" i="1">
                              <a:solidFill>
                                <a:srgbClr val="000000"/>
                              </a:solidFill>
                              <a:latin typeface="Cambria Math" panose="02040503050406030204" pitchFamily="18" charset="0"/>
                            </a:rPr>
                            <m:t>Δ</m:t>
                          </m:r>
                          <m:r>
                            <a:rPr lang="zh-TW" altLang="en-US" sz="1700" i="1">
                              <a:solidFill>
                                <a:srgbClr val="000000"/>
                              </a:solidFill>
                              <a:latin typeface="Cambria Math" panose="02040503050406030204" pitchFamily="18" charset="0"/>
                            </a:rPr>
                            <m:t>𝑃</m:t>
                          </m:r>
                        </m:num>
                        <m:den>
                          <m:r>
                            <a:rPr lang="zh-TW" altLang="en-US" sz="1700" i="1">
                              <a:solidFill>
                                <a:srgbClr val="000000"/>
                              </a:solidFill>
                              <a:latin typeface="Cambria Math" panose="02040503050406030204" pitchFamily="18" charset="0"/>
                            </a:rPr>
                            <m:t>𝑃</m:t>
                          </m:r>
                        </m:den>
                      </m:f>
                      <m:r>
                        <m:rPr>
                          <m:aln/>
                        </m:rPr>
                        <a:rPr lang="zh-TW" altLang="en-US" sz="1700" i="1">
                          <a:solidFill>
                            <a:srgbClr val="000000"/>
                          </a:solidFill>
                          <a:latin typeface="Cambria Math" panose="02040503050406030204" pitchFamily="18" charset="0"/>
                        </a:rPr>
                        <m:t>=</m:t>
                      </m:r>
                      <m:f>
                        <m:fPr>
                          <m:ctrlPr>
                            <a:rPr lang="zh-TW" altLang="en-US" sz="1700" i="1">
                              <a:solidFill>
                                <a:srgbClr val="000000"/>
                              </a:solidFill>
                              <a:latin typeface="Cambria Math" panose="02040503050406030204" pitchFamily="18" charset="0"/>
                            </a:rPr>
                          </m:ctrlPr>
                        </m:fPr>
                        <m:num>
                          <m:r>
                            <a:rPr lang="zh-TW" altLang="en-US" sz="1700" i="1">
                              <a:solidFill>
                                <a:srgbClr val="000000"/>
                              </a:solidFill>
                              <a:latin typeface="Cambria Math" panose="02040503050406030204" pitchFamily="18" charset="0"/>
                            </a:rPr>
                            <m:t>947.869−950.263</m:t>
                          </m:r>
                        </m:num>
                        <m:den>
                          <m:r>
                            <a:rPr lang="zh-TW" altLang="en-US" sz="1700" i="1">
                              <a:solidFill>
                                <a:srgbClr val="000000"/>
                              </a:solidFill>
                              <a:latin typeface="Cambria Math" panose="02040503050406030204" pitchFamily="18" charset="0"/>
                            </a:rPr>
                            <m:t>950.263</m:t>
                          </m:r>
                        </m:den>
                      </m:f>
                      <m:r>
                        <a:rPr lang="zh-TW" altLang="en-US" sz="1700" i="1">
                          <a:solidFill>
                            <a:srgbClr val="000000"/>
                          </a:solidFill>
                          <a:latin typeface="Cambria Math" panose="02040503050406030204" pitchFamily="18" charset="0"/>
                        </a:rPr>
                        <m:t>=−0.2519%</m:t>
                      </m:r>
                    </m:oMath>
                    <m:oMath xmlns:m="http://schemas.openxmlformats.org/officeDocument/2006/math">
                      <m:r>
                        <a:rPr lang="zh-TW" altLang="en-US" sz="1700" i="1">
                          <a:solidFill>
                            <a:srgbClr val="000000"/>
                          </a:solidFill>
                          <a:latin typeface="Cambria Math" panose="02040503050406030204" pitchFamily="18" charset="0"/>
                        </a:rPr>
                        <m:t>−</m:t>
                      </m:r>
                      <m:f>
                        <m:fPr>
                          <m:ctrlPr>
                            <a:rPr lang="zh-TW" altLang="en-US" sz="1700" i="1">
                              <a:solidFill>
                                <a:srgbClr val="000000"/>
                              </a:solidFill>
                              <a:latin typeface="Cambria Math" panose="02040503050406030204" pitchFamily="18" charset="0"/>
                            </a:rPr>
                          </m:ctrlPr>
                        </m:fPr>
                        <m:num>
                          <m:r>
                            <a:rPr lang="zh-TW" altLang="en-US" sz="1700" i="1">
                              <a:solidFill>
                                <a:srgbClr val="000000"/>
                              </a:solidFill>
                              <a:latin typeface="Cambria Math" panose="02040503050406030204" pitchFamily="18" charset="0"/>
                            </a:rPr>
                            <m:t>𝐷</m:t>
                          </m:r>
                        </m:num>
                        <m:den>
                          <m:r>
                            <a:rPr lang="zh-TW" altLang="en-US" sz="1700" i="1">
                              <a:solidFill>
                                <a:srgbClr val="000000"/>
                              </a:solidFill>
                              <a:latin typeface="Cambria Math" panose="02040503050406030204" pitchFamily="18" charset="0"/>
                            </a:rPr>
                            <m:t>1+</m:t>
                          </m:r>
                          <m:r>
                            <a:rPr lang="zh-TW" altLang="en-US" sz="1700" i="1">
                              <a:solidFill>
                                <a:srgbClr val="000000"/>
                              </a:solidFill>
                              <a:latin typeface="Cambria Math" panose="02040503050406030204" pitchFamily="18" charset="0"/>
                            </a:rPr>
                            <m:t>𝑦</m:t>
                          </m:r>
                        </m:den>
                      </m:f>
                      <m:r>
                        <m:rPr>
                          <m:sty m:val="p"/>
                        </m:rPr>
                        <a:rPr lang="zh-TW" altLang="en-US" sz="1700" i="1">
                          <a:solidFill>
                            <a:srgbClr val="000000"/>
                          </a:solidFill>
                          <a:latin typeface="Cambria Math" panose="02040503050406030204" pitchFamily="18" charset="0"/>
                        </a:rPr>
                        <m:t>Δ</m:t>
                      </m:r>
                      <m:r>
                        <a:rPr lang="zh-TW" altLang="en-US" sz="1700" i="1">
                          <a:solidFill>
                            <a:srgbClr val="000000"/>
                          </a:solidFill>
                          <a:latin typeface="Cambria Math" panose="02040503050406030204" pitchFamily="18" charset="0"/>
                        </a:rPr>
                        <m:t>𝑦</m:t>
                      </m:r>
                      <m:r>
                        <m:rPr>
                          <m:aln/>
                        </m:rPr>
                        <a:rPr lang="zh-TW" altLang="en-US" sz="1700" i="1">
                          <a:solidFill>
                            <a:srgbClr val="000000"/>
                          </a:solidFill>
                          <a:latin typeface="Cambria Math" panose="02040503050406030204" pitchFamily="18" charset="0"/>
                        </a:rPr>
                        <m:t>=</m:t>
                      </m:r>
                      <m:r>
                        <a:rPr lang="zh-TW" altLang="en-US" sz="1700" i="1">
                          <a:solidFill>
                            <a:srgbClr val="000000"/>
                          </a:solidFill>
                          <a:latin typeface="Cambria Math" panose="02040503050406030204" pitchFamily="18" charset="0"/>
                        </a:rPr>
                        <m:t>−</m:t>
                      </m:r>
                      <m:f>
                        <m:fPr>
                          <m:ctrlPr>
                            <a:rPr lang="zh-TW" altLang="en-US" sz="1700" i="1">
                              <a:solidFill>
                                <a:srgbClr val="000000"/>
                              </a:solidFill>
                              <a:latin typeface="Cambria Math" panose="02040503050406030204" pitchFamily="18" charset="0"/>
                            </a:rPr>
                          </m:ctrlPr>
                        </m:fPr>
                        <m:num>
                          <m:r>
                            <a:rPr lang="zh-TW" altLang="en-US" sz="1700" i="1">
                              <a:solidFill>
                                <a:srgbClr val="000000"/>
                              </a:solidFill>
                              <a:latin typeface="Cambria Math" panose="02040503050406030204" pitchFamily="18" charset="0"/>
                            </a:rPr>
                            <m:t>2.7774</m:t>
                          </m:r>
                        </m:num>
                        <m:den>
                          <m:r>
                            <a:rPr lang="zh-TW" altLang="en-US" sz="1700" i="1">
                              <a:solidFill>
                                <a:srgbClr val="000000"/>
                              </a:solidFill>
                              <a:latin typeface="Cambria Math" panose="02040503050406030204" pitchFamily="18" charset="0"/>
                            </a:rPr>
                            <m:t>1+10%</m:t>
                          </m:r>
                        </m:den>
                      </m:f>
                      <m:r>
                        <a:rPr lang="zh-TW" altLang="en-US" sz="1700" i="1">
                          <a:solidFill>
                            <a:srgbClr val="000000"/>
                          </a:solidFill>
                          <a:latin typeface="Cambria Math" panose="02040503050406030204" pitchFamily="18" charset="0"/>
                        </a:rPr>
                        <m:t>0.1%=−0.2525%</m:t>
                      </m:r>
                    </m:oMath>
                  </m:oMathPara>
                </a14:m>
                <a:endParaRPr lang="zh-TW" altLang="en-US" sz="1700" dirty="0"/>
              </a:p>
            </p:txBody>
          </p:sp>
        </mc:Choice>
        <mc:Fallback xmlns="">
          <p:sp>
            <p:nvSpPr>
              <p:cNvPr id="4101" name="Object 5"/>
              <p:cNvSpPr txBox="1">
                <a:spLocks noRot="1" noChangeAspect="1" noMove="1" noResize="1" noEditPoints="1" noAdjustHandles="1" noChangeArrowheads="1" noChangeShapeType="1" noTextEdit="1"/>
              </p:cNvSpPr>
              <p:nvPr/>
            </p:nvSpPr>
            <p:spPr bwMode="auto">
              <a:xfrm>
                <a:off x="1981199" y="5458411"/>
                <a:ext cx="4876801" cy="1339850"/>
              </a:xfrm>
              <a:prstGeom prst="rect">
                <a:avLst/>
              </a:prstGeom>
              <a:blipFill>
                <a:blip r:embed="rId7"/>
                <a:stretch>
                  <a:fillRect/>
                </a:stretch>
              </a:blipFill>
            </p:spPr>
            <p:txBody>
              <a:bodyPr/>
              <a:lstStyle/>
              <a:p>
                <a:r>
                  <a:rPr lang="zh-TW" altLang="en-US">
                    <a:noFill/>
                  </a:rPr>
                  <a:t> </a:t>
                </a:r>
              </a:p>
            </p:txBody>
          </p:sp>
        </mc:Fallback>
      </mc:AlternateContent>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52400"/>
            <a:ext cx="9144000" cy="609600"/>
          </a:xfrm>
          <a:noFill/>
        </p:spPr>
        <p:txBody>
          <a:bodyPr lIns="90488" tIns="44450" rIns="90488" bIns="44450" anchor="b"/>
          <a:lstStyle/>
          <a:p>
            <a:pPr eaLnBrk="1" hangingPunct="1"/>
            <a:r>
              <a:rPr lang="en-US" altLang="zh-TW" dirty="0">
                <a:ea typeface="新細明體" charset="-120"/>
              </a:rPr>
              <a:t>Calculate Durations using Excel</a:t>
            </a:r>
          </a:p>
        </p:txBody>
      </p:sp>
      <p:sp>
        <p:nvSpPr>
          <p:cNvPr id="28676" name="文字方塊 5"/>
          <p:cNvSpPr txBox="1">
            <a:spLocks noChangeArrowheads="1"/>
          </p:cNvSpPr>
          <p:nvPr/>
        </p:nvSpPr>
        <p:spPr bwMode="auto">
          <a:xfrm>
            <a:off x="152400" y="3768725"/>
            <a:ext cx="8839200" cy="2708434"/>
          </a:xfrm>
          <a:prstGeom prst="rect">
            <a:avLst/>
          </a:prstGeom>
          <a:noFill/>
          <a:ln w="9525">
            <a:noFill/>
            <a:miter lim="800000"/>
            <a:headEnd/>
            <a:tailEnd/>
          </a:ln>
        </p:spPr>
        <p:txBody>
          <a:bodyPr>
            <a:spAutoFit/>
          </a:bodyPr>
          <a:lstStyle/>
          <a:p>
            <a:pPr marL="268288" indent="-268288">
              <a:spcBef>
                <a:spcPts val="600"/>
              </a:spcBef>
              <a:defRPr/>
            </a:pPr>
            <a:r>
              <a:rPr lang="en-US" altLang="zh-TW" sz="2000" dirty="0">
                <a:effectLst>
                  <a:outerShdw blurRad="38100" dist="38100" dir="2700000" algn="tl">
                    <a:srgbClr val="000000">
                      <a:alpha val="43137"/>
                    </a:srgbClr>
                  </a:outerShdw>
                </a:effectLst>
                <a:latin typeface="+mn-lt"/>
                <a:ea typeface="新細明體" charset="-120"/>
              </a:rPr>
              <a:t>※ DURATION(settlement date, maturity date, annual coupon rate, yield to maturity, number of coupon payments per year, </a:t>
            </a:r>
            <a:r>
              <a:rPr lang="en-US" altLang="zh-TW" sz="2000" dirty="0">
                <a:solidFill>
                  <a:srgbClr val="FFFFFF"/>
                </a:solidFill>
                <a:effectLst>
                  <a:outerShdw blurRad="38100" dist="38100" dir="2700000" algn="tl">
                    <a:srgbClr val="000000">
                      <a:alpha val="43137"/>
                    </a:srgbClr>
                  </a:outerShdw>
                </a:effectLst>
                <a:latin typeface="+mn-lt"/>
                <a:ea typeface="新細明體" charset="-120"/>
              </a:rPr>
              <a:t>different day count convention</a:t>
            </a:r>
            <a:r>
              <a:rPr lang="en-US" altLang="zh-TW" sz="2000" dirty="0">
                <a:effectLst>
                  <a:outerShdw blurRad="38100" dist="38100" dir="2700000" algn="tl">
                    <a:srgbClr val="000000">
                      <a:alpha val="43137"/>
                    </a:srgbClr>
                  </a:outerShdw>
                </a:effectLst>
                <a:latin typeface="+mn-lt"/>
                <a:ea typeface="新細明體" charset="-120"/>
              </a:rPr>
              <a:t>) : return the duration of a bond</a:t>
            </a:r>
          </a:p>
          <a:p>
            <a:pPr marL="268288" indent="-268288">
              <a:spcBef>
                <a:spcPts val="600"/>
              </a:spcBef>
              <a:defRPr/>
            </a:pPr>
            <a:r>
              <a:rPr lang="en-US" altLang="zh-TW" sz="2000" dirty="0">
                <a:effectLst>
                  <a:outerShdw blurRad="38100" dist="38100" dir="2700000" algn="tl">
                    <a:srgbClr val="000000">
                      <a:alpha val="43137"/>
                    </a:srgbClr>
                  </a:outerShdw>
                </a:effectLst>
                <a:latin typeface="+mn-lt"/>
                <a:ea typeface="新細明體" charset="-120"/>
              </a:rPr>
              <a:t>※ MDURATION(settlement date, maturity date, annual coupon rate, yield to maturity, number of coupon payments per year, different day count convention) : return the modified duration of a bond</a:t>
            </a:r>
          </a:p>
          <a:p>
            <a:pPr marL="268288" indent="-268288">
              <a:spcBef>
                <a:spcPts val="600"/>
              </a:spcBef>
              <a:defRPr/>
            </a:pPr>
            <a:r>
              <a:rPr lang="en-US" altLang="zh-TW" sz="2000" dirty="0">
                <a:effectLst>
                  <a:outerShdw blurRad="38100" dist="38100" dir="2700000" algn="tl">
                    <a:srgbClr val="000000">
                      <a:alpha val="43137"/>
                    </a:srgbClr>
                  </a:outerShdw>
                </a:effectLst>
                <a:latin typeface="+mn-lt"/>
                <a:ea typeface="新細明體" charset="-120"/>
              </a:rPr>
              <a:t>※ Different day count convention</a:t>
            </a:r>
            <a:r>
              <a:rPr lang="zh-TW" altLang="en-US" sz="2000" dirty="0">
                <a:effectLst>
                  <a:outerShdw blurRad="38100" dist="38100" dir="2700000" algn="tl">
                    <a:srgbClr val="000000">
                      <a:alpha val="43137"/>
                    </a:srgbClr>
                  </a:outerShdw>
                </a:effectLst>
                <a:latin typeface="+mn-lt"/>
                <a:ea typeface="新細明體" charset="-120"/>
              </a:rPr>
              <a:t> </a:t>
            </a:r>
            <a:r>
              <a:rPr lang="en-US" altLang="zh-TW" sz="2000" dirty="0">
                <a:effectLst>
                  <a:outerShdw blurRad="38100" dist="38100" dir="2700000" algn="tl">
                    <a:srgbClr val="000000">
                      <a:alpha val="43137"/>
                    </a:srgbClr>
                  </a:outerShdw>
                </a:effectLst>
                <a:latin typeface="+mn-lt"/>
                <a:ea typeface="新細明體" charset="-120"/>
              </a:rPr>
              <a:t>(</a:t>
            </a:r>
            <a:r>
              <a:rPr lang="zh-TW" altLang="en-US" sz="2000" dirty="0">
                <a:effectLst>
                  <a:outerShdw blurRad="38100" dist="38100" dir="2700000" algn="tl">
                    <a:srgbClr val="000000">
                      <a:alpha val="43137"/>
                    </a:srgbClr>
                  </a:outerShdw>
                </a:effectLst>
                <a:latin typeface="+mn-lt"/>
                <a:ea typeface="新細明體" charset="-120"/>
              </a:rPr>
              <a:t>計日慣例</a:t>
            </a:r>
            <a:r>
              <a:rPr lang="en-US" altLang="zh-TW" sz="2000" dirty="0">
                <a:effectLst>
                  <a:outerShdw blurRad="38100" dist="38100" dir="2700000" algn="tl">
                    <a:srgbClr val="000000">
                      <a:alpha val="43137"/>
                    </a:srgbClr>
                  </a:outerShdw>
                </a:effectLst>
                <a:latin typeface="+mn-lt"/>
                <a:ea typeface="新細明體" charset="-120"/>
              </a:rPr>
              <a:t>): 0 is 30/360 in USA; 1 is actual/actual; 2 is actual/360; 3 is actual/365; 4 is 30/360 in European</a:t>
            </a:r>
            <a:endParaRPr lang="zh-TW" altLang="en-US" sz="2000" dirty="0">
              <a:effectLst>
                <a:outerShdw blurRad="38100" dist="38100" dir="2700000" algn="tl">
                  <a:srgbClr val="000000">
                    <a:alpha val="43137"/>
                  </a:srgbClr>
                </a:outerShdw>
              </a:effectLst>
              <a:latin typeface="+mn-lt"/>
              <a:ea typeface="新細明體" charset="-120"/>
            </a:endParaRPr>
          </a:p>
        </p:txBody>
      </p:sp>
      <p:pic>
        <p:nvPicPr>
          <p:cNvPr id="5" name="Picture 2"/>
          <p:cNvPicPr>
            <a:picLocks noChangeAspect="1" noChangeArrowheads="1"/>
          </p:cNvPicPr>
          <p:nvPr/>
        </p:nvPicPr>
        <p:blipFill>
          <a:blip r:embed="rId2"/>
          <a:srcRect/>
          <a:stretch>
            <a:fillRect/>
          </a:stretch>
        </p:blipFill>
        <p:spPr bwMode="auto">
          <a:xfrm>
            <a:off x="1419225" y="1143000"/>
            <a:ext cx="6124575" cy="2419350"/>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81000" y="990600"/>
            <a:ext cx="8610600" cy="5791200"/>
          </a:xfrm>
        </p:spPr>
        <p:txBody>
          <a:bodyPr lIns="90488" tIns="44450" rIns="90488" bIns="44450"/>
          <a:lstStyle/>
          <a:p>
            <a:pPr>
              <a:spcBef>
                <a:spcPts val="600"/>
              </a:spcBef>
              <a:defRPr/>
            </a:pPr>
            <a:r>
              <a:rPr lang="en-US" altLang="zh-TW" sz="3000" dirty="0">
                <a:ea typeface="新細明體" charset="-120"/>
              </a:rPr>
              <a:t>Discuss the interest rate (IR) risk (</a:t>
            </a:r>
            <a:r>
              <a:rPr lang="zh-TW" altLang="en-US" sz="3000" dirty="0">
                <a:ea typeface="新細明體" charset="-120"/>
              </a:rPr>
              <a:t>利率風險</a:t>
            </a:r>
            <a:r>
              <a:rPr lang="en-US" altLang="zh-TW" sz="3000" dirty="0">
                <a:ea typeface="新細明體" charset="-120"/>
              </a:rPr>
              <a:t>)</a:t>
            </a:r>
          </a:p>
          <a:p>
            <a:pPr>
              <a:spcBef>
                <a:spcPts val="600"/>
              </a:spcBef>
              <a:defRPr/>
            </a:pPr>
            <a:r>
              <a:rPr lang="en-US" altLang="zh-TW" sz="3000" dirty="0">
                <a:ea typeface="新細明體" charset="-120"/>
              </a:rPr>
              <a:t>Introduce the notion of duration (</a:t>
            </a:r>
            <a:r>
              <a:rPr lang="zh-TW" altLang="en-US" sz="3000" dirty="0">
                <a:ea typeface="新細明體" charset="-120"/>
              </a:rPr>
              <a:t>存續期間</a:t>
            </a:r>
            <a:r>
              <a:rPr lang="en-US" altLang="zh-TW" sz="3000" dirty="0">
                <a:ea typeface="新細明體" charset="-120"/>
              </a:rPr>
              <a:t>), commonly used to measure IR risks</a:t>
            </a:r>
          </a:p>
          <a:p>
            <a:pPr>
              <a:spcBef>
                <a:spcPts val="600"/>
              </a:spcBef>
              <a:defRPr/>
            </a:pPr>
            <a:r>
              <a:rPr lang="en-US" altLang="zh-TW" sz="3000" dirty="0">
                <a:ea typeface="新細明體" charset="-120"/>
              </a:rPr>
              <a:t>Introduce the immunization method (</a:t>
            </a:r>
            <a:r>
              <a:rPr lang="zh-TW" altLang="en-US" sz="3000" dirty="0">
                <a:ea typeface="新細明體" charset="-120"/>
              </a:rPr>
              <a:t>免疫法</a:t>
            </a:r>
            <a:r>
              <a:rPr lang="en-US" altLang="zh-TW" sz="3000" dirty="0">
                <a:ea typeface="新細明體" charset="-120"/>
              </a:rPr>
              <a:t>) to manage bond portfolios</a:t>
            </a:r>
          </a:p>
          <a:p>
            <a:pPr lvl="1">
              <a:spcBef>
                <a:spcPts val="600"/>
              </a:spcBef>
              <a:defRPr/>
            </a:pPr>
            <a:r>
              <a:rPr lang="en-US" altLang="zh-TW" sz="2600" dirty="0">
                <a:ea typeface="新細明體" charset="-120"/>
              </a:rPr>
              <a:t>A passive management method based on the duration hedge (</a:t>
            </a:r>
            <a:r>
              <a:rPr lang="zh-TW" altLang="en-US" sz="2600" dirty="0">
                <a:ea typeface="新細明體" charset="-120"/>
              </a:rPr>
              <a:t>存續期間避險</a:t>
            </a:r>
            <a:r>
              <a:rPr lang="en-US" altLang="zh-TW" sz="2600" dirty="0">
                <a:ea typeface="新細明體" charset="-120"/>
              </a:rPr>
              <a:t>)</a:t>
            </a:r>
          </a:p>
          <a:p>
            <a:pPr>
              <a:spcBef>
                <a:spcPts val="600"/>
              </a:spcBef>
              <a:defRPr/>
            </a:pPr>
            <a:r>
              <a:rPr lang="en-US" altLang="zh-TW" sz="3000" dirty="0">
                <a:ea typeface="新細明體" charset="-120"/>
              </a:rPr>
              <a:t>Discuss the error of the duration hedge</a:t>
            </a:r>
          </a:p>
          <a:p>
            <a:pPr lvl="1">
              <a:spcBef>
                <a:spcPts val="600"/>
              </a:spcBef>
              <a:defRPr/>
            </a:pPr>
            <a:r>
              <a:rPr lang="en-US" altLang="zh-TW" sz="2600" dirty="0">
                <a:ea typeface="新細明體" charset="-120"/>
              </a:rPr>
              <a:t>Measured by the convexity (</a:t>
            </a:r>
            <a:r>
              <a:rPr lang="zh-TW" altLang="en-US" sz="2600" dirty="0">
                <a:ea typeface="新細明體" charset="-120"/>
              </a:rPr>
              <a:t>曲度</a:t>
            </a:r>
            <a:r>
              <a:rPr lang="en-US" altLang="zh-TW" sz="2600" dirty="0">
                <a:ea typeface="新細明體" charset="-120"/>
              </a:rPr>
              <a:t>)</a:t>
            </a:r>
            <a:r>
              <a:rPr lang="zh-TW" altLang="en-US" sz="2600" dirty="0">
                <a:ea typeface="新細明體" charset="-120"/>
              </a:rPr>
              <a:t> </a:t>
            </a:r>
            <a:r>
              <a:rPr lang="en-US" altLang="zh-TW" sz="2600" dirty="0">
                <a:ea typeface="新細明體" charset="-120"/>
              </a:rPr>
              <a:t>of the (percentage price change)-(yield change) curve of bonds</a:t>
            </a:r>
          </a:p>
          <a:p>
            <a:pPr>
              <a:spcBef>
                <a:spcPts val="600"/>
              </a:spcBef>
              <a:defRPr/>
            </a:pPr>
            <a:r>
              <a:rPr lang="en-US" altLang="zh-TW" sz="3000" dirty="0">
                <a:ea typeface="新細明體" charset="-120"/>
              </a:rPr>
              <a:t>Introduce several methods to improve the performance of bond portfolios</a:t>
            </a:r>
          </a:p>
          <a:p>
            <a:pPr lvl="1">
              <a:spcBef>
                <a:spcPts val="600"/>
              </a:spcBef>
              <a:defRPr/>
            </a:pPr>
            <a:endParaRPr lang="en-US" altLang="zh-TW" sz="2600" dirty="0">
              <a:ea typeface="新細明體" charset="-120"/>
            </a:endParaRPr>
          </a:p>
        </p:txBody>
      </p:sp>
      <p:sp>
        <p:nvSpPr>
          <p:cNvPr id="13315" name="Rectangle 4"/>
          <p:cNvSpPr>
            <a:spLocks noGrp="1" noChangeArrowheads="1"/>
          </p:cNvSpPr>
          <p:nvPr>
            <p:ph type="title"/>
          </p:nvPr>
        </p:nvSpPr>
        <p:spPr>
          <a:xfrm>
            <a:off x="457200" y="76200"/>
            <a:ext cx="8229600" cy="914400"/>
          </a:xfrm>
        </p:spPr>
        <p:txBody>
          <a:bodyPr/>
          <a:lstStyle/>
          <a:p>
            <a:r>
              <a:rPr lang="en-US" altLang="zh-TW" sz="4000">
                <a:ea typeface="新細明體" charset="-120"/>
              </a:rPr>
              <a:t>Learning </a:t>
            </a:r>
            <a:r>
              <a:rPr lang="en-US" altLang="zh-TW">
                <a:ea typeface="新細明體" charset="-120"/>
              </a:rPr>
              <a:t>Goals </a:t>
            </a:r>
            <a:r>
              <a:rPr lang="en-US" altLang="zh-TW" dirty="0">
                <a:ea typeface="新細明體" charset="-120"/>
              </a:rPr>
              <a:t>of Chapter 11</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1066800" y="3001963"/>
            <a:ext cx="7391400" cy="579437"/>
          </a:xfrm>
          <a:prstGeom prst="rect">
            <a:avLst/>
          </a:prstGeom>
          <a:noFill/>
          <a:ln w="9525">
            <a:noFill/>
            <a:miter lim="800000"/>
            <a:headEnd/>
            <a:tailEnd/>
          </a:ln>
        </p:spPr>
        <p:txBody>
          <a:bodyPr>
            <a:spAutoFit/>
          </a:bodyPr>
          <a:lstStyle/>
          <a:p>
            <a:pPr>
              <a:spcBef>
                <a:spcPct val="50000"/>
              </a:spcBef>
              <a:defRPr/>
            </a:pPr>
            <a:r>
              <a:rPr lang="en-US" altLang="zh-TW" sz="3200" b="1" dirty="0">
                <a:latin typeface="+mn-lt"/>
                <a:ea typeface="新細明體" charset="-120"/>
              </a:rPr>
              <a:t>11.2  PASSIVE BOND MANAGEMENT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76200"/>
            <a:ext cx="9144000" cy="628650"/>
          </a:xfrm>
          <a:noFill/>
        </p:spPr>
        <p:txBody>
          <a:bodyPr lIns="90488" tIns="44450" rIns="90488" bIns="44450" anchor="b"/>
          <a:lstStyle/>
          <a:p>
            <a:pPr eaLnBrk="1" hangingPunct="1"/>
            <a:r>
              <a:rPr lang="en-US" altLang="zh-TW">
                <a:ea typeface="新細明體" charset="-120"/>
              </a:rPr>
              <a:t>Immunization</a:t>
            </a:r>
          </a:p>
        </p:txBody>
      </p:sp>
      <p:sp>
        <p:nvSpPr>
          <p:cNvPr id="20483" name="Rectangle 3"/>
          <p:cNvSpPr>
            <a:spLocks noGrp="1" noChangeArrowheads="1"/>
          </p:cNvSpPr>
          <p:nvPr>
            <p:ph type="body" idx="1"/>
          </p:nvPr>
        </p:nvSpPr>
        <p:spPr>
          <a:xfrm>
            <a:off x="381000" y="762000"/>
            <a:ext cx="8534400" cy="5562600"/>
          </a:xfrm>
        </p:spPr>
        <p:txBody>
          <a:bodyPr lIns="90488" tIns="44450" rIns="90488" bIns="44450"/>
          <a:lstStyle/>
          <a:p>
            <a:pPr eaLnBrk="1" hangingPunct="1">
              <a:defRPr/>
            </a:pPr>
            <a:r>
              <a:rPr lang="en-US" altLang="zh-TW" sz="3000" dirty="0">
                <a:ea typeface="新細明體" charset="-120"/>
              </a:rPr>
              <a:t>Immunization (</a:t>
            </a:r>
            <a:r>
              <a:rPr lang="zh-TW" altLang="en-US" sz="3000" dirty="0">
                <a:ea typeface="新細明體" charset="-120"/>
              </a:rPr>
              <a:t>免疫法</a:t>
            </a:r>
            <a:r>
              <a:rPr lang="en-US" altLang="zh-TW" sz="3000" dirty="0">
                <a:ea typeface="新細明體" charset="-120"/>
              </a:rPr>
              <a:t>):</a:t>
            </a:r>
            <a:r>
              <a:rPr lang="zh-TW" altLang="en-US" sz="3000" dirty="0">
                <a:ea typeface="新細明體" charset="-120"/>
              </a:rPr>
              <a:t> </a:t>
            </a:r>
            <a:r>
              <a:rPr lang="en-US" altLang="zh-TW" sz="3000" dirty="0">
                <a:ea typeface="新細明體" charset="-120"/>
              </a:rPr>
              <a:t>A</a:t>
            </a:r>
            <a:r>
              <a:rPr lang="zh-TW" altLang="en-US" sz="3000" dirty="0">
                <a:ea typeface="新細明體" charset="-120"/>
              </a:rPr>
              <a:t> </a:t>
            </a:r>
            <a:r>
              <a:rPr lang="en-US" altLang="zh-TW" sz="3000" dirty="0">
                <a:ea typeface="新細明體" charset="-120"/>
              </a:rPr>
              <a:t>strategy to shield asset values from the impact of the IR movement</a:t>
            </a:r>
          </a:p>
          <a:p>
            <a:pPr lvl="1" eaLnBrk="1" hangingPunct="1">
              <a:defRPr/>
            </a:pPr>
            <a:r>
              <a:rPr lang="en-US" altLang="zh-TW" sz="2600" dirty="0">
                <a:ea typeface="新細明體" charset="-120"/>
              </a:rPr>
              <a:t>Duration matching strategy (</a:t>
            </a:r>
            <a:r>
              <a:rPr lang="zh-TW" altLang="en-US" sz="2600" dirty="0">
                <a:ea typeface="新細明體" charset="-120"/>
              </a:rPr>
              <a:t>存續期間配適法</a:t>
            </a:r>
            <a:r>
              <a:rPr lang="en-US" altLang="zh-TW" sz="2600" dirty="0">
                <a:ea typeface="新細明體" charset="-120"/>
              </a:rPr>
              <a:t>)</a:t>
            </a:r>
            <a:r>
              <a:rPr lang="zh-TW" altLang="en-US" sz="2600" dirty="0">
                <a:ea typeface="新細明體" charset="-120"/>
              </a:rPr>
              <a:t> </a:t>
            </a:r>
            <a:r>
              <a:rPr lang="en-US" altLang="zh-TW" sz="2600" dirty="0">
                <a:ea typeface="新細明體" charset="-120"/>
              </a:rPr>
              <a:t>(the most common method in the banking industry)</a:t>
            </a:r>
          </a:p>
          <a:p>
            <a:pPr lvl="1" eaLnBrk="1" hangingPunct="1">
              <a:defRPr/>
            </a:pPr>
            <a:r>
              <a:rPr lang="en-US" altLang="zh-TW" sz="2600" dirty="0">
                <a:ea typeface="新細明體" charset="-120"/>
              </a:rPr>
              <a:t>Cash flow matching strategy</a:t>
            </a:r>
            <a:r>
              <a:rPr lang="zh-TW" altLang="en-US" sz="2600" dirty="0">
                <a:ea typeface="新細明體" charset="-120"/>
              </a:rPr>
              <a:t> </a:t>
            </a:r>
            <a:r>
              <a:rPr lang="en-US" altLang="zh-TW" sz="2600" dirty="0">
                <a:ea typeface="新細明體" charset="-120"/>
              </a:rPr>
              <a:t>(</a:t>
            </a:r>
            <a:r>
              <a:rPr lang="zh-TW" altLang="en-US" sz="2600" dirty="0">
                <a:ea typeface="新細明體" charset="-120"/>
              </a:rPr>
              <a:t>現金流量配適法</a:t>
            </a:r>
            <a:r>
              <a:rPr lang="en-US" altLang="zh-TW" sz="2600" dirty="0">
                <a:ea typeface="新細明體" charset="-120"/>
              </a:rPr>
              <a:t>)</a:t>
            </a:r>
          </a:p>
          <a:p>
            <a:pPr lvl="1" eaLnBrk="1" hangingPunct="1">
              <a:defRPr/>
            </a:pPr>
            <a:endParaRPr lang="en-US" altLang="zh-TW" sz="2600" dirty="0">
              <a:ea typeface="新細明體" charset="-120"/>
            </a:endParaRPr>
          </a:p>
          <a:p>
            <a:pPr marL="268288" indent="-268288" eaLnBrk="1" hangingPunct="1">
              <a:buFont typeface="Wingdings" pitchFamily="2" charset="2"/>
              <a:buNone/>
              <a:defRPr/>
            </a:pPr>
            <a:r>
              <a:rPr lang="en-US" altLang="zh-TW" sz="2000" dirty="0">
                <a:ea typeface="新細明體" charset="-120"/>
              </a:rPr>
              <a:t>※ Note that the immunization method is not a trading strategy for bonds, and its goal is to control (or eliminate) the IR risk</a:t>
            </a:r>
          </a:p>
          <a:p>
            <a:pPr marL="268288" indent="-268288" eaLnBrk="1" hangingPunct="1">
              <a:buFont typeface="Wingdings" pitchFamily="2" charset="2"/>
              <a:buNone/>
              <a:defRPr/>
            </a:pPr>
            <a:r>
              <a:rPr lang="en-US" altLang="zh-TW" sz="2000" dirty="0">
                <a:ea typeface="新細明體" charset="-120"/>
              </a:rPr>
              <a:t>※ Therefore, the immunization methods are viewed as passive bond management strategies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76200"/>
            <a:ext cx="9144000" cy="628650"/>
          </a:xfrm>
          <a:noFill/>
        </p:spPr>
        <p:txBody>
          <a:bodyPr lIns="90488" tIns="44450" rIns="90488" bIns="44450" anchor="b"/>
          <a:lstStyle/>
          <a:p>
            <a:pPr eaLnBrk="1" hangingPunct="1"/>
            <a:r>
              <a:rPr lang="en-US" altLang="zh-TW">
                <a:ea typeface="新細明體" charset="-120"/>
              </a:rPr>
              <a:t>Duration Matching</a:t>
            </a:r>
          </a:p>
        </p:txBody>
      </p:sp>
      <p:sp>
        <p:nvSpPr>
          <p:cNvPr id="20483" name="Rectangle 3"/>
          <p:cNvSpPr>
            <a:spLocks noGrp="1" noChangeArrowheads="1"/>
          </p:cNvSpPr>
          <p:nvPr>
            <p:ph type="body" idx="1"/>
          </p:nvPr>
        </p:nvSpPr>
        <p:spPr>
          <a:xfrm>
            <a:off x="228600" y="762000"/>
            <a:ext cx="8686800" cy="5486400"/>
          </a:xfrm>
        </p:spPr>
        <p:txBody>
          <a:bodyPr lIns="90488" tIns="44450" rIns="90488" bIns="44450"/>
          <a:lstStyle/>
          <a:p>
            <a:pPr eaLnBrk="1" hangingPunct="1">
              <a:spcBef>
                <a:spcPts val="600"/>
              </a:spcBef>
              <a:defRPr/>
            </a:pPr>
            <a:r>
              <a:rPr lang="en-US" altLang="zh-TW" sz="3000" dirty="0">
                <a:ea typeface="新細明體" charset="-120"/>
              </a:rPr>
              <a:t>Duration matching strategy</a:t>
            </a:r>
            <a:r>
              <a:rPr lang="zh-TW" altLang="en-US" sz="3000" dirty="0">
                <a:ea typeface="新細明體" charset="-120"/>
              </a:rPr>
              <a:t> </a:t>
            </a:r>
            <a:r>
              <a:rPr lang="en-US" altLang="zh-TW" sz="2800" dirty="0">
                <a:ea typeface="新細明體" charset="-120"/>
              </a:rPr>
              <a:t>(</a:t>
            </a:r>
            <a:r>
              <a:rPr lang="zh-TW" altLang="en-US" sz="2800" dirty="0">
                <a:ea typeface="新細明體" charset="-120"/>
              </a:rPr>
              <a:t>存續期間配適法</a:t>
            </a:r>
            <a:r>
              <a:rPr lang="en-US" altLang="zh-TW" sz="2800" dirty="0">
                <a:ea typeface="新細明體" charset="-120"/>
              </a:rPr>
              <a:t>) </a:t>
            </a:r>
            <a:r>
              <a:rPr lang="en-US" altLang="zh-TW" sz="3000" dirty="0">
                <a:ea typeface="新細明體" charset="-120"/>
              </a:rPr>
              <a:t>: ensure that both assets and liabilities react equally to IR fluctuations, for example,</a:t>
            </a:r>
          </a:p>
          <a:p>
            <a:pPr lvl="1" eaLnBrk="1" hangingPunct="1">
              <a:spcBef>
                <a:spcPts val="600"/>
              </a:spcBef>
              <a:defRPr/>
            </a:pPr>
            <a:r>
              <a:rPr lang="en-US" altLang="zh-TW" sz="2600" dirty="0">
                <a:ea typeface="新細明體" charset="-120"/>
              </a:rPr>
              <a:t>An insurance company issues a 5-year guaranteed investment contract (GIC), for $10,000. If the guaranteed IR is 8%, the insurance company is obligated to pay $10,000</a:t>
            </a:r>
            <a:r>
              <a:rPr lang="zh-TW" altLang="en-US" sz="2600" dirty="0">
                <a:ea typeface="新細明體" charset="-120"/>
              </a:rPr>
              <a:t> </a:t>
            </a:r>
            <a:r>
              <a:rPr lang="en-US" altLang="zh-TW" sz="2600" dirty="0">
                <a:ea typeface="新細明體" charset="-120"/>
              </a:rPr>
              <a:t>× (1.08)</a:t>
            </a:r>
            <a:r>
              <a:rPr lang="en-US" altLang="zh-TW" sz="2600" baseline="30000" dirty="0">
                <a:ea typeface="新細明體" charset="-120"/>
              </a:rPr>
              <a:t>5</a:t>
            </a:r>
            <a:r>
              <a:rPr lang="en-US" altLang="zh-TW" sz="2600" dirty="0">
                <a:ea typeface="新細明體" charset="-120"/>
              </a:rPr>
              <a:t> = $14,693.28 after 5 years</a:t>
            </a:r>
          </a:p>
          <a:p>
            <a:pPr lvl="1" eaLnBrk="1" hangingPunct="1">
              <a:spcBef>
                <a:spcPts val="600"/>
              </a:spcBef>
              <a:defRPr/>
            </a:pPr>
            <a:r>
              <a:rPr lang="en-US" altLang="zh-TW" sz="2600" dirty="0">
                <a:ea typeface="新細明體" charset="-120"/>
              </a:rPr>
              <a:t>The insurance company chooses to invest this $10,000 in a 6-year bonds with 8% annual coupon (paid annually) (assume the YTM is 8%)</a:t>
            </a:r>
          </a:p>
          <a:p>
            <a:pPr lvl="1" eaLnBrk="1" hangingPunct="1">
              <a:spcBef>
                <a:spcPts val="600"/>
              </a:spcBef>
              <a:defRPr/>
            </a:pPr>
            <a:r>
              <a:rPr lang="en-US" altLang="zh-TW" sz="2600" dirty="0">
                <a:ea typeface="新細明體" charset="-120"/>
              </a:rPr>
              <a:t>The changes of the present values of the asset (the 6-year bond) and the liability (the 5-year GIC) w.r.t. the IR are shown in the following table </a:t>
            </a:r>
          </a:p>
          <a:p>
            <a:pPr lvl="1" eaLnBrk="1" hangingPunct="1">
              <a:spcBef>
                <a:spcPts val="600"/>
              </a:spcBef>
              <a:defRPr/>
            </a:pPr>
            <a:endParaRPr lang="en-US" altLang="zh-TW" sz="2200" dirty="0">
              <a:ea typeface="新細明體" charset="-12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228600" y="609600"/>
            <a:ext cx="8686800" cy="6096000"/>
          </a:xfrm>
        </p:spPr>
        <p:txBody>
          <a:bodyPr lIns="90488" tIns="44450" rIns="90488" bIns="44450"/>
          <a:lstStyle/>
          <a:p>
            <a:pPr lvl="1" eaLnBrk="1" hangingPunct="1">
              <a:defRPr/>
            </a:pPr>
            <a:endParaRPr lang="en-US" altLang="zh-TW" sz="2400" baseline="30000" dirty="0">
              <a:ea typeface="新細明體" charset="-120"/>
            </a:endParaRPr>
          </a:p>
          <a:p>
            <a:pPr lvl="1" eaLnBrk="1" hangingPunct="1">
              <a:defRPr/>
            </a:pPr>
            <a:endParaRPr lang="en-US" altLang="zh-TW" sz="2400" baseline="30000" dirty="0">
              <a:ea typeface="新細明體" charset="-120"/>
            </a:endParaRPr>
          </a:p>
          <a:p>
            <a:pPr lvl="1" eaLnBrk="1" hangingPunct="1">
              <a:defRPr/>
            </a:pPr>
            <a:endParaRPr lang="en-US" altLang="zh-TW" sz="2400" baseline="30000" dirty="0">
              <a:ea typeface="新細明體" charset="-120"/>
            </a:endParaRPr>
          </a:p>
          <a:p>
            <a:pPr lvl="1" eaLnBrk="1" hangingPunct="1">
              <a:defRPr/>
            </a:pPr>
            <a:endParaRPr lang="en-US" altLang="zh-TW" sz="2400" baseline="30000" dirty="0">
              <a:ea typeface="新細明體" charset="-120"/>
            </a:endParaRPr>
          </a:p>
          <a:p>
            <a:pPr lvl="1" eaLnBrk="1" hangingPunct="1">
              <a:defRPr/>
            </a:pPr>
            <a:endParaRPr lang="en-US" altLang="zh-TW" sz="2400" baseline="30000" dirty="0">
              <a:ea typeface="新細明體" charset="-120"/>
            </a:endParaRPr>
          </a:p>
          <a:p>
            <a:pPr lvl="1" eaLnBrk="1" hangingPunct="1">
              <a:defRPr/>
            </a:pPr>
            <a:endParaRPr lang="en-US" altLang="zh-TW" sz="2400" baseline="30000" dirty="0">
              <a:ea typeface="新細明體" charset="-120"/>
            </a:endParaRPr>
          </a:p>
          <a:p>
            <a:pPr lvl="1" eaLnBrk="1" hangingPunct="1">
              <a:defRPr/>
            </a:pPr>
            <a:endParaRPr lang="en-US" altLang="zh-TW" sz="2400" baseline="30000" dirty="0">
              <a:ea typeface="新細明體" charset="-120"/>
            </a:endParaRPr>
          </a:p>
          <a:p>
            <a:pPr lvl="1" eaLnBrk="1" hangingPunct="1">
              <a:defRPr/>
            </a:pPr>
            <a:endParaRPr lang="en-US" altLang="zh-TW" sz="2400" baseline="30000" dirty="0">
              <a:ea typeface="新細明體" charset="-120"/>
            </a:endParaRPr>
          </a:p>
          <a:p>
            <a:pPr lvl="1" eaLnBrk="1" hangingPunct="1">
              <a:defRPr/>
            </a:pPr>
            <a:endParaRPr lang="en-US" altLang="zh-TW" sz="1400" baseline="30000" dirty="0">
              <a:ea typeface="新細明體" charset="-120"/>
            </a:endParaRPr>
          </a:p>
          <a:p>
            <a:pPr lvl="1" eaLnBrk="1" hangingPunct="1">
              <a:defRPr/>
            </a:pPr>
            <a:endParaRPr lang="en-US" altLang="zh-TW" sz="2400" baseline="30000" dirty="0">
              <a:ea typeface="新細明體" charset="-120"/>
            </a:endParaRPr>
          </a:p>
          <a:p>
            <a:pPr lvl="1" eaLnBrk="1" hangingPunct="1">
              <a:defRPr/>
            </a:pPr>
            <a:endParaRPr lang="en-US" altLang="zh-TW" sz="2400" baseline="30000" dirty="0">
              <a:ea typeface="新細明體" charset="-120"/>
            </a:endParaRPr>
          </a:p>
          <a:p>
            <a:pPr lvl="1" eaLnBrk="1" hangingPunct="1">
              <a:defRPr/>
            </a:pPr>
            <a:endParaRPr lang="en-US" altLang="zh-TW" sz="2400" baseline="30000" dirty="0">
              <a:ea typeface="新細明體" charset="-120"/>
            </a:endParaRPr>
          </a:p>
          <a:p>
            <a:pPr lvl="1" eaLnBrk="1" hangingPunct="1">
              <a:defRPr/>
            </a:pPr>
            <a:endParaRPr lang="en-US" altLang="zh-TW" sz="2400" baseline="30000" dirty="0">
              <a:ea typeface="新細明體" charset="-120"/>
            </a:endParaRPr>
          </a:p>
          <a:p>
            <a:pPr marL="720725" lvl="1" indent="-263525" eaLnBrk="1" hangingPunct="1">
              <a:spcBef>
                <a:spcPts val="600"/>
              </a:spcBef>
              <a:buNone/>
              <a:defRPr/>
            </a:pPr>
            <a:r>
              <a:rPr lang="en-US" altLang="zh-TW" sz="2000" dirty="0">
                <a:ea typeface="新細明體"/>
              </a:rPr>
              <a:t>※ </a:t>
            </a:r>
            <a:r>
              <a:rPr lang="en-US" altLang="zh-TW" sz="2000" dirty="0">
                <a:ea typeface="新細明體" charset="-120"/>
              </a:rPr>
              <a:t>The interest changes affect the asset and the liability by nearly the same magnitude, so the net worth of the insurance company is almost immunized about the IR risk </a:t>
            </a:r>
          </a:p>
          <a:p>
            <a:pPr marL="720725" lvl="1" indent="-263525" eaLnBrk="1" hangingPunct="1">
              <a:spcBef>
                <a:spcPts val="600"/>
              </a:spcBef>
              <a:buNone/>
              <a:defRPr/>
            </a:pPr>
            <a:r>
              <a:rPr lang="en-US" altLang="zh-TW" sz="2000" dirty="0">
                <a:ea typeface="新細明體"/>
              </a:rPr>
              <a:t>※ </a:t>
            </a:r>
            <a:r>
              <a:rPr lang="en-US" altLang="zh-TW" sz="2000" dirty="0">
                <a:ea typeface="新細明體" charset="-120"/>
              </a:rPr>
              <a:t>The reason behind this phenomenon is due to the same duration for this two positions. The GIC, like a zero-coupon bond, with the duration to be 5 years, and the 6-year bond is with the duration to be 5 years as well (checking it by yourself)</a:t>
            </a:r>
          </a:p>
        </p:txBody>
      </p:sp>
      <p:sp>
        <p:nvSpPr>
          <p:cNvPr id="30722" name="Rectangle 2"/>
          <p:cNvSpPr>
            <a:spLocks noGrp="1" noChangeArrowheads="1"/>
          </p:cNvSpPr>
          <p:nvPr>
            <p:ph type="title"/>
          </p:nvPr>
        </p:nvSpPr>
        <p:spPr>
          <a:xfrm>
            <a:off x="0" y="76200"/>
            <a:ext cx="9144000" cy="628650"/>
          </a:xfrm>
          <a:noFill/>
        </p:spPr>
        <p:txBody>
          <a:bodyPr lIns="90488" tIns="44450" rIns="90488" bIns="44450" anchor="b"/>
          <a:lstStyle/>
          <a:p>
            <a:pPr eaLnBrk="1" hangingPunct="1"/>
            <a:r>
              <a:rPr lang="en-US" altLang="zh-TW" dirty="0">
                <a:ea typeface="新細明體" charset="-120"/>
              </a:rPr>
              <a:t>Duration Matching</a:t>
            </a:r>
          </a:p>
        </p:txBody>
      </p:sp>
      <p:grpSp>
        <p:nvGrpSpPr>
          <p:cNvPr id="3" name="群組 2"/>
          <p:cNvGrpSpPr/>
          <p:nvPr/>
        </p:nvGrpSpPr>
        <p:grpSpPr>
          <a:xfrm>
            <a:off x="1371600" y="761429"/>
            <a:ext cx="6501384" cy="3415284"/>
            <a:chOff x="1371600" y="761429"/>
            <a:chExt cx="6501384" cy="3415284"/>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761429"/>
              <a:ext cx="6501384" cy="3415284"/>
            </a:xfrm>
            <a:prstGeom prst="rect">
              <a:avLst/>
            </a:prstGeom>
          </p:spPr>
        </p:pic>
        <p:cxnSp>
          <p:nvCxnSpPr>
            <p:cNvPr id="30725" name="直線接點 7"/>
            <p:cNvCxnSpPr>
              <a:cxnSpLocks noChangeShapeType="1"/>
            </p:cNvCxnSpPr>
            <p:nvPr/>
          </p:nvCxnSpPr>
          <p:spPr bwMode="auto">
            <a:xfrm>
              <a:off x="1828800" y="3810000"/>
              <a:ext cx="34740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0726" name="直線接點 8"/>
            <p:cNvCxnSpPr>
              <a:cxnSpLocks noChangeShapeType="1"/>
            </p:cNvCxnSpPr>
            <p:nvPr/>
          </p:nvCxnSpPr>
          <p:spPr bwMode="auto">
            <a:xfrm>
              <a:off x="1447800" y="4114800"/>
              <a:ext cx="31680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76200"/>
            <a:ext cx="9144000" cy="628650"/>
          </a:xfrm>
          <a:noFill/>
        </p:spPr>
        <p:txBody>
          <a:bodyPr lIns="90488" tIns="44450" rIns="90488" bIns="44450" anchor="b"/>
          <a:lstStyle/>
          <a:p>
            <a:pPr eaLnBrk="1" hangingPunct="1"/>
            <a:r>
              <a:rPr lang="en-US" altLang="zh-TW">
                <a:ea typeface="新細明體" charset="-120"/>
              </a:rPr>
              <a:t>Duration Matching</a:t>
            </a:r>
          </a:p>
        </p:txBody>
      </p:sp>
      <p:sp>
        <p:nvSpPr>
          <p:cNvPr id="20483" name="Rectangle 3"/>
          <p:cNvSpPr>
            <a:spLocks noGrp="1" noChangeArrowheads="1"/>
          </p:cNvSpPr>
          <p:nvPr>
            <p:ph type="body" idx="1"/>
          </p:nvPr>
        </p:nvSpPr>
        <p:spPr>
          <a:xfrm>
            <a:off x="152400" y="838200"/>
            <a:ext cx="8839200" cy="5562600"/>
          </a:xfrm>
        </p:spPr>
        <p:txBody>
          <a:bodyPr lIns="90488" tIns="44450" rIns="90488" bIns="44450"/>
          <a:lstStyle/>
          <a:p>
            <a:pPr eaLnBrk="1" hangingPunct="1">
              <a:defRPr/>
            </a:pPr>
            <a:r>
              <a:rPr lang="en-US" altLang="zh-TW" sz="3000" dirty="0">
                <a:ea typeface="新細明體" charset="-120"/>
              </a:rPr>
              <a:t>Why the duration matching strategy can eliminate the IR risk?</a:t>
            </a:r>
          </a:p>
          <a:p>
            <a:pPr lvl="1" eaLnBrk="1" hangingPunct="1">
              <a:defRPr/>
            </a:pPr>
            <a:r>
              <a:rPr lang="en-US" altLang="zh-TW" sz="2400" dirty="0">
                <a:ea typeface="新細明體" charset="-120"/>
              </a:rPr>
              <a:t> </a:t>
            </a:r>
          </a:p>
          <a:p>
            <a:pPr lvl="1" eaLnBrk="1" hangingPunct="1">
              <a:buFontTx/>
              <a:buNone/>
              <a:defRPr/>
            </a:pPr>
            <a:endParaRPr lang="en-US" altLang="zh-TW" sz="2400" dirty="0">
              <a:ea typeface="新細明體" charset="-120"/>
            </a:endParaRPr>
          </a:p>
          <a:p>
            <a:pPr lvl="1" eaLnBrk="1" hangingPunct="1">
              <a:buFontTx/>
              <a:buNone/>
              <a:defRPr/>
            </a:pPr>
            <a:endParaRPr lang="en-US" altLang="zh-TW" sz="2400" dirty="0">
              <a:ea typeface="新細明體" charset="-120"/>
            </a:endParaRPr>
          </a:p>
          <a:p>
            <a:pPr lvl="1" eaLnBrk="1" hangingPunct="1">
              <a:buFontTx/>
              <a:buNone/>
              <a:defRPr/>
            </a:pPr>
            <a:endParaRPr lang="en-US" altLang="zh-TW" sz="2400" dirty="0">
              <a:ea typeface="新細明體" charset="-120"/>
            </a:endParaRPr>
          </a:p>
          <a:p>
            <a:pPr lvl="1" eaLnBrk="1" hangingPunct="1">
              <a:buFontTx/>
              <a:buNone/>
              <a:defRPr/>
            </a:pPr>
            <a:endParaRPr lang="en-US" altLang="zh-TW" sz="2400" dirty="0">
              <a:ea typeface="新細明體" charset="-120"/>
            </a:endParaRPr>
          </a:p>
          <a:p>
            <a:pPr lvl="1" eaLnBrk="1" hangingPunct="1">
              <a:buFontTx/>
              <a:buNone/>
              <a:defRPr/>
            </a:pPr>
            <a:endParaRPr lang="en-US" altLang="zh-TW" sz="2400" dirty="0">
              <a:ea typeface="新細明體" charset="-120"/>
            </a:endParaRPr>
          </a:p>
          <a:p>
            <a:pPr lvl="1" eaLnBrk="1" hangingPunct="1">
              <a:buFontTx/>
              <a:buNone/>
              <a:defRPr/>
            </a:pPr>
            <a:endParaRPr lang="en-US" altLang="zh-TW" sz="2400" dirty="0">
              <a:ea typeface="新細明體" charset="-120"/>
            </a:endParaRPr>
          </a:p>
          <a:p>
            <a:pPr lvl="1" eaLnBrk="1" hangingPunct="1">
              <a:buFontTx/>
              <a:buNone/>
              <a:defRPr/>
            </a:pPr>
            <a:r>
              <a:rPr lang="en-US" altLang="zh-TW" sz="2400" dirty="0">
                <a:ea typeface="新細明體" charset="-120"/>
              </a:rPr>
              <a:t> </a:t>
            </a:r>
          </a:p>
          <a:p>
            <a:pPr lvl="1" eaLnBrk="1" hangingPunct="1">
              <a:buFontTx/>
              <a:buNone/>
              <a:defRPr/>
            </a:pPr>
            <a:r>
              <a:rPr lang="en-US" altLang="zh-TW" sz="2400" dirty="0">
                <a:ea typeface="新細明體" charset="-120"/>
              </a:rPr>
              <a:t> </a:t>
            </a:r>
          </a:p>
          <a:p>
            <a:pPr lvl="1" eaLnBrk="1" hangingPunct="1">
              <a:buFontTx/>
              <a:buNone/>
              <a:defRPr/>
            </a:pPr>
            <a:endParaRPr lang="en-US" altLang="zh-TW" sz="2400" dirty="0">
              <a:ea typeface="新細明體" charset="-120"/>
            </a:endParaRPr>
          </a:p>
          <a:p>
            <a:pPr lvl="1" eaLnBrk="1" hangingPunct="1">
              <a:buFontTx/>
              <a:buNone/>
              <a:defRPr/>
            </a:pPr>
            <a:endParaRPr lang="en-US" altLang="zh-TW" sz="2400" dirty="0">
              <a:ea typeface="新細明體" charset="-120"/>
            </a:endParaRPr>
          </a:p>
          <a:p>
            <a:pPr lvl="1" eaLnBrk="1" hangingPunct="1">
              <a:buFontTx/>
              <a:buNone/>
              <a:defRPr/>
            </a:pPr>
            <a:endParaRPr lang="en-US" altLang="zh-TW" sz="2400" dirty="0">
              <a:ea typeface="新細明體" charset="-120"/>
            </a:endParaRPr>
          </a:p>
          <a:p>
            <a:pPr lvl="1" eaLnBrk="1" hangingPunct="1">
              <a:defRPr/>
            </a:pPr>
            <a:endParaRPr lang="en-US" altLang="zh-TW" sz="2400" dirty="0">
              <a:ea typeface="新細明體" charset="-120"/>
            </a:endParaRPr>
          </a:p>
        </p:txBody>
      </p:sp>
      <mc:AlternateContent xmlns:mc="http://schemas.openxmlformats.org/markup-compatibility/2006">
        <mc:Choice xmlns:a14="http://schemas.microsoft.com/office/drawing/2010/main" Requires="a14">
          <p:sp>
            <p:nvSpPr>
              <p:cNvPr id="5122" name="Object 2"/>
              <p:cNvSpPr txBox="1"/>
              <p:nvPr/>
            </p:nvSpPr>
            <p:spPr bwMode="auto">
              <a:xfrm>
                <a:off x="958850" y="1965325"/>
                <a:ext cx="8108950" cy="3368675"/>
              </a:xfrm>
              <a:prstGeom prst="rect">
                <a:avLst/>
              </a:prstGeom>
              <a:solidFill>
                <a:schemeClr val="tx1"/>
              </a:solidFill>
            </p:spPr>
            <p:txBody>
              <a:bodyPr>
                <a:noAutofit/>
              </a:bodyPr>
              <a:lstStyle/>
              <a:p>
                <a:pPr/>
                <a14:m>
                  <m:oMathPara xmlns:m="http://schemas.openxmlformats.org/officeDocument/2006/math">
                    <m:oMathParaPr>
                      <m:jc m:val="left"/>
                    </m:oMathParaPr>
                    <m:oMath xmlns:m="http://schemas.openxmlformats.org/officeDocument/2006/math">
                      <m:r>
                        <m:rPr>
                          <m:nor/>
                        </m:rPr>
                        <a:rPr lang="zh-TW" altLang="en-US" sz="1600" i="0">
                          <a:solidFill>
                            <a:srgbClr val="000000"/>
                          </a:solidFill>
                          <a:latin typeface="Cambria Math" panose="02040503050406030204" pitchFamily="18" charset="0"/>
                        </a:rPr>
                        <m:t>Suppose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PV</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of</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Asset</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𝑃</m:t>
                          </m:r>
                        </m:e>
                        <m:sub>
                          <m:r>
                            <a:rPr lang="zh-TW" altLang="en-US" sz="1600" i="1">
                              <a:solidFill>
                                <a:srgbClr val="000000"/>
                              </a:solidFill>
                              <a:latin typeface="Cambria Math" panose="02040503050406030204" pitchFamily="18" charset="0"/>
                            </a:rPr>
                            <m:t>𝐴</m:t>
                          </m:r>
                        </m:sub>
                      </m:sSub>
                      <m:r>
                        <a:rPr lang="zh-TW" altLang="en-US" sz="1600" i="1">
                          <a:solidFill>
                            <a:srgbClr val="000000"/>
                          </a:solidFill>
                          <a:latin typeface="Cambria Math" panose="02040503050406030204" pitchFamily="18" charset="0"/>
                        </a:rPr>
                        <m:t>=</m:t>
                      </m:r>
                      <m:r>
                        <m:rPr>
                          <m:nor/>
                        </m:rPr>
                        <a:rPr lang="zh-TW" altLang="en-US" sz="1600" i="0">
                          <a:solidFill>
                            <a:srgbClr val="000000"/>
                          </a:solidFill>
                          <a:latin typeface="Cambria Math" panose="02040503050406030204" pitchFamily="18" charset="0"/>
                        </a:rPr>
                        <m:t>PV</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of</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Liability</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𝑃</m:t>
                          </m:r>
                        </m:e>
                        <m:sub>
                          <m:r>
                            <a:rPr lang="zh-TW" altLang="en-US" sz="1600" i="1">
                              <a:solidFill>
                                <a:srgbClr val="000000"/>
                              </a:solidFill>
                              <a:latin typeface="Cambria Math" panose="02040503050406030204" pitchFamily="18" charset="0"/>
                            </a:rPr>
                            <m:t>𝐿</m:t>
                          </m:r>
                        </m:sub>
                      </m:sSub>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and</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Duration</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𝐷</m:t>
                          </m:r>
                        </m:e>
                        <m:sub>
                          <m:r>
                            <a:rPr lang="zh-TW" altLang="en-US" sz="1600" i="1">
                              <a:solidFill>
                                <a:srgbClr val="000000"/>
                              </a:solidFill>
                              <a:latin typeface="Cambria Math" panose="02040503050406030204" pitchFamily="18" charset="0"/>
                            </a:rPr>
                            <m:t>𝐴</m:t>
                          </m:r>
                        </m:sub>
                      </m:sSub>
                      <m:r>
                        <a:rPr lang="zh-TW" altLang="en-US" sz="1600" i="1">
                          <a:solidFill>
                            <a:srgbClr val="000000"/>
                          </a:solidFill>
                          <a:latin typeface="Cambria Math" panose="02040503050406030204" pitchFamily="18" charset="0"/>
                        </a:rPr>
                        <m:t>=</m:t>
                      </m:r>
                      <m:r>
                        <m:rPr>
                          <m:nor/>
                        </m:rPr>
                        <a:rPr lang="zh-TW" altLang="en-US" sz="1600" i="0">
                          <a:solidFill>
                            <a:srgbClr val="000000"/>
                          </a:solidFill>
                          <a:latin typeface="Cambria Math" panose="02040503050406030204" pitchFamily="18" charset="0"/>
                        </a:rPr>
                        <m:t>Duration</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𝐷</m:t>
                          </m:r>
                        </m:e>
                        <m:sub>
                          <m:r>
                            <a:rPr lang="zh-TW" altLang="en-US" sz="1600" i="1">
                              <a:solidFill>
                                <a:srgbClr val="000000"/>
                              </a:solidFill>
                              <a:latin typeface="Cambria Math" panose="02040503050406030204" pitchFamily="18" charset="0"/>
                            </a:rPr>
                            <m:t>𝐿</m:t>
                          </m:r>
                        </m:sub>
                      </m:sSub>
                      <m:r>
                        <a:rPr lang="zh-TW" altLang="en-US" sz="1600" i="1">
                          <a:solidFill>
                            <a:srgbClr val="000000"/>
                          </a:solidFill>
                          <a:latin typeface="Cambria Math" panose="02040503050406030204" pitchFamily="18" charset="0"/>
                        </a:rPr>
                        <m:t>,</m:t>
                      </m:r>
                    </m:oMath>
                    <m:oMath xmlns:m="http://schemas.openxmlformats.org/officeDocument/2006/math">
                      <m:r>
                        <m:rPr>
                          <m:nor/>
                        </m:rPr>
                        <a:rPr lang="zh-TW" altLang="en-US" sz="1600" i="0">
                          <a:solidFill>
                            <a:srgbClr val="000000"/>
                          </a:solidFill>
                          <a:latin typeface="Cambria Math" panose="02040503050406030204" pitchFamily="18" charset="0"/>
                        </a:rPr>
                        <m:t>according</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to</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formula</m:t>
                      </m:r>
                      <m:r>
                        <m:rPr>
                          <m:nor/>
                        </m:rPr>
                        <a:rPr lang="zh-TW" altLang="en-US" sz="1600" i="0">
                          <a:solidFill>
                            <a:srgbClr val="000000"/>
                          </a:solidFill>
                          <a:latin typeface="Cambria Math" panose="02040503050406030204" pitchFamily="18" charset="0"/>
                        </a:rPr>
                        <m:t> </m:t>
                      </m:r>
                      <m:f>
                        <m:fPr>
                          <m:ctrlPr>
                            <a:rPr lang="zh-TW" altLang="en-US" sz="1600" i="1">
                              <a:solidFill>
                                <a:srgbClr val="000000"/>
                              </a:solidFill>
                              <a:latin typeface="Cambria Math" panose="02040503050406030204" pitchFamily="18" charset="0"/>
                            </a:rPr>
                          </m:ctrlPr>
                        </m:fPr>
                        <m:num>
                          <m:r>
                            <m:rPr>
                              <m:sty m:val="p"/>
                            </m:rPr>
                            <a:rPr lang="zh-TW" altLang="en-US" sz="1600" i="1">
                              <a:solidFill>
                                <a:srgbClr val="000000"/>
                              </a:solidFill>
                              <a:latin typeface="Cambria Math" panose="02040503050406030204" pitchFamily="18" charset="0"/>
                            </a:rPr>
                            <m:t>Δ</m:t>
                          </m:r>
                          <m:r>
                            <a:rPr lang="zh-TW" altLang="en-US" sz="1600" i="1">
                              <a:solidFill>
                                <a:srgbClr val="000000"/>
                              </a:solidFill>
                              <a:latin typeface="Cambria Math" panose="02040503050406030204" pitchFamily="18" charset="0"/>
                            </a:rPr>
                            <m:t>𝑃</m:t>
                          </m:r>
                        </m:num>
                        <m:den>
                          <m:r>
                            <a:rPr lang="zh-TW" altLang="en-US" sz="1600" i="1">
                              <a:solidFill>
                                <a:srgbClr val="000000"/>
                              </a:solidFill>
                              <a:latin typeface="Cambria Math" panose="02040503050406030204" pitchFamily="18" charset="0"/>
                            </a:rPr>
                            <m:t>𝑃</m:t>
                          </m:r>
                        </m:den>
                      </m:f>
                      <m:r>
                        <a:rPr lang="zh-TW" altLang="en-US" sz="1600" i="1">
                          <a:solidFill>
                            <a:srgbClr val="000000"/>
                          </a:solidFill>
                          <a:latin typeface="Cambria Math" panose="02040503050406030204" pitchFamily="18" charset="0"/>
                        </a:rPr>
                        <m:t>=−</m:t>
                      </m:r>
                      <m:sSup>
                        <m:sSupPr>
                          <m:ctrlPr>
                            <a:rPr lang="zh-TW" altLang="en-US" sz="1600" i="1">
                              <a:solidFill>
                                <a:srgbClr val="000000"/>
                              </a:solidFill>
                              <a:latin typeface="Cambria Math" panose="02040503050406030204" pitchFamily="18" charset="0"/>
                            </a:rPr>
                          </m:ctrlPr>
                        </m:sSupPr>
                        <m:e>
                          <m:r>
                            <a:rPr lang="zh-TW" altLang="en-US" sz="1600" i="1">
                              <a:solidFill>
                                <a:srgbClr val="000000"/>
                              </a:solidFill>
                              <a:latin typeface="Cambria Math" panose="02040503050406030204" pitchFamily="18" charset="0"/>
                            </a:rPr>
                            <m:t>𝐷</m:t>
                          </m:r>
                        </m:e>
                        <m:sup>
                          <m:r>
                            <a:rPr lang="zh-TW" altLang="en-US" sz="1600" i="1">
                              <a:solidFill>
                                <a:srgbClr val="000000"/>
                              </a:solidFill>
                              <a:latin typeface="Cambria Math" panose="02040503050406030204" pitchFamily="18" charset="0"/>
                            </a:rPr>
                            <m:t>∗</m:t>
                          </m:r>
                        </m:sup>
                      </m:sSup>
                      <m:r>
                        <m:rPr>
                          <m:sty m:val="p"/>
                        </m:rPr>
                        <a:rPr lang="zh-TW" altLang="en-US" sz="1600" i="1">
                          <a:solidFill>
                            <a:srgbClr val="000000"/>
                          </a:solidFill>
                          <a:latin typeface="Cambria Math" panose="02040503050406030204" pitchFamily="18" charset="0"/>
                        </a:rPr>
                        <m:t>Δ</m:t>
                      </m:r>
                      <m:r>
                        <a:rPr lang="zh-TW" altLang="en-US" sz="1600" i="1">
                          <a:solidFill>
                            <a:srgbClr val="000000"/>
                          </a:solidFill>
                          <a:latin typeface="Cambria Math" panose="02040503050406030204" pitchFamily="18" charset="0"/>
                        </a:rPr>
                        <m:t>𝑦</m:t>
                      </m:r>
                      <m:r>
                        <a:rPr lang="zh-TW" altLang="en-US" sz="1600" i="1">
                          <a:solidFill>
                            <a:srgbClr val="000000"/>
                          </a:solidFill>
                          <a:latin typeface="Cambria Math" panose="02040503050406030204" pitchFamily="18" charset="0"/>
                        </a:rPr>
                        <m:t>=−</m:t>
                      </m:r>
                      <m:f>
                        <m:fPr>
                          <m:ctrlPr>
                            <a:rPr lang="zh-TW" altLang="en-US" sz="1600" i="1">
                              <a:solidFill>
                                <a:srgbClr val="000000"/>
                              </a:solidFill>
                              <a:latin typeface="Cambria Math" panose="02040503050406030204" pitchFamily="18" charset="0"/>
                            </a:rPr>
                          </m:ctrlPr>
                        </m:fPr>
                        <m:num>
                          <m:r>
                            <a:rPr lang="zh-TW" altLang="en-US" sz="1600" i="1">
                              <a:solidFill>
                                <a:srgbClr val="000000"/>
                              </a:solidFill>
                              <a:latin typeface="Cambria Math" panose="02040503050406030204" pitchFamily="18" charset="0"/>
                            </a:rPr>
                            <m:t>𝐷</m:t>
                          </m:r>
                        </m:num>
                        <m:den>
                          <m:r>
                            <a:rPr lang="zh-TW" altLang="en-US" sz="1600" i="1">
                              <a:solidFill>
                                <a:srgbClr val="000000"/>
                              </a:solidFill>
                              <a:latin typeface="Cambria Math" panose="02040503050406030204" pitchFamily="18" charset="0"/>
                            </a:rPr>
                            <m:t>(1+</m:t>
                          </m:r>
                          <m:r>
                            <a:rPr lang="zh-TW" altLang="en-US" sz="1600" i="1">
                              <a:solidFill>
                                <a:srgbClr val="000000"/>
                              </a:solidFill>
                              <a:latin typeface="Cambria Math" panose="02040503050406030204" pitchFamily="18" charset="0"/>
                            </a:rPr>
                            <m:t>𝑦</m:t>
                          </m:r>
                          <m:r>
                            <a:rPr lang="zh-TW" altLang="en-US" sz="1600" i="1">
                              <a:solidFill>
                                <a:srgbClr val="000000"/>
                              </a:solidFill>
                              <a:latin typeface="Cambria Math" panose="02040503050406030204" pitchFamily="18" charset="0"/>
                            </a:rPr>
                            <m:t>)</m:t>
                          </m:r>
                        </m:den>
                      </m:f>
                      <m:r>
                        <m:rPr>
                          <m:sty m:val="p"/>
                        </m:rPr>
                        <a:rPr lang="zh-TW" altLang="en-US" sz="1600" i="1">
                          <a:solidFill>
                            <a:srgbClr val="000000"/>
                          </a:solidFill>
                          <a:latin typeface="Cambria Math" panose="02040503050406030204" pitchFamily="18" charset="0"/>
                        </a:rPr>
                        <m:t>Δ</m:t>
                      </m:r>
                      <m:r>
                        <a:rPr lang="zh-TW" altLang="en-US" sz="1600" i="1">
                          <a:solidFill>
                            <a:srgbClr val="000000"/>
                          </a:solidFill>
                          <a:latin typeface="Cambria Math" panose="02040503050406030204" pitchFamily="18" charset="0"/>
                        </a:rPr>
                        <m:t>𝑦</m:t>
                      </m:r>
                    </m:oMath>
                    <m:oMath xmlns:m="http://schemas.openxmlformats.org/officeDocument/2006/math">
                      <m:r>
                        <a:rPr lang="zh-TW" altLang="en-US" sz="1600" i="1">
                          <a:solidFill>
                            <a:srgbClr val="000000"/>
                          </a:solidFill>
                          <a:latin typeface="Cambria Math" panose="02040503050406030204" pitchFamily="18" charset="0"/>
                        </a:rPr>
                        <m:t>⇒</m:t>
                      </m:r>
                      <m:r>
                        <m:rPr>
                          <m:nor/>
                        </m:rPr>
                        <a:rPr lang="zh-TW" altLang="en-US" sz="1600" i="0">
                          <a:solidFill>
                            <a:srgbClr val="000000"/>
                          </a:solidFill>
                          <a:latin typeface="Cambria Math" panose="02040503050406030204" pitchFamily="18" charset="0"/>
                        </a:rPr>
                        <m:t>For</m:t>
                      </m:r>
                      <m:r>
                        <m:rPr>
                          <m:nor/>
                        </m:rPr>
                        <a:rPr lang="zh-TW" altLang="en-US" sz="1600" i="0">
                          <a:solidFill>
                            <a:srgbClr val="000000"/>
                          </a:solidFill>
                          <a:latin typeface="Cambria Math" panose="02040503050406030204" pitchFamily="18" charset="0"/>
                        </a:rPr>
                        <m:t> 1% </m:t>
                      </m:r>
                      <m:r>
                        <m:rPr>
                          <m:nor/>
                        </m:rPr>
                        <a:rPr lang="zh-TW" altLang="en-US" sz="1600" i="0">
                          <a:solidFill>
                            <a:srgbClr val="000000"/>
                          </a:solidFill>
                          <a:latin typeface="Cambria Math" panose="02040503050406030204" pitchFamily="18" charset="0"/>
                        </a:rPr>
                        <m:t>decrease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in</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yield</m:t>
                      </m:r>
                      <m:r>
                        <m:rPr>
                          <m:nor/>
                        </m:rPr>
                        <a:rPr lang="zh-TW" altLang="en-US" sz="1600" i="0">
                          <a:solidFill>
                            <a:srgbClr val="000000"/>
                          </a:solidFill>
                          <a:latin typeface="Cambria Math" panose="02040503050406030204" pitchFamily="18" charset="0"/>
                        </a:rPr>
                        <m:t> </m:t>
                      </m:r>
                      <m:r>
                        <a:rPr lang="zh-TW" altLang="en-US" sz="1600" i="1">
                          <a:solidFill>
                            <a:srgbClr val="000000"/>
                          </a:solidFill>
                          <a:latin typeface="Cambria Math" panose="02040503050406030204" pitchFamily="18" charset="0"/>
                        </a:rPr>
                        <m:t>𝑦</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PV</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of</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asset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will</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rise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by</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𝐷</m:t>
                          </m:r>
                        </m:e>
                        <m:sub>
                          <m:r>
                            <a:rPr lang="zh-TW" altLang="en-US" sz="1600" i="1">
                              <a:solidFill>
                                <a:srgbClr val="000000"/>
                              </a:solidFill>
                              <a:latin typeface="Cambria Math" panose="02040503050406030204" pitchFamily="18" charset="0"/>
                            </a:rPr>
                            <m:t>𝐴</m:t>
                          </m:r>
                        </m:sub>
                      </m:sSub>
                      <m:r>
                        <a:rPr lang="zh-TW" altLang="en-US" sz="1600" i="1">
                          <a:solidFill>
                            <a:srgbClr val="000000"/>
                          </a:solidFill>
                          <a:latin typeface="Cambria Math" panose="02040503050406030204" pitchFamily="18" charset="0"/>
                        </a:rPr>
                        <m:t>/(1+</m:t>
                      </m:r>
                      <m:r>
                        <a:rPr lang="zh-TW" altLang="en-US" sz="1600" i="1">
                          <a:solidFill>
                            <a:srgbClr val="000000"/>
                          </a:solidFill>
                          <a:latin typeface="Cambria Math" panose="02040503050406030204" pitchFamily="18" charset="0"/>
                        </a:rPr>
                        <m:t>𝑦</m:t>
                      </m:r>
                      <m:r>
                        <a:rPr lang="zh-TW" altLang="en-US" sz="1600" i="1">
                          <a:solidFill>
                            <a:srgbClr val="000000"/>
                          </a:solidFill>
                          <a:latin typeface="Cambria Math" panose="02040503050406030204" pitchFamily="18" charset="0"/>
                        </a:rPr>
                        <m:t>)</m:t>
                      </m:r>
                      <m:r>
                        <a:rPr lang="zh-TW" altLang="en-US" sz="1600" i="0">
                          <a:solidFill>
                            <a:srgbClr val="000000"/>
                          </a:solidFill>
                          <a:latin typeface="Cambria Math" panose="02040503050406030204" pitchFamily="18" charset="0"/>
                        </a:rPr>
                        <m:t>%</m:t>
                      </m:r>
                    </m:oMath>
                    <m:oMath xmlns:m="http://schemas.openxmlformats.org/officeDocument/2006/math">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and</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PV</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of</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liability</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obligation</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will</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increase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by</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𝐷</m:t>
                          </m:r>
                        </m:e>
                        <m:sub>
                          <m:r>
                            <a:rPr lang="zh-TW" altLang="en-US" sz="1600" i="1">
                              <a:solidFill>
                                <a:srgbClr val="000000"/>
                              </a:solidFill>
                              <a:latin typeface="Cambria Math" panose="02040503050406030204" pitchFamily="18" charset="0"/>
                            </a:rPr>
                            <m:t>𝐿</m:t>
                          </m:r>
                        </m:sub>
                      </m:sSub>
                      <m:r>
                        <a:rPr lang="zh-TW" altLang="en-US" sz="1600" i="1">
                          <a:solidFill>
                            <a:srgbClr val="000000"/>
                          </a:solidFill>
                          <a:latin typeface="Cambria Math" panose="02040503050406030204" pitchFamily="18" charset="0"/>
                        </a:rPr>
                        <m:t>/(1+</m:t>
                      </m:r>
                      <m:r>
                        <a:rPr lang="zh-TW" altLang="en-US" sz="1600" i="1">
                          <a:solidFill>
                            <a:srgbClr val="000000"/>
                          </a:solidFill>
                          <a:latin typeface="Cambria Math" panose="02040503050406030204" pitchFamily="18" charset="0"/>
                        </a:rPr>
                        <m:t>𝑦</m:t>
                      </m:r>
                      <m:r>
                        <a:rPr lang="zh-TW" altLang="en-US" sz="1600" i="1">
                          <a:solidFill>
                            <a:srgbClr val="000000"/>
                          </a:solidFill>
                          <a:latin typeface="Cambria Math" panose="02040503050406030204" pitchFamily="18" charset="0"/>
                        </a:rPr>
                        <m:t>)</m:t>
                      </m:r>
                      <m:r>
                        <a:rPr lang="zh-TW" altLang="en-US" sz="1600" i="0">
                          <a:solidFill>
                            <a:srgbClr val="000000"/>
                          </a:solidFill>
                          <a:latin typeface="Cambria Math" panose="02040503050406030204" pitchFamily="18" charset="0"/>
                        </a:rPr>
                        <m:t>%</m:t>
                      </m:r>
                    </m:oMath>
                    <m:oMath xmlns:m="http://schemas.openxmlformats.org/officeDocument/2006/math">
                      <m:r>
                        <a:rPr lang="zh-TW" altLang="en-US" sz="1600" i="1">
                          <a:solidFill>
                            <a:srgbClr val="000000"/>
                          </a:solidFill>
                          <a:latin typeface="Cambria Math" panose="02040503050406030204" pitchFamily="18" charset="0"/>
                        </a:rPr>
                        <m:t>⇒</m:t>
                      </m:r>
                      <m:r>
                        <m:rPr>
                          <m:nor/>
                        </m:rPr>
                        <a:rPr lang="zh-TW" altLang="en-US" sz="1600" i="0">
                          <a:solidFill>
                            <a:srgbClr val="000000"/>
                          </a:solidFill>
                          <a:latin typeface="Cambria Math" panose="02040503050406030204" pitchFamily="18" charset="0"/>
                        </a:rPr>
                        <m:t>In</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other</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words</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increase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amount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of</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PV</m:t>
                      </m:r>
                      <m:r>
                        <m:rPr>
                          <m:nor/>
                        </m:rPr>
                        <a:rPr lang="en-US" altLang="zh-TW" sz="1600" b="0" i="0" smtClean="0">
                          <a:solidFill>
                            <a:srgbClr val="000000"/>
                          </a:solidFill>
                          <a:latin typeface="Cambria Math" panose="02040503050406030204" pitchFamily="18" charset="0"/>
                        </a:rPr>
                        <m:t> </m:t>
                      </m:r>
                      <m:r>
                        <a:rPr lang="zh-TW" altLang="en-US" sz="1600" i="1">
                          <a:solidFill>
                            <a:srgbClr val="000000"/>
                          </a:solidFill>
                          <a:latin typeface="Cambria Math" panose="02040503050406030204" pitchFamily="18" charset="0"/>
                        </a:rPr>
                        <m:t>​</m:t>
                      </m:r>
                      <m:r>
                        <m:rPr>
                          <m:nor/>
                        </m:rPr>
                        <a:rPr lang="zh-TW" altLang="en-US" sz="1600" i="0">
                          <a:solidFill>
                            <a:srgbClr val="000000"/>
                          </a:solidFill>
                          <a:latin typeface="Cambria Math" panose="02040503050406030204" pitchFamily="18" charset="0"/>
                        </a:rPr>
                        <m:t>of</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asset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will</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be</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𝑃</m:t>
                          </m:r>
                        </m:e>
                        <m:sub>
                          <m:r>
                            <a:rPr lang="zh-TW" altLang="en-US" sz="1600" i="1">
                              <a:solidFill>
                                <a:srgbClr val="000000"/>
                              </a:solidFill>
                              <a:latin typeface="Cambria Math" panose="02040503050406030204" pitchFamily="18" charset="0"/>
                            </a:rPr>
                            <m:t>𝐴</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𝐷</m:t>
                          </m:r>
                        </m:e>
                        <m:sub>
                          <m:r>
                            <a:rPr lang="zh-TW" altLang="en-US" sz="1600" i="1">
                              <a:solidFill>
                                <a:srgbClr val="000000"/>
                              </a:solidFill>
                              <a:latin typeface="Cambria Math" panose="02040503050406030204" pitchFamily="18" charset="0"/>
                            </a:rPr>
                            <m:t>𝐴</m:t>
                          </m:r>
                        </m:sub>
                      </m:sSub>
                      <m:r>
                        <a:rPr lang="zh-TW" altLang="en-US" sz="1600" i="1">
                          <a:solidFill>
                            <a:srgbClr val="000000"/>
                          </a:solidFill>
                          <a:latin typeface="Cambria Math" panose="02040503050406030204" pitchFamily="18" charset="0"/>
                        </a:rPr>
                        <m:t>/(1+</m:t>
                      </m:r>
                      <m:r>
                        <a:rPr lang="zh-TW" altLang="en-US" sz="1600" i="1">
                          <a:solidFill>
                            <a:srgbClr val="000000"/>
                          </a:solidFill>
                          <a:latin typeface="Cambria Math" panose="02040503050406030204" pitchFamily="18" charset="0"/>
                        </a:rPr>
                        <m:t>𝑦</m:t>
                      </m:r>
                      <m:r>
                        <a:rPr lang="zh-TW" altLang="en-US" sz="1600" i="1">
                          <a:solidFill>
                            <a:srgbClr val="000000"/>
                          </a:solidFill>
                          <a:latin typeface="Cambria Math" panose="02040503050406030204" pitchFamily="18" charset="0"/>
                        </a:rPr>
                        <m:t>)%,</m:t>
                      </m:r>
                    </m:oMath>
                    <m:oMath xmlns:m="http://schemas.openxmlformats.org/officeDocument/2006/math">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and</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increase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amout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of</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PV</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of</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liability</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obligation</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will</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be</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𝑃</m:t>
                          </m:r>
                        </m:e>
                        <m:sub>
                          <m:r>
                            <a:rPr lang="zh-TW" altLang="en-US" sz="1600" i="1">
                              <a:solidFill>
                                <a:srgbClr val="000000"/>
                              </a:solidFill>
                              <a:latin typeface="Cambria Math" panose="02040503050406030204" pitchFamily="18" charset="0"/>
                            </a:rPr>
                            <m:t>𝐿</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𝐷</m:t>
                          </m:r>
                        </m:e>
                        <m:sub>
                          <m:r>
                            <a:rPr lang="zh-TW" altLang="en-US" sz="1600" i="1">
                              <a:solidFill>
                                <a:srgbClr val="000000"/>
                              </a:solidFill>
                              <a:latin typeface="Cambria Math" panose="02040503050406030204" pitchFamily="18" charset="0"/>
                            </a:rPr>
                            <m:t>𝐿</m:t>
                          </m:r>
                        </m:sub>
                      </m:sSub>
                      <m:r>
                        <a:rPr lang="zh-TW" altLang="en-US" sz="1600" i="1">
                          <a:solidFill>
                            <a:srgbClr val="000000"/>
                          </a:solidFill>
                          <a:latin typeface="Cambria Math" panose="02040503050406030204" pitchFamily="18" charset="0"/>
                        </a:rPr>
                        <m:t>/(1+</m:t>
                      </m:r>
                      <m:r>
                        <a:rPr lang="zh-TW" altLang="en-US" sz="1600" i="1">
                          <a:solidFill>
                            <a:srgbClr val="000000"/>
                          </a:solidFill>
                          <a:latin typeface="Cambria Math" panose="02040503050406030204" pitchFamily="18" charset="0"/>
                        </a:rPr>
                        <m:t>𝑦</m:t>
                      </m:r>
                      <m:r>
                        <a:rPr lang="zh-TW" altLang="en-US" sz="1600" i="1">
                          <a:solidFill>
                            <a:srgbClr val="000000"/>
                          </a:solidFill>
                          <a:latin typeface="Cambria Math" panose="02040503050406030204" pitchFamily="18" charset="0"/>
                        </a:rPr>
                        <m:t>)%</m:t>
                      </m:r>
                    </m:oMath>
                    <m:oMath xmlns:m="http://schemas.openxmlformats.org/officeDocument/2006/math">
                      <m:r>
                        <a:rPr lang="zh-TW" altLang="en-US" sz="1600" i="1">
                          <a:solidFill>
                            <a:srgbClr val="000000"/>
                          </a:solidFill>
                          <a:latin typeface="Cambria Math" panose="02040503050406030204" pitchFamily="18" charset="0"/>
                        </a:rPr>
                        <m:t>⇒</m:t>
                      </m:r>
                      <m:r>
                        <m:rPr>
                          <m:nor/>
                        </m:rPr>
                        <a:rPr lang="zh-TW" altLang="en-US" sz="1600" i="0">
                          <a:solidFill>
                            <a:srgbClr val="000000"/>
                          </a:solidFill>
                          <a:latin typeface="Cambria Math" panose="02040503050406030204" pitchFamily="18" charset="0"/>
                        </a:rPr>
                        <m:t>Since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increases</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of</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asset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and</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liability</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obligation</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can</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offset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each</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other</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when</m:t>
                      </m:r>
                    </m:oMath>
                    <m:oMath xmlns:m="http://schemas.openxmlformats.org/officeDocument/2006/math">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calculating</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net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worth</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net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worth</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of</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insurance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company</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will</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not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be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affected</m:t>
                      </m:r>
                      <m:r>
                        <m:rPr>
                          <m:nor/>
                        </m:rPr>
                        <a:rPr lang="zh-TW" altLang="en-US" sz="1600" i="0">
                          <a:solidFill>
                            <a:srgbClr val="000000"/>
                          </a:solidFill>
                          <a:latin typeface="Cambria Math" panose="02040503050406030204" pitchFamily="18" charset="0"/>
                        </a:rPr>
                        <m:t> </m:t>
                      </m:r>
                    </m:oMath>
                    <m:oMath xmlns:m="http://schemas.openxmlformats.org/officeDocument/2006/math">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by</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decrease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of</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yield</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in</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previous</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example</m:t>
                      </m:r>
                    </m:oMath>
                  </m:oMathPara>
                </a14:m>
                <a:endParaRPr lang="zh-TW" altLang="en-US" sz="1600" dirty="0"/>
              </a:p>
            </p:txBody>
          </p:sp>
        </mc:Choice>
        <mc:Fallback>
          <p:sp>
            <p:nvSpPr>
              <p:cNvPr id="5122" name="Object 2"/>
              <p:cNvSpPr txBox="1">
                <a:spLocks noRot="1" noChangeAspect="1" noMove="1" noResize="1" noEditPoints="1" noAdjustHandles="1" noChangeArrowheads="1" noChangeShapeType="1" noTextEdit="1"/>
              </p:cNvSpPr>
              <p:nvPr/>
            </p:nvSpPr>
            <p:spPr bwMode="auto">
              <a:xfrm>
                <a:off x="958850" y="1965325"/>
                <a:ext cx="8108950" cy="3368675"/>
              </a:xfrm>
              <a:prstGeom prst="rect">
                <a:avLst/>
              </a:prstGeom>
              <a:blipFill>
                <a:blip r:embed="rId2"/>
                <a:stretch>
                  <a:fillRect/>
                </a:stretch>
              </a:blipFill>
            </p:spPr>
            <p:txBody>
              <a:bodyPr/>
              <a:lstStyle/>
              <a:p>
                <a:r>
                  <a:rPr lang="zh-TW" altLang="en-US">
                    <a:noFill/>
                  </a:rPr>
                  <a:t> </a:t>
                </a:r>
              </a:p>
            </p:txBody>
          </p:sp>
        </mc:Fallback>
      </mc:AlternateContent>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8100"/>
            <a:ext cx="9144000" cy="876300"/>
          </a:xfrm>
          <a:noFill/>
        </p:spPr>
        <p:txBody>
          <a:bodyPr/>
          <a:lstStyle/>
          <a:p>
            <a:pPr eaLnBrk="1" hangingPunct="1"/>
            <a:r>
              <a:rPr lang="en-US" altLang="zh-TW" sz="3600" dirty="0">
                <a:ea typeface="新細明體" charset="-120"/>
              </a:rPr>
              <a:t>Duration Matching Immunization</a:t>
            </a:r>
          </a:p>
        </p:txBody>
      </p:sp>
      <p:sp>
        <p:nvSpPr>
          <p:cNvPr id="4" name="Rectangle 3"/>
          <p:cNvSpPr txBox="1">
            <a:spLocks noChangeArrowheads="1"/>
          </p:cNvSpPr>
          <p:nvPr/>
        </p:nvSpPr>
        <p:spPr bwMode="auto">
          <a:xfrm>
            <a:off x="304800" y="4648200"/>
            <a:ext cx="8686800" cy="1981200"/>
          </a:xfrm>
          <a:prstGeom prst="rect">
            <a:avLst/>
          </a:prstGeom>
          <a:noFill/>
          <a:ln w="9525">
            <a:noFill/>
            <a:miter lim="800000"/>
            <a:headEnd/>
            <a:tailEnd/>
          </a:ln>
          <a:effectLst/>
        </p:spPr>
        <p:txBody>
          <a:bodyPr lIns="90488" tIns="44450" rIns="90488" bIns="44450"/>
          <a:lstStyle/>
          <a:p>
            <a:pPr marL="263525" indent="-263525" eaLnBrk="1" hangingPunct="1">
              <a:lnSpc>
                <a:spcPct val="98000"/>
              </a:lnSpc>
              <a:spcBef>
                <a:spcPts val="3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The above figure shows the value of the 6-year bond and the GIC as a function of the yield</a:t>
            </a:r>
          </a:p>
          <a:p>
            <a:pPr marL="263525" indent="-263525" eaLnBrk="1" hangingPunct="1">
              <a:lnSpc>
                <a:spcPct val="98000"/>
              </a:lnSpc>
              <a:spcBef>
                <a:spcPts val="3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For minor yield changes, the changes in values of both the asset and the obligation are almost the same, that is why the duration matching immunization works</a:t>
            </a:r>
          </a:p>
          <a:p>
            <a:pPr marL="263525" indent="-263525" eaLnBrk="1" hangingPunct="1">
              <a:lnSpc>
                <a:spcPct val="98000"/>
              </a:lnSpc>
              <a:spcBef>
                <a:spcPts val="3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For larger yield changes, the values of these two instruments diverge, that means the power of immunization method is reduced</a:t>
            </a:r>
          </a:p>
        </p:txBody>
      </p:sp>
      <p:pic>
        <p:nvPicPr>
          <p:cNvPr id="6" name="Picture 2"/>
          <p:cNvPicPr>
            <a:picLocks noChangeAspect="1" noChangeArrowheads="1"/>
          </p:cNvPicPr>
          <p:nvPr/>
        </p:nvPicPr>
        <p:blipFill>
          <a:blip r:embed="rId2"/>
          <a:srcRect/>
          <a:stretch>
            <a:fillRect/>
          </a:stretch>
        </p:blipFill>
        <p:spPr bwMode="auto">
          <a:xfrm>
            <a:off x="1961675" y="914400"/>
            <a:ext cx="4944047" cy="372560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76200"/>
            <a:ext cx="9144000" cy="628650"/>
          </a:xfrm>
          <a:noFill/>
        </p:spPr>
        <p:txBody>
          <a:bodyPr lIns="90488" tIns="44450" rIns="90488" bIns="44450" anchor="b"/>
          <a:lstStyle/>
          <a:p>
            <a:pPr eaLnBrk="1" hangingPunct="1"/>
            <a:r>
              <a:rPr lang="en-US" altLang="zh-TW">
                <a:ea typeface="新細明體" charset="-120"/>
              </a:rPr>
              <a:t>Duration Matching</a:t>
            </a:r>
          </a:p>
        </p:txBody>
      </p:sp>
      <p:sp>
        <p:nvSpPr>
          <p:cNvPr id="20483" name="Rectangle 3"/>
          <p:cNvSpPr>
            <a:spLocks noGrp="1" noChangeArrowheads="1"/>
          </p:cNvSpPr>
          <p:nvPr>
            <p:ph type="body" idx="1"/>
          </p:nvPr>
        </p:nvSpPr>
        <p:spPr>
          <a:xfrm>
            <a:off x="381000" y="1066800"/>
            <a:ext cx="8534400" cy="5257800"/>
          </a:xfrm>
        </p:spPr>
        <p:txBody>
          <a:bodyPr lIns="90488" tIns="44450" rIns="90488" bIns="44450"/>
          <a:lstStyle/>
          <a:p>
            <a:pPr eaLnBrk="1" hangingPunct="1">
              <a:lnSpc>
                <a:spcPct val="97000"/>
              </a:lnSpc>
              <a:defRPr/>
            </a:pPr>
            <a:r>
              <a:rPr lang="en-US" altLang="zh-TW" sz="2800" dirty="0">
                <a:ea typeface="新細明體" charset="-120"/>
              </a:rPr>
              <a:t>The </a:t>
            </a:r>
            <a:r>
              <a:rPr lang="en-US" altLang="zh-TW" sz="2800" dirty="0">
                <a:ea typeface="新細明體" charset="-120"/>
                <a:cs typeface="Times New Roman" pitchFamily="18" charset="0"/>
              </a:rPr>
              <a:t>power of duration matching diminishes for large yield changes suggest </a:t>
            </a:r>
            <a:r>
              <a:rPr lang="en-US" altLang="zh-TW" sz="2800" dirty="0">
                <a:ea typeface="新細明體" charset="-120"/>
              </a:rPr>
              <a:t>the need for rebalancing immunized portfolios</a:t>
            </a:r>
          </a:p>
          <a:p>
            <a:pPr lvl="1" eaLnBrk="1" hangingPunct="1">
              <a:lnSpc>
                <a:spcPct val="97000"/>
              </a:lnSpc>
              <a:defRPr/>
            </a:pPr>
            <a:r>
              <a:rPr lang="en-US" altLang="zh-TW" sz="2400" dirty="0">
                <a:ea typeface="新細明體" charset="-120"/>
              </a:rPr>
              <a:t>Rebalancing (</a:t>
            </a:r>
            <a:r>
              <a:rPr lang="zh-TW" altLang="en-US" sz="2400" dirty="0">
                <a:ea typeface="新細明體" charset="-120"/>
              </a:rPr>
              <a:t>再平衡</a:t>
            </a:r>
            <a:r>
              <a:rPr lang="en-US" altLang="zh-TW" sz="2400" dirty="0">
                <a:ea typeface="新細明體" charset="-120"/>
              </a:rPr>
              <a:t>) is to change the portfolio of fixed-income assets to realign its duration with the duration of the obligation</a:t>
            </a:r>
          </a:p>
          <a:p>
            <a:pPr lvl="1" eaLnBrk="1" hangingPunct="1">
              <a:lnSpc>
                <a:spcPct val="97000"/>
              </a:lnSpc>
              <a:defRPr/>
            </a:pPr>
            <a:r>
              <a:rPr lang="en-US" altLang="zh-TW" sz="2400" dirty="0">
                <a:ea typeface="新細明體" charset="-120"/>
              </a:rPr>
              <a:t>Note that even if yields do not change, durations of assets and liabilities still change due to the passage of time (see the next two examples)</a:t>
            </a:r>
          </a:p>
          <a:p>
            <a:pPr eaLnBrk="1" hangingPunct="1">
              <a:lnSpc>
                <a:spcPct val="97000"/>
              </a:lnSpc>
              <a:defRPr/>
            </a:pPr>
            <a:endParaRPr lang="en-US" altLang="zh-TW" sz="2800" dirty="0">
              <a:ea typeface="新細明體" charset="-12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76200"/>
            <a:ext cx="9144000" cy="628650"/>
          </a:xfrm>
          <a:noFill/>
        </p:spPr>
        <p:txBody>
          <a:bodyPr lIns="90488" tIns="44450" rIns="90488" bIns="44450" anchor="b"/>
          <a:lstStyle/>
          <a:p>
            <a:pPr eaLnBrk="1" hangingPunct="1"/>
            <a:r>
              <a:rPr lang="en-US" altLang="zh-TW">
                <a:ea typeface="新細明體" charset="-120"/>
              </a:rPr>
              <a:t>Duration Matching-rebalancing</a:t>
            </a:r>
          </a:p>
        </p:txBody>
      </p:sp>
      <p:grpSp>
        <p:nvGrpSpPr>
          <p:cNvPr id="33795" name="群組 17"/>
          <p:cNvGrpSpPr>
            <a:grpSpLocks/>
          </p:cNvGrpSpPr>
          <p:nvPr/>
        </p:nvGrpSpPr>
        <p:grpSpPr bwMode="auto">
          <a:xfrm>
            <a:off x="609600" y="762000"/>
            <a:ext cx="8280400" cy="5703888"/>
            <a:chOff x="609600" y="762000"/>
            <a:chExt cx="8280400" cy="5703888"/>
          </a:xfrm>
        </p:grpSpPr>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8280400" cy="570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797" name="直線接點 4"/>
            <p:cNvCxnSpPr>
              <a:cxnSpLocks noChangeShapeType="1"/>
            </p:cNvCxnSpPr>
            <p:nvPr/>
          </p:nvCxnSpPr>
          <p:spPr bwMode="auto">
            <a:xfrm>
              <a:off x="3429000" y="1432800"/>
              <a:ext cx="2057400" cy="158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3798" name="直線接點 5"/>
            <p:cNvCxnSpPr>
              <a:cxnSpLocks noChangeShapeType="1"/>
            </p:cNvCxnSpPr>
            <p:nvPr/>
          </p:nvCxnSpPr>
          <p:spPr bwMode="auto">
            <a:xfrm>
              <a:off x="5791200" y="1447800"/>
              <a:ext cx="12954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3799" name="直線接點 7"/>
            <p:cNvCxnSpPr>
              <a:cxnSpLocks noChangeShapeType="1"/>
            </p:cNvCxnSpPr>
            <p:nvPr/>
          </p:nvCxnSpPr>
          <p:spPr bwMode="auto">
            <a:xfrm>
              <a:off x="685800" y="1600200"/>
              <a:ext cx="1143000" cy="158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3800" name="直線接點 14"/>
            <p:cNvCxnSpPr>
              <a:cxnSpLocks noChangeShapeType="1"/>
            </p:cNvCxnSpPr>
            <p:nvPr/>
          </p:nvCxnSpPr>
          <p:spPr bwMode="auto">
            <a:xfrm>
              <a:off x="4800600" y="2933700"/>
              <a:ext cx="2209800" cy="158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3801" name="直線接點 15"/>
            <p:cNvCxnSpPr>
              <a:cxnSpLocks noChangeShapeType="1"/>
            </p:cNvCxnSpPr>
            <p:nvPr/>
          </p:nvCxnSpPr>
          <p:spPr bwMode="auto">
            <a:xfrm>
              <a:off x="838200" y="3122613"/>
              <a:ext cx="3086100" cy="1587"/>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3803" name="直線接點 18"/>
            <p:cNvCxnSpPr>
              <a:cxnSpLocks noChangeShapeType="1"/>
            </p:cNvCxnSpPr>
            <p:nvPr/>
          </p:nvCxnSpPr>
          <p:spPr bwMode="auto">
            <a:xfrm>
              <a:off x="5867400" y="3312000"/>
              <a:ext cx="792000" cy="158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3804" name="直線接點 18"/>
            <p:cNvCxnSpPr>
              <a:cxnSpLocks noChangeShapeType="1"/>
            </p:cNvCxnSpPr>
            <p:nvPr/>
          </p:nvCxnSpPr>
          <p:spPr bwMode="auto">
            <a:xfrm>
              <a:off x="2743200" y="3492000"/>
              <a:ext cx="1371600" cy="158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3805" name="直線接點 13"/>
            <p:cNvCxnSpPr>
              <a:cxnSpLocks noChangeShapeType="1"/>
            </p:cNvCxnSpPr>
            <p:nvPr/>
          </p:nvCxnSpPr>
          <p:spPr bwMode="auto">
            <a:xfrm>
              <a:off x="838200" y="6059488"/>
              <a:ext cx="41910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3806" name="直線單箭頭接點 14"/>
            <p:cNvCxnSpPr>
              <a:cxnSpLocks noChangeShapeType="1"/>
            </p:cNvCxnSpPr>
            <p:nvPr/>
          </p:nvCxnSpPr>
          <p:spPr bwMode="auto">
            <a:xfrm>
              <a:off x="5715000" y="4112936"/>
              <a:ext cx="381000" cy="1588"/>
            </a:xfrm>
            <a:prstGeom prst="straightConnector1">
              <a:avLst/>
            </a:prstGeom>
            <a:noFill/>
            <a:ln w="9525" algn="ctr">
              <a:solidFill>
                <a:srgbClr val="FF0000"/>
              </a:solidFill>
              <a:round/>
              <a:headEnd type="arrow" w="med" len="med"/>
              <a:tailEnd/>
            </a:ln>
            <a:extLst>
              <a:ext uri="{909E8E84-426E-40DD-AFC4-6F175D3DCCD1}">
                <a14:hiddenFill xmlns:a14="http://schemas.microsoft.com/office/drawing/2010/main">
                  <a:noFill/>
                </a14:hiddenFill>
              </a:ext>
            </a:extLst>
          </p:spPr>
        </p:cxnSp>
        <p:sp>
          <p:nvSpPr>
            <p:cNvPr id="33807" name="文字方塊 15"/>
            <p:cNvSpPr txBox="1">
              <a:spLocks noChangeArrowheads="1"/>
            </p:cNvSpPr>
            <p:nvPr/>
          </p:nvSpPr>
          <p:spPr bwMode="auto">
            <a:xfrm>
              <a:off x="6096000" y="3680936"/>
              <a:ext cx="2514600" cy="7386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TW" sz="1400" dirty="0">
                  <a:solidFill>
                    <a:srgbClr val="FF0000"/>
                  </a:solidFill>
                  <a:ea typeface="新細明體" charset="-120"/>
                </a:rPr>
                <a:t>The duration of a portfolio is the weighted average of the durations of each component </a:t>
              </a:r>
              <a:endParaRPr lang="zh-TW" altLang="en-US" sz="1400" dirty="0">
                <a:solidFill>
                  <a:srgbClr val="FF0000"/>
                </a:solidFill>
                <a:ea typeface="新細明體" charset="-120"/>
              </a:endParaRPr>
            </a:p>
          </p:txBody>
        </p:sp>
        <p:sp>
          <p:nvSpPr>
            <p:cNvPr id="33808" name="矩形 16"/>
            <p:cNvSpPr>
              <a:spLocks noChangeArrowheads="1"/>
            </p:cNvSpPr>
            <p:nvPr/>
          </p:nvSpPr>
          <p:spPr bwMode="auto">
            <a:xfrm>
              <a:off x="1905000" y="1461600"/>
              <a:ext cx="4191000" cy="1524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76200"/>
            <a:ext cx="9144000" cy="628650"/>
          </a:xfrm>
          <a:noFill/>
        </p:spPr>
        <p:txBody>
          <a:bodyPr lIns="90488" tIns="44450" rIns="90488" bIns="44450" anchor="b"/>
          <a:lstStyle/>
          <a:p>
            <a:pPr eaLnBrk="1" hangingPunct="1"/>
            <a:r>
              <a:rPr lang="en-US" altLang="zh-TW">
                <a:ea typeface="新細明體" charset="-120"/>
              </a:rPr>
              <a:t>Duration Matching-rebalancing</a:t>
            </a:r>
          </a:p>
        </p:txBody>
      </p:sp>
      <p:grpSp>
        <p:nvGrpSpPr>
          <p:cNvPr id="34819" name="群組 10"/>
          <p:cNvGrpSpPr>
            <a:grpSpLocks/>
          </p:cNvGrpSpPr>
          <p:nvPr/>
        </p:nvGrpSpPr>
        <p:grpSpPr bwMode="auto">
          <a:xfrm>
            <a:off x="569913" y="1106488"/>
            <a:ext cx="7583487" cy="3160712"/>
            <a:chOff x="569913" y="838200"/>
            <a:chExt cx="7583487" cy="3160713"/>
          </a:xfrm>
        </p:grpSpPr>
        <p:pic>
          <p:nvPicPr>
            <p:cNvPr id="348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3" y="838200"/>
              <a:ext cx="7583487"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823" name="直線接點 8"/>
            <p:cNvCxnSpPr>
              <a:cxnSpLocks noChangeShapeType="1"/>
            </p:cNvCxnSpPr>
            <p:nvPr/>
          </p:nvCxnSpPr>
          <p:spPr bwMode="auto">
            <a:xfrm>
              <a:off x="7696200" y="1219200"/>
              <a:ext cx="381000" cy="158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4824" name="直線接點 10"/>
            <p:cNvCxnSpPr>
              <a:cxnSpLocks noChangeShapeType="1"/>
            </p:cNvCxnSpPr>
            <p:nvPr/>
          </p:nvCxnSpPr>
          <p:spPr bwMode="auto">
            <a:xfrm>
              <a:off x="2268000" y="1411200"/>
              <a:ext cx="685800" cy="158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4825" name="直線接點 7"/>
            <p:cNvCxnSpPr>
              <a:cxnSpLocks noChangeShapeType="1"/>
            </p:cNvCxnSpPr>
            <p:nvPr/>
          </p:nvCxnSpPr>
          <p:spPr bwMode="auto">
            <a:xfrm>
              <a:off x="5715000" y="1227600"/>
              <a:ext cx="18288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0" name="直線接點 6"/>
            <p:cNvCxnSpPr>
              <a:cxnSpLocks noChangeShapeType="1"/>
            </p:cNvCxnSpPr>
            <p:nvPr/>
          </p:nvCxnSpPr>
          <p:spPr bwMode="auto">
            <a:xfrm flipV="1">
              <a:off x="5067385" y="1055496"/>
              <a:ext cx="1714415" cy="702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3" name="直線接點 6">
              <a:extLst>
                <a:ext uri="{FF2B5EF4-FFF2-40B4-BE49-F238E27FC236}">
                  <a16:creationId xmlns:a16="http://schemas.microsoft.com/office/drawing/2014/main" id="{CCA13F46-FB6F-4A3C-94A6-635268695EFA}"/>
                </a:ext>
              </a:extLst>
            </p:cNvPr>
            <p:cNvCxnSpPr>
              <a:cxnSpLocks noChangeShapeType="1"/>
            </p:cNvCxnSpPr>
            <p:nvPr/>
          </p:nvCxnSpPr>
          <p:spPr bwMode="auto">
            <a:xfrm>
              <a:off x="2514600" y="2107712"/>
              <a:ext cx="28194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5" name="直線接點 7">
              <a:extLst>
                <a:ext uri="{FF2B5EF4-FFF2-40B4-BE49-F238E27FC236}">
                  <a16:creationId xmlns:a16="http://schemas.microsoft.com/office/drawing/2014/main" id="{5F434A8D-70E7-4F60-8023-38A009F20B01}"/>
                </a:ext>
              </a:extLst>
            </p:cNvPr>
            <p:cNvCxnSpPr>
              <a:cxnSpLocks noChangeShapeType="1"/>
            </p:cNvCxnSpPr>
            <p:nvPr/>
          </p:nvCxnSpPr>
          <p:spPr bwMode="auto">
            <a:xfrm>
              <a:off x="3060000" y="1056512"/>
              <a:ext cx="14400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9" name="Rectangle 3"/>
          <p:cNvSpPr txBox="1">
            <a:spLocks noChangeArrowheads="1"/>
          </p:cNvSpPr>
          <p:nvPr/>
        </p:nvSpPr>
        <p:spPr bwMode="auto">
          <a:xfrm>
            <a:off x="304800" y="4432276"/>
            <a:ext cx="8686800" cy="2349524"/>
          </a:xfrm>
          <a:prstGeom prst="rect">
            <a:avLst/>
          </a:prstGeom>
          <a:noFill/>
          <a:ln w="9525">
            <a:noFill/>
            <a:miter lim="800000"/>
            <a:headEnd/>
            <a:tailEnd/>
          </a:ln>
          <a:effectLst/>
        </p:spPr>
        <p:txBody>
          <a:bodyPr lIns="90488" tIns="44450" rIns="90488" bIns="44450"/>
          <a:lstStyle/>
          <a:p>
            <a:pPr marL="263525" indent="-263525" eaLnBrk="1" hangingPunct="1">
              <a:spcBef>
                <a:spcPts val="600"/>
              </a:spcBef>
              <a:buClr>
                <a:schemeClr val="tx1"/>
              </a:buClr>
              <a:buSzPct val="90000"/>
              <a:defRPr/>
            </a:pPr>
            <a:r>
              <a:rPr lang="en-US" altLang="zh-TW" sz="2000" kern="0" dirty="0">
                <a:solidFill>
                  <a:srgbClr val="FFFFFF"/>
                </a:solidFill>
                <a:effectLst>
                  <a:outerShdw blurRad="38100" dist="38100" dir="2700000" algn="tl">
                    <a:srgbClr val="000000"/>
                  </a:outerShdw>
                </a:effectLst>
                <a:latin typeface="+mn-lt"/>
                <a:ea typeface="新細明體" charset="-120"/>
                <a:cs typeface="Times New Roman" pitchFamily="18" charset="0"/>
              </a:rPr>
              <a:t>※ Note that to examine whether the funding is matched, an addition assumption of the coupon rate to be 10% for the perpetuities is required</a:t>
            </a:r>
          </a:p>
          <a:p>
            <a:pPr marL="263525" indent="-263525" eaLnBrk="1" hangingPunct="1">
              <a:spcBef>
                <a:spcPts val="600"/>
              </a:spcBef>
              <a:buClr>
                <a:schemeClr val="tx1"/>
              </a:buClr>
              <a:buSzPct val="90000"/>
              <a:defRPr/>
            </a:pPr>
            <a:r>
              <a:rPr lang="en-US" altLang="zh-TW" sz="2000" kern="0" dirty="0">
                <a:solidFill>
                  <a:srgbClr val="FFFFFF"/>
                </a:solidFill>
                <a:effectLst>
                  <a:outerShdw blurRad="38100" dist="38100" dir="2700000" algn="tl">
                    <a:srgbClr val="000000"/>
                  </a:outerShdw>
                </a:effectLst>
                <a:latin typeface="+mn-lt"/>
                <a:ea typeface="新細明體" charset="-120"/>
                <a:cs typeface="Times New Roman" pitchFamily="18" charset="0"/>
              </a:rPr>
              <a:t>※ According to the above two examples, it can be concluded that rebalancing is required when the IR changes significantly or required over time even the IR remains the same</a:t>
            </a:r>
            <a:endParaRPr lang="en-US" altLang="zh-TW" sz="2000" kern="0" dirty="0">
              <a:effectLst>
                <a:outerShdw blurRad="38100" dist="38100" dir="2700000" algn="tl">
                  <a:srgbClr val="000000"/>
                </a:outerShdw>
              </a:effectLst>
              <a:latin typeface="+mn-lt"/>
              <a:ea typeface="新細明體" charset="-120"/>
              <a:cs typeface="Times New Roman" pitchFamily="18" charset="0"/>
            </a:endParaRPr>
          </a:p>
          <a:p>
            <a:pPr marL="263525" indent="-263525" eaLnBrk="1" hangingPunct="1">
              <a:spcBef>
                <a:spcPts val="6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Note that rebalancing of the portfolio periodically incur transaction costs, which is a disadvantage of the duration matching strategy</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76200"/>
            <a:ext cx="9144000" cy="628650"/>
          </a:xfrm>
          <a:noFill/>
        </p:spPr>
        <p:txBody>
          <a:bodyPr lIns="90488" tIns="44450" rIns="90488" bIns="44450" anchor="b"/>
          <a:lstStyle/>
          <a:p>
            <a:pPr eaLnBrk="1" hangingPunct="1"/>
            <a:r>
              <a:rPr lang="en-US" altLang="zh-TW">
                <a:ea typeface="新細明體" charset="-120"/>
              </a:rPr>
              <a:t>Duration Matching</a:t>
            </a:r>
          </a:p>
        </p:txBody>
      </p:sp>
      <p:sp>
        <p:nvSpPr>
          <p:cNvPr id="20483" name="Rectangle 3"/>
          <p:cNvSpPr>
            <a:spLocks noGrp="1" noChangeArrowheads="1"/>
          </p:cNvSpPr>
          <p:nvPr>
            <p:ph type="body" idx="1"/>
          </p:nvPr>
        </p:nvSpPr>
        <p:spPr>
          <a:xfrm>
            <a:off x="304800" y="762000"/>
            <a:ext cx="8610600" cy="6019800"/>
          </a:xfrm>
        </p:spPr>
        <p:txBody>
          <a:bodyPr lIns="90488" tIns="44450" rIns="90488" bIns="44450"/>
          <a:lstStyle/>
          <a:p>
            <a:pPr eaLnBrk="1" hangingPunct="1">
              <a:lnSpc>
                <a:spcPct val="95000"/>
              </a:lnSpc>
              <a:spcBef>
                <a:spcPts val="300"/>
              </a:spcBef>
              <a:defRPr/>
            </a:pPr>
            <a:r>
              <a:rPr lang="en-US" altLang="zh-TW" sz="3000" dirty="0">
                <a:ea typeface="新細明體" charset="-120"/>
              </a:rPr>
              <a:t>For a future time point, the IR risk for bonds consists of two types of risk</a:t>
            </a:r>
          </a:p>
          <a:p>
            <a:pPr marL="971550" lvl="1" indent="-514350" eaLnBrk="1" hangingPunct="1">
              <a:lnSpc>
                <a:spcPct val="95000"/>
              </a:lnSpc>
              <a:spcBef>
                <a:spcPts val="300"/>
              </a:spcBef>
              <a:buFontTx/>
              <a:buAutoNum type="arabicPeriod"/>
              <a:defRPr/>
            </a:pPr>
            <a:r>
              <a:rPr lang="en-US" altLang="zh-TW" sz="2600" dirty="0">
                <a:ea typeface="新細明體" charset="-120"/>
              </a:rPr>
              <a:t>Price risk</a:t>
            </a:r>
            <a:r>
              <a:rPr lang="zh-TW" altLang="en-US" sz="2600" dirty="0">
                <a:ea typeface="新細明體" charset="-120"/>
              </a:rPr>
              <a:t> </a:t>
            </a:r>
            <a:r>
              <a:rPr lang="en-US" altLang="zh-TW" sz="2600" dirty="0">
                <a:ea typeface="新細明體" charset="-120"/>
              </a:rPr>
              <a:t>(</a:t>
            </a:r>
            <a:r>
              <a:rPr lang="zh-TW" altLang="en-US" sz="2600" dirty="0">
                <a:ea typeface="新細明體" charset="-120"/>
              </a:rPr>
              <a:t>價格風險</a:t>
            </a:r>
            <a:r>
              <a:rPr lang="en-US" altLang="zh-TW" sz="2600" dirty="0">
                <a:ea typeface="新細明體" charset="-120"/>
              </a:rPr>
              <a:t>): investors cannot sell the bond for as much as anticipated in the future </a:t>
            </a:r>
          </a:p>
          <a:p>
            <a:pPr marL="971550" lvl="1" indent="-514350" eaLnBrk="1" hangingPunct="1">
              <a:lnSpc>
                <a:spcPct val="95000"/>
              </a:lnSpc>
              <a:spcBef>
                <a:spcPts val="300"/>
              </a:spcBef>
              <a:buFontTx/>
              <a:buAutoNum type="arabicPeriod"/>
              <a:defRPr/>
            </a:pPr>
            <a:r>
              <a:rPr lang="en-US" altLang="zh-TW" sz="2600" dirty="0">
                <a:ea typeface="新細明體" charset="-120"/>
              </a:rPr>
              <a:t>Reinvestment risk</a:t>
            </a:r>
            <a:r>
              <a:rPr lang="zh-TW" altLang="en-US" sz="2600" dirty="0">
                <a:ea typeface="新細明體" charset="-120"/>
              </a:rPr>
              <a:t> </a:t>
            </a:r>
            <a:r>
              <a:rPr lang="en-US" altLang="zh-TW" sz="2600" dirty="0">
                <a:ea typeface="新細明體" charset="-120"/>
              </a:rPr>
              <a:t>(</a:t>
            </a:r>
            <a:r>
              <a:rPr lang="zh-TW" altLang="en-US" sz="2600" dirty="0">
                <a:ea typeface="新細明體" charset="-120"/>
              </a:rPr>
              <a:t>再投資風險</a:t>
            </a:r>
            <a:r>
              <a:rPr lang="en-US" altLang="zh-TW" sz="2600" dirty="0">
                <a:ea typeface="新細明體" charset="-120"/>
              </a:rPr>
              <a:t>): investors will not be able to reinvest the coupons at the promised yield rate</a:t>
            </a:r>
          </a:p>
          <a:p>
            <a:pPr marL="971550" lvl="1" indent="-514350" eaLnBrk="1" hangingPunct="1">
              <a:lnSpc>
                <a:spcPct val="95000"/>
              </a:lnSpc>
              <a:spcBef>
                <a:spcPts val="300"/>
              </a:spcBef>
              <a:buFontTx/>
              <a:buNone/>
              <a:defRPr/>
            </a:pPr>
            <a:r>
              <a:rPr lang="en-US" altLang="zh-TW" sz="2600" dirty="0">
                <a:ea typeface="新細明體" charset="-120"/>
              </a:rPr>
              <a:t>※</a:t>
            </a:r>
            <a:r>
              <a:rPr lang="zh-TW" altLang="en-US" sz="2600" dirty="0">
                <a:ea typeface="新細明體" charset="-120"/>
              </a:rPr>
              <a:t> </a:t>
            </a:r>
            <a:r>
              <a:rPr lang="en-US" altLang="zh-TW" sz="2600" dirty="0">
                <a:ea typeface="新細明體" charset="-120"/>
              </a:rPr>
              <a:t>The two types of risk are potentially offsetting: IR</a:t>
            </a:r>
            <a:r>
              <a:rPr lang="zh-TW" altLang="zh-TW" sz="2400" dirty="0">
                <a:effectLst/>
              </a:rPr>
              <a:t> ↑</a:t>
            </a:r>
            <a:r>
              <a:rPr lang="en-US" altLang="zh-TW" sz="2400" dirty="0">
                <a:effectLst/>
                <a:sym typeface="Symbol" panose="05050102010706020507" pitchFamily="18" charset="2"/>
              </a:rPr>
              <a:t>  </a:t>
            </a:r>
            <a:r>
              <a:rPr lang="en-US" altLang="zh-TW" sz="2600" dirty="0">
                <a:ea typeface="新細明體" charset="-120"/>
              </a:rPr>
              <a:t>sale price </a:t>
            </a:r>
            <a:r>
              <a:rPr lang="zh-TW" altLang="zh-TW" sz="2400" dirty="0">
                <a:effectLst/>
              </a:rPr>
              <a:t>↓</a:t>
            </a:r>
            <a:r>
              <a:rPr lang="en-US" altLang="zh-TW" sz="2600" dirty="0">
                <a:ea typeface="新細明體" charset="-120"/>
              </a:rPr>
              <a:t> and the future value of the reinvested coupons</a:t>
            </a:r>
            <a:r>
              <a:rPr lang="zh-TW" altLang="zh-TW" sz="2400" dirty="0">
                <a:effectLst/>
              </a:rPr>
              <a:t> ↑</a:t>
            </a:r>
            <a:endParaRPr lang="en-US" altLang="zh-TW" sz="2600" dirty="0">
              <a:ea typeface="新細明體" charset="-120"/>
            </a:endParaRPr>
          </a:p>
          <a:p>
            <a:pPr eaLnBrk="1" hangingPunct="1">
              <a:lnSpc>
                <a:spcPct val="95000"/>
              </a:lnSpc>
              <a:spcBef>
                <a:spcPts val="300"/>
              </a:spcBef>
              <a:defRPr/>
            </a:pPr>
            <a:r>
              <a:rPr lang="en-US" altLang="zh-TW" sz="3000" dirty="0">
                <a:ea typeface="新細明體" charset="-120"/>
              </a:rPr>
              <a:t>Two effects of the duration matching</a:t>
            </a:r>
          </a:p>
          <a:p>
            <a:pPr lvl="1" eaLnBrk="1" hangingPunct="1">
              <a:lnSpc>
                <a:spcPct val="95000"/>
              </a:lnSpc>
              <a:spcBef>
                <a:spcPts val="300"/>
              </a:spcBef>
              <a:defRPr/>
            </a:pPr>
            <a:r>
              <a:rPr lang="en-US" altLang="zh-TW" sz="2600" dirty="0">
                <a:ea typeface="新細明體" charset="-120"/>
              </a:rPr>
              <a:t>Protect the current value against the IR risk today</a:t>
            </a:r>
          </a:p>
          <a:p>
            <a:pPr lvl="1" eaLnBrk="1" hangingPunct="1">
              <a:lnSpc>
                <a:spcPct val="95000"/>
              </a:lnSpc>
              <a:spcBef>
                <a:spcPts val="300"/>
              </a:spcBef>
              <a:defRPr/>
            </a:pPr>
            <a:r>
              <a:rPr lang="en-US" altLang="zh-TW" sz="2600" dirty="0">
                <a:ea typeface="新細明體" charset="-120"/>
              </a:rPr>
              <a:t>Make sure that the </a:t>
            </a:r>
            <a:r>
              <a:rPr lang="en-US" altLang="zh-TW" sz="2600" i="1" dirty="0">
                <a:ea typeface="新細明體" charset="-120"/>
              </a:rPr>
              <a:t>price risk</a:t>
            </a:r>
            <a:r>
              <a:rPr lang="en-US" altLang="zh-TW" sz="2600" dirty="0">
                <a:ea typeface="新細明體" charset="-120"/>
              </a:rPr>
              <a:t> and </a:t>
            </a:r>
            <a:r>
              <a:rPr lang="en-US" altLang="zh-TW" sz="2600" i="1" dirty="0">
                <a:ea typeface="新細明體" charset="-120"/>
              </a:rPr>
              <a:t>reinvestment risk</a:t>
            </a:r>
            <a:r>
              <a:rPr lang="en-US" altLang="zh-TW" sz="2600" dirty="0">
                <a:ea typeface="新細明體" charset="-120"/>
              </a:rPr>
              <a:t> almost cancel out for a horizon equal to the portfolios’ duration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524000" y="3048000"/>
            <a:ext cx="6705600" cy="584200"/>
          </a:xfrm>
          <a:prstGeom prst="rect">
            <a:avLst/>
          </a:prstGeom>
          <a:noFill/>
          <a:ln w="9525">
            <a:noFill/>
            <a:miter lim="800000"/>
            <a:headEnd/>
            <a:tailEnd/>
          </a:ln>
        </p:spPr>
        <p:txBody>
          <a:bodyPr>
            <a:spAutoFit/>
          </a:bodyPr>
          <a:lstStyle/>
          <a:p>
            <a:pPr>
              <a:spcBef>
                <a:spcPct val="50000"/>
              </a:spcBef>
              <a:defRPr/>
            </a:pPr>
            <a:r>
              <a:rPr lang="en-US" altLang="zh-TW" sz="3200" b="1" dirty="0">
                <a:latin typeface="+mn-lt"/>
                <a:ea typeface="新細明體" charset="-120"/>
              </a:rPr>
              <a:t>11.1  INTEREST RATE RISK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576" y="762000"/>
            <a:ext cx="5449824" cy="5142586"/>
          </a:xfrm>
          <a:prstGeom prst="rect">
            <a:avLst/>
          </a:prstGeom>
        </p:spPr>
      </p:pic>
      <p:sp>
        <p:nvSpPr>
          <p:cNvPr id="6150" name="Rectangle 2"/>
          <p:cNvSpPr>
            <a:spLocks noGrp="1" noChangeArrowheads="1"/>
          </p:cNvSpPr>
          <p:nvPr>
            <p:ph type="title"/>
          </p:nvPr>
        </p:nvSpPr>
        <p:spPr>
          <a:xfrm>
            <a:off x="0" y="0"/>
            <a:ext cx="9144000" cy="723900"/>
          </a:xfrm>
          <a:noFill/>
        </p:spPr>
        <p:txBody>
          <a:bodyPr lIns="90488" tIns="44450" rIns="90488" bIns="44450" anchor="b"/>
          <a:lstStyle/>
          <a:p>
            <a:pPr eaLnBrk="1" hangingPunct="1"/>
            <a:r>
              <a:rPr lang="en-US" altLang="zh-TW">
                <a:ea typeface="新細明體" charset="-120"/>
              </a:rPr>
              <a:t>Duration Matching</a:t>
            </a:r>
          </a:p>
        </p:txBody>
      </p:sp>
      <p:graphicFrame>
        <p:nvGraphicFramePr>
          <p:cNvPr id="6146" name="Object 3"/>
          <p:cNvGraphicFramePr>
            <a:graphicFrameLocks noChangeAspect="1"/>
          </p:cNvGraphicFramePr>
          <p:nvPr>
            <p:extLst>
              <p:ext uri="{D42A27DB-BD31-4B8C-83A1-F6EECF244321}">
                <p14:modId xmlns:p14="http://schemas.microsoft.com/office/powerpoint/2010/main" val="3671696165"/>
              </p:ext>
            </p:extLst>
          </p:nvPr>
        </p:nvGraphicFramePr>
        <p:xfrm>
          <a:off x="7010400" y="3068638"/>
          <a:ext cx="1752600" cy="817562"/>
        </p:xfrm>
        <a:graphic>
          <a:graphicData uri="http://schemas.openxmlformats.org/presentationml/2006/ole">
            <mc:AlternateContent xmlns:mc="http://schemas.openxmlformats.org/markup-compatibility/2006">
              <mc:Choice xmlns:v="urn:schemas-microsoft-com:vml" Requires="v">
                <p:oleObj spid="_x0000_s8249" name="Equation" r:id="rId4" imgW="1523880" imgH="711000" progId="Equation.DSMT4">
                  <p:embed/>
                </p:oleObj>
              </mc:Choice>
              <mc:Fallback>
                <p:oleObj name="Equation" r:id="rId4" imgW="1523880" imgH="7110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068638"/>
                        <a:ext cx="1752600" cy="817562"/>
                      </a:xfrm>
                      <a:prstGeom prst="rect">
                        <a:avLst/>
                      </a:prstGeom>
                      <a:solidFill>
                        <a:schemeClr val="tx1"/>
                      </a:solidFill>
                    </p:spPr>
                  </p:pic>
                </p:oleObj>
              </mc:Fallback>
            </mc:AlternateContent>
          </a:graphicData>
        </a:graphic>
      </p:graphicFrame>
      <p:graphicFrame>
        <p:nvGraphicFramePr>
          <p:cNvPr id="6147" name="Object 3"/>
          <p:cNvGraphicFramePr>
            <a:graphicFrameLocks noChangeAspect="1"/>
          </p:cNvGraphicFramePr>
          <p:nvPr>
            <p:extLst>
              <p:ext uri="{D42A27DB-BD31-4B8C-83A1-F6EECF244321}">
                <p14:modId xmlns:p14="http://schemas.microsoft.com/office/powerpoint/2010/main" val="3566777876"/>
              </p:ext>
            </p:extLst>
          </p:nvPr>
        </p:nvGraphicFramePr>
        <p:xfrm>
          <a:off x="7010400" y="4648200"/>
          <a:ext cx="1752600" cy="817563"/>
        </p:xfrm>
        <a:graphic>
          <a:graphicData uri="http://schemas.openxmlformats.org/presentationml/2006/ole">
            <mc:AlternateContent xmlns:mc="http://schemas.openxmlformats.org/markup-compatibility/2006">
              <mc:Choice xmlns:v="urn:schemas-microsoft-com:vml" Requires="v">
                <p:oleObj spid="_x0000_s8250" name="Equation" r:id="rId6" imgW="1523880" imgH="711000" progId="Equation.DSMT4">
                  <p:embed/>
                </p:oleObj>
              </mc:Choice>
              <mc:Fallback>
                <p:oleObj name="Equation" r:id="rId6" imgW="1523880" imgH="7110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4648200"/>
                        <a:ext cx="1752600" cy="817563"/>
                      </a:xfrm>
                      <a:prstGeom prst="rect">
                        <a:avLst/>
                      </a:prstGeom>
                      <a:solidFill>
                        <a:schemeClr val="tx1"/>
                      </a:solidFill>
                    </p:spPr>
                  </p:pic>
                </p:oleObj>
              </mc:Fallback>
            </mc:AlternateContent>
          </a:graphicData>
        </a:graphic>
      </p:graphicFrame>
      <p:graphicFrame>
        <p:nvGraphicFramePr>
          <p:cNvPr id="6148" name="Object 5"/>
          <p:cNvGraphicFramePr>
            <a:graphicFrameLocks noChangeAspect="1"/>
          </p:cNvGraphicFramePr>
          <p:nvPr>
            <p:extLst>
              <p:ext uri="{D42A27DB-BD31-4B8C-83A1-F6EECF244321}">
                <p14:modId xmlns:p14="http://schemas.microsoft.com/office/powerpoint/2010/main" val="1747037464"/>
              </p:ext>
            </p:extLst>
          </p:nvPr>
        </p:nvGraphicFramePr>
        <p:xfrm>
          <a:off x="7010400" y="3886200"/>
          <a:ext cx="1239837" cy="292100"/>
        </p:xfrm>
        <a:graphic>
          <a:graphicData uri="http://schemas.openxmlformats.org/presentationml/2006/ole">
            <mc:AlternateContent xmlns:mc="http://schemas.openxmlformats.org/markup-compatibility/2006">
              <mc:Choice xmlns:v="urn:schemas-microsoft-com:vml" Requires="v">
                <p:oleObj spid="_x0000_s8251" name="Equation" r:id="rId8" imgW="1079280" imgH="253800" progId="Equation.DSMT4">
                  <p:embed/>
                </p:oleObj>
              </mc:Choice>
              <mc:Fallback>
                <p:oleObj name="Equation" r:id="rId8" imgW="1079280" imgH="2538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3886200"/>
                        <a:ext cx="1239837" cy="292100"/>
                      </a:xfrm>
                      <a:prstGeom prst="rect">
                        <a:avLst/>
                      </a:prstGeom>
                      <a:solidFill>
                        <a:schemeClr val="tx1"/>
                      </a:solidFill>
                    </p:spPr>
                  </p:pic>
                </p:oleObj>
              </mc:Fallback>
            </mc:AlternateContent>
          </a:graphicData>
        </a:graphic>
      </p:graphicFrame>
      <p:graphicFrame>
        <p:nvGraphicFramePr>
          <p:cNvPr id="6149" name="Object 6"/>
          <p:cNvGraphicFramePr>
            <a:graphicFrameLocks noChangeAspect="1"/>
          </p:cNvGraphicFramePr>
          <p:nvPr>
            <p:extLst>
              <p:ext uri="{D42A27DB-BD31-4B8C-83A1-F6EECF244321}">
                <p14:modId xmlns:p14="http://schemas.microsoft.com/office/powerpoint/2010/main" val="1079818772"/>
              </p:ext>
            </p:extLst>
          </p:nvPr>
        </p:nvGraphicFramePr>
        <p:xfrm>
          <a:off x="7010400" y="5422900"/>
          <a:ext cx="1239837" cy="292100"/>
        </p:xfrm>
        <a:graphic>
          <a:graphicData uri="http://schemas.openxmlformats.org/presentationml/2006/ole">
            <mc:AlternateContent xmlns:mc="http://schemas.openxmlformats.org/markup-compatibility/2006">
              <mc:Choice xmlns:v="urn:schemas-microsoft-com:vml" Requires="v">
                <p:oleObj spid="_x0000_s8252" name="Equation" r:id="rId10" imgW="1079280" imgH="253800" progId="Equation.DSMT4">
                  <p:embed/>
                </p:oleObj>
              </mc:Choice>
              <mc:Fallback>
                <p:oleObj name="Equation" r:id="rId10" imgW="1079280" imgH="253800" progId="Equation.DSMT4">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0400" y="5422900"/>
                        <a:ext cx="1239837" cy="292100"/>
                      </a:xfrm>
                      <a:prstGeom prst="rect">
                        <a:avLst/>
                      </a:prstGeom>
                      <a:solidFill>
                        <a:schemeClr val="tx1"/>
                      </a:solidFill>
                    </p:spPr>
                  </p:pic>
                </p:oleObj>
              </mc:Fallback>
            </mc:AlternateContent>
          </a:graphicData>
        </a:graphic>
      </p:graphicFrame>
      <p:sp>
        <p:nvSpPr>
          <p:cNvPr id="6156" name="橢圓 7"/>
          <p:cNvSpPr>
            <a:spLocks noChangeArrowheads="1"/>
          </p:cNvSpPr>
          <p:nvPr/>
        </p:nvSpPr>
        <p:spPr bwMode="auto">
          <a:xfrm>
            <a:off x="6248400" y="2522038"/>
            <a:ext cx="754380" cy="274295"/>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cxnSp>
        <p:nvCxnSpPr>
          <p:cNvPr id="6152" name="直線單箭頭接點 11"/>
          <p:cNvCxnSpPr>
            <a:cxnSpLocks noChangeShapeType="1"/>
          </p:cNvCxnSpPr>
          <p:nvPr/>
        </p:nvCxnSpPr>
        <p:spPr bwMode="auto">
          <a:xfrm rot="5400000">
            <a:off x="7002780" y="2514600"/>
            <a:ext cx="152400" cy="1524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6154" name="文字方塊 12"/>
          <p:cNvSpPr txBox="1">
            <a:spLocks noChangeArrowheads="1"/>
          </p:cNvSpPr>
          <p:nvPr/>
        </p:nvSpPr>
        <p:spPr bwMode="auto">
          <a:xfrm>
            <a:off x="7162800" y="1981200"/>
            <a:ext cx="1752600" cy="830263"/>
          </a:xfrm>
          <a:prstGeom prst="rect">
            <a:avLst/>
          </a:prstGeom>
          <a:noFill/>
          <a:ln w="9525">
            <a:noFill/>
            <a:miter lim="800000"/>
            <a:headEnd/>
            <a:tailEnd/>
          </a:ln>
        </p:spPr>
        <p:txBody>
          <a:bodyPr>
            <a:spAutoFit/>
          </a:bodyPr>
          <a:lstStyle/>
          <a:p>
            <a:pPr>
              <a:defRPr/>
            </a:pPr>
            <a:r>
              <a:rPr lang="en-US" altLang="zh-TW" sz="1600" dirty="0">
                <a:latin typeface="+mn-lt"/>
                <a:ea typeface="新細明體" charset="-120"/>
                <a:cs typeface="Times New Roman" pitchFamily="18" charset="0"/>
              </a:rPr>
              <a:t>Exactly meet the obligation (see Slide 11-22)</a:t>
            </a:r>
            <a:endParaRPr lang="zh-TW" altLang="en-US" sz="1600" dirty="0">
              <a:latin typeface="+mn-lt"/>
              <a:ea typeface="新細明體" charset="-120"/>
              <a:cs typeface="Times New Roman" pitchFamily="18" charset="0"/>
            </a:endParaRPr>
          </a:p>
        </p:txBody>
      </p:sp>
      <p:sp>
        <p:nvSpPr>
          <p:cNvPr id="12" name="Rectangle 3"/>
          <p:cNvSpPr txBox="1">
            <a:spLocks noChangeArrowheads="1"/>
          </p:cNvSpPr>
          <p:nvPr/>
        </p:nvSpPr>
        <p:spPr bwMode="auto">
          <a:xfrm>
            <a:off x="228600" y="5943600"/>
            <a:ext cx="8382000" cy="762000"/>
          </a:xfrm>
          <a:prstGeom prst="rect">
            <a:avLst/>
          </a:prstGeom>
          <a:noFill/>
          <a:ln w="9525">
            <a:noFill/>
            <a:miter lim="800000"/>
            <a:headEnd/>
            <a:tailEnd/>
          </a:ln>
          <a:effectLst/>
        </p:spPr>
        <p:txBody>
          <a:bodyPr lIns="90488" tIns="44450" rIns="90488" bIns="44450"/>
          <a:lstStyle/>
          <a:p>
            <a:pPr marL="263525" indent="-263525" eaLnBrk="1" hangingPunct="1">
              <a:spcBef>
                <a:spcPts val="300"/>
              </a:spcBef>
              <a:buClr>
                <a:schemeClr val="tx1"/>
              </a:buClr>
              <a:buSzPct val="90000"/>
              <a:defRPr/>
            </a:pPr>
            <a:r>
              <a:rPr lang="en-US" altLang="zh-TW" sz="1800" kern="0" dirty="0">
                <a:effectLst>
                  <a:outerShdw blurRad="38100" dist="38100" dir="2700000" algn="tl">
                    <a:srgbClr val="000000"/>
                  </a:outerShdw>
                </a:effectLst>
                <a:latin typeface="+mn-lt"/>
                <a:ea typeface="新細明體" charset="-120"/>
                <a:cs typeface="Times New Roman" pitchFamily="18" charset="0"/>
              </a:rPr>
              <a:t>※ No matter the yield rises or falls, the expected cash flow from the coupon bond is almost the same as the obligation after 5 years because the price risk and the reinvestment risk offset for each other at that time point</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8100"/>
            <a:ext cx="9144000" cy="952500"/>
          </a:xfrm>
          <a:noFill/>
        </p:spPr>
        <p:txBody>
          <a:bodyPr/>
          <a:lstStyle/>
          <a:p>
            <a:pPr eaLnBrk="1" hangingPunct="1"/>
            <a:r>
              <a:rPr lang="en-US" altLang="zh-TW" dirty="0">
                <a:ea typeface="新細明體" charset="-120"/>
              </a:rPr>
              <a:t>Growth of Invested Funds</a:t>
            </a:r>
          </a:p>
        </p:txBody>
      </p:sp>
      <p:sp>
        <p:nvSpPr>
          <p:cNvPr id="4" name="Rectangle 3"/>
          <p:cNvSpPr txBox="1">
            <a:spLocks noChangeArrowheads="1"/>
          </p:cNvSpPr>
          <p:nvPr/>
        </p:nvSpPr>
        <p:spPr bwMode="auto">
          <a:xfrm>
            <a:off x="304800" y="4114800"/>
            <a:ext cx="8686800" cy="2438400"/>
          </a:xfrm>
          <a:prstGeom prst="rect">
            <a:avLst/>
          </a:prstGeom>
          <a:noFill/>
          <a:ln w="9525">
            <a:noFill/>
            <a:miter lim="800000"/>
            <a:headEnd/>
            <a:tailEnd/>
          </a:ln>
          <a:effectLst/>
        </p:spPr>
        <p:txBody>
          <a:bodyPr lIns="90488" tIns="44450" rIns="90488" bIns="44450"/>
          <a:lstStyle/>
          <a:p>
            <a:pPr marL="265113" indent="-265113" eaLnBrk="1" hangingPunct="1">
              <a:spcBef>
                <a:spcPts val="4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The solid curve traces the accumulated future value of the coupon bond if yields remain at 8%</a:t>
            </a:r>
          </a:p>
          <a:p>
            <a:pPr marL="265113" indent="-265113" eaLnBrk="1" hangingPunct="1">
              <a:spcBef>
                <a:spcPts val="4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The dashed curve shows the value of the coupon bond if yields increase</a:t>
            </a:r>
          </a:p>
          <a:p>
            <a:pPr marL="265113" indent="-265113" eaLnBrk="1" hangingPunct="1">
              <a:spcBef>
                <a:spcPts val="4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The initial impact is a capital loss, but this loss eventually is offset by the now-faster growth rate of reinvested funds</a:t>
            </a:r>
          </a:p>
          <a:p>
            <a:pPr marL="265113" indent="-265113" eaLnBrk="1" hangingPunct="1">
              <a:spcBef>
                <a:spcPts val="4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At the five-year horizon date, equal to the bond’s duration, the net effect of these two opposite forces just cancel for each other, leaving the company able to satisfy its obligation</a:t>
            </a:r>
          </a:p>
        </p:txBody>
      </p:sp>
      <p:pic>
        <p:nvPicPr>
          <p:cNvPr id="5" name="Picture 2"/>
          <p:cNvPicPr>
            <a:picLocks noChangeAspect="1" noChangeArrowheads="1"/>
          </p:cNvPicPr>
          <p:nvPr/>
        </p:nvPicPr>
        <p:blipFill>
          <a:blip r:embed="rId2"/>
          <a:srcRect/>
          <a:stretch>
            <a:fillRect/>
          </a:stretch>
        </p:blipFill>
        <p:spPr bwMode="auto">
          <a:xfrm>
            <a:off x="1938337" y="834866"/>
            <a:ext cx="5267325" cy="320706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133350"/>
            <a:ext cx="9144000" cy="723900"/>
          </a:xfrm>
          <a:noFill/>
        </p:spPr>
        <p:txBody>
          <a:bodyPr lIns="90488" tIns="44450" rIns="90488" bIns="44450" anchor="b"/>
          <a:lstStyle/>
          <a:p>
            <a:pPr eaLnBrk="1" hangingPunct="1"/>
            <a:r>
              <a:rPr lang="en-US" altLang="zh-TW">
                <a:ea typeface="新細明體" charset="-120"/>
              </a:rPr>
              <a:t>Cash flow matching</a:t>
            </a:r>
          </a:p>
        </p:txBody>
      </p:sp>
      <p:sp>
        <p:nvSpPr>
          <p:cNvPr id="20483" name="Rectangle 3"/>
          <p:cNvSpPr>
            <a:spLocks noGrp="1" noChangeArrowheads="1"/>
          </p:cNvSpPr>
          <p:nvPr>
            <p:ph type="body" idx="1"/>
          </p:nvPr>
        </p:nvSpPr>
        <p:spPr>
          <a:xfrm>
            <a:off x="304800" y="914400"/>
            <a:ext cx="8610600" cy="5943600"/>
          </a:xfrm>
        </p:spPr>
        <p:txBody>
          <a:bodyPr lIns="90488" tIns="44450" rIns="90488" bIns="44450"/>
          <a:lstStyle/>
          <a:p>
            <a:pPr eaLnBrk="1" hangingPunct="1">
              <a:spcBef>
                <a:spcPts val="600"/>
              </a:spcBef>
              <a:defRPr/>
            </a:pPr>
            <a:r>
              <a:rPr lang="en-US" altLang="zh-TW" sz="3000" dirty="0">
                <a:ea typeface="新細明體" charset="-120"/>
              </a:rPr>
              <a:t>Cash flow matching </a:t>
            </a:r>
            <a:r>
              <a:rPr lang="en-US" altLang="zh-TW" sz="2800" dirty="0">
                <a:ea typeface="新細明體" charset="-120"/>
              </a:rPr>
              <a:t>(</a:t>
            </a:r>
            <a:r>
              <a:rPr lang="zh-TW" altLang="en-US" sz="2800" dirty="0">
                <a:ea typeface="新細明體" charset="-120"/>
              </a:rPr>
              <a:t>現金流量配適法</a:t>
            </a:r>
            <a:r>
              <a:rPr lang="en-US" altLang="zh-TW" sz="2800" dirty="0">
                <a:ea typeface="新細明體" charset="-120"/>
              </a:rPr>
              <a:t>)</a:t>
            </a:r>
            <a:r>
              <a:rPr lang="en-US" altLang="zh-TW" sz="3000" dirty="0">
                <a:ea typeface="新細明體" charset="-120"/>
              </a:rPr>
              <a:t>:</a:t>
            </a:r>
          </a:p>
          <a:p>
            <a:pPr lvl="1" eaLnBrk="1" hangingPunct="1">
              <a:spcBef>
                <a:spcPts val="600"/>
              </a:spcBef>
              <a:defRPr/>
            </a:pPr>
            <a:r>
              <a:rPr lang="en-US" altLang="zh-TW" sz="2600" dirty="0">
                <a:ea typeface="新細明體" charset="-120"/>
              </a:rPr>
              <a:t>Dedication strategy</a:t>
            </a:r>
            <a:r>
              <a:rPr lang="zh-TW" altLang="en-US" sz="2600" dirty="0">
                <a:ea typeface="新細明體" charset="-120"/>
              </a:rPr>
              <a:t> </a:t>
            </a:r>
            <a:r>
              <a:rPr lang="en-US" altLang="zh-TW" sz="2600" dirty="0">
                <a:ea typeface="新細明體" charset="-120"/>
              </a:rPr>
              <a:t>(</a:t>
            </a:r>
            <a:r>
              <a:rPr lang="zh-TW" altLang="en-US" sz="2600" dirty="0">
                <a:ea typeface="新細明體" charset="-120"/>
              </a:rPr>
              <a:t>專項策略</a:t>
            </a:r>
            <a:r>
              <a:rPr lang="en-US" altLang="zh-TW" sz="2600" dirty="0">
                <a:ea typeface="新細明體" charset="-120"/>
              </a:rPr>
              <a:t>): matching cash flows of a fixed-income portfolio with those of an obligation on a multiperiod basis</a:t>
            </a:r>
          </a:p>
          <a:p>
            <a:pPr lvl="2" eaLnBrk="1" hangingPunct="1">
              <a:spcBef>
                <a:spcPts val="600"/>
              </a:spcBef>
              <a:defRPr/>
            </a:pPr>
            <a:r>
              <a:rPr lang="en-US" altLang="zh-TW" sz="2200" dirty="0">
                <a:ea typeface="新細明體" charset="-120"/>
              </a:rPr>
              <a:t>Can be achieved by constructing a portfolio of (zero-coupon) bonds</a:t>
            </a:r>
          </a:p>
          <a:p>
            <a:pPr lvl="1" eaLnBrk="1" hangingPunct="1">
              <a:spcBef>
                <a:spcPts val="600"/>
              </a:spcBef>
              <a:defRPr/>
            </a:pPr>
            <a:r>
              <a:rPr lang="en-US" altLang="zh-TW" sz="2600" dirty="0">
                <a:ea typeface="新細明體" charset="-120"/>
              </a:rPr>
              <a:t>Automatically immunizing a portfolio from yield movements because the cash inflows from the asset portfolio and the obligation exactly offset each other</a:t>
            </a:r>
          </a:p>
          <a:p>
            <a:pPr lvl="2" eaLnBrk="1" hangingPunct="1">
              <a:spcBef>
                <a:spcPts val="600"/>
              </a:spcBef>
              <a:defRPr/>
            </a:pPr>
            <a:r>
              <a:rPr lang="en-US" altLang="zh-TW" sz="2200" dirty="0">
                <a:ea typeface="新細明體" charset="-120"/>
              </a:rPr>
              <a:t>Eliminate IR risk perfectly due to zero net cash flows</a:t>
            </a:r>
          </a:p>
          <a:p>
            <a:pPr lvl="1" eaLnBrk="1" hangingPunct="1">
              <a:spcBef>
                <a:spcPts val="600"/>
              </a:spcBef>
              <a:defRPr/>
            </a:pPr>
            <a:r>
              <a:rPr lang="en-US" altLang="zh-TW" sz="2600" dirty="0">
                <a:ea typeface="新細明體" charset="-120"/>
              </a:rPr>
              <a:t>Cash flow matching implies the duration matching, since the asset and obligation are with the identical series of cash flows and thus have the same duration</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133350"/>
            <a:ext cx="9144000" cy="723900"/>
          </a:xfrm>
          <a:noFill/>
        </p:spPr>
        <p:txBody>
          <a:bodyPr lIns="90488" tIns="44450" rIns="90488" bIns="44450" anchor="b"/>
          <a:lstStyle/>
          <a:p>
            <a:pPr eaLnBrk="1" hangingPunct="1"/>
            <a:r>
              <a:rPr lang="en-US" altLang="zh-TW">
                <a:ea typeface="新細明體" charset="-120"/>
              </a:rPr>
              <a:t>Cash flow matching</a:t>
            </a:r>
          </a:p>
        </p:txBody>
      </p:sp>
      <p:sp>
        <p:nvSpPr>
          <p:cNvPr id="20483" name="Rectangle 3"/>
          <p:cNvSpPr>
            <a:spLocks noGrp="1" noChangeArrowheads="1"/>
          </p:cNvSpPr>
          <p:nvPr>
            <p:ph type="body" idx="1"/>
          </p:nvPr>
        </p:nvSpPr>
        <p:spPr>
          <a:xfrm>
            <a:off x="304800" y="990600"/>
            <a:ext cx="8610600" cy="5029200"/>
          </a:xfrm>
        </p:spPr>
        <p:txBody>
          <a:bodyPr lIns="90488" tIns="44450" rIns="90488" bIns="44450"/>
          <a:lstStyle/>
          <a:p>
            <a:pPr lvl="1" eaLnBrk="1" hangingPunct="1">
              <a:spcBef>
                <a:spcPts val="600"/>
              </a:spcBef>
              <a:defRPr/>
            </a:pPr>
            <a:r>
              <a:rPr lang="en-US" altLang="zh-TW" sz="2600" dirty="0">
                <a:ea typeface="新細明體" charset="-120"/>
              </a:rPr>
              <a:t>The advantage of this method is that it is a once-and-for-all approach to eliminate the IR risk, i.e., it does not rebalance the portfolio to maintain duration matching</a:t>
            </a:r>
          </a:p>
          <a:p>
            <a:pPr lvl="1" eaLnBrk="1" hangingPunct="1">
              <a:spcBef>
                <a:spcPts val="600"/>
              </a:spcBef>
              <a:defRPr/>
            </a:pPr>
            <a:r>
              <a:rPr lang="en-US" altLang="zh-TW" sz="2600" dirty="0">
                <a:ea typeface="新細明體" charset="-120"/>
              </a:rPr>
              <a:t>This method is sometimes difficult to implement in practice due to the lack of proper asset which can generate matching cash flows</a:t>
            </a:r>
          </a:p>
          <a:p>
            <a:pPr lvl="2" eaLnBrk="1" hangingPunct="1">
              <a:spcBef>
                <a:spcPts val="600"/>
              </a:spcBef>
              <a:defRPr/>
            </a:pPr>
            <a:r>
              <a:rPr lang="en-US" altLang="zh-TW" sz="2200" dirty="0">
                <a:ea typeface="新細明體" charset="-120"/>
              </a:rPr>
              <a:t>For example, if you need $11049.42 at the maturity of 13 years and 20 days, a security providing the cash flow exactly equal to such amount at the specified time point may not exist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2286000" y="3001963"/>
            <a:ext cx="5257800" cy="579437"/>
          </a:xfrm>
          <a:prstGeom prst="rect">
            <a:avLst/>
          </a:prstGeom>
          <a:noFill/>
          <a:ln w="9525">
            <a:noFill/>
            <a:miter lim="800000"/>
            <a:headEnd/>
            <a:tailEnd/>
          </a:ln>
        </p:spPr>
        <p:txBody>
          <a:bodyPr>
            <a:spAutoFit/>
          </a:bodyPr>
          <a:lstStyle/>
          <a:p>
            <a:pPr>
              <a:spcBef>
                <a:spcPct val="50000"/>
              </a:spcBef>
              <a:defRPr/>
            </a:pPr>
            <a:r>
              <a:rPr lang="en-US" altLang="zh-TW" sz="3200" b="1" dirty="0">
                <a:latin typeface="+mn-lt"/>
                <a:ea typeface="新細明體" charset="-120"/>
              </a:rPr>
              <a:t>11.3  CONVEXITY </a:t>
            </a:r>
            <a:r>
              <a:rPr lang="en-US" altLang="zh-TW" sz="3200" dirty="0">
                <a:latin typeface="+mn-lt"/>
                <a:ea typeface="新細明體" charset="-120"/>
              </a:rPr>
              <a:t>(</a:t>
            </a:r>
            <a:r>
              <a:rPr lang="zh-TW" altLang="en-US" sz="3200" dirty="0">
                <a:latin typeface="+mn-lt"/>
                <a:ea typeface="新細明體" charset="-120"/>
              </a:rPr>
              <a:t>凸性</a:t>
            </a:r>
            <a:r>
              <a:rPr lang="en-US" altLang="zh-TW" sz="3200" dirty="0">
                <a:latin typeface="+mn-lt"/>
                <a:ea typeface="新細明體" charset="-120"/>
              </a:rPr>
              <a:t>)</a:t>
            </a:r>
            <a:endParaRPr lang="en-US" altLang="zh-TW" sz="3200" b="1" dirty="0">
              <a:latin typeface="+mn-lt"/>
              <a:ea typeface="新細明體"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38100"/>
            <a:ext cx="9144000" cy="876300"/>
          </a:xfrm>
        </p:spPr>
        <p:txBody>
          <a:bodyPr/>
          <a:lstStyle/>
          <a:p>
            <a:pPr eaLnBrk="1" hangingPunct="1"/>
            <a:r>
              <a:rPr lang="en-US" altLang="zh-TW">
                <a:ea typeface="新細明體" charset="-120"/>
              </a:rPr>
              <a:t>Limitations of Duration</a:t>
            </a:r>
          </a:p>
        </p:txBody>
      </p:sp>
      <p:sp>
        <p:nvSpPr>
          <p:cNvPr id="71683" name="Rectangle 3"/>
          <p:cNvSpPr>
            <a:spLocks noGrp="1" noChangeArrowheads="1"/>
          </p:cNvSpPr>
          <p:nvPr>
            <p:ph type="body" idx="1"/>
          </p:nvPr>
        </p:nvSpPr>
        <p:spPr>
          <a:xfrm>
            <a:off x="457200" y="1066800"/>
            <a:ext cx="8229600" cy="5562600"/>
          </a:xfrm>
        </p:spPr>
        <p:txBody>
          <a:bodyPr/>
          <a:lstStyle/>
          <a:p>
            <a:pPr eaLnBrk="1" hangingPunct="1">
              <a:defRPr/>
            </a:pPr>
            <a:r>
              <a:rPr lang="en-US" altLang="zh-TW" sz="3000" dirty="0">
                <a:ea typeface="新細明體" charset="-120"/>
              </a:rPr>
              <a:t>Duration is only a linear approximation</a:t>
            </a:r>
          </a:p>
          <a:p>
            <a:pPr eaLnBrk="1" hangingPunct="1">
              <a:defRPr/>
            </a:pPr>
            <a:r>
              <a:rPr lang="en-US" altLang="zh-TW" sz="3000" dirty="0">
                <a:ea typeface="新細明體" charset="-120"/>
              </a:rPr>
              <a:t>Duration asserts that the percentage price change in bond is directly proportional to the change in the yield when the change of yield is small (see the figure on the next slide)</a:t>
            </a:r>
          </a:p>
          <a:p>
            <a:pPr eaLnBrk="1" hangingPunct="1">
              <a:defRPr/>
            </a:pPr>
            <a:r>
              <a:rPr lang="en-US" altLang="zh-TW" sz="3000" dirty="0">
                <a:ea typeface="新細明體" charset="-120"/>
              </a:rPr>
              <a:t>When the change of yield is large</a:t>
            </a:r>
          </a:p>
          <a:p>
            <a:pPr lvl="1" eaLnBrk="1" hangingPunct="1">
              <a:defRPr/>
            </a:pPr>
            <a:r>
              <a:rPr lang="en-US" altLang="zh-TW" sz="2600" dirty="0">
                <a:ea typeface="新細明體" charset="-120"/>
              </a:rPr>
              <a:t>Underestimates the gains in bond prices when the yield falls</a:t>
            </a:r>
          </a:p>
          <a:p>
            <a:pPr lvl="1" eaLnBrk="1" hangingPunct="1">
              <a:defRPr/>
            </a:pPr>
            <a:r>
              <a:rPr lang="en-US" altLang="zh-TW" sz="2600" dirty="0">
                <a:ea typeface="新細明體" charset="-120"/>
              </a:rPr>
              <a:t>Overestimates the losses in bond prices when the yield rises</a:t>
            </a:r>
          </a:p>
          <a:p>
            <a:pPr lvl="1" eaLnBrk="1" hangingPunct="1">
              <a:defRPr/>
            </a:pPr>
            <a:r>
              <a:rPr lang="en-US" altLang="zh-TW" sz="2600" dirty="0">
                <a:ea typeface="新細明體" charset="-120"/>
              </a:rPr>
              <a:t>This phenomenon is also shown in the figure on the next slide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144000" cy="914400"/>
          </a:xfrm>
          <a:noFill/>
        </p:spPr>
        <p:txBody>
          <a:bodyPr/>
          <a:lstStyle/>
          <a:p>
            <a:pPr eaLnBrk="1" hangingPunct="1"/>
            <a:r>
              <a:rPr lang="en-US" altLang="zh-TW" dirty="0">
                <a:ea typeface="新細明體" charset="-120"/>
              </a:rPr>
              <a:t>Bond Price Convexity</a:t>
            </a:r>
          </a:p>
        </p:txBody>
      </p:sp>
      <p:sp>
        <p:nvSpPr>
          <p:cNvPr id="4" name="Rectangle 3"/>
          <p:cNvSpPr txBox="1">
            <a:spLocks noChangeArrowheads="1"/>
          </p:cNvSpPr>
          <p:nvPr/>
        </p:nvSpPr>
        <p:spPr bwMode="auto">
          <a:xfrm>
            <a:off x="381000" y="4572000"/>
            <a:ext cx="8534400" cy="1981200"/>
          </a:xfrm>
          <a:prstGeom prst="rect">
            <a:avLst/>
          </a:prstGeom>
          <a:noFill/>
          <a:ln w="9525">
            <a:noFill/>
            <a:miter lim="800000"/>
            <a:headEnd/>
            <a:tailEnd/>
          </a:ln>
          <a:effectLst/>
        </p:spPr>
        <p:txBody>
          <a:bodyPr lIns="90488" tIns="44450" rIns="90488" bIns="44450"/>
          <a:lstStyle/>
          <a:p>
            <a:pPr marL="268288" indent="-268288" eaLnBrk="1" hangingPunct="1">
              <a:spcBef>
                <a:spcPts val="6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The approximation error of the duration is from the fact that the relationship between bond prices and yields is </a:t>
            </a:r>
            <a:r>
              <a:rPr lang="en-US" altLang="zh-TW" sz="2000" i="1" kern="0" dirty="0">
                <a:effectLst>
                  <a:outerShdw blurRad="38100" dist="38100" dir="2700000" algn="tl">
                    <a:srgbClr val="000000"/>
                  </a:outerShdw>
                </a:effectLst>
                <a:latin typeface="+mn-lt"/>
                <a:ea typeface="新細明體" charset="-120"/>
                <a:cs typeface="Times New Roman" pitchFamily="18" charset="0"/>
              </a:rPr>
              <a:t>not linear</a:t>
            </a:r>
          </a:p>
          <a:p>
            <a:pPr marL="268288" indent="-268288" eaLnBrk="1" hangingPunct="1">
              <a:spcBef>
                <a:spcPts val="6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Note that the two curves are tangent at the current yield. Thus, for small changes in yields, the duration approximation is quite accurate</a:t>
            </a:r>
          </a:p>
          <a:p>
            <a:pPr marL="268288" indent="-268288" eaLnBrk="1" hangingPunct="1">
              <a:spcBef>
                <a:spcPts val="6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The approximation errors for large yield changes are proportional to the curvature (</a:t>
            </a:r>
            <a:r>
              <a:rPr lang="zh-TW" altLang="en-US" sz="2000" kern="0" dirty="0">
                <a:effectLst>
                  <a:outerShdw blurRad="38100" dist="38100" dir="2700000" algn="tl">
                    <a:srgbClr val="000000"/>
                  </a:outerShdw>
                </a:effectLst>
                <a:latin typeface="+mn-lt"/>
                <a:ea typeface="新細明體" charset="-120"/>
                <a:cs typeface="Times New Roman" pitchFamily="18" charset="0"/>
              </a:rPr>
              <a:t>曲度</a:t>
            </a:r>
            <a:r>
              <a:rPr lang="en-US" altLang="zh-TW" sz="2000" kern="0" dirty="0">
                <a:effectLst>
                  <a:outerShdw blurRad="38100" dist="38100" dir="2700000" algn="tl">
                    <a:srgbClr val="000000"/>
                  </a:outerShdw>
                </a:effectLst>
                <a:latin typeface="+mn-lt"/>
                <a:ea typeface="新細明體" charset="-120"/>
                <a:cs typeface="Times New Roman" pitchFamily="18" charset="0"/>
              </a:rPr>
              <a:t>) (or convexity</a:t>
            </a:r>
            <a:r>
              <a:rPr lang="zh-TW" altLang="en-US" sz="2000" kern="0" dirty="0">
                <a:effectLst>
                  <a:outerShdw blurRad="38100" dist="38100" dir="2700000" algn="tl">
                    <a:srgbClr val="000000"/>
                  </a:outerShdw>
                </a:effectLst>
                <a:latin typeface="+mn-lt"/>
                <a:ea typeface="新細明體" charset="-120"/>
                <a:cs typeface="Times New Roman" pitchFamily="18" charset="0"/>
              </a:rPr>
              <a:t> </a:t>
            </a:r>
            <a:r>
              <a:rPr lang="en-US" altLang="zh-TW" sz="2000" kern="0" dirty="0">
                <a:effectLst>
                  <a:outerShdw blurRad="38100" dist="38100" dir="2700000" algn="tl">
                    <a:srgbClr val="000000"/>
                  </a:outerShdw>
                </a:effectLst>
                <a:latin typeface="+mn-lt"/>
                <a:ea typeface="新細明體" charset="-120"/>
                <a:cs typeface="Times New Roman" pitchFamily="18" charset="0"/>
              </a:rPr>
              <a:t>(</a:t>
            </a:r>
            <a:r>
              <a:rPr lang="zh-TW" altLang="en-US" sz="2000" kern="0" dirty="0">
                <a:effectLst>
                  <a:outerShdw blurRad="38100" dist="38100" dir="2700000" algn="tl">
                    <a:srgbClr val="000000"/>
                  </a:outerShdw>
                </a:effectLst>
                <a:latin typeface="+mn-lt"/>
                <a:ea typeface="新細明體" charset="-120"/>
                <a:cs typeface="Times New Roman" pitchFamily="18" charset="0"/>
              </a:rPr>
              <a:t>凸性</a:t>
            </a:r>
            <a:r>
              <a:rPr lang="en-US" altLang="zh-TW" sz="2000" kern="0" dirty="0">
                <a:effectLst>
                  <a:outerShdw blurRad="38100" dist="38100" dir="2700000" algn="tl">
                    <a:srgbClr val="000000"/>
                  </a:outerShdw>
                </a:effectLst>
                <a:latin typeface="+mn-lt"/>
                <a:ea typeface="新細明體" charset="-120"/>
                <a:cs typeface="Times New Roman" pitchFamily="18" charset="0"/>
              </a:rPr>
              <a:t>)) of the actual price change curve</a:t>
            </a:r>
            <a:endParaRPr lang="en-US" altLang="zh-TW" sz="2000" i="1" kern="0" dirty="0">
              <a:effectLst>
                <a:outerShdw blurRad="38100" dist="38100" dir="2700000" algn="tl">
                  <a:srgbClr val="000000"/>
                </a:outerShdw>
              </a:effectLst>
              <a:latin typeface="+mn-lt"/>
              <a:ea typeface="新細明體" charset="-120"/>
              <a:cs typeface="Times New Roman" pitchFamily="18" charset="0"/>
            </a:endParaRPr>
          </a:p>
        </p:txBody>
      </p:sp>
      <p:pic>
        <p:nvPicPr>
          <p:cNvPr id="6" name="Picture 3"/>
          <p:cNvPicPr>
            <a:picLocks noChangeAspect="1" noChangeArrowheads="1"/>
          </p:cNvPicPr>
          <p:nvPr/>
        </p:nvPicPr>
        <p:blipFill>
          <a:blip r:embed="rId2"/>
          <a:srcRect/>
          <a:stretch>
            <a:fillRect/>
          </a:stretch>
        </p:blipFill>
        <p:spPr bwMode="auto">
          <a:xfrm>
            <a:off x="1928812" y="905164"/>
            <a:ext cx="5286375" cy="344043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
          <p:cNvSpPr txBox="1">
            <a:spLocks noChangeArrowheads="1"/>
          </p:cNvSpPr>
          <p:nvPr/>
        </p:nvSpPr>
        <p:spPr>
          <a:xfrm>
            <a:off x="457200" y="838200"/>
            <a:ext cx="8458200" cy="5943600"/>
          </a:xfrm>
          <a:prstGeom prst="rect">
            <a:avLst/>
          </a:prstGeom>
        </p:spPr>
        <p:txBody>
          <a:bodyPr/>
          <a:lstStyle/>
          <a:p>
            <a:pPr marL="342900" indent="-342900" eaLnBrk="1" hangingPunct="1">
              <a:lnSpc>
                <a:spcPct val="95000"/>
              </a:lnSpc>
              <a:spcBef>
                <a:spcPts val="100"/>
              </a:spcBef>
              <a:buClr>
                <a:schemeClr val="hlink"/>
              </a:buClr>
              <a:buSzPct val="90000"/>
              <a:buFont typeface="Wingdings" pitchFamily="2" charset="2"/>
              <a:buBlip>
                <a:blip r:embed="rId3"/>
              </a:buBlip>
              <a:defRPr/>
            </a:pPr>
            <a:r>
              <a:rPr lang="en-US" altLang="zh-TW" sz="3000" kern="0" dirty="0">
                <a:effectLst>
                  <a:outerShdw blurRad="38100" dist="38100" dir="2700000" algn="tl">
                    <a:srgbClr val="000000"/>
                  </a:outerShdw>
                </a:effectLst>
                <a:latin typeface="+mn-lt"/>
                <a:ea typeface="新細明體" charset="-120"/>
              </a:rPr>
              <a:t>Accounting for convexity (</a:t>
            </a:r>
            <a:r>
              <a:rPr lang="zh-TW" altLang="en-US" sz="3000" kern="0" dirty="0">
                <a:effectLst>
                  <a:outerShdw blurRad="38100" dist="38100" dir="2700000" algn="tl">
                    <a:srgbClr val="000000"/>
                  </a:outerShdw>
                </a:effectLst>
                <a:latin typeface="+mn-lt"/>
                <a:ea typeface="新細明體" charset="-120"/>
              </a:rPr>
              <a:t>凸性</a:t>
            </a:r>
            <a:r>
              <a:rPr lang="en-US" altLang="zh-TW" sz="3000" kern="0" dirty="0">
                <a:effectLst>
                  <a:outerShdw blurRad="38100" dist="38100" dir="2700000" algn="tl">
                    <a:srgbClr val="000000"/>
                  </a:outerShdw>
                </a:effectLst>
                <a:latin typeface="+mn-lt"/>
                <a:ea typeface="新細明體" charset="-120"/>
              </a:rPr>
              <a:t>), the duration/price relationship can be modified based on the Taylor expansion as follows</a:t>
            </a:r>
          </a:p>
          <a:p>
            <a:pPr marL="342900" indent="-342900" eaLnBrk="1" hangingPunct="1">
              <a:lnSpc>
                <a:spcPct val="95000"/>
              </a:lnSpc>
              <a:spcBef>
                <a:spcPts val="100"/>
              </a:spcBef>
              <a:buClr>
                <a:schemeClr val="hlink"/>
              </a:buClr>
              <a:buSzPct val="90000"/>
              <a:buFont typeface="Wingdings" pitchFamily="2" charset="2"/>
              <a:buBlip>
                <a:blip r:embed="rId3"/>
              </a:buBlip>
              <a:defRPr/>
            </a:pPr>
            <a:endParaRPr lang="en-US" altLang="zh-TW" sz="3000" kern="0" dirty="0">
              <a:effectLst>
                <a:outerShdw blurRad="38100" dist="38100" dir="2700000" algn="tl">
                  <a:srgbClr val="000000"/>
                </a:outerShdw>
              </a:effectLst>
              <a:latin typeface="+mn-lt"/>
              <a:ea typeface="新細明體" charset="-120"/>
            </a:endParaRPr>
          </a:p>
          <a:p>
            <a:pPr marL="342900" indent="-342900" eaLnBrk="1" hangingPunct="1">
              <a:lnSpc>
                <a:spcPct val="95000"/>
              </a:lnSpc>
              <a:spcBef>
                <a:spcPts val="100"/>
              </a:spcBef>
              <a:buClr>
                <a:schemeClr val="hlink"/>
              </a:buClr>
              <a:buSzPct val="90000"/>
              <a:buFont typeface="Wingdings" pitchFamily="2" charset="2"/>
              <a:buBlip>
                <a:blip r:embed="rId3"/>
              </a:buBlip>
              <a:defRPr/>
            </a:pPr>
            <a:endParaRPr lang="en-US" altLang="zh-TW" sz="3000" kern="0" dirty="0">
              <a:effectLst>
                <a:outerShdw blurRad="38100" dist="38100" dir="2700000" algn="tl">
                  <a:srgbClr val="000000"/>
                </a:outerShdw>
              </a:effectLst>
              <a:latin typeface="+mn-lt"/>
              <a:ea typeface="新細明體" charset="-120"/>
            </a:endParaRPr>
          </a:p>
          <a:p>
            <a:pPr marL="342900" indent="-342900" eaLnBrk="1" hangingPunct="1">
              <a:lnSpc>
                <a:spcPct val="95000"/>
              </a:lnSpc>
              <a:spcBef>
                <a:spcPts val="100"/>
              </a:spcBef>
              <a:buClr>
                <a:schemeClr val="hlink"/>
              </a:buClr>
              <a:buSzPct val="90000"/>
              <a:buFont typeface="Wingdings" pitchFamily="2" charset="2"/>
              <a:buBlip>
                <a:blip r:embed="rId3"/>
              </a:buBlip>
              <a:defRPr/>
            </a:pPr>
            <a:r>
              <a:rPr lang="en-US" altLang="zh-TW" sz="3000" kern="0" dirty="0">
                <a:effectLst>
                  <a:outerShdw blurRad="38100" dist="38100" dir="2700000" algn="tl">
                    <a:srgbClr val="000000"/>
                  </a:outerShdw>
                </a:effectLst>
                <a:latin typeface="+mn-lt"/>
                <a:ea typeface="新細明體" charset="-120"/>
              </a:rPr>
              <a:t>The convexity of a bond, defined as the second derivative of the bond price with respect to yield over the bond price, is positive</a:t>
            </a:r>
          </a:p>
          <a:p>
            <a:pPr marL="342900" indent="-342900" eaLnBrk="1" hangingPunct="1">
              <a:lnSpc>
                <a:spcPct val="95000"/>
              </a:lnSpc>
              <a:spcBef>
                <a:spcPts val="100"/>
              </a:spcBef>
              <a:buClr>
                <a:schemeClr val="hlink"/>
              </a:buClr>
              <a:buSzPct val="90000"/>
              <a:buFont typeface="Wingdings" pitchFamily="2" charset="2"/>
              <a:buBlip>
                <a:blip r:embed="rId3"/>
              </a:buBlip>
              <a:defRPr/>
            </a:pPr>
            <a:endParaRPr lang="en-US" altLang="zh-TW" sz="3000" kern="0" dirty="0">
              <a:effectLst>
                <a:outerShdw blurRad="38100" dist="38100" dir="2700000" algn="tl">
                  <a:srgbClr val="000000"/>
                </a:outerShdw>
              </a:effectLst>
              <a:latin typeface="+mn-lt"/>
              <a:ea typeface="新細明體" charset="-120"/>
            </a:endParaRPr>
          </a:p>
          <a:p>
            <a:pPr marL="342900" indent="-342900" eaLnBrk="1" hangingPunct="1">
              <a:lnSpc>
                <a:spcPct val="95000"/>
              </a:lnSpc>
              <a:spcBef>
                <a:spcPts val="100"/>
              </a:spcBef>
              <a:buClr>
                <a:schemeClr val="hlink"/>
              </a:buClr>
              <a:buSzPct val="90000"/>
              <a:buFont typeface="Wingdings" pitchFamily="2" charset="2"/>
              <a:buBlip>
                <a:blip r:embed="rId3"/>
              </a:buBlip>
              <a:defRPr/>
            </a:pPr>
            <a:endParaRPr lang="en-US" altLang="zh-TW" sz="3000" kern="0" dirty="0">
              <a:effectLst>
                <a:outerShdw blurRad="38100" dist="38100" dir="2700000" algn="tl">
                  <a:srgbClr val="000000"/>
                </a:outerShdw>
              </a:effectLst>
              <a:latin typeface="+mn-lt"/>
              <a:ea typeface="新細明體" charset="-120"/>
            </a:endParaRPr>
          </a:p>
          <a:p>
            <a:pPr marL="342900" indent="-342900" eaLnBrk="1" hangingPunct="1">
              <a:lnSpc>
                <a:spcPct val="95000"/>
              </a:lnSpc>
              <a:spcBef>
                <a:spcPts val="100"/>
              </a:spcBef>
              <a:buClr>
                <a:schemeClr val="hlink"/>
              </a:buClr>
              <a:buSzPct val="90000"/>
              <a:buFont typeface="Wingdings" pitchFamily="2" charset="2"/>
              <a:buBlip>
                <a:blip r:embed="rId3"/>
              </a:buBlip>
              <a:defRPr/>
            </a:pPr>
            <a:endParaRPr lang="en-US" altLang="zh-TW" sz="3000" kern="0" dirty="0">
              <a:effectLst>
                <a:outerShdw blurRad="38100" dist="38100" dir="2700000" algn="tl">
                  <a:srgbClr val="000000"/>
                </a:outerShdw>
              </a:effectLst>
              <a:latin typeface="+mn-lt"/>
              <a:ea typeface="新細明體" charset="-120"/>
            </a:endParaRPr>
          </a:p>
          <a:p>
            <a:pPr marL="342900" indent="-342900" eaLnBrk="1" hangingPunct="1">
              <a:lnSpc>
                <a:spcPct val="95000"/>
              </a:lnSpc>
              <a:spcBef>
                <a:spcPts val="100"/>
              </a:spcBef>
              <a:buClr>
                <a:schemeClr val="hlink"/>
              </a:buClr>
              <a:buSzPct val="90000"/>
              <a:defRPr/>
            </a:pPr>
            <a:endParaRPr lang="en-US" altLang="zh-TW" kern="0" dirty="0">
              <a:effectLst>
                <a:outerShdw blurRad="38100" dist="38100" dir="2700000" algn="tl">
                  <a:srgbClr val="000000"/>
                </a:outerShdw>
              </a:effectLst>
              <a:latin typeface="+mn-lt"/>
              <a:ea typeface="新細明體" charset="-120"/>
            </a:endParaRPr>
          </a:p>
          <a:p>
            <a:pPr marL="342900" lvl="0" indent="-342900" eaLnBrk="1" hangingPunct="1">
              <a:lnSpc>
                <a:spcPct val="95000"/>
              </a:lnSpc>
              <a:spcBef>
                <a:spcPts val="100"/>
              </a:spcBef>
              <a:buClr>
                <a:srgbClr val="86D1EC"/>
              </a:buClr>
              <a:buSzPct val="90000"/>
              <a:defRPr/>
            </a:pPr>
            <a:r>
              <a:rPr lang="en-US" altLang="zh-TW" kern="0" dirty="0">
                <a:solidFill>
                  <a:srgbClr val="FFFFFF"/>
                </a:solidFill>
                <a:effectLst>
                  <a:outerShdw blurRad="38100" dist="38100" dir="2700000" algn="tl">
                    <a:srgbClr val="000000"/>
                  </a:outerShdw>
                </a:effectLst>
                <a:latin typeface="Arial"/>
                <a:ea typeface="新細明體" charset="-120"/>
              </a:rPr>
              <a:t>※ </a:t>
            </a:r>
            <a:r>
              <a:rPr lang="en-US" altLang="zh-TW" sz="2000" kern="0" dirty="0">
                <a:solidFill>
                  <a:srgbClr val="FFFFFF"/>
                </a:solidFill>
                <a:effectLst>
                  <a:outerShdw blurRad="38100" dist="38100" dir="2700000" algn="tl">
                    <a:srgbClr val="000000"/>
                  </a:outerShdw>
                </a:effectLst>
                <a:latin typeface="Arial"/>
                <a:ea typeface="新細明體" charset="-120"/>
              </a:rPr>
              <a:t>Since all bonds are with positive convexity, the second-degree term in the modified equation is positive, regardless of rise and fall in yields</a:t>
            </a:r>
          </a:p>
          <a:p>
            <a:pPr eaLnBrk="1" hangingPunct="1">
              <a:lnSpc>
                <a:spcPct val="95000"/>
              </a:lnSpc>
              <a:spcBef>
                <a:spcPts val="100"/>
              </a:spcBef>
              <a:buClr>
                <a:schemeClr val="hlink"/>
              </a:buClr>
              <a:buSzPct val="90000"/>
              <a:defRPr/>
            </a:pPr>
            <a:endParaRPr lang="en-US" altLang="zh-TW" sz="2800" kern="0" dirty="0">
              <a:effectLst>
                <a:outerShdw blurRad="38100" dist="38100" dir="2700000" algn="tl">
                  <a:srgbClr val="000000"/>
                </a:outerShdw>
              </a:effectLst>
              <a:latin typeface="+mn-lt"/>
              <a:ea typeface="新細明體" charset="-120"/>
            </a:endParaRPr>
          </a:p>
          <a:p>
            <a:pPr marL="342900" indent="-342900" eaLnBrk="1" hangingPunct="1">
              <a:lnSpc>
                <a:spcPct val="95000"/>
              </a:lnSpc>
              <a:spcBef>
                <a:spcPts val="100"/>
              </a:spcBef>
              <a:buClr>
                <a:schemeClr val="hlink"/>
              </a:buClr>
              <a:buSzPct val="90000"/>
              <a:buFont typeface="Wingdings" pitchFamily="2" charset="2"/>
              <a:buBlip>
                <a:blip r:embed="rId3"/>
              </a:buBlip>
              <a:defRPr/>
            </a:pPr>
            <a:endParaRPr lang="en-US" altLang="zh-TW" sz="2800" kern="0" dirty="0">
              <a:effectLst>
                <a:outerShdw blurRad="38100" dist="38100" dir="2700000" algn="tl">
                  <a:srgbClr val="000000"/>
                </a:outerShdw>
              </a:effectLst>
              <a:latin typeface="+mn-lt"/>
              <a:ea typeface="新細明體" charset="-120"/>
            </a:endParaRPr>
          </a:p>
          <a:p>
            <a:pPr marL="342900" indent="-342900" eaLnBrk="1" hangingPunct="1">
              <a:lnSpc>
                <a:spcPct val="95000"/>
              </a:lnSpc>
              <a:spcBef>
                <a:spcPts val="100"/>
              </a:spcBef>
              <a:buClr>
                <a:schemeClr val="hlink"/>
              </a:buClr>
              <a:buSzPct val="90000"/>
              <a:buFont typeface="Wingdings" pitchFamily="2" charset="2"/>
              <a:buBlip>
                <a:blip r:embed="rId3"/>
              </a:buBlip>
              <a:defRPr/>
            </a:pPr>
            <a:endParaRPr lang="en-US" altLang="zh-TW" sz="2800" kern="0" dirty="0">
              <a:effectLst>
                <a:outerShdw blurRad="38100" dist="38100" dir="2700000" algn="tl">
                  <a:srgbClr val="000000"/>
                </a:outerShdw>
              </a:effectLst>
              <a:latin typeface="+mn-lt"/>
              <a:ea typeface="新細明體" charset="-120"/>
            </a:endParaRPr>
          </a:p>
          <a:p>
            <a:pPr marL="342900" indent="-342900" eaLnBrk="1" hangingPunct="1">
              <a:lnSpc>
                <a:spcPct val="95000"/>
              </a:lnSpc>
              <a:spcBef>
                <a:spcPts val="100"/>
              </a:spcBef>
              <a:buClr>
                <a:schemeClr val="hlink"/>
              </a:buClr>
              <a:buSzPct val="90000"/>
              <a:defRPr/>
            </a:pPr>
            <a:endParaRPr lang="en-US" altLang="zh-TW" kern="0" dirty="0">
              <a:effectLst>
                <a:outerShdw blurRad="38100" dist="38100" dir="2700000" algn="tl">
                  <a:srgbClr val="000000"/>
                </a:outerShdw>
              </a:effectLst>
              <a:latin typeface="+mn-lt"/>
              <a:ea typeface="新細明體" charset="-120"/>
            </a:endParaRPr>
          </a:p>
        </p:txBody>
      </p:sp>
      <p:sp>
        <p:nvSpPr>
          <p:cNvPr id="7173" name="Rectangle 2"/>
          <p:cNvSpPr>
            <a:spLocks noGrp="1" noChangeArrowheads="1"/>
          </p:cNvSpPr>
          <p:nvPr>
            <p:ph type="title"/>
          </p:nvPr>
        </p:nvSpPr>
        <p:spPr>
          <a:xfrm>
            <a:off x="0" y="76200"/>
            <a:ext cx="9144000" cy="723900"/>
          </a:xfrm>
          <a:noFill/>
        </p:spPr>
        <p:txBody>
          <a:bodyPr/>
          <a:lstStyle/>
          <a:p>
            <a:pPr eaLnBrk="1" hangingPunct="1"/>
            <a:r>
              <a:rPr lang="en-US" altLang="zh-TW">
                <a:ea typeface="新細明體" charset="-120"/>
              </a:rPr>
              <a:t>Correction for Convexity</a:t>
            </a:r>
          </a:p>
        </p:txBody>
      </p:sp>
      <p:graphicFrame>
        <p:nvGraphicFramePr>
          <p:cNvPr id="7170" name="Object 2"/>
          <p:cNvGraphicFramePr>
            <a:graphicFrameLocks noChangeAspect="1"/>
          </p:cNvGraphicFramePr>
          <p:nvPr/>
        </p:nvGraphicFramePr>
        <p:xfrm>
          <a:off x="2438400" y="2286000"/>
          <a:ext cx="3817938" cy="669925"/>
        </p:xfrm>
        <a:graphic>
          <a:graphicData uri="http://schemas.openxmlformats.org/presentationml/2006/ole">
            <mc:AlternateContent xmlns:mc="http://schemas.openxmlformats.org/markup-compatibility/2006">
              <mc:Choice xmlns:v="urn:schemas-microsoft-com:vml" Requires="v">
                <p:oleObj spid="_x0000_s7706" name="Equation" r:id="rId4" imgW="2260440" imgH="393480" progId="Equation.DSMT4">
                  <p:embed/>
                </p:oleObj>
              </mc:Choice>
              <mc:Fallback>
                <p:oleObj name="Equation" r:id="rId4" imgW="2260440" imgH="3934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286000"/>
                        <a:ext cx="3817938" cy="669925"/>
                      </a:xfrm>
                      <a:prstGeom prst="rect">
                        <a:avLst/>
                      </a:prstGeom>
                      <a:solidFill>
                        <a:schemeClr val="tx1"/>
                      </a:solidFill>
                    </p:spPr>
                  </p:pic>
                </p:oleObj>
              </mc:Fallback>
            </mc:AlternateContent>
          </a:graphicData>
        </a:graphic>
      </p:graphicFrame>
      <p:graphicFrame>
        <p:nvGraphicFramePr>
          <p:cNvPr id="7171" name="Object 64"/>
          <p:cNvGraphicFramePr>
            <a:graphicFrameLocks noChangeAspect="1"/>
          </p:cNvGraphicFramePr>
          <p:nvPr>
            <p:extLst>
              <p:ext uri="{D42A27DB-BD31-4B8C-83A1-F6EECF244321}">
                <p14:modId xmlns:p14="http://schemas.microsoft.com/office/powerpoint/2010/main" val="699949414"/>
              </p:ext>
            </p:extLst>
          </p:nvPr>
        </p:nvGraphicFramePr>
        <p:xfrm>
          <a:off x="1320800" y="4495800"/>
          <a:ext cx="6223000" cy="1530350"/>
        </p:xfrm>
        <a:graphic>
          <a:graphicData uri="http://schemas.openxmlformats.org/presentationml/2006/ole">
            <mc:AlternateContent xmlns:mc="http://schemas.openxmlformats.org/markup-compatibility/2006">
              <mc:Choice xmlns:v="urn:schemas-microsoft-com:vml" Requires="v">
                <p:oleObj spid="_x0000_s7707" name="Equation" r:id="rId6" imgW="3797280" imgH="927000" progId="Equation.DSMT4">
                  <p:embed/>
                </p:oleObj>
              </mc:Choice>
              <mc:Fallback>
                <p:oleObj name="Equation" r:id="rId6" imgW="3797280" imgH="927000" progId="Equation.DSMT4">
                  <p:embed/>
                  <p:pic>
                    <p:nvPicPr>
                      <p:cNvPr id="0" name="Object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0800" y="4495800"/>
                        <a:ext cx="6223000" cy="1530350"/>
                      </a:xfrm>
                      <a:prstGeom prst="rect">
                        <a:avLst/>
                      </a:prstGeom>
                      <a:solidFill>
                        <a:schemeClr val="tx1"/>
                      </a:solidFill>
                    </p:spPr>
                  </p:pic>
                </p:oleObj>
              </mc:Fallback>
            </mc:AlternateContent>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33350"/>
            <a:ext cx="9144000" cy="552450"/>
          </a:xfrm>
          <a:noFill/>
        </p:spPr>
        <p:txBody>
          <a:bodyPr lIns="90488" tIns="44450" rIns="90488" bIns="44450" anchor="b"/>
          <a:lstStyle/>
          <a:p>
            <a:pPr eaLnBrk="1" hangingPunct="1"/>
            <a:r>
              <a:rPr lang="en-US" altLang="zh-TW">
                <a:ea typeface="新細明體" charset="-120"/>
              </a:rPr>
              <a:t>Pricing Error from Convexity</a:t>
            </a:r>
          </a:p>
        </p:txBody>
      </p:sp>
      <p:grpSp>
        <p:nvGrpSpPr>
          <p:cNvPr id="43011" name="群組 22"/>
          <p:cNvGrpSpPr>
            <a:grpSpLocks noChangeAspect="1"/>
          </p:cNvGrpSpPr>
          <p:nvPr/>
        </p:nvGrpSpPr>
        <p:grpSpPr bwMode="auto">
          <a:xfrm>
            <a:off x="1552575" y="685800"/>
            <a:ext cx="6524625" cy="3494088"/>
            <a:chOff x="1397000" y="838200"/>
            <a:chExt cx="7250113" cy="3883025"/>
          </a:xfrm>
        </p:grpSpPr>
        <p:sp>
          <p:nvSpPr>
            <p:cNvPr id="43013" name="Line 3"/>
            <p:cNvSpPr>
              <a:spLocks noChangeShapeType="1"/>
            </p:cNvSpPr>
            <p:nvPr/>
          </p:nvSpPr>
          <p:spPr bwMode="auto">
            <a:xfrm>
              <a:off x="1716088" y="1233488"/>
              <a:ext cx="0" cy="3352800"/>
            </a:xfrm>
            <a:prstGeom prst="line">
              <a:avLst/>
            </a:prstGeom>
            <a:noFill/>
            <a:ln w="76200">
              <a:solidFill>
                <a:srgbClr val="FFFF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3014" name="Line 4"/>
            <p:cNvSpPr>
              <a:spLocks noChangeShapeType="1"/>
            </p:cNvSpPr>
            <p:nvPr/>
          </p:nvSpPr>
          <p:spPr bwMode="auto">
            <a:xfrm>
              <a:off x="1716088" y="4586288"/>
              <a:ext cx="5943600" cy="0"/>
            </a:xfrm>
            <a:prstGeom prst="line">
              <a:avLst/>
            </a:prstGeom>
            <a:noFill/>
            <a:ln w="76200">
              <a:solidFill>
                <a:srgbClr val="FFFF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3015" name="Rectangle 5"/>
            <p:cNvSpPr>
              <a:spLocks noChangeArrowheads="1"/>
            </p:cNvSpPr>
            <p:nvPr/>
          </p:nvSpPr>
          <p:spPr bwMode="auto">
            <a:xfrm>
              <a:off x="1397000" y="838200"/>
              <a:ext cx="8556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TW" b="1">
                  <a:solidFill>
                    <a:schemeClr val="tx2"/>
                  </a:solidFill>
                  <a:ea typeface="新細明體" charset="-120"/>
                </a:rPr>
                <a:t>Price</a:t>
              </a:r>
            </a:p>
          </p:txBody>
        </p:sp>
        <p:sp>
          <p:nvSpPr>
            <p:cNvPr id="43016" name="Rectangle 6"/>
            <p:cNvSpPr>
              <a:spLocks noChangeArrowheads="1"/>
            </p:cNvSpPr>
            <p:nvPr/>
          </p:nvSpPr>
          <p:spPr bwMode="auto">
            <a:xfrm>
              <a:off x="7772400" y="4267200"/>
              <a:ext cx="8747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TW" b="1">
                  <a:solidFill>
                    <a:schemeClr val="tx2"/>
                  </a:solidFill>
                  <a:ea typeface="新細明體" charset="-120"/>
                </a:rPr>
                <a:t>Yield</a:t>
              </a:r>
            </a:p>
          </p:txBody>
        </p:sp>
        <p:sp>
          <p:nvSpPr>
            <p:cNvPr id="43017" name="Arc 7"/>
            <p:cNvSpPr>
              <a:spLocks/>
            </p:cNvSpPr>
            <p:nvPr/>
          </p:nvSpPr>
          <p:spPr bwMode="auto">
            <a:xfrm rot="10588482">
              <a:off x="2249488" y="1538288"/>
              <a:ext cx="4672012" cy="26765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rgbClr val="FF99CC"/>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3018" name="Line 9"/>
            <p:cNvSpPr>
              <a:spLocks noChangeShapeType="1"/>
            </p:cNvSpPr>
            <p:nvPr/>
          </p:nvSpPr>
          <p:spPr bwMode="auto">
            <a:xfrm>
              <a:off x="1828800" y="2590800"/>
              <a:ext cx="3505200" cy="182880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3019" name="Text Box 11"/>
            <p:cNvSpPr txBox="1">
              <a:spLocks noChangeArrowheads="1"/>
            </p:cNvSpPr>
            <p:nvPr/>
          </p:nvSpPr>
          <p:spPr bwMode="auto">
            <a:xfrm>
              <a:off x="2173288" y="390048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zh-TW" b="1">
                  <a:ea typeface="新細明體" charset="-120"/>
                </a:rPr>
                <a:t>Duration</a:t>
              </a:r>
            </a:p>
          </p:txBody>
        </p:sp>
        <p:sp>
          <p:nvSpPr>
            <p:cNvPr id="43020" name="Line 12"/>
            <p:cNvSpPr>
              <a:spLocks noChangeShapeType="1"/>
            </p:cNvSpPr>
            <p:nvPr/>
          </p:nvSpPr>
          <p:spPr bwMode="auto">
            <a:xfrm flipV="1">
              <a:off x="3087688" y="3595688"/>
              <a:ext cx="2286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3021" name="Line 13"/>
            <p:cNvSpPr>
              <a:spLocks noChangeShapeType="1"/>
            </p:cNvSpPr>
            <p:nvPr/>
          </p:nvSpPr>
          <p:spPr bwMode="auto">
            <a:xfrm rot="300000" flipH="1">
              <a:off x="5006180" y="3971436"/>
              <a:ext cx="100007" cy="254046"/>
            </a:xfrm>
            <a:prstGeom prst="line">
              <a:avLst/>
            </a:prstGeom>
            <a:noFill/>
            <a:ln w="9525">
              <a:solidFill>
                <a:srgbClr val="FFFFCC"/>
              </a:solidFill>
              <a:round/>
              <a:headEnd type="arrow"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43022" name="Line 14"/>
            <p:cNvSpPr>
              <a:spLocks noChangeShapeType="1"/>
            </p:cNvSpPr>
            <p:nvPr/>
          </p:nvSpPr>
          <p:spPr bwMode="auto">
            <a:xfrm flipH="1">
              <a:off x="4720159" y="3908757"/>
              <a:ext cx="105072" cy="155629"/>
            </a:xfrm>
            <a:prstGeom prst="line">
              <a:avLst/>
            </a:prstGeom>
            <a:noFill/>
            <a:ln w="9525">
              <a:solidFill>
                <a:srgbClr val="FFFFCC"/>
              </a:solidFill>
              <a:round/>
              <a:headEnd type="arrow"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43023" name="Line 15"/>
            <p:cNvSpPr>
              <a:spLocks noChangeShapeType="1"/>
            </p:cNvSpPr>
            <p:nvPr/>
          </p:nvSpPr>
          <p:spPr bwMode="auto">
            <a:xfrm rot="21000000" flipH="1">
              <a:off x="5144153" y="4043911"/>
              <a:ext cx="220016" cy="254046"/>
            </a:xfrm>
            <a:prstGeom prst="line">
              <a:avLst/>
            </a:prstGeom>
            <a:noFill/>
            <a:ln w="9525">
              <a:solidFill>
                <a:srgbClr val="FFFFCC"/>
              </a:solidFill>
              <a:round/>
              <a:headEnd type="arrow"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43024" name="Text Box 19"/>
            <p:cNvSpPr txBox="1">
              <a:spLocks noChangeArrowheads="1"/>
            </p:cNvSpPr>
            <p:nvPr/>
          </p:nvSpPr>
          <p:spPr bwMode="auto">
            <a:xfrm>
              <a:off x="2859088" y="1600200"/>
              <a:ext cx="47720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zh-TW" b="1">
                  <a:ea typeface="新細明體" charset="-120"/>
                </a:rPr>
                <a:t>Improved curve after taking the convexity into account</a:t>
              </a:r>
            </a:p>
          </p:txBody>
        </p:sp>
        <p:sp>
          <p:nvSpPr>
            <p:cNvPr id="43025" name="Line 20"/>
            <p:cNvSpPr>
              <a:spLocks noChangeShapeType="1"/>
            </p:cNvSpPr>
            <p:nvPr/>
          </p:nvSpPr>
          <p:spPr bwMode="auto">
            <a:xfrm>
              <a:off x="4459288" y="2528888"/>
              <a:ext cx="4572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3026" name="Line 21"/>
            <p:cNvSpPr>
              <a:spLocks noChangeShapeType="1"/>
            </p:cNvSpPr>
            <p:nvPr/>
          </p:nvSpPr>
          <p:spPr bwMode="auto">
            <a:xfrm flipH="1">
              <a:off x="2935288" y="2452688"/>
              <a:ext cx="4572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3027" name="Line 22"/>
            <p:cNvSpPr>
              <a:spLocks noChangeShapeType="1"/>
            </p:cNvSpPr>
            <p:nvPr/>
          </p:nvSpPr>
          <p:spPr bwMode="auto">
            <a:xfrm rot="21000000" flipH="1">
              <a:off x="4836752" y="3971895"/>
              <a:ext cx="152011" cy="169364"/>
            </a:xfrm>
            <a:prstGeom prst="line">
              <a:avLst/>
            </a:prstGeom>
            <a:noFill/>
            <a:ln w="9525">
              <a:solidFill>
                <a:srgbClr val="FFFFCC"/>
              </a:solidFill>
              <a:round/>
              <a:headEnd type="arrow"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43028" name="Line 13"/>
            <p:cNvSpPr>
              <a:spLocks noChangeShapeType="1"/>
            </p:cNvSpPr>
            <p:nvPr/>
          </p:nvSpPr>
          <p:spPr bwMode="auto">
            <a:xfrm rot="120000" flipH="1">
              <a:off x="2219865" y="2453524"/>
              <a:ext cx="160012" cy="320058"/>
            </a:xfrm>
            <a:prstGeom prst="line">
              <a:avLst/>
            </a:prstGeom>
            <a:noFill/>
            <a:ln w="9525">
              <a:solidFill>
                <a:srgbClr val="FFFFCC"/>
              </a:solidFill>
              <a:round/>
              <a:headEnd type="arrow"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43029" name="Line 14"/>
            <p:cNvSpPr>
              <a:spLocks noChangeShapeType="1"/>
            </p:cNvSpPr>
            <p:nvPr/>
          </p:nvSpPr>
          <p:spPr bwMode="auto">
            <a:xfrm flipH="1">
              <a:off x="2465995" y="2701204"/>
              <a:ext cx="105072" cy="200036"/>
            </a:xfrm>
            <a:prstGeom prst="line">
              <a:avLst/>
            </a:prstGeom>
            <a:noFill/>
            <a:ln w="9525">
              <a:solidFill>
                <a:srgbClr val="FFFFCC"/>
              </a:solidFill>
              <a:round/>
              <a:headEnd type="arrow"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43030" name="Line 15"/>
            <p:cNvSpPr>
              <a:spLocks noChangeShapeType="1"/>
            </p:cNvSpPr>
            <p:nvPr/>
          </p:nvSpPr>
          <p:spPr bwMode="auto">
            <a:xfrm rot="21000000" flipH="1">
              <a:off x="2072396" y="2316468"/>
              <a:ext cx="288021" cy="368067"/>
            </a:xfrm>
            <a:prstGeom prst="line">
              <a:avLst/>
            </a:prstGeom>
            <a:noFill/>
            <a:ln w="9525">
              <a:solidFill>
                <a:srgbClr val="FFFFCC"/>
              </a:solidFill>
              <a:round/>
              <a:headEnd type="arrow"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43031" name="Line 22"/>
            <p:cNvSpPr>
              <a:spLocks noChangeShapeType="1"/>
            </p:cNvSpPr>
            <p:nvPr/>
          </p:nvSpPr>
          <p:spPr bwMode="auto">
            <a:xfrm rot="21000000" flipH="1">
              <a:off x="2314385" y="2601792"/>
              <a:ext cx="180013" cy="220040"/>
            </a:xfrm>
            <a:prstGeom prst="line">
              <a:avLst/>
            </a:prstGeom>
            <a:noFill/>
            <a:ln w="9525">
              <a:solidFill>
                <a:srgbClr val="FFFFCC"/>
              </a:solidFill>
              <a:round/>
              <a:headEnd type="arrow" w="med" len="med"/>
              <a:tailEnd/>
            </a:ln>
            <a:extLst>
              <a:ext uri="{909E8E84-426E-40DD-AFC4-6F175D3DCCD1}">
                <a14:hiddenFill xmlns:a14="http://schemas.microsoft.com/office/drawing/2010/main">
                  <a:noFill/>
                </a14:hiddenFill>
              </a:ext>
            </a:extLst>
          </p:spPr>
          <p:txBody>
            <a:bodyPr/>
            <a:lstStyle/>
            <a:p>
              <a:endParaRPr lang="zh-TW" altLang="en-US"/>
            </a:p>
          </p:txBody>
        </p:sp>
      </p:grpSp>
      <p:sp>
        <p:nvSpPr>
          <p:cNvPr id="22" name="Rectangle 3"/>
          <p:cNvSpPr txBox="1">
            <a:spLocks noChangeArrowheads="1"/>
          </p:cNvSpPr>
          <p:nvPr/>
        </p:nvSpPr>
        <p:spPr bwMode="auto">
          <a:xfrm>
            <a:off x="228600" y="4191000"/>
            <a:ext cx="8686800" cy="1752600"/>
          </a:xfrm>
          <a:prstGeom prst="rect">
            <a:avLst/>
          </a:prstGeom>
          <a:noFill/>
          <a:ln w="9525">
            <a:noFill/>
            <a:miter lim="800000"/>
            <a:headEnd/>
            <a:tailEnd/>
          </a:ln>
          <a:effectLst/>
        </p:spPr>
        <p:txBody>
          <a:bodyPr lIns="90488" tIns="44450" rIns="90488" bIns="44450"/>
          <a:lstStyle/>
          <a:p>
            <a:pPr marL="263525" indent="-263525" eaLnBrk="1" hangingPunct="1">
              <a:lnSpc>
                <a:spcPct val="98000"/>
              </a:lnSpc>
              <a:spcBef>
                <a:spcPts val="6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If the change in yield is small, the convexity term, which is multiplied by (</a:t>
            </a:r>
            <a:r>
              <a:rPr lang="el-GR" altLang="zh-TW" sz="2000" kern="0" dirty="0">
                <a:effectLst>
                  <a:outerShdw blurRad="38100" dist="38100" dir="2700000" algn="tl">
                    <a:srgbClr val="000000"/>
                  </a:outerShdw>
                </a:effectLst>
                <a:latin typeface="+mn-lt"/>
                <a:ea typeface="新細明體" charset="-120"/>
                <a:cs typeface="Times New Roman" pitchFamily="18" charset="0"/>
              </a:rPr>
              <a:t>Δ</a:t>
            </a:r>
            <a:r>
              <a:rPr lang="en-US" altLang="zh-TW" sz="2000" i="1" kern="0" dirty="0">
                <a:effectLst>
                  <a:outerShdw blurRad="38100" dist="38100" dir="2700000" algn="tl">
                    <a:srgbClr val="000000"/>
                  </a:outerShdw>
                </a:effectLst>
                <a:latin typeface="+mn-lt"/>
                <a:ea typeface="新細明體" charset="-120"/>
                <a:cs typeface="Times New Roman" pitchFamily="18" charset="0"/>
              </a:rPr>
              <a:t>y</a:t>
            </a:r>
            <a:r>
              <a:rPr lang="en-US" altLang="zh-TW" sz="2000" kern="0" dirty="0">
                <a:effectLst>
                  <a:outerShdw blurRad="38100" dist="38100" dir="2700000" algn="tl">
                    <a:srgbClr val="000000"/>
                  </a:outerShdw>
                </a:effectLst>
                <a:latin typeface="+mn-lt"/>
                <a:ea typeface="新細明體" charset="-120"/>
                <a:cs typeface="Times New Roman" pitchFamily="18" charset="0"/>
              </a:rPr>
              <a:t>)</a:t>
            </a:r>
            <a:r>
              <a:rPr lang="en-US" altLang="zh-TW" sz="2000" kern="0" baseline="30000" dirty="0">
                <a:effectLst>
                  <a:outerShdw blurRad="38100" dist="38100" dir="2700000" algn="tl">
                    <a:srgbClr val="000000"/>
                  </a:outerShdw>
                </a:effectLst>
                <a:latin typeface="+mn-lt"/>
                <a:ea typeface="新細明體" charset="-120"/>
                <a:cs typeface="Times New Roman" pitchFamily="18" charset="0"/>
              </a:rPr>
              <a:t>2</a:t>
            </a:r>
            <a:r>
              <a:rPr lang="en-US" altLang="zh-TW" sz="2000" kern="0" dirty="0">
                <a:effectLst>
                  <a:outerShdw blurRad="38100" dist="38100" dir="2700000" algn="tl">
                    <a:srgbClr val="000000"/>
                  </a:outerShdw>
                </a:effectLst>
                <a:latin typeface="+mn-lt"/>
                <a:ea typeface="新細明體" charset="-120"/>
                <a:cs typeface="Times New Roman" pitchFamily="18" charset="0"/>
              </a:rPr>
              <a:t>, will be extremely small and add little to the duration approximation</a:t>
            </a:r>
          </a:p>
          <a:p>
            <a:pPr marL="263525" indent="-263525" eaLnBrk="1" hangingPunct="1">
              <a:lnSpc>
                <a:spcPct val="98000"/>
              </a:lnSpc>
              <a:spcBef>
                <a:spcPts val="6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When yield falls considerably, adding the convexity term can offset the underestimate of the gains in bond prices, and when yield rises considerably, adding the convexity can offset the overestimate of the losses in bond prices</a:t>
            </a:r>
          </a:p>
          <a:p>
            <a:pPr marL="263525" indent="-263525" eaLnBrk="1" hangingPunct="1">
              <a:lnSpc>
                <a:spcPct val="98000"/>
              </a:lnSpc>
              <a:spcBef>
                <a:spcPts val="6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The modified duration/price relationship after taking the convexity into account will provide a much better approximation (see Slide 11-39)</a:t>
            </a:r>
            <a:endParaRPr lang="en-US" altLang="zh-TW" sz="2000" i="1" kern="0" baseline="30000" dirty="0">
              <a:effectLst>
                <a:outerShdw blurRad="38100" dist="38100" dir="2700000" algn="tl">
                  <a:srgbClr val="000000"/>
                </a:outerShdw>
              </a:effectLst>
              <a:latin typeface="+mn-lt"/>
              <a:ea typeface="新細明體" charset="-120"/>
              <a:cs typeface="Times New Roman" pitchFamily="18"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33350"/>
            <a:ext cx="9144000" cy="552450"/>
          </a:xfrm>
          <a:noFill/>
        </p:spPr>
        <p:txBody>
          <a:bodyPr lIns="90488" tIns="44450" rIns="90488" bIns="44450" anchor="b"/>
          <a:lstStyle/>
          <a:p>
            <a:pPr eaLnBrk="1" hangingPunct="1"/>
            <a:r>
              <a:rPr lang="en-US" altLang="zh-TW">
                <a:ea typeface="新細明體" charset="-120"/>
              </a:rPr>
              <a:t>Pricing Error from Convexity</a:t>
            </a:r>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7621588"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036" name="直線接點 24"/>
          <p:cNvCxnSpPr>
            <a:cxnSpLocks noChangeShapeType="1"/>
          </p:cNvCxnSpPr>
          <p:nvPr/>
        </p:nvCxnSpPr>
        <p:spPr bwMode="auto">
          <a:xfrm>
            <a:off x="5562600" y="1928813"/>
            <a:ext cx="1905000" cy="1587"/>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44037" name="直線接點 26"/>
          <p:cNvCxnSpPr>
            <a:cxnSpLocks noChangeShapeType="1"/>
          </p:cNvCxnSpPr>
          <p:nvPr/>
        </p:nvCxnSpPr>
        <p:spPr bwMode="auto">
          <a:xfrm>
            <a:off x="3657600" y="4432300"/>
            <a:ext cx="2667000" cy="158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44038" name="直線接點 6"/>
          <p:cNvCxnSpPr>
            <a:cxnSpLocks noChangeShapeType="1"/>
          </p:cNvCxnSpPr>
          <p:nvPr/>
        </p:nvCxnSpPr>
        <p:spPr bwMode="auto">
          <a:xfrm>
            <a:off x="3581400" y="1397000"/>
            <a:ext cx="3733800" cy="158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44039" name="直線接點 7"/>
          <p:cNvCxnSpPr>
            <a:cxnSpLocks noChangeShapeType="1"/>
          </p:cNvCxnSpPr>
          <p:nvPr/>
        </p:nvCxnSpPr>
        <p:spPr bwMode="auto">
          <a:xfrm>
            <a:off x="7696200" y="1397000"/>
            <a:ext cx="762000" cy="1588"/>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44040" name="直線接點 9"/>
          <p:cNvCxnSpPr>
            <a:cxnSpLocks noChangeShapeType="1"/>
          </p:cNvCxnSpPr>
          <p:nvPr/>
        </p:nvCxnSpPr>
        <p:spPr bwMode="auto">
          <a:xfrm>
            <a:off x="2590800" y="1547813"/>
            <a:ext cx="5334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44041" name="直線接點 9"/>
          <p:cNvCxnSpPr>
            <a:cxnSpLocks noChangeShapeType="1"/>
          </p:cNvCxnSpPr>
          <p:nvPr/>
        </p:nvCxnSpPr>
        <p:spPr bwMode="auto">
          <a:xfrm>
            <a:off x="3886200" y="2106613"/>
            <a:ext cx="13716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81000" y="990600"/>
            <a:ext cx="8458200" cy="5334000"/>
          </a:xfrm>
          <a:prstGeom prst="rect">
            <a:avLst/>
          </a:prstGeom>
          <a:noFill/>
          <a:ln w="9525">
            <a:noFill/>
            <a:miter lim="800000"/>
            <a:headEnd/>
            <a:tailEnd/>
          </a:ln>
          <a:effectLst/>
        </p:spPr>
        <p:txBody>
          <a:bodyPr lIns="90488" tIns="44450" rIns="90488" bIns="44450"/>
          <a:lstStyle/>
          <a:p>
            <a:pPr marL="342900" indent="-342900" eaLnBrk="1" hangingPunct="1">
              <a:spcBef>
                <a:spcPts val="600"/>
              </a:spcBef>
              <a:buClr>
                <a:schemeClr val="tx1"/>
              </a:buClr>
              <a:buSzPct val="90000"/>
              <a:buFontTx/>
              <a:buBlip>
                <a:blip r:embed="rId2"/>
              </a:buBlip>
              <a:defRPr/>
            </a:pPr>
            <a:r>
              <a:rPr lang="en-US" altLang="zh-TW" sz="3000" dirty="0">
                <a:effectLst>
                  <a:outerShdw blurRad="38100" dist="38100" dir="2700000" algn="tl">
                    <a:srgbClr val="000000"/>
                  </a:outerShdw>
                </a:effectLst>
                <a:latin typeface="+mn-lt"/>
                <a:ea typeface="新細明體" charset="-120"/>
                <a:cs typeface="Times New Roman" pitchFamily="18" charset="0"/>
              </a:rPr>
              <a:t>Interest rate (IR) risk</a:t>
            </a:r>
            <a:r>
              <a:rPr lang="zh-TW" altLang="en-US" sz="3000" dirty="0">
                <a:effectLst>
                  <a:outerShdw blurRad="38100" dist="38100" dir="2700000" algn="tl">
                    <a:srgbClr val="000000"/>
                  </a:outerShdw>
                </a:effectLst>
                <a:latin typeface="+mn-lt"/>
                <a:ea typeface="新細明體" charset="-120"/>
                <a:cs typeface="Times New Roman" pitchFamily="18" charset="0"/>
              </a:rPr>
              <a:t> </a:t>
            </a:r>
            <a:r>
              <a:rPr lang="en-US" altLang="zh-TW" sz="3000" dirty="0">
                <a:effectLst>
                  <a:outerShdw blurRad="38100" dist="38100" dir="2700000" algn="tl">
                    <a:srgbClr val="000000"/>
                  </a:outerShdw>
                </a:effectLst>
                <a:latin typeface="+mn-lt"/>
                <a:ea typeface="新細明體" charset="-120"/>
                <a:cs typeface="Times New Roman" pitchFamily="18" charset="0"/>
              </a:rPr>
              <a:t>(</a:t>
            </a:r>
            <a:r>
              <a:rPr lang="zh-TW" altLang="en-US" sz="3000" dirty="0">
                <a:effectLst>
                  <a:outerShdw blurRad="38100" dist="38100" dir="2700000" algn="tl">
                    <a:srgbClr val="000000"/>
                  </a:outerShdw>
                </a:effectLst>
                <a:latin typeface="+mn-lt"/>
                <a:ea typeface="新細明體" charset="-120"/>
                <a:cs typeface="Times New Roman" pitchFamily="18" charset="0"/>
              </a:rPr>
              <a:t>利率風險</a:t>
            </a:r>
            <a:r>
              <a:rPr lang="en-US" altLang="zh-TW" sz="3000" dirty="0">
                <a:effectLst>
                  <a:outerShdw blurRad="38100" dist="38100" dir="2700000" algn="tl">
                    <a:srgbClr val="000000"/>
                  </a:outerShdw>
                </a:effectLst>
                <a:latin typeface="+mn-lt"/>
                <a:ea typeface="新細明體" charset="-120"/>
                <a:cs typeface="Times New Roman" pitchFamily="18" charset="0"/>
              </a:rPr>
              <a:t>)</a:t>
            </a:r>
          </a:p>
          <a:p>
            <a:pPr marL="742950" lvl="1" indent="-285750" eaLnBrk="1" hangingPunct="1">
              <a:spcBef>
                <a:spcPts val="600"/>
              </a:spcBef>
              <a:buFontTx/>
              <a:buChar char="–"/>
              <a:defRPr/>
            </a:pPr>
            <a:r>
              <a:rPr lang="en-US" altLang="zh-TW" sz="2600" dirty="0">
                <a:effectLst>
                  <a:outerShdw blurRad="38100" dist="38100" dir="2700000" algn="tl">
                    <a:srgbClr val="000000"/>
                  </a:outerShdw>
                </a:effectLst>
                <a:latin typeface="+mn-lt"/>
                <a:ea typeface="新細明體" charset="-120"/>
                <a:cs typeface="Times New Roman" pitchFamily="18" charset="0"/>
              </a:rPr>
              <a:t>The sensitivity that the value of an investment will change due to a change in the level of IRs</a:t>
            </a:r>
          </a:p>
          <a:p>
            <a:pPr marL="742950" lvl="1" indent="-285750" eaLnBrk="1" hangingPunct="1">
              <a:spcBef>
                <a:spcPts val="600"/>
              </a:spcBef>
              <a:buFontTx/>
              <a:buChar char="–"/>
              <a:defRPr/>
            </a:pPr>
            <a:r>
              <a:rPr lang="en-US" altLang="zh-TW" sz="2600" dirty="0">
                <a:effectLst>
                  <a:outerShdw blurRad="38100" dist="38100" dir="2700000" algn="tl">
                    <a:srgbClr val="000000"/>
                  </a:outerShdw>
                </a:effectLst>
                <a:latin typeface="+mn-lt"/>
                <a:ea typeface="新細明體" charset="-120"/>
              </a:rPr>
              <a:t>The IR risk affects the value of bonds more directly than stocks</a:t>
            </a:r>
          </a:p>
          <a:p>
            <a:pPr marL="1143000" lvl="2" indent="-228600" eaLnBrk="1" hangingPunct="1">
              <a:spcBef>
                <a:spcPts val="600"/>
              </a:spcBef>
              <a:buClr>
                <a:srgbClr val="7B46D0"/>
              </a:buClr>
              <a:buSzPct val="90000"/>
              <a:buFontTx/>
              <a:buBlip>
                <a:blip r:embed="rId3"/>
              </a:buBlip>
              <a:defRPr/>
            </a:pPr>
            <a:r>
              <a:rPr lang="en-US" altLang="zh-TW" sz="2200" kern="0" dirty="0">
                <a:solidFill>
                  <a:srgbClr val="FFFFFF"/>
                </a:solidFill>
                <a:effectLst>
                  <a:outerShdw blurRad="38100" dist="38100" dir="2700000" algn="tl">
                    <a:srgbClr val="000000"/>
                  </a:outerShdw>
                </a:effectLst>
                <a:latin typeface="Arial"/>
                <a:ea typeface="新細明體" charset="-120"/>
              </a:rPr>
              <a:t>This is because that</a:t>
            </a:r>
            <a:r>
              <a:rPr lang="en-US" altLang="zh-TW" sz="2200" dirty="0">
                <a:effectLst>
                  <a:outerShdw blurRad="38100" dist="38100" dir="2700000" algn="tl">
                    <a:srgbClr val="000000"/>
                  </a:outerShdw>
                </a:effectLst>
                <a:latin typeface="+mn-lt"/>
                <a:ea typeface="新細明體" charset="-120"/>
              </a:rPr>
              <a:t> the IR is the dominant factor to determine bond prices, but there are many other factors to affect stock prices, e.g., the expected future cash flows</a:t>
            </a:r>
          </a:p>
          <a:p>
            <a:pPr marL="1143000" lvl="2" indent="-228600" eaLnBrk="1" hangingPunct="1">
              <a:spcBef>
                <a:spcPts val="600"/>
              </a:spcBef>
              <a:buClr>
                <a:srgbClr val="7B46D0"/>
              </a:buClr>
              <a:buSzPct val="90000"/>
              <a:buFontTx/>
              <a:buBlip>
                <a:blip r:embed="rId3"/>
              </a:buBlip>
              <a:defRPr/>
            </a:pPr>
            <a:r>
              <a:rPr lang="en-US" altLang="zh-TW" sz="2200" dirty="0">
                <a:effectLst>
                  <a:outerShdw blurRad="38100" dist="38100" dir="2700000" algn="tl">
                    <a:srgbClr val="000000"/>
                  </a:outerShdw>
                </a:effectLst>
                <a:latin typeface="+mn-lt"/>
                <a:ea typeface="新細明體" charset="-120"/>
              </a:rPr>
              <a:t>This chapter focuses on the IR risk for bonds</a:t>
            </a:r>
          </a:p>
        </p:txBody>
      </p:sp>
      <p:sp>
        <p:nvSpPr>
          <p:cNvPr id="15363" name="Rectangle 2"/>
          <p:cNvSpPr>
            <a:spLocks noGrp="1" noChangeArrowheads="1"/>
          </p:cNvSpPr>
          <p:nvPr>
            <p:ph type="title"/>
          </p:nvPr>
        </p:nvSpPr>
        <p:spPr>
          <a:xfrm>
            <a:off x="0" y="76200"/>
            <a:ext cx="9144000" cy="723900"/>
          </a:xfrm>
          <a:noFill/>
        </p:spPr>
        <p:txBody>
          <a:bodyPr lIns="90488" tIns="44450" rIns="90488" bIns="44450" anchor="b"/>
          <a:lstStyle/>
          <a:p>
            <a:pPr eaLnBrk="1" hangingPunct="1"/>
            <a:r>
              <a:rPr lang="en-US" altLang="zh-TW" sz="3600" dirty="0">
                <a:ea typeface="新細明體" charset="-120"/>
              </a:rPr>
              <a:t>Interest Rate Risk</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38100"/>
            <a:ext cx="9144000" cy="876300"/>
          </a:xfrm>
          <a:noFill/>
        </p:spPr>
        <p:txBody>
          <a:bodyPr/>
          <a:lstStyle/>
          <a:p>
            <a:r>
              <a:rPr lang="en-US" altLang="zh-TW" dirty="0">
                <a:ea typeface="新細明體" charset="-120"/>
              </a:rPr>
              <a:t>Investors like convexity</a:t>
            </a:r>
          </a:p>
        </p:txBody>
      </p:sp>
      <p:sp>
        <p:nvSpPr>
          <p:cNvPr id="4" name="Rectangle 3"/>
          <p:cNvSpPr txBox="1">
            <a:spLocks noChangeArrowheads="1"/>
          </p:cNvSpPr>
          <p:nvPr/>
        </p:nvSpPr>
        <p:spPr bwMode="auto">
          <a:xfrm>
            <a:off x="457200" y="4343400"/>
            <a:ext cx="8534400" cy="1905000"/>
          </a:xfrm>
          <a:prstGeom prst="rect">
            <a:avLst/>
          </a:prstGeom>
          <a:noFill/>
          <a:ln w="9525">
            <a:noFill/>
            <a:miter lim="800000"/>
            <a:headEnd/>
            <a:tailEnd/>
          </a:ln>
          <a:effectLst/>
        </p:spPr>
        <p:txBody>
          <a:bodyPr lIns="90488" tIns="44450" rIns="90488" bIns="44450"/>
          <a:lstStyle/>
          <a:p>
            <a:pPr marL="268288" indent="-268288" eaLnBrk="1" hangingPunct="1">
              <a:spcBef>
                <a:spcPts val="6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Bonds </a:t>
            </a:r>
            <a:r>
              <a:rPr lang="en-US" altLang="zh-TW" sz="2000" i="1" kern="0" dirty="0">
                <a:effectLst>
                  <a:outerShdw blurRad="38100" dist="38100" dir="2700000" algn="tl">
                    <a:srgbClr val="000000"/>
                  </a:outerShdw>
                </a:effectLst>
                <a:latin typeface="+mn-lt"/>
                <a:ea typeface="新細明體" charset="-120"/>
                <a:cs typeface="Times New Roman" pitchFamily="18" charset="0"/>
              </a:rPr>
              <a:t>A</a:t>
            </a:r>
            <a:r>
              <a:rPr lang="en-US" altLang="zh-TW" sz="2000" kern="0" dirty="0">
                <a:effectLst>
                  <a:outerShdw blurRad="38100" dist="38100" dir="2700000" algn="tl">
                    <a:srgbClr val="000000"/>
                  </a:outerShdw>
                </a:effectLst>
                <a:latin typeface="+mn-lt"/>
                <a:ea typeface="新細明體" charset="-120"/>
                <a:cs typeface="Times New Roman" pitchFamily="18" charset="0"/>
              </a:rPr>
              <a:t> and </a:t>
            </a:r>
            <a:r>
              <a:rPr lang="en-US" altLang="zh-TW" sz="2000" i="1" kern="0" dirty="0">
                <a:effectLst>
                  <a:outerShdw blurRad="38100" dist="38100" dir="2700000" algn="tl">
                    <a:srgbClr val="000000"/>
                  </a:outerShdw>
                </a:effectLst>
                <a:latin typeface="+mn-lt"/>
                <a:ea typeface="新細明體" charset="-120"/>
                <a:cs typeface="Times New Roman" pitchFamily="18" charset="0"/>
              </a:rPr>
              <a:t>B</a:t>
            </a:r>
            <a:r>
              <a:rPr lang="en-US" altLang="zh-TW" sz="2000" kern="0" dirty="0">
                <a:effectLst>
                  <a:outerShdw blurRad="38100" dist="38100" dir="2700000" algn="tl">
                    <a:srgbClr val="000000"/>
                  </a:outerShdw>
                </a:effectLst>
                <a:latin typeface="+mn-lt"/>
                <a:ea typeface="新細明體" charset="-120"/>
                <a:cs typeface="Times New Roman" pitchFamily="18" charset="0"/>
              </a:rPr>
              <a:t> have the same duration at the current yield </a:t>
            </a:r>
          </a:p>
          <a:p>
            <a:pPr marL="268288" indent="-268288" eaLnBrk="1" hangingPunct="1">
              <a:spcBef>
                <a:spcPts val="6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However, bond </a:t>
            </a:r>
            <a:r>
              <a:rPr lang="en-US" altLang="zh-TW" sz="2000" i="1" kern="0" dirty="0">
                <a:effectLst>
                  <a:outerShdw blurRad="38100" dist="38100" dir="2700000" algn="tl">
                    <a:srgbClr val="000000"/>
                  </a:outerShdw>
                </a:effectLst>
                <a:latin typeface="+mn-lt"/>
                <a:ea typeface="新細明體" charset="-120"/>
                <a:cs typeface="Times New Roman" pitchFamily="18" charset="0"/>
              </a:rPr>
              <a:t>A</a:t>
            </a:r>
            <a:r>
              <a:rPr lang="en-US" altLang="zh-TW" sz="2000" kern="0" dirty="0">
                <a:effectLst>
                  <a:outerShdw blurRad="38100" dist="38100" dir="2700000" algn="tl">
                    <a:srgbClr val="000000"/>
                  </a:outerShdw>
                </a:effectLst>
                <a:latin typeface="+mn-lt"/>
                <a:ea typeface="新細明體" charset="-120"/>
                <a:cs typeface="Times New Roman" pitchFamily="18" charset="0"/>
              </a:rPr>
              <a:t> is more convex than bond </a:t>
            </a:r>
            <a:r>
              <a:rPr lang="en-US" altLang="zh-TW" sz="2000" i="1" kern="0" dirty="0">
                <a:effectLst>
                  <a:outerShdw blurRad="38100" dist="38100" dir="2700000" algn="tl">
                    <a:srgbClr val="000000"/>
                  </a:outerShdw>
                </a:effectLst>
                <a:latin typeface="+mn-lt"/>
                <a:ea typeface="新細明體" charset="-120"/>
                <a:cs typeface="Times New Roman" pitchFamily="18" charset="0"/>
              </a:rPr>
              <a:t>B</a:t>
            </a:r>
            <a:r>
              <a:rPr lang="en-US" altLang="zh-TW" sz="2000" kern="0" dirty="0">
                <a:effectLst>
                  <a:outerShdw blurRad="38100" dist="38100" dir="2700000" algn="tl">
                    <a:srgbClr val="000000"/>
                  </a:outerShdw>
                </a:effectLst>
                <a:latin typeface="+mn-lt"/>
                <a:ea typeface="新細明體" charset="-120"/>
                <a:cs typeface="Times New Roman" pitchFamily="18" charset="0"/>
              </a:rPr>
              <a:t>, so bond </a:t>
            </a:r>
            <a:r>
              <a:rPr lang="en-US" altLang="zh-TW" sz="2000" i="1" kern="0" dirty="0">
                <a:effectLst>
                  <a:outerShdw blurRad="38100" dist="38100" dir="2700000" algn="tl">
                    <a:srgbClr val="000000"/>
                  </a:outerShdw>
                </a:effectLst>
                <a:latin typeface="+mn-lt"/>
                <a:ea typeface="新細明體" charset="-120"/>
                <a:cs typeface="Times New Roman" pitchFamily="18" charset="0"/>
              </a:rPr>
              <a:t>A</a:t>
            </a:r>
            <a:r>
              <a:rPr lang="en-US" altLang="zh-TW" sz="2000" kern="0" dirty="0">
                <a:effectLst>
                  <a:outerShdw blurRad="38100" dist="38100" dir="2700000" algn="tl">
                    <a:srgbClr val="000000"/>
                  </a:outerShdw>
                </a:effectLst>
                <a:latin typeface="+mn-lt"/>
                <a:ea typeface="新細明體" charset="-120"/>
                <a:cs typeface="Times New Roman" pitchFamily="18" charset="0"/>
              </a:rPr>
              <a:t> enjoys greater price increase and smaller price decrease when the yield falls and rises</a:t>
            </a:r>
          </a:p>
          <a:p>
            <a:pPr marL="268288" indent="-268288" eaLnBrk="1" hangingPunct="1">
              <a:spcBef>
                <a:spcPts val="600"/>
              </a:spcBef>
              <a:buClr>
                <a:schemeClr val="tx1"/>
              </a:buClr>
              <a:buSzPct val="90000"/>
              <a:defRPr/>
            </a:pPr>
            <a:r>
              <a:rPr lang="en-US" altLang="zh-TW" sz="2000" kern="0" dirty="0">
                <a:effectLst>
                  <a:outerShdw blurRad="38100" dist="38100" dir="2700000" algn="tl">
                    <a:srgbClr val="000000"/>
                  </a:outerShdw>
                </a:effectLst>
                <a:latin typeface="+mn-lt"/>
                <a:ea typeface="新細明體" charset="-120"/>
                <a:cs typeface="Times New Roman" pitchFamily="18" charset="0"/>
              </a:rPr>
              <a:t>※ Thus, the convexity is a desired feature for investors</a:t>
            </a:r>
          </a:p>
          <a:p>
            <a:pPr marL="268288" indent="-268288" eaLnBrk="1" hangingPunct="1">
              <a:spcBef>
                <a:spcPts val="600"/>
              </a:spcBef>
              <a:buClr>
                <a:schemeClr val="tx1"/>
              </a:buClr>
              <a:buSzPct val="90000"/>
              <a:defRPr/>
            </a:pPr>
            <a:r>
              <a:rPr lang="en-US" altLang="zh-TW" sz="2000" kern="0" dirty="0">
                <a:effectLst>
                  <a:outerShdw blurRad="38100" dist="38100" dir="2700000" algn="tl">
                    <a:srgbClr val="000000"/>
                  </a:outerShdw>
                </a:effectLst>
                <a:ea typeface="新細明體" charset="-120"/>
                <a:cs typeface="Times New Roman" pitchFamily="18" charset="0"/>
              </a:rPr>
              <a:t>※ </a:t>
            </a:r>
            <a:r>
              <a:rPr lang="en-US" altLang="zh-TW" sz="2000" kern="0" dirty="0">
                <a:effectLst>
                  <a:outerShdw blurRad="38100" dist="38100" dir="2700000" algn="tl">
                    <a:srgbClr val="000000"/>
                  </a:outerShdw>
                </a:effectLst>
                <a:latin typeface="+mn-lt"/>
                <a:ea typeface="新細明體" charset="-120"/>
                <a:cs typeface="Times New Roman" pitchFamily="18" charset="0"/>
              </a:rPr>
              <a:t>For two bonds, the bond with greater convexity is worth a higher price if all others associated with these two bonds are the same</a:t>
            </a:r>
            <a:endParaRPr lang="en-US" altLang="zh-TW" sz="2000" i="1" kern="0" dirty="0">
              <a:effectLst>
                <a:outerShdw blurRad="38100" dist="38100" dir="2700000" algn="tl">
                  <a:srgbClr val="000000"/>
                </a:outerShdw>
              </a:effectLst>
              <a:latin typeface="+mn-lt"/>
              <a:ea typeface="新細明體" charset="-120"/>
              <a:cs typeface="Times New Roman" pitchFamily="18"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121" y="812800"/>
            <a:ext cx="5521757" cy="333695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990600" y="3139281"/>
            <a:ext cx="7162800" cy="579437"/>
          </a:xfrm>
          <a:prstGeom prst="rect">
            <a:avLst/>
          </a:prstGeom>
          <a:noFill/>
          <a:ln w="9525">
            <a:noFill/>
            <a:miter lim="800000"/>
            <a:headEnd/>
            <a:tailEnd/>
          </a:ln>
        </p:spPr>
        <p:txBody>
          <a:bodyPr>
            <a:spAutoFit/>
          </a:bodyPr>
          <a:lstStyle/>
          <a:p>
            <a:pPr>
              <a:spcBef>
                <a:spcPct val="50000"/>
              </a:spcBef>
              <a:defRPr/>
            </a:pPr>
            <a:r>
              <a:rPr lang="en-US" altLang="zh-TW" sz="3200" b="1" dirty="0">
                <a:latin typeface="+mn-lt"/>
                <a:ea typeface="新細明體" charset="-120"/>
              </a:rPr>
              <a:t>11.4  ACTIVE BOND MANAGEMENT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71450"/>
            <a:ext cx="9144000" cy="590550"/>
          </a:xfrm>
          <a:noFill/>
        </p:spPr>
        <p:txBody>
          <a:bodyPr lIns="90488" tIns="44450" rIns="90488" bIns="44450" anchor="b"/>
          <a:lstStyle/>
          <a:p>
            <a:pPr eaLnBrk="1" hangingPunct="1"/>
            <a:r>
              <a:rPr lang="en-US" altLang="zh-TW">
                <a:ea typeface="新細明體" charset="-120"/>
              </a:rPr>
              <a:t>Swapping Strategies</a:t>
            </a:r>
          </a:p>
        </p:txBody>
      </p:sp>
      <p:sp>
        <p:nvSpPr>
          <p:cNvPr id="21507" name="Rectangle 3"/>
          <p:cNvSpPr>
            <a:spLocks noGrp="1" noChangeArrowheads="1"/>
          </p:cNvSpPr>
          <p:nvPr>
            <p:ph type="body" idx="1"/>
          </p:nvPr>
        </p:nvSpPr>
        <p:spPr>
          <a:xfrm>
            <a:off x="304800" y="838200"/>
            <a:ext cx="8610600" cy="5943600"/>
          </a:xfrm>
        </p:spPr>
        <p:txBody>
          <a:bodyPr lIns="90488" tIns="44450" rIns="90488" bIns="44450"/>
          <a:lstStyle/>
          <a:p>
            <a:pPr eaLnBrk="1" hangingPunct="1">
              <a:spcBef>
                <a:spcPts val="400"/>
              </a:spcBef>
              <a:defRPr/>
            </a:pPr>
            <a:r>
              <a:rPr lang="en-US" altLang="zh-TW" sz="3000" dirty="0">
                <a:ea typeface="新細明體" charset="-120"/>
              </a:rPr>
              <a:t>Pure yield pickup swap</a:t>
            </a:r>
            <a:r>
              <a:rPr lang="zh-TW" altLang="en-US" sz="3000" dirty="0">
                <a:ea typeface="新細明體" charset="-120"/>
              </a:rPr>
              <a:t> </a:t>
            </a:r>
            <a:r>
              <a:rPr lang="en-US" altLang="zh-TW" sz="3000" dirty="0">
                <a:ea typeface="新細明體" charset="-120"/>
              </a:rPr>
              <a:t>(</a:t>
            </a:r>
            <a:r>
              <a:rPr lang="zh-TW" altLang="en-US" sz="3000" dirty="0">
                <a:ea typeface="新細明體" charset="-120"/>
              </a:rPr>
              <a:t>收益率純選交換</a:t>
            </a:r>
            <a:r>
              <a:rPr lang="en-US" altLang="zh-TW" sz="3000" dirty="0">
                <a:ea typeface="新細明體" charset="-120"/>
              </a:rPr>
              <a:t>)</a:t>
            </a:r>
          </a:p>
          <a:p>
            <a:pPr lvl="1" eaLnBrk="1" hangingPunct="1">
              <a:spcBef>
                <a:spcPts val="400"/>
              </a:spcBef>
              <a:defRPr/>
            </a:pPr>
            <a:r>
              <a:rPr lang="en-US" altLang="zh-TW" sz="2600" dirty="0">
                <a:ea typeface="新細明體" charset="-120"/>
              </a:rPr>
              <a:t>Exchange of a shorter duration bond for a longer duration bond: Bear higher IR risks and thus receive higher yields on average</a:t>
            </a:r>
          </a:p>
          <a:p>
            <a:pPr lvl="1" eaLnBrk="1" hangingPunct="1">
              <a:spcBef>
                <a:spcPts val="400"/>
              </a:spcBef>
              <a:defRPr/>
            </a:pPr>
            <a:r>
              <a:rPr lang="en-US" altLang="zh-TW" sz="2600" dirty="0">
                <a:ea typeface="新細明體" charset="-120"/>
              </a:rPr>
              <a:t>Note that the yield is not the only factor to evaluate the performance of a bond fund manager</a:t>
            </a:r>
          </a:p>
          <a:p>
            <a:pPr lvl="2" eaLnBrk="1" hangingPunct="1">
              <a:spcBef>
                <a:spcPts val="400"/>
              </a:spcBef>
              <a:defRPr/>
            </a:pPr>
            <a:r>
              <a:rPr lang="en-US" altLang="zh-TW" sz="2200" dirty="0">
                <a:ea typeface="新細明體" charset="-120"/>
              </a:rPr>
              <a:t>Longer duration </a:t>
            </a:r>
            <a:r>
              <a:rPr lang="en-US" altLang="zh-TW" sz="2000" dirty="0">
                <a:sym typeface="Symbol"/>
              </a:rPr>
              <a:t></a:t>
            </a:r>
            <a:r>
              <a:rPr lang="en-US" altLang="zh-TW" sz="2200" dirty="0">
                <a:ea typeface="新細明體" charset="-120"/>
              </a:rPr>
              <a:t> higher IR risk </a:t>
            </a:r>
            <a:r>
              <a:rPr lang="en-US" altLang="zh-TW" sz="2000" dirty="0">
                <a:sym typeface="Symbol"/>
              </a:rPr>
              <a:t> </a:t>
            </a:r>
            <a:r>
              <a:rPr lang="en-US" altLang="zh-TW" sz="2200" dirty="0">
                <a:ea typeface="新細明體" charset="-120"/>
              </a:rPr>
              <a:t>higher yield</a:t>
            </a:r>
          </a:p>
          <a:p>
            <a:pPr eaLnBrk="1" hangingPunct="1">
              <a:spcBef>
                <a:spcPts val="400"/>
              </a:spcBef>
              <a:defRPr/>
            </a:pPr>
            <a:r>
              <a:rPr lang="en-US" altLang="zh-TW" sz="3000" dirty="0">
                <a:ea typeface="新細明體" charset="-120"/>
              </a:rPr>
              <a:t>Rate anticipation swap</a:t>
            </a:r>
            <a:r>
              <a:rPr lang="zh-TW" altLang="en-US" sz="3000" dirty="0">
                <a:ea typeface="新細明體" charset="-120"/>
              </a:rPr>
              <a:t> </a:t>
            </a:r>
            <a:r>
              <a:rPr lang="en-US" altLang="zh-TW" sz="3000" dirty="0">
                <a:ea typeface="新細明體" charset="-120"/>
              </a:rPr>
              <a:t>(</a:t>
            </a:r>
            <a:r>
              <a:rPr lang="zh-TW" altLang="en-US" sz="3000" dirty="0">
                <a:ea typeface="新細明體" charset="-120"/>
              </a:rPr>
              <a:t>利率預期交換</a:t>
            </a:r>
            <a:r>
              <a:rPr lang="en-US" altLang="zh-TW" sz="3000" dirty="0">
                <a:ea typeface="新細明體" charset="-120"/>
              </a:rPr>
              <a:t>)</a:t>
            </a:r>
          </a:p>
          <a:p>
            <a:pPr lvl="1" eaLnBrk="1" hangingPunct="1">
              <a:spcBef>
                <a:spcPts val="400"/>
              </a:spcBef>
              <a:defRPr/>
            </a:pPr>
            <a:r>
              <a:rPr lang="en-US" altLang="zh-TW" sz="2600" dirty="0">
                <a:ea typeface="新細明體" charset="-120"/>
              </a:rPr>
              <a:t>A switch made in response to forecasts of IR changes</a:t>
            </a:r>
          </a:p>
          <a:p>
            <a:pPr lvl="1" eaLnBrk="1" hangingPunct="1">
              <a:spcBef>
                <a:spcPts val="400"/>
              </a:spcBef>
              <a:defRPr/>
            </a:pPr>
            <a:r>
              <a:rPr lang="en-US" altLang="zh-TW" sz="2600" dirty="0">
                <a:ea typeface="新細明體" charset="-120"/>
              </a:rPr>
              <a:t>If an investor believes IRs will fall (rise), he may swap into bonds of longer (shorter) duration, that can improve the gains (decrease the losses) if the IRs move as he believes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71450"/>
            <a:ext cx="9144000" cy="590550"/>
          </a:xfrm>
          <a:noFill/>
        </p:spPr>
        <p:txBody>
          <a:bodyPr lIns="90488" tIns="44450" rIns="90488" bIns="44450" anchor="b"/>
          <a:lstStyle/>
          <a:p>
            <a:pPr eaLnBrk="1" hangingPunct="1"/>
            <a:r>
              <a:rPr lang="en-US" altLang="zh-TW">
                <a:ea typeface="新細明體" charset="-120"/>
              </a:rPr>
              <a:t>Swapping Strategies</a:t>
            </a:r>
          </a:p>
        </p:txBody>
      </p:sp>
      <p:sp>
        <p:nvSpPr>
          <p:cNvPr id="21507" name="Rectangle 3"/>
          <p:cNvSpPr>
            <a:spLocks noGrp="1" noChangeArrowheads="1"/>
          </p:cNvSpPr>
          <p:nvPr>
            <p:ph type="body" idx="1"/>
          </p:nvPr>
        </p:nvSpPr>
        <p:spPr>
          <a:xfrm>
            <a:off x="381000" y="838200"/>
            <a:ext cx="8458200" cy="6019800"/>
          </a:xfrm>
        </p:spPr>
        <p:txBody>
          <a:bodyPr lIns="90488" tIns="44450" rIns="90488" bIns="44450"/>
          <a:lstStyle/>
          <a:p>
            <a:pPr eaLnBrk="1" hangingPunct="1">
              <a:spcBef>
                <a:spcPts val="400"/>
              </a:spcBef>
              <a:defRPr/>
            </a:pPr>
            <a:r>
              <a:rPr lang="en-US" altLang="zh-TW" sz="3000" dirty="0" err="1">
                <a:ea typeface="新細明體" charset="-120"/>
              </a:rPr>
              <a:t>Intermarket</a:t>
            </a:r>
            <a:r>
              <a:rPr lang="en-US" altLang="zh-TW" sz="3000" dirty="0">
                <a:ea typeface="新細明體" charset="-120"/>
              </a:rPr>
              <a:t> swap</a:t>
            </a:r>
            <a:r>
              <a:rPr lang="zh-TW" altLang="en-US" sz="3000" dirty="0">
                <a:ea typeface="新細明體" charset="-120"/>
              </a:rPr>
              <a:t> </a:t>
            </a:r>
            <a:r>
              <a:rPr lang="en-US" altLang="zh-TW" sz="3000" dirty="0">
                <a:ea typeface="新細明體" charset="-120"/>
              </a:rPr>
              <a:t>(</a:t>
            </a:r>
            <a:r>
              <a:rPr lang="zh-TW" altLang="en-US" sz="3000" dirty="0">
                <a:ea typeface="新細明體" charset="-120"/>
              </a:rPr>
              <a:t>市場間價差交換</a:t>
            </a:r>
            <a:r>
              <a:rPr lang="en-US" altLang="zh-TW" sz="3000" dirty="0">
                <a:ea typeface="新細明體" charset="-120"/>
              </a:rPr>
              <a:t>)</a:t>
            </a:r>
          </a:p>
          <a:p>
            <a:pPr lvl="1" eaLnBrk="1" hangingPunct="1">
              <a:spcBef>
                <a:spcPts val="400"/>
              </a:spcBef>
              <a:defRPr/>
            </a:pPr>
            <a:r>
              <a:rPr lang="en-US" altLang="zh-TW" sz="2600" dirty="0">
                <a:ea typeface="新細明體" charset="-120"/>
              </a:rPr>
              <a:t>Switch (or trade) between two segments of the bond market</a:t>
            </a:r>
          </a:p>
          <a:p>
            <a:pPr lvl="1" eaLnBrk="1" hangingPunct="1">
              <a:spcBef>
                <a:spcPts val="400"/>
              </a:spcBef>
              <a:defRPr/>
            </a:pPr>
            <a:r>
              <a:rPr lang="en-US" altLang="zh-TW" sz="2600" dirty="0">
                <a:ea typeface="新細明體" charset="-120"/>
              </a:rPr>
              <a:t>When an investor believes the current yield spread between BBB-rated corporate bonds and T-bonds is too wide, he may consider selling T-bonds and purchasing BBB-rated corporate bonds </a:t>
            </a:r>
          </a:p>
          <a:p>
            <a:pPr lvl="1" eaLnBrk="1" hangingPunct="1">
              <a:spcBef>
                <a:spcPts val="400"/>
              </a:spcBef>
              <a:defRPr/>
            </a:pPr>
            <a:r>
              <a:rPr lang="en-US" altLang="zh-TW" sz="2600" dirty="0">
                <a:ea typeface="新細明體" charset="-120"/>
              </a:rPr>
              <a:t>If the yield spread eventually narrows, the BBB-rated corporate bond will outperform the T-bonds</a:t>
            </a:r>
          </a:p>
          <a:p>
            <a:pPr lvl="2" eaLnBrk="1" hangingPunct="1">
              <a:spcBef>
                <a:spcPts val="400"/>
              </a:spcBef>
              <a:defRPr/>
            </a:pPr>
            <a:r>
              <a:rPr lang="en-US" altLang="zh-TW" sz="2200" dirty="0">
                <a:ea typeface="新細明體" charset="-120"/>
              </a:rPr>
              <a:t>It is profitable to close out (</a:t>
            </a:r>
            <a:r>
              <a:rPr lang="zh-TW" altLang="en-US" sz="2200" dirty="0">
                <a:ea typeface="新細明體" charset="-120"/>
              </a:rPr>
              <a:t>反向平倉</a:t>
            </a:r>
            <a:r>
              <a:rPr lang="en-US" altLang="zh-TW" sz="2200" dirty="0">
                <a:ea typeface="新細明體" charset="-120"/>
              </a:rPr>
              <a:t>)</a:t>
            </a:r>
            <a:r>
              <a:rPr lang="zh-TW" altLang="en-US" sz="2200" dirty="0">
                <a:ea typeface="新細明體" charset="-120"/>
              </a:rPr>
              <a:t> </a:t>
            </a:r>
            <a:r>
              <a:rPr lang="en-US" altLang="zh-TW" sz="2200" dirty="0">
                <a:ea typeface="新細明體" charset="-120"/>
              </a:rPr>
              <a:t>the position by selling BBB-rated bonds and buy back T-Bonds</a:t>
            </a:r>
          </a:p>
          <a:p>
            <a:pPr lvl="1" eaLnBrk="1" hangingPunct="1">
              <a:spcBef>
                <a:spcPts val="400"/>
              </a:spcBef>
              <a:defRPr/>
            </a:pPr>
            <a:r>
              <a:rPr lang="en-US" altLang="zh-TW" dirty="0">
                <a:ea typeface="新細明體" charset="-120"/>
              </a:rPr>
              <a:t>A strategy commonly adopted by hedge funds</a:t>
            </a:r>
          </a:p>
          <a:p>
            <a:pPr eaLnBrk="1" hangingPunct="1">
              <a:spcBef>
                <a:spcPts val="400"/>
              </a:spcBef>
              <a:defRPr/>
            </a:pPr>
            <a:r>
              <a:rPr lang="en-US" altLang="zh-TW" sz="3000" dirty="0">
                <a:ea typeface="新細明體" charset="-120"/>
              </a:rPr>
              <a:t>Tax swap</a:t>
            </a:r>
          </a:p>
          <a:p>
            <a:pPr lvl="1" eaLnBrk="1" hangingPunct="1">
              <a:spcBef>
                <a:spcPts val="400"/>
              </a:spcBef>
              <a:defRPr/>
            </a:pPr>
            <a:r>
              <a:rPr lang="en-US" altLang="zh-TW" sz="2600" dirty="0">
                <a:ea typeface="新細明體" charset="-120"/>
              </a:rPr>
              <a:t>Swapping two similar bonds to receive a tax benefit</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71450"/>
            <a:ext cx="9144000" cy="590550"/>
          </a:xfrm>
          <a:noFill/>
        </p:spPr>
        <p:txBody>
          <a:bodyPr lIns="90488" tIns="44450" rIns="90488" bIns="44450" anchor="b"/>
          <a:lstStyle/>
          <a:p>
            <a:pPr eaLnBrk="1" hangingPunct="1"/>
            <a:r>
              <a:rPr lang="en-US" altLang="zh-TW">
                <a:ea typeface="新細明體" charset="-120"/>
              </a:rPr>
              <a:t>Swapping Strategies</a:t>
            </a:r>
          </a:p>
        </p:txBody>
      </p:sp>
      <p:sp>
        <p:nvSpPr>
          <p:cNvPr id="21507" name="Rectangle 3"/>
          <p:cNvSpPr>
            <a:spLocks noGrp="1" noChangeArrowheads="1"/>
          </p:cNvSpPr>
          <p:nvPr>
            <p:ph type="body" idx="1"/>
          </p:nvPr>
        </p:nvSpPr>
        <p:spPr>
          <a:xfrm>
            <a:off x="304800" y="838200"/>
            <a:ext cx="8610600" cy="5943600"/>
          </a:xfrm>
        </p:spPr>
        <p:txBody>
          <a:bodyPr lIns="90488" tIns="44450" rIns="90488" bIns="44450"/>
          <a:lstStyle/>
          <a:p>
            <a:pPr eaLnBrk="1" hangingPunct="1">
              <a:lnSpc>
                <a:spcPct val="95000"/>
              </a:lnSpc>
              <a:spcBef>
                <a:spcPts val="200"/>
              </a:spcBef>
              <a:defRPr/>
            </a:pPr>
            <a:r>
              <a:rPr lang="en-US" altLang="zh-TW" sz="3000" dirty="0">
                <a:ea typeface="新細明體" charset="-120"/>
              </a:rPr>
              <a:t>Substitution swap</a:t>
            </a:r>
            <a:r>
              <a:rPr lang="zh-TW" altLang="en-US" sz="3000" dirty="0">
                <a:ea typeface="新細明體" charset="-120"/>
              </a:rPr>
              <a:t> </a:t>
            </a:r>
            <a:r>
              <a:rPr lang="en-US" altLang="zh-TW" sz="3000" dirty="0">
                <a:ea typeface="新細明體" charset="-120"/>
              </a:rPr>
              <a:t>(</a:t>
            </a:r>
            <a:r>
              <a:rPr lang="zh-TW" altLang="en-US" sz="3000" dirty="0">
                <a:ea typeface="新細明體" charset="-120"/>
              </a:rPr>
              <a:t>替代交換</a:t>
            </a:r>
            <a:r>
              <a:rPr lang="en-US" altLang="zh-TW" sz="3000" dirty="0">
                <a:ea typeface="新細明體" charset="-120"/>
              </a:rPr>
              <a:t>)</a:t>
            </a:r>
          </a:p>
          <a:p>
            <a:pPr lvl="1" eaLnBrk="1" hangingPunct="1">
              <a:lnSpc>
                <a:spcPct val="95000"/>
              </a:lnSpc>
              <a:spcBef>
                <a:spcPts val="200"/>
              </a:spcBef>
              <a:defRPr/>
            </a:pPr>
            <a:r>
              <a:rPr lang="en-US" altLang="zh-TW" sz="2600" dirty="0">
                <a:ea typeface="新細明體" charset="-120"/>
              </a:rPr>
              <a:t>Exchange of one bond for a bond with similar attributes but with a more attractive price (or yield)</a:t>
            </a:r>
          </a:p>
          <a:p>
            <a:pPr lvl="1" eaLnBrk="1" hangingPunct="1">
              <a:lnSpc>
                <a:spcPct val="95000"/>
              </a:lnSpc>
              <a:spcBef>
                <a:spcPts val="200"/>
              </a:spcBef>
              <a:defRPr/>
            </a:pPr>
            <a:r>
              <a:rPr lang="en-US" altLang="zh-TW" sz="2600" dirty="0">
                <a:ea typeface="新細明體" charset="-120"/>
              </a:rPr>
              <a:t>Similar attributes indicate similar coupon rates, maturities, credit qualities, call features, sinking fund provisions, etc.</a:t>
            </a:r>
          </a:p>
          <a:p>
            <a:pPr lvl="1" eaLnBrk="1" hangingPunct="1">
              <a:lnSpc>
                <a:spcPct val="95000"/>
              </a:lnSpc>
              <a:spcBef>
                <a:spcPts val="200"/>
              </a:spcBef>
              <a:defRPr/>
            </a:pPr>
            <a:r>
              <a:rPr lang="en-US" altLang="zh-TW" sz="2600" dirty="0">
                <a:ea typeface="新細明體" charset="-120"/>
              </a:rPr>
              <a:t>Sell Toyota bond (8%, 20yr) with YTM of 8.05% and buy Honda bond (8%, 20yr) with YTM of 8.15%</a:t>
            </a:r>
          </a:p>
          <a:p>
            <a:pPr eaLnBrk="1" hangingPunct="1">
              <a:lnSpc>
                <a:spcPct val="95000"/>
              </a:lnSpc>
              <a:spcBef>
                <a:spcPts val="200"/>
              </a:spcBef>
              <a:buClr>
                <a:srgbClr val="86D1EC"/>
              </a:buClr>
              <a:defRPr/>
            </a:pPr>
            <a:r>
              <a:rPr lang="en-US" altLang="zh-TW" sz="3000" dirty="0">
                <a:solidFill>
                  <a:srgbClr val="FFFFFF"/>
                </a:solidFill>
                <a:ea typeface="新細明體" charset="-120"/>
              </a:rPr>
              <a:t>Two main categories of the active bond management methods</a:t>
            </a:r>
          </a:p>
          <a:p>
            <a:pPr lvl="1" eaLnBrk="1" hangingPunct="1">
              <a:lnSpc>
                <a:spcPct val="95000"/>
              </a:lnSpc>
              <a:spcBef>
                <a:spcPts val="200"/>
              </a:spcBef>
              <a:defRPr/>
            </a:pPr>
            <a:r>
              <a:rPr lang="en-US" altLang="zh-TW" sz="2600" dirty="0">
                <a:ea typeface="新細明體" charset="-120"/>
              </a:rPr>
              <a:t>Based on IR forecasts, like pure yield pickup swap or rate anticipation swap</a:t>
            </a:r>
            <a:r>
              <a:rPr lang="zh-TW" altLang="en-US" sz="2600" dirty="0">
                <a:ea typeface="新細明體" charset="-120"/>
              </a:rPr>
              <a:t> </a:t>
            </a:r>
            <a:endParaRPr lang="en-US" altLang="zh-TW" sz="2600" dirty="0">
              <a:ea typeface="新細明體" charset="-120"/>
            </a:endParaRPr>
          </a:p>
          <a:p>
            <a:pPr lvl="1" eaLnBrk="1" hangingPunct="1">
              <a:lnSpc>
                <a:spcPct val="95000"/>
              </a:lnSpc>
              <a:spcBef>
                <a:spcPts val="200"/>
              </a:spcBef>
              <a:defRPr/>
            </a:pPr>
            <a:r>
              <a:rPr lang="en-US" altLang="zh-TW" sz="2600" dirty="0">
                <a:ea typeface="新細明體" charset="-120"/>
              </a:rPr>
              <a:t>Based on the mispricing between different instruments or markets, like </a:t>
            </a:r>
            <a:r>
              <a:rPr lang="en-US" altLang="zh-TW" sz="2600" dirty="0" err="1">
                <a:ea typeface="新細明體" charset="-120"/>
              </a:rPr>
              <a:t>intermarket</a:t>
            </a:r>
            <a:r>
              <a:rPr lang="en-US" altLang="zh-TW" sz="2600" dirty="0">
                <a:ea typeface="新細明體" charset="-120"/>
              </a:rPr>
              <a:t> swap, tax swap, or substitution swap</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76200"/>
            <a:ext cx="9144000" cy="723900"/>
          </a:xfrm>
          <a:noFill/>
        </p:spPr>
        <p:txBody>
          <a:bodyPr lIns="90488" tIns="44450" rIns="90488" bIns="44450" anchor="b"/>
          <a:lstStyle/>
          <a:p>
            <a:pPr eaLnBrk="1" hangingPunct="1"/>
            <a:r>
              <a:rPr lang="en-US" altLang="zh-TW" sz="3600" dirty="0">
                <a:ea typeface="新細明體" charset="-120"/>
              </a:rPr>
              <a:t>Six Characteristics for IR Sensitivity</a:t>
            </a:r>
          </a:p>
        </p:txBody>
      </p:sp>
      <p:sp>
        <p:nvSpPr>
          <p:cNvPr id="14339" name="Rectangle 3"/>
          <p:cNvSpPr>
            <a:spLocks noGrp="1" noChangeArrowheads="1"/>
          </p:cNvSpPr>
          <p:nvPr>
            <p:ph type="body" idx="1"/>
          </p:nvPr>
        </p:nvSpPr>
        <p:spPr>
          <a:xfrm>
            <a:off x="228600" y="838200"/>
            <a:ext cx="8686800" cy="5638800"/>
          </a:xfrm>
        </p:spPr>
        <p:txBody>
          <a:bodyPr lIns="90488" tIns="44450" rIns="90488" bIns="44450"/>
          <a:lstStyle/>
          <a:p>
            <a:pPr eaLnBrk="1" hangingPunct="1">
              <a:spcBef>
                <a:spcPts val="600"/>
              </a:spcBef>
              <a:buFont typeface="Wingdings" pitchFamily="2" charset="2"/>
              <a:buNone/>
              <a:defRPr/>
            </a:pPr>
            <a:r>
              <a:rPr lang="en-US" altLang="zh-TW" sz="3000" dirty="0">
                <a:ea typeface="新細明體" charset="-120"/>
              </a:rPr>
              <a:t>1. Inverse relationship between price and yield</a:t>
            </a:r>
          </a:p>
          <a:p>
            <a:pPr lvl="1" eaLnBrk="1" hangingPunct="1">
              <a:spcBef>
                <a:spcPts val="600"/>
              </a:spcBef>
              <a:defRPr/>
            </a:pPr>
            <a:r>
              <a:rPr lang="en-US" altLang="zh-TW" sz="2600" dirty="0">
                <a:ea typeface="新細明體" charset="-120"/>
              </a:rPr>
              <a:t>As IRs rise (fall), bondholders experience capital losses (gains)</a:t>
            </a:r>
          </a:p>
          <a:p>
            <a:pPr lvl="1" eaLnBrk="1" hangingPunct="1">
              <a:spcBef>
                <a:spcPts val="600"/>
              </a:spcBef>
              <a:defRPr/>
            </a:pPr>
            <a:r>
              <a:rPr lang="en-US" altLang="zh-TW" sz="2600" dirty="0">
                <a:ea typeface="新細明體" charset="-120"/>
              </a:rPr>
              <a:t>IR risk for bonds: The fluctuation of the IRs makes the values of a fixed-income security risky, even if its coupon and principal payments are guaranteed</a:t>
            </a:r>
          </a:p>
          <a:p>
            <a:pPr eaLnBrk="1" hangingPunct="1">
              <a:spcBef>
                <a:spcPts val="600"/>
              </a:spcBef>
              <a:buNone/>
              <a:defRPr/>
            </a:pPr>
            <a:r>
              <a:rPr lang="en-US" altLang="zh-TW" sz="3000" dirty="0">
                <a:ea typeface="新細明體" charset="-120"/>
              </a:rPr>
              <a:t>2. The price decline from an increase in yield (e.g. </a:t>
            </a:r>
            <a:r>
              <a:rPr lang="en-US" altLang="zh-TW" sz="3000" dirty="0">
                <a:effectLst/>
              </a:rPr>
              <a:t>↑ </a:t>
            </a:r>
            <a:r>
              <a:rPr lang="en-US" altLang="zh-TW" sz="3000" dirty="0">
                <a:ea typeface="新細明體" charset="-120"/>
              </a:rPr>
              <a:t>1%) is smaller than the price rise from a decrease in yield of equal magnitude (e.g., </a:t>
            </a:r>
            <a:r>
              <a:rPr lang="en-US" altLang="zh-TW" sz="3000" dirty="0">
                <a:effectLst/>
              </a:rPr>
              <a:t>↓ </a:t>
            </a:r>
            <a:r>
              <a:rPr lang="en-US" altLang="zh-TW" sz="3000" dirty="0">
                <a:ea typeface="新細明體" charset="-120"/>
              </a:rPr>
              <a:t>1%)</a:t>
            </a:r>
          </a:p>
          <a:p>
            <a:pPr lvl="1" eaLnBrk="1" hangingPunct="1">
              <a:spcBef>
                <a:spcPts val="600"/>
              </a:spcBef>
              <a:defRPr/>
            </a:pPr>
            <a:r>
              <a:rPr lang="en-US" altLang="zh-TW" sz="2600" dirty="0">
                <a:ea typeface="新細明體" charset="-120"/>
              </a:rPr>
              <a:t>The slope of the price-yield curve becomes steeper when the yield decreases, i.e., |slope| is inversely related to the current yield</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52400"/>
            <a:ext cx="9144000" cy="914400"/>
          </a:xfrm>
          <a:noFill/>
        </p:spPr>
        <p:txBody>
          <a:bodyPr/>
          <a:lstStyle/>
          <a:p>
            <a:pPr eaLnBrk="1" hangingPunct="1"/>
            <a:r>
              <a:rPr lang="en-US" altLang="zh-TW" sz="3600" dirty="0">
                <a:ea typeface="新細明體" charset="-120"/>
              </a:rPr>
              <a:t>Percentage Change in Bond Price as a Function of Change in YTM</a:t>
            </a:r>
          </a:p>
        </p:txBody>
      </p:sp>
      <p:pic>
        <p:nvPicPr>
          <p:cNvPr id="4" name="Picture 2"/>
          <p:cNvPicPr>
            <a:picLocks noChangeAspect="1" noChangeArrowheads="1"/>
          </p:cNvPicPr>
          <p:nvPr/>
        </p:nvPicPr>
        <p:blipFill>
          <a:blip r:embed="rId2"/>
          <a:srcRect/>
          <a:stretch>
            <a:fillRect/>
          </a:stretch>
        </p:blipFill>
        <p:spPr bwMode="auto">
          <a:xfrm>
            <a:off x="304800" y="1447800"/>
            <a:ext cx="8417541" cy="3748087"/>
          </a:xfrm>
          <a:prstGeom prst="rect">
            <a:avLst/>
          </a:prstGeom>
          <a:noFill/>
          <a:ln w="9525">
            <a:noFill/>
            <a:miter lim="800000"/>
            <a:headEnd/>
            <a:tailEnd/>
          </a:ln>
        </p:spPr>
      </p:pic>
      <p:sp>
        <p:nvSpPr>
          <p:cNvPr id="2" name="矩形 1">
            <a:extLst>
              <a:ext uri="{FF2B5EF4-FFF2-40B4-BE49-F238E27FC236}">
                <a16:creationId xmlns:a16="http://schemas.microsoft.com/office/drawing/2014/main" id="{6FBF8B05-53CF-4C90-A98A-1BFC0428F3F9}"/>
              </a:ext>
            </a:extLst>
          </p:cNvPr>
          <p:cNvSpPr/>
          <p:nvPr/>
        </p:nvSpPr>
        <p:spPr>
          <a:xfrm>
            <a:off x="304800" y="5530872"/>
            <a:ext cx="8153400" cy="1006429"/>
          </a:xfrm>
          <a:prstGeom prst="rect">
            <a:avLst/>
          </a:prstGeom>
        </p:spPr>
        <p:txBody>
          <a:bodyPr wrap="square">
            <a:spAutoFit/>
          </a:bodyPr>
          <a:lstStyle/>
          <a:p>
            <a:pPr marL="268288" lvl="1" indent="-268288" eaLnBrk="1" hangingPunct="1">
              <a:lnSpc>
                <a:spcPct val="99000"/>
              </a:lnSpc>
              <a:spcBef>
                <a:spcPts val="900"/>
              </a:spcBef>
              <a:buNone/>
              <a:defRPr/>
            </a:pPr>
            <a:r>
              <a:rPr lang="en-US" altLang="zh-TW" sz="2000" dirty="0">
                <a:latin typeface="+mn-lt"/>
              </a:rPr>
              <a:t>※ Explain the following four characteristics</a:t>
            </a:r>
            <a:r>
              <a:rPr lang="zh-TW" altLang="en-US" sz="2000" dirty="0">
                <a:latin typeface="+mn-lt"/>
              </a:rPr>
              <a:t> </a:t>
            </a:r>
            <a:r>
              <a:rPr lang="en-US" altLang="zh-TW" sz="2000" dirty="0">
                <a:latin typeface="+mn-lt"/>
              </a:rPr>
              <a:t>with the above figure, where the </a:t>
            </a:r>
            <a:r>
              <a:rPr lang="en-US" altLang="zh-TW" sz="2000" i="1" dirty="0">
                <a:latin typeface="+mn-lt"/>
              </a:rPr>
              <a:t>y</a:t>
            </a:r>
            <a:r>
              <a:rPr lang="en-US" altLang="zh-TW" sz="2000" dirty="0">
                <a:latin typeface="+mn-lt"/>
              </a:rPr>
              <a:t>-axis is normalized to be the percentage change in bond price and the </a:t>
            </a:r>
            <a:r>
              <a:rPr lang="en-US" altLang="zh-TW" sz="2000" i="1" dirty="0">
                <a:latin typeface="+mn-lt"/>
              </a:rPr>
              <a:t>x</a:t>
            </a:r>
            <a:r>
              <a:rPr lang="en-US" altLang="zh-TW" sz="2000" dirty="0">
                <a:latin typeface="+mn-lt"/>
              </a:rPr>
              <a:t>-axis represents the change in yield to maturity</a:t>
            </a:r>
            <a:endParaRPr lang="en-US" altLang="zh-TW" sz="2000" dirty="0">
              <a:latin typeface="+mn-lt"/>
              <a:ea typeface="新細明體"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838200"/>
            <a:ext cx="8839200" cy="5867400"/>
          </a:xfrm>
        </p:spPr>
        <p:txBody>
          <a:bodyPr lIns="90488" tIns="44450" rIns="90488" bIns="44450"/>
          <a:lstStyle/>
          <a:p>
            <a:pPr eaLnBrk="1" hangingPunct="1">
              <a:spcBef>
                <a:spcPts val="600"/>
              </a:spcBef>
              <a:buFont typeface="Wingdings" pitchFamily="2" charset="2"/>
              <a:buNone/>
              <a:defRPr/>
            </a:pPr>
            <a:r>
              <a:rPr lang="en-US" altLang="zh-TW" sz="3000" dirty="0">
                <a:ea typeface="新細明體" charset="-120"/>
              </a:rPr>
              <a:t>3. Long-term bonds tend to be more price sensitive than short-term bonds</a:t>
            </a:r>
          </a:p>
          <a:p>
            <a:pPr lvl="1" eaLnBrk="1" hangingPunct="1">
              <a:spcBef>
                <a:spcPts val="600"/>
              </a:spcBef>
              <a:defRPr/>
            </a:pPr>
            <a:r>
              <a:rPr lang="en-US" altLang="zh-TW" sz="2600" dirty="0">
                <a:ea typeface="新細明體" charset="-120"/>
              </a:rPr>
              <a:t>When computing bond prices, it is obvious that the impact of the IR change is more significant on the PVs of longer-maturity cash flows</a:t>
            </a:r>
          </a:p>
          <a:p>
            <a:pPr lvl="1" eaLnBrk="1" hangingPunct="1">
              <a:spcBef>
                <a:spcPts val="600"/>
              </a:spcBef>
              <a:defRPr/>
            </a:pPr>
            <a:r>
              <a:rPr lang="en-US" altLang="zh-TW" sz="2600" dirty="0">
                <a:ea typeface="新細明體" charset="-120"/>
              </a:rPr>
              <a:t>Bond </a:t>
            </a:r>
            <a:r>
              <a:rPr lang="en-US" altLang="zh-TW" sz="2600" i="1" dirty="0">
                <a:ea typeface="新細明體" charset="-120"/>
              </a:rPr>
              <a:t>A</a:t>
            </a:r>
            <a:r>
              <a:rPr lang="en-US" altLang="zh-TW" sz="2600" dirty="0">
                <a:ea typeface="新細明體" charset="-120"/>
              </a:rPr>
              <a:t> (12%, 5yr) vs. bond </a:t>
            </a:r>
            <a:r>
              <a:rPr lang="en-US" altLang="zh-TW" sz="2600" i="1" dirty="0">
                <a:ea typeface="新細明體" charset="-120"/>
              </a:rPr>
              <a:t>B</a:t>
            </a:r>
            <a:r>
              <a:rPr lang="en-US" altLang="zh-TW" sz="2600" dirty="0">
                <a:ea typeface="新細明體" charset="-120"/>
              </a:rPr>
              <a:t> (12%, 30yr) on 11-6</a:t>
            </a:r>
          </a:p>
          <a:p>
            <a:pPr eaLnBrk="1" hangingPunct="1">
              <a:spcBef>
                <a:spcPts val="600"/>
              </a:spcBef>
              <a:buFont typeface="Wingdings" pitchFamily="2" charset="2"/>
              <a:buNone/>
              <a:defRPr/>
            </a:pPr>
            <a:r>
              <a:rPr lang="en-US" altLang="zh-TW" sz="3000" dirty="0">
                <a:ea typeface="新細明體" charset="-120"/>
              </a:rPr>
              <a:t>4. Sensitivity of bond prices to yield changes increases at a decreasing rate as maturity increases</a:t>
            </a:r>
          </a:p>
          <a:p>
            <a:pPr lvl="1" eaLnBrk="1" hangingPunct="1">
              <a:spcBef>
                <a:spcPts val="600"/>
              </a:spcBef>
              <a:defRPr/>
            </a:pPr>
            <a:r>
              <a:rPr lang="en-US" altLang="zh-TW" sz="2600" dirty="0">
                <a:ea typeface="新細明體" charset="-120"/>
              </a:rPr>
              <a:t>The IR risk is less than proportional to bond maturity</a:t>
            </a:r>
          </a:p>
          <a:p>
            <a:pPr lvl="1" eaLnBrk="1" hangingPunct="1">
              <a:spcBef>
                <a:spcPts val="600"/>
              </a:spcBef>
              <a:defRPr/>
            </a:pPr>
            <a:r>
              <a:rPr lang="en-US" altLang="zh-TW" sz="2600" dirty="0">
                <a:ea typeface="新細明體" charset="-120"/>
              </a:rPr>
              <a:t>The maturity of Bond </a:t>
            </a:r>
            <a:r>
              <a:rPr lang="en-US" altLang="zh-TW" sz="2600" i="1" dirty="0">
                <a:ea typeface="新細明體" charset="-120"/>
              </a:rPr>
              <a:t>B</a:t>
            </a:r>
            <a:r>
              <a:rPr lang="en-US" altLang="zh-TW" sz="2600" dirty="0">
                <a:ea typeface="新細明體" charset="-120"/>
              </a:rPr>
              <a:t> is six times longer than that of bond </a:t>
            </a:r>
            <a:r>
              <a:rPr lang="en-US" altLang="zh-TW" sz="2600" i="1" dirty="0">
                <a:ea typeface="新細明體" charset="-120"/>
              </a:rPr>
              <a:t>A</a:t>
            </a:r>
            <a:r>
              <a:rPr lang="en-US" altLang="zh-TW" sz="2600" dirty="0">
                <a:ea typeface="新細明體" charset="-120"/>
              </a:rPr>
              <a:t>, but it has less than six times the IR sensitivity of bond </a:t>
            </a:r>
            <a:r>
              <a:rPr lang="en-US" altLang="zh-TW" sz="2600" i="1" dirty="0">
                <a:ea typeface="新細明體" charset="-120"/>
              </a:rPr>
              <a:t>A</a:t>
            </a:r>
            <a:r>
              <a:rPr lang="en-US" altLang="zh-TW" sz="2600" dirty="0">
                <a:ea typeface="新細明體" charset="-120"/>
              </a:rPr>
              <a:t> (yield </a:t>
            </a:r>
            <a:r>
              <a:rPr lang="zh-TW" altLang="en-US" sz="2600" dirty="0">
                <a:ea typeface="新細明體" charset="-120"/>
              </a:rPr>
              <a:t>↓ </a:t>
            </a:r>
            <a:r>
              <a:rPr lang="en-US" altLang="zh-TW" sz="2600" dirty="0">
                <a:ea typeface="新細明體" charset="-120"/>
              </a:rPr>
              <a:t>5%, </a:t>
            </a:r>
            <a:r>
              <a:rPr lang="en-US" altLang="zh-TW" sz="2600" i="1" dirty="0">
                <a:ea typeface="新細明體" charset="-120"/>
              </a:rPr>
              <a:t>A</a:t>
            </a:r>
            <a:r>
              <a:rPr lang="zh-TW" altLang="en-US" sz="2600" dirty="0">
                <a:ea typeface="新細明體" charset="-120"/>
              </a:rPr>
              <a:t> ↑ </a:t>
            </a:r>
            <a:r>
              <a:rPr lang="en-US" altLang="zh-TW" sz="2600" dirty="0">
                <a:ea typeface="新細明體" charset="-120"/>
              </a:rPr>
              <a:t>20% and </a:t>
            </a:r>
            <a:r>
              <a:rPr lang="en-US" altLang="zh-TW" sz="2600" i="1" dirty="0">
                <a:ea typeface="新細明體" charset="-120"/>
              </a:rPr>
              <a:t>B</a:t>
            </a:r>
            <a:r>
              <a:rPr lang="en-US" altLang="zh-TW" sz="2600" dirty="0">
                <a:ea typeface="新細明體" charset="-120"/>
              </a:rPr>
              <a:t> </a:t>
            </a:r>
            <a:r>
              <a:rPr lang="zh-TW" altLang="en-US" sz="2600" dirty="0">
                <a:ea typeface="新細明體" charset="-120"/>
              </a:rPr>
              <a:t>↑ </a:t>
            </a:r>
            <a:r>
              <a:rPr lang="en-US" altLang="zh-TW" sz="2600" dirty="0">
                <a:ea typeface="新細明體" charset="-120"/>
              </a:rPr>
              <a:t>75%) </a:t>
            </a:r>
            <a:endParaRPr lang="en-US" altLang="zh-TW" sz="2600" i="1" dirty="0">
              <a:ea typeface="新細明體" charset="-120"/>
            </a:endParaRPr>
          </a:p>
          <a:p>
            <a:pPr lvl="1" eaLnBrk="1" hangingPunct="1">
              <a:spcBef>
                <a:spcPts val="600"/>
              </a:spcBef>
              <a:defRPr/>
            </a:pPr>
            <a:endParaRPr lang="en-US" altLang="zh-TW" sz="2600" dirty="0">
              <a:ea typeface="新細明體" charset="-120"/>
            </a:endParaRPr>
          </a:p>
          <a:p>
            <a:pPr lvl="1" eaLnBrk="1" hangingPunct="1">
              <a:spcBef>
                <a:spcPts val="600"/>
              </a:spcBef>
              <a:defRPr/>
            </a:pPr>
            <a:endParaRPr lang="en-US" altLang="zh-TW" sz="2600" dirty="0">
              <a:ea typeface="新細明體" charset="-120"/>
            </a:endParaRPr>
          </a:p>
          <a:p>
            <a:pPr lvl="1" eaLnBrk="1" hangingPunct="1">
              <a:spcBef>
                <a:spcPts val="600"/>
              </a:spcBef>
              <a:defRPr/>
            </a:pPr>
            <a:endParaRPr lang="en-US" altLang="zh-TW" sz="2600" dirty="0">
              <a:ea typeface="新細明體" charset="-120"/>
            </a:endParaRPr>
          </a:p>
          <a:p>
            <a:pPr lvl="1" eaLnBrk="1" hangingPunct="1">
              <a:spcBef>
                <a:spcPts val="600"/>
              </a:spcBef>
              <a:defRPr/>
            </a:pPr>
            <a:endParaRPr lang="en-US" altLang="zh-TW" sz="2600" dirty="0">
              <a:ea typeface="新細明體" charset="-120"/>
            </a:endParaRPr>
          </a:p>
        </p:txBody>
      </p:sp>
      <p:sp>
        <p:nvSpPr>
          <p:cNvPr id="17411" name="Rectangle 2"/>
          <p:cNvSpPr>
            <a:spLocks noGrp="1" noChangeArrowheads="1"/>
          </p:cNvSpPr>
          <p:nvPr>
            <p:ph type="title"/>
          </p:nvPr>
        </p:nvSpPr>
        <p:spPr>
          <a:xfrm>
            <a:off x="0" y="76200"/>
            <a:ext cx="9144000" cy="723900"/>
          </a:xfrm>
          <a:noFill/>
        </p:spPr>
        <p:txBody>
          <a:bodyPr lIns="90488" tIns="44450" rIns="90488" bIns="44450" anchor="b"/>
          <a:lstStyle/>
          <a:p>
            <a:pPr eaLnBrk="1" hangingPunct="1"/>
            <a:r>
              <a:rPr lang="en-US" altLang="zh-TW" sz="3600" dirty="0">
                <a:ea typeface="新細明體" charset="-120"/>
              </a:rPr>
              <a:t>Six Characteristics for IR Sensitivity</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228600" y="914400"/>
            <a:ext cx="8686800" cy="5791200"/>
          </a:xfrm>
        </p:spPr>
        <p:txBody>
          <a:bodyPr/>
          <a:lstStyle/>
          <a:p>
            <a:pPr eaLnBrk="1" hangingPunct="1">
              <a:spcBef>
                <a:spcPts val="600"/>
              </a:spcBef>
              <a:buFont typeface="Wingdings" pitchFamily="2" charset="2"/>
              <a:buNone/>
              <a:defRPr/>
            </a:pPr>
            <a:r>
              <a:rPr lang="en-US" altLang="zh-TW" sz="3000" dirty="0">
                <a:ea typeface="新細明體" charset="-120"/>
              </a:rPr>
              <a:t>5. IR risk is inversely related to bond’s coupon rate</a:t>
            </a:r>
            <a:endParaRPr lang="en-US" altLang="zh-TW" sz="2600" dirty="0">
              <a:ea typeface="新細明體" charset="-120"/>
            </a:endParaRPr>
          </a:p>
          <a:p>
            <a:pPr lvl="1" eaLnBrk="1" hangingPunct="1">
              <a:spcBef>
                <a:spcPts val="600"/>
              </a:spcBef>
              <a:defRPr/>
            </a:pPr>
            <a:r>
              <a:rPr lang="en-US" altLang="zh-TW" sz="2600" dirty="0">
                <a:ea typeface="新細明體" charset="-120"/>
              </a:rPr>
              <a:t>Bond </a:t>
            </a:r>
            <a:r>
              <a:rPr lang="en-US" altLang="zh-TW" sz="2600" i="1" dirty="0">
                <a:ea typeface="新細明體" charset="-120"/>
              </a:rPr>
              <a:t>B</a:t>
            </a:r>
            <a:r>
              <a:rPr lang="en-US" altLang="zh-TW" sz="2600" dirty="0">
                <a:ea typeface="新細明體" charset="-120"/>
              </a:rPr>
              <a:t> (12%, 30yr) is less sensitive than bond </a:t>
            </a:r>
            <a:r>
              <a:rPr lang="en-US" altLang="zh-TW" sz="2600" i="1" dirty="0">
                <a:ea typeface="新細明體" charset="-120"/>
              </a:rPr>
              <a:t>C</a:t>
            </a:r>
            <a:r>
              <a:rPr lang="en-US" altLang="zh-TW" sz="2600" dirty="0">
                <a:ea typeface="新細明體" charset="-120"/>
              </a:rPr>
              <a:t> (3%, 30yr) to IR change on Slide 11-6</a:t>
            </a:r>
          </a:p>
          <a:p>
            <a:pPr lvl="1" eaLnBrk="1" hangingPunct="1">
              <a:spcBef>
                <a:spcPts val="600"/>
              </a:spcBef>
              <a:defRPr/>
            </a:pPr>
            <a:r>
              <a:rPr lang="en-US" altLang="zh-TW" sz="2600" dirty="0">
                <a:ea typeface="新細明體" charset="-120"/>
              </a:rPr>
              <a:t>Explained by analyzing the duration later</a:t>
            </a:r>
          </a:p>
          <a:p>
            <a:pPr eaLnBrk="1" hangingPunct="1">
              <a:spcBef>
                <a:spcPts val="600"/>
              </a:spcBef>
              <a:buFont typeface="Wingdings" pitchFamily="2" charset="2"/>
              <a:buNone/>
              <a:defRPr/>
            </a:pPr>
            <a:r>
              <a:rPr lang="en-US" altLang="zh-TW" sz="3000" dirty="0">
                <a:ea typeface="新細明體" charset="-120"/>
              </a:rPr>
              <a:t>6. IR risk of bonds is inversely related to the current level of the yield to maturity</a:t>
            </a:r>
          </a:p>
          <a:p>
            <a:pPr lvl="1" eaLnBrk="1" hangingPunct="1">
              <a:spcBef>
                <a:spcPts val="600"/>
              </a:spcBef>
              <a:defRPr/>
            </a:pPr>
            <a:r>
              <a:rPr lang="en-US" altLang="zh-TW" sz="2600" dirty="0">
                <a:ea typeface="新細明體" charset="-120"/>
              </a:rPr>
              <a:t>Bond </a:t>
            </a:r>
            <a:r>
              <a:rPr lang="en-US" altLang="zh-TW" sz="2600" i="1" dirty="0">
                <a:ea typeface="新細明體" charset="-120"/>
              </a:rPr>
              <a:t>C</a:t>
            </a:r>
            <a:r>
              <a:rPr lang="en-US" altLang="zh-TW" sz="2600" dirty="0">
                <a:ea typeface="新細明體" charset="-120"/>
              </a:rPr>
              <a:t> (at YTM=10%) is less sensitive than bond D (at YTM=6%) to IR change on Slide 11-6</a:t>
            </a:r>
          </a:p>
          <a:p>
            <a:pPr lvl="1" eaLnBrk="1" hangingPunct="1">
              <a:spcBef>
                <a:spcPts val="600"/>
              </a:spcBef>
              <a:defRPr/>
            </a:pPr>
            <a:r>
              <a:rPr lang="en-US" altLang="zh-TW" sz="2600" dirty="0">
                <a:ea typeface="新細明體" charset="-120"/>
              </a:rPr>
              <a:t>Explained by analyzing the duration later</a:t>
            </a:r>
          </a:p>
        </p:txBody>
      </p:sp>
      <p:sp>
        <p:nvSpPr>
          <p:cNvPr id="18435" name="Rectangle 2"/>
          <p:cNvSpPr>
            <a:spLocks noGrp="1" noChangeArrowheads="1"/>
          </p:cNvSpPr>
          <p:nvPr>
            <p:ph type="title"/>
          </p:nvPr>
        </p:nvSpPr>
        <p:spPr>
          <a:xfrm>
            <a:off x="0" y="76200"/>
            <a:ext cx="9144000" cy="723900"/>
          </a:xfrm>
          <a:noFill/>
        </p:spPr>
        <p:txBody>
          <a:bodyPr lIns="90488" tIns="44450" rIns="90488" bIns="44450" anchor="b"/>
          <a:lstStyle/>
          <a:p>
            <a:pPr eaLnBrk="1" hangingPunct="1"/>
            <a:r>
              <a:rPr lang="en-US" altLang="zh-TW" sz="3600" dirty="0">
                <a:ea typeface="新細明體" charset="-120"/>
              </a:rPr>
              <a:t>Characteristics for IR Sensitivity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76200"/>
            <a:ext cx="9144000" cy="762000"/>
          </a:xfrm>
          <a:noFill/>
        </p:spPr>
        <p:txBody>
          <a:bodyPr lIns="90488" tIns="44450" rIns="90488" bIns="44450" anchor="b"/>
          <a:lstStyle/>
          <a:p>
            <a:pPr eaLnBrk="1" hangingPunct="1"/>
            <a:r>
              <a:rPr lang="en-US" altLang="zh-TW">
                <a:ea typeface="新細明體" charset="-120"/>
              </a:rPr>
              <a:t>Duration</a:t>
            </a:r>
          </a:p>
        </p:txBody>
      </p:sp>
      <p:sp>
        <p:nvSpPr>
          <p:cNvPr id="16387" name="Rectangle 3"/>
          <p:cNvSpPr>
            <a:spLocks noGrp="1" noChangeArrowheads="1"/>
          </p:cNvSpPr>
          <p:nvPr>
            <p:ph type="body" sz="half" idx="1"/>
          </p:nvPr>
        </p:nvSpPr>
        <p:spPr>
          <a:xfrm>
            <a:off x="228600" y="914400"/>
            <a:ext cx="8839200" cy="5486400"/>
          </a:xfrm>
        </p:spPr>
        <p:txBody>
          <a:bodyPr lIns="90488" tIns="44450" rIns="90488" bIns="44450"/>
          <a:lstStyle/>
          <a:p>
            <a:pPr eaLnBrk="1" hangingPunct="1">
              <a:spcBef>
                <a:spcPts val="400"/>
              </a:spcBef>
              <a:buClr>
                <a:schemeClr val="tx1"/>
              </a:buClr>
              <a:defRPr/>
            </a:pPr>
            <a:r>
              <a:rPr lang="en-US" altLang="zh-TW" sz="3000" dirty="0">
                <a:ea typeface="新細明體" charset="-120"/>
              </a:rPr>
              <a:t>Duration (</a:t>
            </a:r>
            <a:r>
              <a:rPr lang="zh-TW" altLang="en-US" sz="3000" dirty="0">
                <a:ea typeface="新細明體" charset="-120"/>
              </a:rPr>
              <a:t>存續期間</a:t>
            </a:r>
            <a:r>
              <a:rPr lang="en-US" altLang="zh-TW" sz="3000" dirty="0">
                <a:ea typeface="新細明體" charset="-120"/>
              </a:rPr>
              <a:t>) (or called Macaulay duration) is a measure of the </a:t>
            </a:r>
            <a:r>
              <a:rPr lang="en-US" altLang="zh-TW" sz="3000" b="1" i="1" dirty="0">
                <a:ea typeface="新細明體" charset="-120"/>
              </a:rPr>
              <a:t>effective (or average) maturity</a:t>
            </a:r>
            <a:r>
              <a:rPr lang="en-US" altLang="zh-TW" sz="3000" i="1" dirty="0">
                <a:ea typeface="新細明體" charset="-120"/>
              </a:rPr>
              <a:t> </a:t>
            </a:r>
            <a:r>
              <a:rPr lang="en-US" altLang="zh-TW" sz="3000" dirty="0">
                <a:ea typeface="新細明體" charset="-120"/>
              </a:rPr>
              <a:t>to receive the payments of a bond</a:t>
            </a:r>
          </a:p>
          <a:p>
            <a:pPr lvl="1" eaLnBrk="1" hangingPunct="1">
              <a:spcBef>
                <a:spcPts val="400"/>
              </a:spcBef>
              <a:buClr>
                <a:schemeClr val="tx1"/>
              </a:buClr>
              <a:defRPr/>
            </a:pPr>
            <a:r>
              <a:rPr lang="en-US" altLang="zh-TW" sz="2600" dirty="0">
                <a:ea typeface="新細明體" charset="-120"/>
              </a:rPr>
              <a:t>It is defined as the weighted average of the time points for each payment of a bond</a:t>
            </a:r>
          </a:p>
          <a:p>
            <a:pPr lvl="1" eaLnBrk="1" hangingPunct="1">
              <a:spcBef>
                <a:spcPts val="400"/>
              </a:spcBef>
              <a:buClr>
                <a:schemeClr val="tx1"/>
              </a:buClr>
              <a:defRPr/>
            </a:pPr>
            <a:r>
              <a:rPr lang="en-US" altLang="zh-TW" sz="2600" dirty="0">
                <a:ea typeface="新細明體" charset="-120"/>
              </a:rPr>
              <a:t>The weight of each payment is the ratio of the present value of that payment over the bond price</a:t>
            </a:r>
          </a:p>
          <a:p>
            <a:pPr eaLnBrk="1" hangingPunct="1">
              <a:spcBef>
                <a:spcPts val="400"/>
              </a:spcBef>
              <a:buClr>
                <a:schemeClr val="tx1"/>
              </a:buClr>
              <a:defRPr/>
            </a:pPr>
            <a:endParaRPr lang="en-US" altLang="zh-TW" sz="3000" dirty="0">
              <a:ea typeface="新細明體" charset="-120"/>
            </a:endParaRPr>
          </a:p>
          <a:p>
            <a:pPr eaLnBrk="1" hangingPunct="1">
              <a:spcBef>
                <a:spcPts val="400"/>
              </a:spcBef>
              <a:buClr>
                <a:schemeClr val="tx1"/>
              </a:buClr>
              <a:defRPr/>
            </a:pPr>
            <a:endParaRPr lang="en-US" altLang="zh-TW" sz="3000" dirty="0">
              <a:ea typeface="新細明體" charset="-120"/>
            </a:endParaRPr>
          </a:p>
          <a:p>
            <a:pPr eaLnBrk="1" hangingPunct="1">
              <a:spcBef>
                <a:spcPts val="400"/>
              </a:spcBef>
              <a:buClr>
                <a:schemeClr val="tx1"/>
              </a:buClr>
              <a:defRPr/>
            </a:pPr>
            <a:endParaRPr lang="en-US" altLang="zh-TW" sz="3000" dirty="0">
              <a:ea typeface="新細明體" charset="-120"/>
            </a:endParaRPr>
          </a:p>
          <a:p>
            <a:pPr eaLnBrk="1" hangingPunct="1">
              <a:spcBef>
                <a:spcPts val="400"/>
              </a:spcBef>
              <a:buClr>
                <a:schemeClr val="tx1"/>
              </a:buClr>
              <a:defRPr/>
            </a:pPr>
            <a:endParaRPr lang="en-US" altLang="zh-TW" sz="2400" dirty="0">
              <a:ea typeface="新細明體" charset="-120"/>
            </a:endParaRPr>
          </a:p>
          <a:p>
            <a:pPr eaLnBrk="1" hangingPunct="1">
              <a:spcBef>
                <a:spcPts val="400"/>
              </a:spcBef>
              <a:buClr>
                <a:schemeClr val="tx1"/>
              </a:buClr>
              <a:buFont typeface="Wingdings" pitchFamily="2" charset="2"/>
              <a:buNone/>
              <a:defRPr/>
            </a:pPr>
            <a:r>
              <a:rPr lang="en-US" altLang="zh-TW" sz="3000" dirty="0">
                <a:ea typeface="新細明體" charset="-120"/>
              </a:rPr>
              <a:t>	</a:t>
            </a:r>
            <a:r>
              <a:rPr lang="en-US" altLang="zh-TW" sz="2000" dirty="0">
                <a:ea typeface="新細明體" charset="-120"/>
              </a:rPr>
              <a:t>(Note that the cash flows </a:t>
            </a:r>
            <a:r>
              <a:rPr lang="en-US" altLang="zh-TW" sz="2000" i="1" dirty="0">
                <a:ea typeface="新細明體" charset="-120"/>
              </a:rPr>
              <a:t>C</a:t>
            </a:r>
            <a:r>
              <a:rPr lang="en-US" altLang="zh-TW" sz="2000" i="1" baseline="-25000" dirty="0">
                <a:ea typeface="新細明體" charset="-120"/>
              </a:rPr>
              <a:t>t</a:t>
            </a:r>
            <a:r>
              <a:rPr lang="en-US" altLang="zh-TW" sz="2000" dirty="0">
                <a:ea typeface="新細明體" charset="-120"/>
              </a:rPr>
              <a:t> include both the coupon payments and the principal repayment)</a:t>
            </a:r>
          </a:p>
        </p:txBody>
      </p:sp>
      <p:graphicFrame>
        <p:nvGraphicFramePr>
          <p:cNvPr id="1026" name="Object 4"/>
          <p:cNvGraphicFramePr>
            <a:graphicFrameLocks noChangeAspect="1"/>
          </p:cNvGraphicFramePr>
          <p:nvPr>
            <p:extLst>
              <p:ext uri="{D42A27DB-BD31-4B8C-83A1-F6EECF244321}">
                <p14:modId xmlns:p14="http://schemas.microsoft.com/office/powerpoint/2010/main" val="1296580005"/>
              </p:ext>
            </p:extLst>
          </p:nvPr>
        </p:nvGraphicFramePr>
        <p:xfrm>
          <a:off x="838200" y="4114800"/>
          <a:ext cx="7543800" cy="1981200"/>
        </p:xfrm>
        <a:graphic>
          <a:graphicData uri="http://schemas.openxmlformats.org/presentationml/2006/ole">
            <mc:AlternateContent xmlns:mc="http://schemas.openxmlformats.org/markup-compatibility/2006">
              <mc:Choice xmlns:v="urn:schemas-microsoft-com:vml" Requires="v">
                <p:oleObj spid="_x0000_s1297" name="Equation" r:id="rId3" imgW="3771720" imgH="990360" progId="Equation.DSMT4">
                  <p:embed/>
                </p:oleObj>
              </mc:Choice>
              <mc:Fallback>
                <p:oleObj name="Equation" r:id="rId3" imgW="3771720" imgH="99036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14800"/>
                        <a:ext cx="7543800" cy="1981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theme/theme1.xml><?xml version="1.0" encoding="utf-8"?>
<a:theme xmlns:a="http://schemas.openxmlformats.org/drawingml/2006/main" name="Bamboo">
  <a:themeElements>
    <a:clrScheme name="Bamboo 6">
      <a:dk1>
        <a:srgbClr val="000000"/>
      </a:dk1>
      <a:lt1>
        <a:srgbClr val="CCCCFF"/>
      </a:lt1>
      <a:dk2>
        <a:srgbClr val="1B351B"/>
      </a:dk2>
      <a:lt2>
        <a:srgbClr val="CCCCFF"/>
      </a:lt2>
      <a:accent1>
        <a:srgbClr val="009999"/>
      </a:accent1>
      <a:accent2>
        <a:srgbClr val="CC9900"/>
      </a:accent2>
      <a:accent3>
        <a:srgbClr val="ABAEAB"/>
      </a:accent3>
      <a:accent4>
        <a:srgbClr val="AEAEDA"/>
      </a:accent4>
      <a:accent5>
        <a:srgbClr val="AACAC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Bamboo 5">
        <a:dk1>
          <a:srgbClr val="000000"/>
        </a:dk1>
        <a:lt1>
          <a:srgbClr val="CCCCFF"/>
        </a:lt1>
        <a:dk2>
          <a:srgbClr val="1B351B"/>
        </a:dk2>
        <a:lt2>
          <a:srgbClr val="CCCCFF"/>
        </a:lt2>
        <a:accent1>
          <a:srgbClr val="FFFFCC"/>
        </a:accent1>
        <a:accent2>
          <a:srgbClr val="CC9900"/>
        </a:accent2>
        <a:accent3>
          <a:srgbClr val="ABAEAB"/>
        </a:accent3>
        <a:accent4>
          <a:srgbClr val="AEAEDA"/>
        </a:accent4>
        <a:accent5>
          <a:srgbClr val="FFFFE2"/>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6">
        <a:dk1>
          <a:srgbClr val="000000"/>
        </a:dk1>
        <a:lt1>
          <a:srgbClr val="CCCCFF"/>
        </a:lt1>
        <a:dk2>
          <a:srgbClr val="1B351B"/>
        </a:dk2>
        <a:lt2>
          <a:srgbClr val="CCCCFF"/>
        </a:lt2>
        <a:accent1>
          <a:srgbClr val="009999"/>
        </a:accent1>
        <a:accent2>
          <a:srgbClr val="CC9900"/>
        </a:accent2>
        <a:accent3>
          <a:srgbClr val="ABAEAB"/>
        </a:accent3>
        <a:accent4>
          <a:srgbClr val="AEAEDA"/>
        </a:accent4>
        <a:accent5>
          <a:srgbClr val="AACAC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8710</TotalTime>
  <Words>3763</Words>
  <Application>Microsoft Office PowerPoint</Application>
  <PresentationFormat>如螢幕大小 (4:3)</PresentationFormat>
  <Paragraphs>262</Paragraphs>
  <Slides>44</Slides>
  <Notes>0</Notes>
  <HiddenSlides>0</HiddenSlides>
  <MMClips>0</MMClips>
  <ScaleCrop>false</ScaleCrop>
  <HeadingPairs>
    <vt:vector size="8" baseType="variant">
      <vt:variant>
        <vt:lpstr>使用字型</vt:lpstr>
      </vt:variant>
      <vt:variant>
        <vt:i4>6</vt:i4>
      </vt:variant>
      <vt:variant>
        <vt:lpstr>佈景主題</vt:lpstr>
      </vt:variant>
      <vt:variant>
        <vt:i4>2</vt:i4>
      </vt:variant>
      <vt:variant>
        <vt:lpstr>內嵌 OLE 伺服程式</vt:lpstr>
      </vt:variant>
      <vt:variant>
        <vt:i4>1</vt:i4>
      </vt:variant>
      <vt:variant>
        <vt:lpstr>投影片標題</vt:lpstr>
      </vt:variant>
      <vt:variant>
        <vt:i4>44</vt:i4>
      </vt:variant>
    </vt:vector>
  </HeadingPairs>
  <TitlesOfParts>
    <vt:vector size="53" baseType="lpstr">
      <vt:lpstr>Arial</vt:lpstr>
      <vt:lpstr>Arial Black</vt:lpstr>
      <vt:lpstr>Book Antiqua</vt:lpstr>
      <vt:lpstr>Cambria Math</vt:lpstr>
      <vt:lpstr>Times New Roman</vt:lpstr>
      <vt:lpstr>Wingdings</vt:lpstr>
      <vt:lpstr>Bamboo</vt:lpstr>
      <vt:lpstr>Beam</vt:lpstr>
      <vt:lpstr>Equation</vt:lpstr>
      <vt:lpstr>CHAPTER 11</vt:lpstr>
      <vt:lpstr>Learning Goals of Chapter 11</vt:lpstr>
      <vt:lpstr>PowerPoint 簡報</vt:lpstr>
      <vt:lpstr>Interest Rate Risk</vt:lpstr>
      <vt:lpstr>Six Characteristics for IR Sensitivity</vt:lpstr>
      <vt:lpstr>Percentage Change in Bond Price as a Function of Change in YTM</vt:lpstr>
      <vt:lpstr>Six Characteristics for IR Sensitivity</vt:lpstr>
      <vt:lpstr>Characteristics for IR Sensitivity</vt:lpstr>
      <vt:lpstr>Duration</vt:lpstr>
      <vt:lpstr>Duration Calculation</vt:lpstr>
      <vt:lpstr>Duration Measures the IR Risk</vt:lpstr>
      <vt:lpstr>Duration Measures the IR Risk</vt:lpstr>
      <vt:lpstr>Duration Measures the IR Risk</vt:lpstr>
      <vt:lpstr>Duration Measures the IR Risk</vt:lpstr>
      <vt:lpstr>Characteristics for Durations</vt:lpstr>
      <vt:lpstr>Duration as a Function of Maturity</vt:lpstr>
      <vt:lpstr>Durations for Perpetual Bonds</vt:lpstr>
      <vt:lpstr>Duration/Price Relationship</vt:lpstr>
      <vt:lpstr>Calculate Durations using Excel</vt:lpstr>
      <vt:lpstr>PowerPoint 簡報</vt:lpstr>
      <vt:lpstr>Immunization</vt:lpstr>
      <vt:lpstr>Duration Matching</vt:lpstr>
      <vt:lpstr>Duration Matching</vt:lpstr>
      <vt:lpstr>Duration Matching</vt:lpstr>
      <vt:lpstr>Duration Matching Immunization</vt:lpstr>
      <vt:lpstr>Duration Matching</vt:lpstr>
      <vt:lpstr>Duration Matching-rebalancing</vt:lpstr>
      <vt:lpstr>Duration Matching-rebalancing</vt:lpstr>
      <vt:lpstr>Duration Matching</vt:lpstr>
      <vt:lpstr>Duration Matching</vt:lpstr>
      <vt:lpstr>Growth of Invested Funds</vt:lpstr>
      <vt:lpstr>Cash flow matching</vt:lpstr>
      <vt:lpstr>Cash flow matching</vt:lpstr>
      <vt:lpstr>PowerPoint 簡報</vt:lpstr>
      <vt:lpstr>Limitations of Duration</vt:lpstr>
      <vt:lpstr>Bond Price Convexity</vt:lpstr>
      <vt:lpstr>Correction for Convexity</vt:lpstr>
      <vt:lpstr>Pricing Error from Convexity</vt:lpstr>
      <vt:lpstr>Pricing Error from Convexity</vt:lpstr>
      <vt:lpstr>Investors like convexity</vt:lpstr>
      <vt:lpstr>PowerPoint 簡報</vt:lpstr>
      <vt:lpstr>Swapping Strategies</vt:lpstr>
      <vt:lpstr>Swapping Strategies</vt:lpstr>
      <vt:lpstr>Swapping Strategies</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11</dc:title>
  <dc:creator>Jr-Yan Wang</dc:creator>
  <cp:lastModifiedBy>Jr-Yan</cp:lastModifiedBy>
  <cp:revision>787</cp:revision>
  <dcterms:created xsi:type="dcterms:W3CDTF">2000-02-10T20:34:07Z</dcterms:created>
  <dcterms:modified xsi:type="dcterms:W3CDTF">2023-11-28T14:06:59Z</dcterms:modified>
</cp:coreProperties>
</file>