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45"/>
  </p:notesMasterIdLst>
  <p:handoutMasterIdLst>
    <p:handoutMasterId r:id="rId46"/>
  </p:handoutMasterIdLst>
  <p:sldIdLst>
    <p:sldId id="257" r:id="rId3"/>
    <p:sldId id="335" r:id="rId4"/>
    <p:sldId id="305" r:id="rId5"/>
    <p:sldId id="286" r:id="rId6"/>
    <p:sldId id="327" r:id="rId7"/>
    <p:sldId id="345" r:id="rId8"/>
    <p:sldId id="306" r:id="rId9"/>
    <p:sldId id="339" r:id="rId10"/>
    <p:sldId id="336" r:id="rId11"/>
    <p:sldId id="328" r:id="rId12"/>
    <p:sldId id="307" r:id="rId13"/>
    <p:sldId id="340" r:id="rId14"/>
    <p:sldId id="329" r:id="rId15"/>
    <p:sldId id="341" r:id="rId16"/>
    <p:sldId id="330" r:id="rId17"/>
    <p:sldId id="288" r:id="rId18"/>
    <p:sldId id="308" r:id="rId19"/>
    <p:sldId id="309" r:id="rId20"/>
    <p:sldId id="310" r:id="rId21"/>
    <p:sldId id="311" r:id="rId22"/>
    <p:sldId id="312" r:id="rId23"/>
    <p:sldId id="313" r:id="rId24"/>
    <p:sldId id="289" r:id="rId25"/>
    <p:sldId id="338" r:id="rId26"/>
    <p:sldId id="342" r:id="rId27"/>
    <p:sldId id="315" r:id="rId28"/>
    <p:sldId id="331" r:id="rId29"/>
    <p:sldId id="334" r:id="rId30"/>
    <p:sldId id="322" r:id="rId31"/>
    <p:sldId id="299" r:id="rId32"/>
    <p:sldId id="332" r:id="rId33"/>
    <p:sldId id="317" r:id="rId34"/>
    <p:sldId id="337" r:id="rId35"/>
    <p:sldId id="323" r:id="rId36"/>
    <p:sldId id="302" r:id="rId37"/>
    <p:sldId id="343" r:id="rId38"/>
    <p:sldId id="277" r:id="rId39"/>
    <p:sldId id="333" r:id="rId40"/>
    <p:sldId id="320" r:id="rId41"/>
    <p:sldId id="344" r:id="rId42"/>
    <p:sldId id="324" r:id="rId43"/>
    <p:sldId id="325" r:id="rId44"/>
  </p:sldIdLst>
  <p:sldSz cx="9144000" cy="6858000" type="screen4x3"/>
  <p:notesSz cx="6858000" cy="9144000"/>
  <p:defaultTextStyle>
    <a:defPPr>
      <a:defRPr lang="en-US"/>
    </a:defPPr>
    <a:lvl1pPr algn="l" rtl="0" fontAlgn="base">
      <a:spcBef>
        <a:spcPct val="0"/>
      </a:spcBef>
      <a:spcAft>
        <a:spcPct val="0"/>
      </a:spcAft>
      <a:defRPr sz="4400" i="1" kern="1200">
        <a:solidFill>
          <a:srgbClr val="9999FF"/>
        </a:solidFill>
        <a:latin typeface="Arial Black" pitchFamily="34" charset="0"/>
        <a:ea typeface="+mn-ea"/>
        <a:cs typeface="+mn-cs"/>
      </a:defRPr>
    </a:lvl1pPr>
    <a:lvl2pPr marL="457200" algn="l" rtl="0" fontAlgn="base">
      <a:spcBef>
        <a:spcPct val="0"/>
      </a:spcBef>
      <a:spcAft>
        <a:spcPct val="0"/>
      </a:spcAft>
      <a:defRPr sz="4400" i="1" kern="1200">
        <a:solidFill>
          <a:srgbClr val="9999FF"/>
        </a:solidFill>
        <a:latin typeface="Arial Black" pitchFamily="34" charset="0"/>
        <a:ea typeface="+mn-ea"/>
        <a:cs typeface="+mn-cs"/>
      </a:defRPr>
    </a:lvl2pPr>
    <a:lvl3pPr marL="914400" algn="l" rtl="0" fontAlgn="base">
      <a:spcBef>
        <a:spcPct val="0"/>
      </a:spcBef>
      <a:spcAft>
        <a:spcPct val="0"/>
      </a:spcAft>
      <a:defRPr sz="4400" i="1" kern="1200">
        <a:solidFill>
          <a:srgbClr val="9999FF"/>
        </a:solidFill>
        <a:latin typeface="Arial Black" pitchFamily="34" charset="0"/>
        <a:ea typeface="+mn-ea"/>
        <a:cs typeface="+mn-cs"/>
      </a:defRPr>
    </a:lvl3pPr>
    <a:lvl4pPr marL="1371600" algn="l" rtl="0" fontAlgn="base">
      <a:spcBef>
        <a:spcPct val="0"/>
      </a:spcBef>
      <a:spcAft>
        <a:spcPct val="0"/>
      </a:spcAft>
      <a:defRPr sz="4400" i="1" kern="1200">
        <a:solidFill>
          <a:srgbClr val="9999FF"/>
        </a:solidFill>
        <a:latin typeface="Arial Black" pitchFamily="34" charset="0"/>
        <a:ea typeface="+mn-ea"/>
        <a:cs typeface="+mn-cs"/>
      </a:defRPr>
    </a:lvl4pPr>
    <a:lvl5pPr marL="1828800" algn="l" rtl="0" fontAlgn="base">
      <a:spcBef>
        <a:spcPct val="0"/>
      </a:spcBef>
      <a:spcAft>
        <a:spcPct val="0"/>
      </a:spcAft>
      <a:defRPr sz="4400" i="1" kern="1200">
        <a:solidFill>
          <a:srgbClr val="9999FF"/>
        </a:solidFill>
        <a:latin typeface="Arial Black" pitchFamily="34" charset="0"/>
        <a:ea typeface="+mn-ea"/>
        <a:cs typeface="+mn-cs"/>
      </a:defRPr>
    </a:lvl5pPr>
    <a:lvl6pPr marL="2286000" algn="l" defTabSz="914400" rtl="0" eaLnBrk="1" latinLnBrk="0" hangingPunct="1">
      <a:defRPr sz="4400" i="1" kern="1200">
        <a:solidFill>
          <a:srgbClr val="9999FF"/>
        </a:solidFill>
        <a:latin typeface="Arial Black" pitchFamily="34" charset="0"/>
        <a:ea typeface="+mn-ea"/>
        <a:cs typeface="+mn-cs"/>
      </a:defRPr>
    </a:lvl6pPr>
    <a:lvl7pPr marL="2743200" algn="l" defTabSz="914400" rtl="0" eaLnBrk="1" latinLnBrk="0" hangingPunct="1">
      <a:defRPr sz="4400" i="1" kern="1200">
        <a:solidFill>
          <a:srgbClr val="9999FF"/>
        </a:solidFill>
        <a:latin typeface="Arial Black" pitchFamily="34" charset="0"/>
        <a:ea typeface="+mn-ea"/>
        <a:cs typeface="+mn-cs"/>
      </a:defRPr>
    </a:lvl7pPr>
    <a:lvl8pPr marL="3200400" algn="l" defTabSz="914400" rtl="0" eaLnBrk="1" latinLnBrk="0" hangingPunct="1">
      <a:defRPr sz="4400" i="1" kern="1200">
        <a:solidFill>
          <a:srgbClr val="9999FF"/>
        </a:solidFill>
        <a:latin typeface="Arial Black" pitchFamily="34" charset="0"/>
        <a:ea typeface="+mn-ea"/>
        <a:cs typeface="+mn-cs"/>
      </a:defRPr>
    </a:lvl8pPr>
    <a:lvl9pPr marL="3657600" algn="l" defTabSz="914400" rtl="0" eaLnBrk="1" latinLnBrk="0" hangingPunct="1">
      <a:defRPr sz="4400" i="1" kern="1200">
        <a:solidFill>
          <a:srgbClr val="9999FF"/>
        </a:solidFill>
        <a:latin typeface="Arial Black" pitchFamily="34" charset="0"/>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2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008C"/>
    <a:srgbClr val="336600"/>
    <a:srgbClr val="996633"/>
    <a:srgbClr val="F8F8F8"/>
    <a:srgbClr val="777777"/>
    <a:srgbClr val="DDDDDD"/>
    <a:srgbClr val="006666"/>
    <a:srgbClr val="99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82" autoAdjust="0"/>
    <p:restoredTop sz="98142" autoAdjust="0"/>
  </p:normalViewPr>
  <p:slideViewPr>
    <p:cSldViewPr>
      <p:cViewPr varScale="1">
        <p:scale>
          <a:sx n="79" d="100"/>
          <a:sy n="79" d="100"/>
        </p:scale>
        <p:origin x="51" y="768"/>
      </p:cViewPr>
      <p:guideLst>
        <p:guide orient="horz" pos="1008"/>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44"/>
    </p:cViewPr>
  </p:sorterViewPr>
  <p:notesViewPr>
    <p:cSldViewPr>
      <p:cViewPr varScale="1">
        <p:scale>
          <a:sx n="85" d="100"/>
          <a:sy n="85" d="100"/>
        </p:scale>
        <p:origin x="3810" y="3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dirty="0">
                <a:solidFill>
                  <a:schemeClr val="tx1"/>
                </a:solidFill>
                <a:latin typeface="Times New Roman" pitchFamily="18" charset="0"/>
              </a:defRPr>
            </a:lvl1pPr>
          </a:lstStyle>
          <a:p>
            <a:pPr>
              <a:defRPr/>
            </a:pPr>
            <a:endParaRPr lang="en-US" altLang="zh-TW"/>
          </a:p>
        </p:txBody>
      </p:sp>
      <p:sp>
        <p:nvSpPr>
          <p:cNvPr id="68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dirty="0">
                <a:solidFill>
                  <a:schemeClr val="tx1"/>
                </a:solidFill>
                <a:latin typeface="Times New Roman" pitchFamily="18" charset="0"/>
              </a:defRPr>
            </a:lvl1pPr>
          </a:lstStyle>
          <a:p>
            <a:pPr>
              <a:defRPr/>
            </a:pPr>
            <a:endParaRPr lang="en-US" altLang="zh-TW"/>
          </a:p>
        </p:txBody>
      </p:sp>
      <p:sp>
        <p:nvSpPr>
          <p:cNvPr id="68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dirty="0">
                <a:solidFill>
                  <a:schemeClr val="tx1"/>
                </a:solidFill>
                <a:latin typeface="Times New Roman" pitchFamily="18" charset="0"/>
              </a:defRPr>
            </a:lvl1pPr>
          </a:lstStyle>
          <a:p>
            <a:pPr>
              <a:defRPr/>
            </a:pPr>
            <a:endParaRPr lang="en-US" altLang="zh-TW"/>
          </a:p>
        </p:txBody>
      </p:sp>
      <p:sp>
        <p:nvSpPr>
          <p:cNvPr id="68614" name="Text Box 6"/>
          <p:cNvSpPr txBox="1">
            <a:spLocks noChangeArrowheads="1"/>
          </p:cNvSpPr>
          <p:nvPr/>
        </p:nvSpPr>
        <p:spPr bwMode="auto">
          <a:xfrm>
            <a:off x="5486400" y="8610600"/>
            <a:ext cx="1371600" cy="457200"/>
          </a:xfrm>
          <a:prstGeom prst="rect">
            <a:avLst/>
          </a:prstGeom>
          <a:noFill/>
          <a:ln w="9525">
            <a:noFill/>
            <a:miter lim="800000"/>
            <a:headEnd/>
            <a:tailEnd/>
          </a:ln>
          <a:effectLst/>
        </p:spPr>
        <p:txBody>
          <a:bodyPr>
            <a:spAutoFit/>
          </a:bodyPr>
          <a:lstStyle/>
          <a:p>
            <a:pPr>
              <a:spcBef>
                <a:spcPct val="50000"/>
              </a:spcBef>
              <a:defRPr/>
            </a:pPr>
            <a:endParaRPr lang="zh-TW" altLang="zh-TW" sz="2400" i="0">
              <a:solidFill>
                <a:schemeClr val="tx1"/>
              </a:solidFill>
              <a:latin typeface="Arial" charset="0"/>
            </a:endParaRPr>
          </a:p>
        </p:txBody>
      </p:sp>
      <p:sp>
        <p:nvSpPr>
          <p:cNvPr id="68615" name="Text Box 7"/>
          <p:cNvSpPr txBox="1">
            <a:spLocks noChangeArrowheads="1"/>
          </p:cNvSpPr>
          <p:nvPr/>
        </p:nvSpPr>
        <p:spPr bwMode="auto">
          <a:xfrm>
            <a:off x="6019800" y="8640763"/>
            <a:ext cx="1600200" cy="274637"/>
          </a:xfrm>
          <a:prstGeom prst="rect">
            <a:avLst/>
          </a:prstGeom>
          <a:noFill/>
          <a:ln w="9525">
            <a:noFill/>
            <a:miter lim="800000"/>
            <a:headEnd/>
            <a:tailEnd/>
          </a:ln>
          <a:effectLst/>
        </p:spPr>
        <p:txBody>
          <a:bodyPr wrap="square">
            <a:spAutoFit/>
          </a:bodyPr>
          <a:lstStyle/>
          <a:p>
            <a:pPr>
              <a:spcBef>
                <a:spcPct val="50000"/>
              </a:spcBef>
              <a:defRPr/>
            </a:pPr>
            <a:r>
              <a:rPr lang="en-US" altLang="zh-TW" sz="1200" i="0" dirty="0">
                <a:solidFill>
                  <a:schemeClr val="tx1"/>
                </a:solidFill>
                <a:latin typeface="Arial" charset="0"/>
              </a:rPr>
              <a:t>9-</a:t>
            </a:r>
            <a:fld id="{12490176-009E-4B18-B6F8-E80722D6B7BC}" type="slidenum">
              <a:rPr lang="en-US" altLang="zh-TW" sz="1200" i="0">
                <a:solidFill>
                  <a:schemeClr val="tx1"/>
                </a:solidFill>
                <a:latin typeface="Arial" charset="0"/>
              </a:rPr>
              <a:pPr>
                <a:spcBef>
                  <a:spcPct val="50000"/>
                </a:spcBef>
                <a:defRPr/>
              </a:pPr>
              <a:t>‹#›</a:t>
            </a:fld>
            <a:endParaRPr lang="en-US" altLang="zh-TW" sz="1200" i="0" dirty="0">
              <a:solidFill>
                <a:schemeClr val="tx1"/>
              </a:solidFill>
              <a:latin typeface="Arial" charset="0"/>
            </a:endParaRPr>
          </a:p>
        </p:txBody>
      </p:sp>
    </p:spTree>
    <p:extLst>
      <p:ext uri="{BB962C8B-B14F-4D97-AF65-F5344CB8AC3E}">
        <p14:creationId xmlns:p14="http://schemas.microsoft.com/office/powerpoint/2010/main" val="263651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dirty="0">
                <a:solidFill>
                  <a:schemeClr val="tx1"/>
                </a:solidFill>
                <a:latin typeface="Times New Roman" pitchFamily="18" charset="0"/>
              </a:defRPr>
            </a:lvl1pPr>
          </a:lstStyle>
          <a:p>
            <a:pPr>
              <a:defRPr/>
            </a:pPr>
            <a:endParaRPr lang="en-US" altLang="zh-TW"/>
          </a:p>
        </p:txBody>
      </p:sp>
      <p:sp>
        <p:nvSpPr>
          <p:cNvPr id="245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dirty="0">
                <a:solidFill>
                  <a:schemeClr val="tx1"/>
                </a:solidFill>
                <a:latin typeface="Times New Roman" pitchFamily="18" charset="0"/>
              </a:defRPr>
            </a:lvl1pPr>
          </a:lstStyle>
          <a:p>
            <a:pPr>
              <a:defRPr/>
            </a:pPr>
            <a:endParaRPr lang="en-US" altLang="zh-TW"/>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245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dirty="0">
                <a:solidFill>
                  <a:schemeClr val="tx1"/>
                </a:solidFill>
                <a:latin typeface="Times New Roman" pitchFamily="18" charset="0"/>
              </a:defRPr>
            </a:lvl1pPr>
          </a:lstStyle>
          <a:p>
            <a:pPr>
              <a:defRPr/>
            </a:pPr>
            <a:endParaRPr lang="en-US" altLang="zh-TW"/>
          </a:p>
        </p:txBody>
      </p:sp>
      <p:sp>
        <p:nvSpPr>
          <p:cNvPr id="245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itchFamily="18" charset="0"/>
              </a:defRPr>
            </a:lvl1pPr>
          </a:lstStyle>
          <a:p>
            <a:pPr>
              <a:defRPr/>
            </a:pPr>
            <a:fld id="{7BE4988C-60EC-4761-9298-BD2759317003}" type="slidenum">
              <a:rPr lang="en-US" altLang="zh-TW"/>
              <a:pPr>
                <a:defRPr/>
              </a:pPr>
              <a:t>‹#›</a:t>
            </a:fld>
            <a:endParaRPr lang="en-US" altLang="zh-TW" dirty="0"/>
          </a:p>
        </p:txBody>
      </p:sp>
    </p:spTree>
    <p:extLst>
      <p:ext uri="{BB962C8B-B14F-4D97-AF65-F5344CB8AC3E}">
        <p14:creationId xmlns:p14="http://schemas.microsoft.com/office/powerpoint/2010/main" val="17509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i="1">
                <a:solidFill>
                  <a:srgbClr val="9999FF"/>
                </a:solidFill>
                <a:latin typeface="Arial Black" pitchFamily="34" charset="0"/>
              </a:defRPr>
            </a:lvl1pPr>
            <a:lvl2pPr marL="742950" indent="-285750" eaLnBrk="0" hangingPunct="0">
              <a:defRPr sz="4400" i="1">
                <a:solidFill>
                  <a:srgbClr val="9999FF"/>
                </a:solidFill>
                <a:latin typeface="Arial Black" pitchFamily="34" charset="0"/>
              </a:defRPr>
            </a:lvl2pPr>
            <a:lvl3pPr marL="1143000" indent="-228600" eaLnBrk="0" hangingPunct="0">
              <a:defRPr sz="4400" i="1">
                <a:solidFill>
                  <a:srgbClr val="9999FF"/>
                </a:solidFill>
                <a:latin typeface="Arial Black" pitchFamily="34" charset="0"/>
              </a:defRPr>
            </a:lvl3pPr>
            <a:lvl4pPr marL="1600200" indent="-228600" eaLnBrk="0" hangingPunct="0">
              <a:defRPr sz="4400" i="1">
                <a:solidFill>
                  <a:srgbClr val="9999FF"/>
                </a:solidFill>
                <a:latin typeface="Arial Black" pitchFamily="34" charset="0"/>
              </a:defRPr>
            </a:lvl4pPr>
            <a:lvl5pPr marL="2057400" indent="-228600" eaLnBrk="0" hangingPunct="0">
              <a:defRPr sz="4400" i="1">
                <a:solidFill>
                  <a:srgbClr val="9999FF"/>
                </a:solidFill>
                <a:latin typeface="Arial Black" pitchFamily="34" charset="0"/>
              </a:defRPr>
            </a:lvl5pPr>
            <a:lvl6pPr marL="2514600" indent="-228600" eaLnBrk="0" fontAlgn="base" hangingPunct="0">
              <a:spcBef>
                <a:spcPct val="0"/>
              </a:spcBef>
              <a:spcAft>
                <a:spcPct val="0"/>
              </a:spcAft>
              <a:defRPr sz="4400" i="1">
                <a:solidFill>
                  <a:srgbClr val="9999FF"/>
                </a:solidFill>
                <a:latin typeface="Arial Black" pitchFamily="34" charset="0"/>
              </a:defRPr>
            </a:lvl6pPr>
            <a:lvl7pPr marL="2971800" indent="-228600" eaLnBrk="0" fontAlgn="base" hangingPunct="0">
              <a:spcBef>
                <a:spcPct val="0"/>
              </a:spcBef>
              <a:spcAft>
                <a:spcPct val="0"/>
              </a:spcAft>
              <a:defRPr sz="4400" i="1">
                <a:solidFill>
                  <a:srgbClr val="9999FF"/>
                </a:solidFill>
                <a:latin typeface="Arial Black" pitchFamily="34" charset="0"/>
              </a:defRPr>
            </a:lvl7pPr>
            <a:lvl8pPr marL="3429000" indent="-228600" eaLnBrk="0" fontAlgn="base" hangingPunct="0">
              <a:spcBef>
                <a:spcPct val="0"/>
              </a:spcBef>
              <a:spcAft>
                <a:spcPct val="0"/>
              </a:spcAft>
              <a:defRPr sz="4400" i="1">
                <a:solidFill>
                  <a:srgbClr val="9999FF"/>
                </a:solidFill>
                <a:latin typeface="Arial Black" pitchFamily="34" charset="0"/>
              </a:defRPr>
            </a:lvl8pPr>
            <a:lvl9pPr marL="3886200" indent="-228600" eaLnBrk="0" fontAlgn="base" hangingPunct="0">
              <a:spcBef>
                <a:spcPct val="0"/>
              </a:spcBef>
              <a:spcAft>
                <a:spcPct val="0"/>
              </a:spcAft>
              <a:defRPr sz="4400" i="1">
                <a:solidFill>
                  <a:srgbClr val="9999FF"/>
                </a:solidFill>
                <a:latin typeface="Arial Black" pitchFamily="34" charset="0"/>
              </a:defRPr>
            </a:lvl9pPr>
          </a:lstStyle>
          <a:p>
            <a:pPr eaLnBrk="1" hangingPunct="1"/>
            <a:fld id="{FF8C6A10-CEA9-4C68-AC5E-D243C9362809}" type="slidenum">
              <a:rPr lang="en-US" altLang="zh-TW" sz="1200" i="0" smtClean="0">
                <a:solidFill>
                  <a:schemeClr val="tx1"/>
                </a:solidFill>
                <a:latin typeface="Times New Roman" pitchFamily="18" charset="0"/>
              </a:rPr>
              <a:pPr eaLnBrk="1" hangingPunct="1"/>
              <a:t>3</a:t>
            </a:fld>
            <a:endParaRPr lang="en-US" altLang="zh-TW" sz="1200" i="0">
              <a:solidFill>
                <a:schemeClr val="tx1"/>
              </a:solidFill>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extLst>
      <p:ext uri="{BB962C8B-B14F-4D97-AF65-F5344CB8AC3E}">
        <p14:creationId xmlns:p14="http://schemas.microsoft.com/office/powerpoint/2010/main" val="2058289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shadeToTitle="1">
        <a:gradFill rotWithShape="0">
          <a:gsLst>
            <a:gs pos="0">
              <a:srgbClr val="234669"/>
            </a:gs>
            <a:gs pos="100000">
              <a:srgbClr val="102031"/>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47800" y="1158875"/>
            <a:ext cx="6248400" cy="1431925"/>
          </a:xfrm>
        </p:spPr>
        <p:txBody>
          <a:bodyPr anchor="b">
            <a:spAutoFit/>
          </a:bodyPr>
          <a:lstStyle>
            <a:lvl1pPr>
              <a:defRPr/>
            </a:lvl1pPr>
          </a:lstStyle>
          <a:p>
            <a:r>
              <a:rPr lang="en-US" altLang="zh-TW"/>
              <a:t>Click to edit Master title style</a:t>
            </a:r>
          </a:p>
        </p:txBody>
      </p:sp>
      <p:sp>
        <p:nvSpPr>
          <p:cNvPr id="2051" name="Rectangle 3"/>
          <p:cNvSpPr>
            <a:spLocks noGrp="1" noChangeArrowheads="1"/>
          </p:cNvSpPr>
          <p:nvPr>
            <p:ph type="subTitle" idx="1"/>
          </p:nvPr>
        </p:nvSpPr>
        <p:spPr>
          <a:xfrm>
            <a:off x="1600200" y="3429000"/>
            <a:ext cx="6019800" cy="1752600"/>
          </a:xfrm>
          <a:ln w="9525"/>
        </p:spPr>
        <p:txBody>
          <a:bodyPr/>
          <a:lstStyle>
            <a:lvl1pPr marL="0" indent="0" algn="ctr">
              <a:buFontTx/>
              <a:buNone/>
              <a:defRPr/>
            </a:lvl1pPr>
          </a:lstStyle>
          <a:p>
            <a:r>
              <a:rPr lang="en-US" altLang="zh-TW"/>
              <a:t>Click to edit Master subtitle style</a:t>
            </a:r>
          </a:p>
        </p:txBody>
      </p:sp>
    </p:spTree>
    <p:extLst>
      <p:ext uri="{BB962C8B-B14F-4D97-AF65-F5344CB8AC3E}">
        <p14:creationId xmlns:p14="http://schemas.microsoft.com/office/powerpoint/2010/main" val="337899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100967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381000"/>
            <a:ext cx="2057400" cy="58674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381000" y="381000"/>
            <a:ext cx="6019800" cy="58674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702521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5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750" y="0"/>
            <a:ext cx="91757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2"/>
          <p:cNvSpPr>
            <a:spLocks noChangeShapeType="1"/>
          </p:cNvSpPr>
          <p:nvPr userDrawn="1"/>
        </p:nvSpPr>
        <p:spPr bwMode="auto">
          <a:xfrm flipV="1">
            <a:off x="2590800" y="3352800"/>
            <a:ext cx="6248400" cy="0"/>
          </a:xfrm>
          <a:prstGeom prst="line">
            <a:avLst/>
          </a:prstGeom>
          <a:noFill/>
          <a:ln w="9525">
            <a:solidFill>
              <a:srgbClr val="800000"/>
            </a:solidFill>
            <a:prstDash val="lgDash"/>
            <a:round/>
            <a:headEnd/>
            <a:tailEnd/>
          </a:ln>
          <a:effectLst/>
        </p:spPr>
        <p:txBody>
          <a:bodyPr/>
          <a:lstStyle/>
          <a:p>
            <a:pPr>
              <a:defRPr/>
            </a:pPr>
            <a:endParaRPr lang="zh-TW" altLang="en-US"/>
          </a:p>
        </p:txBody>
      </p:sp>
      <p:sp>
        <p:nvSpPr>
          <p:cNvPr id="94256" name="Rectangle 48"/>
          <p:cNvSpPr>
            <a:spLocks noGrp="1" noChangeArrowheads="1"/>
          </p:cNvSpPr>
          <p:nvPr>
            <p:ph type="subTitle" sz="quarter" idx="1"/>
          </p:nvPr>
        </p:nvSpPr>
        <p:spPr>
          <a:xfrm>
            <a:off x="2667000" y="3352800"/>
            <a:ext cx="6400800" cy="1752600"/>
          </a:xfrm>
        </p:spPr>
        <p:txBody>
          <a:bodyPr/>
          <a:lstStyle>
            <a:lvl1pPr marL="0" indent="0" algn="ctr">
              <a:buFont typeface="Wingdings" pitchFamily="2" charset="2"/>
              <a:buNone/>
              <a:defRPr sz="3600">
                <a:effectLst/>
              </a:defRPr>
            </a:lvl1pPr>
          </a:lstStyle>
          <a:p>
            <a:r>
              <a:rPr lang="en-US" altLang="zh-TW"/>
              <a:t>Click to edit Master subtitle style</a:t>
            </a:r>
          </a:p>
        </p:txBody>
      </p:sp>
      <p:sp>
        <p:nvSpPr>
          <p:cNvPr id="94257" name="Rectangle 49"/>
          <p:cNvSpPr>
            <a:spLocks noGrp="1" noChangeArrowheads="1"/>
          </p:cNvSpPr>
          <p:nvPr>
            <p:ph type="ctrTitle" sz="quarter"/>
          </p:nvPr>
        </p:nvSpPr>
        <p:spPr>
          <a:xfrm>
            <a:off x="-31750" y="3276600"/>
            <a:ext cx="1905000" cy="3429000"/>
          </a:xfrm>
        </p:spPr>
        <p:txBody>
          <a:bodyPr vert="eaVert" anchor="b" anchorCtr="1"/>
          <a:lstStyle>
            <a:lvl1pPr>
              <a:defRPr sz="4400"/>
            </a:lvl1pPr>
          </a:lstStyle>
          <a:p>
            <a:r>
              <a:rPr lang="en-US" altLang="zh-TW"/>
              <a:t>CLICK TO EDIT MASTER TITLE STYLE</a:t>
            </a:r>
          </a:p>
        </p:txBody>
      </p:sp>
    </p:spTree>
    <p:extLst>
      <p:ext uri="{BB962C8B-B14F-4D97-AF65-F5344CB8AC3E}">
        <p14:creationId xmlns:p14="http://schemas.microsoft.com/office/powerpoint/2010/main" val="2849182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400961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330432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578339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31320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2814251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751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19868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994733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63971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663096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38100"/>
            <a:ext cx="2286000" cy="61690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38100"/>
            <a:ext cx="6705600" cy="61690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843195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38100"/>
            <a:ext cx="91440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84701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369437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676400"/>
            <a:ext cx="3848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86300" y="1676400"/>
            <a:ext cx="3848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7942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9779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859596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661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63874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498202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102031"/>
            </a:gs>
            <a:gs pos="100000">
              <a:srgbClr val="234669"/>
            </a:gs>
          </a:gsLst>
          <a:path path="shape">
            <a:fillToRect l="50000" t="50000" r="50000" b="50000"/>
          </a:path>
        </a:gradFill>
        <a:effectLst/>
      </p:bgPr>
    </p:bg>
    <p:spTree>
      <p:nvGrpSpPr>
        <p:cNvPr id="1" name=""/>
        <p:cNvGrpSpPr/>
        <p:nvPr/>
      </p:nvGrpSpPr>
      <p:grpSpPr>
        <a:xfrm>
          <a:off x="0" y="0"/>
          <a:ext cx="0" cy="0"/>
          <a:chOff x="0" y="0"/>
          <a:chExt cx="0" cy="0"/>
        </a:xfrm>
      </p:grpSpPr>
      <p:sp>
        <p:nvSpPr>
          <p:cNvPr id="4098" name="Rectangle 9"/>
          <p:cNvSpPr>
            <a:spLocks noGrp="1" noChangeArrowheads="1"/>
          </p:cNvSpPr>
          <p:nvPr>
            <p:ph type="body" idx="1"/>
          </p:nvPr>
        </p:nvSpPr>
        <p:spPr bwMode="auto">
          <a:xfrm>
            <a:off x="685800" y="16764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4099" name="Rectangle 22"/>
          <p:cNvSpPr>
            <a:spLocks noGrp="1" noChangeArrowheads="1"/>
          </p:cNvSpPr>
          <p:nvPr>
            <p:ph type="title"/>
          </p:nvPr>
        </p:nvSpPr>
        <p:spPr bwMode="auto">
          <a:xfrm>
            <a:off x="3810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048" name="Rectangle 24"/>
          <p:cNvSpPr>
            <a:spLocks noChangeArrowheads="1"/>
          </p:cNvSpPr>
          <p:nvPr userDrawn="1"/>
        </p:nvSpPr>
        <p:spPr bwMode="auto">
          <a:xfrm>
            <a:off x="161925" y="6403975"/>
            <a:ext cx="2133600" cy="271463"/>
          </a:xfrm>
          <a:prstGeom prst="rect">
            <a:avLst/>
          </a:prstGeom>
          <a:noFill/>
          <a:ln w="12700">
            <a:noFill/>
            <a:miter lim="800000"/>
            <a:headEnd/>
            <a:tailEnd/>
          </a:ln>
          <a:effectLst/>
        </p:spPr>
        <p:txBody>
          <a:bodyPr lIns="90488" tIns="44450" rIns="90488" bIns="44450">
            <a:spAutoFit/>
          </a:bodyPr>
          <a:lstStyle/>
          <a:p>
            <a:pPr eaLnBrk="0" hangingPunct="0">
              <a:defRPr/>
            </a:pPr>
            <a:r>
              <a:rPr lang="zh-TW" altLang="en-US" sz="1200" b="1">
                <a:solidFill>
                  <a:srgbClr val="006699"/>
                </a:solidFill>
                <a:latin typeface="Book Antiqua" pitchFamily="18" charset="0"/>
                <a:ea typeface="新細明體" charset="-120"/>
              </a:rPr>
              <a:t>       </a:t>
            </a:r>
            <a:r>
              <a:rPr lang="en-US" altLang="zh-TW" sz="1200" b="1" dirty="0">
                <a:solidFill>
                  <a:srgbClr val="006699"/>
                </a:solidFill>
                <a:latin typeface="Book Antiqua" pitchFamily="18" charset="0"/>
                <a:ea typeface="新細明體" charset="-120"/>
              </a:rPr>
              <a:t>McGraw-Hill/Irwin</a:t>
            </a:r>
          </a:p>
        </p:txBody>
      </p:sp>
      <p:sp>
        <p:nvSpPr>
          <p:cNvPr id="1049" name="Text Box 25"/>
          <p:cNvSpPr txBox="1">
            <a:spLocks noChangeArrowheads="1"/>
          </p:cNvSpPr>
          <p:nvPr userDrawn="1"/>
        </p:nvSpPr>
        <p:spPr bwMode="auto">
          <a:xfrm>
            <a:off x="3286125" y="6448425"/>
            <a:ext cx="5857875" cy="255588"/>
          </a:xfrm>
          <a:prstGeom prst="rect">
            <a:avLst/>
          </a:prstGeom>
          <a:noFill/>
          <a:ln w="9525">
            <a:noFill/>
            <a:miter lim="800000"/>
            <a:headEnd/>
            <a:tailEnd/>
          </a:ln>
          <a:effectLst/>
        </p:spPr>
        <p:txBody>
          <a:bodyPr lIns="71731" tIns="35866" rIns="71731" bIns="35866">
            <a:spAutoFit/>
          </a:bodyPr>
          <a:lstStyle/>
          <a:p>
            <a:pPr eaLnBrk="0" hangingPunct="0">
              <a:defRPr/>
            </a:pPr>
            <a:r>
              <a:rPr lang="zh-TW" altLang="en-US" sz="1200" b="1">
                <a:solidFill>
                  <a:srgbClr val="006699"/>
                </a:solidFill>
                <a:latin typeface="Book Antiqua" pitchFamily="18" charset="0"/>
                <a:ea typeface="新細明體" charset="-120"/>
              </a:rPr>
              <a:t>                         </a:t>
            </a:r>
            <a:r>
              <a:rPr lang="en-US" altLang="zh-TW" sz="1200" b="1" dirty="0">
                <a:solidFill>
                  <a:srgbClr val="006699"/>
                </a:solidFill>
                <a:latin typeface="Book Antiqua" pitchFamily="18" charset="0"/>
                <a:ea typeface="新細明體" charset="-120"/>
              </a:rPr>
              <a:t>© 2004 The McGraw-Hill Companies, Inc., All Rights Reserved.      </a:t>
            </a:r>
            <a:endParaRPr lang="en-US" altLang="zh-TW" sz="1200" b="1" i="0" dirty="0">
              <a:solidFill>
                <a:srgbClr val="006699"/>
              </a:solidFill>
              <a:latin typeface="Book Antiqua" pitchFamily="18" charset="0"/>
              <a:ea typeface="新細明體" charset="-120"/>
            </a:endParaRPr>
          </a:p>
        </p:txBody>
      </p:sp>
    </p:spTree>
  </p:cSld>
  <p:clrMap bg1="lt1" tx1="dk1" bg2="lt2" tx2="dk2" accent1="accent1" accent2="accent2" accent3="accent3" accent4="accent4" accent5="accent5" accent6="accent6" hlink="hlink" folHlink="folHlink"/>
  <p:sldLayoutIdLst>
    <p:sldLayoutId id="2147484296"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Lst>
  <p:txStyles>
    <p:titleStyle>
      <a:lvl1pPr algn="ctr" rtl="0" eaLnBrk="0" fontAlgn="base" hangingPunct="0">
        <a:spcBef>
          <a:spcPct val="0"/>
        </a:spcBef>
        <a:spcAft>
          <a:spcPct val="0"/>
        </a:spcAft>
        <a:defRPr sz="4400">
          <a:solidFill>
            <a:srgbClr val="9999FF"/>
          </a:solidFill>
          <a:latin typeface="+mj-lt"/>
          <a:ea typeface="+mj-ea"/>
          <a:cs typeface="+mj-cs"/>
        </a:defRPr>
      </a:lvl1pPr>
      <a:lvl2pPr algn="ctr" rtl="0" eaLnBrk="0" fontAlgn="base" hangingPunct="0">
        <a:spcBef>
          <a:spcPct val="0"/>
        </a:spcBef>
        <a:spcAft>
          <a:spcPct val="0"/>
        </a:spcAft>
        <a:defRPr sz="4400">
          <a:solidFill>
            <a:srgbClr val="9999FF"/>
          </a:solidFill>
          <a:latin typeface="Arial Black" pitchFamily="34" charset="0"/>
        </a:defRPr>
      </a:lvl2pPr>
      <a:lvl3pPr algn="ctr" rtl="0" eaLnBrk="0" fontAlgn="base" hangingPunct="0">
        <a:spcBef>
          <a:spcPct val="0"/>
        </a:spcBef>
        <a:spcAft>
          <a:spcPct val="0"/>
        </a:spcAft>
        <a:defRPr sz="4400">
          <a:solidFill>
            <a:srgbClr val="9999FF"/>
          </a:solidFill>
          <a:latin typeface="Arial Black" pitchFamily="34" charset="0"/>
        </a:defRPr>
      </a:lvl3pPr>
      <a:lvl4pPr algn="ctr" rtl="0" eaLnBrk="0" fontAlgn="base" hangingPunct="0">
        <a:spcBef>
          <a:spcPct val="0"/>
        </a:spcBef>
        <a:spcAft>
          <a:spcPct val="0"/>
        </a:spcAft>
        <a:defRPr sz="4400">
          <a:solidFill>
            <a:srgbClr val="9999FF"/>
          </a:solidFill>
          <a:latin typeface="Arial Black" pitchFamily="34" charset="0"/>
        </a:defRPr>
      </a:lvl4pPr>
      <a:lvl5pPr algn="ctr" rtl="0" eaLnBrk="0" fontAlgn="base" hangingPunct="0">
        <a:spcBef>
          <a:spcPct val="0"/>
        </a:spcBef>
        <a:spcAft>
          <a:spcPct val="0"/>
        </a:spcAft>
        <a:defRPr sz="4400">
          <a:solidFill>
            <a:srgbClr val="9999FF"/>
          </a:solidFill>
          <a:latin typeface="Arial Black" pitchFamily="34" charset="0"/>
        </a:defRPr>
      </a:lvl5pPr>
      <a:lvl6pPr marL="457200" algn="ctr" rtl="0" fontAlgn="base">
        <a:spcBef>
          <a:spcPct val="0"/>
        </a:spcBef>
        <a:spcAft>
          <a:spcPct val="0"/>
        </a:spcAft>
        <a:defRPr sz="4400">
          <a:solidFill>
            <a:srgbClr val="9999FF"/>
          </a:solidFill>
          <a:latin typeface="Arial Black" pitchFamily="34" charset="0"/>
        </a:defRPr>
      </a:lvl6pPr>
      <a:lvl7pPr marL="914400" algn="ctr" rtl="0" fontAlgn="base">
        <a:spcBef>
          <a:spcPct val="0"/>
        </a:spcBef>
        <a:spcAft>
          <a:spcPct val="0"/>
        </a:spcAft>
        <a:defRPr sz="4400">
          <a:solidFill>
            <a:srgbClr val="9999FF"/>
          </a:solidFill>
          <a:latin typeface="Arial Black" pitchFamily="34" charset="0"/>
        </a:defRPr>
      </a:lvl7pPr>
      <a:lvl8pPr marL="1371600" algn="ctr" rtl="0" fontAlgn="base">
        <a:spcBef>
          <a:spcPct val="0"/>
        </a:spcBef>
        <a:spcAft>
          <a:spcPct val="0"/>
        </a:spcAft>
        <a:defRPr sz="4400">
          <a:solidFill>
            <a:srgbClr val="9999FF"/>
          </a:solidFill>
          <a:latin typeface="Arial Black" pitchFamily="34" charset="0"/>
        </a:defRPr>
      </a:lvl8pPr>
      <a:lvl9pPr marL="1828800" algn="ctr" rtl="0" fontAlgn="base">
        <a:spcBef>
          <a:spcPct val="0"/>
        </a:spcBef>
        <a:spcAft>
          <a:spcPct val="0"/>
        </a:spcAft>
        <a:defRPr sz="4400">
          <a:solidFill>
            <a:srgbClr val="9999FF"/>
          </a:solidFill>
          <a:latin typeface="Arial Black" pitchFamily="34" charset="0"/>
        </a:defRPr>
      </a:lvl9pPr>
    </p:titleStyle>
    <p:bodyStyle>
      <a:lvl1pPr marL="342900" indent="-342900" algn="l" rtl="0" eaLnBrk="0" fontAlgn="base" hangingPunct="0">
        <a:spcBef>
          <a:spcPct val="20000"/>
        </a:spcBef>
        <a:spcAft>
          <a:spcPct val="0"/>
        </a:spcAft>
        <a:buClr>
          <a:srgbClr val="DDDDDD"/>
        </a:buClr>
        <a:buChar char="•"/>
        <a:defRPr sz="3200">
          <a:solidFill>
            <a:srgbClr val="9999FF"/>
          </a:solidFill>
          <a:latin typeface="+mn-lt"/>
          <a:ea typeface="+mn-ea"/>
          <a:cs typeface="+mn-cs"/>
        </a:defRPr>
      </a:lvl1pPr>
      <a:lvl2pPr marL="742950" indent="-285750" algn="l" rtl="0" eaLnBrk="0" fontAlgn="base" hangingPunct="0">
        <a:spcBef>
          <a:spcPct val="20000"/>
        </a:spcBef>
        <a:spcAft>
          <a:spcPct val="0"/>
        </a:spcAft>
        <a:buClr>
          <a:srgbClr val="DDDDDD"/>
        </a:buClr>
        <a:buChar char="•"/>
        <a:defRPr sz="2800">
          <a:solidFill>
            <a:srgbClr val="9999FF"/>
          </a:solidFill>
          <a:latin typeface="+mn-lt"/>
        </a:defRPr>
      </a:lvl2pPr>
      <a:lvl3pPr marL="1143000" indent="-228600" algn="l" rtl="0" eaLnBrk="0" fontAlgn="base" hangingPunct="0">
        <a:spcBef>
          <a:spcPct val="20000"/>
        </a:spcBef>
        <a:spcAft>
          <a:spcPct val="0"/>
        </a:spcAft>
        <a:buClr>
          <a:srgbClr val="DDDDDD"/>
        </a:buClr>
        <a:buChar char="•"/>
        <a:defRPr sz="2400">
          <a:solidFill>
            <a:srgbClr val="9999FF"/>
          </a:solidFill>
          <a:latin typeface="+mn-lt"/>
        </a:defRPr>
      </a:lvl3pPr>
      <a:lvl4pPr marL="1600200" indent="-228600" algn="l" rtl="0" eaLnBrk="0" fontAlgn="base" hangingPunct="0">
        <a:spcBef>
          <a:spcPct val="20000"/>
        </a:spcBef>
        <a:spcAft>
          <a:spcPct val="0"/>
        </a:spcAft>
        <a:buClr>
          <a:srgbClr val="DDDDDD"/>
        </a:buClr>
        <a:buChar char="•"/>
        <a:defRPr sz="2000">
          <a:solidFill>
            <a:srgbClr val="9999FF"/>
          </a:solidFill>
          <a:latin typeface="+mn-lt"/>
        </a:defRPr>
      </a:lvl4pPr>
      <a:lvl5pPr marL="2057400" indent="-228600" algn="l" rtl="0" eaLnBrk="0" fontAlgn="base" hangingPunct="0">
        <a:spcBef>
          <a:spcPct val="20000"/>
        </a:spcBef>
        <a:spcAft>
          <a:spcPct val="0"/>
        </a:spcAft>
        <a:buClr>
          <a:srgbClr val="DDDDDD"/>
        </a:buClr>
        <a:buChar char="•"/>
        <a:defRPr sz="2000">
          <a:solidFill>
            <a:srgbClr val="9999FF"/>
          </a:solidFill>
          <a:latin typeface="+mn-lt"/>
        </a:defRPr>
      </a:lvl5pPr>
      <a:lvl6pPr marL="2514600" indent="-228600" algn="l" rtl="0" fontAlgn="base">
        <a:spcBef>
          <a:spcPct val="20000"/>
        </a:spcBef>
        <a:spcAft>
          <a:spcPct val="0"/>
        </a:spcAft>
        <a:buClr>
          <a:srgbClr val="DDDDDD"/>
        </a:buClr>
        <a:buChar char="•"/>
        <a:defRPr sz="2000">
          <a:solidFill>
            <a:srgbClr val="9999FF"/>
          </a:solidFill>
          <a:latin typeface="+mn-lt"/>
        </a:defRPr>
      </a:lvl6pPr>
      <a:lvl7pPr marL="2971800" indent="-228600" algn="l" rtl="0" fontAlgn="base">
        <a:spcBef>
          <a:spcPct val="20000"/>
        </a:spcBef>
        <a:spcAft>
          <a:spcPct val="0"/>
        </a:spcAft>
        <a:buClr>
          <a:srgbClr val="DDDDDD"/>
        </a:buClr>
        <a:buChar char="•"/>
        <a:defRPr sz="2000">
          <a:solidFill>
            <a:srgbClr val="9999FF"/>
          </a:solidFill>
          <a:latin typeface="+mn-lt"/>
        </a:defRPr>
      </a:lvl7pPr>
      <a:lvl8pPr marL="3429000" indent="-228600" algn="l" rtl="0" fontAlgn="base">
        <a:spcBef>
          <a:spcPct val="20000"/>
        </a:spcBef>
        <a:spcAft>
          <a:spcPct val="0"/>
        </a:spcAft>
        <a:buClr>
          <a:srgbClr val="DDDDDD"/>
        </a:buClr>
        <a:buChar char="•"/>
        <a:defRPr sz="2000">
          <a:solidFill>
            <a:srgbClr val="9999FF"/>
          </a:solidFill>
          <a:latin typeface="+mn-lt"/>
        </a:defRPr>
      </a:lvl8pPr>
      <a:lvl9pPr marL="3886200" indent="-228600" algn="l" rtl="0" fontAlgn="base">
        <a:spcBef>
          <a:spcPct val="20000"/>
        </a:spcBef>
        <a:spcAft>
          <a:spcPct val="0"/>
        </a:spcAft>
        <a:buClr>
          <a:srgbClr val="DDDDDD"/>
        </a:buClr>
        <a:buChar char="•"/>
        <a:defRPr sz="2000">
          <a:solidFill>
            <a:srgbClr val="9999FF"/>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6856413"/>
            <a:chOff x="0" y="0"/>
            <a:chExt cx="5760" cy="4319"/>
          </a:xfrm>
        </p:grpSpPr>
        <p:sp>
          <p:nvSpPr>
            <p:cNvPr id="9318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9318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9318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9319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9319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zh-TW" altLang="en-US">
                <a:ea typeface="新細明體" charset="-120"/>
              </a:endParaRPr>
            </a:p>
          </p:txBody>
        </p:sp>
        <p:sp>
          <p:nvSpPr>
            <p:cNvPr id="9319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9319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9319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9319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9319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zh-TW" altLang="en-US">
                <a:ea typeface="新細明體" charset="-120"/>
              </a:endParaRPr>
            </a:p>
          </p:txBody>
        </p:sp>
        <p:sp>
          <p:nvSpPr>
            <p:cNvPr id="9319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9319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9319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9320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9320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9320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zh-TW" altLang="en-US">
                <a:ea typeface="新細明體" charset="-120"/>
              </a:endParaRPr>
            </a:p>
          </p:txBody>
        </p:sp>
        <p:sp>
          <p:nvSpPr>
            <p:cNvPr id="9320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9320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9320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zh-TW" altLang="en-US">
                <a:ea typeface="新細明體" charset="-120"/>
              </a:endParaRPr>
            </a:p>
          </p:txBody>
        </p:sp>
        <p:sp>
          <p:nvSpPr>
            <p:cNvPr id="9320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9320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zh-TW" altLang="en-US">
                <a:ea typeface="新細明體" charset="-120"/>
              </a:endParaRPr>
            </a:p>
          </p:txBody>
        </p:sp>
        <p:sp>
          <p:nvSpPr>
            <p:cNvPr id="9320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zh-TW" altLang="en-US">
                <a:ea typeface="新細明體" charset="-120"/>
              </a:endParaRPr>
            </a:p>
          </p:txBody>
        </p:sp>
        <p:sp>
          <p:nvSpPr>
            <p:cNvPr id="9320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zh-TW" altLang="en-US">
                <a:ea typeface="新細明體" charset="-120"/>
              </a:endParaRPr>
            </a:p>
          </p:txBody>
        </p:sp>
        <p:sp>
          <p:nvSpPr>
            <p:cNvPr id="9321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9321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9321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zh-TW" altLang="en-US">
                <a:ea typeface="新細明體" charset="-120"/>
              </a:endParaRPr>
            </a:p>
          </p:txBody>
        </p:sp>
        <p:sp>
          <p:nvSpPr>
            <p:cNvPr id="9321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9321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zh-TW" altLang="en-US">
                <a:ea typeface="新細明體" charset="-120"/>
              </a:endParaRPr>
            </a:p>
          </p:txBody>
        </p:sp>
        <p:sp>
          <p:nvSpPr>
            <p:cNvPr id="9321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9321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9321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9321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9321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9322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9322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9322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grpSp>
          <p:nvGrpSpPr>
            <p:cNvPr id="5162" name="Group 39"/>
            <p:cNvGrpSpPr>
              <a:grpSpLocks/>
            </p:cNvGrpSpPr>
            <p:nvPr userDrawn="1"/>
          </p:nvGrpSpPr>
          <p:grpSpPr bwMode="auto">
            <a:xfrm>
              <a:off x="0" y="1632"/>
              <a:ext cx="5758" cy="1858"/>
              <a:chOff x="0" y="1632"/>
              <a:chExt cx="5758" cy="1858"/>
            </a:xfrm>
          </p:grpSpPr>
          <p:sp>
            <p:nvSpPr>
              <p:cNvPr id="9322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9322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zh-TW" altLang="en-US">
                  <a:ea typeface="新細明體" charset="-120"/>
                </a:endParaRPr>
              </a:p>
            </p:txBody>
          </p:sp>
        </p:grpSp>
      </p:grpSp>
      <p:sp>
        <p:nvSpPr>
          <p:cNvPr id="5123" name="Rectangle 42"/>
          <p:cNvSpPr>
            <a:spLocks noGrp="1" noChangeArrowheads="1"/>
          </p:cNvSpPr>
          <p:nvPr>
            <p:ph type="title"/>
          </p:nvPr>
        </p:nvSpPr>
        <p:spPr bwMode="auto">
          <a:xfrm>
            <a:off x="0" y="-381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9322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93233" name="Text Box 49"/>
          <p:cNvSpPr txBox="1">
            <a:spLocks noChangeArrowheads="1"/>
          </p:cNvSpPr>
          <p:nvPr userDrawn="1"/>
        </p:nvSpPr>
        <p:spPr bwMode="auto">
          <a:xfrm>
            <a:off x="8153400" y="6583363"/>
            <a:ext cx="990600" cy="274637"/>
          </a:xfrm>
          <a:prstGeom prst="rect">
            <a:avLst/>
          </a:prstGeom>
          <a:noFill/>
          <a:ln w="9525">
            <a:noFill/>
            <a:miter lim="800000"/>
            <a:headEnd/>
            <a:tailEnd/>
          </a:ln>
          <a:effectLst/>
        </p:spPr>
        <p:txBody>
          <a:bodyPr>
            <a:spAutoFit/>
          </a:bodyPr>
          <a:lstStyle/>
          <a:p>
            <a:pPr algn="r">
              <a:spcBef>
                <a:spcPct val="50000"/>
              </a:spcBef>
              <a:defRPr/>
            </a:pPr>
            <a:r>
              <a:rPr lang="en-US" altLang="zh-TW" sz="1200" i="0" dirty="0">
                <a:solidFill>
                  <a:schemeClr val="tx1"/>
                </a:solidFill>
                <a:latin typeface="Arial" charset="0"/>
                <a:ea typeface="新細明體" charset="-120"/>
              </a:rPr>
              <a:t>9-</a:t>
            </a:r>
            <a:fld id="{7650EFB1-E3D2-408C-BCA6-C326C32D672C}" type="slidenum">
              <a:rPr lang="en-US" altLang="zh-TW" sz="1200" i="0">
                <a:solidFill>
                  <a:schemeClr val="tx1"/>
                </a:solidFill>
                <a:latin typeface="Arial" charset="0"/>
                <a:ea typeface="新細明體" charset="-120"/>
              </a:rPr>
              <a:pPr algn="r">
                <a:spcBef>
                  <a:spcPct val="50000"/>
                </a:spcBef>
                <a:defRPr/>
              </a:pPr>
              <a:t>‹#›</a:t>
            </a:fld>
            <a:endParaRPr lang="en-US" altLang="zh-TW" sz="1200" i="0" dirty="0">
              <a:solidFill>
                <a:schemeClr val="tx1"/>
              </a:solidFill>
              <a:latin typeface="Arial" charset="0"/>
              <a:ea typeface="新細明體" charset="-120"/>
            </a:endParaRPr>
          </a:p>
        </p:txBody>
      </p:sp>
    </p:spTree>
  </p:cSld>
  <p:clrMap bg1="dk2" tx1="lt1" bg2="dk1" tx2="lt2" accent1="accent1" accent2="accent2" accent3="accent3" accent4="accent4" accent5="accent5" accent6="accent6" hlink="hlink" folHlink="folHlink"/>
  <p:sldLayoutIdLst>
    <p:sldLayoutId id="2147484297"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3.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ubTitle" idx="1"/>
          </p:nvPr>
        </p:nvSpPr>
        <p:spPr>
          <a:xfrm>
            <a:off x="2501900" y="3302000"/>
            <a:ext cx="6400800" cy="1752600"/>
          </a:xfrm>
        </p:spPr>
        <p:txBody>
          <a:bodyPr/>
          <a:lstStyle/>
          <a:p>
            <a:pPr algn="l" eaLnBrk="1" hangingPunct="1"/>
            <a:r>
              <a:rPr lang="en-US" altLang="zh-TW" sz="4000">
                <a:solidFill>
                  <a:schemeClr val="bg2"/>
                </a:solidFill>
                <a:ea typeface="新細明體" charset="-120"/>
              </a:rPr>
              <a:t>Behavioral Finance and Technical Analysis</a:t>
            </a:r>
          </a:p>
        </p:txBody>
      </p:sp>
      <p:sp>
        <p:nvSpPr>
          <p:cNvPr id="8195" name="Rectangle 4"/>
          <p:cNvSpPr>
            <a:spLocks noGrp="1" noChangeArrowheads="1"/>
          </p:cNvSpPr>
          <p:nvPr>
            <p:ph type="ctrTitle"/>
          </p:nvPr>
        </p:nvSpPr>
        <p:spPr>
          <a:xfrm rot="16200000">
            <a:off x="2895600" y="723900"/>
            <a:ext cx="1905000" cy="3429000"/>
          </a:xfrm>
        </p:spPr>
        <p:txBody>
          <a:bodyPr/>
          <a:lstStyle/>
          <a:p>
            <a:pPr eaLnBrk="1" hangingPunct="1"/>
            <a:r>
              <a:rPr lang="en-US" altLang="zh-TW" sz="3600">
                <a:solidFill>
                  <a:srgbClr val="800000"/>
                </a:solidFill>
                <a:ea typeface="新細明體" charset="-120"/>
              </a:rPr>
              <a:t>CHAPTER 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8100"/>
            <a:ext cx="9144000" cy="952500"/>
          </a:xfrm>
        </p:spPr>
        <p:txBody>
          <a:bodyPr/>
          <a:lstStyle/>
          <a:p>
            <a:pPr eaLnBrk="1" hangingPunct="1"/>
            <a:r>
              <a:rPr lang="en-US" altLang="zh-TW">
                <a:ea typeface="新細明體" charset="-120"/>
              </a:rPr>
              <a:t>Information Processing Problems</a:t>
            </a:r>
          </a:p>
        </p:txBody>
      </p:sp>
      <p:sp>
        <p:nvSpPr>
          <p:cNvPr id="116739" name="Rectangle 3"/>
          <p:cNvSpPr>
            <a:spLocks noGrp="1" noChangeArrowheads="1"/>
          </p:cNvSpPr>
          <p:nvPr>
            <p:ph type="body" idx="1"/>
          </p:nvPr>
        </p:nvSpPr>
        <p:spPr>
          <a:xfrm>
            <a:off x="228600" y="838200"/>
            <a:ext cx="8686800" cy="5943600"/>
          </a:xfrm>
        </p:spPr>
        <p:txBody>
          <a:bodyPr/>
          <a:lstStyle/>
          <a:p>
            <a:pPr eaLnBrk="1" hangingPunct="1">
              <a:lnSpc>
                <a:spcPct val="95000"/>
              </a:lnSpc>
              <a:spcBef>
                <a:spcPts val="200"/>
              </a:spcBef>
              <a:defRPr/>
            </a:pPr>
            <a:r>
              <a:rPr lang="en-US" altLang="zh-TW" sz="3000" dirty="0">
                <a:ea typeface="新細明體" charset="-120"/>
              </a:rPr>
              <a:t>Representativeness</a:t>
            </a:r>
            <a:r>
              <a:rPr lang="zh-TW" altLang="en-US" sz="3000" dirty="0">
                <a:ea typeface="新細明體" charset="-120"/>
              </a:rPr>
              <a:t> </a:t>
            </a:r>
            <a:r>
              <a:rPr lang="en-US" altLang="zh-TW" sz="3000" dirty="0">
                <a:ea typeface="新細明體" charset="-120"/>
              </a:rPr>
              <a:t>bias (</a:t>
            </a:r>
            <a:r>
              <a:rPr lang="zh-TW" altLang="en-US" sz="3000" dirty="0">
                <a:ea typeface="新細明體" charset="-120"/>
              </a:rPr>
              <a:t>代表性偏誤</a:t>
            </a:r>
            <a:r>
              <a:rPr lang="en-US" altLang="zh-TW" sz="3000" dirty="0">
                <a:ea typeface="新細明體" charset="-120"/>
              </a:rPr>
              <a:t>)</a:t>
            </a:r>
          </a:p>
          <a:p>
            <a:pPr lvl="1" eaLnBrk="1" hangingPunct="1">
              <a:lnSpc>
                <a:spcPct val="95000"/>
              </a:lnSpc>
              <a:spcBef>
                <a:spcPts val="200"/>
              </a:spcBef>
              <a:defRPr/>
            </a:pPr>
            <a:r>
              <a:rPr lang="en-US" altLang="zh-TW" sz="2600" dirty="0">
                <a:ea typeface="新細明體" charset="-120"/>
              </a:rPr>
              <a:t>People are too prone to believe that a small sample is representative of a population (</a:t>
            </a:r>
            <a:r>
              <a:rPr lang="zh-TW" altLang="en-US" sz="2600" dirty="0">
                <a:ea typeface="新細明體" charset="-120"/>
              </a:rPr>
              <a:t>小樣本可代表母體</a:t>
            </a:r>
            <a:r>
              <a:rPr lang="en-US" altLang="zh-TW" sz="2600" dirty="0">
                <a:ea typeface="新細明體" charset="-120"/>
              </a:rPr>
              <a:t>)</a:t>
            </a:r>
            <a:r>
              <a:rPr lang="zh-TW" altLang="en-US" sz="2600" dirty="0">
                <a:ea typeface="新細明體" charset="-120"/>
              </a:rPr>
              <a:t> </a:t>
            </a:r>
            <a:r>
              <a:rPr lang="en-US" altLang="zh-TW" sz="2600" dirty="0">
                <a:ea typeface="新細明體" charset="-120"/>
              </a:rPr>
              <a:t>and thus infer patterns too quickly based on small samples</a:t>
            </a:r>
            <a:r>
              <a:rPr lang="zh-TW" altLang="en-US" sz="2600" dirty="0">
                <a:ea typeface="新細明體" charset="-120"/>
              </a:rPr>
              <a:t> </a:t>
            </a:r>
            <a:r>
              <a:rPr lang="en-US" altLang="zh-TW" sz="2600" dirty="0">
                <a:ea typeface="新細明體" charset="-120"/>
              </a:rPr>
              <a:t>(</a:t>
            </a:r>
            <a:r>
              <a:rPr lang="zh-TW" altLang="en-US" sz="2600" dirty="0">
                <a:ea typeface="新細明體" charset="-120"/>
              </a:rPr>
              <a:t>觀察少許樣本、太快推論出模式</a:t>
            </a:r>
            <a:r>
              <a:rPr lang="en-US" altLang="zh-TW" sz="2600" dirty="0">
                <a:ea typeface="新細明體" charset="-120"/>
              </a:rPr>
              <a:t>)</a:t>
            </a:r>
          </a:p>
          <a:p>
            <a:pPr lvl="2" eaLnBrk="1" hangingPunct="1">
              <a:lnSpc>
                <a:spcPct val="95000"/>
              </a:lnSpc>
              <a:spcBef>
                <a:spcPts val="200"/>
              </a:spcBef>
              <a:defRPr/>
            </a:pPr>
            <a:r>
              <a:rPr lang="en-US" altLang="zh-TW" sz="2200" dirty="0">
                <a:ea typeface="新細明體" charset="-120"/>
              </a:rPr>
              <a:t>Also called the sample size neglect bias (</a:t>
            </a:r>
            <a:r>
              <a:rPr lang="zh-TW" altLang="en-US" sz="2200" dirty="0">
                <a:ea typeface="新細明體" charset="-120"/>
              </a:rPr>
              <a:t>忽略樣本大小偏誤</a:t>
            </a:r>
            <a:r>
              <a:rPr lang="en-US" altLang="zh-TW" sz="2200" dirty="0">
                <a:ea typeface="新細明體" charset="-120"/>
              </a:rPr>
              <a:t>)</a:t>
            </a:r>
            <a:r>
              <a:rPr lang="zh-TW" altLang="en-US" sz="2200" dirty="0">
                <a:ea typeface="新細明體" charset="-120"/>
              </a:rPr>
              <a:t> </a:t>
            </a:r>
            <a:r>
              <a:rPr lang="en-US" altLang="zh-TW" sz="2200" dirty="0">
                <a:ea typeface="新細明體" charset="-120"/>
              </a:rPr>
              <a:t>because people often neglect that the sample size is too small to derive reliable forecasts</a:t>
            </a:r>
          </a:p>
          <a:p>
            <a:pPr lvl="2" eaLnBrk="1" hangingPunct="1">
              <a:lnSpc>
                <a:spcPct val="95000"/>
              </a:lnSpc>
              <a:spcBef>
                <a:spcPts val="200"/>
              </a:spcBef>
              <a:defRPr/>
            </a:pPr>
            <a:r>
              <a:rPr lang="en-US" altLang="zh-TW" sz="2200" dirty="0">
                <a:ea typeface="新細明體" charset="-120"/>
              </a:rPr>
              <a:t>Gambler’s fallacy</a:t>
            </a:r>
            <a:r>
              <a:rPr lang="zh-TW" altLang="en-US" sz="2200" dirty="0">
                <a:ea typeface="新細明體" charset="-120"/>
              </a:rPr>
              <a:t> </a:t>
            </a:r>
            <a:r>
              <a:rPr lang="en-US" altLang="zh-TW" sz="2200" dirty="0">
                <a:ea typeface="新細明體" charset="-120"/>
              </a:rPr>
              <a:t>(</a:t>
            </a:r>
            <a:r>
              <a:rPr lang="zh-TW" altLang="en-US" sz="2200" dirty="0">
                <a:ea typeface="新細明體" charset="-120"/>
              </a:rPr>
              <a:t>賭博者的謬誤</a:t>
            </a:r>
            <a:r>
              <a:rPr lang="en-US" altLang="zh-TW" sz="2200" dirty="0">
                <a:ea typeface="新細明體" charset="-120"/>
              </a:rPr>
              <a:t>)</a:t>
            </a:r>
          </a:p>
          <a:p>
            <a:pPr lvl="3" eaLnBrk="1" hangingPunct="1">
              <a:lnSpc>
                <a:spcPct val="95000"/>
              </a:lnSpc>
              <a:spcBef>
                <a:spcPts val="200"/>
              </a:spcBef>
              <a:defRPr/>
            </a:pPr>
            <a:r>
              <a:rPr lang="en-US" altLang="zh-TW" dirty="0">
                <a:ea typeface="新細明體" charset="-120"/>
              </a:rPr>
              <a:t>To flip a coin, the previous ten results are all heads</a:t>
            </a:r>
          </a:p>
          <a:p>
            <a:pPr lvl="3" eaLnBrk="1" hangingPunct="1">
              <a:lnSpc>
                <a:spcPct val="95000"/>
              </a:lnSpc>
              <a:spcBef>
                <a:spcPts val="200"/>
              </a:spcBef>
              <a:defRPr/>
            </a:pPr>
            <a:r>
              <a:rPr lang="en-US" altLang="zh-TW" dirty="0">
                <a:ea typeface="新細明體" charset="-120"/>
              </a:rPr>
              <a:t>Since the numbers of heads and tails should be very close in the long run, the gambler concludes that it is with higher probability to have tail results for the following games</a:t>
            </a:r>
          </a:p>
          <a:p>
            <a:pPr lvl="3" eaLnBrk="1" hangingPunct="1">
              <a:lnSpc>
                <a:spcPct val="95000"/>
              </a:lnSpc>
              <a:spcBef>
                <a:spcPts val="200"/>
              </a:spcBef>
              <a:defRPr/>
            </a:pPr>
            <a:r>
              <a:rPr lang="en-US" altLang="zh-TW" dirty="0">
                <a:ea typeface="新細明體" charset="-120"/>
              </a:rPr>
              <a:t>In fact, for each flip, the probabilities of head and tail are both 50% regardless of prior results</a:t>
            </a:r>
          </a:p>
          <a:p>
            <a:pPr lvl="1" eaLnBrk="1" hangingPunct="1">
              <a:lnSpc>
                <a:spcPct val="95000"/>
              </a:lnSpc>
              <a:spcBef>
                <a:spcPts val="200"/>
              </a:spcBef>
              <a:defRPr/>
            </a:pPr>
            <a:r>
              <a:rPr lang="en-US" altLang="zh-TW" sz="2600" dirty="0">
                <a:ea typeface="新細明體" charset="-120"/>
              </a:rPr>
              <a:t>The forecasting errors (memory bias) can be regarded as a type of representativeness bias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38100"/>
            <a:ext cx="9144000" cy="952500"/>
          </a:xfrm>
        </p:spPr>
        <p:txBody>
          <a:bodyPr/>
          <a:lstStyle/>
          <a:p>
            <a:pPr eaLnBrk="1" hangingPunct="1"/>
            <a:r>
              <a:rPr lang="en-US" altLang="zh-TW">
                <a:ea typeface="新細明體" charset="-120"/>
              </a:rPr>
              <a:t>Behavioral Biases</a:t>
            </a:r>
          </a:p>
        </p:txBody>
      </p:sp>
      <p:sp>
        <p:nvSpPr>
          <p:cNvPr id="117763" name="Rectangle 3"/>
          <p:cNvSpPr>
            <a:spLocks noGrp="1" noChangeArrowheads="1"/>
          </p:cNvSpPr>
          <p:nvPr>
            <p:ph type="body" idx="1"/>
          </p:nvPr>
        </p:nvSpPr>
        <p:spPr>
          <a:xfrm>
            <a:off x="304800" y="838200"/>
            <a:ext cx="8534400" cy="5902325"/>
          </a:xfrm>
        </p:spPr>
        <p:txBody>
          <a:bodyPr/>
          <a:lstStyle/>
          <a:p>
            <a:pPr eaLnBrk="1" hangingPunct="1">
              <a:spcBef>
                <a:spcPts val="500"/>
              </a:spcBef>
              <a:defRPr/>
            </a:pPr>
            <a:r>
              <a:rPr lang="en-US" altLang="zh-TW" sz="3000" dirty="0">
                <a:ea typeface="新細明體" charset="-120"/>
              </a:rPr>
              <a:t>Framing effect (</a:t>
            </a:r>
            <a:r>
              <a:rPr lang="zh-TW" altLang="en-US" sz="3000" dirty="0">
                <a:ea typeface="新細明體" charset="-120"/>
              </a:rPr>
              <a:t>框架效果</a:t>
            </a:r>
            <a:r>
              <a:rPr lang="en-US" altLang="zh-TW" sz="3000" dirty="0">
                <a:ea typeface="新細明體" charset="-120"/>
              </a:rPr>
              <a:t>)</a:t>
            </a:r>
          </a:p>
          <a:p>
            <a:pPr lvl="1" eaLnBrk="1" hangingPunct="1">
              <a:spcBef>
                <a:spcPts val="500"/>
              </a:spcBef>
              <a:defRPr/>
            </a:pPr>
            <a:r>
              <a:rPr lang="en-US" altLang="zh-TW" sz="2600" dirty="0">
                <a:ea typeface="新細明體" charset="-120"/>
              </a:rPr>
              <a:t>Decisions are affected by how choices are posed (</a:t>
            </a:r>
            <a:r>
              <a:rPr lang="zh-TW" altLang="en-US" sz="2600" dirty="0">
                <a:ea typeface="新細明體" charset="-120"/>
              </a:rPr>
              <a:t>決策會被選項如何提出影響</a:t>
            </a:r>
            <a:r>
              <a:rPr lang="en-US" altLang="zh-TW" sz="2600" dirty="0">
                <a:ea typeface="新細明體" charset="-120"/>
              </a:rPr>
              <a:t>)</a:t>
            </a:r>
          </a:p>
          <a:p>
            <a:pPr lvl="1" eaLnBrk="1" hangingPunct="1">
              <a:spcBef>
                <a:spcPts val="500"/>
              </a:spcBef>
              <a:defRPr/>
            </a:pPr>
            <a:r>
              <a:rPr lang="en-US" altLang="zh-TW" sz="2600" dirty="0">
                <a:ea typeface="新細明體" charset="-120"/>
              </a:rPr>
              <a:t>Ex1. 600 patients, 4 treatments</a:t>
            </a:r>
          </a:p>
          <a:p>
            <a:pPr lvl="1" eaLnBrk="1" hangingPunct="1">
              <a:spcBef>
                <a:spcPts val="500"/>
              </a:spcBef>
              <a:defRPr/>
            </a:pPr>
            <a:endParaRPr lang="en-US" altLang="zh-TW" sz="2600" dirty="0">
              <a:ea typeface="新細明體" charset="-120"/>
            </a:endParaRPr>
          </a:p>
          <a:p>
            <a:pPr lvl="1" eaLnBrk="1" hangingPunct="1">
              <a:spcBef>
                <a:spcPts val="500"/>
              </a:spcBef>
              <a:defRPr/>
            </a:pPr>
            <a:endParaRPr lang="en-US" altLang="zh-TW" sz="2600" dirty="0">
              <a:ea typeface="新細明體" charset="-120"/>
            </a:endParaRPr>
          </a:p>
          <a:p>
            <a:pPr lvl="1" eaLnBrk="1" hangingPunct="1">
              <a:spcBef>
                <a:spcPts val="500"/>
              </a:spcBef>
              <a:defRPr/>
            </a:pPr>
            <a:endParaRPr lang="en-US" altLang="zh-TW" sz="2600" dirty="0">
              <a:ea typeface="新細明體" charset="-120"/>
            </a:endParaRPr>
          </a:p>
          <a:p>
            <a:pPr lvl="1" eaLnBrk="1" hangingPunct="1">
              <a:spcBef>
                <a:spcPts val="500"/>
              </a:spcBef>
              <a:defRPr/>
            </a:pPr>
            <a:endParaRPr lang="en-US" altLang="zh-TW" sz="2600" dirty="0">
              <a:ea typeface="新細明體" charset="-120"/>
            </a:endParaRPr>
          </a:p>
          <a:p>
            <a:pPr lvl="2" eaLnBrk="1" hangingPunct="1">
              <a:spcBef>
                <a:spcPts val="500"/>
              </a:spcBef>
              <a:defRPr/>
            </a:pPr>
            <a:r>
              <a:rPr lang="en-US" altLang="zh-TW" sz="2200" dirty="0">
                <a:ea typeface="新細明體" charset="-120"/>
              </a:rPr>
              <a:t>Patients prefer treatment A to treatment B, and prefer treatment D to treatment C</a:t>
            </a:r>
          </a:p>
          <a:p>
            <a:pPr lvl="2" eaLnBrk="1" hangingPunct="1">
              <a:spcBef>
                <a:spcPts val="500"/>
              </a:spcBef>
              <a:defRPr/>
            </a:pPr>
            <a:r>
              <a:rPr lang="en-US" altLang="zh-TW" sz="2200" dirty="0">
                <a:ea typeface="新細明體" charset="-120"/>
              </a:rPr>
              <a:t>However, treatment A is equivalent to treatment C, and treatment B is equivalent to treatment D</a:t>
            </a:r>
          </a:p>
          <a:p>
            <a:pPr lvl="1" eaLnBrk="1" hangingPunct="1">
              <a:spcBef>
                <a:spcPts val="500"/>
              </a:spcBef>
              <a:defRPr/>
            </a:pPr>
            <a:r>
              <a:rPr lang="en-US" altLang="zh-TW" sz="2600" dirty="0"/>
              <a:t>Ex2. Gains (losses) relative to lower (higher) baseline level could be amplified illusively</a:t>
            </a:r>
            <a:endParaRPr lang="en-US" altLang="zh-TW" sz="2600" dirty="0">
              <a:ea typeface="新細明體" charset="-120"/>
            </a:endParaRPr>
          </a:p>
        </p:txBody>
      </p:sp>
      <p:graphicFrame>
        <p:nvGraphicFramePr>
          <p:cNvPr id="1026" name="Object 30"/>
          <p:cNvGraphicFramePr>
            <a:graphicFrameLocks noChangeAspect="1"/>
          </p:cNvGraphicFramePr>
          <p:nvPr>
            <p:extLst>
              <p:ext uri="{D42A27DB-BD31-4B8C-83A1-F6EECF244321}">
                <p14:modId xmlns:p14="http://schemas.microsoft.com/office/powerpoint/2010/main" val="485191231"/>
              </p:ext>
            </p:extLst>
          </p:nvPr>
        </p:nvGraphicFramePr>
        <p:xfrm>
          <a:off x="1828800" y="2743200"/>
          <a:ext cx="5286375" cy="1695450"/>
        </p:xfrm>
        <a:graphic>
          <a:graphicData uri="http://schemas.openxmlformats.org/presentationml/2006/ole">
            <mc:AlternateContent xmlns:mc="http://schemas.openxmlformats.org/markup-compatibility/2006">
              <mc:Choice xmlns:v="urn:schemas-microsoft-com:vml" Requires="v">
                <p:oleObj spid="_x0000_s1334" name="Equation" r:id="rId3" imgW="2933640" imgH="939600" progId="Equation.DSMT4">
                  <p:embed/>
                </p:oleObj>
              </mc:Choice>
              <mc:Fallback>
                <p:oleObj name="Equation" r:id="rId3" imgW="2933640" imgH="939600" progId="Equation.DSMT4">
                  <p:embed/>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743200"/>
                        <a:ext cx="5286375" cy="169545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38100"/>
            <a:ext cx="9144000" cy="952500"/>
          </a:xfrm>
        </p:spPr>
        <p:txBody>
          <a:bodyPr/>
          <a:lstStyle/>
          <a:p>
            <a:pPr eaLnBrk="1" hangingPunct="1"/>
            <a:r>
              <a:rPr lang="en-US" altLang="zh-TW">
                <a:ea typeface="新細明體" charset="-120"/>
              </a:rPr>
              <a:t>Behavioral Biases</a:t>
            </a:r>
          </a:p>
        </p:txBody>
      </p:sp>
      <p:sp>
        <p:nvSpPr>
          <p:cNvPr id="117763" name="Rectangle 3"/>
          <p:cNvSpPr>
            <a:spLocks noGrp="1" noChangeArrowheads="1"/>
          </p:cNvSpPr>
          <p:nvPr>
            <p:ph type="body" idx="1"/>
          </p:nvPr>
        </p:nvSpPr>
        <p:spPr>
          <a:xfrm>
            <a:off x="152400" y="838200"/>
            <a:ext cx="8991600" cy="5826125"/>
          </a:xfrm>
        </p:spPr>
        <p:txBody>
          <a:bodyPr/>
          <a:lstStyle/>
          <a:p>
            <a:pPr eaLnBrk="1" hangingPunct="1">
              <a:lnSpc>
                <a:spcPct val="97000"/>
              </a:lnSpc>
              <a:spcBef>
                <a:spcPts val="300"/>
              </a:spcBef>
              <a:defRPr/>
            </a:pPr>
            <a:r>
              <a:rPr lang="en-US" altLang="zh-TW" sz="3000" dirty="0">
                <a:ea typeface="新細明體" charset="-120"/>
              </a:rPr>
              <a:t>Mental accounting</a:t>
            </a:r>
            <a:r>
              <a:rPr lang="zh-TW" altLang="en-US" sz="3000" dirty="0">
                <a:ea typeface="新細明體" charset="-120"/>
              </a:rPr>
              <a:t> </a:t>
            </a:r>
            <a:r>
              <a:rPr lang="en-US" altLang="zh-TW" sz="3000" dirty="0">
                <a:ea typeface="新細明體" charset="-120"/>
              </a:rPr>
              <a:t>(</a:t>
            </a:r>
            <a:r>
              <a:rPr lang="zh-TW" altLang="en-US" sz="3000" dirty="0">
                <a:ea typeface="新細明體" charset="-120"/>
              </a:rPr>
              <a:t>心理帳戶</a:t>
            </a:r>
            <a:r>
              <a:rPr lang="en-US" altLang="zh-TW" sz="3000" dirty="0">
                <a:ea typeface="新細明體" charset="-120"/>
              </a:rPr>
              <a:t>)</a:t>
            </a:r>
          </a:p>
          <a:p>
            <a:pPr lvl="1" eaLnBrk="1" hangingPunct="1">
              <a:lnSpc>
                <a:spcPct val="97000"/>
              </a:lnSpc>
              <a:spcBef>
                <a:spcPts val="300"/>
              </a:spcBef>
              <a:defRPr/>
            </a:pPr>
            <a:r>
              <a:rPr lang="en-US" altLang="zh-TW" sz="2600" dirty="0">
                <a:ea typeface="新細明體" charset="-120"/>
              </a:rPr>
              <a:t>Individuals segregate decisions into different accounts</a:t>
            </a:r>
          </a:p>
          <a:p>
            <a:pPr lvl="1" eaLnBrk="1" hangingPunct="1">
              <a:lnSpc>
                <a:spcPct val="97000"/>
              </a:lnSpc>
              <a:spcBef>
                <a:spcPts val="300"/>
              </a:spcBef>
              <a:defRPr/>
            </a:pPr>
            <a:r>
              <a:rPr lang="en-US" altLang="zh-TW" sz="2600" dirty="0">
                <a:ea typeface="新細明體" charset="-120"/>
              </a:rPr>
              <a:t>For example, people with insurance policies (conservative account) also buy lotteries (risk-taking account)</a:t>
            </a:r>
          </a:p>
          <a:p>
            <a:pPr lvl="1" eaLnBrk="1" hangingPunct="1">
              <a:lnSpc>
                <a:spcPct val="97000"/>
              </a:lnSpc>
              <a:spcBef>
                <a:spcPts val="300"/>
              </a:spcBef>
              <a:defRPr/>
            </a:pPr>
            <a:r>
              <a:rPr lang="en-US" altLang="zh-TW" sz="2600" dirty="0">
                <a:ea typeface="新細明體" charset="-120"/>
              </a:rPr>
              <a:t>Statman (1997) employs the mental accounting to explain the irrationality that some investors would like to  spend </a:t>
            </a:r>
            <a:r>
              <a:rPr lang="en-US" altLang="zh-TW" sz="2600">
                <a:ea typeface="新細明體" charset="-120"/>
              </a:rPr>
              <a:t>cash dividends </a:t>
            </a:r>
            <a:r>
              <a:rPr lang="en-US" altLang="zh-TW" sz="2600" dirty="0">
                <a:ea typeface="新細明體" charset="-120"/>
              </a:rPr>
              <a:t>but refuse to sell </a:t>
            </a:r>
            <a:r>
              <a:rPr lang="en-US" altLang="zh-TW" sz="2600">
                <a:ea typeface="新細明體" charset="-120"/>
              </a:rPr>
              <a:t>stock dividends </a:t>
            </a:r>
            <a:r>
              <a:rPr lang="en-US" altLang="zh-TW" sz="2600" dirty="0">
                <a:ea typeface="新細明體" charset="-120"/>
              </a:rPr>
              <a:t>for consumption</a:t>
            </a:r>
          </a:p>
          <a:p>
            <a:pPr lvl="2" eaLnBrk="1" hangingPunct="1">
              <a:lnSpc>
                <a:spcPct val="97000"/>
              </a:lnSpc>
              <a:spcBef>
                <a:spcPts val="300"/>
              </a:spcBef>
              <a:defRPr/>
            </a:pPr>
            <a:r>
              <a:rPr lang="en-US" altLang="zh-TW" sz="2200" dirty="0">
                <a:ea typeface="新細明體" charset="-120"/>
              </a:rPr>
              <a:t>Treat cash dividend (like salary) in the income account, but treat stock dividend (like asset) in the wealth account</a:t>
            </a:r>
          </a:p>
          <a:p>
            <a:pPr lvl="1" eaLnBrk="1" hangingPunct="1">
              <a:lnSpc>
                <a:spcPct val="97000"/>
              </a:lnSpc>
              <a:spcBef>
                <a:spcPts val="300"/>
              </a:spcBef>
              <a:defRPr/>
            </a:pPr>
            <a:r>
              <a:rPr lang="en-US" altLang="zh-TW" sz="2600" dirty="0">
                <a:ea typeface="新細明體" charset="-120"/>
              </a:rPr>
              <a:t>Use “capital gains account” vs. “initial investment account” to explain the momentum effect: “capital gains account” is more tolerant of risk, discounts cash flows at a lower rate, and thus further pushes prices up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38100"/>
            <a:ext cx="9144000" cy="952500"/>
          </a:xfrm>
        </p:spPr>
        <p:txBody>
          <a:bodyPr/>
          <a:lstStyle/>
          <a:p>
            <a:pPr eaLnBrk="1" hangingPunct="1"/>
            <a:r>
              <a:rPr lang="en-US" altLang="zh-TW">
                <a:ea typeface="新細明體" charset="-120"/>
              </a:rPr>
              <a:t>Behavioral Biases</a:t>
            </a:r>
          </a:p>
        </p:txBody>
      </p:sp>
      <p:sp>
        <p:nvSpPr>
          <p:cNvPr id="117763" name="Rectangle 3"/>
          <p:cNvSpPr>
            <a:spLocks noGrp="1" noChangeArrowheads="1"/>
          </p:cNvSpPr>
          <p:nvPr>
            <p:ph type="body" idx="1"/>
          </p:nvPr>
        </p:nvSpPr>
        <p:spPr>
          <a:xfrm>
            <a:off x="304800" y="838200"/>
            <a:ext cx="8458200" cy="5791200"/>
          </a:xfrm>
        </p:spPr>
        <p:txBody>
          <a:bodyPr/>
          <a:lstStyle/>
          <a:p>
            <a:pPr eaLnBrk="1" hangingPunct="1">
              <a:spcBef>
                <a:spcPts val="300"/>
              </a:spcBef>
              <a:defRPr/>
            </a:pPr>
            <a:r>
              <a:rPr lang="en-US" altLang="zh-TW" sz="3000" dirty="0">
                <a:ea typeface="新細明體" charset="-120"/>
              </a:rPr>
              <a:t>Regret avoidance (</a:t>
            </a:r>
            <a:r>
              <a:rPr lang="zh-TW" altLang="en-US" sz="3000" dirty="0">
                <a:ea typeface="新細明體" charset="-120"/>
              </a:rPr>
              <a:t>避免後悔</a:t>
            </a:r>
            <a:r>
              <a:rPr lang="en-US" altLang="zh-TW" sz="3000" dirty="0">
                <a:ea typeface="新細明體" charset="-120"/>
              </a:rPr>
              <a:t>)</a:t>
            </a:r>
            <a:r>
              <a:rPr lang="zh-TW" altLang="en-US" sz="3000" dirty="0">
                <a:ea typeface="新細明體" charset="-120"/>
              </a:rPr>
              <a:t> </a:t>
            </a:r>
            <a:r>
              <a:rPr lang="en-US" altLang="zh-TW" sz="3000" dirty="0">
                <a:ea typeface="新細明體" charset="-120"/>
              </a:rPr>
              <a:t>and Disposition effect</a:t>
            </a:r>
            <a:r>
              <a:rPr lang="zh-TW" altLang="en-US" sz="3000" dirty="0">
                <a:ea typeface="新細明體" charset="-120"/>
              </a:rPr>
              <a:t> </a:t>
            </a:r>
            <a:r>
              <a:rPr lang="en-US" altLang="zh-TW" sz="3000" dirty="0">
                <a:ea typeface="新細明體" charset="-120"/>
              </a:rPr>
              <a:t>(</a:t>
            </a:r>
            <a:r>
              <a:rPr lang="zh-TW" altLang="en-US" sz="3000" dirty="0">
                <a:ea typeface="新細明體" charset="-120"/>
              </a:rPr>
              <a:t>處分效果</a:t>
            </a:r>
            <a:r>
              <a:rPr lang="en-US" altLang="zh-TW" sz="3000" dirty="0">
                <a:ea typeface="新細明體" charset="-120"/>
              </a:rPr>
              <a:t>)</a:t>
            </a:r>
          </a:p>
          <a:p>
            <a:pPr lvl="1" eaLnBrk="1" hangingPunct="1">
              <a:spcBef>
                <a:spcPts val="300"/>
              </a:spcBef>
              <a:defRPr/>
            </a:pPr>
            <a:r>
              <a:rPr lang="en-US" altLang="zh-TW" sz="2600" dirty="0">
                <a:ea typeface="新細明體" charset="-120"/>
              </a:rPr>
              <a:t>Regret is a post-decision feeling of pain regarding not having chosen a better alternative and people tend to avoid regret (</a:t>
            </a:r>
            <a:r>
              <a:rPr lang="zh-TW" altLang="en-US" sz="2600" dirty="0">
                <a:ea typeface="新細明體" charset="-120"/>
              </a:rPr>
              <a:t>個人覺得此為正確定義，不知為何課本將後悔與是否做 </a:t>
            </a:r>
            <a:r>
              <a:rPr lang="en-US" altLang="zh-TW" sz="2600" dirty="0">
                <a:ea typeface="新細明體" charset="-120"/>
              </a:rPr>
              <a:t>(</a:t>
            </a:r>
            <a:r>
              <a:rPr lang="zh-TW" altLang="en-US" sz="2600" dirty="0">
                <a:ea typeface="新細明體" charset="-120"/>
              </a:rPr>
              <a:t>非</a:t>
            </a:r>
            <a:r>
              <a:rPr lang="en-US" altLang="zh-TW" sz="2600" dirty="0">
                <a:ea typeface="新細明體" charset="-120"/>
              </a:rPr>
              <a:t>)</a:t>
            </a:r>
            <a:r>
              <a:rPr lang="zh-TW" altLang="en-US" sz="2600" dirty="0">
                <a:ea typeface="新細明體" charset="-120"/>
              </a:rPr>
              <a:t> 常規決定做聯結</a:t>
            </a:r>
            <a:r>
              <a:rPr lang="en-US" altLang="zh-TW" sz="2600" dirty="0">
                <a:ea typeface="新細明體" charset="-120"/>
              </a:rPr>
              <a:t>)</a:t>
            </a:r>
          </a:p>
          <a:p>
            <a:pPr lvl="1" eaLnBrk="1" hangingPunct="1">
              <a:spcBef>
                <a:spcPts val="300"/>
              </a:spcBef>
              <a:defRPr/>
            </a:pPr>
            <a:r>
              <a:rPr lang="en-US" altLang="zh-TW" sz="2600" dirty="0">
                <a:ea typeface="新細明體" charset="-120"/>
              </a:rPr>
              <a:t>Disposition effect: investors try to avoid regret by realizing capital-gain stocks too early and keeping capital-loss stocks too long</a:t>
            </a:r>
          </a:p>
          <a:p>
            <a:pPr lvl="2" eaLnBrk="1" hangingPunct="1">
              <a:spcBef>
                <a:spcPts val="300"/>
              </a:spcBef>
              <a:defRPr/>
            </a:pPr>
            <a:r>
              <a:rPr lang="en-US" altLang="zh-TW" sz="2200" dirty="0">
                <a:ea typeface="新細明體" charset="-120"/>
              </a:rPr>
              <a:t>For a capital-gain stock, investors are afraid that once the price falls, they cannot sell shares at such high level </a:t>
            </a:r>
            <a:r>
              <a:rPr lang="en-US" altLang="zh-TW" sz="2200" dirty="0">
                <a:sym typeface="Symbol"/>
              </a:rPr>
              <a:t> realize the capital-gain stock too early to avoid regret</a:t>
            </a:r>
            <a:endParaRPr lang="en-US" altLang="zh-TW" sz="2200" dirty="0">
              <a:ea typeface="新細明體" charset="-120"/>
            </a:endParaRPr>
          </a:p>
          <a:p>
            <a:pPr lvl="2" eaLnBrk="1" hangingPunct="1">
              <a:spcBef>
                <a:spcPts val="300"/>
              </a:spcBef>
              <a:defRPr/>
            </a:pPr>
            <a:r>
              <a:rPr lang="en-US" altLang="zh-TW" sz="2200" dirty="0">
                <a:ea typeface="新細明體" charset="-120"/>
              </a:rPr>
              <a:t>For a capital-loss stock, investors are afraid that the price moves reversely and goes upward after they sell shares </a:t>
            </a:r>
            <a:r>
              <a:rPr lang="en-US" altLang="zh-TW" sz="2200" dirty="0">
                <a:sym typeface="Symbol"/>
              </a:rPr>
              <a:t> </a:t>
            </a:r>
            <a:r>
              <a:rPr lang="en-US" altLang="zh-TW" sz="2200" dirty="0">
                <a:ea typeface="新細明體" charset="-120"/>
              </a:rPr>
              <a:t>selling the capital-loss stock too late </a:t>
            </a:r>
            <a:r>
              <a:rPr lang="en-US" altLang="zh-TW" sz="2200" dirty="0">
                <a:sym typeface="Symbol"/>
              </a:rPr>
              <a:t>to avoid regret</a:t>
            </a:r>
            <a:endParaRPr lang="en-US" altLang="zh-TW" sz="2200" dirty="0">
              <a:ea typeface="新細明體" charset="-12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38100"/>
            <a:ext cx="9144000" cy="952500"/>
          </a:xfrm>
        </p:spPr>
        <p:txBody>
          <a:bodyPr/>
          <a:lstStyle/>
          <a:p>
            <a:pPr eaLnBrk="1" hangingPunct="1"/>
            <a:r>
              <a:rPr lang="en-US" altLang="zh-TW">
                <a:ea typeface="新細明體" charset="-120"/>
              </a:rPr>
              <a:t>Behavioral Biases</a:t>
            </a:r>
          </a:p>
        </p:txBody>
      </p:sp>
      <p:sp>
        <p:nvSpPr>
          <p:cNvPr id="117763" name="Rectangle 3"/>
          <p:cNvSpPr>
            <a:spLocks noGrp="1" noChangeArrowheads="1"/>
          </p:cNvSpPr>
          <p:nvPr>
            <p:ph type="body" idx="1"/>
          </p:nvPr>
        </p:nvSpPr>
        <p:spPr>
          <a:xfrm>
            <a:off x="304800" y="914400"/>
            <a:ext cx="8458200" cy="5715000"/>
          </a:xfrm>
        </p:spPr>
        <p:txBody>
          <a:bodyPr/>
          <a:lstStyle/>
          <a:p>
            <a:pPr eaLnBrk="1" hangingPunct="1">
              <a:spcBef>
                <a:spcPts val="600"/>
              </a:spcBef>
              <a:defRPr/>
            </a:pPr>
            <a:r>
              <a:rPr lang="en-US" altLang="zh-TW" sz="3000" dirty="0">
                <a:ea typeface="新細明體" charset="-120"/>
              </a:rPr>
              <a:t>Prospect theory (</a:t>
            </a:r>
            <a:r>
              <a:rPr lang="zh-TW" altLang="en-US" sz="3000" dirty="0">
                <a:ea typeface="新細明體" charset="-120"/>
              </a:rPr>
              <a:t>展望理論</a:t>
            </a:r>
            <a:r>
              <a:rPr lang="en-US" altLang="zh-TW" sz="3000" dirty="0">
                <a:ea typeface="新細明體" charset="-120"/>
              </a:rPr>
              <a:t>)</a:t>
            </a:r>
          </a:p>
          <a:p>
            <a:pPr lvl="1" eaLnBrk="1" hangingPunct="1">
              <a:spcBef>
                <a:spcPts val="600"/>
              </a:spcBef>
              <a:defRPr/>
            </a:pPr>
            <a:r>
              <a:rPr lang="en-US" altLang="zh-TW" sz="2600" dirty="0">
                <a:ea typeface="新細明體" charset="-120"/>
              </a:rPr>
              <a:t>Proposed by Kahneman and Tversky (1979), and Kahneman is the Nobel Prize winner in 2002</a:t>
            </a:r>
          </a:p>
          <a:p>
            <a:pPr lvl="1" eaLnBrk="1" hangingPunct="1">
              <a:spcBef>
                <a:spcPts val="600"/>
              </a:spcBef>
              <a:defRPr/>
            </a:pPr>
            <a:r>
              <a:rPr lang="en-US" altLang="zh-TW" sz="2600" dirty="0">
                <a:ea typeface="新細明體" charset="-120"/>
              </a:rPr>
              <a:t>The most important theory in behavioral finance</a:t>
            </a:r>
          </a:p>
          <a:p>
            <a:pPr lvl="1" eaLnBrk="1" hangingPunct="1">
              <a:spcBef>
                <a:spcPts val="600"/>
              </a:spcBef>
              <a:defRPr/>
            </a:pPr>
            <a:r>
              <a:rPr lang="en-US" altLang="zh-TW" sz="2600" dirty="0">
                <a:ea typeface="新細明體" charset="-120"/>
              </a:rPr>
              <a:t>They design some psychological experiments to examine how people make decisions when they face different kinds of gambles</a:t>
            </a:r>
          </a:p>
          <a:p>
            <a:pPr lvl="2" eaLnBrk="1" hangingPunct="1">
              <a:spcBef>
                <a:spcPts val="600"/>
              </a:spcBef>
              <a:buFont typeface="Wingdings" pitchFamily="2" charset="2"/>
              <a:buNone/>
              <a:defRPr/>
            </a:pPr>
            <a:r>
              <a:rPr lang="en-US" altLang="zh-TW" sz="2200" dirty="0">
                <a:ea typeface="新細明體" charset="-120"/>
              </a:rPr>
              <a:t>1. The results show that what affects people's decisions is not their wealth level after the gamble, but the amount of gains or losses from the gamble</a:t>
            </a:r>
          </a:p>
          <a:p>
            <a:pPr lvl="2" eaLnBrk="1" hangingPunct="1">
              <a:spcBef>
                <a:spcPts val="300"/>
              </a:spcBef>
              <a:buFont typeface="Wingdings" pitchFamily="2" charset="2"/>
              <a:buNone/>
              <a:defRPr/>
            </a:pPr>
            <a:r>
              <a:rPr lang="en-US" altLang="zh-TW" sz="2200" dirty="0">
                <a:ea typeface="新細明體" charset="-120"/>
              </a:rPr>
              <a:t>2. Loss averse attitude: people are more sensitive about the losses than the gains</a:t>
            </a:r>
          </a:p>
          <a:p>
            <a:pPr lvl="3" eaLnBrk="1" hangingPunct="1">
              <a:spcBef>
                <a:spcPts val="300"/>
              </a:spcBef>
              <a:defRPr/>
            </a:pPr>
            <a:r>
              <a:rPr lang="en-US" altLang="zh-TW" dirty="0">
                <a:ea typeface="新細明體" charset="-120"/>
              </a:rPr>
              <a:t>The decrease of the utility (</a:t>
            </a:r>
            <a:r>
              <a:rPr lang="zh-TW" altLang="en-US" dirty="0">
                <a:ea typeface="新細明體" charset="-120"/>
              </a:rPr>
              <a:t>效用</a:t>
            </a:r>
            <a:r>
              <a:rPr lang="en-US" altLang="zh-TW" dirty="0">
                <a:ea typeface="新細明體" charset="-120"/>
              </a:rPr>
              <a:t>) from $1 loss is larger than the increase of the utility from $1 gain</a:t>
            </a:r>
            <a:endParaRPr lang="en-US" altLang="zh-TW" sz="2200" dirty="0">
              <a:ea typeface="新細明體"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0" y="-38100"/>
            <a:ext cx="9144000" cy="952500"/>
          </a:xfrm>
        </p:spPr>
        <p:txBody>
          <a:bodyPr/>
          <a:lstStyle/>
          <a:p>
            <a:pPr eaLnBrk="1" hangingPunct="1"/>
            <a:r>
              <a:rPr lang="en-US" altLang="zh-TW">
                <a:ea typeface="新細明體" charset="-120"/>
              </a:rPr>
              <a:t>Behavioral Biases</a:t>
            </a:r>
          </a:p>
        </p:txBody>
      </p:sp>
      <p:sp>
        <p:nvSpPr>
          <p:cNvPr id="117763" name="Rectangle 3"/>
          <p:cNvSpPr>
            <a:spLocks noGrp="1" noChangeArrowheads="1"/>
          </p:cNvSpPr>
          <p:nvPr>
            <p:ph type="body" idx="1"/>
          </p:nvPr>
        </p:nvSpPr>
        <p:spPr>
          <a:xfrm>
            <a:off x="228600" y="990600"/>
            <a:ext cx="8686800" cy="5715000"/>
          </a:xfrm>
        </p:spPr>
        <p:txBody>
          <a:bodyPr/>
          <a:lstStyle/>
          <a:p>
            <a:pPr lvl="2" eaLnBrk="1" hangingPunct="1">
              <a:spcBef>
                <a:spcPts val="300"/>
              </a:spcBef>
              <a:buFont typeface="Wingdings" pitchFamily="2" charset="2"/>
              <a:buNone/>
              <a:defRPr/>
            </a:pPr>
            <a:r>
              <a:rPr lang="en-US" altLang="zh-TW" sz="2200" dirty="0">
                <a:ea typeface="新細明體" charset="-120"/>
              </a:rPr>
              <a:t>3. People will become more willing to take risks to avoid losses (individuals are risk averse when facing gains but become risk loving when facing losses)</a:t>
            </a:r>
          </a:p>
          <a:p>
            <a:pPr lvl="2" eaLnBrk="1" hangingPunct="1">
              <a:spcBef>
                <a:spcPts val="300"/>
              </a:spcBef>
              <a:buFont typeface="Wingdings" pitchFamily="2" charset="2"/>
              <a:buNone/>
              <a:defRPr/>
            </a:pPr>
            <a:endParaRPr lang="en-US" altLang="zh-TW" sz="2200" dirty="0">
              <a:ea typeface="新細明體" charset="-120"/>
            </a:endParaRPr>
          </a:p>
          <a:p>
            <a:pPr lvl="2" eaLnBrk="1" hangingPunct="1">
              <a:spcBef>
                <a:spcPts val="300"/>
              </a:spcBef>
              <a:buFont typeface="Wingdings" pitchFamily="2" charset="2"/>
              <a:buNone/>
              <a:defRPr/>
            </a:pPr>
            <a:endParaRPr lang="en-US" altLang="zh-TW" sz="2200" dirty="0">
              <a:ea typeface="新細明體" charset="-120"/>
            </a:endParaRPr>
          </a:p>
          <a:p>
            <a:pPr lvl="2" eaLnBrk="1" hangingPunct="1">
              <a:spcBef>
                <a:spcPts val="300"/>
              </a:spcBef>
              <a:buFont typeface="Wingdings" pitchFamily="2" charset="2"/>
              <a:buNone/>
              <a:defRPr/>
            </a:pPr>
            <a:endParaRPr lang="en-US" altLang="zh-TW" sz="2200" dirty="0">
              <a:ea typeface="新細明體" charset="-120"/>
            </a:endParaRPr>
          </a:p>
          <a:p>
            <a:pPr lvl="2" eaLnBrk="1" hangingPunct="1">
              <a:spcBef>
                <a:spcPts val="300"/>
              </a:spcBef>
              <a:buFont typeface="Wingdings" pitchFamily="2" charset="2"/>
              <a:buNone/>
              <a:defRPr/>
            </a:pPr>
            <a:endParaRPr lang="en-US" altLang="zh-TW" sz="2200" dirty="0">
              <a:ea typeface="新細明體" charset="-120"/>
            </a:endParaRPr>
          </a:p>
          <a:p>
            <a:pPr lvl="2" eaLnBrk="1" hangingPunct="1">
              <a:spcBef>
                <a:spcPts val="300"/>
              </a:spcBef>
              <a:buFont typeface="Wingdings" pitchFamily="2" charset="2"/>
              <a:buNone/>
              <a:defRPr/>
            </a:pPr>
            <a:endParaRPr lang="en-US" altLang="zh-TW" sz="2200" dirty="0">
              <a:ea typeface="新細明體" charset="-120"/>
            </a:endParaRPr>
          </a:p>
          <a:p>
            <a:pPr marL="1254125" lvl="2" indent="-339725" eaLnBrk="1" hangingPunct="1">
              <a:spcBef>
                <a:spcPts val="300"/>
              </a:spcBef>
              <a:buNone/>
              <a:defRPr/>
            </a:pPr>
            <a:r>
              <a:rPr lang="en-US" altLang="zh-TW" sz="2200" dirty="0">
                <a:effectLst/>
              </a:rPr>
              <a:t>※ Risk aversion for gains and risk loving for losses can explain the disposition effect</a:t>
            </a:r>
            <a:endParaRPr lang="en-US" altLang="zh-TW" sz="2200" dirty="0">
              <a:ea typeface="新細明體" charset="-120"/>
            </a:endParaRPr>
          </a:p>
          <a:p>
            <a:pPr lvl="1" eaLnBrk="1" hangingPunct="1">
              <a:spcBef>
                <a:spcPts val="300"/>
              </a:spcBef>
              <a:defRPr/>
            </a:pPr>
            <a:r>
              <a:rPr lang="en-US" altLang="zh-TW" sz="2600" dirty="0">
                <a:ea typeface="新細明體" charset="-120"/>
              </a:rPr>
              <a:t>Prospect utility reflects the above three findings</a:t>
            </a:r>
            <a:endParaRPr lang="en-US" altLang="zh-TW" sz="2400" dirty="0">
              <a:ea typeface="新細明體" charset="-120"/>
            </a:endParaRPr>
          </a:p>
          <a:p>
            <a:pPr lvl="1" eaLnBrk="1" hangingPunct="1">
              <a:spcBef>
                <a:spcPts val="300"/>
              </a:spcBef>
              <a:buFontTx/>
              <a:buNone/>
              <a:defRPr/>
            </a:pPr>
            <a:r>
              <a:rPr lang="en-US" altLang="zh-TW" sz="2400" dirty="0">
                <a:ea typeface="新細明體" charset="-120"/>
              </a:rPr>
              <a:t>	</a:t>
            </a:r>
          </a:p>
        </p:txBody>
      </p:sp>
      <p:graphicFrame>
        <p:nvGraphicFramePr>
          <p:cNvPr id="2050" name="Object 30"/>
          <p:cNvGraphicFramePr>
            <a:graphicFrameLocks noChangeAspect="1"/>
          </p:cNvGraphicFramePr>
          <p:nvPr>
            <p:extLst>
              <p:ext uri="{D42A27DB-BD31-4B8C-83A1-F6EECF244321}">
                <p14:modId xmlns:p14="http://schemas.microsoft.com/office/powerpoint/2010/main" val="5215453"/>
              </p:ext>
            </p:extLst>
          </p:nvPr>
        </p:nvGraphicFramePr>
        <p:xfrm>
          <a:off x="1295400" y="5102225"/>
          <a:ext cx="7073900" cy="1603375"/>
        </p:xfrm>
        <a:graphic>
          <a:graphicData uri="http://schemas.openxmlformats.org/presentationml/2006/ole">
            <mc:AlternateContent xmlns:mc="http://schemas.openxmlformats.org/markup-compatibility/2006">
              <mc:Choice xmlns:v="urn:schemas-microsoft-com:vml" Requires="v">
                <p:oleObj spid="_x0000_s2660" name="Equation" r:id="rId3" imgW="4038480" imgH="914400" progId="Equation.DSMT4">
                  <p:embed/>
                </p:oleObj>
              </mc:Choice>
              <mc:Fallback>
                <p:oleObj name="Equation" r:id="rId3" imgW="4038480" imgH="914400" progId="Equation.DSMT4">
                  <p:embed/>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102225"/>
                        <a:ext cx="7073900" cy="160337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5"/>
          <p:cNvGraphicFramePr>
            <a:graphicFrameLocks noChangeAspect="1"/>
          </p:cNvGraphicFramePr>
          <p:nvPr/>
        </p:nvGraphicFramePr>
        <p:xfrm>
          <a:off x="1692275" y="2190750"/>
          <a:ext cx="5561013" cy="1695450"/>
        </p:xfrm>
        <a:graphic>
          <a:graphicData uri="http://schemas.openxmlformats.org/presentationml/2006/ole">
            <mc:AlternateContent xmlns:mc="http://schemas.openxmlformats.org/markup-compatibility/2006">
              <mc:Choice xmlns:v="urn:schemas-microsoft-com:vml" Requires="v">
                <p:oleObj spid="_x0000_s2661" name="Equation" r:id="rId5" imgW="3085920" imgH="939600" progId="Equation.DSMT4">
                  <p:embed/>
                </p:oleObj>
              </mc:Choice>
              <mc:Fallback>
                <p:oleObj name="Equation" r:id="rId5" imgW="3085920" imgH="9396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2190750"/>
                        <a:ext cx="5561013" cy="169545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838200"/>
          </a:xfrm>
        </p:spPr>
        <p:txBody>
          <a:bodyPr/>
          <a:lstStyle/>
          <a:p>
            <a:pPr eaLnBrk="1" hangingPunct="1"/>
            <a:r>
              <a:rPr lang="en-US" altLang="zh-TW" dirty="0">
                <a:ea typeface="新細明體" charset="-120"/>
              </a:rPr>
              <a:t>Prospect Theory</a:t>
            </a:r>
          </a:p>
        </p:txBody>
      </p:sp>
      <p:sp>
        <p:nvSpPr>
          <p:cNvPr id="4" name="文字方塊 5"/>
          <p:cNvSpPr txBox="1">
            <a:spLocks noChangeArrowheads="1"/>
          </p:cNvSpPr>
          <p:nvPr/>
        </p:nvSpPr>
        <p:spPr bwMode="auto">
          <a:xfrm>
            <a:off x="533400" y="5257800"/>
            <a:ext cx="8153400" cy="1554272"/>
          </a:xfrm>
          <a:prstGeom prst="rect">
            <a:avLst/>
          </a:prstGeom>
          <a:noFill/>
          <a:ln w="9525">
            <a:noFill/>
            <a:miter lim="800000"/>
            <a:headEnd/>
            <a:tailEnd/>
          </a:ln>
        </p:spPr>
        <p:txBody>
          <a:bodyPr>
            <a:spAutoFit/>
          </a:bodyPr>
          <a:lstStyle/>
          <a:p>
            <a:pPr marL="263525" indent="-263525">
              <a:spcBef>
                <a:spcPts val="600"/>
              </a:spcBef>
              <a:defRPr/>
            </a:pPr>
            <a:r>
              <a:rPr lang="en-US" altLang="zh-TW" sz="1800" i="0" dirty="0">
                <a:solidFill>
                  <a:schemeClr val="tx1"/>
                </a:solidFill>
                <a:latin typeface="+mn-lt"/>
                <a:ea typeface="新細明體" charset="-120"/>
                <a:cs typeface="Times New Roman" pitchFamily="18" charset="0"/>
              </a:rPr>
              <a:t>※ In traditional economics, people are assumed to be risk averse and with a concave utility function (in Diagram A)</a:t>
            </a:r>
          </a:p>
          <a:p>
            <a:pPr marL="263525" indent="-263525">
              <a:spcBef>
                <a:spcPts val="600"/>
              </a:spcBef>
              <a:defRPr/>
            </a:pPr>
            <a:r>
              <a:rPr lang="en-US" altLang="zh-TW" sz="1800" i="0" dirty="0">
                <a:solidFill>
                  <a:schemeClr val="tx1"/>
                </a:solidFill>
                <a:latin typeface="+mn-lt"/>
                <a:ea typeface="新細明體" charset="-120"/>
                <a:cs typeface="Times New Roman" pitchFamily="18" charset="0"/>
              </a:rPr>
              <a:t>※ In Prospect Theory, people are risk averse (thus with concave utility function) when facing gains and risk loving (thus with convex utility function) when facing losses (in Diagram B)</a:t>
            </a:r>
            <a:endParaRPr lang="zh-TW" altLang="en-US" sz="1800" i="0" dirty="0">
              <a:solidFill>
                <a:schemeClr val="tx1"/>
              </a:solidFill>
              <a:latin typeface="+mn-lt"/>
              <a:ea typeface="新細明體" charset="-120"/>
              <a:cs typeface="Times New Roman" pitchFamily="18" charset="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051" y="839419"/>
            <a:ext cx="5076749" cy="441838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38100"/>
            <a:ext cx="9144000" cy="876300"/>
          </a:xfrm>
        </p:spPr>
        <p:txBody>
          <a:bodyPr/>
          <a:lstStyle/>
          <a:p>
            <a:pPr eaLnBrk="1" hangingPunct="1"/>
            <a:r>
              <a:rPr lang="en-US" altLang="zh-TW">
                <a:ea typeface="新細明體" charset="-120"/>
              </a:rPr>
              <a:t>Limitations to Arbitrage</a:t>
            </a:r>
          </a:p>
        </p:txBody>
      </p:sp>
      <p:sp>
        <p:nvSpPr>
          <p:cNvPr id="118787" name="Rectangle 3"/>
          <p:cNvSpPr>
            <a:spLocks noGrp="1" noChangeArrowheads="1"/>
          </p:cNvSpPr>
          <p:nvPr>
            <p:ph type="body" idx="1"/>
          </p:nvPr>
        </p:nvSpPr>
        <p:spPr>
          <a:xfrm>
            <a:off x="228600" y="762000"/>
            <a:ext cx="8763000" cy="6172200"/>
          </a:xfrm>
        </p:spPr>
        <p:txBody>
          <a:bodyPr/>
          <a:lstStyle/>
          <a:p>
            <a:pPr eaLnBrk="1" hangingPunct="1">
              <a:lnSpc>
                <a:spcPct val="99000"/>
              </a:lnSpc>
              <a:spcBef>
                <a:spcPts val="400"/>
              </a:spcBef>
              <a:defRPr/>
            </a:pPr>
            <a:r>
              <a:rPr lang="en-US" altLang="zh-TW" sz="3000" dirty="0">
                <a:ea typeface="新細明體" charset="-120"/>
              </a:rPr>
              <a:t>Fundamental risk</a:t>
            </a:r>
          </a:p>
          <a:p>
            <a:pPr lvl="1" eaLnBrk="1" hangingPunct="1">
              <a:lnSpc>
                <a:spcPct val="99000"/>
              </a:lnSpc>
              <a:spcBef>
                <a:spcPts val="400"/>
              </a:spcBef>
              <a:defRPr/>
            </a:pPr>
            <a:r>
              <a:rPr lang="en-US" altLang="zh-TW" sz="2600" dirty="0">
                <a:ea typeface="新細明體" charset="-120"/>
              </a:rPr>
              <a:t>The distortion could get worse or maintain for a long enough horizon such that the exploitation of that distortion to profit is limited (e.g., a trader may run out of his capital or a fund manager may lose his job before the prices go back to the fair level)</a:t>
            </a:r>
          </a:p>
          <a:p>
            <a:pPr eaLnBrk="1" hangingPunct="1">
              <a:lnSpc>
                <a:spcPct val="99000"/>
              </a:lnSpc>
              <a:spcBef>
                <a:spcPts val="400"/>
              </a:spcBef>
              <a:defRPr/>
            </a:pPr>
            <a:r>
              <a:rPr lang="en-US" altLang="zh-TW" sz="3000" dirty="0">
                <a:ea typeface="新細明體" charset="-120"/>
              </a:rPr>
              <a:t>Implementation difficulties</a:t>
            </a:r>
          </a:p>
          <a:p>
            <a:pPr lvl="1" eaLnBrk="1" hangingPunct="1">
              <a:lnSpc>
                <a:spcPct val="99000"/>
              </a:lnSpc>
              <a:spcBef>
                <a:spcPts val="400"/>
              </a:spcBef>
              <a:defRPr/>
            </a:pPr>
            <a:r>
              <a:rPr lang="en-US" altLang="zh-TW" sz="2600" dirty="0">
                <a:ea typeface="新細明體" charset="-120"/>
              </a:rPr>
              <a:t>The short sell constraint for mutual fund managers</a:t>
            </a:r>
          </a:p>
          <a:p>
            <a:pPr lvl="1" eaLnBrk="1" hangingPunct="1">
              <a:lnSpc>
                <a:spcPct val="99000"/>
              </a:lnSpc>
              <a:spcBef>
                <a:spcPts val="400"/>
              </a:spcBef>
              <a:defRPr/>
            </a:pPr>
            <a:r>
              <a:rPr lang="en-US" altLang="zh-TW" sz="2600" dirty="0">
                <a:ea typeface="新細明體" charset="-120"/>
              </a:rPr>
              <a:t>Or short-sellers may have to return the borrowed securities soon after the notification from the broker, that makes the horizon of the short sale uncertain</a:t>
            </a:r>
          </a:p>
          <a:p>
            <a:pPr eaLnBrk="1" hangingPunct="1">
              <a:lnSpc>
                <a:spcPct val="99000"/>
              </a:lnSpc>
              <a:spcBef>
                <a:spcPts val="400"/>
              </a:spcBef>
              <a:defRPr/>
            </a:pPr>
            <a:r>
              <a:rPr lang="en-US" altLang="zh-TW" sz="3000" dirty="0">
                <a:ea typeface="新細明體" charset="-120"/>
              </a:rPr>
              <a:t>Model risk</a:t>
            </a:r>
          </a:p>
          <a:p>
            <a:pPr lvl="1" eaLnBrk="1" hangingPunct="1">
              <a:lnSpc>
                <a:spcPct val="99000"/>
              </a:lnSpc>
              <a:spcBef>
                <a:spcPts val="400"/>
              </a:spcBef>
              <a:defRPr/>
            </a:pPr>
            <a:r>
              <a:rPr lang="en-US" altLang="zh-TW" sz="2600" dirty="0">
                <a:ea typeface="新細明體" charset="-120"/>
              </a:rPr>
              <a:t>One worries about that an apparent profit opportunity is due to using a faulty model to value the security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76200"/>
            <a:ext cx="9144000" cy="762000"/>
          </a:xfrm>
        </p:spPr>
        <p:txBody>
          <a:bodyPr/>
          <a:lstStyle/>
          <a:p>
            <a:pPr eaLnBrk="1" hangingPunct="1"/>
            <a:r>
              <a:rPr lang="en-US" altLang="zh-TW" sz="3600" dirty="0">
                <a:ea typeface="新細明體" charset="-120"/>
              </a:rPr>
              <a:t>Examples for Violation of Law of One Price</a:t>
            </a:r>
          </a:p>
        </p:txBody>
      </p:sp>
      <p:sp>
        <p:nvSpPr>
          <p:cNvPr id="119811" name="Rectangle 3"/>
          <p:cNvSpPr>
            <a:spLocks noGrp="1" noChangeArrowheads="1"/>
          </p:cNvSpPr>
          <p:nvPr>
            <p:ph type="body" idx="1"/>
          </p:nvPr>
        </p:nvSpPr>
        <p:spPr>
          <a:xfrm>
            <a:off x="152400" y="828675"/>
            <a:ext cx="8839200" cy="5715000"/>
          </a:xfrm>
        </p:spPr>
        <p:txBody>
          <a:bodyPr/>
          <a:lstStyle/>
          <a:p>
            <a:pPr eaLnBrk="1" hangingPunct="1">
              <a:lnSpc>
                <a:spcPct val="98000"/>
              </a:lnSpc>
              <a:spcBef>
                <a:spcPts val="400"/>
              </a:spcBef>
              <a:defRPr/>
            </a:pPr>
            <a:r>
              <a:rPr lang="en-US" altLang="zh-TW" sz="3000" dirty="0">
                <a:ea typeface="新細明體" charset="-120"/>
              </a:rPr>
              <a:t>Siamese twin (</a:t>
            </a:r>
            <a:r>
              <a:rPr lang="zh-TW" altLang="en-US" sz="3000" dirty="0">
                <a:ea typeface="新細明體" charset="-120"/>
              </a:rPr>
              <a:t>連體人</a:t>
            </a:r>
            <a:r>
              <a:rPr lang="en-US" altLang="zh-TW" sz="3000" dirty="0">
                <a:ea typeface="新細明體" charset="-120"/>
              </a:rPr>
              <a:t>)</a:t>
            </a:r>
            <a:r>
              <a:rPr lang="zh-TW" altLang="en-US" sz="3000" dirty="0">
                <a:ea typeface="新細明體" charset="-120"/>
              </a:rPr>
              <a:t> </a:t>
            </a:r>
            <a:r>
              <a:rPr lang="en-US" altLang="zh-TW" sz="3000" dirty="0">
                <a:ea typeface="新細明體" charset="-120"/>
              </a:rPr>
              <a:t>companies</a:t>
            </a:r>
          </a:p>
          <a:p>
            <a:pPr lvl="1" eaLnBrk="1" hangingPunct="1">
              <a:lnSpc>
                <a:spcPct val="98000"/>
              </a:lnSpc>
              <a:spcBef>
                <a:spcPts val="400"/>
              </a:spcBef>
              <a:defRPr/>
            </a:pPr>
            <a:r>
              <a:rPr lang="en-US" altLang="zh-TW" sz="2600" dirty="0">
                <a:ea typeface="新細明體" charset="-120"/>
              </a:rPr>
              <a:t>In 1907, Royal Dutch Petroleum (RDP) and Shell Transport (ST) merged their operations into one firm</a:t>
            </a:r>
          </a:p>
          <a:p>
            <a:pPr lvl="1" eaLnBrk="1" hangingPunct="1">
              <a:lnSpc>
                <a:spcPct val="98000"/>
              </a:lnSpc>
              <a:spcBef>
                <a:spcPts val="400"/>
              </a:spcBef>
              <a:defRPr/>
            </a:pPr>
            <a:r>
              <a:rPr lang="en-US" altLang="zh-TW" sz="2600" dirty="0">
                <a:ea typeface="新細明體" charset="-120"/>
              </a:rPr>
              <a:t>RDP receives 60% cash income, and ST receives 40% cash income, so it can be expected that the price of a RDP share is 1.5 times as high as the price of a ST share (see the figure on the next slide)</a:t>
            </a:r>
          </a:p>
          <a:p>
            <a:pPr eaLnBrk="1" hangingPunct="1">
              <a:lnSpc>
                <a:spcPct val="98000"/>
              </a:lnSpc>
              <a:spcBef>
                <a:spcPts val="400"/>
              </a:spcBef>
              <a:defRPr/>
            </a:pPr>
            <a:r>
              <a:rPr lang="en-US" altLang="zh-TW" sz="3000" dirty="0">
                <a:ea typeface="新細明體" charset="-120"/>
              </a:rPr>
              <a:t>Closed-end funds</a:t>
            </a:r>
          </a:p>
          <a:p>
            <a:pPr lvl="1" eaLnBrk="1" hangingPunct="1">
              <a:lnSpc>
                <a:spcPct val="98000"/>
              </a:lnSpc>
              <a:spcBef>
                <a:spcPts val="400"/>
              </a:spcBef>
              <a:defRPr/>
            </a:pPr>
            <a:r>
              <a:rPr lang="en-US" altLang="zh-TW" sz="2600" dirty="0">
                <a:ea typeface="新細明體" charset="-120"/>
              </a:rPr>
              <a:t>Shares of closed-end funds are traded at substantial discounts or premiums from their net asset values</a:t>
            </a:r>
          </a:p>
          <a:p>
            <a:pPr lvl="1" eaLnBrk="1" hangingPunct="1">
              <a:lnSpc>
                <a:spcPct val="98000"/>
              </a:lnSpc>
              <a:spcBef>
                <a:spcPts val="400"/>
              </a:spcBef>
              <a:defRPr/>
            </a:pPr>
            <a:r>
              <a:rPr lang="en-US" altLang="zh-TW" sz="2600" dirty="0">
                <a:ea typeface="新細明體" charset="-120"/>
              </a:rPr>
              <a:t>Ross (2002) mathematically proves that if the abnormal return (</a:t>
            </a:r>
            <a:r>
              <a:rPr lang="el-GR" altLang="zh-TW" sz="2600" i="1" dirty="0">
                <a:ea typeface="新細明體" charset="-120"/>
              </a:rPr>
              <a:t>α</a:t>
            </a:r>
            <a:r>
              <a:rPr lang="en-US" altLang="zh-TW" sz="2600" dirty="0">
                <a:ea typeface="新細明體" charset="-120"/>
              </a:rPr>
              <a:t>) is larger (lower) than the expense ratio, the closed-end funds should be traded at a premium (discount) to NAV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275893"/>
            <a:ext cx="7615123" cy="4286707"/>
          </a:xfrm>
          <a:prstGeom prst="rect">
            <a:avLst/>
          </a:prstGeom>
        </p:spPr>
      </p:pic>
      <p:sp>
        <p:nvSpPr>
          <p:cNvPr id="23554" name="Rectangle 2"/>
          <p:cNvSpPr>
            <a:spLocks noGrp="1" noChangeArrowheads="1"/>
          </p:cNvSpPr>
          <p:nvPr>
            <p:ph type="title"/>
          </p:nvPr>
        </p:nvSpPr>
        <p:spPr>
          <a:xfrm>
            <a:off x="0" y="76200"/>
            <a:ext cx="9144000" cy="1143000"/>
          </a:xfrm>
        </p:spPr>
        <p:txBody>
          <a:bodyPr/>
          <a:lstStyle/>
          <a:p>
            <a:pPr eaLnBrk="1" hangingPunct="1"/>
            <a:r>
              <a:rPr lang="en-US" altLang="zh-TW" sz="3600" dirty="0">
                <a:ea typeface="新細明體" charset="-120"/>
              </a:rPr>
              <a:t>Pricing of RDP Relative to ST (Deviation from Parity)</a:t>
            </a:r>
          </a:p>
        </p:txBody>
      </p:sp>
      <p:cxnSp>
        <p:nvCxnSpPr>
          <p:cNvPr id="23558" name="直線接點 4"/>
          <p:cNvCxnSpPr>
            <a:cxnSpLocks noChangeShapeType="1"/>
          </p:cNvCxnSpPr>
          <p:nvPr/>
        </p:nvCxnSpPr>
        <p:spPr bwMode="auto">
          <a:xfrm rot="5400000" flipH="1" flipV="1">
            <a:off x="1843876" y="3595048"/>
            <a:ext cx="3019276" cy="1428"/>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3559" name="直線接點 6"/>
          <p:cNvCxnSpPr>
            <a:cxnSpLocks noChangeShapeType="1"/>
          </p:cNvCxnSpPr>
          <p:nvPr/>
        </p:nvCxnSpPr>
        <p:spPr bwMode="auto">
          <a:xfrm rot="5400000" flipH="1" flipV="1">
            <a:off x="5151027" y="3566324"/>
            <a:ext cx="3019276" cy="1429"/>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23560" name="文字方塊 7"/>
          <p:cNvSpPr txBox="1">
            <a:spLocks noChangeArrowheads="1"/>
          </p:cNvSpPr>
          <p:nvPr/>
        </p:nvSpPr>
        <p:spPr bwMode="auto">
          <a:xfrm>
            <a:off x="3581400" y="3962400"/>
            <a:ext cx="2811660" cy="58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i="1">
                <a:solidFill>
                  <a:srgbClr val="9999FF"/>
                </a:solidFill>
                <a:latin typeface="Arial Black" pitchFamily="34" charset="0"/>
              </a:defRPr>
            </a:lvl1pPr>
            <a:lvl2pPr marL="742950" indent="-285750" eaLnBrk="0" hangingPunct="0">
              <a:defRPr sz="4400" i="1">
                <a:solidFill>
                  <a:srgbClr val="9999FF"/>
                </a:solidFill>
                <a:latin typeface="Arial Black" pitchFamily="34" charset="0"/>
              </a:defRPr>
            </a:lvl2pPr>
            <a:lvl3pPr marL="1143000" indent="-228600" eaLnBrk="0" hangingPunct="0">
              <a:defRPr sz="4400" i="1">
                <a:solidFill>
                  <a:srgbClr val="9999FF"/>
                </a:solidFill>
                <a:latin typeface="Arial Black" pitchFamily="34" charset="0"/>
              </a:defRPr>
            </a:lvl3pPr>
            <a:lvl4pPr marL="1600200" indent="-228600" eaLnBrk="0" hangingPunct="0">
              <a:defRPr sz="4400" i="1">
                <a:solidFill>
                  <a:srgbClr val="9999FF"/>
                </a:solidFill>
                <a:latin typeface="Arial Black" pitchFamily="34" charset="0"/>
              </a:defRPr>
            </a:lvl4pPr>
            <a:lvl5pPr marL="2057400" indent="-228600" eaLnBrk="0" hangingPunct="0">
              <a:defRPr sz="4400" i="1">
                <a:solidFill>
                  <a:srgbClr val="9999FF"/>
                </a:solidFill>
                <a:latin typeface="Arial Black" pitchFamily="34" charset="0"/>
              </a:defRPr>
            </a:lvl5pPr>
            <a:lvl6pPr marL="2514600" indent="-228600" eaLnBrk="0" fontAlgn="base" hangingPunct="0">
              <a:spcBef>
                <a:spcPct val="0"/>
              </a:spcBef>
              <a:spcAft>
                <a:spcPct val="0"/>
              </a:spcAft>
              <a:defRPr sz="4400" i="1">
                <a:solidFill>
                  <a:srgbClr val="9999FF"/>
                </a:solidFill>
                <a:latin typeface="Arial Black" pitchFamily="34" charset="0"/>
              </a:defRPr>
            </a:lvl6pPr>
            <a:lvl7pPr marL="2971800" indent="-228600" eaLnBrk="0" fontAlgn="base" hangingPunct="0">
              <a:spcBef>
                <a:spcPct val="0"/>
              </a:spcBef>
              <a:spcAft>
                <a:spcPct val="0"/>
              </a:spcAft>
              <a:defRPr sz="4400" i="1">
                <a:solidFill>
                  <a:srgbClr val="9999FF"/>
                </a:solidFill>
                <a:latin typeface="Arial Black" pitchFamily="34" charset="0"/>
              </a:defRPr>
            </a:lvl7pPr>
            <a:lvl8pPr marL="3429000" indent="-228600" eaLnBrk="0" fontAlgn="base" hangingPunct="0">
              <a:spcBef>
                <a:spcPct val="0"/>
              </a:spcBef>
              <a:spcAft>
                <a:spcPct val="0"/>
              </a:spcAft>
              <a:defRPr sz="4400" i="1">
                <a:solidFill>
                  <a:srgbClr val="9999FF"/>
                </a:solidFill>
                <a:latin typeface="Arial Black" pitchFamily="34" charset="0"/>
              </a:defRPr>
            </a:lvl8pPr>
            <a:lvl9pPr marL="3886200" indent="-228600" eaLnBrk="0" fontAlgn="base" hangingPunct="0">
              <a:spcBef>
                <a:spcPct val="0"/>
              </a:spcBef>
              <a:spcAft>
                <a:spcPct val="0"/>
              </a:spcAft>
              <a:defRPr sz="4400" i="1">
                <a:solidFill>
                  <a:srgbClr val="9999FF"/>
                </a:solidFill>
                <a:latin typeface="Arial Black" pitchFamily="34" charset="0"/>
              </a:defRPr>
            </a:lvl9pPr>
          </a:lstStyle>
          <a:p>
            <a:pPr eaLnBrk="1" hangingPunct="1"/>
            <a:r>
              <a:rPr lang="en-US" altLang="zh-TW" sz="1600" i="0" dirty="0">
                <a:solidFill>
                  <a:srgbClr val="FF0000"/>
                </a:solidFill>
                <a:latin typeface="Times New Roman" pitchFamily="18" charset="0"/>
                <a:ea typeface="新細明體" charset="-120"/>
                <a:cs typeface="Times New Roman" pitchFamily="18" charset="0"/>
              </a:rPr>
              <a:t>Consistently positive deviation lasts more than 7 years</a:t>
            </a:r>
            <a:endParaRPr lang="zh-TW" altLang="en-US" sz="1600" i="0" dirty="0">
              <a:solidFill>
                <a:srgbClr val="FF0000"/>
              </a:solidFill>
              <a:latin typeface="Times New Roman" pitchFamily="18" charset="0"/>
              <a:ea typeface="新細明體" charset="-120"/>
              <a:cs typeface="Times New Roman" pitchFamily="18" charset="0"/>
            </a:endParaRPr>
          </a:p>
        </p:txBody>
      </p:sp>
      <p:sp>
        <p:nvSpPr>
          <p:cNvPr id="8" name="文字方塊 5"/>
          <p:cNvSpPr txBox="1">
            <a:spLocks noChangeArrowheads="1"/>
          </p:cNvSpPr>
          <p:nvPr/>
        </p:nvSpPr>
        <p:spPr bwMode="auto">
          <a:xfrm>
            <a:off x="533400" y="5580727"/>
            <a:ext cx="8153400" cy="1277273"/>
          </a:xfrm>
          <a:prstGeom prst="rect">
            <a:avLst/>
          </a:prstGeom>
          <a:noFill/>
          <a:ln w="9525">
            <a:noFill/>
            <a:miter lim="800000"/>
            <a:headEnd/>
            <a:tailEnd/>
          </a:ln>
        </p:spPr>
        <p:txBody>
          <a:bodyPr>
            <a:spAutoFit/>
          </a:bodyPr>
          <a:lstStyle/>
          <a:p>
            <a:pPr marL="263525" indent="-263525">
              <a:spcBef>
                <a:spcPts val="600"/>
              </a:spcBef>
              <a:defRPr/>
            </a:pPr>
            <a:r>
              <a:rPr lang="en-US" altLang="zh-TW" sz="1800" i="0" dirty="0">
                <a:solidFill>
                  <a:schemeClr val="tx1"/>
                </a:solidFill>
                <a:latin typeface="+mn-lt"/>
                <a:ea typeface="新細明體" charset="-120"/>
                <a:cs typeface="Times New Roman" pitchFamily="18" charset="0"/>
              </a:rPr>
              <a:t>※ The y-axis is the percentage deviation from the parity ratio of 1.5</a:t>
            </a:r>
          </a:p>
          <a:p>
            <a:pPr marL="263525" indent="-263525">
              <a:spcBef>
                <a:spcPts val="600"/>
              </a:spcBef>
              <a:defRPr/>
            </a:pPr>
            <a:r>
              <a:rPr lang="en-US" altLang="zh-TW" sz="1800" i="0" dirty="0">
                <a:solidFill>
                  <a:schemeClr val="tx1"/>
                </a:solidFill>
                <a:latin typeface="+mn-lt"/>
                <a:ea typeface="新細明體" charset="-120"/>
                <a:cs typeface="Times New Roman" pitchFamily="18" charset="0"/>
              </a:rPr>
              <a:t>※ This figure shows that the relative value of the two firms departed form this ratio for a long time (From Feb. 1993 to Mar. 2000, the ratio between the prices of RDP and ST is constantly higher than 1.5 for more than 7 years)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990600"/>
            <a:ext cx="8458200" cy="5715000"/>
          </a:xfrm>
        </p:spPr>
        <p:txBody>
          <a:bodyPr lIns="90488" tIns="44450" rIns="90488" bIns="44450"/>
          <a:lstStyle/>
          <a:p>
            <a:pPr>
              <a:spcBef>
                <a:spcPts val="600"/>
              </a:spcBef>
              <a:defRPr/>
            </a:pPr>
            <a:r>
              <a:rPr lang="en-US" altLang="zh-TW" sz="3000" dirty="0">
                <a:ea typeface="新細明體" charset="-120"/>
              </a:rPr>
              <a:t>Introduce important findings in behavioral finance (</a:t>
            </a:r>
            <a:r>
              <a:rPr lang="zh-TW" altLang="en-US" sz="3000" dirty="0">
                <a:ea typeface="新細明體" charset="-120"/>
              </a:rPr>
              <a:t>行為財務學</a:t>
            </a:r>
            <a:r>
              <a:rPr lang="en-US" altLang="zh-TW" sz="3000" dirty="0">
                <a:ea typeface="新細明體" charset="-120"/>
              </a:rPr>
              <a:t>)</a:t>
            </a:r>
          </a:p>
          <a:p>
            <a:pPr lvl="1">
              <a:spcBef>
                <a:spcPts val="600"/>
              </a:spcBef>
              <a:defRPr/>
            </a:pPr>
            <a:r>
              <a:rPr lang="en-US" altLang="zh-TW" sz="2600" dirty="0">
                <a:ea typeface="新細明體" charset="-120"/>
              </a:rPr>
              <a:t>Behavioral finance, a relatively new field in finance, is proposed</a:t>
            </a:r>
            <a:r>
              <a:rPr lang="zh-TW" altLang="en-US" sz="2600" dirty="0">
                <a:ea typeface="新細明體" charset="-120"/>
              </a:rPr>
              <a:t> </a:t>
            </a:r>
            <a:r>
              <a:rPr lang="en-US" altLang="zh-TW" sz="2600" dirty="0">
                <a:ea typeface="新細明體" charset="-120"/>
              </a:rPr>
              <a:t>to explain some anomalies (</a:t>
            </a:r>
            <a:r>
              <a:rPr lang="zh-TW" altLang="en-US" sz="2600" dirty="0">
                <a:ea typeface="新細明體" charset="-120"/>
              </a:rPr>
              <a:t>異常現象</a:t>
            </a:r>
            <a:r>
              <a:rPr lang="en-US" altLang="zh-TW" sz="2600" dirty="0">
                <a:ea typeface="新細明體" charset="-120"/>
              </a:rPr>
              <a:t>)</a:t>
            </a:r>
          </a:p>
          <a:p>
            <a:pPr>
              <a:spcBef>
                <a:spcPts val="600"/>
              </a:spcBef>
              <a:defRPr/>
            </a:pPr>
            <a:r>
              <a:rPr lang="en-US" altLang="zh-TW" sz="3000" dirty="0">
                <a:ea typeface="新細明體" charset="-120"/>
              </a:rPr>
              <a:t>Discuss the consistence between the technical analysis and behavioral finance</a:t>
            </a:r>
          </a:p>
          <a:p>
            <a:pPr lvl="1">
              <a:spcBef>
                <a:spcPts val="600"/>
              </a:spcBef>
              <a:defRPr/>
            </a:pPr>
            <a:r>
              <a:rPr lang="en-US" altLang="zh-TW" sz="2600" dirty="0">
                <a:ea typeface="新細明體" charset="-120"/>
              </a:rPr>
              <a:t>Behavioral finance can provide the theoretical foundation to explain why the technical analysis sometimes works even in an efficient market </a:t>
            </a:r>
          </a:p>
          <a:p>
            <a:pPr>
              <a:spcBef>
                <a:spcPts val="600"/>
              </a:spcBef>
              <a:defRPr/>
            </a:pPr>
            <a:r>
              <a:rPr lang="en-US" altLang="zh-TW" sz="3000" dirty="0">
                <a:ea typeface="新細明體" charset="-120"/>
              </a:rPr>
              <a:t>Introduce several classic technical analysis methods</a:t>
            </a:r>
            <a:r>
              <a:rPr lang="zh-TW" altLang="en-US" sz="3000" dirty="0">
                <a:ea typeface="新細明體" charset="-120"/>
              </a:rPr>
              <a:t> </a:t>
            </a:r>
            <a:r>
              <a:rPr lang="en-US" altLang="zh-TW" sz="3000" dirty="0">
                <a:ea typeface="新細明體" charset="-120"/>
              </a:rPr>
              <a:t>(</a:t>
            </a:r>
            <a:r>
              <a:rPr lang="zh-TW" altLang="en-US" sz="3000" dirty="0">
                <a:ea typeface="新細明體" charset="-120"/>
              </a:rPr>
              <a:t>技術分析方法</a:t>
            </a:r>
            <a:r>
              <a:rPr lang="en-US" altLang="zh-TW" sz="3000" dirty="0">
                <a:ea typeface="新細明體" charset="-120"/>
              </a:rPr>
              <a:t>)</a:t>
            </a:r>
          </a:p>
          <a:p>
            <a:pPr marL="342900" marR="0" lvl="0" indent="-342900" algn="l" defTabSz="914400" rtl="0" eaLnBrk="0" fontAlgn="base" latinLnBrk="0" hangingPunct="0">
              <a:lnSpc>
                <a:spcPct val="100000"/>
              </a:lnSpc>
              <a:spcBef>
                <a:spcPts val="600"/>
              </a:spcBef>
              <a:spcAft>
                <a:spcPct val="0"/>
              </a:spcAft>
              <a:buClr>
                <a:srgbClr val="86D1EC"/>
              </a:buClr>
              <a:buSzPct val="90000"/>
              <a:buFont typeface="Wingdings" pitchFamily="2" charset="2"/>
              <a:buNone/>
              <a:tabLst/>
              <a:defRPr/>
            </a:pPr>
            <a:r>
              <a:rPr kumimoji="0" lang="en-US" altLang="zh-TW" sz="2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新細明體" charset="-120"/>
                <a:cs typeface="+mn-cs"/>
              </a:rPr>
              <a:t>※ There is a lot of descriptive content in Ch. 9, so I rearrange the lecture slides in a more logical and succinct way</a:t>
            </a:r>
          </a:p>
          <a:p>
            <a:pPr marL="0" indent="0">
              <a:spcBef>
                <a:spcPts val="600"/>
              </a:spcBef>
              <a:buNone/>
              <a:defRPr/>
            </a:pPr>
            <a:endParaRPr lang="en-US" altLang="zh-TW" sz="3000" dirty="0">
              <a:ea typeface="新細明體" charset="-120"/>
            </a:endParaRPr>
          </a:p>
        </p:txBody>
      </p:sp>
      <p:sp>
        <p:nvSpPr>
          <p:cNvPr id="9219" name="Rectangle 4"/>
          <p:cNvSpPr>
            <a:spLocks noGrp="1" noChangeArrowheads="1"/>
          </p:cNvSpPr>
          <p:nvPr>
            <p:ph type="title"/>
          </p:nvPr>
        </p:nvSpPr>
        <p:spPr>
          <a:xfrm>
            <a:off x="457200" y="76200"/>
            <a:ext cx="8229600" cy="914400"/>
          </a:xfrm>
        </p:spPr>
        <p:txBody>
          <a:bodyPr/>
          <a:lstStyle/>
          <a:p>
            <a:r>
              <a:rPr lang="en-US" altLang="zh-TW" sz="4000">
                <a:ea typeface="新細明體" charset="-120"/>
              </a:rPr>
              <a:t>Learning </a:t>
            </a:r>
            <a:r>
              <a:rPr lang="en-US" altLang="zh-TW">
                <a:ea typeface="新細明體" charset="-120"/>
              </a:rPr>
              <a:t>Goals </a:t>
            </a:r>
            <a:r>
              <a:rPr lang="en-US" altLang="zh-TW" dirty="0">
                <a:ea typeface="新細明體" charset="-120"/>
              </a:rPr>
              <a:t>of Chapter 9</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8100"/>
            <a:ext cx="9144000" cy="952500"/>
          </a:xfrm>
        </p:spPr>
        <p:txBody>
          <a:bodyPr/>
          <a:lstStyle/>
          <a:p>
            <a:pPr eaLnBrk="1" hangingPunct="1"/>
            <a:r>
              <a:rPr lang="en-US" altLang="zh-TW" sz="3600" dirty="0">
                <a:ea typeface="新細明體" charset="-120"/>
              </a:rPr>
              <a:t>Bubbles (</a:t>
            </a:r>
            <a:r>
              <a:rPr lang="zh-TW" altLang="en-US" sz="3600" dirty="0">
                <a:ea typeface="新細明體" charset="-120"/>
              </a:rPr>
              <a:t>泡沫</a:t>
            </a:r>
            <a:r>
              <a:rPr lang="en-US" altLang="zh-TW" sz="3600" dirty="0">
                <a:ea typeface="新細明體" charset="-120"/>
              </a:rPr>
              <a:t>)</a:t>
            </a:r>
            <a:r>
              <a:rPr lang="zh-TW" altLang="en-US" sz="3600" dirty="0">
                <a:ea typeface="新細明體" charset="-120"/>
              </a:rPr>
              <a:t> </a:t>
            </a:r>
            <a:r>
              <a:rPr lang="en-US" altLang="zh-TW" sz="3600" dirty="0">
                <a:ea typeface="新細明體" charset="-120"/>
              </a:rPr>
              <a:t>and Behavioral Economics</a:t>
            </a:r>
          </a:p>
        </p:txBody>
      </p:sp>
      <p:sp>
        <p:nvSpPr>
          <p:cNvPr id="121859" name="Rectangle 3"/>
          <p:cNvSpPr>
            <a:spLocks noGrp="1" noChangeArrowheads="1"/>
          </p:cNvSpPr>
          <p:nvPr>
            <p:ph type="body" idx="1"/>
          </p:nvPr>
        </p:nvSpPr>
        <p:spPr>
          <a:xfrm>
            <a:off x="381000" y="914400"/>
            <a:ext cx="8458200" cy="5638800"/>
          </a:xfrm>
        </p:spPr>
        <p:txBody>
          <a:bodyPr/>
          <a:lstStyle/>
          <a:p>
            <a:pPr eaLnBrk="1" hangingPunct="1">
              <a:spcBef>
                <a:spcPts val="600"/>
              </a:spcBef>
              <a:defRPr/>
            </a:pPr>
            <a:r>
              <a:rPr lang="en-US" altLang="zh-TW" sz="3000" dirty="0">
                <a:ea typeface="新細明體" charset="-120"/>
              </a:rPr>
              <a:t>From 1995 to 2001, the Nasdaq index increased by a factor of more than 6</a:t>
            </a:r>
          </a:p>
          <a:p>
            <a:pPr lvl="1" eaLnBrk="1" hangingPunct="1">
              <a:spcBef>
                <a:spcPts val="600"/>
              </a:spcBef>
              <a:defRPr/>
            </a:pPr>
            <a:r>
              <a:rPr lang="en-US" altLang="zh-TW" sz="2600" dirty="0">
                <a:ea typeface="新細明體" charset="-120"/>
              </a:rPr>
              <a:t>This dot-com boom development could be explained by some irrationalities in behavioral finance</a:t>
            </a:r>
          </a:p>
          <a:p>
            <a:pPr lvl="2" eaLnBrk="1" hangingPunct="1">
              <a:spcBef>
                <a:spcPts val="600"/>
              </a:spcBef>
              <a:defRPr/>
            </a:pPr>
            <a:r>
              <a:rPr lang="en-US" altLang="zh-TW" sz="2200" dirty="0">
                <a:ea typeface="新細明體" charset="-120"/>
              </a:rPr>
              <a:t>In this period, investors were increasingly confident of their forecasts (overconfidence bias) and apparently extrapolate short-term patterns into the distant future (memory or representativeness bias)</a:t>
            </a:r>
          </a:p>
          <a:p>
            <a:pPr lvl="3" eaLnBrk="1" hangingPunct="1">
              <a:spcBef>
                <a:spcPts val="600"/>
              </a:spcBef>
              <a:defRPr/>
            </a:pPr>
            <a:r>
              <a:rPr lang="en-US" altLang="zh-TW" dirty="0">
                <a:ea typeface="新細明體" charset="-120"/>
              </a:rPr>
              <a:t>The overconfidence arises from the situation in which investors always earn huge capital gains regardless of what to buy and when to buy</a:t>
            </a:r>
          </a:p>
          <a:p>
            <a:pPr lvl="2" eaLnBrk="1" hangingPunct="1">
              <a:spcBef>
                <a:spcPts val="600"/>
              </a:spcBef>
              <a:defRPr/>
            </a:pPr>
            <a:r>
              <a:rPr lang="en-US" altLang="zh-TW" sz="2200" dirty="0">
                <a:ea typeface="新細明體" charset="-120"/>
              </a:rPr>
              <a:t>The interaction of these two biases can explain the bubble from 1995 to 2001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38100"/>
            <a:ext cx="9144000" cy="1028700"/>
          </a:xfrm>
        </p:spPr>
        <p:txBody>
          <a:bodyPr/>
          <a:lstStyle/>
          <a:p>
            <a:pPr eaLnBrk="1" hangingPunct="1"/>
            <a:r>
              <a:rPr lang="en-US" altLang="zh-TW" dirty="0">
                <a:ea typeface="新細明體" charset="-120"/>
              </a:rPr>
              <a:t>Critiques for Behavioral Finance</a:t>
            </a:r>
          </a:p>
        </p:txBody>
      </p:sp>
      <p:sp>
        <p:nvSpPr>
          <p:cNvPr id="122883" name="Rectangle 3"/>
          <p:cNvSpPr>
            <a:spLocks noGrp="1" noChangeArrowheads="1"/>
          </p:cNvSpPr>
          <p:nvPr>
            <p:ph type="body" idx="1"/>
          </p:nvPr>
        </p:nvSpPr>
        <p:spPr>
          <a:xfrm>
            <a:off x="457200" y="990600"/>
            <a:ext cx="8229600" cy="5715000"/>
          </a:xfrm>
        </p:spPr>
        <p:txBody>
          <a:bodyPr/>
          <a:lstStyle/>
          <a:p>
            <a:pPr eaLnBrk="1" hangingPunct="1">
              <a:defRPr/>
            </a:pPr>
            <a:r>
              <a:rPr lang="en-US" altLang="zh-TW" sz="3000" dirty="0">
                <a:ea typeface="新細明體" charset="-120"/>
              </a:rPr>
              <a:t>Behavioral finance tries to explain anomalies but DOES NOT give guidance of </a:t>
            </a:r>
            <a:r>
              <a:rPr lang="en-US" altLang="zh-TW" sz="3000" b="1" i="1" dirty="0">
                <a:ea typeface="新細明體" charset="-120"/>
              </a:rPr>
              <a:t>how to exploit</a:t>
            </a:r>
            <a:r>
              <a:rPr lang="en-US" altLang="zh-TW" sz="3000" dirty="0">
                <a:ea typeface="新細明體" charset="-120"/>
              </a:rPr>
              <a:t> these irrationalities</a:t>
            </a:r>
          </a:p>
          <a:p>
            <a:pPr eaLnBrk="1" hangingPunct="1">
              <a:defRPr/>
            </a:pPr>
            <a:r>
              <a:rPr lang="en-US" altLang="zh-TW" sz="3000" dirty="0">
                <a:ea typeface="新細明體" charset="-120"/>
              </a:rPr>
              <a:t>Behavioral finance explains each anomaly by some subjective combination of irrationalities from the list of behavioral biases. There is </a:t>
            </a:r>
            <a:r>
              <a:rPr lang="en-US" altLang="zh-TW" sz="3000" b="1" i="1" dirty="0">
                <a:ea typeface="新細明體" charset="-120"/>
              </a:rPr>
              <a:t>no unified behavioral theory</a:t>
            </a:r>
            <a:r>
              <a:rPr lang="en-US" altLang="zh-TW" sz="3000" dirty="0">
                <a:ea typeface="新細明體" charset="-120"/>
              </a:rPr>
              <a:t> to explain a range of anomalies</a:t>
            </a:r>
          </a:p>
          <a:p>
            <a:pPr eaLnBrk="1" hangingPunct="1">
              <a:defRPr/>
            </a:pPr>
            <a:r>
              <a:rPr lang="en-US" altLang="zh-TW" sz="3000" dirty="0">
                <a:ea typeface="新細明體" charset="-120"/>
              </a:rPr>
              <a:t>It is possible to have </a:t>
            </a:r>
            <a:r>
              <a:rPr lang="en-US" altLang="zh-TW" sz="3000" b="1" i="1" dirty="0">
                <a:ea typeface="新細明體" charset="-120"/>
              </a:rPr>
              <a:t>conflicts between different theories</a:t>
            </a:r>
            <a:r>
              <a:rPr lang="en-US" altLang="zh-TW" sz="3000" dirty="0">
                <a:ea typeface="新細明體" charset="-120"/>
              </a:rPr>
              <a:t>, e.g., overreaction (from memory or representativeness bias) vs. underreaction (from conservatism bias)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914400" y="2667000"/>
            <a:ext cx="7543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i="1">
                <a:solidFill>
                  <a:srgbClr val="9999FF"/>
                </a:solidFill>
                <a:latin typeface="Arial Black" pitchFamily="34" charset="0"/>
              </a:defRPr>
            </a:lvl1pPr>
            <a:lvl2pPr marL="742950" indent="-285750" eaLnBrk="0" hangingPunct="0">
              <a:defRPr sz="4400" i="1">
                <a:solidFill>
                  <a:srgbClr val="9999FF"/>
                </a:solidFill>
                <a:latin typeface="Arial Black" pitchFamily="34" charset="0"/>
              </a:defRPr>
            </a:lvl2pPr>
            <a:lvl3pPr marL="1143000" indent="-228600" eaLnBrk="0" hangingPunct="0">
              <a:defRPr sz="4400" i="1">
                <a:solidFill>
                  <a:srgbClr val="9999FF"/>
                </a:solidFill>
                <a:latin typeface="Arial Black" pitchFamily="34" charset="0"/>
              </a:defRPr>
            </a:lvl3pPr>
            <a:lvl4pPr marL="1600200" indent="-228600" eaLnBrk="0" hangingPunct="0">
              <a:defRPr sz="4400" i="1">
                <a:solidFill>
                  <a:srgbClr val="9999FF"/>
                </a:solidFill>
                <a:latin typeface="Arial Black" pitchFamily="34" charset="0"/>
              </a:defRPr>
            </a:lvl4pPr>
            <a:lvl5pPr marL="2057400" indent="-228600" eaLnBrk="0" hangingPunct="0">
              <a:defRPr sz="4400" i="1">
                <a:solidFill>
                  <a:srgbClr val="9999FF"/>
                </a:solidFill>
                <a:latin typeface="Arial Black" pitchFamily="34" charset="0"/>
              </a:defRPr>
            </a:lvl5pPr>
            <a:lvl6pPr marL="2514600" indent="-228600" eaLnBrk="0" fontAlgn="base" hangingPunct="0">
              <a:spcBef>
                <a:spcPct val="0"/>
              </a:spcBef>
              <a:spcAft>
                <a:spcPct val="0"/>
              </a:spcAft>
              <a:defRPr sz="4400" i="1">
                <a:solidFill>
                  <a:srgbClr val="9999FF"/>
                </a:solidFill>
                <a:latin typeface="Arial Black" pitchFamily="34" charset="0"/>
              </a:defRPr>
            </a:lvl6pPr>
            <a:lvl7pPr marL="2971800" indent="-228600" eaLnBrk="0" fontAlgn="base" hangingPunct="0">
              <a:spcBef>
                <a:spcPct val="0"/>
              </a:spcBef>
              <a:spcAft>
                <a:spcPct val="0"/>
              </a:spcAft>
              <a:defRPr sz="4400" i="1">
                <a:solidFill>
                  <a:srgbClr val="9999FF"/>
                </a:solidFill>
                <a:latin typeface="Arial Black" pitchFamily="34" charset="0"/>
              </a:defRPr>
            </a:lvl7pPr>
            <a:lvl8pPr marL="3429000" indent="-228600" eaLnBrk="0" fontAlgn="base" hangingPunct="0">
              <a:spcBef>
                <a:spcPct val="0"/>
              </a:spcBef>
              <a:spcAft>
                <a:spcPct val="0"/>
              </a:spcAft>
              <a:defRPr sz="4400" i="1">
                <a:solidFill>
                  <a:srgbClr val="9999FF"/>
                </a:solidFill>
                <a:latin typeface="Arial Black" pitchFamily="34" charset="0"/>
              </a:defRPr>
            </a:lvl8pPr>
            <a:lvl9pPr marL="3886200" indent="-228600" eaLnBrk="0" fontAlgn="base" hangingPunct="0">
              <a:spcBef>
                <a:spcPct val="0"/>
              </a:spcBef>
              <a:spcAft>
                <a:spcPct val="0"/>
              </a:spcAft>
              <a:defRPr sz="4400" i="1">
                <a:solidFill>
                  <a:srgbClr val="9999FF"/>
                </a:solidFill>
                <a:latin typeface="Arial Black" pitchFamily="34" charset="0"/>
              </a:defRPr>
            </a:lvl9pPr>
          </a:lstStyle>
          <a:p>
            <a:pPr algn="ctr" eaLnBrk="1" hangingPunct="1">
              <a:spcBef>
                <a:spcPct val="50000"/>
              </a:spcBef>
            </a:pPr>
            <a:r>
              <a:rPr lang="en-US" altLang="zh-TW" sz="3200" b="1" i="0">
                <a:solidFill>
                  <a:schemeClr val="tx1"/>
                </a:solidFill>
                <a:latin typeface="Arial" charset="0"/>
                <a:ea typeface="新細明體" charset="-120"/>
              </a:rPr>
              <a:t>9.2  TECHNICAL ANALYSIS AND BEHAVIORAL FINANCE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TW" sz="3600">
                <a:ea typeface="新細明體" charset="-120"/>
              </a:rPr>
              <a:t>Technical Analysis and Behavioral Finance</a:t>
            </a:r>
          </a:p>
        </p:txBody>
      </p:sp>
      <p:sp>
        <p:nvSpPr>
          <p:cNvPr id="74755" name="Rectangle 3"/>
          <p:cNvSpPr>
            <a:spLocks noGrp="1" noChangeArrowheads="1"/>
          </p:cNvSpPr>
          <p:nvPr>
            <p:ph type="body" idx="1"/>
          </p:nvPr>
        </p:nvSpPr>
        <p:spPr>
          <a:xfrm>
            <a:off x="228600" y="914400"/>
            <a:ext cx="8763000" cy="5867400"/>
          </a:xfrm>
        </p:spPr>
        <p:txBody>
          <a:bodyPr/>
          <a:lstStyle/>
          <a:p>
            <a:pPr eaLnBrk="1" hangingPunct="1">
              <a:lnSpc>
                <a:spcPct val="97000"/>
              </a:lnSpc>
              <a:spcBef>
                <a:spcPts val="300"/>
              </a:spcBef>
              <a:defRPr/>
            </a:pPr>
            <a:r>
              <a:rPr lang="en-US" altLang="zh-TW" sz="3000" dirty="0">
                <a:ea typeface="新細明體" charset="-120"/>
              </a:rPr>
              <a:t>Consistence between the technical analysis and behavioral finance</a:t>
            </a:r>
          </a:p>
          <a:p>
            <a:pPr lvl="1" eaLnBrk="1" hangingPunct="1">
              <a:lnSpc>
                <a:spcPct val="97000"/>
              </a:lnSpc>
              <a:spcBef>
                <a:spcPts val="300"/>
              </a:spcBef>
              <a:defRPr/>
            </a:pPr>
            <a:r>
              <a:rPr lang="en-US" altLang="zh-TW" sz="2600" dirty="0">
                <a:ea typeface="新細明體" charset="-120"/>
              </a:rPr>
              <a:t>Technicians believe that prices only gradually go back to their fair values, and they can exploit the slow adjustments to make profit</a:t>
            </a:r>
          </a:p>
          <a:p>
            <a:pPr lvl="2" eaLnBrk="1" hangingPunct="1">
              <a:lnSpc>
                <a:spcPct val="97000"/>
              </a:lnSpc>
              <a:spcBef>
                <a:spcPts val="300"/>
              </a:spcBef>
              <a:defRPr/>
            </a:pPr>
            <a:r>
              <a:rPr lang="en-US" altLang="zh-TW" sz="2200" dirty="0">
                <a:ea typeface="新細明體" charset="-120"/>
              </a:rPr>
              <a:t>momentum effect and conservatism bias</a:t>
            </a:r>
          </a:p>
          <a:p>
            <a:pPr lvl="1" eaLnBrk="1" hangingPunct="1">
              <a:lnSpc>
                <a:spcPct val="97000"/>
              </a:lnSpc>
              <a:spcBef>
                <a:spcPts val="300"/>
              </a:spcBef>
              <a:defRPr/>
            </a:pPr>
            <a:r>
              <a:rPr lang="en-US" altLang="zh-TW" sz="2600" dirty="0">
                <a:ea typeface="新細明體" charset="-120"/>
              </a:rPr>
              <a:t>Behavioral biases are also consistent with technical analysts’ use of volume data to form trading strategy</a:t>
            </a:r>
          </a:p>
          <a:p>
            <a:pPr lvl="2" eaLnBrk="1" hangingPunct="1">
              <a:lnSpc>
                <a:spcPct val="97000"/>
              </a:lnSpc>
              <a:spcBef>
                <a:spcPts val="300"/>
              </a:spcBef>
              <a:defRPr/>
            </a:pPr>
            <a:r>
              <a:rPr lang="en-US" altLang="zh-TW" sz="2200" dirty="0">
                <a:ea typeface="新細明體" charset="-120"/>
              </a:rPr>
              <a:t>As traders become more overconfident, they may trade more, inducing an association between trading volume and market returns</a:t>
            </a:r>
          </a:p>
          <a:p>
            <a:pPr lvl="1" eaLnBrk="1" hangingPunct="1">
              <a:lnSpc>
                <a:spcPct val="97000"/>
              </a:lnSpc>
              <a:spcBef>
                <a:spcPts val="300"/>
              </a:spcBef>
              <a:defRPr/>
            </a:pPr>
            <a:r>
              <a:rPr lang="en-US" altLang="zh-TW" sz="2600" dirty="0">
                <a:ea typeface="新細明體" charset="-120"/>
              </a:rPr>
              <a:t>Technicians as well as some proponents of behavioral finance believe that market fundamentals could be affected by irrational or behavioral factors, sometimes labeled sentiment variables (</a:t>
            </a:r>
            <a:r>
              <a:rPr lang="zh-TW" altLang="en-US" sz="2600" dirty="0">
                <a:ea typeface="新細明體" charset="-120"/>
              </a:rPr>
              <a:t>情緒變數</a:t>
            </a:r>
            <a:r>
              <a:rPr lang="en-US" altLang="zh-TW" sz="2600" dirty="0">
                <a:ea typeface="新細明體" charset="-120"/>
              </a:rPr>
              <a:t>)</a:t>
            </a:r>
          </a:p>
          <a:p>
            <a:pPr lvl="1" eaLnBrk="1" hangingPunct="1">
              <a:lnSpc>
                <a:spcPct val="97000"/>
              </a:lnSpc>
              <a:spcBef>
                <a:spcPts val="300"/>
              </a:spcBef>
              <a:defRPr/>
            </a:pPr>
            <a:endParaRPr lang="en-US" altLang="zh-TW" sz="2400" dirty="0">
              <a:ea typeface="新細明體"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zh-TW" sz="3600">
                <a:ea typeface="新細明體" charset="-120"/>
              </a:rPr>
              <a:t>Technical Analysis and Behavioral Finance</a:t>
            </a:r>
          </a:p>
        </p:txBody>
      </p:sp>
      <p:sp>
        <p:nvSpPr>
          <p:cNvPr id="74755" name="Rectangle 3"/>
          <p:cNvSpPr>
            <a:spLocks noGrp="1" noChangeArrowheads="1"/>
          </p:cNvSpPr>
          <p:nvPr>
            <p:ph type="body" idx="1"/>
          </p:nvPr>
        </p:nvSpPr>
        <p:spPr>
          <a:xfrm>
            <a:off x="304800" y="1066800"/>
            <a:ext cx="8534400" cy="5105400"/>
          </a:xfrm>
        </p:spPr>
        <p:txBody>
          <a:bodyPr/>
          <a:lstStyle/>
          <a:p>
            <a:pPr eaLnBrk="1" hangingPunct="1">
              <a:spcBef>
                <a:spcPts val="600"/>
              </a:spcBef>
              <a:defRPr/>
            </a:pPr>
            <a:r>
              <a:rPr lang="en-US" altLang="zh-TW" sz="3000" dirty="0">
                <a:ea typeface="新細明體" charset="-120"/>
              </a:rPr>
              <a:t>In summary, the authors of this text book believe that</a:t>
            </a:r>
          </a:p>
          <a:p>
            <a:pPr lvl="1" eaLnBrk="1" hangingPunct="1">
              <a:spcBef>
                <a:spcPts val="600"/>
              </a:spcBef>
              <a:defRPr/>
            </a:pPr>
            <a:r>
              <a:rPr lang="en-US" altLang="zh-TW" sz="2600" dirty="0">
                <a:ea typeface="新細明體" charset="-120"/>
              </a:rPr>
              <a:t>The reason why the technical analysts can make profits is actually from exploiting irrationalities of investors rather than finding some useful information or patterns</a:t>
            </a:r>
          </a:p>
          <a:p>
            <a:pPr lvl="1" eaLnBrk="1" hangingPunct="1">
              <a:spcBef>
                <a:spcPts val="600"/>
              </a:spcBef>
              <a:defRPr/>
            </a:pPr>
            <a:r>
              <a:rPr lang="en-US" altLang="zh-TW" sz="2600" dirty="0">
                <a:ea typeface="新細明體" charset="-120"/>
              </a:rPr>
              <a:t>Behavioral finance, which is proposed to explain these irrationalities, may provide the theoretical foundation for the </a:t>
            </a:r>
            <a:r>
              <a:rPr lang="en-US" altLang="zh-TW" sz="2600" dirty="0"/>
              <a:t>feasibility</a:t>
            </a:r>
            <a:r>
              <a:rPr lang="en-US" altLang="zh-TW" sz="2600" dirty="0">
                <a:ea typeface="新細明體" charset="-120"/>
              </a:rPr>
              <a:t> of technical analyses in financial markets</a:t>
            </a:r>
          </a:p>
          <a:p>
            <a:pPr lvl="1" eaLnBrk="1" hangingPunct="1">
              <a:spcBef>
                <a:spcPts val="600"/>
              </a:spcBef>
              <a:defRPr/>
            </a:pPr>
            <a:endParaRPr lang="en-US" altLang="zh-TW" sz="2400" dirty="0">
              <a:ea typeface="新細明體"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38100"/>
            <a:ext cx="9144000" cy="876300"/>
          </a:xfrm>
        </p:spPr>
        <p:txBody>
          <a:bodyPr/>
          <a:lstStyle/>
          <a:p>
            <a:pPr eaLnBrk="1" hangingPunct="1"/>
            <a:r>
              <a:rPr lang="en-US" altLang="zh-TW">
                <a:ea typeface="新細明體" charset="-120"/>
              </a:rPr>
              <a:t>Some Technical Analysis Method</a:t>
            </a:r>
          </a:p>
        </p:txBody>
      </p:sp>
      <p:sp>
        <p:nvSpPr>
          <p:cNvPr id="74755" name="Rectangle 3"/>
          <p:cNvSpPr>
            <a:spLocks noGrp="1" noChangeArrowheads="1"/>
          </p:cNvSpPr>
          <p:nvPr>
            <p:ph type="body" idx="1"/>
          </p:nvPr>
        </p:nvSpPr>
        <p:spPr>
          <a:xfrm>
            <a:off x="304800" y="762000"/>
            <a:ext cx="8610600" cy="5562600"/>
          </a:xfrm>
        </p:spPr>
        <p:txBody>
          <a:bodyPr/>
          <a:lstStyle/>
          <a:p>
            <a:pPr eaLnBrk="1" hangingPunct="1">
              <a:spcBef>
                <a:spcPts val="600"/>
              </a:spcBef>
              <a:defRPr/>
            </a:pPr>
            <a:r>
              <a:rPr lang="en-US" altLang="zh-TW" sz="3000" dirty="0">
                <a:ea typeface="新細明體" charset="-120"/>
              </a:rPr>
              <a:t>Dow theory</a:t>
            </a:r>
            <a:r>
              <a:rPr lang="zh-TW" altLang="en-US" sz="3000" dirty="0">
                <a:ea typeface="新細明體" charset="-120"/>
              </a:rPr>
              <a:t> </a:t>
            </a:r>
            <a:r>
              <a:rPr lang="en-US" altLang="zh-TW" sz="3000" dirty="0">
                <a:ea typeface="新細明體" charset="-120"/>
              </a:rPr>
              <a:t>(</a:t>
            </a:r>
            <a:r>
              <a:rPr lang="zh-TW" altLang="en-US" sz="3000" dirty="0">
                <a:ea typeface="新細明體" charset="-120"/>
              </a:rPr>
              <a:t>道氏理論</a:t>
            </a:r>
            <a:r>
              <a:rPr lang="en-US" altLang="zh-TW" sz="3000" dirty="0">
                <a:ea typeface="新細明體" charset="-120"/>
              </a:rPr>
              <a:t>)</a:t>
            </a:r>
          </a:p>
          <a:p>
            <a:pPr lvl="1" eaLnBrk="1" hangingPunct="1">
              <a:spcBef>
                <a:spcPts val="600"/>
              </a:spcBef>
              <a:defRPr/>
            </a:pPr>
            <a:r>
              <a:rPr lang="en-US" altLang="zh-TW" sz="2600" dirty="0">
                <a:ea typeface="新細明體" charset="-120"/>
              </a:rPr>
              <a:t>The ancestor of trend analyses or technical analyses, created by Charles Dow, who is a journalist, the founder and first editor of the Wall Street Journal, and co-founder of Dow Jones &amp; Company</a:t>
            </a:r>
          </a:p>
          <a:p>
            <a:pPr lvl="1" eaLnBrk="1" hangingPunct="1">
              <a:spcBef>
                <a:spcPts val="600"/>
              </a:spcBef>
              <a:defRPr/>
            </a:pPr>
            <a:r>
              <a:rPr lang="en-US" altLang="zh-TW" sz="2600" dirty="0">
                <a:ea typeface="新細明體" charset="-120"/>
              </a:rPr>
              <a:t>Following Dow</a:t>
            </a:r>
            <a:r>
              <a:rPr lang="en-US" altLang="zh-TW" sz="2400" dirty="0">
                <a:ea typeface="新細明體" charset="-120"/>
              </a:rPr>
              <a:t>’</a:t>
            </a:r>
            <a:r>
              <a:rPr lang="en-US" altLang="zh-TW" sz="2600" dirty="0">
                <a:ea typeface="新細明體" charset="-120"/>
              </a:rPr>
              <a:t>s death, Hamilton, Rhea, and Schaefer organized and collected “Dow Theory,” based on Dow</a:t>
            </a:r>
            <a:r>
              <a:rPr lang="en-US" altLang="zh-TW" sz="2400" dirty="0">
                <a:ea typeface="新細明體" charset="-120"/>
              </a:rPr>
              <a:t>’</a:t>
            </a:r>
            <a:r>
              <a:rPr lang="en-US" altLang="zh-TW" sz="2600" dirty="0">
                <a:ea typeface="新細明體" charset="-120"/>
              </a:rPr>
              <a:t>s editorials about financial markets</a:t>
            </a:r>
          </a:p>
          <a:p>
            <a:pPr lvl="1" eaLnBrk="1" hangingPunct="1">
              <a:spcBef>
                <a:spcPts val="600"/>
              </a:spcBef>
              <a:defRPr/>
            </a:pPr>
            <a:r>
              <a:rPr lang="en-US" altLang="zh-TW" sz="2600" dirty="0">
                <a:ea typeface="新細明體" charset="-120"/>
              </a:rPr>
              <a:t>Six basic principles of the Dow theory</a:t>
            </a:r>
          </a:p>
          <a:p>
            <a:pPr marL="1254125" lvl="2" indent="-339725" eaLnBrk="1" hangingPunct="1">
              <a:spcBef>
                <a:spcPts val="600"/>
              </a:spcBef>
              <a:buClr>
                <a:schemeClr val="tx1"/>
              </a:buClr>
              <a:buFont typeface="+mj-lt"/>
              <a:buAutoNum type="arabicPeriod"/>
              <a:defRPr/>
            </a:pPr>
            <a:r>
              <a:rPr lang="en-US" altLang="zh-TW" sz="2200" dirty="0">
                <a:ea typeface="新細明體" charset="-120"/>
              </a:rPr>
              <a:t>The market has three factors simultaneously affecting stock prices: primary trends, intermediate trends, and minor trends, see the figures on the next two slides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38100"/>
            <a:ext cx="9144000" cy="876300"/>
          </a:xfrm>
        </p:spPr>
        <p:txBody>
          <a:bodyPr/>
          <a:lstStyle/>
          <a:p>
            <a:pPr eaLnBrk="1" hangingPunct="1"/>
            <a:r>
              <a:rPr lang="en-US" altLang="zh-TW" sz="3600" dirty="0">
                <a:ea typeface="新細明體" charset="-120"/>
              </a:rPr>
              <a:t>Dow Theory Trends</a:t>
            </a:r>
          </a:p>
        </p:txBody>
      </p:sp>
      <p:sp>
        <p:nvSpPr>
          <p:cNvPr id="25604" name="文字方塊 5"/>
          <p:cNvSpPr txBox="1">
            <a:spLocks noChangeArrowheads="1"/>
          </p:cNvSpPr>
          <p:nvPr/>
        </p:nvSpPr>
        <p:spPr bwMode="auto">
          <a:xfrm>
            <a:off x="609600" y="4416385"/>
            <a:ext cx="8153400" cy="1631216"/>
          </a:xfrm>
          <a:prstGeom prst="rect">
            <a:avLst/>
          </a:prstGeom>
          <a:noFill/>
          <a:ln w="9525">
            <a:noFill/>
            <a:miter lim="800000"/>
            <a:headEnd/>
            <a:tailEnd/>
          </a:ln>
        </p:spPr>
        <p:txBody>
          <a:bodyPr>
            <a:spAutoFit/>
          </a:bodyPr>
          <a:lstStyle/>
          <a:p>
            <a:pPr marL="263525" indent="-263525">
              <a:spcBef>
                <a:spcPts val="600"/>
              </a:spcBef>
              <a:defRPr/>
            </a:pPr>
            <a:r>
              <a:rPr lang="en-US" altLang="zh-TW" sz="1800" i="0" dirty="0">
                <a:solidFill>
                  <a:schemeClr val="tx1"/>
                </a:solidFill>
                <a:latin typeface="+mn-lt"/>
                <a:ea typeface="新細明體" charset="-120"/>
                <a:cs typeface="Times New Roman" pitchFamily="18" charset="0"/>
              </a:rPr>
              <a:t>※ Primary trend: long-term movements, continuing from months to years</a:t>
            </a:r>
          </a:p>
          <a:p>
            <a:pPr marL="263525" indent="-263525">
              <a:spcBef>
                <a:spcPts val="600"/>
              </a:spcBef>
              <a:defRPr/>
            </a:pPr>
            <a:r>
              <a:rPr lang="en-US" altLang="zh-TW" sz="1800" i="0" dirty="0">
                <a:solidFill>
                  <a:schemeClr val="tx1"/>
                </a:solidFill>
                <a:latin typeface="+mn-lt"/>
                <a:ea typeface="新細明體" charset="-120"/>
                <a:cs typeface="Times New Roman" pitchFamily="18" charset="0"/>
              </a:rPr>
              <a:t>※ Intermediate trend: short-term deviations from the underlying primary trend, which could retrace from 33% to 66% of the primary movement</a:t>
            </a:r>
          </a:p>
          <a:p>
            <a:pPr marL="263525" indent="-263525">
              <a:spcBef>
                <a:spcPts val="600"/>
              </a:spcBef>
              <a:defRPr/>
            </a:pPr>
            <a:r>
              <a:rPr lang="en-US" altLang="zh-TW" sz="1800" i="0" dirty="0">
                <a:solidFill>
                  <a:schemeClr val="tx1"/>
                </a:solidFill>
                <a:latin typeface="+mn-lt"/>
                <a:ea typeface="新細明體" charset="-120"/>
                <a:cs typeface="Times New Roman" pitchFamily="18" charset="0"/>
              </a:rPr>
              <a:t>※ Minor trend: daily fluctuations which are with little importance in the trend analysis of the Dow theory</a:t>
            </a:r>
            <a:endParaRPr lang="zh-TW" altLang="en-US" sz="1800" i="0" dirty="0">
              <a:solidFill>
                <a:schemeClr val="tx1"/>
              </a:solidFill>
              <a:latin typeface="+mn-lt"/>
              <a:ea typeface="新細明體" charset="-120"/>
              <a:cs typeface="Times New Roman" pitchFamily="18" charset="0"/>
            </a:endParaRPr>
          </a:p>
        </p:txBody>
      </p:sp>
      <p:grpSp>
        <p:nvGrpSpPr>
          <p:cNvPr id="4" name="群組 3"/>
          <p:cNvGrpSpPr/>
          <p:nvPr/>
        </p:nvGrpSpPr>
        <p:grpSpPr>
          <a:xfrm>
            <a:off x="457200" y="1066800"/>
            <a:ext cx="8348663" cy="2978150"/>
            <a:chOff x="457200" y="1066800"/>
            <a:chExt cx="8348663" cy="2978150"/>
          </a:xfrm>
        </p:grpSpPr>
        <p:pic>
          <p:nvPicPr>
            <p:cNvPr id="30723" name="Picture 4" descr="bod05175_09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348663"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bwMode="auto">
            <a:xfrm>
              <a:off x="457200" y="1066800"/>
              <a:ext cx="1676400" cy="421200"/>
            </a:xfrm>
            <a:prstGeom prst="rect">
              <a:avLst/>
            </a:prstGeom>
            <a:solidFill>
              <a:srgbClr val="ED008C"/>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4400" b="0" i="1" u="none" strike="noStrike" cap="none" normalizeH="0" baseline="0">
                <a:ln>
                  <a:noFill/>
                </a:ln>
                <a:solidFill>
                  <a:srgbClr val="9999FF"/>
                </a:solidFill>
                <a:effectLst/>
                <a:latin typeface="Arial Black"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38100"/>
            <a:ext cx="9144000" cy="876300"/>
          </a:xfrm>
        </p:spPr>
        <p:txBody>
          <a:bodyPr/>
          <a:lstStyle/>
          <a:p>
            <a:pPr eaLnBrk="1" hangingPunct="1"/>
            <a:r>
              <a:rPr lang="en-US" altLang="zh-TW">
                <a:ea typeface="新細明體" charset="-120"/>
              </a:rPr>
              <a:t>Some Technical Analysis Method</a:t>
            </a:r>
          </a:p>
        </p:txBody>
      </p:sp>
      <p:sp>
        <p:nvSpPr>
          <p:cNvPr id="74755" name="Rectangle 3"/>
          <p:cNvSpPr>
            <a:spLocks noGrp="1" noChangeArrowheads="1"/>
          </p:cNvSpPr>
          <p:nvPr>
            <p:ph type="body" idx="1"/>
          </p:nvPr>
        </p:nvSpPr>
        <p:spPr>
          <a:xfrm>
            <a:off x="304800" y="762000"/>
            <a:ext cx="8763000" cy="6019800"/>
          </a:xfrm>
        </p:spPr>
        <p:txBody>
          <a:bodyPr/>
          <a:lstStyle/>
          <a:p>
            <a:pPr marL="1250950" lvl="2" indent="-336550" eaLnBrk="1" hangingPunct="1">
              <a:spcBef>
                <a:spcPts val="500"/>
              </a:spcBef>
              <a:buClr>
                <a:schemeClr val="tx1"/>
              </a:buClr>
              <a:buFont typeface="+mj-lt"/>
              <a:buAutoNum type="arabicPeriod" startAt="2"/>
              <a:defRPr/>
            </a:pPr>
            <a:r>
              <a:rPr lang="en-US" altLang="zh-TW" sz="2200" dirty="0">
                <a:ea typeface="新細明體" charset="-120"/>
              </a:rPr>
              <a:t>A trend has three phases</a:t>
            </a:r>
          </a:p>
          <a:p>
            <a:pPr marL="1527175" lvl="3" indent="-155575" eaLnBrk="1" hangingPunct="1">
              <a:spcBef>
                <a:spcPts val="500"/>
              </a:spcBef>
              <a:buClr>
                <a:schemeClr val="tx1"/>
              </a:buClr>
              <a:buFontTx/>
              <a:buAutoNum type="romanLcPeriod"/>
              <a:defRPr/>
            </a:pPr>
            <a:r>
              <a:rPr lang="en-US" altLang="zh-TW" dirty="0"/>
              <a:t> Accumulation phase: some </a:t>
            </a:r>
            <a:r>
              <a:rPr lang="en-US" altLang="zh-TW" b="1" i="1" dirty="0"/>
              <a:t>foresighted investors</a:t>
            </a:r>
            <a:r>
              <a:rPr lang="en-US" altLang="zh-TW" dirty="0"/>
              <a:t> are actively trading stock against the general opinion of the market </a:t>
            </a:r>
          </a:p>
          <a:p>
            <a:pPr marL="1611313" lvl="3" indent="-239713" eaLnBrk="1" hangingPunct="1">
              <a:spcBef>
                <a:spcPts val="500"/>
              </a:spcBef>
              <a:buClr>
                <a:schemeClr val="tx1"/>
              </a:buClr>
              <a:buFontTx/>
              <a:buAutoNum type="romanLcPeriod"/>
              <a:defRPr/>
            </a:pPr>
            <a:r>
              <a:rPr lang="en-US" altLang="zh-TW" dirty="0"/>
              <a:t>Rapid price change phase: the </a:t>
            </a:r>
            <a:r>
              <a:rPr lang="en-US" altLang="zh-TW" b="1" i="1" dirty="0"/>
              <a:t>trend followers </a:t>
            </a:r>
            <a:r>
              <a:rPr lang="en-US" altLang="zh-TW" dirty="0"/>
              <a:t>or other </a:t>
            </a:r>
            <a:r>
              <a:rPr lang="en-US" altLang="zh-TW" b="1" i="1" dirty="0"/>
              <a:t>technically oriented investors</a:t>
            </a:r>
            <a:r>
              <a:rPr lang="en-US" altLang="zh-TW" dirty="0"/>
              <a:t> catch on to these foresighted investors</a:t>
            </a:r>
          </a:p>
          <a:p>
            <a:pPr marL="1611313" lvl="3" indent="-239713" eaLnBrk="1" hangingPunct="1">
              <a:spcBef>
                <a:spcPts val="500"/>
              </a:spcBef>
              <a:buClr>
                <a:schemeClr val="tx1"/>
              </a:buClr>
              <a:buFontTx/>
              <a:buAutoNum type="romanLcPeriod"/>
              <a:defRPr/>
            </a:pPr>
            <a:r>
              <a:rPr lang="en-US" altLang="zh-TW" dirty="0">
                <a:ea typeface="新細明體" charset="-120"/>
              </a:rPr>
              <a:t>Final phase: the second phase continues until rampant speculation occurs, and at this point, the foresighted investors begin to distribute their holdings to the market</a:t>
            </a:r>
          </a:p>
          <a:p>
            <a:pPr marL="1254125" lvl="2" indent="-339725" eaLnBrk="1" hangingPunct="1">
              <a:spcBef>
                <a:spcPts val="500"/>
              </a:spcBef>
              <a:buClr>
                <a:schemeClr val="tx1"/>
              </a:buClr>
              <a:buFont typeface="Arial" charset="0"/>
              <a:buAutoNum type="arabicPeriod" startAt="3"/>
              <a:defRPr/>
            </a:pPr>
            <a:r>
              <a:rPr lang="en-US" altLang="zh-TW" sz="2200" dirty="0">
                <a:ea typeface="新細明體" charset="-120"/>
              </a:rPr>
              <a:t>The stock market reflects all news quickly: Dow agreed with the efficient market hypothesis in some degree</a:t>
            </a:r>
          </a:p>
          <a:p>
            <a:pPr marL="1254125" lvl="2" indent="-339725" eaLnBrk="1" hangingPunct="1">
              <a:spcBef>
                <a:spcPts val="500"/>
              </a:spcBef>
              <a:buClr>
                <a:schemeClr val="tx1"/>
              </a:buClr>
              <a:buFont typeface="Arial" charset="0"/>
              <a:buAutoNum type="arabicPeriod" startAt="3"/>
              <a:defRPr/>
            </a:pPr>
            <a:r>
              <a:rPr lang="en-US" altLang="zh-TW" sz="2200" dirty="0">
                <a:ea typeface="新細明體" charset="-120"/>
              </a:rPr>
              <a:t>Stock market averages must confirm each other</a:t>
            </a:r>
          </a:p>
          <a:p>
            <a:pPr marL="1611313" lvl="3" indent="-239713" eaLnBrk="1" hangingPunct="1">
              <a:spcBef>
                <a:spcPts val="500"/>
              </a:spcBef>
              <a:buClr>
                <a:schemeClr val="tx1"/>
              </a:buClr>
              <a:defRPr/>
            </a:pPr>
            <a:r>
              <a:rPr lang="en-US" altLang="zh-TW" dirty="0">
                <a:ea typeface="新細明體" charset="-120"/>
              </a:rPr>
              <a:t>Dow believed that if manufacturer’s profits are rising, more products should be shipped to customers </a:t>
            </a:r>
            <a:r>
              <a:rPr lang="en-US" altLang="zh-TW" dirty="0">
                <a:sym typeface="Symbol"/>
              </a:rPr>
              <a:t> T</a:t>
            </a:r>
            <a:r>
              <a:rPr lang="en-US" altLang="zh-TW" dirty="0">
                <a:ea typeface="新細明體" charset="-120"/>
              </a:rPr>
              <a:t>he performance of shipping companies, which are mostly railroad companies in the Dow’s era, should also rises </a:t>
            </a:r>
            <a:r>
              <a:rPr lang="en-US" altLang="zh-TW" dirty="0">
                <a:sym typeface="Symbol"/>
              </a:rPr>
              <a:t> T</a:t>
            </a:r>
            <a:r>
              <a:rPr lang="en-US" altLang="zh-TW" dirty="0">
                <a:ea typeface="新細明體" charset="-120"/>
              </a:rPr>
              <a:t>he industrial average index and the transportation average index should move in the same direction in a real trend</a:t>
            </a:r>
          </a:p>
          <a:p>
            <a:pPr marL="1611313" lvl="3" indent="-239713" eaLnBrk="1" hangingPunct="1">
              <a:spcBef>
                <a:spcPts val="500"/>
              </a:spcBef>
              <a:buClr>
                <a:schemeClr val="tx1"/>
              </a:buClr>
              <a:buFontTx/>
              <a:buAutoNum type="romanLcPeriod"/>
              <a:defRPr/>
            </a:pPr>
            <a:endParaRPr lang="en-US" altLang="zh-TW" sz="1800" dirty="0">
              <a:ea typeface="新細明體" charset="-12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38100"/>
            <a:ext cx="9144000" cy="952500"/>
          </a:xfrm>
        </p:spPr>
        <p:txBody>
          <a:bodyPr/>
          <a:lstStyle/>
          <a:p>
            <a:pPr eaLnBrk="1" hangingPunct="1"/>
            <a:r>
              <a:rPr lang="en-US" altLang="zh-TW">
                <a:ea typeface="新細明體" charset="-120"/>
              </a:rPr>
              <a:t>Some Technical Analysis Method</a:t>
            </a:r>
          </a:p>
        </p:txBody>
      </p:sp>
      <p:sp>
        <p:nvSpPr>
          <p:cNvPr id="74755" name="Rectangle 3"/>
          <p:cNvSpPr>
            <a:spLocks noGrp="1" noChangeArrowheads="1"/>
          </p:cNvSpPr>
          <p:nvPr>
            <p:ph type="body" idx="1"/>
          </p:nvPr>
        </p:nvSpPr>
        <p:spPr>
          <a:xfrm>
            <a:off x="361950" y="914400"/>
            <a:ext cx="8477250" cy="5715000"/>
          </a:xfrm>
        </p:spPr>
        <p:txBody>
          <a:bodyPr/>
          <a:lstStyle/>
          <a:p>
            <a:pPr marL="1250950" lvl="2" indent="-336550" eaLnBrk="1" hangingPunct="1">
              <a:spcBef>
                <a:spcPts val="600"/>
              </a:spcBef>
              <a:buClr>
                <a:schemeClr val="tx1"/>
              </a:buClr>
              <a:buFont typeface="+mj-lt"/>
              <a:buAutoNum type="arabicPeriod" startAt="5"/>
              <a:defRPr/>
            </a:pPr>
            <a:r>
              <a:rPr lang="en-US" altLang="zh-TW" sz="2200" dirty="0">
                <a:ea typeface="新細明體" charset="-120"/>
              </a:rPr>
              <a:t>Trends are confirmed by volume</a:t>
            </a:r>
          </a:p>
          <a:p>
            <a:pPr marL="1611313" lvl="3" indent="-239713" eaLnBrk="1" hangingPunct="1">
              <a:spcBef>
                <a:spcPts val="600"/>
              </a:spcBef>
              <a:buClr>
                <a:schemeClr val="tx1"/>
              </a:buClr>
              <a:defRPr/>
            </a:pPr>
            <a:r>
              <a:rPr lang="en-US" altLang="zh-TW" dirty="0">
                <a:ea typeface="新細明體" charset="-120"/>
              </a:rPr>
              <a:t>When price movements are accompanied by high volume, Dow believed this represented the “true” market view</a:t>
            </a:r>
          </a:p>
          <a:p>
            <a:pPr marL="1611313" lvl="3" indent="-239713" eaLnBrk="1" hangingPunct="1">
              <a:spcBef>
                <a:spcPts val="600"/>
              </a:spcBef>
              <a:buClr>
                <a:schemeClr val="tx1"/>
              </a:buClr>
              <a:defRPr/>
            </a:pPr>
            <a:r>
              <a:rPr lang="en-US" altLang="zh-TW" dirty="0">
                <a:ea typeface="新細明體" charset="-120"/>
              </a:rPr>
              <a:t>To him, it is a signal that a trend is developing</a:t>
            </a:r>
          </a:p>
          <a:p>
            <a:pPr marL="1254125" lvl="2" indent="-339725" eaLnBrk="1" hangingPunct="1">
              <a:spcBef>
                <a:spcPts val="600"/>
              </a:spcBef>
              <a:buClr>
                <a:schemeClr val="tx1"/>
              </a:buClr>
              <a:buFont typeface="Arial" charset="0"/>
              <a:buAutoNum type="arabicPeriod" startAt="5"/>
              <a:defRPr/>
            </a:pPr>
            <a:r>
              <a:rPr lang="en-US" altLang="zh-TW" sz="2200" dirty="0">
                <a:ea typeface="新細明體" charset="-120"/>
              </a:rPr>
              <a:t>Trends exist until definitive signals (</a:t>
            </a:r>
            <a:r>
              <a:rPr lang="zh-TW" altLang="en-US" sz="2200" dirty="0">
                <a:ea typeface="新細明體" charset="-120"/>
              </a:rPr>
              <a:t>最終的、具有決定性的信號</a:t>
            </a:r>
            <a:r>
              <a:rPr lang="en-US" altLang="zh-TW" sz="2200" dirty="0">
                <a:ea typeface="新細明體" charset="-120"/>
              </a:rPr>
              <a:t>) prove that they have ended</a:t>
            </a:r>
          </a:p>
          <a:p>
            <a:pPr marL="1611313" lvl="3" indent="-239713" eaLnBrk="1" hangingPunct="1">
              <a:spcBef>
                <a:spcPts val="600"/>
              </a:spcBef>
              <a:buClr>
                <a:schemeClr val="tx1"/>
              </a:buClr>
              <a:defRPr/>
            </a:pPr>
            <a:r>
              <a:rPr lang="en-US" altLang="zh-TW" dirty="0">
                <a:ea typeface="新細明體" charset="-120"/>
              </a:rPr>
              <a:t>Dow believed that trends exist despite “market noise”</a:t>
            </a:r>
          </a:p>
          <a:p>
            <a:pPr marL="1611313" lvl="3" indent="-239713" eaLnBrk="1" hangingPunct="1">
              <a:spcBef>
                <a:spcPts val="600"/>
              </a:spcBef>
              <a:buClr>
                <a:schemeClr val="tx1"/>
              </a:buClr>
              <a:defRPr/>
            </a:pPr>
            <a:r>
              <a:rPr lang="en-US" altLang="zh-TW" dirty="0">
                <a:ea typeface="新細明體" charset="-120"/>
              </a:rPr>
              <a:t>However, determining whether a reversal is the start of a new trend or a temporary deviation in the current trend is very difficult</a:t>
            </a:r>
          </a:p>
          <a:p>
            <a:pPr marL="1611313" lvl="3" indent="-239713" eaLnBrk="1" hangingPunct="1">
              <a:spcBef>
                <a:spcPts val="600"/>
              </a:spcBef>
              <a:buClr>
                <a:schemeClr val="tx1"/>
              </a:buClr>
              <a:defRPr/>
            </a:pPr>
            <a:r>
              <a:rPr lang="en-US" altLang="zh-TW" dirty="0">
                <a:ea typeface="新細明體" charset="-120"/>
              </a:rPr>
              <a:t>When there are definitive signals to prove the existence of a trend, usually the trend is almost ended, i.e., the trends are always recognized after the fact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a:xfrm>
            <a:off x="152400" y="838200"/>
            <a:ext cx="8839200" cy="6019800"/>
          </a:xfrm>
        </p:spPr>
        <p:txBody>
          <a:bodyPr/>
          <a:lstStyle/>
          <a:p>
            <a:pPr eaLnBrk="1" hangingPunct="1">
              <a:lnSpc>
                <a:spcPct val="97000"/>
              </a:lnSpc>
              <a:spcBef>
                <a:spcPts val="300"/>
              </a:spcBef>
              <a:defRPr/>
            </a:pPr>
            <a:r>
              <a:rPr lang="en-US" altLang="zh-TW" sz="3000" dirty="0">
                <a:ea typeface="新細明體" charset="-120"/>
              </a:rPr>
              <a:t>Moving averages</a:t>
            </a:r>
            <a:r>
              <a:rPr lang="zh-TW" altLang="en-US" sz="3000" dirty="0">
                <a:ea typeface="新細明體" charset="-120"/>
              </a:rPr>
              <a:t> </a:t>
            </a:r>
            <a:r>
              <a:rPr lang="en-US" altLang="zh-TW" sz="3000" dirty="0">
                <a:ea typeface="新細明體" charset="-120"/>
              </a:rPr>
              <a:t>(</a:t>
            </a:r>
            <a:r>
              <a:rPr lang="zh-TW" altLang="en-US" sz="3000" dirty="0">
                <a:ea typeface="新細明體" charset="-120"/>
              </a:rPr>
              <a:t>移動平均</a:t>
            </a:r>
            <a:r>
              <a:rPr lang="en-US" altLang="zh-TW" sz="3000" dirty="0">
                <a:ea typeface="新細明體" charset="-120"/>
              </a:rPr>
              <a:t>)</a:t>
            </a:r>
          </a:p>
          <a:p>
            <a:pPr lvl="1" eaLnBrk="1" hangingPunct="1">
              <a:lnSpc>
                <a:spcPct val="97000"/>
              </a:lnSpc>
              <a:spcBef>
                <a:spcPts val="300"/>
              </a:spcBef>
              <a:defRPr/>
            </a:pPr>
            <a:r>
              <a:rPr lang="en-US" altLang="zh-TW" sz="2600" dirty="0">
                <a:ea typeface="新細明體" charset="-120"/>
              </a:rPr>
              <a:t>For each day, the moving average of a specified period of time, e.g., 4 weeks, is recomputed by dropping the oldest observation and adding the latest</a:t>
            </a:r>
          </a:p>
          <a:p>
            <a:pPr lvl="1" eaLnBrk="1" hangingPunct="1">
              <a:lnSpc>
                <a:spcPct val="97000"/>
              </a:lnSpc>
              <a:spcBef>
                <a:spcPts val="300"/>
              </a:spcBef>
              <a:defRPr/>
            </a:pPr>
            <a:r>
              <a:rPr lang="en-US" altLang="zh-TW" sz="2600" dirty="0">
                <a:ea typeface="新細明體" charset="-120"/>
              </a:rPr>
              <a:t>By definition, the long-term moving average is a more smooth series than the short-term moving average</a:t>
            </a:r>
          </a:p>
          <a:p>
            <a:pPr lvl="1" eaLnBrk="1" hangingPunct="1">
              <a:lnSpc>
                <a:spcPct val="97000"/>
              </a:lnSpc>
              <a:spcBef>
                <a:spcPts val="300"/>
              </a:spcBef>
              <a:defRPr/>
            </a:pPr>
            <a:r>
              <a:rPr lang="en-US" altLang="zh-TW" sz="2600" dirty="0">
                <a:ea typeface="新細明體" charset="-120"/>
              </a:rPr>
              <a:t>When the short-term moving average crosses the long-term moving average, a trading signal occurs</a:t>
            </a:r>
          </a:p>
          <a:p>
            <a:pPr lvl="2" eaLnBrk="1" hangingPunct="1">
              <a:lnSpc>
                <a:spcPct val="97000"/>
              </a:lnSpc>
              <a:spcBef>
                <a:spcPts val="300"/>
              </a:spcBef>
              <a:defRPr/>
            </a:pPr>
            <a:r>
              <a:rPr lang="en-US" altLang="zh-TW" sz="2200" dirty="0">
                <a:ea typeface="新細明體" charset="-120"/>
              </a:rPr>
              <a:t>Bullish (bearish) signals occur when the short-term moving average penetrates the long-term moving average from below (above) (In Taiwan, this bullish (bearish) signals are called “</a:t>
            </a:r>
            <a:r>
              <a:rPr lang="zh-TW" altLang="en-US" sz="2200" dirty="0">
                <a:ea typeface="新細明體" charset="-120"/>
              </a:rPr>
              <a:t>黃金交叉</a:t>
            </a:r>
            <a:r>
              <a:rPr lang="en-US" altLang="zh-TW" sz="2200" dirty="0">
                <a:ea typeface="新細明體" charset="-120"/>
              </a:rPr>
              <a:t>” (“</a:t>
            </a:r>
            <a:r>
              <a:rPr lang="zh-TW" altLang="en-US" sz="2200" dirty="0">
                <a:ea typeface="新細明體" charset="-120"/>
              </a:rPr>
              <a:t>死亡交叉</a:t>
            </a:r>
            <a:r>
              <a:rPr lang="en-US" altLang="zh-TW" sz="2200" dirty="0">
                <a:ea typeface="新細明體" charset="-120"/>
              </a:rPr>
              <a:t>”))</a:t>
            </a:r>
          </a:p>
          <a:p>
            <a:pPr lvl="2" eaLnBrk="1" hangingPunct="1">
              <a:lnSpc>
                <a:spcPct val="97000"/>
              </a:lnSpc>
              <a:spcBef>
                <a:spcPts val="300"/>
              </a:spcBef>
              <a:defRPr/>
            </a:pPr>
            <a:r>
              <a:rPr lang="en-US" altLang="zh-TW" sz="2200" dirty="0">
                <a:ea typeface="新細明體" charset="-120"/>
              </a:rPr>
              <a:t>This is because when the recent performance is significantly superior (inferior) to the past performance in a longer period, it is expected that this time point is the beginning of a rising (falling) trend</a:t>
            </a:r>
          </a:p>
          <a:p>
            <a:pPr lvl="1" eaLnBrk="1" hangingPunct="1">
              <a:lnSpc>
                <a:spcPct val="97000"/>
              </a:lnSpc>
              <a:spcBef>
                <a:spcPts val="300"/>
              </a:spcBef>
              <a:defRPr/>
            </a:pPr>
            <a:endParaRPr lang="en-US" altLang="zh-TW" dirty="0">
              <a:ea typeface="新細明體" charset="-120"/>
            </a:endParaRPr>
          </a:p>
        </p:txBody>
      </p:sp>
      <p:sp>
        <p:nvSpPr>
          <p:cNvPr id="37891" name="Rectangle 2"/>
          <p:cNvSpPr>
            <a:spLocks noGrp="1" noChangeArrowheads="1"/>
          </p:cNvSpPr>
          <p:nvPr>
            <p:ph type="title"/>
          </p:nvPr>
        </p:nvSpPr>
        <p:spPr>
          <a:xfrm>
            <a:off x="0" y="-38100"/>
            <a:ext cx="9144000" cy="952500"/>
          </a:xfrm>
        </p:spPr>
        <p:txBody>
          <a:bodyPr/>
          <a:lstStyle/>
          <a:p>
            <a:pPr eaLnBrk="1" hangingPunct="1"/>
            <a:r>
              <a:rPr lang="en-US" altLang="zh-TW">
                <a:ea typeface="新細明體" charset="-120"/>
              </a:rPr>
              <a:t>Some Technical Analysis Method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066800" y="2895600"/>
            <a:ext cx="6934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i="1">
                <a:solidFill>
                  <a:srgbClr val="9999FF"/>
                </a:solidFill>
                <a:latin typeface="Arial Black" pitchFamily="34" charset="0"/>
              </a:defRPr>
            </a:lvl1pPr>
            <a:lvl2pPr marL="742950" indent="-285750" eaLnBrk="0" hangingPunct="0">
              <a:defRPr sz="4400" i="1">
                <a:solidFill>
                  <a:srgbClr val="9999FF"/>
                </a:solidFill>
                <a:latin typeface="Arial Black" pitchFamily="34" charset="0"/>
              </a:defRPr>
            </a:lvl2pPr>
            <a:lvl3pPr marL="1143000" indent="-228600" eaLnBrk="0" hangingPunct="0">
              <a:defRPr sz="4400" i="1">
                <a:solidFill>
                  <a:srgbClr val="9999FF"/>
                </a:solidFill>
                <a:latin typeface="Arial Black" pitchFamily="34" charset="0"/>
              </a:defRPr>
            </a:lvl3pPr>
            <a:lvl4pPr marL="1600200" indent="-228600" eaLnBrk="0" hangingPunct="0">
              <a:defRPr sz="4400" i="1">
                <a:solidFill>
                  <a:srgbClr val="9999FF"/>
                </a:solidFill>
                <a:latin typeface="Arial Black" pitchFamily="34" charset="0"/>
              </a:defRPr>
            </a:lvl4pPr>
            <a:lvl5pPr marL="2057400" indent="-228600" eaLnBrk="0" hangingPunct="0">
              <a:defRPr sz="4400" i="1">
                <a:solidFill>
                  <a:srgbClr val="9999FF"/>
                </a:solidFill>
                <a:latin typeface="Arial Black" pitchFamily="34" charset="0"/>
              </a:defRPr>
            </a:lvl5pPr>
            <a:lvl6pPr marL="2514600" indent="-228600" eaLnBrk="0" fontAlgn="base" hangingPunct="0">
              <a:spcBef>
                <a:spcPct val="0"/>
              </a:spcBef>
              <a:spcAft>
                <a:spcPct val="0"/>
              </a:spcAft>
              <a:defRPr sz="4400" i="1">
                <a:solidFill>
                  <a:srgbClr val="9999FF"/>
                </a:solidFill>
                <a:latin typeface="Arial Black" pitchFamily="34" charset="0"/>
              </a:defRPr>
            </a:lvl6pPr>
            <a:lvl7pPr marL="2971800" indent="-228600" eaLnBrk="0" fontAlgn="base" hangingPunct="0">
              <a:spcBef>
                <a:spcPct val="0"/>
              </a:spcBef>
              <a:spcAft>
                <a:spcPct val="0"/>
              </a:spcAft>
              <a:defRPr sz="4400" i="1">
                <a:solidFill>
                  <a:srgbClr val="9999FF"/>
                </a:solidFill>
                <a:latin typeface="Arial Black" pitchFamily="34" charset="0"/>
              </a:defRPr>
            </a:lvl7pPr>
            <a:lvl8pPr marL="3429000" indent="-228600" eaLnBrk="0" fontAlgn="base" hangingPunct="0">
              <a:spcBef>
                <a:spcPct val="0"/>
              </a:spcBef>
              <a:spcAft>
                <a:spcPct val="0"/>
              </a:spcAft>
              <a:defRPr sz="4400" i="1">
                <a:solidFill>
                  <a:srgbClr val="9999FF"/>
                </a:solidFill>
                <a:latin typeface="Arial Black" pitchFamily="34" charset="0"/>
              </a:defRPr>
            </a:lvl8pPr>
            <a:lvl9pPr marL="3886200" indent="-228600" eaLnBrk="0" fontAlgn="base" hangingPunct="0">
              <a:spcBef>
                <a:spcPct val="0"/>
              </a:spcBef>
              <a:spcAft>
                <a:spcPct val="0"/>
              </a:spcAft>
              <a:defRPr sz="4400" i="1">
                <a:solidFill>
                  <a:srgbClr val="9999FF"/>
                </a:solidFill>
                <a:latin typeface="Arial Black" pitchFamily="34" charset="0"/>
              </a:defRPr>
            </a:lvl9pPr>
          </a:lstStyle>
          <a:p>
            <a:pPr algn="ctr" eaLnBrk="1" hangingPunct="1">
              <a:spcBef>
                <a:spcPct val="50000"/>
              </a:spcBef>
            </a:pPr>
            <a:r>
              <a:rPr lang="en-US" altLang="zh-TW" sz="3200" b="1" i="0" dirty="0">
                <a:solidFill>
                  <a:schemeClr val="tx1"/>
                </a:solidFill>
                <a:latin typeface="Arial" charset="0"/>
                <a:ea typeface="新細明體" charset="-120"/>
              </a:rPr>
              <a:t>9.1  THE BEHAVIORAL CRITIQUE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3025" y="1183203"/>
            <a:ext cx="6381750" cy="4044434"/>
          </a:xfrm>
          <a:prstGeom prst="rect">
            <a:avLst/>
          </a:prstGeom>
        </p:spPr>
      </p:pic>
      <p:sp>
        <p:nvSpPr>
          <p:cNvPr id="38915" name="Rectangle 2"/>
          <p:cNvSpPr>
            <a:spLocks noGrp="1" noChangeArrowheads="1"/>
          </p:cNvSpPr>
          <p:nvPr>
            <p:ph type="title"/>
          </p:nvPr>
        </p:nvSpPr>
        <p:spPr>
          <a:xfrm>
            <a:off x="0" y="76200"/>
            <a:ext cx="9144000" cy="1143000"/>
          </a:xfrm>
        </p:spPr>
        <p:txBody>
          <a:bodyPr/>
          <a:lstStyle/>
          <a:p>
            <a:pPr eaLnBrk="1" hangingPunct="1"/>
            <a:r>
              <a:rPr lang="en-US" altLang="zh-TW" sz="3600" dirty="0">
                <a:ea typeface="新細明體" charset="-120"/>
              </a:rPr>
              <a:t>Share Price and 50-Day Moving Average for Intel</a:t>
            </a:r>
          </a:p>
        </p:txBody>
      </p:sp>
      <p:sp>
        <p:nvSpPr>
          <p:cNvPr id="30726" name="文字方塊 5"/>
          <p:cNvSpPr txBox="1">
            <a:spLocks noChangeAspect="1" noChangeArrowheads="1"/>
          </p:cNvSpPr>
          <p:nvPr/>
        </p:nvSpPr>
        <p:spPr bwMode="auto">
          <a:xfrm>
            <a:off x="381000" y="5227637"/>
            <a:ext cx="8305800" cy="1554163"/>
          </a:xfrm>
          <a:prstGeom prst="rect">
            <a:avLst/>
          </a:prstGeom>
          <a:noFill/>
          <a:ln w="9525">
            <a:noFill/>
            <a:miter lim="800000"/>
            <a:headEnd/>
            <a:tailEnd/>
          </a:ln>
        </p:spPr>
        <p:txBody>
          <a:bodyPr>
            <a:spAutoFit/>
          </a:bodyPr>
          <a:lstStyle/>
          <a:p>
            <a:pPr marL="263525" indent="-263525">
              <a:spcBef>
                <a:spcPts val="600"/>
              </a:spcBef>
              <a:defRPr/>
            </a:pPr>
            <a:r>
              <a:rPr lang="en-US" altLang="zh-TW" sz="1800" i="0" dirty="0">
                <a:solidFill>
                  <a:schemeClr val="tx1"/>
                </a:solidFill>
                <a:latin typeface="+mn-lt"/>
                <a:ea typeface="新細明體" charset="-120"/>
                <a:cs typeface="Times New Roman" pitchFamily="18" charset="0"/>
              </a:rPr>
              <a:t>※ The curve in blue represents the daily share prices, which can be viewed as the shortest-term (1-day)</a:t>
            </a:r>
            <a:r>
              <a:rPr lang="zh-TW" altLang="en-US" sz="1800" i="0" dirty="0">
                <a:solidFill>
                  <a:schemeClr val="tx1"/>
                </a:solidFill>
                <a:latin typeface="+mn-lt"/>
                <a:ea typeface="新細明體" charset="-120"/>
                <a:cs typeface="Times New Roman" pitchFamily="18" charset="0"/>
              </a:rPr>
              <a:t> </a:t>
            </a:r>
            <a:r>
              <a:rPr lang="en-US" altLang="zh-TW" sz="1800" i="0" dirty="0">
                <a:solidFill>
                  <a:schemeClr val="tx1"/>
                </a:solidFill>
                <a:latin typeface="+mn-lt"/>
                <a:ea typeface="新細明體" charset="-120"/>
                <a:cs typeface="Times New Roman" pitchFamily="18" charset="0"/>
              </a:rPr>
              <a:t>moving average, and the line in black represents the 50-day moving average</a:t>
            </a:r>
          </a:p>
          <a:p>
            <a:pPr marL="263525" indent="-263525">
              <a:spcBef>
                <a:spcPts val="600"/>
              </a:spcBef>
              <a:defRPr/>
            </a:pPr>
            <a:r>
              <a:rPr lang="en-US" altLang="zh-TW" sz="1800" i="0" dirty="0">
                <a:solidFill>
                  <a:schemeClr val="tx1"/>
                </a:solidFill>
                <a:latin typeface="+mn-lt"/>
                <a:ea typeface="新細明體" charset="-120"/>
                <a:cs typeface="Times New Roman" pitchFamily="18" charset="0"/>
              </a:rPr>
              <a:t>※ In this case, both signals provide good forecast about the future movement although they cannot identify the perfect selling and purchasing time points</a:t>
            </a:r>
            <a:endParaRPr lang="zh-TW" altLang="en-US" sz="1800" i="0" dirty="0">
              <a:solidFill>
                <a:schemeClr val="tx1"/>
              </a:solidFill>
              <a:latin typeface="+mn-lt"/>
              <a:ea typeface="新細明體" charset="-120"/>
              <a:cs typeface="Times New Roman" pitchFamily="18" charset="0"/>
            </a:endParaRPr>
          </a:p>
        </p:txBody>
      </p:sp>
      <p:sp>
        <p:nvSpPr>
          <p:cNvPr id="38917" name="文字方塊 3"/>
          <p:cNvSpPr txBox="1">
            <a:spLocks noChangeArrowheads="1"/>
          </p:cNvSpPr>
          <p:nvPr/>
        </p:nvSpPr>
        <p:spPr bwMode="auto">
          <a:xfrm>
            <a:off x="3138487" y="2420324"/>
            <a:ext cx="1433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i="1">
                <a:solidFill>
                  <a:srgbClr val="9999FF"/>
                </a:solidFill>
                <a:latin typeface="Arial Black" pitchFamily="34" charset="0"/>
              </a:defRPr>
            </a:lvl1pPr>
            <a:lvl2pPr marL="742950" indent="-285750" eaLnBrk="0" hangingPunct="0">
              <a:defRPr sz="4400" i="1">
                <a:solidFill>
                  <a:srgbClr val="9999FF"/>
                </a:solidFill>
                <a:latin typeface="Arial Black" pitchFamily="34" charset="0"/>
              </a:defRPr>
            </a:lvl2pPr>
            <a:lvl3pPr marL="1143000" indent="-228600" eaLnBrk="0" hangingPunct="0">
              <a:defRPr sz="4400" i="1">
                <a:solidFill>
                  <a:srgbClr val="9999FF"/>
                </a:solidFill>
                <a:latin typeface="Arial Black" pitchFamily="34" charset="0"/>
              </a:defRPr>
            </a:lvl3pPr>
            <a:lvl4pPr marL="1600200" indent="-228600" eaLnBrk="0" hangingPunct="0">
              <a:defRPr sz="4400" i="1">
                <a:solidFill>
                  <a:srgbClr val="9999FF"/>
                </a:solidFill>
                <a:latin typeface="Arial Black" pitchFamily="34" charset="0"/>
              </a:defRPr>
            </a:lvl4pPr>
            <a:lvl5pPr marL="2057400" indent="-228600" eaLnBrk="0" hangingPunct="0">
              <a:defRPr sz="4400" i="1">
                <a:solidFill>
                  <a:srgbClr val="9999FF"/>
                </a:solidFill>
                <a:latin typeface="Arial Black" pitchFamily="34" charset="0"/>
              </a:defRPr>
            </a:lvl5pPr>
            <a:lvl6pPr marL="2514600" indent="-228600" eaLnBrk="0" fontAlgn="base" hangingPunct="0">
              <a:spcBef>
                <a:spcPct val="0"/>
              </a:spcBef>
              <a:spcAft>
                <a:spcPct val="0"/>
              </a:spcAft>
              <a:defRPr sz="4400" i="1">
                <a:solidFill>
                  <a:srgbClr val="9999FF"/>
                </a:solidFill>
                <a:latin typeface="Arial Black" pitchFamily="34" charset="0"/>
              </a:defRPr>
            </a:lvl6pPr>
            <a:lvl7pPr marL="2971800" indent="-228600" eaLnBrk="0" fontAlgn="base" hangingPunct="0">
              <a:spcBef>
                <a:spcPct val="0"/>
              </a:spcBef>
              <a:spcAft>
                <a:spcPct val="0"/>
              </a:spcAft>
              <a:defRPr sz="4400" i="1">
                <a:solidFill>
                  <a:srgbClr val="9999FF"/>
                </a:solidFill>
                <a:latin typeface="Arial Black" pitchFamily="34" charset="0"/>
              </a:defRPr>
            </a:lvl7pPr>
            <a:lvl8pPr marL="3429000" indent="-228600" eaLnBrk="0" fontAlgn="base" hangingPunct="0">
              <a:spcBef>
                <a:spcPct val="0"/>
              </a:spcBef>
              <a:spcAft>
                <a:spcPct val="0"/>
              </a:spcAft>
              <a:defRPr sz="4400" i="1">
                <a:solidFill>
                  <a:srgbClr val="9999FF"/>
                </a:solidFill>
                <a:latin typeface="Arial Black" pitchFamily="34" charset="0"/>
              </a:defRPr>
            </a:lvl8pPr>
            <a:lvl9pPr marL="3886200" indent="-228600" eaLnBrk="0" fontAlgn="base" hangingPunct="0">
              <a:spcBef>
                <a:spcPct val="0"/>
              </a:spcBef>
              <a:spcAft>
                <a:spcPct val="0"/>
              </a:spcAft>
              <a:defRPr sz="4400" i="1">
                <a:solidFill>
                  <a:srgbClr val="9999FF"/>
                </a:solidFill>
                <a:latin typeface="Arial Black" pitchFamily="34" charset="0"/>
              </a:defRPr>
            </a:lvl9pPr>
          </a:lstStyle>
          <a:p>
            <a:pPr eaLnBrk="1" hangingPunct="1"/>
            <a:r>
              <a:rPr lang="en-US" altLang="zh-TW" sz="1400" i="0" dirty="0">
                <a:solidFill>
                  <a:srgbClr val="FF0000"/>
                </a:solidFill>
                <a:latin typeface="Times New Roman" pitchFamily="18" charset="0"/>
                <a:ea typeface="新細明體" charset="-120"/>
                <a:cs typeface="Times New Roman" pitchFamily="18" charset="0"/>
              </a:rPr>
              <a:t>Bearish signal</a:t>
            </a:r>
            <a:endParaRPr lang="zh-TW" altLang="en-US" sz="1400" i="0" dirty="0">
              <a:solidFill>
                <a:srgbClr val="FF0000"/>
              </a:solidFill>
              <a:latin typeface="Times New Roman" pitchFamily="18" charset="0"/>
              <a:ea typeface="新細明體" charset="-120"/>
              <a:cs typeface="Times New Roman" pitchFamily="18" charset="0"/>
            </a:endParaRPr>
          </a:p>
        </p:txBody>
      </p:sp>
      <p:sp>
        <p:nvSpPr>
          <p:cNvPr id="38918" name="文字方塊 4"/>
          <p:cNvSpPr txBox="1">
            <a:spLocks noChangeArrowheads="1"/>
          </p:cNvSpPr>
          <p:nvPr/>
        </p:nvSpPr>
        <p:spPr bwMode="auto">
          <a:xfrm>
            <a:off x="4533900" y="2746428"/>
            <a:ext cx="1433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i="1">
                <a:solidFill>
                  <a:srgbClr val="9999FF"/>
                </a:solidFill>
                <a:latin typeface="Arial Black" pitchFamily="34" charset="0"/>
              </a:defRPr>
            </a:lvl1pPr>
            <a:lvl2pPr marL="742950" indent="-285750" eaLnBrk="0" hangingPunct="0">
              <a:defRPr sz="4400" i="1">
                <a:solidFill>
                  <a:srgbClr val="9999FF"/>
                </a:solidFill>
                <a:latin typeface="Arial Black" pitchFamily="34" charset="0"/>
              </a:defRPr>
            </a:lvl2pPr>
            <a:lvl3pPr marL="1143000" indent="-228600" eaLnBrk="0" hangingPunct="0">
              <a:defRPr sz="4400" i="1">
                <a:solidFill>
                  <a:srgbClr val="9999FF"/>
                </a:solidFill>
                <a:latin typeface="Arial Black" pitchFamily="34" charset="0"/>
              </a:defRPr>
            </a:lvl3pPr>
            <a:lvl4pPr marL="1600200" indent="-228600" eaLnBrk="0" hangingPunct="0">
              <a:defRPr sz="4400" i="1">
                <a:solidFill>
                  <a:srgbClr val="9999FF"/>
                </a:solidFill>
                <a:latin typeface="Arial Black" pitchFamily="34" charset="0"/>
              </a:defRPr>
            </a:lvl4pPr>
            <a:lvl5pPr marL="2057400" indent="-228600" eaLnBrk="0" hangingPunct="0">
              <a:defRPr sz="4400" i="1">
                <a:solidFill>
                  <a:srgbClr val="9999FF"/>
                </a:solidFill>
                <a:latin typeface="Arial Black" pitchFamily="34" charset="0"/>
              </a:defRPr>
            </a:lvl5pPr>
            <a:lvl6pPr marL="2514600" indent="-228600" eaLnBrk="0" fontAlgn="base" hangingPunct="0">
              <a:spcBef>
                <a:spcPct val="0"/>
              </a:spcBef>
              <a:spcAft>
                <a:spcPct val="0"/>
              </a:spcAft>
              <a:defRPr sz="4400" i="1">
                <a:solidFill>
                  <a:srgbClr val="9999FF"/>
                </a:solidFill>
                <a:latin typeface="Arial Black" pitchFamily="34" charset="0"/>
              </a:defRPr>
            </a:lvl6pPr>
            <a:lvl7pPr marL="2971800" indent="-228600" eaLnBrk="0" fontAlgn="base" hangingPunct="0">
              <a:spcBef>
                <a:spcPct val="0"/>
              </a:spcBef>
              <a:spcAft>
                <a:spcPct val="0"/>
              </a:spcAft>
              <a:defRPr sz="4400" i="1">
                <a:solidFill>
                  <a:srgbClr val="9999FF"/>
                </a:solidFill>
                <a:latin typeface="Arial Black" pitchFamily="34" charset="0"/>
              </a:defRPr>
            </a:lvl7pPr>
            <a:lvl8pPr marL="3429000" indent="-228600" eaLnBrk="0" fontAlgn="base" hangingPunct="0">
              <a:spcBef>
                <a:spcPct val="0"/>
              </a:spcBef>
              <a:spcAft>
                <a:spcPct val="0"/>
              </a:spcAft>
              <a:defRPr sz="4400" i="1">
                <a:solidFill>
                  <a:srgbClr val="9999FF"/>
                </a:solidFill>
                <a:latin typeface="Arial Black" pitchFamily="34" charset="0"/>
              </a:defRPr>
            </a:lvl8pPr>
            <a:lvl9pPr marL="3886200" indent="-228600" eaLnBrk="0" fontAlgn="base" hangingPunct="0">
              <a:spcBef>
                <a:spcPct val="0"/>
              </a:spcBef>
              <a:spcAft>
                <a:spcPct val="0"/>
              </a:spcAft>
              <a:defRPr sz="4400" i="1">
                <a:solidFill>
                  <a:srgbClr val="9999FF"/>
                </a:solidFill>
                <a:latin typeface="Arial Black" pitchFamily="34" charset="0"/>
              </a:defRPr>
            </a:lvl9pPr>
          </a:lstStyle>
          <a:p>
            <a:pPr eaLnBrk="1" hangingPunct="1"/>
            <a:r>
              <a:rPr lang="en-US" altLang="zh-TW" sz="1400" i="0" dirty="0">
                <a:solidFill>
                  <a:srgbClr val="FF0000"/>
                </a:solidFill>
                <a:latin typeface="Times New Roman" pitchFamily="18" charset="0"/>
                <a:ea typeface="新細明體" charset="-120"/>
                <a:cs typeface="Times New Roman" pitchFamily="18" charset="0"/>
              </a:rPr>
              <a:t>Bullish signal</a:t>
            </a:r>
            <a:endParaRPr lang="zh-TW" altLang="en-US" sz="1400" i="0" dirty="0">
              <a:solidFill>
                <a:srgbClr val="FF0000"/>
              </a:solidFill>
              <a:latin typeface="Times New Roman" pitchFamily="18" charset="0"/>
              <a:ea typeface="新細明體" charset="-120"/>
              <a:cs typeface="Times New Roman" pitchFamily="18" charset="0"/>
            </a:endParaRPr>
          </a:p>
        </p:txBody>
      </p:sp>
      <p:cxnSp>
        <p:nvCxnSpPr>
          <p:cNvPr id="38919" name="直線單箭頭接點 8"/>
          <p:cNvCxnSpPr>
            <a:cxnSpLocks noChangeShapeType="1"/>
          </p:cNvCxnSpPr>
          <p:nvPr/>
        </p:nvCxnSpPr>
        <p:spPr bwMode="auto">
          <a:xfrm>
            <a:off x="3350419" y="2037972"/>
            <a:ext cx="230981" cy="80206"/>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8920" name="文字方塊 3"/>
          <p:cNvSpPr txBox="1">
            <a:spLocks noChangeArrowheads="1"/>
          </p:cNvSpPr>
          <p:nvPr/>
        </p:nvSpPr>
        <p:spPr bwMode="auto">
          <a:xfrm>
            <a:off x="1803079" y="1760512"/>
            <a:ext cx="167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i="1">
                <a:solidFill>
                  <a:srgbClr val="9999FF"/>
                </a:solidFill>
                <a:latin typeface="Arial Black" pitchFamily="34" charset="0"/>
              </a:defRPr>
            </a:lvl1pPr>
            <a:lvl2pPr marL="742950" indent="-285750" eaLnBrk="0" hangingPunct="0">
              <a:defRPr sz="4400" i="1">
                <a:solidFill>
                  <a:srgbClr val="9999FF"/>
                </a:solidFill>
                <a:latin typeface="Arial Black" pitchFamily="34" charset="0"/>
              </a:defRPr>
            </a:lvl2pPr>
            <a:lvl3pPr marL="1143000" indent="-228600" eaLnBrk="0" hangingPunct="0">
              <a:defRPr sz="4400" i="1">
                <a:solidFill>
                  <a:srgbClr val="9999FF"/>
                </a:solidFill>
                <a:latin typeface="Arial Black" pitchFamily="34" charset="0"/>
              </a:defRPr>
            </a:lvl3pPr>
            <a:lvl4pPr marL="1600200" indent="-228600" eaLnBrk="0" hangingPunct="0">
              <a:defRPr sz="4400" i="1">
                <a:solidFill>
                  <a:srgbClr val="9999FF"/>
                </a:solidFill>
                <a:latin typeface="Arial Black" pitchFamily="34" charset="0"/>
              </a:defRPr>
            </a:lvl4pPr>
            <a:lvl5pPr marL="2057400" indent="-228600" eaLnBrk="0" hangingPunct="0">
              <a:defRPr sz="4400" i="1">
                <a:solidFill>
                  <a:srgbClr val="9999FF"/>
                </a:solidFill>
                <a:latin typeface="Arial Black" pitchFamily="34" charset="0"/>
              </a:defRPr>
            </a:lvl5pPr>
            <a:lvl6pPr marL="2514600" indent="-228600" eaLnBrk="0" fontAlgn="base" hangingPunct="0">
              <a:spcBef>
                <a:spcPct val="0"/>
              </a:spcBef>
              <a:spcAft>
                <a:spcPct val="0"/>
              </a:spcAft>
              <a:defRPr sz="4400" i="1">
                <a:solidFill>
                  <a:srgbClr val="9999FF"/>
                </a:solidFill>
                <a:latin typeface="Arial Black" pitchFamily="34" charset="0"/>
              </a:defRPr>
            </a:lvl6pPr>
            <a:lvl7pPr marL="2971800" indent="-228600" eaLnBrk="0" fontAlgn="base" hangingPunct="0">
              <a:spcBef>
                <a:spcPct val="0"/>
              </a:spcBef>
              <a:spcAft>
                <a:spcPct val="0"/>
              </a:spcAft>
              <a:defRPr sz="4400" i="1">
                <a:solidFill>
                  <a:srgbClr val="9999FF"/>
                </a:solidFill>
                <a:latin typeface="Arial Black" pitchFamily="34" charset="0"/>
              </a:defRPr>
            </a:lvl7pPr>
            <a:lvl8pPr marL="3429000" indent="-228600" eaLnBrk="0" fontAlgn="base" hangingPunct="0">
              <a:spcBef>
                <a:spcPct val="0"/>
              </a:spcBef>
              <a:spcAft>
                <a:spcPct val="0"/>
              </a:spcAft>
              <a:defRPr sz="4400" i="1">
                <a:solidFill>
                  <a:srgbClr val="9999FF"/>
                </a:solidFill>
                <a:latin typeface="Arial Black" pitchFamily="34" charset="0"/>
              </a:defRPr>
            </a:lvl8pPr>
            <a:lvl9pPr marL="3886200" indent="-228600" eaLnBrk="0" fontAlgn="base" hangingPunct="0">
              <a:spcBef>
                <a:spcPct val="0"/>
              </a:spcBef>
              <a:spcAft>
                <a:spcPct val="0"/>
              </a:spcAft>
              <a:defRPr sz="4400" i="1">
                <a:solidFill>
                  <a:srgbClr val="9999FF"/>
                </a:solidFill>
                <a:latin typeface="Arial Black" pitchFamily="34" charset="0"/>
              </a:defRPr>
            </a:lvl9pPr>
          </a:lstStyle>
          <a:p>
            <a:pPr eaLnBrk="1" hangingPunct="1"/>
            <a:r>
              <a:rPr lang="en-US" altLang="zh-TW" sz="1400" i="0" dirty="0">
                <a:solidFill>
                  <a:srgbClr val="FF0000"/>
                </a:solidFill>
                <a:latin typeface="Times New Roman" pitchFamily="18" charset="0"/>
                <a:ea typeface="新細明體" charset="-120"/>
                <a:cs typeface="Times New Roman" pitchFamily="18" charset="0"/>
              </a:rPr>
              <a:t>Perfect selling point</a:t>
            </a:r>
            <a:endParaRPr lang="zh-TW" altLang="en-US" sz="1400" i="0" dirty="0">
              <a:solidFill>
                <a:srgbClr val="FF0000"/>
              </a:solidFill>
              <a:latin typeface="Times New Roman" pitchFamily="18" charset="0"/>
              <a:ea typeface="新細明體" charset="-120"/>
              <a:cs typeface="Times New Roman" pitchFamily="18" charset="0"/>
            </a:endParaRPr>
          </a:p>
        </p:txBody>
      </p:sp>
      <p:cxnSp>
        <p:nvCxnSpPr>
          <p:cNvPr id="38921" name="直線單箭頭接點 16"/>
          <p:cNvCxnSpPr>
            <a:cxnSpLocks noChangeShapeType="1"/>
          </p:cNvCxnSpPr>
          <p:nvPr/>
        </p:nvCxnSpPr>
        <p:spPr bwMode="auto">
          <a:xfrm flipV="1">
            <a:off x="4029075" y="3768974"/>
            <a:ext cx="38100" cy="3810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8922" name="文字方塊 3"/>
          <p:cNvSpPr txBox="1">
            <a:spLocks noChangeArrowheads="1"/>
          </p:cNvSpPr>
          <p:nvPr/>
        </p:nvSpPr>
        <p:spPr bwMode="auto">
          <a:xfrm>
            <a:off x="2802732" y="4254654"/>
            <a:ext cx="198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i="1">
                <a:solidFill>
                  <a:srgbClr val="9999FF"/>
                </a:solidFill>
                <a:latin typeface="Arial Black" pitchFamily="34" charset="0"/>
              </a:defRPr>
            </a:lvl1pPr>
            <a:lvl2pPr marL="742950" indent="-285750" eaLnBrk="0" hangingPunct="0">
              <a:defRPr sz="4400" i="1">
                <a:solidFill>
                  <a:srgbClr val="9999FF"/>
                </a:solidFill>
                <a:latin typeface="Arial Black" pitchFamily="34" charset="0"/>
              </a:defRPr>
            </a:lvl2pPr>
            <a:lvl3pPr marL="1143000" indent="-228600" eaLnBrk="0" hangingPunct="0">
              <a:defRPr sz="4400" i="1">
                <a:solidFill>
                  <a:srgbClr val="9999FF"/>
                </a:solidFill>
                <a:latin typeface="Arial Black" pitchFamily="34" charset="0"/>
              </a:defRPr>
            </a:lvl3pPr>
            <a:lvl4pPr marL="1600200" indent="-228600" eaLnBrk="0" hangingPunct="0">
              <a:defRPr sz="4400" i="1">
                <a:solidFill>
                  <a:srgbClr val="9999FF"/>
                </a:solidFill>
                <a:latin typeface="Arial Black" pitchFamily="34" charset="0"/>
              </a:defRPr>
            </a:lvl4pPr>
            <a:lvl5pPr marL="2057400" indent="-228600" eaLnBrk="0" hangingPunct="0">
              <a:defRPr sz="4400" i="1">
                <a:solidFill>
                  <a:srgbClr val="9999FF"/>
                </a:solidFill>
                <a:latin typeface="Arial Black" pitchFamily="34" charset="0"/>
              </a:defRPr>
            </a:lvl5pPr>
            <a:lvl6pPr marL="2514600" indent="-228600" eaLnBrk="0" fontAlgn="base" hangingPunct="0">
              <a:spcBef>
                <a:spcPct val="0"/>
              </a:spcBef>
              <a:spcAft>
                <a:spcPct val="0"/>
              </a:spcAft>
              <a:defRPr sz="4400" i="1">
                <a:solidFill>
                  <a:srgbClr val="9999FF"/>
                </a:solidFill>
                <a:latin typeface="Arial Black" pitchFamily="34" charset="0"/>
              </a:defRPr>
            </a:lvl6pPr>
            <a:lvl7pPr marL="2971800" indent="-228600" eaLnBrk="0" fontAlgn="base" hangingPunct="0">
              <a:spcBef>
                <a:spcPct val="0"/>
              </a:spcBef>
              <a:spcAft>
                <a:spcPct val="0"/>
              </a:spcAft>
              <a:defRPr sz="4400" i="1">
                <a:solidFill>
                  <a:srgbClr val="9999FF"/>
                </a:solidFill>
                <a:latin typeface="Arial Black" pitchFamily="34" charset="0"/>
              </a:defRPr>
            </a:lvl7pPr>
            <a:lvl8pPr marL="3429000" indent="-228600" eaLnBrk="0" fontAlgn="base" hangingPunct="0">
              <a:spcBef>
                <a:spcPct val="0"/>
              </a:spcBef>
              <a:spcAft>
                <a:spcPct val="0"/>
              </a:spcAft>
              <a:defRPr sz="4400" i="1">
                <a:solidFill>
                  <a:srgbClr val="9999FF"/>
                </a:solidFill>
                <a:latin typeface="Arial Black" pitchFamily="34" charset="0"/>
              </a:defRPr>
            </a:lvl8pPr>
            <a:lvl9pPr marL="3886200" indent="-228600" eaLnBrk="0" fontAlgn="base" hangingPunct="0">
              <a:spcBef>
                <a:spcPct val="0"/>
              </a:spcBef>
              <a:spcAft>
                <a:spcPct val="0"/>
              </a:spcAft>
              <a:defRPr sz="4400" i="1">
                <a:solidFill>
                  <a:srgbClr val="9999FF"/>
                </a:solidFill>
                <a:latin typeface="Arial Black" pitchFamily="34" charset="0"/>
              </a:defRPr>
            </a:lvl9pPr>
          </a:lstStyle>
          <a:p>
            <a:pPr eaLnBrk="1" hangingPunct="1"/>
            <a:r>
              <a:rPr lang="en-US" altLang="zh-TW" sz="1400" i="0" dirty="0">
                <a:solidFill>
                  <a:srgbClr val="FF0000"/>
                </a:solidFill>
                <a:latin typeface="Times New Roman" pitchFamily="18" charset="0"/>
                <a:ea typeface="新細明體" charset="-120"/>
                <a:cs typeface="Times New Roman" pitchFamily="18" charset="0"/>
              </a:rPr>
              <a:t>Perfect purchasing point</a:t>
            </a:r>
            <a:endParaRPr lang="zh-TW" altLang="en-US" sz="1400" i="0" dirty="0">
              <a:solidFill>
                <a:srgbClr val="FF0000"/>
              </a:solidFill>
              <a:latin typeface="Times New Roman" pitchFamily="18" charset="0"/>
              <a:ea typeface="新細明體" charset="-12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38100"/>
            <a:ext cx="9144000" cy="952500"/>
          </a:xfrm>
        </p:spPr>
        <p:txBody>
          <a:bodyPr/>
          <a:lstStyle/>
          <a:p>
            <a:pPr eaLnBrk="1" hangingPunct="1"/>
            <a:r>
              <a:rPr lang="en-US" altLang="zh-TW">
                <a:ea typeface="新細明體" charset="-120"/>
              </a:rPr>
              <a:t>Some Technical Analysis Method</a:t>
            </a:r>
          </a:p>
        </p:txBody>
      </p:sp>
      <p:sp>
        <p:nvSpPr>
          <p:cNvPr id="74755" name="Rectangle 3"/>
          <p:cNvSpPr>
            <a:spLocks noGrp="1" noChangeArrowheads="1"/>
          </p:cNvSpPr>
          <p:nvPr>
            <p:ph type="body" idx="1"/>
          </p:nvPr>
        </p:nvSpPr>
        <p:spPr>
          <a:xfrm>
            <a:off x="228600" y="838200"/>
            <a:ext cx="8686800" cy="6321425"/>
          </a:xfrm>
        </p:spPr>
        <p:txBody>
          <a:bodyPr/>
          <a:lstStyle/>
          <a:p>
            <a:pPr eaLnBrk="1" hangingPunct="1">
              <a:lnSpc>
                <a:spcPct val="95000"/>
              </a:lnSpc>
              <a:spcBef>
                <a:spcPts val="300"/>
              </a:spcBef>
              <a:defRPr/>
            </a:pPr>
            <a:r>
              <a:rPr lang="en-US" altLang="zh-TW" sz="3000" dirty="0">
                <a:ea typeface="新細明體" charset="-120"/>
              </a:rPr>
              <a:t>Point and figure charts (</a:t>
            </a:r>
            <a:r>
              <a:rPr lang="zh-TW" altLang="en-US" sz="3000" dirty="0">
                <a:ea typeface="新細明體" charset="-120"/>
              </a:rPr>
              <a:t>點數圖</a:t>
            </a:r>
            <a:r>
              <a:rPr lang="en-US" altLang="zh-TW" sz="3000" dirty="0">
                <a:ea typeface="新細明體" charset="-120"/>
              </a:rPr>
              <a:t>)</a:t>
            </a:r>
          </a:p>
          <a:p>
            <a:pPr lvl="1" eaLnBrk="1" hangingPunct="1">
              <a:lnSpc>
                <a:spcPct val="95000"/>
              </a:lnSpc>
              <a:spcBef>
                <a:spcPts val="300"/>
              </a:spcBef>
              <a:defRPr/>
            </a:pPr>
            <a:r>
              <a:rPr lang="en-US" altLang="zh-TW" sz="2600" dirty="0">
                <a:ea typeface="新細明體" charset="-120"/>
              </a:rPr>
              <a:t>In a rising (falling) trend, whenever the stock price increases (decreases) by, for example, $2, mark an X (O) corresponding to the current stock price in the grid of the point and figure chart </a:t>
            </a:r>
          </a:p>
          <a:p>
            <a:pPr lvl="1" eaLnBrk="1" hangingPunct="1">
              <a:lnSpc>
                <a:spcPct val="95000"/>
              </a:lnSpc>
              <a:spcBef>
                <a:spcPts val="300"/>
              </a:spcBef>
              <a:defRPr/>
            </a:pPr>
            <a:r>
              <a:rPr lang="en-US" altLang="zh-TW" sz="2600" dirty="0">
                <a:ea typeface="新細明體" charset="-120"/>
              </a:rPr>
              <a:t>It traces significant upward or downward movements in stock prices regardless of their timing</a:t>
            </a:r>
          </a:p>
          <a:p>
            <a:pPr lvl="2" eaLnBrk="1" hangingPunct="1">
              <a:lnSpc>
                <a:spcPct val="95000"/>
              </a:lnSpc>
              <a:spcBef>
                <a:spcPts val="300"/>
              </a:spcBef>
              <a:defRPr/>
            </a:pPr>
            <a:r>
              <a:rPr lang="en-US" altLang="zh-TW" sz="2200" dirty="0"/>
              <a:t>The aim of this chart is to filter out the “noise” (unimportant price movements) and focus on finding the main direction of the price trend</a:t>
            </a:r>
          </a:p>
          <a:p>
            <a:pPr lvl="2" eaLnBrk="1" hangingPunct="1">
              <a:lnSpc>
                <a:spcPct val="95000"/>
              </a:lnSpc>
              <a:spcBef>
                <a:spcPts val="300"/>
              </a:spcBef>
              <a:defRPr/>
            </a:pPr>
            <a:r>
              <a:rPr lang="en-US" altLang="zh-TW" sz="2200" dirty="0">
                <a:ea typeface="新細明體" charset="-120"/>
              </a:rPr>
              <a:t>Different from other technical analyses, this chart has no time dimension</a:t>
            </a:r>
          </a:p>
          <a:p>
            <a:pPr lvl="1" eaLnBrk="1" hangingPunct="1">
              <a:lnSpc>
                <a:spcPct val="95000"/>
              </a:lnSpc>
              <a:spcBef>
                <a:spcPts val="300"/>
              </a:spcBef>
              <a:defRPr/>
            </a:pPr>
            <a:r>
              <a:rPr lang="en-US" altLang="zh-TW" sz="2400" b="1" i="1" dirty="0">
                <a:solidFill>
                  <a:schemeClr val="tx2"/>
                </a:solidFill>
              </a:rPr>
              <a:t>Log scaling point and figure charts</a:t>
            </a:r>
            <a:r>
              <a:rPr lang="en-US" altLang="zh-TW" sz="2400" dirty="0">
                <a:solidFill>
                  <a:schemeClr val="tx2"/>
                </a:solidFill>
              </a:rPr>
              <a:t>: X’s and O’s are marked according to a percentage change, which allows the sensitivity of this method to remain constant for high and low stock price levels</a:t>
            </a:r>
            <a:endParaRPr lang="zh-TW" altLang="en-US" sz="2400" dirty="0">
              <a:solidFill>
                <a:schemeClr val="tx2"/>
              </a:solidFill>
              <a:ea typeface="新細明體" charset="-120"/>
              <a:cs typeface="Times New Roman" pitchFamily="18" charset="0"/>
            </a:endParaRPr>
          </a:p>
          <a:p>
            <a:pPr lvl="1" eaLnBrk="1" hangingPunct="1">
              <a:lnSpc>
                <a:spcPct val="95000"/>
              </a:lnSpc>
              <a:spcBef>
                <a:spcPts val="300"/>
              </a:spcBef>
              <a:defRPr/>
            </a:pPr>
            <a:endParaRPr lang="en-US" altLang="zh-TW" sz="2600" dirty="0">
              <a:ea typeface="新細明體" charset="-12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76200"/>
            <a:ext cx="9144000" cy="685800"/>
          </a:xfrm>
        </p:spPr>
        <p:txBody>
          <a:bodyPr/>
          <a:lstStyle/>
          <a:p>
            <a:pPr eaLnBrk="1" hangingPunct="1"/>
            <a:r>
              <a:rPr lang="en-US" altLang="zh-TW" sz="3400" dirty="0">
                <a:ea typeface="新細明體" charset="-120"/>
              </a:rPr>
              <a:t>Stock Price History and Point and Figure Chart</a:t>
            </a:r>
          </a:p>
        </p:txBody>
      </p:sp>
      <p:sp>
        <p:nvSpPr>
          <p:cNvPr id="27" name="文字方塊 5"/>
          <p:cNvSpPr txBox="1">
            <a:spLocks noChangeArrowheads="1"/>
          </p:cNvSpPr>
          <p:nvPr/>
        </p:nvSpPr>
        <p:spPr bwMode="auto">
          <a:xfrm>
            <a:off x="152400" y="5428327"/>
            <a:ext cx="8915400" cy="1277273"/>
          </a:xfrm>
          <a:prstGeom prst="rect">
            <a:avLst/>
          </a:prstGeom>
          <a:noFill/>
          <a:ln w="9525">
            <a:noFill/>
            <a:miter lim="800000"/>
            <a:headEnd/>
            <a:tailEnd/>
          </a:ln>
        </p:spPr>
        <p:txBody>
          <a:bodyPr>
            <a:spAutoFit/>
          </a:bodyPr>
          <a:lstStyle/>
          <a:p>
            <a:pPr marL="269875" indent="-269875">
              <a:spcBef>
                <a:spcPts val="600"/>
              </a:spcBef>
              <a:defRPr/>
            </a:pPr>
            <a:r>
              <a:rPr lang="en-US" altLang="zh-TW" sz="1800" i="0" dirty="0">
                <a:solidFill>
                  <a:schemeClr val="tx2"/>
                </a:solidFill>
                <a:latin typeface="+mn-lt"/>
                <a:cs typeface="Times New Roman" pitchFamily="18" charset="0"/>
              </a:rPr>
              <a:t>※ Each column consists of only one letter (either X or </a:t>
            </a:r>
            <a:r>
              <a:rPr lang="en-US" altLang="zh-TW" sz="1800" i="0" kern="0" dirty="0">
                <a:solidFill>
                  <a:srgbClr val="FFFFFF"/>
                </a:solidFill>
                <a:effectLst>
                  <a:outerShdw blurRad="38100" dist="38100" dir="2700000" algn="tl">
                    <a:srgbClr val="000000"/>
                  </a:outerShdw>
                </a:effectLst>
                <a:latin typeface="+mn-lt"/>
              </a:rPr>
              <a:t>O</a:t>
            </a:r>
            <a:r>
              <a:rPr lang="en-US" altLang="zh-TW" sz="1800" i="0" dirty="0">
                <a:solidFill>
                  <a:schemeClr val="tx2"/>
                </a:solidFill>
                <a:latin typeface="+mn-lt"/>
                <a:cs typeface="Times New Roman" pitchFamily="18" charset="0"/>
              </a:rPr>
              <a:t>)–never both</a:t>
            </a:r>
          </a:p>
          <a:p>
            <a:pPr marL="269875" indent="-269875">
              <a:spcBef>
                <a:spcPts val="600"/>
              </a:spcBef>
              <a:defRPr/>
            </a:pPr>
            <a:r>
              <a:rPr lang="en-US" altLang="zh-TW" sz="1800" i="0" dirty="0">
                <a:solidFill>
                  <a:schemeClr val="tx2"/>
                </a:solidFill>
                <a:latin typeface="+mn-lt"/>
                <a:cs typeface="Times New Roman" pitchFamily="18" charset="0"/>
              </a:rPr>
              <a:t>※ New columns are placed to the right of the previous column and are only added once the price changes direction by more than a predefined minimal change amount</a:t>
            </a:r>
            <a:endParaRPr lang="zh-TW" altLang="en-US" sz="1800" i="0" dirty="0">
              <a:solidFill>
                <a:schemeClr val="tx2"/>
              </a:solidFill>
              <a:latin typeface="+mn-lt"/>
              <a:cs typeface="Times New Roman" pitchFamily="18" charset="0"/>
            </a:endParaRPr>
          </a:p>
        </p:txBody>
      </p:sp>
      <p:grpSp>
        <p:nvGrpSpPr>
          <p:cNvPr id="5" name="群組 4"/>
          <p:cNvGrpSpPr/>
          <p:nvPr/>
        </p:nvGrpSpPr>
        <p:grpSpPr>
          <a:xfrm>
            <a:off x="649224" y="746760"/>
            <a:ext cx="3541776" cy="4511040"/>
            <a:chOff x="304800" y="711645"/>
            <a:chExt cx="3541776" cy="451104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11645"/>
              <a:ext cx="3541776" cy="4511040"/>
            </a:xfrm>
            <a:prstGeom prst="rect">
              <a:avLst/>
            </a:prstGeom>
          </p:spPr>
        </p:pic>
        <p:cxnSp>
          <p:nvCxnSpPr>
            <p:cNvPr id="35849" name="直線接點 15"/>
            <p:cNvCxnSpPr>
              <a:cxnSpLocks noChangeShapeType="1"/>
            </p:cNvCxnSpPr>
            <p:nvPr/>
          </p:nvCxnSpPr>
          <p:spPr bwMode="auto">
            <a:xfrm>
              <a:off x="1522800" y="1447800"/>
              <a:ext cx="304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5850" name="直線接點 16"/>
            <p:cNvCxnSpPr>
              <a:cxnSpLocks noChangeShapeType="1"/>
            </p:cNvCxnSpPr>
            <p:nvPr/>
          </p:nvCxnSpPr>
          <p:spPr bwMode="auto">
            <a:xfrm>
              <a:off x="1522800" y="1903413"/>
              <a:ext cx="304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5851" name="直線接點 17"/>
            <p:cNvCxnSpPr>
              <a:cxnSpLocks noChangeShapeType="1"/>
            </p:cNvCxnSpPr>
            <p:nvPr/>
          </p:nvCxnSpPr>
          <p:spPr bwMode="auto">
            <a:xfrm>
              <a:off x="1522800" y="2667000"/>
              <a:ext cx="304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5852" name="直線接點 46"/>
            <p:cNvCxnSpPr>
              <a:cxnSpLocks noChangeShapeType="1"/>
            </p:cNvCxnSpPr>
            <p:nvPr/>
          </p:nvCxnSpPr>
          <p:spPr bwMode="auto">
            <a:xfrm>
              <a:off x="1522800" y="3429000"/>
              <a:ext cx="304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5853" name="直線接點 47"/>
            <p:cNvCxnSpPr>
              <a:cxnSpLocks noChangeShapeType="1"/>
            </p:cNvCxnSpPr>
            <p:nvPr/>
          </p:nvCxnSpPr>
          <p:spPr bwMode="auto">
            <a:xfrm>
              <a:off x="1522800" y="4495800"/>
              <a:ext cx="304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5855" name="直線接點 49"/>
            <p:cNvCxnSpPr>
              <a:cxnSpLocks noChangeShapeType="1"/>
            </p:cNvCxnSpPr>
            <p:nvPr/>
          </p:nvCxnSpPr>
          <p:spPr bwMode="auto">
            <a:xfrm>
              <a:off x="1522800" y="4648200"/>
              <a:ext cx="304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5856" name="直線接點 50"/>
            <p:cNvCxnSpPr>
              <a:cxnSpLocks noChangeShapeType="1"/>
            </p:cNvCxnSpPr>
            <p:nvPr/>
          </p:nvCxnSpPr>
          <p:spPr bwMode="auto">
            <a:xfrm>
              <a:off x="3352800" y="1447800"/>
              <a:ext cx="304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5858" name="直線接點 53"/>
            <p:cNvCxnSpPr>
              <a:cxnSpLocks noChangeShapeType="1"/>
            </p:cNvCxnSpPr>
            <p:nvPr/>
          </p:nvCxnSpPr>
          <p:spPr bwMode="auto">
            <a:xfrm>
              <a:off x="3352800" y="2362200"/>
              <a:ext cx="304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5860" name="直線接點 55"/>
            <p:cNvCxnSpPr>
              <a:cxnSpLocks noChangeShapeType="1"/>
            </p:cNvCxnSpPr>
            <p:nvPr/>
          </p:nvCxnSpPr>
          <p:spPr bwMode="auto">
            <a:xfrm>
              <a:off x="3352800" y="2971800"/>
              <a:ext cx="304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5861" name="直線接點 56"/>
            <p:cNvCxnSpPr>
              <a:cxnSpLocks noChangeShapeType="1"/>
            </p:cNvCxnSpPr>
            <p:nvPr/>
          </p:nvCxnSpPr>
          <p:spPr bwMode="auto">
            <a:xfrm>
              <a:off x="3352800" y="3429000"/>
              <a:ext cx="304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5862" name="直線接點 57"/>
            <p:cNvCxnSpPr>
              <a:cxnSpLocks noChangeShapeType="1"/>
            </p:cNvCxnSpPr>
            <p:nvPr/>
          </p:nvCxnSpPr>
          <p:spPr bwMode="auto">
            <a:xfrm>
              <a:off x="3352800" y="3733800"/>
              <a:ext cx="304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5863" name="直線接點 58"/>
            <p:cNvCxnSpPr>
              <a:cxnSpLocks noChangeShapeType="1"/>
            </p:cNvCxnSpPr>
            <p:nvPr/>
          </p:nvCxnSpPr>
          <p:spPr bwMode="auto">
            <a:xfrm>
              <a:off x="3352800" y="4191000"/>
              <a:ext cx="304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5864" name="直線接點 59"/>
            <p:cNvCxnSpPr>
              <a:cxnSpLocks noChangeShapeType="1"/>
            </p:cNvCxnSpPr>
            <p:nvPr/>
          </p:nvCxnSpPr>
          <p:spPr bwMode="auto">
            <a:xfrm>
              <a:off x="3352800" y="4495800"/>
              <a:ext cx="304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5865" name="直線接點 60"/>
            <p:cNvCxnSpPr>
              <a:cxnSpLocks noChangeShapeType="1"/>
            </p:cNvCxnSpPr>
            <p:nvPr/>
          </p:nvCxnSpPr>
          <p:spPr bwMode="auto">
            <a:xfrm>
              <a:off x="3352800" y="4648200"/>
              <a:ext cx="304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5866" name="直線接點 61"/>
            <p:cNvCxnSpPr>
              <a:cxnSpLocks noChangeShapeType="1"/>
            </p:cNvCxnSpPr>
            <p:nvPr/>
          </p:nvCxnSpPr>
          <p:spPr bwMode="auto">
            <a:xfrm>
              <a:off x="3352800" y="2057400"/>
              <a:ext cx="304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5867" name="直線接點 27"/>
            <p:cNvCxnSpPr>
              <a:cxnSpLocks noChangeShapeType="1"/>
            </p:cNvCxnSpPr>
            <p:nvPr/>
          </p:nvCxnSpPr>
          <p:spPr bwMode="auto">
            <a:xfrm>
              <a:off x="1522800" y="3124200"/>
              <a:ext cx="304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9" name="直線接點 48"/>
            <p:cNvCxnSpPr>
              <a:cxnSpLocks noChangeShapeType="1"/>
            </p:cNvCxnSpPr>
            <p:nvPr/>
          </p:nvCxnSpPr>
          <p:spPr bwMode="auto">
            <a:xfrm>
              <a:off x="1522800" y="4191000"/>
              <a:ext cx="304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4" name="直線接點 46"/>
            <p:cNvCxnSpPr>
              <a:cxnSpLocks noChangeShapeType="1"/>
            </p:cNvCxnSpPr>
            <p:nvPr/>
          </p:nvCxnSpPr>
          <p:spPr bwMode="auto">
            <a:xfrm>
              <a:off x="1524000" y="4038600"/>
              <a:ext cx="304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5" name="直線接點 50"/>
            <p:cNvCxnSpPr>
              <a:cxnSpLocks noChangeShapeType="1"/>
            </p:cNvCxnSpPr>
            <p:nvPr/>
          </p:nvCxnSpPr>
          <p:spPr bwMode="auto">
            <a:xfrm>
              <a:off x="3352800" y="1905000"/>
              <a:ext cx="304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6" name="直線接點 55"/>
            <p:cNvCxnSpPr>
              <a:cxnSpLocks noChangeShapeType="1"/>
            </p:cNvCxnSpPr>
            <p:nvPr/>
          </p:nvCxnSpPr>
          <p:spPr bwMode="auto">
            <a:xfrm>
              <a:off x="3352800" y="3276600"/>
              <a:ext cx="304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8" name="直線接點 53"/>
            <p:cNvCxnSpPr>
              <a:cxnSpLocks noChangeShapeType="1"/>
            </p:cNvCxnSpPr>
            <p:nvPr/>
          </p:nvCxnSpPr>
          <p:spPr bwMode="auto">
            <a:xfrm>
              <a:off x="3352800" y="2667000"/>
              <a:ext cx="304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pic>
        <p:nvPicPr>
          <p:cNvPr id="30" name="Picture 6">
            <a:extLst>
              <a:ext uri="{FF2B5EF4-FFF2-40B4-BE49-F238E27FC236}">
                <a16:creationId xmlns:a16="http://schemas.microsoft.com/office/drawing/2014/main" id="{ECBAF91E-653D-4A5A-9BAA-7638F2E586FE}"/>
              </a:ext>
            </a:extLst>
          </p:cNvPr>
          <p:cNvPicPr>
            <a:picLocks noChangeAspect="1"/>
          </p:cNvPicPr>
          <p:nvPr/>
        </p:nvPicPr>
        <p:blipFill>
          <a:blip r:embed="rId3"/>
          <a:stretch>
            <a:fillRect/>
          </a:stretch>
        </p:blipFill>
        <p:spPr>
          <a:xfrm>
            <a:off x="5527224" y="737255"/>
            <a:ext cx="2537814" cy="451548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576" y="685800"/>
            <a:ext cx="6973824" cy="3815486"/>
          </a:xfrm>
          <a:prstGeom prst="rect">
            <a:avLst/>
          </a:prstGeom>
        </p:spPr>
      </p:pic>
      <p:sp>
        <p:nvSpPr>
          <p:cNvPr id="36866" name="Rectangle 2"/>
          <p:cNvSpPr>
            <a:spLocks noGrp="1" noChangeArrowheads="1"/>
          </p:cNvSpPr>
          <p:nvPr>
            <p:ph type="title"/>
          </p:nvPr>
        </p:nvSpPr>
        <p:spPr>
          <a:xfrm>
            <a:off x="0" y="0"/>
            <a:ext cx="9144000" cy="750446"/>
          </a:xfrm>
        </p:spPr>
        <p:txBody>
          <a:bodyPr/>
          <a:lstStyle/>
          <a:p>
            <a:r>
              <a:rPr lang="en-US" altLang="zh-TW" sz="3400" dirty="0">
                <a:ea typeface="新細明體" charset="-120"/>
              </a:rPr>
              <a:t>Point and Figure Chart for Atlantic Richfield</a:t>
            </a:r>
          </a:p>
        </p:txBody>
      </p:sp>
      <p:sp>
        <p:nvSpPr>
          <p:cNvPr id="11" name="矩形 10"/>
          <p:cNvSpPr/>
          <p:nvPr/>
        </p:nvSpPr>
        <p:spPr>
          <a:xfrm>
            <a:off x="152400" y="4572000"/>
            <a:ext cx="8839200" cy="2385268"/>
          </a:xfrm>
          <a:prstGeom prst="rect">
            <a:avLst/>
          </a:prstGeom>
        </p:spPr>
        <p:txBody>
          <a:bodyPr wrap="square">
            <a:spAutoFit/>
          </a:bodyPr>
          <a:lstStyle/>
          <a:p>
            <a:pPr marL="269875" lvl="1" indent="-269875">
              <a:spcBef>
                <a:spcPts val="200"/>
              </a:spcBef>
              <a:defRPr/>
            </a:pPr>
            <a:r>
              <a:rPr lang="en-US" altLang="zh-TW" sz="1800" i="0" dirty="0">
                <a:solidFill>
                  <a:schemeClr val="tx2"/>
                </a:solidFill>
                <a:ea typeface="新細明體" charset="-120"/>
              </a:rPr>
              <a:t>※ </a:t>
            </a:r>
            <a:r>
              <a:rPr lang="en-US" altLang="zh-TW" sz="1800" i="0" dirty="0">
                <a:solidFill>
                  <a:schemeClr val="tx2"/>
                </a:solidFill>
                <a:latin typeface="+mn-lt"/>
                <a:ea typeface="新細明體" charset="-120"/>
              </a:rPr>
              <a:t>An congestion area</a:t>
            </a:r>
            <a:r>
              <a:rPr lang="zh-TW" altLang="en-US" sz="1800" i="0" dirty="0">
                <a:solidFill>
                  <a:schemeClr val="tx2"/>
                </a:solidFill>
                <a:latin typeface="+mn-lt"/>
                <a:ea typeface="新細明體" charset="-120"/>
              </a:rPr>
              <a:t> </a:t>
            </a:r>
            <a:r>
              <a:rPr lang="en-US" altLang="zh-TW" sz="1800" i="0" dirty="0">
                <a:solidFill>
                  <a:schemeClr val="tx2"/>
                </a:solidFill>
                <a:latin typeface="+mn-lt"/>
                <a:ea typeface="新細明體" charset="-120"/>
              </a:rPr>
              <a:t>(</a:t>
            </a:r>
            <a:r>
              <a:rPr lang="zh-TW" altLang="en-US" sz="1800" i="0" dirty="0">
                <a:solidFill>
                  <a:schemeClr val="tx2"/>
                </a:solidFill>
                <a:latin typeface="+mn-lt"/>
                <a:ea typeface="新細明體" charset="-120"/>
              </a:rPr>
              <a:t>稠密區</a:t>
            </a:r>
            <a:r>
              <a:rPr lang="en-US" altLang="zh-TW" sz="1800" i="0" dirty="0">
                <a:solidFill>
                  <a:schemeClr val="tx2"/>
                </a:solidFill>
                <a:latin typeface="+mn-lt"/>
                <a:ea typeface="新細明體" charset="-120"/>
              </a:rPr>
              <a:t>) is a horizontal band created by several price reversals, i.e., consisting of alternate columns of X’s and O’s, and the upper and lower bounds for an congestion area correspond to the resistance and support levels (</a:t>
            </a:r>
            <a:r>
              <a:rPr lang="zh-TW" altLang="en-US" sz="1800" i="0" dirty="0">
                <a:solidFill>
                  <a:schemeClr val="tx2"/>
                </a:solidFill>
                <a:latin typeface="+mn-lt"/>
                <a:ea typeface="新細明體" charset="-120"/>
              </a:rPr>
              <a:t>阻力線與支撐線</a:t>
            </a:r>
            <a:r>
              <a:rPr lang="en-US" altLang="zh-TW" sz="1800" i="0" dirty="0">
                <a:solidFill>
                  <a:schemeClr val="tx2"/>
                </a:solidFill>
                <a:latin typeface="+mn-lt"/>
                <a:ea typeface="新細明體" charset="-120"/>
              </a:rPr>
              <a:t>)</a:t>
            </a:r>
          </a:p>
          <a:p>
            <a:pPr marL="269875" lvl="1" indent="-269875">
              <a:spcBef>
                <a:spcPts val="200"/>
              </a:spcBef>
              <a:defRPr/>
            </a:pPr>
            <a:r>
              <a:rPr lang="en-US" altLang="zh-TW" sz="1800" i="0" dirty="0">
                <a:solidFill>
                  <a:schemeClr val="tx2"/>
                </a:solidFill>
                <a:latin typeface="+mn-lt"/>
                <a:ea typeface="新細明體" charset="-120"/>
              </a:rPr>
              <a:t>※ When the stock price </a:t>
            </a:r>
            <a:r>
              <a:rPr lang="en-US" altLang="zh-TW" sz="1800" i="0" dirty="0">
                <a:solidFill>
                  <a:srgbClr val="FFFFFF"/>
                </a:solidFill>
                <a:latin typeface="Arial"/>
                <a:ea typeface="新細明體" charset="-120"/>
              </a:rPr>
              <a:t>penetrates (</a:t>
            </a:r>
            <a:r>
              <a:rPr lang="zh-TW" altLang="en-US" sz="1800" i="0" dirty="0">
                <a:solidFill>
                  <a:srgbClr val="FFFFFF"/>
                </a:solidFill>
                <a:latin typeface="Arial"/>
                <a:ea typeface="新細明體" charset="-120"/>
              </a:rPr>
              <a:t>穿過</a:t>
            </a:r>
            <a:r>
              <a:rPr lang="en-US" altLang="zh-TW" sz="1800" i="0" dirty="0">
                <a:solidFill>
                  <a:srgbClr val="FFFFFF"/>
                </a:solidFill>
                <a:latin typeface="Arial"/>
                <a:ea typeface="新細明體" charset="-120"/>
              </a:rPr>
              <a:t>) the resistance (support) level from below (above), it means the market consensus about the prospect of the stock is significantly better (worse) than that in the previous congestion area and thus a buy (sell) signal is generated</a:t>
            </a:r>
            <a:endParaRPr lang="en-US" altLang="zh-TW" sz="1800" i="0" dirty="0">
              <a:solidFill>
                <a:schemeClr val="tx2"/>
              </a:solidFill>
              <a:latin typeface="+mn-lt"/>
              <a:ea typeface="新細明體" charset="-120"/>
            </a:endParaRPr>
          </a:p>
        </p:txBody>
      </p:sp>
      <p:sp>
        <p:nvSpPr>
          <p:cNvPr id="36870" name="橢圓 3"/>
          <p:cNvSpPr>
            <a:spLocks noChangeArrowheads="1"/>
          </p:cNvSpPr>
          <p:nvPr/>
        </p:nvSpPr>
        <p:spPr bwMode="auto">
          <a:xfrm>
            <a:off x="2489200" y="2240437"/>
            <a:ext cx="1143000" cy="838056"/>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zh-TW" altLang="en-US">
              <a:ea typeface="新細明體" charset="-120"/>
            </a:endParaRPr>
          </a:p>
        </p:txBody>
      </p:sp>
      <p:cxnSp>
        <p:nvCxnSpPr>
          <p:cNvPr id="36871" name="直線單箭頭接點 12"/>
          <p:cNvCxnSpPr>
            <a:cxnSpLocks noChangeShapeType="1"/>
            <a:stCxn id="36873" idx="2"/>
          </p:cNvCxnSpPr>
          <p:nvPr/>
        </p:nvCxnSpPr>
        <p:spPr bwMode="auto">
          <a:xfrm>
            <a:off x="2870200" y="1207568"/>
            <a:ext cx="609600" cy="956682"/>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6872" name="直線單箭頭接點 13"/>
          <p:cNvCxnSpPr>
            <a:cxnSpLocks noChangeShapeType="1"/>
          </p:cNvCxnSpPr>
          <p:nvPr/>
        </p:nvCxnSpPr>
        <p:spPr bwMode="auto">
          <a:xfrm rot="16200000" flipV="1">
            <a:off x="3810124" y="2849913"/>
            <a:ext cx="1447552" cy="2286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6873" name="文字方塊 15"/>
          <p:cNvSpPr txBox="1">
            <a:spLocks noChangeArrowheads="1"/>
          </p:cNvSpPr>
          <p:nvPr/>
        </p:nvSpPr>
        <p:spPr bwMode="auto">
          <a:xfrm>
            <a:off x="2260600" y="869072"/>
            <a:ext cx="1219200" cy="3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i="1">
                <a:solidFill>
                  <a:srgbClr val="9999FF"/>
                </a:solidFill>
                <a:latin typeface="Arial Black" pitchFamily="34" charset="0"/>
              </a:defRPr>
            </a:lvl1pPr>
            <a:lvl2pPr marL="742950" indent="-285750" eaLnBrk="0" hangingPunct="0">
              <a:defRPr sz="4400" i="1">
                <a:solidFill>
                  <a:srgbClr val="9999FF"/>
                </a:solidFill>
                <a:latin typeface="Arial Black" pitchFamily="34" charset="0"/>
              </a:defRPr>
            </a:lvl2pPr>
            <a:lvl3pPr marL="1143000" indent="-228600" eaLnBrk="0" hangingPunct="0">
              <a:defRPr sz="4400" i="1">
                <a:solidFill>
                  <a:srgbClr val="9999FF"/>
                </a:solidFill>
                <a:latin typeface="Arial Black" pitchFamily="34" charset="0"/>
              </a:defRPr>
            </a:lvl3pPr>
            <a:lvl4pPr marL="1600200" indent="-228600" eaLnBrk="0" hangingPunct="0">
              <a:defRPr sz="4400" i="1">
                <a:solidFill>
                  <a:srgbClr val="9999FF"/>
                </a:solidFill>
                <a:latin typeface="Arial Black" pitchFamily="34" charset="0"/>
              </a:defRPr>
            </a:lvl4pPr>
            <a:lvl5pPr marL="2057400" indent="-228600" eaLnBrk="0" hangingPunct="0">
              <a:defRPr sz="4400" i="1">
                <a:solidFill>
                  <a:srgbClr val="9999FF"/>
                </a:solidFill>
                <a:latin typeface="Arial Black" pitchFamily="34" charset="0"/>
              </a:defRPr>
            </a:lvl5pPr>
            <a:lvl6pPr marL="2514600" indent="-228600" eaLnBrk="0" fontAlgn="base" hangingPunct="0">
              <a:spcBef>
                <a:spcPct val="0"/>
              </a:spcBef>
              <a:spcAft>
                <a:spcPct val="0"/>
              </a:spcAft>
              <a:defRPr sz="4400" i="1">
                <a:solidFill>
                  <a:srgbClr val="9999FF"/>
                </a:solidFill>
                <a:latin typeface="Arial Black" pitchFamily="34" charset="0"/>
              </a:defRPr>
            </a:lvl6pPr>
            <a:lvl7pPr marL="2971800" indent="-228600" eaLnBrk="0" fontAlgn="base" hangingPunct="0">
              <a:spcBef>
                <a:spcPct val="0"/>
              </a:spcBef>
              <a:spcAft>
                <a:spcPct val="0"/>
              </a:spcAft>
              <a:defRPr sz="4400" i="1">
                <a:solidFill>
                  <a:srgbClr val="9999FF"/>
                </a:solidFill>
                <a:latin typeface="Arial Black" pitchFamily="34" charset="0"/>
              </a:defRPr>
            </a:lvl7pPr>
            <a:lvl8pPr marL="3429000" indent="-228600" eaLnBrk="0" fontAlgn="base" hangingPunct="0">
              <a:spcBef>
                <a:spcPct val="0"/>
              </a:spcBef>
              <a:spcAft>
                <a:spcPct val="0"/>
              </a:spcAft>
              <a:defRPr sz="4400" i="1">
                <a:solidFill>
                  <a:srgbClr val="9999FF"/>
                </a:solidFill>
                <a:latin typeface="Arial Black" pitchFamily="34" charset="0"/>
              </a:defRPr>
            </a:lvl8pPr>
            <a:lvl9pPr marL="3886200" indent="-228600" eaLnBrk="0" fontAlgn="base" hangingPunct="0">
              <a:spcBef>
                <a:spcPct val="0"/>
              </a:spcBef>
              <a:spcAft>
                <a:spcPct val="0"/>
              </a:spcAft>
              <a:defRPr sz="4400" i="1">
                <a:solidFill>
                  <a:srgbClr val="9999FF"/>
                </a:solidFill>
                <a:latin typeface="Arial Black" pitchFamily="34" charset="0"/>
              </a:defRPr>
            </a:lvl9pPr>
          </a:lstStyle>
          <a:p>
            <a:pPr eaLnBrk="1" hangingPunct="1"/>
            <a:r>
              <a:rPr lang="en-US" altLang="zh-TW" sz="1600" i="0">
                <a:solidFill>
                  <a:srgbClr val="FF0000"/>
                </a:solidFill>
                <a:latin typeface="Times New Roman" pitchFamily="18" charset="0"/>
                <a:ea typeface="新細明體" charset="-120"/>
                <a:cs typeface="Times New Roman" pitchFamily="18" charset="0"/>
              </a:rPr>
              <a:t>Buy Signal</a:t>
            </a:r>
            <a:endParaRPr lang="zh-TW" altLang="en-US" sz="1600" i="0">
              <a:solidFill>
                <a:srgbClr val="FF0000"/>
              </a:solidFill>
              <a:latin typeface="Times New Roman" pitchFamily="18" charset="0"/>
              <a:ea typeface="新細明體" charset="-120"/>
              <a:cs typeface="Times New Roman" pitchFamily="18" charset="0"/>
            </a:endParaRPr>
          </a:p>
        </p:txBody>
      </p:sp>
      <p:sp>
        <p:nvSpPr>
          <p:cNvPr id="36874" name="文字方塊 16"/>
          <p:cNvSpPr txBox="1">
            <a:spLocks noChangeArrowheads="1"/>
          </p:cNvSpPr>
          <p:nvPr/>
        </p:nvSpPr>
        <p:spPr bwMode="auto">
          <a:xfrm>
            <a:off x="4191000" y="3687989"/>
            <a:ext cx="1143000" cy="3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i="1">
                <a:solidFill>
                  <a:srgbClr val="9999FF"/>
                </a:solidFill>
                <a:latin typeface="Arial Black" pitchFamily="34" charset="0"/>
              </a:defRPr>
            </a:lvl1pPr>
            <a:lvl2pPr marL="742950" indent="-285750" eaLnBrk="0" hangingPunct="0">
              <a:defRPr sz="4400" i="1">
                <a:solidFill>
                  <a:srgbClr val="9999FF"/>
                </a:solidFill>
                <a:latin typeface="Arial Black" pitchFamily="34" charset="0"/>
              </a:defRPr>
            </a:lvl2pPr>
            <a:lvl3pPr marL="1143000" indent="-228600" eaLnBrk="0" hangingPunct="0">
              <a:defRPr sz="4400" i="1">
                <a:solidFill>
                  <a:srgbClr val="9999FF"/>
                </a:solidFill>
                <a:latin typeface="Arial Black" pitchFamily="34" charset="0"/>
              </a:defRPr>
            </a:lvl3pPr>
            <a:lvl4pPr marL="1600200" indent="-228600" eaLnBrk="0" hangingPunct="0">
              <a:defRPr sz="4400" i="1">
                <a:solidFill>
                  <a:srgbClr val="9999FF"/>
                </a:solidFill>
                <a:latin typeface="Arial Black" pitchFamily="34" charset="0"/>
              </a:defRPr>
            </a:lvl4pPr>
            <a:lvl5pPr marL="2057400" indent="-228600" eaLnBrk="0" hangingPunct="0">
              <a:defRPr sz="4400" i="1">
                <a:solidFill>
                  <a:srgbClr val="9999FF"/>
                </a:solidFill>
                <a:latin typeface="Arial Black" pitchFamily="34" charset="0"/>
              </a:defRPr>
            </a:lvl5pPr>
            <a:lvl6pPr marL="2514600" indent="-228600" eaLnBrk="0" fontAlgn="base" hangingPunct="0">
              <a:spcBef>
                <a:spcPct val="0"/>
              </a:spcBef>
              <a:spcAft>
                <a:spcPct val="0"/>
              </a:spcAft>
              <a:defRPr sz="4400" i="1">
                <a:solidFill>
                  <a:srgbClr val="9999FF"/>
                </a:solidFill>
                <a:latin typeface="Arial Black" pitchFamily="34" charset="0"/>
              </a:defRPr>
            </a:lvl6pPr>
            <a:lvl7pPr marL="2971800" indent="-228600" eaLnBrk="0" fontAlgn="base" hangingPunct="0">
              <a:spcBef>
                <a:spcPct val="0"/>
              </a:spcBef>
              <a:spcAft>
                <a:spcPct val="0"/>
              </a:spcAft>
              <a:defRPr sz="4400" i="1">
                <a:solidFill>
                  <a:srgbClr val="9999FF"/>
                </a:solidFill>
                <a:latin typeface="Arial Black" pitchFamily="34" charset="0"/>
              </a:defRPr>
            </a:lvl7pPr>
            <a:lvl8pPr marL="3429000" indent="-228600" eaLnBrk="0" fontAlgn="base" hangingPunct="0">
              <a:spcBef>
                <a:spcPct val="0"/>
              </a:spcBef>
              <a:spcAft>
                <a:spcPct val="0"/>
              </a:spcAft>
              <a:defRPr sz="4400" i="1">
                <a:solidFill>
                  <a:srgbClr val="9999FF"/>
                </a:solidFill>
                <a:latin typeface="Arial Black" pitchFamily="34" charset="0"/>
              </a:defRPr>
            </a:lvl8pPr>
            <a:lvl9pPr marL="3886200" indent="-228600" eaLnBrk="0" fontAlgn="base" hangingPunct="0">
              <a:spcBef>
                <a:spcPct val="0"/>
              </a:spcBef>
              <a:spcAft>
                <a:spcPct val="0"/>
              </a:spcAft>
              <a:defRPr sz="4400" i="1">
                <a:solidFill>
                  <a:srgbClr val="9999FF"/>
                </a:solidFill>
                <a:latin typeface="Arial Black" pitchFamily="34" charset="0"/>
              </a:defRPr>
            </a:lvl9pPr>
          </a:lstStyle>
          <a:p>
            <a:pPr eaLnBrk="1" hangingPunct="1"/>
            <a:r>
              <a:rPr lang="en-US" altLang="zh-TW" sz="1600" i="0">
                <a:solidFill>
                  <a:srgbClr val="FF0000"/>
                </a:solidFill>
                <a:latin typeface="Times New Roman" pitchFamily="18" charset="0"/>
                <a:ea typeface="新細明體" charset="-120"/>
                <a:cs typeface="Times New Roman" pitchFamily="18" charset="0"/>
              </a:rPr>
              <a:t>Sell Signal</a:t>
            </a:r>
            <a:endParaRPr lang="zh-TW" altLang="en-US" sz="1600" i="0">
              <a:solidFill>
                <a:srgbClr val="FF0000"/>
              </a:solidFill>
              <a:latin typeface="Times New Roman" pitchFamily="18" charset="0"/>
              <a:ea typeface="新細明體" charset="-120"/>
              <a:cs typeface="Times New Roman" pitchFamily="18" charset="0"/>
            </a:endParaRPr>
          </a:p>
        </p:txBody>
      </p:sp>
      <p:sp>
        <p:nvSpPr>
          <p:cNvPr id="36875" name="橢圓 17"/>
          <p:cNvSpPr>
            <a:spLocks noChangeArrowheads="1"/>
          </p:cNvSpPr>
          <p:nvPr/>
        </p:nvSpPr>
        <p:spPr bwMode="auto">
          <a:xfrm>
            <a:off x="3327400" y="1326194"/>
            <a:ext cx="1143000" cy="838056"/>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zh-TW" altLang="en-US">
              <a:ea typeface="新細明體" charset="-12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a:xfrm>
            <a:off x="533400" y="990600"/>
            <a:ext cx="8229600" cy="5638800"/>
          </a:xfrm>
        </p:spPr>
        <p:txBody>
          <a:bodyPr/>
          <a:lstStyle/>
          <a:p>
            <a:pPr eaLnBrk="1" hangingPunct="1">
              <a:spcBef>
                <a:spcPts val="600"/>
              </a:spcBef>
              <a:defRPr/>
            </a:pPr>
            <a:r>
              <a:rPr lang="en-US" altLang="zh-TW" sz="3000" dirty="0">
                <a:ea typeface="新細明體" charset="-120"/>
              </a:rPr>
              <a:t>Breadth (</a:t>
            </a:r>
            <a:r>
              <a:rPr lang="zh-TW" altLang="en-US" sz="3000" dirty="0">
                <a:ea typeface="新細明體" charset="-120"/>
              </a:rPr>
              <a:t>廣泛度</a:t>
            </a:r>
            <a:r>
              <a:rPr lang="en-US" altLang="zh-TW" sz="3000" dirty="0">
                <a:ea typeface="新細明體" charset="-120"/>
              </a:rPr>
              <a:t>)</a:t>
            </a:r>
          </a:p>
          <a:p>
            <a:pPr lvl="1" eaLnBrk="1" hangingPunct="1">
              <a:spcBef>
                <a:spcPts val="600"/>
              </a:spcBef>
              <a:defRPr/>
            </a:pPr>
            <a:r>
              <a:rPr lang="en-US" altLang="zh-TW" sz="2600" dirty="0">
                <a:ea typeface="新細明體" charset="-120"/>
              </a:rPr>
              <a:t>The extent to which the trend of the broad market index is widely reflected in movements of individual stock prices</a:t>
            </a:r>
          </a:p>
          <a:p>
            <a:pPr lvl="1" eaLnBrk="1" hangingPunct="1">
              <a:spcBef>
                <a:spcPts val="600"/>
              </a:spcBef>
              <a:defRPr/>
            </a:pPr>
            <a:r>
              <a:rPr lang="en-US" altLang="zh-TW" sz="2600" dirty="0">
                <a:ea typeface="新細明體" charset="-120"/>
              </a:rPr>
              <a:t>Breadth is measured as the difference between the number of advancing stocks (</a:t>
            </a:r>
            <a:r>
              <a:rPr lang="zh-TW" altLang="en-US" sz="2600" dirty="0">
                <a:ea typeface="新細明體" charset="-120"/>
              </a:rPr>
              <a:t>上漲股票</a:t>
            </a:r>
            <a:r>
              <a:rPr lang="en-US" altLang="zh-TW" sz="2600" dirty="0">
                <a:ea typeface="新細明體" charset="-120"/>
              </a:rPr>
              <a:t>) and declining stocks</a:t>
            </a:r>
            <a:r>
              <a:rPr lang="zh-TW" altLang="en-US" sz="2600" dirty="0">
                <a:ea typeface="新細明體" charset="-120"/>
              </a:rPr>
              <a:t> </a:t>
            </a:r>
            <a:r>
              <a:rPr lang="en-US" altLang="zh-TW" sz="2600" dirty="0">
                <a:ea typeface="新細明體" charset="-120"/>
              </a:rPr>
              <a:t>(</a:t>
            </a:r>
            <a:r>
              <a:rPr lang="zh-TW" altLang="en-US" sz="2600" dirty="0">
                <a:ea typeface="新細明體" charset="-120"/>
              </a:rPr>
              <a:t>下跌股票</a:t>
            </a:r>
            <a:r>
              <a:rPr lang="en-US" altLang="zh-TW" sz="2600" dirty="0">
                <a:ea typeface="新細明體" charset="-120"/>
              </a:rPr>
              <a:t>)</a:t>
            </a:r>
          </a:p>
          <a:p>
            <a:pPr lvl="1" eaLnBrk="1" hangingPunct="1">
              <a:spcBef>
                <a:spcPts val="600"/>
              </a:spcBef>
              <a:defRPr/>
            </a:pPr>
            <a:r>
              <a:rPr lang="en-US" altLang="zh-TW" sz="2600" dirty="0">
                <a:ea typeface="新細明體" charset="-120"/>
              </a:rPr>
              <a:t>If the advances outnumber declines by a wide margin, then the stock market is viewed as being stronger because the upward rally is widespread (see the next slide)</a:t>
            </a:r>
          </a:p>
        </p:txBody>
      </p:sp>
      <p:sp>
        <p:nvSpPr>
          <p:cNvPr id="39939" name="Rectangle 2"/>
          <p:cNvSpPr>
            <a:spLocks noGrp="1" noChangeArrowheads="1"/>
          </p:cNvSpPr>
          <p:nvPr>
            <p:ph type="title"/>
          </p:nvPr>
        </p:nvSpPr>
        <p:spPr>
          <a:xfrm>
            <a:off x="0" y="-38100"/>
            <a:ext cx="9144000" cy="1028700"/>
          </a:xfrm>
        </p:spPr>
        <p:txBody>
          <a:bodyPr/>
          <a:lstStyle/>
          <a:p>
            <a:pPr eaLnBrk="1" hangingPunct="1"/>
            <a:r>
              <a:rPr lang="en-US" altLang="zh-TW">
                <a:ea typeface="新細明體" charset="-120"/>
              </a:rPr>
              <a:t>Some Technical Analysis Method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zh-TW" dirty="0">
                <a:ea typeface="新細明體" charset="-120"/>
              </a:rPr>
              <a:t>Breadth</a:t>
            </a:r>
          </a:p>
        </p:txBody>
      </p:sp>
      <p:sp>
        <p:nvSpPr>
          <p:cNvPr id="32772" name="文字方塊 5"/>
          <p:cNvSpPr txBox="1">
            <a:spLocks noChangeArrowheads="1"/>
          </p:cNvSpPr>
          <p:nvPr/>
        </p:nvSpPr>
        <p:spPr bwMode="auto">
          <a:xfrm>
            <a:off x="533400" y="4000500"/>
            <a:ext cx="8153400" cy="2400300"/>
          </a:xfrm>
          <a:prstGeom prst="rect">
            <a:avLst/>
          </a:prstGeom>
          <a:noFill/>
          <a:ln w="9525">
            <a:noFill/>
            <a:miter lim="800000"/>
            <a:headEnd/>
            <a:tailEnd/>
          </a:ln>
        </p:spPr>
        <p:txBody>
          <a:bodyPr>
            <a:spAutoFit/>
          </a:bodyPr>
          <a:lstStyle/>
          <a:p>
            <a:pPr marL="273050" indent="-273050">
              <a:spcBef>
                <a:spcPts val="600"/>
              </a:spcBef>
              <a:defRPr/>
            </a:pPr>
            <a:r>
              <a:rPr lang="en-US" altLang="zh-TW" sz="2000" i="0" dirty="0">
                <a:solidFill>
                  <a:schemeClr val="tx1"/>
                </a:solidFill>
                <a:effectLst>
                  <a:outerShdw blurRad="38100" dist="38100" dir="2700000" algn="tl">
                    <a:srgbClr val="000000">
                      <a:alpha val="43137"/>
                    </a:srgbClr>
                  </a:outerShdw>
                </a:effectLst>
                <a:latin typeface="+mn-lt"/>
                <a:ea typeface="新細明體" charset="-120"/>
                <a:cs typeface="Times New Roman" pitchFamily="18" charset="0"/>
              </a:rPr>
              <a:t>※ The direction of the cumulated breadth series is used to discern stock market trends</a:t>
            </a:r>
          </a:p>
          <a:p>
            <a:pPr marL="273050" indent="-273050">
              <a:spcBef>
                <a:spcPts val="600"/>
              </a:spcBef>
              <a:defRPr/>
            </a:pPr>
            <a:r>
              <a:rPr lang="en-US" altLang="zh-TW" sz="2000" i="0" dirty="0">
                <a:solidFill>
                  <a:schemeClr val="tx1"/>
                </a:solidFill>
                <a:effectLst>
                  <a:outerShdw blurRad="38100" dist="38100" dir="2700000" algn="tl">
                    <a:srgbClr val="000000">
                      <a:alpha val="43137"/>
                    </a:srgbClr>
                  </a:outerShdw>
                </a:effectLst>
                <a:latin typeface="+mn-lt"/>
                <a:ea typeface="新細明體" charset="-120"/>
                <a:cs typeface="Times New Roman" pitchFamily="18" charset="0"/>
              </a:rPr>
              <a:t>※ When the cumulative breadth increases (decreases), the market is viewed as being stronger (weaker) because the upward (downward) rally is more widespread</a:t>
            </a:r>
          </a:p>
          <a:p>
            <a:pPr marL="273050" indent="-273050">
              <a:spcBef>
                <a:spcPts val="600"/>
              </a:spcBef>
              <a:defRPr/>
            </a:pPr>
            <a:r>
              <a:rPr lang="en-US" altLang="zh-TW" sz="2000" i="0" dirty="0">
                <a:solidFill>
                  <a:schemeClr val="tx1"/>
                </a:solidFill>
                <a:effectLst>
                  <a:outerShdw blurRad="38100" dist="38100" dir="2700000" algn="tl">
                    <a:srgbClr val="000000">
                      <a:alpha val="43137"/>
                    </a:srgbClr>
                  </a:outerShdw>
                </a:effectLst>
                <a:latin typeface="+mn-lt"/>
                <a:ea typeface="新細明體" charset="-120"/>
                <a:cs typeface="Times New Roman" pitchFamily="18" charset="0"/>
              </a:rPr>
              <a:t>※ Analysts might use a moving average of cumulative breadth to gauge (</a:t>
            </a:r>
            <a:r>
              <a:rPr lang="zh-TW" altLang="en-US" sz="2000" i="0" dirty="0">
                <a:solidFill>
                  <a:schemeClr val="tx1"/>
                </a:solidFill>
                <a:effectLst>
                  <a:outerShdw blurRad="38100" dist="38100" dir="2700000" algn="tl">
                    <a:srgbClr val="000000">
                      <a:alpha val="43137"/>
                    </a:srgbClr>
                  </a:outerShdw>
                </a:effectLst>
                <a:latin typeface="+mn-lt"/>
                <a:ea typeface="新細明體" charset="-120"/>
                <a:cs typeface="Times New Roman" pitchFamily="18" charset="0"/>
              </a:rPr>
              <a:t>估量</a:t>
            </a:r>
            <a:r>
              <a:rPr lang="en-US" altLang="zh-TW" sz="2000" i="0" dirty="0">
                <a:solidFill>
                  <a:schemeClr val="tx1"/>
                </a:solidFill>
                <a:effectLst>
                  <a:outerShdw blurRad="38100" dist="38100" dir="2700000" algn="tl">
                    <a:srgbClr val="000000">
                      <a:alpha val="43137"/>
                    </a:srgbClr>
                  </a:outerShdw>
                </a:effectLst>
                <a:latin typeface="+mn-lt"/>
                <a:ea typeface="新細明體" charset="-120"/>
                <a:cs typeface="Times New Roman" pitchFamily="18" charset="0"/>
              </a:rPr>
              <a:t>)</a:t>
            </a:r>
            <a:r>
              <a:rPr lang="zh-TW" altLang="en-US" sz="2000" i="0" dirty="0">
                <a:solidFill>
                  <a:schemeClr val="tx1"/>
                </a:solidFill>
                <a:effectLst>
                  <a:outerShdw blurRad="38100" dist="38100" dir="2700000" algn="tl">
                    <a:srgbClr val="000000">
                      <a:alpha val="43137"/>
                    </a:srgbClr>
                  </a:outerShdw>
                </a:effectLst>
                <a:latin typeface="+mn-lt"/>
                <a:ea typeface="新細明體" charset="-120"/>
                <a:cs typeface="Times New Roman" pitchFamily="18" charset="0"/>
              </a:rPr>
              <a:t> </a:t>
            </a:r>
            <a:r>
              <a:rPr lang="en-US" altLang="zh-TW" sz="2000" i="0" dirty="0">
                <a:solidFill>
                  <a:schemeClr val="tx1"/>
                </a:solidFill>
                <a:effectLst>
                  <a:outerShdw blurRad="38100" dist="38100" dir="2700000" algn="tl">
                    <a:srgbClr val="000000">
                      <a:alpha val="43137"/>
                    </a:srgbClr>
                  </a:outerShdw>
                </a:effectLst>
                <a:latin typeface="+mn-lt"/>
                <a:ea typeface="新細明體" charset="-120"/>
                <a:cs typeface="Times New Roman" pitchFamily="18" charset="0"/>
              </a:rPr>
              <a:t>stock market trends</a:t>
            </a:r>
            <a:endParaRPr lang="zh-TW" altLang="en-US" sz="2000" i="0" dirty="0">
              <a:solidFill>
                <a:schemeClr val="tx1"/>
              </a:solidFill>
              <a:effectLst>
                <a:outerShdw blurRad="38100" dist="38100" dir="2700000" algn="tl">
                  <a:srgbClr val="000000">
                    <a:alpha val="43137"/>
                  </a:srgbClr>
                </a:outerShdw>
              </a:effectLst>
              <a:latin typeface="+mn-lt"/>
              <a:ea typeface="新細明體" charset="-120"/>
              <a:cs typeface="Times New Roman" pitchFamily="18" charset="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127760"/>
            <a:ext cx="7715098" cy="268224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a:xfrm>
            <a:off x="381000" y="914400"/>
            <a:ext cx="8534400" cy="5638800"/>
          </a:xfrm>
        </p:spPr>
        <p:txBody>
          <a:bodyPr/>
          <a:lstStyle/>
          <a:p>
            <a:pPr eaLnBrk="1" hangingPunct="1">
              <a:spcBef>
                <a:spcPts val="300"/>
              </a:spcBef>
              <a:defRPr/>
            </a:pPr>
            <a:r>
              <a:rPr lang="en-US" altLang="zh-TW" sz="3000" dirty="0">
                <a:ea typeface="新細明體" charset="-120"/>
              </a:rPr>
              <a:t>Relative strength</a:t>
            </a:r>
            <a:r>
              <a:rPr lang="zh-TW" altLang="en-US" sz="3000" dirty="0">
                <a:ea typeface="新細明體" charset="-120"/>
              </a:rPr>
              <a:t> </a:t>
            </a:r>
            <a:r>
              <a:rPr lang="en-US" altLang="zh-TW" sz="3000" dirty="0">
                <a:ea typeface="新細明體" charset="-120"/>
              </a:rPr>
              <a:t>(</a:t>
            </a:r>
            <a:r>
              <a:rPr lang="zh-TW" altLang="en-US" sz="3000" dirty="0">
                <a:ea typeface="新細明體" charset="-120"/>
              </a:rPr>
              <a:t>相對強度</a:t>
            </a:r>
            <a:r>
              <a:rPr lang="en-US" altLang="zh-TW" sz="3000" dirty="0">
                <a:ea typeface="新細明體" charset="-120"/>
              </a:rPr>
              <a:t>)</a:t>
            </a:r>
          </a:p>
          <a:p>
            <a:pPr lvl="1" eaLnBrk="1" hangingPunct="1">
              <a:spcBef>
                <a:spcPts val="300"/>
              </a:spcBef>
              <a:defRPr/>
            </a:pPr>
            <a:r>
              <a:rPr lang="en-US" altLang="zh-TW" sz="2600" dirty="0">
                <a:ea typeface="新細明體" charset="-120"/>
              </a:rPr>
              <a:t>Defined as the ratio of the price of an individual stock over the level of an industry index</a:t>
            </a:r>
          </a:p>
          <a:p>
            <a:pPr lvl="2" eaLnBrk="1" hangingPunct="1">
              <a:spcBef>
                <a:spcPts val="300"/>
              </a:spcBef>
              <a:defRPr/>
            </a:pPr>
            <a:r>
              <a:rPr lang="en-US" altLang="zh-TW" sz="2200" dirty="0">
                <a:ea typeface="新細明體" charset="-120"/>
              </a:rPr>
              <a:t>Also can be defined as stock vs. market or industry vs. market</a:t>
            </a:r>
          </a:p>
          <a:p>
            <a:pPr lvl="1" eaLnBrk="1" hangingPunct="1">
              <a:spcBef>
                <a:spcPts val="300"/>
              </a:spcBef>
              <a:defRPr/>
            </a:pPr>
            <a:r>
              <a:rPr lang="en-US" altLang="zh-TW" sz="2600" dirty="0">
                <a:ea typeface="新細明體" charset="-120"/>
              </a:rPr>
              <a:t>A rising (falling) ratio implies security has outperformed (underperfomed) the particular industry average and generates a signal to buy (sell)</a:t>
            </a:r>
          </a:p>
          <a:p>
            <a:pPr lvl="2" eaLnBrk="1" hangingPunct="1">
              <a:spcBef>
                <a:spcPts val="300"/>
              </a:spcBef>
              <a:defRPr/>
            </a:pPr>
            <a:r>
              <a:rPr lang="en-US" altLang="zh-TW" sz="2200" dirty="0">
                <a:ea typeface="新細明體" charset="-120"/>
              </a:rPr>
              <a:t>Make profit if the relative strength can persist over time</a:t>
            </a:r>
          </a:p>
          <a:p>
            <a:pPr lvl="1" eaLnBrk="1" hangingPunct="1">
              <a:spcBef>
                <a:spcPts val="300"/>
              </a:spcBef>
              <a:defRPr/>
            </a:pPr>
            <a:r>
              <a:rPr lang="en-US" altLang="zh-TW" sz="2600" dirty="0">
                <a:ea typeface="新細明體" charset="-120"/>
              </a:rPr>
              <a:t>Buy relatively strong and short relatively weak stocks in the same industry: The market and industry risks can be eliminated and earn purely the performance difference between the two stocks</a:t>
            </a:r>
          </a:p>
          <a:p>
            <a:pPr lvl="2" eaLnBrk="1" hangingPunct="1">
              <a:spcBef>
                <a:spcPts val="300"/>
              </a:spcBef>
              <a:defRPr/>
            </a:pPr>
            <a:r>
              <a:rPr lang="en-US" altLang="zh-TW" sz="2200" dirty="0">
                <a:ea typeface="新細明體" charset="-120"/>
              </a:rPr>
              <a:t>E.g., buy shares of TSMC and short shares of UMC</a:t>
            </a:r>
          </a:p>
          <a:p>
            <a:pPr lvl="1" eaLnBrk="1" hangingPunct="1">
              <a:spcBef>
                <a:spcPts val="300"/>
              </a:spcBef>
              <a:defRPr/>
            </a:pPr>
            <a:endParaRPr lang="en-US" altLang="zh-TW" sz="2400" dirty="0">
              <a:ea typeface="新細明體" charset="-120"/>
            </a:endParaRPr>
          </a:p>
        </p:txBody>
      </p:sp>
      <p:sp>
        <p:nvSpPr>
          <p:cNvPr id="41987" name="Rectangle 2"/>
          <p:cNvSpPr>
            <a:spLocks noGrp="1" noChangeArrowheads="1"/>
          </p:cNvSpPr>
          <p:nvPr>
            <p:ph type="title"/>
          </p:nvPr>
        </p:nvSpPr>
        <p:spPr>
          <a:xfrm>
            <a:off x="0" y="-38100"/>
            <a:ext cx="9144000" cy="1028700"/>
          </a:xfrm>
        </p:spPr>
        <p:txBody>
          <a:bodyPr/>
          <a:lstStyle/>
          <a:p>
            <a:pPr eaLnBrk="1" hangingPunct="1"/>
            <a:r>
              <a:rPr lang="en-US" altLang="zh-TW">
                <a:ea typeface="新細明體" charset="-120"/>
              </a:rPr>
              <a:t>Some Technical Analysis Method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38100"/>
            <a:ext cx="9144000" cy="876300"/>
          </a:xfrm>
          <a:noFill/>
        </p:spPr>
        <p:txBody>
          <a:bodyPr lIns="90488" tIns="44450" rIns="90488" bIns="44450" anchor="b"/>
          <a:lstStyle/>
          <a:p>
            <a:pPr eaLnBrk="1" hangingPunct="1"/>
            <a:r>
              <a:rPr lang="en-US" altLang="zh-TW" dirty="0">
                <a:ea typeface="新細明體" charset="-120"/>
              </a:rPr>
              <a:t>Sentiment Indicators (</a:t>
            </a:r>
            <a:r>
              <a:rPr lang="zh-TW" altLang="en-US" dirty="0">
                <a:ea typeface="新細明體" charset="-120"/>
              </a:rPr>
              <a:t>情緒指標</a:t>
            </a:r>
            <a:r>
              <a:rPr lang="en-US" altLang="zh-TW" dirty="0">
                <a:ea typeface="新細明體" charset="-120"/>
              </a:rPr>
              <a:t>)</a:t>
            </a:r>
          </a:p>
        </p:txBody>
      </p:sp>
      <p:sp>
        <p:nvSpPr>
          <p:cNvPr id="56323" name="Rectangle 3"/>
          <p:cNvSpPr>
            <a:spLocks noGrp="1" noChangeArrowheads="1"/>
          </p:cNvSpPr>
          <p:nvPr>
            <p:ph type="body" sz="half" idx="1"/>
          </p:nvPr>
        </p:nvSpPr>
        <p:spPr>
          <a:xfrm>
            <a:off x="381000" y="990600"/>
            <a:ext cx="8382000" cy="5791200"/>
          </a:xfrm>
        </p:spPr>
        <p:txBody>
          <a:bodyPr lIns="90488" tIns="44450" rIns="90488" bIns="44450"/>
          <a:lstStyle/>
          <a:p>
            <a:pPr eaLnBrk="1" hangingPunct="1">
              <a:lnSpc>
                <a:spcPct val="105000"/>
              </a:lnSpc>
              <a:defRPr/>
            </a:pPr>
            <a:r>
              <a:rPr lang="en-US" altLang="zh-TW" sz="3000" dirty="0">
                <a:ea typeface="新細明體" charset="-120"/>
              </a:rPr>
              <a:t>TRIN</a:t>
            </a:r>
            <a:r>
              <a:rPr lang="zh-TW" altLang="en-US" sz="3000" dirty="0">
                <a:ea typeface="新細明體" charset="-120"/>
              </a:rPr>
              <a:t> </a:t>
            </a:r>
            <a:r>
              <a:rPr lang="en-US" altLang="zh-TW" sz="3000" dirty="0">
                <a:ea typeface="新細明體" charset="-120"/>
              </a:rPr>
              <a:t>(</a:t>
            </a:r>
            <a:r>
              <a:rPr lang="zh-TW" altLang="en-US" sz="3000" dirty="0">
                <a:ea typeface="新細明體" charset="-120"/>
              </a:rPr>
              <a:t>交易指數</a:t>
            </a:r>
            <a:r>
              <a:rPr lang="en-US" altLang="zh-TW" sz="3000" dirty="0">
                <a:ea typeface="新細明體" charset="-120"/>
              </a:rPr>
              <a:t>):</a:t>
            </a:r>
          </a:p>
          <a:p>
            <a:pPr eaLnBrk="1" hangingPunct="1">
              <a:lnSpc>
                <a:spcPct val="105000"/>
              </a:lnSpc>
              <a:defRPr/>
            </a:pPr>
            <a:endParaRPr lang="en-US" altLang="zh-TW" sz="2800" dirty="0">
              <a:ea typeface="新細明體" charset="-120"/>
            </a:endParaRPr>
          </a:p>
          <a:p>
            <a:pPr eaLnBrk="1" hangingPunct="1">
              <a:lnSpc>
                <a:spcPct val="105000"/>
              </a:lnSpc>
              <a:defRPr/>
            </a:pPr>
            <a:endParaRPr lang="en-US" altLang="zh-TW" sz="2800" dirty="0">
              <a:ea typeface="新細明體" charset="-120"/>
            </a:endParaRPr>
          </a:p>
          <a:p>
            <a:pPr eaLnBrk="1" hangingPunct="1">
              <a:lnSpc>
                <a:spcPct val="105000"/>
              </a:lnSpc>
              <a:defRPr/>
            </a:pPr>
            <a:endParaRPr lang="en-US" altLang="zh-TW" sz="2800" dirty="0">
              <a:ea typeface="新細明體" charset="-120"/>
            </a:endParaRPr>
          </a:p>
          <a:p>
            <a:pPr lvl="1" eaLnBrk="1" hangingPunct="1">
              <a:lnSpc>
                <a:spcPct val="105000"/>
              </a:lnSpc>
              <a:defRPr/>
            </a:pPr>
            <a:r>
              <a:rPr lang="en-US" altLang="zh-TW" sz="2600" dirty="0">
                <a:ea typeface="新細明體" charset="-120"/>
              </a:rPr>
              <a:t>TRIN is the short of </a:t>
            </a:r>
            <a:r>
              <a:rPr lang="en-US" altLang="zh-TW" sz="2600" b="1" dirty="0" err="1">
                <a:ea typeface="新細明體" charset="-120"/>
              </a:rPr>
              <a:t>TR</a:t>
            </a:r>
            <a:r>
              <a:rPr lang="en-US" altLang="zh-TW" sz="2600" dirty="0" err="1">
                <a:ea typeface="新細明體" charset="-120"/>
              </a:rPr>
              <a:t>ading</a:t>
            </a:r>
            <a:r>
              <a:rPr lang="en-US" altLang="zh-TW" sz="2600" dirty="0">
                <a:ea typeface="新細明體" charset="-120"/>
              </a:rPr>
              <a:t> </a:t>
            </a:r>
            <a:r>
              <a:rPr lang="en-US" altLang="zh-TW" sz="2600" b="1" dirty="0" err="1">
                <a:ea typeface="新細明體" charset="-120"/>
              </a:rPr>
              <a:t>IN</a:t>
            </a:r>
            <a:r>
              <a:rPr lang="en-US" altLang="zh-TW" sz="2600" dirty="0" err="1">
                <a:ea typeface="新細明體" charset="-120"/>
              </a:rPr>
              <a:t>dex</a:t>
            </a:r>
            <a:endParaRPr lang="en-US" altLang="zh-TW" sz="2600" dirty="0">
              <a:ea typeface="新細明體" charset="-120"/>
            </a:endParaRPr>
          </a:p>
          <a:p>
            <a:pPr lvl="1" eaLnBrk="1" hangingPunct="1">
              <a:lnSpc>
                <a:spcPct val="105000"/>
              </a:lnSpc>
              <a:defRPr/>
            </a:pPr>
            <a:r>
              <a:rPr lang="en-US" altLang="zh-TW" sz="2600" dirty="0">
                <a:ea typeface="新細明體" charset="-120"/>
              </a:rPr>
              <a:t>The TRIN ratio above 1.0 are considered bearish (</a:t>
            </a:r>
            <a:r>
              <a:rPr lang="zh-TW" altLang="en-US" sz="2600" dirty="0">
                <a:ea typeface="新細明體" charset="-120"/>
              </a:rPr>
              <a:t>熊市 </a:t>
            </a:r>
            <a:r>
              <a:rPr lang="en-US" altLang="zh-TW" sz="2600" dirty="0">
                <a:ea typeface="新細明體" charset="-120"/>
              </a:rPr>
              <a:t>(</a:t>
            </a:r>
            <a:r>
              <a:rPr lang="zh-TW" altLang="en-US" sz="2600" dirty="0">
                <a:ea typeface="新細明體" charset="-120"/>
              </a:rPr>
              <a:t>市況悲觀</a:t>
            </a:r>
            <a:r>
              <a:rPr lang="en-US" altLang="zh-TW" sz="2600" dirty="0">
                <a:ea typeface="新細明體" charset="-120"/>
              </a:rPr>
              <a:t>)) because the declining stocks would have higher average volume than the advancing stocks, indicating net selling pressure</a:t>
            </a:r>
          </a:p>
          <a:p>
            <a:pPr lvl="2" eaLnBrk="1" hangingPunct="1">
              <a:lnSpc>
                <a:spcPct val="105000"/>
              </a:lnSpc>
              <a:defRPr/>
            </a:pPr>
            <a:r>
              <a:rPr lang="en-US" altLang="zh-TW" sz="2200" dirty="0">
                <a:ea typeface="新細明體" charset="-120"/>
              </a:rPr>
              <a:t>Note carefully that since for every seller, there must be a buyer, the TRIN ratio above 1.0 also indicates that there is more buying activity in declining stocks than in rising stocks</a:t>
            </a:r>
            <a:endParaRPr lang="en-US" altLang="zh-TW" dirty="0">
              <a:ea typeface="新細明體" charset="-120"/>
            </a:endParaRPr>
          </a:p>
          <a:p>
            <a:pPr eaLnBrk="1" hangingPunct="1">
              <a:lnSpc>
                <a:spcPct val="105000"/>
              </a:lnSpc>
              <a:buFont typeface="Wingdings" pitchFamily="2" charset="2"/>
              <a:buNone/>
              <a:defRPr/>
            </a:pPr>
            <a:endParaRPr lang="en-US" altLang="zh-TW" dirty="0">
              <a:ea typeface="新細明體" charset="-120"/>
            </a:endParaRPr>
          </a:p>
          <a:p>
            <a:pPr eaLnBrk="1" hangingPunct="1">
              <a:lnSpc>
                <a:spcPct val="105000"/>
              </a:lnSpc>
              <a:buFont typeface="Wingdings" pitchFamily="2" charset="2"/>
              <a:buNone/>
              <a:defRPr/>
            </a:pPr>
            <a:endParaRPr lang="en-US" altLang="zh-TW" dirty="0">
              <a:ea typeface="新細明體" charset="-120"/>
            </a:endParaRPr>
          </a:p>
          <a:p>
            <a:pPr eaLnBrk="1" hangingPunct="1">
              <a:lnSpc>
                <a:spcPct val="105000"/>
              </a:lnSpc>
              <a:buFont typeface="Wingdings" pitchFamily="2" charset="2"/>
              <a:buNone/>
              <a:defRPr/>
            </a:pPr>
            <a:endParaRPr lang="en-US" altLang="zh-TW" dirty="0">
              <a:ea typeface="新細明體" charset="-120"/>
            </a:endParaRPr>
          </a:p>
          <a:p>
            <a:pPr eaLnBrk="1" hangingPunct="1">
              <a:lnSpc>
                <a:spcPct val="105000"/>
              </a:lnSpc>
              <a:buFont typeface="Wingdings" pitchFamily="2" charset="2"/>
              <a:buNone/>
              <a:defRPr/>
            </a:pPr>
            <a:r>
              <a:rPr lang="en-US" altLang="zh-TW" sz="2400" dirty="0">
                <a:solidFill>
                  <a:schemeClr val="tx2"/>
                </a:solidFill>
                <a:ea typeface="新細明體" charset="-120"/>
              </a:rPr>
              <a:t>	    </a:t>
            </a:r>
          </a:p>
          <a:p>
            <a:pPr eaLnBrk="1" hangingPunct="1">
              <a:lnSpc>
                <a:spcPct val="105000"/>
              </a:lnSpc>
              <a:buFont typeface="Wingdings" pitchFamily="2" charset="2"/>
              <a:buNone/>
              <a:defRPr/>
            </a:pPr>
            <a:endParaRPr lang="en-US" altLang="zh-TW" sz="2400" dirty="0">
              <a:solidFill>
                <a:schemeClr val="tx2"/>
              </a:solidFill>
              <a:ea typeface="新細明體" charset="-120"/>
            </a:endParaRPr>
          </a:p>
          <a:p>
            <a:pPr eaLnBrk="1" hangingPunct="1">
              <a:lnSpc>
                <a:spcPct val="105000"/>
              </a:lnSpc>
              <a:buFont typeface="Wingdings" pitchFamily="2" charset="2"/>
              <a:buNone/>
              <a:defRPr/>
            </a:pPr>
            <a:endParaRPr lang="en-US" altLang="zh-TW" sz="2400" dirty="0">
              <a:ea typeface="新細明體" charset="-120"/>
            </a:endParaRPr>
          </a:p>
          <a:p>
            <a:pPr eaLnBrk="1" hangingPunct="1">
              <a:lnSpc>
                <a:spcPct val="105000"/>
              </a:lnSpc>
              <a:buFont typeface="Wingdings" pitchFamily="2" charset="2"/>
              <a:buNone/>
              <a:defRPr/>
            </a:pPr>
            <a:endParaRPr lang="en-US" altLang="zh-TW" sz="2400" dirty="0">
              <a:ea typeface="新細明體" charset="-120"/>
            </a:endParaRPr>
          </a:p>
          <a:p>
            <a:pPr eaLnBrk="1" hangingPunct="1">
              <a:lnSpc>
                <a:spcPct val="105000"/>
              </a:lnSpc>
              <a:buFont typeface="Wingdings" pitchFamily="2" charset="2"/>
              <a:buNone/>
              <a:defRPr/>
            </a:pPr>
            <a:r>
              <a:rPr lang="en-US" altLang="zh-TW" sz="2800" dirty="0">
                <a:ea typeface="新細明體" charset="-120"/>
              </a:rPr>
              <a:t>	</a:t>
            </a:r>
          </a:p>
        </p:txBody>
      </p:sp>
      <p:graphicFrame>
        <p:nvGraphicFramePr>
          <p:cNvPr id="3074" name="Object 30"/>
          <p:cNvGraphicFramePr>
            <a:graphicFrameLocks noChangeAspect="1"/>
          </p:cNvGraphicFramePr>
          <p:nvPr>
            <p:extLst>
              <p:ext uri="{D42A27DB-BD31-4B8C-83A1-F6EECF244321}">
                <p14:modId xmlns:p14="http://schemas.microsoft.com/office/powerpoint/2010/main" val="2059759969"/>
              </p:ext>
            </p:extLst>
          </p:nvPr>
        </p:nvGraphicFramePr>
        <p:xfrm>
          <a:off x="2230438" y="1685925"/>
          <a:ext cx="5138737" cy="1514475"/>
        </p:xfrm>
        <a:graphic>
          <a:graphicData uri="http://schemas.openxmlformats.org/presentationml/2006/ole">
            <mc:AlternateContent xmlns:mc="http://schemas.openxmlformats.org/markup-compatibility/2006">
              <mc:Choice xmlns:v="urn:schemas-microsoft-com:vml" Requires="v">
                <p:oleObj spid="_x0000_s3380" name="Equation" r:id="rId3" imgW="2933640" imgH="863280" progId="Equation.DSMT4">
                  <p:embed/>
                </p:oleObj>
              </mc:Choice>
              <mc:Fallback>
                <p:oleObj name="Equation" r:id="rId3" imgW="2933640" imgH="863280" progId="Equation.DSMT4">
                  <p:embed/>
                  <p:pic>
                    <p:nvPicPr>
                      <p:cNvPr id="0" name="Object 30"/>
                      <p:cNvPicPr>
                        <a:picLocks noChangeAspect="1" noChangeArrowheads="1"/>
                      </p:cNvPicPr>
                      <p:nvPr/>
                    </p:nvPicPr>
                    <p:blipFill>
                      <a:blip r:embed="rId4"/>
                      <a:srcRect/>
                      <a:stretch>
                        <a:fillRect/>
                      </a:stretch>
                    </p:blipFill>
                    <p:spPr bwMode="auto">
                      <a:xfrm>
                        <a:off x="2230438" y="1685925"/>
                        <a:ext cx="5138737" cy="151447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38100"/>
            <a:ext cx="9144000" cy="1028700"/>
          </a:xfrm>
        </p:spPr>
        <p:txBody>
          <a:bodyPr/>
          <a:lstStyle/>
          <a:p>
            <a:pPr eaLnBrk="1" hangingPunct="1"/>
            <a:r>
              <a:rPr lang="en-US" altLang="zh-TW" dirty="0">
                <a:ea typeface="新細明體" charset="-120"/>
              </a:rPr>
              <a:t>Sentiment Indicators</a:t>
            </a:r>
            <a:r>
              <a:rPr lang="zh-TW" altLang="en-US" dirty="0">
                <a:ea typeface="新細明體" charset="-120"/>
              </a:rPr>
              <a:t> </a:t>
            </a:r>
            <a:r>
              <a:rPr lang="en-US" altLang="zh-TW" dirty="0">
                <a:ea typeface="新細明體" charset="-120"/>
              </a:rPr>
              <a:t>(</a:t>
            </a:r>
            <a:r>
              <a:rPr lang="zh-TW" altLang="en-US" dirty="0">
                <a:ea typeface="新細明體" charset="-120"/>
              </a:rPr>
              <a:t>情緒指標</a:t>
            </a:r>
            <a:r>
              <a:rPr lang="en-US" altLang="zh-TW" dirty="0">
                <a:ea typeface="新細明體" charset="-120"/>
              </a:rPr>
              <a:t>)</a:t>
            </a:r>
          </a:p>
        </p:txBody>
      </p:sp>
      <p:sp>
        <p:nvSpPr>
          <p:cNvPr id="132099" name="Rectangle 3"/>
          <p:cNvSpPr>
            <a:spLocks noGrp="1" noChangeArrowheads="1"/>
          </p:cNvSpPr>
          <p:nvPr>
            <p:ph type="body" idx="1"/>
          </p:nvPr>
        </p:nvSpPr>
        <p:spPr>
          <a:xfrm>
            <a:off x="228600" y="990600"/>
            <a:ext cx="8763000" cy="5715000"/>
          </a:xfrm>
        </p:spPr>
        <p:txBody>
          <a:bodyPr/>
          <a:lstStyle/>
          <a:p>
            <a:pPr eaLnBrk="1" hangingPunct="1">
              <a:lnSpc>
                <a:spcPct val="99000"/>
              </a:lnSpc>
              <a:spcBef>
                <a:spcPts val="500"/>
              </a:spcBef>
              <a:defRPr/>
            </a:pPr>
            <a:r>
              <a:rPr lang="en-US" altLang="zh-TW" sz="3000" dirty="0">
                <a:ea typeface="新細明體" charset="-120"/>
              </a:rPr>
              <a:t>Confidence index (</a:t>
            </a:r>
            <a:r>
              <a:rPr lang="zh-TW" altLang="en-US" sz="3000" dirty="0">
                <a:ea typeface="新細明體" charset="-120"/>
              </a:rPr>
              <a:t>信心指數</a:t>
            </a:r>
            <a:r>
              <a:rPr lang="en-US" altLang="zh-TW" sz="3000" dirty="0">
                <a:ea typeface="新細明體" charset="-120"/>
              </a:rPr>
              <a:t>)</a:t>
            </a:r>
          </a:p>
          <a:p>
            <a:pPr lvl="1" eaLnBrk="1" hangingPunct="1">
              <a:lnSpc>
                <a:spcPct val="99000"/>
              </a:lnSpc>
              <a:spcBef>
                <a:spcPts val="500"/>
              </a:spcBef>
              <a:defRPr/>
            </a:pPr>
            <a:r>
              <a:rPr lang="en-US" altLang="zh-TW" sz="2600" dirty="0">
                <a:ea typeface="新細明體" charset="-120"/>
              </a:rPr>
              <a:t>Ratio of the average yield on 10 top-rated corporate bonds (e.g., 4%) over the average yield on 10 intermediate-grade corporate bonds (e.g., 7%)</a:t>
            </a:r>
          </a:p>
          <a:p>
            <a:pPr lvl="1" eaLnBrk="1" hangingPunct="1">
              <a:lnSpc>
                <a:spcPct val="99000"/>
              </a:lnSpc>
              <a:spcBef>
                <a:spcPts val="500"/>
              </a:spcBef>
              <a:defRPr/>
            </a:pPr>
            <a:r>
              <a:rPr lang="en-US" altLang="zh-TW" sz="2600" dirty="0">
                <a:ea typeface="新細明體" charset="-120"/>
              </a:rPr>
              <a:t>This ratio is always smaller than 1 because higher rated bonds will offer lower promised yields to maturity</a:t>
            </a:r>
          </a:p>
          <a:p>
            <a:pPr lvl="1" eaLnBrk="1" hangingPunct="1">
              <a:lnSpc>
                <a:spcPct val="99000"/>
              </a:lnSpc>
              <a:spcBef>
                <a:spcPts val="500"/>
              </a:spcBef>
              <a:defRPr/>
            </a:pPr>
            <a:r>
              <a:rPr lang="en-US" altLang="zh-TW" sz="2600" dirty="0">
                <a:ea typeface="新細明體" charset="-120"/>
              </a:rPr>
              <a:t>The increase of this index indicates bullish (</a:t>
            </a:r>
            <a:r>
              <a:rPr lang="zh-TW" altLang="en-US" sz="2600" dirty="0">
                <a:ea typeface="新細明體" charset="-120"/>
              </a:rPr>
              <a:t>牛市 </a:t>
            </a:r>
            <a:r>
              <a:rPr lang="en-US" altLang="zh-TW" sz="2600" dirty="0">
                <a:ea typeface="新細明體" charset="-120"/>
              </a:rPr>
              <a:t>(</a:t>
            </a:r>
            <a:r>
              <a:rPr lang="zh-TW" altLang="en-US" sz="2600" dirty="0">
                <a:ea typeface="新細明體" charset="-120"/>
              </a:rPr>
              <a:t>市況樂觀</a:t>
            </a:r>
            <a:r>
              <a:rPr lang="en-US" altLang="zh-TW" sz="2600" dirty="0">
                <a:ea typeface="新細明體" charset="-120"/>
              </a:rPr>
              <a:t>))</a:t>
            </a:r>
            <a:r>
              <a:rPr lang="zh-TW" altLang="en-US" sz="2600" dirty="0">
                <a:ea typeface="新細明體" charset="-120"/>
              </a:rPr>
              <a:t> </a:t>
            </a:r>
            <a:r>
              <a:rPr lang="en-US" altLang="zh-TW" sz="2600" dirty="0">
                <a:ea typeface="新細明體" charset="-120"/>
              </a:rPr>
              <a:t>signals in the stock market because when investors become optimistic about the future, they require small default premium and thus the yield spread is narrowed</a:t>
            </a:r>
          </a:p>
          <a:p>
            <a:pPr lvl="2" eaLnBrk="1" hangingPunct="1">
              <a:lnSpc>
                <a:spcPct val="99000"/>
              </a:lnSpc>
              <a:spcBef>
                <a:spcPts val="500"/>
              </a:spcBef>
              <a:defRPr/>
            </a:pPr>
            <a:r>
              <a:rPr lang="en-US" altLang="zh-TW" sz="2200" dirty="0">
                <a:ea typeface="新細明體" charset="-120"/>
              </a:rPr>
              <a:t>Additional assumption: actions of bond traders reveal trends that will emerge soon in the stock market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38100"/>
            <a:ext cx="9144000" cy="952500"/>
          </a:xfrm>
        </p:spPr>
        <p:txBody>
          <a:bodyPr/>
          <a:lstStyle/>
          <a:p>
            <a:pPr eaLnBrk="1" hangingPunct="1"/>
            <a:r>
              <a:rPr lang="en-US" altLang="zh-TW" dirty="0">
                <a:ea typeface="新細明體" charset="-120"/>
              </a:rPr>
              <a:t>Sentiment Indicators (</a:t>
            </a:r>
            <a:r>
              <a:rPr lang="zh-TW" altLang="en-US" dirty="0">
                <a:ea typeface="新細明體" charset="-120"/>
              </a:rPr>
              <a:t>情緒指標</a:t>
            </a:r>
            <a:r>
              <a:rPr lang="en-US" altLang="zh-TW" dirty="0">
                <a:ea typeface="新細明體" charset="-120"/>
              </a:rPr>
              <a:t>)</a:t>
            </a:r>
          </a:p>
        </p:txBody>
      </p:sp>
      <p:sp>
        <p:nvSpPr>
          <p:cNvPr id="132099" name="Rectangle 3"/>
          <p:cNvSpPr>
            <a:spLocks noGrp="1" noChangeArrowheads="1"/>
          </p:cNvSpPr>
          <p:nvPr>
            <p:ph type="body" idx="1"/>
          </p:nvPr>
        </p:nvSpPr>
        <p:spPr>
          <a:xfrm>
            <a:off x="381000" y="1066800"/>
            <a:ext cx="8382000" cy="4876800"/>
          </a:xfrm>
        </p:spPr>
        <p:txBody>
          <a:bodyPr/>
          <a:lstStyle/>
          <a:p>
            <a:pPr eaLnBrk="1" hangingPunct="1">
              <a:lnSpc>
                <a:spcPct val="95000"/>
              </a:lnSpc>
              <a:defRPr/>
            </a:pPr>
            <a:r>
              <a:rPr lang="en-US" altLang="zh-TW" sz="3000" dirty="0">
                <a:ea typeface="新細明體" charset="-120"/>
              </a:rPr>
              <a:t>Put/call ratio (</a:t>
            </a:r>
            <a:r>
              <a:rPr lang="zh-TW" altLang="en-US" sz="3000" dirty="0">
                <a:ea typeface="新細明體" charset="-120"/>
              </a:rPr>
              <a:t>賣買權比例</a:t>
            </a:r>
            <a:r>
              <a:rPr lang="en-US" altLang="zh-TW" sz="3000" dirty="0">
                <a:ea typeface="新細明體" charset="-120"/>
              </a:rPr>
              <a:t>)</a:t>
            </a:r>
          </a:p>
          <a:p>
            <a:pPr lvl="1" eaLnBrk="1" hangingPunct="1">
              <a:lnSpc>
                <a:spcPct val="95000"/>
              </a:lnSpc>
              <a:defRPr/>
            </a:pPr>
            <a:r>
              <a:rPr lang="en-US" altLang="zh-TW" sz="2600" dirty="0">
                <a:ea typeface="新細明體" charset="-120"/>
              </a:rPr>
              <a:t>Call options grant holders the right to buy at a fixed exercise price (often used when it is believed the market will rise) and a put option is the right to sell at a fixed exercise price (often used when it is believed the market will fall)</a:t>
            </a:r>
          </a:p>
          <a:p>
            <a:pPr lvl="1" eaLnBrk="1" hangingPunct="1">
              <a:lnSpc>
                <a:spcPct val="95000"/>
              </a:lnSpc>
              <a:defRPr/>
            </a:pPr>
            <a:r>
              <a:rPr lang="en-US" altLang="zh-TW" sz="2600" dirty="0">
                <a:ea typeface="新細明體" charset="-120"/>
              </a:rPr>
              <a:t>The ratio of outstanding put options to outstanding call options is called the put/call ratio</a:t>
            </a:r>
          </a:p>
          <a:p>
            <a:pPr lvl="1" eaLnBrk="1" hangingPunct="1">
              <a:lnSpc>
                <a:spcPct val="95000"/>
              </a:lnSpc>
              <a:defRPr/>
            </a:pPr>
            <a:r>
              <a:rPr lang="en-US" altLang="zh-TW" sz="2600" dirty="0">
                <a:ea typeface="新細明體" charset="-120"/>
              </a:rPr>
              <a:t>The increase of this ratio indicates bearish signals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0" y="76200"/>
            <a:ext cx="9144000" cy="800100"/>
          </a:xfrm>
          <a:noFill/>
        </p:spPr>
        <p:txBody>
          <a:bodyPr lIns="90488" tIns="44450" rIns="90488" bIns="44450" anchor="b"/>
          <a:lstStyle/>
          <a:p>
            <a:pPr eaLnBrk="1" hangingPunct="1"/>
            <a:r>
              <a:rPr lang="en-US" altLang="zh-TW">
                <a:ea typeface="新細明體" charset="-120"/>
              </a:rPr>
              <a:t>Behavioral Finance</a:t>
            </a:r>
          </a:p>
        </p:txBody>
      </p:sp>
      <p:sp>
        <p:nvSpPr>
          <p:cNvPr id="66563" name="Rectangle 1027"/>
          <p:cNvSpPr>
            <a:spLocks noGrp="1" noChangeArrowheads="1"/>
          </p:cNvSpPr>
          <p:nvPr>
            <p:ph type="body" idx="1"/>
          </p:nvPr>
        </p:nvSpPr>
        <p:spPr>
          <a:xfrm>
            <a:off x="342900" y="914400"/>
            <a:ext cx="8572500" cy="5867400"/>
          </a:xfrm>
        </p:spPr>
        <p:txBody>
          <a:bodyPr lIns="90488" tIns="44450" rIns="90488" bIns="44450"/>
          <a:lstStyle/>
          <a:p>
            <a:pPr marL="342900" lvl="2" indent="-342900" eaLnBrk="1" hangingPunct="1">
              <a:spcBef>
                <a:spcPts val="500"/>
              </a:spcBef>
              <a:buClr>
                <a:schemeClr val="hlink"/>
              </a:buClr>
              <a:buFont typeface="Wingdings" pitchFamily="2" charset="2"/>
              <a:buBlip>
                <a:blip r:embed="rId2"/>
              </a:buBlip>
              <a:defRPr/>
            </a:pPr>
            <a:r>
              <a:rPr lang="en-US" altLang="zh-TW" sz="3000" dirty="0">
                <a:ea typeface="新細明體" charset="-120"/>
              </a:rPr>
              <a:t>Proponents of the EMH believe that the competition among many professional (rational) investors ensures that security prices ought to be correct</a:t>
            </a:r>
          </a:p>
          <a:p>
            <a:pPr lvl="1" eaLnBrk="1" hangingPunct="1">
              <a:spcBef>
                <a:spcPts val="500"/>
              </a:spcBef>
              <a:defRPr/>
            </a:pPr>
            <a:r>
              <a:rPr lang="en-US" altLang="zh-TW" sz="2600" dirty="0">
                <a:ea typeface="新細明體" charset="-120"/>
              </a:rPr>
              <a:t>They take advantage of distorted prices, thus driving prices back to their proper levels</a:t>
            </a:r>
          </a:p>
          <a:p>
            <a:pPr marL="342900" lvl="2" indent="-342900" eaLnBrk="1" hangingPunct="1">
              <a:spcBef>
                <a:spcPts val="500"/>
              </a:spcBef>
              <a:buClr>
                <a:schemeClr val="hlink"/>
              </a:buClr>
              <a:buFont typeface="Wingdings" pitchFamily="2" charset="2"/>
              <a:buBlip>
                <a:blip r:embed="rId2"/>
              </a:buBlip>
              <a:defRPr/>
            </a:pPr>
            <a:r>
              <a:rPr lang="en-US" altLang="zh-TW" sz="3000" dirty="0">
                <a:ea typeface="新細明體" charset="-120"/>
              </a:rPr>
              <a:t>Premise (</a:t>
            </a:r>
            <a:r>
              <a:rPr lang="zh-TW" altLang="en-US" sz="3000" dirty="0">
                <a:ea typeface="新細明體" charset="-120"/>
              </a:rPr>
              <a:t>前提</a:t>
            </a:r>
            <a:r>
              <a:rPr lang="en-US" altLang="zh-TW" sz="3000" dirty="0">
                <a:ea typeface="新細明體" charset="-120"/>
              </a:rPr>
              <a:t>)</a:t>
            </a:r>
            <a:r>
              <a:rPr lang="zh-TW" altLang="en-US" sz="3000" dirty="0">
                <a:ea typeface="新細明體" charset="-120"/>
              </a:rPr>
              <a:t> </a:t>
            </a:r>
            <a:r>
              <a:rPr lang="en-US" altLang="zh-TW" sz="3000" dirty="0">
                <a:ea typeface="新細明體" charset="-120"/>
              </a:rPr>
              <a:t>of behavioral finance: the actions of such arbitrageurs are limited (</a:t>
            </a:r>
            <a:r>
              <a:rPr lang="zh-TW" altLang="en-US" sz="3000" dirty="0">
                <a:ea typeface="新細明體" charset="-120"/>
              </a:rPr>
              <a:t>套利有極限</a:t>
            </a:r>
            <a:r>
              <a:rPr lang="en-US" altLang="zh-TW" sz="3000" dirty="0">
                <a:ea typeface="新細明體" charset="-120"/>
              </a:rPr>
              <a:t>) (see Slides 9.17-9.19)</a:t>
            </a:r>
            <a:r>
              <a:rPr lang="zh-TW" altLang="en-US" sz="3000" dirty="0">
                <a:ea typeface="新細明體" charset="-120"/>
              </a:rPr>
              <a:t> </a:t>
            </a:r>
            <a:r>
              <a:rPr lang="en-US" altLang="zh-TW" sz="3000" dirty="0">
                <a:ea typeface="新細明體" charset="-120"/>
              </a:rPr>
              <a:t>and insufficient to force prices to match their intrinsic values</a:t>
            </a:r>
          </a:p>
          <a:p>
            <a:pPr lvl="1" eaLnBrk="1" hangingPunct="1">
              <a:spcBef>
                <a:spcPts val="500"/>
              </a:spcBef>
              <a:defRPr/>
            </a:pPr>
            <a:r>
              <a:rPr lang="en-US" altLang="zh-TW" sz="2600" dirty="0">
                <a:ea typeface="新細明體" charset="-120"/>
              </a:rPr>
              <a:t>Price distortions or anomalies may exist</a:t>
            </a:r>
          </a:p>
          <a:p>
            <a:pPr lvl="1" eaLnBrk="1" hangingPunct="1">
              <a:spcBef>
                <a:spcPts val="500"/>
              </a:spcBef>
              <a:defRPr/>
            </a:pPr>
            <a:r>
              <a:rPr lang="en-US" altLang="zh-TW" sz="2600" dirty="0">
                <a:ea typeface="新細明體" charset="-120"/>
              </a:rPr>
              <a:t>I</a:t>
            </a:r>
            <a:r>
              <a:rPr lang="en-US" altLang="zh-TW" sz="2600" dirty="0">
                <a:solidFill>
                  <a:srgbClr val="FFFFFF"/>
                </a:solidFill>
                <a:ea typeface="新細明體" charset="-120"/>
              </a:rPr>
              <a:t>n 1990s, the overall P/E ratios (</a:t>
            </a:r>
            <a:r>
              <a:rPr lang="zh-TW" altLang="en-US" sz="2600" dirty="0">
                <a:solidFill>
                  <a:srgbClr val="FFFFFF"/>
                </a:solidFill>
                <a:ea typeface="新細明體" charset="-120"/>
              </a:rPr>
              <a:t>本益比</a:t>
            </a:r>
            <a:r>
              <a:rPr lang="en-US" altLang="zh-TW" sz="2600" dirty="0">
                <a:solidFill>
                  <a:srgbClr val="FFFFFF"/>
                </a:solidFill>
                <a:ea typeface="新細明體" charset="-120"/>
              </a:rPr>
              <a:t>) are too high than the theoretical estimation in the U.S.</a:t>
            </a:r>
            <a:endParaRPr lang="en-US" altLang="zh-TW" sz="3000" dirty="0">
              <a:ea typeface="新細明體" charset="-12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38100"/>
            <a:ext cx="9144000" cy="952500"/>
          </a:xfrm>
        </p:spPr>
        <p:txBody>
          <a:bodyPr/>
          <a:lstStyle/>
          <a:p>
            <a:pPr eaLnBrk="1" hangingPunct="1"/>
            <a:r>
              <a:rPr lang="en-US" altLang="zh-TW" dirty="0">
                <a:ea typeface="新細明體" charset="-120"/>
              </a:rPr>
              <a:t>Sentiment Indicators (</a:t>
            </a:r>
            <a:r>
              <a:rPr lang="zh-TW" altLang="en-US" dirty="0">
                <a:ea typeface="新細明體" charset="-120"/>
              </a:rPr>
              <a:t>情緒指標</a:t>
            </a:r>
            <a:r>
              <a:rPr lang="en-US" altLang="zh-TW" dirty="0">
                <a:ea typeface="新細明體" charset="-120"/>
              </a:rPr>
              <a:t>)</a:t>
            </a:r>
          </a:p>
        </p:txBody>
      </p:sp>
      <p:sp>
        <p:nvSpPr>
          <p:cNvPr id="132099" name="Rectangle 3"/>
          <p:cNvSpPr>
            <a:spLocks noGrp="1" noChangeArrowheads="1"/>
          </p:cNvSpPr>
          <p:nvPr>
            <p:ph type="body" idx="1"/>
          </p:nvPr>
        </p:nvSpPr>
        <p:spPr>
          <a:xfrm>
            <a:off x="228600" y="990600"/>
            <a:ext cx="8686800" cy="4114800"/>
          </a:xfrm>
        </p:spPr>
        <p:txBody>
          <a:bodyPr/>
          <a:lstStyle/>
          <a:p>
            <a:pPr eaLnBrk="1" hangingPunct="1">
              <a:lnSpc>
                <a:spcPct val="95000"/>
              </a:lnSpc>
              <a:defRPr/>
            </a:pPr>
            <a:r>
              <a:rPr lang="en-US" altLang="zh-TW" sz="3000" dirty="0">
                <a:ea typeface="新細明體" charset="-120"/>
              </a:rPr>
              <a:t>Short interest (</a:t>
            </a:r>
            <a:r>
              <a:rPr lang="zh-TW" altLang="en-US" sz="3000" dirty="0">
                <a:ea typeface="新細明體" charset="-120"/>
              </a:rPr>
              <a:t>空單餘額</a:t>
            </a:r>
            <a:r>
              <a:rPr lang="en-US" altLang="zh-TW" sz="3000" dirty="0">
                <a:ea typeface="新細明體" charset="-120"/>
              </a:rPr>
              <a:t>)</a:t>
            </a:r>
          </a:p>
          <a:p>
            <a:pPr lvl="1" eaLnBrk="1" hangingPunct="1">
              <a:lnSpc>
                <a:spcPct val="95000"/>
              </a:lnSpc>
              <a:defRPr/>
            </a:pPr>
            <a:r>
              <a:rPr lang="en-US" altLang="zh-TW" sz="2600" dirty="0">
                <a:ea typeface="新細明體" charset="-120"/>
              </a:rPr>
              <a:t>Total number of shares that are sold short</a:t>
            </a:r>
            <a:r>
              <a:rPr lang="zh-TW" altLang="en-US" sz="2600" dirty="0">
                <a:ea typeface="新細明體" charset="-120"/>
              </a:rPr>
              <a:t> </a:t>
            </a:r>
            <a:r>
              <a:rPr lang="en-US" altLang="zh-TW" sz="2600" dirty="0">
                <a:ea typeface="新細明體" charset="-120"/>
              </a:rPr>
              <a:t>but not yet closed out</a:t>
            </a:r>
          </a:p>
          <a:p>
            <a:pPr lvl="1" eaLnBrk="1" hangingPunct="1">
              <a:lnSpc>
                <a:spcPct val="95000"/>
              </a:lnSpc>
              <a:defRPr/>
            </a:pPr>
            <a:r>
              <a:rPr lang="en-US" altLang="zh-TW" sz="2600" dirty="0">
                <a:ea typeface="新細明體" charset="-120"/>
              </a:rPr>
              <a:t>When the short interest is high, a bearish signal occurs</a:t>
            </a:r>
          </a:p>
          <a:p>
            <a:pPr lvl="1" eaLnBrk="1" hangingPunct="1">
              <a:lnSpc>
                <a:spcPct val="95000"/>
              </a:lnSpc>
              <a:defRPr/>
            </a:pPr>
            <a:r>
              <a:rPr lang="en-US" altLang="zh-TW" sz="2600" dirty="0">
                <a:ea typeface="新細明體" charset="-120"/>
              </a:rPr>
              <a:t>Furthermore, since short-sellers tend to be larger, more sophisticated investors, which often “know something inside,” the increase of this number indicates the bearish sentiment of those investors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zh-TW">
                <a:ea typeface="新細明體" charset="-120"/>
              </a:rPr>
              <a:t>A Warning</a:t>
            </a:r>
          </a:p>
        </p:txBody>
      </p:sp>
      <p:sp>
        <p:nvSpPr>
          <p:cNvPr id="137219" name="Rectangle 3"/>
          <p:cNvSpPr>
            <a:spLocks noGrp="1" noChangeArrowheads="1"/>
          </p:cNvSpPr>
          <p:nvPr>
            <p:ph type="body" idx="1"/>
          </p:nvPr>
        </p:nvSpPr>
        <p:spPr>
          <a:xfrm>
            <a:off x="228600" y="1143000"/>
            <a:ext cx="8686800" cy="4987925"/>
          </a:xfrm>
        </p:spPr>
        <p:txBody>
          <a:bodyPr/>
          <a:lstStyle/>
          <a:p>
            <a:pPr eaLnBrk="1" hangingPunct="1">
              <a:defRPr/>
            </a:pPr>
            <a:r>
              <a:rPr lang="en-US" altLang="zh-TW" sz="3000" dirty="0">
                <a:ea typeface="新細明體" charset="-120"/>
              </a:rPr>
              <a:t>Although we cannot deny the ability and effort of investors to discern apparent patterns in stock market prices</a:t>
            </a:r>
            <a:r>
              <a:rPr lang="en-US" altLang="zh-TW" sz="2800" dirty="0"/>
              <a:t>–</a:t>
            </a:r>
            <a:r>
              <a:rPr lang="en-US" altLang="zh-TW" sz="3000" dirty="0">
                <a:ea typeface="新細明體" charset="-120"/>
              </a:rPr>
              <a:t>it is also possible to perceive patterns that may not exist</a:t>
            </a:r>
          </a:p>
          <a:p>
            <a:pPr eaLnBrk="1" hangingPunct="1">
              <a:buFont typeface="Wingdings" pitchFamily="2" charset="2"/>
              <a:buNone/>
              <a:defRPr/>
            </a:pPr>
            <a:r>
              <a:rPr lang="en-US" altLang="zh-TW" sz="3000" dirty="0">
                <a:ea typeface="新細明體" charset="-120"/>
              </a:rPr>
              <a:t>	(It is a major shortcoming for the technical analysis)</a:t>
            </a:r>
          </a:p>
          <a:p>
            <a:pPr eaLnBrk="1" hangingPunct="1">
              <a:defRPr/>
            </a:pPr>
            <a:r>
              <a:rPr lang="en-US" altLang="zh-TW" sz="3000" dirty="0">
                <a:ea typeface="新細明體" charset="-120"/>
              </a:rPr>
              <a:t>The actual and randomly simulated stock prices are shown on the next slide</a:t>
            </a:r>
          </a:p>
          <a:p>
            <a:pPr eaLnBrk="1" hangingPunct="1">
              <a:buFont typeface="Wingdings" pitchFamily="2" charset="2"/>
              <a:buNone/>
              <a:defRPr/>
            </a:pPr>
            <a:endParaRPr lang="en-US" altLang="zh-TW" sz="2800" dirty="0">
              <a:ea typeface="新細明體" charset="-12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1" y="1200912"/>
            <a:ext cx="6663233" cy="3904488"/>
          </a:xfrm>
          <a:prstGeom prst="rect">
            <a:avLst/>
          </a:prstGeom>
        </p:spPr>
      </p:pic>
      <p:sp>
        <p:nvSpPr>
          <p:cNvPr id="47106" name="Rectangle 2"/>
          <p:cNvSpPr>
            <a:spLocks noGrp="1" noChangeArrowheads="1"/>
          </p:cNvSpPr>
          <p:nvPr>
            <p:ph type="title"/>
          </p:nvPr>
        </p:nvSpPr>
        <p:spPr>
          <a:xfrm>
            <a:off x="0" y="76200"/>
            <a:ext cx="9144000" cy="1143000"/>
          </a:xfrm>
        </p:spPr>
        <p:txBody>
          <a:bodyPr/>
          <a:lstStyle/>
          <a:p>
            <a:pPr eaLnBrk="1" hangingPunct="1">
              <a:lnSpc>
                <a:spcPct val="90000"/>
              </a:lnSpc>
            </a:pPr>
            <a:r>
              <a:rPr lang="en-US" altLang="zh-TW" sz="3600" dirty="0">
                <a:ea typeface="新細明體" charset="-120"/>
              </a:rPr>
              <a:t>Actual and Simulated Levels for Stock Market Prices of 52 Weeks</a:t>
            </a:r>
          </a:p>
        </p:txBody>
      </p:sp>
      <p:cxnSp>
        <p:nvCxnSpPr>
          <p:cNvPr id="47110" name="直線單箭頭接點 6"/>
          <p:cNvCxnSpPr>
            <a:cxnSpLocks noChangeShapeType="1"/>
          </p:cNvCxnSpPr>
          <p:nvPr/>
        </p:nvCxnSpPr>
        <p:spPr bwMode="auto">
          <a:xfrm rot="5400000" flipH="1" flipV="1">
            <a:off x="5391084" y="2716674"/>
            <a:ext cx="823093" cy="61722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7111" name="文字方塊 7"/>
          <p:cNvSpPr txBox="1">
            <a:spLocks noChangeArrowheads="1"/>
          </p:cNvSpPr>
          <p:nvPr/>
        </p:nvSpPr>
        <p:spPr bwMode="auto">
          <a:xfrm>
            <a:off x="5219700" y="2174477"/>
            <a:ext cx="2011680" cy="49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i="1">
                <a:solidFill>
                  <a:srgbClr val="9999FF"/>
                </a:solidFill>
                <a:latin typeface="Arial Black" pitchFamily="34" charset="0"/>
              </a:defRPr>
            </a:lvl1pPr>
            <a:lvl2pPr marL="742950" indent="-285750" eaLnBrk="0" hangingPunct="0">
              <a:defRPr sz="4400" i="1">
                <a:solidFill>
                  <a:srgbClr val="9999FF"/>
                </a:solidFill>
                <a:latin typeface="Arial Black" pitchFamily="34" charset="0"/>
              </a:defRPr>
            </a:lvl2pPr>
            <a:lvl3pPr marL="1143000" indent="-228600" eaLnBrk="0" hangingPunct="0">
              <a:defRPr sz="4400" i="1">
                <a:solidFill>
                  <a:srgbClr val="9999FF"/>
                </a:solidFill>
                <a:latin typeface="Arial Black" pitchFamily="34" charset="0"/>
              </a:defRPr>
            </a:lvl3pPr>
            <a:lvl4pPr marL="1600200" indent="-228600" eaLnBrk="0" hangingPunct="0">
              <a:defRPr sz="4400" i="1">
                <a:solidFill>
                  <a:srgbClr val="9999FF"/>
                </a:solidFill>
                <a:latin typeface="Arial Black" pitchFamily="34" charset="0"/>
              </a:defRPr>
            </a:lvl4pPr>
            <a:lvl5pPr marL="2057400" indent="-228600" eaLnBrk="0" hangingPunct="0">
              <a:defRPr sz="4400" i="1">
                <a:solidFill>
                  <a:srgbClr val="9999FF"/>
                </a:solidFill>
                <a:latin typeface="Arial Black" pitchFamily="34" charset="0"/>
              </a:defRPr>
            </a:lvl5pPr>
            <a:lvl6pPr marL="2514600" indent="-228600" eaLnBrk="0" fontAlgn="base" hangingPunct="0">
              <a:spcBef>
                <a:spcPct val="0"/>
              </a:spcBef>
              <a:spcAft>
                <a:spcPct val="0"/>
              </a:spcAft>
              <a:defRPr sz="4400" i="1">
                <a:solidFill>
                  <a:srgbClr val="9999FF"/>
                </a:solidFill>
                <a:latin typeface="Arial Black" pitchFamily="34" charset="0"/>
              </a:defRPr>
            </a:lvl6pPr>
            <a:lvl7pPr marL="2971800" indent="-228600" eaLnBrk="0" fontAlgn="base" hangingPunct="0">
              <a:spcBef>
                <a:spcPct val="0"/>
              </a:spcBef>
              <a:spcAft>
                <a:spcPct val="0"/>
              </a:spcAft>
              <a:defRPr sz="4400" i="1">
                <a:solidFill>
                  <a:srgbClr val="9999FF"/>
                </a:solidFill>
                <a:latin typeface="Arial Black" pitchFamily="34" charset="0"/>
              </a:defRPr>
            </a:lvl7pPr>
            <a:lvl8pPr marL="3429000" indent="-228600" eaLnBrk="0" fontAlgn="base" hangingPunct="0">
              <a:spcBef>
                <a:spcPct val="0"/>
              </a:spcBef>
              <a:spcAft>
                <a:spcPct val="0"/>
              </a:spcAft>
              <a:defRPr sz="4400" i="1">
                <a:solidFill>
                  <a:srgbClr val="9999FF"/>
                </a:solidFill>
                <a:latin typeface="Arial Black" pitchFamily="34" charset="0"/>
              </a:defRPr>
            </a:lvl8pPr>
            <a:lvl9pPr marL="3886200" indent="-228600" eaLnBrk="0" fontAlgn="base" hangingPunct="0">
              <a:spcBef>
                <a:spcPct val="0"/>
              </a:spcBef>
              <a:spcAft>
                <a:spcPct val="0"/>
              </a:spcAft>
              <a:defRPr sz="4400" i="1">
                <a:solidFill>
                  <a:srgbClr val="9999FF"/>
                </a:solidFill>
                <a:latin typeface="Arial Black" pitchFamily="34" charset="0"/>
              </a:defRPr>
            </a:lvl9pPr>
          </a:lstStyle>
          <a:p>
            <a:pPr eaLnBrk="1" hangingPunct="1"/>
            <a:r>
              <a:rPr lang="en-US" altLang="zh-TW" sz="1300" i="0" dirty="0">
                <a:solidFill>
                  <a:srgbClr val="FF0000"/>
                </a:solidFill>
                <a:latin typeface="Times New Roman" pitchFamily="18" charset="0"/>
                <a:ea typeface="新細明體" charset="-120"/>
                <a:cs typeface="Times New Roman" pitchFamily="18" charset="0"/>
              </a:rPr>
              <a:t>Upward  primary trend from the Dow theory</a:t>
            </a:r>
            <a:endParaRPr lang="zh-TW" altLang="en-US" sz="1300" i="0" dirty="0">
              <a:solidFill>
                <a:srgbClr val="FF0000"/>
              </a:solidFill>
              <a:latin typeface="Times New Roman" pitchFamily="18" charset="0"/>
              <a:ea typeface="新細明體" charset="-120"/>
              <a:cs typeface="Times New Roman" pitchFamily="18" charset="0"/>
            </a:endParaRPr>
          </a:p>
        </p:txBody>
      </p:sp>
      <p:cxnSp>
        <p:nvCxnSpPr>
          <p:cNvPr id="47112" name="直線接點 9"/>
          <p:cNvCxnSpPr>
            <a:cxnSpLocks noChangeShapeType="1"/>
          </p:cNvCxnSpPr>
          <p:nvPr/>
        </p:nvCxnSpPr>
        <p:spPr bwMode="auto">
          <a:xfrm>
            <a:off x="6324600" y="3200400"/>
            <a:ext cx="342900" cy="1429"/>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47113" name="文字方塊 13"/>
          <p:cNvSpPr txBox="1">
            <a:spLocks noChangeArrowheads="1"/>
          </p:cNvSpPr>
          <p:nvPr/>
        </p:nvSpPr>
        <p:spPr bwMode="auto">
          <a:xfrm>
            <a:off x="5974080" y="3292951"/>
            <a:ext cx="1645920" cy="69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i="1">
                <a:solidFill>
                  <a:srgbClr val="9999FF"/>
                </a:solidFill>
                <a:latin typeface="Arial Black" pitchFamily="34" charset="0"/>
              </a:defRPr>
            </a:lvl1pPr>
            <a:lvl2pPr marL="742950" indent="-285750" eaLnBrk="0" hangingPunct="0">
              <a:defRPr sz="4400" i="1">
                <a:solidFill>
                  <a:srgbClr val="9999FF"/>
                </a:solidFill>
                <a:latin typeface="Arial Black" pitchFamily="34" charset="0"/>
              </a:defRPr>
            </a:lvl2pPr>
            <a:lvl3pPr marL="1143000" indent="-228600" eaLnBrk="0" hangingPunct="0">
              <a:defRPr sz="4400" i="1">
                <a:solidFill>
                  <a:srgbClr val="9999FF"/>
                </a:solidFill>
                <a:latin typeface="Arial Black" pitchFamily="34" charset="0"/>
              </a:defRPr>
            </a:lvl3pPr>
            <a:lvl4pPr marL="1600200" indent="-228600" eaLnBrk="0" hangingPunct="0">
              <a:defRPr sz="4400" i="1">
                <a:solidFill>
                  <a:srgbClr val="9999FF"/>
                </a:solidFill>
                <a:latin typeface="Arial Black" pitchFamily="34" charset="0"/>
              </a:defRPr>
            </a:lvl4pPr>
            <a:lvl5pPr marL="2057400" indent="-228600" eaLnBrk="0" hangingPunct="0">
              <a:defRPr sz="4400" i="1">
                <a:solidFill>
                  <a:srgbClr val="9999FF"/>
                </a:solidFill>
                <a:latin typeface="Arial Black" pitchFamily="34" charset="0"/>
              </a:defRPr>
            </a:lvl5pPr>
            <a:lvl6pPr marL="2514600" indent="-228600" eaLnBrk="0" fontAlgn="base" hangingPunct="0">
              <a:spcBef>
                <a:spcPct val="0"/>
              </a:spcBef>
              <a:spcAft>
                <a:spcPct val="0"/>
              </a:spcAft>
              <a:defRPr sz="4400" i="1">
                <a:solidFill>
                  <a:srgbClr val="9999FF"/>
                </a:solidFill>
                <a:latin typeface="Arial Black" pitchFamily="34" charset="0"/>
              </a:defRPr>
            </a:lvl6pPr>
            <a:lvl7pPr marL="2971800" indent="-228600" eaLnBrk="0" fontAlgn="base" hangingPunct="0">
              <a:spcBef>
                <a:spcPct val="0"/>
              </a:spcBef>
              <a:spcAft>
                <a:spcPct val="0"/>
              </a:spcAft>
              <a:defRPr sz="4400" i="1">
                <a:solidFill>
                  <a:srgbClr val="9999FF"/>
                </a:solidFill>
                <a:latin typeface="Arial Black" pitchFamily="34" charset="0"/>
              </a:defRPr>
            </a:lvl7pPr>
            <a:lvl8pPr marL="3429000" indent="-228600" eaLnBrk="0" fontAlgn="base" hangingPunct="0">
              <a:spcBef>
                <a:spcPct val="0"/>
              </a:spcBef>
              <a:spcAft>
                <a:spcPct val="0"/>
              </a:spcAft>
              <a:defRPr sz="4400" i="1">
                <a:solidFill>
                  <a:srgbClr val="9999FF"/>
                </a:solidFill>
                <a:latin typeface="Arial Black" pitchFamily="34" charset="0"/>
              </a:defRPr>
            </a:lvl8pPr>
            <a:lvl9pPr marL="3886200" indent="-228600" eaLnBrk="0" fontAlgn="base" hangingPunct="0">
              <a:spcBef>
                <a:spcPct val="0"/>
              </a:spcBef>
              <a:spcAft>
                <a:spcPct val="0"/>
              </a:spcAft>
              <a:defRPr sz="4400" i="1">
                <a:solidFill>
                  <a:srgbClr val="9999FF"/>
                </a:solidFill>
                <a:latin typeface="Arial Black" pitchFamily="34" charset="0"/>
              </a:defRPr>
            </a:lvl9pPr>
          </a:lstStyle>
          <a:p>
            <a:pPr eaLnBrk="1" hangingPunct="1"/>
            <a:r>
              <a:rPr lang="en-US" altLang="zh-TW" sz="1300" i="0" dirty="0">
                <a:solidFill>
                  <a:srgbClr val="FF0000"/>
                </a:solidFill>
                <a:latin typeface="Times New Roman" pitchFamily="18" charset="0"/>
                <a:ea typeface="新細明體" charset="-120"/>
                <a:cs typeface="Times New Roman" pitchFamily="18" charset="0"/>
              </a:rPr>
              <a:t>Selling signal based on the point and figure chart</a:t>
            </a:r>
            <a:endParaRPr lang="zh-TW" altLang="en-US" sz="1300" i="0" dirty="0">
              <a:solidFill>
                <a:srgbClr val="FF0000"/>
              </a:solidFill>
              <a:latin typeface="Times New Roman" pitchFamily="18" charset="0"/>
              <a:ea typeface="新細明體" charset="-120"/>
              <a:cs typeface="Times New Roman" pitchFamily="18" charset="0"/>
            </a:endParaRPr>
          </a:p>
        </p:txBody>
      </p:sp>
      <p:sp>
        <p:nvSpPr>
          <p:cNvPr id="8" name="文字方塊 5"/>
          <p:cNvSpPr txBox="1">
            <a:spLocks noChangeArrowheads="1"/>
          </p:cNvSpPr>
          <p:nvPr/>
        </p:nvSpPr>
        <p:spPr bwMode="auto">
          <a:xfrm>
            <a:off x="457200" y="5181600"/>
            <a:ext cx="8305800" cy="1631950"/>
          </a:xfrm>
          <a:prstGeom prst="rect">
            <a:avLst/>
          </a:prstGeom>
          <a:noFill/>
          <a:ln w="9525">
            <a:noFill/>
            <a:miter lim="800000"/>
            <a:headEnd/>
            <a:tailEnd/>
          </a:ln>
        </p:spPr>
        <p:txBody>
          <a:bodyPr>
            <a:spAutoFit/>
          </a:bodyPr>
          <a:lstStyle/>
          <a:p>
            <a:pPr marL="263525" indent="-263525">
              <a:spcBef>
                <a:spcPts val="600"/>
              </a:spcBef>
              <a:defRPr/>
            </a:pPr>
            <a:r>
              <a:rPr lang="en-US" altLang="zh-TW" sz="1800" i="0" dirty="0">
                <a:solidFill>
                  <a:schemeClr val="tx1"/>
                </a:solidFill>
                <a:latin typeface="+mn-lt"/>
                <a:ea typeface="新細明體" charset="-120"/>
                <a:cs typeface="Times New Roman" pitchFamily="18" charset="0"/>
              </a:rPr>
              <a:t>※ If you employ the technique analysis techniques we learned in this chapter, maybe you can find some pattern in the right figure</a:t>
            </a:r>
          </a:p>
          <a:p>
            <a:pPr marL="263525" indent="-263525">
              <a:spcBef>
                <a:spcPts val="600"/>
              </a:spcBef>
              <a:defRPr/>
            </a:pPr>
            <a:r>
              <a:rPr lang="en-US" altLang="zh-TW" sz="1800" i="0" dirty="0">
                <a:solidFill>
                  <a:schemeClr val="tx1"/>
                </a:solidFill>
                <a:latin typeface="+mn-lt"/>
                <a:ea typeface="新細明體" charset="-120"/>
                <a:cs typeface="Times New Roman" pitchFamily="18" charset="0"/>
              </a:rPr>
              <a:t>※ However, the right figure is constructed from totally RANDOM simulations</a:t>
            </a:r>
          </a:p>
          <a:p>
            <a:pPr marL="263525" indent="-263525">
              <a:spcBef>
                <a:spcPts val="600"/>
              </a:spcBef>
              <a:defRPr/>
            </a:pPr>
            <a:r>
              <a:rPr lang="en-US" altLang="zh-TW" sz="1800" i="0" dirty="0">
                <a:solidFill>
                  <a:schemeClr val="tx1"/>
                </a:solidFill>
                <a:latin typeface="+mn-lt"/>
                <a:ea typeface="新細明體" charset="-120"/>
                <a:cs typeface="Times New Roman" pitchFamily="18" charset="0"/>
              </a:rPr>
              <a:t>※ Since there should be </a:t>
            </a:r>
            <a:r>
              <a:rPr lang="en-US" altLang="zh-TW" sz="1800" i="0" dirty="0" err="1">
                <a:solidFill>
                  <a:schemeClr val="tx1"/>
                </a:solidFill>
                <a:latin typeface="+mn-lt"/>
                <a:ea typeface="新細明體" charset="-120"/>
                <a:cs typeface="Times New Roman" pitchFamily="18" charset="0"/>
              </a:rPr>
              <a:t>patternless</a:t>
            </a:r>
            <a:r>
              <a:rPr lang="en-US" altLang="zh-TW" sz="1800" i="0" dirty="0">
                <a:solidFill>
                  <a:schemeClr val="tx1"/>
                </a:solidFill>
                <a:latin typeface="+mn-lt"/>
                <a:ea typeface="新細明體" charset="-120"/>
                <a:cs typeface="Times New Roman" pitchFamily="18" charset="0"/>
              </a:rPr>
              <a:t> for the movements in the right figure theoretically, how could it possible to identify any pattern in this figure?</a:t>
            </a:r>
            <a:endParaRPr lang="zh-TW" altLang="en-US" sz="1800" i="0" dirty="0">
              <a:solidFill>
                <a:schemeClr val="tx1"/>
              </a:solidFill>
              <a:latin typeface="+mn-lt"/>
              <a:ea typeface="新細明體" charset="-12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0" y="76200"/>
            <a:ext cx="9144000" cy="800100"/>
          </a:xfrm>
          <a:noFill/>
        </p:spPr>
        <p:txBody>
          <a:bodyPr lIns="90488" tIns="44450" rIns="90488" bIns="44450" anchor="b"/>
          <a:lstStyle/>
          <a:p>
            <a:pPr eaLnBrk="1" hangingPunct="1"/>
            <a:r>
              <a:rPr lang="en-US" altLang="zh-TW">
                <a:ea typeface="新細明體" charset="-120"/>
              </a:rPr>
              <a:t>Behavioral Finance</a:t>
            </a:r>
          </a:p>
        </p:txBody>
      </p:sp>
      <p:sp>
        <p:nvSpPr>
          <p:cNvPr id="66563" name="Rectangle 1027"/>
          <p:cNvSpPr>
            <a:spLocks noGrp="1" noChangeArrowheads="1"/>
          </p:cNvSpPr>
          <p:nvPr>
            <p:ph type="body" idx="1"/>
          </p:nvPr>
        </p:nvSpPr>
        <p:spPr>
          <a:xfrm>
            <a:off x="228600" y="838200"/>
            <a:ext cx="8686800" cy="5867400"/>
          </a:xfrm>
        </p:spPr>
        <p:txBody>
          <a:bodyPr lIns="90488" tIns="44450" rIns="90488" bIns="44450"/>
          <a:lstStyle/>
          <a:p>
            <a:pPr eaLnBrk="1" hangingPunct="1">
              <a:lnSpc>
                <a:spcPct val="97000"/>
              </a:lnSpc>
              <a:spcBef>
                <a:spcPts val="300"/>
              </a:spcBef>
              <a:defRPr/>
            </a:pPr>
            <a:r>
              <a:rPr lang="en-US" altLang="zh-TW" sz="3000" dirty="0">
                <a:ea typeface="新細明體" charset="-120"/>
              </a:rPr>
              <a:t>Behavioral finance explores “irrational” behaviors (</a:t>
            </a:r>
            <a:r>
              <a:rPr lang="zh-TW" altLang="en-US" sz="3000" dirty="0">
                <a:ea typeface="新細明體" charset="-120"/>
              </a:rPr>
              <a:t>非理性行為</a:t>
            </a:r>
            <a:r>
              <a:rPr lang="en-US" altLang="zh-TW" sz="3000" dirty="0">
                <a:ea typeface="新細明體" charset="-120"/>
              </a:rPr>
              <a:t>) on decision making to interpret the anomalies (</a:t>
            </a:r>
            <a:r>
              <a:rPr lang="zh-TW" altLang="en-US" sz="3000" dirty="0">
                <a:ea typeface="新細明體" charset="-120"/>
              </a:rPr>
              <a:t>異象</a:t>
            </a:r>
            <a:r>
              <a:rPr lang="en-US" altLang="zh-TW" sz="3000" dirty="0">
                <a:ea typeface="新細明體" charset="-120"/>
              </a:rPr>
              <a:t>)</a:t>
            </a:r>
            <a:r>
              <a:rPr lang="zh-TW" altLang="en-US" sz="3000" dirty="0">
                <a:ea typeface="新細明體" charset="-120"/>
              </a:rPr>
              <a:t> </a:t>
            </a:r>
            <a:r>
              <a:rPr lang="en-US" altLang="zh-TW" sz="3000" dirty="0">
                <a:ea typeface="新細明體" charset="-120"/>
              </a:rPr>
              <a:t>or the distortion</a:t>
            </a:r>
          </a:p>
          <a:p>
            <a:pPr lvl="1" eaLnBrk="1" hangingPunct="1">
              <a:lnSpc>
                <a:spcPct val="97000"/>
              </a:lnSpc>
              <a:spcBef>
                <a:spcPts val="300"/>
              </a:spcBef>
              <a:defRPr/>
            </a:pPr>
            <a:r>
              <a:rPr lang="en-US" altLang="zh-TW" sz="2600" dirty="0">
                <a:ea typeface="新細明體" charset="-120"/>
              </a:rPr>
              <a:t>“Irrational” behaviors are common for humans, and some are already discovered in psychology but not consistent with the assumptions of human behavior in Economics and Finance</a:t>
            </a:r>
          </a:p>
          <a:p>
            <a:pPr eaLnBrk="1" hangingPunct="1">
              <a:lnSpc>
                <a:spcPct val="97000"/>
              </a:lnSpc>
              <a:spcBef>
                <a:spcPts val="300"/>
              </a:spcBef>
              <a:defRPr/>
            </a:pPr>
            <a:r>
              <a:rPr lang="en-US" altLang="zh-TW" sz="3000" dirty="0">
                <a:ea typeface="新細明體" charset="-120"/>
              </a:rPr>
              <a:t>In addition to risk and return, behavior finance focuses as well on </a:t>
            </a:r>
            <a:r>
              <a:rPr lang="en-US" altLang="zh-TW" sz="3000" i="1" dirty="0">
                <a:ea typeface="新細明體" charset="-120"/>
              </a:rPr>
              <a:t>affect</a:t>
            </a:r>
            <a:r>
              <a:rPr lang="en-US" altLang="zh-TW" sz="3000" dirty="0">
                <a:ea typeface="新細明體" charset="-120"/>
              </a:rPr>
              <a:t>, which is a “good” or “bad” feeling attached to investment decisions</a:t>
            </a:r>
          </a:p>
          <a:p>
            <a:pPr lvl="1" eaLnBrk="1" hangingPunct="1">
              <a:lnSpc>
                <a:spcPct val="97000"/>
              </a:lnSpc>
              <a:spcBef>
                <a:spcPts val="300"/>
              </a:spcBef>
              <a:defRPr/>
            </a:pPr>
            <a:r>
              <a:rPr lang="en-US" altLang="zh-TW" sz="2600" dirty="0">
                <a:ea typeface="新細明體" charset="-120"/>
              </a:rPr>
              <a:t>Investors favor stocks with good affect (e.g., firms with reputations for social responsibility or attractive working conditions) and drive up (down) their prices (rates of return)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0" y="76200"/>
            <a:ext cx="9144000" cy="800100"/>
          </a:xfrm>
          <a:noFill/>
        </p:spPr>
        <p:txBody>
          <a:bodyPr lIns="90488" tIns="44450" rIns="90488" bIns="44450" anchor="b"/>
          <a:lstStyle/>
          <a:p>
            <a:pPr eaLnBrk="1" hangingPunct="1"/>
            <a:r>
              <a:rPr lang="en-US" altLang="zh-TW">
                <a:ea typeface="新細明體" charset="-120"/>
              </a:rPr>
              <a:t>Behavioral Finance</a:t>
            </a:r>
          </a:p>
        </p:txBody>
      </p:sp>
      <p:sp>
        <p:nvSpPr>
          <p:cNvPr id="66563" name="Rectangle 1027"/>
          <p:cNvSpPr>
            <a:spLocks noGrp="1" noChangeArrowheads="1"/>
          </p:cNvSpPr>
          <p:nvPr>
            <p:ph type="body" idx="1"/>
          </p:nvPr>
        </p:nvSpPr>
        <p:spPr>
          <a:xfrm>
            <a:off x="228600" y="914400"/>
            <a:ext cx="8686800" cy="5791200"/>
          </a:xfrm>
        </p:spPr>
        <p:txBody>
          <a:bodyPr lIns="90488" tIns="44450" rIns="90488" bIns="44450"/>
          <a:lstStyle/>
          <a:p>
            <a:pPr eaLnBrk="1" hangingPunct="1">
              <a:spcBef>
                <a:spcPts val="600"/>
              </a:spcBef>
              <a:defRPr/>
            </a:pPr>
            <a:r>
              <a:rPr lang="en-US" altLang="zh-TW" sz="3000" dirty="0">
                <a:ea typeface="新細明體" charset="-120"/>
              </a:rPr>
              <a:t>Irrationalities fall into two categories:</a:t>
            </a:r>
          </a:p>
          <a:p>
            <a:pPr lvl="1" eaLnBrk="1" hangingPunct="1">
              <a:spcBef>
                <a:spcPts val="600"/>
              </a:spcBef>
              <a:defRPr/>
            </a:pPr>
            <a:r>
              <a:rPr lang="en-US" altLang="zh-TW" sz="2600" dirty="0">
                <a:ea typeface="新細明體" charset="-120"/>
              </a:rPr>
              <a:t>Information Processing Problems (</a:t>
            </a:r>
            <a:r>
              <a:rPr lang="zh-TW" altLang="en-US" sz="2600" dirty="0">
                <a:ea typeface="新細明體" charset="-120"/>
              </a:rPr>
              <a:t>資料處理問題</a:t>
            </a:r>
            <a:r>
              <a:rPr lang="en-US" altLang="zh-TW" sz="2600" dirty="0">
                <a:ea typeface="新細明體" charset="-120"/>
              </a:rPr>
              <a:t>): Investors do not always process information correctly, e.g., infer (</a:t>
            </a:r>
            <a:r>
              <a:rPr lang="zh-TW" altLang="en-US" sz="2600" dirty="0">
                <a:ea typeface="新細明體" charset="-120"/>
              </a:rPr>
              <a:t>推論</a:t>
            </a:r>
            <a:r>
              <a:rPr lang="en-US" altLang="zh-TW" sz="2600" dirty="0">
                <a:ea typeface="新細明體" charset="-120"/>
              </a:rPr>
              <a:t>)</a:t>
            </a:r>
            <a:r>
              <a:rPr lang="zh-TW" altLang="en-US" sz="2600" dirty="0">
                <a:ea typeface="新細明體" charset="-120"/>
              </a:rPr>
              <a:t> </a:t>
            </a:r>
            <a:r>
              <a:rPr lang="en-US" altLang="zh-TW" sz="2600" dirty="0">
                <a:ea typeface="新細明體" charset="-120"/>
              </a:rPr>
              <a:t>incorrect probability distributions about future rates of return</a:t>
            </a:r>
          </a:p>
          <a:p>
            <a:pPr lvl="1" eaLnBrk="1" hangingPunct="1">
              <a:spcBef>
                <a:spcPts val="600"/>
              </a:spcBef>
              <a:defRPr/>
            </a:pPr>
            <a:r>
              <a:rPr lang="en-US" altLang="zh-TW" sz="2600" dirty="0">
                <a:ea typeface="新細明體" charset="-120"/>
              </a:rPr>
              <a:t>Behavioral Biases</a:t>
            </a:r>
            <a:r>
              <a:rPr lang="zh-TW" altLang="en-US" sz="2600" dirty="0">
                <a:ea typeface="新細明體" charset="-120"/>
              </a:rPr>
              <a:t> </a:t>
            </a:r>
            <a:r>
              <a:rPr lang="en-US" altLang="zh-TW" sz="2600" dirty="0">
                <a:ea typeface="新細明體" charset="-120"/>
              </a:rPr>
              <a:t>(</a:t>
            </a:r>
            <a:r>
              <a:rPr lang="zh-TW" altLang="en-US" sz="2600" dirty="0">
                <a:ea typeface="新細明體" charset="-120"/>
              </a:rPr>
              <a:t>行為偏誤</a:t>
            </a:r>
            <a:r>
              <a:rPr lang="en-US" altLang="zh-TW" sz="2600" dirty="0">
                <a:ea typeface="新細明體" charset="-120"/>
              </a:rPr>
              <a:t>): Investors often make inconsistent or suboptimal decisions</a:t>
            </a:r>
          </a:p>
        </p:txBody>
      </p:sp>
    </p:spTree>
    <p:extLst>
      <p:ext uri="{BB962C8B-B14F-4D97-AF65-F5344CB8AC3E}">
        <p14:creationId xmlns:p14="http://schemas.microsoft.com/office/powerpoint/2010/main" val="24930499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38100"/>
            <a:ext cx="9144000" cy="952500"/>
          </a:xfrm>
        </p:spPr>
        <p:txBody>
          <a:bodyPr/>
          <a:lstStyle/>
          <a:p>
            <a:pPr eaLnBrk="1" hangingPunct="1"/>
            <a:r>
              <a:rPr lang="en-US" altLang="zh-TW" dirty="0">
                <a:ea typeface="新細明體" charset="-120"/>
              </a:rPr>
              <a:t>Information Processing Problems</a:t>
            </a:r>
          </a:p>
        </p:txBody>
      </p:sp>
      <p:sp>
        <p:nvSpPr>
          <p:cNvPr id="116739" name="Rectangle 3"/>
          <p:cNvSpPr>
            <a:spLocks noGrp="1" noChangeArrowheads="1"/>
          </p:cNvSpPr>
          <p:nvPr>
            <p:ph type="body" idx="1"/>
          </p:nvPr>
        </p:nvSpPr>
        <p:spPr>
          <a:xfrm>
            <a:off x="304800" y="838200"/>
            <a:ext cx="8382000" cy="5943600"/>
          </a:xfrm>
        </p:spPr>
        <p:txBody>
          <a:bodyPr/>
          <a:lstStyle/>
          <a:p>
            <a:pPr eaLnBrk="1" hangingPunct="1">
              <a:spcBef>
                <a:spcPts val="400"/>
              </a:spcBef>
              <a:defRPr/>
            </a:pPr>
            <a:r>
              <a:rPr lang="en-US" altLang="zh-TW" sz="3000" dirty="0">
                <a:ea typeface="新細明體" charset="-120"/>
              </a:rPr>
              <a:t>Forecasting errors</a:t>
            </a:r>
            <a:r>
              <a:rPr lang="zh-TW" altLang="en-US" sz="3000" dirty="0">
                <a:ea typeface="新細明體" charset="-120"/>
              </a:rPr>
              <a:t> </a:t>
            </a:r>
            <a:r>
              <a:rPr lang="en-US" altLang="zh-TW" sz="3000" dirty="0">
                <a:ea typeface="新細明體" charset="-120"/>
              </a:rPr>
              <a:t>(</a:t>
            </a:r>
            <a:r>
              <a:rPr lang="zh-TW" altLang="en-US" sz="3000" dirty="0">
                <a:ea typeface="新細明體" charset="-120"/>
              </a:rPr>
              <a:t>預測誤差</a:t>
            </a:r>
            <a:r>
              <a:rPr lang="en-US" altLang="zh-TW" sz="3000" dirty="0">
                <a:ea typeface="新細明體" charset="-120"/>
              </a:rPr>
              <a:t>)</a:t>
            </a:r>
          </a:p>
          <a:p>
            <a:pPr lvl="1" eaLnBrk="1" hangingPunct="1">
              <a:spcBef>
                <a:spcPts val="400"/>
              </a:spcBef>
              <a:defRPr/>
            </a:pPr>
            <a:r>
              <a:rPr lang="en-US" altLang="zh-TW" sz="2600" dirty="0">
                <a:ea typeface="新細明體" charset="-120"/>
              </a:rPr>
              <a:t>People weight recent experience too much (</a:t>
            </a:r>
            <a:r>
              <a:rPr lang="zh-TW" altLang="en-US" sz="2600" dirty="0">
                <a:ea typeface="新細明體" charset="-120"/>
              </a:rPr>
              <a:t>太看重近期經驗</a:t>
            </a:r>
            <a:r>
              <a:rPr lang="en-US" altLang="zh-TW" sz="2600" dirty="0">
                <a:ea typeface="新細明體" charset="-120"/>
              </a:rPr>
              <a:t>)</a:t>
            </a:r>
            <a:r>
              <a:rPr lang="zh-TW" altLang="en-US" sz="2600" dirty="0">
                <a:ea typeface="新細明體" charset="-120"/>
              </a:rPr>
              <a:t> </a:t>
            </a:r>
            <a:endParaRPr lang="en-US" altLang="zh-TW" sz="2600" dirty="0">
              <a:ea typeface="新細明體" charset="-120"/>
            </a:endParaRPr>
          </a:p>
          <a:p>
            <a:pPr lvl="1" eaLnBrk="1" hangingPunct="1">
              <a:spcBef>
                <a:spcPts val="400"/>
              </a:spcBef>
              <a:defRPr/>
            </a:pPr>
            <a:r>
              <a:rPr lang="en-US" altLang="zh-TW" sz="2600" dirty="0">
                <a:ea typeface="新細明體" charset="-120"/>
              </a:rPr>
              <a:t>Thus, people extrapolate (</a:t>
            </a:r>
            <a:r>
              <a:rPr lang="zh-TW" altLang="en-US" sz="2600" dirty="0">
                <a:ea typeface="新細明體" charset="-120"/>
              </a:rPr>
              <a:t>外插</a:t>
            </a:r>
            <a:r>
              <a:rPr lang="en-US" altLang="zh-TW" sz="2600" dirty="0">
                <a:ea typeface="新細明體" charset="-120"/>
              </a:rPr>
              <a:t>)</a:t>
            </a:r>
            <a:r>
              <a:rPr lang="zh-TW" altLang="en-US" sz="2600" dirty="0">
                <a:ea typeface="新細明體" charset="-120"/>
              </a:rPr>
              <a:t> </a:t>
            </a:r>
            <a:r>
              <a:rPr lang="en-US" altLang="zh-TW" sz="2600" dirty="0">
                <a:ea typeface="新細明體" charset="-120"/>
              </a:rPr>
              <a:t>trends too far into the future or make too extreme forecasts</a:t>
            </a:r>
          </a:p>
          <a:p>
            <a:pPr lvl="1" eaLnBrk="1" hangingPunct="1">
              <a:spcBef>
                <a:spcPts val="400"/>
              </a:spcBef>
              <a:defRPr/>
            </a:pPr>
            <a:r>
              <a:rPr lang="en-US" altLang="zh-TW" sz="2600" dirty="0">
                <a:ea typeface="新細明體" charset="-120"/>
              </a:rPr>
              <a:t>Also known as the memory bias (</a:t>
            </a:r>
            <a:r>
              <a:rPr lang="zh-TW" altLang="en-US" sz="2600" dirty="0">
                <a:ea typeface="新細明體" charset="-120"/>
              </a:rPr>
              <a:t>記憶偏誤</a:t>
            </a:r>
            <a:r>
              <a:rPr lang="en-US" altLang="zh-TW" sz="2600" dirty="0">
                <a:ea typeface="新細明體" charset="-120"/>
              </a:rPr>
              <a:t>)</a:t>
            </a:r>
          </a:p>
          <a:p>
            <a:pPr lvl="1" eaLnBrk="1" hangingPunct="1">
              <a:spcBef>
                <a:spcPts val="400"/>
              </a:spcBef>
              <a:defRPr/>
            </a:pPr>
            <a:r>
              <a:rPr lang="en-US" altLang="zh-TW" sz="2600" dirty="0">
                <a:ea typeface="新細明體" charset="-120"/>
              </a:rPr>
              <a:t>De Bondt and Thaler (1990) employ forecasting errors to explain the P/E ratio effect: </a:t>
            </a:r>
          </a:p>
          <a:p>
            <a:pPr lvl="2" eaLnBrk="1" hangingPunct="1">
              <a:spcBef>
                <a:spcPts val="400"/>
              </a:spcBef>
              <a:defRPr/>
            </a:pPr>
            <a:r>
              <a:rPr lang="en-US" altLang="zh-TW" sz="2200" dirty="0">
                <a:ea typeface="新細明體" charset="-120"/>
              </a:rPr>
              <a:t>Recent good (poor) performance </a:t>
            </a:r>
            <a:r>
              <a:rPr lang="en-US" sz="2200" dirty="0">
                <a:sym typeface="Symbol"/>
              </a:rPr>
              <a:t> investors tend to forecast the firm’s future profitability too high (low)  stock price and P/E becomes relatively high (low), so high (low) P/E stocks tend to perform poor (well) when investors recognize and correct their errors</a:t>
            </a:r>
          </a:p>
          <a:p>
            <a:pPr lvl="2" eaLnBrk="1" hangingPunct="1">
              <a:spcBef>
                <a:spcPts val="400"/>
              </a:spcBef>
              <a:defRPr/>
            </a:pPr>
            <a:r>
              <a:rPr lang="en-US" sz="2200" dirty="0">
                <a:sym typeface="Symbol"/>
              </a:rPr>
              <a:t>The above inference also can explain the reversal effect for recent extremely performing stocks</a:t>
            </a:r>
            <a:endParaRPr lang="en-US" altLang="zh-TW" sz="1800" dirty="0">
              <a:ea typeface="新細明體"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38100"/>
            <a:ext cx="9144000" cy="952500"/>
          </a:xfrm>
        </p:spPr>
        <p:txBody>
          <a:bodyPr/>
          <a:lstStyle/>
          <a:p>
            <a:pPr eaLnBrk="1" hangingPunct="1"/>
            <a:r>
              <a:rPr lang="en-US" altLang="zh-TW">
                <a:ea typeface="新細明體" charset="-120"/>
              </a:rPr>
              <a:t>Information Processing Problems</a:t>
            </a:r>
          </a:p>
        </p:txBody>
      </p:sp>
      <p:sp>
        <p:nvSpPr>
          <p:cNvPr id="116739" name="Rectangle 3"/>
          <p:cNvSpPr>
            <a:spLocks noGrp="1" noChangeArrowheads="1"/>
          </p:cNvSpPr>
          <p:nvPr>
            <p:ph type="body" idx="1"/>
          </p:nvPr>
        </p:nvSpPr>
        <p:spPr>
          <a:xfrm>
            <a:off x="304800" y="838200"/>
            <a:ext cx="8382000" cy="5867400"/>
          </a:xfrm>
        </p:spPr>
        <p:txBody>
          <a:bodyPr/>
          <a:lstStyle/>
          <a:p>
            <a:pPr eaLnBrk="1" hangingPunct="1">
              <a:spcBef>
                <a:spcPts val="300"/>
              </a:spcBef>
              <a:defRPr/>
            </a:pPr>
            <a:r>
              <a:rPr lang="en-US" altLang="zh-TW" sz="3000" dirty="0">
                <a:ea typeface="新細明體" charset="-120"/>
              </a:rPr>
              <a:t>Overconfidence (</a:t>
            </a:r>
            <a:r>
              <a:rPr lang="zh-TW" altLang="en-US" sz="3000" dirty="0">
                <a:ea typeface="新細明體" charset="-120"/>
              </a:rPr>
              <a:t>過度自信</a:t>
            </a:r>
            <a:r>
              <a:rPr lang="en-US" altLang="zh-TW" sz="3000" dirty="0">
                <a:ea typeface="新細明體" charset="-120"/>
              </a:rPr>
              <a:t>)</a:t>
            </a:r>
          </a:p>
          <a:p>
            <a:pPr lvl="1" eaLnBrk="1" hangingPunct="1">
              <a:spcBef>
                <a:spcPts val="300"/>
              </a:spcBef>
              <a:defRPr/>
            </a:pPr>
            <a:r>
              <a:rPr lang="en-US" altLang="zh-TW" sz="2600" dirty="0">
                <a:ea typeface="新細明體" charset="-120"/>
              </a:rPr>
              <a:t>People tend to overestimate the precision of their beliefs or forecasts, i.e., they tend to overestimate their abilities to predict future returns</a:t>
            </a:r>
          </a:p>
          <a:p>
            <a:pPr lvl="1" eaLnBrk="1" hangingPunct="1">
              <a:spcBef>
                <a:spcPts val="300"/>
              </a:spcBef>
              <a:defRPr/>
            </a:pPr>
            <a:r>
              <a:rPr lang="en-US" altLang="zh-TW" sz="2600" dirty="0">
                <a:ea typeface="新細明體" charset="-120"/>
              </a:rPr>
              <a:t>For overconfident investors</a:t>
            </a:r>
          </a:p>
          <a:p>
            <a:pPr lvl="2" eaLnBrk="1" hangingPunct="1">
              <a:spcBef>
                <a:spcPts val="300"/>
              </a:spcBef>
              <a:defRPr/>
            </a:pPr>
            <a:r>
              <a:rPr lang="en-US" altLang="zh-TW" sz="2200" dirty="0">
                <a:ea typeface="新細明體" charset="-120"/>
              </a:rPr>
              <a:t>Trading volume may be relatively high (</a:t>
            </a:r>
            <a:r>
              <a:rPr lang="zh-TW" altLang="en-US" sz="2200" dirty="0">
                <a:ea typeface="新細明體" charset="-120"/>
              </a:rPr>
              <a:t>交易量大</a:t>
            </a:r>
            <a:r>
              <a:rPr lang="en-US" altLang="zh-TW" sz="2200" dirty="0">
                <a:ea typeface="新細明體" charset="-120"/>
              </a:rPr>
              <a:t>)</a:t>
            </a:r>
          </a:p>
          <a:p>
            <a:pPr lvl="2" eaLnBrk="1" hangingPunct="1">
              <a:spcBef>
                <a:spcPts val="300"/>
              </a:spcBef>
              <a:defRPr/>
            </a:pPr>
            <a:r>
              <a:rPr lang="en-US" altLang="zh-TW" sz="2200" dirty="0">
                <a:ea typeface="新細明體" charset="-120"/>
              </a:rPr>
              <a:t>Turnover rate is high</a:t>
            </a:r>
            <a:r>
              <a:rPr lang="zh-TW" altLang="en-US" sz="2200" dirty="0">
                <a:ea typeface="新細明體" charset="-120"/>
              </a:rPr>
              <a:t> </a:t>
            </a:r>
            <a:r>
              <a:rPr lang="en-US" altLang="zh-TW" sz="2200" dirty="0">
                <a:ea typeface="新細明體" charset="-120"/>
              </a:rPr>
              <a:t>(</a:t>
            </a:r>
            <a:r>
              <a:rPr lang="zh-TW" altLang="en-US" sz="2200" dirty="0">
                <a:ea typeface="新細明體" charset="-120"/>
              </a:rPr>
              <a:t>轉換率高</a:t>
            </a:r>
            <a:r>
              <a:rPr lang="en-US" altLang="zh-TW" sz="2200" dirty="0">
                <a:ea typeface="新細明體" charset="-120"/>
              </a:rPr>
              <a:t>)</a:t>
            </a:r>
          </a:p>
          <a:p>
            <a:pPr lvl="1" eaLnBrk="1" hangingPunct="1">
              <a:spcBef>
                <a:spcPts val="300"/>
              </a:spcBef>
              <a:defRPr/>
            </a:pPr>
            <a:r>
              <a:rPr lang="en-US" altLang="zh-TW" sz="2600" dirty="0">
                <a:ea typeface="新細明體" charset="-120"/>
              </a:rPr>
              <a:t>Such overconfidence may be responsible for the overly frequent trading and the widely adopted active management for mutual funds</a:t>
            </a:r>
          </a:p>
          <a:p>
            <a:pPr lvl="2" eaLnBrk="1" hangingPunct="1">
              <a:spcBef>
                <a:spcPts val="300"/>
              </a:spcBef>
              <a:defRPr/>
            </a:pPr>
            <a:r>
              <a:rPr lang="en-US" altLang="zh-TW" sz="2200" dirty="0">
                <a:ea typeface="新細明體" charset="-120"/>
              </a:rPr>
              <a:t>It is mostly wasted to adopt the active management in efficient markets</a:t>
            </a:r>
          </a:p>
          <a:p>
            <a:pPr lvl="2" eaLnBrk="1" hangingPunct="1">
              <a:spcBef>
                <a:spcPts val="300"/>
              </a:spcBef>
              <a:defRPr/>
            </a:pPr>
            <a:r>
              <a:rPr lang="en-US" altLang="zh-TW" sz="2200" dirty="0">
                <a:ea typeface="新細明體" charset="-120"/>
              </a:rPr>
              <a:t>It is difficult to become a fund manager, and once people become fund managers, it is possible that they are too confident of their investment abilities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38100"/>
            <a:ext cx="9144000" cy="952500"/>
          </a:xfrm>
        </p:spPr>
        <p:txBody>
          <a:bodyPr/>
          <a:lstStyle/>
          <a:p>
            <a:pPr eaLnBrk="1" hangingPunct="1"/>
            <a:r>
              <a:rPr lang="en-US" altLang="zh-TW">
                <a:ea typeface="新細明體" charset="-120"/>
              </a:rPr>
              <a:t>Information Processing Problems</a:t>
            </a:r>
          </a:p>
        </p:txBody>
      </p:sp>
      <p:sp>
        <p:nvSpPr>
          <p:cNvPr id="116739" name="Rectangle 3"/>
          <p:cNvSpPr>
            <a:spLocks noGrp="1" noChangeArrowheads="1"/>
          </p:cNvSpPr>
          <p:nvPr>
            <p:ph type="body" idx="1"/>
          </p:nvPr>
        </p:nvSpPr>
        <p:spPr>
          <a:xfrm>
            <a:off x="381000" y="914400"/>
            <a:ext cx="8382000" cy="5562600"/>
          </a:xfrm>
        </p:spPr>
        <p:txBody>
          <a:bodyPr/>
          <a:lstStyle/>
          <a:p>
            <a:pPr eaLnBrk="1" hangingPunct="1">
              <a:spcBef>
                <a:spcPts val="600"/>
              </a:spcBef>
              <a:defRPr/>
            </a:pPr>
            <a:r>
              <a:rPr lang="en-US" altLang="zh-TW" sz="3000" dirty="0">
                <a:ea typeface="新細明體" charset="-120"/>
              </a:rPr>
              <a:t>Conservatism</a:t>
            </a:r>
            <a:r>
              <a:rPr lang="zh-TW" altLang="en-US" sz="3000" dirty="0">
                <a:ea typeface="新細明體" charset="-120"/>
              </a:rPr>
              <a:t> </a:t>
            </a:r>
            <a:r>
              <a:rPr lang="en-US" altLang="zh-TW" sz="3000" dirty="0">
                <a:ea typeface="新細明體" charset="-120"/>
              </a:rPr>
              <a:t>(</a:t>
            </a:r>
            <a:r>
              <a:rPr lang="zh-TW" altLang="en-US" sz="3000" dirty="0">
                <a:ea typeface="新細明體" charset="-120"/>
              </a:rPr>
              <a:t>保守主義</a:t>
            </a:r>
            <a:r>
              <a:rPr lang="en-US" altLang="zh-TW" sz="3000" dirty="0">
                <a:ea typeface="新細明體" charset="-120"/>
              </a:rPr>
              <a:t>)</a:t>
            </a:r>
          </a:p>
          <a:p>
            <a:pPr lvl="1" eaLnBrk="1" hangingPunct="1">
              <a:spcBef>
                <a:spcPts val="600"/>
              </a:spcBef>
              <a:defRPr/>
            </a:pPr>
            <a:r>
              <a:rPr lang="en-US" altLang="zh-TW" sz="2600" dirty="0">
                <a:ea typeface="新細明體" charset="-120"/>
              </a:rPr>
              <a:t>A conservatism bias means that investors are too slow (or said too conservative) in updating their beliefs in response to new evidence</a:t>
            </a:r>
          </a:p>
          <a:p>
            <a:pPr lvl="1" eaLnBrk="1" hangingPunct="1">
              <a:spcBef>
                <a:spcPts val="600"/>
              </a:spcBef>
              <a:defRPr/>
            </a:pPr>
            <a:r>
              <a:rPr lang="en-US" altLang="zh-TW" sz="2600" dirty="0">
                <a:ea typeface="新細明體" charset="-120"/>
              </a:rPr>
              <a:t>Or called anchoring bias</a:t>
            </a:r>
            <a:r>
              <a:rPr lang="zh-TW" altLang="en-US" sz="2600" dirty="0">
                <a:ea typeface="新細明體" charset="-120"/>
              </a:rPr>
              <a:t> </a:t>
            </a:r>
            <a:r>
              <a:rPr lang="en-US" altLang="zh-TW" sz="2600" dirty="0">
                <a:ea typeface="新細明體" charset="-120"/>
              </a:rPr>
              <a:t>(</a:t>
            </a:r>
            <a:r>
              <a:rPr lang="zh-TW" altLang="en-US" sz="2600" dirty="0">
                <a:ea typeface="新細明體" charset="-120"/>
              </a:rPr>
              <a:t>定錨偏誤</a:t>
            </a:r>
            <a:r>
              <a:rPr lang="en-US" altLang="zh-TW" sz="2600" dirty="0">
                <a:ea typeface="新細明體" charset="-120"/>
              </a:rPr>
              <a:t>) since people become anchored to their ideas and will not update their expectations when new information arrives</a:t>
            </a:r>
          </a:p>
          <a:p>
            <a:pPr lvl="1" eaLnBrk="1" hangingPunct="1">
              <a:spcBef>
                <a:spcPts val="600"/>
              </a:spcBef>
              <a:defRPr/>
            </a:pPr>
            <a:r>
              <a:rPr lang="en-US" altLang="zh-TW" sz="2600" dirty="0">
                <a:ea typeface="新細明體" charset="-120"/>
              </a:rPr>
              <a:t>This underreaction to news leads to momentum effect (</a:t>
            </a:r>
            <a:r>
              <a:rPr lang="zh-TW" altLang="en-US" sz="2600" dirty="0">
                <a:ea typeface="新細明體" charset="-120"/>
              </a:rPr>
              <a:t>動量效應</a:t>
            </a:r>
            <a:r>
              <a:rPr lang="en-US" altLang="zh-TW" sz="2600" dirty="0">
                <a:ea typeface="新細明體" charset="-120"/>
              </a:rPr>
              <a:t>)</a:t>
            </a:r>
            <a:r>
              <a:rPr lang="zh-TW" altLang="en-US" sz="2600" dirty="0">
                <a:ea typeface="新細明體" charset="-120"/>
              </a:rPr>
              <a:t> </a:t>
            </a:r>
            <a:r>
              <a:rPr lang="en-US" altLang="zh-TW" sz="2600" dirty="0">
                <a:ea typeface="新細明體" charset="-120"/>
              </a:rPr>
              <a:t>in stock returns</a:t>
            </a:r>
          </a:p>
          <a:p>
            <a:pPr lvl="2" eaLnBrk="1" hangingPunct="1">
              <a:spcBef>
                <a:spcPts val="600"/>
              </a:spcBef>
              <a:defRPr/>
            </a:pPr>
            <a:r>
              <a:rPr lang="en-US" altLang="zh-TW" sz="2200" dirty="0">
                <a:ea typeface="新細明體" charset="-120"/>
              </a:rPr>
              <a:t>Investors may underreact to news, so market prices, determined by the consensus belief of investors, reflect news gradually</a:t>
            </a:r>
          </a:p>
        </p:txBody>
      </p:sp>
    </p:spTree>
  </p:cSld>
  <p:clrMapOvr>
    <a:masterClrMapping/>
  </p:clrMapOvr>
</p:sld>
</file>

<file path=ppt/theme/theme1.xml><?xml version="1.0" encoding="utf-8"?>
<a:theme xmlns:a="http://schemas.openxmlformats.org/drawingml/2006/main" name="Bamboo">
  <a:themeElements>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1" u="none" strike="noStrike" cap="none" normalizeH="0" baseline="0" smtClean="0">
            <a:ln>
              <a:noFill/>
            </a:ln>
            <a:solidFill>
              <a:srgbClr val="9999FF"/>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1" u="none" strike="noStrike" cap="none" normalizeH="0" baseline="0" smtClean="0">
            <a:ln>
              <a:noFill/>
            </a:ln>
            <a:solidFill>
              <a:srgbClr val="9999FF"/>
            </a:solidFill>
            <a:effectLst/>
            <a:latin typeface="Arial Black" pitchFamily="34"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1" u="none" strike="noStrike" cap="none" normalizeH="0" baseline="0" smtClean="0">
            <a:ln>
              <a:noFill/>
            </a:ln>
            <a:solidFill>
              <a:srgbClr val="9999FF"/>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1" u="none" strike="noStrike" cap="none" normalizeH="0" baseline="0" smtClean="0">
            <a:ln>
              <a:noFill/>
            </a:ln>
            <a:solidFill>
              <a:srgbClr val="9999FF"/>
            </a:solidFill>
            <a:effectLst/>
            <a:latin typeface="Arial Black"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Designs\Bamboo.pot</Template>
  <TotalTime>10901</TotalTime>
  <Words>3992</Words>
  <Application>Microsoft Office PowerPoint</Application>
  <PresentationFormat>如螢幕大小 (4:3)</PresentationFormat>
  <Paragraphs>258</Paragraphs>
  <Slides>42</Slides>
  <Notes>1</Notes>
  <HiddenSlides>0</HiddenSlides>
  <MMClips>0</MMClips>
  <ScaleCrop>false</ScaleCrop>
  <HeadingPairs>
    <vt:vector size="8" baseType="variant">
      <vt:variant>
        <vt:lpstr>使用字型</vt:lpstr>
      </vt:variant>
      <vt:variant>
        <vt:i4>5</vt:i4>
      </vt:variant>
      <vt:variant>
        <vt:lpstr>佈景主題</vt:lpstr>
      </vt:variant>
      <vt:variant>
        <vt:i4>2</vt:i4>
      </vt:variant>
      <vt:variant>
        <vt:lpstr>內嵌 OLE 伺服程式</vt:lpstr>
      </vt:variant>
      <vt:variant>
        <vt:i4>1</vt:i4>
      </vt:variant>
      <vt:variant>
        <vt:lpstr>投影片標題</vt:lpstr>
      </vt:variant>
      <vt:variant>
        <vt:i4>42</vt:i4>
      </vt:variant>
    </vt:vector>
  </HeadingPairs>
  <TitlesOfParts>
    <vt:vector size="50" baseType="lpstr">
      <vt:lpstr>Arial</vt:lpstr>
      <vt:lpstr>Arial Black</vt:lpstr>
      <vt:lpstr>Book Antiqua</vt:lpstr>
      <vt:lpstr>Times New Roman</vt:lpstr>
      <vt:lpstr>Wingdings</vt:lpstr>
      <vt:lpstr>Bamboo</vt:lpstr>
      <vt:lpstr>Beam</vt:lpstr>
      <vt:lpstr>Equation</vt:lpstr>
      <vt:lpstr>CHAPTER 9</vt:lpstr>
      <vt:lpstr>Learning Goals of Chapter 9</vt:lpstr>
      <vt:lpstr>PowerPoint 簡報</vt:lpstr>
      <vt:lpstr>Behavioral Finance</vt:lpstr>
      <vt:lpstr>Behavioral Finance</vt:lpstr>
      <vt:lpstr>Behavioral Finance</vt:lpstr>
      <vt:lpstr>Information Processing Problems</vt:lpstr>
      <vt:lpstr>Information Processing Problems</vt:lpstr>
      <vt:lpstr>Information Processing Problems</vt:lpstr>
      <vt:lpstr>Information Processing Problems</vt:lpstr>
      <vt:lpstr>Behavioral Biases</vt:lpstr>
      <vt:lpstr>Behavioral Biases</vt:lpstr>
      <vt:lpstr>Behavioral Biases</vt:lpstr>
      <vt:lpstr>Behavioral Biases</vt:lpstr>
      <vt:lpstr>Behavioral Biases</vt:lpstr>
      <vt:lpstr>Prospect Theory</vt:lpstr>
      <vt:lpstr>Limitations to Arbitrage</vt:lpstr>
      <vt:lpstr>Examples for Violation of Law of One Price</vt:lpstr>
      <vt:lpstr>Pricing of RDP Relative to ST (Deviation from Parity)</vt:lpstr>
      <vt:lpstr>Bubbles (泡沫) and Behavioral Economics</vt:lpstr>
      <vt:lpstr>Critiques for Behavioral Finance</vt:lpstr>
      <vt:lpstr>PowerPoint 簡報</vt:lpstr>
      <vt:lpstr>Technical Analysis and Behavioral Finance</vt:lpstr>
      <vt:lpstr>Technical Analysis and Behavioral Finance</vt:lpstr>
      <vt:lpstr>Some Technical Analysis Method</vt:lpstr>
      <vt:lpstr>Dow Theory Trends</vt:lpstr>
      <vt:lpstr>Some Technical Analysis Method</vt:lpstr>
      <vt:lpstr>Some Technical Analysis Method</vt:lpstr>
      <vt:lpstr>Some Technical Analysis Method</vt:lpstr>
      <vt:lpstr>Share Price and 50-Day Moving Average for Intel</vt:lpstr>
      <vt:lpstr>Some Technical Analysis Method</vt:lpstr>
      <vt:lpstr>Stock Price History and Point and Figure Chart</vt:lpstr>
      <vt:lpstr>Point and Figure Chart for Atlantic Richfield</vt:lpstr>
      <vt:lpstr>Some Technical Analysis Method</vt:lpstr>
      <vt:lpstr>Breadth</vt:lpstr>
      <vt:lpstr>Some Technical Analysis Method</vt:lpstr>
      <vt:lpstr>Sentiment Indicators (情緒指標)</vt:lpstr>
      <vt:lpstr>Sentiment Indicators (情緒指標)</vt:lpstr>
      <vt:lpstr>Sentiment Indicators (情緒指標)</vt:lpstr>
      <vt:lpstr>Sentiment Indicators (情緒指標)</vt:lpstr>
      <vt:lpstr>A Warning</vt:lpstr>
      <vt:lpstr>Actual and Simulated Levels for Stock Market Prices of 52 Weeks</vt:lpstr>
    </vt:vector>
  </TitlesOfParts>
  <Company>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9</dc:title>
  <dc:creator>Jr-Yan Wang</dc:creator>
  <cp:lastModifiedBy>Jr-Yan</cp:lastModifiedBy>
  <cp:revision>799</cp:revision>
  <cp:lastPrinted>1601-01-01T00:00:00Z</cp:lastPrinted>
  <dcterms:created xsi:type="dcterms:W3CDTF">2001-12-18T21:21:13Z</dcterms:created>
  <dcterms:modified xsi:type="dcterms:W3CDTF">2023-11-15T12:04:32Z</dcterms:modified>
</cp:coreProperties>
</file>