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55"/>
  </p:notesMasterIdLst>
  <p:handoutMasterIdLst>
    <p:handoutMasterId r:id="rId56"/>
  </p:handoutMasterIdLst>
  <p:sldIdLst>
    <p:sldId id="259" r:id="rId3"/>
    <p:sldId id="322" r:id="rId4"/>
    <p:sldId id="293" r:id="rId5"/>
    <p:sldId id="260" r:id="rId6"/>
    <p:sldId id="303" r:id="rId7"/>
    <p:sldId id="261" r:id="rId8"/>
    <p:sldId id="262" r:id="rId9"/>
    <p:sldId id="263" r:id="rId10"/>
    <p:sldId id="304" r:id="rId11"/>
    <p:sldId id="282" r:id="rId12"/>
    <p:sldId id="267" r:id="rId13"/>
    <p:sldId id="298" r:id="rId14"/>
    <p:sldId id="305" r:id="rId15"/>
    <p:sldId id="269" r:id="rId16"/>
    <p:sldId id="271" r:id="rId17"/>
    <p:sldId id="323" r:id="rId18"/>
    <p:sldId id="283" r:id="rId19"/>
    <p:sldId id="328" r:id="rId20"/>
    <p:sldId id="306" r:id="rId21"/>
    <p:sldId id="294" r:id="rId22"/>
    <p:sldId id="284" r:id="rId23"/>
    <p:sldId id="327" r:id="rId24"/>
    <p:sldId id="307" r:id="rId25"/>
    <p:sldId id="309" r:id="rId26"/>
    <p:sldId id="285" r:id="rId27"/>
    <p:sldId id="287" r:id="rId28"/>
    <p:sldId id="288" r:id="rId29"/>
    <p:sldId id="313" r:id="rId30"/>
    <p:sldId id="329" r:id="rId31"/>
    <p:sldId id="299" r:id="rId32"/>
    <p:sldId id="295" r:id="rId33"/>
    <p:sldId id="301" r:id="rId34"/>
    <p:sldId id="310" r:id="rId35"/>
    <p:sldId id="325" r:id="rId36"/>
    <p:sldId id="296" r:id="rId37"/>
    <p:sldId id="289" r:id="rId38"/>
    <p:sldId id="311" r:id="rId39"/>
    <p:sldId id="290" r:id="rId40"/>
    <p:sldId id="312" r:id="rId41"/>
    <p:sldId id="324" r:id="rId42"/>
    <p:sldId id="291" r:id="rId43"/>
    <p:sldId id="314" r:id="rId44"/>
    <p:sldId id="297" r:id="rId45"/>
    <p:sldId id="277" r:id="rId46"/>
    <p:sldId id="315" r:id="rId47"/>
    <p:sldId id="326" r:id="rId48"/>
    <p:sldId id="316" r:id="rId49"/>
    <p:sldId id="317" r:id="rId50"/>
    <p:sldId id="318" r:id="rId51"/>
    <p:sldId id="319" r:id="rId52"/>
    <p:sldId id="320" r:id="rId53"/>
    <p:sldId id="321" r:id="rId54"/>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30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CC"/>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0" autoAdjust="0"/>
    <p:restoredTop sz="94585" autoAdjust="0"/>
  </p:normalViewPr>
  <p:slideViewPr>
    <p:cSldViewPr>
      <p:cViewPr varScale="1">
        <p:scale>
          <a:sx n="110" d="100"/>
          <a:sy n="110" d="100"/>
        </p:scale>
        <p:origin x="276" y="39"/>
      </p:cViewPr>
      <p:guideLst>
        <p:guide orient="horz" pos="1056"/>
        <p:guide pos="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194" y="-96"/>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Text Box 6"/>
          <p:cNvSpPr txBox="1">
            <a:spLocks noChangeArrowheads="1"/>
          </p:cNvSpPr>
          <p:nvPr/>
        </p:nvSpPr>
        <p:spPr bwMode="auto">
          <a:xfrm>
            <a:off x="5854700" y="9437688"/>
            <a:ext cx="1111250" cy="277812"/>
          </a:xfrm>
          <a:prstGeom prst="rect">
            <a:avLst/>
          </a:prstGeom>
          <a:noFill/>
          <a:ln w="9525">
            <a:noFill/>
            <a:miter lim="800000"/>
            <a:headEnd/>
            <a:tailEnd/>
          </a:ln>
          <a:effectLst/>
        </p:spPr>
        <p:txBody>
          <a:bodyPr>
            <a:spAutoFit/>
          </a:bodyPr>
          <a:lstStyle/>
          <a:p>
            <a:pPr>
              <a:spcBef>
                <a:spcPct val="50000"/>
              </a:spcBef>
              <a:defRPr/>
            </a:pPr>
            <a:r>
              <a:rPr lang="en-US" altLang="zh-TW" sz="1200"/>
              <a:t>7-</a:t>
            </a:r>
            <a:fld id="{16CF56DF-6CD8-4964-B190-BC69D796C574}" type="slidenum">
              <a:rPr lang="en-US" altLang="zh-TW" sz="1200"/>
              <a:pPr>
                <a:spcBef>
                  <a:spcPct val="50000"/>
                </a:spcBef>
                <a:defRPr/>
              </a:pPr>
              <a:t>‹#›</a:t>
            </a:fld>
            <a:endParaRPr lang="en-US" altLang="zh-TW" sz="1200"/>
          </a:p>
        </p:txBody>
      </p:sp>
    </p:spTree>
    <p:extLst>
      <p:ext uri="{BB962C8B-B14F-4D97-AF65-F5344CB8AC3E}">
        <p14:creationId xmlns:p14="http://schemas.microsoft.com/office/powerpoint/2010/main" val="15082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14339"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5837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889000" y="4716463"/>
            <a:ext cx="48910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434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14343"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42F7E6-5C9F-427A-B435-E0E43E27DD96}" type="slidenum">
              <a:rPr lang="en-US" altLang="zh-TW"/>
              <a:pPr>
                <a:defRPr/>
              </a:pPr>
              <a:t>‹#›</a:t>
            </a:fld>
            <a:endParaRPr lang="en-US" altLang="zh-TW"/>
          </a:p>
        </p:txBody>
      </p:sp>
    </p:spTree>
    <p:extLst>
      <p:ext uri="{BB962C8B-B14F-4D97-AF65-F5344CB8AC3E}">
        <p14:creationId xmlns:p14="http://schemas.microsoft.com/office/powerpoint/2010/main" val="1180495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9A4EB3-8921-4D3B-BF2E-F85AA42D9C12}" type="slidenum">
              <a:rPr lang="en-US" altLang="zh-TW" sz="1200" smtClean="0"/>
              <a:pPr/>
              <a:t>4</a:t>
            </a:fld>
            <a:endParaRPr lang="en-US" altLang="zh-TW" sz="1200"/>
          </a:p>
        </p:txBody>
      </p:sp>
      <p:sp>
        <p:nvSpPr>
          <p:cNvPr id="5939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zh-TW" altLang="zh-TW"/>
          </a:p>
        </p:txBody>
      </p:sp>
      <p:sp>
        <p:nvSpPr>
          <p:cNvPr id="59396" name="Rectangle 3"/>
          <p:cNvSpPr>
            <a:spLocks noGrp="1" noRot="1" noChangeAspect="1" noChangeArrowheads="1" noTextEdit="1"/>
          </p:cNvSpPr>
          <p:nvPr>
            <p:ph type="sldImg"/>
          </p:nvPr>
        </p:nvSpPr>
        <p:spPr>
          <a:xfrm>
            <a:off x="855663" y="746125"/>
            <a:ext cx="4957762" cy="3719513"/>
          </a:xfrm>
          <a:ln w="12700" cap="flat">
            <a:solidFill>
              <a:schemeClr val="tx1"/>
            </a:solidFill>
          </a:ln>
        </p:spPr>
      </p:sp>
    </p:spTree>
    <p:extLst>
      <p:ext uri="{BB962C8B-B14F-4D97-AF65-F5344CB8AC3E}">
        <p14:creationId xmlns:p14="http://schemas.microsoft.com/office/powerpoint/2010/main" val="22174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2FC90D5-6CB5-4E6F-BC3F-88F096B30415}" type="slidenum">
              <a:rPr lang="en-US" altLang="zh-TW" sz="1200" smtClean="0"/>
              <a:pPr/>
              <a:t>5</a:t>
            </a:fld>
            <a:endParaRPr lang="en-US" altLang="zh-TW" sz="1200"/>
          </a:p>
        </p:txBody>
      </p:sp>
      <p:sp>
        <p:nvSpPr>
          <p:cNvPr id="604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zh-TW" altLang="zh-TW"/>
          </a:p>
        </p:txBody>
      </p:sp>
      <p:sp>
        <p:nvSpPr>
          <p:cNvPr id="60420" name="Rectangle 3"/>
          <p:cNvSpPr>
            <a:spLocks noGrp="1" noRot="1" noChangeAspect="1" noChangeArrowheads="1" noTextEdit="1"/>
          </p:cNvSpPr>
          <p:nvPr>
            <p:ph type="sldImg"/>
          </p:nvPr>
        </p:nvSpPr>
        <p:spPr>
          <a:xfrm>
            <a:off x="855663" y="746125"/>
            <a:ext cx="4957762" cy="3719513"/>
          </a:xfrm>
          <a:ln w="12700" cap="flat">
            <a:solidFill>
              <a:schemeClr val="tx1"/>
            </a:solidFill>
          </a:ln>
        </p:spPr>
      </p:sp>
    </p:spTree>
    <p:extLst>
      <p:ext uri="{BB962C8B-B14F-4D97-AF65-F5344CB8AC3E}">
        <p14:creationId xmlns:p14="http://schemas.microsoft.com/office/powerpoint/2010/main" val="427582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shadeToTitle="1">
        <a:gradFill rotWithShape="0">
          <a:gsLst>
            <a:gs pos="0">
              <a:srgbClr val="234669"/>
            </a:gs>
            <a:gs pos="100000">
              <a:srgbClr val="102031"/>
            </a:gs>
          </a:gsLst>
          <a:path path="shape">
            <a:fillToRect l="50000" t="50000" r="50000" b="50000"/>
          </a:path>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bwMode="auto">
          <a:xfrm>
            <a:off x="1447800" y="1158875"/>
            <a:ext cx="6248400" cy="1431925"/>
          </a:xfrm>
          <a:prstGeom prst="rect">
            <a:avLst/>
          </a:prstGeom>
          <a:noFill/>
          <a:ln>
            <a:miter lim="800000"/>
            <a:headEnd/>
            <a:tailEnd/>
          </a:ln>
        </p:spPr>
        <p:txBody>
          <a:bodyPr vert="horz" wrap="square" lIns="91440" tIns="45720" rIns="91440" bIns="45720" numCol="1" anchor="b" anchorCtr="0" compatLnSpc="1">
            <a:prstTxWarp prst="textNoShape">
              <a:avLst/>
            </a:prstTxWarp>
            <a:spAutoFit/>
          </a:bodyPr>
          <a:lstStyle>
            <a:lvl1pPr>
              <a:defRPr>
                <a:solidFill>
                  <a:srgbClr val="A0ADE4"/>
                </a:solidFill>
              </a:defRPr>
            </a:lvl1pPr>
          </a:lstStyle>
          <a:p>
            <a:r>
              <a:rPr lang="en-US" altLang="zh-TW"/>
              <a:t>Click to edit Master title style</a:t>
            </a:r>
          </a:p>
        </p:txBody>
      </p:sp>
      <p:sp>
        <p:nvSpPr>
          <p:cNvPr id="45059" name="Rectangle 3"/>
          <p:cNvSpPr>
            <a:spLocks noGrp="1" noChangeArrowheads="1"/>
          </p:cNvSpPr>
          <p:nvPr>
            <p:ph type="subTitle" idx="1"/>
          </p:nvPr>
        </p:nvSpPr>
        <p:spPr>
          <a:xfrm>
            <a:off x="1562100" y="3429000"/>
            <a:ext cx="6019800" cy="1752600"/>
          </a:xfrm>
          <a:ln w="9525"/>
        </p:spPr>
        <p:txBody>
          <a:bodyPr/>
          <a:lstStyle>
            <a:lvl1pPr marL="0" indent="0" algn="ctr">
              <a:buFontTx/>
              <a:buNone/>
              <a:defRPr/>
            </a:lvl1pPr>
          </a:lstStyle>
          <a:p>
            <a:r>
              <a:rPr lang="en-US" altLang="zh-TW"/>
              <a:t>Click to edit Master subtitle style</a:t>
            </a:r>
          </a:p>
        </p:txBody>
      </p:sp>
    </p:spTree>
    <p:extLst>
      <p:ext uri="{BB962C8B-B14F-4D97-AF65-F5344CB8AC3E}">
        <p14:creationId xmlns:p14="http://schemas.microsoft.com/office/powerpoint/2010/main" val="412101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5648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973762"/>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9737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287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5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2"/>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
        <p:nvSpPr>
          <p:cNvPr id="67632" name="Rectangle 48"/>
          <p:cNvSpPr>
            <a:spLocks noGrp="1" noChangeArrowheads="1"/>
          </p:cNvSpPr>
          <p:nvPr>
            <p:ph type="subTitle" sz="quarter" idx="1"/>
          </p:nvPr>
        </p:nvSpPr>
        <p:spPr>
          <a:xfrm>
            <a:off x="2667000" y="3352800"/>
            <a:ext cx="6400800" cy="1752600"/>
          </a:xfrm>
        </p:spPr>
        <p:txBody>
          <a:bodyPr/>
          <a:lstStyle>
            <a:lvl1pPr marL="0" indent="0" algn="ctr">
              <a:buFont typeface="Wingdings" pitchFamily="2" charset="2"/>
              <a:buNone/>
              <a:defRPr sz="3600">
                <a:effectLst/>
              </a:defRPr>
            </a:lvl1pPr>
          </a:lstStyle>
          <a:p>
            <a:r>
              <a:rPr lang="en-US" altLang="zh-TW"/>
              <a:t>Click to edit Master subtitle style</a:t>
            </a:r>
          </a:p>
        </p:txBody>
      </p:sp>
      <p:sp>
        <p:nvSpPr>
          <p:cNvPr id="67633" name="Rectangle 49"/>
          <p:cNvSpPr>
            <a:spLocks noGrp="1" noChangeArrowheads="1"/>
          </p:cNvSpPr>
          <p:nvPr>
            <p:ph type="ctrTitle" sz="quarter"/>
          </p:nvPr>
        </p:nvSpPr>
        <p:spPr>
          <a:xfrm>
            <a:off x="-31750" y="3276600"/>
            <a:ext cx="1905000" cy="3429000"/>
          </a:xfrm>
        </p:spPr>
        <p:txBody>
          <a:bodyPr vert="eaVert" anchor="b" anchorCtr="1"/>
          <a:lstStyle>
            <a:lvl1pPr>
              <a:defRPr sz="4400"/>
            </a:lvl1pPr>
          </a:lstStyle>
          <a:p>
            <a:r>
              <a:rPr lang="en-US" altLang="zh-TW"/>
              <a:t>CLICK TO EDIT MASTER TITLE STYLE</a:t>
            </a:r>
          </a:p>
        </p:txBody>
      </p:sp>
    </p:spTree>
    <p:extLst>
      <p:ext uri="{BB962C8B-B14F-4D97-AF65-F5344CB8AC3E}">
        <p14:creationId xmlns:p14="http://schemas.microsoft.com/office/powerpoint/2010/main" val="222165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6546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88256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3762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20555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67731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04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03665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90614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221897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0027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38100"/>
            <a:ext cx="2286000" cy="61690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38100"/>
            <a:ext cx="6705600" cy="61690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160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0" y="-3810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73740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38100"/>
            <a:ext cx="91440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88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16424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6858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86300" y="17526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1530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6678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Tree>
    <p:extLst>
      <p:ext uri="{BB962C8B-B14F-4D97-AF65-F5344CB8AC3E}">
        <p14:creationId xmlns:p14="http://schemas.microsoft.com/office/powerpoint/2010/main" val="288440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29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73781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4994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102031"/>
            </a:gs>
            <a:gs pos="100000">
              <a:srgbClr val="234669"/>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685800" y="1752600"/>
            <a:ext cx="784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4037" name="Rectangle 5"/>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44038" name="Rectangle 6"/>
          <p:cNvSpPr>
            <a:spLocks noChangeArrowheads="1"/>
          </p:cNvSpPr>
          <p:nvPr userDrawn="1"/>
        </p:nvSpPr>
        <p:spPr bwMode="auto">
          <a:xfrm>
            <a:off x="161925" y="6403975"/>
            <a:ext cx="2133600" cy="271463"/>
          </a:xfrm>
          <a:prstGeom prst="rect">
            <a:avLst/>
          </a:prstGeom>
          <a:noFill/>
          <a:ln w="12700">
            <a:noFill/>
            <a:miter lim="800000"/>
            <a:headEnd/>
            <a:tailEnd/>
          </a:ln>
          <a:effectLst/>
        </p:spPr>
        <p:txBody>
          <a:bodyPr lIns="90488" tIns="44450" rIns="90488" bIns="44450">
            <a:spAutoFit/>
          </a:bodyPr>
          <a:lstStyle/>
          <a:p>
            <a:pPr>
              <a:defRPr/>
            </a:pPr>
            <a:r>
              <a:rPr lang="en-US" altLang="zh-TW" sz="1200" b="1" i="1">
                <a:solidFill>
                  <a:srgbClr val="006699"/>
                </a:solidFill>
                <a:latin typeface="Book Antiqua" pitchFamily="18" charset="0"/>
                <a:ea typeface="新細明體" charset="-120"/>
              </a:rPr>
              <a:t>       McGraw-Hill/Irwin</a:t>
            </a:r>
          </a:p>
        </p:txBody>
      </p:sp>
      <p:sp>
        <p:nvSpPr>
          <p:cNvPr id="44039" name="Text Box 7"/>
          <p:cNvSpPr txBox="1">
            <a:spLocks noChangeArrowheads="1"/>
          </p:cNvSpPr>
          <p:nvPr userDrawn="1"/>
        </p:nvSpPr>
        <p:spPr bwMode="auto">
          <a:xfrm>
            <a:off x="3286125" y="6448425"/>
            <a:ext cx="5857875" cy="255588"/>
          </a:xfrm>
          <a:prstGeom prst="rect">
            <a:avLst/>
          </a:prstGeom>
          <a:noFill/>
          <a:ln w="9525">
            <a:noFill/>
            <a:miter lim="800000"/>
            <a:headEnd/>
            <a:tailEnd/>
          </a:ln>
          <a:effectLst/>
        </p:spPr>
        <p:txBody>
          <a:bodyPr lIns="71731" tIns="35866" rIns="71731" bIns="35866">
            <a:spAutoFit/>
          </a:bodyPr>
          <a:lstStyle/>
          <a:p>
            <a:pPr>
              <a:defRPr/>
            </a:pPr>
            <a:r>
              <a:rPr lang="en-US" altLang="zh-TW" sz="1200" b="1" i="1">
                <a:solidFill>
                  <a:srgbClr val="006699"/>
                </a:solidFill>
                <a:latin typeface="Book Antiqua" pitchFamily="18" charset="0"/>
                <a:ea typeface="新細明體" charset="-120"/>
              </a:rPr>
              <a:t>                         © 2004 The McGraw-Hill Companies, Inc., All Rights Reserved.      </a:t>
            </a:r>
            <a:endParaRPr lang="en-US" altLang="zh-TW" sz="1200" b="1">
              <a:solidFill>
                <a:srgbClr val="006699"/>
              </a:solidFill>
              <a:latin typeface="Book Antiqua" pitchFamily="18" charset="0"/>
              <a:ea typeface="新細明體" charset="-120"/>
            </a:endParaRPr>
          </a:p>
        </p:txBody>
      </p:sp>
    </p:spTree>
  </p:cSld>
  <p:clrMap bg1="dk2" tx1="lt1" bg2="dk1" tx2="lt2" accent1="accent1" accent2="accent2" accent3="accent3" accent4="accent4" accent5="accent5" accent6="accent6" hlink="hlink" folHlink="folHlink"/>
  <p:sldLayoutIdLst>
    <p:sldLayoutId id="2147484324"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A0ADE4"/>
        </a:buClr>
        <a:buChar char="•"/>
        <a:defRPr sz="3200">
          <a:solidFill>
            <a:srgbClr val="A0ADE4"/>
          </a:solidFill>
          <a:latin typeface="+mn-lt"/>
          <a:ea typeface="+mn-ea"/>
          <a:cs typeface="+mn-cs"/>
        </a:defRPr>
      </a:lvl1pPr>
      <a:lvl2pPr marL="742950" indent="-285750" algn="l" rtl="0" eaLnBrk="0" fontAlgn="base" hangingPunct="0">
        <a:spcBef>
          <a:spcPct val="20000"/>
        </a:spcBef>
        <a:spcAft>
          <a:spcPct val="0"/>
        </a:spcAft>
        <a:buClr>
          <a:srgbClr val="A0ADE4"/>
        </a:buClr>
        <a:buChar char="•"/>
        <a:defRPr sz="2800">
          <a:solidFill>
            <a:srgbClr val="A0ADE4"/>
          </a:solidFill>
          <a:latin typeface="+mn-lt"/>
        </a:defRPr>
      </a:lvl2pPr>
      <a:lvl3pPr marL="1143000" indent="-228600" algn="l" rtl="0" eaLnBrk="0" fontAlgn="base" hangingPunct="0">
        <a:spcBef>
          <a:spcPct val="20000"/>
        </a:spcBef>
        <a:spcAft>
          <a:spcPct val="0"/>
        </a:spcAft>
        <a:buClr>
          <a:srgbClr val="A0ADE4"/>
        </a:buClr>
        <a:buChar char="•"/>
        <a:defRPr sz="2400">
          <a:solidFill>
            <a:srgbClr val="A0ADE4"/>
          </a:solidFill>
          <a:latin typeface="+mn-lt"/>
        </a:defRPr>
      </a:lvl3pPr>
      <a:lvl4pPr marL="1600200" indent="-228600" algn="l" rtl="0" eaLnBrk="0" fontAlgn="base" hangingPunct="0">
        <a:spcBef>
          <a:spcPct val="20000"/>
        </a:spcBef>
        <a:spcAft>
          <a:spcPct val="0"/>
        </a:spcAft>
        <a:buClr>
          <a:srgbClr val="A0ADE4"/>
        </a:buClr>
        <a:buChar char="•"/>
        <a:defRPr sz="2000">
          <a:solidFill>
            <a:srgbClr val="A0ADE4"/>
          </a:solidFill>
          <a:latin typeface="+mn-lt"/>
        </a:defRPr>
      </a:lvl4pPr>
      <a:lvl5pPr marL="2057400" indent="-228600" algn="l" rtl="0" eaLnBrk="0" fontAlgn="base" hangingPunct="0">
        <a:spcBef>
          <a:spcPct val="20000"/>
        </a:spcBef>
        <a:spcAft>
          <a:spcPct val="0"/>
        </a:spcAft>
        <a:buClr>
          <a:srgbClr val="A0ADE4"/>
        </a:buClr>
        <a:buChar char="•"/>
        <a:defRPr sz="2000">
          <a:solidFill>
            <a:srgbClr val="A0ADE4"/>
          </a:solidFill>
          <a:latin typeface="+mn-lt"/>
        </a:defRPr>
      </a:lvl5pPr>
      <a:lvl6pPr marL="2514600" indent="-228600" algn="l" rtl="0" fontAlgn="base">
        <a:spcBef>
          <a:spcPct val="20000"/>
        </a:spcBef>
        <a:spcAft>
          <a:spcPct val="0"/>
        </a:spcAft>
        <a:buClr>
          <a:srgbClr val="A0ADE4"/>
        </a:buClr>
        <a:buChar char="•"/>
        <a:defRPr sz="2000">
          <a:solidFill>
            <a:srgbClr val="A0ADE4"/>
          </a:solidFill>
          <a:latin typeface="+mn-lt"/>
        </a:defRPr>
      </a:lvl6pPr>
      <a:lvl7pPr marL="2971800" indent="-228600" algn="l" rtl="0" fontAlgn="base">
        <a:spcBef>
          <a:spcPct val="20000"/>
        </a:spcBef>
        <a:spcAft>
          <a:spcPct val="0"/>
        </a:spcAft>
        <a:buClr>
          <a:srgbClr val="A0ADE4"/>
        </a:buClr>
        <a:buChar char="•"/>
        <a:defRPr sz="2000">
          <a:solidFill>
            <a:srgbClr val="A0ADE4"/>
          </a:solidFill>
          <a:latin typeface="+mn-lt"/>
        </a:defRPr>
      </a:lvl7pPr>
      <a:lvl8pPr marL="3429000" indent="-228600" algn="l" rtl="0" fontAlgn="base">
        <a:spcBef>
          <a:spcPct val="20000"/>
        </a:spcBef>
        <a:spcAft>
          <a:spcPct val="0"/>
        </a:spcAft>
        <a:buClr>
          <a:srgbClr val="A0ADE4"/>
        </a:buClr>
        <a:buChar char="•"/>
        <a:defRPr sz="2000">
          <a:solidFill>
            <a:srgbClr val="A0ADE4"/>
          </a:solidFill>
          <a:latin typeface="+mn-lt"/>
        </a:defRPr>
      </a:lvl8pPr>
      <a:lvl9pPr marL="3886200" indent="-228600" algn="l" rtl="0" fontAlgn="base">
        <a:spcBef>
          <a:spcPct val="20000"/>
        </a:spcBef>
        <a:spcAft>
          <a:spcPct val="0"/>
        </a:spcAft>
        <a:buClr>
          <a:srgbClr val="A0ADE4"/>
        </a:buClr>
        <a:buChar char="•"/>
        <a:defRPr sz="2000">
          <a:solidFill>
            <a:srgbClr val="A0ADE4"/>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6413"/>
            <a:chOff x="0" y="0"/>
            <a:chExt cx="5760" cy="4319"/>
          </a:xfrm>
        </p:grpSpPr>
        <p:sp>
          <p:nvSpPr>
            <p:cNvPr id="665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65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65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65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665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65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65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65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65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ea typeface="新細明體" charset="-120"/>
              </a:endParaRPr>
            </a:p>
          </p:txBody>
        </p:sp>
        <p:sp>
          <p:nvSpPr>
            <p:cNvPr id="665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65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65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ea typeface="新細明體" charset="-120"/>
              </a:endParaRPr>
            </a:p>
          </p:txBody>
        </p:sp>
        <p:sp>
          <p:nvSpPr>
            <p:cNvPr id="665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665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ea typeface="新細明體" charset="-120"/>
              </a:endParaRPr>
            </a:p>
          </p:txBody>
        </p:sp>
        <p:sp>
          <p:nvSpPr>
            <p:cNvPr id="665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ea typeface="新細明體" charset="-120"/>
              </a:endParaRPr>
            </a:p>
          </p:txBody>
        </p:sp>
        <p:sp>
          <p:nvSpPr>
            <p:cNvPr id="665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ea typeface="新細明體" charset="-120"/>
              </a:endParaRPr>
            </a:p>
          </p:txBody>
        </p:sp>
        <p:sp>
          <p:nvSpPr>
            <p:cNvPr id="665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ea typeface="新細明體" charset="-120"/>
              </a:endParaRPr>
            </a:p>
          </p:txBody>
        </p:sp>
        <p:sp>
          <p:nvSpPr>
            <p:cNvPr id="665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665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65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65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ea typeface="新細明體" charset="-120"/>
              </a:endParaRPr>
            </a:p>
          </p:txBody>
        </p:sp>
        <p:sp>
          <p:nvSpPr>
            <p:cNvPr id="665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ea typeface="新細明體" charset="-120"/>
              </a:endParaRPr>
            </a:p>
          </p:txBody>
        </p:sp>
        <p:sp>
          <p:nvSpPr>
            <p:cNvPr id="665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65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ea typeface="新細明體" charset="-120"/>
              </a:endParaRPr>
            </a:p>
          </p:txBody>
        </p:sp>
        <p:sp>
          <p:nvSpPr>
            <p:cNvPr id="665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sp>
          <p:nvSpPr>
            <p:cNvPr id="665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ea typeface="新細明體" charset="-120"/>
              </a:endParaRPr>
            </a:p>
          </p:txBody>
        </p:sp>
        <p:grpSp>
          <p:nvGrpSpPr>
            <p:cNvPr id="13355" name="Group 39"/>
            <p:cNvGrpSpPr>
              <a:grpSpLocks/>
            </p:cNvGrpSpPr>
            <p:nvPr userDrawn="1"/>
          </p:nvGrpSpPr>
          <p:grpSpPr bwMode="auto">
            <a:xfrm>
              <a:off x="0" y="1632"/>
              <a:ext cx="5758" cy="1858"/>
              <a:chOff x="0" y="1632"/>
              <a:chExt cx="5758" cy="1858"/>
            </a:xfrm>
          </p:grpSpPr>
          <p:sp>
            <p:nvSpPr>
              <p:cNvPr id="666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ea typeface="新細明體" charset="-120"/>
                </a:endParaRPr>
              </a:p>
            </p:txBody>
          </p:sp>
          <p:sp>
            <p:nvSpPr>
              <p:cNvPr id="666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ea typeface="新細明體" charset="-120"/>
                </a:endParaRPr>
              </a:p>
            </p:txBody>
          </p:sp>
        </p:grpSp>
      </p:grpSp>
      <p:sp>
        <p:nvSpPr>
          <p:cNvPr id="13315" name="Rectangle 42"/>
          <p:cNvSpPr>
            <a:spLocks noGrp="1" noChangeArrowheads="1"/>
          </p:cNvSpPr>
          <p:nvPr>
            <p:ph type="title"/>
          </p:nvPr>
        </p:nvSpPr>
        <p:spPr bwMode="auto">
          <a:xfrm>
            <a:off x="0" y="-381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666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6607"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zh-TW" sz="1400">
              <a:ea typeface="新細明體" charset="-120"/>
            </a:endParaRPr>
          </a:p>
        </p:txBody>
      </p:sp>
      <p:sp>
        <p:nvSpPr>
          <p:cNvPr id="66610" name="Text Box 50"/>
          <p:cNvSpPr txBox="1">
            <a:spLocks noChangeArrowheads="1"/>
          </p:cNvSpPr>
          <p:nvPr userDrawn="1"/>
        </p:nvSpPr>
        <p:spPr bwMode="auto">
          <a:xfrm>
            <a:off x="8382000" y="6583363"/>
            <a:ext cx="762000" cy="274637"/>
          </a:xfrm>
          <a:prstGeom prst="rect">
            <a:avLst/>
          </a:prstGeom>
          <a:noFill/>
          <a:ln w="9525">
            <a:noFill/>
            <a:miter lim="800000"/>
            <a:headEnd/>
            <a:tailEnd/>
          </a:ln>
          <a:effectLst/>
        </p:spPr>
        <p:txBody>
          <a:bodyPr>
            <a:spAutoFit/>
          </a:bodyPr>
          <a:lstStyle/>
          <a:p>
            <a:pPr algn="r">
              <a:spcBef>
                <a:spcPct val="50000"/>
              </a:spcBef>
              <a:defRPr/>
            </a:pPr>
            <a:r>
              <a:rPr lang="en-US" altLang="zh-TW" sz="1200" dirty="0">
                <a:latin typeface="Arial" charset="0"/>
                <a:ea typeface="新細明體" charset="-120"/>
              </a:rPr>
              <a:t>7-</a:t>
            </a:r>
            <a:fld id="{C810DCFF-97AE-4483-A3A3-24D4F287C2B2}" type="slidenum">
              <a:rPr lang="en-US" altLang="zh-TW" sz="1200">
                <a:latin typeface="Arial" charset="0"/>
                <a:ea typeface="新細明體" charset="-120"/>
              </a:rPr>
              <a:pPr algn="r">
                <a:spcBef>
                  <a:spcPct val="50000"/>
                </a:spcBef>
                <a:defRPr/>
              </a:pPr>
              <a:t>‹#›</a:t>
            </a:fld>
            <a:endParaRPr lang="en-US" altLang="zh-TW" sz="1200" dirty="0">
              <a:latin typeface="Arial" charset="0"/>
              <a:ea typeface="新細明體" charset="-120"/>
            </a:endParaRPr>
          </a:p>
        </p:txBody>
      </p:sp>
    </p:spTree>
  </p:cSld>
  <p:clrMap bg1="dk2" tx1="lt1" bg2="dk1" tx2="lt2" accent1="accent1" accent2="accent2" accent3="accent3" accent4="accent4" accent5="accent5" accent6="accent6" hlink="hlink" folHlink="folHlink"/>
  <p:sldLayoutIdLst>
    <p:sldLayoutId id="2147484325"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emf"/><Relationship Id="rId9"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2057400" y="3276600"/>
            <a:ext cx="6781800" cy="2209800"/>
          </a:xfrm>
        </p:spPr>
        <p:txBody>
          <a:bodyPr/>
          <a:lstStyle/>
          <a:p>
            <a:pPr algn="l" eaLnBrk="1" hangingPunct="1"/>
            <a:r>
              <a:rPr lang="en-US" altLang="zh-TW" sz="4000" dirty="0">
                <a:solidFill>
                  <a:schemeClr val="bg2"/>
                </a:solidFill>
                <a:ea typeface="新細明體" charset="-120"/>
              </a:rPr>
              <a:t>Capital Asset Pricing Model and Arbitrage Pricing Theory</a:t>
            </a:r>
          </a:p>
        </p:txBody>
      </p:sp>
      <p:sp>
        <p:nvSpPr>
          <p:cNvPr id="16387" name="Rectangle 5"/>
          <p:cNvSpPr>
            <a:spLocks noGrp="1" noChangeArrowheads="1"/>
          </p:cNvSpPr>
          <p:nvPr>
            <p:ph type="ctrTitle"/>
          </p:nvPr>
        </p:nvSpPr>
        <p:spPr>
          <a:xfrm rot="16200000">
            <a:off x="2590800" y="609600"/>
            <a:ext cx="1905000" cy="3429000"/>
          </a:xfrm>
        </p:spPr>
        <p:txBody>
          <a:bodyPr/>
          <a:lstStyle/>
          <a:p>
            <a:pPr eaLnBrk="1" hangingPunct="1"/>
            <a:r>
              <a:rPr lang="en-US" altLang="zh-TW" sz="3600">
                <a:solidFill>
                  <a:srgbClr val="800000"/>
                </a:solidFill>
                <a:ea typeface="新細明體" charset="-120"/>
              </a:rPr>
              <a:t>CHAPTER 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The Efficient Frontier and the Capital Market Line</a:t>
            </a:r>
          </a:p>
        </p:txBody>
      </p:sp>
      <p:sp>
        <p:nvSpPr>
          <p:cNvPr id="5" name="矩形 4"/>
          <p:cNvSpPr/>
          <p:nvPr/>
        </p:nvSpPr>
        <p:spPr>
          <a:xfrm>
            <a:off x="1143000" y="4835525"/>
            <a:ext cx="7239000" cy="2022475"/>
          </a:xfrm>
          <a:prstGeom prst="rect">
            <a:avLst/>
          </a:prstGeom>
        </p:spPr>
        <p:txBody>
          <a:bodyPr>
            <a:spAutoFit/>
          </a:bodyPr>
          <a:lstStyle/>
          <a:p>
            <a:pPr marL="1885950" indent="-1885950" eaLnBrk="1" hangingPunct="1">
              <a:lnSpc>
                <a:spcPct val="99000"/>
              </a:lnSpc>
              <a:spcBef>
                <a:spcPts val="200"/>
              </a:spcBef>
              <a:buFont typeface="Wingdings" pitchFamily="2" charset="2"/>
              <a:buNone/>
              <a:tabLst>
                <a:tab pos="2514600" algn="r"/>
                <a:tab pos="3086100" algn="ctr"/>
                <a:tab pos="3657600" algn="l"/>
              </a:tabLst>
              <a:defRPr/>
            </a:pPr>
            <a:r>
              <a:rPr lang="en-US" altLang="zh-TW" sz="2000" i="1" dirty="0">
                <a:latin typeface="+mn-lt"/>
                <a:ea typeface="新細明體" charset="-120"/>
              </a:rPr>
              <a:t>M</a:t>
            </a:r>
            <a:r>
              <a:rPr lang="en-US" altLang="zh-TW" sz="2000" dirty="0">
                <a:latin typeface="+mn-lt"/>
                <a:ea typeface="新細明體" charset="-120"/>
              </a:rPr>
              <a:t> = Market portfolio</a:t>
            </a:r>
          </a:p>
          <a:p>
            <a:pPr marL="1885950" indent="-1885950" eaLnBrk="1" hangingPunct="1">
              <a:lnSpc>
                <a:spcPct val="99000"/>
              </a:lnSpc>
              <a:spcBef>
                <a:spcPts val="200"/>
              </a:spcBef>
              <a:buFont typeface="Wingdings" pitchFamily="2" charset="2"/>
              <a:buNone/>
              <a:tabLst>
                <a:tab pos="2514600" algn="r"/>
                <a:tab pos="3086100" algn="ctr"/>
                <a:tab pos="3657600" algn="l"/>
              </a:tabLst>
              <a:defRPr/>
            </a:pPr>
            <a:r>
              <a:rPr lang="en-US" altLang="zh-TW" sz="2000" i="1" dirty="0" err="1">
                <a:latin typeface="+mn-lt"/>
                <a:ea typeface="新細明體" charset="-120"/>
              </a:rPr>
              <a:t>r</a:t>
            </a:r>
            <a:r>
              <a:rPr lang="en-US" altLang="zh-TW" sz="2000" i="1" baseline="-25000" dirty="0" err="1">
                <a:latin typeface="+mn-lt"/>
                <a:ea typeface="新細明體" charset="-120"/>
              </a:rPr>
              <a:t>f</a:t>
            </a:r>
            <a:r>
              <a:rPr lang="en-US" altLang="zh-TW" sz="2000" dirty="0">
                <a:latin typeface="+mn-lt"/>
                <a:ea typeface="新細明體" charset="-120"/>
              </a:rPr>
              <a:t>  = Risk free rate</a:t>
            </a:r>
          </a:p>
          <a:p>
            <a:pPr marL="1885950" indent="-1885950" eaLnBrk="1" hangingPunct="1">
              <a:lnSpc>
                <a:spcPct val="99000"/>
              </a:lnSpc>
              <a:spcBef>
                <a:spcPts val="200"/>
              </a:spcBef>
              <a:buFont typeface="Wingdings" pitchFamily="2" charset="2"/>
              <a:buNone/>
              <a:tabLst>
                <a:tab pos="2514600" algn="r"/>
                <a:tab pos="3086100" algn="ctr"/>
                <a:tab pos="3657600" algn="l"/>
              </a:tabLst>
              <a:defRPr/>
            </a:pPr>
            <a:r>
              <a:rPr lang="en-US" altLang="zh-TW" sz="2000" i="1" dirty="0">
                <a:latin typeface="+mn-lt"/>
                <a:ea typeface="新細明體" charset="-120"/>
              </a:rPr>
              <a:t>E</a:t>
            </a:r>
            <a:r>
              <a:rPr lang="en-US" altLang="zh-TW" sz="2000" dirty="0">
                <a:latin typeface="+mn-lt"/>
                <a:ea typeface="新細明體" charset="-120"/>
              </a:rPr>
              <a:t>(</a:t>
            </a:r>
            <a:r>
              <a:rPr lang="en-US" altLang="zh-TW" sz="2000" i="1" dirty="0" err="1">
                <a:latin typeface="+mn-lt"/>
                <a:ea typeface="新細明體" charset="-120"/>
              </a:rPr>
              <a:t>r</a:t>
            </a:r>
            <a:r>
              <a:rPr lang="en-US" altLang="zh-TW" sz="2000" i="1" baseline="-25000" dirty="0" err="1">
                <a:latin typeface="+mn-lt"/>
                <a:ea typeface="新細明體" charset="-120"/>
              </a:rPr>
              <a:t>M</a:t>
            </a:r>
            <a:r>
              <a:rPr lang="en-US" altLang="zh-TW" sz="2000" dirty="0">
                <a:latin typeface="+mn-lt"/>
                <a:ea typeface="新細明體" charset="-120"/>
              </a:rPr>
              <a:t>) - </a:t>
            </a:r>
            <a:r>
              <a:rPr lang="en-US" altLang="zh-TW" sz="2000" i="1" dirty="0" err="1">
                <a:latin typeface="+mn-lt"/>
                <a:ea typeface="新細明體" charset="-120"/>
              </a:rPr>
              <a:t>r</a:t>
            </a:r>
            <a:r>
              <a:rPr lang="en-US" altLang="zh-TW" sz="2000" i="1" baseline="-25000" dirty="0" err="1">
                <a:latin typeface="+mn-lt"/>
                <a:ea typeface="新細明體" charset="-120"/>
              </a:rPr>
              <a:t>f</a:t>
            </a:r>
            <a:r>
              <a:rPr lang="en-US" altLang="zh-TW" sz="2000" dirty="0">
                <a:latin typeface="+mn-lt"/>
                <a:ea typeface="新細明體" charset="-120"/>
              </a:rPr>
              <a:t>  = Market risk premium</a:t>
            </a:r>
          </a:p>
          <a:p>
            <a:pPr marL="1885950" indent="-1885950" eaLnBrk="1" hangingPunct="1">
              <a:lnSpc>
                <a:spcPct val="99000"/>
              </a:lnSpc>
              <a:spcBef>
                <a:spcPts val="200"/>
              </a:spcBef>
              <a:buFont typeface="Wingdings" pitchFamily="2" charset="2"/>
              <a:buNone/>
              <a:tabLst>
                <a:tab pos="2514600" algn="r"/>
                <a:tab pos="3086100" algn="ctr"/>
                <a:tab pos="3657600" algn="l"/>
              </a:tabLst>
              <a:defRPr/>
            </a:pPr>
            <a:r>
              <a:rPr lang="en-US" altLang="zh-TW" sz="2000" dirty="0">
                <a:latin typeface="+mn-lt"/>
                <a:ea typeface="新細明體" charset="-120"/>
              </a:rPr>
              <a:t>[</a:t>
            </a:r>
            <a:r>
              <a:rPr lang="en-US" altLang="zh-TW" sz="2000" i="1" dirty="0">
                <a:latin typeface="+mn-lt"/>
                <a:ea typeface="新細明體" charset="-120"/>
              </a:rPr>
              <a:t>E</a:t>
            </a:r>
            <a:r>
              <a:rPr lang="en-US" altLang="zh-TW" sz="2000" dirty="0">
                <a:latin typeface="+mn-lt"/>
                <a:ea typeface="新細明體" charset="-120"/>
              </a:rPr>
              <a:t>(</a:t>
            </a:r>
            <a:r>
              <a:rPr lang="en-US" altLang="zh-TW" sz="2000" i="1" dirty="0" err="1">
                <a:latin typeface="+mn-lt"/>
                <a:ea typeface="新細明體" charset="-120"/>
              </a:rPr>
              <a:t>r</a:t>
            </a:r>
            <a:r>
              <a:rPr lang="en-US" altLang="zh-TW" sz="2000" i="1" baseline="-25000" dirty="0" err="1">
                <a:latin typeface="+mn-lt"/>
                <a:ea typeface="新細明體" charset="-120"/>
              </a:rPr>
              <a:t>M</a:t>
            </a:r>
            <a:r>
              <a:rPr lang="en-US" altLang="zh-TW" sz="2000" dirty="0">
                <a:latin typeface="+mn-lt"/>
                <a:ea typeface="新細明體" charset="-120"/>
              </a:rPr>
              <a:t>) – </a:t>
            </a:r>
            <a:r>
              <a:rPr lang="en-US" altLang="zh-TW" sz="2000" i="1" dirty="0" err="1">
                <a:latin typeface="+mn-lt"/>
                <a:ea typeface="新細明體" charset="-120"/>
              </a:rPr>
              <a:t>r</a:t>
            </a:r>
            <a:r>
              <a:rPr lang="en-US" altLang="zh-TW" sz="2000" i="1" baseline="-25000" dirty="0" err="1">
                <a:latin typeface="+mn-lt"/>
                <a:ea typeface="新細明體" charset="-120"/>
              </a:rPr>
              <a:t>f</a:t>
            </a:r>
            <a:r>
              <a:rPr lang="en-US" altLang="zh-TW" sz="2000" dirty="0">
                <a:latin typeface="+mn-lt"/>
                <a:ea typeface="新細明體" charset="-120"/>
              </a:rPr>
              <a:t>] / </a:t>
            </a:r>
            <a:r>
              <a:rPr lang="el-GR" altLang="zh-TW" sz="2000" i="1" dirty="0">
                <a:latin typeface="+mn-lt"/>
                <a:ea typeface="新細明體" charset="-120"/>
              </a:rPr>
              <a:t>σ</a:t>
            </a:r>
            <a:r>
              <a:rPr lang="en-US" altLang="zh-TW" sz="2000" i="1" baseline="-25000" dirty="0">
                <a:latin typeface="+mn-lt"/>
                <a:ea typeface="新細明體" charset="-120"/>
              </a:rPr>
              <a:t>M</a:t>
            </a:r>
            <a:r>
              <a:rPr lang="el-GR" altLang="zh-TW" sz="2000" dirty="0">
                <a:latin typeface="+mn-lt"/>
                <a:ea typeface="新細明體" charset="-120"/>
              </a:rPr>
              <a:t> </a:t>
            </a:r>
            <a:r>
              <a:rPr lang="en-US" altLang="zh-TW" sz="2000" dirty="0">
                <a:latin typeface="+mn-lt"/>
                <a:ea typeface="新細明體" charset="-120"/>
              </a:rPr>
              <a:t>= Slope of the CML </a:t>
            </a:r>
          </a:p>
          <a:p>
            <a:pPr marL="1885950" indent="-1885950" eaLnBrk="1" hangingPunct="1">
              <a:lnSpc>
                <a:spcPct val="99000"/>
              </a:lnSpc>
              <a:spcBef>
                <a:spcPts val="200"/>
              </a:spcBef>
              <a:buFont typeface="Wingdings" pitchFamily="2" charset="2"/>
              <a:buNone/>
              <a:tabLst>
                <a:tab pos="2514600" algn="r"/>
                <a:tab pos="3086100" algn="ctr"/>
                <a:tab pos="3657600" algn="l"/>
              </a:tabLst>
              <a:defRPr/>
            </a:pPr>
            <a:r>
              <a:rPr lang="en-US" altLang="zh-TW" sz="2000" dirty="0">
                <a:latin typeface="+mn-lt"/>
                <a:ea typeface="新細明體" charset="-120"/>
              </a:rPr>
              <a:t>                        = Sharpe ratio for the market portfolio or for all combined portfolios on the CML</a:t>
            </a:r>
          </a:p>
        </p:txBody>
      </p:sp>
      <p:sp>
        <p:nvSpPr>
          <p:cNvPr id="25605" name="矩形 5"/>
          <p:cNvSpPr>
            <a:spLocks noChangeArrowheads="1"/>
          </p:cNvSpPr>
          <p:nvPr/>
        </p:nvSpPr>
        <p:spPr bwMode="auto">
          <a:xfrm>
            <a:off x="6324600" y="3048000"/>
            <a:ext cx="281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9875" indent="-269875"/>
            <a:r>
              <a:rPr lang="en-US" altLang="zh-TW" sz="2000">
                <a:solidFill>
                  <a:srgbClr val="FFFFFF"/>
                </a:solidFill>
                <a:latin typeface="Arial" charset="0"/>
                <a:ea typeface="新細明體" charset="-120"/>
              </a:rPr>
              <a:t>※ Note that the CML is on the </a:t>
            </a:r>
            <a:r>
              <a:rPr lang="en-US" altLang="zh-TW" sz="2000" i="1">
                <a:solidFill>
                  <a:srgbClr val="FFFFFF"/>
                </a:solidFill>
                <a:latin typeface="Arial" charset="0"/>
                <a:ea typeface="新細明體" charset="-120"/>
              </a:rPr>
              <a:t>E</a:t>
            </a:r>
            <a:r>
              <a:rPr lang="en-US" altLang="zh-TW" sz="2000">
                <a:solidFill>
                  <a:srgbClr val="FFFFFF"/>
                </a:solidFill>
                <a:latin typeface="Arial" charset="0"/>
                <a:ea typeface="新細明體" charset="-120"/>
              </a:rPr>
              <a:t>(</a:t>
            </a:r>
            <a:r>
              <a:rPr lang="en-US" altLang="zh-TW" sz="2000" i="1">
                <a:solidFill>
                  <a:srgbClr val="FFFFFF"/>
                </a:solidFill>
                <a:latin typeface="Arial" charset="0"/>
                <a:ea typeface="新細明體" charset="-120"/>
              </a:rPr>
              <a:t>r</a:t>
            </a:r>
            <a:r>
              <a:rPr lang="en-US" altLang="zh-TW" sz="2000">
                <a:solidFill>
                  <a:srgbClr val="FFFFFF"/>
                </a:solidFill>
                <a:latin typeface="Arial" charset="0"/>
                <a:ea typeface="新細明體" charset="-120"/>
              </a:rPr>
              <a:t>)-</a:t>
            </a:r>
            <a:r>
              <a:rPr lang="el-GR" altLang="zh-TW" sz="2000" i="1">
                <a:solidFill>
                  <a:srgbClr val="FFFFFF"/>
                </a:solidFill>
                <a:latin typeface="Arial" charset="0"/>
                <a:ea typeface="新細明體" charset="-120"/>
              </a:rPr>
              <a:t>σ</a:t>
            </a:r>
            <a:r>
              <a:rPr lang="en-US" altLang="zh-TW" sz="2000">
                <a:solidFill>
                  <a:srgbClr val="FFFFFF"/>
                </a:solidFill>
                <a:latin typeface="Arial" charset="0"/>
                <a:ea typeface="新細明體" charset="-120"/>
              </a:rPr>
              <a:t> plane</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351516"/>
            <a:ext cx="4312643" cy="33516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sz="3600" dirty="0">
                <a:ea typeface="新細明體" charset="-120"/>
              </a:rPr>
              <a:t>Expected Returns On Individual Securities</a:t>
            </a:r>
          </a:p>
        </p:txBody>
      </p:sp>
      <p:sp>
        <p:nvSpPr>
          <p:cNvPr id="22531" name="Rectangle 3"/>
          <p:cNvSpPr>
            <a:spLocks noGrp="1" noChangeArrowheads="1"/>
          </p:cNvSpPr>
          <p:nvPr>
            <p:ph type="body" idx="1"/>
          </p:nvPr>
        </p:nvSpPr>
        <p:spPr>
          <a:xfrm>
            <a:off x="304800" y="990600"/>
            <a:ext cx="8686800" cy="5715000"/>
          </a:xfrm>
        </p:spPr>
        <p:txBody>
          <a:bodyPr lIns="90488" tIns="44450" rIns="90488" bIns="44450"/>
          <a:lstStyle/>
          <a:p>
            <a:pPr eaLnBrk="1" hangingPunct="1">
              <a:spcBef>
                <a:spcPts val="400"/>
              </a:spcBef>
              <a:defRPr/>
            </a:pPr>
            <a:r>
              <a:rPr lang="en-US" altLang="zh-TW" sz="3000" dirty="0">
                <a:ea typeface="新細明體" charset="-120"/>
              </a:rPr>
              <a:t>Derive the CAPM in an intuitive way:</a:t>
            </a:r>
          </a:p>
          <a:p>
            <a:pPr lvl="1" eaLnBrk="1" hangingPunct="1">
              <a:spcBef>
                <a:spcPts val="400"/>
              </a:spcBef>
              <a:defRPr/>
            </a:pPr>
            <a:r>
              <a:rPr lang="en-US" altLang="zh-TW" sz="2600" dirty="0">
                <a:ea typeface="新細明體" charset="-120"/>
              </a:rPr>
              <a:t>Since the firm-specific risk can be diversified, investors do not require a risk premium as compensation for bearing it </a:t>
            </a:r>
            <a:r>
              <a:rPr lang="en-US" altLang="zh-TW" sz="2600" dirty="0">
                <a:effectLst/>
                <a:sym typeface="Symbol"/>
              </a:rPr>
              <a:t></a:t>
            </a:r>
            <a:r>
              <a:rPr lang="en-US" altLang="zh-TW" sz="2600" dirty="0">
                <a:ea typeface="新細明體" charset="-120"/>
              </a:rPr>
              <a:t> Investors need to be compensated only for bearing market risk</a:t>
            </a:r>
          </a:p>
          <a:p>
            <a:pPr lvl="2" eaLnBrk="1" hangingPunct="1">
              <a:spcBef>
                <a:spcPts val="400"/>
              </a:spcBef>
              <a:buClr>
                <a:srgbClr val="7B46D0"/>
              </a:buClr>
              <a:defRPr/>
            </a:pPr>
            <a:r>
              <a:rPr lang="en-US" altLang="zh-TW" sz="2200" dirty="0">
                <a:solidFill>
                  <a:srgbClr val="FFFFFF"/>
                </a:solidFill>
                <a:ea typeface="新細明體" charset="-120"/>
              </a:rPr>
              <a:t>The risk premium, defined as the expected return in excess of </a:t>
            </a:r>
            <a:r>
              <a:rPr lang="en-US" altLang="zh-TW" sz="2200" i="1" dirty="0" err="1">
                <a:solidFill>
                  <a:srgbClr val="FFFFFF"/>
                </a:solidFill>
                <a:ea typeface="新細明體" charset="-120"/>
              </a:rPr>
              <a:t>r</a:t>
            </a:r>
            <a:r>
              <a:rPr lang="en-US" altLang="zh-TW" sz="2200" i="1" baseline="-25000" dirty="0" err="1">
                <a:solidFill>
                  <a:srgbClr val="FFFFFF"/>
                </a:solidFill>
                <a:ea typeface="新細明體" charset="-120"/>
              </a:rPr>
              <a:t>f</a:t>
            </a:r>
            <a:r>
              <a:rPr lang="en-US" altLang="zh-TW" sz="2200" dirty="0">
                <a:solidFill>
                  <a:srgbClr val="FFFFFF"/>
                </a:solidFill>
                <a:ea typeface="新細明體" charset="-120"/>
              </a:rPr>
              <a:t> , reflect the compensation for securities holders</a:t>
            </a:r>
          </a:p>
          <a:p>
            <a:pPr lvl="1" eaLnBrk="1" hangingPunct="1">
              <a:spcBef>
                <a:spcPts val="400"/>
              </a:spcBef>
              <a:defRPr/>
            </a:pPr>
            <a:r>
              <a:rPr lang="en-US" altLang="zh-TW" sz="2600" dirty="0">
                <a:ea typeface="新細明體" charset="-120"/>
              </a:rPr>
              <a:t>Since the market risk of an asset is measured by its beta, it is reasonable that the risk premium of an asset should be proportional to its beta</a:t>
            </a:r>
          </a:p>
          <a:p>
            <a:pPr lvl="1" eaLnBrk="1" hangingPunct="1">
              <a:spcBef>
                <a:spcPts val="400"/>
              </a:spcBef>
              <a:defRPr/>
            </a:pPr>
            <a:r>
              <a:rPr lang="en-US" altLang="zh-TW" sz="2600" dirty="0">
                <a:ea typeface="新細明體" charset="-120"/>
              </a:rPr>
              <a:t>In the equilibrium, the ratio of risk premium to beta should be the same for any two securities or portfolios (including the market portfolio)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381000" y="990600"/>
            <a:ext cx="8458200" cy="5867400"/>
          </a:xfrm>
        </p:spPr>
        <p:txBody>
          <a:bodyPr/>
          <a:lstStyle/>
          <a:p>
            <a:pPr lvl="1" eaLnBrk="1" hangingPunct="1">
              <a:spcBef>
                <a:spcPts val="300"/>
              </a:spcBef>
              <a:defRPr/>
            </a:pPr>
            <a:r>
              <a:rPr lang="en-US" altLang="zh-TW" sz="2600" dirty="0">
                <a:ea typeface="新細明體" charset="-120"/>
              </a:rPr>
              <a:t>Therefore, for all securities and the market portfolio,</a:t>
            </a:r>
          </a:p>
          <a:p>
            <a:pPr lvl="1" eaLnBrk="1" hangingPunct="1">
              <a:spcBef>
                <a:spcPts val="300"/>
              </a:spcBef>
              <a:defRPr/>
            </a:pPr>
            <a:endParaRPr lang="en-US" altLang="zh-TW" dirty="0">
              <a:ea typeface="新細明體" charset="-120"/>
            </a:endParaRPr>
          </a:p>
          <a:p>
            <a:pPr lvl="1" eaLnBrk="1" hangingPunct="1">
              <a:spcBef>
                <a:spcPts val="300"/>
              </a:spcBef>
              <a:defRPr/>
            </a:pPr>
            <a:endParaRPr lang="en-US" altLang="zh-TW" dirty="0">
              <a:ea typeface="新細明體" charset="-120"/>
            </a:endParaRPr>
          </a:p>
          <a:p>
            <a:pPr lvl="1" eaLnBrk="1" hangingPunct="1">
              <a:spcBef>
                <a:spcPts val="300"/>
              </a:spcBef>
              <a:defRPr/>
            </a:pPr>
            <a:endParaRPr lang="en-US" altLang="zh-TW" sz="800" dirty="0">
              <a:ea typeface="新細明體" charset="-120"/>
            </a:endParaRPr>
          </a:p>
          <a:p>
            <a:pPr marL="809625" lvl="1" indent="-352425" eaLnBrk="1" hangingPunct="1">
              <a:spcBef>
                <a:spcPts val="300"/>
              </a:spcBef>
              <a:buNone/>
              <a:defRPr/>
            </a:pPr>
            <a:r>
              <a:rPr lang="en-US" altLang="zh-TW" sz="2200" dirty="0">
                <a:ea typeface="新細明體" charset="-120"/>
              </a:rPr>
              <a:t>※</a:t>
            </a:r>
            <a:r>
              <a:rPr lang="zh-TW" altLang="en-US" sz="2200" dirty="0">
                <a:ea typeface="新細明體" charset="-120"/>
              </a:rPr>
              <a:t> </a:t>
            </a:r>
            <a:r>
              <a:rPr lang="en-US" altLang="zh-TW" sz="2200" dirty="0">
                <a:ea typeface="新細明體" charset="-120"/>
              </a:rPr>
              <a:t>Competition among investors for pursuing the securities with higher risk premiums and smaller betas results in the above equation</a:t>
            </a:r>
          </a:p>
          <a:p>
            <a:pPr lvl="1" eaLnBrk="1" hangingPunct="1">
              <a:spcBef>
                <a:spcPts val="300"/>
              </a:spcBef>
              <a:defRPr/>
            </a:pPr>
            <a:r>
              <a:rPr lang="en-US" altLang="zh-TW" sz="2600" dirty="0">
                <a:ea typeface="新細明體" charset="-120"/>
              </a:rPr>
              <a:t>The CAPM’s expected return-beta relationship</a:t>
            </a:r>
            <a:r>
              <a:rPr lang="zh-TW" altLang="en-US" sz="2600" dirty="0">
                <a:ea typeface="新細明體" charset="-120"/>
              </a:rPr>
              <a:t> </a:t>
            </a:r>
            <a:r>
              <a:rPr lang="en-US" altLang="zh-TW" sz="2600" dirty="0">
                <a:ea typeface="新細明體" charset="-120"/>
              </a:rPr>
              <a:t>for any security (except the market portfolio)</a:t>
            </a:r>
          </a:p>
          <a:p>
            <a:pPr marL="457200" lvl="1" indent="0" eaLnBrk="1" hangingPunct="1">
              <a:spcBef>
                <a:spcPts val="300"/>
              </a:spcBef>
              <a:buNone/>
              <a:defRPr/>
            </a:pPr>
            <a:r>
              <a:rPr lang="en-US" altLang="zh-TW" dirty="0">
                <a:ea typeface="新細明體" charset="-120"/>
              </a:rPr>
              <a:t>                                      or</a:t>
            </a:r>
          </a:p>
          <a:p>
            <a:pPr marL="457200" lvl="1" indent="0" eaLnBrk="1" hangingPunct="1">
              <a:lnSpc>
                <a:spcPts val="1200"/>
              </a:lnSpc>
              <a:spcBef>
                <a:spcPts val="300"/>
              </a:spcBef>
              <a:buNone/>
              <a:defRPr/>
            </a:pPr>
            <a:r>
              <a:rPr lang="en-US" altLang="zh-TW" dirty="0">
                <a:ea typeface="新細明體" charset="-120"/>
              </a:rPr>
              <a:t> </a:t>
            </a:r>
          </a:p>
          <a:p>
            <a:pPr marL="809625" lvl="1" indent="-352425" eaLnBrk="1" hangingPunct="1">
              <a:spcBef>
                <a:spcPts val="300"/>
              </a:spcBef>
              <a:buNone/>
              <a:defRPr/>
            </a:pPr>
            <a:r>
              <a:rPr lang="en-US" altLang="zh-TW" sz="2200" dirty="0">
                <a:ea typeface="新細明體"/>
              </a:rPr>
              <a:t>※</a:t>
            </a:r>
            <a:r>
              <a:rPr lang="zh-TW" altLang="en-US" sz="2200" dirty="0">
                <a:ea typeface="新細明體"/>
              </a:rPr>
              <a:t> </a:t>
            </a:r>
            <a:r>
              <a:rPr lang="en-US" altLang="zh-TW" sz="2200" dirty="0">
                <a:ea typeface="新細明體"/>
              </a:rPr>
              <a:t>Recall the theoretical risk premium of the market portfolio is</a:t>
            </a:r>
          </a:p>
          <a:p>
            <a:pPr marL="809625" lvl="1" indent="-352425" eaLnBrk="1" hangingPunct="1">
              <a:lnSpc>
                <a:spcPts val="4000"/>
              </a:lnSpc>
              <a:spcBef>
                <a:spcPts val="300"/>
              </a:spcBef>
              <a:buNone/>
              <a:defRPr/>
            </a:pPr>
            <a:endParaRPr lang="en-US" altLang="zh-TW" sz="2200" dirty="0">
              <a:ea typeface="新細明體"/>
            </a:endParaRPr>
          </a:p>
          <a:p>
            <a:pPr marL="809625" lvl="1" indent="0" eaLnBrk="1" hangingPunct="1">
              <a:spcBef>
                <a:spcPts val="300"/>
              </a:spcBef>
              <a:buNone/>
              <a:defRPr/>
            </a:pPr>
            <a:r>
              <a:rPr lang="en-US" altLang="zh-TW" sz="2200" dirty="0">
                <a:ea typeface="新細明體"/>
              </a:rPr>
              <a:t>where </a:t>
            </a:r>
            <a:r>
              <a:rPr lang="en-US" altLang="zh-TW" sz="2200" i="1" dirty="0">
                <a:ea typeface="新細明體"/>
              </a:rPr>
              <a:t>A</a:t>
            </a:r>
            <a:r>
              <a:rPr lang="en-US" altLang="zh-TW" sz="2200" dirty="0">
                <a:ea typeface="新細明體"/>
              </a:rPr>
              <a:t> is the risk aversion coefficient of the representative investor</a:t>
            </a:r>
            <a:endParaRPr lang="en-US" altLang="zh-TW" sz="2200" dirty="0">
              <a:ea typeface="新細明體" charset="-120"/>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1044657177"/>
              </p:ext>
            </p:extLst>
          </p:nvPr>
        </p:nvGraphicFramePr>
        <p:xfrm>
          <a:off x="2047875" y="1524000"/>
          <a:ext cx="4467225" cy="914400"/>
        </p:xfrm>
        <a:graphic>
          <a:graphicData uri="http://schemas.openxmlformats.org/presentationml/2006/ole">
            <mc:AlternateContent xmlns:mc="http://schemas.openxmlformats.org/markup-compatibility/2006">
              <mc:Choice xmlns:v="urn:schemas-microsoft-com:vml" Requires="v">
                <p:oleObj spid="_x0000_s15020" name="Equation" r:id="rId3" imgW="2234880" imgH="457200" progId="Equation.DSMT4">
                  <p:embed/>
                </p:oleObj>
              </mc:Choice>
              <mc:Fallback>
                <p:oleObj name="Equation" r:id="rId3" imgW="223488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524000"/>
                        <a:ext cx="4467225" cy="914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8"/>
          <p:cNvGraphicFramePr>
            <a:graphicFrameLocks noChangeAspect="1"/>
          </p:cNvGraphicFramePr>
          <p:nvPr>
            <p:extLst>
              <p:ext uri="{D42A27DB-BD31-4B8C-83A1-F6EECF244321}">
                <p14:modId xmlns:p14="http://schemas.microsoft.com/office/powerpoint/2010/main" val="389460619"/>
              </p:ext>
            </p:extLst>
          </p:nvPr>
        </p:nvGraphicFramePr>
        <p:xfrm>
          <a:off x="1350963" y="4470400"/>
          <a:ext cx="3221037" cy="482600"/>
        </p:xfrm>
        <a:graphic>
          <a:graphicData uri="http://schemas.openxmlformats.org/presentationml/2006/ole">
            <mc:AlternateContent xmlns:mc="http://schemas.openxmlformats.org/markup-compatibility/2006">
              <mc:Choice xmlns:v="urn:schemas-microsoft-com:vml" Requires="v">
                <p:oleObj spid="_x0000_s15021" name="Equation" r:id="rId5" imgW="1612800" imgH="241200" progId="Equation.DSMT4">
                  <p:embed/>
                </p:oleObj>
              </mc:Choice>
              <mc:Fallback>
                <p:oleObj name="Equation" r:id="rId5" imgW="1612800" imgH="241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963" y="4470400"/>
                        <a:ext cx="3221037" cy="482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61521164"/>
              </p:ext>
            </p:extLst>
          </p:nvPr>
        </p:nvGraphicFramePr>
        <p:xfrm>
          <a:off x="5105400" y="4445000"/>
          <a:ext cx="3221037" cy="482600"/>
        </p:xfrm>
        <a:graphic>
          <a:graphicData uri="http://schemas.openxmlformats.org/presentationml/2006/ole">
            <mc:AlternateContent xmlns:mc="http://schemas.openxmlformats.org/markup-compatibility/2006">
              <mc:Choice xmlns:v="urn:schemas-microsoft-com:vml" Requires="v">
                <p:oleObj spid="_x0000_s15022" name="Equation" r:id="rId7" imgW="1612800" imgH="241200" progId="Equation.DSMT4">
                  <p:embed/>
                </p:oleObj>
              </mc:Choice>
              <mc:Fallback>
                <p:oleObj name="Equation" r:id="rId7" imgW="1612800" imgH="241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445000"/>
                        <a:ext cx="3221037" cy="482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sz="3600" dirty="0">
                <a:ea typeface="新細明體" charset="-120"/>
              </a:rPr>
              <a:t>Expected Returns On Individual Securities</a:t>
            </a:r>
          </a:p>
        </p:txBody>
      </p:sp>
      <p:graphicFrame>
        <p:nvGraphicFramePr>
          <p:cNvPr id="2" name="物件 1"/>
          <p:cNvGraphicFramePr>
            <a:graphicFrameLocks noChangeAspect="1"/>
          </p:cNvGraphicFramePr>
          <p:nvPr>
            <p:extLst>
              <p:ext uri="{D42A27DB-BD31-4B8C-83A1-F6EECF244321}">
                <p14:modId xmlns:p14="http://schemas.microsoft.com/office/powerpoint/2010/main" val="906944433"/>
              </p:ext>
            </p:extLst>
          </p:nvPr>
        </p:nvGraphicFramePr>
        <p:xfrm>
          <a:off x="3657600" y="5486400"/>
          <a:ext cx="2249487" cy="510138"/>
        </p:xfrm>
        <a:graphic>
          <a:graphicData uri="http://schemas.openxmlformats.org/presentationml/2006/ole">
            <mc:AlternateContent xmlns:mc="http://schemas.openxmlformats.org/markup-compatibility/2006">
              <mc:Choice xmlns:v="urn:schemas-microsoft-com:vml" Requires="v">
                <p:oleObj spid="_x0000_s15023" name="Equation" r:id="rId9" imgW="1117440" imgH="253800" progId="Equation.DSMT4">
                  <p:embed/>
                </p:oleObj>
              </mc:Choice>
              <mc:Fallback>
                <p:oleObj name="Equation" r:id="rId9" imgW="1117440" imgH="253800" progId="Equation.DSMT4">
                  <p:embed/>
                  <p:pic>
                    <p:nvPicPr>
                      <p:cNvPr id="0" name="Object 8"/>
                      <p:cNvPicPr>
                        <a:picLocks noChangeAspect="1" noChangeArrowheads="1"/>
                      </p:cNvPicPr>
                      <p:nvPr/>
                    </p:nvPicPr>
                    <p:blipFill>
                      <a:blip r:embed="rId10"/>
                      <a:srcRect/>
                      <a:stretch>
                        <a:fillRect/>
                      </a:stretch>
                    </p:blipFill>
                    <p:spPr bwMode="auto">
                      <a:xfrm>
                        <a:off x="3657600" y="5486400"/>
                        <a:ext cx="2249487" cy="5101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228600" y="990600"/>
            <a:ext cx="8763000" cy="2971800"/>
          </a:xfrm>
        </p:spPr>
        <p:txBody>
          <a:bodyPr/>
          <a:lstStyle/>
          <a:p>
            <a:pPr eaLnBrk="1" hangingPunct="1">
              <a:defRPr/>
            </a:pPr>
            <a:r>
              <a:rPr lang="en-US" altLang="zh-TW" sz="3000" dirty="0">
                <a:ea typeface="新細明體" charset="-120"/>
              </a:rPr>
              <a:t>Since the expected return-beta relationship according to the CAPM is linear and holds not only for ALL INDIVIDUAL ASSETS but also for ANY PORTFOLIO, the beta of a portfolio is simply the weighted average of the betas of the assets in the portfolio</a:t>
            </a:r>
          </a:p>
          <a:p>
            <a:pPr marL="0" indent="0" eaLnBrk="1" hangingPunct="1">
              <a:buNone/>
              <a:defRPr/>
            </a:pPr>
            <a:endParaRPr lang="en-US" altLang="zh-TW" sz="3000" dirty="0">
              <a:ea typeface="新細明體" charset="-120"/>
            </a:endParaRPr>
          </a:p>
        </p:txBody>
      </p:sp>
      <p:sp>
        <p:nvSpPr>
          <p:cNvPr id="28675" name="Rectangle 2"/>
          <p:cNvSpPr>
            <a:spLocks noGrp="1" noChangeArrowheads="1"/>
          </p:cNvSpPr>
          <p:nvPr>
            <p:ph type="title"/>
          </p:nvPr>
        </p:nvSpPr>
        <p:spPr>
          <a:xfrm>
            <a:off x="0" y="152400"/>
            <a:ext cx="9144000" cy="685800"/>
          </a:xfrm>
          <a:noFill/>
        </p:spPr>
        <p:txBody>
          <a:bodyPr lIns="90488" tIns="44450" rIns="90488" bIns="44450" anchor="b"/>
          <a:lstStyle/>
          <a:p>
            <a:pPr eaLnBrk="1" hangingPunct="1"/>
            <a:r>
              <a:rPr lang="en-US" altLang="zh-TW" sz="3600">
                <a:ea typeface="新細明體" charset="-120"/>
              </a:rPr>
              <a:t>Expected Returns On Portfolios</a:t>
            </a:r>
          </a:p>
        </p:txBody>
      </p:sp>
      <p:graphicFrame>
        <p:nvGraphicFramePr>
          <p:cNvPr id="11" name="表格 10"/>
          <p:cNvGraphicFramePr>
            <a:graphicFrameLocks noGrp="1"/>
          </p:cNvGraphicFramePr>
          <p:nvPr>
            <p:extLst>
              <p:ext uri="{D42A27DB-BD31-4B8C-83A1-F6EECF244321}">
                <p14:modId xmlns:p14="http://schemas.microsoft.com/office/powerpoint/2010/main" val="3085954600"/>
              </p:ext>
            </p:extLst>
          </p:nvPr>
        </p:nvGraphicFramePr>
        <p:xfrm>
          <a:off x="685800" y="3962401"/>
          <a:ext cx="7772400" cy="2468930"/>
        </p:xfrm>
        <a:graphic>
          <a:graphicData uri="http://schemas.openxmlformats.org/drawingml/2006/table">
            <a:tbl>
              <a:tblPr/>
              <a:tblGrid>
                <a:gridCol w="1943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333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Assets</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rgbClr val="FFFFFF"/>
                          </a:solidFill>
                          <a:effectLst/>
                          <a:latin typeface="Arial" charset="0"/>
                          <a:ea typeface="新細明體" charset="-120"/>
                        </a:rPr>
                        <a:t>Portfolio Weight</a:t>
                      </a:r>
                      <a:endParaRPr kumimoji="0" lang="zh-TW" altLang="en-US" sz="1800" b="1" i="0" u="none" strike="noStrike" cap="none" normalizeH="0" baseline="0" dirty="0">
                        <a:ln>
                          <a:noFill/>
                        </a:ln>
                        <a:solidFill>
                          <a:srgbClr val="FFFFFF"/>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Arial" charset="0"/>
                          <a:ea typeface="新細明體" charset="-120"/>
                        </a:rPr>
                        <a:t>Beta</a:t>
                      </a:r>
                      <a:endParaRPr kumimoji="0" lang="zh-TW" altLang="en-US" sz="1800" b="1" i="0" u="none" strike="noStrike" cap="none" normalizeH="0" baseline="0">
                        <a:ln>
                          <a:noFill/>
                        </a:ln>
                        <a:solidFill>
                          <a:srgbClr val="FFFFFF"/>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a:ln>
                            <a:noFill/>
                          </a:ln>
                          <a:solidFill>
                            <a:srgbClr val="FFFFFF"/>
                          </a:solidFill>
                          <a:effectLst/>
                          <a:latin typeface="Arial" charset="0"/>
                          <a:ea typeface="新細明體" charset="-120"/>
                        </a:rPr>
                        <a:t>Risk Premium</a:t>
                      </a:r>
                      <a:endParaRPr kumimoji="0" lang="zh-TW" altLang="en-US" sz="1800" b="1" i="0" u="none" strike="noStrike" cap="none" normalizeH="0" baseline="0">
                        <a:ln>
                          <a:noFill/>
                        </a:ln>
                        <a:solidFill>
                          <a:srgbClr val="FFFFFF"/>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04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Microsoft</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0.5</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1.2</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9% </a:t>
                      </a:r>
                      <a:r>
                        <a:rPr kumimoji="0" lang="en-US" altLang="zh-TW" sz="1200" b="0" i="0" u="none" strike="noStrike" cap="none" normalizeH="0" baseline="0" dirty="0">
                          <a:ln>
                            <a:noFill/>
                          </a:ln>
                          <a:solidFill>
                            <a:srgbClr val="000080"/>
                          </a:solidFill>
                          <a:effectLst/>
                          <a:latin typeface="Arial" charset="0"/>
                          <a:ea typeface="新細明體" charset="-120"/>
                        </a:rPr>
                        <a:t>(=1.2*7.5%)</a:t>
                      </a:r>
                      <a:endParaRPr kumimoji="0" lang="zh-TW" altLang="en-US" sz="12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304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Con Edison</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0.3</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0.8</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6% </a:t>
                      </a:r>
                      <a:r>
                        <a:rPr kumimoji="0" lang="en-US" altLang="zh-TW" sz="1200" b="0" i="0" u="none" strike="noStrike" cap="none" normalizeH="0" baseline="0">
                          <a:ln>
                            <a:noFill/>
                          </a:ln>
                          <a:solidFill>
                            <a:srgbClr val="000080"/>
                          </a:solidFill>
                          <a:effectLst/>
                          <a:latin typeface="Arial" charset="0"/>
                          <a:ea typeface="新細明體" charset="-120"/>
                        </a:rPr>
                        <a:t>(=0.8*7.5%)</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r h="304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Gold</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0.2</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0</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0% </a:t>
                      </a:r>
                      <a:r>
                        <a:rPr kumimoji="0" lang="en-US" altLang="zh-TW" sz="1200" b="0" i="0" u="none" strike="noStrike" cap="none" normalizeH="0" baseline="0">
                          <a:ln>
                            <a:noFill/>
                          </a:ln>
                          <a:solidFill>
                            <a:srgbClr val="000080"/>
                          </a:solidFill>
                          <a:effectLst/>
                          <a:latin typeface="Arial" charset="0"/>
                          <a:ea typeface="新細明體" charset="-120"/>
                        </a:rPr>
                        <a:t>(=0*7.5%)</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3"/>
                  </a:ext>
                </a:extLst>
              </a:tr>
              <a:tr h="6095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80"/>
                          </a:solidFill>
                          <a:effectLst/>
                          <a:latin typeface="Arial" charset="0"/>
                          <a:ea typeface="新細明體" charset="-120"/>
                        </a:rPr>
                        <a:t>Portfolio </a:t>
                      </a:r>
                      <a:endParaRPr kumimoji="0" lang="zh-TW" altLang="en-US" sz="1800" b="0" i="0" u="none" strike="noStrike" cap="none" normalizeH="0" baseline="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1</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0.84 </a:t>
                      </a:r>
                      <a:r>
                        <a:rPr kumimoji="0" lang="en-US" altLang="zh-TW" sz="1200" b="0" i="0" u="none" strike="noStrike" cap="none" normalizeH="0" baseline="0" dirty="0">
                          <a:ln>
                            <a:noFill/>
                          </a:ln>
                          <a:solidFill>
                            <a:srgbClr val="000080"/>
                          </a:solidFill>
                          <a:effectLst/>
                          <a:latin typeface="Arial" charset="0"/>
                          <a:ea typeface="新細明體" charset="-120"/>
                        </a:rPr>
                        <a:t>(=0.5*1.2+0.3*0.8+0.2*0)</a:t>
                      </a:r>
                      <a:endParaRPr kumimoji="0" lang="zh-TW" altLang="en-US" sz="12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rgbClr val="000080"/>
                          </a:solidFill>
                          <a:effectLst/>
                          <a:latin typeface="Arial" charset="0"/>
                          <a:ea typeface="新細明體" charset="-120"/>
                        </a:rPr>
                        <a:t>6.3% </a:t>
                      </a:r>
                      <a:r>
                        <a:rPr kumimoji="0" lang="en-US" altLang="zh-TW" sz="1200" b="0" i="0" u="none" strike="noStrike" cap="none" normalizeH="0" baseline="0" dirty="0">
                          <a:ln>
                            <a:noFill/>
                          </a:ln>
                          <a:solidFill>
                            <a:srgbClr val="000080"/>
                          </a:solidFill>
                          <a:effectLst/>
                          <a:latin typeface="Arial" charset="0"/>
                          <a:ea typeface="新細明體" charset="-120"/>
                        </a:rPr>
                        <a:t>(=0.5*9%+0.3*6%+0.2*0%)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a:ln>
                            <a:noFill/>
                          </a:ln>
                          <a:solidFill>
                            <a:srgbClr val="000080"/>
                          </a:solidFill>
                          <a:effectLst/>
                          <a:latin typeface="Arial" charset="0"/>
                          <a:ea typeface="新細明體" charset="-120"/>
                        </a:rPr>
                        <a:t>(=0.84*7.5%)</a:t>
                      </a:r>
                      <a:endParaRPr kumimoji="0" lang="zh-TW" altLang="en-US" sz="1800" b="0" i="0" u="none" strike="noStrike" cap="none" normalizeH="0" baseline="0" dirty="0">
                        <a:ln>
                          <a:noFill/>
                        </a:ln>
                        <a:solidFill>
                          <a:srgbClr val="000080"/>
                        </a:solidFill>
                        <a:effectLst/>
                        <a:latin typeface="Arial" charset="0"/>
                        <a:ea typeface="新細明體" charset="-12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762000"/>
          </a:xfrm>
          <a:noFill/>
        </p:spPr>
        <p:txBody>
          <a:bodyPr lIns="90488" tIns="44450" rIns="90488" bIns="44450" anchor="b"/>
          <a:lstStyle/>
          <a:p>
            <a:pPr eaLnBrk="1" hangingPunct="1"/>
            <a:r>
              <a:rPr lang="en-US" altLang="zh-TW" sz="3800">
                <a:ea typeface="新細明體" charset="-120"/>
              </a:rPr>
              <a:t>Security Market Line (SML) Relationships</a:t>
            </a:r>
          </a:p>
        </p:txBody>
      </p:sp>
      <p:sp>
        <p:nvSpPr>
          <p:cNvPr id="24579" name="Rectangle 3"/>
          <p:cNvSpPr>
            <a:spLocks noGrp="1" noChangeArrowheads="1"/>
          </p:cNvSpPr>
          <p:nvPr>
            <p:ph type="body" idx="1"/>
          </p:nvPr>
        </p:nvSpPr>
        <p:spPr>
          <a:xfrm>
            <a:off x="990600" y="1447800"/>
            <a:ext cx="7696200" cy="5105400"/>
          </a:xfrm>
        </p:spPr>
        <p:txBody>
          <a:bodyPr lIns="90488" tIns="44450" rIns="90488" bIns="44450"/>
          <a:lstStyle/>
          <a:p>
            <a:pPr eaLnBrk="1" hangingPunct="1">
              <a:buNone/>
              <a:defRPr/>
            </a:pPr>
            <a:r>
              <a:rPr lang="en-US" altLang="zh-TW" sz="3000" dirty="0">
                <a:ea typeface="新細明體" charset="-120"/>
              </a:rPr>
              <a:t>           </a:t>
            </a:r>
            <a:r>
              <a:rPr lang="en-US" altLang="zh-TW" sz="3000" i="1" dirty="0">
                <a:sym typeface="Symbol"/>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i</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baseline="-25000" dirty="0">
                <a:ea typeface="新細明體" charset="-120"/>
              </a:rPr>
              <a:t> </a:t>
            </a:r>
            <a:r>
              <a:rPr lang="en-US" altLang="zh-TW" sz="3000" dirty="0">
                <a:ea typeface="新細明體" charset="-120"/>
              </a:rPr>
              <a:t>+ </a:t>
            </a:r>
            <a:r>
              <a:rPr lang="el-GR" altLang="zh-TW" sz="3000" i="1" dirty="0">
                <a:ea typeface="新細明體" charset="-120"/>
              </a:rPr>
              <a:t>β</a:t>
            </a:r>
            <a:r>
              <a:rPr lang="en-US" altLang="zh-TW" sz="3000" i="1" baseline="-25000" dirty="0" err="1">
                <a:ea typeface="新細明體" charset="-120"/>
              </a:rPr>
              <a:t>i</a:t>
            </a:r>
            <a:r>
              <a:rPr lang="en-US" altLang="zh-TW" sz="3000" i="1" dirty="0">
                <a:ea typeface="新細明體" charset="-120"/>
              </a:rPr>
              <a:t> </a:t>
            </a:r>
            <a:r>
              <a:rPr lang="en-US" altLang="zh-TW" sz="3000" dirty="0">
                <a:ea typeface="新細明體" charset="-120"/>
              </a:rPr>
              <a:t>[</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dirty="0">
                <a:ea typeface="新細明體" charset="-120"/>
              </a:rPr>
              <a:t>]</a:t>
            </a:r>
          </a:p>
          <a:p>
            <a:pPr eaLnBrk="1" hangingPunct="1">
              <a:buNone/>
              <a:defRPr/>
            </a:pPr>
            <a:r>
              <a:rPr lang="en-US" altLang="zh-TW" sz="3000" dirty="0">
                <a:ea typeface="新細明體" charset="-120"/>
              </a:rPr>
              <a:t>              </a:t>
            </a:r>
            <a:r>
              <a:rPr lang="zh-TW" altLang="en-US" sz="3000" dirty="0">
                <a:ea typeface="新細明體" charset="-120"/>
              </a:rPr>
              <a:t> </a:t>
            </a:r>
            <a:r>
              <a:rPr lang="el-GR" altLang="zh-TW" sz="3000" i="1" dirty="0">
                <a:ea typeface="新細明體" charset="-120"/>
              </a:rPr>
              <a:t>β</a:t>
            </a:r>
            <a:r>
              <a:rPr lang="en-US" altLang="zh-TW" sz="3000" i="1" baseline="-25000" dirty="0" err="1">
                <a:ea typeface="新細明體" charset="-120"/>
              </a:rPr>
              <a:t>i</a:t>
            </a:r>
            <a:r>
              <a:rPr lang="en-US" altLang="zh-TW" sz="3000" dirty="0">
                <a:ea typeface="新細明體" charset="-120"/>
              </a:rPr>
              <a:t> = </a:t>
            </a:r>
            <a:r>
              <a:rPr lang="en-US" altLang="zh-TW" sz="3000" dirty="0" err="1">
                <a:ea typeface="新細明體" charset="-120"/>
              </a:rPr>
              <a:t>cov</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i</a:t>
            </a:r>
            <a:r>
              <a:rPr lang="en-US" altLang="zh-TW" sz="3000" dirty="0" err="1">
                <a:ea typeface="新細明體" charset="-120"/>
              </a:rPr>
              <a:t>,</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 </a:t>
            </a:r>
            <a:r>
              <a:rPr lang="en-US" altLang="zh-TW" sz="3000" dirty="0" err="1">
                <a:ea typeface="新細明體" charset="-120"/>
              </a:rPr>
              <a:t>var</a:t>
            </a:r>
            <a:r>
              <a:rPr lang="en-US" altLang="zh-TW" sz="3000" dirty="0">
                <a:ea typeface="新細明體" charset="-120"/>
              </a:rPr>
              <a:t>(</a:t>
            </a:r>
            <a:r>
              <a:rPr lang="en-US" altLang="zh-TW" sz="3000" i="1" dirty="0">
                <a:ea typeface="新細明體" charset="-120"/>
              </a:rPr>
              <a:t>R</a:t>
            </a:r>
            <a:r>
              <a:rPr lang="en-US" altLang="zh-TW" sz="3000" i="1" baseline="-25000" dirty="0">
                <a:ea typeface="新細明體" charset="-120"/>
              </a:rPr>
              <a:t>M</a:t>
            </a:r>
            <a:r>
              <a:rPr lang="en-US" altLang="zh-TW" sz="3000" dirty="0">
                <a:ea typeface="新細明體" charset="-120"/>
              </a:rPr>
              <a:t>)</a:t>
            </a:r>
            <a:endParaRPr lang="en-US" altLang="zh-TW" sz="3000" baseline="30000" dirty="0">
              <a:ea typeface="新細明體" charset="-120"/>
            </a:endParaRPr>
          </a:p>
          <a:p>
            <a:pPr eaLnBrk="1" hangingPunct="1">
              <a:buFont typeface="Wingdings" pitchFamily="2" charset="2"/>
              <a:buNone/>
              <a:defRPr/>
            </a:pPr>
            <a:r>
              <a:rPr lang="en-US" altLang="zh-TW" sz="3000" dirty="0">
                <a:ea typeface="新細明體" charset="-120"/>
              </a:rPr>
              <a:t>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baseline="-25000" dirty="0">
                <a:ea typeface="新細明體" charset="-120"/>
              </a:rPr>
              <a:t>   </a:t>
            </a:r>
            <a:r>
              <a:rPr lang="en-US" altLang="zh-TW" sz="3000" dirty="0">
                <a:ea typeface="新細明體" charset="-120"/>
              </a:rPr>
              <a:t>=</a:t>
            </a:r>
            <a:r>
              <a:rPr lang="en-US" altLang="zh-TW" sz="3000" baseline="-25000" dirty="0">
                <a:ea typeface="新細明體" charset="-120"/>
              </a:rPr>
              <a:t>  </a:t>
            </a:r>
            <a:r>
              <a:rPr lang="en-US" altLang="zh-TW" sz="3000" dirty="0">
                <a:ea typeface="新細明體" charset="-120"/>
              </a:rPr>
              <a:t>market risk premium  </a:t>
            </a:r>
          </a:p>
          <a:p>
            <a:pPr eaLnBrk="1" hangingPunct="1">
              <a:buFont typeface="Wingdings" pitchFamily="2" charset="2"/>
              <a:buNone/>
              <a:defRPr/>
            </a:pPr>
            <a:endParaRPr lang="en-US" altLang="zh-TW" sz="3000" dirty="0">
              <a:ea typeface="新細明體" charset="-120"/>
            </a:endParaRPr>
          </a:p>
          <a:p>
            <a:pPr eaLnBrk="1" hangingPunct="1">
              <a:buFont typeface="Wingdings" pitchFamily="2" charset="2"/>
              <a:buNone/>
              <a:defRPr/>
            </a:pPr>
            <a:endParaRPr lang="en-US" altLang="zh-TW" sz="3000" dirty="0">
              <a:ea typeface="新細明體" charset="-120"/>
            </a:endParaRPr>
          </a:p>
          <a:p>
            <a:pPr eaLnBrk="1" hangingPunct="1">
              <a:buFont typeface="Wingdings" pitchFamily="2" charset="2"/>
              <a:buNone/>
              <a:defRPr/>
            </a:pPr>
            <a:r>
              <a:rPr lang="en-US" altLang="zh-TW" sz="3000" dirty="0">
                <a:ea typeface="新細明體" charset="-120"/>
              </a:rPr>
              <a:t>For example: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dirty="0">
                <a:ea typeface="新細明體" charset="-120"/>
              </a:rPr>
              <a:t> = 8% and </a:t>
            </a:r>
            <a:r>
              <a:rPr lang="en-US" altLang="zh-TW" sz="3000" i="1" dirty="0" err="1">
                <a:ea typeface="新細明體" charset="-120"/>
              </a:rPr>
              <a:t>r</a:t>
            </a:r>
            <a:r>
              <a:rPr lang="en-US" altLang="zh-TW" sz="3000" i="1" baseline="-25000" dirty="0" err="1">
                <a:ea typeface="新細明體" charset="-120"/>
              </a:rPr>
              <a:t>f</a:t>
            </a:r>
            <a:r>
              <a:rPr lang="en-US" altLang="zh-TW" sz="3000" baseline="-25000" dirty="0">
                <a:ea typeface="新細明體" charset="-120"/>
              </a:rPr>
              <a:t> </a:t>
            </a:r>
            <a:r>
              <a:rPr lang="en-US" altLang="zh-TW" sz="3000" dirty="0">
                <a:ea typeface="新細明體" charset="-120"/>
              </a:rPr>
              <a:t>= 3%</a:t>
            </a:r>
          </a:p>
          <a:p>
            <a:pPr eaLnBrk="1" hangingPunct="1">
              <a:buNone/>
              <a:defRPr/>
            </a:pPr>
            <a:r>
              <a:rPr lang="el-GR" altLang="zh-TW" sz="3000" i="1" dirty="0">
                <a:ea typeface="新細明體" charset="-120"/>
              </a:rPr>
              <a:t>β</a:t>
            </a:r>
            <a:r>
              <a:rPr lang="en-US" altLang="zh-TW" sz="3000" i="1" baseline="-25000" dirty="0">
                <a:ea typeface="新細明體" charset="-120"/>
              </a:rPr>
              <a:t>x</a:t>
            </a:r>
            <a:r>
              <a:rPr lang="en-US" altLang="zh-TW" sz="3000" baseline="-25000" dirty="0">
                <a:ea typeface="新細明體" charset="-120"/>
              </a:rPr>
              <a:t> </a:t>
            </a:r>
            <a:r>
              <a:rPr lang="en-US" altLang="zh-TW" sz="3000" dirty="0">
                <a:ea typeface="新細明體" charset="-120"/>
              </a:rPr>
              <a:t>= 1.25 </a:t>
            </a:r>
            <a:r>
              <a:rPr lang="en-US" sz="3000" dirty="0">
                <a:sym typeface="Symbol"/>
              </a:rPr>
              <a:t> </a:t>
            </a:r>
            <a:r>
              <a:rPr lang="en-US" sz="3000" i="1" dirty="0">
                <a:sym typeface="Symbol"/>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x</a:t>
            </a:r>
            <a:r>
              <a:rPr lang="en-US" altLang="zh-TW" sz="3000" dirty="0">
                <a:ea typeface="新細明體" charset="-120"/>
              </a:rPr>
              <a:t>) = 3% + 1.25 × (8%) = 13%</a:t>
            </a:r>
          </a:p>
          <a:p>
            <a:pPr eaLnBrk="1" hangingPunct="1">
              <a:buNone/>
              <a:defRPr/>
            </a:pPr>
            <a:r>
              <a:rPr lang="el-GR" altLang="zh-TW" sz="3000" i="1" dirty="0">
                <a:ea typeface="新細明體" charset="-120"/>
              </a:rPr>
              <a:t>β</a:t>
            </a:r>
            <a:r>
              <a:rPr lang="en-US" altLang="zh-TW" sz="3000" i="1" baseline="-25000" dirty="0">
                <a:ea typeface="新細明體" charset="-120"/>
              </a:rPr>
              <a:t>y</a:t>
            </a:r>
            <a:r>
              <a:rPr lang="en-US" altLang="zh-TW" sz="3000" dirty="0">
                <a:ea typeface="新細明體" charset="-120"/>
              </a:rPr>
              <a:t> = 0.6   </a:t>
            </a:r>
            <a:r>
              <a:rPr lang="en-US" sz="3000" dirty="0">
                <a:sym typeface="Symbol"/>
              </a:rPr>
              <a:t> </a:t>
            </a:r>
            <a:r>
              <a:rPr lang="en-US" sz="3000" i="1" dirty="0">
                <a:sym typeface="Symbol"/>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y</a:t>
            </a:r>
            <a:r>
              <a:rPr lang="en-US" altLang="zh-TW" sz="3000" dirty="0">
                <a:ea typeface="新細明體" charset="-120"/>
              </a:rPr>
              <a:t>) = 3% + 0.6 × (8%) = 7.8%</a:t>
            </a:r>
          </a:p>
          <a:p>
            <a:pPr eaLnBrk="1" hangingPunct="1">
              <a:buFont typeface="Wingdings" pitchFamily="2" charset="2"/>
              <a:buNone/>
              <a:defRPr/>
            </a:pPr>
            <a:endParaRPr lang="en-US" altLang="zh-TW" sz="3000" dirty="0">
              <a:ea typeface="新細明體" charset="-120"/>
            </a:endParaRPr>
          </a:p>
        </p:txBody>
      </p:sp>
      <p:sp>
        <p:nvSpPr>
          <p:cNvPr id="4" name="文字方塊 3"/>
          <p:cNvSpPr txBox="1">
            <a:spLocks noChangeArrowheads="1"/>
          </p:cNvSpPr>
          <p:nvPr/>
        </p:nvSpPr>
        <p:spPr bwMode="auto">
          <a:xfrm>
            <a:off x="533400" y="3352800"/>
            <a:ext cx="8382000" cy="707886"/>
          </a:xfrm>
          <a:prstGeom prst="rect">
            <a:avLst/>
          </a:prstGeom>
          <a:noFill/>
          <a:ln w="9525">
            <a:noFill/>
            <a:miter lim="800000"/>
            <a:headEnd/>
            <a:tailEnd/>
          </a:ln>
        </p:spPr>
        <p:txBody>
          <a:bodyPr>
            <a:spAutoFit/>
          </a:bodyPr>
          <a:lstStyle/>
          <a:p>
            <a:pPr marL="269875" indent="-269875">
              <a:defRPr/>
            </a:pPr>
            <a:r>
              <a:rPr lang="en-US" altLang="zh-TW" sz="2000" dirty="0">
                <a:effectLst>
                  <a:outerShdw blurRad="38100" dist="38100" dir="2700000" algn="tl">
                    <a:srgbClr val="000000">
                      <a:alpha val="43137"/>
                    </a:srgbClr>
                  </a:outerShdw>
                </a:effectLst>
                <a:latin typeface="+mn-lt"/>
                <a:ea typeface="新細明體" charset="-120"/>
              </a:rPr>
              <a:t>※ SML</a:t>
            </a:r>
            <a:r>
              <a:rPr lang="zh-TW" altLang="en-US" sz="2000" dirty="0">
                <a:effectLst>
                  <a:outerShdw blurRad="38100" dist="38100" dir="2700000" algn="tl">
                    <a:srgbClr val="000000">
                      <a:alpha val="43137"/>
                    </a:srgbClr>
                  </a:outerShdw>
                </a:effectLst>
                <a:latin typeface="+mn-lt"/>
                <a:ea typeface="新細明體" charset="-120"/>
              </a:rPr>
              <a:t> </a:t>
            </a:r>
            <a:r>
              <a:rPr lang="en-US" altLang="zh-TW" sz="2000" dirty="0">
                <a:effectLst>
                  <a:outerShdw blurRad="38100" dist="38100" dir="2700000" algn="tl">
                    <a:srgbClr val="000000">
                      <a:alpha val="43137"/>
                    </a:srgbClr>
                  </a:outerShdw>
                </a:effectLst>
                <a:latin typeface="+mn-lt"/>
                <a:ea typeface="新細明體" charset="-120"/>
              </a:rPr>
              <a:t>(</a:t>
            </a:r>
            <a:r>
              <a:rPr lang="zh-TW" altLang="en-US" sz="2000" dirty="0">
                <a:effectLst>
                  <a:outerShdw blurRad="38100" dist="38100" dir="2700000" algn="tl">
                    <a:srgbClr val="000000">
                      <a:alpha val="43137"/>
                    </a:srgbClr>
                  </a:outerShdw>
                </a:effectLst>
                <a:latin typeface="+mn-lt"/>
                <a:ea typeface="新細明體" charset="-120"/>
              </a:rPr>
              <a:t>證券市場線</a:t>
            </a:r>
            <a:r>
              <a:rPr lang="en-US" altLang="zh-TW" sz="2000" dirty="0">
                <a:effectLst>
                  <a:outerShdw blurRad="38100" dist="38100" dir="2700000" algn="tl">
                    <a:srgbClr val="000000">
                      <a:alpha val="43137"/>
                    </a:srgbClr>
                  </a:outerShdw>
                </a:effectLst>
                <a:latin typeface="+mn-lt"/>
                <a:ea typeface="新細明體" charset="-120"/>
              </a:rPr>
              <a:t>): graphical representation of the expected return-beta relationship of the CAPM (on the </a:t>
            </a:r>
            <a:r>
              <a:rPr lang="en-US" altLang="zh-TW" sz="2000" i="1" dirty="0">
                <a:effectLst>
                  <a:outerShdw blurRad="38100" dist="38100" dir="2700000" algn="tl">
                    <a:srgbClr val="000000">
                      <a:alpha val="43137"/>
                    </a:srgbClr>
                  </a:outerShdw>
                </a:effectLst>
                <a:latin typeface="+mn-lt"/>
                <a:ea typeface="新細明體" charset="-120"/>
              </a:rPr>
              <a:t>E</a:t>
            </a:r>
            <a:r>
              <a:rPr lang="en-US" altLang="zh-TW" sz="2000" dirty="0">
                <a:effectLst>
                  <a:outerShdw blurRad="38100" dist="38100" dir="2700000" algn="tl">
                    <a:srgbClr val="000000">
                      <a:alpha val="43137"/>
                    </a:srgbClr>
                  </a:outerShdw>
                </a:effectLst>
                <a:latin typeface="+mn-lt"/>
                <a:ea typeface="新細明體" charset="-120"/>
              </a:rPr>
              <a:t>(</a:t>
            </a:r>
            <a:r>
              <a:rPr lang="en-US" altLang="zh-TW" sz="2000" i="1" dirty="0">
                <a:effectLst>
                  <a:outerShdw blurRad="38100" dist="38100" dir="2700000" algn="tl">
                    <a:srgbClr val="000000">
                      <a:alpha val="43137"/>
                    </a:srgbClr>
                  </a:outerShdw>
                </a:effectLst>
                <a:latin typeface="+mn-lt"/>
                <a:ea typeface="新細明體" charset="-120"/>
              </a:rPr>
              <a:t>r</a:t>
            </a:r>
            <a:r>
              <a:rPr lang="en-US" altLang="zh-TW" sz="2000" dirty="0">
                <a:effectLst>
                  <a:outerShdw blurRad="38100" dist="38100" dir="2700000" algn="tl">
                    <a:srgbClr val="000000">
                      <a:alpha val="43137"/>
                    </a:srgbClr>
                  </a:outerShdw>
                </a:effectLst>
                <a:latin typeface="+mn-lt"/>
                <a:ea typeface="新細明體" charset="-120"/>
              </a:rPr>
              <a:t>)-beta plane)</a:t>
            </a:r>
            <a:endParaRPr lang="zh-TW" altLang="en-US" sz="2000" dirty="0">
              <a:effectLst>
                <a:outerShdw blurRad="38100" dist="38100" dir="2700000" algn="tl">
                  <a:srgbClr val="000000">
                    <a:alpha val="43137"/>
                  </a:srgbClr>
                </a:outerShdw>
              </a:effectLst>
              <a:latin typeface="+mn-lt"/>
              <a:ea typeface="新細明體" charset="-120"/>
            </a:endParaRPr>
          </a:p>
        </p:txBody>
      </p:sp>
      <p:sp>
        <p:nvSpPr>
          <p:cNvPr id="5" name="文字方塊 4"/>
          <p:cNvSpPr txBox="1">
            <a:spLocks noChangeArrowheads="1"/>
          </p:cNvSpPr>
          <p:nvPr/>
        </p:nvSpPr>
        <p:spPr bwMode="auto">
          <a:xfrm>
            <a:off x="609600" y="6019800"/>
            <a:ext cx="8229600" cy="707886"/>
          </a:xfrm>
          <a:prstGeom prst="rect">
            <a:avLst/>
          </a:prstGeom>
          <a:noFill/>
          <a:ln w="9525">
            <a:noFill/>
            <a:miter lim="800000"/>
            <a:headEnd/>
            <a:tailEnd/>
          </a:ln>
        </p:spPr>
        <p:txBody>
          <a:bodyPr>
            <a:spAutoFit/>
          </a:bodyPr>
          <a:lstStyle/>
          <a:p>
            <a:pPr marL="269875" indent="-269875">
              <a:defRPr/>
            </a:pPr>
            <a:r>
              <a:rPr lang="en-US" altLang="zh-TW" sz="2000" dirty="0">
                <a:effectLst>
                  <a:outerShdw blurRad="38100" dist="38100" dir="2700000" algn="tl">
                    <a:srgbClr val="000000">
                      <a:alpha val="43137"/>
                    </a:srgbClr>
                  </a:outerShdw>
                </a:effectLst>
                <a:latin typeface="+mn-lt"/>
                <a:ea typeface="新細明體" charset="-120"/>
              </a:rPr>
              <a:t>※ For the stock with a higher beta, since it is with higher market risk, it needs to offer a higher expected return to attract investors</a:t>
            </a:r>
            <a:endParaRPr lang="zh-TW" altLang="en-US" sz="2000" dirty="0">
              <a:effectLst>
                <a:outerShdw blurRad="38100" dist="38100" dir="2700000" algn="tl">
                  <a:srgbClr val="000000">
                    <a:alpha val="43137"/>
                  </a:srgbClr>
                </a:outerShdw>
              </a:effectLst>
              <a:latin typeface="+mn-lt"/>
              <a:ea typeface="新細明體"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群組 31"/>
          <p:cNvGrpSpPr>
            <a:grpSpLocks noChangeAspect="1"/>
          </p:cNvGrpSpPr>
          <p:nvPr/>
        </p:nvGrpSpPr>
        <p:grpSpPr bwMode="auto">
          <a:xfrm>
            <a:off x="1254125" y="1143000"/>
            <a:ext cx="7737475" cy="4648200"/>
            <a:chOff x="690082" y="1143000"/>
            <a:chExt cx="8596771" cy="5164666"/>
          </a:xfrm>
        </p:grpSpPr>
        <p:sp>
          <p:nvSpPr>
            <p:cNvPr id="26626" name="Freeform 2"/>
            <p:cNvSpPr>
              <a:spLocks/>
            </p:cNvSpPr>
            <p:nvPr/>
          </p:nvSpPr>
          <p:spPr bwMode="auto">
            <a:xfrm>
              <a:off x="2533256" y="1753305"/>
              <a:ext cx="5182050" cy="3430764"/>
            </a:xfrm>
            <a:custGeom>
              <a:avLst/>
              <a:gdLst/>
              <a:ahLst/>
              <a:cxnLst>
                <a:cxn ang="0">
                  <a:pos x="0" y="0"/>
                </a:cxn>
                <a:cxn ang="0">
                  <a:pos x="0" y="2160"/>
                </a:cxn>
                <a:cxn ang="0">
                  <a:pos x="3264" y="2160"/>
                </a:cxn>
              </a:cxnLst>
              <a:rect l="0" t="0" r="r" b="b"/>
              <a:pathLst>
                <a:path w="3265" h="2161">
                  <a:moveTo>
                    <a:pt x="0" y="0"/>
                  </a:moveTo>
                  <a:lnTo>
                    <a:pt x="0" y="2160"/>
                  </a:lnTo>
                  <a:lnTo>
                    <a:pt x="3264" y="2160"/>
                  </a:lnTo>
                </a:path>
              </a:pathLst>
            </a:custGeom>
            <a:noFill/>
            <a:ln w="76200" cap="rnd" cmpd="sng">
              <a:solidFill>
                <a:srgbClr val="FFFFCC"/>
              </a:solidFill>
              <a:prstDash val="solid"/>
              <a:round/>
              <a:headEnd type="none" w="med" len="med"/>
              <a:tailEnd type="none" w="med" len="med"/>
            </a:ln>
            <a:effectLst>
              <a:outerShdw dist="53882" dir="2700000" algn="ctr" rotWithShape="0">
                <a:schemeClr val="bg2"/>
              </a:outerShdw>
            </a:effectLst>
          </p:spPr>
          <p:txBody>
            <a:bodyPr/>
            <a:lstStyle/>
            <a:p>
              <a:pPr>
                <a:defRPr/>
              </a:pPr>
              <a:endParaRPr lang="zh-TW" altLang="en-US">
                <a:ea typeface="新細明體" charset="-120"/>
              </a:endParaRPr>
            </a:p>
          </p:txBody>
        </p:sp>
        <p:sp>
          <p:nvSpPr>
            <p:cNvPr id="26627" name="Line 3"/>
            <p:cNvSpPr>
              <a:spLocks noChangeShapeType="1"/>
            </p:cNvSpPr>
            <p:nvPr/>
          </p:nvSpPr>
          <p:spPr bwMode="auto">
            <a:xfrm>
              <a:off x="2533256" y="3714750"/>
              <a:ext cx="1351072" cy="0"/>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28" name="Line 4"/>
            <p:cNvSpPr>
              <a:spLocks noChangeShapeType="1"/>
            </p:cNvSpPr>
            <p:nvPr/>
          </p:nvSpPr>
          <p:spPr bwMode="auto">
            <a:xfrm>
              <a:off x="3771445" y="3753555"/>
              <a:ext cx="0" cy="1428750"/>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29" name="Rectangle 5"/>
            <p:cNvSpPr>
              <a:spLocks noChangeArrowheads="1"/>
            </p:cNvSpPr>
            <p:nvPr/>
          </p:nvSpPr>
          <p:spPr bwMode="auto">
            <a:xfrm>
              <a:off x="2118762" y="1143000"/>
              <a:ext cx="977146" cy="643820"/>
            </a:xfrm>
            <a:prstGeom prst="rect">
              <a:avLst/>
            </a:prstGeom>
            <a:noFill/>
            <a:ln w="127000">
              <a:noFill/>
              <a:miter lim="800000"/>
              <a:headEnd/>
              <a:tailEnd/>
            </a:ln>
            <a:effectLst/>
          </p:spPr>
          <p:txBody>
            <a:bodyPr wrap="none" lIns="90488" tIns="44450" rIns="90488" bIns="44450">
              <a:spAutoFit/>
            </a:bodyPr>
            <a:lstStyle/>
            <a:p>
              <a:pPr>
                <a:defRPr/>
              </a:pPr>
              <a:r>
                <a:rPr lang="en-US" altLang="zh-TW" sz="3600" b="1" i="1" dirty="0">
                  <a:solidFill>
                    <a:schemeClr val="tx2"/>
                  </a:solidFill>
                  <a:effectLst>
                    <a:outerShdw blurRad="38100" dist="38100" dir="2700000" algn="tl">
                      <a:srgbClr val="000000"/>
                    </a:outerShdw>
                  </a:effectLst>
                  <a:latin typeface="Arial" charset="0"/>
                  <a:ea typeface="新細明體" charset="-120"/>
                </a:rPr>
                <a:t>E</a:t>
              </a:r>
              <a:r>
                <a:rPr lang="en-US" altLang="zh-TW" sz="3600" b="1" dirty="0">
                  <a:solidFill>
                    <a:schemeClr val="tx2"/>
                  </a:solidFill>
                  <a:effectLst>
                    <a:outerShdw blurRad="38100" dist="38100" dir="2700000" algn="tl">
                      <a:srgbClr val="000000"/>
                    </a:outerShdw>
                  </a:effectLst>
                  <a:latin typeface="Arial" charset="0"/>
                  <a:ea typeface="新細明體" charset="-120"/>
                </a:rPr>
                <a:t>(</a:t>
              </a:r>
              <a:r>
                <a:rPr lang="en-US" altLang="zh-TW" sz="3600" b="1" i="1" dirty="0">
                  <a:solidFill>
                    <a:schemeClr val="tx2"/>
                  </a:solidFill>
                  <a:effectLst>
                    <a:outerShdw blurRad="38100" dist="38100" dir="2700000" algn="tl">
                      <a:srgbClr val="000000"/>
                    </a:outerShdw>
                  </a:effectLst>
                  <a:latin typeface="Arial" charset="0"/>
                  <a:ea typeface="新細明體" charset="-120"/>
                </a:rPr>
                <a:t>r</a:t>
              </a:r>
              <a:r>
                <a:rPr lang="en-US" altLang="zh-TW" sz="3600" b="1" dirty="0">
                  <a:solidFill>
                    <a:schemeClr val="tx2"/>
                  </a:solidFill>
                  <a:effectLst>
                    <a:outerShdw blurRad="38100" dist="38100" dir="2700000" algn="tl">
                      <a:srgbClr val="000000"/>
                    </a:outerShdw>
                  </a:effectLst>
                  <a:latin typeface="Arial" charset="0"/>
                  <a:ea typeface="新細明體" charset="-120"/>
                </a:rPr>
                <a:t>)</a:t>
              </a:r>
            </a:p>
          </p:txBody>
        </p:sp>
        <p:sp>
          <p:nvSpPr>
            <p:cNvPr id="26630" name="Rectangle 6"/>
            <p:cNvSpPr>
              <a:spLocks noChangeArrowheads="1"/>
            </p:cNvSpPr>
            <p:nvPr/>
          </p:nvSpPr>
          <p:spPr bwMode="auto">
            <a:xfrm>
              <a:off x="741233" y="2667000"/>
              <a:ext cx="1772620" cy="509764"/>
            </a:xfrm>
            <a:prstGeom prst="rect">
              <a:avLst/>
            </a:prstGeom>
            <a:noFill/>
            <a:ln w="127000">
              <a:noFill/>
              <a:miter lim="800000"/>
              <a:headEnd/>
              <a:tailEnd/>
            </a:ln>
            <a:effectLst/>
          </p:spPr>
          <p:txBody>
            <a:bodyPr wrap="none" lIns="90488" tIns="44450" rIns="90488" bIns="44450">
              <a:spAutoFit/>
            </a:bodyPr>
            <a:lstStyle/>
            <a:p>
              <a:pPr>
                <a:defRPr/>
              </a:pPr>
              <a:r>
                <a:rPr lang="en-US" altLang="zh-TW" i="1" dirty="0">
                  <a:solidFill>
                    <a:schemeClr val="tx2"/>
                  </a:solidFill>
                  <a:effectLst>
                    <a:outerShdw blurRad="38100" dist="38100" dir="2700000" algn="tl">
                      <a:srgbClr val="000000"/>
                    </a:outerShdw>
                  </a:effectLst>
                  <a:latin typeface="Arial" charset="0"/>
                  <a:ea typeface="新細明體" charset="-120"/>
                </a:rPr>
                <a:t>E</a:t>
              </a:r>
              <a:r>
                <a:rPr lang="en-US" altLang="zh-TW" dirty="0">
                  <a:solidFill>
                    <a:schemeClr val="tx2"/>
                  </a:solidFill>
                  <a:effectLst>
                    <a:outerShdw blurRad="38100" dist="38100" dir="2700000" algn="tl">
                      <a:srgbClr val="000000"/>
                    </a:outerShdw>
                  </a:effectLst>
                  <a:latin typeface="Arial" charset="0"/>
                  <a:ea typeface="新細明體" charset="-120"/>
                </a:rPr>
                <a:t>(</a:t>
              </a:r>
              <a:r>
                <a:rPr lang="en-US" altLang="zh-TW" i="1" dirty="0" err="1">
                  <a:solidFill>
                    <a:schemeClr val="tx2"/>
                  </a:solidFill>
                  <a:effectLst>
                    <a:outerShdw blurRad="38100" dist="38100" dir="2700000" algn="tl">
                      <a:srgbClr val="000000"/>
                    </a:outerShdw>
                  </a:effectLst>
                  <a:latin typeface="Arial" charset="0"/>
                  <a:ea typeface="新細明體" charset="-120"/>
                </a:rPr>
                <a:t>r</a:t>
              </a:r>
              <a:r>
                <a:rPr lang="en-US" altLang="zh-TW" i="1" baseline="-25000" dirty="0" err="1">
                  <a:solidFill>
                    <a:schemeClr val="tx2"/>
                  </a:solidFill>
                  <a:effectLst>
                    <a:outerShdw blurRad="38100" dist="38100" dir="2700000" algn="tl">
                      <a:srgbClr val="000000"/>
                    </a:outerShdw>
                  </a:effectLst>
                  <a:latin typeface="Arial" charset="0"/>
                  <a:ea typeface="新細明體" charset="-120"/>
                </a:rPr>
                <a:t>x</a:t>
              </a:r>
              <a:r>
                <a:rPr lang="en-US" altLang="zh-TW" dirty="0">
                  <a:solidFill>
                    <a:schemeClr val="tx2"/>
                  </a:solidFill>
                  <a:effectLst>
                    <a:outerShdw blurRad="38100" dist="38100" dir="2700000" algn="tl">
                      <a:srgbClr val="000000"/>
                    </a:outerShdw>
                  </a:effectLst>
                  <a:latin typeface="Arial" charset="0"/>
                  <a:ea typeface="新細明體" charset="-120"/>
                </a:rPr>
                <a:t>)=13%</a:t>
              </a:r>
            </a:p>
          </p:txBody>
        </p:sp>
        <p:sp>
          <p:nvSpPr>
            <p:cNvPr id="26631" name="Rectangle 7"/>
            <p:cNvSpPr>
              <a:spLocks noChangeArrowheads="1"/>
            </p:cNvSpPr>
            <p:nvPr/>
          </p:nvSpPr>
          <p:spPr bwMode="auto">
            <a:xfrm>
              <a:off x="7032714" y="1695098"/>
              <a:ext cx="1146471" cy="638528"/>
            </a:xfrm>
            <a:prstGeom prst="rect">
              <a:avLst/>
            </a:prstGeom>
            <a:noFill/>
            <a:ln w="127000">
              <a:noFill/>
              <a:miter lim="800000"/>
              <a:headEnd/>
              <a:tailEnd/>
            </a:ln>
            <a:effectLst/>
          </p:spPr>
          <p:txBody>
            <a:bodyPr wrap="none" lIns="90488" tIns="44450" rIns="90488" bIns="44450">
              <a:spAutoFit/>
            </a:bodyPr>
            <a:lstStyle/>
            <a:p>
              <a:pPr>
                <a:defRPr/>
              </a:pPr>
              <a:r>
                <a:rPr lang="en-US" altLang="zh-TW" sz="3600" b="1">
                  <a:solidFill>
                    <a:schemeClr val="tx2"/>
                  </a:solidFill>
                  <a:effectLst>
                    <a:outerShdw blurRad="38100" dist="38100" dir="2700000" algn="tl">
                      <a:srgbClr val="000000"/>
                    </a:outerShdw>
                  </a:effectLst>
                  <a:latin typeface="Arial" charset="0"/>
                  <a:ea typeface="新細明體" charset="-120"/>
                </a:rPr>
                <a:t>SML</a:t>
              </a:r>
            </a:p>
          </p:txBody>
        </p:sp>
        <p:sp>
          <p:nvSpPr>
            <p:cNvPr id="26633" name="Rectangle 9"/>
            <p:cNvSpPr>
              <a:spLocks noChangeArrowheads="1"/>
            </p:cNvSpPr>
            <p:nvPr/>
          </p:nvSpPr>
          <p:spPr bwMode="auto">
            <a:xfrm>
              <a:off x="7833480" y="4896555"/>
              <a:ext cx="520322" cy="714375"/>
            </a:xfrm>
            <a:prstGeom prst="rect">
              <a:avLst/>
            </a:prstGeom>
            <a:noFill/>
            <a:ln w="127000">
              <a:noFill/>
              <a:miter lim="800000"/>
              <a:headEnd/>
              <a:tailEnd/>
            </a:ln>
            <a:effectLst/>
          </p:spPr>
          <p:txBody>
            <a:bodyPr wrap="none" lIns="90488" tIns="44450" rIns="90488" bIns="44450">
              <a:spAutoFit/>
            </a:bodyPr>
            <a:lstStyle/>
            <a:p>
              <a:pPr>
                <a:defRPr/>
              </a:pPr>
              <a:r>
                <a:rPr lang="el-GR" altLang="zh-TW" sz="3600" b="1" i="1" dirty="0">
                  <a:solidFill>
                    <a:schemeClr val="tx2"/>
                  </a:solidFill>
                  <a:effectLst>
                    <a:outerShdw blurRad="38100" dist="38100" dir="2700000" algn="tl">
                      <a:srgbClr val="000000"/>
                    </a:outerShdw>
                  </a:effectLst>
                  <a:latin typeface="Arial" charset="0"/>
                  <a:ea typeface="新細明體" charset="-120"/>
                </a:rPr>
                <a:t>β</a:t>
              </a:r>
              <a:endParaRPr lang="en-US" altLang="zh-TW" sz="3600" b="1" i="1" dirty="0">
                <a:solidFill>
                  <a:schemeClr val="tx2"/>
                </a:solidFill>
                <a:effectLst>
                  <a:outerShdw blurRad="38100" dist="38100" dir="2700000" algn="tl">
                    <a:srgbClr val="000000"/>
                  </a:outerShdw>
                </a:effectLst>
                <a:latin typeface="Arial" charset="0"/>
                <a:ea typeface="新細明體" charset="-120"/>
              </a:endParaRPr>
            </a:p>
          </p:txBody>
        </p:sp>
        <p:sp>
          <p:nvSpPr>
            <p:cNvPr id="26634" name="Rectangle 10"/>
            <p:cNvSpPr>
              <a:spLocks noChangeArrowheads="1"/>
            </p:cNvSpPr>
            <p:nvPr/>
          </p:nvSpPr>
          <p:spPr bwMode="auto">
            <a:xfrm>
              <a:off x="4155954" y="5729111"/>
              <a:ext cx="652607" cy="578555"/>
            </a:xfrm>
            <a:prstGeom prst="rect">
              <a:avLst/>
            </a:prstGeom>
            <a:noFill/>
            <a:ln w="127000">
              <a:noFill/>
              <a:miter lim="800000"/>
              <a:headEnd/>
              <a:tailEnd/>
            </a:ln>
            <a:effectLst/>
          </p:spPr>
          <p:txBody>
            <a:bodyPr wrap="none" lIns="90488" tIns="44450" rIns="90488" bIns="44450">
              <a:spAutoFit/>
            </a:bodyPr>
            <a:lstStyle/>
            <a:p>
              <a:pPr>
                <a:defRPr/>
              </a:pPr>
              <a:r>
                <a:rPr lang="el-GR" altLang="zh-TW" sz="2800" i="1" dirty="0">
                  <a:solidFill>
                    <a:schemeClr val="tx2"/>
                  </a:solidFill>
                  <a:effectLst>
                    <a:outerShdw blurRad="38100" dist="38100" dir="2700000" algn="tl">
                      <a:srgbClr val="000000"/>
                    </a:outerShdw>
                  </a:effectLst>
                  <a:latin typeface="Arial" charset="0"/>
                  <a:ea typeface="新細明體" charset="-120"/>
                </a:rPr>
                <a:t>β</a:t>
              </a:r>
              <a:r>
                <a:rPr lang="en-US" altLang="zh-TW" sz="2800" i="1" baseline="-25000" dirty="0">
                  <a:solidFill>
                    <a:schemeClr val="tx2"/>
                  </a:solidFill>
                  <a:effectLst>
                    <a:outerShdw blurRad="38100" dist="38100" dir="2700000" algn="tl">
                      <a:srgbClr val="000000"/>
                    </a:outerShdw>
                  </a:effectLst>
                  <a:latin typeface="Arial" charset="0"/>
                  <a:ea typeface="新細明體" charset="-120"/>
                </a:rPr>
                <a:t>M</a:t>
              </a:r>
            </a:p>
          </p:txBody>
        </p:sp>
        <p:sp>
          <p:nvSpPr>
            <p:cNvPr id="26635" name="Rectangle 11"/>
            <p:cNvSpPr>
              <a:spLocks noChangeArrowheads="1"/>
            </p:cNvSpPr>
            <p:nvPr/>
          </p:nvSpPr>
          <p:spPr bwMode="auto">
            <a:xfrm>
              <a:off x="4290002" y="5252861"/>
              <a:ext cx="425076" cy="578555"/>
            </a:xfrm>
            <a:prstGeom prst="rect">
              <a:avLst/>
            </a:prstGeom>
            <a:noFill/>
            <a:ln w="127000">
              <a:noFill/>
              <a:miter lim="800000"/>
              <a:headEnd/>
              <a:tailEnd/>
            </a:ln>
            <a:effectLst/>
          </p:spPr>
          <p:txBody>
            <a:bodyPr wrap="none" lIns="90488" tIns="44450" rIns="90488" bIns="44450">
              <a:spAutoFit/>
            </a:bodyPr>
            <a:lstStyle/>
            <a:p>
              <a:r>
                <a:rPr lang="en-US" altLang="zh-TW" sz="2800">
                  <a:solidFill>
                    <a:schemeClr val="tx2"/>
                  </a:solidFill>
                  <a:effectLst>
                    <a:outerShdw blurRad="38100" dist="38100" dir="2700000" algn="tl">
                      <a:srgbClr val="000000"/>
                    </a:outerShdw>
                  </a:effectLst>
                  <a:latin typeface="Arial" charset="0"/>
                  <a:ea typeface="新細明體" charset="-120"/>
                </a:rPr>
                <a:t>1</a:t>
              </a:r>
            </a:p>
          </p:txBody>
        </p:sp>
        <p:sp>
          <p:nvSpPr>
            <p:cNvPr id="26636" name="Line 12"/>
            <p:cNvSpPr>
              <a:spLocks noChangeShapeType="1"/>
            </p:cNvSpPr>
            <p:nvPr/>
          </p:nvSpPr>
          <p:spPr bwMode="auto">
            <a:xfrm>
              <a:off x="2533256" y="3409597"/>
              <a:ext cx="1885504" cy="0"/>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37" name="Line 13"/>
            <p:cNvSpPr>
              <a:spLocks noChangeShapeType="1"/>
            </p:cNvSpPr>
            <p:nvPr/>
          </p:nvSpPr>
          <p:spPr bwMode="auto">
            <a:xfrm>
              <a:off x="4455800" y="3448403"/>
              <a:ext cx="0" cy="1751541"/>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38" name="Line 14"/>
            <p:cNvSpPr>
              <a:spLocks noChangeShapeType="1"/>
            </p:cNvSpPr>
            <p:nvPr/>
          </p:nvSpPr>
          <p:spPr bwMode="auto">
            <a:xfrm>
              <a:off x="2533256" y="3028598"/>
              <a:ext cx="2723310" cy="0"/>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39" name="Line 15"/>
            <p:cNvSpPr>
              <a:spLocks noChangeShapeType="1"/>
            </p:cNvSpPr>
            <p:nvPr/>
          </p:nvSpPr>
          <p:spPr bwMode="auto">
            <a:xfrm>
              <a:off x="5217762" y="3067403"/>
              <a:ext cx="0" cy="2132541"/>
            </a:xfrm>
            <a:prstGeom prst="line">
              <a:avLst/>
            </a:prstGeom>
            <a:noFill/>
            <a:ln w="50800">
              <a:solidFill>
                <a:schemeClr val="tx2"/>
              </a:solidFill>
              <a:prstDash val="sysDot"/>
              <a:round/>
              <a:headEnd/>
              <a:tailEnd/>
            </a:ln>
            <a:effectLst>
              <a:outerShdw dist="53882" dir="2700000" algn="ctr" rotWithShape="0">
                <a:schemeClr val="bg2"/>
              </a:outerShdw>
            </a:effectLst>
          </p:spPr>
          <p:txBody>
            <a:bodyPr/>
            <a:lstStyle/>
            <a:p>
              <a:pPr>
                <a:defRPr/>
              </a:pPr>
              <a:endParaRPr lang="zh-TW" altLang="en-US"/>
            </a:p>
          </p:txBody>
        </p:sp>
        <p:sp>
          <p:nvSpPr>
            <p:cNvPr id="26640" name="Line 16"/>
            <p:cNvSpPr>
              <a:spLocks noChangeShapeType="1"/>
            </p:cNvSpPr>
            <p:nvPr/>
          </p:nvSpPr>
          <p:spPr bwMode="auto">
            <a:xfrm flipV="1">
              <a:off x="2513853" y="2266598"/>
              <a:ext cx="4400687" cy="2095500"/>
            </a:xfrm>
            <a:prstGeom prst="line">
              <a:avLst/>
            </a:prstGeom>
            <a:noFill/>
            <a:ln w="76200">
              <a:solidFill>
                <a:srgbClr val="FF99CC"/>
              </a:solidFill>
              <a:round/>
              <a:headEnd/>
              <a:tailEnd/>
            </a:ln>
            <a:effectLst>
              <a:outerShdw dist="53882" dir="2700000" algn="ctr" rotWithShape="0">
                <a:schemeClr val="bg2"/>
              </a:outerShdw>
            </a:effectLst>
          </p:spPr>
          <p:txBody>
            <a:bodyPr/>
            <a:lstStyle/>
            <a:p>
              <a:pPr>
                <a:defRPr/>
              </a:pPr>
              <a:endParaRPr lang="zh-TW" altLang="en-US"/>
            </a:p>
          </p:txBody>
        </p:sp>
        <p:sp>
          <p:nvSpPr>
            <p:cNvPr id="26641" name="Rectangle 17"/>
            <p:cNvSpPr>
              <a:spLocks noChangeArrowheads="1"/>
            </p:cNvSpPr>
            <p:nvPr/>
          </p:nvSpPr>
          <p:spPr bwMode="auto">
            <a:xfrm>
              <a:off x="690082" y="3090333"/>
              <a:ext cx="1823771" cy="509764"/>
            </a:xfrm>
            <a:prstGeom prst="rect">
              <a:avLst/>
            </a:prstGeom>
            <a:noFill/>
            <a:ln w="127000">
              <a:noFill/>
              <a:miter lim="800000"/>
              <a:headEnd/>
              <a:tailEnd/>
            </a:ln>
            <a:effectLst/>
          </p:spPr>
          <p:txBody>
            <a:bodyPr wrap="none" lIns="90488" tIns="44450" rIns="90488" bIns="44450">
              <a:spAutoFit/>
            </a:bodyPr>
            <a:lstStyle/>
            <a:p>
              <a:pPr>
                <a:defRPr/>
              </a:pPr>
              <a:r>
                <a:rPr lang="en-US" altLang="zh-TW" i="1" dirty="0">
                  <a:solidFill>
                    <a:schemeClr val="tx2"/>
                  </a:solidFill>
                  <a:effectLst>
                    <a:outerShdw blurRad="38100" dist="38100" dir="2700000" algn="tl">
                      <a:srgbClr val="000000"/>
                    </a:outerShdw>
                  </a:effectLst>
                  <a:latin typeface="Arial" charset="0"/>
                  <a:ea typeface="新細明體" charset="-120"/>
                </a:rPr>
                <a:t>E</a:t>
              </a:r>
              <a:r>
                <a:rPr lang="en-US" altLang="zh-TW" dirty="0">
                  <a:solidFill>
                    <a:schemeClr val="tx2"/>
                  </a:solidFill>
                  <a:effectLst>
                    <a:outerShdw blurRad="38100" dist="38100" dir="2700000" algn="tl">
                      <a:srgbClr val="000000"/>
                    </a:outerShdw>
                  </a:effectLst>
                  <a:latin typeface="Arial" charset="0"/>
                  <a:ea typeface="新細明體" charset="-120"/>
                </a:rPr>
                <a:t>(</a:t>
              </a:r>
              <a:r>
                <a:rPr lang="en-US" altLang="zh-TW" i="1" dirty="0" err="1">
                  <a:solidFill>
                    <a:schemeClr val="tx2"/>
                  </a:solidFill>
                  <a:effectLst>
                    <a:outerShdw blurRad="38100" dist="38100" dir="2700000" algn="tl">
                      <a:srgbClr val="000000"/>
                    </a:outerShdw>
                  </a:effectLst>
                  <a:latin typeface="Arial" charset="0"/>
                  <a:ea typeface="新細明體" charset="-120"/>
                </a:rPr>
                <a:t>r</a:t>
              </a:r>
              <a:r>
                <a:rPr lang="en-US" altLang="zh-TW" i="1" baseline="-25000" dirty="0" err="1">
                  <a:solidFill>
                    <a:schemeClr val="tx2"/>
                  </a:solidFill>
                  <a:effectLst>
                    <a:outerShdw blurRad="38100" dist="38100" dir="2700000" algn="tl">
                      <a:srgbClr val="000000"/>
                    </a:outerShdw>
                  </a:effectLst>
                  <a:latin typeface="Arial" charset="0"/>
                  <a:ea typeface="新細明體" charset="-120"/>
                </a:rPr>
                <a:t>M</a:t>
              </a:r>
              <a:r>
                <a:rPr lang="en-US" altLang="zh-TW" dirty="0">
                  <a:solidFill>
                    <a:schemeClr val="tx2"/>
                  </a:solidFill>
                  <a:effectLst>
                    <a:outerShdw blurRad="38100" dist="38100" dir="2700000" algn="tl">
                      <a:srgbClr val="000000"/>
                    </a:outerShdw>
                  </a:effectLst>
                  <a:latin typeface="Arial" charset="0"/>
                  <a:ea typeface="新細明體" charset="-120"/>
                </a:rPr>
                <a:t>)=11%</a:t>
              </a:r>
            </a:p>
          </p:txBody>
        </p:sp>
        <p:sp>
          <p:nvSpPr>
            <p:cNvPr id="26642" name="Rectangle 18"/>
            <p:cNvSpPr>
              <a:spLocks noChangeArrowheads="1"/>
            </p:cNvSpPr>
            <p:nvPr/>
          </p:nvSpPr>
          <p:spPr bwMode="auto">
            <a:xfrm>
              <a:off x="732413" y="3513666"/>
              <a:ext cx="1866103" cy="509764"/>
            </a:xfrm>
            <a:prstGeom prst="rect">
              <a:avLst/>
            </a:prstGeom>
            <a:noFill/>
            <a:ln w="127000">
              <a:noFill/>
              <a:miter lim="800000"/>
              <a:headEnd/>
              <a:tailEnd/>
            </a:ln>
            <a:effectLst/>
          </p:spPr>
          <p:txBody>
            <a:bodyPr wrap="none" lIns="90488" tIns="44450" rIns="90488" bIns="44450">
              <a:spAutoFit/>
            </a:bodyPr>
            <a:lstStyle/>
            <a:p>
              <a:pPr>
                <a:defRPr/>
              </a:pPr>
              <a:r>
                <a:rPr lang="en-US" altLang="zh-TW" i="1" dirty="0">
                  <a:solidFill>
                    <a:schemeClr val="tx2"/>
                  </a:solidFill>
                  <a:effectLst>
                    <a:outerShdw blurRad="38100" dist="38100" dir="2700000" algn="tl">
                      <a:srgbClr val="000000"/>
                    </a:outerShdw>
                  </a:effectLst>
                  <a:latin typeface="Arial" charset="0"/>
                  <a:ea typeface="新細明體" charset="-120"/>
                </a:rPr>
                <a:t>E</a:t>
              </a:r>
              <a:r>
                <a:rPr lang="en-US" altLang="zh-TW" dirty="0">
                  <a:solidFill>
                    <a:schemeClr val="tx2"/>
                  </a:solidFill>
                  <a:effectLst>
                    <a:outerShdw blurRad="38100" dist="38100" dir="2700000" algn="tl">
                      <a:srgbClr val="000000"/>
                    </a:outerShdw>
                  </a:effectLst>
                  <a:latin typeface="Arial" charset="0"/>
                  <a:ea typeface="新細明體" charset="-120"/>
                </a:rPr>
                <a:t>(</a:t>
              </a:r>
              <a:r>
                <a:rPr lang="en-US" altLang="zh-TW" i="1" dirty="0" err="1">
                  <a:solidFill>
                    <a:schemeClr val="tx2"/>
                  </a:solidFill>
                  <a:effectLst>
                    <a:outerShdw blurRad="38100" dist="38100" dir="2700000" algn="tl">
                      <a:srgbClr val="000000"/>
                    </a:outerShdw>
                  </a:effectLst>
                  <a:latin typeface="Arial" charset="0"/>
                  <a:ea typeface="新細明體" charset="-120"/>
                </a:rPr>
                <a:t>r</a:t>
              </a:r>
              <a:r>
                <a:rPr lang="en-US" altLang="zh-TW" i="1" baseline="-25000" dirty="0" err="1">
                  <a:solidFill>
                    <a:schemeClr val="tx2"/>
                  </a:solidFill>
                  <a:effectLst>
                    <a:outerShdw blurRad="38100" dist="38100" dir="2700000" algn="tl">
                      <a:srgbClr val="000000"/>
                    </a:outerShdw>
                  </a:effectLst>
                  <a:latin typeface="Arial" charset="0"/>
                  <a:ea typeface="新細明體" charset="-120"/>
                </a:rPr>
                <a:t>y</a:t>
              </a:r>
              <a:r>
                <a:rPr lang="en-US" altLang="zh-TW" dirty="0">
                  <a:solidFill>
                    <a:schemeClr val="tx2"/>
                  </a:solidFill>
                  <a:effectLst>
                    <a:outerShdw blurRad="38100" dist="38100" dir="2700000" algn="tl">
                      <a:srgbClr val="000000"/>
                    </a:outerShdw>
                  </a:effectLst>
                  <a:latin typeface="Arial" charset="0"/>
                  <a:ea typeface="新細明體" charset="-120"/>
                </a:rPr>
                <a:t>)=7.8%</a:t>
              </a:r>
            </a:p>
          </p:txBody>
        </p:sp>
        <p:sp>
          <p:nvSpPr>
            <p:cNvPr id="26643" name="Rectangle 19"/>
            <p:cNvSpPr>
              <a:spLocks noChangeArrowheads="1"/>
            </p:cNvSpPr>
            <p:nvPr/>
          </p:nvSpPr>
          <p:spPr bwMode="auto">
            <a:xfrm>
              <a:off x="1497903" y="4191000"/>
              <a:ext cx="779600" cy="578555"/>
            </a:xfrm>
            <a:prstGeom prst="rect">
              <a:avLst/>
            </a:prstGeom>
            <a:noFill/>
            <a:ln w="127000">
              <a:noFill/>
              <a:miter lim="800000"/>
              <a:headEnd/>
              <a:tailEnd/>
            </a:ln>
            <a:effectLst/>
          </p:spPr>
          <p:txBody>
            <a:bodyPr wrap="none" lIns="90488" tIns="44450" rIns="90488" bIns="44450">
              <a:spAutoFit/>
            </a:bodyPr>
            <a:lstStyle/>
            <a:p>
              <a:pPr>
                <a:defRPr/>
              </a:pPr>
              <a:r>
                <a:rPr lang="en-US" altLang="zh-TW" sz="2800" dirty="0">
                  <a:solidFill>
                    <a:schemeClr val="tx2"/>
                  </a:solidFill>
                  <a:effectLst>
                    <a:outerShdw blurRad="38100" dist="38100" dir="2700000" algn="tl">
                      <a:srgbClr val="000000"/>
                    </a:outerShdw>
                  </a:effectLst>
                  <a:latin typeface="Arial" charset="0"/>
                  <a:ea typeface="新細明體" charset="-120"/>
                </a:rPr>
                <a:t>3%</a:t>
              </a:r>
            </a:p>
          </p:txBody>
        </p:sp>
        <p:sp>
          <p:nvSpPr>
            <p:cNvPr id="26645" name="Rectangle 21"/>
            <p:cNvSpPr>
              <a:spLocks noChangeArrowheads="1"/>
            </p:cNvSpPr>
            <p:nvPr/>
          </p:nvSpPr>
          <p:spPr bwMode="auto">
            <a:xfrm>
              <a:off x="5053728" y="5729111"/>
              <a:ext cx="608512" cy="578555"/>
            </a:xfrm>
            <a:prstGeom prst="rect">
              <a:avLst/>
            </a:prstGeom>
            <a:noFill/>
            <a:ln w="127000">
              <a:noFill/>
              <a:miter lim="800000"/>
              <a:headEnd/>
              <a:tailEnd/>
            </a:ln>
            <a:effectLst/>
          </p:spPr>
          <p:txBody>
            <a:bodyPr wrap="none" lIns="90488" tIns="44450" rIns="90488" bIns="44450">
              <a:spAutoFit/>
            </a:bodyPr>
            <a:lstStyle/>
            <a:p>
              <a:pPr>
                <a:defRPr/>
              </a:pPr>
              <a:r>
                <a:rPr lang="el-GR" altLang="zh-TW" sz="2800" i="1" dirty="0">
                  <a:solidFill>
                    <a:schemeClr val="tx2"/>
                  </a:solidFill>
                  <a:effectLst>
                    <a:outerShdw blurRad="38100" dist="38100" dir="2700000" algn="tl">
                      <a:srgbClr val="000000"/>
                    </a:outerShdw>
                  </a:effectLst>
                  <a:latin typeface="Arial" charset="0"/>
                  <a:ea typeface="新細明體" charset="-120"/>
                </a:rPr>
                <a:t>β</a:t>
              </a:r>
              <a:r>
                <a:rPr lang="en-US" altLang="zh-TW" sz="2800" b="1" i="1" baseline="-25000" dirty="0">
                  <a:solidFill>
                    <a:schemeClr val="tx2"/>
                  </a:solidFill>
                  <a:effectLst>
                    <a:outerShdw blurRad="38100" dist="38100" dir="2700000" algn="tl">
                      <a:srgbClr val="000000"/>
                    </a:outerShdw>
                  </a:effectLst>
                  <a:latin typeface="Arial" charset="0"/>
                  <a:ea typeface="新細明體" charset="-120"/>
                </a:rPr>
                <a:t>X</a:t>
              </a:r>
            </a:p>
          </p:txBody>
        </p:sp>
        <p:sp>
          <p:nvSpPr>
            <p:cNvPr id="26646" name="Rectangle 22"/>
            <p:cNvSpPr>
              <a:spLocks noChangeArrowheads="1"/>
            </p:cNvSpPr>
            <p:nvPr/>
          </p:nvSpPr>
          <p:spPr bwMode="auto">
            <a:xfrm>
              <a:off x="4884403" y="5258153"/>
              <a:ext cx="980674" cy="578555"/>
            </a:xfrm>
            <a:prstGeom prst="rect">
              <a:avLst/>
            </a:prstGeom>
            <a:noFill/>
            <a:ln w="127000">
              <a:noFill/>
              <a:miter lim="800000"/>
              <a:headEnd/>
              <a:tailEnd/>
            </a:ln>
            <a:effectLst/>
          </p:spPr>
          <p:txBody>
            <a:bodyPr wrap="none" lIns="90488" tIns="44450" rIns="90488" bIns="44450">
              <a:spAutoFit/>
            </a:bodyPr>
            <a:lstStyle/>
            <a:p>
              <a:pPr>
                <a:defRPr/>
              </a:pPr>
              <a:r>
                <a:rPr lang="en-US" altLang="zh-TW" sz="2800" dirty="0">
                  <a:solidFill>
                    <a:schemeClr val="tx2"/>
                  </a:solidFill>
                  <a:effectLst>
                    <a:outerShdw blurRad="38100" dist="38100" dir="2700000" algn="tl">
                      <a:srgbClr val="000000"/>
                    </a:outerShdw>
                  </a:effectLst>
                  <a:latin typeface="Arial" charset="0"/>
                  <a:ea typeface="新細明體" charset="-120"/>
                </a:rPr>
                <a:t>1.25</a:t>
              </a:r>
            </a:p>
          </p:txBody>
        </p:sp>
        <p:sp>
          <p:nvSpPr>
            <p:cNvPr id="26648" name="Rectangle 24"/>
            <p:cNvSpPr>
              <a:spLocks noChangeArrowheads="1"/>
            </p:cNvSpPr>
            <p:nvPr/>
          </p:nvSpPr>
          <p:spPr bwMode="auto">
            <a:xfrm>
              <a:off x="3457488" y="5729111"/>
              <a:ext cx="564417" cy="578555"/>
            </a:xfrm>
            <a:prstGeom prst="rect">
              <a:avLst/>
            </a:prstGeom>
            <a:noFill/>
            <a:ln w="127000">
              <a:noFill/>
              <a:miter lim="800000"/>
              <a:headEnd/>
              <a:tailEnd/>
            </a:ln>
            <a:effectLst/>
          </p:spPr>
          <p:txBody>
            <a:bodyPr wrap="none" lIns="90488" tIns="44450" rIns="90488" bIns="44450">
              <a:spAutoFit/>
            </a:bodyPr>
            <a:lstStyle/>
            <a:p>
              <a:pPr>
                <a:defRPr/>
              </a:pPr>
              <a:r>
                <a:rPr lang="el-GR" altLang="zh-TW" sz="2800" i="1" dirty="0">
                  <a:solidFill>
                    <a:schemeClr val="tx2"/>
                  </a:solidFill>
                  <a:effectLst>
                    <a:outerShdw blurRad="38100" dist="38100" dir="2700000" algn="tl">
                      <a:srgbClr val="000000"/>
                    </a:outerShdw>
                  </a:effectLst>
                  <a:latin typeface="Arial" charset="0"/>
                  <a:ea typeface="新細明體" charset="-120"/>
                </a:rPr>
                <a:t>β</a:t>
              </a:r>
              <a:r>
                <a:rPr lang="en-US" altLang="zh-TW" sz="2800" i="1" baseline="-25000" dirty="0">
                  <a:solidFill>
                    <a:schemeClr val="tx2"/>
                  </a:solidFill>
                  <a:effectLst>
                    <a:outerShdw blurRad="38100" dist="38100" dir="2700000" algn="tl">
                      <a:srgbClr val="000000"/>
                    </a:outerShdw>
                  </a:effectLst>
                  <a:latin typeface="Arial" charset="0"/>
                  <a:ea typeface="新細明體" charset="-120"/>
                </a:rPr>
                <a:t>y</a:t>
              </a:r>
            </a:p>
          </p:txBody>
        </p:sp>
        <p:sp>
          <p:nvSpPr>
            <p:cNvPr id="26649" name="Rectangle 25"/>
            <p:cNvSpPr>
              <a:spLocks noChangeArrowheads="1"/>
            </p:cNvSpPr>
            <p:nvPr/>
          </p:nvSpPr>
          <p:spPr bwMode="auto">
            <a:xfrm>
              <a:off x="3364006" y="5258153"/>
              <a:ext cx="758435" cy="578555"/>
            </a:xfrm>
            <a:prstGeom prst="rect">
              <a:avLst/>
            </a:prstGeom>
            <a:noFill/>
            <a:ln w="127000">
              <a:noFill/>
              <a:miter lim="800000"/>
              <a:headEnd/>
              <a:tailEnd/>
            </a:ln>
            <a:effectLst/>
          </p:spPr>
          <p:txBody>
            <a:bodyPr wrap="none" lIns="90488" tIns="44450" rIns="90488" bIns="44450">
              <a:spAutoFit/>
            </a:bodyPr>
            <a:lstStyle/>
            <a:p>
              <a:pPr>
                <a:defRPr/>
              </a:pPr>
              <a:r>
                <a:rPr lang="en-US" altLang="zh-TW" sz="2800" dirty="0">
                  <a:solidFill>
                    <a:schemeClr val="tx2"/>
                  </a:solidFill>
                  <a:effectLst>
                    <a:outerShdw blurRad="38100" dist="38100" dir="2700000" algn="tl">
                      <a:srgbClr val="000000"/>
                    </a:outerShdw>
                  </a:effectLst>
                  <a:latin typeface="Arial" charset="0"/>
                  <a:ea typeface="新細明體" charset="-120"/>
                </a:rPr>
                <a:t>0.6</a:t>
              </a:r>
            </a:p>
          </p:txBody>
        </p:sp>
        <p:sp>
          <p:nvSpPr>
            <p:cNvPr id="26650" name="Line 26"/>
            <p:cNvSpPr>
              <a:spLocks noChangeShapeType="1"/>
            </p:cNvSpPr>
            <p:nvPr/>
          </p:nvSpPr>
          <p:spPr bwMode="auto">
            <a:xfrm>
              <a:off x="5256566" y="3143250"/>
              <a:ext cx="1067100" cy="0"/>
            </a:xfrm>
            <a:prstGeom prst="line">
              <a:avLst/>
            </a:prstGeom>
            <a:noFill/>
            <a:ln w="50800">
              <a:solidFill>
                <a:schemeClr val="tx2"/>
              </a:solidFill>
              <a:round/>
              <a:headEnd/>
              <a:tailEnd/>
            </a:ln>
            <a:effectLst>
              <a:outerShdw dist="53882" dir="2700000" algn="ctr" rotWithShape="0">
                <a:schemeClr val="bg2"/>
              </a:outerShdw>
            </a:effectLst>
          </p:spPr>
          <p:txBody>
            <a:bodyPr/>
            <a:lstStyle/>
            <a:p>
              <a:pPr>
                <a:defRPr/>
              </a:pPr>
              <a:endParaRPr lang="zh-TW" altLang="en-US"/>
            </a:p>
          </p:txBody>
        </p:sp>
        <p:sp>
          <p:nvSpPr>
            <p:cNvPr id="26651" name="Line 27"/>
            <p:cNvSpPr>
              <a:spLocks noChangeShapeType="1"/>
            </p:cNvSpPr>
            <p:nvPr/>
          </p:nvSpPr>
          <p:spPr bwMode="auto">
            <a:xfrm flipV="1">
              <a:off x="6323666" y="2610555"/>
              <a:ext cx="0" cy="532694"/>
            </a:xfrm>
            <a:prstGeom prst="line">
              <a:avLst/>
            </a:prstGeom>
            <a:noFill/>
            <a:ln w="50800">
              <a:solidFill>
                <a:schemeClr val="tx2"/>
              </a:solidFill>
              <a:round/>
              <a:headEnd/>
              <a:tailEnd/>
            </a:ln>
            <a:effectLst>
              <a:outerShdw dist="53882" dir="2700000" algn="ctr" rotWithShape="0">
                <a:schemeClr val="bg2"/>
              </a:outerShdw>
            </a:effectLst>
          </p:spPr>
          <p:txBody>
            <a:bodyPr/>
            <a:lstStyle/>
            <a:p>
              <a:pPr>
                <a:defRPr/>
              </a:pPr>
              <a:endParaRPr lang="zh-TW" altLang="en-US"/>
            </a:p>
          </p:txBody>
        </p:sp>
        <p:sp>
          <p:nvSpPr>
            <p:cNvPr id="26652" name="Line 28"/>
            <p:cNvSpPr>
              <a:spLocks noChangeShapeType="1"/>
            </p:cNvSpPr>
            <p:nvPr/>
          </p:nvSpPr>
          <p:spPr bwMode="auto">
            <a:xfrm flipV="1">
              <a:off x="6323666" y="2896305"/>
              <a:ext cx="458589" cy="17639"/>
            </a:xfrm>
            <a:prstGeom prst="line">
              <a:avLst/>
            </a:prstGeom>
            <a:noFill/>
            <a:ln w="50800">
              <a:solidFill>
                <a:srgbClr val="FF99CC"/>
              </a:solidFill>
              <a:round/>
              <a:headEnd/>
              <a:tailEnd type="triangle" w="med" len="med"/>
            </a:ln>
            <a:effectLst>
              <a:outerShdw dist="53882" dir="2700000" algn="ctr" rotWithShape="0">
                <a:schemeClr val="bg2"/>
              </a:outerShdw>
            </a:effectLst>
          </p:spPr>
          <p:txBody>
            <a:bodyPr/>
            <a:lstStyle/>
            <a:p>
              <a:pPr>
                <a:defRPr/>
              </a:pPr>
              <a:endParaRPr lang="zh-TW" altLang="en-US"/>
            </a:p>
          </p:txBody>
        </p:sp>
        <p:sp>
          <p:nvSpPr>
            <p:cNvPr id="26653" name="Rectangle 29"/>
            <p:cNvSpPr>
              <a:spLocks noChangeArrowheads="1"/>
            </p:cNvSpPr>
            <p:nvPr/>
          </p:nvSpPr>
          <p:spPr bwMode="auto">
            <a:xfrm>
              <a:off x="6782254" y="2665236"/>
              <a:ext cx="2504599" cy="1740958"/>
            </a:xfrm>
            <a:prstGeom prst="rect">
              <a:avLst/>
            </a:prstGeom>
            <a:noFill/>
            <a:ln w="127000">
              <a:noFill/>
              <a:miter lim="800000"/>
              <a:headEnd/>
              <a:tailEnd/>
            </a:ln>
            <a:effectLst/>
          </p:spPr>
          <p:txBody>
            <a:bodyPr lIns="90488" tIns="44450" rIns="90488" bIns="44450">
              <a:spAutoFit/>
            </a:bodyPr>
            <a:lstStyle/>
            <a:p>
              <a:pPr>
                <a:defRPr/>
              </a:pPr>
              <a:r>
                <a:rPr lang="en-US" altLang="zh-TW" dirty="0">
                  <a:solidFill>
                    <a:schemeClr val="tx2"/>
                  </a:solidFill>
                  <a:effectLst>
                    <a:outerShdw blurRad="38100" dist="38100" dir="2700000" algn="tl">
                      <a:srgbClr val="000000"/>
                    </a:outerShdw>
                  </a:effectLst>
                  <a:latin typeface="Arial" charset="0"/>
                  <a:ea typeface="新細明體" charset="-120"/>
                </a:rPr>
                <a:t>slope is 0.08, which is the market risk premium</a:t>
              </a:r>
            </a:p>
          </p:txBody>
        </p:sp>
      </p:grpSp>
      <p:sp>
        <p:nvSpPr>
          <p:cNvPr id="30723" name="Rectangle 30"/>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Graph of Security Market Line </a:t>
            </a:r>
          </a:p>
        </p:txBody>
      </p:sp>
      <p:sp>
        <p:nvSpPr>
          <p:cNvPr id="31" name="文字方塊 30"/>
          <p:cNvSpPr txBox="1">
            <a:spLocks noChangeArrowheads="1"/>
          </p:cNvSpPr>
          <p:nvPr/>
        </p:nvSpPr>
        <p:spPr bwMode="auto">
          <a:xfrm>
            <a:off x="762000" y="5907088"/>
            <a:ext cx="7924800" cy="723275"/>
          </a:xfrm>
          <a:prstGeom prst="rect">
            <a:avLst/>
          </a:prstGeom>
          <a:noFill/>
          <a:ln w="9525">
            <a:noFill/>
            <a:miter lim="800000"/>
            <a:headEnd/>
            <a:tailEnd/>
          </a:ln>
        </p:spPr>
        <p:txBody>
          <a:bodyPr>
            <a:spAutoFit/>
          </a:bodyPr>
          <a:lstStyle/>
          <a:p>
            <a:pPr marL="363538" indent="-363538">
              <a:spcBef>
                <a:spcPts val="600"/>
              </a:spcBef>
              <a:defRPr/>
            </a:pPr>
            <a:r>
              <a:rPr lang="en-US" altLang="zh-TW" sz="1800" dirty="0">
                <a:latin typeface="+mn-lt"/>
                <a:ea typeface="新細明體" charset="-120"/>
              </a:rPr>
              <a:t>※ The CAPM implies that all securities or portfolios should lie on this SML</a:t>
            </a:r>
          </a:p>
          <a:p>
            <a:pPr marL="363538" indent="-363538">
              <a:spcBef>
                <a:spcPts val="600"/>
              </a:spcBef>
              <a:defRPr/>
            </a:pPr>
            <a:r>
              <a:rPr lang="en-US" altLang="zh-TW" sz="1800" dirty="0">
                <a:latin typeface="+mn-lt"/>
                <a:ea typeface="新細明體" charset="-120"/>
              </a:rPr>
              <a:t>※ Note that the SML is on the </a:t>
            </a:r>
            <a:r>
              <a:rPr lang="en-US" altLang="zh-TW" sz="1800" i="1" dirty="0">
                <a:latin typeface="+mn-lt"/>
                <a:ea typeface="新細明體" charset="-120"/>
              </a:rPr>
              <a:t>E</a:t>
            </a:r>
            <a:r>
              <a:rPr lang="en-US" altLang="zh-TW" sz="1800" dirty="0">
                <a:latin typeface="+mn-lt"/>
                <a:ea typeface="新細明體" charset="-120"/>
              </a:rPr>
              <a:t>(</a:t>
            </a:r>
            <a:r>
              <a:rPr lang="en-US" altLang="zh-TW" sz="1800" i="1" dirty="0">
                <a:latin typeface="+mn-lt"/>
                <a:ea typeface="新細明體" charset="-120"/>
              </a:rPr>
              <a:t>r</a:t>
            </a:r>
            <a:r>
              <a:rPr lang="en-US" altLang="zh-TW" sz="1800" dirty="0">
                <a:latin typeface="+mn-lt"/>
                <a:ea typeface="新細明體" charset="-120"/>
              </a:rPr>
              <a:t>)-</a:t>
            </a:r>
            <a:r>
              <a:rPr lang="el-GR" altLang="zh-TW" sz="1800" i="1" dirty="0">
                <a:solidFill>
                  <a:schemeClr val="tx2"/>
                </a:solidFill>
                <a:effectLst>
                  <a:outerShdw blurRad="38100" dist="38100" dir="2700000" algn="tl">
                    <a:srgbClr val="000000"/>
                  </a:outerShdw>
                </a:effectLst>
                <a:latin typeface="+mn-lt"/>
                <a:ea typeface="新細明體" charset="-120"/>
              </a:rPr>
              <a:t>β</a:t>
            </a:r>
            <a:r>
              <a:rPr lang="en-US" altLang="zh-TW" sz="1800" dirty="0">
                <a:latin typeface="+mn-lt"/>
                <a:ea typeface="新細明體" charset="-120"/>
              </a:rPr>
              <a:t> plane, and CML is on the </a:t>
            </a:r>
            <a:r>
              <a:rPr lang="en-US" altLang="zh-TW" sz="1800" i="1" dirty="0">
                <a:solidFill>
                  <a:srgbClr val="FFFFFF"/>
                </a:solidFill>
                <a:latin typeface="+mn-lt"/>
                <a:ea typeface="新細明體" charset="-120"/>
              </a:rPr>
              <a:t>E</a:t>
            </a:r>
            <a:r>
              <a:rPr lang="en-US" altLang="zh-TW" sz="1800" dirty="0">
                <a:solidFill>
                  <a:srgbClr val="FFFFFF"/>
                </a:solidFill>
                <a:latin typeface="+mn-lt"/>
                <a:ea typeface="新細明體" charset="-120"/>
              </a:rPr>
              <a:t>(</a:t>
            </a:r>
            <a:r>
              <a:rPr lang="en-US" altLang="zh-TW" sz="1800" i="1" dirty="0">
                <a:solidFill>
                  <a:srgbClr val="FFFFFF"/>
                </a:solidFill>
                <a:latin typeface="+mn-lt"/>
                <a:ea typeface="新細明體" charset="-120"/>
              </a:rPr>
              <a:t>r</a:t>
            </a:r>
            <a:r>
              <a:rPr lang="en-US" altLang="zh-TW" sz="1800" dirty="0">
                <a:solidFill>
                  <a:srgbClr val="FFFFFF"/>
                </a:solidFill>
                <a:latin typeface="+mn-lt"/>
                <a:ea typeface="新細明體" charset="-120"/>
              </a:rPr>
              <a:t>)-</a:t>
            </a:r>
            <a:r>
              <a:rPr lang="el-GR" altLang="zh-TW" sz="1800" i="1" dirty="0">
                <a:solidFill>
                  <a:srgbClr val="FFFFFF"/>
                </a:solidFill>
                <a:latin typeface="+mn-lt"/>
                <a:ea typeface="新細明體" charset="-120"/>
              </a:rPr>
              <a:t>σ</a:t>
            </a:r>
            <a:r>
              <a:rPr lang="en-US" altLang="zh-TW" sz="1800" dirty="0">
                <a:solidFill>
                  <a:srgbClr val="FFFFFF"/>
                </a:solidFill>
                <a:latin typeface="+mn-lt"/>
                <a:ea typeface="新細明體" charset="-120"/>
              </a:rPr>
              <a:t> plane</a:t>
            </a:r>
            <a:r>
              <a:rPr lang="en-US" altLang="zh-TW" sz="1800" dirty="0">
                <a:latin typeface="+mn-lt"/>
                <a:ea typeface="新細明體" charset="-120"/>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381000" y="1143000"/>
            <a:ext cx="8458200" cy="5638800"/>
          </a:xfrm>
        </p:spPr>
        <p:txBody>
          <a:bodyPr/>
          <a:lstStyle/>
          <a:p>
            <a:pPr eaLnBrk="1" hangingPunct="1">
              <a:spcBef>
                <a:spcPts val="500"/>
              </a:spcBef>
              <a:defRPr/>
            </a:pPr>
            <a:r>
              <a:rPr lang="en-US" altLang="zh-TW" sz="3000" dirty="0">
                <a:ea typeface="新細明體" charset="-120"/>
              </a:rPr>
              <a:t>In reality, not all securities lie on the SML</a:t>
            </a:r>
          </a:p>
          <a:p>
            <a:pPr lvl="1" eaLnBrk="1" hangingPunct="1">
              <a:spcBef>
                <a:spcPts val="500"/>
              </a:spcBef>
              <a:defRPr/>
            </a:pPr>
            <a:r>
              <a:rPr lang="en-US" altLang="zh-TW" sz="2600" dirty="0">
                <a:ea typeface="新細明體" charset="-120"/>
              </a:rPr>
              <a:t>Underpriced (overpriced) stocks plot above (below) the SML: Given their betas, their expected rates of return are higher (lower) than the predication by the CAPM and thus the securities are underpriced (overpriced) (see the next slide)</a:t>
            </a:r>
          </a:p>
          <a:p>
            <a:pPr lvl="1" eaLnBrk="1" hangingPunct="1">
              <a:spcBef>
                <a:spcPts val="500"/>
              </a:spcBef>
              <a:defRPr/>
            </a:pPr>
            <a:r>
              <a:rPr lang="en-US" altLang="zh-TW" sz="2600" dirty="0">
                <a:ea typeface="新細明體" charset="-120"/>
              </a:rPr>
              <a:t>The difference between the expected and actually rate of return on a security is the abnormal rate of return (</a:t>
            </a:r>
            <a:r>
              <a:rPr lang="zh-TW" altLang="en-US" sz="2600" dirty="0">
                <a:ea typeface="新細明體" charset="-120"/>
              </a:rPr>
              <a:t>異常報酬率</a:t>
            </a:r>
            <a:r>
              <a:rPr lang="en-US" altLang="zh-TW" sz="2600" dirty="0">
                <a:ea typeface="新細明體" charset="-120"/>
              </a:rPr>
              <a:t>) on this security, which is often denoted as alpha (</a:t>
            </a:r>
            <a:r>
              <a:rPr lang="el-GR" altLang="zh-TW" sz="2600" i="1" dirty="0">
                <a:ea typeface="新細明體" charset="-120"/>
              </a:rPr>
              <a:t>α</a:t>
            </a:r>
            <a:r>
              <a:rPr lang="en-US" altLang="zh-TW" sz="2600" dirty="0">
                <a:ea typeface="新細明體" charset="-120"/>
              </a:rPr>
              <a:t>)</a:t>
            </a:r>
          </a:p>
          <a:p>
            <a:pPr marL="444500" indent="-444500" eaLnBrk="1" hangingPunct="1">
              <a:spcBef>
                <a:spcPts val="500"/>
              </a:spcBef>
              <a:defRPr/>
            </a:pPr>
            <a:r>
              <a:rPr lang="en-US" altLang="zh-TW" sz="3000" dirty="0">
                <a:ea typeface="新細明體" charset="-120"/>
              </a:rPr>
              <a:t>Use SML as benchmark for fair return (or hurdle rate (</a:t>
            </a:r>
            <a:r>
              <a:rPr lang="zh-TW" altLang="en-US" sz="3000" dirty="0">
                <a:ea typeface="新細明體" charset="-120"/>
              </a:rPr>
              <a:t>最低報酬率</a:t>
            </a:r>
            <a:r>
              <a:rPr lang="en-US" altLang="zh-TW" sz="3000" dirty="0">
                <a:ea typeface="新細明體" charset="-120"/>
              </a:rPr>
              <a:t>)) for risky assets or portfolios</a:t>
            </a:r>
          </a:p>
        </p:txBody>
      </p:sp>
      <p:sp>
        <p:nvSpPr>
          <p:cNvPr id="32771" name="Rectangle 2"/>
          <p:cNvSpPr>
            <a:spLocks noGrp="1" noChangeArrowheads="1"/>
          </p:cNvSpPr>
          <p:nvPr>
            <p:ph type="title"/>
          </p:nvPr>
        </p:nvSpPr>
        <p:spPr>
          <a:xfrm>
            <a:off x="0" y="152400"/>
            <a:ext cx="9144000" cy="762000"/>
          </a:xfrm>
          <a:noFill/>
        </p:spPr>
        <p:txBody>
          <a:bodyPr lIns="90488" tIns="44450" rIns="90488" bIns="44450" anchor="b"/>
          <a:lstStyle/>
          <a:p>
            <a:pPr eaLnBrk="1" hangingPunct="1"/>
            <a:r>
              <a:rPr lang="en-US" altLang="zh-TW" sz="3600">
                <a:ea typeface="新細明體" charset="-120"/>
              </a:rPr>
              <a:t>Applications of the CAPM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The Security Market Line and Positive Alpha Stock</a:t>
            </a:r>
          </a:p>
        </p:txBody>
      </p:sp>
      <p:sp>
        <p:nvSpPr>
          <p:cNvPr id="4" name="文字方塊 3"/>
          <p:cNvSpPr txBox="1">
            <a:spLocks noChangeArrowheads="1"/>
          </p:cNvSpPr>
          <p:nvPr/>
        </p:nvSpPr>
        <p:spPr bwMode="auto">
          <a:xfrm>
            <a:off x="609600" y="5410200"/>
            <a:ext cx="8382000" cy="1400383"/>
          </a:xfrm>
          <a:prstGeom prst="rect">
            <a:avLst/>
          </a:prstGeom>
          <a:noFill/>
          <a:ln w="9525">
            <a:noFill/>
            <a:miter lim="800000"/>
            <a:headEnd/>
            <a:tailEnd/>
          </a:ln>
        </p:spPr>
        <p:txBody>
          <a:bodyPr>
            <a:spAutoFit/>
          </a:bodyPr>
          <a:lstStyle/>
          <a:p>
            <a:pPr marL="266700" indent="-266700">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Note that the security with a positive </a:t>
            </a:r>
            <a:r>
              <a:rPr lang="el-GR" altLang="zh-TW" sz="2000" i="1" kern="0" dirty="0">
                <a:solidFill>
                  <a:srgbClr val="FFFFFF"/>
                </a:solidFill>
                <a:effectLst>
                  <a:outerShdw blurRad="38100" dist="38100" dir="2700000" algn="tl">
                    <a:srgbClr val="000000">
                      <a:alpha val="43137"/>
                    </a:srgbClr>
                  </a:outerShdw>
                </a:effectLst>
                <a:latin typeface="+mn-lt"/>
                <a:ea typeface="新細明體" charset="-120"/>
              </a:rPr>
              <a:t>α</a:t>
            </a:r>
            <a:r>
              <a:rPr lang="en-US" altLang="zh-TW" sz="2000" dirty="0">
                <a:effectLst>
                  <a:outerShdw blurRad="38100" dist="38100" dir="2700000" algn="tl">
                    <a:srgbClr val="000000">
                      <a:alpha val="43137"/>
                    </a:srgbClr>
                  </a:outerShdw>
                </a:effectLst>
                <a:latin typeface="+mn-lt"/>
                <a:ea typeface="新細明體" charset="-120"/>
              </a:rPr>
              <a:t> is with an abnormally higher expected return than the prediction of the CAPM, which implies that security is undervalued comparing to its equilibrium price</a:t>
            </a:r>
          </a:p>
          <a:p>
            <a:pPr marL="354013" indent="-354013">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A positive </a:t>
            </a:r>
            <a:r>
              <a:rPr lang="el-GR" altLang="zh-TW" sz="2000" i="1" kern="0" dirty="0">
                <a:solidFill>
                  <a:srgbClr val="FFFFFF"/>
                </a:solidFill>
                <a:effectLst>
                  <a:outerShdw blurRad="38100" dist="38100" dir="2700000" algn="tl">
                    <a:srgbClr val="000000">
                      <a:alpha val="43137"/>
                    </a:srgbClr>
                  </a:outerShdw>
                </a:effectLst>
                <a:latin typeface="+mn-lt"/>
                <a:ea typeface="新細明體" charset="-120"/>
              </a:rPr>
              <a:t>α</a:t>
            </a:r>
            <a:r>
              <a:rPr lang="en-US" altLang="zh-TW" sz="2000" dirty="0">
                <a:effectLst>
                  <a:outerShdw blurRad="38100" dist="38100" dir="2700000" algn="tl">
                    <a:srgbClr val="000000">
                      <a:alpha val="43137"/>
                    </a:srgbClr>
                  </a:outerShdw>
                </a:effectLst>
                <a:latin typeface="+mn-lt"/>
                <a:ea typeface="新細明體" charset="-120"/>
              </a:rPr>
              <a:t> security is a more attractive investment target</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309" y="1347008"/>
            <a:ext cx="4603381" cy="39215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152400" y="762000"/>
            <a:ext cx="8839200" cy="6096000"/>
          </a:xfrm>
        </p:spPr>
        <p:txBody>
          <a:bodyPr/>
          <a:lstStyle/>
          <a:p>
            <a:pPr eaLnBrk="1" hangingPunct="1">
              <a:lnSpc>
                <a:spcPct val="95000"/>
              </a:lnSpc>
              <a:spcBef>
                <a:spcPts val="400"/>
              </a:spcBef>
              <a:defRPr/>
            </a:pPr>
            <a:r>
              <a:rPr lang="en-US" altLang="zh-TW" sz="3000" dirty="0">
                <a:ea typeface="新細明體" charset="-120"/>
              </a:rPr>
              <a:t>The most important goal for investment is to smooth the individual’s consumption</a:t>
            </a:r>
          </a:p>
          <a:p>
            <a:pPr lvl="1" eaLnBrk="1" hangingPunct="1">
              <a:spcBef>
                <a:spcPts val="400"/>
              </a:spcBef>
              <a:defRPr/>
            </a:pPr>
            <a:r>
              <a:rPr lang="en-US" altLang="zh-TW" sz="2300" dirty="0">
                <a:ea typeface="新細明體" charset="-120"/>
              </a:rPr>
              <a:t>Suppose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can reflect the business cycle, i.e.,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a:t>
            </a:r>
            <a:r>
              <a:rPr lang="zh-TW" altLang="zh-TW" sz="2300" dirty="0">
                <a:ea typeface="新細明體" charset="-120"/>
              </a:rPr>
              <a:t>↑</a:t>
            </a:r>
            <a:r>
              <a:rPr lang="en-US" altLang="zh-TW" sz="2300" dirty="0">
                <a:ea typeface="新細明體" charset="-120"/>
              </a:rPr>
              <a:t>, then individual’s consumption</a:t>
            </a:r>
            <a:r>
              <a:rPr lang="en-US" altLang="zh-TW" sz="2300" i="1" dirty="0">
                <a:ea typeface="新細明體" charset="-120"/>
              </a:rPr>
              <a:t> </a:t>
            </a:r>
            <a:r>
              <a:rPr lang="zh-TW" altLang="zh-TW" sz="2300" dirty="0">
                <a:ea typeface="新細明體" charset="-120"/>
              </a:rPr>
              <a:t>↑</a:t>
            </a:r>
            <a:r>
              <a:rPr lang="en-US" altLang="zh-TW" sz="2300" dirty="0">
                <a:ea typeface="新細明體" charset="-120"/>
              </a:rPr>
              <a:t> due to the booming economy</a:t>
            </a:r>
          </a:p>
          <a:p>
            <a:pPr lvl="1" eaLnBrk="1" hangingPunct="1">
              <a:spcBef>
                <a:spcPts val="400"/>
              </a:spcBef>
              <a:defRPr/>
            </a:pPr>
            <a:r>
              <a:rPr lang="el-GR" altLang="zh-TW" sz="2300" i="1" dirty="0">
                <a:ea typeface="新細明體" charset="-120"/>
              </a:rPr>
              <a:t>β</a:t>
            </a:r>
            <a:r>
              <a:rPr lang="en-US" altLang="zh-TW" sz="2300" i="1" baseline="-25000" dirty="0">
                <a:ea typeface="新細明體" charset="-120"/>
              </a:rPr>
              <a:t>A</a:t>
            </a:r>
            <a:r>
              <a:rPr lang="en-US" altLang="zh-TW" sz="2300" dirty="0">
                <a:ea typeface="新細明體" charset="-120"/>
              </a:rPr>
              <a:t> &gt; 0</a:t>
            </a:r>
            <a:r>
              <a:rPr lang="en-US" altLang="zh-TW" sz="2300" dirty="0">
                <a:sym typeface="Symbol"/>
              </a:rPr>
              <a:t> </a:t>
            </a:r>
            <a:r>
              <a:rPr lang="en-US" altLang="zh-TW" sz="2300" dirty="0">
                <a:ea typeface="新細明體" charset="-120"/>
              </a:rPr>
              <a:t> </a:t>
            </a:r>
            <a:r>
              <a:rPr lang="en-US" altLang="zh-TW" sz="2300" dirty="0" err="1">
                <a:ea typeface="新細明體" charset="-120"/>
              </a:rPr>
              <a:t>cov</a:t>
            </a:r>
            <a:r>
              <a:rPr lang="en-US" altLang="zh-TW" sz="2300" dirty="0">
                <a:ea typeface="新細明體" charset="-120"/>
              </a:rPr>
              <a:t>(</a:t>
            </a:r>
            <a:r>
              <a:rPr lang="en-US" altLang="zh-TW" sz="2300" i="1" dirty="0">
                <a:ea typeface="新細明體" charset="-120"/>
              </a:rPr>
              <a:t>R</a:t>
            </a:r>
            <a:r>
              <a:rPr lang="en-US" altLang="zh-TW" sz="2300" i="1" baseline="-25000" dirty="0">
                <a:ea typeface="新細明體" charset="-120"/>
              </a:rPr>
              <a:t>A</a:t>
            </a:r>
            <a:r>
              <a:rPr lang="en-US" altLang="zh-TW" sz="2300" dirty="0">
                <a:ea typeface="新細明體" charset="-120"/>
              </a:rPr>
              <a:t>,</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&gt; 0</a:t>
            </a:r>
            <a:r>
              <a:rPr lang="en-US" altLang="zh-TW" sz="2300" dirty="0">
                <a:sym typeface="Symbol"/>
              </a:rPr>
              <a:t> </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a:t>
            </a:r>
            <a:r>
              <a:rPr lang="zh-TW" altLang="zh-TW" sz="2300" dirty="0">
                <a:ea typeface="新細明體" charset="-120"/>
              </a:rPr>
              <a:t>↑</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A</a:t>
            </a:r>
            <a:r>
              <a:rPr lang="en-US" altLang="zh-TW" sz="2300" dirty="0">
                <a:ea typeface="新細明體" charset="-120"/>
              </a:rPr>
              <a:t> </a:t>
            </a:r>
            <a:r>
              <a:rPr lang="zh-TW" altLang="zh-TW" sz="2300" dirty="0">
                <a:ea typeface="新細明體" charset="-120"/>
              </a:rPr>
              <a:t>↑</a:t>
            </a:r>
            <a:r>
              <a:rPr lang="en-US" altLang="zh-TW" sz="2300" dirty="0">
                <a:ea typeface="新細明體" charset="-120"/>
              </a:rPr>
              <a:t> and thus bring more consumption, and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a:t>
            </a:r>
            <a:r>
              <a:rPr lang="zh-TW" altLang="zh-TW" sz="2300" dirty="0">
                <a:ea typeface="新細明體" charset="-120"/>
              </a:rPr>
              <a:t>↓</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A</a:t>
            </a:r>
            <a:r>
              <a:rPr lang="en-US" altLang="zh-TW" sz="2300" dirty="0">
                <a:ea typeface="新細明體" charset="-120"/>
              </a:rPr>
              <a:t> </a:t>
            </a:r>
            <a:r>
              <a:rPr lang="zh-TW" altLang="zh-TW" sz="2300" dirty="0">
                <a:ea typeface="新細明體" charset="-120"/>
              </a:rPr>
              <a:t>↓</a:t>
            </a:r>
            <a:r>
              <a:rPr lang="en-US" altLang="zh-TW" sz="2300" dirty="0">
                <a:ea typeface="新細明體" charset="-120"/>
              </a:rPr>
              <a:t> and thus reduce consumption</a:t>
            </a:r>
          </a:p>
          <a:p>
            <a:pPr lvl="1" eaLnBrk="1" hangingPunct="1">
              <a:spcBef>
                <a:spcPts val="400"/>
              </a:spcBef>
              <a:defRPr/>
            </a:pPr>
            <a:r>
              <a:rPr lang="el-GR" altLang="zh-TW" sz="2300" i="1" dirty="0">
                <a:ea typeface="新細明體" charset="-120"/>
              </a:rPr>
              <a:t>β</a:t>
            </a:r>
            <a:r>
              <a:rPr lang="en-US" altLang="zh-TW" sz="2300" i="1" baseline="-25000" dirty="0">
                <a:ea typeface="新細明體" charset="-120"/>
              </a:rPr>
              <a:t>B</a:t>
            </a:r>
            <a:r>
              <a:rPr lang="en-US" altLang="zh-TW" sz="2300" dirty="0">
                <a:ea typeface="新細明體" charset="-120"/>
              </a:rPr>
              <a:t> &lt; 0</a:t>
            </a:r>
            <a:r>
              <a:rPr lang="en-US" altLang="zh-TW" sz="2300" dirty="0">
                <a:sym typeface="Symbol"/>
              </a:rPr>
              <a:t> </a:t>
            </a:r>
            <a:r>
              <a:rPr lang="en-US" altLang="zh-TW" sz="2300" dirty="0">
                <a:ea typeface="新細明體" charset="-120"/>
              </a:rPr>
              <a:t> </a:t>
            </a:r>
            <a:r>
              <a:rPr lang="en-US" altLang="zh-TW" sz="2300" dirty="0" err="1">
                <a:ea typeface="新細明體" charset="-120"/>
              </a:rPr>
              <a:t>cov</a:t>
            </a:r>
            <a:r>
              <a:rPr lang="en-US" altLang="zh-TW" sz="2300" dirty="0">
                <a:ea typeface="新細明體" charset="-120"/>
              </a:rPr>
              <a:t>(</a:t>
            </a:r>
            <a:r>
              <a:rPr lang="en-US" altLang="zh-TW" sz="2300" i="1" dirty="0">
                <a:ea typeface="新細明體" charset="-120"/>
              </a:rPr>
              <a:t>R</a:t>
            </a:r>
            <a:r>
              <a:rPr lang="en-US" altLang="zh-TW" sz="2300" i="1" baseline="-25000" dirty="0">
                <a:ea typeface="新細明體" charset="-120"/>
              </a:rPr>
              <a:t>B</a:t>
            </a:r>
            <a:r>
              <a:rPr lang="en-US" altLang="zh-TW" sz="2300" dirty="0">
                <a:ea typeface="新細明體" charset="-120"/>
              </a:rPr>
              <a:t>,</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&lt; 0</a:t>
            </a:r>
            <a:r>
              <a:rPr lang="en-US" altLang="zh-TW" sz="2300" dirty="0">
                <a:sym typeface="Symbol"/>
              </a:rPr>
              <a:t> </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a:t>
            </a:r>
            <a:r>
              <a:rPr lang="zh-TW" altLang="zh-TW" sz="2300" dirty="0">
                <a:ea typeface="新細明體" charset="-120"/>
              </a:rPr>
              <a:t>↑</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B</a:t>
            </a:r>
            <a:r>
              <a:rPr lang="en-US" altLang="zh-TW" sz="2300" dirty="0">
                <a:ea typeface="新細明體" charset="-120"/>
              </a:rPr>
              <a:t> </a:t>
            </a:r>
            <a:r>
              <a:rPr lang="zh-TW" altLang="zh-TW" sz="2300" dirty="0">
                <a:ea typeface="新細明體" charset="-120"/>
              </a:rPr>
              <a:t>↓</a:t>
            </a:r>
            <a:r>
              <a:rPr lang="en-US" altLang="zh-TW" sz="2300" dirty="0">
                <a:ea typeface="新細明體" charset="-120"/>
              </a:rPr>
              <a:t> and thus reduce consumption, and </a:t>
            </a:r>
            <a:r>
              <a:rPr lang="en-US" altLang="zh-TW" sz="2300" i="1" dirty="0">
                <a:ea typeface="新細明體" charset="-120"/>
              </a:rPr>
              <a:t>R</a:t>
            </a:r>
            <a:r>
              <a:rPr lang="en-US" altLang="zh-TW" sz="2300" i="1" baseline="-25000" dirty="0">
                <a:ea typeface="新細明體" charset="-120"/>
              </a:rPr>
              <a:t>M</a:t>
            </a:r>
            <a:r>
              <a:rPr lang="en-US" altLang="zh-TW" sz="2300" dirty="0">
                <a:ea typeface="新細明體" charset="-120"/>
              </a:rPr>
              <a:t> </a:t>
            </a:r>
            <a:r>
              <a:rPr lang="zh-TW" altLang="zh-TW" sz="2300" dirty="0">
                <a:ea typeface="新細明體" charset="-120"/>
              </a:rPr>
              <a:t>↓</a:t>
            </a:r>
            <a:r>
              <a:rPr lang="en-US" altLang="zh-TW" sz="2300" dirty="0">
                <a:ea typeface="新細明體" charset="-120"/>
              </a:rPr>
              <a:t>, </a:t>
            </a:r>
            <a:r>
              <a:rPr lang="en-US" altLang="zh-TW" sz="2300" i="1" dirty="0">
                <a:ea typeface="新細明體" charset="-120"/>
              </a:rPr>
              <a:t>R</a:t>
            </a:r>
            <a:r>
              <a:rPr lang="en-US" altLang="zh-TW" sz="2300" i="1" baseline="-25000" dirty="0">
                <a:ea typeface="新細明體" charset="-120"/>
              </a:rPr>
              <a:t>B</a:t>
            </a:r>
            <a:r>
              <a:rPr lang="en-US" altLang="zh-TW" sz="2300" dirty="0">
                <a:ea typeface="新細明體" charset="-120"/>
              </a:rPr>
              <a:t> </a:t>
            </a:r>
            <a:r>
              <a:rPr lang="zh-TW" altLang="zh-TW" sz="2300" dirty="0">
                <a:ea typeface="新細明體" charset="-120"/>
              </a:rPr>
              <a:t>↑</a:t>
            </a:r>
            <a:r>
              <a:rPr lang="en-US" altLang="zh-TW" sz="2300" dirty="0">
                <a:ea typeface="新細明體" charset="-120"/>
              </a:rPr>
              <a:t> and thus bring more consumption</a:t>
            </a:r>
          </a:p>
          <a:p>
            <a:pPr lvl="1" eaLnBrk="1" hangingPunct="1">
              <a:spcBef>
                <a:spcPts val="400"/>
              </a:spcBef>
              <a:defRPr/>
            </a:pPr>
            <a:r>
              <a:rPr lang="en-US" altLang="zh-TW" sz="2300" dirty="0">
                <a:ea typeface="新細明體" charset="-120"/>
              </a:rPr>
              <a:t>From the viewpoint of smoothing consumption, individuals prefer </a:t>
            </a:r>
            <a:r>
              <a:rPr lang="en-US" altLang="zh-TW" sz="2300" i="1" dirty="0">
                <a:ea typeface="新細明體" charset="-120"/>
              </a:rPr>
              <a:t>B</a:t>
            </a:r>
            <a:r>
              <a:rPr lang="en-US" altLang="zh-TW" sz="2300" dirty="0">
                <a:ea typeface="新細明體" charset="-120"/>
              </a:rPr>
              <a:t> and thus bid up the price of </a:t>
            </a:r>
            <a:r>
              <a:rPr lang="en-US" altLang="zh-TW" sz="2300" i="1" dirty="0">
                <a:ea typeface="新細明體" charset="-120"/>
              </a:rPr>
              <a:t>B</a:t>
            </a:r>
            <a:r>
              <a:rPr lang="en-US" altLang="zh-TW" sz="2300" dirty="0">
                <a:ea typeface="新細明體" charset="-120"/>
              </a:rPr>
              <a:t>, which implies a lower expected return of </a:t>
            </a:r>
            <a:r>
              <a:rPr lang="en-US" altLang="zh-TW" sz="2300" i="1" dirty="0">
                <a:ea typeface="新細明體" charset="-120"/>
              </a:rPr>
              <a:t>B</a:t>
            </a:r>
            <a:r>
              <a:rPr lang="en-US" altLang="zh-TW" sz="2300" dirty="0">
                <a:ea typeface="新細明體" charset="-120"/>
              </a:rPr>
              <a:t> in the equilibrium</a:t>
            </a:r>
            <a:endParaRPr lang="en-US" altLang="zh-TW" sz="2300" i="1" dirty="0">
              <a:ea typeface="新細明體" charset="-120"/>
            </a:endParaRPr>
          </a:p>
          <a:p>
            <a:pPr lvl="1" eaLnBrk="1" hangingPunct="1">
              <a:spcBef>
                <a:spcPts val="400"/>
              </a:spcBef>
              <a:defRPr/>
            </a:pPr>
            <a:r>
              <a:rPr lang="en-US" altLang="zh-TW" sz="2300" dirty="0">
                <a:ea typeface="新細明體" charset="-120"/>
              </a:rPr>
              <a:t>On the contrary, individuals do not like </a:t>
            </a:r>
            <a:r>
              <a:rPr lang="en-US" altLang="zh-TW" sz="2300" i="1" dirty="0">
                <a:ea typeface="新細明體" charset="-120"/>
              </a:rPr>
              <a:t>A</a:t>
            </a:r>
            <a:r>
              <a:rPr lang="en-US" altLang="zh-TW" sz="2300" dirty="0">
                <a:ea typeface="新細明體" charset="-120"/>
              </a:rPr>
              <a:t>, so the price of </a:t>
            </a:r>
            <a:r>
              <a:rPr lang="en-US" altLang="zh-TW" sz="2300" i="1" dirty="0">
                <a:ea typeface="新細明體" charset="-120"/>
              </a:rPr>
              <a:t>A</a:t>
            </a:r>
            <a:r>
              <a:rPr lang="en-US" altLang="zh-TW" sz="2300" dirty="0">
                <a:ea typeface="新細明體" charset="-120"/>
              </a:rPr>
              <a:t> decreases, which implies a higher expected return of </a:t>
            </a:r>
            <a:r>
              <a:rPr lang="en-US" altLang="zh-TW" sz="2300" i="1" dirty="0">
                <a:ea typeface="新細明體" charset="-120"/>
              </a:rPr>
              <a:t>A</a:t>
            </a:r>
            <a:endParaRPr lang="en-US" altLang="zh-TW" sz="2300" dirty="0">
              <a:ea typeface="新細明體" charset="-120"/>
            </a:endParaRPr>
          </a:p>
          <a:p>
            <a:pPr lvl="1" eaLnBrk="1" hangingPunct="1">
              <a:spcBef>
                <a:spcPts val="400"/>
              </a:spcBef>
              <a:defRPr/>
            </a:pPr>
            <a:r>
              <a:rPr lang="en-US" altLang="zh-TW" sz="2300" dirty="0">
                <a:ea typeface="新細明體" charset="-120"/>
              </a:rPr>
              <a:t>Preference for smoothing consumption is consistent with the CAPM</a:t>
            </a:r>
          </a:p>
        </p:txBody>
      </p:sp>
      <p:sp>
        <p:nvSpPr>
          <p:cNvPr id="31747" name="Rectangle 2"/>
          <p:cNvSpPr>
            <a:spLocks noGrp="1" noChangeArrowheads="1"/>
          </p:cNvSpPr>
          <p:nvPr>
            <p:ph type="title"/>
          </p:nvPr>
        </p:nvSpPr>
        <p:spPr>
          <a:xfrm>
            <a:off x="0" y="152400"/>
            <a:ext cx="9144000" cy="609600"/>
          </a:xfrm>
          <a:noFill/>
        </p:spPr>
        <p:txBody>
          <a:bodyPr lIns="90488" tIns="44450" rIns="90488" bIns="44450" anchor="b"/>
          <a:lstStyle/>
          <a:p>
            <a:pPr eaLnBrk="1" hangingPunct="1"/>
            <a:r>
              <a:rPr lang="en-US" altLang="zh-TW" sz="3600" dirty="0">
                <a:ea typeface="新細明體" charset="-120"/>
              </a:rPr>
              <a:t>CAPM vs. Smoothing Consumption</a:t>
            </a:r>
          </a:p>
        </p:txBody>
      </p:sp>
    </p:spTree>
    <p:extLst>
      <p:ext uri="{BB962C8B-B14F-4D97-AF65-F5344CB8AC3E}">
        <p14:creationId xmlns:p14="http://schemas.microsoft.com/office/powerpoint/2010/main" val="258488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sz="half" idx="1"/>
          </p:nvPr>
        </p:nvSpPr>
        <p:spPr>
          <a:xfrm>
            <a:off x="152400" y="990600"/>
            <a:ext cx="8839200" cy="5562600"/>
          </a:xfrm>
        </p:spPr>
        <p:txBody>
          <a:bodyPr/>
          <a:lstStyle/>
          <a:p>
            <a:pPr eaLnBrk="1" hangingPunct="1">
              <a:spcBef>
                <a:spcPts val="300"/>
              </a:spcBef>
              <a:defRPr/>
            </a:pPr>
            <a:r>
              <a:rPr lang="en-US" altLang="zh-TW" sz="3000" dirty="0">
                <a:ea typeface="新細明體" charset="-120"/>
              </a:rPr>
              <a:t>CAPM implies that the passive strategy </a:t>
            </a:r>
          </a:p>
          <a:p>
            <a:pPr lvl="1" eaLnBrk="1" hangingPunct="1">
              <a:spcBef>
                <a:spcPts val="300"/>
              </a:spcBef>
              <a:defRPr/>
            </a:pPr>
            <a:r>
              <a:rPr lang="en-US" altLang="zh-TW" sz="2600" dirty="0">
                <a:ea typeface="新細明體" charset="-120"/>
              </a:rPr>
              <a:t>Everyone invests in the combination of the market portfolio and the risk-free asset </a:t>
            </a:r>
            <a:r>
              <a:rPr lang="en-US" altLang="zh-TW" sz="2600" dirty="0">
                <a:ea typeface="新細明體" charset="-120"/>
                <a:sym typeface="Symbol"/>
              </a:rPr>
              <a:t> All investors adopt the passive strategy</a:t>
            </a:r>
          </a:p>
          <a:p>
            <a:pPr eaLnBrk="1" hangingPunct="1">
              <a:lnSpc>
                <a:spcPct val="95000"/>
              </a:lnSpc>
              <a:spcBef>
                <a:spcPts val="300"/>
              </a:spcBef>
              <a:defRPr/>
            </a:pPr>
            <a:r>
              <a:rPr lang="en-US" altLang="zh-TW" sz="3000" dirty="0">
                <a:ea typeface="新細明體" charset="-120"/>
              </a:rPr>
              <a:t>Several flaws of CAPM</a:t>
            </a:r>
          </a:p>
          <a:p>
            <a:pPr lvl="1" eaLnBrk="1" hangingPunct="1">
              <a:spcBef>
                <a:spcPts val="300"/>
              </a:spcBef>
              <a:defRPr/>
            </a:pPr>
            <a:r>
              <a:rPr lang="en-US" altLang="zh-TW" sz="2600" dirty="0">
                <a:ea typeface="新細明體" charset="-120"/>
              </a:rPr>
              <a:t>Unreal assumptions, e.g., homogeneous expectations of security returns and variance, borrowing funds at the risk-free interest rate</a:t>
            </a:r>
          </a:p>
          <a:p>
            <a:pPr lvl="1" eaLnBrk="1" hangingPunct="1">
              <a:spcBef>
                <a:spcPts val="300"/>
              </a:spcBef>
              <a:defRPr/>
            </a:pPr>
            <a:r>
              <a:rPr lang="en-US" altLang="zh-TW" sz="2600" dirty="0">
                <a:ea typeface="新細明體" charset="-120"/>
              </a:rPr>
              <a:t>Logical inconsistency:</a:t>
            </a:r>
          </a:p>
          <a:p>
            <a:pPr lvl="2" eaLnBrk="1" hangingPunct="1">
              <a:spcBef>
                <a:spcPts val="300"/>
              </a:spcBef>
              <a:defRPr/>
            </a:pPr>
            <a:r>
              <a:rPr lang="en-US" altLang="zh-TW" sz="2200" dirty="0">
                <a:ea typeface="新細明體" charset="-120"/>
              </a:rPr>
              <a:t>If a passive strategy is costless and efficient, why would anyone follow an active strategy?</a:t>
            </a:r>
          </a:p>
          <a:p>
            <a:pPr lvl="2" eaLnBrk="1" hangingPunct="1">
              <a:spcBef>
                <a:spcPts val="300"/>
              </a:spcBef>
              <a:defRPr/>
            </a:pPr>
            <a:r>
              <a:rPr lang="en-US" altLang="zh-TW" sz="2200" dirty="0">
                <a:ea typeface="新細明體" charset="-120"/>
              </a:rPr>
              <a:t>If no one does any security analysis, what brings about the efficiency of the market portfolio?</a:t>
            </a:r>
          </a:p>
          <a:p>
            <a:pPr marL="914400" lvl="2" indent="0" eaLnBrk="1" hangingPunct="1">
              <a:spcBef>
                <a:spcPts val="300"/>
              </a:spcBef>
              <a:buNone/>
              <a:defRPr/>
            </a:pPr>
            <a:endParaRPr lang="en-US" altLang="zh-TW" sz="2200" dirty="0">
              <a:ea typeface="新細明體" charset="-120"/>
            </a:endParaRPr>
          </a:p>
          <a:p>
            <a:pPr eaLnBrk="1" hangingPunct="1">
              <a:spcBef>
                <a:spcPts val="300"/>
              </a:spcBef>
              <a:defRPr/>
            </a:pPr>
            <a:endParaRPr lang="en-US" altLang="zh-TW" sz="3000" dirty="0">
              <a:ea typeface="新細明體" charset="-120"/>
            </a:endParaRPr>
          </a:p>
        </p:txBody>
      </p:sp>
      <p:sp>
        <p:nvSpPr>
          <p:cNvPr id="31747" name="Rectangle 2"/>
          <p:cNvSpPr>
            <a:spLocks noGrp="1" noChangeArrowheads="1"/>
          </p:cNvSpPr>
          <p:nvPr>
            <p:ph type="title"/>
          </p:nvPr>
        </p:nvSpPr>
        <p:spPr>
          <a:xfrm>
            <a:off x="0" y="152400"/>
            <a:ext cx="9144000" cy="609600"/>
          </a:xfrm>
          <a:noFill/>
        </p:spPr>
        <p:txBody>
          <a:bodyPr lIns="90488" tIns="44450" rIns="90488" bIns="44450" anchor="b"/>
          <a:lstStyle/>
          <a:p>
            <a:pPr eaLnBrk="1" hangingPunct="1"/>
            <a:r>
              <a:rPr lang="en-US" altLang="zh-TW" sz="3600" dirty="0">
                <a:ea typeface="新細明體" charset="-120"/>
              </a:rPr>
              <a:t>Complementary Issues Associated CAPM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066800"/>
            <a:ext cx="8305800" cy="5181600"/>
          </a:xfrm>
        </p:spPr>
        <p:txBody>
          <a:bodyPr lIns="90488" tIns="44450" rIns="90488" bIns="44450"/>
          <a:lstStyle/>
          <a:p>
            <a:pPr>
              <a:spcBef>
                <a:spcPts val="600"/>
              </a:spcBef>
              <a:defRPr/>
            </a:pPr>
            <a:r>
              <a:rPr lang="en-US" altLang="zh-TW" sz="3000" dirty="0">
                <a:ea typeface="新細明體" charset="-120"/>
              </a:rPr>
              <a:t>Introduce the Capital Asset Pricing Model (CAPM, </a:t>
            </a:r>
            <a:r>
              <a:rPr lang="zh-TW" altLang="en-US" sz="3000" dirty="0">
                <a:ea typeface="新細明體" charset="-120"/>
              </a:rPr>
              <a:t>資本資產評價模型</a:t>
            </a:r>
            <a:r>
              <a:rPr lang="en-US" altLang="zh-TW" sz="3000" dirty="0">
                <a:ea typeface="新細明體" charset="-120"/>
              </a:rPr>
              <a:t>) and the Security Market Line (SML, </a:t>
            </a:r>
            <a:r>
              <a:rPr lang="zh-TW" altLang="en-US" sz="3000" dirty="0">
                <a:ea typeface="新細明體" charset="-120"/>
              </a:rPr>
              <a:t>證券市場線</a:t>
            </a:r>
            <a:r>
              <a:rPr lang="en-US" altLang="zh-TW" sz="3000" dirty="0">
                <a:ea typeface="新細明體" charset="-120"/>
              </a:rPr>
              <a:t>)</a:t>
            </a:r>
          </a:p>
          <a:p>
            <a:pPr>
              <a:spcBef>
                <a:spcPts val="600"/>
              </a:spcBef>
              <a:defRPr/>
            </a:pPr>
            <a:r>
              <a:rPr lang="en-US" altLang="zh-TW" sz="3000" dirty="0">
                <a:ea typeface="新細明體" charset="-120"/>
              </a:rPr>
              <a:t>Discuss the relationship between the single-index model and the CAPM</a:t>
            </a:r>
          </a:p>
          <a:p>
            <a:pPr>
              <a:spcBef>
                <a:spcPts val="600"/>
              </a:spcBef>
              <a:defRPr/>
            </a:pPr>
            <a:r>
              <a:rPr lang="en-US" altLang="zh-TW" sz="3000" dirty="0">
                <a:ea typeface="新細明體" charset="-120"/>
              </a:rPr>
              <a:t>Introduce the multi-factor model and the </a:t>
            </a:r>
            <a:r>
              <a:rPr lang="en-US" altLang="zh-TW" sz="3000" dirty="0" err="1">
                <a:ea typeface="新細明體" charset="-120"/>
              </a:rPr>
              <a:t>Fama</a:t>
            </a:r>
            <a:r>
              <a:rPr lang="en-US" altLang="zh-TW" sz="3000" dirty="0">
                <a:ea typeface="新細明體" charset="-120"/>
              </a:rPr>
              <a:t>-French three-factor model</a:t>
            </a:r>
          </a:p>
          <a:p>
            <a:pPr lvl="1">
              <a:spcBef>
                <a:spcPts val="600"/>
              </a:spcBef>
              <a:defRPr/>
            </a:pPr>
            <a:r>
              <a:rPr lang="en-US" altLang="zh-TW" sz="2600" dirty="0">
                <a:ea typeface="新細明體" charset="-120"/>
              </a:rPr>
              <a:t>Eugene </a:t>
            </a:r>
            <a:r>
              <a:rPr lang="en-US" altLang="zh-TW" sz="2600" dirty="0" err="1">
                <a:ea typeface="新細明體" charset="-120"/>
              </a:rPr>
              <a:t>Fama</a:t>
            </a:r>
            <a:r>
              <a:rPr lang="en-US" altLang="zh-TW" sz="2600">
                <a:ea typeface="新細明體" charset="-120"/>
              </a:rPr>
              <a:t> won </a:t>
            </a:r>
            <a:r>
              <a:rPr lang="en-US" altLang="zh-TW" sz="2600" dirty="0">
                <a:ea typeface="新細明體" charset="-120"/>
              </a:rPr>
              <a:t>the Nobel Prize </a:t>
            </a:r>
            <a:r>
              <a:rPr lang="en-US" altLang="zh-TW" sz="2600">
                <a:ea typeface="新細明體" charset="-120"/>
              </a:rPr>
              <a:t>in 2013</a:t>
            </a:r>
            <a:endParaRPr lang="en-US" altLang="zh-TW" sz="2600" dirty="0">
              <a:ea typeface="新細明體" charset="-120"/>
            </a:endParaRPr>
          </a:p>
          <a:p>
            <a:pPr>
              <a:spcBef>
                <a:spcPts val="600"/>
              </a:spcBef>
              <a:defRPr/>
            </a:pPr>
            <a:r>
              <a:rPr lang="en-US" altLang="zh-TW" sz="3000" dirty="0">
                <a:ea typeface="新細明體" charset="-120"/>
              </a:rPr>
              <a:t>Introduce the Arbitrage Pricing Theory (APT, </a:t>
            </a:r>
            <a:r>
              <a:rPr lang="zh-TW" altLang="en-US" sz="3000" dirty="0">
                <a:ea typeface="新細明體" charset="-120"/>
              </a:rPr>
              <a:t>套利評價理論</a:t>
            </a:r>
            <a:r>
              <a:rPr lang="en-US" altLang="zh-TW" sz="3000" dirty="0">
                <a:ea typeface="新細明體" charset="-120"/>
              </a:rPr>
              <a:t>)</a:t>
            </a:r>
          </a:p>
        </p:txBody>
      </p:sp>
      <p:sp>
        <p:nvSpPr>
          <p:cNvPr id="17411" name="Rectangle 4"/>
          <p:cNvSpPr>
            <a:spLocks noGrp="1" noChangeArrowheads="1"/>
          </p:cNvSpPr>
          <p:nvPr>
            <p:ph type="title"/>
          </p:nvPr>
        </p:nvSpPr>
        <p:spPr>
          <a:xfrm>
            <a:off x="457200" y="76200"/>
            <a:ext cx="8229600" cy="914400"/>
          </a:xfrm>
        </p:spPr>
        <p:txBody>
          <a:bodyPr/>
          <a:lstStyle/>
          <a:p>
            <a:r>
              <a:rPr lang="en-US" altLang="zh-TW" sz="4000">
                <a:ea typeface="新細明體" charset="-120"/>
              </a:rPr>
              <a:t>Learning </a:t>
            </a:r>
            <a:r>
              <a:rPr lang="en-US" altLang="zh-TW">
                <a:ea typeface="新細明體" charset="-120"/>
              </a:rPr>
              <a:t>Goals </a:t>
            </a:r>
            <a:r>
              <a:rPr lang="en-US" altLang="zh-TW" dirty="0">
                <a:ea typeface="新細明體" charset="-120"/>
              </a:rPr>
              <a:t>of Chapter 7</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990600" y="3001963"/>
            <a:ext cx="7620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a:latin typeface="Arial" charset="0"/>
                <a:ea typeface="新細明體" charset="-120"/>
              </a:rPr>
              <a:t>7.2  THE CAPM AND INDEX MODELS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95250"/>
            <a:ext cx="9144000" cy="1143000"/>
          </a:xfrm>
          <a:noFill/>
        </p:spPr>
        <p:txBody>
          <a:bodyPr/>
          <a:lstStyle/>
          <a:p>
            <a:pPr eaLnBrk="1" hangingPunct="1"/>
            <a:r>
              <a:rPr lang="en-US" altLang="zh-TW" dirty="0">
                <a:ea typeface="新細明體" charset="-120"/>
              </a:rPr>
              <a:t>Estimating the Index Model</a:t>
            </a:r>
          </a:p>
        </p:txBody>
      </p:sp>
      <p:sp>
        <p:nvSpPr>
          <p:cNvPr id="55299" name="Rectangle 3"/>
          <p:cNvSpPr>
            <a:spLocks noGrp="1" noChangeArrowheads="1"/>
          </p:cNvSpPr>
          <p:nvPr>
            <p:ph type="body" idx="1"/>
          </p:nvPr>
        </p:nvSpPr>
        <p:spPr>
          <a:xfrm>
            <a:off x="381000" y="914400"/>
            <a:ext cx="8534400" cy="5791200"/>
          </a:xfrm>
        </p:spPr>
        <p:txBody>
          <a:bodyPr/>
          <a:lstStyle/>
          <a:p>
            <a:pPr eaLnBrk="1" hangingPunct="1">
              <a:spcBef>
                <a:spcPts val="400"/>
              </a:spcBef>
              <a:defRPr/>
            </a:pPr>
            <a:r>
              <a:rPr lang="en-US" altLang="zh-TW" sz="3000" dirty="0">
                <a:ea typeface="新細明體" charset="-120"/>
              </a:rPr>
              <a:t>The CAPM has two limitations:</a:t>
            </a:r>
          </a:p>
          <a:p>
            <a:pPr lvl="1" eaLnBrk="1" hangingPunct="1">
              <a:spcBef>
                <a:spcPts val="400"/>
              </a:spcBef>
              <a:defRPr/>
            </a:pPr>
            <a:r>
              <a:rPr lang="en-US" altLang="zh-TW" sz="2600" dirty="0">
                <a:ea typeface="新細明體" charset="-120"/>
              </a:rPr>
              <a:t>It relies on the theoretical market portfolio, which includes all assets (not only domestic stocks but also bonds, foreign stocks and bonds, real estates, etc.)</a:t>
            </a:r>
          </a:p>
          <a:p>
            <a:pPr lvl="1" eaLnBrk="1" hangingPunct="1">
              <a:spcBef>
                <a:spcPts val="400"/>
              </a:spcBef>
              <a:defRPr/>
            </a:pPr>
            <a:r>
              <a:rPr lang="en-US" altLang="zh-TW" sz="2600" dirty="0">
                <a:ea typeface="新細明體" charset="-120"/>
              </a:rPr>
              <a:t>It deals with expected returns, which cannot be observed in advance in the market</a:t>
            </a:r>
          </a:p>
          <a:p>
            <a:pPr eaLnBrk="1" hangingPunct="1">
              <a:spcBef>
                <a:spcPts val="400"/>
              </a:spcBef>
              <a:defRPr/>
            </a:pPr>
            <a:r>
              <a:rPr lang="en-US" altLang="zh-TW" sz="3000" dirty="0">
                <a:ea typeface="新細明體" charset="-120"/>
              </a:rPr>
              <a:t>For the single index model (</a:t>
            </a:r>
            <a:r>
              <a:rPr lang="zh-TW" altLang="en-US" sz="3000" dirty="0">
                <a:ea typeface="新細明體" charset="-120"/>
              </a:rPr>
              <a:t>單一指數模型</a:t>
            </a:r>
            <a:r>
              <a:rPr lang="en-US" altLang="zh-TW" sz="3000" dirty="0">
                <a:ea typeface="新細明體" charset="-120"/>
              </a:rPr>
              <a:t>)</a:t>
            </a:r>
          </a:p>
          <a:p>
            <a:pPr lvl="1" eaLnBrk="1" hangingPunct="1">
              <a:spcBef>
                <a:spcPts val="400"/>
              </a:spcBef>
              <a:defRPr/>
            </a:pPr>
            <a:r>
              <a:rPr lang="en-US" altLang="zh-TW" sz="2600" dirty="0">
                <a:ea typeface="新細明體" charset="-120"/>
              </a:rPr>
              <a:t>The stock index return, rather than the performance of the theoretical market portfolio, is employed to approximate the market factor of the economy</a:t>
            </a:r>
          </a:p>
          <a:p>
            <a:pPr lvl="1" eaLnBrk="1" hangingPunct="1">
              <a:spcBef>
                <a:spcPts val="400"/>
              </a:spcBef>
              <a:defRPr/>
            </a:pPr>
            <a:r>
              <a:rPr lang="en-US" altLang="zh-TW" sz="2600" dirty="0">
                <a:ea typeface="新細明體" charset="-120"/>
              </a:rPr>
              <a:t>In addition, the index model is based on actually realized returns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04800" y="914400"/>
            <a:ext cx="8686800" cy="5791200"/>
          </a:xfrm>
        </p:spPr>
        <p:txBody>
          <a:bodyPr lIns="90488" tIns="44450" rIns="90488" bIns="44450"/>
          <a:lstStyle/>
          <a:p>
            <a:pPr eaLnBrk="1" hangingPunct="1">
              <a:spcBef>
                <a:spcPts val="600"/>
              </a:spcBef>
              <a:defRPr/>
            </a:pPr>
            <a:r>
              <a:rPr lang="en-US" altLang="zh-TW" sz="3000" dirty="0">
                <a:ea typeface="新細明體" charset="-120"/>
              </a:rPr>
              <a:t>Similarities between the CAPM and the single-index model</a:t>
            </a:r>
          </a:p>
          <a:p>
            <a:pPr lvl="1" eaLnBrk="1" hangingPunct="1">
              <a:spcBef>
                <a:spcPts val="600"/>
              </a:spcBef>
              <a:defRPr/>
            </a:pPr>
            <a:r>
              <a:rPr lang="en-US" altLang="zh-TW" sz="2600" dirty="0">
                <a:ea typeface="新細明體" charset="-120"/>
              </a:rPr>
              <a:t>The CAPM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i</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 + </a:t>
            </a:r>
            <a:r>
              <a:rPr lang="el-GR" altLang="zh-TW" sz="2400" i="1" dirty="0">
                <a:ea typeface="新細明體" charset="-120"/>
              </a:rPr>
              <a:t>β</a:t>
            </a:r>
            <a:r>
              <a:rPr lang="en-US" altLang="zh-TW" sz="2400" i="1" baseline="-25000" dirty="0" err="1">
                <a:ea typeface="新細明體" charset="-120"/>
              </a:rPr>
              <a:t>i</a:t>
            </a:r>
            <a:r>
              <a:rPr lang="en-US" altLang="zh-TW" sz="2400" dirty="0">
                <a:ea typeface="新細明體" charset="-120"/>
              </a:rPr>
              <a:t>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M</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 </a:t>
            </a:r>
            <a:r>
              <a:rPr lang="en-US" altLang="zh-TW" sz="2600" dirty="0">
                <a:ea typeface="新細明體" charset="-120"/>
              </a:rPr>
              <a:t>implies that the expected return of the market portfolio is the single factor to explain all expected returns in the economy</a:t>
            </a:r>
          </a:p>
          <a:p>
            <a:pPr lvl="1" eaLnBrk="1" hangingPunct="1">
              <a:spcBef>
                <a:spcPts val="600"/>
              </a:spcBef>
              <a:defRPr/>
            </a:pPr>
            <a:r>
              <a:rPr lang="en-US" altLang="zh-TW" sz="2600" dirty="0">
                <a:ea typeface="新細明體" charset="-120"/>
              </a:rPr>
              <a:t>By taking the expectation on the both sides of the single-index model, i.e.,</a:t>
            </a:r>
          </a:p>
          <a:p>
            <a:pPr algn="ctr" eaLnBrk="1" hangingPunct="1">
              <a:spcBef>
                <a:spcPts val="600"/>
              </a:spcBef>
              <a:buNone/>
              <a:defRPr/>
            </a:pPr>
            <a:r>
              <a:rPr lang="en-US" altLang="zh-TW" sz="2600" i="1" dirty="0" err="1">
                <a:ea typeface="新細明體" charset="-120"/>
              </a:rPr>
              <a:t>r</a:t>
            </a:r>
            <a:r>
              <a:rPr lang="en-US" altLang="zh-TW" sz="2600" i="1" baseline="-25000" dirty="0" err="1">
                <a:ea typeface="新細明體" charset="-120"/>
              </a:rPr>
              <a:t>i</a:t>
            </a:r>
            <a:r>
              <a:rPr lang="en-US" altLang="zh-TW" sz="2600" dirty="0"/>
              <a:t> –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 </a:t>
            </a:r>
            <a:r>
              <a:rPr lang="el-GR" altLang="zh-TW" sz="2600" i="1" dirty="0">
                <a:ea typeface="新細明體" charset="-120"/>
              </a:rPr>
              <a:t>α</a:t>
            </a:r>
            <a:r>
              <a:rPr lang="en-US" altLang="zh-TW" sz="2600" i="1" baseline="-25000" dirty="0" err="1">
                <a:ea typeface="新細明體" charset="-120"/>
              </a:rPr>
              <a:t>i</a:t>
            </a:r>
            <a:r>
              <a:rPr lang="el-GR" altLang="zh-TW" sz="2600" dirty="0">
                <a:ea typeface="新細明體" charset="-120"/>
              </a:rPr>
              <a:t> </a:t>
            </a:r>
            <a:r>
              <a:rPr lang="en-US" altLang="zh-TW" sz="2600" dirty="0">
                <a:ea typeface="新細明體" charset="-120"/>
              </a:rPr>
              <a:t>+ </a:t>
            </a:r>
            <a:r>
              <a:rPr lang="el-GR" altLang="zh-TW" sz="2600" i="1" dirty="0">
                <a:ea typeface="新細明體" charset="-120"/>
              </a:rPr>
              <a:t>β</a:t>
            </a:r>
            <a:r>
              <a:rPr lang="en-US" altLang="zh-TW" sz="2600" i="1" baseline="-25000" dirty="0" err="1">
                <a:ea typeface="新細明體" charset="-120"/>
              </a:rPr>
              <a:t>i</a:t>
            </a:r>
            <a:r>
              <a:rPr lang="en-US" altLang="zh-TW" sz="2600" dirty="0">
                <a:ea typeface="新細明體" charset="-120"/>
              </a:rPr>
              <a:t> (</a:t>
            </a:r>
            <a:r>
              <a:rPr lang="en-US" altLang="zh-TW" sz="2600" i="1" dirty="0" err="1">
                <a:ea typeface="新細明體" charset="-120"/>
              </a:rPr>
              <a:t>r</a:t>
            </a:r>
            <a:r>
              <a:rPr lang="en-US" altLang="zh-TW" sz="2600" i="1" baseline="-25000" dirty="0" err="1">
                <a:ea typeface="新細明體" charset="-120"/>
              </a:rPr>
              <a:t>M</a:t>
            </a:r>
            <a:r>
              <a:rPr lang="en-US" altLang="zh-TW" sz="2600" dirty="0"/>
              <a:t> –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 </a:t>
            </a:r>
            <a:r>
              <a:rPr lang="en-US" altLang="zh-TW" sz="2600" i="1" dirty="0" err="1">
                <a:ea typeface="新細明體" charset="-120"/>
              </a:rPr>
              <a:t>e</a:t>
            </a:r>
            <a:r>
              <a:rPr lang="en-US" altLang="zh-TW" sz="2600" i="1" baseline="-25000" dirty="0" err="1">
                <a:ea typeface="新細明體" charset="-120"/>
              </a:rPr>
              <a:t>i</a:t>
            </a:r>
            <a:r>
              <a:rPr lang="en-US" altLang="zh-TW" sz="2600" dirty="0">
                <a:effectLst>
                  <a:outerShdw blurRad="38100" dist="38100" dir="2700000" algn="tl">
                    <a:srgbClr val="000000">
                      <a:alpha val="43137"/>
                    </a:srgbClr>
                  </a:outerShdw>
                </a:effectLst>
                <a:ea typeface="新細明體" charset="-120"/>
              </a:rPr>
              <a:t>,</a:t>
            </a:r>
          </a:p>
          <a:p>
            <a:pPr lvl="1" eaLnBrk="1" hangingPunct="1">
              <a:spcBef>
                <a:spcPts val="600"/>
              </a:spcBef>
              <a:buFont typeface="Wingdings" pitchFamily="2" charset="2"/>
              <a:buNone/>
              <a:defRPr/>
            </a:pPr>
            <a:r>
              <a:rPr lang="en-US" altLang="zh-TW" sz="2600" dirty="0">
                <a:ea typeface="新細明體" charset="-120"/>
              </a:rPr>
              <a:t>	where </a:t>
            </a:r>
            <a:r>
              <a:rPr lang="en-US" altLang="zh-TW" sz="2600" i="1" dirty="0">
                <a:ea typeface="新細明體" charset="-120"/>
              </a:rPr>
              <a:t>E</a:t>
            </a:r>
            <a:r>
              <a:rPr lang="en-US" altLang="zh-TW" sz="2600" dirty="0">
                <a:ea typeface="新細明體" charset="-120"/>
              </a:rPr>
              <a:t>(</a:t>
            </a:r>
            <a:r>
              <a:rPr lang="en-US" altLang="zh-TW" sz="2600" i="1" dirty="0" err="1">
                <a:ea typeface="新細明體" charset="-120"/>
              </a:rPr>
              <a:t>e</a:t>
            </a:r>
            <a:r>
              <a:rPr lang="en-US" altLang="zh-TW" sz="2600" i="1" baseline="-25000" dirty="0" err="1">
                <a:ea typeface="新細明體" charset="-120"/>
              </a:rPr>
              <a:t>i</a:t>
            </a:r>
            <a:r>
              <a:rPr lang="en-US" altLang="zh-TW" sz="2600" dirty="0">
                <a:ea typeface="新細明體" charset="-120"/>
              </a:rPr>
              <a:t>) = 0, </a:t>
            </a:r>
            <a:r>
              <a:rPr lang="en-US" altLang="zh-TW" sz="2600" dirty="0" err="1">
                <a:ea typeface="新細明體" charset="-120"/>
              </a:rPr>
              <a:t>cov</a:t>
            </a:r>
            <a:r>
              <a:rPr lang="en-US" altLang="zh-TW" sz="2600" dirty="0">
                <a:ea typeface="新細明體" charset="-120"/>
              </a:rPr>
              <a:t>(</a:t>
            </a:r>
            <a:r>
              <a:rPr lang="en-US" altLang="zh-TW" sz="2600" i="1" dirty="0" err="1">
                <a:ea typeface="新細明體" charset="-120"/>
              </a:rPr>
              <a:t>r</a:t>
            </a:r>
            <a:r>
              <a:rPr lang="en-US" altLang="zh-TW" sz="2600" i="1" baseline="-25000" dirty="0" err="1">
                <a:ea typeface="新細明體" charset="-120"/>
              </a:rPr>
              <a:t>M</a:t>
            </a:r>
            <a:r>
              <a:rPr lang="en-US" altLang="zh-TW" sz="2600" dirty="0"/>
              <a:t> –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a:t>
            </a:r>
            <a:r>
              <a:rPr lang="en-US" altLang="zh-TW" sz="2600" i="1" dirty="0" err="1">
                <a:ea typeface="新細明體" charset="-120"/>
              </a:rPr>
              <a:t>e</a:t>
            </a:r>
            <a:r>
              <a:rPr lang="en-US" altLang="zh-TW" sz="2600" i="1" baseline="-25000" dirty="0" err="1">
                <a:ea typeface="新細明體" charset="-120"/>
              </a:rPr>
              <a:t>i</a:t>
            </a:r>
            <a:r>
              <a:rPr lang="en-US" altLang="zh-TW" sz="2600" dirty="0">
                <a:ea typeface="新細明體" charset="-120"/>
              </a:rPr>
              <a:t>) = 0, and </a:t>
            </a:r>
            <a:r>
              <a:rPr lang="en-US" altLang="zh-TW" sz="2600" dirty="0" err="1">
                <a:ea typeface="新細明體" charset="-120"/>
              </a:rPr>
              <a:t>cov</a:t>
            </a:r>
            <a:r>
              <a:rPr lang="en-US" altLang="zh-TW" sz="2600" dirty="0">
                <a:ea typeface="新細明體" charset="-120"/>
              </a:rPr>
              <a:t>(</a:t>
            </a:r>
            <a:r>
              <a:rPr lang="en-US" altLang="zh-TW" sz="2600" i="1" dirty="0" err="1">
                <a:ea typeface="新細明體" charset="-120"/>
              </a:rPr>
              <a:t>e</a:t>
            </a:r>
            <a:r>
              <a:rPr lang="en-US" altLang="zh-TW" sz="2600" i="1" baseline="-25000" dirty="0" err="1">
                <a:ea typeface="新細明體" charset="-120"/>
              </a:rPr>
              <a:t>i</a:t>
            </a:r>
            <a:r>
              <a:rPr lang="en-US" altLang="zh-TW" sz="2600" dirty="0">
                <a:ea typeface="新細明體" charset="-120"/>
              </a:rPr>
              <a:t> ,</a:t>
            </a:r>
            <a:r>
              <a:rPr lang="en-US" altLang="zh-TW" sz="2600" i="1" dirty="0" err="1">
                <a:ea typeface="新細明體" charset="-120"/>
              </a:rPr>
              <a:t>e</a:t>
            </a:r>
            <a:r>
              <a:rPr lang="en-US" altLang="zh-TW" sz="2600" i="1" baseline="-25000" dirty="0" err="1">
                <a:ea typeface="新細明體" charset="-120"/>
              </a:rPr>
              <a:t>j</a:t>
            </a:r>
            <a:r>
              <a:rPr lang="en-US" altLang="zh-TW" sz="2600" dirty="0">
                <a:ea typeface="新細明體" charset="-120"/>
              </a:rPr>
              <a:t>) = 0, we can derive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i</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 + </a:t>
            </a:r>
            <a:r>
              <a:rPr lang="el-GR" altLang="zh-TW" sz="2400" i="1" dirty="0">
                <a:ea typeface="新細明體" charset="-120"/>
              </a:rPr>
              <a:t>α</a:t>
            </a:r>
            <a:r>
              <a:rPr lang="en-US" altLang="zh-TW" sz="2400" i="1" baseline="-25000" dirty="0" err="1">
                <a:ea typeface="新細明體" charset="-120"/>
              </a:rPr>
              <a:t>i</a:t>
            </a:r>
            <a:r>
              <a:rPr lang="en-US" altLang="zh-TW" sz="2400" dirty="0">
                <a:ea typeface="新細明體" charset="-120"/>
              </a:rPr>
              <a:t> + </a:t>
            </a:r>
            <a:r>
              <a:rPr lang="el-GR" altLang="zh-TW" sz="2400" i="1" dirty="0">
                <a:ea typeface="新細明體" charset="-120"/>
              </a:rPr>
              <a:t>β</a:t>
            </a:r>
            <a:r>
              <a:rPr lang="en-US" altLang="zh-TW" sz="2400" i="1" baseline="-25000" dirty="0" err="1">
                <a:ea typeface="新細明體" charset="-120"/>
              </a:rPr>
              <a:t>i</a:t>
            </a:r>
            <a:r>
              <a:rPr lang="en-US" altLang="zh-TW" sz="2400" dirty="0">
                <a:ea typeface="新細明體" charset="-120"/>
              </a:rPr>
              <a:t> [</a:t>
            </a:r>
            <a:r>
              <a:rPr lang="en-US" altLang="zh-TW" sz="2400" i="1" dirty="0">
                <a:ea typeface="新細明體" charset="-120"/>
              </a:rPr>
              <a:t>E</a:t>
            </a:r>
            <a:r>
              <a:rPr lang="en-US" altLang="zh-TW" sz="2400" dirty="0">
                <a:ea typeface="新細明體" charset="-120"/>
              </a:rPr>
              <a:t>(</a:t>
            </a:r>
            <a:r>
              <a:rPr lang="en-US" altLang="zh-TW" sz="2400" i="1" dirty="0" err="1">
                <a:ea typeface="新細明體" charset="-120"/>
              </a:rPr>
              <a:t>r</a:t>
            </a:r>
            <a:r>
              <a:rPr lang="en-US" altLang="zh-TW" sz="2400" i="1" baseline="-25000" dirty="0" err="1">
                <a:ea typeface="新細明體" charset="-120"/>
              </a:rPr>
              <a:t>M</a:t>
            </a:r>
            <a:r>
              <a:rPr lang="en-US" altLang="zh-TW" sz="2400" dirty="0">
                <a:ea typeface="新細明體" charset="-120"/>
              </a:rPr>
              <a:t>) – </a:t>
            </a:r>
            <a:r>
              <a:rPr lang="en-US" altLang="zh-TW" sz="2400" i="1" dirty="0" err="1">
                <a:ea typeface="新細明體" charset="-120"/>
              </a:rPr>
              <a:t>r</a:t>
            </a:r>
            <a:r>
              <a:rPr lang="en-US" altLang="zh-TW" sz="2400" i="1" baseline="-25000" dirty="0" err="1">
                <a:ea typeface="新細明體" charset="-120"/>
              </a:rPr>
              <a:t>f</a:t>
            </a:r>
            <a:r>
              <a:rPr lang="en-US" altLang="zh-TW" sz="2400" dirty="0">
                <a:ea typeface="新細明體" charset="-120"/>
              </a:rPr>
              <a:t>]</a:t>
            </a:r>
          </a:p>
          <a:p>
            <a:pPr lvl="1" eaLnBrk="1" hangingPunct="1">
              <a:spcBef>
                <a:spcPts val="600"/>
              </a:spcBef>
              <a:defRPr/>
            </a:pPr>
            <a:r>
              <a:rPr lang="en-US" altLang="zh-TW" sz="2600" dirty="0">
                <a:solidFill>
                  <a:srgbClr val="FFFFFF"/>
                </a:solidFill>
                <a:ea typeface="新細明體" charset="-120"/>
              </a:rPr>
              <a:t>Thus, the CAPM provides the theoretical foundation for the single-index model, and single-index model can be employed to examine the CAPM empirically</a:t>
            </a:r>
          </a:p>
          <a:p>
            <a:pPr lvl="1" eaLnBrk="1" hangingPunct="1">
              <a:spcBef>
                <a:spcPts val="600"/>
              </a:spcBef>
              <a:buFont typeface="Wingdings" pitchFamily="2" charset="2"/>
              <a:buNone/>
              <a:defRPr/>
            </a:pPr>
            <a:endParaRPr lang="en-US" altLang="zh-TW" sz="2600" dirty="0">
              <a:ea typeface="新細明體" charset="-120"/>
            </a:endParaRPr>
          </a:p>
          <a:p>
            <a:pPr lvl="1" eaLnBrk="1" hangingPunct="1">
              <a:spcBef>
                <a:spcPts val="600"/>
              </a:spcBef>
              <a:defRPr/>
            </a:pPr>
            <a:endParaRPr lang="en-US" altLang="zh-TW" sz="2400" dirty="0">
              <a:ea typeface="新細明體" charset="-120"/>
            </a:endParaRPr>
          </a:p>
        </p:txBody>
      </p:sp>
      <p:sp>
        <p:nvSpPr>
          <p:cNvPr id="5" name="Rectangle 2"/>
          <p:cNvSpPr>
            <a:spLocks noGrp="1" noChangeArrowheads="1"/>
          </p:cNvSpPr>
          <p:nvPr>
            <p:ph type="title"/>
          </p:nvPr>
        </p:nvSpPr>
        <p:spPr>
          <a:xfrm>
            <a:off x="0" y="-95250"/>
            <a:ext cx="9144000" cy="1143000"/>
          </a:xfrm>
          <a:noFill/>
        </p:spPr>
        <p:txBody>
          <a:bodyPr/>
          <a:lstStyle/>
          <a:p>
            <a:pPr eaLnBrk="1" hangingPunct="1"/>
            <a:r>
              <a:rPr lang="en-US" altLang="zh-TW" dirty="0">
                <a:ea typeface="新細明體" charset="-120"/>
              </a:rPr>
              <a:t>Estimating the Index Model</a:t>
            </a:r>
          </a:p>
        </p:txBody>
      </p:sp>
    </p:spTree>
    <p:extLst>
      <p:ext uri="{BB962C8B-B14F-4D97-AF65-F5344CB8AC3E}">
        <p14:creationId xmlns:p14="http://schemas.microsoft.com/office/powerpoint/2010/main" val="28684107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Estimating the Index Model</a:t>
            </a:r>
          </a:p>
        </p:txBody>
      </p:sp>
      <p:sp>
        <p:nvSpPr>
          <p:cNvPr id="55299" name="Rectangle 3"/>
          <p:cNvSpPr>
            <a:spLocks noGrp="1" noChangeArrowheads="1"/>
          </p:cNvSpPr>
          <p:nvPr>
            <p:ph type="body" idx="1"/>
          </p:nvPr>
        </p:nvSpPr>
        <p:spPr>
          <a:xfrm>
            <a:off x="304800" y="990600"/>
            <a:ext cx="8458200" cy="5562600"/>
          </a:xfrm>
        </p:spPr>
        <p:txBody>
          <a:bodyPr/>
          <a:lstStyle/>
          <a:p>
            <a:pPr eaLnBrk="1" hangingPunct="1">
              <a:spcBef>
                <a:spcPts val="600"/>
              </a:spcBef>
              <a:defRPr/>
            </a:pPr>
            <a:r>
              <a:rPr lang="en-US" altLang="zh-TW" sz="3000" dirty="0">
                <a:ea typeface="新細明體" charset="-120"/>
              </a:rPr>
              <a:t>Since the CAPM predicts </a:t>
            </a:r>
            <a:r>
              <a:rPr lang="el-GR" altLang="zh-TW" sz="3000" i="1" dirty="0">
                <a:ea typeface="新細明體" charset="-120"/>
              </a:rPr>
              <a:t>α</a:t>
            </a:r>
            <a:r>
              <a:rPr lang="en-US" altLang="zh-TW" sz="3000" i="1" baseline="-25000" dirty="0" err="1">
                <a:ea typeface="新細明體" charset="-120"/>
              </a:rPr>
              <a:t>i</a:t>
            </a:r>
            <a:r>
              <a:rPr lang="en-US" altLang="zh-TW" sz="3000" i="1" baseline="-25000" dirty="0">
                <a:ea typeface="新細明體" charset="-120"/>
              </a:rPr>
              <a:t> </a:t>
            </a:r>
            <a:r>
              <a:rPr lang="en-US" altLang="zh-TW" sz="3000" dirty="0">
                <a:ea typeface="新細明體" charset="-120"/>
              </a:rPr>
              <a:t>= 0, we can convert the examination of correctness of the CAPM by analyzing the intercept in a regression of observed variables</a:t>
            </a:r>
          </a:p>
          <a:p>
            <a:pPr lvl="1" eaLnBrk="1" hangingPunct="1">
              <a:spcBef>
                <a:spcPts val="600"/>
              </a:spcBef>
              <a:defRPr/>
            </a:pPr>
            <a:r>
              <a:rPr lang="en-US" altLang="zh-TW" sz="2600" dirty="0">
                <a:ea typeface="新細明體" charset="-120"/>
              </a:rPr>
              <a:t>Using historical series of returns on T-bills (for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S&amp;P 500 index (for </a:t>
            </a:r>
            <a:r>
              <a:rPr lang="en-US" altLang="zh-TW" sz="2600" i="1" dirty="0" err="1">
                <a:ea typeface="新細明體" charset="-120"/>
              </a:rPr>
              <a:t>r</a:t>
            </a:r>
            <a:r>
              <a:rPr lang="en-US" altLang="zh-TW" sz="2600" i="1" baseline="-25000" dirty="0" err="1">
                <a:ea typeface="新細明體" charset="-120"/>
              </a:rPr>
              <a:t>M</a:t>
            </a:r>
            <a:r>
              <a:rPr lang="en-US" altLang="zh-TW" sz="2600" dirty="0">
                <a:ea typeface="新細明體" charset="-120"/>
              </a:rPr>
              <a:t>) and individual securities (for </a:t>
            </a:r>
            <a:r>
              <a:rPr lang="en-US" altLang="zh-TW" sz="2600" i="1" dirty="0" err="1">
                <a:ea typeface="新細明體" charset="-120"/>
              </a:rPr>
              <a:t>r</a:t>
            </a:r>
            <a:r>
              <a:rPr lang="en-US" altLang="zh-TW" sz="2600" i="1" baseline="-25000" dirty="0" err="1">
                <a:ea typeface="新細明體" charset="-120"/>
              </a:rPr>
              <a:t>i</a:t>
            </a:r>
            <a:r>
              <a:rPr lang="en-US" altLang="zh-TW" sz="2600" dirty="0">
                <a:ea typeface="新細明體" charset="-120"/>
              </a:rPr>
              <a:t>), regress excess returns for individual stocks against the excess returns for the S&amp;P 500 index</a:t>
            </a:r>
          </a:p>
          <a:p>
            <a:pPr lvl="1" eaLnBrk="1" hangingPunct="1">
              <a:spcBef>
                <a:spcPts val="600"/>
              </a:spcBef>
              <a:defRPr/>
            </a:pPr>
            <a:r>
              <a:rPr lang="en-US" altLang="zh-TW" sz="2600" dirty="0">
                <a:ea typeface="新細明體" charset="-120"/>
              </a:rPr>
              <a:t>If </a:t>
            </a:r>
            <a:r>
              <a:rPr lang="el-GR" altLang="zh-TW" sz="2600" i="1" dirty="0">
                <a:ea typeface="新細明體" charset="-120"/>
              </a:rPr>
              <a:t>α</a:t>
            </a:r>
            <a:r>
              <a:rPr lang="en-US" altLang="zh-TW" sz="2600" i="1" baseline="-25000" dirty="0" err="1">
                <a:ea typeface="新細明體" charset="-120"/>
              </a:rPr>
              <a:t>i</a:t>
            </a:r>
            <a:r>
              <a:rPr lang="en-US" altLang="zh-TW" sz="2600" dirty="0">
                <a:ea typeface="新細明體" charset="-120"/>
              </a:rPr>
              <a:t> equals zero statistically (or equivalently </a:t>
            </a:r>
            <a:r>
              <a:rPr lang="el-GR" altLang="zh-TW" sz="2600" i="1" dirty="0">
                <a:ea typeface="新細明體" charset="-120"/>
              </a:rPr>
              <a:t>α</a:t>
            </a:r>
            <a:r>
              <a:rPr lang="en-US" altLang="zh-TW" sz="2600" i="1" baseline="-25000" dirty="0" err="1">
                <a:ea typeface="新細明體" charset="-120"/>
              </a:rPr>
              <a:t>i</a:t>
            </a:r>
            <a:r>
              <a:rPr lang="en-US" altLang="zh-TW" sz="2600" i="1" dirty="0">
                <a:ea typeface="新細明體" charset="-120"/>
              </a:rPr>
              <a:t> </a:t>
            </a:r>
            <a:r>
              <a:rPr lang="en-US" altLang="zh-TW" sz="2600" dirty="0">
                <a:ea typeface="新細明體" charset="-120"/>
              </a:rPr>
              <a:t>is not significant), the CAPM holds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Estimating the Index Model</a:t>
            </a:r>
          </a:p>
        </p:txBody>
      </p:sp>
      <p:sp>
        <p:nvSpPr>
          <p:cNvPr id="55299" name="Rectangle 3"/>
          <p:cNvSpPr>
            <a:spLocks noGrp="1" noChangeArrowheads="1"/>
          </p:cNvSpPr>
          <p:nvPr>
            <p:ph type="body" idx="1"/>
          </p:nvPr>
        </p:nvSpPr>
        <p:spPr>
          <a:xfrm>
            <a:off x="381000" y="990600"/>
            <a:ext cx="8382000" cy="5638800"/>
          </a:xfrm>
        </p:spPr>
        <p:txBody>
          <a:bodyPr/>
          <a:lstStyle/>
          <a:p>
            <a:pPr eaLnBrk="1" hangingPunct="1">
              <a:defRPr/>
            </a:pPr>
            <a:r>
              <a:rPr lang="en-US" altLang="zh-TW" sz="3000" dirty="0">
                <a:ea typeface="新細明體" charset="-120"/>
              </a:rPr>
              <a:t>The difference between the actual excess return and the predicted excess return is called a residual</a:t>
            </a:r>
          </a:p>
          <a:p>
            <a:pPr eaLnBrk="1" hangingPunct="1">
              <a:defRPr/>
            </a:pPr>
            <a:endParaRPr lang="en-US" altLang="zh-TW" dirty="0">
              <a:ea typeface="新細明體" charset="-120"/>
            </a:endParaRPr>
          </a:p>
          <a:p>
            <a:pPr eaLnBrk="1" hangingPunct="1">
              <a:defRPr/>
            </a:pPr>
            <a:endParaRPr lang="en-US" altLang="zh-TW" dirty="0">
              <a:ea typeface="新細明體" charset="-120"/>
            </a:endParaRPr>
          </a:p>
          <a:p>
            <a:pPr eaLnBrk="1" hangingPunct="1">
              <a:buFont typeface="Wingdings" pitchFamily="2" charset="2"/>
              <a:buNone/>
              <a:defRPr/>
            </a:pPr>
            <a:r>
              <a:rPr lang="en-US" altLang="zh-TW" dirty="0">
                <a:ea typeface="新細明體" charset="-120"/>
              </a:rPr>
              <a:t>	</a:t>
            </a:r>
            <a:r>
              <a:rPr lang="en-US" altLang="zh-TW" sz="3000" dirty="0">
                <a:ea typeface="新細明體" charset="-120"/>
              </a:rPr>
              <a:t>where </a:t>
            </a:r>
            <a:r>
              <a:rPr lang="en-US" altLang="zh-TW" sz="3000" i="1" dirty="0">
                <a:ea typeface="新細明體" charset="-120"/>
              </a:rPr>
              <a:t>t </a:t>
            </a:r>
            <a:r>
              <a:rPr lang="en-US" altLang="zh-TW" sz="3000" dirty="0">
                <a:ea typeface="新細明體" charset="-120"/>
              </a:rPr>
              <a:t>= 1,…, </a:t>
            </a:r>
            <a:r>
              <a:rPr lang="en-US" altLang="zh-TW" sz="3000" i="1" dirty="0">
                <a:ea typeface="新細明體" charset="-120"/>
              </a:rPr>
              <a:t>T</a:t>
            </a:r>
            <a:r>
              <a:rPr lang="en-US" altLang="zh-TW" sz="3000" dirty="0">
                <a:ea typeface="新細明體" charset="-120"/>
              </a:rPr>
              <a:t> and </a:t>
            </a:r>
            <a:r>
              <a:rPr lang="en-US" altLang="zh-TW" sz="3000" i="1" dirty="0">
                <a:ea typeface="新細明體" charset="-120"/>
              </a:rPr>
              <a:t>T</a:t>
            </a:r>
            <a:r>
              <a:rPr lang="en-US" altLang="zh-TW" sz="3000" dirty="0">
                <a:ea typeface="新細明體" charset="-120"/>
              </a:rPr>
              <a:t> is the number of observations for each series</a:t>
            </a:r>
          </a:p>
          <a:p>
            <a:pPr eaLnBrk="1" hangingPunct="1">
              <a:defRPr/>
            </a:pPr>
            <a:r>
              <a:rPr lang="en-US" altLang="zh-TW" sz="3000" dirty="0">
                <a:ea typeface="新細明體" charset="-120"/>
              </a:rPr>
              <a:t>The least squares regression (</a:t>
            </a:r>
            <a:r>
              <a:rPr lang="zh-TW" altLang="en-US" sz="3000" dirty="0">
                <a:ea typeface="新細明體" charset="-120"/>
              </a:rPr>
              <a:t>最小平方回歸</a:t>
            </a:r>
            <a:r>
              <a:rPr lang="en-US" altLang="zh-TW" sz="3000" dirty="0">
                <a:ea typeface="新細明體" charset="-120"/>
              </a:rPr>
              <a:t>)</a:t>
            </a:r>
            <a:r>
              <a:rPr lang="zh-TW" altLang="en-US" sz="3000" dirty="0">
                <a:ea typeface="新細明體" charset="-120"/>
              </a:rPr>
              <a:t> </a:t>
            </a:r>
            <a:r>
              <a:rPr lang="en-US" altLang="zh-TW" sz="3000" dirty="0">
                <a:ea typeface="新細明體" charset="-120"/>
              </a:rPr>
              <a:t>is to find the optimized values for </a:t>
            </a:r>
            <a:r>
              <a:rPr lang="el-GR" altLang="zh-TW" sz="3000" i="1" dirty="0">
                <a:ea typeface="新細明體" charset="-120"/>
              </a:rPr>
              <a:t>α</a:t>
            </a:r>
            <a:r>
              <a:rPr lang="en-US" altLang="zh-TW" sz="3000" i="1" baseline="-25000" dirty="0" err="1">
                <a:ea typeface="新細明體" charset="-120"/>
              </a:rPr>
              <a:t>i</a:t>
            </a:r>
            <a:r>
              <a:rPr lang="el-GR" altLang="zh-TW" sz="3000" dirty="0">
                <a:ea typeface="新細明體" charset="-120"/>
              </a:rPr>
              <a:t> </a:t>
            </a:r>
            <a:r>
              <a:rPr lang="en-US" altLang="zh-TW" sz="3000" dirty="0">
                <a:ea typeface="新細明體" charset="-120"/>
              </a:rPr>
              <a:t>and </a:t>
            </a:r>
            <a:r>
              <a:rPr lang="el-GR" altLang="zh-TW" sz="3000" i="1" dirty="0">
                <a:ea typeface="新細明體" charset="-120"/>
              </a:rPr>
              <a:t>β</a:t>
            </a:r>
            <a:r>
              <a:rPr lang="en-US" altLang="zh-TW" sz="3000" i="1" baseline="-25000" dirty="0" err="1">
                <a:ea typeface="新細明體" charset="-120"/>
              </a:rPr>
              <a:t>i</a:t>
            </a:r>
            <a:r>
              <a:rPr lang="en-US" altLang="zh-TW" sz="3000" dirty="0">
                <a:ea typeface="新細明體" charset="-120"/>
              </a:rPr>
              <a:t> by minimizing the sum of the squared residual over </a:t>
            </a:r>
            <a:r>
              <a:rPr lang="en-US" altLang="zh-TW" sz="3000" i="1" dirty="0">
                <a:ea typeface="新細明體" charset="-120"/>
              </a:rPr>
              <a:t>T</a:t>
            </a:r>
            <a:r>
              <a:rPr lang="en-US" altLang="zh-TW" sz="3000" dirty="0">
                <a:ea typeface="新細明體" charset="-120"/>
              </a:rPr>
              <a:t> observations</a:t>
            </a:r>
          </a:p>
        </p:txBody>
      </p:sp>
      <p:graphicFrame>
        <p:nvGraphicFramePr>
          <p:cNvPr id="2050" name="Object 2"/>
          <p:cNvGraphicFramePr>
            <a:graphicFrameLocks noChangeAspect="1"/>
          </p:cNvGraphicFramePr>
          <p:nvPr/>
        </p:nvGraphicFramePr>
        <p:xfrm>
          <a:off x="1143000" y="2590800"/>
          <a:ext cx="7180263" cy="911225"/>
        </p:xfrm>
        <a:graphic>
          <a:graphicData uri="http://schemas.openxmlformats.org/presentationml/2006/ole">
            <mc:AlternateContent xmlns:mc="http://schemas.openxmlformats.org/markup-compatibility/2006">
              <mc:Choice xmlns:v="urn:schemas-microsoft-com:vml" Requires="v">
                <p:oleObj spid="_x0000_s2511" name="Equation" r:id="rId3" imgW="3606480" imgH="457200" progId="Equation.DSMT4">
                  <p:embed/>
                </p:oleObj>
              </mc:Choice>
              <mc:Fallback>
                <p:oleObj name="Equation" r:id="rId3" imgW="360648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90800"/>
                        <a:ext cx="7180263" cy="9112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914400"/>
            <a:ext cx="8382000" cy="5562600"/>
          </a:xfrm>
          <a:prstGeom prst="rect">
            <a:avLst/>
          </a:prstGeom>
          <a:noFill/>
          <a:ln w="9525">
            <a:noFill/>
            <a:miter lim="800000"/>
            <a:headEnd/>
            <a:tailEnd/>
          </a:ln>
          <a:effectLst/>
        </p:spPr>
        <p:txBody>
          <a:bodyPr/>
          <a:lstStyle/>
          <a:p>
            <a:pPr marL="342900" indent="-342900" eaLnBrk="1" hangingPunct="1">
              <a:lnSpc>
                <a:spcPct val="99000"/>
              </a:lnSpc>
              <a:spcBef>
                <a:spcPts val="300"/>
              </a:spcBef>
              <a:buClr>
                <a:schemeClr val="hlink"/>
              </a:buClr>
              <a:buSzPct val="90000"/>
              <a:buFontTx/>
              <a:buBlip>
                <a:blip r:embed="rId2"/>
              </a:buBlip>
              <a:defRPr/>
            </a:pPr>
            <a:r>
              <a:rPr lang="en-US" altLang="zh-TW" sz="3000" kern="0" dirty="0">
                <a:effectLst>
                  <a:outerShdw blurRad="38100" dist="38100" dir="2700000" algn="tl">
                    <a:srgbClr val="000000"/>
                  </a:outerShdw>
                </a:effectLst>
                <a:latin typeface="+mn-lt"/>
                <a:ea typeface="新細明體" charset="-120"/>
              </a:rPr>
              <a:t>We use the monthly series </a:t>
            </a:r>
            <a:r>
              <a:rPr lang="en-US" altLang="zh-TW" sz="3000" kern="0" dirty="0">
                <a:solidFill>
                  <a:srgbClr val="FFFFFF"/>
                </a:solidFill>
                <a:effectLst>
                  <a:outerShdw blurRad="38100" dist="38100" dir="2700000" algn="tl">
                    <a:srgbClr val="000000"/>
                  </a:outerShdw>
                </a:effectLst>
                <a:latin typeface="Arial"/>
                <a:ea typeface="新細明體" charset="-120"/>
              </a:rPr>
              <a:t>over Jan/2006 -Dec/2010 </a:t>
            </a:r>
            <a:r>
              <a:rPr lang="en-US" altLang="zh-TW" sz="3000" kern="0" dirty="0">
                <a:effectLst>
                  <a:outerShdw blurRad="38100" dist="38100" dir="2700000" algn="tl">
                    <a:srgbClr val="000000"/>
                  </a:outerShdw>
                </a:effectLst>
                <a:latin typeface="+mn-lt"/>
                <a:ea typeface="新細明體" charset="-120"/>
              </a:rPr>
              <a:t>for the T-bills rate, the Google stock price, and the S&amp;P 500 index for regression (For Google and S&amp;P 500, their rates of return must be adjusted for stock splits, stock dividends, and cash dividends)</a:t>
            </a:r>
          </a:p>
          <a:p>
            <a:pPr marL="742950" lvl="1" indent="-285750" eaLnBrk="1" hangingPunct="1">
              <a:lnSpc>
                <a:spcPct val="99000"/>
              </a:lnSpc>
              <a:spcBef>
                <a:spcPts val="300"/>
              </a:spcBef>
              <a:buFontTx/>
              <a:buChar char="–"/>
              <a:defRPr/>
            </a:pPr>
            <a:r>
              <a:rPr lang="en-US" altLang="zh-TW" sz="2600" kern="0" dirty="0">
                <a:solidFill>
                  <a:srgbClr val="FFFFFF"/>
                </a:solidFill>
                <a:effectLst>
                  <a:outerShdw blurRad="38100" dist="38100" dir="2700000" algn="tl">
                    <a:srgbClr val="000000"/>
                  </a:outerShdw>
                </a:effectLst>
                <a:latin typeface="Arial"/>
                <a:ea typeface="新細明體" charset="-120"/>
              </a:rPr>
              <a:t>The unadjusted price series counts only capital gains, but here we need total returns</a:t>
            </a:r>
            <a:endParaRPr lang="en-US" altLang="zh-TW" sz="2600" kern="0" dirty="0">
              <a:effectLst>
                <a:outerShdw blurRad="38100" dist="38100" dir="2700000" algn="tl">
                  <a:srgbClr val="000000"/>
                </a:outerShdw>
              </a:effectLst>
              <a:latin typeface="+mn-lt"/>
              <a:ea typeface="新細明體" charset="-120"/>
            </a:endParaRPr>
          </a:p>
          <a:p>
            <a:pPr marL="342900" indent="-342900" eaLnBrk="1" hangingPunct="1">
              <a:lnSpc>
                <a:spcPct val="99000"/>
              </a:lnSpc>
              <a:spcBef>
                <a:spcPts val="300"/>
              </a:spcBef>
              <a:buClr>
                <a:schemeClr val="hlink"/>
              </a:buClr>
              <a:buSzPct val="90000"/>
              <a:buFontTx/>
              <a:buBlip>
                <a:blip r:embed="rId2"/>
              </a:buBlip>
              <a:defRPr/>
            </a:pPr>
            <a:r>
              <a:rPr lang="en-US" altLang="zh-TW" sz="3000" kern="0" dirty="0">
                <a:effectLst>
                  <a:outerShdw blurRad="38100" dist="38100" dir="2700000" algn="tl">
                    <a:srgbClr val="000000"/>
                  </a:outerShdw>
                </a:effectLst>
                <a:latin typeface="+mn-lt"/>
                <a:ea typeface="新細明體" charset="-120"/>
              </a:rPr>
              <a:t>We can calculate the excess returns of the Google stock and the </a:t>
            </a:r>
            <a:r>
              <a:rPr lang="en-US" altLang="zh-TW" sz="3000" kern="0" dirty="0">
                <a:solidFill>
                  <a:srgbClr val="FFFFFF"/>
                </a:solidFill>
                <a:effectLst>
                  <a:outerShdw blurRad="38100" dist="38100" dir="2700000" algn="tl">
                    <a:srgbClr val="000000"/>
                  </a:outerShdw>
                </a:effectLst>
                <a:latin typeface="Arial"/>
                <a:ea typeface="新細明體" charset="-120"/>
              </a:rPr>
              <a:t>S&amp;P 500 index</a:t>
            </a:r>
            <a:r>
              <a:rPr lang="en-US" altLang="zh-TW" sz="3000" kern="0" dirty="0">
                <a:effectLst>
                  <a:outerShdw blurRad="38100" dist="38100" dir="2700000" algn="tl">
                    <a:srgbClr val="000000"/>
                  </a:outerShdw>
                </a:effectLst>
                <a:latin typeface="+mn-lt"/>
                <a:ea typeface="新細明體" charset="-120"/>
              </a:rPr>
              <a:t> for each month, and plots each pair of these excess returns on the </a:t>
            </a:r>
            <a:r>
              <a:rPr lang="en-US" altLang="zh-TW" sz="3000" i="1" kern="0" dirty="0" err="1">
                <a:effectLst>
                  <a:outerShdw blurRad="38100" dist="38100" dir="2700000" algn="tl">
                    <a:srgbClr val="000000"/>
                  </a:outerShdw>
                </a:effectLst>
                <a:latin typeface="+mn-lt"/>
                <a:ea typeface="新細明體" charset="-120"/>
              </a:rPr>
              <a:t>xy</a:t>
            </a:r>
            <a:r>
              <a:rPr lang="en-US" altLang="zh-TW" sz="3000" kern="0" dirty="0">
                <a:effectLst>
                  <a:outerShdw blurRad="38100" dist="38100" dir="2700000" algn="tl">
                    <a:srgbClr val="000000"/>
                  </a:outerShdw>
                </a:effectLst>
                <a:latin typeface="+mn-lt"/>
                <a:ea typeface="新細明體" charset="-120"/>
              </a:rPr>
              <a:t>-plane (see the scatter diagram on the next slide)</a:t>
            </a:r>
            <a:endParaRPr lang="en-US" altLang="zh-TW" sz="3200" kern="0" dirty="0">
              <a:effectLst>
                <a:outerShdw blurRad="38100" dist="38100" dir="2700000" algn="tl">
                  <a:srgbClr val="000000"/>
                </a:outerShdw>
              </a:effectLst>
              <a:latin typeface="+mn-lt"/>
              <a:ea typeface="新細明體" charset="-120"/>
            </a:endParaRPr>
          </a:p>
        </p:txBody>
      </p:sp>
      <p:sp>
        <p:nvSpPr>
          <p:cNvPr id="38915"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Estimating the Index Model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1143000"/>
          </a:xfrm>
          <a:noFill/>
        </p:spPr>
        <p:txBody>
          <a:bodyPr/>
          <a:lstStyle/>
          <a:p>
            <a:pPr eaLnBrk="1" hangingPunct="1"/>
            <a:r>
              <a:rPr lang="en-US" altLang="zh-TW" sz="3600" dirty="0">
                <a:ea typeface="新細明體" charset="-120"/>
              </a:rPr>
              <a:t>Scatter Diagram (</a:t>
            </a:r>
            <a:r>
              <a:rPr lang="zh-TW" altLang="en-US" sz="3600" dirty="0">
                <a:ea typeface="新細明體" charset="-120"/>
              </a:rPr>
              <a:t>點散圖</a:t>
            </a:r>
            <a:r>
              <a:rPr lang="en-US" altLang="zh-TW" sz="3600" dirty="0">
                <a:ea typeface="新細明體" charset="-120"/>
              </a:rPr>
              <a:t>)</a:t>
            </a:r>
            <a:r>
              <a:rPr lang="zh-TW" altLang="en-US" sz="3600" dirty="0">
                <a:ea typeface="新細明體" charset="-120"/>
              </a:rPr>
              <a:t> </a:t>
            </a:r>
            <a:r>
              <a:rPr lang="en-US" altLang="zh-TW" sz="3600" dirty="0">
                <a:ea typeface="新細明體" charset="-120"/>
              </a:rPr>
              <a:t>and the Security Characteristic Line (</a:t>
            </a:r>
            <a:r>
              <a:rPr lang="zh-TW" altLang="en-US" sz="3600" dirty="0">
                <a:ea typeface="新細明體" charset="-120"/>
              </a:rPr>
              <a:t>證券特徵線</a:t>
            </a:r>
            <a:r>
              <a:rPr lang="en-US" altLang="zh-TW" sz="3600" dirty="0">
                <a:ea typeface="新細明體" charset="-120"/>
              </a:rPr>
              <a:t>) for Google</a:t>
            </a:r>
          </a:p>
        </p:txBody>
      </p:sp>
      <p:sp>
        <p:nvSpPr>
          <p:cNvPr id="38916" name="文字方塊 3"/>
          <p:cNvSpPr txBox="1">
            <a:spLocks noChangeArrowheads="1"/>
          </p:cNvSpPr>
          <p:nvPr/>
        </p:nvSpPr>
        <p:spPr bwMode="auto">
          <a:xfrm>
            <a:off x="457200" y="5105400"/>
            <a:ext cx="8153400" cy="1708160"/>
          </a:xfrm>
          <a:prstGeom prst="rect">
            <a:avLst/>
          </a:prstGeom>
          <a:noFill/>
          <a:ln w="9525">
            <a:noFill/>
            <a:miter lim="800000"/>
            <a:headEnd/>
            <a:tailEnd/>
          </a:ln>
        </p:spPr>
        <p:txBody>
          <a:bodyPr>
            <a:spAutoFit/>
          </a:bodyPr>
          <a:lstStyle/>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security characteristic line (SCL) describes the</a:t>
            </a:r>
            <a:r>
              <a:rPr lang="en-US" altLang="zh-TW" sz="2000" dirty="0">
                <a:solidFill>
                  <a:srgbClr val="FFFFFF"/>
                </a:solidFill>
                <a:effectLst>
                  <a:outerShdw blurRad="38100" dist="38100" dir="2700000" algn="tl">
                    <a:srgbClr val="000000">
                      <a:alpha val="43137"/>
                    </a:srgbClr>
                  </a:outerShdw>
                </a:effectLst>
                <a:latin typeface="Arial"/>
                <a:ea typeface="新細明體" charset="-120"/>
              </a:rPr>
              <a:t> linear function</a:t>
            </a:r>
            <a:r>
              <a:rPr lang="en-US" altLang="zh-TW" sz="2000" dirty="0">
                <a:effectLst>
                  <a:outerShdw blurRad="38100" dist="38100" dir="2700000" algn="tl">
                    <a:srgbClr val="000000">
                      <a:alpha val="43137"/>
                    </a:srgbClr>
                  </a:outerShdw>
                </a:effectLst>
                <a:latin typeface="+mn-lt"/>
                <a:ea typeface="新細明體" charset="-120"/>
              </a:rPr>
              <a:t> of security’s expected excess return with respect to the excess return on the market index</a:t>
            </a:r>
          </a:p>
          <a:p>
            <a:pPr marL="363538" indent="-363538">
              <a:spcBef>
                <a:spcPts val="600"/>
              </a:spcBef>
              <a:defRPr/>
            </a:pPr>
            <a:r>
              <a:rPr lang="en-US" altLang="zh-TW" sz="2000" dirty="0">
                <a:effectLst>
                  <a:outerShdw blurRad="38100" dist="38100" dir="2700000" algn="tl">
                    <a:srgbClr val="000000">
                      <a:alpha val="43137"/>
                    </a:srgbClr>
                  </a:outerShdw>
                </a:effectLst>
                <a:ea typeface="新細明體" charset="-120"/>
              </a:rPr>
              <a:t>※  </a:t>
            </a:r>
            <a:r>
              <a:rPr lang="en-US" altLang="zh-TW" sz="2000" dirty="0">
                <a:effectLst>
                  <a:outerShdw blurRad="38100" dist="38100" dir="2700000" algn="tl">
                    <a:srgbClr val="000000">
                      <a:alpha val="43137"/>
                    </a:srgbClr>
                  </a:outerShdw>
                </a:effectLst>
                <a:latin typeface="+mn-lt"/>
                <a:ea typeface="新細明體" charset="-120"/>
              </a:rPr>
              <a:t>The level of dispersion of the points around the SCL measures firm-specific risk. The corresponding statistic is </a:t>
            </a:r>
            <a:r>
              <a:rPr lang="en-US" altLang="zh-TW" sz="2000" dirty="0" err="1">
                <a:effectLst>
                  <a:outerShdw blurRad="38100" dist="38100" dir="2700000" algn="tl">
                    <a:srgbClr val="000000">
                      <a:alpha val="43137"/>
                    </a:srgbClr>
                  </a:outerShdw>
                </a:effectLst>
                <a:latin typeface="+mn-lt"/>
                <a:ea typeface="新細明體" charset="-120"/>
              </a:rPr>
              <a:t>sd</a:t>
            </a:r>
            <a:r>
              <a:rPr lang="en-US" altLang="zh-TW" sz="2000" dirty="0">
                <a:effectLst>
                  <a:outerShdw blurRad="38100" dist="38100" dir="2700000" algn="tl">
                    <a:srgbClr val="000000">
                      <a:alpha val="43137"/>
                    </a:srgbClr>
                  </a:outerShdw>
                </a:effectLst>
                <a:latin typeface="+mn-lt"/>
                <a:ea typeface="新細明體" charset="-120"/>
              </a:rPr>
              <a:t>(</a:t>
            </a:r>
            <a:r>
              <a:rPr lang="en-US" altLang="zh-TW" sz="2000" i="1" dirty="0" err="1">
                <a:effectLst>
                  <a:outerShdw blurRad="38100" dist="38100" dir="2700000" algn="tl">
                    <a:srgbClr val="000000">
                      <a:alpha val="43137"/>
                    </a:srgbClr>
                  </a:outerShdw>
                </a:effectLst>
                <a:latin typeface="+mn-lt"/>
                <a:ea typeface="新細明體" charset="-120"/>
              </a:rPr>
              <a:t>e</a:t>
            </a:r>
            <a:r>
              <a:rPr lang="en-US" altLang="zh-TW" sz="2000" i="1" baseline="-25000" dirty="0" err="1">
                <a:effectLst>
                  <a:outerShdw blurRad="38100" dist="38100" dir="2700000" algn="tl">
                    <a:srgbClr val="000000">
                      <a:alpha val="43137"/>
                    </a:srgbClr>
                  </a:outerShdw>
                </a:effectLst>
                <a:latin typeface="+mn-lt"/>
                <a:ea typeface="新細明體" charset="-120"/>
              </a:rPr>
              <a:t>i</a:t>
            </a:r>
            <a:r>
              <a:rPr lang="en-US" altLang="zh-TW" sz="2000" dirty="0">
                <a:effectLst>
                  <a:outerShdw blurRad="38100" dist="38100" dir="2700000" algn="tl">
                    <a:srgbClr val="000000">
                      <a:alpha val="43137"/>
                    </a:srgbClr>
                  </a:outerShdw>
                </a:effectLst>
                <a:latin typeface="+mn-lt"/>
                <a:ea typeface="新細明體" charset="-120"/>
              </a:rPr>
              <a:t>) = </a:t>
            </a:r>
            <a:r>
              <a:rPr lang="el-GR" altLang="zh-TW" sz="2000" i="1" dirty="0">
                <a:effectLst>
                  <a:outerShdw blurRad="38100" dist="38100" dir="2700000" algn="tl">
                    <a:srgbClr val="000000">
                      <a:alpha val="43137"/>
                    </a:srgbClr>
                  </a:outerShdw>
                </a:effectLst>
                <a:latin typeface="+mn-lt"/>
                <a:ea typeface="新細明體" charset="-120"/>
              </a:rPr>
              <a:t>σ</a:t>
            </a:r>
            <a:r>
              <a:rPr lang="en-US" altLang="zh-TW" sz="2000" i="1" baseline="-25000" dirty="0">
                <a:effectLst>
                  <a:outerShdw blurRad="38100" dist="38100" dir="2700000" algn="tl">
                    <a:srgbClr val="000000">
                      <a:alpha val="43137"/>
                    </a:srgbClr>
                  </a:outerShdw>
                </a:effectLst>
                <a:latin typeface="+mn-lt"/>
                <a:ea typeface="新細明體" charset="-120"/>
              </a:rPr>
              <a:t>e</a:t>
            </a:r>
            <a:endParaRPr lang="zh-TW" altLang="en-US" sz="2000" dirty="0">
              <a:effectLst>
                <a:outerShdw blurRad="38100" dist="38100" dir="2700000" algn="tl">
                  <a:srgbClr val="000000">
                    <a:alpha val="43137"/>
                  </a:srgbClr>
                </a:outerShdw>
              </a:effectLst>
              <a:latin typeface="+mn-lt"/>
              <a:ea typeface="新細明體" charset="-120"/>
            </a:endParaRPr>
          </a:p>
        </p:txBody>
      </p:sp>
      <p:pic>
        <p:nvPicPr>
          <p:cNvPr id="5" name="Picture 2"/>
          <p:cNvPicPr>
            <a:picLocks noChangeAspect="1" noChangeArrowheads="1"/>
          </p:cNvPicPr>
          <p:nvPr/>
        </p:nvPicPr>
        <p:blipFill>
          <a:blip r:embed="rId2"/>
          <a:srcRect/>
          <a:stretch>
            <a:fillRect/>
          </a:stretch>
        </p:blipFill>
        <p:spPr bwMode="auto">
          <a:xfrm>
            <a:off x="1447800" y="1308735"/>
            <a:ext cx="6134100" cy="372046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0" y="114300"/>
            <a:ext cx="9144000" cy="571500"/>
          </a:xfrm>
          <a:noFill/>
        </p:spPr>
        <p:txBody>
          <a:bodyPr/>
          <a:lstStyle/>
          <a:p>
            <a:pPr eaLnBrk="1" hangingPunct="1"/>
            <a:r>
              <a:rPr lang="en-US" altLang="zh-TW" sz="3600" dirty="0">
                <a:ea typeface="新細明體" charset="-120"/>
              </a:rPr>
              <a:t>Regression Results for Google</a:t>
            </a:r>
          </a:p>
        </p:txBody>
      </p:sp>
      <mc:AlternateContent xmlns:mc="http://schemas.openxmlformats.org/markup-compatibility/2006">
        <mc:Choice xmlns:a14="http://schemas.microsoft.com/office/drawing/2010/main" Requires="a14">
          <p:sp>
            <p:nvSpPr>
              <p:cNvPr id="39946" name="文字方塊 10"/>
              <p:cNvSpPr txBox="1">
                <a:spLocks noChangeArrowheads="1"/>
              </p:cNvSpPr>
              <p:nvPr/>
            </p:nvSpPr>
            <p:spPr bwMode="auto">
              <a:xfrm>
                <a:off x="304800" y="4536171"/>
                <a:ext cx="8534400" cy="2340384"/>
              </a:xfrm>
              <a:prstGeom prst="rect">
                <a:avLst/>
              </a:prstGeom>
              <a:noFill/>
              <a:ln w="9525">
                <a:noFill/>
                <a:miter lim="800000"/>
                <a:headEnd/>
                <a:tailEnd/>
              </a:ln>
            </p:spPr>
            <p:txBody>
              <a:bodyPr wrap="square">
                <a:spAutoFit/>
              </a:bodyPr>
              <a:lstStyle/>
              <a:p>
                <a:pPr marL="354013" indent="-354013">
                  <a:spcBef>
                    <a:spcPts val="600"/>
                  </a:spcBef>
                  <a:defRPr/>
                </a:pPr>
                <a:r>
                  <a:rPr lang="en-US" altLang="zh-TW" sz="2000" dirty="0">
                    <a:effectLst>
                      <a:outerShdw blurRad="38100" dist="38100" dir="2700000" algn="tl">
                        <a:srgbClr val="000000">
                          <a:alpha val="43137"/>
                        </a:srgbClr>
                      </a:outerShdw>
                    </a:effectLst>
                    <a:latin typeface="+mn-lt"/>
                    <a:ea typeface="新細明體" charset="-120"/>
                    <a:cs typeface="Times New Roman" pitchFamily="18" charset="0"/>
                  </a:rPr>
                  <a:t>※ The R-square, equal to the square of the correlation coefficient, measures the relative importance of market risk to total variance (which equals </a:t>
                </a:r>
                <a14:m>
                  <m:oMath xmlns:m="http://schemas.openxmlformats.org/officeDocument/2006/math">
                    <m:sSubSup>
                      <m:sSubSupPr>
                        <m:ctrlPr>
                          <a:rPr lang="en-US" altLang="zh-TW" sz="200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ctrlPr>
                      </m:sSubSupPr>
                      <m:e>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𝛽</m:t>
                        </m:r>
                      </m:e>
                      <m:sub>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𝑖</m:t>
                        </m:r>
                      </m:sub>
                      <m:sup>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2</m:t>
                        </m:r>
                      </m:sup>
                    </m:sSubSup>
                    <m:sSubSup>
                      <m:sSubSupPr>
                        <m:ctrlP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ctrlPr>
                      </m:sSubSupPr>
                      <m:e>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𝜎</m:t>
                        </m:r>
                      </m:e>
                      <m:sub>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𝑀</m:t>
                        </m:r>
                      </m:sub>
                      <m:sup>
                        <m: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2</m:t>
                        </m:r>
                      </m:sup>
                    </m:sSubSup>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m:t>
                    </m:r>
                    <m:sSubSup>
                      <m:sSubSupPr>
                        <m:ctrlP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ctrlPr>
                      </m:sSubSupPr>
                      <m:e>
                        <m: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𝜎</m:t>
                        </m:r>
                      </m:e>
                      <m:sub>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𝑖</m:t>
                        </m:r>
                      </m:sub>
                      <m:sup>
                        <m: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cs typeface="Times New Roman" pitchFamily="18" charset="0"/>
                          </a:rPr>
                          <m:t>2</m:t>
                        </m:r>
                      </m:sup>
                    </m:sSubSup>
                  </m:oMath>
                </a14:m>
                <a:r>
                  <a:rPr lang="en-US" altLang="zh-TW" sz="2000" dirty="0">
                    <a:effectLst>
                      <a:outerShdw blurRad="38100" dist="38100" dir="2700000" algn="tl">
                        <a:srgbClr val="000000">
                          <a:alpha val="43137"/>
                        </a:srgbClr>
                      </a:outerShdw>
                    </a:effectLst>
                    <a:latin typeface="+mn-lt"/>
                    <a:ea typeface="新細明體" charset="-120"/>
                    <a:cs typeface="Times New Roman" pitchFamily="18" charset="0"/>
                  </a:rPr>
                  <a:t> shown on Slide 6-52)</a:t>
                </a:r>
              </a:p>
              <a:p>
                <a:pPr marL="354013" indent="-354013">
                  <a:spcBef>
                    <a:spcPts val="600"/>
                  </a:spcBef>
                  <a:defRPr/>
                </a:pPr>
                <a:r>
                  <a:rPr lang="en-US" altLang="zh-TW" sz="2000" dirty="0">
                    <a:effectLst>
                      <a:outerShdw blurRad="38100" dist="38100" dir="2700000" algn="tl">
                        <a:srgbClr val="000000">
                          <a:alpha val="43137"/>
                        </a:srgbClr>
                      </a:outerShdw>
                    </a:effectLst>
                    <a:latin typeface="+mn-lt"/>
                    <a:ea typeface="新細明體" charset="-120"/>
                    <a:cs typeface="Times New Roman" pitchFamily="18" charset="0"/>
                  </a:rPr>
                  <a:t>※ The R-square tells us that about 34.97% of the variation in Google’s excess returns is explained by the variation in the excess returns of the market index (or the market risk represents about 34.97% of the total risk)</a:t>
                </a:r>
              </a:p>
            </p:txBody>
          </p:sp>
        </mc:Choice>
        <mc:Fallback>
          <p:sp>
            <p:nvSpPr>
              <p:cNvPr id="39946" name="文字方塊 10"/>
              <p:cNvSpPr txBox="1">
                <a:spLocks noRot="1" noChangeAspect="1" noMove="1" noResize="1" noEditPoints="1" noAdjustHandles="1" noChangeArrowheads="1" noChangeShapeType="1" noTextEdit="1"/>
              </p:cNvSpPr>
              <p:nvPr/>
            </p:nvSpPr>
            <p:spPr bwMode="auto">
              <a:xfrm>
                <a:off x="304800" y="4536171"/>
                <a:ext cx="8534400" cy="2340384"/>
              </a:xfrm>
              <a:prstGeom prst="rect">
                <a:avLst/>
              </a:prstGeom>
              <a:blipFill>
                <a:blip r:embed="rId2"/>
                <a:stretch>
                  <a:fillRect l="-786" t="-1563" r="-1500" b="-5208"/>
                </a:stretch>
              </a:blipFill>
              <a:ln w="9525">
                <a:noFill/>
                <a:miter lim="800000"/>
                <a:headEnd/>
                <a:tailEnd/>
              </a:ln>
            </p:spPr>
            <p:txBody>
              <a:bodyPr/>
              <a:lstStyle/>
              <a:p>
                <a:r>
                  <a:rPr lang="zh-TW" altLang="en-US">
                    <a:noFill/>
                  </a:rPr>
                  <a:t> </a:t>
                </a:r>
              </a:p>
            </p:txBody>
          </p:sp>
        </mc:Fallback>
      </mc:AlternateContent>
      <p:grpSp>
        <p:nvGrpSpPr>
          <p:cNvPr id="4" name="群組 3"/>
          <p:cNvGrpSpPr/>
          <p:nvPr/>
        </p:nvGrpSpPr>
        <p:grpSpPr>
          <a:xfrm>
            <a:off x="954000" y="835025"/>
            <a:ext cx="7351800" cy="3657545"/>
            <a:chOff x="954000" y="835025"/>
            <a:chExt cx="7351800" cy="3657545"/>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00" y="849600"/>
              <a:ext cx="7183526" cy="3642970"/>
            </a:xfrm>
            <a:prstGeom prst="rect">
              <a:avLst/>
            </a:prstGeom>
          </p:spPr>
        </p:pic>
        <p:sp>
          <p:nvSpPr>
            <p:cNvPr id="40964" name="矩形 3"/>
            <p:cNvSpPr>
              <a:spLocks noChangeArrowheads="1"/>
            </p:cNvSpPr>
            <p:nvPr/>
          </p:nvSpPr>
          <p:spPr bwMode="auto">
            <a:xfrm>
              <a:off x="3524746" y="4093200"/>
              <a:ext cx="2647454" cy="36332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40965" name="矩形 4"/>
            <p:cNvSpPr>
              <a:spLocks noChangeArrowheads="1"/>
            </p:cNvSpPr>
            <p:nvPr/>
          </p:nvSpPr>
          <p:spPr bwMode="auto">
            <a:xfrm>
              <a:off x="7010400" y="3759200"/>
              <a:ext cx="1066800" cy="2794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40966" name="矩形 5"/>
            <p:cNvSpPr>
              <a:spLocks noChangeArrowheads="1"/>
            </p:cNvSpPr>
            <p:nvPr/>
          </p:nvSpPr>
          <p:spPr bwMode="auto">
            <a:xfrm>
              <a:off x="4210546" y="2590800"/>
              <a:ext cx="609600" cy="2286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40967" name="直線單箭頭接點 7"/>
            <p:cNvCxnSpPr>
              <a:cxnSpLocks noChangeShapeType="1"/>
            </p:cNvCxnSpPr>
            <p:nvPr/>
          </p:nvCxnSpPr>
          <p:spPr bwMode="auto">
            <a:xfrm>
              <a:off x="3581400" y="2699004"/>
              <a:ext cx="629146" cy="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68" name="文字方塊 8"/>
            <p:cNvSpPr txBox="1">
              <a:spLocks noChangeArrowheads="1"/>
            </p:cNvSpPr>
            <p:nvPr/>
          </p:nvSpPr>
          <p:spPr bwMode="auto">
            <a:xfrm>
              <a:off x="1981200" y="2538000"/>
              <a:ext cx="166939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400" dirty="0">
                  <a:solidFill>
                    <a:srgbClr val="FF0000"/>
                  </a:solidFill>
                  <a:ea typeface="新細明體" charset="-120"/>
                </a:rPr>
                <a:t>Analysis of Variance</a:t>
              </a:r>
              <a:endParaRPr lang="zh-TW" altLang="en-US" sz="1400" dirty="0">
                <a:solidFill>
                  <a:srgbClr val="FF0000"/>
                </a:solidFill>
                <a:ea typeface="新細明體" charset="-120"/>
              </a:endParaRPr>
            </a:p>
          </p:txBody>
        </p:sp>
        <p:sp>
          <p:nvSpPr>
            <p:cNvPr id="40969" name="矩形 9"/>
            <p:cNvSpPr>
              <a:spLocks noChangeArrowheads="1"/>
            </p:cNvSpPr>
            <p:nvPr/>
          </p:nvSpPr>
          <p:spPr bwMode="auto">
            <a:xfrm>
              <a:off x="954000" y="1314000"/>
              <a:ext cx="3048000" cy="3624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40971" name="文字方塊 11"/>
            <p:cNvSpPr txBox="1">
              <a:spLocks noChangeArrowheads="1"/>
            </p:cNvSpPr>
            <p:nvPr/>
          </p:nvSpPr>
          <p:spPr bwMode="auto">
            <a:xfrm>
              <a:off x="4965700" y="1524000"/>
              <a:ext cx="3340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400" dirty="0">
                  <a:solidFill>
                    <a:srgbClr val="FF0000"/>
                  </a:solidFill>
                  <a:ea typeface="新細明體" charset="-120"/>
                </a:rPr>
                <a:t>98% confidence interval = </a:t>
              </a:r>
            </a:p>
            <a:p>
              <a:r>
                <a:rPr lang="en-US" altLang="zh-TW" sz="1400" dirty="0">
                  <a:solidFill>
                    <a:srgbClr val="FF0000"/>
                  </a:solidFill>
                  <a:ea typeface="新細明體" charset="-120"/>
                </a:rPr>
                <a:t>[estimated coeff.+</a:t>
              </a:r>
              <a:r>
                <a:rPr lang="en-US" altLang="zh-TW" sz="1400" i="1" dirty="0">
                  <a:solidFill>
                    <a:srgbClr val="FF0000"/>
                  </a:solidFill>
                  <a:ea typeface="新細明體" charset="-120"/>
                </a:rPr>
                <a:t>t</a:t>
              </a:r>
              <a:r>
                <a:rPr lang="en-US" altLang="zh-TW" sz="1400" baseline="-25000" dirty="0">
                  <a:solidFill>
                    <a:srgbClr val="FF0000"/>
                  </a:solidFill>
                  <a:ea typeface="新細明體" charset="-120"/>
                </a:rPr>
                <a:t>1%</a:t>
              </a:r>
              <a:r>
                <a:rPr lang="en-US" altLang="zh-TW" sz="1400" dirty="0">
                  <a:solidFill>
                    <a:srgbClr val="FF0000"/>
                  </a:solidFill>
                  <a:ea typeface="新細明體" charset="-120"/>
                </a:rPr>
                <a:t>(</a:t>
              </a:r>
              <a:r>
                <a:rPr lang="en-US" altLang="zh-TW" sz="1400" i="1" dirty="0">
                  <a:solidFill>
                    <a:srgbClr val="FF0000"/>
                  </a:solidFill>
                  <a:ea typeface="新細明體" charset="-120"/>
                </a:rPr>
                <a:t>T</a:t>
              </a:r>
              <a:r>
                <a:rPr lang="en-US" altLang="zh-TW" sz="1400" dirty="0">
                  <a:solidFill>
                    <a:srgbClr val="FF0000"/>
                  </a:solidFill>
                  <a:ea typeface="新細明體" charset="-120"/>
                </a:rPr>
                <a:t>-2)×standard error, estimated coeff.+</a:t>
              </a:r>
              <a:r>
                <a:rPr lang="en-US" altLang="zh-TW" sz="1400" i="1" dirty="0">
                  <a:solidFill>
                    <a:srgbClr val="FF0000"/>
                  </a:solidFill>
                  <a:ea typeface="新細明體" charset="-120"/>
                </a:rPr>
                <a:t>t</a:t>
              </a:r>
              <a:r>
                <a:rPr lang="en-US" altLang="zh-TW" sz="1400" baseline="-25000" dirty="0">
                  <a:solidFill>
                    <a:srgbClr val="FF0000"/>
                  </a:solidFill>
                  <a:ea typeface="新細明體" charset="-120"/>
                </a:rPr>
                <a:t>99%</a:t>
              </a:r>
              <a:r>
                <a:rPr lang="en-US" altLang="zh-TW" sz="1400" dirty="0">
                  <a:solidFill>
                    <a:srgbClr val="FF0000"/>
                  </a:solidFill>
                  <a:ea typeface="新細明體" charset="-120"/>
                </a:rPr>
                <a:t>(</a:t>
              </a:r>
              <a:r>
                <a:rPr lang="en-US" altLang="zh-TW" sz="1400" i="1" dirty="0">
                  <a:solidFill>
                    <a:srgbClr val="FF0000"/>
                  </a:solidFill>
                  <a:ea typeface="新細明體" charset="-120"/>
                </a:rPr>
                <a:t>T</a:t>
              </a:r>
              <a:r>
                <a:rPr lang="en-US" altLang="zh-TW" sz="1400" dirty="0">
                  <a:solidFill>
                    <a:srgbClr val="FF0000"/>
                  </a:solidFill>
                  <a:ea typeface="新細明體" charset="-120"/>
                </a:rPr>
                <a:t>-2)×standard error]</a:t>
              </a:r>
              <a:endParaRPr lang="zh-TW" altLang="en-US" sz="1400" dirty="0">
                <a:solidFill>
                  <a:srgbClr val="FF0000"/>
                </a:solidFill>
                <a:ea typeface="新細明體" charset="-120"/>
              </a:endParaRPr>
            </a:p>
          </p:txBody>
        </p:sp>
        <p:cxnSp>
          <p:nvCxnSpPr>
            <p:cNvPr id="40972" name="直線單箭頭接點 16"/>
            <p:cNvCxnSpPr>
              <a:cxnSpLocks noChangeShapeType="1"/>
              <a:stCxn id="40971" idx="2"/>
              <a:endCxn id="40965" idx="0"/>
            </p:cNvCxnSpPr>
            <p:nvPr/>
          </p:nvCxnSpPr>
          <p:spPr bwMode="auto">
            <a:xfrm>
              <a:off x="6635750" y="2262664"/>
              <a:ext cx="908050" cy="1496536"/>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973" name="直線單箭頭接點 7"/>
            <p:cNvCxnSpPr>
              <a:cxnSpLocks noChangeShapeType="1"/>
              <a:stCxn id="40974" idx="1"/>
              <a:endCxn id="40969" idx="0"/>
            </p:cNvCxnSpPr>
            <p:nvPr/>
          </p:nvCxnSpPr>
          <p:spPr bwMode="auto">
            <a:xfrm flipH="1">
              <a:off x="2478000" y="989013"/>
              <a:ext cx="341400" cy="32498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74" name="文字方塊 8"/>
            <p:cNvSpPr txBox="1">
              <a:spLocks noChangeArrowheads="1"/>
            </p:cNvSpPr>
            <p:nvPr/>
          </p:nvSpPr>
          <p:spPr bwMode="auto">
            <a:xfrm>
              <a:off x="2819400" y="835025"/>
              <a:ext cx="510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400" dirty="0">
                  <a:solidFill>
                    <a:srgbClr val="FF0000"/>
                  </a:solidFill>
                  <a:ea typeface="新細明體" charset="-120"/>
                </a:rPr>
                <a:t>Correlation coefficient and </a:t>
              </a:r>
              <a:r>
                <a:rPr lang="en-US" altLang="zh-TW" sz="1400" i="1" dirty="0">
                  <a:solidFill>
                    <a:srgbClr val="FF0000"/>
                  </a:solidFill>
                  <a:ea typeface="新細明體" charset="-120"/>
                </a:rPr>
                <a:t>R</a:t>
              </a:r>
              <a:r>
                <a:rPr lang="en-US" altLang="zh-TW" sz="1400" baseline="30000" dirty="0">
                  <a:solidFill>
                    <a:srgbClr val="FF0000"/>
                  </a:solidFill>
                  <a:ea typeface="新細明體" charset="-120"/>
                </a:rPr>
                <a:t>2</a:t>
              </a:r>
              <a:r>
                <a:rPr lang="en-US" altLang="zh-TW" sz="1400" dirty="0">
                  <a:solidFill>
                    <a:srgbClr val="FF0000"/>
                  </a:solidFill>
                  <a:ea typeface="新細明體" charset="-120"/>
                </a:rPr>
                <a:t> between </a:t>
              </a:r>
              <a:r>
                <a:rPr lang="en-US" altLang="zh-TW" sz="1400" i="1" dirty="0" err="1">
                  <a:solidFill>
                    <a:srgbClr val="FF0000"/>
                  </a:solidFill>
                  <a:ea typeface="新細明體" charset="-120"/>
                </a:rPr>
                <a:t>R</a:t>
              </a:r>
              <a:r>
                <a:rPr lang="en-US" altLang="zh-TW" sz="1400" baseline="-25000" dirty="0" err="1">
                  <a:solidFill>
                    <a:srgbClr val="FF0000"/>
                  </a:solidFill>
                  <a:ea typeface="新細明體" charset="-120"/>
                </a:rPr>
                <a:t>Google</a:t>
              </a:r>
              <a:r>
                <a:rPr lang="en-US" altLang="zh-TW" sz="1400" dirty="0">
                  <a:solidFill>
                    <a:srgbClr val="FF0000"/>
                  </a:solidFill>
                  <a:ea typeface="新細明體" charset="-120"/>
                </a:rPr>
                <a:t> and </a:t>
              </a:r>
              <a:r>
                <a:rPr lang="en-US" altLang="zh-TW" sz="1400" i="1" dirty="0">
                  <a:solidFill>
                    <a:srgbClr val="FF0000"/>
                  </a:solidFill>
                  <a:ea typeface="新細明體" charset="-120"/>
                </a:rPr>
                <a:t>R</a:t>
              </a:r>
              <a:r>
                <a:rPr lang="en-US" altLang="zh-TW" sz="1400" baseline="-25000" dirty="0">
                  <a:solidFill>
                    <a:srgbClr val="FF0000"/>
                  </a:solidFill>
                  <a:ea typeface="新細明體" charset="-120"/>
                </a:rPr>
                <a:t>S&amp;P 500</a:t>
              </a:r>
              <a:endParaRPr lang="zh-TW" altLang="en-US" sz="1400" baseline="-25000" dirty="0">
                <a:solidFill>
                  <a:srgbClr val="FF0000"/>
                </a:solidFill>
                <a:ea typeface="新細明體" charset="-120"/>
              </a:endParaRPr>
            </a:p>
          </p:txBody>
        </p:sp>
        <p:sp>
          <p:nvSpPr>
            <p:cNvPr id="40975" name="矩形 9"/>
            <p:cNvSpPr>
              <a:spLocks noChangeArrowheads="1"/>
            </p:cNvSpPr>
            <p:nvPr/>
          </p:nvSpPr>
          <p:spPr bwMode="auto">
            <a:xfrm>
              <a:off x="954000" y="1872000"/>
              <a:ext cx="3124200" cy="16200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40976" name="直線單箭頭接點 7"/>
            <p:cNvCxnSpPr>
              <a:cxnSpLocks noChangeShapeType="1"/>
              <a:stCxn id="40977" idx="1"/>
            </p:cNvCxnSpPr>
            <p:nvPr/>
          </p:nvCxnSpPr>
          <p:spPr bwMode="auto">
            <a:xfrm flipH="1">
              <a:off x="4078200" y="1373089"/>
              <a:ext cx="132346" cy="52024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0977" name="文字方塊 8"/>
            <p:cNvSpPr txBox="1">
              <a:spLocks noChangeArrowheads="1"/>
            </p:cNvSpPr>
            <p:nvPr/>
          </p:nvSpPr>
          <p:spPr bwMode="auto">
            <a:xfrm>
              <a:off x="4210546" y="1219200"/>
              <a:ext cx="1961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zh-TW" sz="1400" dirty="0" err="1">
                  <a:solidFill>
                    <a:srgbClr val="FF0000"/>
                  </a:solidFill>
                  <a:ea typeface="新細明體" charset="-120"/>
                </a:rPr>
                <a:t>sd</a:t>
              </a:r>
              <a:r>
                <a:rPr lang="en-US" altLang="zh-TW" sz="1400" dirty="0">
                  <a:solidFill>
                    <a:srgbClr val="FF0000"/>
                  </a:solidFill>
                  <a:ea typeface="新細明體" charset="-120"/>
                </a:rPr>
                <a:t>(</a:t>
              </a:r>
              <a:r>
                <a:rPr lang="en-US" altLang="zh-TW" sz="1400" i="1" dirty="0" err="1">
                  <a:solidFill>
                    <a:srgbClr val="FF0000"/>
                  </a:solidFill>
                  <a:ea typeface="新細明體" charset="-120"/>
                </a:rPr>
                <a:t>e</a:t>
              </a:r>
              <a:r>
                <a:rPr lang="en-US" altLang="zh-TW" sz="1400" i="1" baseline="-25000" dirty="0" err="1">
                  <a:solidFill>
                    <a:srgbClr val="FF0000"/>
                  </a:solidFill>
                  <a:ea typeface="新細明體" charset="-120"/>
                </a:rPr>
                <a:t>i</a:t>
              </a:r>
              <a:r>
                <a:rPr lang="en-US" altLang="zh-TW" sz="1400" dirty="0">
                  <a:solidFill>
                    <a:srgbClr val="FF0000"/>
                  </a:solidFill>
                  <a:ea typeface="新細明體" charset="-120"/>
                </a:rPr>
                <a:t>) = </a:t>
              </a:r>
              <a:r>
                <a:rPr lang="el-GR" altLang="zh-TW" sz="1400" i="1" dirty="0">
                  <a:solidFill>
                    <a:srgbClr val="FF0000"/>
                  </a:solidFill>
                  <a:ea typeface="新細明體" charset="-120"/>
                </a:rPr>
                <a:t>σ</a:t>
              </a:r>
              <a:r>
                <a:rPr lang="en-US" altLang="zh-TW" sz="1400" i="1" baseline="-25000" dirty="0">
                  <a:solidFill>
                    <a:srgbClr val="FF0000"/>
                  </a:solidFill>
                  <a:ea typeface="新細明體" charset="-120"/>
                </a:rPr>
                <a:t>e</a:t>
              </a:r>
              <a:r>
                <a:rPr lang="en-US" altLang="zh-TW" sz="1400" dirty="0">
                  <a:solidFill>
                    <a:srgbClr val="FF0000"/>
                  </a:solidFill>
                  <a:ea typeface="新細明體" charset="-120"/>
                </a:rPr>
                <a:t> = 8.4585%</a:t>
              </a:r>
              <a:endParaRPr lang="zh-TW" altLang="en-US" sz="1400" baseline="-25000" dirty="0">
                <a:solidFill>
                  <a:srgbClr val="FF0000"/>
                </a:solidFill>
                <a:ea typeface="新細明體" charset="-12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文字方塊 10"/>
          <p:cNvSpPr txBox="1">
            <a:spLocks noChangeArrowheads="1"/>
          </p:cNvSpPr>
          <p:nvPr/>
        </p:nvSpPr>
        <p:spPr bwMode="auto">
          <a:xfrm>
            <a:off x="228600" y="838200"/>
            <a:ext cx="8839200" cy="5668218"/>
          </a:xfrm>
          <a:prstGeom prst="rect">
            <a:avLst/>
          </a:prstGeom>
          <a:noFill/>
          <a:ln w="9525">
            <a:noFill/>
            <a:miter lim="800000"/>
            <a:headEnd/>
            <a:tailEnd/>
          </a:ln>
        </p:spPr>
        <p:txBody>
          <a:bodyPr wrap="square">
            <a:spAutoFit/>
          </a:bodyPr>
          <a:lstStyle/>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The estimates of the intercept (</a:t>
            </a:r>
            <a:r>
              <a:rPr lang="el-GR" altLang="zh-TW" sz="2000" i="1" dirty="0">
                <a:effectLst>
                  <a:outerShdw blurRad="38100" dist="38100" dir="2700000" algn="tl">
                    <a:srgbClr val="000000">
                      <a:alpha val="43137"/>
                    </a:srgbClr>
                  </a:outerShdw>
                </a:effectLst>
                <a:latin typeface="+mn-lt"/>
              </a:rPr>
              <a:t>α</a:t>
            </a:r>
            <a:r>
              <a:rPr lang="en-US" altLang="zh-TW" sz="2000" dirty="0">
                <a:effectLst>
                  <a:outerShdw blurRad="38100" dist="38100" dir="2700000" algn="tl">
                    <a:srgbClr val="000000">
                      <a:alpha val="43137"/>
                    </a:srgbClr>
                  </a:outerShdw>
                </a:effectLst>
                <a:latin typeface="+mn-lt"/>
              </a:rPr>
              <a:t>) and the slope (</a:t>
            </a:r>
            <a:r>
              <a:rPr lang="el-GR" altLang="zh-TW" sz="2000" i="1" dirty="0">
                <a:effectLst>
                  <a:outerShdw blurRad="38100" dist="38100" dir="2700000" algn="tl">
                    <a:srgbClr val="000000">
                      <a:alpha val="43137"/>
                    </a:srgbClr>
                  </a:outerShdw>
                </a:effectLst>
                <a:latin typeface="+mn-lt"/>
              </a:rPr>
              <a:t>β</a:t>
            </a:r>
            <a:r>
              <a:rPr lang="en-US" altLang="zh-TW" sz="2000" dirty="0">
                <a:effectLst>
                  <a:outerShdw blurRad="38100" dist="38100" dir="2700000" algn="tl">
                    <a:srgbClr val="000000">
                      <a:alpha val="43137"/>
                    </a:srgbClr>
                  </a:outerShdw>
                </a:effectLst>
                <a:latin typeface="+mn-lt"/>
              </a:rPr>
              <a:t>) are 0.8751% and 1.2031, respectively</a:t>
            </a:r>
          </a:p>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The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-statistic is defined as </a:t>
            </a:r>
          </a:p>
          <a:p>
            <a:pPr marL="354013" indent="-354013">
              <a:lnSpc>
                <a:spcPts val="1200"/>
              </a:lnSpc>
              <a:spcBef>
                <a:spcPts val="600"/>
              </a:spcBef>
              <a:defRPr/>
            </a:pPr>
            <a:endParaRPr lang="en-US" altLang="zh-TW" sz="2000" dirty="0">
              <a:effectLst>
                <a:outerShdw blurRad="38100" dist="38100" dir="2700000" algn="tl">
                  <a:srgbClr val="000000">
                    <a:alpha val="43137"/>
                  </a:srgbClr>
                </a:outerShdw>
              </a:effectLst>
              <a:latin typeface="+mn-lt"/>
            </a:endParaRPr>
          </a:p>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Without further specification, the hypothesis value is assumed to be zero, e.g., the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-statistic for S&amp;P 500 is (1.2031 – 0) /0.2154 = 5.5848</a:t>
            </a:r>
          </a:p>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Note that the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-statistic follows the </a:t>
            </a:r>
            <a:r>
              <a:rPr lang="en-US" altLang="zh-TW" sz="2000" i="1" dirty="0">
                <a:effectLst>
                  <a:outerShdw blurRad="38100" dist="38100" dir="2700000" algn="tl">
                    <a:srgbClr val="000000">
                      <a:alpha val="43137"/>
                    </a:srgbClr>
                  </a:outerShdw>
                </a:effectLst>
                <a:latin typeface="+mn-lt"/>
              </a:rPr>
              <a:t>t </a:t>
            </a:r>
            <a:r>
              <a:rPr lang="en-US" altLang="zh-TW" sz="2000" dirty="0">
                <a:effectLst>
                  <a:outerShdw blurRad="38100" dist="38100" dir="2700000" algn="tl">
                    <a:srgbClr val="000000">
                      <a:alpha val="43137"/>
                    </a:srgbClr>
                  </a:outerShdw>
                </a:effectLst>
                <a:latin typeface="+mn-lt"/>
              </a:rPr>
              <a:t>distribution with the degree of freedom of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where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 and </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are the numbers of observations and explanatory variables (including the intercept)</a:t>
            </a:r>
            <a:endParaRPr lang="en-US" altLang="zh-TW" sz="2000" i="1" dirty="0">
              <a:effectLst>
                <a:outerShdw blurRad="38100" dist="38100" dir="2700000" algn="tl">
                  <a:srgbClr val="000000">
                    <a:alpha val="43137"/>
                  </a:srgbClr>
                </a:outerShdw>
              </a:effectLst>
              <a:latin typeface="+mn-lt"/>
            </a:endParaRPr>
          </a:p>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If the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-statistic is more positive or negative (given zero hypothesis value), the estimated value is more significantly positive and negative</a:t>
            </a:r>
          </a:p>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If the hypothesis value is set to be the true value, we can derive the distribution for the true value</a:t>
            </a:r>
          </a:p>
          <a:p>
            <a:pPr marL="354013" indent="-354013">
              <a:lnSpc>
                <a:spcPts val="3400"/>
              </a:lnSpc>
              <a:spcBef>
                <a:spcPts val="600"/>
              </a:spcBef>
              <a:defRPr/>
            </a:pPr>
            <a:endParaRPr lang="en-US" altLang="zh-TW" sz="2000" dirty="0">
              <a:effectLst>
                <a:outerShdw blurRad="38100" dist="38100" dir="2700000" algn="tl">
                  <a:srgbClr val="000000">
                    <a:alpha val="43137"/>
                  </a:srgbClr>
                </a:outerShdw>
              </a:effectLst>
              <a:latin typeface="+mn-lt"/>
            </a:endParaRPr>
          </a:p>
          <a:p>
            <a:pPr marL="354013" indent="-354013">
              <a:lnSpc>
                <a:spcPct val="110000"/>
              </a:lnSpc>
              <a:spcBef>
                <a:spcPts val="600"/>
              </a:spcBef>
              <a:defRPr/>
            </a:pPr>
            <a:r>
              <a:rPr lang="en-US" altLang="zh-TW" sz="2000" dirty="0">
                <a:effectLst>
                  <a:outerShdw blurRad="38100" dist="38100" dir="2700000" algn="tl">
                    <a:srgbClr val="000000">
                      <a:alpha val="43137"/>
                    </a:srgbClr>
                  </a:outerShdw>
                </a:effectLst>
                <a:latin typeface="+mn-lt"/>
              </a:rPr>
              <a:t>	</a:t>
            </a:r>
          </a:p>
        </p:txBody>
      </p:sp>
      <p:sp>
        <p:nvSpPr>
          <p:cNvPr id="6" name="Rectangle 2"/>
          <p:cNvSpPr>
            <a:spLocks noGrp="1" noChangeArrowheads="1"/>
          </p:cNvSpPr>
          <p:nvPr>
            <p:ph type="title"/>
          </p:nvPr>
        </p:nvSpPr>
        <p:spPr>
          <a:xfrm>
            <a:off x="0" y="114300"/>
            <a:ext cx="9144000" cy="571500"/>
          </a:xfrm>
          <a:noFill/>
        </p:spPr>
        <p:txBody>
          <a:bodyPr/>
          <a:lstStyle/>
          <a:p>
            <a:pPr eaLnBrk="1" hangingPunct="1"/>
            <a:r>
              <a:rPr lang="en-US" altLang="zh-TW" sz="3600" dirty="0">
                <a:ea typeface="新細明體" charset="-120"/>
              </a:rPr>
              <a:t>Supplement: Statistical Inference</a:t>
            </a:r>
          </a:p>
        </p:txBody>
      </p:sp>
      <mc:AlternateContent xmlns:mc="http://schemas.openxmlformats.org/markup-compatibility/2006" xmlns:a14="http://schemas.microsoft.com/office/drawing/2010/main">
        <mc:Choice Requires="a14">
          <p:sp>
            <p:nvSpPr>
              <p:cNvPr id="4" name="文字方塊 3"/>
              <p:cNvSpPr txBox="1"/>
              <p:nvPr/>
            </p:nvSpPr>
            <p:spPr>
              <a:xfrm>
                <a:off x="696188" y="5430118"/>
                <a:ext cx="7904023" cy="1440074"/>
              </a:xfrm>
              <a:prstGeom prst="rect">
                <a:avLst/>
              </a:prstGeom>
              <a:noFill/>
            </p:spPr>
            <p:txBody>
              <a:bodyPr wrap="none" lIns="0" tIns="0" rIns="0" bIns="0" rtlCol="0">
                <a:spAutoFit/>
              </a:bodyPr>
              <a:lstStyle/>
              <a:p>
                <a:pPr>
                  <a:lnSpc>
                    <a:spcPct val="120000"/>
                  </a:lnSpc>
                  <a:spcBef>
                    <a:spcPts val="0"/>
                  </a:spcBef>
                </a:pPr>
                <a14:m>
                  <m:oMathPara xmlns:m="http://schemas.openxmlformats.org/officeDocument/2006/math">
                    <m:oMathParaPr>
                      <m:jc m:val="left"/>
                    </m:oMathParaPr>
                    <m:oMath xmlns:m="http://schemas.openxmlformats.org/officeDocument/2006/math">
                      <m:f>
                        <m:fPr>
                          <m:ctrlPr>
                            <a:rPr lang="en-US" altLang="zh-TW" sz="2000" i="1" smtClean="0">
                              <a:latin typeface="Cambria Math" panose="02040503050406030204" pitchFamily="18" charset="0"/>
                            </a:rPr>
                          </m:ctrlPr>
                        </m:fPr>
                        <m:num>
                          <m:r>
                            <m:rPr>
                              <m:sty m:val="p"/>
                            </m:rPr>
                            <a:rPr lang="en-US" altLang="zh-TW" sz="2000" b="0" i="0" smtClean="0">
                              <a:latin typeface="Cambria Math" panose="02040503050406030204" pitchFamily="18" charset="0"/>
                            </a:rPr>
                            <m:t>Estimated</m:t>
                          </m:r>
                          <m:r>
                            <a:rPr lang="en-US" altLang="zh-TW" sz="2000" b="0" i="0" smtClean="0">
                              <a:latin typeface="Cambria Math" panose="02040503050406030204" pitchFamily="18" charset="0"/>
                            </a:rPr>
                            <m:t> </m:t>
                          </m:r>
                          <m:r>
                            <m:rPr>
                              <m:sty m:val="p"/>
                            </m:rPr>
                            <a:rPr lang="en-US" altLang="zh-TW" sz="2000" b="0" i="0" smtClean="0">
                              <a:latin typeface="Cambria Math" panose="02040503050406030204" pitchFamily="18" charset="0"/>
                            </a:rPr>
                            <m:t>value</m:t>
                          </m:r>
                          <m:r>
                            <a:rPr lang="en-US" altLang="zh-TW" sz="2000" b="0" i="0" smtClean="0">
                              <a:latin typeface="Cambria Math" panose="02040503050406030204" pitchFamily="18" charset="0"/>
                            </a:rPr>
                            <m:t>−</m:t>
                          </m:r>
                          <m:r>
                            <m:rPr>
                              <m:sty m:val="p"/>
                            </m:rPr>
                            <a:rPr lang="en-US" altLang="zh-TW" sz="2000" b="0" i="0" smtClean="0">
                              <a:latin typeface="Cambria Math" panose="02040503050406030204" pitchFamily="18" charset="0"/>
                            </a:rPr>
                            <m:t>True</m:t>
                          </m:r>
                          <m:r>
                            <a:rPr lang="en-US" altLang="zh-TW" sz="2000" b="0" i="0" smtClean="0">
                              <a:latin typeface="Cambria Math" panose="02040503050406030204" pitchFamily="18" charset="0"/>
                            </a:rPr>
                            <m:t> </m:t>
                          </m:r>
                          <m:r>
                            <m:rPr>
                              <m:sty m:val="p"/>
                            </m:rPr>
                            <a:rPr lang="en-US" altLang="zh-TW" sz="2000" b="0" i="0" smtClean="0">
                              <a:latin typeface="Cambria Math" panose="02040503050406030204" pitchFamily="18" charset="0"/>
                            </a:rPr>
                            <m:t>value</m:t>
                          </m:r>
                        </m:num>
                        <m:den>
                          <m:r>
                            <m:rPr>
                              <m:sty m:val="p"/>
                            </m:rPr>
                            <a:rPr lang="en-US" altLang="zh-TW" sz="2000" b="0" i="0" smtClean="0">
                              <a:latin typeface="Cambria Math" panose="02040503050406030204" pitchFamily="18" charset="0"/>
                            </a:rPr>
                            <m:t>Standard</m:t>
                          </m:r>
                          <m:r>
                            <a:rPr lang="en-US" altLang="zh-TW" sz="2000" b="0" i="0" smtClean="0">
                              <a:latin typeface="Cambria Math" panose="02040503050406030204" pitchFamily="18" charset="0"/>
                            </a:rPr>
                            <m:t> </m:t>
                          </m:r>
                          <m:r>
                            <m:rPr>
                              <m:sty m:val="p"/>
                            </m:rPr>
                            <a:rPr lang="en-US" altLang="zh-TW" sz="2000" b="0" i="0" smtClean="0">
                              <a:latin typeface="Cambria Math" panose="02040503050406030204" pitchFamily="18" charset="0"/>
                            </a:rPr>
                            <m:t>error</m:t>
                          </m:r>
                          <m:r>
                            <a:rPr lang="en-US" altLang="zh-TW" sz="2000" b="0" i="0" smtClean="0">
                              <a:latin typeface="Cambria Math" panose="02040503050406030204" pitchFamily="18" charset="0"/>
                            </a:rPr>
                            <m:t> </m:t>
                          </m:r>
                          <m:r>
                            <m:rPr>
                              <m:sty m:val="p"/>
                            </m:rPr>
                            <a:rPr lang="en-US" altLang="zh-TW" sz="2000" b="0" i="0" smtClean="0">
                              <a:latin typeface="Cambria Math" panose="02040503050406030204" pitchFamily="18" charset="0"/>
                            </a:rPr>
                            <m:t>of</m:t>
                          </m:r>
                          <m:r>
                            <a:rPr lang="en-US" altLang="zh-TW" sz="2000" b="0" i="0" smtClean="0">
                              <a:latin typeface="Cambria Math" panose="02040503050406030204" pitchFamily="18" charset="0"/>
                            </a:rPr>
                            <m:t> </m:t>
                          </m:r>
                          <m:r>
                            <m:rPr>
                              <m:sty m:val="p"/>
                            </m:rPr>
                            <a:rPr lang="en-US" altLang="zh-TW" sz="2000" b="0" i="0" smtClean="0">
                              <a:latin typeface="Cambria Math" panose="02040503050406030204" pitchFamily="18" charset="0"/>
                            </a:rPr>
                            <m:t>estimate</m:t>
                          </m:r>
                        </m:den>
                      </m:f>
                      <m:r>
                        <a:rPr lang="en-US" altLang="zh-TW" sz="200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𝑡</m:t>
                      </m:r>
                      <m:d>
                        <m:dPr>
                          <m:ctrlPr>
                            <a:rPr lang="en-US" altLang="zh-TW" sz="2000" b="0" i="1" smtClean="0">
                              <a:latin typeface="Cambria Math" panose="02040503050406030204" pitchFamily="18" charset="0"/>
                              <a:ea typeface="Cambria Math" panose="02040503050406030204" pitchFamily="18" charset="0"/>
                            </a:rPr>
                          </m:ctrlPr>
                        </m:dPr>
                        <m:e>
                          <m:r>
                            <a:rPr lang="en-US" altLang="zh-TW" sz="2000" b="0" i="1" smtClean="0">
                              <a:latin typeface="Cambria Math" panose="02040503050406030204" pitchFamily="18" charset="0"/>
                              <a:ea typeface="Cambria Math" panose="02040503050406030204" pitchFamily="18" charset="0"/>
                            </a:rPr>
                            <m:t>𝑇</m:t>
                          </m:r>
                          <m:r>
                            <a:rPr lang="en-US" altLang="zh-TW"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𝑛</m:t>
                          </m:r>
                        </m:e>
                      </m:d>
                    </m:oMath>
                  </m:oMathPara>
                </a14:m>
                <a:endParaRPr lang="en-US" altLang="zh-TW" sz="2000" b="0" dirty="0">
                  <a:ea typeface="Cambria Math" panose="02040503050406030204" pitchFamily="18" charset="0"/>
                </a:endParaRPr>
              </a:p>
              <a:p>
                <a:pPr>
                  <a:lnSpc>
                    <a:spcPct val="120000"/>
                  </a:lnSpc>
                  <a:spcBef>
                    <a:spcPts val="0"/>
                  </a:spcBef>
                </a:pPr>
                <a14:m>
                  <m:oMathPara xmlns:m="http://schemas.openxmlformats.org/officeDocument/2006/math">
                    <m:oMathParaPr>
                      <m:jc m:val="left"/>
                    </m:oMathParaPr>
                    <m:oMath xmlns:m="http://schemas.openxmlformats.org/officeDocument/2006/math">
                      <m:r>
                        <a:rPr lang="en-US" altLang="zh-TW" sz="2000" b="0" i="1" smtClean="0">
                          <a:latin typeface="Cambria Math" panose="02040503050406030204" pitchFamily="18" charset="0"/>
                          <a:ea typeface="Cambria Math" panose="02040503050406030204" pitchFamily="18" charset="0"/>
                        </a:rPr>
                        <m:t>⇒</m:t>
                      </m:r>
                      <m:r>
                        <m:rPr>
                          <m:sty m:val="p"/>
                        </m:rPr>
                        <a:rPr lang="en-US" altLang="zh-TW" sz="2000" b="0" i="0" smtClean="0">
                          <a:latin typeface="Cambria Math" panose="02040503050406030204" pitchFamily="18" charset="0"/>
                          <a:ea typeface="Cambria Math" panose="02040503050406030204" pitchFamily="18" charset="0"/>
                        </a:rPr>
                        <m:t>True</m:t>
                      </m:r>
                      <m:r>
                        <a:rPr lang="en-US" altLang="zh-TW" sz="2000" b="0" i="0" smtClean="0">
                          <a:latin typeface="Cambria Math" panose="02040503050406030204" pitchFamily="18" charset="0"/>
                          <a:ea typeface="Cambria Math" panose="02040503050406030204" pitchFamily="18" charset="0"/>
                        </a:rPr>
                        <m:t> </m:t>
                      </m:r>
                      <m:r>
                        <m:rPr>
                          <m:sty m:val="p"/>
                        </m:rPr>
                        <a:rPr lang="en-US" altLang="zh-TW" sz="2000" b="0" i="0" smtClean="0">
                          <a:latin typeface="Cambria Math" panose="02040503050406030204" pitchFamily="18" charset="0"/>
                          <a:ea typeface="Cambria Math" panose="02040503050406030204" pitchFamily="18" charset="0"/>
                        </a:rPr>
                        <m:t>value</m:t>
                      </m:r>
                      <m:r>
                        <a:rPr lang="en-US" altLang="zh-TW" sz="2000" i="1">
                          <a:latin typeface="Cambria Math" panose="02040503050406030204" pitchFamily="18" charset="0"/>
                          <a:ea typeface="Cambria Math" panose="02040503050406030204" pitchFamily="18" charset="0"/>
                        </a:rPr>
                        <m:t>~</m:t>
                      </m:r>
                      <m:r>
                        <m:rPr>
                          <m:sty m:val="p"/>
                        </m:rPr>
                        <a:rPr lang="en-US" altLang="zh-TW" sz="2000">
                          <a:latin typeface="Cambria Math" panose="02040503050406030204" pitchFamily="18" charset="0"/>
                        </a:rPr>
                        <m:t>Estimated</m:t>
                      </m:r>
                      <m:r>
                        <a:rPr lang="en-US" altLang="zh-TW" sz="2000">
                          <a:latin typeface="Cambria Math" panose="02040503050406030204" pitchFamily="18" charset="0"/>
                        </a:rPr>
                        <m:t> </m:t>
                      </m:r>
                      <m:r>
                        <m:rPr>
                          <m:sty m:val="p"/>
                        </m:rPr>
                        <a:rPr lang="en-US" altLang="zh-TW" sz="2000">
                          <a:latin typeface="Cambria Math" panose="02040503050406030204" pitchFamily="18" charset="0"/>
                        </a:rPr>
                        <m:t>value</m:t>
                      </m:r>
                      <m:r>
                        <a:rPr lang="en-US" altLang="zh-TW" sz="2000" b="0" i="0" smtClean="0">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𝑡</m:t>
                      </m:r>
                      <m:d>
                        <m:dPr>
                          <m:ctrlPr>
                            <a:rPr lang="en-US" altLang="zh-TW" sz="2000" i="1">
                              <a:latin typeface="Cambria Math" panose="02040503050406030204" pitchFamily="18"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𝑇</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𝑛</m:t>
                          </m:r>
                        </m:e>
                      </m:d>
                      <m:r>
                        <a:rPr lang="en-US" altLang="zh-TW" sz="2000" i="1">
                          <a:latin typeface="Cambria Math" panose="02040503050406030204" pitchFamily="18" charset="0"/>
                        </a:rPr>
                        <m:t>×</m:t>
                      </m:r>
                      <m:r>
                        <m:rPr>
                          <m:sty m:val="p"/>
                        </m:rPr>
                        <a:rPr lang="en-US" altLang="zh-TW" sz="2000">
                          <a:latin typeface="Cambria Math" panose="02040503050406030204" pitchFamily="18" charset="0"/>
                        </a:rPr>
                        <m:t>Standard</m:t>
                      </m:r>
                      <m:r>
                        <a:rPr lang="en-US" altLang="zh-TW" sz="2000">
                          <a:latin typeface="Cambria Math" panose="02040503050406030204" pitchFamily="18" charset="0"/>
                        </a:rPr>
                        <m:t> </m:t>
                      </m:r>
                      <m:r>
                        <m:rPr>
                          <m:sty m:val="p"/>
                        </m:rPr>
                        <a:rPr lang="en-US" altLang="zh-TW" sz="2000">
                          <a:latin typeface="Cambria Math" panose="02040503050406030204" pitchFamily="18" charset="0"/>
                        </a:rPr>
                        <m:t>error</m:t>
                      </m:r>
                      <m:r>
                        <a:rPr lang="en-US" altLang="zh-TW" sz="2000">
                          <a:latin typeface="Cambria Math" panose="02040503050406030204" pitchFamily="18" charset="0"/>
                        </a:rPr>
                        <m:t> </m:t>
                      </m:r>
                      <m:r>
                        <m:rPr>
                          <m:sty m:val="p"/>
                        </m:rPr>
                        <a:rPr lang="en-US" altLang="zh-TW" sz="2000">
                          <a:latin typeface="Cambria Math" panose="02040503050406030204" pitchFamily="18" charset="0"/>
                        </a:rPr>
                        <m:t>of</m:t>
                      </m:r>
                      <m:r>
                        <a:rPr lang="en-US" altLang="zh-TW" sz="2000">
                          <a:latin typeface="Cambria Math" panose="02040503050406030204" pitchFamily="18" charset="0"/>
                        </a:rPr>
                        <m:t> </m:t>
                      </m:r>
                      <m:r>
                        <m:rPr>
                          <m:sty m:val="p"/>
                        </m:rPr>
                        <a:rPr lang="en-US" altLang="zh-TW" sz="2000">
                          <a:latin typeface="Cambria Math" panose="02040503050406030204" pitchFamily="18" charset="0"/>
                        </a:rPr>
                        <m:t>estimate</m:t>
                      </m:r>
                    </m:oMath>
                  </m:oMathPara>
                </a14:m>
                <a:endParaRPr lang="en-US" altLang="zh-TW" sz="2000" b="0" dirty="0">
                  <a:ea typeface="Cambria Math" panose="02040503050406030204" pitchFamily="18" charset="0"/>
                </a:endParaRPr>
              </a:p>
              <a:p>
                <a:pPr>
                  <a:lnSpc>
                    <a:spcPct val="120000"/>
                  </a:lnSpc>
                  <a:spcBef>
                    <a:spcPts val="0"/>
                  </a:spcBef>
                </a:pPr>
                <a14:m>
                  <m:oMathPara xmlns:m="http://schemas.openxmlformats.org/officeDocument/2006/math">
                    <m:oMathParaPr>
                      <m:jc m:val="left"/>
                    </m:oMathParaPr>
                    <m:oMath xmlns:m="http://schemas.openxmlformats.org/officeDocument/2006/math">
                      <m:r>
                        <a:rPr lang="en-US" altLang="zh-TW" sz="2000" i="1">
                          <a:latin typeface="Cambria Math" panose="02040503050406030204" pitchFamily="18" charset="0"/>
                          <a:ea typeface="Cambria Math" panose="02040503050406030204" pitchFamily="18" charset="0"/>
                        </a:rPr>
                        <m:t>⇒</m:t>
                      </m:r>
                      <m:r>
                        <m:rPr>
                          <m:sty m:val="p"/>
                        </m:rPr>
                        <a:rPr lang="en-US" altLang="zh-TW" sz="2000">
                          <a:latin typeface="Cambria Math" panose="02040503050406030204" pitchFamily="18" charset="0"/>
                          <a:ea typeface="Cambria Math" panose="02040503050406030204" pitchFamily="18" charset="0"/>
                        </a:rPr>
                        <m:t>True</m:t>
                      </m:r>
                      <m:r>
                        <a:rPr lang="en-US" altLang="zh-TW" sz="2000">
                          <a:latin typeface="Cambria Math" panose="02040503050406030204" pitchFamily="18" charset="0"/>
                          <a:ea typeface="Cambria Math" panose="02040503050406030204" pitchFamily="18" charset="0"/>
                        </a:rPr>
                        <m:t> </m:t>
                      </m:r>
                      <m:r>
                        <m:rPr>
                          <m:sty m:val="p"/>
                        </m:rPr>
                        <a:rPr lang="en-US" altLang="zh-TW" sz="2000">
                          <a:latin typeface="Cambria Math" panose="02040503050406030204" pitchFamily="18" charset="0"/>
                          <a:ea typeface="Cambria Math" panose="02040503050406030204" pitchFamily="18" charset="0"/>
                        </a:rPr>
                        <m:t>value</m:t>
                      </m:r>
                      <m:r>
                        <a:rPr lang="en-US" altLang="zh-TW" sz="2000" i="1">
                          <a:latin typeface="Cambria Math" panose="02040503050406030204" pitchFamily="18" charset="0"/>
                          <a:ea typeface="Cambria Math" panose="02040503050406030204" pitchFamily="18" charset="0"/>
                        </a:rPr>
                        <m:t>~</m:t>
                      </m:r>
                      <m:r>
                        <m:rPr>
                          <m:sty m:val="p"/>
                        </m:rPr>
                        <a:rPr lang="en-US" altLang="zh-TW" sz="2000">
                          <a:latin typeface="Cambria Math" panose="02040503050406030204" pitchFamily="18" charset="0"/>
                        </a:rPr>
                        <m:t>Estimated</m:t>
                      </m:r>
                      <m:r>
                        <a:rPr lang="en-US" altLang="zh-TW" sz="2000">
                          <a:latin typeface="Cambria Math" panose="02040503050406030204" pitchFamily="18" charset="0"/>
                        </a:rPr>
                        <m:t> </m:t>
                      </m:r>
                      <m:r>
                        <m:rPr>
                          <m:sty m:val="p"/>
                        </m:rPr>
                        <a:rPr lang="en-US" altLang="zh-TW" sz="2000">
                          <a:latin typeface="Cambria Math" panose="02040503050406030204" pitchFamily="18" charset="0"/>
                        </a:rPr>
                        <m:t>value</m:t>
                      </m:r>
                      <m:r>
                        <a:rPr lang="en-US" altLang="zh-TW" sz="2000" b="0" i="0" smtClean="0">
                          <a:latin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𝑡</m:t>
                      </m:r>
                      <m:d>
                        <m:dPr>
                          <m:ctrlPr>
                            <a:rPr lang="en-US" altLang="zh-TW" sz="2000" i="1">
                              <a:latin typeface="Cambria Math" panose="02040503050406030204" pitchFamily="18"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𝑇</m:t>
                          </m:r>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𝑛</m:t>
                          </m:r>
                        </m:e>
                      </m:d>
                      <m:r>
                        <a:rPr lang="en-US" altLang="zh-TW" sz="2000" i="1">
                          <a:latin typeface="Cambria Math" panose="02040503050406030204" pitchFamily="18" charset="0"/>
                        </a:rPr>
                        <m:t>×</m:t>
                      </m:r>
                      <m:r>
                        <m:rPr>
                          <m:sty m:val="p"/>
                        </m:rPr>
                        <a:rPr lang="en-US" altLang="zh-TW" sz="2000">
                          <a:latin typeface="Cambria Math" panose="02040503050406030204" pitchFamily="18" charset="0"/>
                        </a:rPr>
                        <m:t>Standard</m:t>
                      </m:r>
                      <m:r>
                        <a:rPr lang="en-US" altLang="zh-TW" sz="2000">
                          <a:latin typeface="Cambria Math" panose="02040503050406030204" pitchFamily="18" charset="0"/>
                        </a:rPr>
                        <m:t> </m:t>
                      </m:r>
                      <m:r>
                        <m:rPr>
                          <m:sty m:val="p"/>
                        </m:rPr>
                        <a:rPr lang="en-US" altLang="zh-TW" sz="2000">
                          <a:latin typeface="Cambria Math" panose="02040503050406030204" pitchFamily="18" charset="0"/>
                        </a:rPr>
                        <m:t>error</m:t>
                      </m:r>
                      <m:r>
                        <a:rPr lang="en-US" altLang="zh-TW" sz="2000">
                          <a:latin typeface="Cambria Math" panose="02040503050406030204" pitchFamily="18" charset="0"/>
                        </a:rPr>
                        <m:t> </m:t>
                      </m:r>
                      <m:r>
                        <m:rPr>
                          <m:sty m:val="p"/>
                        </m:rPr>
                        <a:rPr lang="en-US" altLang="zh-TW" sz="2000">
                          <a:latin typeface="Cambria Math" panose="02040503050406030204" pitchFamily="18" charset="0"/>
                        </a:rPr>
                        <m:t>of</m:t>
                      </m:r>
                      <m:r>
                        <a:rPr lang="en-US" altLang="zh-TW" sz="2000">
                          <a:latin typeface="Cambria Math" panose="02040503050406030204" pitchFamily="18" charset="0"/>
                        </a:rPr>
                        <m:t> </m:t>
                      </m:r>
                      <m:r>
                        <m:rPr>
                          <m:sty m:val="p"/>
                        </m:rPr>
                        <a:rPr lang="en-US" altLang="zh-TW" sz="2000">
                          <a:latin typeface="Cambria Math" panose="02040503050406030204" pitchFamily="18" charset="0"/>
                        </a:rPr>
                        <m:t>estimate</m:t>
                      </m:r>
                    </m:oMath>
                  </m:oMathPara>
                </a14:m>
                <a:endParaRPr lang="en-US" altLang="zh-TW" sz="2000" dirty="0">
                  <a:ea typeface="Cambria Math" panose="02040503050406030204"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696188" y="5430118"/>
                <a:ext cx="7904023" cy="1440074"/>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581400" y="1440000"/>
                <a:ext cx="4572000" cy="67685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𝑡</m:t>
                      </m:r>
                      <m:r>
                        <a:rPr lang="en-US" altLang="zh-TW" sz="2000" b="0" i="1" smtClean="0">
                          <a:latin typeface="Cambria Math" panose="02040503050406030204" pitchFamily="18" charset="0"/>
                        </a:rPr>
                        <m:t>=</m:t>
                      </m:r>
                      <m:f>
                        <m:fPr>
                          <m:ctrlPr>
                            <a:rPr lang="en-US" altLang="zh-TW" sz="2000" i="1" smtClean="0">
                              <a:latin typeface="Cambria Math" panose="02040503050406030204" pitchFamily="18" charset="0"/>
                            </a:rPr>
                          </m:ctrlPr>
                        </m:fPr>
                        <m:num>
                          <m:r>
                            <m:rPr>
                              <m:sty m:val="p"/>
                            </m:rPr>
                            <a:rPr lang="en-US" altLang="zh-TW" sz="2000">
                              <a:latin typeface="Cambria Math" panose="02040503050406030204" pitchFamily="18" charset="0"/>
                            </a:rPr>
                            <m:t>Estimated</m:t>
                          </m:r>
                          <m:r>
                            <a:rPr lang="en-US" altLang="zh-TW" sz="2000">
                              <a:latin typeface="Cambria Math" panose="02040503050406030204" pitchFamily="18" charset="0"/>
                            </a:rPr>
                            <m:t> </m:t>
                          </m:r>
                          <m:r>
                            <m:rPr>
                              <m:sty m:val="p"/>
                            </m:rPr>
                            <a:rPr lang="en-US" altLang="zh-TW" sz="2000">
                              <a:latin typeface="Cambria Math" panose="02040503050406030204" pitchFamily="18" charset="0"/>
                            </a:rPr>
                            <m:t>value</m:t>
                          </m:r>
                          <m:r>
                            <a:rPr lang="en-US" altLang="zh-TW" sz="2000">
                              <a:latin typeface="Cambria Math" panose="02040503050406030204" pitchFamily="18" charset="0"/>
                            </a:rPr>
                            <m:t>−</m:t>
                          </m:r>
                          <m:r>
                            <m:rPr>
                              <m:sty m:val="p"/>
                            </m:rPr>
                            <a:rPr lang="en-US" altLang="zh-TW" sz="2000" b="0" i="0" smtClean="0">
                              <a:latin typeface="Cambria Math" panose="02040503050406030204" pitchFamily="18" charset="0"/>
                            </a:rPr>
                            <m:t>Hypothesis</m:t>
                          </m:r>
                          <m:r>
                            <a:rPr lang="en-US" altLang="zh-TW" sz="2000">
                              <a:latin typeface="Cambria Math" panose="02040503050406030204" pitchFamily="18" charset="0"/>
                            </a:rPr>
                            <m:t> </m:t>
                          </m:r>
                          <m:r>
                            <m:rPr>
                              <m:sty m:val="p"/>
                            </m:rPr>
                            <a:rPr lang="en-US" altLang="zh-TW" sz="2000">
                              <a:latin typeface="Cambria Math" panose="02040503050406030204" pitchFamily="18" charset="0"/>
                            </a:rPr>
                            <m:t>value</m:t>
                          </m:r>
                        </m:num>
                        <m:den>
                          <m:r>
                            <m:rPr>
                              <m:sty m:val="p"/>
                            </m:rPr>
                            <a:rPr lang="en-US" altLang="zh-TW" sz="2000">
                              <a:latin typeface="Cambria Math" panose="02040503050406030204" pitchFamily="18" charset="0"/>
                            </a:rPr>
                            <m:t>Standard</m:t>
                          </m:r>
                          <m:r>
                            <a:rPr lang="en-US" altLang="zh-TW" sz="2000">
                              <a:latin typeface="Cambria Math" panose="02040503050406030204" pitchFamily="18" charset="0"/>
                            </a:rPr>
                            <m:t> </m:t>
                          </m:r>
                          <m:r>
                            <m:rPr>
                              <m:sty m:val="p"/>
                            </m:rPr>
                            <a:rPr lang="en-US" altLang="zh-TW" sz="2000">
                              <a:latin typeface="Cambria Math" panose="02040503050406030204" pitchFamily="18" charset="0"/>
                            </a:rPr>
                            <m:t>error</m:t>
                          </m:r>
                          <m:r>
                            <a:rPr lang="en-US" altLang="zh-TW" sz="2000">
                              <a:latin typeface="Cambria Math" panose="02040503050406030204" pitchFamily="18" charset="0"/>
                            </a:rPr>
                            <m:t> </m:t>
                          </m:r>
                          <m:r>
                            <m:rPr>
                              <m:sty m:val="p"/>
                            </m:rPr>
                            <a:rPr lang="en-US" altLang="zh-TW" sz="2000">
                              <a:latin typeface="Cambria Math" panose="02040503050406030204" pitchFamily="18" charset="0"/>
                            </a:rPr>
                            <m:t>of</m:t>
                          </m:r>
                          <m:r>
                            <a:rPr lang="en-US" altLang="zh-TW" sz="2000">
                              <a:latin typeface="Cambria Math" panose="02040503050406030204" pitchFamily="18" charset="0"/>
                            </a:rPr>
                            <m:t> </m:t>
                          </m:r>
                          <m:r>
                            <m:rPr>
                              <m:sty m:val="p"/>
                            </m:rPr>
                            <a:rPr lang="en-US" altLang="zh-TW" sz="2000">
                              <a:latin typeface="Cambria Math" panose="02040503050406030204" pitchFamily="18" charset="0"/>
                            </a:rPr>
                            <m:t>estimate</m:t>
                          </m:r>
                        </m:den>
                      </m:f>
                    </m:oMath>
                  </m:oMathPara>
                </a14:m>
                <a:endParaRPr lang="zh-TW" altLang="en-US" sz="2000" dirty="0"/>
              </a:p>
            </p:txBody>
          </p:sp>
        </mc:Choice>
        <mc:Fallback xmlns="">
          <p:sp>
            <p:nvSpPr>
              <p:cNvPr id="5" name="矩形 4"/>
              <p:cNvSpPr>
                <a:spLocks noRot="1" noChangeAspect="1" noMove="1" noResize="1" noEditPoints="1" noAdjustHandles="1" noChangeArrowheads="1" noChangeShapeType="1" noTextEdit="1"/>
              </p:cNvSpPr>
              <p:nvPr/>
            </p:nvSpPr>
            <p:spPr>
              <a:xfrm>
                <a:off x="3581400" y="1440000"/>
                <a:ext cx="4572000" cy="676852"/>
              </a:xfrm>
              <a:prstGeom prst="rect">
                <a:avLst/>
              </a:prstGeom>
              <a:blipFill>
                <a:blip r:embed="rId3"/>
                <a:stretch>
                  <a:fillRect/>
                </a:stretch>
              </a:blipFill>
            </p:spPr>
            <p:txBody>
              <a:bodyPr/>
              <a:lstStyle/>
              <a:p>
                <a:r>
                  <a:rPr lang="zh-TW"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文字方塊 10"/>
          <p:cNvSpPr txBox="1">
            <a:spLocks noChangeArrowheads="1"/>
          </p:cNvSpPr>
          <p:nvPr/>
        </p:nvSpPr>
        <p:spPr bwMode="auto">
          <a:xfrm>
            <a:off x="381000" y="914400"/>
            <a:ext cx="8534400" cy="5893921"/>
          </a:xfrm>
          <a:prstGeom prst="rect">
            <a:avLst/>
          </a:prstGeom>
          <a:noFill/>
          <a:ln w="9525">
            <a:noFill/>
            <a:miter lim="800000"/>
            <a:headEnd/>
            <a:tailEnd/>
          </a:ln>
        </p:spPr>
        <p:txBody>
          <a:bodyPr>
            <a:spAutoFit/>
          </a:bodyPr>
          <a:lstStyle/>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The (1–</a:t>
            </a:r>
            <a:r>
              <a:rPr lang="en-US" altLang="zh-TW" sz="2000" i="1" dirty="0">
                <a:effectLst>
                  <a:outerShdw blurRad="38100" dist="38100" dir="2700000" algn="tl">
                    <a:srgbClr val="000000">
                      <a:alpha val="43137"/>
                    </a:srgbClr>
                  </a:outerShdw>
                </a:effectLst>
                <a:latin typeface="+mn-lt"/>
              </a:rPr>
              <a:t>y</a:t>
            </a:r>
            <a:r>
              <a:rPr lang="en-US" altLang="zh-TW" sz="2000" dirty="0">
                <a:effectLst>
                  <a:outerShdw blurRad="38100" dist="38100" dir="2700000" algn="tl">
                    <a:srgbClr val="000000">
                      <a:alpha val="43137"/>
                    </a:srgbClr>
                  </a:outerShdw>
                </a:effectLst>
                <a:latin typeface="+mn-lt"/>
              </a:rPr>
              <a:t>)-level confidence interval is [estimated value + </a:t>
            </a:r>
            <a:r>
              <a:rPr lang="en-US" altLang="zh-TW" sz="2000" i="1" dirty="0">
                <a:effectLst>
                  <a:outerShdw blurRad="38100" dist="38100" dir="2700000" algn="tl">
                    <a:srgbClr val="000000">
                      <a:alpha val="43137"/>
                    </a:srgbClr>
                  </a:outerShdw>
                </a:effectLst>
                <a:latin typeface="+mn-lt"/>
              </a:rPr>
              <a:t>t</a:t>
            </a:r>
            <a:r>
              <a:rPr lang="en-US" altLang="zh-TW" sz="2000" baseline="-25000" dirty="0">
                <a:effectLst>
                  <a:outerShdw blurRad="38100" dist="38100" dir="2700000" algn="tl">
                    <a:srgbClr val="000000">
                      <a:alpha val="43137"/>
                    </a:srgbClr>
                  </a:outerShdw>
                </a:effectLst>
                <a:latin typeface="+mn-lt"/>
              </a:rPr>
              <a:t>(</a:t>
            </a:r>
            <a:r>
              <a:rPr lang="en-US" altLang="zh-TW" sz="2000" i="1" baseline="-25000" dirty="0">
                <a:effectLst>
                  <a:outerShdw blurRad="38100" dist="38100" dir="2700000" algn="tl">
                    <a:srgbClr val="000000">
                      <a:alpha val="43137"/>
                    </a:srgbClr>
                  </a:outerShdw>
                </a:effectLst>
                <a:latin typeface="+mn-lt"/>
              </a:rPr>
              <a:t>y</a:t>
            </a:r>
            <a:r>
              <a:rPr lang="en-US" altLang="zh-TW" sz="2000" baseline="-25000" dirty="0">
                <a:effectLst>
                  <a:outerShdw blurRad="38100" dist="38100" dir="2700000" algn="tl">
                    <a:srgbClr val="000000">
                      <a:alpha val="43137"/>
                    </a:srgbClr>
                  </a:outerShdw>
                </a:effectLst>
                <a:latin typeface="+mn-lt"/>
              </a:rPr>
              <a:t>/2)</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)×standard error, estimated value + </a:t>
            </a:r>
            <a:r>
              <a:rPr lang="en-US" altLang="zh-TW" sz="2000" i="1" dirty="0">
                <a:effectLst>
                  <a:outerShdw blurRad="38100" dist="38100" dir="2700000" algn="tl">
                    <a:srgbClr val="000000">
                      <a:alpha val="43137"/>
                    </a:srgbClr>
                  </a:outerShdw>
                </a:effectLst>
                <a:latin typeface="+mn-lt"/>
              </a:rPr>
              <a:t>t</a:t>
            </a:r>
            <a:r>
              <a:rPr lang="en-US" altLang="zh-TW" sz="2000" baseline="-25000" dirty="0">
                <a:effectLst>
                  <a:outerShdw blurRad="38100" dist="38100" dir="2700000" algn="tl">
                    <a:srgbClr val="000000">
                      <a:alpha val="43137"/>
                    </a:srgbClr>
                  </a:outerShdw>
                </a:effectLst>
                <a:latin typeface="+mn-lt"/>
              </a:rPr>
              <a:t>(1–</a:t>
            </a:r>
            <a:r>
              <a:rPr lang="en-US" altLang="zh-TW" sz="2000" i="1" baseline="-25000" dirty="0">
                <a:effectLst>
                  <a:outerShdw blurRad="38100" dist="38100" dir="2700000" algn="tl">
                    <a:srgbClr val="000000">
                      <a:alpha val="43137"/>
                    </a:srgbClr>
                  </a:outerShdw>
                </a:effectLst>
                <a:latin typeface="+mn-lt"/>
              </a:rPr>
              <a:t>y</a:t>
            </a:r>
            <a:r>
              <a:rPr lang="en-US" altLang="zh-TW" sz="2000" baseline="-25000" dirty="0">
                <a:effectLst>
                  <a:outerShdw blurRad="38100" dist="38100" dir="2700000" algn="tl">
                    <a:srgbClr val="000000">
                      <a:alpha val="43137"/>
                    </a:srgbClr>
                  </a:outerShdw>
                </a:effectLst>
                <a:latin typeface="+mn-lt"/>
              </a:rPr>
              <a:t>/2) </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)×standard error], where </a:t>
            </a:r>
            <a:r>
              <a:rPr lang="en-US" altLang="zh-TW" sz="2000" i="1" dirty="0" err="1">
                <a:effectLst>
                  <a:outerShdw blurRad="38100" dist="38100" dir="2700000" algn="tl">
                    <a:srgbClr val="000000">
                      <a:alpha val="43137"/>
                    </a:srgbClr>
                  </a:outerShdw>
                </a:effectLst>
                <a:latin typeface="+mn-lt"/>
              </a:rPr>
              <a:t>t</a:t>
            </a:r>
            <a:r>
              <a:rPr lang="en-US" altLang="zh-TW" sz="2000" i="1" baseline="-25000" dirty="0" err="1">
                <a:effectLst>
                  <a:outerShdw blurRad="38100" dist="38100" dir="2700000" algn="tl">
                    <a:srgbClr val="000000">
                      <a:alpha val="43137"/>
                    </a:srgbClr>
                  </a:outerShdw>
                </a:effectLst>
                <a:latin typeface="+mn-lt"/>
              </a:rPr>
              <a:t>k</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is the </a:t>
            </a:r>
            <a:r>
              <a:rPr lang="en-US" altLang="zh-TW" sz="2000" i="1" dirty="0">
                <a:effectLst>
                  <a:outerShdw blurRad="38100" dist="38100" dir="2700000" algn="tl">
                    <a:srgbClr val="000000">
                      <a:alpha val="43137"/>
                    </a:srgbClr>
                  </a:outerShdw>
                </a:effectLst>
                <a:latin typeface="+mn-lt"/>
              </a:rPr>
              <a:t>k</a:t>
            </a:r>
            <a:r>
              <a:rPr lang="en-US" altLang="zh-TW" sz="2000" dirty="0">
                <a:latin typeface="+mn-lt"/>
              </a:rPr>
              <a:t>-</a:t>
            </a:r>
            <a:r>
              <a:rPr lang="en-US" altLang="zh-TW" sz="2000" dirty="0" err="1">
                <a:latin typeface="+mn-lt"/>
              </a:rPr>
              <a:t>th</a:t>
            </a:r>
            <a:r>
              <a:rPr lang="en-US" altLang="zh-TW" sz="2000" dirty="0">
                <a:latin typeface="+mn-lt"/>
              </a:rPr>
              <a:t> percentile of the </a:t>
            </a:r>
            <a:r>
              <a:rPr lang="en-US" altLang="zh-TW" sz="2000" i="1" dirty="0">
                <a:latin typeface="+mn-lt"/>
              </a:rPr>
              <a:t>t</a:t>
            </a:r>
            <a:r>
              <a:rPr lang="en-US" altLang="zh-TW" sz="2000" dirty="0">
                <a:latin typeface="+mn-lt"/>
              </a:rPr>
              <a:t> distribution with the degree of freedom of </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a:t>
            </a:r>
          </a:p>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In Google example, </a:t>
            </a:r>
            <a:r>
              <a:rPr lang="en-US" altLang="zh-TW" sz="2000" i="1" dirty="0">
                <a:effectLst>
                  <a:outerShdw blurRad="38100" dist="38100" dir="2700000" algn="tl">
                    <a:srgbClr val="000000">
                      <a:alpha val="43137"/>
                    </a:srgbClr>
                  </a:outerShdw>
                </a:effectLst>
                <a:latin typeface="+mn-lt"/>
              </a:rPr>
              <a:t>y</a:t>
            </a:r>
            <a:r>
              <a:rPr lang="en-US" altLang="zh-TW" sz="2000" dirty="0">
                <a:effectLst>
                  <a:outerShdw blurRad="38100" dist="38100" dir="2700000" algn="tl">
                    <a:srgbClr val="000000">
                      <a:alpha val="43137"/>
                    </a:srgbClr>
                  </a:outerShdw>
                </a:effectLst>
                <a:latin typeface="+mn-lt"/>
              </a:rPr>
              <a:t> = 2% (i.e., considering 98% confidence interval),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 = 60, and </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 2 </a:t>
            </a:r>
            <a:r>
              <a:rPr lang="en-US" altLang="zh-TW" sz="2000" dirty="0">
                <a:sym typeface="Symbol" panose="05050102010706020507" pitchFamily="18" charset="2"/>
              </a:rPr>
              <a:t> </a:t>
            </a:r>
            <a:r>
              <a:rPr lang="en-US" altLang="zh-TW" sz="2000" i="1" dirty="0">
                <a:solidFill>
                  <a:srgbClr val="FFFFFF"/>
                </a:solidFill>
                <a:effectLst>
                  <a:outerShdw blurRad="38100" dist="38100" dir="2700000" algn="tl">
                    <a:srgbClr val="000000">
                      <a:alpha val="43137"/>
                    </a:srgbClr>
                  </a:outerShdw>
                </a:effectLst>
                <a:latin typeface="Arial"/>
              </a:rPr>
              <a:t>t</a:t>
            </a:r>
            <a:r>
              <a:rPr lang="en-US" altLang="zh-TW" sz="2000" baseline="-25000" dirty="0">
                <a:solidFill>
                  <a:srgbClr val="FFFFFF"/>
                </a:solidFill>
                <a:effectLst>
                  <a:outerShdw blurRad="38100" dist="38100" dir="2700000" algn="tl">
                    <a:srgbClr val="000000">
                      <a:alpha val="43137"/>
                    </a:srgbClr>
                  </a:outerShdw>
                </a:effectLst>
                <a:latin typeface="Arial"/>
              </a:rPr>
              <a:t>(</a:t>
            </a:r>
            <a:r>
              <a:rPr lang="en-US" altLang="zh-TW" sz="2000" i="1" baseline="-25000" dirty="0">
                <a:solidFill>
                  <a:srgbClr val="FFFFFF"/>
                </a:solidFill>
                <a:effectLst>
                  <a:outerShdw blurRad="38100" dist="38100" dir="2700000" algn="tl">
                    <a:srgbClr val="000000">
                      <a:alpha val="43137"/>
                    </a:srgbClr>
                  </a:outerShdw>
                </a:effectLst>
                <a:latin typeface="Arial"/>
              </a:rPr>
              <a:t>y</a:t>
            </a:r>
            <a:r>
              <a:rPr lang="en-US" altLang="zh-TW" sz="2000" baseline="-25000" dirty="0">
                <a:solidFill>
                  <a:srgbClr val="FFFFFF"/>
                </a:solidFill>
                <a:effectLst>
                  <a:outerShdw blurRad="38100" dist="38100" dir="2700000" algn="tl">
                    <a:srgbClr val="000000">
                      <a:alpha val="43137"/>
                    </a:srgbClr>
                  </a:outerShdw>
                </a:effectLst>
                <a:latin typeface="Arial"/>
              </a:rPr>
              <a:t>/2) </a:t>
            </a:r>
            <a:r>
              <a:rPr lang="en-US" altLang="zh-TW" sz="2000" dirty="0">
                <a:solidFill>
                  <a:srgbClr val="FFFFFF"/>
                </a:solidFill>
                <a:effectLst>
                  <a:outerShdw blurRad="38100" dist="38100" dir="2700000" algn="tl">
                    <a:srgbClr val="000000">
                      <a:alpha val="43137"/>
                    </a:srgbClr>
                  </a:outerShdw>
                </a:effectLst>
                <a:latin typeface="Arial"/>
              </a:rPr>
              <a:t>(</a:t>
            </a:r>
            <a:r>
              <a:rPr lang="en-US" altLang="zh-TW" sz="2000" i="1" dirty="0">
                <a:solidFill>
                  <a:srgbClr val="FFFFFF"/>
                </a:solidFill>
                <a:effectLst>
                  <a:outerShdw blurRad="38100" dist="38100" dir="2700000" algn="tl">
                    <a:srgbClr val="000000">
                      <a:alpha val="43137"/>
                    </a:srgbClr>
                  </a:outerShdw>
                </a:effectLst>
                <a:latin typeface="Arial"/>
              </a:rPr>
              <a:t>T</a:t>
            </a:r>
            <a:r>
              <a:rPr lang="en-US" altLang="zh-TW" sz="2000" dirty="0">
                <a:solidFill>
                  <a:srgbClr val="FFFFFF"/>
                </a:solidFill>
                <a:effectLst>
                  <a:outerShdw blurRad="38100" dist="38100" dir="2700000" algn="tl">
                    <a:srgbClr val="000000">
                      <a:alpha val="43137"/>
                    </a:srgbClr>
                  </a:outerShdw>
                </a:effectLst>
                <a:latin typeface="Arial"/>
              </a:rPr>
              <a:t>–</a:t>
            </a:r>
            <a:r>
              <a:rPr lang="en-US" altLang="zh-TW" sz="2000" i="1" dirty="0">
                <a:solidFill>
                  <a:srgbClr val="FFFFFF"/>
                </a:solidFill>
                <a:effectLst>
                  <a:outerShdw blurRad="38100" dist="38100" dir="2700000" algn="tl">
                    <a:srgbClr val="000000">
                      <a:alpha val="43137"/>
                    </a:srgbClr>
                  </a:outerShdw>
                </a:effectLst>
                <a:latin typeface="Arial"/>
              </a:rPr>
              <a:t>n</a:t>
            </a:r>
            <a:r>
              <a:rPr lang="en-US" altLang="zh-TW" sz="2000" dirty="0">
                <a:solidFill>
                  <a:srgbClr val="FFFFFF"/>
                </a:solidFill>
                <a:effectLst>
                  <a:outerShdw blurRad="38100" dist="38100" dir="2700000" algn="tl">
                    <a:srgbClr val="000000">
                      <a:alpha val="43137"/>
                    </a:srgbClr>
                  </a:outerShdw>
                </a:effectLst>
                <a:latin typeface="Arial"/>
              </a:rPr>
              <a:t>) = –2.3924 </a:t>
            </a:r>
            <a:r>
              <a:rPr lang="en-US" altLang="zh-TW" sz="2000" dirty="0">
                <a:effectLst>
                  <a:outerShdw blurRad="38100" dist="38100" dir="2700000" algn="tl">
                    <a:srgbClr val="000000">
                      <a:alpha val="43137"/>
                    </a:srgbClr>
                  </a:outerShdw>
                </a:effectLst>
                <a:latin typeface="+mn-lt"/>
                <a:sym typeface="Symbol" panose="05050102010706020507" pitchFamily="18" charset="2"/>
              </a:rPr>
              <a:t>and</a:t>
            </a:r>
            <a:r>
              <a:rPr lang="en-US" altLang="zh-TW" sz="2000" dirty="0">
                <a:sym typeface="Symbol" panose="05050102010706020507" pitchFamily="18" charset="2"/>
              </a:rPr>
              <a:t> </a:t>
            </a:r>
            <a:r>
              <a:rPr lang="en-US" altLang="zh-TW" sz="2000" i="1" dirty="0">
                <a:effectLst>
                  <a:outerShdw blurRad="38100" dist="38100" dir="2700000" algn="tl">
                    <a:srgbClr val="000000">
                      <a:alpha val="43137"/>
                    </a:srgbClr>
                  </a:outerShdw>
                </a:effectLst>
                <a:latin typeface="+mn-lt"/>
              </a:rPr>
              <a:t>t</a:t>
            </a:r>
            <a:r>
              <a:rPr lang="en-US" altLang="zh-TW" sz="2000" baseline="-25000" dirty="0">
                <a:effectLst>
                  <a:outerShdw blurRad="38100" dist="38100" dir="2700000" algn="tl">
                    <a:srgbClr val="000000">
                      <a:alpha val="43137"/>
                    </a:srgbClr>
                  </a:outerShdw>
                </a:effectLst>
                <a:latin typeface="+mn-lt"/>
              </a:rPr>
              <a:t>(1–</a:t>
            </a:r>
            <a:r>
              <a:rPr lang="en-US" altLang="zh-TW" sz="2000" i="1" baseline="-25000" dirty="0">
                <a:effectLst>
                  <a:outerShdw blurRad="38100" dist="38100" dir="2700000" algn="tl">
                    <a:srgbClr val="000000">
                      <a:alpha val="43137"/>
                    </a:srgbClr>
                  </a:outerShdw>
                </a:effectLst>
                <a:latin typeface="+mn-lt"/>
              </a:rPr>
              <a:t>y</a:t>
            </a:r>
            <a:r>
              <a:rPr lang="en-US" altLang="zh-TW" sz="2000" baseline="-25000" dirty="0">
                <a:effectLst>
                  <a:outerShdw blurRad="38100" dist="38100" dir="2700000" algn="tl">
                    <a:srgbClr val="000000">
                      <a:alpha val="43137"/>
                    </a:srgbClr>
                  </a:outerShdw>
                </a:effectLst>
                <a:latin typeface="+mn-lt"/>
              </a:rPr>
              <a:t>/2) </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 2.3924</a:t>
            </a:r>
          </a:p>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When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 approaches infinity, the </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 distribution converges to the standard normal distribution and thus </a:t>
            </a:r>
            <a:r>
              <a:rPr lang="en-US" altLang="zh-TW" sz="2000" i="1" dirty="0">
                <a:solidFill>
                  <a:srgbClr val="FFFFFF"/>
                </a:solidFill>
                <a:effectLst>
                  <a:outerShdw blurRad="38100" dist="38100" dir="2700000" algn="tl">
                    <a:srgbClr val="000000">
                      <a:alpha val="43137"/>
                    </a:srgbClr>
                  </a:outerShdw>
                </a:effectLst>
                <a:latin typeface="Arial"/>
              </a:rPr>
              <a:t>t</a:t>
            </a:r>
            <a:r>
              <a:rPr lang="en-US" altLang="zh-TW" sz="2000" baseline="-25000" dirty="0">
                <a:solidFill>
                  <a:srgbClr val="FFFFFF"/>
                </a:solidFill>
                <a:effectLst>
                  <a:outerShdw blurRad="38100" dist="38100" dir="2700000" algn="tl">
                    <a:srgbClr val="000000">
                      <a:alpha val="43137"/>
                    </a:srgbClr>
                  </a:outerShdw>
                </a:effectLst>
                <a:latin typeface="Arial"/>
              </a:rPr>
              <a:t>(</a:t>
            </a:r>
            <a:r>
              <a:rPr lang="en-US" altLang="zh-TW" sz="2000" i="1" baseline="-25000" dirty="0">
                <a:solidFill>
                  <a:srgbClr val="FFFFFF"/>
                </a:solidFill>
                <a:effectLst>
                  <a:outerShdw blurRad="38100" dist="38100" dir="2700000" algn="tl">
                    <a:srgbClr val="000000">
                      <a:alpha val="43137"/>
                    </a:srgbClr>
                  </a:outerShdw>
                </a:effectLst>
                <a:latin typeface="Arial"/>
              </a:rPr>
              <a:t>y</a:t>
            </a:r>
            <a:r>
              <a:rPr lang="en-US" altLang="zh-TW" sz="2000" baseline="-25000" dirty="0">
                <a:solidFill>
                  <a:srgbClr val="FFFFFF"/>
                </a:solidFill>
                <a:effectLst>
                  <a:outerShdw blurRad="38100" dist="38100" dir="2700000" algn="tl">
                    <a:srgbClr val="000000">
                      <a:alpha val="43137"/>
                    </a:srgbClr>
                  </a:outerShdw>
                </a:effectLst>
                <a:latin typeface="Arial"/>
              </a:rPr>
              <a:t>/2) </a:t>
            </a:r>
            <a:r>
              <a:rPr lang="en-US" altLang="zh-TW" sz="2000" dirty="0">
                <a:solidFill>
                  <a:srgbClr val="FFFFFF"/>
                </a:solidFill>
                <a:effectLst>
                  <a:outerShdw blurRad="38100" dist="38100" dir="2700000" algn="tl">
                    <a:srgbClr val="000000">
                      <a:alpha val="43137"/>
                    </a:srgbClr>
                  </a:outerShdw>
                </a:effectLst>
                <a:latin typeface="Arial"/>
              </a:rPr>
              <a:t>(</a:t>
            </a:r>
            <a:r>
              <a:rPr lang="en-US" altLang="zh-TW" sz="2000" i="1" dirty="0">
                <a:solidFill>
                  <a:srgbClr val="FFFFFF"/>
                </a:solidFill>
                <a:effectLst>
                  <a:outerShdw blurRad="38100" dist="38100" dir="2700000" algn="tl">
                    <a:srgbClr val="000000">
                      <a:alpha val="43137"/>
                    </a:srgbClr>
                  </a:outerShdw>
                </a:effectLst>
                <a:latin typeface="Arial"/>
              </a:rPr>
              <a:t>T</a:t>
            </a:r>
            <a:r>
              <a:rPr lang="en-US" altLang="zh-TW" sz="2000" dirty="0">
                <a:solidFill>
                  <a:srgbClr val="FFFFFF"/>
                </a:solidFill>
                <a:effectLst>
                  <a:outerShdw blurRad="38100" dist="38100" dir="2700000" algn="tl">
                    <a:srgbClr val="000000">
                      <a:alpha val="43137"/>
                    </a:srgbClr>
                  </a:outerShdw>
                </a:effectLst>
                <a:latin typeface="Arial"/>
              </a:rPr>
              <a:t>–</a:t>
            </a:r>
            <a:r>
              <a:rPr lang="en-US" altLang="zh-TW" sz="2000" i="1" dirty="0">
                <a:solidFill>
                  <a:srgbClr val="FFFFFF"/>
                </a:solidFill>
                <a:effectLst>
                  <a:outerShdw blurRad="38100" dist="38100" dir="2700000" algn="tl">
                    <a:srgbClr val="000000">
                      <a:alpha val="43137"/>
                    </a:srgbClr>
                  </a:outerShdw>
                </a:effectLst>
                <a:latin typeface="Arial"/>
              </a:rPr>
              <a:t>n</a:t>
            </a:r>
            <a:r>
              <a:rPr lang="en-US" altLang="zh-TW" sz="2000" dirty="0">
                <a:solidFill>
                  <a:srgbClr val="FFFFFF"/>
                </a:solidFill>
                <a:effectLst>
                  <a:outerShdw blurRad="38100" dist="38100" dir="2700000" algn="tl">
                    <a:srgbClr val="000000">
                      <a:alpha val="43137"/>
                    </a:srgbClr>
                  </a:outerShdw>
                </a:effectLst>
                <a:latin typeface="Arial"/>
              </a:rPr>
              <a:t>) and</a:t>
            </a:r>
            <a:r>
              <a:rPr lang="en-US" altLang="zh-TW" sz="2000" dirty="0">
                <a:effectLst>
                  <a:outerShdw blurRad="38100" dist="38100" dir="2700000" algn="tl">
                    <a:srgbClr val="000000">
                      <a:alpha val="43137"/>
                    </a:srgbClr>
                  </a:outerShdw>
                </a:effectLst>
                <a:latin typeface="+mn-lt"/>
              </a:rPr>
              <a:t> </a:t>
            </a:r>
            <a:r>
              <a:rPr lang="en-US" altLang="zh-TW" sz="2000" i="1" dirty="0">
                <a:effectLst>
                  <a:outerShdw blurRad="38100" dist="38100" dir="2700000" algn="tl">
                    <a:srgbClr val="000000">
                      <a:alpha val="43137"/>
                    </a:srgbClr>
                  </a:outerShdw>
                </a:effectLst>
                <a:latin typeface="+mn-lt"/>
              </a:rPr>
              <a:t>t</a:t>
            </a:r>
            <a:r>
              <a:rPr lang="en-US" altLang="zh-TW" sz="2000" baseline="-25000" dirty="0">
                <a:effectLst>
                  <a:outerShdw blurRad="38100" dist="38100" dir="2700000" algn="tl">
                    <a:srgbClr val="000000">
                      <a:alpha val="43137"/>
                    </a:srgbClr>
                  </a:outerShdw>
                </a:effectLst>
                <a:latin typeface="+mn-lt"/>
              </a:rPr>
              <a:t>(1–</a:t>
            </a:r>
            <a:r>
              <a:rPr lang="en-US" altLang="zh-TW" sz="2000" i="1" baseline="-25000" dirty="0">
                <a:effectLst>
                  <a:outerShdw blurRad="38100" dist="38100" dir="2700000" algn="tl">
                    <a:srgbClr val="000000">
                      <a:alpha val="43137"/>
                    </a:srgbClr>
                  </a:outerShdw>
                </a:effectLst>
                <a:latin typeface="+mn-lt"/>
              </a:rPr>
              <a:t>y</a:t>
            </a:r>
            <a:r>
              <a:rPr lang="en-US" altLang="zh-TW" sz="2000" baseline="-25000" dirty="0">
                <a:effectLst>
                  <a:outerShdw blurRad="38100" dist="38100" dir="2700000" algn="tl">
                    <a:srgbClr val="000000">
                      <a:alpha val="43137"/>
                    </a:srgbClr>
                  </a:outerShdw>
                </a:effectLst>
                <a:latin typeface="+mn-lt"/>
              </a:rPr>
              <a:t>/2) </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T</a:t>
            </a:r>
            <a:r>
              <a:rPr lang="en-US" altLang="zh-TW" sz="2000" dirty="0">
                <a:effectLst>
                  <a:outerShdw blurRad="38100" dist="38100" dir="2700000" algn="tl">
                    <a:srgbClr val="000000">
                      <a:alpha val="43137"/>
                    </a:srgbClr>
                  </a:outerShdw>
                </a:effectLst>
                <a:latin typeface="+mn-lt"/>
              </a:rPr>
              <a:t>–</a:t>
            </a:r>
            <a:r>
              <a:rPr lang="en-US" altLang="zh-TW" sz="2000" i="1" dirty="0">
                <a:effectLst>
                  <a:outerShdw blurRad="38100" dist="38100" dir="2700000" algn="tl">
                    <a:srgbClr val="000000">
                      <a:alpha val="43137"/>
                    </a:srgbClr>
                  </a:outerShdw>
                </a:effectLst>
                <a:latin typeface="+mn-lt"/>
              </a:rPr>
              <a:t>n</a:t>
            </a:r>
            <a:r>
              <a:rPr lang="en-US" altLang="zh-TW" sz="2000" dirty="0">
                <a:effectLst>
                  <a:outerShdw blurRad="38100" dist="38100" dir="2700000" algn="tl">
                    <a:srgbClr val="000000">
                      <a:alpha val="43137"/>
                    </a:srgbClr>
                  </a:outerShdw>
                </a:effectLst>
                <a:latin typeface="+mn-lt"/>
              </a:rPr>
              <a:t>) can be approximated with </a:t>
            </a:r>
            <a:r>
              <a:rPr lang="en-US" altLang="zh-TW" sz="2000" i="1" dirty="0">
                <a:solidFill>
                  <a:srgbClr val="FFFFFF"/>
                </a:solidFill>
                <a:effectLst>
                  <a:outerShdw blurRad="38100" dist="38100" dir="2700000" algn="tl">
                    <a:srgbClr val="000000">
                      <a:alpha val="43137"/>
                    </a:srgbClr>
                  </a:outerShdw>
                </a:effectLst>
                <a:latin typeface="Arial"/>
              </a:rPr>
              <a:t>z</a:t>
            </a:r>
            <a:r>
              <a:rPr lang="en-US" altLang="zh-TW" sz="2000" baseline="-25000" dirty="0">
                <a:solidFill>
                  <a:srgbClr val="FFFFFF"/>
                </a:solidFill>
                <a:effectLst>
                  <a:outerShdw blurRad="38100" dist="38100" dir="2700000" algn="tl">
                    <a:srgbClr val="000000">
                      <a:alpha val="43137"/>
                    </a:srgbClr>
                  </a:outerShdw>
                </a:effectLst>
                <a:latin typeface="Arial"/>
              </a:rPr>
              <a:t>(</a:t>
            </a:r>
            <a:r>
              <a:rPr lang="en-US" altLang="zh-TW" sz="2000" i="1" baseline="-25000" dirty="0">
                <a:solidFill>
                  <a:srgbClr val="FFFFFF"/>
                </a:solidFill>
                <a:effectLst>
                  <a:outerShdw blurRad="38100" dist="38100" dir="2700000" algn="tl">
                    <a:srgbClr val="000000">
                      <a:alpha val="43137"/>
                    </a:srgbClr>
                  </a:outerShdw>
                </a:effectLst>
                <a:latin typeface="Arial"/>
              </a:rPr>
              <a:t>y</a:t>
            </a:r>
            <a:r>
              <a:rPr lang="en-US" altLang="zh-TW" sz="2000" baseline="-25000" dirty="0">
                <a:solidFill>
                  <a:srgbClr val="FFFFFF"/>
                </a:solidFill>
                <a:effectLst>
                  <a:outerShdw blurRad="38100" dist="38100" dir="2700000" algn="tl">
                    <a:srgbClr val="000000">
                      <a:alpha val="43137"/>
                    </a:srgbClr>
                  </a:outerShdw>
                </a:effectLst>
                <a:latin typeface="Arial"/>
              </a:rPr>
              <a:t>/2)</a:t>
            </a:r>
            <a:r>
              <a:rPr lang="en-US" altLang="zh-TW" sz="2000" dirty="0">
                <a:effectLst>
                  <a:outerShdw blurRad="38100" dist="38100" dir="2700000" algn="tl">
                    <a:srgbClr val="000000">
                      <a:alpha val="43137"/>
                    </a:srgbClr>
                  </a:outerShdw>
                </a:effectLst>
                <a:latin typeface="+mn-lt"/>
              </a:rPr>
              <a:t> and </a:t>
            </a:r>
            <a:r>
              <a:rPr lang="en-US" altLang="zh-TW" sz="2000" i="1" dirty="0">
                <a:effectLst>
                  <a:outerShdw blurRad="38100" dist="38100" dir="2700000" algn="tl">
                    <a:srgbClr val="000000">
                      <a:alpha val="43137"/>
                    </a:srgbClr>
                  </a:outerShdw>
                </a:effectLst>
                <a:latin typeface="+mn-lt"/>
              </a:rPr>
              <a:t>z</a:t>
            </a:r>
            <a:r>
              <a:rPr lang="en-US" altLang="zh-TW" sz="2000" baseline="-25000" dirty="0">
                <a:effectLst>
                  <a:outerShdw blurRad="38100" dist="38100" dir="2700000" algn="tl">
                    <a:srgbClr val="000000">
                      <a:alpha val="43137"/>
                    </a:srgbClr>
                  </a:outerShdw>
                </a:effectLst>
                <a:latin typeface="+mn-lt"/>
              </a:rPr>
              <a:t>(1–</a:t>
            </a:r>
            <a:r>
              <a:rPr lang="en-US" altLang="zh-TW" sz="2000" i="1" baseline="-25000" dirty="0">
                <a:effectLst>
                  <a:outerShdw blurRad="38100" dist="38100" dir="2700000" algn="tl">
                    <a:srgbClr val="000000">
                      <a:alpha val="43137"/>
                    </a:srgbClr>
                  </a:outerShdw>
                </a:effectLst>
                <a:latin typeface="+mn-lt"/>
              </a:rPr>
              <a:t>y</a:t>
            </a:r>
            <a:r>
              <a:rPr lang="en-US" altLang="zh-TW" sz="2000" baseline="-25000" dirty="0">
                <a:effectLst>
                  <a:outerShdw blurRad="38100" dist="38100" dir="2700000" algn="tl">
                    <a:srgbClr val="000000">
                      <a:alpha val="43137"/>
                    </a:srgbClr>
                  </a:outerShdw>
                </a:effectLst>
                <a:latin typeface="+mn-lt"/>
              </a:rPr>
              <a:t>/2)</a:t>
            </a:r>
            <a:r>
              <a:rPr lang="en-US" altLang="zh-TW" sz="2000" dirty="0">
                <a:effectLst>
                  <a:outerShdw blurRad="38100" dist="38100" dir="2700000" algn="tl">
                    <a:srgbClr val="000000">
                      <a:alpha val="43137"/>
                    </a:srgbClr>
                  </a:outerShdw>
                </a:effectLst>
                <a:latin typeface="+mn-lt"/>
              </a:rPr>
              <a:t>, which are the </a:t>
            </a:r>
            <a:r>
              <a:rPr lang="el-GR" altLang="zh-TW" sz="2000" dirty="0">
                <a:effectLst>
                  <a:outerShdw blurRad="38100" dist="38100" dir="2700000" algn="tl">
                    <a:srgbClr val="000000">
                      <a:alpha val="43137"/>
                    </a:srgbClr>
                  </a:outerShdw>
                </a:effectLst>
                <a:latin typeface="+mn-lt"/>
              </a:rPr>
              <a:t>(γ/2)-</a:t>
            </a:r>
            <a:r>
              <a:rPr lang="en-US" altLang="zh-TW" sz="2000" dirty="0" err="1">
                <a:effectLst>
                  <a:outerShdw blurRad="38100" dist="38100" dir="2700000" algn="tl">
                    <a:srgbClr val="000000">
                      <a:alpha val="43137"/>
                    </a:srgbClr>
                  </a:outerShdw>
                </a:effectLst>
                <a:latin typeface="+mn-lt"/>
              </a:rPr>
              <a:t>th</a:t>
            </a:r>
            <a:r>
              <a:rPr lang="en-US" altLang="zh-TW" sz="2000" dirty="0">
                <a:effectLst>
                  <a:outerShdw blurRad="38100" dist="38100" dir="2700000" algn="tl">
                    <a:srgbClr val="000000">
                      <a:alpha val="43137"/>
                    </a:srgbClr>
                  </a:outerShdw>
                </a:effectLst>
                <a:latin typeface="+mn-lt"/>
              </a:rPr>
              <a:t> and </a:t>
            </a:r>
            <a:r>
              <a:rPr lang="en-US" altLang="zh-TW" sz="2000" dirty="0">
                <a:latin typeface="+mn-lt"/>
              </a:rPr>
              <a:t>(1−</a:t>
            </a:r>
            <a:r>
              <a:rPr lang="en-US" altLang="zh-TW" sz="2000" i="1" dirty="0">
                <a:latin typeface="+mn-lt"/>
              </a:rPr>
              <a:t>γ</a:t>
            </a:r>
            <a:r>
              <a:rPr lang="en-US" altLang="zh-TW" sz="2000" dirty="0">
                <a:latin typeface="+mn-lt"/>
              </a:rPr>
              <a:t>/2)-</a:t>
            </a:r>
            <a:r>
              <a:rPr lang="en-US" altLang="zh-TW" sz="2000" dirty="0" err="1">
                <a:latin typeface="+mn-lt"/>
              </a:rPr>
              <a:t>th</a:t>
            </a:r>
            <a:r>
              <a:rPr lang="en-US" altLang="zh-TW" sz="2000" dirty="0">
                <a:latin typeface="+mn-lt"/>
              </a:rPr>
              <a:t> percentiles, respectively, of the standard normal distribution</a:t>
            </a:r>
            <a:endParaRPr lang="en-US" altLang="zh-TW" sz="2000" dirty="0">
              <a:effectLst>
                <a:outerShdw blurRad="38100" dist="38100" dir="2700000" algn="tl">
                  <a:srgbClr val="000000">
                    <a:alpha val="43137"/>
                  </a:srgbClr>
                </a:outerShdw>
              </a:effectLst>
              <a:latin typeface="+mn-lt"/>
            </a:endParaRPr>
          </a:p>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The 98% confidence interval for </a:t>
            </a:r>
            <a:r>
              <a:rPr lang="el-GR" altLang="zh-TW" sz="2000" i="1" dirty="0">
                <a:effectLst>
                  <a:outerShdw blurRad="38100" dist="38100" dir="2700000" algn="tl">
                    <a:srgbClr val="000000">
                      <a:alpha val="43137"/>
                    </a:srgbClr>
                  </a:outerShdw>
                </a:effectLst>
                <a:latin typeface="+mn-lt"/>
              </a:rPr>
              <a:t>α</a:t>
            </a:r>
            <a:r>
              <a:rPr lang="en-US" altLang="zh-TW" sz="2000" dirty="0">
                <a:effectLst>
                  <a:outerShdw blurRad="38100" dist="38100" dir="2700000" algn="tl">
                    <a:srgbClr val="000000">
                      <a:alpha val="43137"/>
                    </a:srgbClr>
                  </a:outerShdw>
                </a:effectLst>
                <a:latin typeface="+mn-lt"/>
              </a:rPr>
              <a:t> is [–1.7375%, 3.4877%], which means that with the likelihood (</a:t>
            </a:r>
            <a:r>
              <a:rPr lang="zh-TW" altLang="en-US" sz="2000" dirty="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可能性</a:t>
            </a:r>
            <a:r>
              <a:rPr lang="en-US" altLang="zh-TW" sz="2000" dirty="0">
                <a:effectLst>
                  <a:outerShdw blurRad="38100" dist="38100" dir="2700000" algn="tl">
                    <a:srgbClr val="000000">
                      <a:alpha val="43137"/>
                    </a:srgbClr>
                  </a:outerShdw>
                </a:effectLst>
                <a:latin typeface="+mn-lt"/>
              </a:rPr>
              <a:t>)</a:t>
            </a:r>
            <a:r>
              <a:rPr lang="zh-TW" altLang="en-US" sz="2000" dirty="0">
                <a:effectLst>
                  <a:outerShdw blurRad="38100" dist="38100" dir="2700000" algn="tl">
                    <a:srgbClr val="000000">
                      <a:alpha val="43137"/>
                    </a:srgbClr>
                  </a:outerShdw>
                </a:effectLst>
                <a:latin typeface="+mn-lt"/>
              </a:rPr>
              <a:t> </a:t>
            </a:r>
            <a:r>
              <a:rPr lang="en-US" altLang="zh-TW" sz="2000" dirty="0">
                <a:effectLst>
                  <a:outerShdw blurRad="38100" dist="38100" dir="2700000" algn="tl">
                    <a:srgbClr val="000000">
                      <a:alpha val="43137"/>
                    </a:srgbClr>
                  </a:outerShdw>
                </a:effectLst>
                <a:latin typeface="+mn-lt"/>
              </a:rPr>
              <a:t>of 98%, the true alpha lies in this interval, which includes zero. That means the estimate for </a:t>
            </a:r>
            <a:r>
              <a:rPr lang="el-GR" altLang="zh-TW" sz="2000" i="1" dirty="0">
                <a:effectLst>
                  <a:outerShdw blurRad="38100" dist="38100" dir="2700000" algn="tl">
                    <a:srgbClr val="000000">
                      <a:alpha val="43137"/>
                    </a:srgbClr>
                  </a:outerShdw>
                </a:effectLst>
                <a:latin typeface="+mn-lt"/>
              </a:rPr>
              <a:t>α</a:t>
            </a:r>
            <a:r>
              <a:rPr lang="en-US" altLang="zh-TW" sz="2000" i="1" dirty="0">
                <a:effectLst>
                  <a:outerShdw blurRad="38100" dist="38100" dir="2700000" algn="tl">
                    <a:srgbClr val="000000">
                      <a:alpha val="43137"/>
                    </a:srgbClr>
                  </a:outerShdw>
                </a:effectLst>
                <a:latin typeface="+mn-lt"/>
              </a:rPr>
              <a:t> </a:t>
            </a:r>
            <a:r>
              <a:rPr lang="en-US" altLang="zh-TW" sz="2000" dirty="0">
                <a:effectLst>
                  <a:outerShdw blurRad="38100" dist="38100" dir="2700000" algn="tl">
                    <a:srgbClr val="000000">
                      <a:alpha val="43137"/>
                    </a:srgbClr>
                  </a:outerShdw>
                </a:effectLst>
                <a:latin typeface="+mn-lt"/>
              </a:rPr>
              <a:t>in this regression is not significantly different from zero</a:t>
            </a:r>
          </a:p>
          <a:p>
            <a:pPr marL="354013" indent="-354013">
              <a:lnSpc>
                <a:spcPct val="105000"/>
              </a:lnSpc>
              <a:spcBef>
                <a:spcPts val="600"/>
              </a:spcBef>
              <a:defRPr/>
            </a:pPr>
            <a:r>
              <a:rPr lang="en-US" altLang="zh-TW" sz="2000" dirty="0">
                <a:effectLst>
                  <a:outerShdw blurRad="38100" dist="38100" dir="2700000" algn="tl">
                    <a:srgbClr val="000000">
                      <a:alpha val="43137"/>
                    </a:srgbClr>
                  </a:outerShdw>
                </a:effectLst>
                <a:latin typeface="+mn-lt"/>
              </a:rPr>
              <a:t>※ The 98% confidence interval for </a:t>
            </a:r>
            <a:r>
              <a:rPr lang="el-GR" altLang="zh-TW" sz="2000" i="1" dirty="0">
                <a:effectLst>
                  <a:outerShdw blurRad="38100" dist="38100" dir="2700000" algn="tl">
                    <a:srgbClr val="000000">
                      <a:alpha val="43137"/>
                    </a:srgbClr>
                  </a:outerShdw>
                </a:effectLst>
                <a:latin typeface="+mn-lt"/>
              </a:rPr>
              <a:t>β</a:t>
            </a:r>
            <a:r>
              <a:rPr lang="en-US" altLang="zh-TW" sz="2000" dirty="0">
                <a:effectLst>
                  <a:outerShdw blurRad="38100" dist="38100" dir="2700000" algn="tl">
                    <a:srgbClr val="000000">
                      <a:alpha val="43137"/>
                    </a:srgbClr>
                  </a:outerShdw>
                </a:effectLst>
                <a:latin typeface="+mn-lt"/>
              </a:rPr>
              <a:t> is [0.6877, 1.7185]. Since the confidence interval does not include zero, we can conclude that the estimate for </a:t>
            </a:r>
            <a:r>
              <a:rPr lang="el-GR" altLang="zh-TW" sz="2000" i="1" dirty="0">
                <a:effectLst>
                  <a:outerShdw blurRad="38100" dist="38100" dir="2700000" algn="tl">
                    <a:srgbClr val="000000">
                      <a:alpha val="43137"/>
                    </a:srgbClr>
                  </a:outerShdw>
                </a:effectLst>
                <a:latin typeface="+mn-lt"/>
              </a:rPr>
              <a:t>β</a:t>
            </a:r>
            <a:r>
              <a:rPr lang="en-US" altLang="zh-TW" sz="2000" dirty="0">
                <a:effectLst>
                  <a:outerShdw blurRad="38100" dist="38100" dir="2700000" algn="tl">
                    <a:srgbClr val="000000">
                      <a:alpha val="43137"/>
                    </a:srgbClr>
                  </a:outerShdw>
                </a:effectLst>
                <a:latin typeface="+mn-lt"/>
              </a:rPr>
              <a:t> is significantly different from zero</a:t>
            </a:r>
          </a:p>
        </p:txBody>
      </p:sp>
      <p:sp>
        <p:nvSpPr>
          <p:cNvPr id="5" name="Rectangle 2"/>
          <p:cNvSpPr>
            <a:spLocks noGrp="1" noChangeArrowheads="1"/>
          </p:cNvSpPr>
          <p:nvPr>
            <p:ph type="title"/>
          </p:nvPr>
        </p:nvSpPr>
        <p:spPr>
          <a:xfrm>
            <a:off x="0" y="114300"/>
            <a:ext cx="9144000" cy="571500"/>
          </a:xfrm>
          <a:noFill/>
        </p:spPr>
        <p:txBody>
          <a:bodyPr/>
          <a:lstStyle/>
          <a:p>
            <a:pPr eaLnBrk="1" hangingPunct="1"/>
            <a:r>
              <a:rPr lang="en-US" altLang="zh-TW" sz="3600" dirty="0">
                <a:ea typeface="新細明體" charset="-120"/>
              </a:rPr>
              <a:t>Supplement: Statistical Inference</a:t>
            </a:r>
          </a:p>
        </p:txBody>
      </p:sp>
    </p:spTree>
    <p:extLst>
      <p:ext uri="{BB962C8B-B14F-4D97-AF65-F5344CB8AC3E}">
        <p14:creationId xmlns:p14="http://schemas.microsoft.com/office/powerpoint/2010/main" val="298181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29718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7.1  THE CAPITAL ASSET PRICING MODEL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zh-TW" sz="3600">
                <a:ea typeface="新細明體" charset="-120"/>
              </a:rPr>
              <a:t>Google Regression: What We Can Learn</a:t>
            </a:r>
          </a:p>
        </p:txBody>
      </p:sp>
      <p:sp>
        <p:nvSpPr>
          <p:cNvPr id="89091" name="Rectangle 3"/>
          <p:cNvSpPr>
            <a:spLocks noGrp="1" noChangeArrowheads="1"/>
          </p:cNvSpPr>
          <p:nvPr>
            <p:ph type="body" sz="half" idx="1"/>
          </p:nvPr>
        </p:nvSpPr>
        <p:spPr>
          <a:xfrm>
            <a:off x="304800" y="990600"/>
            <a:ext cx="8534400" cy="5064125"/>
          </a:xfrm>
        </p:spPr>
        <p:txBody>
          <a:bodyPr/>
          <a:lstStyle/>
          <a:p>
            <a:pPr eaLnBrk="1" hangingPunct="1">
              <a:lnSpc>
                <a:spcPct val="98000"/>
              </a:lnSpc>
              <a:spcBef>
                <a:spcPts val="400"/>
              </a:spcBef>
              <a:defRPr/>
            </a:pPr>
            <a:r>
              <a:rPr lang="en-US" altLang="zh-TW" sz="3000" dirty="0">
                <a:ea typeface="新細明體" charset="-120"/>
              </a:rPr>
              <a:t>Since the beta of Google is 1.2031, we can expect Google’s excess return to vary, on average, 1.2031% for 1% variation in the market index</a:t>
            </a:r>
          </a:p>
          <a:p>
            <a:pPr eaLnBrk="1" hangingPunct="1">
              <a:lnSpc>
                <a:spcPct val="98000"/>
              </a:lnSpc>
              <a:spcBef>
                <a:spcPts val="400"/>
              </a:spcBef>
              <a:defRPr/>
            </a:pPr>
            <a:r>
              <a:rPr lang="en-US" altLang="zh-TW" sz="3000" dirty="0">
                <a:ea typeface="新細明體" charset="-120"/>
              </a:rPr>
              <a:t>Google is a cyclical stock due to its positive beta and if the assumption that the </a:t>
            </a:r>
            <a:r>
              <a:rPr lang="en-US" altLang="zh-TW" sz="3000" i="1" dirty="0" err="1">
                <a:ea typeface="新細明體" charset="-120"/>
              </a:rPr>
              <a:t>r</a:t>
            </a:r>
            <a:r>
              <a:rPr lang="en-US" altLang="zh-TW" sz="3000" baseline="-25000" dirty="0" err="1">
                <a:ea typeface="新細明體" charset="-120"/>
              </a:rPr>
              <a:t>S&amp;P</a:t>
            </a:r>
            <a:r>
              <a:rPr lang="en-US" altLang="zh-TW" sz="3000" baseline="-25000" dirty="0">
                <a:ea typeface="新細明體" charset="-120"/>
              </a:rPr>
              <a:t> 500</a:t>
            </a:r>
            <a:r>
              <a:rPr lang="en-US" altLang="zh-TW" sz="3000" i="1" dirty="0">
                <a:ea typeface="新細明體" charset="-120"/>
              </a:rPr>
              <a:t> </a:t>
            </a:r>
            <a:r>
              <a:rPr lang="en-US" altLang="zh-TW" sz="3000" dirty="0">
                <a:ea typeface="新細明體" charset="-120"/>
              </a:rPr>
              <a:t>is a good approximation for the business cycle</a:t>
            </a:r>
          </a:p>
          <a:p>
            <a:pPr eaLnBrk="1" hangingPunct="1">
              <a:lnSpc>
                <a:spcPct val="98000"/>
              </a:lnSpc>
              <a:spcBef>
                <a:spcPts val="400"/>
              </a:spcBef>
              <a:defRPr/>
            </a:pPr>
            <a:r>
              <a:rPr lang="en-US" altLang="zh-TW" sz="3000" dirty="0">
                <a:ea typeface="新細明體" charset="-120"/>
              </a:rPr>
              <a:t>Suppose the current T-bill rate is 2.75%, and our forecast for the market risk premium is 5.5%. The expected required rate of return for Google stock can be calculated as</a:t>
            </a:r>
            <a:endParaRPr lang="zh-TW" altLang="en-US" sz="3000" dirty="0">
              <a:ea typeface="新細明體" charset="-12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651421491"/>
              </p:ext>
            </p:extLst>
          </p:nvPr>
        </p:nvGraphicFramePr>
        <p:xfrm>
          <a:off x="1004888" y="6172200"/>
          <a:ext cx="7283450" cy="481013"/>
        </p:xfrm>
        <a:graphic>
          <a:graphicData uri="http://schemas.openxmlformats.org/presentationml/2006/ole">
            <mc:AlternateContent xmlns:mc="http://schemas.openxmlformats.org/markup-compatibility/2006">
              <mc:Choice xmlns:v="urn:schemas-microsoft-com:vml" Requires="v">
                <p:oleObj spid="_x0000_s3534" name="Equation" r:id="rId3" imgW="3657600" imgH="241200" progId="Equation.DSMT4">
                  <p:embed/>
                </p:oleObj>
              </mc:Choice>
              <mc:Fallback>
                <p:oleObj name="Equation" r:id="rId3" imgW="3657600" imgH="241200" progId="Equation.DSMT4">
                  <p:embed/>
                  <p:pic>
                    <p:nvPicPr>
                      <p:cNvPr id="0" name="Object 2"/>
                      <p:cNvPicPr>
                        <a:picLocks noChangeAspect="1" noChangeArrowheads="1"/>
                      </p:cNvPicPr>
                      <p:nvPr/>
                    </p:nvPicPr>
                    <p:blipFill>
                      <a:blip r:embed="rId4"/>
                      <a:srcRect/>
                      <a:stretch>
                        <a:fillRect/>
                      </a:stretch>
                    </p:blipFill>
                    <p:spPr bwMode="auto">
                      <a:xfrm>
                        <a:off x="1004888" y="6172200"/>
                        <a:ext cx="7283450" cy="4810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762000" y="3048000"/>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zh-TW" sz="3200" b="1">
                <a:latin typeface="Arial" charset="0"/>
                <a:ea typeface="新細明體" charset="-120"/>
              </a:rPr>
              <a:t>7.3 THE CAPM AND THE REAL WORLD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TW">
                <a:ea typeface="新細明體" charset="-120"/>
              </a:rPr>
              <a:t>CAPM and the Real World</a:t>
            </a:r>
          </a:p>
        </p:txBody>
      </p:sp>
      <p:sp>
        <p:nvSpPr>
          <p:cNvPr id="92163" name="Rectangle 3"/>
          <p:cNvSpPr>
            <a:spLocks noGrp="1" noChangeArrowheads="1"/>
          </p:cNvSpPr>
          <p:nvPr>
            <p:ph type="body" idx="1"/>
          </p:nvPr>
        </p:nvSpPr>
        <p:spPr>
          <a:xfrm>
            <a:off x="304800" y="1066800"/>
            <a:ext cx="8610600" cy="5715000"/>
          </a:xfrm>
        </p:spPr>
        <p:txBody>
          <a:bodyPr/>
          <a:lstStyle/>
          <a:p>
            <a:pPr eaLnBrk="1" hangingPunct="1">
              <a:spcBef>
                <a:spcPts val="300"/>
              </a:spcBef>
              <a:defRPr/>
            </a:pPr>
            <a:r>
              <a:rPr lang="en-US" altLang="zh-TW" sz="3000" dirty="0">
                <a:ea typeface="新細明體" charset="-120"/>
              </a:rPr>
              <a:t>The CAPM proposed by Sharpe was first published on </a:t>
            </a:r>
            <a:r>
              <a:rPr lang="en-US" altLang="zh-TW" sz="3000" i="1" dirty="0">
                <a:ea typeface="新細明體" charset="-120"/>
              </a:rPr>
              <a:t>Journal of Finance</a:t>
            </a:r>
            <a:r>
              <a:rPr lang="en-US" altLang="zh-TW" sz="3000" dirty="0">
                <a:ea typeface="新細明體" charset="-120"/>
              </a:rPr>
              <a:t> in 1964</a:t>
            </a:r>
          </a:p>
          <a:p>
            <a:pPr eaLnBrk="1" hangingPunct="1">
              <a:spcBef>
                <a:spcPts val="300"/>
              </a:spcBef>
              <a:defRPr/>
            </a:pPr>
            <a:r>
              <a:rPr lang="en-US" altLang="zh-TW" sz="3000" dirty="0">
                <a:ea typeface="新細明體" charset="-120"/>
              </a:rPr>
              <a:t>Many tests for CAPM are conducted following the Roll’s critique in 1977 and the </a:t>
            </a:r>
            <a:r>
              <a:rPr lang="en-US" altLang="zh-TW" sz="3000" dirty="0" err="1">
                <a:ea typeface="新細明體" charset="-120"/>
              </a:rPr>
              <a:t>Fama</a:t>
            </a:r>
            <a:r>
              <a:rPr lang="en-US" altLang="zh-TW" sz="3000" dirty="0">
                <a:ea typeface="新細明體" charset="-120"/>
              </a:rPr>
              <a:t> and French’s three-factor model (</a:t>
            </a:r>
            <a:r>
              <a:rPr lang="zh-TW" altLang="en-US" sz="3000" dirty="0">
                <a:ea typeface="新細明體" charset="-120"/>
              </a:rPr>
              <a:t>三因子模型</a:t>
            </a:r>
            <a:r>
              <a:rPr lang="en-US" altLang="zh-TW" sz="3000" dirty="0">
                <a:ea typeface="新細明體" charset="-120"/>
              </a:rPr>
              <a:t>)</a:t>
            </a:r>
            <a:r>
              <a:rPr lang="zh-TW" altLang="en-US" sz="3000" dirty="0">
                <a:ea typeface="新細明體" charset="-120"/>
              </a:rPr>
              <a:t> </a:t>
            </a:r>
            <a:r>
              <a:rPr lang="en-US" altLang="zh-TW" sz="3000" dirty="0">
                <a:ea typeface="新細明體" charset="-120"/>
              </a:rPr>
              <a:t>(1992, 1996)</a:t>
            </a:r>
          </a:p>
          <a:p>
            <a:pPr lvl="1" eaLnBrk="1" hangingPunct="1">
              <a:spcBef>
                <a:spcPts val="300"/>
              </a:spcBef>
              <a:defRPr/>
            </a:pPr>
            <a:r>
              <a:rPr lang="en-US" altLang="zh-TW" sz="2600" dirty="0">
                <a:ea typeface="新細明體" charset="-120"/>
              </a:rPr>
              <a:t>Roll argued that since the true market portfolio can never be observed, the CAPM is untestable</a:t>
            </a:r>
          </a:p>
          <a:p>
            <a:pPr lvl="1" eaLnBrk="1" hangingPunct="1">
              <a:spcBef>
                <a:spcPts val="300"/>
              </a:spcBef>
              <a:defRPr/>
            </a:pPr>
            <a:r>
              <a:rPr lang="en-US" altLang="zh-TW" sz="2600" dirty="0">
                <a:ea typeface="新細明體" charset="-120"/>
              </a:rPr>
              <a:t>Some tests suggest that the error introduced by using a stock index (such as the S&amp;P 500 index) as a proxy for the unobserved market portfolio (by including more than 4000 stocks in the U.S.) is not serious in testing the CAPM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TW">
                <a:ea typeface="新細明體" charset="-120"/>
              </a:rPr>
              <a:t>CAPM and the Real World</a:t>
            </a:r>
          </a:p>
        </p:txBody>
      </p:sp>
      <p:sp>
        <p:nvSpPr>
          <p:cNvPr id="92163" name="Rectangle 3"/>
          <p:cNvSpPr>
            <a:spLocks noGrp="1" noChangeArrowheads="1"/>
          </p:cNvSpPr>
          <p:nvPr>
            <p:ph type="body" idx="1"/>
          </p:nvPr>
        </p:nvSpPr>
        <p:spPr>
          <a:xfrm>
            <a:off x="228600" y="1066800"/>
            <a:ext cx="8686800" cy="5486400"/>
          </a:xfrm>
        </p:spPr>
        <p:txBody>
          <a:bodyPr/>
          <a:lstStyle/>
          <a:p>
            <a:pPr lvl="1" eaLnBrk="1" hangingPunct="1">
              <a:spcBef>
                <a:spcPts val="600"/>
              </a:spcBef>
              <a:defRPr/>
            </a:pPr>
            <a:r>
              <a:rPr lang="en-US" altLang="zh-TW" sz="2600" dirty="0" err="1">
                <a:ea typeface="新細明體" charset="-120"/>
              </a:rPr>
              <a:t>Fama</a:t>
            </a:r>
            <a:r>
              <a:rPr lang="en-US" altLang="zh-TW" sz="2600" dirty="0">
                <a:ea typeface="新細明體" charset="-120"/>
              </a:rPr>
              <a:t> and French add the firm size and book-to-market ratio into the CAPM to explain expected returns</a:t>
            </a:r>
          </a:p>
          <a:p>
            <a:pPr lvl="2" eaLnBrk="1" hangingPunct="1">
              <a:spcBef>
                <a:spcPts val="600"/>
              </a:spcBef>
              <a:defRPr/>
            </a:pPr>
            <a:r>
              <a:rPr lang="en-US" altLang="zh-TW" sz="2200" dirty="0">
                <a:ea typeface="新細明體" charset="-120"/>
              </a:rPr>
              <a:t>Motivated by two observations: average stock returns for smaller firms and firms with a high book-value-per-share to market-value-per-share ratio are historically higher than the predictions according to the CAPM</a:t>
            </a:r>
          </a:p>
          <a:p>
            <a:pPr lvl="2" eaLnBrk="1" hangingPunct="1">
              <a:spcBef>
                <a:spcPts val="600"/>
              </a:spcBef>
              <a:defRPr/>
            </a:pPr>
            <a:r>
              <a:rPr lang="en-US" altLang="zh-TW" sz="2200" dirty="0">
                <a:ea typeface="新細明體" charset="-120"/>
              </a:rPr>
              <a:t>Possible reasons are that the size (</a:t>
            </a:r>
            <a:r>
              <a:rPr lang="zh-TW" altLang="en-US" sz="2200" dirty="0">
                <a:ea typeface="新細明體" charset="-120"/>
              </a:rPr>
              <a:t>市值</a:t>
            </a:r>
            <a:r>
              <a:rPr lang="en-US" altLang="zh-TW" sz="2200" dirty="0">
                <a:ea typeface="新細明體" charset="-120"/>
              </a:rPr>
              <a:t>)</a:t>
            </a:r>
            <a:r>
              <a:rPr lang="zh-TW" altLang="en-US" sz="2200" dirty="0">
                <a:ea typeface="新細明體" charset="-120"/>
              </a:rPr>
              <a:t> </a:t>
            </a:r>
            <a:r>
              <a:rPr lang="en-US" altLang="zh-TW" sz="2200" dirty="0">
                <a:ea typeface="新細明體" charset="-120"/>
              </a:rPr>
              <a:t>or the book-to-market ratio (</a:t>
            </a:r>
            <a:r>
              <a:rPr lang="zh-TW" altLang="en-US" sz="2200" dirty="0">
                <a:ea typeface="新細明體" charset="-120"/>
              </a:rPr>
              <a:t>帳面市價比</a:t>
            </a:r>
            <a:r>
              <a:rPr lang="en-US" altLang="zh-TW" sz="2200" dirty="0">
                <a:ea typeface="新細明體" charset="-120"/>
              </a:rPr>
              <a:t>)</a:t>
            </a:r>
            <a:r>
              <a:rPr lang="zh-TW" altLang="en-US" sz="2200" dirty="0">
                <a:ea typeface="新細明體" charset="-120"/>
              </a:rPr>
              <a:t> </a:t>
            </a:r>
            <a:r>
              <a:rPr lang="en-US" altLang="zh-TW" sz="2200" dirty="0">
                <a:ea typeface="新細明體" charset="-120"/>
              </a:rPr>
              <a:t>may be proxies for other sources of systematic risk not captured by the CAPM beta, and thus result in return premiums</a:t>
            </a:r>
          </a:p>
          <a:p>
            <a:pPr lvl="1" eaLnBrk="1" hangingPunct="1">
              <a:spcBef>
                <a:spcPts val="600"/>
              </a:spcBef>
              <a:defRPr/>
            </a:pPr>
            <a:r>
              <a:rPr lang="en-US" altLang="zh-TW" sz="2600" dirty="0">
                <a:ea typeface="新細明體" charset="-120"/>
              </a:rPr>
              <a:t>Details of </a:t>
            </a:r>
            <a:r>
              <a:rPr lang="en-US" altLang="zh-TW" sz="2600" dirty="0" err="1">
                <a:ea typeface="新細明體" charset="-120"/>
              </a:rPr>
              <a:t>Fama</a:t>
            </a:r>
            <a:r>
              <a:rPr lang="en-US" altLang="zh-TW" sz="2600" dirty="0">
                <a:ea typeface="新細明體" charset="-120"/>
              </a:rPr>
              <a:t> and French’s three-factor model will be introduced in the next section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TW">
                <a:ea typeface="新細明體" charset="-120"/>
              </a:rPr>
              <a:t>CAPM and the Real World</a:t>
            </a:r>
          </a:p>
        </p:txBody>
      </p:sp>
      <p:sp>
        <p:nvSpPr>
          <p:cNvPr id="92163" name="Rectangle 3"/>
          <p:cNvSpPr>
            <a:spLocks noGrp="1" noChangeArrowheads="1"/>
          </p:cNvSpPr>
          <p:nvPr>
            <p:ph type="body" idx="1"/>
          </p:nvPr>
        </p:nvSpPr>
        <p:spPr>
          <a:xfrm>
            <a:off x="457200" y="1143000"/>
            <a:ext cx="8382000" cy="5486400"/>
          </a:xfrm>
        </p:spPr>
        <p:txBody>
          <a:bodyPr/>
          <a:lstStyle/>
          <a:p>
            <a:pPr eaLnBrk="1" hangingPunct="1">
              <a:spcBef>
                <a:spcPts val="300"/>
              </a:spcBef>
              <a:defRPr/>
            </a:pPr>
            <a:r>
              <a:rPr lang="en-US" altLang="zh-TW" sz="3000" dirty="0">
                <a:ea typeface="新細明體" charset="-120"/>
              </a:rPr>
              <a:t>However, the principles we learn from the CAPM are still entirely valid</a:t>
            </a:r>
          </a:p>
          <a:p>
            <a:pPr lvl="1" eaLnBrk="1" hangingPunct="1">
              <a:spcBef>
                <a:spcPts val="300"/>
              </a:spcBef>
              <a:defRPr/>
            </a:pPr>
            <a:r>
              <a:rPr lang="en-US" altLang="zh-TW" sz="2600" dirty="0">
                <a:ea typeface="新細明體" charset="-120"/>
              </a:rPr>
              <a:t>Investors should diversify (invest in the market portfolio)</a:t>
            </a:r>
          </a:p>
          <a:p>
            <a:pPr lvl="1" eaLnBrk="1" hangingPunct="1">
              <a:spcBef>
                <a:spcPts val="300"/>
              </a:spcBef>
              <a:defRPr/>
            </a:pPr>
            <a:r>
              <a:rPr lang="en-US" altLang="zh-TW" sz="2600" dirty="0">
                <a:ea typeface="新細明體" charset="-120"/>
              </a:rPr>
              <a:t>Differences in risk tolerances can be handled by </a:t>
            </a:r>
            <a:br>
              <a:rPr lang="en-US" altLang="zh-TW" sz="2600" dirty="0">
                <a:ea typeface="新細明體" charset="-120"/>
              </a:rPr>
            </a:br>
            <a:r>
              <a:rPr lang="en-US" altLang="zh-TW" sz="2600" dirty="0">
                <a:ea typeface="新細明體" charset="-120"/>
              </a:rPr>
              <a:t>changing the asset allocation decisions in the </a:t>
            </a:r>
            <a:br>
              <a:rPr lang="en-US" altLang="zh-TW" sz="2600" dirty="0">
                <a:ea typeface="新細明體" charset="-120"/>
              </a:rPr>
            </a:br>
            <a:r>
              <a:rPr lang="en-US" altLang="zh-TW" sz="2600" dirty="0">
                <a:ea typeface="新細明體" charset="-120"/>
              </a:rPr>
              <a:t>market portfolio</a:t>
            </a:r>
          </a:p>
          <a:p>
            <a:pPr lvl="1" eaLnBrk="1" hangingPunct="1">
              <a:spcBef>
                <a:spcPts val="300"/>
              </a:spcBef>
              <a:defRPr/>
            </a:pPr>
            <a:r>
              <a:rPr lang="en-US" altLang="zh-TW" sz="2600" dirty="0">
                <a:ea typeface="新細明體" charset="-120"/>
              </a:rPr>
              <a:t>Market risk is the only risk that matters (thus we have the relationship between the expected return and the beta of each security)</a:t>
            </a:r>
          </a:p>
          <a:p>
            <a:pPr lvl="1" eaLnBrk="1" hangingPunct="1">
              <a:spcBef>
                <a:spcPts val="300"/>
              </a:spcBef>
              <a:defRPr/>
            </a:pPr>
            <a:r>
              <a:rPr lang="en-US" altLang="zh-TW" sz="2600" dirty="0">
                <a:ea typeface="新細明體" charset="-120"/>
              </a:rPr>
              <a:t>The intuition behind CAPM is consistent with smoothing investors’ consumption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52400" y="29972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dirty="0">
                <a:latin typeface="Arial" charset="0"/>
                <a:ea typeface="新細明體" charset="-120"/>
              </a:rPr>
              <a:t>7.4  MULTIFACTOR MODELS AND THE CAPM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Multifactor Models</a:t>
            </a:r>
          </a:p>
        </p:txBody>
      </p:sp>
      <p:sp>
        <p:nvSpPr>
          <p:cNvPr id="60419" name="Rectangle 3"/>
          <p:cNvSpPr>
            <a:spLocks noGrp="1" noChangeArrowheads="1"/>
          </p:cNvSpPr>
          <p:nvPr>
            <p:ph type="body" idx="1"/>
          </p:nvPr>
        </p:nvSpPr>
        <p:spPr>
          <a:xfrm>
            <a:off x="304800" y="838200"/>
            <a:ext cx="8610600" cy="5715000"/>
          </a:xfrm>
        </p:spPr>
        <p:txBody>
          <a:bodyPr/>
          <a:lstStyle/>
          <a:p>
            <a:pPr eaLnBrk="1" hangingPunct="1">
              <a:defRPr/>
            </a:pPr>
            <a:r>
              <a:rPr lang="en-US" altLang="zh-TW" sz="3000" dirty="0">
                <a:ea typeface="新細明體" charset="-120"/>
              </a:rPr>
              <a:t>The systematic risk may be not from one source in reality</a:t>
            </a:r>
          </a:p>
          <a:p>
            <a:pPr lvl="1" eaLnBrk="1" hangingPunct="1">
              <a:defRPr/>
            </a:pPr>
            <a:r>
              <a:rPr lang="en-US" altLang="zh-TW" sz="2600" dirty="0">
                <a:ea typeface="新細明體" charset="-120"/>
              </a:rPr>
              <a:t>It is obvious that developing models that allow for several systematic risks </a:t>
            </a:r>
            <a:r>
              <a:rPr lang="en-US" sz="2600" dirty="0"/>
              <a:t>can provide better descriptions of security returns</a:t>
            </a:r>
            <a:endParaRPr lang="en-US" altLang="zh-TW" sz="2600" dirty="0">
              <a:ea typeface="新細明體" charset="-120"/>
            </a:endParaRPr>
          </a:p>
          <a:p>
            <a:pPr lvl="1" eaLnBrk="1" hangingPunct="1">
              <a:defRPr/>
            </a:pPr>
            <a:r>
              <a:rPr lang="en-US" altLang="zh-TW" sz="2600" dirty="0">
                <a:ea typeface="新細明體" charset="-120"/>
              </a:rPr>
              <a:t>Suppose that the two macroeconomic sources of risk are “uncertainties surrounding the state of the business cycle” and “unanticipated change in interest rates”. The two-factor CAPM model could be</a:t>
            </a:r>
          </a:p>
          <a:p>
            <a:pPr lvl="1" eaLnBrk="1" hangingPunct="1">
              <a:defRPr/>
            </a:pPr>
            <a:endParaRPr lang="en-US" altLang="zh-TW" sz="2600" dirty="0">
              <a:ea typeface="新細明體" charset="-120"/>
            </a:endParaRPr>
          </a:p>
          <a:p>
            <a:pPr marL="712788" lvl="1" indent="0" eaLnBrk="1" hangingPunct="1">
              <a:buNone/>
              <a:defRPr/>
            </a:pPr>
            <a:r>
              <a:rPr lang="en-US" altLang="zh-TW" sz="2600" dirty="0">
                <a:ea typeface="新細明體" charset="-120"/>
              </a:rPr>
              <a:t>where the interest rate risk is approximated by the risk associated with the T-bond rate</a:t>
            </a:r>
          </a:p>
        </p:txBody>
      </p:sp>
      <p:graphicFrame>
        <p:nvGraphicFramePr>
          <p:cNvPr id="4098" name="Object 2"/>
          <p:cNvGraphicFramePr>
            <a:graphicFrameLocks noChangeAspect="1"/>
          </p:cNvGraphicFramePr>
          <p:nvPr>
            <p:extLst>
              <p:ext uri="{D42A27DB-BD31-4B8C-83A1-F6EECF244321}">
                <p14:modId xmlns:p14="http://schemas.microsoft.com/office/powerpoint/2010/main" val="640111953"/>
              </p:ext>
            </p:extLst>
          </p:nvPr>
        </p:nvGraphicFramePr>
        <p:xfrm>
          <a:off x="1539875" y="5105400"/>
          <a:ext cx="6384925" cy="531813"/>
        </p:xfrm>
        <a:graphic>
          <a:graphicData uri="http://schemas.openxmlformats.org/presentationml/2006/ole">
            <mc:AlternateContent xmlns:mc="http://schemas.openxmlformats.org/markup-compatibility/2006">
              <mc:Choice xmlns:v="urn:schemas-microsoft-com:vml" Requires="v">
                <p:oleObj spid="_x0000_s4558" name="Equation" r:id="rId3" imgW="2895480" imgH="241200" progId="Equation.DSMT4">
                  <p:embed/>
                </p:oleObj>
              </mc:Choice>
              <mc:Fallback>
                <p:oleObj name="Equation" r:id="rId3" imgW="2895480" imgH="241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5105400"/>
                        <a:ext cx="6384925" cy="5318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95250"/>
            <a:ext cx="9144000" cy="1143000"/>
          </a:xfrm>
          <a:noFill/>
        </p:spPr>
        <p:txBody>
          <a:bodyPr/>
          <a:lstStyle/>
          <a:p>
            <a:pPr eaLnBrk="1" hangingPunct="1"/>
            <a:r>
              <a:rPr lang="en-US" altLang="zh-TW">
                <a:ea typeface="新細明體" charset="-120"/>
              </a:rPr>
              <a:t>Multifactor Models</a:t>
            </a:r>
          </a:p>
        </p:txBody>
      </p:sp>
      <p:sp>
        <p:nvSpPr>
          <p:cNvPr id="60419" name="Rectangle 3"/>
          <p:cNvSpPr>
            <a:spLocks noGrp="1" noChangeArrowheads="1"/>
          </p:cNvSpPr>
          <p:nvPr>
            <p:ph type="body" idx="1"/>
          </p:nvPr>
        </p:nvSpPr>
        <p:spPr>
          <a:xfrm>
            <a:off x="228600" y="971550"/>
            <a:ext cx="8686800" cy="2971800"/>
          </a:xfrm>
        </p:spPr>
        <p:txBody>
          <a:bodyPr/>
          <a:lstStyle/>
          <a:p>
            <a:pPr eaLnBrk="1" hangingPunct="1">
              <a:spcBef>
                <a:spcPts val="600"/>
              </a:spcBef>
              <a:defRPr/>
            </a:pPr>
            <a:r>
              <a:rPr lang="en-US" altLang="zh-TW" sz="3000" dirty="0">
                <a:ea typeface="新細明體" charset="-120"/>
              </a:rPr>
              <a:t>An example for the above two-factor CAPM</a:t>
            </a:r>
          </a:p>
          <a:p>
            <a:pPr eaLnBrk="1" hangingPunct="1">
              <a:spcBef>
                <a:spcPts val="600"/>
              </a:spcBef>
              <a:buFont typeface="Wingdings" pitchFamily="2" charset="2"/>
              <a:buNone/>
              <a:defRPr/>
            </a:pPr>
            <a:r>
              <a:rPr lang="en-US" altLang="zh-TW" sz="3000" dirty="0">
                <a:ea typeface="新細明體" charset="-120"/>
              </a:rPr>
              <a:t>	</a:t>
            </a:r>
            <a:r>
              <a:rPr lang="en-US" altLang="zh-TW" sz="2400" dirty="0">
                <a:ea typeface="新細明體" charset="-120"/>
              </a:rPr>
              <a:t>Northeast Airlines has a market beta of 1.2 and a T-bond beta of 0.7. Suppose the risk premium of the market index is 6%, while that of the T-bond portfolio is 3%. Then the overall risk premium on Northeast stock is the sum of the risk premiums required as compensation for each source of systematic risk</a:t>
            </a:r>
            <a:endParaRPr lang="en-US" altLang="zh-TW" sz="3000" dirty="0">
              <a:ea typeface="新細明體" charset="-120"/>
            </a:endParaRPr>
          </a:p>
        </p:txBody>
      </p:sp>
      <p:graphicFrame>
        <p:nvGraphicFramePr>
          <p:cNvPr id="5122" name="Object 2"/>
          <p:cNvGraphicFramePr>
            <a:graphicFrameLocks noChangeAspect="1"/>
          </p:cNvGraphicFramePr>
          <p:nvPr/>
        </p:nvGraphicFramePr>
        <p:xfrm>
          <a:off x="1066800" y="4248150"/>
          <a:ext cx="7180263" cy="2228850"/>
        </p:xfrm>
        <a:graphic>
          <a:graphicData uri="http://schemas.openxmlformats.org/presentationml/2006/ole">
            <mc:AlternateContent xmlns:mc="http://schemas.openxmlformats.org/markup-compatibility/2006">
              <mc:Choice xmlns:v="urn:schemas-microsoft-com:vml" Requires="v">
                <p:oleObj spid="_x0000_s5582" name="Equation" r:id="rId3" imgW="3606480" imgH="1117440" progId="Equation.DSMT4">
                  <p:embed/>
                </p:oleObj>
              </mc:Choice>
              <mc:Fallback>
                <p:oleObj name="Equation" r:id="rId3" imgW="3606480" imgH="11174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48150"/>
                        <a:ext cx="7180263" cy="22288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95250"/>
            <a:ext cx="9144000" cy="1143000"/>
          </a:xfrm>
          <a:noFill/>
        </p:spPr>
        <p:txBody>
          <a:bodyPr/>
          <a:lstStyle/>
          <a:p>
            <a:pPr eaLnBrk="1" hangingPunct="1"/>
            <a:r>
              <a:rPr lang="en-US" altLang="zh-TW" dirty="0" err="1">
                <a:ea typeface="新細明體" charset="-120"/>
              </a:rPr>
              <a:t>Fama</a:t>
            </a:r>
            <a:r>
              <a:rPr lang="en-US" altLang="zh-TW" dirty="0">
                <a:ea typeface="新細明體" charset="-120"/>
              </a:rPr>
              <a:t>-French Three-Factor Model</a:t>
            </a:r>
          </a:p>
        </p:txBody>
      </p:sp>
      <p:sp>
        <p:nvSpPr>
          <p:cNvPr id="61443" name="Rectangle 3"/>
          <p:cNvSpPr>
            <a:spLocks noGrp="1" noChangeArrowheads="1"/>
          </p:cNvSpPr>
          <p:nvPr>
            <p:ph type="body" idx="1"/>
          </p:nvPr>
        </p:nvSpPr>
        <p:spPr>
          <a:xfrm>
            <a:off x="381000" y="990600"/>
            <a:ext cx="8458200" cy="5867400"/>
          </a:xfrm>
        </p:spPr>
        <p:txBody>
          <a:bodyPr/>
          <a:lstStyle/>
          <a:p>
            <a:pPr eaLnBrk="1" hangingPunct="1">
              <a:lnSpc>
                <a:spcPct val="95000"/>
              </a:lnSpc>
              <a:spcBef>
                <a:spcPts val="300"/>
              </a:spcBef>
              <a:defRPr/>
            </a:pPr>
            <a:r>
              <a:rPr lang="en-US" altLang="zh-TW" sz="3000" dirty="0">
                <a:ea typeface="新細明體" charset="-120"/>
              </a:rPr>
              <a:t>How to identify meaningful factors to increase the explanatory or predictive power of the CAPM is still an unsolved problem</a:t>
            </a:r>
          </a:p>
          <a:p>
            <a:pPr eaLnBrk="1" hangingPunct="1">
              <a:lnSpc>
                <a:spcPct val="95000"/>
              </a:lnSpc>
              <a:spcBef>
                <a:spcPts val="300"/>
              </a:spcBef>
              <a:defRPr/>
            </a:pPr>
            <a:r>
              <a:rPr lang="en-US" altLang="zh-TW" sz="3000" dirty="0">
                <a:ea typeface="新細明體" charset="-120"/>
              </a:rPr>
              <a:t>In addition to the market risk premium (</a:t>
            </a:r>
            <a:r>
              <a:rPr lang="zh-TW" altLang="en-US" sz="3000" dirty="0">
                <a:ea typeface="新細明體" charset="-120"/>
              </a:rPr>
              <a:t>市場風險溢酬</a:t>
            </a:r>
            <a:r>
              <a:rPr lang="en-US" altLang="zh-TW" sz="3000" dirty="0">
                <a:ea typeface="新細明體" charset="-120"/>
              </a:rPr>
              <a:t>), </a:t>
            </a:r>
            <a:r>
              <a:rPr lang="en-US" altLang="zh-TW" sz="3000" dirty="0" err="1">
                <a:ea typeface="新細明體" charset="-120"/>
              </a:rPr>
              <a:t>Fama</a:t>
            </a:r>
            <a:r>
              <a:rPr lang="en-US" altLang="zh-TW" sz="3000" dirty="0">
                <a:ea typeface="新細明體" charset="-120"/>
              </a:rPr>
              <a:t> and French propose the size premium (</a:t>
            </a:r>
            <a:r>
              <a:rPr lang="zh-TW" altLang="en-US" sz="3000" dirty="0">
                <a:ea typeface="新細明體" charset="-120"/>
              </a:rPr>
              <a:t>市值溢酬</a:t>
            </a:r>
            <a:r>
              <a:rPr lang="en-US" altLang="zh-TW" sz="3000" dirty="0">
                <a:ea typeface="新細明體" charset="-120"/>
              </a:rPr>
              <a:t>)</a:t>
            </a:r>
            <a:r>
              <a:rPr lang="zh-TW" altLang="en-US" sz="3000" dirty="0">
                <a:ea typeface="新細明體" charset="-120"/>
              </a:rPr>
              <a:t> </a:t>
            </a:r>
            <a:r>
              <a:rPr lang="en-US" altLang="zh-TW" sz="3000" dirty="0">
                <a:ea typeface="新細明體" charset="-120"/>
              </a:rPr>
              <a:t>and the book-to-market premium</a:t>
            </a:r>
            <a:r>
              <a:rPr lang="zh-TW" altLang="en-US" sz="3000" dirty="0">
                <a:ea typeface="新細明體" charset="-120"/>
              </a:rPr>
              <a:t> </a:t>
            </a:r>
            <a:r>
              <a:rPr lang="en-US" altLang="zh-TW" sz="3000" dirty="0">
                <a:ea typeface="新細明體" charset="-120"/>
              </a:rPr>
              <a:t>(</a:t>
            </a:r>
            <a:r>
              <a:rPr lang="zh-TW" altLang="en-US" sz="3000" dirty="0">
                <a:ea typeface="新細明體" charset="-120"/>
              </a:rPr>
              <a:t>帳面市價比溢酬</a:t>
            </a:r>
            <a:r>
              <a:rPr lang="en-US" altLang="zh-TW" sz="3000" dirty="0">
                <a:ea typeface="新細明體" charset="-120"/>
              </a:rPr>
              <a:t>)</a:t>
            </a:r>
          </a:p>
          <a:p>
            <a:pPr lvl="1" eaLnBrk="1" hangingPunct="1">
              <a:lnSpc>
                <a:spcPct val="95000"/>
              </a:lnSpc>
              <a:spcBef>
                <a:spcPts val="300"/>
              </a:spcBef>
              <a:defRPr/>
            </a:pPr>
            <a:r>
              <a:rPr lang="en-US" altLang="zh-TW" sz="2600" dirty="0">
                <a:ea typeface="新細明體" charset="-120"/>
              </a:rPr>
              <a:t>The size premium is constructed as the difference in returns between small and large firms and is denoted by SMB (“small minus big”)</a:t>
            </a:r>
          </a:p>
          <a:p>
            <a:pPr lvl="1" eaLnBrk="1" hangingPunct="1">
              <a:lnSpc>
                <a:spcPct val="95000"/>
              </a:lnSpc>
              <a:spcBef>
                <a:spcPts val="300"/>
              </a:spcBef>
              <a:defRPr/>
            </a:pPr>
            <a:r>
              <a:rPr lang="en-US" altLang="zh-TW" sz="2600" dirty="0">
                <a:ea typeface="新細明體" charset="-120"/>
              </a:rPr>
              <a:t>The book-to-market premium is calculated as the difference in returns between firms with a high versus low B/M ratio, and is denoted by HML (“high minus low”)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95250"/>
            <a:ext cx="9144000" cy="1143000"/>
          </a:xfrm>
          <a:noFill/>
        </p:spPr>
        <p:txBody>
          <a:bodyPr/>
          <a:lstStyle/>
          <a:p>
            <a:pPr eaLnBrk="1" hangingPunct="1"/>
            <a:r>
              <a:rPr lang="en-US" altLang="zh-TW" dirty="0" err="1">
                <a:ea typeface="新細明體" charset="-120"/>
              </a:rPr>
              <a:t>Fama</a:t>
            </a:r>
            <a:r>
              <a:rPr lang="en-US" altLang="zh-TW" dirty="0">
                <a:ea typeface="新細明體" charset="-120"/>
              </a:rPr>
              <a:t>-French Three-Factor Model</a:t>
            </a:r>
          </a:p>
        </p:txBody>
      </p:sp>
      <p:sp>
        <p:nvSpPr>
          <p:cNvPr id="61443" name="Rectangle 3"/>
          <p:cNvSpPr>
            <a:spLocks noGrp="1" noChangeArrowheads="1"/>
          </p:cNvSpPr>
          <p:nvPr>
            <p:ph type="body" idx="1"/>
          </p:nvPr>
        </p:nvSpPr>
        <p:spPr>
          <a:xfrm>
            <a:off x="228600" y="838200"/>
            <a:ext cx="8763000" cy="6019800"/>
          </a:xfrm>
        </p:spPr>
        <p:txBody>
          <a:bodyPr/>
          <a:lstStyle/>
          <a:p>
            <a:pPr eaLnBrk="1" hangingPunct="1">
              <a:lnSpc>
                <a:spcPct val="97000"/>
              </a:lnSpc>
              <a:spcBef>
                <a:spcPts val="300"/>
              </a:spcBef>
              <a:buClr>
                <a:srgbClr val="86D1EC"/>
              </a:buClr>
              <a:defRPr/>
            </a:pPr>
            <a:r>
              <a:rPr lang="en-US" altLang="zh-TW" sz="3000" dirty="0">
                <a:solidFill>
                  <a:srgbClr val="FFFFFF"/>
                </a:solidFill>
                <a:ea typeface="新細明體" charset="-120"/>
              </a:rPr>
              <a:t>The </a:t>
            </a:r>
            <a:r>
              <a:rPr lang="en-US" altLang="zh-TW" sz="3000" dirty="0" err="1">
                <a:solidFill>
                  <a:srgbClr val="FFFFFF"/>
                </a:solidFill>
                <a:ea typeface="新細明體" charset="-120"/>
              </a:rPr>
              <a:t>Fama</a:t>
            </a:r>
            <a:r>
              <a:rPr lang="en-US" altLang="zh-TW" sz="3000" dirty="0">
                <a:solidFill>
                  <a:srgbClr val="FFFFFF"/>
                </a:solidFill>
                <a:ea typeface="新細明體" charset="-120"/>
              </a:rPr>
              <a:t>-French three-factor model is</a:t>
            </a:r>
          </a:p>
          <a:p>
            <a:pPr lvl="1" eaLnBrk="1" hangingPunct="1">
              <a:lnSpc>
                <a:spcPct val="97000"/>
              </a:lnSpc>
              <a:spcBef>
                <a:spcPts val="300"/>
              </a:spcBef>
              <a:defRPr/>
            </a:pPr>
            <a:endParaRPr lang="en-US" altLang="zh-TW" sz="4400" dirty="0">
              <a:ea typeface="新細明體" charset="-120"/>
            </a:endParaRPr>
          </a:p>
          <a:p>
            <a:pPr lvl="1" eaLnBrk="1" hangingPunct="1">
              <a:lnSpc>
                <a:spcPct val="97000"/>
              </a:lnSpc>
              <a:spcBef>
                <a:spcPts val="300"/>
              </a:spcBef>
              <a:defRPr/>
            </a:pPr>
            <a:r>
              <a:rPr lang="en-US" altLang="zh-TW" sz="2600" i="1" dirty="0" err="1">
                <a:ea typeface="新細明體" charset="-120"/>
              </a:rPr>
              <a:t>r</a:t>
            </a:r>
            <a:r>
              <a:rPr lang="en-US" altLang="zh-TW" sz="2600" baseline="-25000" dirty="0" err="1">
                <a:ea typeface="新細明體" charset="-120"/>
              </a:rPr>
              <a:t>SMB</a:t>
            </a:r>
            <a:r>
              <a:rPr lang="en-US" altLang="zh-TW" sz="2600" dirty="0">
                <a:ea typeface="新細明體" charset="-120"/>
              </a:rPr>
              <a:t> is the return of a portfolio consisting of a long position of $1 in a small-size-firm portfolio and a short position of $1 in a large-size-firm portfolio</a:t>
            </a:r>
          </a:p>
          <a:p>
            <a:pPr lvl="1" eaLnBrk="1" hangingPunct="1">
              <a:lnSpc>
                <a:spcPct val="97000"/>
              </a:lnSpc>
              <a:spcBef>
                <a:spcPts val="300"/>
              </a:spcBef>
              <a:defRPr/>
            </a:pPr>
            <a:r>
              <a:rPr lang="en-US" altLang="zh-TW" sz="2600" i="1" dirty="0" err="1">
                <a:ea typeface="新細明體" charset="-120"/>
              </a:rPr>
              <a:t>r</a:t>
            </a:r>
            <a:r>
              <a:rPr lang="en-US" altLang="zh-TW" sz="2600" baseline="-25000" dirty="0" err="1">
                <a:ea typeface="新細明體" charset="-120"/>
              </a:rPr>
              <a:t>HML</a:t>
            </a:r>
            <a:r>
              <a:rPr lang="en-US" altLang="zh-TW" sz="2600" dirty="0">
                <a:ea typeface="新細明體" charset="-120"/>
              </a:rPr>
              <a:t> is the return of a portfolio consisting of a long position of $1 in a higher-B/M (value stock) portfolio and a short position of $1 in a lower-B/M (growth stock) portfolio</a:t>
            </a:r>
          </a:p>
          <a:p>
            <a:pPr lvl="1" eaLnBrk="1" hangingPunct="1">
              <a:lnSpc>
                <a:spcPct val="97000"/>
              </a:lnSpc>
              <a:spcBef>
                <a:spcPts val="300"/>
              </a:spcBef>
              <a:defRPr/>
            </a:pPr>
            <a:r>
              <a:rPr lang="en-US" altLang="zh-TW" sz="2600" i="1" dirty="0" err="1">
                <a:ea typeface="新細明體" charset="-120"/>
              </a:rPr>
              <a:t>r</a:t>
            </a:r>
            <a:r>
              <a:rPr lang="en-US" altLang="zh-TW" sz="2600" baseline="-25000" dirty="0" err="1">
                <a:ea typeface="新細明體" charset="-120"/>
              </a:rPr>
              <a:t>SMB</a:t>
            </a:r>
            <a:r>
              <a:rPr lang="en-US" altLang="zh-TW" sz="2600" dirty="0">
                <a:ea typeface="新細明體" charset="-120"/>
              </a:rPr>
              <a:t> (</a:t>
            </a:r>
            <a:r>
              <a:rPr lang="en-US" altLang="zh-TW" sz="2600" i="1" dirty="0" err="1">
                <a:ea typeface="新細明體" charset="-120"/>
              </a:rPr>
              <a:t>r</a:t>
            </a:r>
            <a:r>
              <a:rPr lang="en-US" altLang="zh-TW" sz="2600" baseline="-25000" dirty="0" err="1">
                <a:ea typeface="新細明體" charset="-120"/>
              </a:rPr>
              <a:t>HML</a:t>
            </a:r>
            <a:r>
              <a:rPr lang="en-US" altLang="zh-TW" sz="2600" dirty="0">
                <a:ea typeface="新細明體" charset="-120"/>
              </a:rPr>
              <a:t>) represents the average reward compensating holders of the security </a:t>
            </a:r>
            <a:r>
              <a:rPr lang="en-US" altLang="zh-TW" sz="2600" i="1" dirty="0" err="1">
                <a:ea typeface="新細明體" charset="-120"/>
              </a:rPr>
              <a:t>i</a:t>
            </a:r>
            <a:r>
              <a:rPr lang="en-US" altLang="zh-TW" sz="2600" dirty="0">
                <a:ea typeface="新細明體" charset="-120"/>
              </a:rPr>
              <a:t> exposed to the sources of risk for which </a:t>
            </a:r>
            <a:r>
              <a:rPr lang="en-US" altLang="zh-TW" sz="2600" i="1" dirty="0" err="1">
                <a:ea typeface="新細明體" charset="-120"/>
              </a:rPr>
              <a:t>r</a:t>
            </a:r>
            <a:r>
              <a:rPr lang="en-US" altLang="zh-TW" sz="2600" baseline="-25000" dirty="0" err="1">
                <a:ea typeface="新細明體" charset="-120"/>
              </a:rPr>
              <a:t>SMB</a:t>
            </a:r>
            <a:r>
              <a:rPr lang="en-US" altLang="zh-TW" sz="2600" dirty="0">
                <a:ea typeface="新細明體" charset="-120"/>
              </a:rPr>
              <a:t> (</a:t>
            </a:r>
            <a:r>
              <a:rPr lang="en-US" altLang="zh-TW" sz="2600" i="1" dirty="0" err="1">
                <a:ea typeface="新細明體" charset="-120"/>
              </a:rPr>
              <a:t>r</a:t>
            </a:r>
            <a:r>
              <a:rPr lang="en-US" altLang="zh-TW" sz="2600" baseline="-25000" dirty="0" err="1">
                <a:ea typeface="新細明體" charset="-120"/>
              </a:rPr>
              <a:t>HML</a:t>
            </a:r>
            <a:r>
              <a:rPr lang="en-US" altLang="zh-TW" sz="2600" dirty="0">
                <a:ea typeface="新細明體" charset="-120"/>
              </a:rPr>
              <a:t>) proxies (</a:t>
            </a:r>
            <a:r>
              <a:rPr lang="zh-TW" altLang="en-US" sz="2600" dirty="0">
                <a:ea typeface="新細明體" charset="-120"/>
              </a:rPr>
              <a:t>代理</a:t>
            </a:r>
            <a:r>
              <a:rPr lang="en-US" altLang="zh-TW" sz="2600" dirty="0">
                <a:ea typeface="新細明體" charset="-120"/>
              </a:rPr>
              <a:t>)</a:t>
            </a:r>
          </a:p>
          <a:p>
            <a:pPr lvl="1" eaLnBrk="1" hangingPunct="1">
              <a:lnSpc>
                <a:spcPct val="97000"/>
              </a:lnSpc>
              <a:spcBef>
                <a:spcPts val="300"/>
              </a:spcBef>
              <a:defRPr/>
            </a:pPr>
            <a:r>
              <a:rPr lang="en-US" altLang="zh-TW" sz="2600" dirty="0">
                <a:ea typeface="新細明體" charset="-120"/>
              </a:rPr>
              <a:t>Note that it is not necessary to calculate the excess return for </a:t>
            </a:r>
            <a:r>
              <a:rPr lang="en-US" altLang="zh-TW" sz="2600" i="1" dirty="0" err="1">
                <a:ea typeface="新細明體" charset="-120"/>
              </a:rPr>
              <a:t>r</a:t>
            </a:r>
            <a:r>
              <a:rPr lang="en-US" altLang="zh-TW" sz="2600" baseline="-25000" dirty="0" err="1">
                <a:ea typeface="新細明體" charset="-120"/>
              </a:rPr>
              <a:t>SMB</a:t>
            </a:r>
            <a:r>
              <a:rPr lang="en-US" altLang="zh-TW" sz="2600" dirty="0">
                <a:ea typeface="新細明體" charset="-120"/>
              </a:rPr>
              <a:t> and </a:t>
            </a:r>
            <a:r>
              <a:rPr lang="en-US" altLang="zh-TW" sz="2600" i="1" dirty="0" err="1">
                <a:ea typeface="新細明體" charset="-120"/>
              </a:rPr>
              <a:t>r</a:t>
            </a:r>
            <a:r>
              <a:rPr lang="en-US" altLang="zh-TW" sz="2600" baseline="-25000" dirty="0" err="1">
                <a:ea typeface="新細明體" charset="-120"/>
              </a:rPr>
              <a:t>HML</a:t>
            </a:r>
            <a:r>
              <a:rPr lang="en-US" altLang="zh-TW" sz="2600" dirty="0">
                <a:ea typeface="新細明體" charset="-120"/>
              </a:rPr>
              <a:t> </a:t>
            </a:r>
          </a:p>
        </p:txBody>
      </p:sp>
      <p:graphicFrame>
        <p:nvGraphicFramePr>
          <p:cNvPr id="6146" name="Object 2"/>
          <p:cNvGraphicFramePr>
            <a:graphicFrameLocks noChangeAspect="1"/>
          </p:cNvGraphicFramePr>
          <p:nvPr>
            <p:extLst>
              <p:ext uri="{D42A27DB-BD31-4B8C-83A1-F6EECF244321}">
                <p14:modId xmlns:p14="http://schemas.microsoft.com/office/powerpoint/2010/main" val="4071190598"/>
              </p:ext>
            </p:extLst>
          </p:nvPr>
        </p:nvGraphicFramePr>
        <p:xfrm>
          <a:off x="1146175" y="1447800"/>
          <a:ext cx="7159625" cy="482600"/>
        </p:xfrm>
        <a:graphic>
          <a:graphicData uri="http://schemas.openxmlformats.org/presentationml/2006/ole">
            <mc:AlternateContent xmlns:mc="http://schemas.openxmlformats.org/markup-compatibility/2006">
              <mc:Choice xmlns:v="urn:schemas-microsoft-com:vml" Requires="v">
                <p:oleObj spid="_x0000_s6607" name="Equation" r:id="rId3" imgW="3581280" imgH="241200" progId="Equation.DSMT4">
                  <p:embed/>
                </p:oleObj>
              </mc:Choice>
              <mc:Fallback>
                <p:oleObj name="Equation" r:id="rId3" imgW="3581280" imgH="241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175" y="1447800"/>
                        <a:ext cx="7159625" cy="482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Capital Asset Pricing Model (CAPM)</a:t>
            </a:r>
          </a:p>
        </p:txBody>
      </p:sp>
      <p:sp>
        <p:nvSpPr>
          <p:cNvPr id="13315" name="Rectangle 3"/>
          <p:cNvSpPr>
            <a:spLocks noGrp="1" noChangeArrowheads="1"/>
          </p:cNvSpPr>
          <p:nvPr>
            <p:ph type="body" idx="1"/>
          </p:nvPr>
        </p:nvSpPr>
        <p:spPr>
          <a:xfrm>
            <a:off x="304800" y="990600"/>
            <a:ext cx="8610600" cy="5486400"/>
          </a:xfrm>
        </p:spPr>
        <p:txBody>
          <a:bodyPr lIns="90488" tIns="44450" rIns="90488" bIns="44450"/>
          <a:lstStyle/>
          <a:p>
            <a:pPr eaLnBrk="1" hangingPunct="1">
              <a:lnSpc>
                <a:spcPct val="99000"/>
              </a:lnSpc>
              <a:spcBef>
                <a:spcPts val="300"/>
              </a:spcBef>
              <a:defRPr/>
            </a:pPr>
            <a:r>
              <a:rPr lang="en-US" altLang="zh-TW" sz="3000" dirty="0">
                <a:ea typeface="新細明體" charset="-120"/>
              </a:rPr>
              <a:t>The CAPM is a centerpiece of modern financial economics, which was proposed by William Sharpe, who was awarded the 1990 Nobel Prize for economics</a:t>
            </a:r>
          </a:p>
          <a:p>
            <a:pPr eaLnBrk="1" hangingPunct="1">
              <a:lnSpc>
                <a:spcPct val="99000"/>
              </a:lnSpc>
              <a:spcBef>
                <a:spcPts val="300"/>
              </a:spcBef>
              <a:defRPr/>
            </a:pPr>
            <a:r>
              <a:rPr lang="en-US" altLang="zh-TW" sz="3000" dirty="0">
                <a:ea typeface="新細明體" charset="-120"/>
              </a:rPr>
              <a:t>It is an “equilibrium” model (</a:t>
            </a:r>
            <a:r>
              <a:rPr lang="zh-TW" altLang="en-US" sz="3000" dirty="0">
                <a:ea typeface="新細明體" charset="-120"/>
              </a:rPr>
              <a:t>均衡模型</a:t>
            </a:r>
            <a:r>
              <a:rPr lang="en-US" altLang="zh-TW" sz="3000" dirty="0">
                <a:ea typeface="新細明體" charset="-120"/>
              </a:rPr>
              <a:t>) derived using principles of diversification and some simplified assumptions for the behavior of investors and the market condition</a:t>
            </a:r>
          </a:p>
          <a:p>
            <a:pPr lvl="1" eaLnBrk="1" hangingPunct="1">
              <a:lnSpc>
                <a:spcPct val="99000"/>
              </a:lnSpc>
              <a:spcBef>
                <a:spcPts val="300"/>
              </a:spcBef>
              <a:defRPr/>
            </a:pPr>
            <a:r>
              <a:rPr lang="en-US" altLang="zh-TW" sz="2600" dirty="0">
                <a:ea typeface="新細明體" charset="-120"/>
              </a:rPr>
              <a:t>The market equilibrium refers to a condition in which for all securities, market prices are established to balance the demand of buyers and the supply of sellers. These prices are called equilibrium prices</a:t>
            </a:r>
          </a:p>
          <a:p>
            <a:pPr lvl="1" eaLnBrk="1" hangingPunct="1">
              <a:lnSpc>
                <a:spcPct val="99000"/>
              </a:lnSpc>
              <a:spcBef>
                <a:spcPts val="300"/>
              </a:spcBef>
              <a:defRPr/>
            </a:pPr>
            <a:r>
              <a:rPr lang="en-US" altLang="zh-TW" sz="2600" dirty="0">
                <a:ea typeface="新細明體" charset="-120"/>
              </a:rPr>
              <a:t>The assumptions are listed on Slides 7-6 and 7-7</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95250"/>
            <a:ext cx="9144000" cy="1143000"/>
          </a:xfrm>
          <a:noFill/>
        </p:spPr>
        <p:txBody>
          <a:bodyPr/>
          <a:lstStyle/>
          <a:p>
            <a:pPr eaLnBrk="1" hangingPunct="1"/>
            <a:r>
              <a:rPr lang="en-US" altLang="zh-TW" dirty="0" err="1">
                <a:ea typeface="新細明體" charset="-120"/>
              </a:rPr>
              <a:t>Fama</a:t>
            </a:r>
            <a:r>
              <a:rPr lang="en-US" altLang="zh-TW" dirty="0">
                <a:ea typeface="新細明體" charset="-120"/>
              </a:rPr>
              <a:t>-French Three-Factor Model</a:t>
            </a:r>
          </a:p>
        </p:txBody>
      </p:sp>
      <p:sp>
        <p:nvSpPr>
          <p:cNvPr id="61443" name="Rectangle 3"/>
          <p:cNvSpPr>
            <a:spLocks noGrp="1" noChangeArrowheads="1"/>
          </p:cNvSpPr>
          <p:nvPr>
            <p:ph type="body" idx="1"/>
          </p:nvPr>
        </p:nvSpPr>
        <p:spPr>
          <a:xfrm>
            <a:off x="228600" y="1143000"/>
            <a:ext cx="8610600" cy="4800600"/>
          </a:xfrm>
        </p:spPr>
        <p:txBody>
          <a:bodyPr/>
          <a:lstStyle/>
          <a:p>
            <a:pPr lvl="1" eaLnBrk="1" hangingPunct="1">
              <a:spcBef>
                <a:spcPts val="600"/>
              </a:spcBef>
              <a:defRPr/>
            </a:pPr>
            <a:r>
              <a:rPr lang="en-US" altLang="zh-TW" sz="2600" dirty="0">
                <a:ea typeface="新細明體" charset="-120"/>
              </a:rPr>
              <a:t>Two reasons for why there is no (–</a:t>
            </a:r>
            <a:r>
              <a:rPr lang="en-US" altLang="zh-TW" sz="2600" i="1" dirty="0" err="1">
                <a:ea typeface="新細明體" charset="-120"/>
              </a:rPr>
              <a:t>r</a:t>
            </a:r>
            <a:r>
              <a:rPr lang="en-US" altLang="zh-TW" sz="2600" i="1" baseline="-25000" dirty="0" err="1">
                <a:ea typeface="新細明體" charset="-120"/>
              </a:rPr>
              <a:t>f</a:t>
            </a:r>
            <a:r>
              <a:rPr lang="en-US" altLang="zh-TW" sz="2600" dirty="0">
                <a:ea typeface="新細明體" charset="-120"/>
              </a:rPr>
              <a:t>) term for the </a:t>
            </a:r>
            <a:r>
              <a:rPr lang="en-US" altLang="zh-TW" sz="2400" dirty="0">
                <a:ea typeface="新細明體" charset="-120"/>
              </a:rPr>
              <a:t>size and book-to-market premiums</a:t>
            </a:r>
          </a:p>
          <a:p>
            <a:pPr lvl="2" eaLnBrk="1" hangingPunct="1">
              <a:spcBef>
                <a:spcPts val="600"/>
              </a:spcBef>
              <a:defRPr/>
            </a:pPr>
            <a:r>
              <a:rPr lang="en-US" altLang="zh-TW" sz="2200" dirty="0">
                <a:ea typeface="新細明體" charset="-120"/>
              </a:rPr>
              <a:t>SMB and HML are not real investment assets</a:t>
            </a:r>
          </a:p>
          <a:p>
            <a:pPr lvl="2" eaLnBrk="1" hangingPunct="1">
              <a:spcBef>
                <a:spcPts val="600"/>
              </a:spcBef>
              <a:defRPr/>
            </a:pPr>
            <a:r>
              <a:rPr lang="en-US" altLang="zh-TW" sz="2200" dirty="0">
                <a:ea typeface="新細明體" charset="-120"/>
              </a:rPr>
              <a:t>Constructing the portfolio to earn </a:t>
            </a:r>
            <a:r>
              <a:rPr lang="en-US" altLang="zh-TW" sz="2200" i="1" dirty="0" err="1">
                <a:ea typeface="新細明體" charset="-120"/>
              </a:rPr>
              <a:t>r</a:t>
            </a:r>
            <a:r>
              <a:rPr lang="en-US" altLang="zh-TW" sz="2200" baseline="-25000" dirty="0" err="1">
                <a:ea typeface="新細明體" charset="-120"/>
              </a:rPr>
              <a:t>SMB</a:t>
            </a:r>
            <a:r>
              <a:rPr lang="en-US" altLang="zh-TW" sz="2200" dirty="0">
                <a:ea typeface="新細明體" charset="-120"/>
              </a:rPr>
              <a:t> and </a:t>
            </a:r>
            <a:r>
              <a:rPr lang="en-US" altLang="zh-TW" sz="2200" i="1" dirty="0" err="1">
                <a:ea typeface="新細明體" charset="-120"/>
              </a:rPr>
              <a:t>r</a:t>
            </a:r>
            <a:r>
              <a:rPr lang="en-US" altLang="zh-TW" sz="2200" baseline="-25000" dirty="0" err="1">
                <a:ea typeface="新細明體" charset="-120"/>
              </a:rPr>
              <a:t>HML</a:t>
            </a:r>
            <a:r>
              <a:rPr lang="en-US" altLang="zh-TW" sz="2200" dirty="0">
                <a:ea typeface="新細明體" charset="-120"/>
              </a:rPr>
              <a:t> costs noting initially (SMB and HML are self-financing portfolios)</a:t>
            </a:r>
          </a:p>
          <a:p>
            <a:pPr lvl="1" eaLnBrk="1" hangingPunct="1">
              <a:spcBef>
                <a:spcPts val="600"/>
              </a:spcBef>
              <a:defRPr/>
            </a:pPr>
            <a:r>
              <a:rPr lang="en-US" altLang="zh-TW" sz="2600" dirty="0">
                <a:ea typeface="新細明體" charset="-120"/>
              </a:rPr>
              <a:t>Similar to the CAPM, we can use a three-factor model to examine the </a:t>
            </a:r>
            <a:r>
              <a:rPr lang="en-US" altLang="zh-TW" sz="2600" dirty="0" err="1">
                <a:ea typeface="新細明體" charset="-120"/>
              </a:rPr>
              <a:t>Fama</a:t>
            </a:r>
            <a:r>
              <a:rPr lang="en-US" altLang="zh-TW" sz="2600" dirty="0">
                <a:ea typeface="新細明體" charset="-120"/>
              </a:rPr>
              <a:t>-French model empirically </a:t>
            </a:r>
          </a:p>
        </p:txBody>
      </p:sp>
      <p:graphicFrame>
        <p:nvGraphicFramePr>
          <p:cNvPr id="7170" name="Object 2"/>
          <p:cNvGraphicFramePr>
            <a:graphicFrameLocks noChangeAspect="1"/>
          </p:cNvGraphicFramePr>
          <p:nvPr>
            <p:extLst>
              <p:ext uri="{D42A27DB-BD31-4B8C-83A1-F6EECF244321}">
                <p14:modId xmlns:p14="http://schemas.microsoft.com/office/powerpoint/2010/main" val="3934171177"/>
              </p:ext>
            </p:extLst>
          </p:nvPr>
        </p:nvGraphicFramePr>
        <p:xfrm>
          <a:off x="1676400" y="4546600"/>
          <a:ext cx="6372225" cy="482600"/>
        </p:xfrm>
        <a:graphic>
          <a:graphicData uri="http://schemas.openxmlformats.org/presentationml/2006/ole">
            <mc:AlternateContent xmlns:mc="http://schemas.openxmlformats.org/markup-compatibility/2006">
              <mc:Choice xmlns:v="urn:schemas-microsoft-com:vml" Requires="v">
                <p:oleObj spid="_x0000_s7632" name="Equation" r:id="rId3" imgW="3187440" imgH="241200" progId="Equation.DSMT4">
                  <p:embed/>
                </p:oleObj>
              </mc:Choice>
              <mc:Fallback>
                <p:oleObj name="Equation" r:id="rId3" imgW="3187440" imgH="241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46600"/>
                        <a:ext cx="6372225" cy="482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6200"/>
            <a:ext cx="9144000" cy="1143000"/>
          </a:xfrm>
          <a:noFill/>
        </p:spPr>
        <p:txBody>
          <a:bodyPr/>
          <a:lstStyle/>
          <a:p>
            <a:pPr eaLnBrk="1" hangingPunct="1"/>
            <a:r>
              <a:rPr lang="en-US" altLang="zh-TW" sz="3400" dirty="0">
                <a:ea typeface="新細明體" charset="-120"/>
              </a:rPr>
              <a:t>Empirical Test of the CAPM and </a:t>
            </a:r>
            <a:r>
              <a:rPr lang="en-US" altLang="zh-TW" sz="3400" dirty="0" err="1">
                <a:ea typeface="新細明體" charset="-120"/>
              </a:rPr>
              <a:t>Fama</a:t>
            </a:r>
            <a:r>
              <a:rPr lang="en-US" altLang="zh-TW" sz="3400" dirty="0">
                <a:ea typeface="新細明體" charset="-120"/>
              </a:rPr>
              <a:t>-French Three-Factor Model for Disney</a:t>
            </a:r>
          </a:p>
        </p:txBody>
      </p:sp>
      <p:sp>
        <p:nvSpPr>
          <p:cNvPr id="47108" name="文字方塊 3"/>
          <p:cNvSpPr txBox="1">
            <a:spLocks noChangeArrowheads="1"/>
          </p:cNvSpPr>
          <p:nvPr/>
        </p:nvSpPr>
        <p:spPr bwMode="auto">
          <a:xfrm>
            <a:off x="228600" y="4038600"/>
            <a:ext cx="8763000" cy="2554545"/>
          </a:xfrm>
          <a:prstGeom prst="rect">
            <a:avLst/>
          </a:prstGeom>
          <a:noFill/>
          <a:ln w="9525">
            <a:noFill/>
            <a:miter lim="800000"/>
            <a:headEnd/>
            <a:tailEnd/>
          </a:ln>
        </p:spPr>
        <p:txBody>
          <a:bodyPr>
            <a:spAutoFit/>
          </a:bodyPr>
          <a:lstStyle/>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differences in alpha and beta between the single-index and </a:t>
            </a:r>
            <a:r>
              <a:rPr lang="en-US" altLang="zh-TW" sz="2000" dirty="0" err="1">
                <a:effectLst>
                  <a:outerShdw blurRad="38100" dist="38100" dir="2700000" algn="tl">
                    <a:srgbClr val="000000">
                      <a:alpha val="43137"/>
                    </a:srgbClr>
                  </a:outerShdw>
                </a:effectLst>
                <a:latin typeface="+mn-lt"/>
                <a:ea typeface="新細明體" charset="-120"/>
              </a:rPr>
              <a:t>Fama</a:t>
            </a:r>
            <a:r>
              <a:rPr lang="en-US" altLang="zh-TW" sz="2000" dirty="0">
                <a:effectLst>
                  <a:outerShdw blurRad="38100" dist="38100" dir="2700000" algn="tl">
                    <a:srgbClr val="000000">
                      <a:alpha val="43137"/>
                    </a:srgbClr>
                  </a:outerShdw>
                </a:effectLst>
                <a:latin typeface="+mn-lt"/>
                <a:ea typeface="新細明體" charset="-120"/>
              </a:rPr>
              <a:t>-French three-factor models are minor</a:t>
            </a:r>
          </a:p>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a:t>
            </a:r>
            <a:r>
              <a:rPr lang="en-US" altLang="zh-TW" sz="2000" dirty="0" err="1">
                <a:effectLst>
                  <a:outerShdw blurRad="38100" dist="38100" dir="2700000" algn="tl">
                    <a:srgbClr val="000000">
                      <a:alpha val="43137"/>
                    </a:srgbClr>
                  </a:outerShdw>
                </a:effectLst>
                <a:latin typeface="+mn-lt"/>
                <a:ea typeface="新細明體" charset="-120"/>
              </a:rPr>
              <a:t>Fama</a:t>
            </a:r>
            <a:r>
              <a:rPr lang="en-US" altLang="zh-TW" sz="2000" dirty="0">
                <a:effectLst>
                  <a:outerShdw blurRad="38100" dist="38100" dir="2700000" algn="tl">
                    <a:srgbClr val="000000">
                      <a:alpha val="43137"/>
                    </a:srgbClr>
                  </a:outerShdw>
                </a:effectLst>
                <a:latin typeface="+mn-lt"/>
                <a:ea typeface="新細明體" charset="-120"/>
              </a:rPr>
              <a:t>-French three-factor model improves the fitting performance (although not much):</a:t>
            </a:r>
          </a:p>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R-square value increases</a:t>
            </a:r>
          </a:p>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residual standard deviation decreases</a:t>
            </a:r>
          </a:p>
          <a:p>
            <a:pPr marL="363538" indent="-363538">
              <a:spcBef>
                <a:spcPts val="600"/>
              </a:spcBef>
              <a:defRPr/>
            </a:pPr>
            <a:r>
              <a:rPr lang="en-US" altLang="zh-TW" sz="2000" dirty="0">
                <a:effectLst>
                  <a:outerShdw blurRad="38100" dist="38100" dir="2700000" algn="tl">
                    <a:srgbClr val="000000">
                      <a:alpha val="43137"/>
                    </a:srgbClr>
                  </a:outerShdw>
                </a:effectLst>
                <a:latin typeface="+mn-lt"/>
                <a:ea typeface="新細明體" charset="-120"/>
              </a:rPr>
              <a:t>	The absolute value of alpha decreases</a:t>
            </a:r>
          </a:p>
        </p:txBody>
      </p:sp>
      <p:pic>
        <p:nvPicPr>
          <p:cNvPr id="5" name="Picture 3">
            <a:extLst>
              <a:ext uri="{FF2B5EF4-FFF2-40B4-BE49-F238E27FC236}">
                <a16:creationId xmlns:a16="http://schemas.microsoft.com/office/drawing/2014/main" id="{9DF41199-07EE-46BE-97C0-4ACAE7CA7E22}"/>
              </a:ext>
            </a:extLst>
          </p:cNvPr>
          <p:cNvPicPr/>
          <p:nvPr/>
        </p:nvPicPr>
        <p:blipFill rotWithShape="1">
          <a:blip r:embed="rId2"/>
          <a:srcRect l="20353" t="43020" r="35737" b="32478"/>
          <a:stretch/>
        </p:blipFill>
        <p:spPr bwMode="auto">
          <a:xfrm>
            <a:off x="585241" y="1219200"/>
            <a:ext cx="7973517" cy="27432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76200"/>
            <a:ext cx="9144000" cy="1143000"/>
          </a:xfrm>
          <a:noFill/>
        </p:spPr>
        <p:txBody>
          <a:bodyPr/>
          <a:lstStyle/>
          <a:p>
            <a:pPr eaLnBrk="1" hangingPunct="1"/>
            <a:r>
              <a:rPr lang="en-US" altLang="zh-TW" sz="3400" dirty="0">
                <a:ea typeface="新細明體" charset="-120"/>
              </a:rPr>
              <a:t>Interpretation of </a:t>
            </a:r>
            <a:r>
              <a:rPr lang="en-US" altLang="zh-TW" sz="3400" dirty="0" err="1">
                <a:ea typeface="新細明體" charset="-120"/>
              </a:rPr>
              <a:t>Fama</a:t>
            </a:r>
            <a:r>
              <a:rPr lang="en-US" altLang="zh-TW" sz="3400" dirty="0">
                <a:ea typeface="新細明體" charset="-120"/>
              </a:rPr>
              <a:t>-French Three-factor Model for Disney</a:t>
            </a:r>
          </a:p>
        </p:txBody>
      </p:sp>
      <mc:AlternateContent xmlns:mc="http://schemas.openxmlformats.org/markup-compatibility/2006" xmlns:a14="http://schemas.microsoft.com/office/drawing/2010/main">
        <mc:Choice Requires="a14">
          <p:sp>
            <p:nvSpPr>
              <p:cNvPr id="8196" name="文字方塊 3"/>
              <p:cNvSpPr txBox="1">
                <a:spLocks noChangeArrowheads="1"/>
              </p:cNvSpPr>
              <p:nvPr/>
            </p:nvSpPr>
            <p:spPr bwMode="auto">
              <a:xfrm>
                <a:off x="381000" y="1219200"/>
                <a:ext cx="8382000" cy="5708229"/>
              </a:xfrm>
              <a:prstGeom prst="rect">
                <a:avLst/>
              </a:prstGeom>
              <a:noFill/>
              <a:ln w="9525">
                <a:noFill/>
                <a:miter lim="800000"/>
                <a:headEnd/>
                <a:tailEnd/>
              </a:ln>
            </p:spPr>
            <p:txBody>
              <a:bodyPr>
                <a:spAutoFit/>
              </a:bodyPr>
              <a:lstStyle/>
              <a:p>
                <a:pPr marL="266700" indent="-266700">
                  <a:spcBef>
                    <a:spcPts val="400"/>
                  </a:spcBef>
                  <a:defRPr/>
                </a:pPr>
                <a:r>
                  <a:rPr lang="en-US" altLang="zh-TW" sz="2000" dirty="0">
                    <a:effectLst>
                      <a:outerShdw blurRad="38100" dist="38100" dir="2700000" algn="tl">
                        <a:srgbClr val="000000">
                          <a:alpha val="43137"/>
                        </a:srgbClr>
                      </a:outerShdw>
                    </a:effectLst>
                    <a:latin typeface="+mn-lt"/>
                    <a:ea typeface="新細明體" charset="-120"/>
                  </a:rPr>
                  <a:t>※ The SMB beta is -0.243 (not significantly), which indicates negative tendency for Disney’s returns to be correlated with </a:t>
                </a:r>
                <a:r>
                  <a:rPr lang="en-US" altLang="zh-TW" sz="2000" i="1" dirty="0" err="1">
                    <a:solidFill>
                      <a:srgbClr val="FFFFFF"/>
                    </a:solidFill>
                    <a:effectLst>
                      <a:outerShdw blurRad="38100" dist="38100" dir="2700000" algn="tl">
                        <a:srgbClr val="000000">
                          <a:alpha val="43137"/>
                        </a:srgbClr>
                      </a:outerShdw>
                    </a:effectLst>
                    <a:latin typeface="Arial"/>
                    <a:ea typeface="新細明體" charset="-120"/>
                  </a:rPr>
                  <a:t>r</a:t>
                </a:r>
                <a:r>
                  <a:rPr lang="en-US" altLang="zh-TW" sz="2000" baseline="-25000" dirty="0" err="1">
                    <a:solidFill>
                      <a:srgbClr val="FFFFFF"/>
                    </a:solidFill>
                    <a:effectLst>
                      <a:outerShdw blurRad="38100" dist="38100" dir="2700000" algn="tl">
                        <a:srgbClr val="000000">
                          <a:alpha val="43137"/>
                        </a:srgbClr>
                      </a:outerShdw>
                    </a:effectLst>
                    <a:latin typeface="Arial"/>
                    <a:ea typeface="新細明體" charset="-120"/>
                  </a:rPr>
                  <a:t>SMB</a:t>
                </a:r>
                <a:r>
                  <a:rPr lang="en-US" altLang="zh-TW" sz="2000" dirty="0">
                    <a:solidFill>
                      <a:srgbClr val="FFFFFF"/>
                    </a:solidFill>
                    <a:effectLst>
                      <a:outerShdw blurRad="38100" dist="38100" dir="2700000" algn="tl">
                        <a:srgbClr val="000000">
                          <a:alpha val="43137"/>
                        </a:srgbClr>
                      </a:outerShdw>
                    </a:effectLst>
                    <a:latin typeface="Arial"/>
                    <a:ea typeface="新細明體" charset="-120"/>
                  </a:rPr>
                  <a:t> and thus </a:t>
                </a:r>
                <a:r>
                  <a:rPr lang="en-US" altLang="zh-TW" sz="2000" dirty="0">
                    <a:effectLst>
                      <a:outerShdw blurRad="38100" dist="38100" dir="2700000" algn="tl">
                        <a:srgbClr val="000000">
                          <a:alpha val="43137"/>
                        </a:srgbClr>
                      </a:outerShdw>
                    </a:effectLst>
                    <a:latin typeface="+mn-lt"/>
                    <a:ea typeface="新細明體" charset="-120"/>
                  </a:rPr>
                  <a:t>returns of small firms. In fact, Disney is a big company</a:t>
                </a:r>
              </a:p>
              <a:p>
                <a:pPr marL="266700" indent="-266700">
                  <a:spcBef>
                    <a:spcPts val="400"/>
                  </a:spcBef>
                  <a:defRPr/>
                </a:pPr>
                <a:r>
                  <a:rPr lang="en-US" altLang="zh-TW" sz="2000" dirty="0">
                    <a:effectLst>
                      <a:outerShdw blurRad="38100" dist="38100" dir="2700000" algn="tl">
                        <a:srgbClr val="000000">
                          <a:alpha val="43137"/>
                        </a:srgbClr>
                      </a:outerShdw>
                    </a:effectLst>
                    <a:latin typeface="+mn-lt"/>
                    <a:ea typeface="新細明體" charset="-120"/>
                  </a:rPr>
                  <a:t>※ The HML beta is 0.217 (not significantly), which implies that </a:t>
                </a:r>
                <a:r>
                  <a:rPr lang="en-US" altLang="zh-TW" sz="2000" dirty="0">
                    <a:solidFill>
                      <a:srgbClr val="FFFFFF"/>
                    </a:solidFill>
                    <a:effectLst>
                      <a:outerShdw blurRad="38100" dist="38100" dir="2700000" algn="tl">
                        <a:srgbClr val="000000">
                          <a:alpha val="43137"/>
                        </a:srgbClr>
                      </a:outerShdw>
                    </a:effectLst>
                    <a:latin typeface="+mn-lt"/>
                    <a:ea typeface="新細明體" charset="-120"/>
                  </a:rPr>
                  <a:t>Disney’s returns are positively correlated with </a:t>
                </a:r>
                <a:r>
                  <a:rPr lang="en-US" altLang="zh-TW" sz="2000" i="1" dirty="0" err="1">
                    <a:effectLst>
                      <a:outerShdw blurRad="38100" dist="38100" dir="2700000" algn="tl">
                        <a:srgbClr val="000000">
                          <a:alpha val="43137"/>
                        </a:srgbClr>
                      </a:outerShdw>
                    </a:effectLst>
                    <a:latin typeface="+mn-lt"/>
                    <a:ea typeface="新細明體" charset="-120"/>
                  </a:rPr>
                  <a:t>r</a:t>
                </a:r>
                <a:r>
                  <a:rPr lang="en-US" altLang="zh-TW" sz="2000" baseline="-25000" dirty="0" err="1">
                    <a:effectLst>
                      <a:outerShdw blurRad="38100" dist="38100" dir="2700000" algn="tl">
                        <a:srgbClr val="000000">
                          <a:alpha val="43137"/>
                        </a:srgbClr>
                      </a:outerShdw>
                    </a:effectLst>
                    <a:latin typeface="+mn-lt"/>
                    <a:ea typeface="新細明體" charset="-120"/>
                  </a:rPr>
                  <a:t>HML</a:t>
                </a:r>
                <a:r>
                  <a:rPr lang="en-US" altLang="zh-TW" sz="2000" dirty="0">
                    <a:solidFill>
                      <a:srgbClr val="FFFFFF"/>
                    </a:solidFill>
                    <a:effectLst>
                      <a:outerShdw blurRad="38100" dist="38100" dir="2700000" algn="tl">
                        <a:srgbClr val="000000">
                          <a:alpha val="43137"/>
                        </a:srgbClr>
                      </a:outerShdw>
                    </a:effectLst>
                    <a:latin typeface="+mn-lt"/>
                    <a:ea typeface="新細明體" charset="-120"/>
                  </a:rPr>
                  <a:t> and thus returns of </a:t>
                </a:r>
                <a:r>
                  <a:rPr lang="en-US" altLang="zh-TW" sz="2000" dirty="0">
                    <a:effectLst>
                      <a:outerShdw blurRad="38100" dist="38100" dir="2700000" algn="tl">
                        <a:srgbClr val="000000">
                          <a:alpha val="43137"/>
                        </a:srgbClr>
                      </a:outerShdw>
                    </a:effectLst>
                    <a:latin typeface="+mn-lt"/>
                    <a:ea typeface="新細明體" charset="-120"/>
                  </a:rPr>
                  <a:t>higher-B/M firms. Therefore, investors may view Disney as a value stock (which may distribute more dividends)</a:t>
                </a:r>
              </a:p>
              <a:p>
                <a:pPr marL="266700" indent="-266700">
                  <a:spcBef>
                    <a:spcPts val="400"/>
                  </a:spcBef>
                  <a:defRPr/>
                </a:pPr>
                <a:r>
                  <a:rPr lang="en-US" altLang="zh-TW" sz="2000" dirty="0">
                    <a:effectLst>
                      <a:outerShdw blurRad="38100" dist="38100" dir="2700000" algn="tl">
                        <a:srgbClr val="000000">
                          <a:alpha val="43137"/>
                        </a:srgbClr>
                      </a:outerShdw>
                    </a:effectLst>
                    <a:latin typeface="+mn-lt"/>
                    <a:ea typeface="新細明體" charset="-120"/>
                  </a:rPr>
                  <a:t>※ Suppose the T-bill rate is 2%, the market risk premium is 8.3%, and the forecasted return on the SMB and HML portfolios are 3.2% and 4.7%. The respective expected required rates of return of Disney derived from the CAPM and </a:t>
                </a:r>
                <a:r>
                  <a:rPr lang="en-US" altLang="zh-TW" sz="2000" dirty="0" err="1">
                    <a:effectLst>
                      <a:outerShdw blurRad="38100" dist="38100" dir="2700000" algn="tl">
                        <a:srgbClr val="000000">
                          <a:alpha val="43137"/>
                        </a:srgbClr>
                      </a:outerShdw>
                    </a:effectLst>
                    <a:latin typeface="+mn-lt"/>
                    <a:ea typeface="新細明體" charset="-120"/>
                  </a:rPr>
                  <a:t>Fama</a:t>
                </a:r>
                <a:r>
                  <a:rPr lang="en-US" altLang="zh-TW" sz="2000" dirty="0">
                    <a:effectLst>
                      <a:outerShdw blurRad="38100" dist="38100" dir="2700000" algn="tl">
                        <a:srgbClr val="000000">
                          <a:alpha val="43137"/>
                        </a:srgbClr>
                      </a:outerShdw>
                    </a:effectLst>
                    <a:latin typeface="+mn-lt"/>
                    <a:ea typeface="新細明體" charset="-120"/>
                  </a:rPr>
                  <a:t>-French model are </a:t>
                </a:r>
              </a:p>
              <a:p>
                <a:pPr marL="266700" indent="-266700">
                  <a:spcBef>
                    <a:spcPts val="400"/>
                  </a:spcBef>
                  <a:defRPr/>
                </a:pPr>
                <a:endParaRPr lang="en-US" altLang="zh-TW" sz="2000" dirty="0">
                  <a:effectLst>
                    <a:outerShdw blurRad="38100" dist="38100" dir="2700000" algn="tl">
                      <a:srgbClr val="000000">
                        <a:alpha val="43137"/>
                      </a:srgbClr>
                    </a:outerShdw>
                  </a:effectLst>
                  <a:latin typeface="+mn-lt"/>
                  <a:ea typeface="新細明體" charset="-120"/>
                </a:endParaRPr>
              </a:p>
              <a:p>
                <a:pPr marL="266700" indent="-266700">
                  <a:spcBef>
                    <a:spcPts val="400"/>
                  </a:spcBef>
                  <a:defRPr/>
                </a:pPr>
                <a:endParaRPr lang="en-US" altLang="zh-TW" sz="2000" dirty="0">
                  <a:effectLst>
                    <a:outerShdw blurRad="38100" dist="38100" dir="2700000" algn="tl">
                      <a:srgbClr val="000000">
                        <a:alpha val="43137"/>
                      </a:srgbClr>
                    </a:outerShdw>
                  </a:effectLst>
                  <a:latin typeface="+mn-lt"/>
                  <a:ea typeface="新細明體" charset="-120"/>
                </a:endParaRPr>
              </a:p>
              <a:p>
                <a:pPr marL="266700" indent="-266700">
                  <a:spcBef>
                    <a:spcPts val="400"/>
                  </a:spcBef>
                  <a:defRPr/>
                </a:pPr>
                <a:endParaRPr lang="en-US" altLang="zh-TW" sz="2000" dirty="0">
                  <a:effectLst>
                    <a:outerShdw blurRad="38100" dist="38100" dir="2700000" algn="tl">
                      <a:srgbClr val="000000">
                        <a:alpha val="43137"/>
                      </a:srgbClr>
                    </a:outerShdw>
                  </a:effectLst>
                  <a:latin typeface="+mn-lt"/>
                  <a:ea typeface="新細明體" charset="-120"/>
                </a:endParaRPr>
              </a:p>
              <a:p>
                <a:pPr marL="266700" indent="-266700">
                  <a:spcBef>
                    <a:spcPts val="400"/>
                  </a:spcBef>
                  <a:defRPr/>
                </a:pPr>
                <a:endParaRPr lang="en-US" altLang="zh-TW" sz="2000" dirty="0">
                  <a:effectLst>
                    <a:outerShdw blurRad="38100" dist="38100" dir="2700000" algn="tl">
                      <a:srgbClr val="000000">
                        <a:alpha val="43137"/>
                      </a:srgbClr>
                    </a:outerShdw>
                  </a:effectLst>
                  <a:latin typeface="+mn-lt"/>
                  <a:ea typeface="新細明體" charset="-120"/>
                </a:endParaRPr>
              </a:p>
              <a:p>
                <a:pPr marL="266700" indent="-266700">
                  <a:spcBef>
                    <a:spcPts val="400"/>
                  </a:spcBef>
                  <a:defRPr/>
                </a:pPr>
                <a:r>
                  <a:rPr lang="en-US" altLang="zh-TW" sz="2000" dirty="0">
                    <a:effectLst>
                      <a:outerShdw blurRad="38100" dist="38100" dir="2700000" algn="tl">
                        <a:srgbClr val="000000">
                          <a:alpha val="43137"/>
                        </a:srgbClr>
                      </a:outerShdw>
                    </a:effectLst>
                    <a:latin typeface="+mn-lt"/>
                    <a:ea typeface="新細明體" charset="-120"/>
                  </a:rPr>
                  <a:t>	(Note that it is not necessary to consider </a:t>
                </a:r>
                <a14:m>
                  <m:oMath xmlns:m="http://schemas.openxmlformats.org/officeDocument/2006/math">
                    <m:r>
                      <a:rPr lang="en-US" altLang="zh-TW" sz="2000" b="0" i="1" smtClean="0">
                        <a:effectLst>
                          <a:outerShdw blurRad="38100" dist="38100" dir="2700000" algn="tl">
                            <a:srgbClr val="000000">
                              <a:alpha val="43137"/>
                            </a:srgbClr>
                          </a:outerShdw>
                        </a:effectLst>
                        <a:latin typeface="Cambria Math" panose="02040503050406030204" pitchFamily="18" charset="0"/>
                        <a:ea typeface="新細明體" charset="-120"/>
                      </a:rPr>
                      <m:t>𝛼</m:t>
                    </m:r>
                  </m:oMath>
                </a14:m>
                <a:r>
                  <a:rPr lang="en-US" altLang="zh-TW" sz="2000" dirty="0">
                    <a:effectLst>
                      <a:outerShdw blurRad="38100" dist="38100" dir="2700000" algn="tl">
                        <a:srgbClr val="000000">
                          <a:alpha val="43137"/>
                        </a:srgbClr>
                      </a:outerShdw>
                    </a:effectLst>
                    <a:latin typeface="+mn-lt"/>
                    <a:ea typeface="新細明體" charset="-120"/>
                  </a:rPr>
                  <a:t> for calculating expected returns, especially when </a:t>
                </a:r>
                <a14:m>
                  <m:oMath xmlns:m="http://schemas.openxmlformats.org/officeDocument/2006/math">
                    <m:r>
                      <a:rPr lang="en-US" altLang="zh-TW" sz="2000" i="1">
                        <a:effectLst>
                          <a:outerShdw blurRad="38100" dist="38100" dir="2700000" algn="tl">
                            <a:srgbClr val="000000">
                              <a:alpha val="43137"/>
                            </a:srgbClr>
                          </a:outerShdw>
                        </a:effectLst>
                        <a:latin typeface="Cambria Math" panose="02040503050406030204" pitchFamily="18" charset="0"/>
                        <a:ea typeface="新細明體" charset="-120"/>
                      </a:rPr>
                      <m:t>𝛼</m:t>
                    </m:r>
                  </m:oMath>
                </a14:m>
                <a:r>
                  <a:rPr lang="en-US" altLang="zh-TW" sz="2000" dirty="0">
                    <a:effectLst>
                      <a:outerShdw blurRad="38100" dist="38100" dir="2700000" algn="tl">
                        <a:srgbClr val="000000">
                          <a:alpha val="43137"/>
                        </a:srgbClr>
                      </a:outerShdw>
                    </a:effectLst>
                    <a:latin typeface="+mn-lt"/>
                    <a:ea typeface="新細明體" charset="-120"/>
                  </a:rPr>
                  <a:t> is not significant)</a:t>
                </a:r>
              </a:p>
            </p:txBody>
          </p:sp>
        </mc:Choice>
        <mc:Fallback xmlns="">
          <p:sp>
            <p:nvSpPr>
              <p:cNvPr id="8196" name="文字方塊 3"/>
              <p:cNvSpPr txBox="1">
                <a:spLocks noRot="1" noChangeAspect="1" noMove="1" noResize="1" noEditPoints="1" noAdjustHandles="1" noChangeArrowheads="1" noChangeShapeType="1" noTextEdit="1"/>
              </p:cNvSpPr>
              <p:nvPr/>
            </p:nvSpPr>
            <p:spPr bwMode="auto">
              <a:xfrm>
                <a:off x="381000" y="1219200"/>
                <a:ext cx="8382000" cy="5708229"/>
              </a:xfrm>
              <a:prstGeom prst="rect">
                <a:avLst/>
              </a:prstGeom>
              <a:blipFill>
                <a:blip r:embed="rId2"/>
                <a:stretch>
                  <a:fillRect l="-873" t="-641" b="-1175"/>
                </a:stretch>
              </a:blipFill>
              <a:ln w="9525">
                <a:noFill/>
                <a:miter lim="800000"/>
                <a:headEnd/>
                <a:tailEnd/>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194" name="Object 2"/>
              <p:cNvSpPr txBox="1"/>
              <p:nvPr/>
            </p:nvSpPr>
            <p:spPr bwMode="auto">
              <a:xfrm>
                <a:off x="152400" y="5334000"/>
                <a:ext cx="8763000" cy="761999"/>
              </a:xfrm>
              <a:prstGeom prst="rect">
                <a:avLst/>
              </a:prstGeom>
              <a:solidFill>
                <a:schemeClr val="tx2"/>
              </a:solid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r>
                        <a:rPr lang="zh-TW" altLang="en-US" i="1" smtClean="0">
                          <a:solidFill>
                            <a:srgbClr val="000000"/>
                          </a:solidFill>
                          <a:latin typeface="Cambria Math" panose="02040503050406030204" pitchFamily="18" charset="0"/>
                        </a:rPr>
                        <m:t>𝐸</m:t>
                      </m:r>
                      <m:r>
                        <a:rPr lang="zh-TW" altLang="en-US" i="1" smtClean="0">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𝑖</m:t>
                          </m:r>
                        </m:sub>
                      </m:sSub>
                      <m:r>
                        <a:rPr lang="zh-TW" altLang="en-US" i="1">
                          <a:solidFill>
                            <a:srgbClr val="000000"/>
                          </a:solidFill>
                          <a:latin typeface="Cambria Math" panose="02040503050406030204" pitchFamily="18" charset="0"/>
                        </a:rPr>
                        <m:t>)</m:t>
                      </m:r>
                      <m:r>
                        <m:rPr>
                          <m:aln/>
                        </m:rP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𝑓</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𝛽</m:t>
                          </m:r>
                        </m:e>
                        <m:sub>
                          <m:r>
                            <a:rPr lang="zh-TW" altLang="en-US" i="1">
                              <a:solidFill>
                                <a:srgbClr val="000000"/>
                              </a:solidFill>
                              <a:latin typeface="Cambria Math" panose="02040503050406030204" pitchFamily="18" charset="0"/>
                            </a:rPr>
                            <m:t>𝑖𝑀</m:t>
                          </m:r>
                        </m:sub>
                      </m:sSub>
                      <m:r>
                        <a:rPr lang="zh-TW" altLang="en-US" i="1">
                          <a:solidFill>
                            <a:srgbClr val="000000"/>
                          </a:solidFill>
                          <a:latin typeface="Cambria Math" panose="02040503050406030204" pitchFamily="18" charset="0"/>
                        </a:rPr>
                        <m:t>[</m:t>
                      </m:r>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𝑀</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𝑓</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𝛽</m:t>
                          </m:r>
                        </m:e>
                        <m:sub>
                          <m:r>
                            <a:rPr lang="zh-TW" altLang="en-US" i="1">
                              <a:solidFill>
                                <a:srgbClr val="000000"/>
                              </a:solidFill>
                              <a:latin typeface="Cambria Math" panose="02040503050406030204" pitchFamily="18" charset="0"/>
                            </a:rPr>
                            <m:t>𝑖</m:t>
                          </m:r>
                          <m:r>
                            <m:rPr>
                              <m:nor/>
                            </m:rPr>
                            <a:rPr lang="zh-TW" altLang="en-US" i="0">
                              <a:solidFill>
                                <a:srgbClr val="000000"/>
                              </a:solidFill>
                              <a:latin typeface="+mn-ea"/>
                            </a:rPr>
                            <m:t>SMB</m:t>
                          </m:r>
                        </m:sub>
                      </m:sSub>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m:rPr>
                              <m:nor/>
                            </m:rPr>
                            <a:rPr lang="zh-TW" altLang="en-US" i="0">
                              <a:solidFill>
                                <a:srgbClr val="000000"/>
                              </a:solidFill>
                              <a:latin typeface="+mn-ea"/>
                            </a:rPr>
                            <m:t>SMB</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𝛽</m:t>
                          </m:r>
                        </m:e>
                        <m:sub>
                          <m:r>
                            <a:rPr lang="zh-TW" altLang="en-US" i="1">
                              <a:solidFill>
                                <a:srgbClr val="000000"/>
                              </a:solidFill>
                              <a:latin typeface="Cambria Math" panose="02040503050406030204" pitchFamily="18" charset="0"/>
                            </a:rPr>
                            <m:t>𝑖</m:t>
                          </m:r>
                          <m:r>
                            <m:rPr>
                              <m:nor/>
                            </m:rPr>
                            <a:rPr lang="zh-TW" altLang="en-US" i="0">
                              <a:solidFill>
                                <a:srgbClr val="000000"/>
                              </a:solidFill>
                              <a:latin typeface="+mn-ea"/>
                            </a:rPr>
                            <m:t>HML</m:t>
                          </m:r>
                        </m:sub>
                      </m:sSub>
                      <m:r>
                        <a:rPr lang="zh-TW" altLang="en-US" i="1">
                          <a:solidFill>
                            <a:srgbClr val="000000"/>
                          </a:solidFill>
                          <a:latin typeface="Cambria Math" panose="02040503050406030204" pitchFamily="18" charset="0"/>
                        </a:rPr>
                        <m:t>𝐸</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m:rPr>
                              <m:nor/>
                            </m:rPr>
                            <a:rPr lang="zh-TW" altLang="en-US" i="0">
                              <a:solidFill>
                                <a:srgbClr val="000000"/>
                              </a:solidFill>
                              <a:latin typeface="+mn-ea"/>
                            </a:rPr>
                            <m:t>HML</m:t>
                          </m:r>
                        </m:sub>
                      </m:sSub>
                      <m:r>
                        <a:rPr lang="zh-TW" altLang="en-US" i="1">
                          <a:solidFill>
                            <a:srgbClr val="000000"/>
                          </a:solidFill>
                          <a:latin typeface="Cambria Math" panose="02040503050406030204" pitchFamily="18" charset="0"/>
                        </a:rPr>
                        <m:t>)</m:t>
                      </m:r>
                    </m:oMath>
                    <m:oMath xmlns:m="http://schemas.openxmlformats.org/officeDocument/2006/math">
                      <m:r>
                        <m:rPr>
                          <m:aln/>
                        </m:rP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1.066</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8.3</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−0.243</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3.2</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+0.217</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4.7</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11.09</m:t>
                      </m:r>
                      <m:r>
                        <a:rPr lang="zh-TW" altLang="en-US" i="1">
                          <a:solidFill>
                            <a:srgbClr val="000000"/>
                          </a:solidFill>
                          <a:latin typeface="Cambria Math" panose="02040503050406030204" pitchFamily="18" charset="0"/>
                        </a:rPr>
                        <m:t>%</m:t>
                      </m:r>
                    </m:oMath>
                  </m:oMathPara>
                </a14:m>
                <a:endParaRPr lang="zh-TW" altLang="en-US" dirty="0">
                  <a:latin typeface="+mn-ea"/>
                </a:endParaRPr>
              </a:p>
            </p:txBody>
          </p:sp>
        </mc:Choice>
        <mc:Fallback xmlns="">
          <p:sp>
            <p:nvSpPr>
              <p:cNvPr id="8194" name="Object 2"/>
              <p:cNvSpPr txBox="1">
                <a:spLocks noRot="1" noChangeAspect="1" noMove="1" noResize="1" noEditPoints="1" noAdjustHandles="1" noChangeArrowheads="1" noChangeShapeType="1" noTextEdit="1"/>
              </p:cNvSpPr>
              <p:nvPr/>
            </p:nvSpPr>
            <p:spPr bwMode="auto">
              <a:xfrm>
                <a:off x="152400" y="5334000"/>
                <a:ext cx="8763000" cy="761999"/>
              </a:xfrm>
              <a:prstGeom prst="rect">
                <a:avLst/>
              </a:prstGeom>
              <a:blipFill>
                <a:blip r:embed="rId3"/>
                <a:stretch>
                  <a:fillRect/>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Object 2">
                <a:extLst>
                  <a:ext uri="{FF2B5EF4-FFF2-40B4-BE49-F238E27FC236}">
                    <a16:creationId xmlns:a16="http://schemas.microsoft.com/office/drawing/2014/main" id="{779FC9F5-5E51-4D3D-B006-F43ABEC94F4C}"/>
                  </a:ext>
                </a:extLst>
              </p:cNvPr>
              <p:cNvSpPr txBox="1"/>
              <p:nvPr/>
            </p:nvSpPr>
            <p:spPr bwMode="auto">
              <a:xfrm>
                <a:off x="935036" y="4770493"/>
                <a:ext cx="7273925" cy="487308"/>
              </a:xfrm>
              <a:prstGeom prst="rect">
                <a:avLst/>
              </a:prstGeom>
              <a:solidFill>
                <a:schemeClr val="tx2"/>
              </a:solidFill>
              <a:ln>
                <a:noFill/>
              </a:ln>
              <a:effectLst/>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r>
                        <a:rPr lang="zh-TW" altLang="en-US" i="1" smtClean="0">
                          <a:solidFill>
                            <a:srgbClr val="000000"/>
                          </a:solidFill>
                          <a:latin typeface="Cambria Math" panose="02040503050406030204" pitchFamily="18" charset="0"/>
                        </a:rPr>
                        <m:t>𝐸</m:t>
                      </m:r>
                      <m:d>
                        <m:dPr>
                          <m:ctrlPr>
                            <a:rPr lang="zh-TW" altLang="en-US" i="1" smtClean="0">
                              <a:solidFill>
                                <a:srgbClr val="000000"/>
                              </a:solidFill>
                              <a:latin typeface="Cambria Math" panose="02040503050406030204" pitchFamily="18" charset="0"/>
                            </a:rPr>
                          </m:ctrlPr>
                        </m:dPr>
                        <m:e>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𝑖</m:t>
                              </m:r>
                            </m:sub>
                          </m:sSub>
                        </m:e>
                      </m:d>
                      <m:r>
                        <m:rPr>
                          <m:aln/>
                        </m:rP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𝑓</m:t>
                          </m:r>
                        </m:sub>
                      </m:sSub>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𝛽</m:t>
                          </m:r>
                        </m:e>
                        <m:sub>
                          <m:r>
                            <a:rPr lang="zh-TW" altLang="en-US" i="1">
                              <a:solidFill>
                                <a:srgbClr val="000000"/>
                              </a:solidFill>
                              <a:latin typeface="Cambria Math" panose="02040503050406030204" pitchFamily="18" charset="0"/>
                            </a:rPr>
                            <m:t>𝑖𝑀</m:t>
                          </m:r>
                        </m:sub>
                      </m:sSub>
                      <m:d>
                        <m:dPr>
                          <m:begChr m:val="["/>
                          <m:endChr m:val="]"/>
                          <m:ctrlPr>
                            <a:rPr lang="zh-TW" altLang="en-US" i="1">
                              <a:solidFill>
                                <a:srgbClr val="000000"/>
                              </a:solidFill>
                              <a:latin typeface="Cambria Math" panose="02040503050406030204" pitchFamily="18" charset="0"/>
                            </a:rPr>
                          </m:ctrlPr>
                        </m:dPr>
                        <m:e>
                          <m:r>
                            <a:rPr lang="zh-TW" altLang="en-US" i="1">
                              <a:solidFill>
                                <a:srgbClr val="000000"/>
                              </a:solidFill>
                              <a:latin typeface="Cambria Math" panose="02040503050406030204" pitchFamily="18" charset="0"/>
                            </a:rPr>
                            <m:t>𝐸</m:t>
                          </m:r>
                          <m:d>
                            <m:dPr>
                              <m:ctrlPr>
                                <a:rPr lang="zh-TW" altLang="en-US" i="1">
                                  <a:solidFill>
                                    <a:srgbClr val="000000"/>
                                  </a:solidFill>
                                  <a:latin typeface="Cambria Math" panose="02040503050406030204" pitchFamily="18" charset="0"/>
                                </a:rPr>
                              </m:ctrlPr>
                            </m:dPr>
                            <m:e>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𝑀</m:t>
                                  </m:r>
                                </m:sub>
                              </m:sSub>
                            </m:e>
                          </m:d>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a:rPr lang="zh-TW" altLang="en-US" i="1">
                                  <a:solidFill>
                                    <a:srgbClr val="000000"/>
                                  </a:solidFill>
                                  <a:latin typeface="Cambria Math" panose="02040503050406030204" pitchFamily="18" charset="0"/>
                                </a:rPr>
                                <m:t>𝑓</m:t>
                              </m:r>
                            </m:sub>
                          </m:sSub>
                        </m:e>
                      </m:d>
                      <m:r>
                        <m:rPr>
                          <m:aln/>
                        </m:rP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2</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1.046</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8.3</m:t>
                      </m:r>
                      <m:r>
                        <a:rPr lang="zh-TW" altLang="en-US" i="1">
                          <a:solidFill>
                            <a:srgbClr val="000000"/>
                          </a:solidFill>
                          <a:latin typeface="Cambria Math" panose="02040503050406030204" pitchFamily="18" charset="0"/>
                        </a:rPr>
                        <m:t>%</m:t>
                      </m:r>
                      <m:r>
                        <a:rPr lang="en-US" altLang="zh-TW" b="0" i="1" smtClean="0">
                          <a:solidFill>
                            <a:srgbClr val="000000"/>
                          </a:solidFill>
                          <a:latin typeface="Cambria Math" panose="02040503050406030204" pitchFamily="18" charset="0"/>
                        </a:rPr>
                        <m:t>=10.68%</m:t>
                      </m:r>
                    </m:oMath>
                  </m:oMathPara>
                </a14:m>
                <a:endParaRPr lang="zh-TW" altLang="en-US" dirty="0">
                  <a:latin typeface="+mn-ea"/>
                </a:endParaRPr>
              </a:p>
            </p:txBody>
          </p:sp>
        </mc:Choice>
        <mc:Fallback xmlns="">
          <p:sp>
            <p:nvSpPr>
              <p:cNvPr id="7" name="Object 2">
                <a:extLst>
                  <a:ext uri="{FF2B5EF4-FFF2-40B4-BE49-F238E27FC236}">
                    <a16:creationId xmlns:a16="http://schemas.microsoft.com/office/drawing/2014/main" id="{779FC9F5-5E51-4D3D-B006-F43ABEC94F4C}"/>
                  </a:ext>
                </a:extLst>
              </p:cNvPr>
              <p:cNvSpPr txBox="1">
                <a:spLocks noRot="1" noChangeAspect="1" noMove="1" noResize="1" noEditPoints="1" noAdjustHandles="1" noChangeArrowheads="1" noChangeShapeType="1" noTextEdit="1"/>
              </p:cNvSpPr>
              <p:nvPr/>
            </p:nvSpPr>
            <p:spPr bwMode="auto">
              <a:xfrm>
                <a:off x="935036" y="4770493"/>
                <a:ext cx="7273925" cy="487308"/>
              </a:xfrm>
              <a:prstGeom prst="rect">
                <a:avLst/>
              </a:prstGeom>
              <a:blipFill>
                <a:blip r:embed="rId4"/>
                <a:stretch>
                  <a:fillRect/>
                </a:stretch>
              </a:blipFill>
              <a:ln>
                <a:noFill/>
              </a:ln>
              <a:effectLst/>
            </p:spPr>
            <p:txBody>
              <a:bodyPr/>
              <a:lstStyle/>
              <a:p>
                <a:r>
                  <a:rPr lang="zh-TW" alt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85800" y="2895600"/>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zh-TW" sz="3200" b="1">
                <a:latin typeface="Arial" charset="0"/>
                <a:ea typeface="新細明體" charset="-120"/>
              </a:rPr>
              <a:t>7.5  FACTOR MODELS AND THE ARBITRAGE PRICING THEORY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Arbitrage Pricing Theory</a:t>
            </a:r>
          </a:p>
        </p:txBody>
      </p:sp>
      <p:sp>
        <p:nvSpPr>
          <p:cNvPr id="32771" name="Rectangle 3"/>
          <p:cNvSpPr>
            <a:spLocks noGrp="1" noChangeArrowheads="1"/>
          </p:cNvSpPr>
          <p:nvPr>
            <p:ph type="body" idx="1"/>
          </p:nvPr>
        </p:nvSpPr>
        <p:spPr>
          <a:xfrm>
            <a:off x="152400" y="936000"/>
            <a:ext cx="8763000" cy="5826125"/>
          </a:xfrm>
        </p:spPr>
        <p:txBody>
          <a:bodyPr lIns="90488" tIns="44450" rIns="90488" bIns="44450"/>
          <a:lstStyle/>
          <a:p>
            <a:pPr eaLnBrk="1" hangingPunct="1">
              <a:lnSpc>
                <a:spcPct val="93000"/>
              </a:lnSpc>
              <a:spcBef>
                <a:spcPts val="100"/>
              </a:spcBef>
              <a:defRPr/>
            </a:pPr>
            <a:r>
              <a:rPr lang="en-US" altLang="zh-TW" sz="3000" dirty="0">
                <a:ea typeface="新細明體" charset="-120"/>
              </a:rPr>
              <a:t>Arbitrage</a:t>
            </a:r>
            <a:r>
              <a:rPr lang="zh-TW" altLang="en-US" sz="3000" dirty="0">
                <a:ea typeface="新細明體" charset="-120"/>
              </a:rPr>
              <a:t> </a:t>
            </a:r>
            <a:r>
              <a:rPr lang="en-US" altLang="zh-TW" sz="3000" dirty="0">
                <a:ea typeface="新細明體" charset="-120"/>
              </a:rPr>
              <a:t>(</a:t>
            </a:r>
            <a:r>
              <a:rPr lang="zh-TW" altLang="en-US" sz="3000" dirty="0">
                <a:ea typeface="新細明體" charset="-120"/>
              </a:rPr>
              <a:t>套利</a:t>
            </a:r>
            <a:r>
              <a:rPr lang="en-US" altLang="zh-TW" sz="3000" dirty="0">
                <a:ea typeface="新細明體" charset="-120"/>
              </a:rPr>
              <a:t>)–Creation of riskless profits by trading relative mispricing among securities</a:t>
            </a:r>
          </a:p>
          <a:p>
            <a:pPr lvl="1" eaLnBrk="1" hangingPunct="1">
              <a:lnSpc>
                <a:spcPct val="93000"/>
              </a:lnSpc>
              <a:spcBef>
                <a:spcPts val="100"/>
              </a:spcBef>
              <a:buFontTx/>
              <a:buNone/>
              <a:defRPr/>
            </a:pPr>
            <a:r>
              <a:rPr lang="en-US" altLang="zh-TW" sz="2600" dirty="0">
                <a:ea typeface="新細明體" charset="-120"/>
              </a:rPr>
              <a:t>1. Constructing a zero-investment portfolio today and earn a profit for certain in the future (see Slide 7-45)</a:t>
            </a:r>
          </a:p>
          <a:p>
            <a:pPr lvl="1" eaLnBrk="1" hangingPunct="1">
              <a:lnSpc>
                <a:spcPct val="93000"/>
              </a:lnSpc>
              <a:spcBef>
                <a:spcPts val="100"/>
              </a:spcBef>
              <a:buFontTx/>
              <a:buNone/>
              <a:defRPr/>
            </a:pPr>
            <a:r>
              <a:rPr lang="en-US" altLang="zh-TW" sz="2600" dirty="0">
                <a:ea typeface="新細明體" charset="-120"/>
              </a:rPr>
              <a:t>2. Or if there is a security priced differently in two markets, a long position in the cheaper market financed by a short position in the more expensive market will lead to a profit as long as the position can be offset each other in the future</a:t>
            </a:r>
          </a:p>
          <a:p>
            <a:pPr eaLnBrk="1" hangingPunct="1">
              <a:lnSpc>
                <a:spcPct val="93000"/>
              </a:lnSpc>
              <a:spcBef>
                <a:spcPts val="100"/>
              </a:spcBef>
              <a:defRPr/>
            </a:pPr>
            <a:r>
              <a:rPr lang="en-US" altLang="zh-TW" sz="3000" dirty="0">
                <a:ea typeface="新細明體" charset="-120"/>
              </a:rPr>
              <a:t>Since there is no risk for arbitrage, an investor creates arbitrarily large positions to obtain large levels of profit</a:t>
            </a:r>
          </a:p>
          <a:p>
            <a:pPr lvl="1" eaLnBrk="1" hangingPunct="1">
              <a:lnSpc>
                <a:spcPct val="93000"/>
              </a:lnSpc>
              <a:spcBef>
                <a:spcPts val="100"/>
              </a:spcBef>
              <a:defRPr/>
            </a:pPr>
            <a:r>
              <a:rPr lang="en-US" altLang="zh-TW" sz="2600" dirty="0">
                <a:ea typeface="新細明體" charset="-120"/>
              </a:rPr>
              <a:t>No arbitrage argument</a:t>
            </a:r>
            <a:r>
              <a:rPr lang="zh-TW" altLang="en-US" sz="2600" dirty="0">
                <a:ea typeface="新細明體" charset="-120"/>
              </a:rPr>
              <a:t> </a:t>
            </a:r>
            <a:r>
              <a:rPr lang="en-US" altLang="zh-TW" sz="2600" dirty="0">
                <a:ea typeface="新細明體" charset="-120"/>
              </a:rPr>
              <a:t>(</a:t>
            </a:r>
            <a:r>
              <a:rPr lang="zh-TW" altLang="en-US" sz="2600" dirty="0">
                <a:ea typeface="新細明體" charset="-120"/>
              </a:rPr>
              <a:t>無套利論點</a:t>
            </a:r>
            <a:r>
              <a:rPr lang="en-US" altLang="zh-TW" sz="2600" dirty="0">
                <a:ea typeface="新細明體" charset="-120"/>
              </a:rPr>
              <a:t>): in efficient markets, profitable arbitrage opportunities will quickly disappear</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Arbitrage Pricing Theory</a:t>
            </a:r>
          </a:p>
        </p:txBody>
      </p:sp>
      <p:sp>
        <p:nvSpPr>
          <p:cNvPr id="32771" name="Rectangle 3"/>
          <p:cNvSpPr>
            <a:spLocks noGrp="1" noChangeArrowheads="1"/>
          </p:cNvSpPr>
          <p:nvPr>
            <p:ph type="body" idx="1"/>
          </p:nvPr>
        </p:nvSpPr>
        <p:spPr>
          <a:xfrm>
            <a:off x="228600" y="914400"/>
            <a:ext cx="8686800" cy="5216525"/>
          </a:xfrm>
        </p:spPr>
        <p:txBody>
          <a:bodyPr lIns="90488" tIns="44450" rIns="90488" bIns="44450"/>
          <a:lstStyle/>
          <a:p>
            <a:pPr eaLnBrk="1" hangingPunct="1">
              <a:spcBef>
                <a:spcPts val="600"/>
              </a:spcBef>
              <a:defRPr/>
            </a:pPr>
            <a:r>
              <a:rPr lang="en-US" altLang="zh-TW" sz="3000" dirty="0">
                <a:ea typeface="新細明體" charset="-120"/>
              </a:rPr>
              <a:t>Example for the first type of arbitrage: if all the following stocks are worth $8 today, are there any arbitrage opportunities?</a:t>
            </a:r>
          </a:p>
          <a:p>
            <a:pPr eaLnBrk="1" hangingPunct="1">
              <a:spcBef>
                <a:spcPts val="600"/>
              </a:spcBef>
              <a:defRPr/>
            </a:pPr>
            <a:endParaRPr lang="en-US" altLang="zh-TW" sz="3000" dirty="0">
              <a:ea typeface="新細明體" charset="-120"/>
            </a:endParaRPr>
          </a:p>
          <a:p>
            <a:pPr eaLnBrk="1" hangingPunct="1">
              <a:spcBef>
                <a:spcPts val="600"/>
              </a:spcBef>
              <a:defRPr/>
            </a:pPr>
            <a:endParaRPr lang="en-US" altLang="zh-TW" sz="3000" dirty="0">
              <a:ea typeface="新細明體" charset="-120"/>
            </a:endParaRPr>
          </a:p>
          <a:p>
            <a:pPr eaLnBrk="1" hangingPunct="1">
              <a:spcBef>
                <a:spcPts val="600"/>
              </a:spcBef>
              <a:defRPr/>
            </a:pPr>
            <a:endParaRPr lang="en-US" altLang="zh-TW" sz="3000" dirty="0">
              <a:ea typeface="新細明體" charset="-120"/>
            </a:endParaRPr>
          </a:p>
          <a:p>
            <a:pPr eaLnBrk="1" hangingPunct="1">
              <a:spcBef>
                <a:spcPts val="600"/>
              </a:spcBef>
              <a:defRPr/>
            </a:pPr>
            <a:r>
              <a:rPr lang="en-US" altLang="zh-TW" sz="3000" dirty="0">
                <a:ea typeface="新細明體" charset="-120"/>
              </a:rPr>
              <a:t>Long (A+B)/2 and short C can create an arbitrage portfolio</a:t>
            </a:r>
          </a:p>
        </p:txBody>
      </p:sp>
      <p:graphicFrame>
        <p:nvGraphicFramePr>
          <p:cNvPr id="6" name="表格 5"/>
          <p:cNvGraphicFramePr>
            <a:graphicFrameLocks noGrp="1"/>
          </p:cNvGraphicFramePr>
          <p:nvPr>
            <p:extLst>
              <p:ext uri="{D42A27DB-BD31-4B8C-83A1-F6EECF244321}">
                <p14:modId xmlns:p14="http://schemas.microsoft.com/office/powerpoint/2010/main" val="378360520"/>
              </p:ext>
            </p:extLst>
          </p:nvPr>
        </p:nvGraphicFramePr>
        <p:xfrm>
          <a:off x="1524000" y="2468563"/>
          <a:ext cx="5943600" cy="1341120"/>
        </p:xfrm>
        <a:graphic>
          <a:graphicData uri="http://schemas.openxmlformats.org/drawingml/2006/table">
            <a:tbl>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Stock</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charset="0"/>
                          <a:ea typeface="新細明體" charset="-120"/>
                        </a:rPr>
                        <a:t>Recession</a:t>
                      </a:r>
                      <a:endParaRPr kumimoji="0" lang="zh-TW" altLang="en-US" sz="1600" b="1" i="0" u="none" strike="noStrike" cap="none" normalizeH="0" baseline="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charset="0"/>
                          <a:ea typeface="新細明體" charset="-120"/>
                        </a:rPr>
                        <a:t>Normal</a:t>
                      </a:r>
                      <a:endParaRPr kumimoji="0" lang="zh-TW" altLang="en-US" sz="1600" b="1" i="0" u="none" strike="noStrike" cap="none" normalizeH="0" baseline="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charset="0"/>
                          <a:ea typeface="新細明體" charset="-120"/>
                        </a:rPr>
                        <a:t>Boom</a:t>
                      </a:r>
                      <a:endParaRPr kumimoji="0" lang="zh-TW" altLang="en-US" sz="1600" b="1" i="0" u="none" strike="noStrike" cap="none" normalizeH="0" baseline="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charset="0"/>
                          <a:ea typeface="新細明體" charset="-12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$12</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$5</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80"/>
                          </a:solidFill>
                          <a:effectLst/>
                          <a:latin typeface="Arial" charset="0"/>
                          <a:ea typeface="新細明體" charset="-120"/>
                        </a:rPr>
                        <a:t>$15</a:t>
                      </a:r>
                      <a:endParaRPr kumimoji="0" lang="zh-TW" altLang="en-US" sz="16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FFFFFF"/>
                          </a:solidFill>
                          <a:effectLst/>
                          <a:latin typeface="Arial" charset="0"/>
                          <a:ea typeface="新細明體" charset="-120"/>
                        </a:rPr>
                        <a:t>B</a:t>
                      </a:r>
                      <a:endParaRPr kumimoji="0" lang="zh-TW" altLang="en-US" sz="1600" b="1" i="0" u="none" strike="noStrike" cap="none" normalizeH="0" baseline="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80"/>
                          </a:solidFill>
                          <a:effectLst/>
                          <a:latin typeface="Arial" charset="0"/>
                          <a:ea typeface="新細明體" charset="-120"/>
                        </a:rPr>
                        <a:t>$4</a:t>
                      </a:r>
                      <a:endParaRPr kumimoji="0" lang="zh-TW" altLang="en-US" sz="16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$13</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$5</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C</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80"/>
                          </a:solidFill>
                          <a:effectLst/>
                          <a:latin typeface="Arial" charset="0"/>
                          <a:ea typeface="新細明體" charset="-120"/>
                        </a:rPr>
                        <a:t>$7</a:t>
                      </a:r>
                      <a:endParaRPr kumimoji="0" lang="zh-TW" altLang="en-US" sz="16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80"/>
                          </a:solidFill>
                          <a:effectLst/>
                          <a:latin typeface="Arial" charset="0"/>
                          <a:ea typeface="新細明體" charset="-120"/>
                        </a:rPr>
                        <a:t>$8</a:t>
                      </a:r>
                      <a:endParaRPr kumimoji="0" lang="zh-TW" altLang="en-US" sz="1600" b="0" i="0" u="none" strike="noStrike" cap="none" normalizeH="0" baseline="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$9</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3"/>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585274692"/>
              </p:ext>
            </p:extLst>
          </p:nvPr>
        </p:nvGraphicFramePr>
        <p:xfrm>
          <a:off x="914400" y="5029200"/>
          <a:ext cx="7315200" cy="1607820"/>
        </p:xfrm>
        <a:graphic>
          <a:graphicData uri="http://schemas.openxmlformats.org/drawingml/2006/table">
            <a:tbl>
              <a:tblPr/>
              <a:tblGrid>
                <a:gridCol w="170688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3576320">
                  <a:extLst>
                    <a:ext uri="{9D8B030D-6E8A-4147-A177-3AD203B41FA5}">
                      <a16:colId xmlns:a16="http://schemas.microsoft.com/office/drawing/2014/main" val="20002"/>
                    </a:ext>
                  </a:extLst>
                </a:gridCol>
              </a:tblGrid>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Portfolio</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Cash flow today</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Final payoff for different scenarios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   Recession    Normal    Boom</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Long (A+B)/2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–$8 </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$8              $9             $10</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D8"/>
                    </a:solidFill>
                  </a:tcPr>
                </a:tc>
                <a:extLst>
                  <a:ext uri="{0D108BD9-81ED-4DB2-BD59-A6C34878D82A}">
                    <a16:rowId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Short C</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$8</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–$7            –$8            –$9</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FFFFFF"/>
                          </a:solidFill>
                          <a:effectLst/>
                          <a:latin typeface="Arial" charset="0"/>
                          <a:ea typeface="新細明體" charset="-120"/>
                        </a:rPr>
                        <a:t>Total</a:t>
                      </a:r>
                      <a:endParaRPr kumimoji="0" lang="zh-TW" altLang="en-US" sz="1600" b="1" i="0" u="none" strike="noStrike" cap="none" normalizeH="0" baseline="0" dirty="0">
                        <a:ln>
                          <a:noFill/>
                        </a:ln>
                        <a:solidFill>
                          <a:srgbClr val="FFFFFF"/>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rgbClr val="000080"/>
                          </a:solidFill>
                          <a:effectLst/>
                          <a:latin typeface="Arial" charset="0"/>
                          <a:ea typeface="新細明體" charset="-120"/>
                        </a:rPr>
                        <a:t>$0</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600" b="0" i="0" u="none" strike="noStrike" cap="none" normalizeH="0" baseline="0" dirty="0">
                          <a:ln>
                            <a:noFill/>
                          </a:ln>
                          <a:solidFill>
                            <a:srgbClr val="000080"/>
                          </a:solidFill>
                          <a:effectLst/>
                          <a:latin typeface="Arial" charset="0"/>
                          <a:ea typeface="新細明體" charset="-120"/>
                        </a:rPr>
                        <a:t>$1              $1              $1</a:t>
                      </a:r>
                      <a:endParaRPr kumimoji="0" lang="zh-TW" altLang="en-US" sz="1600" b="0" i="0" u="none" strike="noStrike" cap="none" normalizeH="0" baseline="0" dirty="0">
                        <a:ln>
                          <a:noFill/>
                        </a:ln>
                        <a:solidFill>
                          <a:srgbClr val="000080"/>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D"/>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Arbitrage Pricing Theory</a:t>
            </a:r>
          </a:p>
        </p:txBody>
      </p:sp>
      <p:sp>
        <p:nvSpPr>
          <p:cNvPr id="32771" name="Rectangle 3"/>
          <p:cNvSpPr>
            <a:spLocks noGrp="1" noChangeArrowheads="1"/>
          </p:cNvSpPr>
          <p:nvPr>
            <p:ph type="body" idx="1"/>
          </p:nvPr>
        </p:nvSpPr>
        <p:spPr>
          <a:xfrm>
            <a:off x="228600" y="914400"/>
            <a:ext cx="8686800" cy="5867400"/>
          </a:xfrm>
        </p:spPr>
        <p:txBody>
          <a:bodyPr lIns="90488" tIns="44450" rIns="90488" bIns="44450"/>
          <a:lstStyle/>
          <a:p>
            <a:pPr eaLnBrk="1" hangingPunct="1">
              <a:lnSpc>
                <a:spcPct val="98000"/>
              </a:lnSpc>
              <a:spcBef>
                <a:spcPts val="300"/>
              </a:spcBef>
              <a:defRPr/>
            </a:pPr>
            <a:r>
              <a:rPr lang="en-US" altLang="zh-TW" sz="3000" dirty="0">
                <a:ea typeface="新細明體" charset="-120"/>
              </a:rPr>
              <a:t>The Arbitrage Pricing Theory (APT, </a:t>
            </a:r>
            <a:r>
              <a:rPr lang="zh-TW" altLang="en-US" sz="3000" dirty="0">
                <a:ea typeface="新細明體" charset="-120"/>
              </a:rPr>
              <a:t>套利評價理論</a:t>
            </a:r>
            <a:r>
              <a:rPr lang="en-US" altLang="zh-TW" sz="3000" dirty="0">
                <a:ea typeface="新細明體" charset="-120"/>
              </a:rPr>
              <a:t>) was introduced by Ross (1976), and it is a theory of risk-return relationship derived from no-arbitrage arguments in large capital markets</a:t>
            </a:r>
          </a:p>
          <a:p>
            <a:pPr lvl="1" eaLnBrk="1" hangingPunct="1">
              <a:lnSpc>
                <a:spcPct val="98000"/>
              </a:lnSpc>
              <a:spcBef>
                <a:spcPts val="300"/>
              </a:spcBef>
              <a:defRPr/>
            </a:pPr>
            <a:r>
              <a:rPr lang="en-US" altLang="zh-TW" sz="2600" dirty="0">
                <a:ea typeface="新細明體" charset="-120"/>
              </a:rPr>
              <a:t>Large capital markets mean that the number of assets in those markets can be arbitrarily large</a:t>
            </a:r>
          </a:p>
          <a:p>
            <a:pPr eaLnBrk="1" hangingPunct="1">
              <a:lnSpc>
                <a:spcPct val="98000"/>
              </a:lnSpc>
              <a:spcBef>
                <a:spcPts val="300"/>
              </a:spcBef>
              <a:defRPr/>
            </a:pPr>
            <a:r>
              <a:rPr lang="en-US" altLang="zh-TW" sz="3000" dirty="0">
                <a:ea typeface="新細明體" charset="-120"/>
              </a:rPr>
              <a:t>Considering any well-diversified (large enough) portfolio such that the firm-specific risk (</a:t>
            </a:r>
            <a:r>
              <a:rPr lang="en-US" altLang="zh-TW" sz="3000" i="1" dirty="0" err="1">
                <a:ea typeface="新細明體" charset="-120"/>
              </a:rPr>
              <a:t>e</a:t>
            </a:r>
            <a:r>
              <a:rPr lang="en-US" altLang="zh-TW" sz="3000" i="1" baseline="-25000" dirty="0" err="1">
                <a:ea typeface="新細明體" charset="-120"/>
              </a:rPr>
              <a:t>P</a:t>
            </a:r>
            <a:r>
              <a:rPr lang="en-US" altLang="zh-TW" sz="3000" dirty="0">
                <a:ea typeface="新細明體" charset="-120"/>
              </a:rPr>
              <a:t>) is negligible, the single-index model implies</a:t>
            </a:r>
          </a:p>
          <a:p>
            <a:pPr eaLnBrk="1" hangingPunct="1">
              <a:lnSpc>
                <a:spcPct val="98000"/>
              </a:lnSpc>
              <a:spcBef>
                <a:spcPts val="300"/>
              </a:spcBef>
              <a:buFont typeface="Wingdings" pitchFamily="2" charset="2"/>
              <a:buNone/>
              <a:defRPr/>
            </a:pPr>
            <a:r>
              <a:rPr lang="en-US" altLang="zh-TW" sz="3000" dirty="0">
                <a:ea typeface="新細明體" charset="-120"/>
              </a:rPr>
              <a:t>                          </a:t>
            </a:r>
            <a:r>
              <a:rPr lang="en-US" altLang="zh-TW" sz="3000" i="1" dirty="0">
                <a:ea typeface="新細明體" charset="-120"/>
              </a:rPr>
              <a:t>R</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α</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β</a:t>
            </a:r>
            <a:r>
              <a:rPr lang="en-US" altLang="zh-TW" sz="3000" i="1" baseline="-25000" dirty="0">
                <a:ea typeface="新細明體" charset="-120"/>
              </a:rPr>
              <a:t>P</a:t>
            </a:r>
            <a:r>
              <a:rPr lang="en-US" altLang="zh-TW" sz="3000" i="1" dirty="0">
                <a:ea typeface="新細明體" charset="-120"/>
              </a:rPr>
              <a:t>R</a:t>
            </a:r>
            <a:r>
              <a:rPr lang="en-US" altLang="zh-TW" sz="3000" i="1" baseline="-25000" dirty="0">
                <a:ea typeface="新細明體" charset="-120"/>
              </a:rPr>
              <a:t>M</a:t>
            </a:r>
          </a:p>
          <a:p>
            <a:pPr eaLnBrk="1" hangingPunct="1">
              <a:lnSpc>
                <a:spcPct val="98000"/>
              </a:lnSpc>
              <a:spcBef>
                <a:spcPts val="300"/>
              </a:spcBef>
              <a:buNone/>
              <a:defRPr/>
            </a:pPr>
            <a:r>
              <a:rPr lang="en-US" altLang="zh-TW" sz="3000" dirty="0">
                <a:ea typeface="新細明體" charset="-120"/>
              </a:rPr>
              <a:t>	where </a:t>
            </a:r>
            <a:r>
              <a:rPr lang="en-US" altLang="zh-TW" sz="3000" i="1" dirty="0">
                <a:ea typeface="新細明體" charset="-120"/>
              </a:rPr>
              <a:t>R</a:t>
            </a:r>
            <a:r>
              <a:rPr lang="en-US" altLang="zh-TW" sz="3000" i="1" baseline="-25000" dirty="0">
                <a:ea typeface="新細明體" charset="-120"/>
              </a:rPr>
              <a:t>P</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P</a:t>
            </a:r>
            <a:r>
              <a:rPr lang="en-US" altLang="zh-TW" sz="3000" i="1" baseline="-25000" dirty="0">
                <a:ea typeface="新細明體" charset="-120"/>
              </a:rPr>
              <a:t> </a:t>
            </a:r>
            <a:r>
              <a:rPr lang="en-US" altLang="zh-TW" sz="3000" dirty="0">
                <a:ea typeface="新細明體" charset="-120"/>
              </a:rPr>
              <a:t>– </a:t>
            </a:r>
            <a:r>
              <a:rPr lang="en-US" altLang="zh-TW" sz="3000" i="1" dirty="0">
                <a:ea typeface="新細明體" charset="-120"/>
              </a:rPr>
              <a:t>r</a:t>
            </a:r>
            <a:r>
              <a:rPr lang="en-US" altLang="zh-TW" sz="3000" i="1" baseline="-25000" dirty="0">
                <a:ea typeface="新細明體" charset="-120"/>
              </a:rPr>
              <a:t>f</a:t>
            </a:r>
            <a:r>
              <a:rPr lang="en-US" altLang="zh-TW" sz="3000" dirty="0">
                <a:ea typeface="新細明體" charset="-120"/>
              </a:rPr>
              <a:t> and </a:t>
            </a:r>
            <a:r>
              <a:rPr lang="en-US" altLang="zh-TW" sz="3000" i="1" dirty="0">
                <a:ea typeface="新細明體" charset="-120"/>
              </a:rPr>
              <a:t>R</a:t>
            </a:r>
            <a:r>
              <a:rPr lang="en-US" altLang="zh-TW" sz="3000" i="1" baseline="-25000" dirty="0">
                <a:ea typeface="新細明體" charset="-120"/>
              </a:rPr>
              <a:t>M</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M</a:t>
            </a:r>
            <a:r>
              <a:rPr lang="en-US" altLang="zh-TW" sz="3000" i="1" baseline="-25000" dirty="0">
                <a:ea typeface="新細明體" charset="-120"/>
              </a:rPr>
              <a:t> </a:t>
            </a:r>
            <a:r>
              <a:rPr lang="en-US" altLang="zh-TW" sz="3000" dirty="0">
                <a:ea typeface="新細明體" charset="-120"/>
              </a:rPr>
              <a:t>– </a:t>
            </a:r>
            <a:r>
              <a:rPr lang="en-US" altLang="zh-TW" sz="3000" i="1" dirty="0">
                <a:ea typeface="新細明體" charset="-120"/>
              </a:rPr>
              <a:t>r</a:t>
            </a:r>
            <a:r>
              <a:rPr lang="en-US" altLang="zh-TW" sz="3000" i="1" baseline="-25000" dirty="0">
                <a:ea typeface="新細明體" charset="-120"/>
              </a:rPr>
              <a:t>f</a:t>
            </a:r>
            <a:r>
              <a:rPr lang="en-US" altLang="zh-TW" sz="3000" dirty="0">
                <a:ea typeface="新細明體" charset="-120"/>
              </a:rPr>
              <a:t> are excess rates of return of the well-diversified portfolio and the market portfolio, respectively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Arbitrage Pricing Theory</a:t>
            </a:r>
          </a:p>
        </p:txBody>
      </p:sp>
      <p:sp>
        <p:nvSpPr>
          <p:cNvPr id="32771" name="Rectangle 3"/>
          <p:cNvSpPr>
            <a:spLocks noGrp="1" noChangeArrowheads="1"/>
          </p:cNvSpPr>
          <p:nvPr>
            <p:ph type="body" idx="1"/>
          </p:nvPr>
        </p:nvSpPr>
        <p:spPr>
          <a:xfrm>
            <a:off x="457200" y="990600"/>
            <a:ext cx="8229600" cy="1524000"/>
          </a:xfrm>
        </p:spPr>
        <p:txBody>
          <a:bodyPr lIns="90488" tIns="44450" rIns="90488" bIns="44450"/>
          <a:lstStyle/>
          <a:p>
            <a:pPr eaLnBrk="1" hangingPunct="1">
              <a:lnSpc>
                <a:spcPct val="95000"/>
              </a:lnSpc>
              <a:spcBef>
                <a:spcPts val="300"/>
              </a:spcBef>
              <a:defRPr/>
            </a:pPr>
            <a:r>
              <a:rPr lang="en-US" altLang="zh-TW" sz="3000" dirty="0">
                <a:ea typeface="新細明體" charset="-120"/>
              </a:rPr>
              <a:t>The APT concludes that only value for alpha that rules out arbitrage opportunities is zero</a:t>
            </a:r>
          </a:p>
          <a:p>
            <a:pPr eaLnBrk="1" hangingPunct="1">
              <a:lnSpc>
                <a:spcPct val="95000"/>
              </a:lnSpc>
              <a:spcBef>
                <a:spcPts val="300"/>
              </a:spcBef>
              <a:defRPr/>
            </a:pPr>
            <a:r>
              <a:rPr lang="en-US" altLang="zh-TW" sz="3000" dirty="0">
                <a:ea typeface="新細明體" charset="-120"/>
              </a:rPr>
              <a:t>The proof is as follows</a:t>
            </a:r>
          </a:p>
        </p:txBody>
      </p:sp>
      <p:graphicFrame>
        <p:nvGraphicFramePr>
          <p:cNvPr id="9218" name="Object 2"/>
          <p:cNvGraphicFramePr>
            <a:graphicFrameLocks noChangeAspect="1"/>
          </p:cNvGraphicFramePr>
          <p:nvPr>
            <p:extLst>
              <p:ext uri="{D42A27DB-BD31-4B8C-83A1-F6EECF244321}">
                <p14:modId xmlns:p14="http://schemas.microsoft.com/office/powerpoint/2010/main" val="2657749801"/>
              </p:ext>
            </p:extLst>
          </p:nvPr>
        </p:nvGraphicFramePr>
        <p:xfrm>
          <a:off x="1524000" y="2438400"/>
          <a:ext cx="6102350" cy="4332288"/>
        </p:xfrm>
        <a:graphic>
          <a:graphicData uri="http://schemas.openxmlformats.org/presentationml/2006/ole">
            <mc:AlternateContent xmlns:mc="http://schemas.openxmlformats.org/markup-compatibility/2006">
              <mc:Choice xmlns:v="urn:schemas-microsoft-com:vml" Requires="v">
                <p:oleObj spid="_x0000_s9678" name="Equation" r:id="rId3" imgW="4063680" imgH="2882880" progId="Equation.DSMT4">
                  <p:embed/>
                </p:oleObj>
              </mc:Choice>
              <mc:Fallback>
                <p:oleObj name="Equation" r:id="rId3" imgW="4063680" imgH="2882880" progId="Equation.DSMT4">
                  <p:embed/>
                  <p:pic>
                    <p:nvPicPr>
                      <p:cNvPr id="0" name="Object 2"/>
                      <p:cNvPicPr>
                        <a:picLocks noChangeAspect="1" noChangeArrowheads="1"/>
                      </p:cNvPicPr>
                      <p:nvPr/>
                    </p:nvPicPr>
                    <p:blipFill>
                      <a:blip r:embed="rId4"/>
                      <a:srcRect/>
                      <a:stretch>
                        <a:fillRect/>
                      </a:stretch>
                    </p:blipFill>
                    <p:spPr bwMode="auto">
                      <a:xfrm>
                        <a:off x="1524000" y="2438400"/>
                        <a:ext cx="6102350" cy="43322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dirty="0">
                <a:ea typeface="新細明體" charset="-120"/>
              </a:rPr>
              <a:t>Arbitrage Pricing Theory</a:t>
            </a:r>
          </a:p>
        </p:txBody>
      </p:sp>
      <p:sp>
        <p:nvSpPr>
          <p:cNvPr id="32771" name="Rectangle 3"/>
          <p:cNvSpPr>
            <a:spLocks noGrp="1" noChangeArrowheads="1"/>
          </p:cNvSpPr>
          <p:nvPr>
            <p:ph type="body" idx="1"/>
          </p:nvPr>
        </p:nvSpPr>
        <p:spPr>
          <a:xfrm>
            <a:off x="228600" y="914400"/>
            <a:ext cx="8686800" cy="5867400"/>
          </a:xfrm>
        </p:spPr>
        <p:txBody>
          <a:bodyPr lIns="90488" tIns="44450" rIns="90488" bIns="44450"/>
          <a:lstStyle/>
          <a:p>
            <a:pPr eaLnBrk="1" hangingPunct="1">
              <a:lnSpc>
                <a:spcPct val="96000"/>
              </a:lnSpc>
              <a:spcBef>
                <a:spcPts val="300"/>
              </a:spcBef>
              <a:defRPr/>
            </a:pPr>
            <a:r>
              <a:rPr lang="en-US" altLang="zh-TW" sz="3000" dirty="0">
                <a:ea typeface="新細明體" charset="-120"/>
              </a:rPr>
              <a:t>For all “well-diversified portfolios”, APT </a:t>
            </a:r>
            <a:r>
              <a:rPr lang="en-US" altLang="zh-TW" sz="2800" dirty="0">
                <a:effectLst/>
                <a:sym typeface="Symbol" panose="05050102010706020507" pitchFamily="18" charset="2"/>
              </a:rPr>
              <a:t> CAPM</a:t>
            </a:r>
            <a:endParaRPr lang="en-US" altLang="zh-TW" sz="3000" dirty="0">
              <a:ea typeface="新細明體" charset="-120"/>
            </a:endParaRPr>
          </a:p>
          <a:p>
            <a:pPr marL="0" indent="0" algn="ctr" eaLnBrk="1" hangingPunct="1">
              <a:lnSpc>
                <a:spcPct val="96000"/>
              </a:lnSpc>
              <a:spcBef>
                <a:spcPts val="300"/>
              </a:spcBef>
              <a:buNone/>
              <a:defRPr/>
            </a:pPr>
            <a:r>
              <a:rPr lang="en-US" altLang="zh-TW" sz="3000" i="1" dirty="0">
                <a:ea typeface="新細明體" charset="-120"/>
              </a:rPr>
              <a:t>R</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β</a:t>
            </a:r>
            <a:r>
              <a:rPr lang="en-US" altLang="zh-TW" sz="3000" i="1" baseline="-25000" dirty="0">
                <a:ea typeface="新細明體" charset="-120"/>
              </a:rPr>
              <a:t>P</a:t>
            </a:r>
            <a:r>
              <a:rPr lang="en-US" altLang="zh-TW" sz="3000" i="1" dirty="0">
                <a:ea typeface="新細明體" charset="-120"/>
              </a:rPr>
              <a:t>R</a:t>
            </a:r>
            <a:r>
              <a:rPr lang="en-US" altLang="zh-TW" sz="3000" i="1" baseline="-25000" dirty="0">
                <a:ea typeface="新細明體" charset="-120"/>
              </a:rPr>
              <a:t>M</a:t>
            </a:r>
            <a:r>
              <a:rPr lang="en-US" altLang="zh-TW" sz="3000" i="1" dirty="0">
                <a:ea typeface="新細明體" charset="-120"/>
              </a:rPr>
              <a:t> </a:t>
            </a:r>
            <a:r>
              <a:rPr lang="en-US" altLang="zh-TW" sz="2800" dirty="0">
                <a:effectLst/>
                <a:sym typeface="Symbol" panose="05050102010706020507" pitchFamily="18" charset="2"/>
              </a:rPr>
              <a:t> </a:t>
            </a:r>
            <a:r>
              <a:rPr lang="en-US" altLang="zh-TW" sz="2800" i="1" dirty="0">
                <a:effectLst/>
                <a:sym typeface="Symbol" panose="05050102010706020507" pitchFamily="18" charset="2"/>
              </a:rPr>
              <a:t>E</a:t>
            </a:r>
            <a:r>
              <a:rPr lang="en-US" altLang="zh-TW" sz="2800" dirty="0">
                <a:effectLst/>
                <a:sym typeface="Symbol" panose="05050102010706020507" pitchFamily="18" charset="2"/>
              </a:rPr>
              <a:t>(</a:t>
            </a:r>
            <a:r>
              <a:rPr lang="en-US" altLang="zh-TW" sz="3000" i="1" dirty="0">
                <a:ea typeface="新細明體" charset="-120"/>
              </a:rPr>
              <a:t>R</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β</a:t>
            </a:r>
            <a:r>
              <a:rPr lang="en-US" altLang="zh-TW" sz="3000" i="1" baseline="-25000" dirty="0">
                <a:ea typeface="新細明體" charset="-120"/>
              </a:rPr>
              <a:t>P</a:t>
            </a:r>
            <a:r>
              <a:rPr lang="en-US" altLang="zh-TW" sz="3000" i="1" dirty="0">
                <a:ea typeface="新細明體" charset="-120"/>
              </a:rPr>
              <a:t>E</a:t>
            </a:r>
            <a:r>
              <a:rPr lang="en-US" altLang="zh-TW" sz="3000" dirty="0">
                <a:ea typeface="新細明體" charset="-120"/>
              </a:rPr>
              <a:t>(</a:t>
            </a:r>
            <a:r>
              <a:rPr lang="en-US" altLang="zh-TW" sz="3000" i="1" dirty="0">
                <a:ea typeface="新細明體" charset="-120"/>
              </a:rPr>
              <a:t>R</a:t>
            </a:r>
            <a:r>
              <a:rPr lang="en-US" altLang="zh-TW" sz="3000" i="1" baseline="-25000" dirty="0">
                <a:ea typeface="新細明體" charset="-120"/>
              </a:rPr>
              <a:t>M</a:t>
            </a:r>
            <a:r>
              <a:rPr lang="en-US" altLang="zh-TW" sz="3000" dirty="0">
                <a:ea typeface="新細明體" charset="-120"/>
              </a:rPr>
              <a:t>)</a:t>
            </a:r>
          </a:p>
          <a:p>
            <a:pPr eaLnBrk="1" hangingPunct="1">
              <a:lnSpc>
                <a:spcPct val="96000"/>
              </a:lnSpc>
              <a:spcBef>
                <a:spcPts val="300"/>
              </a:spcBef>
              <a:defRPr/>
            </a:pPr>
            <a:r>
              <a:rPr lang="en-US" altLang="zh-TW" sz="3000" dirty="0">
                <a:ea typeface="新細明體" charset="-120"/>
              </a:rPr>
              <a:t>The apagoge (</a:t>
            </a:r>
            <a:r>
              <a:rPr lang="zh-TW" altLang="en-US" sz="3000" dirty="0">
                <a:ea typeface="新細明體" charset="-120"/>
              </a:rPr>
              <a:t>反證法</a:t>
            </a:r>
            <a:r>
              <a:rPr lang="en-US" altLang="zh-TW" sz="3000" dirty="0">
                <a:ea typeface="新細明體" charset="-120"/>
              </a:rPr>
              <a:t>)</a:t>
            </a:r>
            <a:r>
              <a:rPr lang="zh-TW" altLang="en-US" sz="3000" dirty="0">
                <a:ea typeface="新細明體" charset="-120"/>
              </a:rPr>
              <a:t> </a:t>
            </a:r>
            <a:r>
              <a:rPr lang="en-US" altLang="zh-TW" sz="3000" dirty="0">
                <a:ea typeface="新細明體" charset="-120"/>
              </a:rPr>
              <a:t>logic for that the APT can be applied to “individual stocks”</a:t>
            </a:r>
          </a:p>
          <a:p>
            <a:pPr lvl="1" eaLnBrk="1" hangingPunct="1">
              <a:lnSpc>
                <a:spcPct val="96000"/>
              </a:lnSpc>
              <a:spcBef>
                <a:spcPts val="300"/>
              </a:spcBef>
              <a:defRPr/>
            </a:pPr>
            <a:r>
              <a:rPr lang="en-US" altLang="zh-TW" sz="2600" dirty="0">
                <a:ea typeface="新細明體" charset="-120"/>
              </a:rPr>
              <a:t>The apagoge proves a thing by showing the impossibility or absurdity (</a:t>
            </a:r>
            <a:r>
              <a:rPr lang="zh-TW" altLang="en-US" sz="2600" dirty="0">
                <a:ea typeface="新細明體" charset="-120"/>
              </a:rPr>
              <a:t>荒謬</a:t>
            </a:r>
            <a:r>
              <a:rPr lang="en-US" altLang="zh-TW" sz="2600" dirty="0">
                <a:ea typeface="新細明體" charset="-120"/>
              </a:rPr>
              <a:t>) of the contrary</a:t>
            </a:r>
          </a:p>
          <a:p>
            <a:pPr lvl="1" eaLnBrk="1" hangingPunct="1">
              <a:lnSpc>
                <a:spcPct val="96000"/>
              </a:lnSpc>
              <a:spcBef>
                <a:spcPts val="300"/>
              </a:spcBef>
              <a:defRPr/>
            </a:pPr>
            <a:r>
              <a:rPr lang="en-US" altLang="zh-TW" sz="2600" dirty="0">
                <a:ea typeface="新細明體" charset="-120"/>
              </a:rPr>
              <a:t>If the expected return-beta relationship (with zero alpha) were violated by many individual securities, it is impossible for all well-diversified portfolios to satisfy the relationship like the CAPM</a:t>
            </a:r>
          </a:p>
          <a:p>
            <a:pPr lvl="1" eaLnBrk="1" hangingPunct="1">
              <a:lnSpc>
                <a:spcPct val="96000"/>
              </a:lnSpc>
              <a:spcBef>
                <a:spcPts val="300"/>
              </a:spcBef>
              <a:defRPr/>
            </a:pPr>
            <a:r>
              <a:rPr lang="en-US" altLang="zh-TW" sz="2600" dirty="0">
                <a:ea typeface="新細明體" charset="-120"/>
              </a:rPr>
              <a:t>So the expected return-beta relationship must hold true almost surely for individual securities</a:t>
            </a:r>
          </a:p>
          <a:p>
            <a:pPr lvl="1" eaLnBrk="1" hangingPunct="1">
              <a:lnSpc>
                <a:spcPct val="96000"/>
              </a:lnSpc>
              <a:spcBef>
                <a:spcPts val="300"/>
              </a:spcBef>
              <a:defRPr/>
            </a:pPr>
            <a:r>
              <a:rPr lang="en-US" altLang="zh-TW" sz="2600" dirty="0">
                <a:ea typeface="新細明體" charset="-120"/>
              </a:rPr>
              <a:t>Thus, with APT, it is allowed for a small portion of individual stocks to be mispriced–not on the SML</a:t>
            </a:r>
            <a:endParaRPr lang="en-US" altLang="zh-TW" sz="3000" dirty="0">
              <a:ea typeface="新細明體" charset="-12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Arbitrage Pricing Theory</a:t>
            </a:r>
          </a:p>
        </p:txBody>
      </p:sp>
      <p:sp>
        <p:nvSpPr>
          <p:cNvPr id="32771" name="Rectangle 3"/>
          <p:cNvSpPr>
            <a:spLocks noGrp="1" noChangeArrowheads="1"/>
          </p:cNvSpPr>
          <p:nvPr>
            <p:ph type="body" idx="1"/>
          </p:nvPr>
        </p:nvSpPr>
        <p:spPr>
          <a:xfrm>
            <a:off x="228600" y="1066800"/>
            <a:ext cx="8686800" cy="5486400"/>
          </a:xfrm>
        </p:spPr>
        <p:txBody>
          <a:bodyPr lIns="90488" tIns="44450" rIns="90488" bIns="44450"/>
          <a:lstStyle/>
          <a:p>
            <a:pPr eaLnBrk="1" hangingPunct="1">
              <a:defRPr/>
            </a:pPr>
            <a:r>
              <a:rPr lang="en-US" altLang="zh-TW" sz="3000" dirty="0">
                <a:ea typeface="新細明體" charset="-120"/>
              </a:rPr>
              <a:t>The APT seems to obtain the same expected return-beta relationship as the CAPM with fewer objectionable assumptions</a:t>
            </a:r>
          </a:p>
          <a:p>
            <a:pPr eaLnBrk="1" hangingPunct="1">
              <a:defRPr/>
            </a:pPr>
            <a:r>
              <a:rPr lang="en-US" altLang="zh-TW" sz="3000" dirty="0">
                <a:ea typeface="新細明體" charset="-120"/>
              </a:rPr>
              <a:t>However, the absence of riskless arbitrage cannot guarantee that, in equilibrium, the expected return-beta relationship will hold for any individual assets and portfolios</a:t>
            </a:r>
          </a:p>
          <a:p>
            <a:pPr eaLnBrk="1" hangingPunct="1">
              <a:defRPr/>
            </a:pPr>
            <a:r>
              <a:rPr lang="en-US" altLang="zh-TW" sz="3000" dirty="0">
                <a:ea typeface="新細明體" charset="-120"/>
              </a:rPr>
              <a:t>In contrast, it is suggested in the CAPM that all individual assets and portfolios in the economy should satisfy the famous expected return-beta relationship </a:t>
            </a:r>
          </a:p>
          <a:p>
            <a:pPr eaLnBrk="1" hangingPunct="1">
              <a:defRPr/>
            </a:pPr>
            <a:endParaRPr lang="en-US" altLang="zh-TW" sz="3000" dirty="0">
              <a:ea typeface="新細明體" charset="-12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14300"/>
            <a:ext cx="9144000" cy="685800"/>
          </a:xfrm>
          <a:noFill/>
        </p:spPr>
        <p:txBody>
          <a:bodyPr lIns="90488" tIns="44450" rIns="90488" bIns="44450" anchor="b"/>
          <a:lstStyle/>
          <a:p>
            <a:pPr eaLnBrk="1" hangingPunct="1"/>
            <a:r>
              <a:rPr lang="en-US" altLang="zh-TW">
                <a:ea typeface="新細明體" charset="-120"/>
              </a:rPr>
              <a:t>Capital Asset Pricing Model (CAPM)</a:t>
            </a:r>
          </a:p>
        </p:txBody>
      </p:sp>
      <p:sp>
        <p:nvSpPr>
          <p:cNvPr id="13315" name="Rectangle 3"/>
          <p:cNvSpPr>
            <a:spLocks noGrp="1" noChangeArrowheads="1"/>
          </p:cNvSpPr>
          <p:nvPr>
            <p:ph type="body" idx="1"/>
          </p:nvPr>
        </p:nvSpPr>
        <p:spPr>
          <a:xfrm>
            <a:off x="381000" y="1066800"/>
            <a:ext cx="8534400" cy="5486400"/>
          </a:xfrm>
        </p:spPr>
        <p:txBody>
          <a:bodyPr lIns="90488" tIns="44450" rIns="90488" bIns="44450"/>
          <a:lstStyle/>
          <a:p>
            <a:pPr eaLnBrk="1" hangingPunct="1">
              <a:lnSpc>
                <a:spcPct val="95000"/>
              </a:lnSpc>
              <a:spcBef>
                <a:spcPts val="100"/>
              </a:spcBef>
              <a:defRPr/>
            </a:pPr>
            <a:r>
              <a:rPr lang="en-US" altLang="zh-TW" sz="3000" dirty="0">
                <a:ea typeface="新細明體" charset="-120"/>
              </a:rPr>
              <a:t>The CAPM is a model that relates the expected required rate of return for any security to its risk as measured by beta</a:t>
            </a:r>
          </a:p>
          <a:p>
            <a:pPr eaLnBrk="1" hangingPunct="1">
              <a:lnSpc>
                <a:spcPct val="95000"/>
              </a:lnSpc>
              <a:spcBef>
                <a:spcPts val="100"/>
              </a:spcBef>
              <a:defRPr/>
            </a:pPr>
            <a:r>
              <a:rPr lang="en-US" altLang="zh-TW" sz="3000" dirty="0">
                <a:ea typeface="新細明體" charset="-120"/>
              </a:rPr>
              <a:t>The expected return-beta relationship in the CAPM is</a:t>
            </a:r>
          </a:p>
          <a:p>
            <a:pPr eaLnBrk="1" hangingPunct="1">
              <a:lnSpc>
                <a:spcPct val="95000"/>
              </a:lnSpc>
              <a:spcBef>
                <a:spcPts val="100"/>
              </a:spcBef>
              <a:buFont typeface="Wingdings" pitchFamily="2" charset="2"/>
              <a:buNone/>
              <a:defRPr/>
            </a:pPr>
            <a:r>
              <a:rPr lang="en-US" altLang="zh-TW" sz="3000" dirty="0">
                <a:ea typeface="新細明體" charset="-120"/>
              </a:rPr>
              <a:t>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i</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dirty="0">
                <a:ea typeface="新細明體" charset="-120"/>
              </a:rPr>
              <a:t> + </a:t>
            </a:r>
            <a:r>
              <a:rPr lang="el-GR" altLang="zh-TW" sz="3000" i="1" dirty="0">
                <a:ea typeface="新細明體" charset="-120"/>
              </a:rPr>
              <a:t>β</a:t>
            </a:r>
            <a:r>
              <a:rPr lang="en-US" altLang="zh-TW" sz="3000" i="1" baseline="-25000" dirty="0" err="1">
                <a:ea typeface="新細明體" charset="-120"/>
              </a:rPr>
              <a:t>i</a:t>
            </a:r>
            <a:r>
              <a:rPr lang="en-US" altLang="zh-TW" sz="3000" dirty="0">
                <a:ea typeface="新細明體" charset="-120"/>
              </a:rPr>
              <a:t> [</a:t>
            </a:r>
            <a:r>
              <a:rPr lang="en-US" altLang="zh-TW" sz="3000" i="1" dirty="0">
                <a:ea typeface="新細明體" charset="-120"/>
              </a:rPr>
              <a:t>E</a:t>
            </a:r>
            <a:r>
              <a:rPr lang="en-US" altLang="zh-TW" sz="3000" dirty="0">
                <a:ea typeface="新細明體" charset="-120"/>
              </a:rPr>
              <a:t>(</a:t>
            </a:r>
            <a:r>
              <a:rPr lang="en-US" altLang="zh-TW" sz="3000" i="1" dirty="0" err="1">
                <a:ea typeface="新細明體" charset="-120"/>
              </a:rPr>
              <a:t>r</a:t>
            </a:r>
            <a:r>
              <a:rPr lang="en-US" altLang="zh-TW" sz="3000" i="1" baseline="-25000" dirty="0" err="1">
                <a:ea typeface="新細明體" charset="-120"/>
              </a:rPr>
              <a:t>M</a:t>
            </a:r>
            <a:r>
              <a:rPr lang="en-US" altLang="zh-TW" sz="3000" dirty="0">
                <a:ea typeface="新細明體" charset="-120"/>
              </a:rPr>
              <a:t>) – </a:t>
            </a:r>
            <a:r>
              <a:rPr lang="en-US" altLang="zh-TW" sz="3000" i="1" dirty="0" err="1">
                <a:ea typeface="新細明體" charset="-120"/>
              </a:rPr>
              <a:t>r</a:t>
            </a:r>
            <a:r>
              <a:rPr lang="en-US" altLang="zh-TW" sz="3000" i="1" baseline="-25000" dirty="0" err="1">
                <a:ea typeface="新細明體" charset="-120"/>
              </a:rPr>
              <a:t>f</a:t>
            </a:r>
            <a:r>
              <a:rPr lang="en-US" altLang="zh-TW" sz="3000" dirty="0">
                <a:ea typeface="新細明體" charset="-120"/>
              </a:rPr>
              <a:t>]</a:t>
            </a:r>
          </a:p>
          <a:p>
            <a:pPr eaLnBrk="1" hangingPunct="1">
              <a:lnSpc>
                <a:spcPct val="95000"/>
              </a:lnSpc>
              <a:spcBef>
                <a:spcPts val="100"/>
              </a:spcBef>
              <a:buClr>
                <a:srgbClr val="86D1EC"/>
              </a:buClr>
              <a:defRPr/>
            </a:pPr>
            <a:r>
              <a:rPr lang="en-US" altLang="zh-TW" sz="3000" dirty="0">
                <a:solidFill>
                  <a:srgbClr val="FFFFFF"/>
                </a:solidFill>
                <a:ea typeface="新細明體" charset="-120"/>
              </a:rPr>
              <a:t>If we know the expected rate of return of a security, the theoretical price of this security can be derived by discounting the cash flows generated from this security at this expected rate of return</a:t>
            </a:r>
            <a:endParaRPr lang="en-US" altLang="zh-TW" sz="3000" dirty="0">
              <a:ea typeface="新細明體" charset="-120"/>
            </a:endParaRPr>
          </a:p>
          <a:p>
            <a:pPr eaLnBrk="1" hangingPunct="1">
              <a:lnSpc>
                <a:spcPct val="95000"/>
              </a:lnSpc>
              <a:spcBef>
                <a:spcPts val="100"/>
              </a:spcBef>
              <a:buClr>
                <a:srgbClr val="86D1EC"/>
              </a:buClr>
              <a:defRPr/>
            </a:pPr>
            <a:r>
              <a:rPr lang="en-US" altLang="zh-TW" sz="3000" dirty="0">
                <a:solidFill>
                  <a:srgbClr val="FFFFFF"/>
                </a:solidFill>
                <a:ea typeface="新細明體" charset="-120"/>
              </a:rPr>
              <a:t>So, this expected return-beta relationship is viewed as a kind of asset pricing model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Multifactor Generalization of the APT</a:t>
            </a:r>
          </a:p>
        </p:txBody>
      </p:sp>
      <p:sp>
        <p:nvSpPr>
          <p:cNvPr id="32771" name="Rectangle 3"/>
          <p:cNvSpPr>
            <a:spLocks noGrp="1" noChangeArrowheads="1"/>
          </p:cNvSpPr>
          <p:nvPr>
            <p:ph type="body" idx="1"/>
          </p:nvPr>
        </p:nvSpPr>
        <p:spPr>
          <a:xfrm>
            <a:off x="152400" y="838200"/>
            <a:ext cx="8915400" cy="5943600"/>
          </a:xfrm>
        </p:spPr>
        <p:txBody>
          <a:bodyPr lIns="90488" tIns="44450" rIns="90488" bIns="44450"/>
          <a:lstStyle/>
          <a:p>
            <a:pPr eaLnBrk="1" hangingPunct="1">
              <a:lnSpc>
                <a:spcPct val="98000"/>
              </a:lnSpc>
              <a:spcBef>
                <a:spcPts val="100"/>
              </a:spcBef>
              <a:defRPr/>
            </a:pPr>
            <a:r>
              <a:rPr lang="en-US" altLang="zh-TW" sz="3000" dirty="0">
                <a:ea typeface="新細明體" charset="-120"/>
              </a:rPr>
              <a:t>Consider any well-diversified portfolio (</a:t>
            </a:r>
            <a:r>
              <a:rPr lang="en-US" altLang="zh-TW" sz="3000" i="1" dirty="0" err="1">
                <a:ea typeface="新細明體" charset="-120"/>
              </a:rPr>
              <a:t>e</a:t>
            </a:r>
            <a:r>
              <a:rPr lang="en-US" altLang="zh-TW" sz="3000" i="1" baseline="-25000" dirty="0" err="1">
                <a:ea typeface="新細明體" charset="-120"/>
              </a:rPr>
              <a:t>P</a:t>
            </a:r>
            <a:r>
              <a:rPr lang="en-US" altLang="zh-TW" sz="3000" dirty="0">
                <a:ea typeface="新細明體" charset="-120"/>
              </a:rPr>
              <a:t> = 0) whose return can be specified as follows according to a two-factor model:</a:t>
            </a:r>
            <a:endParaRPr lang="en-US" altLang="zh-TW" sz="400" dirty="0">
              <a:ea typeface="新細明體" charset="-120"/>
            </a:endParaRPr>
          </a:p>
          <a:p>
            <a:pPr eaLnBrk="1" hangingPunct="1">
              <a:lnSpc>
                <a:spcPct val="98000"/>
              </a:lnSpc>
              <a:spcBef>
                <a:spcPts val="100"/>
              </a:spcBef>
              <a:buFont typeface="Wingdings" pitchFamily="2" charset="2"/>
              <a:buNone/>
              <a:defRPr/>
            </a:pPr>
            <a:r>
              <a:rPr lang="en-US" altLang="zh-TW" sz="3000" i="1" dirty="0">
                <a:ea typeface="新細明體" charset="-120"/>
              </a:rPr>
              <a:t>                R</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α</a:t>
            </a:r>
            <a:r>
              <a:rPr lang="en-US" altLang="zh-TW" sz="3000" i="1" baseline="-25000" dirty="0">
                <a:ea typeface="新細明體" charset="-120"/>
              </a:rPr>
              <a:t>P</a:t>
            </a:r>
            <a:r>
              <a:rPr lang="en-US" altLang="zh-TW" sz="3000" dirty="0">
                <a:ea typeface="新細明體" charset="-120"/>
              </a:rPr>
              <a:t> + </a:t>
            </a:r>
            <a:r>
              <a:rPr lang="el-GR" altLang="zh-TW" sz="3000" i="1" dirty="0">
                <a:ea typeface="新細明體" charset="-120"/>
              </a:rPr>
              <a:t>β</a:t>
            </a:r>
            <a:r>
              <a:rPr lang="en-US" altLang="zh-TW" sz="3000" i="1" baseline="-25000" dirty="0">
                <a:ea typeface="新細明體" charset="-120"/>
              </a:rPr>
              <a:t>P</a:t>
            </a:r>
            <a:r>
              <a:rPr lang="en-US" altLang="zh-TW" sz="3000" baseline="-25000" dirty="0">
                <a:ea typeface="新細明體" charset="-120"/>
              </a:rPr>
              <a:t>1</a:t>
            </a:r>
            <a:r>
              <a:rPr lang="en-US" altLang="zh-TW" sz="3000" i="1" dirty="0">
                <a:ea typeface="新細明體" charset="-120"/>
              </a:rPr>
              <a:t>R</a:t>
            </a:r>
            <a:r>
              <a:rPr lang="en-US" altLang="zh-TW" sz="3000" i="1" baseline="-25000" dirty="0">
                <a:ea typeface="新細明體" charset="-120"/>
              </a:rPr>
              <a:t>M</a:t>
            </a:r>
            <a:r>
              <a:rPr lang="en-US" altLang="zh-TW" sz="3000" baseline="-25000" dirty="0">
                <a:ea typeface="新細明體" charset="-120"/>
              </a:rPr>
              <a:t>1</a:t>
            </a:r>
            <a:r>
              <a:rPr lang="en-US" altLang="zh-TW" sz="3000" dirty="0">
                <a:ea typeface="新細明體" charset="-120"/>
              </a:rPr>
              <a:t> + </a:t>
            </a:r>
            <a:r>
              <a:rPr lang="el-GR" altLang="zh-TW" sz="3000" i="1" dirty="0">
                <a:ea typeface="新細明體" charset="-120"/>
              </a:rPr>
              <a:t>β</a:t>
            </a:r>
            <a:r>
              <a:rPr lang="en-US" altLang="zh-TW" sz="3000" i="1" baseline="-25000" dirty="0">
                <a:ea typeface="新細明體" charset="-120"/>
              </a:rPr>
              <a:t>P</a:t>
            </a:r>
            <a:r>
              <a:rPr lang="en-US" altLang="zh-TW" sz="3000" baseline="-25000" dirty="0">
                <a:ea typeface="新細明體" charset="-120"/>
              </a:rPr>
              <a:t>2</a:t>
            </a:r>
            <a:r>
              <a:rPr lang="en-US" altLang="zh-TW" sz="3000" i="1" dirty="0">
                <a:ea typeface="新細明體" charset="-120"/>
              </a:rPr>
              <a:t>R</a:t>
            </a:r>
            <a:r>
              <a:rPr lang="en-US" altLang="zh-TW" sz="3000" i="1" baseline="-25000" dirty="0">
                <a:ea typeface="新細明體" charset="-120"/>
              </a:rPr>
              <a:t>M</a:t>
            </a:r>
            <a:r>
              <a:rPr lang="en-US" altLang="zh-TW" sz="3000" baseline="-25000" dirty="0">
                <a:ea typeface="新細明體" charset="-120"/>
              </a:rPr>
              <a:t>2</a:t>
            </a:r>
            <a:r>
              <a:rPr lang="en-US" altLang="zh-TW" sz="3000" dirty="0">
                <a:ea typeface="新細明體" charset="-120"/>
              </a:rPr>
              <a:t>,</a:t>
            </a:r>
          </a:p>
          <a:p>
            <a:pPr eaLnBrk="1" hangingPunct="1">
              <a:lnSpc>
                <a:spcPct val="98000"/>
              </a:lnSpc>
              <a:spcBef>
                <a:spcPts val="100"/>
              </a:spcBef>
              <a:buNone/>
              <a:defRPr/>
            </a:pPr>
            <a:r>
              <a:rPr lang="en-US" altLang="zh-TW" sz="3000" dirty="0">
                <a:ea typeface="新細明體" charset="-120"/>
              </a:rPr>
              <a:t>	where </a:t>
            </a:r>
            <a:r>
              <a:rPr lang="en-US" altLang="zh-TW" sz="3000" i="1" dirty="0">
                <a:ea typeface="新細明體" charset="-120"/>
              </a:rPr>
              <a:t>R</a:t>
            </a:r>
            <a:r>
              <a:rPr lang="en-US" altLang="zh-TW" sz="3000" i="1" baseline="-25000" dirty="0">
                <a:ea typeface="新細明體" charset="-120"/>
              </a:rPr>
              <a:t>M</a:t>
            </a:r>
            <a:r>
              <a:rPr lang="en-US" altLang="zh-TW" sz="3000" baseline="-25000" dirty="0">
                <a:ea typeface="新細明體" charset="-120"/>
              </a:rPr>
              <a:t>1</a:t>
            </a:r>
            <a:r>
              <a:rPr lang="en-US" altLang="zh-TW" sz="3000" dirty="0">
                <a:ea typeface="新細明體" charset="-120"/>
              </a:rPr>
              <a:t> and </a:t>
            </a:r>
            <a:r>
              <a:rPr lang="en-US" altLang="zh-TW" sz="3000" i="1" dirty="0">
                <a:ea typeface="新細明體" charset="-120"/>
              </a:rPr>
              <a:t>R</a:t>
            </a:r>
            <a:r>
              <a:rPr lang="en-US" altLang="zh-TW" sz="3000" i="1" baseline="-25000" dirty="0">
                <a:ea typeface="新細明體" charset="-120"/>
              </a:rPr>
              <a:t>M</a:t>
            </a:r>
            <a:r>
              <a:rPr lang="en-US" altLang="zh-TW" sz="3000" baseline="-25000" dirty="0">
                <a:ea typeface="新細明體" charset="-120"/>
              </a:rPr>
              <a:t>2</a:t>
            </a:r>
            <a:r>
              <a:rPr lang="en-US" altLang="zh-TW" sz="3000" dirty="0">
                <a:ea typeface="新細明體" charset="-120"/>
              </a:rPr>
              <a:t> are the excess returns for the first- and second-factor portfolios</a:t>
            </a:r>
          </a:p>
          <a:p>
            <a:pPr lvl="1" eaLnBrk="1" hangingPunct="1">
              <a:lnSpc>
                <a:spcPct val="98000"/>
              </a:lnSpc>
              <a:spcBef>
                <a:spcPts val="100"/>
              </a:spcBef>
              <a:defRPr/>
            </a:pPr>
            <a:r>
              <a:rPr lang="en-US" altLang="zh-TW" sz="2600" dirty="0">
                <a:ea typeface="新細明體" charset="-120"/>
              </a:rPr>
              <a:t>Factor portfolios are well-diversified portfolios designed to track the systematic factors</a:t>
            </a:r>
          </a:p>
          <a:p>
            <a:pPr eaLnBrk="1" hangingPunct="1">
              <a:lnSpc>
                <a:spcPct val="98000"/>
              </a:lnSpc>
              <a:spcBef>
                <a:spcPts val="100"/>
              </a:spcBef>
              <a:defRPr/>
            </a:pPr>
            <a:r>
              <a:rPr lang="en-US" altLang="zh-TW" sz="3000" dirty="0">
                <a:ea typeface="新細明體" charset="-120"/>
              </a:rPr>
              <a:t>Assumptions:</a:t>
            </a:r>
          </a:p>
          <a:p>
            <a:pPr lvl="1" eaLnBrk="1" hangingPunct="1">
              <a:lnSpc>
                <a:spcPct val="98000"/>
              </a:lnSpc>
              <a:spcBef>
                <a:spcPts val="100"/>
              </a:spcBef>
              <a:defRPr/>
            </a:pPr>
            <a:r>
              <a:rPr lang="en-US" altLang="zh-TW" sz="2600" dirty="0">
                <a:ea typeface="新細明體" charset="-120"/>
              </a:rPr>
              <a:t>First factor portfolio with a beta of 1 (0) on the first factor (the other factors) has an excess return </a:t>
            </a:r>
            <a:r>
              <a:rPr lang="en-US" altLang="zh-TW" sz="2400" i="1" dirty="0">
                <a:ea typeface="新細明體" charset="-120"/>
              </a:rPr>
              <a:t>R</a:t>
            </a:r>
            <a:r>
              <a:rPr lang="en-US" altLang="zh-TW" sz="2400" i="1" baseline="-25000" dirty="0">
                <a:ea typeface="新細明體" charset="-120"/>
              </a:rPr>
              <a:t>M</a:t>
            </a:r>
            <a:r>
              <a:rPr lang="en-US" altLang="zh-TW" sz="2400" baseline="-25000" dirty="0">
                <a:ea typeface="新細明體" charset="-120"/>
              </a:rPr>
              <a:t>1</a:t>
            </a:r>
          </a:p>
          <a:p>
            <a:pPr lvl="1" eaLnBrk="1" hangingPunct="1">
              <a:lnSpc>
                <a:spcPct val="98000"/>
              </a:lnSpc>
              <a:spcBef>
                <a:spcPts val="100"/>
              </a:spcBef>
              <a:defRPr/>
            </a:pPr>
            <a:r>
              <a:rPr lang="en-US" altLang="zh-TW" sz="2600" dirty="0">
                <a:ea typeface="新細明體" charset="-120"/>
              </a:rPr>
              <a:t>Second factor portfolio with a beta of 1 (0) on the second factor (the other factors) has an excess return </a:t>
            </a:r>
            <a:r>
              <a:rPr lang="en-US" altLang="zh-TW" sz="2400" i="1" dirty="0">
                <a:ea typeface="新細明體" charset="-120"/>
              </a:rPr>
              <a:t>R</a:t>
            </a:r>
            <a:r>
              <a:rPr lang="en-US" altLang="zh-TW" sz="2400" i="1" baseline="-25000" dirty="0">
                <a:ea typeface="新細明體" charset="-120"/>
              </a:rPr>
              <a:t>M</a:t>
            </a:r>
            <a:r>
              <a:rPr lang="en-US" altLang="zh-TW" sz="2400" baseline="-25000" dirty="0">
                <a:ea typeface="新細明體" charset="-120"/>
              </a:rPr>
              <a:t>2</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990600"/>
            <a:ext cx="8229600" cy="1066800"/>
          </a:xfrm>
        </p:spPr>
        <p:txBody>
          <a:bodyPr lIns="90488" tIns="44450" rIns="90488" bIns="44450"/>
          <a:lstStyle/>
          <a:p>
            <a:pPr eaLnBrk="1" hangingPunct="1">
              <a:defRPr/>
            </a:pPr>
            <a:r>
              <a:rPr lang="en-US" altLang="zh-TW" sz="3000" dirty="0">
                <a:ea typeface="新細明體" charset="-120"/>
              </a:rPr>
              <a:t>The APT proves that only value for alpha that rules out arbitrage opportunities is zero</a:t>
            </a:r>
          </a:p>
        </p:txBody>
      </p:sp>
      <mc:AlternateContent xmlns:mc="http://schemas.openxmlformats.org/markup-compatibility/2006" xmlns:a14="http://schemas.microsoft.com/office/drawing/2010/main">
        <mc:Choice Requires="a14">
          <p:sp>
            <p:nvSpPr>
              <p:cNvPr id="10242" name="Object 2"/>
              <p:cNvSpPr txBox="1"/>
              <p:nvPr/>
            </p:nvSpPr>
            <p:spPr bwMode="auto">
              <a:xfrm>
                <a:off x="936625" y="2065338"/>
                <a:ext cx="7207250" cy="4659312"/>
              </a:xfrm>
              <a:prstGeom prst="rect">
                <a:avLst/>
              </a:prstGeom>
              <a:solidFill>
                <a:schemeClr val="tx2"/>
              </a:solidFill>
              <a:ln>
                <a:noFill/>
              </a:ln>
              <a:effectLst/>
            </p:spPr>
            <p:txBody>
              <a:bodyPr>
                <a:normAutofit fontScale="92500" lnSpcReduction="20000"/>
              </a:bodyPr>
              <a:lstStyle/>
              <a:p>
                <a:pPr>
                  <a:lnSpc>
                    <a:spcPct val="140000"/>
                  </a:lnSpc>
                </a:pPr>
                <a14:m>
                  <m:oMathPara xmlns:m="http://schemas.openxmlformats.org/officeDocument/2006/math">
                    <m:oMathParaPr>
                      <m:jc m:val="left"/>
                    </m:oMathParaPr>
                    <m:oMath xmlns:m="http://schemas.openxmlformats.org/officeDocument/2006/math">
                      <m:r>
                        <m:rPr>
                          <m:nor/>
                        </m:rPr>
                        <a:rPr lang="zh-TW" altLang="en-US" sz="1600" i="0" smtClean="0">
                          <a:solidFill>
                            <a:srgbClr val="000000"/>
                          </a:solidFill>
                          <a:latin typeface="Cambria Math" panose="02040503050406030204" pitchFamily="18" charset="0"/>
                        </a:rPr>
                        <m:t>Constructing</m:t>
                      </m:r>
                      <m:r>
                        <m:rPr>
                          <m:nor/>
                        </m:rPr>
                        <a:rPr lang="zh-TW" altLang="en-US" sz="1600" i="0" smtClean="0">
                          <a:solidFill>
                            <a:srgbClr val="000000"/>
                          </a:solidFill>
                          <a:latin typeface="Cambria Math" panose="02040503050406030204" pitchFamily="18" charset="0"/>
                        </a:rPr>
                        <m:t> </m:t>
                      </m:r>
                      <m:r>
                        <m:rPr>
                          <m:nor/>
                        </m:rPr>
                        <a:rPr lang="zh-TW" altLang="en-US" sz="1600" i="0" smtClean="0">
                          <a:solidFill>
                            <a:srgbClr val="000000"/>
                          </a:solidFill>
                          <a:latin typeface="Cambria Math" panose="02040503050406030204" pitchFamily="18" charset="0"/>
                        </a:rPr>
                        <m:t>another</m:t>
                      </m:r>
                      <m:r>
                        <m:rPr>
                          <m:nor/>
                        </m:rPr>
                        <a:rPr lang="zh-TW" altLang="en-US" sz="1600" i="0" smtClean="0">
                          <a:solidFill>
                            <a:srgbClr val="000000"/>
                          </a:solidFill>
                          <a:latin typeface="Cambria Math" panose="02040503050406030204" pitchFamily="18" charset="0"/>
                        </a:rPr>
                        <m:t> </m:t>
                      </m:r>
                      <m:r>
                        <m:rPr>
                          <m:nor/>
                        </m:rPr>
                        <a:rPr lang="zh-TW" altLang="en-US" sz="1600" i="0" smtClean="0">
                          <a:solidFill>
                            <a:srgbClr val="000000"/>
                          </a:solidFill>
                          <a:latin typeface="Cambria Math" panose="02040503050406030204" pitchFamily="18" charset="0"/>
                        </a:rPr>
                        <m:t>portfolio</m:t>
                      </m:r>
                      <m:r>
                        <m:rPr>
                          <m:nor/>
                        </m:rPr>
                        <a:rPr lang="zh-TW" altLang="en-US" sz="1600" i="0" smtClean="0">
                          <a:solidFill>
                            <a:srgbClr val="000000"/>
                          </a:solidFill>
                          <a:latin typeface="Cambria Math" panose="02040503050406030204" pitchFamily="18" charset="0"/>
                        </a:rPr>
                        <m:t> </m:t>
                      </m:r>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by</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investing</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weight</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first</m:t>
                      </m:r>
                      <m:r>
                        <m:rPr>
                          <m:nor/>
                        </m:rPr>
                        <a:rPr lang="zh-TW" altLang="en-US" sz="1600" i="0">
                          <a:solidFill>
                            <a:srgbClr val="000000"/>
                          </a:solidFill>
                          <a:latin typeface="Cambria Math" panose="02040503050406030204" pitchFamily="18" charset="0"/>
                        </a:rPr>
                        <m:t> </m:t>
                      </m:r>
                    </m:oMath>
                    <m:oMath xmlns:m="http://schemas.openxmlformats.org/officeDocument/2006/math">
                      <m:r>
                        <m:rPr>
                          <m:nor/>
                        </m:rPr>
                        <a:rPr lang="zh-TW" altLang="en-US" sz="1600" i="0">
                          <a:solidFill>
                            <a:srgbClr val="000000"/>
                          </a:solidFill>
                          <a:latin typeface="Cambria Math" panose="02040503050406030204" pitchFamily="18" charset="0"/>
                        </a:rPr>
                        <m:t>factor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portfolio</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weight</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second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factor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portfolio</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weight</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(1−</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risk</m:t>
                      </m:r>
                      <m:r>
                        <m:rPr>
                          <m:nor/>
                        </m:rPr>
                        <a:rPr lang="zh-TW" altLang="en-US" sz="1600" i="0">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free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asset</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then</m:t>
                      </m:r>
                    </m:oMath>
                    <m:oMath xmlns:m="http://schemas.openxmlformats.org/officeDocument/2006/math">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sub>
                      </m:sSub>
                      <m:r>
                        <a:rPr lang="zh-TW" altLang="en-US" sz="1600" i="1">
                          <a:solidFill>
                            <a:srgbClr val="000000"/>
                          </a:solidFill>
                          <a:latin typeface="Cambria Math" panose="02040503050406030204" pitchFamily="18" charset="0"/>
                        </a:rPr>
                        <m:t>=(1−</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oMath>
                    <m:oMath xmlns:m="http://schemas.openxmlformats.org/officeDocument/2006/math">
                      <m:r>
                        <m:rPr>
                          <m:nor/>
                        </m:rPr>
                        <a:rPr lang="zh-TW" altLang="en-US" sz="1600" i="0">
                          <a:solidFill>
                            <a:srgbClr val="000000"/>
                          </a:solidFill>
                          <a:latin typeface="Cambria Math" panose="02040503050406030204" pitchFamily="18" charset="0"/>
                        </a:rPr>
                        <m:t> </m:t>
                      </m:r>
                      <m:r>
                        <m:rPr>
                          <m:nor/>
                        </m:rPr>
                        <a:rPr lang="en-US" altLang="zh-TW" sz="1600" b="0" i="0" smtClean="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        </m:t>
                      </m:r>
                      <m: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0">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en-US" altLang="zh-TW" sz="1600" b="0" i="1" smtClean="0">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oMath>
                    <m:oMath xmlns:m="http://schemas.openxmlformats.org/officeDocument/2006/math">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0">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a:rPr lang="zh-TW" altLang="en-US" sz="1600" i="0">
                          <a:solidFill>
                            <a:srgbClr val="000000"/>
                          </a:solidFill>
                          <a:latin typeface="Cambria Math" panose="02040503050406030204" pitchFamily="18" charset="0"/>
                        </a:rPr>
                        <m:t> </m:t>
                      </m:r>
                    </m:oMath>
                  </m:oMathPara>
                </a14:m>
                <a:endParaRPr lang="en-US" altLang="zh-TW" sz="1600" i="0" dirty="0">
                  <a:solidFill>
                    <a:srgbClr val="000000"/>
                  </a:solidFill>
                  <a:latin typeface="Cambria Math" panose="02040503050406030204" pitchFamily="18" charset="0"/>
                </a:endParaRPr>
              </a:p>
              <a:p>
                <a:pPr>
                  <a:lnSpc>
                    <a:spcPct val="140000"/>
                  </a:lnSpc>
                </a:pPr>
                <a14:m>
                  <m:oMathPara xmlns:m="http://schemas.openxmlformats.org/officeDocument/2006/math">
                    <m:oMathParaPr>
                      <m:jc m:val="left"/>
                    </m:oMathParaPr>
                    <m:oMath xmlns:m="http://schemas.openxmlformats.org/officeDocument/2006/math">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a:rPr lang="zh-TW" altLang="en-US" sz="1600" i="1">
                              <a:solidFill>
                                <a:srgbClr val="000000"/>
                              </a:solidFill>
                              <a:latin typeface="Cambria Math" panose="02040503050406030204" pitchFamily="18" charset="0"/>
                            </a:rPr>
                            <m:t>𝑓</m:t>
                          </m:r>
                        </m:sub>
                      </m:sSub>
                      <m:r>
                        <a:rPr lang="zh-TW" altLang="en-US" sz="1600" i="1">
                          <a:solidFill>
                            <a:srgbClr val="000000"/>
                          </a:solidFill>
                          <a:latin typeface="Cambria Math" panose="02040503050406030204" pitchFamily="18" charset="0"/>
                        </a:rPr>
                        <m:t>)</m:t>
                      </m:r>
                    </m:oMath>
                  </m:oMathPara>
                </a14:m>
                <a:endParaRPr lang="en-US" altLang="zh-TW" sz="1600" i="1" dirty="0">
                  <a:solidFill>
                    <a:srgbClr val="000000"/>
                  </a:solidFill>
                  <a:latin typeface="Cambria Math" panose="02040503050406030204" pitchFamily="18" charset="0"/>
                </a:endParaRPr>
              </a:p>
              <a:p>
                <a:pPr>
                  <a:lnSpc>
                    <a:spcPct val="130000"/>
                  </a:lnSpc>
                </a:pPr>
                <a:br>
                  <a:rPr lang="zh-TW" altLang="en-US" sz="16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zh-TW" altLang="en-US" sz="1600" i="0">
                          <a:solidFill>
                            <a:srgbClr val="000000"/>
                          </a:solidFill>
                          <a:latin typeface="Cambria Math" panose="02040503050406030204" pitchFamily="18" charset="0"/>
                        </a:rPr>
                        <m:t>Next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consider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value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𝑃</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a:rPr lang="zh-TW" altLang="en-US" sz="1600" i="0">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a:rPr lang="zh-TW" altLang="en-US" sz="1600" i="0">
                          <a:solidFill>
                            <a:srgbClr val="000000"/>
                          </a:solidFill>
                          <a:latin typeface="Cambria Math" panose="02040503050406030204" pitchFamily="18" charset="0"/>
                        </a:rPr>
                        <m:t>:</m:t>
                      </m:r>
                    </m:oMath>
                    <m:oMath xmlns:m="http://schemas.openxmlformats.org/officeDocument/2006/math">
                      <m:d>
                        <m:dPr>
                          <m:begChr m:val="{"/>
                          <m:endChr m:val=""/>
                          <m:ctrlPr>
                            <a:rPr lang="zh-TW" altLang="en-US" sz="1600" i="1">
                              <a:solidFill>
                                <a:srgbClr val="000000"/>
                              </a:solidFill>
                              <a:latin typeface="Cambria Math" panose="02040503050406030204" pitchFamily="18" charset="0"/>
                            </a:rPr>
                          </m:ctrlPr>
                        </m:dPr>
                        <m:e>
                          <m:m>
                            <m:mPr>
                              <m:plcHide m:val="on"/>
                              <m:mcs>
                                <m:mc>
                                  <m:mcPr>
                                    <m:count m:val="1"/>
                                    <m:mcJc m:val="center"/>
                                  </m:mcPr>
                                </m:mc>
                              </m:mcs>
                              <m:ctrlPr>
                                <a:rPr lang="zh-TW" altLang="en-US" sz="1600" i="1">
                                  <a:solidFill>
                                    <a:srgbClr val="000000"/>
                                  </a:solidFill>
                                  <a:latin typeface="Cambria Math" panose="02040503050406030204" pitchFamily="18" charset="0"/>
                                </a:rPr>
                              </m:ctrlPr>
                            </m:mPr>
                            <m:mr>
                              <m:e>
                                <m:eqArr>
                                  <m:eqArrPr>
                                    <m:ctrlPr>
                                      <a:rPr lang="zh-TW" altLang="en-US" sz="1600" i="1">
                                        <a:solidFill>
                                          <a:srgbClr val="000000"/>
                                        </a:solidFill>
                                        <a:latin typeface="Cambria Math" panose="02040503050406030204" pitchFamily="18" charset="0"/>
                                      </a:rPr>
                                    </m:ctrlPr>
                                  </m:eqArrPr>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If</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r>
                                      <a:rPr lang="zh-TW" altLang="en-US" sz="1600" i="1">
                                        <a:solidFill>
                                          <a:srgbClr val="000000"/>
                                        </a:solidFill>
                                        <a:latin typeface="Cambria Math" panose="02040503050406030204" pitchFamily="18" charset="0"/>
                                      </a:rPr>
                                      <m:t>&gt;0,</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long</m:t>
                                    </m:r>
                                    <m:r>
                                      <m:rPr>
                                        <m:nor/>
                                      </m:rPr>
                                      <a:rPr lang="zh-TW" altLang="en-US" sz="1600" i="0">
                                        <a:solidFill>
                                          <a:srgbClr val="000000"/>
                                        </a:solidFill>
                                        <a:latin typeface="Cambria Math" panose="02040503050406030204" pitchFamily="18" charset="0"/>
                                      </a:rPr>
                                      <m:t> $1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𝑃</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short</m:t>
                                    </m:r>
                                    <m:r>
                                      <m:rPr>
                                        <m:nor/>
                                      </m:rPr>
                                      <a:rPr lang="zh-TW" altLang="en-US" sz="1600" i="0">
                                        <a:solidFill>
                                          <a:srgbClr val="000000"/>
                                        </a:solidFill>
                                        <a:latin typeface="Cambria Math" panose="02040503050406030204" pitchFamily="18" charset="0"/>
                                      </a:rPr>
                                      <m:t> $1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e>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positions</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are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offset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for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each</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other</m:t>
                                    </m:r>
                                  </m:e>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earn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riskless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positive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rate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return</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r>
                                      <a:rPr lang="zh-TW" altLang="en-US" sz="1600" i="0">
                                        <a:solidFill>
                                          <a:srgbClr val="000000"/>
                                        </a:solidFill>
                                        <a:latin typeface="Cambria Math" panose="02040503050406030204" pitchFamily="18" charset="0"/>
                                      </a:rPr>
                                      <m:t> </m:t>
                                    </m:r>
                                  </m:e>
                                </m:eqArr>
                              </m:e>
                            </m:mr>
                            <m:mr>
                              <m:e>
                                <m:eqArr>
                                  <m:eqArrPr>
                                    <m:ctrlPr>
                                      <a:rPr lang="zh-TW" altLang="en-US" sz="1600" i="1">
                                        <a:solidFill>
                                          <a:srgbClr val="000000"/>
                                        </a:solidFill>
                                        <a:latin typeface="Cambria Math" panose="02040503050406030204" pitchFamily="18" charset="0"/>
                                      </a:rPr>
                                    </m:ctrlPr>
                                  </m:eqArrPr>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If</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r>
                                      <a:rPr lang="zh-TW" altLang="en-US" sz="1600" i="1">
                                        <a:solidFill>
                                          <a:srgbClr val="000000"/>
                                        </a:solidFill>
                                        <a:latin typeface="Cambria Math" panose="02040503050406030204" pitchFamily="18" charset="0"/>
                                      </a:rPr>
                                      <m:t>&lt;0,</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short</m:t>
                                    </m:r>
                                    <m:r>
                                      <m:rPr>
                                        <m:nor/>
                                      </m:rPr>
                                      <a:rPr lang="zh-TW" altLang="en-US" sz="1600" i="0">
                                        <a:solidFill>
                                          <a:srgbClr val="000000"/>
                                        </a:solidFill>
                                        <a:latin typeface="Cambria Math" panose="02040503050406030204" pitchFamily="18" charset="0"/>
                                      </a:rPr>
                                      <m:t> $1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𝑃</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long</m:t>
                                    </m:r>
                                    <m:r>
                                      <m:rPr>
                                        <m:nor/>
                                      </m:rPr>
                                      <a:rPr lang="zh-TW" altLang="en-US" sz="1600" i="0">
                                        <a:solidFill>
                                          <a:srgbClr val="000000"/>
                                        </a:solidFill>
                                        <a:latin typeface="Cambria Math" panose="02040503050406030204" pitchFamily="18" charset="0"/>
                                      </a:rPr>
                                      <m:t> $1 </m:t>
                                    </m:r>
                                    <m:r>
                                      <m:rPr>
                                        <m:nor/>
                                      </m:rPr>
                                      <a:rPr lang="zh-TW" altLang="en-US" sz="1600" i="0">
                                        <a:solidFill>
                                          <a:srgbClr val="000000"/>
                                        </a:solidFill>
                                        <a:latin typeface="Cambria Math" panose="02040503050406030204" pitchFamily="18" charset="0"/>
                                      </a:rPr>
                                      <m:t>in</m:t>
                                    </m:r>
                                    <m:r>
                                      <m:rPr>
                                        <m:nor/>
                                      </m:rPr>
                                      <a:rPr lang="zh-TW" altLang="en-US" sz="1600" i="0">
                                        <a:solidFill>
                                          <a:srgbClr val="000000"/>
                                        </a:solidFill>
                                        <a:latin typeface="Cambria Math" panose="02040503050406030204" pitchFamily="18" charset="0"/>
                                      </a:rPr>
                                      <m:t> </m:t>
                                    </m:r>
                                    <m:sSup>
                                      <m:sSupPr>
                                        <m:ctrlPr>
                                          <a:rPr lang="zh-TW" altLang="en-US" sz="1600" i="1">
                                            <a:solidFill>
                                              <a:srgbClr val="000000"/>
                                            </a:solidFill>
                                            <a:latin typeface="Cambria Math" panose="02040503050406030204" pitchFamily="18" charset="0"/>
                                          </a:rPr>
                                        </m:ctrlPr>
                                      </m:sSupPr>
                                      <m:e>
                                        <m:r>
                                          <a:rPr lang="zh-TW" altLang="en-US" sz="1600" i="1">
                                            <a:solidFill>
                                              <a:srgbClr val="000000"/>
                                            </a:solidFill>
                                            <a:latin typeface="Cambria Math" panose="02040503050406030204" pitchFamily="18" charset="0"/>
                                          </a:rPr>
                                          <m:t>𝑃</m:t>
                                        </m:r>
                                      </m:e>
                                      <m:sup>
                                        <m:r>
                                          <a:rPr lang="zh-TW" altLang="en-US" sz="1600" i="1">
                                            <a:solidFill>
                                              <a:srgbClr val="000000"/>
                                            </a:solidFill>
                                            <a:latin typeface="Cambria Math" panose="02040503050406030204" pitchFamily="18" charset="0"/>
                                          </a:rPr>
                                          <m:t>′</m:t>
                                        </m:r>
                                      </m:sup>
                                    </m:sSup>
                                  </m:e>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the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positions</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1</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1</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and</m:t>
                                    </m:r>
                                    <m:r>
                                      <m:rPr>
                                        <m:nor/>
                                      </m:rPr>
                                      <a:rPr lang="zh-TW" altLang="en-US" sz="1600" i="0">
                                        <a:solidFill>
                                          <a:srgbClr val="000000"/>
                                        </a:solidFill>
                                        <a:latin typeface="Cambria Math" panose="02040503050406030204" pitchFamily="18" charset="0"/>
                                      </a:rPr>
                                      <m:t> </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𝛽</m:t>
                                        </m:r>
                                      </m:e>
                                      <m:sub>
                                        <m:r>
                                          <a:rPr lang="zh-TW" altLang="en-US" sz="1600" i="1">
                                            <a:solidFill>
                                              <a:srgbClr val="000000"/>
                                            </a:solidFill>
                                            <a:latin typeface="Cambria Math" panose="02040503050406030204" pitchFamily="18" charset="0"/>
                                          </a:rPr>
                                          <m:t>𝑃</m:t>
                                        </m:r>
                                        <m:r>
                                          <a:rPr lang="zh-TW" altLang="en-US" sz="1600" i="1">
                                            <a:solidFill>
                                              <a:srgbClr val="000000"/>
                                            </a:solidFill>
                                            <a:latin typeface="Cambria Math" panose="02040503050406030204" pitchFamily="18" charset="0"/>
                                          </a:rPr>
                                          <m:t>2</m:t>
                                        </m:r>
                                      </m:sub>
                                    </m:sSub>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𝑅</m:t>
                                        </m:r>
                                      </m:e>
                                      <m:sub>
                                        <m:r>
                                          <a:rPr lang="zh-TW" altLang="en-US" sz="1600" i="1">
                                            <a:solidFill>
                                              <a:srgbClr val="000000"/>
                                            </a:solidFill>
                                            <a:latin typeface="Cambria Math" panose="02040503050406030204" pitchFamily="18" charset="0"/>
                                          </a:rPr>
                                          <m:t>𝑀</m:t>
                                        </m:r>
                                        <m:r>
                                          <a:rPr lang="zh-TW" altLang="en-US" sz="1600" i="1">
                                            <a:solidFill>
                                              <a:srgbClr val="000000"/>
                                            </a:solidFill>
                                            <a:latin typeface="Cambria Math" panose="02040503050406030204" pitchFamily="18" charset="0"/>
                                          </a:rPr>
                                          <m:t>2</m:t>
                                        </m:r>
                                      </m:sub>
                                    </m:sSub>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are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offset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for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each</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other</m:t>
                                    </m:r>
                                  </m:e>
                                  <m:e>
                                    <m:r>
                                      <a:rPr lang="zh-TW" altLang="en-US" sz="1600" i="1">
                                        <a:solidFill>
                                          <a:srgbClr val="000000"/>
                                        </a:solidFill>
                                        <a:latin typeface="Cambria Math" panose="02040503050406030204" pitchFamily="18" charset="0"/>
                                      </a:rPr>
                                      <m:t>&amp;</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earn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riskless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positive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rate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return</m:t>
                                    </m:r>
                                    <m:r>
                                      <m:rPr>
                                        <m:nor/>
                                      </m:rPr>
                                      <a:rPr lang="zh-TW" altLang="en-US" sz="1600" i="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𝛼</m:t>
                                        </m:r>
                                      </m:e>
                                      <m:sub>
                                        <m:r>
                                          <a:rPr lang="zh-TW" altLang="en-US" sz="1600" i="1">
                                            <a:solidFill>
                                              <a:srgbClr val="000000"/>
                                            </a:solidFill>
                                            <a:latin typeface="Cambria Math" panose="02040503050406030204" pitchFamily="18" charset="0"/>
                                          </a:rPr>
                                          <m:t>𝑃</m:t>
                                        </m:r>
                                      </m:sub>
                                    </m:sSub>
                                  </m:e>
                                </m:eqArr>
                              </m:e>
                            </m:mr>
                          </m:m>
                        </m:e>
                      </m:d>
                    </m:oMath>
                  </m:oMathPara>
                </a14:m>
                <a:endParaRPr lang="zh-TW" altLang="en-US" sz="1600" dirty="0"/>
              </a:p>
            </p:txBody>
          </p:sp>
        </mc:Choice>
        <mc:Fallback xmlns="">
          <p:sp>
            <p:nvSpPr>
              <p:cNvPr id="10242" name="Object 2"/>
              <p:cNvSpPr txBox="1">
                <a:spLocks noRot="1" noChangeAspect="1" noMove="1" noResize="1" noEditPoints="1" noAdjustHandles="1" noChangeArrowheads="1" noChangeShapeType="1" noTextEdit="1"/>
              </p:cNvSpPr>
              <p:nvPr/>
            </p:nvSpPr>
            <p:spPr bwMode="auto">
              <a:xfrm>
                <a:off x="936625" y="2065338"/>
                <a:ext cx="7207250" cy="4659312"/>
              </a:xfrm>
              <a:prstGeom prst="rect">
                <a:avLst/>
              </a:prstGeom>
              <a:blipFill>
                <a:blip r:embed="rId2"/>
                <a:stretch>
                  <a:fillRect/>
                </a:stretch>
              </a:blipFill>
              <a:ln>
                <a:noFill/>
              </a:ln>
              <a:effectLst/>
            </p:spPr>
            <p:txBody>
              <a:bodyPr/>
              <a:lstStyle/>
              <a:p>
                <a:r>
                  <a:rPr lang="zh-TW" altLang="en-US">
                    <a:noFill/>
                  </a:rPr>
                  <a:t> </a:t>
                </a:r>
              </a:p>
            </p:txBody>
          </p:sp>
        </mc:Fallback>
      </mc:AlternateContent>
      <p:sp>
        <p:nvSpPr>
          <p:cNvPr id="10244"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Multifactor Generalization of the APT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38100"/>
            <a:ext cx="9144000" cy="762000"/>
          </a:xfrm>
          <a:noFill/>
        </p:spPr>
        <p:txBody>
          <a:bodyPr lIns="90488" tIns="44450" rIns="90488" bIns="44450" anchor="b"/>
          <a:lstStyle/>
          <a:p>
            <a:pPr eaLnBrk="1" hangingPunct="1"/>
            <a:r>
              <a:rPr lang="en-US" altLang="zh-TW">
                <a:ea typeface="新細明體" charset="-120"/>
              </a:rPr>
              <a:t>Multifactor Generalization of the APT</a:t>
            </a:r>
          </a:p>
        </p:txBody>
      </p:sp>
      <p:sp>
        <p:nvSpPr>
          <p:cNvPr id="32771" name="Rectangle 3"/>
          <p:cNvSpPr>
            <a:spLocks noGrp="1" noChangeArrowheads="1"/>
          </p:cNvSpPr>
          <p:nvPr>
            <p:ph type="body" idx="1"/>
          </p:nvPr>
        </p:nvSpPr>
        <p:spPr>
          <a:xfrm>
            <a:off x="228600" y="990600"/>
            <a:ext cx="8686800" cy="1524000"/>
          </a:xfrm>
        </p:spPr>
        <p:txBody>
          <a:bodyPr lIns="90488" tIns="44450" rIns="90488" bIns="44450"/>
          <a:lstStyle/>
          <a:p>
            <a:pPr eaLnBrk="1" hangingPunct="1">
              <a:defRPr/>
            </a:pPr>
            <a:r>
              <a:rPr lang="en-US" altLang="zh-TW" sz="3000" dirty="0">
                <a:ea typeface="新細明體" charset="-120"/>
              </a:rPr>
              <a:t>Another way to explain that it does not need to calculate the excess return for </a:t>
            </a:r>
            <a:r>
              <a:rPr lang="en-US" altLang="zh-TW" sz="3000" i="1" dirty="0" err="1">
                <a:ea typeface="新細明體" charset="-120"/>
              </a:rPr>
              <a:t>r</a:t>
            </a:r>
            <a:r>
              <a:rPr lang="en-US" altLang="zh-TW" sz="3000" baseline="-25000" dirty="0" err="1">
                <a:ea typeface="新細明體" charset="-120"/>
              </a:rPr>
              <a:t>SMB</a:t>
            </a:r>
            <a:r>
              <a:rPr lang="en-US" altLang="zh-TW" sz="3000" dirty="0">
                <a:ea typeface="新細明體" charset="-120"/>
              </a:rPr>
              <a:t> and </a:t>
            </a:r>
            <a:r>
              <a:rPr lang="en-US" altLang="zh-TW" sz="3000" i="1" dirty="0" err="1">
                <a:ea typeface="新細明體" charset="-120"/>
              </a:rPr>
              <a:t>r</a:t>
            </a:r>
            <a:r>
              <a:rPr lang="en-US" altLang="zh-TW" sz="3000" baseline="-25000" dirty="0" err="1">
                <a:ea typeface="新細明體" charset="-120"/>
              </a:rPr>
              <a:t>HML</a:t>
            </a:r>
            <a:endParaRPr lang="en-US" altLang="zh-TW" sz="3000" baseline="-25000" dirty="0">
              <a:ea typeface="新細明體" charset="-120"/>
            </a:endParaRPr>
          </a:p>
        </p:txBody>
      </p:sp>
      <p:graphicFrame>
        <p:nvGraphicFramePr>
          <p:cNvPr id="11266" name="Object 2"/>
          <p:cNvGraphicFramePr>
            <a:graphicFrameLocks noChangeAspect="1"/>
          </p:cNvGraphicFramePr>
          <p:nvPr>
            <p:extLst>
              <p:ext uri="{D42A27DB-BD31-4B8C-83A1-F6EECF244321}">
                <p14:modId xmlns:p14="http://schemas.microsoft.com/office/powerpoint/2010/main" val="2403125464"/>
              </p:ext>
            </p:extLst>
          </p:nvPr>
        </p:nvGraphicFramePr>
        <p:xfrm>
          <a:off x="412750" y="2128838"/>
          <a:ext cx="8197850" cy="4576762"/>
        </p:xfrm>
        <a:graphic>
          <a:graphicData uri="http://schemas.openxmlformats.org/presentationml/2006/ole">
            <mc:AlternateContent xmlns:mc="http://schemas.openxmlformats.org/markup-compatibility/2006">
              <mc:Choice xmlns:v="urn:schemas-microsoft-com:vml" Requires="v">
                <p:oleObj spid="_x0000_s11726" name="Equation" r:id="rId3" imgW="5460840" imgH="3047760" progId="Equation.DSMT4">
                  <p:embed/>
                </p:oleObj>
              </mc:Choice>
              <mc:Fallback>
                <p:oleObj name="Equation" r:id="rId3" imgW="5460840" imgH="3047760" progId="Equation.DSMT4">
                  <p:embed/>
                  <p:pic>
                    <p:nvPicPr>
                      <p:cNvPr id="0" name="Object 2"/>
                      <p:cNvPicPr>
                        <a:picLocks noChangeAspect="1" noChangeArrowheads="1"/>
                      </p:cNvPicPr>
                      <p:nvPr/>
                    </p:nvPicPr>
                    <p:blipFill>
                      <a:blip r:embed="rId4"/>
                      <a:srcRect/>
                      <a:stretch>
                        <a:fillRect/>
                      </a:stretch>
                    </p:blipFill>
                    <p:spPr bwMode="auto">
                      <a:xfrm>
                        <a:off x="412750" y="2128838"/>
                        <a:ext cx="8197850" cy="45767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57150"/>
            <a:ext cx="9144000" cy="762000"/>
          </a:xfrm>
          <a:noFill/>
        </p:spPr>
        <p:txBody>
          <a:bodyPr lIns="90488" tIns="44450" rIns="90488" bIns="44450" anchor="b"/>
          <a:lstStyle/>
          <a:p>
            <a:pPr eaLnBrk="1" hangingPunct="1"/>
            <a:r>
              <a:rPr lang="en-US" altLang="zh-TW">
                <a:ea typeface="新細明體" charset="-120"/>
              </a:rPr>
              <a:t>Assumptions for CAPM</a:t>
            </a:r>
          </a:p>
        </p:txBody>
      </p:sp>
      <p:sp>
        <p:nvSpPr>
          <p:cNvPr id="16387" name="Rectangle 3"/>
          <p:cNvSpPr>
            <a:spLocks noGrp="1" noChangeArrowheads="1"/>
          </p:cNvSpPr>
          <p:nvPr>
            <p:ph type="body" idx="1"/>
          </p:nvPr>
        </p:nvSpPr>
        <p:spPr>
          <a:xfrm>
            <a:off x="381000" y="990600"/>
            <a:ext cx="8458200" cy="5029200"/>
          </a:xfrm>
        </p:spPr>
        <p:txBody>
          <a:bodyPr lIns="90488" tIns="44450" rIns="90488" bIns="44450"/>
          <a:lstStyle/>
          <a:p>
            <a:pPr eaLnBrk="1" hangingPunct="1">
              <a:spcBef>
                <a:spcPts val="500"/>
              </a:spcBef>
              <a:defRPr/>
            </a:pPr>
            <a:r>
              <a:rPr lang="en-US" altLang="zh-TW" sz="3000" dirty="0">
                <a:ea typeface="新細明體" charset="-120"/>
              </a:rPr>
              <a:t>Single-period investment horizon</a:t>
            </a:r>
          </a:p>
          <a:p>
            <a:pPr eaLnBrk="1" hangingPunct="1">
              <a:spcBef>
                <a:spcPts val="500"/>
              </a:spcBef>
              <a:defRPr/>
            </a:pPr>
            <a:r>
              <a:rPr lang="en-US" altLang="zh-TW" sz="3000" dirty="0">
                <a:ea typeface="新細明體" charset="-120"/>
              </a:rPr>
              <a:t>Investors can invest in (short sell) the universal set of publicly traded financial assets</a:t>
            </a:r>
          </a:p>
          <a:p>
            <a:pPr eaLnBrk="1" hangingPunct="1">
              <a:spcBef>
                <a:spcPts val="500"/>
              </a:spcBef>
              <a:defRPr/>
            </a:pPr>
            <a:r>
              <a:rPr lang="en-US" altLang="zh-TW" sz="3000" dirty="0">
                <a:ea typeface="新細明體" charset="-120"/>
              </a:rPr>
              <a:t>Investors can borrow or lend at the risk-free rate unlimitedly </a:t>
            </a:r>
          </a:p>
          <a:p>
            <a:pPr eaLnBrk="1" hangingPunct="1">
              <a:spcBef>
                <a:spcPts val="500"/>
              </a:spcBef>
              <a:defRPr/>
            </a:pPr>
            <a:r>
              <a:rPr lang="en-US" altLang="zh-TW" sz="3000" dirty="0">
                <a:ea typeface="新細明體" charset="-120"/>
              </a:rPr>
              <a:t>No taxes and transaction costs</a:t>
            </a:r>
          </a:p>
          <a:p>
            <a:pPr eaLnBrk="1" hangingPunct="1">
              <a:spcBef>
                <a:spcPts val="500"/>
              </a:spcBef>
              <a:defRPr/>
            </a:pPr>
            <a:r>
              <a:rPr lang="en-US" altLang="zh-TW" sz="3000" dirty="0">
                <a:ea typeface="新細明體" charset="-120"/>
              </a:rPr>
              <a:t>Information is costless and available to all investors</a:t>
            </a:r>
          </a:p>
          <a:p>
            <a:pPr eaLnBrk="1" hangingPunct="1">
              <a:spcBef>
                <a:spcPts val="500"/>
              </a:spcBef>
              <a:defRPr/>
            </a:pPr>
            <a:r>
              <a:rPr lang="en-US" altLang="zh-TW" sz="3000" dirty="0">
                <a:ea typeface="新細明體" charset="-120"/>
              </a:rPr>
              <a:t>Assumptions associated with investors</a:t>
            </a:r>
          </a:p>
          <a:p>
            <a:pPr lvl="1" eaLnBrk="1" hangingPunct="1">
              <a:spcBef>
                <a:spcPts val="500"/>
              </a:spcBef>
              <a:defRPr/>
            </a:pPr>
            <a:r>
              <a:rPr lang="en-US" altLang="zh-TW" sz="2600" dirty="0">
                <a:ea typeface="新細明體" charset="-120"/>
              </a:rPr>
              <a:t>Investors are price takers (there is no sufficiently wealthy investor such that his will or behavior can influence the whole market and thus security prices)</a:t>
            </a:r>
          </a:p>
          <a:p>
            <a:pPr lvl="1" eaLnBrk="1" hangingPunct="1">
              <a:spcBef>
                <a:spcPts val="500"/>
              </a:spcBef>
              <a:defRPr/>
            </a:pPr>
            <a:endParaRPr lang="en-US" altLang="zh-TW" sz="3000" dirty="0">
              <a:ea typeface="新細明體" charset="-120"/>
            </a:endParaRPr>
          </a:p>
          <a:p>
            <a:pPr eaLnBrk="1" hangingPunct="1">
              <a:spcBef>
                <a:spcPts val="500"/>
              </a:spcBef>
              <a:defRPr/>
            </a:pPr>
            <a:endParaRPr lang="en-US" altLang="zh-TW" sz="3000" dirty="0">
              <a:ea typeface="新細明體" charset="-12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762000"/>
          </a:xfrm>
          <a:noFill/>
        </p:spPr>
        <p:txBody>
          <a:bodyPr lIns="90488" tIns="44450" rIns="90488" bIns="44450" anchor="b"/>
          <a:lstStyle/>
          <a:p>
            <a:pPr eaLnBrk="1" hangingPunct="1"/>
            <a:r>
              <a:rPr lang="en-US" altLang="zh-TW" dirty="0">
                <a:ea typeface="新細明體" charset="-120"/>
              </a:rPr>
              <a:t>Assumptions for CAPM</a:t>
            </a:r>
          </a:p>
        </p:txBody>
      </p:sp>
      <p:sp>
        <p:nvSpPr>
          <p:cNvPr id="17411" name="Rectangle 3"/>
          <p:cNvSpPr>
            <a:spLocks noGrp="1" noChangeArrowheads="1"/>
          </p:cNvSpPr>
          <p:nvPr>
            <p:ph type="body" idx="1"/>
          </p:nvPr>
        </p:nvSpPr>
        <p:spPr>
          <a:xfrm>
            <a:off x="381000" y="1066800"/>
            <a:ext cx="8458200" cy="3581400"/>
          </a:xfrm>
        </p:spPr>
        <p:txBody>
          <a:bodyPr lIns="90488" tIns="44450" rIns="90488" bIns="44450"/>
          <a:lstStyle/>
          <a:p>
            <a:pPr lvl="1" eaLnBrk="1" hangingPunct="1">
              <a:defRPr/>
            </a:pPr>
            <a:r>
              <a:rPr lang="en-US" altLang="zh-TW" sz="2600" dirty="0">
                <a:ea typeface="新細明體" charset="-120"/>
              </a:rPr>
              <a:t>All investors have the homogeneous (</a:t>
            </a:r>
            <a:r>
              <a:rPr lang="zh-TW" altLang="en-US" sz="2600" dirty="0">
                <a:ea typeface="新細明體" charset="-120"/>
              </a:rPr>
              <a:t>同質的</a:t>
            </a:r>
            <a:r>
              <a:rPr lang="en-US" altLang="zh-TW" sz="2600" dirty="0">
                <a:ea typeface="新細明體" charset="-120"/>
              </a:rPr>
              <a:t>)</a:t>
            </a:r>
            <a:r>
              <a:rPr lang="zh-TW" altLang="en-US" sz="2600" dirty="0">
                <a:ea typeface="新細明體" charset="-120"/>
              </a:rPr>
              <a:t> </a:t>
            </a:r>
            <a:r>
              <a:rPr lang="en-US" altLang="zh-TW" sz="2600" dirty="0">
                <a:ea typeface="新細明體" charset="-120"/>
              </a:rPr>
              <a:t>expectations about the expected values, variances, and correlations of security returns</a:t>
            </a:r>
          </a:p>
          <a:p>
            <a:pPr lvl="1" eaLnBrk="1" hangingPunct="1">
              <a:defRPr/>
            </a:pPr>
            <a:r>
              <a:rPr lang="en-US" altLang="zh-TW" sz="2600" dirty="0">
                <a:ea typeface="新細明體" charset="-120"/>
              </a:rPr>
              <a:t>All investors attempt to construct efficient frontier portfolios, i.e., they are rational mean-variance optimizers</a:t>
            </a:r>
          </a:p>
          <a:p>
            <a:pPr marL="534988" lvl="1" indent="-77788" eaLnBrk="1" hangingPunct="1">
              <a:buFontTx/>
              <a:buNone/>
              <a:defRPr/>
            </a:pPr>
            <a:r>
              <a:rPr lang="en-US" altLang="zh-TW" sz="2600" dirty="0">
                <a:ea typeface="新細明體" charset="-120"/>
              </a:rPr>
              <a:t>(Investors are all very similar except their initial wealth and their degree of risk aversion)</a:t>
            </a:r>
          </a:p>
        </p:txBody>
      </p:sp>
      <p:sp>
        <p:nvSpPr>
          <p:cNvPr id="21508" name="文字方塊 3"/>
          <p:cNvSpPr txBox="1">
            <a:spLocks noChangeArrowheads="1"/>
          </p:cNvSpPr>
          <p:nvPr/>
        </p:nvSpPr>
        <p:spPr bwMode="auto">
          <a:xfrm>
            <a:off x="457200" y="4800600"/>
            <a:ext cx="8382000" cy="1784350"/>
          </a:xfrm>
          <a:prstGeom prst="rect">
            <a:avLst/>
          </a:prstGeom>
          <a:noFill/>
          <a:ln w="9525">
            <a:noFill/>
            <a:miter lim="800000"/>
            <a:headEnd/>
            <a:tailEnd/>
          </a:ln>
        </p:spPr>
        <p:txBody>
          <a:bodyPr>
            <a:spAutoFit/>
          </a:bodyPr>
          <a:lstStyle/>
          <a:p>
            <a:pPr marL="265113" indent="-265113">
              <a:defRPr/>
            </a:pPr>
            <a:r>
              <a:rPr lang="en-US" altLang="zh-TW" sz="2200" dirty="0">
                <a:latin typeface="+mn-lt"/>
                <a:ea typeface="新細明體" charset="-120"/>
              </a:rPr>
              <a:t>※ Actually, in this simplified economy, we can derive abundant results, like the composition of the market portfolio, the risk premium of the market portfolio, the relationship between the risk premiums of any risky asset and the market portfolio</a:t>
            </a:r>
            <a:r>
              <a:rPr lang="zh-TW" altLang="en-US" sz="2200" dirty="0">
                <a:latin typeface="+mn-lt"/>
                <a:ea typeface="新細明體" charset="-120"/>
              </a:rPr>
              <a:t> </a:t>
            </a:r>
            <a:r>
              <a:rPr lang="en-US" altLang="zh-TW" sz="2200" dirty="0">
                <a:latin typeface="+mn-lt"/>
                <a:ea typeface="新細明體" charset="-120"/>
              </a:rPr>
              <a:t>(CAPM), etc</a:t>
            </a:r>
            <a:endParaRPr lang="zh-TW" altLang="en-US" sz="2200" dirty="0">
              <a:latin typeface="+mn-lt"/>
              <a:ea typeface="新細明體" charset="-12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14300"/>
            <a:ext cx="9144000" cy="723900"/>
          </a:xfrm>
          <a:noFill/>
        </p:spPr>
        <p:txBody>
          <a:bodyPr lIns="90488" tIns="44450" rIns="90488" bIns="44450" anchor="b"/>
          <a:lstStyle/>
          <a:p>
            <a:pPr eaLnBrk="1" hangingPunct="1"/>
            <a:r>
              <a:rPr lang="en-US" altLang="zh-TW">
                <a:ea typeface="新細明體" charset="-120"/>
              </a:rPr>
              <a:t>Resulting Equilibrium Conditions</a:t>
            </a:r>
          </a:p>
        </p:txBody>
      </p:sp>
      <p:sp>
        <p:nvSpPr>
          <p:cNvPr id="18435" name="Rectangle 3"/>
          <p:cNvSpPr>
            <a:spLocks noGrp="1" noChangeArrowheads="1"/>
          </p:cNvSpPr>
          <p:nvPr>
            <p:ph type="body" idx="1"/>
          </p:nvPr>
        </p:nvSpPr>
        <p:spPr>
          <a:xfrm>
            <a:off x="228600" y="990600"/>
            <a:ext cx="8686800" cy="5638800"/>
          </a:xfrm>
        </p:spPr>
        <p:txBody>
          <a:bodyPr lIns="90488" tIns="44450" rIns="90488" bIns="44450"/>
          <a:lstStyle/>
          <a:p>
            <a:pPr eaLnBrk="1" hangingPunct="1">
              <a:lnSpc>
                <a:spcPct val="98000"/>
              </a:lnSpc>
              <a:spcBef>
                <a:spcPts val="300"/>
              </a:spcBef>
              <a:defRPr/>
            </a:pPr>
            <a:r>
              <a:rPr lang="en-US" altLang="zh-TW" sz="3000" dirty="0">
                <a:ea typeface="新細明體" charset="-120"/>
              </a:rPr>
              <a:t>Identical efficient frontier</a:t>
            </a:r>
          </a:p>
          <a:p>
            <a:pPr lvl="1" eaLnBrk="1" hangingPunct="1">
              <a:lnSpc>
                <a:spcPct val="98000"/>
              </a:lnSpc>
              <a:spcBef>
                <a:spcPts val="300"/>
              </a:spcBef>
              <a:defRPr/>
            </a:pPr>
            <a:r>
              <a:rPr lang="en-US" altLang="zh-TW" sz="2600" dirty="0">
                <a:ea typeface="新細明體" charset="-120"/>
              </a:rPr>
              <a:t>All investors are mean-variance optimizers and face the same universal set of securities, so they all derive the identical efficient frontier and the same tangent portfolio (</a:t>
            </a:r>
            <a:r>
              <a:rPr lang="en-US" altLang="zh-TW" sz="2600" i="1" dirty="0">
                <a:ea typeface="新細明體" charset="-120"/>
              </a:rPr>
              <a:t>O</a:t>
            </a:r>
            <a:r>
              <a:rPr lang="en-US" altLang="zh-TW" sz="2600" dirty="0">
                <a:ea typeface="新細明體" charset="-120"/>
              </a:rPr>
              <a:t>) and the corresponding CAL given the current risk-free rate</a:t>
            </a:r>
          </a:p>
          <a:p>
            <a:pPr eaLnBrk="1" hangingPunct="1">
              <a:lnSpc>
                <a:spcPct val="98000"/>
              </a:lnSpc>
              <a:spcBef>
                <a:spcPts val="300"/>
              </a:spcBef>
              <a:defRPr/>
            </a:pPr>
            <a:r>
              <a:rPr lang="en-US" altLang="zh-TW" sz="3000" dirty="0">
                <a:ea typeface="新細明體" charset="-120"/>
              </a:rPr>
              <a:t>The market portfolio is the tangent portfolio </a:t>
            </a:r>
            <a:r>
              <a:rPr lang="en-US" altLang="zh-TW" sz="3000" i="1" dirty="0">
                <a:ea typeface="新細明體" charset="-120"/>
              </a:rPr>
              <a:t>O</a:t>
            </a:r>
            <a:endParaRPr lang="en-US" altLang="zh-TW" sz="3000" dirty="0">
              <a:ea typeface="新細明體" charset="-120"/>
            </a:endParaRPr>
          </a:p>
          <a:p>
            <a:pPr lvl="1" eaLnBrk="1" hangingPunct="1">
              <a:lnSpc>
                <a:spcPct val="98000"/>
              </a:lnSpc>
              <a:spcBef>
                <a:spcPts val="300"/>
              </a:spcBef>
              <a:defRPr/>
            </a:pPr>
            <a:r>
              <a:rPr lang="en-US" altLang="zh-TW" sz="2600" dirty="0">
                <a:ea typeface="新細明體" charset="-120"/>
              </a:rPr>
              <a:t>All investors will put part of their wealth on the same risky portfolio </a:t>
            </a:r>
            <a:r>
              <a:rPr lang="en-US" altLang="zh-TW" sz="2600" i="1" dirty="0">
                <a:ea typeface="新細明體" charset="-120"/>
              </a:rPr>
              <a:t>O</a:t>
            </a:r>
            <a:r>
              <a:rPr lang="en-US" altLang="zh-TW" sz="2600" dirty="0">
                <a:ea typeface="新細明體" charset="-120"/>
              </a:rPr>
              <a:t> and the rest on the risk-free asset</a:t>
            </a:r>
          </a:p>
          <a:p>
            <a:pPr lvl="1" eaLnBrk="1" hangingPunct="1">
              <a:lnSpc>
                <a:spcPct val="98000"/>
              </a:lnSpc>
              <a:spcBef>
                <a:spcPts val="300"/>
              </a:spcBef>
              <a:defRPr/>
            </a:pPr>
            <a:r>
              <a:rPr lang="en-US" altLang="zh-TW" sz="2600" dirty="0">
                <a:ea typeface="新細明體" charset="-120"/>
              </a:rPr>
              <a:t>The market portfolio is defined as the aggregation of the risky portfolios held by all investors</a:t>
            </a:r>
          </a:p>
          <a:p>
            <a:pPr lvl="1" eaLnBrk="1" hangingPunct="1">
              <a:lnSpc>
                <a:spcPct val="98000"/>
              </a:lnSpc>
              <a:spcBef>
                <a:spcPts val="300"/>
              </a:spcBef>
              <a:defRPr/>
            </a:pPr>
            <a:r>
              <a:rPr lang="en-US" altLang="zh-TW" sz="2600" dirty="0">
                <a:ea typeface="新細明體" charset="-120"/>
              </a:rPr>
              <a:t>Hence, the composition of the market portfolio must be identical to that of the tangent portfolio </a:t>
            </a:r>
            <a:r>
              <a:rPr lang="en-US" altLang="zh-TW" sz="2600" i="1" dirty="0">
                <a:ea typeface="新細明體" charset="-120"/>
              </a:rPr>
              <a:t>O</a:t>
            </a:r>
            <a:r>
              <a:rPr lang="en-US" altLang="zh-TW" sz="2600" dirty="0">
                <a:ea typeface="新細明體" charset="-120"/>
              </a:rPr>
              <a:t>, and thus </a:t>
            </a:r>
            <a:r>
              <a:rPr lang="en-US" altLang="zh-TW" sz="2600" i="1" dirty="0">
                <a:ea typeface="新細明體" charset="-120"/>
              </a:rPr>
              <a:t>E</a:t>
            </a:r>
            <a:r>
              <a:rPr lang="en-US" altLang="zh-TW" sz="2600" dirty="0">
                <a:ea typeface="新細明體" charset="-120"/>
              </a:rPr>
              <a:t>(</a:t>
            </a:r>
            <a:r>
              <a:rPr lang="en-US" altLang="zh-TW" sz="2600" i="1" dirty="0" err="1">
                <a:ea typeface="新細明體" charset="-120"/>
              </a:rPr>
              <a:t>r</a:t>
            </a:r>
            <a:r>
              <a:rPr lang="en-US" altLang="zh-TW" sz="2600" i="1" baseline="-25000" dirty="0" err="1">
                <a:ea typeface="新細明體" charset="-120"/>
              </a:rPr>
              <a:t>M</a:t>
            </a:r>
            <a:r>
              <a:rPr lang="en-US" altLang="zh-TW" sz="2600" dirty="0">
                <a:ea typeface="新細明體" charset="-120"/>
              </a:rPr>
              <a:t>) = </a:t>
            </a:r>
            <a:r>
              <a:rPr lang="en-US" altLang="zh-TW" sz="2600" i="1" dirty="0">
                <a:ea typeface="新細明體" charset="-120"/>
              </a:rPr>
              <a:t>E</a:t>
            </a:r>
            <a:r>
              <a:rPr lang="en-US" altLang="zh-TW" sz="2600" dirty="0">
                <a:ea typeface="新細明體" charset="-120"/>
              </a:rPr>
              <a:t>(</a:t>
            </a:r>
            <a:r>
              <a:rPr lang="en-US" altLang="zh-TW" sz="2600" i="1" dirty="0" err="1">
                <a:ea typeface="新細明體" charset="-120"/>
              </a:rPr>
              <a:t>r</a:t>
            </a:r>
            <a:r>
              <a:rPr lang="en-US" altLang="zh-TW" sz="2600" i="1" baseline="-25000" dirty="0" err="1">
                <a:ea typeface="新細明體" charset="-120"/>
              </a:rPr>
              <a:t>O</a:t>
            </a:r>
            <a:r>
              <a:rPr lang="en-US" altLang="zh-TW" sz="2600" dirty="0">
                <a:ea typeface="新細明體" charset="-120"/>
              </a:rPr>
              <a:t>) and </a:t>
            </a:r>
            <a:r>
              <a:rPr lang="el-GR" altLang="zh-TW" sz="2600" i="1" dirty="0">
                <a:ea typeface="新細明體" charset="-120"/>
              </a:rPr>
              <a:t>σ</a:t>
            </a:r>
            <a:r>
              <a:rPr lang="en-US" altLang="zh-TW" sz="2600" i="1" baseline="-25000" dirty="0">
                <a:ea typeface="新細明體" charset="-120"/>
              </a:rPr>
              <a:t>M</a:t>
            </a:r>
            <a:r>
              <a:rPr lang="en-US" altLang="zh-TW" sz="2600" dirty="0">
                <a:ea typeface="新細明體" charset="-120"/>
              </a:rPr>
              <a:t> = </a:t>
            </a:r>
            <a:r>
              <a:rPr lang="el-GR" altLang="zh-TW" sz="2600" i="1" dirty="0">
                <a:ea typeface="新細明體" charset="-120"/>
              </a:rPr>
              <a:t>σ</a:t>
            </a:r>
            <a:r>
              <a:rPr lang="en-US" altLang="zh-TW" sz="2600" i="1" baseline="-25000" dirty="0">
                <a:ea typeface="新細明體" charset="-120"/>
              </a:rPr>
              <a:t>O</a:t>
            </a:r>
            <a:endParaRPr lang="en-US" altLang="zh-TW" sz="2600" dirty="0">
              <a:ea typeface="新細明體" charset="-12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81000" y="1066800"/>
            <a:ext cx="8534400" cy="5562600"/>
          </a:xfrm>
        </p:spPr>
        <p:txBody>
          <a:bodyPr lIns="90488" tIns="44450" rIns="90488" bIns="44450"/>
          <a:lstStyle/>
          <a:p>
            <a:pPr eaLnBrk="1" hangingPunct="1">
              <a:lnSpc>
                <a:spcPct val="95000"/>
              </a:lnSpc>
              <a:defRPr/>
            </a:pPr>
            <a:r>
              <a:rPr lang="en-US" altLang="zh-TW" sz="3000" dirty="0">
                <a:ea typeface="新細明體" charset="-120"/>
              </a:rPr>
              <a:t>The capital market line (CML, </a:t>
            </a:r>
            <a:r>
              <a:rPr lang="zh-TW" altLang="en-US" sz="3000" dirty="0">
                <a:ea typeface="新細明體" charset="-120"/>
              </a:rPr>
              <a:t>資本市場線</a:t>
            </a:r>
            <a:r>
              <a:rPr lang="en-US" altLang="zh-TW" sz="3000" dirty="0">
                <a:ea typeface="新細明體" charset="-120"/>
              </a:rPr>
              <a:t>)</a:t>
            </a:r>
          </a:p>
          <a:p>
            <a:pPr lvl="1" eaLnBrk="1" hangingPunct="1">
              <a:lnSpc>
                <a:spcPct val="95000"/>
              </a:lnSpc>
              <a:defRPr/>
            </a:pPr>
            <a:r>
              <a:rPr lang="en-US" altLang="zh-TW" sz="2600" dirty="0">
                <a:ea typeface="新細明體" charset="-120"/>
              </a:rPr>
              <a:t>As a result, all investors hold the same portfolio of risky assets–market portfolio, which contains all publicly traded risky assets in the economy</a:t>
            </a:r>
          </a:p>
          <a:p>
            <a:pPr lvl="1" eaLnBrk="1" hangingPunct="1">
              <a:lnSpc>
                <a:spcPct val="95000"/>
              </a:lnSpc>
              <a:defRPr/>
            </a:pPr>
            <a:r>
              <a:rPr lang="en-US" altLang="zh-TW" sz="2600" dirty="0">
                <a:ea typeface="新細明體" charset="-120"/>
              </a:rPr>
              <a:t>The market portfolio is of course on the efficient frontier, and the line from the risk-free rate through the market portfolio is called the capital market line (CML)</a:t>
            </a:r>
          </a:p>
          <a:p>
            <a:pPr marL="457200" lvl="1" indent="0" eaLnBrk="1" hangingPunct="1">
              <a:lnSpc>
                <a:spcPct val="95000"/>
              </a:lnSpc>
              <a:buNone/>
              <a:defRPr/>
            </a:pPr>
            <a:r>
              <a:rPr lang="en-US" altLang="zh-TW" sz="2400" dirty="0">
                <a:ea typeface="新細明體" charset="-120"/>
              </a:rPr>
              <a:t>※</a:t>
            </a:r>
            <a:r>
              <a:rPr lang="zh-TW" altLang="en-US" sz="2400" dirty="0">
                <a:ea typeface="新細明體" charset="-120"/>
              </a:rPr>
              <a:t> </a:t>
            </a:r>
            <a:r>
              <a:rPr lang="en-US" altLang="zh-TW" sz="2400" dirty="0">
                <a:ea typeface="新細明體" charset="-120"/>
              </a:rPr>
              <a:t>Which implies that the passive strategy is efficient</a:t>
            </a:r>
          </a:p>
          <a:p>
            <a:pPr eaLnBrk="1" hangingPunct="1">
              <a:lnSpc>
                <a:spcPct val="95000"/>
              </a:lnSpc>
              <a:defRPr/>
            </a:pPr>
            <a:r>
              <a:rPr lang="en-US" altLang="zh-TW" sz="3000" dirty="0">
                <a:ea typeface="新細明體" charset="-120"/>
              </a:rPr>
              <a:t>We call this result the mutual fund theorem</a:t>
            </a:r>
            <a:r>
              <a:rPr lang="zh-TW" altLang="en-US" sz="3000" dirty="0">
                <a:ea typeface="新細明體" charset="-120"/>
              </a:rPr>
              <a:t> </a:t>
            </a:r>
            <a:r>
              <a:rPr lang="en-US" altLang="zh-TW" sz="3000" dirty="0">
                <a:ea typeface="新細明體" charset="-120"/>
              </a:rPr>
              <a:t>(</a:t>
            </a:r>
            <a:r>
              <a:rPr lang="zh-TW" altLang="en-US" sz="3000" dirty="0">
                <a:ea typeface="新細明體" charset="-120"/>
              </a:rPr>
              <a:t>共同基金理論</a:t>
            </a:r>
            <a:r>
              <a:rPr lang="en-US" altLang="zh-TW" sz="3000" dirty="0">
                <a:ea typeface="新細明體" charset="-120"/>
              </a:rPr>
              <a:t>): Only one mutual fund of risky assets–the market portfolio–is sufficient to satisfy the investment demands of all investors</a:t>
            </a:r>
          </a:p>
          <a:p>
            <a:pPr marL="0" indent="0" eaLnBrk="1" hangingPunct="1">
              <a:lnSpc>
                <a:spcPct val="95000"/>
              </a:lnSpc>
              <a:buNone/>
              <a:defRPr/>
            </a:pPr>
            <a:endParaRPr lang="en-US" altLang="zh-TW" sz="3000" dirty="0">
              <a:ea typeface="新細明體" charset="-120"/>
            </a:endParaRPr>
          </a:p>
        </p:txBody>
      </p:sp>
      <p:sp>
        <p:nvSpPr>
          <p:cNvPr id="24579" name="Rectangle 3"/>
          <p:cNvSpPr>
            <a:spLocks noGrp="1" noChangeArrowheads="1"/>
          </p:cNvSpPr>
          <p:nvPr>
            <p:ph type="title"/>
          </p:nvPr>
        </p:nvSpPr>
        <p:spPr>
          <a:xfrm>
            <a:off x="0" y="-304800"/>
            <a:ext cx="9144000" cy="1143000"/>
          </a:xfrm>
          <a:noFill/>
        </p:spPr>
        <p:txBody>
          <a:bodyPr lIns="90488" tIns="44450" rIns="90488" bIns="44450" anchor="b"/>
          <a:lstStyle/>
          <a:p>
            <a:pPr eaLnBrk="1" hangingPunct="1"/>
            <a:r>
              <a:rPr lang="en-US" altLang="zh-TW">
                <a:ea typeface="新細明體" charset="-120"/>
              </a:rPr>
              <a:t>Resulting Equilibrium Conditions (cont.)</a:t>
            </a:r>
          </a:p>
        </p:txBody>
      </p:sp>
    </p:spTree>
  </p:cSld>
  <p:clrMapOvr>
    <a:masterClrMapping/>
  </p:clrMapOvr>
  <p:transition/>
</p:sld>
</file>

<file path=ppt/theme/theme1.xml><?xml version="1.0" encoding="utf-8"?>
<a:theme xmlns:a="http://schemas.openxmlformats.org/drawingml/2006/main" name="Bamboo">
  <a:themeElements>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
      <a:clrScheme name="Bamboo 5">
        <a:dk1>
          <a:srgbClr val="000000"/>
        </a:dk1>
        <a:lt1>
          <a:srgbClr val="CCCCFF"/>
        </a:lt1>
        <a:dk2>
          <a:srgbClr val="1B351B"/>
        </a:dk2>
        <a:lt2>
          <a:srgbClr val="CCCCFF"/>
        </a:lt2>
        <a:accent1>
          <a:srgbClr val="FFFFCC"/>
        </a:accent1>
        <a:accent2>
          <a:srgbClr val="CC9900"/>
        </a:accent2>
        <a:accent3>
          <a:srgbClr val="ABAEAB"/>
        </a:accent3>
        <a:accent4>
          <a:srgbClr val="AEAEDA"/>
        </a:accent4>
        <a:accent5>
          <a:srgbClr val="FFFFE2"/>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6">
        <a:dk1>
          <a:srgbClr val="000000"/>
        </a:dk1>
        <a:lt1>
          <a:srgbClr val="CCCCFF"/>
        </a:lt1>
        <a:dk2>
          <a:srgbClr val="1B351B"/>
        </a:dk2>
        <a:lt2>
          <a:srgbClr val="CCCCFF"/>
        </a:lt2>
        <a:accent1>
          <a:srgbClr val="009999"/>
        </a:accent1>
        <a:accent2>
          <a:srgbClr val="CC9900"/>
        </a:accent2>
        <a:accent3>
          <a:srgbClr val="ABAEAB"/>
        </a:accent3>
        <a:accent4>
          <a:srgbClr val="AEAEDA"/>
        </a:accent4>
        <a:accent5>
          <a:srgbClr val="AACAC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11760</TotalTime>
  <Words>5085</Words>
  <Application>Microsoft Office PowerPoint</Application>
  <PresentationFormat>如螢幕大小 (4:3)</PresentationFormat>
  <Paragraphs>351</Paragraphs>
  <Slides>52</Slides>
  <Notes>2</Notes>
  <HiddenSlides>0</HiddenSlides>
  <MMClips>0</MMClips>
  <ScaleCrop>false</ScaleCrop>
  <HeadingPairs>
    <vt:vector size="8" baseType="variant">
      <vt:variant>
        <vt:lpstr>使用字型</vt:lpstr>
      </vt:variant>
      <vt:variant>
        <vt:i4>7</vt:i4>
      </vt:variant>
      <vt:variant>
        <vt:lpstr>佈景主題</vt:lpstr>
      </vt:variant>
      <vt:variant>
        <vt:i4>2</vt:i4>
      </vt:variant>
      <vt:variant>
        <vt:lpstr>內嵌 OLE 伺服程式</vt:lpstr>
      </vt:variant>
      <vt:variant>
        <vt:i4>1</vt:i4>
      </vt:variant>
      <vt:variant>
        <vt:lpstr>投影片標題</vt:lpstr>
      </vt:variant>
      <vt:variant>
        <vt:i4>52</vt:i4>
      </vt:variant>
    </vt:vector>
  </HeadingPairs>
  <TitlesOfParts>
    <vt:vector size="62" baseType="lpstr">
      <vt:lpstr>新細明體</vt:lpstr>
      <vt:lpstr>Arial</vt:lpstr>
      <vt:lpstr>Arial Black</vt:lpstr>
      <vt:lpstr>Book Antiqua</vt:lpstr>
      <vt:lpstr>Cambria Math</vt:lpstr>
      <vt:lpstr>Times New Roman</vt:lpstr>
      <vt:lpstr>Wingdings</vt:lpstr>
      <vt:lpstr>Bamboo</vt:lpstr>
      <vt:lpstr>Beam</vt:lpstr>
      <vt:lpstr>Equation</vt:lpstr>
      <vt:lpstr>CHAPTER 7</vt:lpstr>
      <vt:lpstr>Learning Goals of Chapter 7</vt:lpstr>
      <vt:lpstr>PowerPoint 簡報</vt:lpstr>
      <vt:lpstr>Capital Asset Pricing Model (CAPM)</vt:lpstr>
      <vt:lpstr>Capital Asset Pricing Model (CAPM)</vt:lpstr>
      <vt:lpstr>Assumptions for CAPM</vt:lpstr>
      <vt:lpstr>Assumptions for CAPM</vt:lpstr>
      <vt:lpstr>Resulting Equilibrium Conditions</vt:lpstr>
      <vt:lpstr>Resulting Equilibrium Conditions (cont.)</vt:lpstr>
      <vt:lpstr>The Efficient Frontier and the Capital Market Line</vt:lpstr>
      <vt:lpstr>Expected Returns On Individual Securities</vt:lpstr>
      <vt:lpstr>Expected Returns On Individual Securities</vt:lpstr>
      <vt:lpstr>Expected Returns On Portfolios</vt:lpstr>
      <vt:lpstr>Security Market Line (SML) Relationships</vt:lpstr>
      <vt:lpstr>Graph of Security Market Line </vt:lpstr>
      <vt:lpstr>Applications of the CAPM </vt:lpstr>
      <vt:lpstr>The Security Market Line and Positive Alpha Stock</vt:lpstr>
      <vt:lpstr>CAPM vs. Smoothing Consumption</vt:lpstr>
      <vt:lpstr>Complementary Issues Associated CAPM </vt:lpstr>
      <vt:lpstr>PowerPoint 簡報</vt:lpstr>
      <vt:lpstr>Estimating the Index Model</vt:lpstr>
      <vt:lpstr>Estimating the Index Model</vt:lpstr>
      <vt:lpstr>Estimating the Index Model</vt:lpstr>
      <vt:lpstr>Estimating the Index Model</vt:lpstr>
      <vt:lpstr>Estimating the Index Model</vt:lpstr>
      <vt:lpstr>Scatter Diagram (點散圖) and the Security Characteristic Line (證券特徵線) for Google</vt:lpstr>
      <vt:lpstr>Regression Results for Google</vt:lpstr>
      <vt:lpstr>Supplement: Statistical Inference</vt:lpstr>
      <vt:lpstr>Supplement: Statistical Inference</vt:lpstr>
      <vt:lpstr>Google Regression: What We Can Learn</vt:lpstr>
      <vt:lpstr>PowerPoint 簡報</vt:lpstr>
      <vt:lpstr>CAPM and the Real World</vt:lpstr>
      <vt:lpstr>CAPM and the Real World</vt:lpstr>
      <vt:lpstr>CAPM and the Real World</vt:lpstr>
      <vt:lpstr>PowerPoint 簡報</vt:lpstr>
      <vt:lpstr>Multifactor Models</vt:lpstr>
      <vt:lpstr>Multifactor Models</vt:lpstr>
      <vt:lpstr>Fama-French Three-Factor Model</vt:lpstr>
      <vt:lpstr>Fama-French Three-Factor Model</vt:lpstr>
      <vt:lpstr>Fama-French Three-Factor Model</vt:lpstr>
      <vt:lpstr>Empirical Test of the CAPM and Fama-French Three-Factor Model for Disney</vt:lpstr>
      <vt:lpstr>Interpretation of Fama-French Three-factor Model for Disney</vt:lpstr>
      <vt:lpstr>PowerPoint 簡報</vt:lpstr>
      <vt:lpstr>Arbitrage Pricing Theory</vt:lpstr>
      <vt:lpstr>Arbitrage Pricing Theory</vt:lpstr>
      <vt:lpstr>Arbitrage Pricing Theory</vt:lpstr>
      <vt:lpstr>Arbitrage Pricing Theory</vt:lpstr>
      <vt:lpstr>Arbitrage Pricing Theory</vt:lpstr>
      <vt:lpstr>Arbitrage Pricing Theory</vt:lpstr>
      <vt:lpstr>Multifactor Generalization of the APT</vt:lpstr>
      <vt:lpstr>Multifactor Generalization of the APT</vt:lpstr>
      <vt:lpstr>Multifactor Generalization of the APT</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7</dc:title>
  <dc:creator>Jr-Yan Wang</dc:creator>
  <cp:lastModifiedBy>Jr-Yan</cp:lastModifiedBy>
  <cp:revision>964</cp:revision>
  <dcterms:created xsi:type="dcterms:W3CDTF">2000-02-10T20:34:07Z</dcterms:created>
  <dcterms:modified xsi:type="dcterms:W3CDTF">2023-11-06T00:23:15Z</dcterms:modified>
</cp:coreProperties>
</file>