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66"/>
  </p:notesMasterIdLst>
  <p:handoutMasterIdLst>
    <p:handoutMasterId r:id="rId67"/>
  </p:handoutMasterIdLst>
  <p:sldIdLst>
    <p:sldId id="259" r:id="rId3"/>
    <p:sldId id="343" r:id="rId4"/>
    <p:sldId id="309" r:id="rId5"/>
    <p:sldId id="290" r:id="rId6"/>
    <p:sldId id="292" r:id="rId7"/>
    <p:sldId id="306" r:id="rId8"/>
    <p:sldId id="310" r:id="rId9"/>
    <p:sldId id="345" r:id="rId10"/>
    <p:sldId id="322" r:id="rId11"/>
    <p:sldId id="263" r:id="rId12"/>
    <p:sldId id="351" r:id="rId13"/>
    <p:sldId id="264" r:id="rId14"/>
    <p:sldId id="323" r:id="rId15"/>
    <p:sldId id="346" r:id="rId16"/>
    <p:sldId id="324" r:id="rId17"/>
    <p:sldId id="342" r:id="rId18"/>
    <p:sldId id="307" r:id="rId19"/>
    <p:sldId id="352" r:id="rId20"/>
    <p:sldId id="289" r:id="rId21"/>
    <p:sldId id="353" r:id="rId22"/>
    <p:sldId id="293" r:id="rId23"/>
    <p:sldId id="294" r:id="rId24"/>
    <p:sldId id="325" r:id="rId25"/>
    <p:sldId id="326" r:id="rId26"/>
    <p:sldId id="328" r:id="rId27"/>
    <p:sldId id="295" r:id="rId28"/>
    <p:sldId id="327" r:id="rId29"/>
    <p:sldId id="329" r:id="rId30"/>
    <p:sldId id="296" r:id="rId31"/>
    <p:sldId id="311" r:id="rId32"/>
    <p:sldId id="277" r:id="rId33"/>
    <p:sldId id="332" r:id="rId34"/>
    <p:sldId id="298" r:id="rId35"/>
    <p:sldId id="279" r:id="rId36"/>
    <p:sldId id="333" r:id="rId37"/>
    <p:sldId id="347" r:id="rId38"/>
    <p:sldId id="300" r:id="rId39"/>
    <p:sldId id="334" r:id="rId40"/>
    <p:sldId id="313" r:id="rId41"/>
    <p:sldId id="275" r:id="rId42"/>
    <p:sldId id="344" r:id="rId43"/>
    <p:sldId id="302" r:id="rId44"/>
    <p:sldId id="335" r:id="rId45"/>
    <p:sldId id="354" r:id="rId46"/>
    <p:sldId id="314" r:id="rId47"/>
    <p:sldId id="336" r:id="rId48"/>
    <p:sldId id="315" r:id="rId49"/>
    <p:sldId id="304" r:id="rId50"/>
    <p:sldId id="339" r:id="rId51"/>
    <p:sldId id="338" r:id="rId52"/>
    <p:sldId id="284" r:id="rId53"/>
    <p:sldId id="340" r:id="rId54"/>
    <p:sldId id="305" r:id="rId55"/>
    <p:sldId id="358" r:id="rId56"/>
    <p:sldId id="287" r:id="rId57"/>
    <p:sldId id="341" r:id="rId58"/>
    <p:sldId id="348" r:id="rId59"/>
    <p:sldId id="349" r:id="rId60"/>
    <p:sldId id="350" r:id="rId61"/>
    <p:sldId id="355" r:id="rId62"/>
    <p:sldId id="356" r:id="rId63"/>
    <p:sldId id="357" r:id="rId64"/>
    <p:sldId id="359" r:id="rId65"/>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324">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000000"/>
    <a:srgbClr val="800000"/>
    <a:srgbClr val="FFFFCC"/>
    <a:srgbClr val="A0ADE4"/>
    <a:srgbClr val="C4CCEE"/>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9" autoAdjust="0"/>
    <p:restoredTop sz="83841" autoAdjust="0"/>
  </p:normalViewPr>
  <p:slideViewPr>
    <p:cSldViewPr>
      <p:cViewPr varScale="1">
        <p:scale>
          <a:sx n="93" d="100"/>
          <a:sy n="93" d="100"/>
        </p:scale>
        <p:origin x="1125" y="57"/>
      </p:cViewPr>
      <p:guideLst>
        <p:guide orient="horz" pos="1056"/>
        <p:guide pos="3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33" d="100"/>
          <a:sy n="33" d="100"/>
        </p:scale>
        <p:origin x="-1320" y="-222"/>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w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4" name="Text Box 6"/>
          <p:cNvSpPr txBox="1">
            <a:spLocks noChangeArrowheads="1"/>
          </p:cNvSpPr>
          <p:nvPr/>
        </p:nvSpPr>
        <p:spPr bwMode="auto">
          <a:xfrm>
            <a:off x="5891534" y="9488417"/>
            <a:ext cx="906141" cy="277857"/>
          </a:xfrm>
          <a:prstGeom prst="rect">
            <a:avLst/>
          </a:prstGeom>
          <a:noFill/>
          <a:ln w="9525">
            <a:noFill/>
            <a:miter lim="800000"/>
            <a:headEnd/>
            <a:tailEnd/>
          </a:ln>
          <a:effectLst/>
        </p:spPr>
        <p:txBody>
          <a:bodyPr lIns="92153" tIns="46077" rIns="92153" bIns="46077">
            <a:spAutoFit/>
          </a:bodyPr>
          <a:lstStyle/>
          <a:p>
            <a:pPr>
              <a:spcBef>
                <a:spcPct val="50000"/>
              </a:spcBef>
              <a:defRPr/>
            </a:pPr>
            <a:r>
              <a:rPr lang="en-US" altLang="zh-TW" sz="1200"/>
              <a:t>6-</a:t>
            </a:r>
            <a:fld id="{D88F474E-DC12-4D1C-AA28-74AAA3B4260C}" type="slidenum">
              <a:rPr lang="en-US" altLang="zh-TW" sz="1200"/>
              <a:pPr>
                <a:spcBef>
                  <a:spcPct val="50000"/>
                </a:spcBef>
                <a:defRPr/>
              </a:pPr>
              <a:t>‹#›</a:t>
            </a:fld>
            <a:endParaRPr lang="en-US" altLang="zh-TW" sz="1200"/>
          </a:p>
        </p:txBody>
      </p:sp>
    </p:spTree>
    <p:extLst>
      <p:ext uri="{BB962C8B-B14F-4D97-AF65-F5344CB8AC3E}">
        <p14:creationId xmlns:p14="http://schemas.microsoft.com/office/powerpoint/2010/main" val="716497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4958" cy="496967"/>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defRPr sz="1200"/>
            </a:lvl1pPr>
          </a:lstStyle>
          <a:p>
            <a:pPr>
              <a:defRPr/>
            </a:pPr>
            <a:endParaRPr lang="en-US" altLang="zh-TW"/>
          </a:p>
        </p:txBody>
      </p:sp>
      <p:sp>
        <p:nvSpPr>
          <p:cNvPr id="47107" name="Rectangle 3"/>
          <p:cNvSpPr>
            <a:spLocks noGrp="1" noChangeArrowheads="1"/>
          </p:cNvSpPr>
          <p:nvPr>
            <p:ph type="dt" idx="1"/>
          </p:nvPr>
        </p:nvSpPr>
        <p:spPr bwMode="auto">
          <a:xfrm>
            <a:off x="3851098" y="0"/>
            <a:ext cx="2944958" cy="496967"/>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defRPr sz="1200"/>
            </a:lvl1pPr>
          </a:lstStyle>
          <a:p>
            <a:pPr>
              <a:defRPr/>
            </a:pPr>
            <a:endParaRPr lang="en-US" altLang="zh-TW"/>
          </a:p>
        </p:txBody>
      </p:sp>
      <p:sp>
        <p:nvSpPr>
          <p:cNvPr id="634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79606" y="4717218"/>
            <a:ext cx="5438464" cy="4466351"/>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47110" name="Rectangle 6"/>
          <p:cNvSpPr>
            <a:spLocks noGrp="1" noChangeArrowheads="1"/>
          </p:cNvSpPr>
          <p:nvPr>
            <p:ph type="ftr" sz="quarter" idx="4"/>
          </p:nvPr>
        </p:nvSpPr>
        <p:spPr bwMode="auto">
          <a:xfrm>
            <a:off x="0" y="9429671"/>
            <a:ext cx="2944958" cy="496966"/>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defRPr sz="1200"/>
            </a:lvl1pPr>
          </a:lstStyle>
          <a:p>
            <a:pPr>
              <a:defRPr/>
            </a:pPr>
            <a:endParaRPr lang="en-US" altLang="zh-TW"/>
          </a:p>
        </p:txBody>
      </p:sp>
      <p:sp>
        <p:nvSpPr>
          <p:cNvPr id="47111" name="Rectangle 7"/>
          <p:cNvSpPr>
            <a:spLocks noGrp="1" noChangeArrowheads="1"/>
          </p:cNvSpPr>
          <p:nvPr>
            <p:ph type="sldNum" sz="quarter" idx="5"/>
          </p:nvPr>
        </p:nvSpPr>
        <p:spPr bwMode="auto">
          <a:xfrm>
            <a:off x="3851098" y="9429671"/>
            <a:ext cx="2944958" cy="496966"/>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defRPr sz="1200"/>
            </a:lvl1pPr>
          </a:lstStyle>
          <a:p>
            <a:pPr>
              <a:defRPr/>
            </a:pPr>
            <a:fld id="{10AFAC85-66E6-4AE3-99DD-1DD5F4D3305F}" type="slidenum">
              <a:rPr lang="zh-TW" altLang="en-US"/>
              <a:pPr>
                <a:defRPr/>
              </a:pPr>
              <a:t>‹#›</a:t>
            </a:fld>
            <a:endParaRPr lang="en-US" altLang="zh-TW"/>
          </a:p>
        </p:txBody>
      </p:sp>
    </p:spTree>
    <p:extLst>
      <p:ext uri="{BB962C8B-B14F-4D97-AF65-F5344CB8AC3E}">
        <p14:creationId xmlns:p14="http://schemas.microsoft.com/office/powerpoint/2010/main" val="3027319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DD93784D-21A6-4198-93F5-BA8A575321EA}" type="slidenum">
              <a:rPr lang="zh-TW" altLang="en-US" sz="1200"/>
              <a:pPr/>
              <a:t>1</a:t>
            </a:fld>
            <a:endParaRPr lang="en-US" altLang="zh-TW"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975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5F36DF95-420A-40AF-BD50-93CA9E355F05}" type="slidenum">
              <a:rPr lang="zh-TW" altLang="en-US" sz="1200"/>
              <a:pPr/>
              <a:t>11</a:t>
            </a:fld>
            <a:endParaRPr lang="en-US" altLang="zh-TW"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26196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E61E7998-AA42-4B31-89F4-61B01B918B75}" type="slidenum">
              <a:rPr lang="zh-TW" altLang="en-US" sz="1200"/>
              <a:pPr/>
              <a:t>12</a:t>
            </a:fld>
            <a:endParaRPr lang="en-US" altLang="zh-TW"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6026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55A9A299-AFDD-45BC-B23A-DE8F349731A2}" type="slidenum">
              <a:rPr lang="zh-TW" altLang="en-US" sz="1200"/>
              <a:pPr/>
              <a:t>17</a:t>
            </a:fld>
            <a:endParaRPr lang="en-US" altLang="zh-TW"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62810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B19C59BE-4C80-4E25-A338-0F9166A19F4F}" type="slidenum">
              <a:rPr lang="zh-TW" altLang="en-US" sz="1200"/>
              <a:pPr/>
              <a:t>18</a:t>
            </a:fld>
            <a:endParaRPr lang="en-US" altLang="zh-TW"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06594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B19C59BE-4C80-4E25-A338-0F9166A19F4F}" type="slidenum">
              <a:rPr lang="zh-TW" altLang="en-US" sz="1200"/>
              <a:pPr/>
              <a:t>19</a:t>
            </a:fld>
            <a:endParaRPr lang="en-US" altLang="zh-TW"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77036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94E3C5A2-9946-4388-B587-F2B692A7BBE3}" type="slidenum">
              <a:rPr lang="zh-TW" altLang="en-US" sz="1200"/>
              <a:pPr/>
              <a:t>20</a:t>
            </a:fld>
            <a:endParaRPr lang="en-US" altLang="zh-TW"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7572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ACD1E242-3E57-4FC3-A7C7-CDC0678C642D}" type="slidenum">
              <a:rPr lang="zh-TW" altLang="en-US" sz="1200"/>
              <a:pPr/>
              <a:t>21</a:t>
            </a:fld>
            <a:endParaRPr lang="en-US" altLang="zh-TW"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900474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54248959-5883-48F7-8931-2059C04CFC53}" type="slidenum">
              <a:rPr lang="zh-TW" altLang="en-US" sz="1200"/>
              <a:pPr/>
              <a:t>22</a:t>
            </a:fld>
            <a:endParaRPr lang="en-US" altLang="zh-TW"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94333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99EE4921-EBDD-4340-8010-8ACC5B234F82}" type="slidenum">
              <a:rPr lang="zh-TW" altLang="en-US" sz="1200"/>
              <a:pPr/>
              <a:t>23</a:t>
            </a:fld>
            <a:endParaRPr lang="en-US" altLang="zh-TW"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188235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80F7B97C-13CF-433B-A1BC-611306CEDCF4}" type="slidenum">
              <a:rPr lang="zh-TW" altLang="en-US" sz="1200"/>
              <a:pPr/>
              <a:t>24</a:t>
            </a:fld>
            <a:endParaRPr lang="en-US" altLang="zh-TW"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01289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74A4C2ED-A236-4EDB-9D3D-D2C1BAE5223F}" type="slidenum">
              <a:rPr lang="zh-TW" altLang="en-US" sz="1200"/>
              <a:pPr/>
              <a:t>3</a:t>
            </a:fld>
            <a:endParaRPr lang="en-US" altLang="zh-TW"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622000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FAD37888-FA6D-4632-B7CB-5E60B8EB844B}" type="slidenum">
              <a:rPr lang="zh-TW" altLang="en-US" sz="1200"/>
              <a:pPr/>
              <a:t>25</a:t>
            </a:fld>
            <a:endParaRPr lang="en-US" altLang="zh-TW"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08840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CFFD6D7D-A3F6-4F47-88DE-E284D2647B01}" type="slidenum">
              <a:rPr lang="zh-TW" altLang="en-US" sz="1200"/>
              <a:pPr/>
              <a:t>26</a:t>
            </a:fld>
            <a:endParaRPr lang="en-US" altLang="zh-TW"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10092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8489A093-D935-4286-8690-6E7EA45E314F}" type="slidenum">
              <a:rPr lang="zh-TW" altLang="en-US" sz="1200"/>
              <a:pPr/>
              <a:t>27</a:t>
            </a:fld>
            <a:endParaRPr lang="en-US" altLang="zh-TW"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Although we call it mean-”variance” criterion, we actually compare </a:t>
            </a:r>
            <a:r>
              <a:rPr lang="en-US" altLang="zh-TW" dirty="0" err="1"/>
              <a:t>s.d.</a:t>
            </a:r>
            <a:r>
              <a:rPr lang="en-US" altLang="zh-TW" dirty="0"/>
              <a:t> rather than variance. Note that higher </a:t>
            </a:r>
            <a:r>
              <a:rPr lang="en-US" altLang="zh-TW" dirty="0" err="1"/>
              <a:t>s.d.</a:t>
            </a:r>
            <a:r>
              <a:rPr lang="en-US" altLang="zh-TW" dirty="0"/>
              <a:t> leads to higher variance, so ranking results based on </a:t>
            </a:r>
            <a:r>
              <a:rPr lang="en-US" altLang="zh-TW" dirty="0" err="1"/>
              <a:t>s.d.</a:t>
            </a:r>
            <a:r>
              <a:rPr lang="en-US" altLang="zh-TW" dirty="0"/>
              <a:t> and variance are identical.</a:t>
            </a:r>
            <a:endParaRPr lang="zh-TW" altLang="en-US" dirty="0"/>
          </a:p>
        </p:txBody>
      </p:sp>
    </p:spTree>
    <p:extLst>
      <p:ext uri="{BB962C8B-B14F-4D97-AF65-F5344CB8AC3E}">
        <p14:creationId xmlns:p14="http://schemas.microsoft.com/office/powerpoint/2010/main" val="3133231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4EB99EA5-6B11-4BCA-A5AB-4899415AE8C3}" type="slidenum">
              <a:rPr lang="zh-TW" altLang="en-US" sz="1200"/>
              <a:pPr/>
              <a:t>28</a:t>
            </a:fld>
            <a:endParaRPr lang="en-US" altLang="zh-TW"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917417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ECB46C64-EB3B-454A-9FFB-55630A7A133F}" type="slidenum">
              <a:rPr lang="zh-TW" altLang="en-US" sz="1200"/>
              <a:pPr/>
              <a:t>29</a:t>
            </a:fld>
            <a:endParaRPr lang="en-US" altLang="zh-TW"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180632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FE83ACA3-32E0-424E-BCF8-BB881E373681}" type="slidenum">
              <a:rPr lang="zh-TW" altLang="en-US" sz="1200"/>
              <a:pPr/>
              <a:t>30</a:t>
            </a:fld>
            <a:endParaRPr lang="en-US" altLang="zh-TW"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98917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2039207A-381F-4A17-A70D-F725A1BC8169}" type="slidenum">
              <a:rPr lang="zh-TW" altLang="en-US" sz="1200"/>
              <a:pPr/>
              <a:t>31</a:t>
            </a:fld>
            <a:endParaRPr lang="en-US" altLang="zh-TW"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10198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9900EFF5-BFD8-43E9-A290-70F114F088F9}" type="slidenum">
              <a:rPr lang="zh-TW" altLang="en-US" sz="1200"/>
              <a:pPr/>
              <a:t>32</a:t>
            </a:fld>
            <a:endParaRPr lang="en-US" altLang="zh-TW"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585057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D0B228E4-DD10-4F97-8738-2D451AA33FCE}" type="slidenum">
              <a:rPr lang="zh-TW" altLang="en-US" sz="1200"/>
              <a:pPr/>
              <a:t>33</a:t>
            </a:fld>
            <a:endParaRPr lang="en-US" altLang="zh-TW"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251526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97247628-37DA-44C8-8445-0FE4B262F96F}" type="slidenum">
              <a:rPr lang="zh-TW" altLang="en-US" sz="1200"/>
              <a:pPr/>
              <a:t>34</a:t>
            </a:fld>
            <a:endParaRPr lang="en-US" altLang="zh-TW"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88871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72880E78-F399-4CF7-9BEA-46B596C6EB37}" type="slidenum">
              <a:rPr lang="zh-TW" altLang="en-US" sz="1200"/>
              <a:pPr/>
              <a:t>4</a:t>
            </a:fld>
            <a:endParaRPr lang="en-US" altLang="zh-TW"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607985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16C844C3-8DB2-4F1B-9517-DD4569660B45}" type="slidenum">
              <a:rPr lang="zh-TW" altLang="en-US" sz="1200"/>
              <a:pPr/>
              <a:t>35</a:t>
            </a:fld>
            <a:endParaRPr lang="en-US" altLang="zh-TW"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481113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E9CB8D3E-55AB-4958-B320-B51F68F53C35}" type="slidenum">
              <a:rPr lang="zh-TW" altLang="en-US" sz="1200"/>
              <a:pPr/>
              <a:t>36</a:t>
            </a:fld>
            <a:endParaRPr lang="en-US" altLang="zh-TW"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034035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1A9A4532-D395-4D36-B5A1-BCE8B23DE47C}" type="slidenum">
              <a:rPr lang="zh-TW" altLang="en-US" sz="1200"/>
              <a:pPr/>
              <a:t>37</a:t>
            </a:fld>
            <a:endParaRPr lang="en-US" altLang="zh-TW"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56342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4D0FC09F-EFF3-4CF5-9F14-511D5C969A90}" type="slidenum">
              <a:rPr lang="zh-TW" altLang="en-US" sz="1200"/>
              <a:pPr/>
              <a:t>38</a:t>
            </a:fld>
            <a:endParaRPr lang="en-US" altLang="zh-TW"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701770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698E9146-497F-48C5-8C9F-2227A3555F46}" type="slidenum">
              <a:rPr lang="zh-TW" altLang="en-US" sz="1200"/>
              <a:pPr/>
              <a:t>39</a:t>
            </a:fld>
            <a:endParaRPr lang="en-US" altLang="zh-TW"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43982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F1EAF014-2420-47C8-B0C3-585FACCC9B77}" type="slidenum">
              <a:rPr lang="zh-TW" altLang="en-US" sz="1200"/>
              <a:pPr/>
              <a:t>40</a:t>
            </a:fld>
            <a:endParaRPr lang="en-US" altLang="zh-TW"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946219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5F8AD360-2993-49FC-BEDF-6DAF80691964}" type="slidenum">
              <a:rPr lang="zh-TW" altLang="en-US" sz="1200"/>
              <a:pPr/>
              <a:t>41</a:t>
            </a:fld>
            <a:endParaRPr lang="en-US" altLang="zh-TW"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43191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B48F4223-CA00-486F-BEB2-2DBB10F4CA3F}" type="slidenum">
              <a:rPr lang="zh-TW" altLang="en-US" sz="1200"/>
              <a:pPr/>
              <a:t>42</a:t>
            </a:fld>
            <a:endParaRPr lang="en-US" altLang="zh-TW"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589720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8E944973-8208-4FC8-89B0-6841D99BF7E5}" type="slidenum">
              <a:rPr lang="zh-TW" altLang="en-US" sz="1200"/>
              <a:pPr/>
              <a:t>43</a:t>
            </a:fld>
            <a:endParaRPr lang="en-US" altLang="zh-TW"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01638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8E944973-8208-4FC8-89B0-6841D99BF7E5}" type="slidenum">
              <a:rPr lang="zh-TW" altLang="en-US" sz="1200"/>
              <a:pPr/>
              <a:t>44</a:t>
            </a:fld>
            <a:endParaRPr lang="en-US" altLang="zh-TW"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20308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AFB49C0C-A90A-4413-95D9-2290ABEB2782}" type="slidenum">
              <a:rPr lang="zh-TW" altLang="en-US" sz="1200"/>
              <a:pPr/>
              <a:t>5</a:t>
            </a:fld>
            <a:endParaRPr lang="en-US" altLang="zh-TW"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27146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0482379C-4C41-4B1D-886F-8A4EFAACB9B4}" type="slidenum">
              <a:rPr lang="zh-TW" altLang="en-US" sz="1200"/>
              <a:pPr/>
              <a:t>45</a:t>
            </a:fld>
            <a:endParaRPr lang="en-US" altLang="zh-TW"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100387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36776228-EB65-44DF-8638-B6DBAF3D47EF}" type="slidenum">
              <a:rPr lang="zh-TW" altLang="en-US" sz="1200"/>
              <a:pPr/>
              <a:t>46</a:t>
            </a:fld>
            <a:endParaRPr lang="en-US" altLang="zh-TW"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228901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9229ACF8-1C58-4F49-B171-0938620D3090}" type="slidenum">
              <a:rPr lang="zh-TW" altLang="en-US" sz="1200"/>
              <a:pPr/>
              <a:t>47</a:t>
            </a:fld>
            <a:endParaRPr lang="en-US" altLang="zh-TW"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520076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B67FE812-1B84-4D91-8091-B02B67FE5BBF}" type="slidenum">
              <a:rPr lang="zh-TW" altLang="en-US" sz="1200"/>
              <a:pPr/>
              <a:t>48</a:t>
            </a:fld>
            <a:endParaRPr lang="en-US" altLang="zh-TW"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180018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9F4378DE-82FE-4956-B934-DF1573A8A4C0}" type="slidenum">
              <a:rPr lang="zh-TW" altLang="en-US" sz="1200"/>
              <a:pPr/>
              <a:t>49</a:t>
            </a:fld>
            <a:endParaRPr lang="en-US" altLang="zh-TW"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403739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C8CDEEFB-6059-42D2-98BB-FECA7736CC0E}" type="slidenum">
              <a:rPr lang="zh-TW" altLang="en-US" sz="1200"/>
              <a:pPr/>
              <a:t>50</a:t>
            </a:fld>
            <a:endParaRPr lang="en-US" altLang="zh-TW"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574375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456EA582-9007-440E-8DC3-4043F5EB8EF9}" type="slidenum">
              <a:rPr lang="zh-TW" altLang="en-US" sz="1200"/>
              <a:pPr/>
              <a:t>51</a:t>
            </a:fld>
            <a:endParaRPr lang="en-US" altLang="zh-TW"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649154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006A3420-768B-42B8-A607-41603B95A32C}" type="slidenum">
              <a:rPr lang="zh-TW" altLang="en-US" sz="1200"/>
              <a:pPr/>
              <a:t>52</a:t>
            </a:fld>
            <a:endParaRPr lang="en-US" altLang="zh-TW"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77113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D3F8F6D3-AE63-4B91-9A33-4B27384027CA}" type="slidenum">
              <a:rPr lang="zh-TW" altLang="en-US" sz="1200"/>
              <a:pPr/>
              <a:t>53</a:t>
            </a:fld>
            <a:endParaRPr lang="en-US" altLang="zh-TW"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176088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EE5EEFB3-275A-4A8E-B038-5552E20245C4}" type="slidenum">
              <a:rPr lang="zh-TW" altLang="en-US" sz="1200"/>
              <a:pPr/>
              <a:t>55</a:t>
            </a:fld>
            <a:endParaRPr lang="en-US" altLang="zh-TW"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54534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0EE4998F-8346-401C-9D0D-F805FA0F81B6}" type="slidenum">
              <a:rPr lang="zh-TW" altLang="en-US" sz="1200"/>
              <a:pPr/>
              <a:t>6</a:t>
            </a:fld>
            <a:endParaRPr lang="en-US" altLang="zh-TW"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068409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2F9FD8F6-5411-42A3-BCB3-1CD81E79C7C3}" type="slidenum">
              <a:rPr lang="zh-TW" altLang="en-US" sz="1200"/>
              <a:pPr/>
              <a:t>56</a:t>
            </a:fld>
            <a:endParaRPr lang="en-US" altLang="zh-TW"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7373944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3DDF1EA4-D47C-4DF6-8506-5934B970ACA2}" type="slidenum">
              <a:rPr lang="zh-TW" altLang="en-US" sz="1200"/>
              <a:pPr/>
              <a:t>57</a:t>
            </a:fld>
            <a:endParaRPr lang="en-US" altLang="zh-TW"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7309135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7307B59A-44B8-4F35-BC37-14045ED8EEE3}" type="slidenum">
              <a:rPr lang="zh-TW" altLang="en-US" sz="1200"/>
              <a:pPr/>
              <a:t>58</a:t>
            </a:fld>
            <a:endParaRPr lang="en-US" altLang="zh-TW"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990558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25BF0F9D-B976-4988-9138-5920D6072C32}" type="slidenum">
              <a:rPr lang="zh-TW" altLang="en-US" sz="1200"/>
              <a:pPr/>
              <a:t>59</a:t>
            </a:fld>
            <a:endParaRPr lang="en-US" altLang="zh-TW"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580659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0482379C-4C41-4B1D-886F-8A4EFAACB9B4}" type="slidenum">
              <a:rPr lang="zh-TW" altLang="en-US" sz="1200"/>
              <a:pPr/>
              <a:t>60</a:t>
            </a:fld>
            <a:endParaRPr lang="en-US" altLang="zh-TW"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613942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36776228-EB65-44DF-8638-B6DBAF3D47EF}" type="slidenum">
              <a:rPr lang="zh-TW" altLang="en-US" sz="1200"/>
              <a:pPr/>
              <a:t>61</a:t>
            </a:fld>
            <a:endParaRPr lang="en-US" altLang="zh-TW"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2733563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36776228-EB65-44DF-8638-B6DBAF3D47EF}" type="slidenum">
              <a:rPr lang="zh-TW" altLang="en-US" sz="1200"/>
              <a:pPr/>
              <a:t>62</a:t>
            </a:fld>
            <a:endParaRPr lang="en-US" altLang="zh-TW"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3883725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36776228-EB65-44DF-8638-B6DBAF3D47EF}" type="slidenum">
              <a:rPr lang="zh-TW" altLang="en-US" sz="1200"/>
              <a:pPr/>
              <a:t>63</a:t>
            </a:fld>
            <a:endParaRPr lang="en-US" altLang="zh-TW"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9372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658EDF53-D560-4EE3-9D69-E1BD67CF378C}" type="slidenum">
              <a:rPr lang="zh-TW" altLang="en-US" sz="1200"/>
              <a:pPr/>
              <a:t>7</a:t>
            </a:fld>
            <a:endParaRPr lang="en-US" altLang="zh-TW"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46815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84696686-E318-4210-BD1D-EF8659DC5A65}" type="slidenum">
              <a:rPr lang="zh-TW" altLang="en-US" sz="1200"/>
              <a:pPr/>
              <a:t>8</a:t>
            </a:fld>
            <a:endParaRPr lang="en-US" altLang="zh-TW"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2155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378EA355-54A0-4B35-908B-4923DDBC5811}" type="slidenum">
              <a:rPr lang="zh-TW" altLang="en-US" sz="1200"/>
              <a:pPr/>
              <a:t>9</a:t>
            </a:fld>
            <a:endParaRPr lang="en-US" altLang="zh-TW"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9834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745" indent="-287979">
              <a:defRPr sz="2400">
                <a:solidFill>
                  <a:schemeClr val="tx1"/>
                </a:solidFill>
                <a:latin typeface="Times New Roman" pitchFamily="18" charset="0"/>
              </a:defRPr>
            </a:lvl2pPr>
            <a:lvl3pPr marL="1151915" indent="-230383">
              <a:defRPr sz="2400">
                <a:solidFill>
                  <a:schemeClr val="tx1"/>
                </a:solidFill>
                <a:latin typeface="Times New Roman" pitchFamily="18" charset="0"/>
              </a:defRPr>
            </a:lvl3pPr>
            <a:lvl4pPr marL="1612682" indent="-230383">
              <a:defRPr sz="2400">
                <a:solidFill>
                  <a:schemeClr val="tx1"/>
                </a:solidFill>
                <a:latin typeface="Times New Roman" pitchFamily="18" charset="0"/>
              </a:defRPr>
            </a:lvl4pPr>
            <a:lvl5pPr marL="2073448" indent="-230383">
              <a:defRPr sz="2400">
                <a:solidFill>
                  <a:schemeClr val="tx1"/>
                </a:solidFill>
                <a:latin typeface="Times New Roman" pitchFamily="18" charset="0"/>
              </a:defRPr>
            </a:lvl5pPr>
            <a:lvl6pPr marL="2534214" indent="-230383" eaLnBrk="0" fontAlgn="base" hangingPunct="0">
              <a:spcBef>
                <a:spcPct val="0"/>
              </a:spcBef>
              <a:spcAft>
                <a:spcPct val="0"/>
              </a:spcAft>
              <a:defRPr sz="2400">
                <a:solidFill>
                  <a:schemeClr val="tx1"/>
                </a:solidFill>
                <a:latin typeface="Times New Roman" pitchFamily="18" charset="0"/>
              </a:defRPr>
            </a:lvl6pPr>
            <a:lvl7pPr marL="2994980" indent="-230383" eaLnBrk="0" fontAlgn="base" hangingPunct="0">
              <a:spcBef>
                <a:spcPct val="0"/>
              </a:spcBef>
              <a:spcAft>
                <a:spcPct val="0"/>
              </a:spcAft>
              <a:defRPr sz="2400">
                <a:solidFill>
                  <a:schemeClr val="tx1"/>
                </a:solidFill>
                <a:latin typeface="Times New Roman" pitchFamily="18" charset="0"/>
              </a:defRPr>
            </a:lvl7pPr>
            <a:lvl8pPr marL="3455746" indent="-230383" eaLnBrk="0" fontAlgn="base" hangingPunct="0">
              <a:spcBef>
                <a:spcPct val="0"/>
              </a:spcBef>
              <a:spcAft>
                <a:spcPct val="0"/>
              </a:spcAft>
              <a:defRPr sz="2400">
                <a:solidFill>
                  <a:schemeClr val="tx1"/>
                </a:solidFill>
                <a:latin typeface="Times New Roman" pitchFamily="18" charset="0"/>
              </a:defRPr>
            </a:lvl8pPr>
            <a:lvl9pPr marL="3916512" indent="-230383" eaLnBrk="0" fontAlgn="base" hangingPunct="0">
              <a:spcBef>
                <a:spcPct val="0"/>
              </a:spcBef>
              <a:spcAft>
                <a:spcPct val="0"/>
              </a:spcAft>
              <a:defRPr sz="2400">
                <a:solidFill>
                  <a:schemeClr val="tx1"/>
                </a:solidFill>
                <a:latin typeface="Times New Roman" pitchFamily="18" charset="0"/>
              </a:defRPr>
            </a:lvl9pPr>
          </a:lstStyle>
          <a:p>
            <a:fld id="{5F36DF95-420A-40AF-BD50-93CA9E355F05}" type="slidenum">
              <a:rPr lang="zh-TW" altLang="en-US" sz="1200"/>
              <a:pPr/>
              <a:t>10</a:t>
            </a:fld>
            <a:endParaRPr lang="en-US" altLang="zh-TW"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6723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shadeToTitle="1">
        <a:gradFill rotWithShape="0">
          <a:gsLst>
            <a:gs pos="0">
              <a:srgbClr val="234669"/>
            </a:gs>
            <a:gs pos="100000">
              <a:srgbClr val="102031"/>
            </a:gs>
          </a:gsLst>
          <a:path path="shape">
            <a:fillToRect l="50000" t="50000" r="50000" b="5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bwMode="auto">
          <a:xfrm>
            <a:off x="1447800" y="1158875"/>
            <a:ext cx="6248400" cy="1431925"/>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defRPr>
                <a:solidFill>
                  <a:srgbClr val="A0ADE4"/>
                </a:solidFill>
              </a:defRPr>
            </a:lvl1pPr>
          </a:lstStyle>
          <a:p>
            <a:r>
              <a:rPr lang="en-US" altLang="zh-TW"/>
              <a:t>Click to edit Master title style</a:t>
            </a:r>
          </a:p>
        </p:txBody>
      </p:sp>
      <p:sp>
        <p:nvSpPr>
          <p:cNvPr id="45059" name="Rectangle 3"/>
          <p:cNvSpPr>
            <a:spLocks noGrp="1" noChangeArrowheads="1"/>
          </p:cNvSpPr>
          <p:nvPr>
            <p:ph type="subTitle" idx="1"/>
          </p:nvPr>
        </p:nvSpPr>
        <p:spPr>
          <a:xfrm>
            <a:off x="1562100" y="3429000"/>
            <a:ext cx="6019800" cy="1752600"/>
          </a:xfrm>
          <a:ln w="9525"/>
        </p:spPr>
        <p:txBody>
          <a:bodyPr/>
          <a:lstStyle>
            <a:lvl1pPr marL="0" indent="0" algn="ctr">
              <a:buFontTx/>
              <a:buNone/>
              <a:defRPr/>
            </a:lvl1pPr>
          </a:lstStyle>
          <a:p>
            <a:r>
              <a:rPr lang="en-US" altLang="zh-TW"/>
              <a:t>Click to edit Master subtitle style</a:t>
            </a:r>
          </a:p>
        </p:txBody>
      </p:sp>
    </p:spTree>
    <p:extLst>
      <p:ext uri="{BB962C8B-B14F-4D97-AF65-F5344CB8AC3E}">
        <p14:creationId xmlns:p14="http://schemas.microsoft.com/office/powerpoint/2010/main" val="298938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5608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73762"/>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9737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04757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82992"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82993" name="Rectangle 49"/>
          <p:cNvSpPr>
            <a:spLocks noGrp="1" noChangeArrowheads="1"/>
          </p:cNvSpPr>
          <p:nvPr>
            <p:ph type="ctrTitle" sz="quarter"/>
          </p:nvPr>
        </p:nvSpPr>
        <p:spPr>
          <a:xfrm>
            <a:off x="-31750" y="3276600"/>
            <a:ext cx="1905000" cy="3429000"/>
          </a:xfrm>
        </p:spPr>
        <p:txBody>
          <a:bodyPr vert="eaVert" anchor="b" anchorCtr="1"/>
          <a:lstStyle>
            <a:lvl1pPr>
              <a:defRPr sz="4400">
                <a:solidFill>
                  <a:schemeClr val="tx1"/>
                </a:solidFill>
              </a:defRPr>
            </a:lvl1pPr>
          </a:lstStyle>
          <a:p>
            <a:r>
              <a:rPr lang="en-US" altLang="zh-TW"/>
              <a:t>CLICK TO EDIT MASTER TITLE STYLE</a:t>
            </a:r>
          </a:p>
        </p:txBody>
      </p:sp>
    </p:spTree>
    <p:extLst>
      <p:ext uri="{BB962C8B-B14F-4D97-AF65-F5344CB8AC3E}">
        <p14:creationId xmlns:p14="http://schemas.microsoft.com/office/powerpoint/2010/main" val="520288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3032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282137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75224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6892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4182724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084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4800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049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85505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03707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19050"/>
            <a:ext cx="2286000" cy="61499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19050"/>
            <a:ext cx="6705600" cy="61499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59862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0" y="-1905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73477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1905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9268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280990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6858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770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0435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224289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178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42816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9580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102031"/>
            </a:gs>
            <a:gs pos="100000">
              <a:srgbClr val="234669"/>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685800" y="17526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4037" name="Rectangle 5"/>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en-US" sz="1400">
              <a:ea typeface="新細明體" charset="-120"/>
            </a:endParaRPr>
          </a:p>
        </p:txBody>
      </p:sp>
      <p:sp>
        <p:nvSpPr>
          <p:cNvPr id="44038" name="Rectangle 6"/>
          <p:cNvSpPr>
            <a:spLocks noChangeArrowheads="1"/>
          </p:cNvSpPr>
          <p:nvPr userDrawn="1"/>
        </p:nvSpPr>
        <p:spPr bwMode="auto">
          <a:xfrm>
            <a:off x="161925" y="6403975"/>
            <a:ext cx="2133600" cy="271463"/>
          </a:xfrm>
          <a:prstGeom prst="rect">
            <a:avLst/>
          </a:prstGeom>
          <a:noFill/>
          <a:ln w="12700">
            <a:noFill/>
            <a:miter lim="800000"/>
            <a:headEnd/>
            <a:tailEnd/>
          </a:ln>
          <a:effectLst/>
        </p:spPr>
        <p:txBody>
          <a:bodyPr lIns="90488" tIns="44450" rIns="90488" bIns="44450">
            <a:spAutoFit/>
          </a:bodyPr>
          <a:lstStyle/>
          <a:p>
            <a:pPr>
              <a:defRPr/>
            </a:pPr>
            <a:r>
              <a:rPr lang="zh-TW" altLang="en-US" sz="1200" b="1" i="1">
                <a:solidFill>
                  <a:srgbClr val="006699"/>
                </a:solidFill>
                <a:latin typeface="Book Antiqua" pitchFamily="18" charset="0"/>
                <a:ea typeface="新細明體" charset="-120"/>
              </a:rPr>
              <a:t>       </a:t>
            </a:r>
            <a:r>
              <a:rPr lang="en-US" altLang="zh-TW" sz="1200" b="1" i="1">
                <a:solidFill>
                  <a:srgbClr val="006699"/>
                </a:solidFill>
                <a:latin typeface="Book Antiqua" pitchFamily="18" charset="0"/>
                <a:ea typeface="新細明體" charset="-120"/>
              </a:rPr>
              <a:t>McGraw-Hill/Irwin</a:t>
            </a:r>
          </a:p>
        </p:txBody>
      </p:sp>
      <p:sp>
        <p:nvSpPr>
          <p:cNvPr id="44039" name="Text Box 7"/>
          <p:cNvSpPr txBox="1">
            <a:spLocks noChangeArrowheads="1"/>
          </p:cNvSpPr>
          <p:nvPr userDrawn="1"/>
        </p:nvSpPr>
        <p:spPr bwMode="auto">
          <a:xfrm>
            <a:off x="3286125" y="6448425"/>
            <a:ext cx="5857875" cy="255588"/>
          </a:xfrm>
          <a:prstGeom prst="rect">
            <a:avLst/>
          </a:prstGeom>
          <a:noFill/>
          <a:ln w="9525">
            <a:noFill/>
            <a:miter lim="800000"/>
            <a:headEnd/>
            <a:tailEnd/>
          </a:ln>
          <a:effectLst/>
        </p:spPr>
        <p:txBody>
          <a:bodyPr lIns="71731" tIns="35866" rIns="71731" bIns="35866">
            <a:spAutoFit/>
          </a:bodyPr>
          <a:lstStyle/>
          <a:p>
            <a:pPr>
              <a:defRPr/>
            </a:pPr>
            <a:r>
              <a:rPr lang="zh-TW" altLang="en-US" sz="1200" b="1" i="1">
                <a:solidFill>
                  <a:srgbClr val="006699"/>
                </a:solidFill>
                <a:latin typeface="Book Antiqua" pitchFamily="18" charset="0"/>
                <a:ea typeface="新細明體" charset="-120"/>
              </a:rPr>
              <a:t>                         </a:t>
            </a:r>
            <a:r>
              <a:rPr lang="en-US" altLang="zh-TW" sz="1200" b="1" i="1">
                <a:solidFill>
                  <a:srgbClr val="006699"/>
                </a:solidFill>
                <a:latin typeface="Book Antiqua" pitchFamily="18" charset="0"/>
                <a:ea typeface="新細明體" charset="-120"/>
              </a:rPr>
              <a:t>© 2004 The McGraw-Hill Companies, Inc., All Rights Reserved.      </a:t>
            </a:r>
            <a:endParaRPr lang="en-US" altLang="zh-TW" sz="1200" b="1">
              <a:solidFill>
                <a:srgbClr val="006699"/>
              </a:solidFill>
              <a:latin typeface="Book Antiqua" pitchFamily="18" charset="0"/>
              <a:ea typeface="新細明體" charset="-120"/>
            </a:endParaRPr>
          </a:p>
        </p:txBody>
      </p:sp>
    </p:spTree>
  </p:cSld>
  <p:clrMap bg1="dk2" tx1="lt1" bg2="dk1" tx2="lt2" accent1="accent1" accent2="accent2" accent3="accent3" accent4="accent4" accent5="accent5" accent6="accent6" hlink="hlink" folHlink="folHlink"/>
  <p:sldLayoutIdLst>
    <p:sldLayoutId id="2147484350"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A0ADE4"/>
        </a:buClr>
        <a:buChar char="•"/>
        <a:defRPr sz="3200">
          <a:solidFill>
            <a:srgbClr val="A0ADE4"/>
          </a:solidFill>
          <a:latin typeface="+mn-lt"/>
          <a:ea typeface="+mn-ea"/>
          <a:cs typeface="+mn-cs"/>
        </a:defRPr>
      </a:lvl1pPr>
      <a:lvl2pPr marL="742950" indent="-285750" algn="l" rtl="0" eaLnBrk="0" fontAlgn="base" hangingPunct="0">
        <a:spcBef>
          <a:spcPct val="20000"/>
        </a:spcBef>
        <a:spcAft>
          <a:spcPct val="0"/>
        </a:spcAft>
        <a:buClr>
          <a:srgbClr val="A0ADE4"/>
        </a:buClr>
        <a:buChar char="•"/>
        <a:defRPr sz="2800">
          <a:solidFill>
            <a:srgbClr val="A0ADE4"/>
          </a:solidFill>
          <a:latin typeface="+mn-lt"/>
        </a:defRPr>
      </a:lvl2pPr>
      <a:lvl3pPr marL="1143000" indent="-228600" algn="l" rtl="0" eaLnBrk="0" fontAlgn="base" hangingPunct="0">
        <a:spcBef>
          <a:spcPct val="20000"/>
        </a:spcBef>
        <a:spcAft>
          <a:spcPct val="0"/>
        </a:spcAft>
        <a:buClr>
          <a:srgbClr val="A0ADE4"/>
        </a:buClr>
        <a:buChar char="•"/>
        <a:defRPr sz="2400">
          <a:solidFill>
            <a:srgbClr val="A0ADE4"/>
          </a:solidFill>
          <a:latin typeface="+mn-lt"/>
        </a:defRPr>
      </a:lvl3pPr>
      <a:lvl4pPr marL="1600200" indent="-228600" algn="l" rtl="0" eaLnBrk="0" fontAlgn="base" hangingPunct="0">
        <a:spcBef>
          <a:spcPct val="20000"/>
        </a:spcBef>
        <a:spcAft>
          <a:spcPct val="0"/>
        </a:spcAft>
        <a:buClr>
          <a:srgbClr val="A0ADE4"/>
        </a:buClr>
        <a:buChar char="•"/>
        <a:defRPr sz="2000">
          <a:solidFill>
            <a:srgbClr val="A0ADE4"/>
          </a:solidFill>
          <a:latin typeface="+mn-lt"/>
        </a:defRPr>
      </a:lvl4pPr>
      <a:lvl5pPr marL="2057400" indent="-228600" algn="l" rtl="0" eaLnBrk="0" fontAlgn="base" hangingPunct="0">
        <a:spcBef>
          <a:spcPct val="20000"/>
        </a:spcBef>
        <a:spcAft>
          <a:spcPct val="0"/>
        </a:spcAft>
        <a:buClr>
          <a:srgbClr val="A0ADE4"/>
        </a:buClr>
        <a:buChar char="•"/>
        <a:defRPr sz="2000">
          <a:solidFill>
            <a:srgbClr val="A0ADE4"/>
          </a:solidFill>
          <a:latin typeface="+mn-lt"/>
        </a:defRPr>
      </a:lvl5pPr>
      <a:lvl6pPr marL="2514600" indent="-228600" algn="l" rtl="0" fontAlgn="base">
        <a:spcBef>
          <a:spcPct val="20000"/>
        </a:spcBef>
        <a:spcAft>
          <a:spcPct val="0"/>
        </a:spcAft>
        <a:buClr>
          <a:srgbClr val="A0ADE4"/>
        </a:buClr>
        <a:buChar char="•"/>
        <a:defRPr sz="2000">
          <a:solidFill>
            <a:srgbClr val="A0ADE4"/>
          </a:solidFill>
          <a:latin typeface="+mn-lt"/>
        </a:defRPr>
      </a:lvl6pPr>
      <a:lvl7pPr marL="2971800" indent="-228600" algn="l" rtl="0" fontAlgn="base">
        <a:spcBef>
          <a:spcPct val="20000"/>
        </a:spcBef>
        <a:spcAft>
          <a:spcPct val="0"/>
        </a:spcAft>
        <a:buClr>
          <a:srgbClr val="A0ADE4"/>
        </a:buClr>
        <a:buChar char="•"/>
        <a:defRPr sz="2000">
          <a:solidFill>
            <a:srgbClr val="A0ADE4"/>
          </a:solidFill>
          <a:latin typeface="+mn-lt"/>
        </a:defRPr>
      </a:lvl7pPr>
      <a:lvl8pPr marL="3429000" indent="-228600" algn="l" rtl="0" fontAlgn="base">
        <a:spcBef>
          <a:spcPct val="20000"/>
        </a:spcBef>
        <a:spcAft>
          <a:spcPct val="0"/>
        </a:spcAft>
        <a:buClr>
          <a:srgbClr val="A0ADE4"/>
        </a:buClr>
        <a:buChar char="•"/>
        <a:defRPr sz="2000">
          <a:solidFill>
            <a:srgbClr val="A0ADE4"/>
          </a:solidFill>
          <a:latin typeface="+mn-lt"/>
        </a:defRPr>
      </a:lvl8pPr>
      <a:lvl9pPr marL="3886200" indent="-228600" algn="l" rtl="0" fontAlgn="base">
        <a:spcBef>
          <a:spcPct val="20000"/>
        </a:spcBef>
        <a:spcAft>
          <a:spcPct val="0"/>
        </a:spcAft>
        <a:buClr>
          <a:srgbClr val="A0ADE4"/>
        </a:buClr>
        <a:buChar char="•"/>
        <a:defRPr sz="2000">
          <a:solidFill>
            <a:srgbClr val="A0ADE4"/>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9144000" cy="6856413"/>
            <a:chOff x="0" y="0"/>
            <a:chExt cx="5760" cy="4319"/>
          </a:xfrm>
        </p:grpSpPr>
        <p:sp>
          <p:nvSpPr>
            <p:cNvPr id="819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819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819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819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819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819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819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819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819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819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819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819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819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819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819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819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819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819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819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819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819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819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819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819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819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819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26667" name="Group 39"/>
            <p:cNvGrpSpPr>
              <a:grpSpLocks/>
            </p:cNvGrpSpPr>
            <p:nvPr userDrawn="1"/>
          </p:nvGrpSpPr>
          <p:grpSpPr bwMode="auto">
            <a:xfrm>
              <a:off x="0" y="1632"/>
              <a:ext cx="5758" cy="1858"/>
              <a:chOff x="0" y="1632"/>
              <a:chExt cx="5758" cy="1858"/>
            </a:xfrm>
          </p:grpSpPr>
          <p:sp>
            <p:nvSpPr>
              <p:cNvPr id="819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819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26627" name="Rectangle 42"/>
          <p:cNvSpPr>
            <a:spLocks noGrp="1" noChangeArrowheads="1"/>
          </p:cNvSpPr>
          <p:nvPr>
            <p:ph type="title"/>
          </p:nvPr>
        </p:nvSpPr>
        <p:spPr bwMode="auto">
          <a:xfrm>
            <a:off x="0" y="-190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8196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1967" name="Rectangle 47"/>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en-US" sz="1400">
              <a:ea typeface="新細明體" charset="-120"/>
            </a:endParaRPr>
          </a:p>
        </p:txBody>
      </p:sp>
      <p:sp>
        <p:nvSpPr>
          <p:cNvPr id="81970" name="Text Box 50"/>
          <p:cNvSpPr txBox="1">
            <a:spLocks noChangeArrowheads="1"/>
          </p:cNvSpPr>
          <p:nvPr userDrawn="1"/>
        </p:nvSpPr>
        <p:spPr bwMode="auto">
          <a:xfrm>
            <a:off x="8534400" y="6583363"/>
            <a:ext cx="609600" cy="274637"/>
          </a:xfrm>
          <a:prstGeom prst="rect">
            <a:avLst/>
          </a:prstGeom>
          <a:noFill/>
          <a:ln w="9525">
            <a:noFill/>
            <a:miter lim="800000"/>
            <a:headEnd/>
            <a:tailEnd/>
          </a:ln>
          <a:effectLst/>
        </p:spPr>
        <p:txBody>
          <a:bodyPr>
            <a:spAutoFit/>
          </a:bodyPr>
          <a:lstStyle/>
          <a:p>
            <a:pPr algn="r">
              <a:spcBef>
                <a:spcPct val="50000"/>
              </a:spcBef>
              <a:defRPr/>
            </a:pPr>
            <a:r>
              <a:rPr lang="en-US" altLang="zh-TW" sz="1200" dirty="0">
                <a:latin typeface="Arial" charset="0"/>
                <a:ea typeface="新細明體" charset="-120"/>
              </a:rPr>
              <a:t>6-</a:t>
            </a:r>
            <a:fld id="{CC96CFFE-E939-4959-9E40-B522A8DAA955}" type="slidenum">
              <a:rPr lang="en-US" altLang="zh-TW" sz="1200">
                <a:latin typeface="Arial" charset="0"/>
                <a:ea typeface="新細明體" charset="-120"/>
              </a:rPr>
              <a:pPr algn="r">
                <a:spcBef>
                  <a:spcPct val="50000"/>
                </a:spcBef>
                <a:defRPr/>
              </a:pPr>
              <a:t>‹#›</a:t>
            </a:fld>
            <a:endParaRPr lang="en-US" altLang="zh-TW" sz="1200" dirty="0">
              <a:latin typeface="Arial" charset="0"/>
              <a:ea typeface="新細明體" charset="-120"/>
            </a:endParaRPr>
          </a:p>
        </p:txBody>
      </p:sp>
    </p:spTree>
  </p:cSld>
  <p:clrMap bg1="dk2" tx1="lt1" bg2="dk1" tx2="lt2" accent1="accent1" accent2="accent2" accent3="accent3" accent4="accent4" accent5="accent5" accent6="accent6" hlink="hlink" folHlink="folHlink"/>
  <p:sldLayoutIdLst>
    <p:sldLayoutId id="2147484351"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9.xml"/><Relationship Id="rId7" Type="http://schemas.openxmlformats.org/officeDocument/2006/relationships/oleObject" Target="../embeddings/oleObject6.bin"/><Relationship Id="rId12" Type="http://schemas.openxmlformats.org/officeDocument/2006/relationships/image" Target="../media/image13.emf"/><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2.emf"/><Relationship Id="rId4" Type="http://schemas.openxmlformats.org/officeDocument/2006/relationships/image" Target="../media/image1.png"/><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10.bin"/><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2.xml"/><Relationship Id="rId7" Type="http://schemas.openxmlformats.org/officeDocument/2006/relationships/image" Target="../media/image22.wmf"/><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1.emf"/><Relationship Id="rId4" Type="http://schemas.openxmlformats.org/officeDocument/2006/relationships/oleObject" Target="../embeddings/oleObject12.bin"/><Relationship Id="rId9"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24.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26.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8.wmf"/><Relationship Id="rId5" Type="http://schemas.openxmlformats.org/officeDocument/2006/relationships/oleObject" Target="../embeddings/oleObject18.bin"/><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vmlDrawing" Target="../drawings/vmlDrawing12.vml"/><Relationship Id="rId5" Type="http://schemas.openxmlformats.org/officeDocument/2006/relationships/image" Target="../media/image31.w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vmlDrawing" Target="../drawings/vmlDrawing13.vml"/><Relationship Id="rId5" Type="http://schemas.openxmlformats.org/officeDocument/2006/relationships/image" Target="../media/image32.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3.xml"/><Relationship Id="rId1" Type="http://schemas.openxmlformats.org/officeDocument/2006/relationships/vmlDrawing" Target="../drawings/vmlDrawing14.vml"/><Relationship Id="rId6" Type="http://schemas.openxmlformats.org/officeDocument/2006/relationships/image" Target="../media/image35.emf"/><Relationship Id="rId5" Type="http://schemas.openxmlformats.org/officeDocument/2006/relationships/oleObject" Target="../embeddings/oleObject21.bin"/><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xml"/><Relationship Id="rId1" Type="http://schemas.openxmlformats.org/officeDocument/2006/relationships/vmlDrawing" Target="../drawings/vmlDrawing15.vml"/><Relationship Id="rId6" Type="http://schemas.openxmlformats.org/officeDocument/2006/relationships/image" Target="../media/image36.wmf"/><Relationship Id="rId5" Type="http://schemas.openxmlformats.org/officeDocument/2006/relationships/oleObject" Target="../embeddings/oleObject22.bin"/><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33.xml"/><Relationship Id="rId7" Type="http://schemas.openxmlformats.org/officeDocument/2006/relationships/oleObject" Target="../embeddings/oleObject25.bin"/><Relationship Id="rId2" Type="http://schemas.openxmlformats.org/officeDocument/2006/relationships/slideLayout" Target="../slideLayouts/slideLayout23.xml"/><Relationship Id="rId1" Type="http://schemas.openxmlformats.org/officeDocument/2006/relationships/vmlDrawing" Target="../drawings/vmlDrawing17.vml"/><Relationship Id="rId6" Type="http://schemas.openxmlformats.org/officeDocument/2006/relationships/image" Target="../media/image39.emf"/><Relationship Id="rId5" Type="http://schemas.openxmlformats.org/officeDocument/2006/relationships/oleObject" Target="../embeddings/oleObject24.bin"/><Relationship Id="rId10" Type="http://schemas.openxmlformats.org/officeDocument/2006/relationships/image" Target="../media/image42.png"/><Relationship Id="rId4" Type="http://schemas.openxmlformats.org/officeDocument/2006/relationships/image" Target="../media/image1.png"/><Relationship Id="rId9"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41.wmf"/><Relationship Id="rId4" Type="http://schemas.openxmlformats.org/officeDocument/2006/relationships/oleObject" Target="../embeddings/oleObject26.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4.xml"/><Relationship Id="rId1" Type="http://schemas.openxmlformats.org/officeDocument/2006/relationships/vmlDrawing" Target="../drawings/vmlDrawing19.vml"/><Relationship Id="rId5" Type="http://schemas.openxmlformats.org/officeDocument/2006/relationships/image" Target="../media/image44.emf"/><Relationship Id="rId4"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0.png"/><Relationship Id="rId9"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vmlDrawing" Target="../drawings/vmlDrawing20.vml"/><Relationship Id="rId5" Type="http://schemas.openxmlformats.org/officeDocument/2006/relationships/image" Target="../media/image46.wmf"/><Relationship Id="rId4" Type="http://schemas.openxmlformats.org/officeDocument/2006/relationships/oleObject" Target="../embeddings/oleObject2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4.xml"/><Relationship Id="rId1" Type="http://schemas.openxmlformats.org/officeDocument/2006/relationships/vmlDrawing" Target="../drawings/vmlDrawing21.vml"/><Relationship Id="rId5" Type="http://schemas.openxmlformats.org/officeDocument/2006/relationships/image" Target="../media/image47.wmf"/><Relationship Id="rId4" Type="http://schemas.openxmlformats.org/officeDocument/2006/relationships/oleObject" Target="../embeddings/oleObject29.bin"/></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49.wmf"/><Relationship Id="rId4" Type="http://schemas.openxmlformats.org/officeDocument/2006/relationships/oleObject" Target="../embeddings/oleObject30.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vmlDrawing" Target="../drawings/vmlDrawing23.vml"/><Relationship Id="rId5" Type="http://schemas.openxmlformats.org/officeDocument/2006/relationships/image" Target="../media/image50.wmf"/><Relationship Id="rId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vmlDrawing" Target="../drawings/vmlDrawing24.vml"/><Relationship Id="rId5" Type="http://schemas.openxmlformats.org/officeDocument/2006/relationships/image" Target="../media/image51.wmf"/><Relationship Id="rId4" Type="http://schemas.openxmlformats.org/officeDocument/2006/relationships/oleObject" Target="../embeddings/oleObject32.bin"/></Relationships>
</file>

<file path=ppt/slides/_rels/slide5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52.xml"/><Relationship Id="rId7"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55.png"/><Relationship Id="rId5" Type="http://schemas.openxmlformats.org/officeDocument/2006/relationships/image" Target="../media/image52.wmf"/><Relationship Id="rId4" Type="http://schemas.openxmlformats.org/officeDocument/2006/relationships/oleObject" Target="../embeddings/oleObject33.bin"/></Relationships>
</file>

<file path=ppt/slides/_rels/slide59.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oleObject" Target="../embeddings/oleObject39.bin"/><Relationship Id="rId3" Type="http://schemas.openxmlformats.org/officeDocument/2006/relationships/notesSlide" Target="../notesSlides/notesSlide53.xml"/><Relationship Id="rId7" Type="http://schemas.openxmlformats.org/officeDocument/2006/relationships/oleObject" Target="../embeddings/oleObject36.bin"/><Relationship Id="rId12" Type="http://schemas.openxmlformats.org/officeDocument/2006/relationships/image" Target="../media/image59.emf"/><Relationship Id="rId2" Type="http://schemas.openxmlformats.org/officeDocument/2006/relationships/slideLayout" Target="../slideLayouts/slideLayout13.xml"/><Relationship Id="rId16" Type="http://schemas.openxmlformats.org/officeDocument/2006/relationships/image" Target="../media/image61.emf"/><Relationship Id="rId1" Type="http://schemas.openxmlformats.org/officeDocument/2006/relationships/vmlDrawing" Target="../drawings/vmlDrawing26.vml"/><Relationship Id="rId6" Type="http://schemas.openxmlformats.org/officeDocument/2006/relationships/image" Target="../media/image56.e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58.emf"/><Relationship Id="rId4" Type="http://schemas.openxmlformats.org/officeDocument/2006/relationships/image" Target="../media/image62.jpeg"/><Relationship Id="rId9" Type="http://schemas.openxmlformats.org/officeDocument/2006/relationships/oleObject" Target="../embeddings/oleObject37.bin"/><Relationship Id="rId14" Type="http://schemas.openxmlformats.org/officeDocument/2006/relationships/image" Target="../media/image6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6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image" Target="../media/image8.emf"/><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oleObject2.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subTitle" idx="1"/>
          </p:nvPr>
        </p:nvSpPr>
        <p:spPr>
          <a:xfrm>
            <a:off x="2438400" y="3352800"/>
            <a:ext cx="6400800" cy="1752600"/>
          </a:xfrm>
        </p:spPr>
        <p:txBody>
          <a:bodyPr/>
          <a:lstStyle/>
          <a:p>
            <a:pPr algn="l" eaLnBrk="1" hangingPunct="1"/>
            <a:r>
              <a:rPr lang="en-US" altLang="zh-TW" sz="4000">
                <a:solidFill>
                  <a:schemeClr val="bg2"/>
                </a:solidFill>
                <a:ea typeface="新細明體" charset="-120"/>
              </a:rPr>
              <a:t>Efficient Diversification</a:t>
            </a:r>
          </a:p>
        </p:txBody>
      </p:sp>
      <p:sp>
        <p:nvSpPr>
          <p:cNvPr id="29699" name="Rectangle 5"/>
          <p:cNvSpPr>
            <a:spLocks noGrp="1" noChangeArrowheads="1"/>
          </p:cNvSpPr>
          <p:nvPr>
            <p:ph type="ctrTitle"/>
          </p:nvPr>
        </p:nvSpPr>
        <p:spPr>
          <a:xfrm rot="16200000">
            <a:off x="2819400" y="673100"/>
            <a:ext cx="1905000" cy="3429000"/>
          </a:xfrm>
        </p:spPr>
        <p:txBody>
          <a:bodyPr/>
          <a:lstStyle/>
          <a:p>
            <a:pPr algn="l" eaLnBrk="1" hangingPunct="1"/>
            <a:r>
              <a:rPr lang="en-US" altLang="zh-TW" sz="3600">
                <a:solidFill>
                  <a:srgbClr val="800000"/>
                </a:solidFill>
                <a:ea typeface="新細明體" charset="-120"/>
              </a:rPr>
              <a:t>CHAPTER 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a:xfrm>
            <a:off x="0" y="76200"/>
            <a:ext cx="9144000" cy="781050"/>
          </a:xfrm>
          <a:noFill/>
        </p:spPr>
        <p:txBody>
          <a:bodyPr lIns="90488" tIns="44450" rIns="90488" bIns="44450" anchor="b"/>
          <a:lstStyle/>
          <a:p>
            <a:pPr eaLnBrk="1" hangingPunct="1"/>
            <a:r>
              <a:rPr lang="en-US" altLang="zh-TW" sz="3600" dirty="0">
                <a:ea typeface="新細明體" charset="-120"/>
              </a:rPr>
              <a:t>Scenario Analysis-Covariance</a:t>
            </a:r>
            <a:r>
              <a:rPr lang="zh-TW" altLang="en-US" sz="3600" dirty="0">
                <a:ea typeface="新細明體" charset="-120"/>
              </a:rPr>
              <a:t> </a:t>
            </a:r>
            <a:r>
              <a:rPr lang="en-US" altLang="zh-TW" sz="3600" dirty="0">
                <a:ea typeface="新細明體" charset="-120"/>
              </a:rPr>
              <a:t>(</a:t>
            </a:r>
            <a:r>
              <a:rPr lang="zh-TW" altLang="en-US" sz="3600" dirty="0">
                <a:ea typeface="新細明體" charset="-120"/>
              </a:rPr>
              <a:t>共變異數</a:t>
            </a:r>
            <a:r>
              <a:rPr lang="en-US" altLang="zh-TW" sz="3600" dirty="0">
                <a:ea typeface="新細明體" charset="-120"/>
              </a:rPr>
              <a:t>)</a:t>
            </a:r>
          </a:p>
        </p:txBody>
      </p:sp>
      <p:sp>
        <p:nvSpPr>
          <p:cNvPr id="16397" name="Rectangle 13"/>
          <p:cNvSpPr>
            <a:spLocks noGrp="1" noChangeArrowheads="1"/>
          </p:cNvSpPr>
          <p:nvPr>
            <p:ph type="body" sz="half" idx="1"/>
          </p:nvPr>
        </p:nvSpPr>
        <p:spPr>
          <a:xfrm>
            <a:off x="457200" y="990600"/>
            <a:ext cx="8458200" cy="1066800"/>
          </a:xfrm>
        </p:spPr>
        <p:txBody>
          <a:bodyPr/>
          <a:lstStyle/>
          <a:p>
            <a:pPr marL="342900" lvl="1" indent="-342900" eaLnBrk="1" hangingPunct="1">
              <a:lnSpc>
                <a:spcPct val="110000"/>
              </a:lnSpc>
              <a:buClr>
                <a:schemeClr val="hlink"/>
              </a:buClr>
              <a:buSzPct val="90000"/>
              <a:buBlip>
                <a:blip r:embed="rId4"/>
              </a:buBlip>
              <a:defRPr/>
            </a:pPr>
            <a:r>
              <a:rPr lang="en-US" altLang="zh-TW" sz="3000" dirty="0">
                <a:ea typeface="新細明體" charset="-120"/>
              </a:rPr>
              <a:t>Covariance between </a:t>
            </a:r>
            <a:r>
              <a:rPr lang="en-US" altLang="zh-TW" sz="3000" i="1" dirty="0" err="1">
                <a:ea typeface="新細明體" charset="-120"/>
              </a:rPr>
              <a:t>r</a:t>
            </a:r>
            <a:r>
              <a:rPr lang="en-US" altLang="zh-TW" sz="3000" i="1" baseline="-25000" dirty="0" err="1">
                <a:ea typeface="新細明體" charset="-120"/>
              </a:rPr>
              <a:t>S</a:t>
            </a:r>
            <a:r>
              <a:rPr lang="en-US" altLang="zh-TW" sz="3000" dirty="0">
                <a:ea typeface="新細明體" charset="-120"/>
              </a:rPr>
              <a:t> and </a:t>
            </a:r>
            <a:r>
              <a:rPr lang="en-US" altLang="zh-TW" sz="3000" i="1" dirty="0" err="1">
                <a:ea typeface="新細明體" charset="-120"/>
              </a:rPr>
              <a:t>r</a:t>
            </a:r>
            <a:r>
              <a:rPr lang="en-US" altLang="zh-TW" sz="3000" i="1" baseline="-25000" dirty="0" err="1">
                <a:ea typeface="新細明體" charset="-120"/>
              </a:rPr>
              <a:t>B</a:t>
            </a:r>
            <a:r>
              <a:rPr lang="en-US" altLang="zh-TW" sz="3000" dirty="0">
                <a:ea typeface="新細明體" charset="-120"/>
              </a:rPr>
              <a:t>: a measure of co-varying behavior of returns on two assets</a:t>
            </a:r>
          </a:p>
          <a:p>
            <a:pPr marL="0" indent="0" eaLnBrk="1" hangingPunct="1">
              <a:lnSpc>
                <a:spcPct val="110000"/>
              </a:lnSpc>
              <a:buNone/>
              <a:defRPr/>
            </a:pPr>
            <a:endParaRPr lang="en-US" altLang="zh-TW" sz="3000" dirty="0">
              <a:ea typeface="新細明體" charset="-120"/>
            </a:endParaRPr>
          </a:p>
          <a:p>
            <a:pPr eaLnBrk="1" hangingPunct="1">
              <a:lnSpc>
                <a:spcPct val="110000"/>
              </a:lnSpc>
              <a:buFont typeface="Wingdings" pitchFamily="2" charset="2"/>
              <a:buNone/>
              <a:defRPr/>
            </a:pPr>
            <a:endParaRPr lang="en-US" altLang="zh-TW" sz="3000" dirty="0">
              <a:ea typeface="新細明體" charset="-120"/>
            </a:endParaRPr>
          </a:p>
          <a:p>
            <a:pPr eaLnBrk="1" hangingPunct="1">
              <a:lnSpc>
                <a:spcPct val="110000"/>
              </a:lnSpc>
              <a:defRPr/>
            </a:pPr>
            <a:endParaRPr lang="en-US" altLang="zh-TW" sz="3000" dirty="0">
              <a:ea typeface="新細明體" charset="-120"/>
            </a:endParaRPr>
          </a:p>
          <a:p>
            <a:pPr eaLnBrk="1" hangingPunct="1">
              <a:lnSpc>
                <a:spcPct val="110000"/>
              </a:lnSpc>
              <a:buFont typeface="Wingdings" pitchFamily="2" charset="2"/>
              <a:buNone/>
              <a:defRPr/>
            </a:pPr>
            <a:endParaRPr lang="en-US" altLang="zh-TW" sz="3000" dirty="0">
              <a:ea typeface="新細明體" charset="-120"/>
            </a:endParaRPr>
          </a:p>
          <a:p>
            <a:pPr eaLnBrk="1" hangingPunct="1">
              <a:lnSpc>
                <a:spcPct val="110000"/>
              </a:lnSpc>
              <a:defRPr/>
            </a:pPr>
            <a:endParaRPr lang="en-US" altLang="zh-TW" sz="3000" dirty="0">
              <a:ea typeface="新細明體" charset="-120"/>
            </a:endParaRPr>
          </a:p>
        </p:txBody>
      </p:sp>
      <p:graphicFrame>
        <p:nvGraphicFramePr>
          <p:cNvPr id="3074" name="Object 16"/>
          <p:cNvGraphicFramePr>
            <a:graphicFrameLocks noGrp="1" noChangeAspect="1"/>
          </p:cNvGraphicFramePr>
          <p:nvPr>
            <p:ph sz="quarter" idx="3"/>
            <p:extLst>
              <p:ext uri="{D42A27DB-BD31-4B8C-83A1-F6EECF244321}">
                <p14:modId xmlns:p14="http://schemas.microsoft.com/office/powerpoint/2010/main" val="4803830"/>
              </p:ext>
            </p:extLst>
          </p:nvPr>
        </p:nvGraphicFramePr>
        <p:xfrm>
          <a:off x="838200" y="2133600"/>
          <a:ext cx="8222760" cy="755370"/>
        </p:xfrm>
        <a:graphic>
          <a:graphicData uri="http://schemas.openxmlformats.org/presentationml/2006/ole">
            <mc:AlternateContent xmlns:mc="http://schemas.openxmlformats.org/markup-compatibility/2006">
              <mc:Choice xmlns:v="urn:schemas-microsoft-com:vml" Requires="v">
                <p:oleObj spid="_x0000_s32438" name="Equation" r:id="rId5" imgW="4698720" imgH="431640" progId="Equation.DSMT4">
                  <p:embed/>
                </p:oleObj>
              </mc:Choice>
              <mc:Fallback>
                <p:oleObj name="Equation" r:id="rId5" imgW="4698720" imgH="431640" progId="Equation.DSMT4">
                  <p:embed/>
                  <p:pic>
                    <p:nvPicPr>
                      <p:cNvPr id="0" name="Object 16"/>
                      <p:cNvPicPr>
                        <a:picLocks noChangeAspect="1" noChangeArrowheads="1"/>
                      </p:cNvPicPr>
                      <p:nvPr/>
                    </p:nvPicPr>
                    <p:blipFill>
                      <a:blip r:embed="rId6"/>
                      <a:srcRect/>
                      <a:stretch>
                        <a:fillRect/>
                      </a:stretch>
                    </p:blipFill>
                    <p:spPr bwMode="auto">
                      <a:xfrm>
                        <a:off x="838200" y="2133600"/>
                        <a:ext cx="8222760" cy="75537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6"/>
          <p:cNvGraphicFramePr>
            <a:graphicFrameLocks noChangeAspect="1"/>
          </p:cNvGraphicFramePr>
          <p:nvPr>
            <p:extLst>
              <p:ext uri="{D42A27DB-BD31-4B8C-83A1-F6EECF244321}">
                <p14:modId xmlns:p14="http://schemas.microsoft.com/office/powerpoint/2010/main" val="1700414745"/>
              </p:ext>
            </p:extLst>
          </p:nvPr>
        </p:nvGraphicFramePr>
        <p:xfrm>
          <a:off x="873125" y="4024313"/>
          <a:ext cx="5027612" cy="776287"/>
        </p:xfrm>
        <a:graphic>
          <a:graphicData uri="http://schemas.openxmlformats.org/presentationml/2006/ole">
            <mc:AlternateContent xmlns:mc="http://schemas.openxmlformats.org/markup-compatibility/2006">
              <mc:Choice xmlns:v="urn:schemas-microsoft-com:vml" Requires="v">
                <p:oleObj spid="_x0000_s32439" name="Equation" r:id="rId7" imgW="2793960" imgH="431640" progId="Equation.DSMT4">
                  <p:embed/>
                </p:oleObj>
              </mc:Choice>
              <mc:Fallback>
                <p:oleObj name="Equation" r:id="rId7" imgW="2793960" imgH="4316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125" y="4024313"/>
                        <a:ext cx="5027612" cy="77628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5"/>
          <p:cNvSpPr>
            <a:spLocks noChangeArrowheads="1"/>
          </p:cNvSpPr>
          <p:nvPr/>
        </p:nvSpPr>
        <p:spPr bwMode="auto">
          <a:xfrm>
            <a:off x="457200" y="3063875"/>
            <a:ext cx="8001000" cy="441325"/>
          </a:xfrm>
          <a:prstGeom prst="rect">
            <a:avLst/>
          </a:prstGeom>
          <a:noFill/>
          <a:ln w="12700">
            <a:noFill/>
            <a:miter lim="800000"/>
            <a:headEnd/>
            <a:tailEnd/>
          </a:ln>
          <a:effectLst/>
        </p:spPr>
        <p:txBody>
          <a:bodyPr lIns="90488" tIns="44450" rIns="90488" bIns="44450">
            <a:spAutoFit/>
          </a:bodyPr>
          <a:lstStyle/>
          <a:p>
            <a:pPr marL="358775" indent="-358775">
              <a:lnSpc>
                <a:spcPct val="95000"/>
              </a:lnSpc>
              <a:spcBef>
                <a:spcPts val="300"/>
              </a:spcBef>
              <a:defRPr/>
            </a:pPr>
            <a:r>
              <a:rPr lang="en-US" altLang="zh-TW" dirty="0">
                <a:latin typeface="+mn-lt"/>
                <a:ea typeface="新細明體" charset="-120"/>
              </a:rPr>
              <a:t>※ Three properties for covariance</a:t>
            </a:r>
          </a:p>
        </p:txBody>
      </p:sp>
      <p:graphicFrame>
        <p:nvGraphicFramePr>
          <p:cNvPr id="3076" name="Object 7"/>
          <p:cNvGraphicFramePr>
            <a:graphicFrameLocks noGrp="1" noChangeAspect="1"/>
          </p:cNvGraphicFramePr>
          <p:nvPr>
            <p:ph sz="quarter" idx="4294967295"/>
            <p:extLst>
              <p:ext uri="{D42A27DB-BD31-4B8C-83A1-F6EECF244321}">
                <p14:modId xmlns:p14="http://schemas.microsoft.com/office/powerpoint/2010/main" val="336131861"/>
              </p:ext>
            </p:extLst>
          </p:nvPr>
        </p:nvGraphicFramePr>
        <p:xfrm>
          <a:off x="871537" y="4879975"/>
          <a:ext cx="6672263" cy="1825625"/>
        </p:xfrm>
        <a:graphic>
          <a:graphicData uri="http://schemas.openxmlformats.org/presentationml/2006/ole">
            <mc:AlternateContent xmlns:mc="http://schemas.openxmlformats.org/markup-compatibility/2006">
              <mc:Choice xmlns:v="urn:schemas-microsoft-com:vml" Requires="v">
                <p:oleObj spid="_x0000_s32440" name="Equation" r:id="rId9" imgW="4038480" imgH="1104840" progId="Equation.DSMT4">
                  <p:embed/>
                </p:oleObj>
              </mc:Choice>
              <mc:Fallback>
                <p:oleObj name="Equation" r:id="rId9" imgW="4038480" imgH="110484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537" y="4879975"/>
                        <a:ext cx="6672263" cy="18256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8"/>
          <p:cNvGraphicFramePr>
            <a:graphicFrameLocks noChangeAspect="1"/>
          </p:cNvGraphicFramePr>
          <p:nvPr>
            <p:extLst>
              <p:ext uri="{D42A27DB-BD31-4B8C-83A1-F6EECF244321}">
                <p14:modId xmlns:p14="http://schemas.microsoft.com/office/powerpoint/2010/main" val="1329261"/>
              </p:ext>
            </p:extLst>
          </p:nvPr>
        </p:nvGraphicFramePr>
        <p:xfrm>
          <a:off x="871537" y="3551238"/>
          <a:ext cx="2581275" cy="411162"/>
        </p:xfrm>
        <a:graphic>
          <a:graphicData uri="http://schemas.openxmlformats.org/presentationml/2006/ole">
            <mc:AlternateContent xmlns:mc="http://schemas.openxmlformats.org/markup-compatibility/2006">
              <mc:Choice xmlns:v="urn:schemas-microsoft-com:vml" Requires="v">
                <p:oleObj spid="_x0000_s32441" name="Equation" r:id="rId11" imgW="1434960" imgH="228600" progId="Equation.DSMT4">
                  <p:embed/>
                </p:oleObj>
              </mc:Choice>
              <mc:Fallback>
                <p:oleObj name="Equation" r:id="rId11" imgW="1434960" imgH="2286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537" y="3551238"/>
                        <a:ext cx="2581275" cy="4111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Rectangle 13"/>
          <p:cNvSpPr>
            <a:spLocks noGrp="1" noChangeArrowheads="1"/>
          </p:cNvSpPr>
          <p:nvPr>
            <p:ph type="body" sz="half" idx="1"/>
          </p:nvPr>
        </p:nvSpPr>
        <p:spPr>
          <a:xfrm>
            <a:off x="457200" y="990600"/>
            <a:ext cx="8458200" cy="685800"/>
          </a:xfrm>
        </p:spPr>
        <p:txBody>
          <a:bodyPr/>
          <a:lstStyle/>
          <a:p>
            <a:pPr eaLnBrk="1" hangingPunct="1">
              <a:lnSpc>
                <a:spcPct val="110000"/>
              </a:lnSpc>
              <a:defRPr/>
            </a:pPr>
            <a:endParaRPr lang="en-US" altLang="zh-TW" sz="3000" dirty="0">
              <a:ea typeface="新細明體" charset="-120"/>
            </a:endParaRPr>
          </a:p>
          <a:p>
            <a:pPr eaLnBrk="1" hangingPunct="1">
              <a:lnSpc>
                <a:spcPct val="110000"/>
              </a:lnSpc>
              <a:buFont typeface="Wingdings" pitchFamily="2" charset="2"/>
              <a:buNone/>
              <a:defRPr/>
            </a:pPr>
            <a:endParaRPr lang="en-US" altLang="zh-TW" sz="3000" dirty="0">
              <a:ea typeface="新細明體" charset="-120"/>
            </a:endParaRPr>
          </a:p>
          <a:p>
            <a:pPr eaLnBrk="1" hangingPunct="1">
              <a:lnSpc>
                <a:spcPct val="110000"/>
              </a:lnSpc>
              <a:defRPr/>
            </a:pPr>
            <a:endParaRPr lang="en-US" altLang="zh-TW" sz="3000" dirty="0">
              <a:ea typeface="新細明體" charset="-120"/>
            </a:endParaRPr>
          </a:p>
        </p:txBody>
      </p:sp>
      <p:sp>
        <p:nvSpPr>
          <p:cNvPr id="8" name="Rectangle 5"/>
          <p:cNvSpPr>
            <a:spLocks noChangeArrowheads="1"/>
          </p:cNvSpPr>
          <p:nvPr/>
        </p:nvSpPr>
        <p:spPr bwMode="auto">
          <a:xfrm>
            <a:off x="457200" y="1371600"/>
            <a:ext cx="8001000" cy="441325"/>
          </a:xfrm>
          <a:prstGeom prst="rect">
            <a:avLst/>
          </a:prstGeom>
          <a:noFill/>
          <a:ln w="12700">
            <a:noFill/>
            <a:miter lim="800000"/>
            <a:headEnd/>
            <a:tailEnd/>
          </a:ln>
          <a:effectLst/>
        </p:spPr>
        <p:txBody>
          <a:bodyPr lIns="90488" tIns="44450" rIns="90488" bIns="44450">
            <a:spAutoFit/>
          </a:bodyPr>
          <a:lstStyle/>
          <a:p>
            <a:pPr marL="358775" indent="-358775">
              <a:lnSpc>
                <a:spcPct val="95000"/>
              </a:lnSpc>
              <a:spcBef>
                <a:spcPts val="300"/>
              </a:spcBef>
              <a:defRPr/>
            </a:pPr>
            <a:r>
              <a:rPr lang="en-US" altLang="zh-TW" dirty="0">
                <a:latin typeface="+mn-lt"/>
                <a:ea typeface="新細明體" charset="-120"/>
              </a:rPr>
              <a:t>※ Another expression for covariance</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2727321040"/>
              </p:ext>
            </p:extLst>
          </p:nvPr>
        </p:nvGraphicFramePr>
        <p:xfrm>
          <a:off x="990600" y="2057400"/>
          <a:ext cx="6269037" cy="3140075"/>
        </p:xfrm>
        <a:graphic>
          <a:graphicData uri="http://schemas.openxmlformats.org/presentationml/2006/ole">
            <mc:AlternateContent xmlns:mc="http://schemas.openxmlformats.org/markup-compatibility/2006">
              <mc:Choice xmlns:v="urn:schemas-microsoft-com:vml" Requires="v">
                <p:oleObj spid="_x0000_s25904" name="Equation" r:id="rId4" imgW="3670200" imgH="1790640" progId="Equation.DSMT4">
                  <p:embed/>
                </p:oleObj>
              </mc:Choice>
              <mc:Fallback>
                <p:oleObj name="Equation" r:id="rId4" imgW="3670200" imgH="1790640" progId="Equation.DSMT4">
                  <p:embed/>
                  <p:pic>
                    <p:nvPicPr>
                      <p:cNvPr id="0" name="Object 16"/>
                      <p:cNvPicPr>
                        <a:picLocks noGrp="1" noChangeAspect="1" noChangeArrowheads="1"/>
                      </p:cNvPicPr>
                      <p:nvPr/>
                    </p:nvPicPr>
                    <p:blipFill>
                      <a:blip r:embed="rId5"/>
                      <a:srcRect/>
                      <a:stretch>
                        <a:fillRect/>
                      </a:stretch>
                    </p:blipFill>
                    <p:spPr bwMode="auto">
                      <a:xfrm>
                        <a:off x="990600" y="2057400"/>
                        <a:ext cx="6269037" cy="31400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2"/>
          <p:cNvSpPr>
            <a:spLocks noGrp="1" noChangeArrowheads="1"/>
          </p:cNvSpPr>
          <p:nvPr>
            <p:ph type="title"/>
          </p:nvPr>
        </p:nvSpPr>
        <p:spPr>
          <a:xfrm>
            <a:off x="0" y="76200"/>
            <a:ext cx="9144000" cy="781050"/>
          </a:xfrm>
          <a:noFill/>
        </p:spPr>
        <p:txBody>
          <a:bodyPr lIns="90488" tIns="44450" rIns="90488" bIns="44450" anchor="b"/>
          <a:lstStyle/>
          <a:p>
            <a:pPr eaLnBrk="1" hangingPunct="1"/>
            <a:r>
              <a:rPr lang="en-US" altLang="zh-TW" sz="3600" dirty="0">
                <a:ea typeface="新細明體" charset="-120"/>
              </a:rPr>
              <a:t>Scenario Analysis-Covariance</a:t>
            </a:r>
            <a:r>
              <a:rPr lang="zh-TW" altLang="en-US" sz="3600" dirty="0">
                <a:ea typeface="新細明體" charset="-120"/>
              </a:rPr>
              <a:t> </a:t>
            </a:r>
            <a:r>
              <a:rPr lang="en-US" altLang="zh-TW" sz="3600" dirty="0">
                <a:ea typeface="新細明體" charset="-120"/>
              </a:rPr>
              <a:t>(</a:t>
            </a:r>
            <a:r>
              <a:rPr lang="zh-TW" altLang="en-US" sz="3600" dirty="0">
                <a:ea typeface="新細明體" charset="-120"/>
              </a:rPr>
              <a:t>共變異數</a:t>
            </a:r>
            <a:r>
              <a:rPr lang="en-US" altLang="zh-TW" sz="3600" dirty="0">
                <a:ea typeface="新細明體" charset="-120"/>
              </a:rPr>
              <a:t>)</a:t>
            </a:r>
          </a:p>
        </p:txBody>
      </p:sp>
    </p:spTree>
    <p:extLst>
      <p:ext uri="{BB962C8B-B14F-4D97-AF65-F5344CB8AC3E}">
        <p14:creationId xmlns:p14="http://schemas.microsoft.com/office/powerpoint/2010/main" val="32051398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152400"/>
            <a:ext cx="9144000" cy="647700"/>
          </a:xfrm>
          <a:noFill/>
        </p:spPr>
        <p:txBody>
          <a:bodyPr lIns="90488" tIns="44450" rIns="90488" bIns="44450" anchor="b"/>
          <a:lstStyle/>
          <a:p>
            <a:pPr eaLnBrk="1" hangingPunct="1"/>
            <a:r>
              <a:rPr lang="en-US" altLang="zh-TW" sz="3800">
                <a:ea typeface="新細明體" charset="-120"/>
              </a:rPr>
              <a:t>Scenario Analysis-Correlation Coefficient</a:t>
            </a:r>
          </a:p>
        </p:txBody>
      </p:sp>
      <p:sp>
        <p:nvSpPr>
          <p:cNvPr id="17413" name="Rectangle 5"/>
          <p:cNvSpPr>
            <a:spLocks noChangeArrowheads="1"/>
          </p:cNvSpPr>
          <p:nvPr/>
        </p:nvSpPr>
        <p:spPr bwMode="auto">
          <a:xfrm>
            <a:off x="533400" y="4930775"/>
            <a:ext cx="8305800" cy="1774845"/>
          </a:xfrm>
          <a:prstGeom prst="rect">
            <a:avLst/>
          </a:prstGeom>
          <a:noFill/>
          <a:ln w="12700">
            <a:noFill/>
            <a:miter lim="800000"/>
            <a:headEnd/>
            <a:tailEnd/>
          </a:ln>
          <a:effectLst/>
        </p:spPr>
        <p:txBody>
          <a:bodyPr wrap="square" lIns="90488" tIns="44450" rIns="90488" bIns="44450">
            <a:spAutoFit/>
          </a:bodyPr>
          <a:lstStyle/>
          <a:p>
            <a:pPr marL="358775" indent="-358775">
              <a:lnSpc>
                <a:spcPct val="95000"/>
              </a:lnSpc>
              <a:spcBef>
                <a:spcPts val="300"/>
              </a:spcBef>
              <a:defRPr/>
            </a:pPr>
            <a:r>
              <a:rPr lang="en-US" altLang="zh-TW" sz="2200" dirty="0">
                <a:effectLst>
                  <a:outerShdw blurRad="38100" dist="38100" dir="2700000" algn="tl">
                    <a:srgbClr val="000000">
                      <a:alpha val="43137"/>
                    </a:srgbClr>
                  </a:outerShdw>
                </a:effectLst>
                <a:latin typeface="+mn-lt"/>
                <a:ea typeface="新細明體" charset="-120"/>
              </a:rPr>
              <a:t>※ </a:t>
            </a:r>
            <a:r>
              <a:rPr lang="el-GR" altLang="zh-TW" sz="2200" i="1" dirty="0">
                <a:effectLst>
                  <a:outerShdw blurRad="38100" dist="38100" dir="2700000" algn="tl">
                    <a:srgbClr val="000000">
                      <a:alpha val="43137"/>
                    </a:srgbClr>
                  </a:outerShdw>
                </a:effectLst>
                <a:latin typeface="+mn-lt"/>
                <a:ea typeface="新細明體" charset="-120"/>
              </a:rPr>
              <a:t>ρ</a:t>
            </a:r>
            <a:r>
              <a:rPr lang="en-US" altLang="zh-TW" sz="2200" i="1" baseline="-25000" dirty="0" err="1">
                <a:effectLst>
                  <a:outerShdw blurRad="38100" dist="38100" dir="2700000" algn="tl">
                    <a:srgbClr val="000000">
                      <a:alpha val="43137"/>
                    </a:srgbClr>
                  </a:outerShdw>
                </a:effectLst>
                <a:latin typeface="+mn-lt"/>
                <a:ea typeface="新細明體" charset="-120"/>
              </a:rPr>
              <a:t>ij</a:t>
            </a:r>
            <a:r>
              <a:rPr lang="en-US" altLang="zh-TW" sz="2200" dirty="0">
                <a:effectLst>
                  <a:outerShdw blurRad="38100" dist="38100" dir="2700000" algn="tl">
                    <a:srgbClr val="000000">
                      <a:alpha val="43137"/>
                    </a:srgbClr>
                  </a:outerShdw>
                </a:effectLst>
                <a:latin typeface="+mn-lt"/>
                <a:ea typeface="新細明體" charset="-120"/>
              </a:rPr>
              <a:t> = 1 (perfectly positively correlated): the strongest tendency for two returns to vary in the same direction</a:t>
            </a:r>
          </a:p>
          <a:p>
            <a:pPr marL="358775" indent="-358775">
              <a:lnSpc>
                <a:spcPct val="95000"/>
              </a:lnSpc>
              <a:spcBef>
                <a:spcPts val="300"/>
              </a:spcBef>
              <a:defRPr/>
            </a:pPr>
            <a:r>
              <a:rPr lang="en-US" altLang="zh-TW" sz="2200" dirty="0">
                <a:effectLst>
                  <a:outerShdw blurRad="38100" dist="38100" dir="2700000" algn="tl">
                    <a:srgbClr val="000000">
                      <a:alpha val="43137"/>
                    </a:srgbClr>
                  </a:outerShdw>
                </a:effectLst>
                <a:latin typeface="+mn-lt"/>
                <a:ea typeface="新細明體" charset="-120"/>
              </a:rPr>
              <a:t>※ </a:t>
            </a:r>
            <a:r>
              <a:rPr lang="el-GR" altLang="zh-TW" sz="2200" i="1" dirty="0">
                <a:effectLst>
                  <a:outerShdw blurRad="38100" dist="38100" dir="2700000" algn="tl">
                    <a:srgbClr val="000000">
                      <a:alpha val="43137"/>
                    </a:srgbClr>
                  </a:outerShdw>
                </a:effectLst>
                <a:latin typeface="+mn-lt"/>
                <a:ea typeface="新細明體" charset="-120"/>
              </a:rPr>
              <a:t>ρ</a:t>
            </a:r>
            <a:r>
              <a:rPr lang="en-US" altLang="zh-TW" sz="2200" i="1" baseline="-25000" dirty="0" err="1">
                <a:effectLst>
                  <a:outerShdw blurRad="38100" dist="38100" dir="2700000" algn="tl">
                    <a:srgbClr val="000000">
                      <a:alpha val="43137"/>
                    </a:srgbClr>
                  </a:outerShdw>
                </a:effectLst>
                <a:latin typeface="+mn-lt"/>
                <a:ea typeface="新細明體" charset="-120"/>
              </a:rPr>
              <a:t>ij</a:t>
            </a:r>
            <a:r>
              <a:rPr lang="en-US" altLang="zh-TW" sz="2200" dirty="0">
                <a:effectLst>
                  <a:outerShdw blurRad="38100" dist="38100" dir="2700000" algn="tl">
                    <a:srgbClr val="000000">
                      <a:alpha val="43137"/>
                    </a:srgbClr>
                  </a:outerShdw>
                </a:effectLst>
                <a:latin typeface="+mn-lt"/>
                <a:ea typeface="新細明體" charset="-120"/>
              </a:rPr>
              <a:t> = 0: the returns on two assets are unrelated to each other</a:t>
            </a:r>
          </a:p>
          <a:p>
            <a:pPr marL="358775" indent="-358775">
              <a:lnSpc>
                <a:spcPct val="95000"/>
              </a:lnSpc>
              <a:spcBef>
                <a:spcPts val="300"/>
              </a:spcBef>
              <a:defRPr/>
            </a:pPr>
            <a:r>
              <a:rPr lang="en-US" altLang="zh-TW" sz="2200" dirty="0">
                <a:effectLst>
                  <a:outerShdw blurRad="38100" dist="38100" dir="2700000" algn="tl">
                    <a:srgbClr val="000000">
                      <a:alpha val="43137"/>
                    </a:srgbClr>
                  </a:outerShdw>
                </a:effectLst>
                <a:latin typeface="+mn-lt"/>
                <a:ea typeface="新細明體" charset="-120"/>
              </a:rPr>
              <a:t>※ </a:t>
            </a:r>
            <a:r>
              <a:rPr lang="el-GR" altLang="zh-TW" sz="2200" i="1" dirty="0">
                <a:effectLst>
                  <a:outerShdw blurRad="38100" dist="38100" dir="2700000" algn="tl">
                    <a:srgbClr val="000000">
                      <a:alpha val="43137"/>
                    </a:srgbClr>
                  </a:outerShdw>
                </a:effectLst>
                <a:latin typeface="+mn-lt"/>
                <a:ea typeface="新細明體" charset="-120"/>
              </a:rPr>
              <a:t>ρ</a:t>
            </a:r>
            <a:r>
              <a:rPr lang="en-US" altLang="zh-TW" sz="2200" i="1" baseline="-25000" dirty="0" err="1">
                <a:effectLst>
                  <a:outerShdw blurRad="38100" dist="38100" dir="2700000" algn="tl">
                    <a:srgbClr val="000000">
                      <a:alpha val="43137"/>
                    </a:srgbClr>
                  </a:outerShdw>
                </a:effectLst>
                <a:latin typeface="+mn-lt"/>
                <a:ea typeface="新細明體" charset="-120"/>
              </a:rPr>
              <a:t>ij</a:t>
            </a:r>
            <a:r>
              <a:rPr lang="en-US" altLang="zh-TW" sz="2200" dirty="0">
                <a:effectLst>
                  <a:outerShdw blurRad="38100" dist="38100" dir="2700000" algn="tl">
                    <a:srgbClr val="000000">
                      <a:alpha val="43137"/>
                    </a:srgbClr>
                  </a:outerShdw>
                </a:effectLst>
                <a:latin typeface="+mn-lt"/>
                <a:ea typeface="新細明體" charset="-120"/>
              </a:rPr>
              <a:t> = </a:t>
            </a:r>
            <a:r>
              <a:rPr lang="en-US" altLang="zh-TW" sz="2200" dirty="0">
                <a:effectLst>
                  <a:outerShdw blurRad="38100" dist="38100" dir="2700000" algn="tl">
                    <a:srgbClr val="000000">
                      <a:alpha val="43137"/>
                    </a:srgbClr>
                  </a:outerShdw>
                </a:effectLst>
                <a:latin typeface="+mn-lt"/>
              </a:rPr>
              <a:t>–</a:t>
            </a:r>
            <a:r>
              <a:rPr lang="en-US" altLang="zh-TW" sz="2200" dirty="0">
                <a:effectLst>
                  <a:outerShdw blurRad="38100" dist="38100" dir="2700000" algn="tl">
                    <a:srgbClr val="000000">
                      <a:alpha val="43137"/>
                    </a:srgbClr>
                  </a:outerShdw>
                </a:effectLst>
                <a:latin typeface="+mn-lt"/>
                <a:ea typeface="新細明體" charset="-120"/>
              </a:rPr>
              <a:t>1 (perfectly negatively correlated): the strongest tendency for two returns to vary inversely</a:t>
            </a:r>
          </a:p>
        </p:txBody>
      </p:sp>
      <p:sp>
        <p:nvSpPr>
          <p:cNvPr id="29700" name="Text Box 6"/>
          <p:cNvSpPr txBox="1">
            <a:spLocks noChangeArrowheads="1"/>
          </p:cNvSpPr>
          <p:nvPr/>
        </p:nvSpPr>
        <p:spPr bwMode="auto">
          <a:xfrm>
            <a:off x="1981200" y="3657600"/>
            <a:ext cx="5257800" cy="968375"/>
          </a:xfrm>
          <a:prstGeom prst="rect">
            <a:avLst/>
          </a:prstGeom>
          <a:noFill/>
          <a:ln w="9525">
            <a:noFill/>
            <a:miter lim="800000"/>
            <a:headEnd/>
            <a:tailEnd/>
          </a:ln>
        </p:spPr>
        <p:txBody>
          <a:bodyPr wrap="square">
            <a:spAutoFit/>
          </a:bodyPr>
          <a:lstStyle/>
          <a:p>
            <a:pPr>
              <a:spcBef>
                <a:spcPts val="600"/>
              </a:spcBef>
              <a:defRPr/>
            </a:pPr>
            <a:r>
              <a:rPr lang="en-US" altLang="zh-TW" sz="2600" dirty="0">
                <a:effectLst>
                  <a:outerShdw blurRad="38100" dist="38100" dir="2700000" algn="tl">
                    <a:srgbClr val="000000">
                      <a:alpha val="43137"/>
                    </a:srgbClr>
                  </a:outerShdw>
                </a:effectLst>
                <a:latin typeface="+mn-lt"/>
                <a:ea typeface="新細明體" charset="-120"/>
              </a:rPr>
              <a:t>Range of possible values for </a:t>
            </a:r>
            <a:r>
              <a:rPr lang="el-GR" altLang="zh-TW" sz="2600" i="1" dirty="0">
                <a:solidFill>
                  <a:srgbClr val="FFFFFF"/>
                </a:solidFill>
                <a:effectLst>
                  <a:outerShdw blurRad="38100" dist="38100" dir="2700000" algn="tl">
                    <a:srgbClr val="000000">
                      <a:alpha val="43137"/>
                    </a:srgbClr>
                  </a:outerShdw>
                </a:effectLst>
                <a:latin typeface="+mn-lt"/>
                <a:ea typeface="新細明體" charset="-120"/>
              </a:rPr>
              <a:t>ρ</a:t>
            </a:r>
            <a:r>
              <a:rPr lang="en-US" altLang="zh-TW" sz="2600" i="1" baseline="-25000" dirty="0" err="1">
                <a:solidFill>
                  <a:srgbClr val="FFFFFF"/>
                </a:solidFill>
                <a:effectLst>
                  <a:outerShdw blurRad="38100" dist="38100" dir="2700000" algn="tl">
                    <a:srgbClr val="000000">
                      <a:alpha val="43137"/>
                    </a:srgbClr>
                  </a:outerShdw>
                </a:effectLst>
                <a:latin typeface="+mn-lt"/>
                <a:ea typeface="新細明體" charset="-120"/>
              </a:rPr>
              <a:t>ij</a:t>
            </a:r>
            <a:r>
              <a:rPr lang="en-US" altLang="zh-TW" sz="2600" dirty="0">
                <a:solidFill>
                  <a:srgbClr val="FFFFFF"/>
                </a:solidFill>
                <a:effectLst>
                  <a:outerShdw blurRad="38100" dist="38100" dir="2700000" algn="tl">
                    <a:srgbClr val="000000">
                      <a:alpha val="43137"/>
                    </a:srgbClr>
                  </a:outerShdw>
                </a:effectLst>
                <a:latin typeface="+mn-lt"/>
                <a:ea typeface="新細明體" charset="-120"/>
              </a:rPr>
              <a:t> </a:t>
            </a:r>
            <a:endParaRPr lang="en-US" altLang="zh-TW" sz="2600" i="1" baseline="-25000" dirty="0">
              <a:effectLst>
                <a:outerShdw blurRad="38100" dist="38100" dir="2700000" algn="tl">
                  <a:srgbClr val="000000">
                    <a:alpha val="43137"/>
                  </a:srgbClr>
                </a:outerShdw>
              </a:effectLst>
              <a:latin typeface="+mn-lt"/>
              <a:ea typeface="新細明體" charset="-120"/>
            </a:endParaRPr>
          </a:p>
          <a:p>
            <a:pPr>
              <a:spcBef>
                <a:spcPts val="600"/>
              </a:spcBef>
              <a:defRPr/>
            </a:pPr>
            <a:r>
              <a:rPr lang="en-US" altLang="zh-TW" sz="2600" dirty="0">
                <a:effectLst>
                  <a:outerShdw blurRad="38100" dist="38100" dir="2700000" algn="tl">
                    <a:srgbClr val="000000">
                      <a:alpha val="43137"/>
                    </a:srgbClr>
                  </a:outerShdw>
                </a:effectLst>
                <a:latin typeface="+mn-lt"/>
                <a:ea typeface="新細明體" charset="-120"/>
              </a:rPr>
              <a:t>              </a:t>
            </a:r>
            <a:r>
              <a:rPr lang="en-US" altLang="zh-TW" sz="2600" dirty="0">
                <a:effectLst>
                  <a:outerShdw blurRad="38100" dist="38100" dir="2700000" algn="tl">
                    <a:srgbClr val="000000">
                      <a:alpha val="43137"/>
                    </a:srgbClr>
                  </a:outerShdw>
                </a:effectLst>
                <a:latin typeface="+mn-lt"/>
              </a:rPr>
              <a:t>–</a:t>
            </a:r>
            <a:r>
              <a:rPr lang="en-US" altLang="zh-TW" sz="2600" dirty="0">
                <a:effectLst>
                  <a:outerShdw blurRad="38100" dist="38100" dir="2700000" algn="tl">
                    <a:srgbClr val="000000">
                      <a:alpha val="43137"/>
                    </a:srgbClr>
                  </a:outerShdw>
                </a:effectLst>
                <a:latin typeface="+mn-lt"/>
                <a:ea typeface="新細明體" charset="-120"/>
              </a:rPr>
              <a:t>1.0 </a:t>
            </a:r>
            <a:r>
              <a:rPr lang="en-US" altLang="zh-TW" sz="2600" u="sng" dirty="0">
                <a:effectLst>
                  <a:outerShdw blurRad="38100" dist="38100" dir="2700000" algn="tl">
                    <a:srgbClr val="000000">
                      <a:alpha val="43137"/>
                    </a:srgbClr>
                  </a:outerShdw>
                </a:effectLst>
                <a:latin typeface="+mn-lt"/>
                <a:ea typeface="新細明體" charset="-120"/>
              </a:rPr>
              <a:t>&lt;</a:t>
            </a:r>
            <a:r>
              <a:rPr lang="en-US" altLang="zh-TW" sz="2600" dirty="0">
                <a:effectLst>
                  <a:outerShdw blurRad="38100" dist="38100" dir="2700000" algn="tl">
                    <a:srgbClr val="000000">
                      <a:alpha val="43137"/>
                    </a:srgbClr>
                  </a:outerShdw>
                </a:effectLst>
                <a:latin typeface="+mn-lt"/>
                <a:ea typeface="新細明體" charset="-120"/>
              </a:rPr>
              <a:t> </a:t>
            </a:r>
            <a:r>
              <a:rPr lang="el-GR" altLang="zh-TW" sz="2600" i="1" dirty="0">
                <a:solidFill>
                  <a:srgbClr val="FFFFFF"/>
                </a:solidFill>
                <a:effectLst>
                  <a:outerShdw blurRad="38100" dist="38100" dir="2700000" algn="tl">
                    <a:srgbClr val="000000">
                      <a:alpha val="43137"/>
                    </a:srgbClr>
                  </a:outerShdw>
                </a:effectLst>
                <a:latin typeface="+mn-lt"/>
                <a:ea typeface="新細明體" charset="-120"/>
              </a:rPr>
              <a:t>ρ</a:t>
            </a:r>
            <a:r>
              <a:rPr lang="en-US" altLang="zh-TW" sz="2600" i="1" baseline="-25000" dirty="0" err="1">
                <a:solidFill>
                  <a:srgbClr val="FFFFFF"/>
                </a:solidFill>
                <a:effectLst>
                  <a:outerShdw blurRad="38100" dist="38100" dir="2700000" algn="tl">
                    <a:srgbClr val="000000">
                      <a:alpha val="43137"/>
                    </a:srgbClr>
                  </a:outerShdw>
                </a:effectLst>
                <a:latin typeface="+mn-lt"/>
                <a:ea typeface="新細明體" charset="-120"/>
              </a:rPr>
              <a:t>ij</a:t>
            </a:r>
            <a:r>
              <a:rPr lang="en-US" altLang="zh-TW" sz="2600" dirty="0">
                <a:effectLst>
                  <a:outerShdw blurRad="38100" dist="38100" dir="2700000" algn="tl">
                    <a:srgbClr val="000000">
                      <a:alpha val="43137"/>
                    </a:srgbClr>
                  </a:outerShdw>
                </a:effectLst>
                <a:latin typeface="+mn-lt"/>
                <a:ea typeface="新細明體" charset="-120"/>
              </a:rPr>
              <a:t> </a:t>
            </a:r>
            <a:r>
              <a:rPr lang="en-US" altLang="zh-TW" sz="2600" u="sng" dirty="0">
                <a:effectLst>
                  <a:outerShdw blurRad="38100" dist="38100" dir="2700000" algn="tl">
                    <a:srgbClr val="000000">
                      <a:alpha val="43137"/>
                    </a:srgbClr>
                  </a:outerShdw>
                </a:effectLst>
                <a:latin typeface="+mn-lt"/>
                <a:ea typeface="新細明體" charset="-120"/>
              </a:rPr>
              <a:t>&lt;</a:t>
            </a:r>
            <a:r>
              <a:rPr lang="en-US" altLang="zh-TW" sz="2600" dirty="0">
                <a:effectLst>
                  <a:outerShdw blurRad="38100" dist="38100" dir="2700000" algn="tl">
                    <a:srgbClr val="000000">
                      <a:alpha val="43137"/>
                    </a:srgbClr>
                  </a:outerShdw>
                </a:effectLst>
                <a:latin typeface="+mn-lt"/>
                <a:ea typeface="新細明體" charset="-120"/>
              </a:rPr>
              <a:t> 1.0</a:t>
            </a:r>
          </a:p>
        </p:txBody>
      </p:sp>
      <p:sp>
        <p:nvSpPr>
          <p:cNvPr id="5" name="矩形 4"/>
          <p:cNvSpPr/>
          <p:nvPr/>
        </p:nvSpPr>
        <p:spPr>
          <a:xfrm>
            <a:off x="381000" y="1143000"/>
            <a:ext cx="8458200" cy="1107996"/>
          </a:xfrm>
          <a:prstGeom prst="rect">
            <a:avLst/>
          </a:prstGeom>
        </p:spPr>
        <p:txBody>
          <a:bodyPr wrap="square">
            <a:spAutoFit/>
          </a:bodyPr>
          <a:lstStyle/>
          <a:p>
            <a:pPr marL="342900" indent="-342900" eaLnBrk="1" hangingPunct="1">
              <a:lnSpc>
                <a:spcPct val="110000"/>
              </a:lnSpc>
              <a:spcBef>
                <a:spcPct val="20000"/>
              </a:spcBef>
              <a:buClr>
                <a:srgbClr val="86D1EC"/>
              </a:buClr>
              <a:buSzPct val="90000"/>
              <a:buFontTx/>
              <a:buBlip>
                <a:blip r:embed="rId4"/>
              </a:buBlip>
              <a:defRPr/>
            </a:pPr>
            <a:r>
              <a:rPr lang="en-US" altLang="zh-TW" sz="3000" kern="0" dirty="0">
                <a:solidFill>
                  <a:srgbClr val="FFFFFF"/>
                </a:solidFill>
                <a:effectLst>
                  <a:outerShdw blurRad="38100" dist="38100" dir="2700000" algn="tl">
                    <a:srgbClr val="000000"/>
                  </a:outerShdw>
                </a:effectLst>
                <a:latin typeface="Arial"/>
                <a:ea typeface="新細明體" charset="-120"/>
              </a:rPr>
              <a:t>Correlation Coefficient</a:t>
            </a:r>
            <a:r>
              <a:rPr lang="zh-TW" altLang="en-US" sz="3000" kern="0" dirty="0">
                <a:solidFill>
                  <a:srgbClr val="FFFFFF"/>
                </a:solidFill>
                <a:effectLst>
                  <a:outerShdw blurRad="38100" dist="38100" dir="2700000" algn="tl">
                    <a:srgbClr val="000000"/>
                  </a:outerShdw>
                </a:effectLst>
                <a:latin typeface="Arial"/>
                <a:ea typeface="新細明體" charset="-120"/>
              </a:rPr>
              <a:t> </a:t>
            </a:r>
            <a:r>
              <a:rPr lang="en-US" altLang="zh-TW" sz="3000" kern="0" dirty="0">
                <a:solidFill>
                  <a:srgbClr val="FFFFFF"/>
                </a:solidFill>
                <a:effectLst>
                  <a:outerShdw blurRad="38100" dist="38100" dir="2700000" algn="tl">
                    <a:srgbClr val="000000"/>
                  </a:outerShdw>
                </a:effectLst>
                <a:latin typeface="Arial"/>
                <a:ea typeface="新細明體" charset="-120"/>
              </a:rPr>
              <a:t>(</a:t>
            </a:r>
            <a:r>
              <a:rPr lang="zh-TW" altLang="en-US" sz="3000" kern="0" dirty="0">
                <a:solidFill>
                  <a:srgbClr val="FFFFFF"/>
                </a:solidFill>
                <a:effectLst>
                  <a:outerShdw blurRad="38100" dist="38100" dir="2700000" algn="tl">
                    <a:srgbClr val="000000"/>
                  </a:outerShdw>
                </a:effectLst>
                <a:latin typeface="Arial"/>
                <a:ea typeface="新細明體" charset="-120"/>
              </a:rPr>
              <a:t>相關係數</a:t>
            </a:r>
            <a:r>
              <a:rPr lang="en-US" altLang="zh-TW" sz="3000" kern="0" dirty="0">
                <a:solidFill>
                  <a:srgbClr val="FFFFFF"/>
                </a:solidFill>
                <a:effectLst>
                  <a:outerShdw blurRad="38100" dist="38100" dir="2700000" algn="tl">
                    <a:srgbClr val="000000"/>
                  </a:outerShdw>
                </a:effectLst>
                <a:latin typeface="Arial"/>
                <a:ea typeface="新細明體" charset="-120"/>
              </a:rPr>
              <a:t>): standardize the covariance with two standard deviations</a:t>
            </a:r>
          </a:p>
        </p:txBody>
      </p:sp>
      <p:graphicFrame>
        <p:nvGraphicFramePr>
          <p:cNvPr id="4098" name="Object 19"/>
          <p:cNvGraphicFramePr>
            <a:graphicFrameLocks noChangeAspect="1"/>
          </p:cNvGraphicFramePr>
          <p:nvPr>
            <p:extLst>
              <p:ext uri="{D42A27DB-BD31-4B8C-83A1-F6EECF244321}">
                <p14:modId xmlns:p14="http://schemas.microsoft.com/office/powerpoint/2010/main" val="565884616"/>
              </p:ext>
            </p:extLst>
          </p:nvPr>
        </p:nvGraphicFramePr>
        <p:xfrm>
          <a:off x="1676400" y="2438400"/>
          <a:ext cx="5638800" cy="949325"/>
        </p:xfrm>
        <a:graphic>
          <a:graphicData uri="http://schemas.openxmlformats.org/presentationml/2006/ole">
            <mc:AlternateContent xmlns:mc="http://schemas.openxmlformats.org/markup-compatibility/2006">
              <mc:Choice xmlns:v="urn:schemas-microsoft-com:vml" Requires="v">
                <p:oleObj spid="_x0000_s4530" name="Equation" r:id="rId5" imgW="2565360" imgH="431640" progId="Equation.DSMT4">
                  <p:embed/>
                </p:oleObj>
              </mc:Choice>
              <mc:Fallback>
                <p:oleObj name="Equation" r:id="rId5" imgW="2565360" imgH="43164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438400"/>
                        <a:ext cx="5638800" cy="94932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標題 1"/>
          <p:cNvSpPr>
            <a:spLocks noGrp="1"/>
          </p:cNvSpPr>
          <p:nvPr>
            <p:ph type="title"/>
          </p:nvPr>
        </p:nvSpPr>
        <p:spPr/>
        <p:txBody>
          <a:bodyPr/>
          <a:lstStyle/>
          <a:p>
            <a:pPr eaLnBrk="1" hangingPunct="1"/>
            <a:r>
              <a:rPr lang="en-US" altLang="zh-TW" dirty="0">
                <a:ea typeface="新細明體" charset="-120"/>
              </a:rPr>
              <a:t>Sample Covariance</a:t>
            </a:r>
            <a:endParaRPr lang="zh-TW" altLang="en-US" dirty="0">
              <a:ea typeface="新細明體" charset="-120"/>
            </a:endParaRPr>
          </a:p>
        </p:txBody>
      </p:sp>
      <p:sp>
        <p:nvSpPr>
          <p:cNvPr id="5" name="Rectangle 13"/>
          <p:cNvSpPr txBox="1">
            <a:spLocks noChangeArrowheads="1"/>
          </p:cNvSpPr>
          <p:nvPr/>
        </p:nvSpPr>
        <p:spPr>
          <a:xfrm>
            <a:off x="304800" y="1066800"/>
            <a:ext cx="8534400" cy="1447800"/>
          </a:xfrm>
          <a:prstGeom prst="rect">
            <a:avLst/>
          </a:prstGeom>
        </p:spPr>
        <p:txBody>
          <a:bodyPr/>
          <a:lstStyle/>
          <a:p>
            <a:pPr marL="342900" indent="-342900" eaLnBrk="1" hangingPunct="1">
              <a:spcBef>
                <a:spcPct val="20000"/>
              </a:spcBef>
              <a:buClr>
                <a:schemeClr val="hlink"/>
              </a:buClr>
              <a:buSzPct val="90000"/>
              <a:buFont typeface="Wingdings" pitchFamily="2" charset="2"/>
              <a:buBlip>
                <a:blip r:embed="rId3"/>
              </a:buBlip>
              <a:defRPr/>
            </a:pPr>
            <a:r>
              <a:rPr lang="en-US" altLang="zh-TW" sz="3000" kern="0" dirty="0">
                <a:effectLst>
                  <a:outerShdw blurRad="38100" dist="38100" dir="2700000" algn="tl">
                    <a:srgbClr val="000000"/>
                  </a:outerShdw>
                </a:effectLst>
                <a:latin typeface="+mn-lt"/>
                <a:ea typeface="新細明體" charset="-120"/>
              </a:rPr>
              <a:t>For two series of returns in the same period (with </a:t>
            </a:r>
            <a:r>
              <a:rPr lang="en-US" altLang="zh-TW" sz="3000" i="1" kern="0" dirty="0">
                <a:effectLst>
                  <a:outerShdw blurRad="38100" dist="38100" dir="2700000" algn="tl">
                    <a:srgbClr val="000000"/>
                  </a:outerShdw>
                </a:effectLst>
                <a:latin typeface="+mn-lt"/>
                <a:ea typeface="新細明體" charset="-120"/>
              </a:rPr>
              <a:t>n</a:t>
            </a:r>
            <a:r>
              <a:rPr lang="en-US" altLang="zh-TW" sz="3000" kern="0" dirty="0">
                <a:effectLst>
                  <a:outerShdw blurRad="38100" dist="38100" dir="2700000" algn="tl">
                    <a:srgbClr val="000000"/>
                  </a:outerShdw>
                </a:effectLst>
                <a:latin typeface="+mn-lt"/>
                <a:ea typeface="新細明體" charset="-120"/>
              </a:rPr>
              <a:t> pairs of observations), the covariance is computed as follows</a:t>
            </a:r>
          </a:p>
        </p:txBody>
      </p:sp>
      <p:graphicFrame>
        <p:nvGraphicFramePr>
          <p:cNvPr id="5122" name="Object 16"/>
          <p:cNvGraphicFramePr>
            <a:graphicFrameLocks noChangeAspect="1"/>
          </p:cNvGraphicFramePr>
          <p:nvPr>
            <p:extLst>
              <p:ext uri="{D42A27DB-BD31-4B8C-83A1-F6EECF244321}">
                <p14:modId xmlns:p14="http://schemas.microsoft.com/office/powerpoint/2010/main" val="1087609781"/>
              </p:ext>
            </p:extLst>
          </p:nvPr>
        </p:nvGraphicFramePr>
        <p:xfrm>
          <a:off x="990600" y="2819400"/>
          <a:ext cx="6961188" cy="838200"/>
        </p:xfrm>
        <a:graphic>
          <a:graphicData uri="http://schemas.openxmlformats.org/presentationml/2006/ole">
            <mc:AlternateContent xmlns:mc="http://schemas.openxmlformats.org/markup-compatibility/2006">
              <mc:Choice xmlns:v="urn:schemas-microsoft-com:vml" Requires="v">
                <p:oleObj spid="_x0000_s5553" name="Equation" r:id="rId4" imgW="3479760" imgH="419040" progId="Equation.DSMT4">
                  <p:embed/>
                </p:oleObj>
              </mc:Choice>
              <mc:Fallback>
                <p:oleObj name="Equation" r:id="rId4" imgW="3479760" imgH="419040" progId="Equation.DSMT4">
                  <p:embed/>
                  <p:pic>
                    <p:nvPicPr>
                      <p:cNvPr id="0" name="Object 16"/>
                      <p:cNvPicPr>
                        <a:picLocks noChangeAspect="1" noChangeArrowheads="1"/>
                      </p:cNvPicPr>
                      <p:nvPr/>
                    </p:nvPicPr>
                    <p:blipFill>
                      <a:blip r:embed="rId5"/>
                      <a:srcRect/>
                      <a:stretch>
                        <a:fillRect/>
                      </a:stretch>
                    </p:blipFill>
                    <p:spPr bwMode="auto">
                      <a:xfrm>
                        <a:off x="990600" y="2819400"/>
                        <a:ext cx="6961188" cy="838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矩形 8"/>
          <p:cNvSpPr/>
          <p:nvPr/>
        </p:nvSpPr>
        <p:spPr>
          <a:xfrm>
            <a:off x="457200" y="4184809"/>
            <a:ext cx="8305800" cy="2323713"/>
          </a:xfrm>
          <a:prstGeom prst="rect">
            <a:avLst/>
          </a:prstGeom>
        </p:spPr>
        <p:txBody>
          <a:bodyPr wrap="square">
            <a:spAutoFit/>
          </a:bodyPr>
          <a:lstStyle/>
          <a:p>
            <a:pPr marL="271463" indent="-271463" eaLnBrk="1" hangingPunct="1">
              <a:spcBef>
                <a:spcPts val="600"/>
              </a:spcBef>
              <a:defRPr/>
            </a:pPr>
            <a:r>
              <a:rPr lang="en-US" altLang="zh-TW" sz="2000" dirty="0">
                <a:latin typeface="+mn-lt"/>
                <a:ea typeface="新細明體" charset="-120"/>
              </a:rPr>
              <a:t>※ To correct the underestimation of the covariance when using sample average to estimate the true mean, the sum of the product of deviations are divided with (</a:t>
            </a:r>
            <a:r>
              <a:rPr lang="en-US" altLang="zh-TW" sz="2000" i="1" dirty="0">
                <a:latin typeface="+mn-lt"/>
                <a:ea typeface="新細明體" charset="-120"/>
              </a:rPr>
              <a:t>n</a:t>
            </a:r>
            <a:r>
              <a:rPr lang="en-US" altLang="zh-TW" sz="2000" dirty="0">
                <a:latin typeface="+mn-lt"/>
              </a:rPr>
              <a:t>–</a:t>
            </a:r>
            <a:r>
              <a:rPr lang="en-US" altLang="zh-TW" sz="2000" dirty="0">
                <a:latin typeface="+mn-lt"/>
                <a:ea typeface="新細明體" charset="-120"/>
              </a:rPr>
              <a:t>1) instead of </a:t>
            </a:r>
            <a:r>
              <a:rPr lang="en-US" altLang="zh-TW" sz="2000" i="1" dirty="0">
                <a:latin typeface="+mn-lt"/>
                <a:ea typeface="新細明體" charset="-120"/>
              </a:rPr>
              <a:t>n</a:t>
            </a:r>
          </a:p>
          <a:p>
            <a:pPr marL="271463" indent="-271463" eaLnBrk="1" hangingPunct="1">
              <a:spcBef>
                <a:spcPts val="600"/>
              </a:spcBef>
              <a:defRPr/>
            </a:pPr>
            <a:r>
              <a:rPr lang="en-US" altLang="zh-TW" sz="2000" dirty="0">
                <a:solidFill>
                  <a:srgbClr val="FFFFFF"/>
                </a:solidFill>
                <a:latin typeface="Arial"/>
                <a:ea typeface="新細明體" charset="-120"/>
              </a:rPr>
              <a:t>※ In Excel, the function “COVARIANCE.S” takes the (</a:t>
            </a:r>
            <a:r>
              <a:rPr lang="en-US" altLang="zh-TW" sz="2000" i="1" dirty="0">
                <a:solidFill>
                  <a:srgbClr val="FFFFFF"/>
                </a:solidFill>
                <a:latin typeface="Arial"/>
                <a:ea typeface="新細明體" charset="-120"/>
              </a:rPr>
              <a:t>n</a:t>
            </a:r>
            <a:r>
              <a:rPr lang="en-US" altLang="zh-TW" sz="2000" dirty="0">
                <a:solidFill>
                  <a:srgbClr val="FFFFFF"/>
                </a:solidFill>
                <a:latin typeface="Arial"/>
              </a:rPr>
              <a:t>–</a:t>
            </a:r>
            <a:r>
              <a:rPr lang="en-US" altLang="zh-TW" sz="2000" dirty="0">
                <a:solidFill>
                  <a:srgbClr val="FFFFFF"/>
                </a:solidFill>
                <a:latin typeface="Arial"/>
                <a:ea typeface="新細明體" charset="-120"/>
              </a:rPr>
              <a:t>1) adjustment into account (but “COVARIANCE.P” does not) and thus can be applied to computing the covariance between two historical return series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pPr eaLnBrk="1" hangingPunct="1"/>
            <a:r>
              <a:rPr lang="en-US" altLang="zh-TW">
                <a:ea typeface="新細明體" charset="-120"/>
              </a:rPr>
              <a:t>An Simple Example for Diversification</a:t>
            </a:r>
            <a:endParaRPr lang="zh-TW" altLang="en-US">
              <a:ea typeface="新細明體" charset="-120"/>
            </a:endParaRPr>
          </a:p>
        </p:txBody>
      </p:sp>
      <p:sp>
        <p:nvSpPr>
          <p:cNvPr id="5" name="Rectangle 13"/>
          <p:cNvSpPr txBox="1">
            <a:spLocks noChangeArrowheads="1"/>
          </p:cNvSpPr>
          <p:nvPr/>
        </p:nvSpPr>
        <p:spPr>
          <a:xfrm>
            <a:off x="304800" y="990600"/>
            <a:ext cx="8458200" cy="609600"/>
          </a:xfrm>
          <a:prstGeom prst="rect">
            <a:avLst/>
          </a:prstGeom>
        </p:spPr>
        <p:txBody>
          <a:bodyPr/>
          <a:lstStyle/>
          <a:p>
            <a:pPr marL="342900" indent="-342900" eaLnBrk="1" hangingPunct="1">
              <a:spcBef>
                <a:spcPct val="20000"/>
              </a:spcBef>
              <a:buClr>
                <a:schemeClr val="hlink"/>
              </a:buClr>
              <a:buSzPct val="90000"/>
              <a:buFont typeface="Wingdings" pitchFamily="2" charset="2"/>
              <a:buBlip>
                <a:blip r:embed="rId2"/>
              </a:buBlip>
              <a:defRPr/>
            </a:pPr>
            <a:r>
              <a:rPr lang="en-US" altLang="zh-TW" sz="3000" kern="0" dirty="0">
                <a:effectLst>
                  <a:outerShdw blurRad="38100" dist="38100" dir="2700000" algn="tl">
                    <a:srgbClr val="000000"/>
                  </a:outerShdw>
                </a:effectLst>
                <a:latin typeface="+mn-lt"/>
                <a:ea typeface="新細明體" charset="-120"/>
              </a:rPr>
              <a:t>Expected Return (%):</a:t>
            </a:r>
          </a:p>
        </p:txBody>
      </p:sp>
      <p:sp>
        <p:nvSpPr>
          <p:cNvPr id="8" name="Rectangle 13"/>
          <p:cNvSpPr txBox="1">
            <a:spLocks noChangeArrowheads="1"/>
          </p:cNvSpPr>
          <p:nvPr/>
        </p:nvSpPr>
        <p:spPr>
          <a:xfrm>
            <a:off x="304800" y="3429000"/>
            <a:ext cx="8458200" cy="609600"/>
          </a:xfrm>
          <a:prstGeom prst="rect">
            <a:avLst/>
          </a:prstGeom>
        </p:spPr>
        <p:txBody>
          <a:bodyPr/>
          <a:lstStyle/>
          <a:p>
            <a:pPr marL="342900" indent="-342900" eaLnBrk="1" hangingPunct="1">
              <a:spcBef>
                <a:spcPct val="20000"/>
              </a:spcBef>
              <a:buClr>
                <a:schemeClr val="hlink"/>
              </a:buClr>
              <a:buSzPct val="90000"/>
              <a:buFont typeface="Wingdings" pitchFamily="2" charset="2"/>
              <a:buBlip>
                <a:blip r:embed="rId2"/>
              </a:buBlip>
              <a:defRPr/>
            </a:pPr>
            <a:r>
              <a:rPr lang="en-US" altLang="zh-TW" sz="3000" kern="0" dirty="0">
                <a:effectLst>
                  <a:outerShdw blurRad="38100" dist="38100" dir="2700000" algn="tl">
                    <a:srgbClr val="000000"/>
                  </a:outerShdw>
                </a:effectLst>
                <a:latin typeface="+mn-lt"/>
                <a:ea typeface="新細明體" charset="-120"/>
              </a:rPr>
              <a:t>Variance (%</a:t>
            </a:r>
            <a:r>
              <a:rPr lang="en-US" altLang="zh-TW" sz="3000" kern="0" baseline="30000" dirty="0">
                <a:effectLst>
                  <a:outerShdw blurRad="38100" dist="38100" dir="2700000" algn="tl">
                    <a:srgbClr val="000000"/>
                  </a:outerShdw>
                </a:effectLst>
                <a:latin typeface="+mn-lt"/>
                <a:ea typeface="新細明體" charset="-120"/>
              </a:rPr>
              <a:t>2</a:t>
            </a:r>
            <a:r>
              <a:rPr lang="en-US" altLang="zh-TW" sz="3000" kern="0" dirty="0">
                <a:effectLst>
                  <a:outerShdw blurRad="38100" dist="38100" dir="2700000" algn="tl">
                    <a:srgbClr val="000000"/>
                  </a:outerShdw>
                </a:effectLst>
                <a:latin typeface="+mn-lt"/>
                <a:ea typeface="新細明體" charset="-120"/>
              </a:rPr>
              <a:t>) and Standard Deviation (%):</a:t>
            </a:r>
          </a:p>
        </p:txBody>
      </p:sp>
      <p:pic>
        <p:nvPicPr>
          <p:cNvPr id="7" name="Picture 3"/>
          <p:cNvPicPr>
            <a:picLocks noChangeAspect="1" noChangeArrowheads="1"/>
          </p:cNvPicPr>
          <p:nvPr/>
        </p:nvPicPr>
        <p:blipFill>
          <a:blip r:embed="rId3"/>
          <a:srcRect/>
          <a:stretch>
            <a:fillRect/>
          </a:stretch>
        </p:blipFill>
        <p:spPr bwMode="auto">
          <a:xfrm>
            <a:off x="746760" y="1600201"/>
            <a:ext cx="7406640" cy="1585913"/>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789622" y="4008437"/>
            <a:ext cx="7363778" cy="215169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pPr eaLnBrk="1" hangingPunct="1"/>
            <a:r>
              <a:rPr lang="en-US" altLang="zh-TW">
                <a:ea typeface="新細明體" charset="-120"/>
              </a:rPr>
              <a:t>An Simple Example for Diversification</a:t>
            </a:r>
            <a:endParaRPr lang="zh-TW" altLang="en-US">
              <a:ea typeface="新細明體" charset="-120"/>
            </a:endParaRPr>
          </a:p>
        </p:txBody>
      </p:sp>
      <p:sp>
        <p:nvSpPr>
          <p:cNvPr id="5" name="Rectangle 13"/>
          <p:cNvSpPr txBox="1">
            <a:spLocks noChangeArrowheads="1"/>
          </p:cNvSpPr>
          <p:nvPr/>
        </p:nvSpPr>
        <p:spPr>
          <a:xfrm>
            <a:off x="304800" y="838200"/>
            <a:ext cx="8458200" cy="609600"/>
          </a:xfrm>
          <a:prstGeom prst="rect">
            <a:avLst/>
          </a:prstGeom>
        </p:spPr>
        <p:txBody>
          <a:bodyPr/>
          <a:lstStyle/>
          <a:p>
            <a:pPr marL="342900" indent="-342900" eaLnBrk="1" hangingPunct="1">
              <a:spcBef>
                <a:spcPct val="20000"/>
              </a:spcBef>
              <a:buClr>
                <a:schemeClr val="hlink"/>
              </a:buClr>
              <a:buSzPct val="90000"/>
              <a:buFont typeface="Wingdings" pitchFamily="2" charset="2"/>
              <a:buBlip>
                <a:blip r:embed="rId2"/>
              </a:buBlip>
              <a:defRPr/>
            </a:pPr>
            <a:r>
              <a:rPr lang="en-US" altLang="zh-TW" sz="3000" kern="0" dirty="0">
                <a:effectLst>
                  <a:outerShdw blurRad="38100" dist="38100" dir="2700000" algn="tl">
                    <a:srgbClr val="000000"/>
                  </a:outerShdw>
                </a:effectLst>
                <a:latin typeface="+mn-lt"/>
                <a:ea typeface="新細明體" charset="-120"/>
              </a:rPr>
              <a:t>Covariance </a:t>
            </a:r>
            <a:r>
              <a:rPr lang="en-US" altLang="zh-TW" sz="3000" kern="0" dirty="0">
                <a:solidFill>
                  <a:srgbClr val="FFFFFF"/>
                </a:solidFill>
                <a:effectLst>
                  <a:outerShdw blurRad="38100" dist="38100" dir="2700000" algn="tl">
                    <a:srgbClr val="000000"/>
                  </a:outerShdw>
                </a:effectLst>
                <a:latin typeface="Arial"/>
                <a:ea typeface="新細明體" charset="-120"/>
              </a:rPr>
              <a:t>(%</a:t>
            </a:r>
            <a:r>
              <a:rPr lang="en-US" altLang="zh-TW" sz="3000" kern="0" baseline="30000" dirty="0">
                <a:solidFill>
                  <a:srgbClr val="FFFFFF"/>
                </a:solidFill>
                <a:effectLst>
                  <a:outerShdw blurRad="38100" dist="38100" dir="2700000" algn="tl">
                    <a:srgbClr val="000000"/>
                  </a:outerShdw>
                </a:effectLst>
                <a:latin typeface="Arial"/>
                <a:ea typeface="新細明體" charset="-120"/>
              </a:rPr>
              <a:t>2</a:t>
            </a:r>
            <a:r>
              <a:rPr lang="en-US" altLang="zh-TW" sz="3000" kern="0" dirty="0">
                <a:solidFill>
                  <a:srgbClr val="FFFFFF"/>
                </a:solidFill>
                <a:effectLst>
                  <a:outerShdw blurRad="38100" dist="38100" dir="2700000" algn="tl">
                    <a:srgbClr val="000000"/>
                  </a:outerShdw>
                </a:effectLst>
                <a:latin typeface="Arial"/>
                <a:ea typeface="新細明體" charset="-120"/>
              </a:rPr>
              <a:t>) </a:t>
            </a:r>
            <a:r>
              <a:rPr lang="en-US" altLang="zh-TW" sz="3000" kern="0" dirty="0">
                <a:effectLst>
                  <a:outerShdw blurRad="38100" dist="38100" dir="2700000" algn="tl">
                    <a:srgbClr val="000000"/>
                  </a:outerShdw>
                </a:effectLst>
                <a:latin typeface="+mn-lt"/>
                <a:ea typeface="新細明體" charset="-120"/>
              </a:rPr>
              <a:t>and Correlation:</a:t>
            </a:r>
          </a:p>
        </p:txBody>
      </p:sp>
      <p:sp>
        <p:nvSpPr>
          <p:cNvPr id="11" name="Rectangle 13"/>
          <p:cNvSpPr txBox="1">
            <a:spLocks noChangeArrowheads="1"/>
          </p:cNvSpPr>
          <p:nvPr/>
        </p:nvSpPr>
        <p:spPr>
          <a:xfrm>
            <a:off x="304800" y="3276600"/>
            <a:ext cx="8458200" cy="609600"/>
          </a:xfrm>
          <a:prstGeom prst="rect">
            <a:avLst/>
          </a:prstGeom>
        </p:spPr>
        <p:txBody>
          <a:bodyPr/>
          <a:lstStyle/>
          <a:p>
            <a:pPr marL="342900" indent="-342900" eaLnBrk="1" hangingPunct="1">
              <a:spcBef>
                <a:spcPct val="20000"/>
              </a:spcBef>
              <a:buClr>
                <a:schemeClr val="hlink"/>
              </a:buClr>
              <a:buSzPct val="90000"/>
              <a:buFont typeface="Wingdings" pitchFamily="2" charset="2"/>
              <a:buBlip>
                <a:blip r:embed="rId2"/>
              </a:buBlip>
              <a:defRPr/>
            </a:pPr>
            <a:r>
              <a:rPr lang="en-US" altLang="zh-TW" sz="3000" kern="0" dirty="0">
                <a:effectLst>
                  <a:outerShdw blurRad="38100" dist="38100" dir="2700000" algn="tl">
                    <a:srgbClr val="000000"/>
                  </a:outerShdw>
                </a:effectLst>
                <a:latin typeface="+mn-lt"/>
                <a:ea typeface="新細明體" charset="-120"/>
              </a:rPr>
              <a:t>Effect of Diversification (reducing risk (</a:t>
            </a:r>
            <a:r>
              <a:rPr lang="en-US" altLang="zh-TW" sz="3000" kern="0" dirty="0" err="1">
                <a:effectLst>
                  <a:outerShdw blurRad="38100" dist="38100" dir="2700000" algn="tl">
                    <a:srgbClr val="000000"/>
                  </a:outerShdw>
                </a:effectLst>
                <a:latin typeface="+mn-lt"/>
                <a:ea typeface="新細明體" charset="-120"/>
              </a:rPr>
              <a:t>s.d</a:t>
            </a:r>
            <a:r>
              <a:rPr lang="en-US" altLang="zh-TW" sz="3000" kern="0" dirty="0">
                <a:effectLst>
                  <a:outerShdw blurRad="38100" dist="38100" dir="2700000" algn="tl">
                    <a:srgbClr val="000000"/>
                  </a:outerShdw>
                </a:effectLst>
                <a:latin typeface="+mn-lt"/>
                <a:ea typeface="新細明體" charset="-120"/>
              </a:rPr>
              <a:t>.)):</a:t>
            </a:r>
          </a:p>
        </p:txBody>
      </p:sp>
      <p:pic>
        <p:nvPicPr>
          <p:cNvPr id="7" name="Picture 3"/>
          <p:cNvPicPr>
            <a:picLocks noChangeAspect="1" noChangeArrowheads="1"/>
          </p:cNvPicPr>
          <p:nvPr/>
        </p:nvPicPr>
        <p:blipFill>
          <a:blip r:embed="rId3"/>
          <a:srcRect/>
          <a:stretch>
            <a:fillRect/>
          </a:stretch>
        </p:blipFill>
        <p:spPr bwMode="auto">
          <a:xfrm>
            <a:off x="746760" y="1371600"/>
            <a:ext cx="7101840" cy="1927860"/>
          </a:xfrm>
          <a:prstGeom prst="rect">
            <a:avLst/>
          </a:prstGeom>
          <a:noFill/>
          <a:ln w="9525">
            <a:noFill/>
            <a:miter lim="800000"/>
            <a:headEnd/>
            <a:tailEnd/>
          </a:ln>
        </p:spPr>
      </p:pic>
      <p:pic>
        <p:nvPicPr>
          <p:cNvPr id="8" name="Picture 3"/>
          <p:cNvPicPr>
            <a:picLocks noChangeAspect="1" noChangeArrowheads="1"/>
          </p:cNvPicPr>
          <p:nvPr/>
        </p:nvPicPr>
        <p:blipFill>
          <a:blip r:embed="rId4"/>
          <a:srcRect/>
          <a:stretch>
            <a:fillRect/>
          </a:stretch>
        </p:blipFill>
        <p:spPr bwMode="auto">
          <a:xfrm>
            <a:off x="777240" y="3810000"/>
            <a:ext cx="7299960" cy="2324100"/>
          </a:xfrm>
          <a:prstGeom prst="rect">
            <a:avLst/>
          </a:prstGeom>
          <a:noFill/>
          <a:ln w="9525">
            <a:noFill/>
            <a:miter lim="800000"/>
            <a:headEnd/>
            <a:tailEnd/>
          </a:ln>
        </p:spPr>
      </p:pic>
      <p:sp>
        <p:nvSpPr>
          <p:cNvPr id="2" name="矩形 1"/>
          <p:cNvSpPr/>
          <p:nvPr/>
        </p:nvSpPr>
        <p:spPr>
          <a:xfrm>
            <a:off x="685800" y="6172200"/>
            <a:ext cx="8001000" cy="1000274"/>
          </a:xfrm>
          <a:prstGeom prst="rect">
            <a:avLst/>
          </a:prstGeom>
        </p:spPr>
        <p:txBody>
          <a:bodyPr wrap="square">
            <a:spAutoFit/>
          </a:bodyPr>
          <a:lstStyle/>
          <a:p>
            <a:pPr marL="265113" indent="-265113">
              <a:spcBef>
                <a:spcPts val="600"/>
              </a:spcBef>
              <a:defRPr/>
            </a:pPr>
            <a:r>
              <a:rPr lang="en-US" altLang="zh-TW" sz="1800" dirty="0">
                <a:latin typeface="+mn-lt"/>
                <a:ea typeface="新細明體" charset="-120"/>
              </a:rPr>
              <a:t>※ Portfolio risk heavily depends on the covariance or correlation between the returns of the assets in the portfolio</a:t>
            </a:r>
          </a:p>
          <a:p>
            <a:pPr marL="363538" indent="-363538">
              <a:spcBef>
                <a:spcPts val="600"/>
              </a:spcBef>
              <a:defRPr/>
            </a:pPr>
            <a:endParaRPr lang="en-US" altLang="zh-TW" sz="1800" dirty="0">
              <a:latin typeface="+mn-lt"/>
              <a:ea typeface="新細明體" charset="-120"/>
            </a:endParaRPr>
          </a:p>
        </p:txBody>
      </p:sp>
      <p:sp>
        <p:nvSpPr>
          <p:cNvPr id="3" name="圓角矩形 2"/>
          <p:cNvSpPr/>
          <p:nvPr/>
        </p:nvSpPr>
        <p:spPr bwMode="auto">
          <a:xfrm>
            <a:off x="3505200" y="4038600"/>
            <a:ext cx="3657600" cy="228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pPr eaLnBrk="1" hangingPunct="1"/>
            <a:r>
              <a:rPr lang="en-US" altLang="zh-TW" dirty="0">
                <a:ea typeface="新細明體" charset="-120"/>
              </a:rPr>
              <a:t>An Simple Example for Diversification</a:t>
            </a:r>
            <a:endParaRPr lang="zh-TW" altLang="en-US" dirty="0">
              <a:ea typeface="新細明體" charset="-120"/>
            </a:endParaRPr>
          </a:p>
        </p:txBody>
      </p:sp>
      <p:sp>
        <p:nvSpPr>
          <p:cNvPr id="5" name="Rectangle 13"/>
          <p:cNvSpPr txBox="1">
            <a:spLocks noChangeArrowheads="1"/>
          </p:cNvSpPr>
          <p:nvPr/>
        </p:nvSpPr>
        <p:spPr>
          <a:xfrm>
            <a:off x="304800" y="1066800"/>
            <a:ext cx="8458200" cy="609600"/>
          </a:xfrm>
          <a:prstGeom prst="rect">
            <a:avLst/>
          </a:prstGeom>
        </p:spPr>
        <p:txBody>
          <a:bodyPr/>
          <a:lstStyle/>
          <a:p>
            <a:pPr marL="342900" indent="-342900" eaLnBrk="1" hangingPunct="1">
              <a:spcBef>
                <a:spcPct val="20000"/>
              </a:spcBef>
              <a:buClr>
                <a:schemeClr val="hlink"/>
              </a:buClr>
              <a:buSzPct val="90000"/>
              <a:buFont typeface="Wingdings" pitchFamily="2" charset="2"/>
              <a:buBlip>
                <a:blip r:embed="rId2"/>
              </a:buBlip>
              <a:defRPr/>
            </a:pPr>
            <a:r>
              <a:rPr lang="en-US" altLang="zh-TW" sz="3200" kern="0" dirty="0">
                <a:effectLst>
                  <a:outerShdw blurRad="38100" dist="38100" dir="2700000" algn="tl">
                    <a:srgbClr val="000000"/>
                  </a:outerShdw>
                </a:effectLst>
                <a:latin typeface="+mn-lt"/>
                <a:ea typeface="新細明體" charset="-120"/>
              </a:rPr>
              <a:t>Summary:</a:t>
            </a:r>
          </a:p>
        </p:txBody>
      </p:sp>
      <p:graphicFrame>
        <p:nvGraphicFramePr>
          <p:cNvPr id="7" name="表格 6"/>
          <p:cNvGraphicFramePr>
            <a:graphicFrameLocks noGrp="1"/>
          </p:cNvGraphicFramePr>
          <p:nvPr>
            <p:extLst>
              <p:ext uri="{D42A27DB-BD31-4B8C-83A1-F6EECF244321}">
                <p14:modId xmlns:p14="http://schemas.microsoft.com/office/powerpoint/2010/main" val="2375583099"/>
              </p:ext>
            </p:extLst>
          </p:nvPr>
        </p:nvGraphicFramePr>
        <p:xfrm>
          <a:off x="457200" y="1752600"/>
          <a:ext cx="8458200" cy="2011450"/>
        </p:xfrm>
        <a:graphic>
          <a:graphicData uri="http://schemas.openxmlformats.org/drawingml/2006/table">
            <a:tbl>
              <a:tblPr/>
              <a:tblGrid>
                <a:gridCol w="2948730">
                  <a:extLst>
                    <a:ext uri="{9D8B030D-6E8A-4147-A177-3AD203B41FA5}">
                      <a16:colId xmlns:a16="http://schemas.microsoft.com/office/drawing/2014/main" val="20000"/>
                    </a:ext>
                  </a:extLst>
                </a:gridCol>
                <a:gridCol w="1703280">
                  <a:extLst>
                    <a:ext uri="{9D8B030D-6E8A-4147-A177-3AD203B41FA5}">
                      <a16:colId xmlns:a16="http://schemas.microsoft.com/office/drawing/2014/main" val="20001"/>
                    </a:ext>
                  </a:extLst>
                </a:gridCol>
                <a:gridCol w="1945386">
                  <a:extLst>
                    <a:ext uri="{9D8B030D-6E8A-4147-A177-3AD203B41FA5}">
                      <a16:colId xmlns:a16="http://schemas.microsoft.com/office/drawing/2014/main" val="20002"/>
                    </a:ext>
                  </a:extLst>
                </a:gridCol>
                <a:gridCol w="1860804">
                  <a:extLst>
                    <a:ext uri="{9D8B030D-6E8A-4147-A177-3AD203B41FA5}">
                      <a16:colId xmlns:a16="http://schemas.microsoft.com/office/drawing/2014/main" val="20003"/>
                    </a:ext>
                  </a:extLst>
                </a:gridCol>
              </a:tblGrid>
              <a:tr h="63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rgbClr val="FFFFFF"/>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Expected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Return (</a:t>
                      </a:r>
                      <a:r>
                        <a:rPr kumimoji="0" lang="en-US" altLang="zh-TW" sz="1800" b="1" i="1" u="none" strike="noStrike" cap="none" normalizeH="0" baseline="0" dirty="0">
                          <a:ln>
                            <a:noFill/>
                          </a:ln>
                          <a:solidFill>
                            <a:srgbClr val="FFFFFF"/>
                          </a:solidFill>
                          <a:effectLst/>
                          <a:latin typeface="Arial" charset="0"/>
                          <a:ea typeface="新細明體" charset="-120"/>
                        </a:rPr>
                        <a:t>E</a:t>
                      </a:r>
                      <a:r>
                        <a:rPr kumimoji="0" lang="en-US" altLang="zh-TW" sz="1800" b="1" i="0" u="none" strike="noStrike" cap="none" normalizeH="0" baseline="0" dirty="0">
                          <a:ln>
                            <a:noFill/>
                          </a:ln>
                          <a:solidFill>
                            <a:srgbClr val="FFFFFF"/>
                          </a:solidFill>
                          <a:effectLst/>
                          <a:latin typeface="Arial" charset="0"/>
                          <a:ea typeface="新細明體" charset="-120"/>
                        </a:rPr>
                        <a:t>(</a:t>
                      </a:r>
                      <a:r>
                        <a:rPr kumimoji="0" lang="en-US" altLang="zh-TW" sz="1800" b="1" i="1" u="none" strike="noStrike" cap="none" normalizeH="0" baseline="0" dirty="0" err="1">
                          <a:ln>
                            <a:noFill/>
                          </a:ln>
                          <a:solidFill>
                            <a:srgbClr val="FFFFFF"/>
                          </a:solidFill>
                          <a:effectLst/>
                          <a:latin typeface="Arial" charset="0"/>
                          <a:ea typeface="新細明體" charset="-120"/>
                        </a:rPr>
                        <a:t>r</a:t>
                      </a:r>
                      <a:r>
                        <a:rPr kumimoji="0" lang="en-US" altLang="zh-TW" sz="1800" b="1" i="1" u="none" strike="noStrike" cap="none" normalizeH="0" baseline="-25000" dirty="0" err="1">
                          <a:ln>
                            <a:noFill/>
                          </a:ln>
                          <a:solidFill>
                            <a:srgbClr val="FFFFFF"/>
                          </a:solidFill>
                          <a:effectLst/>
                          <a:latin typeface="Arial" charset="0"/>
                          <a:ea typeface="新細明體" charset="-120"/>
                        </a:rPr>
                        <a:t>i</a:t>
                      </a:r>
                      <a:r>
                        <a:rPr kumimoji="0" lang="en-US" altLang="zh-TW" sz="1800" b="1" i="0" u="none" strike="noStrike" cap="none" normalizeH="0" baseline="0" dirty="0">
                          <a:ln>
                            <a:noFill/>
                          </a:ln>
                          <a:solidFill>
                            <a:srgbClr val="FFFFFF"/>
                          </a:solidFill>
                          <a:effectLst/>
                          <a:latin typeface="Arial" charset="0"/>
                          <a:ea typeface="新細明體" charset="-120"/>
                        </a:rPr>
                        <a:t>))</a:t>
                      </a:r>
                      <a:endParaRPr kumimoji="0" lang="zh-TW" altLang="en-US" sz="1800" b="1" i="0" u="none" strike="noStrike" cap="none" normalizeH="0" baseline="0" dirty="0">
                        <a:ln>
                          <a:noFill/>
                        </a:ln>
                        <a:solidFill>
                          <a:srgbClr val="FFFFFF"/>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Standard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Deviation (</a:t>
                      </a:r>
                      <a:r>
                        <a:rPr kumimoji="0" lang="el-GR" altLang="zh-TW" sz="1800" b="1" i="1" u="none" strike="noStrike" cap="none" normalizeH="0" baseline="0" dirty="0">
                          <a:ln>
                            <a:noFill/>
                          </a:ln>
                          <a:solidFill>
                            <a:srgbClr val="FFFFFF"/>
                          </a:solidFill>
                          <a:effectLst/>
                          <a:latin typeface="Arial" charset="0"/>
                          <a:ea typeface="新細明體" charset="-120"/>
                        </a:rPr>
                        <a:t>σ</a:t>
                      </a:r>
                      <a:r>
                        <a:rPr kumimoji="0" lang="en-US" altLang="zh-TW" sz="1800" b="1" i="1" u="none" strike="noStrike" cap="none" normalizeH="0" baseline="-25000" dirty="0" err="1">
                          <a:ln>
                            <a:noFill/>
                          </a:ln>
                          <a:solidFill>
                            <a:srgbClr val="FFFFFF"/>
                          </a:solidFill>
                          <a:effectLst/>
                          <a:latin typeface="Arial" charset="0"/>
                          <a:ea typeface="新細明體" charset="-120"/>
                        </a:rPr>
                        <a:t>i</a:t>
                      </a:r>
                      <a:r>
                        <a:rPr kumimoji="0" lang="en-US" altLang="zh-TW" sz="1800" b="1" i="0" u="none" strike="noStrike" cap="none" normalizeH="0" baseline="0" dirty="0">
                          <a:ln>
                            <a:noFill/>
                          </a:ln>
                          <a:solidFill>
                            <a:srgbClr val="FFFFFF"/>
                          </a:solidFill>
                          <a:effectLst/>
                          <a:latin typeface="Arial" charset="0"/>
                          <a:ea typeface="新細明體" charset="-120"/>
                        </a:rPr>
                        <a:t>)</a:t>
                      </a:r>
                      <a:endParaRPr kumimoji="0" lang="zh-TW" altLang="en-US" sz="1800" b="1" i="0" u="none" strike="noStrike" cap="none" normalizeH="0" baseline="0" dirty="0">
                        <a:ln>
                          <a:noFill/>
                        </a:ln>
                        <a:solidFill>
                          <a:srgbClr val="FFFFFF"/>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Sharpe Ratio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a:t>
                      </a:r>
                      <a:r>
                        <a:rPr kumimoji="0" lang="en-US" altLang="zh-TW" sz="1800" b="1" i="1" u="none" strike="noStrike" cap="none" normalizeH="0" baseline="0" dirty="0" err="1">
                          <a:ln>
                            <a:noFill/>
                          </a:ln>
                          <a:solidFill>
                            <a:srgbClr val="FFFFFF"/>
                          </a:solidFill>
                          <a:effectLst/>
                          <a:latin typeface="Arial" charset="0"/>
                          <a:ea typeface="新細明體" charset="-120"/>
                        </a:rPr>
                        <a:t>r</a:t>
                      </a:r>
                      <a:r>
                        <a:rPr kumimoji="0" lang="en-US" altLang="zh-TW" sz="1800" b="1" i="1" u="none" strike="noStrike" cap="none" normalizeH="0" baseline="-25000" dirty="0" err="1">
                          <a:ln>
                            <a:noFill/>
                          </a:ln>
                          <a:solidFill>
                            <a:srgbClr val="FFFFFF"/>
                          </a:solidFill>
                          <a:effectLst/>
                          <a:latin typeface="Arial" charset="0"/>
                          <a:ea typeface="新細明體" charset="-120"/>
                        </a:rPr>
                        <a:t>f</a:t>
                      </a:r>
                      <a:r>
                        <a:rPr kumimoji="0" lang="en-US" altLang="zh-TW" sz="1800" b="1" i="0" u="none" strike="noStrike" cap="none" normalizeH="0" baseline="0" dirty="0">
                          <a:ln>
                            <a:noFill/>
                          </a:ln>
                          <a:solidFill>
                            <a:srgbClr val="FFFFFF"/>
                          </a:solidFill>
                          <a:effectLst/>
                          <a:latin typeface="Arial" charset="0"/>
                          <a:ea typeface="新細明體" charset="-120"/>
                        </a:rPr>
                        <a:t> = 1%)</a:t>
                      </a:r>
                      <a:endParaRPr kumimoji="0" lang="zh-TW" altLang="en-US" sz="1800" b="1" i="0" u="none" strike="noStrike" cap="none" normalizeH="0" baseline="0" dirty="0">
                        <a:ln>
                          <a:noFill/>
                        </a:ln>
                        <a:solidFill>
                          <a:srgbClr val="FFFFFF"/>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57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Stock fund (</a:t>
                      </a:r>
                      <a:r>
                        <a:rPr kumimoji="0" lang="en-US" altLang="zh-TW" sz="1800" b="1" i="1" u="none" strike="noStrike" cap="none" normalizeH="0" baseline="0" dirty="0" err="1">
                          <a:ln>
                            <a:noFill/>
                          </a:ln>
                          <a:solidFill>
                            <a:srgbClr val="FFFFFF"/>
                          </a:solidFill>
                          <a:effectLst/>
                          <a:latin typeface="Arial" charset="0"/>
                          <a:ea typeface="新細明體" charset="-120"/>
                        </a:rPr>
                        <a:t>i</a:t>
                      </a:r>
                      <a:r>
                        <a:rPr kumimoji="0" lang="en-US" altLang="zh-TW" sz="1800" b="1" i="1" u="none" strike="noStrike" cap="none" normalizeH="0" baseline="0" dirty="0">
                          <a:ln>
                            <a:noFill/>
                          </a:ln>
                          <a:solidFill>
                            <a:srgbClr val="FFFFFF"/>
                          </a:solidFill>
                          <a:effectLst/>
                          <a:latin typeface="Arial" charset="0"/>
                          <a:ea typeface="新細明體" charset="-120"/>
                        </a:rPr>
                        <a:t> </a:t>
                      </a:r>
                      <a:r>
                        <a:rPr kumimoji="0" lang="en-US" altLang="zh-TW" sz="1800" b="1" i="0" u="none" strike="noStrike" cap="none" normalizeH="0" baseline="0" dirty="0">
                          <a:ln>
                            <a:noFill/>
                          </a:ln>
                          <a:solidFill>
                            <a:srgbClr val="FFFFFF"/>
                          </a:solidFill>
                          <a:effectLst/>
                          <a:latin typeface="Arial" charset="0"/>
                          <a:ea typeface="新細明體" charset="-120"/>
                        </a:rPr>
                        <a:t>= </a:t>
                      </a:r>
                      <a:r>
                        <a:rPr kumimoji="0" lang="en-US" altLang="zh-TW" sz="1800" b="1" i="1" u="none" strike="noStrike" cap="none" normalizeH="0" baseline="0" dirty="0">
                          <a:ln>
                            <a:noFill/>
                          </a:ln>
                          <a:solidFill>
                            <a:srgbClr val="FFFFFF"/>
                          </a:solidFill>
                          <a:effectLst/>
                          <a:latin typeface="Arial" charset="0"/>
                          <a:ea typeface="新細明體" charset="-120"/>
                        </a:rPr>
                        <a:t>S</a:t>
                      </a:r>
                      <a:r>
                        <a:rPr kumimoji="0" lang="en-US" altLang="zh-TW" sz="1800" b="1" i="0" u="none" strike="noStrike" cap="none" normalizeH="0" baseline="0" dirty="0">
                          <a:ln>
                            <a:noFill/>
                          </a:ln>
                          <a:solidFill>
                            <a:srgbClr val="FFFFFF"/>
                          </a:solidFill>
                          <a:effectLst/>
                          <a:latin typeface="Arial" charset="0"/>
                          <a:ea typeface="新細明體" charset="-12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10%</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18.63%</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0.483</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1"/>
                  </a:ext>
                </a:extLst>
              </a:tr>
              <a:tr h="457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Bond fund (</a:t>
                      </a:r>
                      <a:r>
                        <a:rPr kumimoji="0" lang="en-US" altLang="zh-TW" sz="1800" b="1" i="1" u="none" strike="noStrike" cap="none" normalizeH="0" baseline="0" dirty="0" err="1">
                          <a:ln>
                            <a:noFill/>
                          </a:ln>
                          <a:solidFill>
                            <a:srgbClr val="FFFFFF"/>
                          </a:solidFill>
                          <a:effectLst/>
                          <a:latin typeface="Arial" charset="0"/>
                          <a:ea typeface="新細明體" charset="-120"/>
                        </a:rPr>
                        <a:t>i</a:t>
                      </a:r>
                      <a:r>
                        <a:rPr kumimoji="0" lang="en-US" altLang="zh-TW" sz="1800" b="1" i="1" u="none" strike="noStrike" cap="none" normalizeH="0" baseline="0" dirty="0">
                          <a:ln>
                            <a:noFill/>
                          </a:ln>
                          <a:solidFill>
                            <a:srgbClr val="FFFFFF"/>
                          </a:solidFill>
                          <a:effectLst/>
                          <a:latin typeface="Arial" charset="0"/>
                          <a:ea typeface="新細明體" charset="-120"/>
                        </a:rPr>
                        <a:t> </a:t>
                      </a:r>
                      <a:r>
                        <a:rPr kumimoji="0" lang="en-US" altLang="zh-TW" sz="1800" b="1" i="0" u="none" strike="noStrike" cap="none" normalizeH="0" baseline="0" dirty="0">
                          <a:ln>
                            <a:noFill/>
                          </a:ln>
                          <a:solidFill>
                            <a:srgbClr val="FFFFFF"/>
                          </a:solidFill>
                          <a:effectLst/>
                          <a:latin typeface="Arial" charset="0"/>
                          <a:ea typeface="新細明體" charset="-120"/>
                        </a:rPr>
                        <a:t>= </a:t>
                      </a:r>
                      <a:r>
                        <a:rPr kumimoji="0" lang="en-US" altLang="zh-TW" sz="1800" b="1" i="1" u="none" strike="noStrike" cap="none" normalizeH="0" baseline="0" dirty="0">
                          <a:ln>
                            <a:noFill/>
                          </a:ln>
                          <a:solidFill>
                            <a:srgbClr val="FFFFFF"/>
                          </a:solidFill>
                          <a:effectLst/>
                          <a:latin typeface="Arial" charset="0"/>
                          <a:ea typeface="新細明體" charset="-120"/>
                        </a:rPr>
                        <a:t>B</a:t>
                      </a:r>
                      <a:r>
                        <a:rPr kumimoji="0" lang="en-US" altLang="zh-TW" sz="1800" b="1" i="0" u="none" strike="noStrike" cap="none" normalizeH="0" baseline="0" dirty="0">
                          <a:ln>
                            <a:noFill/>
                          </a:ln>
                          <a:solidFill>
                            <a:srgbClr val="FFFFFF"/>
                          </a:solidFill>
                          <a:effectLst/>
                          <a:latin typeface="Arial" charset="0"/>
                          <a:ea typeface="新細明體" charset="-120"/>
                        </a:rPr>
                        <a:t>)</a:t>
                      </a:r>
                      <a:endParaRPr kumimoji="0" lang="zh-TW" altLang="en-US" sz="1800" b="1" i="0" u="none" strike="noStrike" cap="none" normalizeH="0" baseline="0" dirty="0">
                        <a:ln>
                          <a:noFill/>
                        </a:ln>
                        <a:solidFill>
                          <a:srgbClr val="FFFFFF"/>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5%</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8.27%</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0.484</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extLst>
                  <a:ext uri="{0D108BD9-81ED-4DB2-BD59-A6C34878D82A}">
                    <a16:rowId xmlns:a16="http://schemas.microsoft.com/office/drawing/2014/main" val="10002"/>
                  </a:ext>
                </a:extLst>
              </a:tr>
              <a:tr h="457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Combined Portfolio (</a:t>
                      </a:r>
                      <a:r>
                        <a:rPr kumimoji="0" lang="en-US" altLang="zh-TW" sz="1800" b="1" i="1" u="none" strike="noStrike" cap="none" normalizeH="0" baseline="0" dirty="0" err="1">
                          <a:ln>
                            <a:noFill/>
                          </a:ln>
                          <a:solidFill>
                            <a:srgbClr val="FFFFFF"/>
                          </a:solidFill>
                          <a:effectLst/>
                          <a:latin typeface="Arial" charset="0"/>
                          <a:ea typeface="新細明體" charset="-120"/>
                        </a:rPr>
                        <a:t>i</a:t>
                      </a:r>
                      <a:r>
                        <a:rPr kumimoji="0" lang="en-US" altLang="zh-TW" sz="1800" b="1" i="1" u="none" strike="noStrike" cap="none" normalizeH="0" baseline="0" dirty="0">
                          <a:ln>
                            <a:noFill/>
                          </a:ln>
                          <a:solidFill>
                            <a:srgbClr val="FFFFFF"/>
                          </a:solidFill>
                          <a:effectLst/>
                          <a:latin typeface="Arial" charset="0"/>
                          <a:ea typeface="新細明體" charset="-120"/>
                        </a:rPr>
                        <a:t> </a:t>
                      </a:r>
                      <a:r>
                        <a:rPr kumimoji="0" lang="en-US" altLang="zh-TW" sz="1800" b="1" i="0" u="none" strike="noStrike" cap="none" normalizeH="0" baseline="0" dirty="0">
                          <a:ln>
                            <a:noFill/>
                          </a:ln>
                          <a:solidFill>
                            <a:srgbClr val="FFFFFF"/>
                          </a:solidFill>
                          <a:effectLst/>
                          <a:latin typeface="Arial" charset="0"/>
                          <a:ea typeface="新細明體" charset="-120"/>
                        </a:rPr>
                        <a:t>= </a:t>
                      </a:r>
                      <a:r>
                        <a:rPr kumimoji="0" lang="en-US" altLang="zh-TW" sz="1800" b="1" i="1" u="none" strike="noStrike" cap="none" normalizeH="0" baseline="0" dirty="0">
                          <a:ln>
                            <a:noFill/>
                          </a:ln>
                          <a:solidFill>
                            <a:srgbClr val="FFFFFF"/>
                          </a:solidFill>
                          <a:effectLst/>
                          <a:latin typeface="Arial" charset="0"/>
                          <a:ea typeface="新細明體" charset="-120"/>
                        </a:rPr>
                        <a:t>P</a:t>
                      </a:r>
                      <a:r>
                        <a:rPr kumimoji="0" lang="en-US" altLang="zh-TW" sz="1800" b="1" i="0" u="none" strike="noStrike" cap="none" normalizeH="0" baseline="0" dirty="0">
                          <a:ln>
                            <a:noFill/>
                          </a:ln>
                          <a:solidFill>
                            <a:srgbClr val="FFFFFF"/>
                          </a:solidFill>
                          <a:effectLst/>
                          <a:latin typeface="Arial" charset="0"/>
                          <a:ea typeface="新細明體" charset="-120"/>
                        </a:rPr>
                        <a:t>)</a:t>
                      </a:r>
                      <a:endParaRPr kumimoji="0" lang="zh-TW" altLang="en-US" sz="1800" b="1" i="0" u="none" strike="noStrike" cap="none" normalizeH="0" baseline="0" dirty="0">
                        <a:ln>
                          <a:noFill/>
                        </a:ln>
                        <a:solidFill>
                          <a:srgbClr val="FFFFFF"/>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7%</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6.65%</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0.902</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3"/>
                  </a:ext>
                </a:extLst>
              </a:tr>
            </a:tbl>
          </a:graphicData>
        </a:graphic>
      </p:graphicFrame>
      <p:sp>
        <p:nvSpPr>
          <p:cNvPr id="32799" name="文字方塊 7"/>
          <p:cNvSpPr txBox="1">
            <a:spLocks noChangeArrowheads="1"/>
          </p:cNvSpPr>
          <p:nvPr/>
        </p:nvSpPr>
        <p:spPr bwMode="auto">
          <a:xfrm>
            <a:off x="475488" y="3962400"/>
            <a:ext cx="8305800" cy="2508379"/>
          </a:xfrm>
          <a:prstGeom prst="rect">
            <a:avLst/>
          </a:prstGeom>
          <a:noFill/>
          <a:ln w="9525">
            <a:noFill/>
            <a:miter lim="800000"/>
            <a:headEnd/>
            <a:tailEnd/>
          </a:ln>
        </p:spPr>
        <p:txBody>
          <a:bodyPr>
            <a:spAutoFit/>
          </a:bodyPr>
          <a:lstStyle/>
          <a:p>
            <a:pPr marL="265113" indent="-265113">
              <a:spcBef>
                <a:spcPts val="600"/>
              </a:spcBef>
              <a:defRPr/>
            </a:pPr>
            <a:r>
              <a:rPr lang="en-US" altLang="zh-TW" sz="2100" dirty="0">
                <a:effectLst>
                  <a:outerShdw blurRad="38100" dist="38100" dir="2700000" algn="tl">
                    <a:srgbClr val="000000">
                      <a:alpha val="43137"/>
                    </a:srgbClr>
                  </a:outerShdw>
                </a:effectLst>
                <a:latin typeface="+mn-lt"/>
                <a:ea typeface="新細明體" charset="-120"/>
              </a:rPr>
              <a:t>※ Since </a:t>
            </a:r>
            <a:r>
              <a:rPr lang="en-US" altLang="zh-TW" sz="2100" i="1" dirty="0">
                <a:effectLst>
                  <a:outerShdw blurRad="38100" dist="38100" dir="2700000" algn="tl">
                    <a:srgbClr val="000000">
                      <a:alpha val="43137"/>
                    </a:srgbClr>
                  </a:outerShdw>
                </a:effectLst>
                <a:latin typeface="+mn-lt"/>
                <a:ea typeface="新細明體" charset="-120"/>
              </a:rPr>
              <a:t>E</a:t>
            </a:r>
            <a:r>
              <a:rPr lang="en-US" altLang="zh-TW" sz="2100" dirty="0">
                <a:effectLst>
                  <a:outerShdw blurRad="38100" dist="38100" dir="2700000" algn="tl">
                    <a:srgbClr val="000000">
                      <a:alpha val="43137"/>
                    </a:srgbClr>
                  </a:outerShdw>
                </a:effectLst>
                <a:latin typeface="+mn-lt"/>
                <a:ea typeface="新細明體" charset="-120"/>
              </a:rPr>
              <a:t>(</a:t>
            </a:r>
            <a:r>
              <a:rPr lang="en-US" altLang="zh-TW" sz="2100" i="1" dirty="0" err="1">
                <a:effectLst>
                  <a:outerShdw blurRad="38100" dist="38100" dir="2700000" algn="tl">
                    <a:srgbClr val="000000">
                      <a:alpha val="43137"/>
                    </a:srgbClr>
                  </a:outerShdw>
                </a:effectLst>
                <a:latin typeface="+mn-lt"/>
                <a:ea typeface="新細明體" charset="-120"/>
              </a:rPr>
              <a:t>r</a:t>
            </a:r>
            <a:r>
              <a:rPr lang="en-US" altLang="zh-TW" sz="2100" i="1" baseline="-25000" dirty="0" err="1">
                <a:effectLst>
                  <a:outerShdw blurRad="38100" dist="38100" dir="2700000" algn="tl">
                    <a:srgbClr val="000000">
                      <a:alpha val="43137"/>
                    </a:srgbClr>
                  </a:outerShdw>
                </a:effectLst>
                <a:latin typeface="+mn-lt"/>
                <a:ea typeface="新細明體" charset="-120"/>
              </a:rPr>
              <a:t>P</a:t>
            </a:r>
            <a:r>
              <a:rPr lang="en-US" altLang="zh-TW" sz="2100" dirty="0">
                <a:effectLst>
                  <a:outerShdw blurRad="38100" dist="38100" dir="2700000" algn="tl">
                    <a:srgbClr val="000000">
                      <a:alpha val="43137"/>
                    </a:srgbClr>
                  </a:outerShdw>
                </a:effectLst>
                <a:latin typeface="+mn-lt"/>
                <a:ea typeface="新細明體" charset="-120"/>
              </a:rPr>
              <a:t>) &gt; </a:t>
            </a:r>
            <a:r>
              <a:rPr lang="en-US" altLang="zh-TW" sz="2100" i="1" dirty="0">
                <a:effectLst>
                  <a:outerShdw blurRad="38100" dist="38100" dir="2700000" algn="tl">
                    <a:srgbClr val="000000">
                      <a:alpha val="43137"/>
                    </a:srgbClr>
                  </a:outerShdw>
                </a:effectLst>
                <a:latin typeface="+mn-lt"/>
                <a:ea typeface="新細明體" charset="-120"/>
              </a:rPr>
              <a:t>E</a:t>
            </a:r>
            <a:r>
              <a:rPr lang="en-US" altLang="zh-TW" sz="2100" dirty="0">
                <a:effectLst>
                  <a:outerShdw blurRad="38100" dist="38100" dir="2700000" algn="tl">
                    <a:srgbClr val="000000">
                      <a:alpha val="43137"/>
                    </a:srgbClr>
                  </a:outerShdw>
                </a:effectLst>
                <a:latin typeface="+mn-lt"/>
                <a:ea typeface="新細明體" charset="-120"/>
              </a:rPr>
              <a:t>(</a:t>
            </a:r>
            <a:r>
              <a:rPr lang="en-US" altLang="zh-TW" sz="2100" i="1" dirty="0" err="1">
                <a:effectLst>
                  <a:outerShdw blurRad="38100" dist="38100" dir="2700000" algn="tl">
                    <a:srgbClr val="000000">
                      <a:alpha val="43137"/>
                    </a:srgbClr>
                  </a:outerShdw>
                </a:effectLst>
                <a:latin typeface="+mn-lt"/>
                <a:ea typeface="新細明體" charset="-120"/>
              </a:rPr>
              <a:t>r</a:t>
            </a:r>
            <a:r>
              <a:rPr lang="en-US" altLang="zh-TW" sz="2100" i="1" baseline="-25000" dirty="0" err="1">
                <a:effectLst>
                  <a:outerShdw blurRad="38100" dist="38100" dir="2700000" algn="tl">
                    <a:srgbClr val="000000">
                      <a:alpha val="43137"/>
                    </a:srgbClr>
                  </a:outerShdw>
                </a:effectLst>
                <a:latin typeface="+mn-lt"/>
                <a:ea typeface="新細明體" charset="-120"/>
              </a:rPr>
              <a:t>B</a:t>
            </a:r>
            <a:r>
              <a:rPr lang="en-US" altLang="zh-TW" sz="2100" dirty="0">
                <a:effectLst>
                  <a:outerShdw blurRad="38100" dist="38100" dir="2700000" algn="tl">
                    <a:srgbClr val="000000">
                      <a:alpha val="43137"/>
                    </a:srgbClr>
                  </a:outerShdw>
                </a:effectLst>
                <a:latin typeface="+mn-lt"/>
                <a:ea typeface="新細明體" charset="-120"/>
              </a:rPr>
              <a:t>) and </a:t>
            </a:r>
            <a:r>
              <a:rPr lang="el-GR" altLang="zh-TW" sz="2100" i="1" dirty="0">
                <a:effectLst>
                  <a:outerShdw blurRad="38100" dist="38100" dir="2700000" algn="tl">
                    <a:srgbClr val="000000">
                      <a:alpha val="43137"/>
                    </a:srgbClr>
                  </a:outerShdw>
                </a:effectLst>
                <a:latin typeface="+mn-lt"/>
              </a:rPr>
              <a:t>σ</a:t>
            </a:r>
            <a:r>
              <a:rPr lang="en-US" altLang="zh-TW" sz="2100" i="1" baseline="-25000" dirty="0">
                <a:effectLst>
                  <a:outerShdw blurRad="38100" dist="38100" dir="2700000" algn="tl">
                    <a:srgbClr val="000000">
                      <a:alpha val="43137"/>
                    </a:srgbClr>
                  </a:outerShdw>
                </a:effectLst>
                <a:latin typeface="+mn-lt"/>
                <a:ea typeface="新細明體" charset="-120"/>
              </a:rPr>
              <a:t>P</a:t>
            </a:r>
            <a:r>
              <a:rPr lang="en-US" altLang="zh-TW" sz="2100" dirty="0">
                <a:effectLst>
                  <a:outerShdw blurRad="38100" dist="38100" dir="2700000" algn="tl">
                    <a:srgbClr val="000000">
                      <a:alpha val="43137"/>
                    </a:srgbClr>
                  </a:outerShdw>
                </a:effectLst>
                <a:latin typeface="+mn-lt"/>
                <a:ea typeface="新細明體" charset="-120"/>
              </a:rPr>
              <a:t> &lt; </a:t>
            </a:r>
            <a:r>
              <a:rPr lang="el-GR" altLang="zh-TW" sz="2100" i="1" dirty="0">
                <a:effectLst>
                  <a:outerShdw blurRad="38100" dist="38100" dir="2700000" algn="tl">
                    <a:srgbClr val="000000">
                      <a:alpha val="43137"/>
                    </a:srgbClr>
                  </a:outerShdw>
                </a:effectLst>
                <a:latin typeface="+mn-lt"/>
              </a:rPr>
              <a:t>σ</a:t>
            </a:r>
            <a:r>
              <a:rPr lang="en-US" altLang="zh-TW" sz="2100" i="1" baseline="-25000" dirty="0">
                <a:effectLst>
                  <a:outerShdw blurRad="38100" dist="38100" dir="2700000" algn="tl">
                    <a:srgbClr val="000000">
                      <a:alpha val="43137"/>
                    </a:srgbClr>
                  </a:outerShdw>
                </a:effectLst>
                <a:latin typeface="+mn-lt"/>
                <a:ea typeface="新細明體" charset="-120"/>
              </a:rPr>
              <a:t>B</a:t>
            </a:r>
            <a:r>
              <a:rPr lang="en-US" altLang="zh-TW" sz="2100" dirty="0">
                <a:effectLst>
                  <a:outerShdw blurRad="38100" dist="38100" dir="2700000" algn="tl">
                    <a:srgbClr val="000000">
                      <a:alpha val="43137"/>
                    </a:srgbClr>
                  </a:outerShdw>
                </a:effectLst>
                <a:latin typeface="+mn-lt"/>
                <a:ea typeface="新細明體" charset="-120"/>
              </a:rPr>
              <a:t>, the combined portfolio is strictly better than the bond fund according to the mean-variance analysis</a:t>
            </a:r>
          </a:p>
          <a:p>
            <a:pPr marL="265113" indent="-265113">
              <a:spcBef>
                <a:spcPts val="600"/>
              </a:spcBef>
              <a:defRPr/>
            </a:pPr>
            <a:r>
              <a:rPr lang="en-US" altLang="zh-TW" sz="2100" dirty="0">
                <a:effectLst>
                  <a:outerShdw blurRad="38100" dist="38100" dir="2700000" algn="tl">
                    <a:srgbClr val="000000">
                      <a:alpha val="43137"/>
                    </a:srgbClr>
                  </a:outerShdw>
                </a:effectLst>
                <a:latin typeface="+mn-lt"/>
                <a:ea typeface="新細明體" charset="-120"/>
              </a:rPr>
              <a:t>※ Because the stock fund is with higher return and higher standard deviation than those of the portfolio, it is difficult to choose between the stock fund and the combined portfolio</a:t>
            </a:r>
          </a:p>
          <a:p>
            <a:pPr marL="265113" indent="-265113">
              <a:spcBef>
                <a:spcPts val="600"/>
              </a:spcBef>
              <a:defRPr/>
            </a:pPr>
            <a:r>
              <a:rPr lang="en-US" altLang="zh-TW" sz="2100" dirty="0">
                <a:effectLst>
                  <a:outerShdw blurRad="38100" dist="38100" dir="2700000" algn="tl">
                    <a:srgbClr val="000000">
                      <a:alpha val="43137"/>
                    </a:srgbClr>
                  </a:outerShdw>
                </a:effectLst>
                <a:latin typeface="+mn-lt"/>
                <a:ea typeface="新細明體" charset="-120"/>
              </a:rPr>
              <a:t>※ With the help of the Sharpe ratio, we can identify that the combined portfolio is the best investment target </a:t>
            </a:r>
            <a:endParaRPr lang="zh-TW" altLang="en-US" sz="2100" dirty="0">
              <a:effectLst>
                <a:outerShdw blurRad="38100" dist="38100" dir="2700000" algn="tl">
                  <a:srgbClr val="000000">
                    <a:alpha val="43137"/>
                  </a:srgbClr>
                </a:outerShdw>
              </a:effectLst>
              <a:latin typeface="+mn-lt"/>
              <a:ea typeface="新細明體"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altLang="zh-TW" sz="3600">
                <a:ea typeface="新細明體" charset="-120"/>
              </a:rPr>
              <a:t>Three Rules of Two-Risky-Asset Portfolios</a:t>
            </a:r>
          </a:p>
        </p:txBody>
      </p:sp>
      <p:sp>
        <p:nvSpPr>
          <p:cNvPr id="112643" name="Rectangle 3"/>
          <p:cNvSpPr>
            <a:spLocks noGrp="1" noChangeArrowheads="1"/>
          </p:cNvSpPr>
          <p:nvPr>
            <p:ph type="body" sz="half" idx="1"/>
          </p:nvPr>
        </p:nvSpPr>
        <p:spPr>
          <a:xfrm>
            <a:off x="457200" y="1219200"/>
            <a:ext cx="8458200" cy="5486400"/>
          </a:xfrm>
        </p:spPr>
        <p:txBody>
          <a:bodyPr/>
          <a:lstStyle/>
          <a:p>
            <a:pPr eaLnBrk="1" hangingPunct="1">
              <a:spcBef>
                <a:spcPts val="300"/>
              </a:spcBef>
              <a:defRPr/>
            </a:pPr>
            <a:r>
              <a:rPr lang="en-US" altLang="zh-TW" dirty="0">
                <a:ea typeface="新細明體" charset="-120"/>
              </a:rPr>
              <a:t>Rate of return on the portfolio:</a:t>
            </a:r>
          </a:p>
          <a:p>
            <a:pPr eaLnBrk="1" hangingPunct="1">
              <a:spcBef>
                <a:spcPts val="300"/>
              </a:spcBef>
              <a:defRPr/>
            </a:pPr>
            <a:endParaRPr lang="en-US" altLang="zh-TW" dirty="0">
              <a:ea typeface="新細明體" charset="-120"/>
            </a:endParaRPr>
          </a:p>
          <a:p>
            <a:pPr eaLnBrk="1" hangingPunct="1">
              <a:spcBef>
                <a:spcPts val="300"/>
              </a:spcBef>
              <a:defRPr/>
            </a:pPr>
            <a:endParaRPr lang="en-US" altLang="zh-TW" dirty="0">
              <a:ea typeface="新細明體" charset="-120"/>
            </a:endParaRPr>
          </a:p>
          <a:p>
            <a:pPr eaLnBrk="1" hangingPunct="1">
              <a:spcBef>
                <a:spcPts val="300"/>
              </a:spcBef>
              <a:defRPr/>
            </a:pPr>
            <a:r>
              <a:rPr lang="en-US" altLang="zh-TW" dirty="0">
                <a:ea typeface="新細明體" charset="-120"/>
              </a:rPr>
              <a:t>Expected rate of return on the portfolio:</a:t>
            </a:r>
          </a:p>
          <a:p>
            <a:pPr eaLnBrk="1" hangingPunct="1">
              <a:spcBef>
                <a:spcPts val="300"/>
              </a:spcBef>
              <a:defRPr/>
            </a:pPr>
            <a:endParaRPr lang="en-US" altLang="zh-TW" dirty="0">
              <a:ea typeface="新細明體" charset="-120"/>
            </a:endParaRPr>
          </a:p>
          <a:p>
            <a:pPr eaLnBrk="1" hangingPunct="1">
              <a:spcBef>
                <a:spcPts val="300"/>
              </a:spcBef>
              <a:defRPr/>
            </a:pPr>
            <a:endParaRPr lang="en-US" altLang="zh-TW" dirty="0">
              <a:ea typeface="新細明體" charset="-120"/>
            </a:endParaRPr>
          </a:p>
          <a:p>
            <a:pPr eaLnBrk="1" hangingPunct="1">
              <a:spcBef>
                <a:spcPts val="300"/>
              </a:spcBef>
              <a:defRPr/>
            </a:pPr>
            <a:r>
              <a:rPr lang="en-US" altLang="zh-TW" dirty="0">
                <a:ea typeface="新細明體" charset="-120"/>
              </a:rPr>
              <a:t>Variance of the rate of return on the portfolio (proved on Slide 5-43):</a:t>
            </a:r>
          </a:p>
          <a:p>
            <a:pPr eaLnBrk="1" hangingPunct="1">
              <a:spcBef>
                <a:spcPts val="300"/>
              </a:spcBef>
              <a:defRPr/>
            </a:pPr>
            <a:endParaRPr lang="en-US" altLang="zh-TW" dirty="0">
              <a:ea typeface="新細明體" charset="-120"/>
            </a:endParaRPr>
          </a:p>
          <a:p>
            <a:pPr eaLnBrk="1" hangingPunct="1">
              <a:spcBef>
                <a:spcPts val="300"/>
              </a:spcBef>
              <a:defRPr/>
            </a:pPr>
            <a:endParaRPr lang="zh-TW" altLang="en-US" dirty="0">
              <a:ea typeface="新細明體" charset="-120"/>
            </a:endParaRPr>
          </a:p>
        </p:txBody>
      </p:sp>
      <p:graphicFrame>
        <p:nvGraphicFramePr>
          <p:cNvPr id="6146" name="Object 7"/>
          <p:cNvGraphicFramePr>
            <a:graphicFrameLocks noGrp="1" noChangeAspect="1"/>
          </p:cNvGraphicFramePr>
          <p:nvPr>
            <p:ph sz="quarter" idx="2"/>
            <p:extLst>
              <p:ext uri="{D42A27DB-BD31-4B8C-83A1-F6EECF244321}">
                <p14:modId xmlns:p14="http://schemas.microsoft.com/office/powerpoint/2010/main" val="1309543792"/>
              </p:ext>
            </p:extLst>
          </p:nvPr>
        </p:nvGraphicFramePr>
        <p:xfrm>
          <a:off x="2971800" y="1981200"/>
          <a:ext cx="2206512" cy="502920"/>
        </p:xfrm>
        <a:graphic>
          <a:graphicData uri="http://schemas.openxmlformats.org/presentationml/2006/ole">
            <mc:AlternateContent xmlns:mc="http://schemas.openxmlformats.org/markup-compatibility/2006">
              <mc:Choice xmlns:v="urn:schemas-microsoft-com:vml" Requires="v">
                <p:oleObj spid="_x0000_s36101" name="Equation" r:id="rId4" imgW="1002960" imgH="228600" progId="Equation.DSMT4">
                  <p:embed/>
                </p:oleObj>
              </mc:Choice>
              <mc:Fallback>
                <p:oleObj name="Equation" r:id="rId4" imgW="1002960" imgH="2286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981200"/>
                        <a:ext cx="2206512" cy="50292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9"/>
          <p:cNvGraphicFramePr>
            <a:graphicFrameLocks noGrp="1" noChangeAspect="1"/>
          </p:cNvGraphicFramePr>
          <p:nvPr>
            <p:ph sz="quarter" idx="3"/>
            <p:extLst>
              <p:ext uri="{D42A27DB-BD31-4B8C-83A1-F6EECF244321}">
                <p14:modId xmlns:p14="http://schemas.microsoft.com/office/powerpoint/2010/main" val="2219306376"/>
              </p:ext>
            </p:extLst>
          </p:nvPr>
        </p:nvGraphicFramePr>
        <p:xfrm>
          <a:off x="2386013" y="3581400"/>
          <a:ext cx="3659832" cy="502920"/>
        </p:xfrm>
        <a:graphic>
          <a:graphicData uri="http://schemas.openxmlformats.org/presentationml/2006/ole">
            <mc:AlternateContent xmlns:mc="http://schemas.openxmlformats.org/markup-compatibility/2006">
              <mc:Choice xmlns:v="urn:schemas-microsoft-com:vml" Requires="v">
                <p:oleObj spid="_x0000_s36102" name="Equation" r:id="rId6" imgW="1663560" imgH="228600" progId="Equation.DSMT4">
                  <p:embed/>
                </p:oleObj>
              </mc:Choice>
              <mc:Fallback>
                <p:oleObj name="Equation" r:id="rId6" imgW="1663560" imgH="228600" progId="Equation.DSMT4">
                  <p:embed/>
                  <p:pic>
                    <p:nvPicPr>
                      <p:cNvPr id="0" name="Object 9"/>
                      <p:cNvPicPr>
                        <a:picLocks noChangeAspect="1" noChangeArrowheads="1"/>
                      </p:cNvPicPr>
                      <p:nvPr/>
                    </p:nvPicPr>
                    <p:blipFill>
                      <a:blip r:embed="rId7"/>
                      <a:srcRect/>
                      <a:stretch>
                        <a:fillRect/>
                      </a:stretch>
                    </p:blipFill>
                    <p:spPr bwMode="auto">
                      <a:xfrm>
                        <a:off x="2386013" y="3581400"/>
                        <a:ext cx="3659832" cy="50292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11"/>
          <p:cNvGraphicFramePr>
            <a:graphicFrameLocks noChangeAspect="1"/>
          </p:cNvGraphicFramePr>
          <p:nvPr>
            <p:extLst>
              <p:ext uri="{D42A27DB-BD31-4B8C-83A1-F6EECF244321}">
                <p14:modId xmlns:p14="http://schemas.microsoft.com/office/powerpoint/2010/main" val="355776353"/>
              </p:ext>
            </p:extLst>
          </p:nvPr>
        </p:nvGraphicFramePr>
        <p:xfrm>
          <a:off x="2057400" y="5575300"/>
          <a:ext cx="4861296" cy="530640"/>
        </p:xfrm>
        <a:graphic>
          <a:graphicData uri="http://schemas.openxmlformats.org/presentationml/2006/ole">
            <mc:AlternateContent xmlns:mc="http://schemas.openxmlformats.org/markup-compatibility/2006">
              <mc:Choice xmlns:v="urn:schemas-microsoft-com:vml" Requires="v">
                <p:oleObj spid="_x0000_s36103" name="Equation" r:id="rId8" imgW="2209680" imgH="241200" progId="Equation.DSMT4">
                  <p:embed/>
                </p:oleObj>
              </mc:Choice>
              <mc:Fallback>
                <p:oleObj name="Equation" r:id="rId8" imgW="2209680" imgH="241200" progId="Equation.DSMT4">
                  <p:embed/>
                  <p:pic>
                    <p:nvPicPr>
                      <p:cNvPr id="0" name="Object 11"/>
                      <p:cNvPicPr>
                        <a:picLocks noChangeAspect="1" noChangeArrowheads="1"/>
                      </p:cNvPicPr>
                      <p:nvPr/>
                    </p:nvPicPr>
                    <p:blipFill>
                      <a:blip r:embed="rId9"/>
                      <a:srcRect/>
                      <a:stretch>
                        <a:fillRect/>
                      </a:stretch>
                    </p:blipFill>
                    <p:spPr bwMode="auto">
                      <a:xfrm>
                        <a:off x="2057400" y="5575300"/>
                        <a:ext cx="4861296" cy="53064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0" y="0"/>
            <a:ext cx="9144000" cy="1143000"/>
          </a:xfrm>
          <a:noFill/>
        </p:spPr>
        <p:txBody>
          <a:bodyPr/>
          <a:lstStyle/>
          <a:p>
            <a:pPr eaLnBrk="1" hangingPunct="1"/>
            <a:r>
              <a:rPr lang="en-US" altLang="zh-TW" sz="3600">
                <a:ea typeface="新細明體" charset="-120"/>
              </a:rPr>
              <a:t>Standard Deviation of the Portfolio of     Two Assets</a:t>
            </a:r>
          </a:p>
        </p:txBody>
      </p:sp>
      <p:sp>
        <p:nvSpPr>
          <p:cNvPr id="7" name="文字方塊 6"/>
          <p:cNvSpPr txBox="1">
            <a:spLocks noChangeArrowheads="1"/>
          </p:cNvSpPr>
          <p:nvPr/>
        </p:nvSpPr>
        <p:spPr bwMode="auto">
          <a:xfrm>
            <a:off x="304800" y="1524000"/>
            <a:ext cx="8763000" cy="2123658"/>
          </a:xfrm>
          <a:prstGeom prst="rect">
            <a:avLst/>
          </a:prstGeom>
          <a:noFill/>
          <a:ln w="9525">
            <a:noFill/>
            <a:miter lim="800000"/>
            <a:headEnd/>
            <a:tailEnd/>
          </a:ln>
        </p:spPr>
        <p:txBody>
          <a:bodyPr>
            <a:spAutoFit/>
          </a:bodyPr>
          <a:lstStyle/>
          <a:p>
            <a:pPr marL="355600" indent="-355600">
              <a:lnSpc>
                <a:spcPct val="120000"/>
              </a:lnSpc>
              <a:defRPr/>
            </a:pPr>
            <a:r>
              <a:rPr lang="en-US" altLang="zh-TW" sz="2200" dirty="0">
                <a:effectLst>
                  <a:outerShdw blurRad="38100" dist="38100" dir="2700000" algn="tl">
                    <a:srgbClr val="000000">
                      <a:alpha val="43137"/>
                    </a:srgbClr>
                  </a:outerShdw>
                </a:effectLst>
                <a:latin typeface="+mn-lt"/>
                <a:ea typeface="新細明體" charset="-120"/>
              </a:rPr>
              <a:t>※ Alternative way to derive the formula of the portfolio variance:</a:t>
            </a:r>
            <a:r>
              <a:rPr lang="zh-TW" altLang="en-US" sz="2200" dirty="0">
                <a:effectLst>
                  <a:outerShdw blurRad="38100" dist="38100" dir="2700000" algn="tl">
                    <a:srgbClr val="000000">
                      <a:alpha val="43137"/>
                    </a:srgbClr>
                  </a:outerShdw>
                </a:effectLst>
                <a:latin typeface="+mn-lt"/>
                <a:ea typeface="新細明體" charset="-120"/>
              </a:rPr>
              <a:t> </a:t>
            </a:r>
            <a:r>
              <a:rPr lang="en-US" altLang="zh-TW" sz="2200" dirty="0">
                <a:effectLst>
                  <a:outerShdw blurRad="38100" dist="38100" dir="2700000" algn="tl">
                    <a:srgbClr val="000000">
                      <a:alpha val="43137"/>
                    </a:srgbClr>
                  </a:outerShdw>
                </a:effectLst>
                <a:latin typeface="+mn-lt"/>
                <a:ea typeface="新細明體" charset="-120"/>
              </a:rPr>
              <a:t> Calculating the sum of the </a:t>
            </a:r>
            <a:r>
              <a:rPr lang="en-US" altLang="zh-TW" sz="2200" dirty="0" err="1">
                <a:effectLst>
                  <a:outerShdw blurRad="38100" dist="38100" dir="2700000" algn="tl">
                    <a:srgbClr val="000000">
                      <a:alpha val="43137"/>
                    </a:srgbClr>
                  </a:outerShdw>
                </a:effectLst>
                <a:latin typeface="+mn-lt"/>
                <a:ea typeface="新細明體" charset="-120"/>
              </a:rPr>
              <a:t>covariances</a:t>
            </a:r>
            <a:r>
              <a:rPr lang="en-US" altLang="zh-TW" sz="2200" dirty="0">
                <a:effectLst>
                  <a:outerShdw blurRad="38100" dist="38100" dir="2700000" algn="tl">
                    <a:srgbClr val="000000">
                      <a:alpha val="43137"/>
                    </a:srgbClr>
                  </a:outerShdw>
                </a:effectLst>
                <a:latin typeface="+mn-lt"/>
                <a:ea typeface="新細明體" charset="-120"/>
              </a:rPr>
              <a:t> of different combinations of the terms in </a:t>
            </a:r>
            <a:r>
              <a:rPr lang="en-US" altLang="zh-TW" sz="2200" i="1" dirty="0" err="1">
                <a:effectLst>
                  <a:outerShdw blurRad="38100" dist="38100" dir="2700000" algn="tl">
                    <a:srgbClr val="000000">
                      <a:alpha val="43137"/>
                    </a:srgbClr>
                  </a:outerShdw>
                </a:effectLst>
                <a:latin typeface="+mn-lt"/>
                <a:ea typeface="新細明體" charset="-120"/>
              </a:rPr>
              <a:t>r</a:t>
            </a:r>
            <a:r>
              <a:rPr lang="en-US" altLang="zh-TW" sz="2200" i="1" baseline="-25000" dirty="0" err="1">
                <a:effectLst>
                  <a:outerShdw blurRad="38100" dist="38100" dir="2700000" algn="tl">
                    <a:srgbClr val="000000">
                      <a:alpha val="43137"/>
                    </a:srgbClr>
                  </a:outerShdw>
                </a:effectLst>
                <a:latin typeface="+mn-lt"/>
                <a:ea typeface="新細明體" charset="-120"/>
              </a:rPr>
              <a:t>P</a:t>
            </a:r>
            <a:r>
              <a:rPr lang="en-US" altLang="zh-TW" sz="2200" dirty="0">
                <a:effectLst>
                  <a:outerShdw blurRad="38100" dist="38100" dir="2700000" algn="tl">
                    <a:srgbClr val="000000">
                      <a:alpha val="43137"/>
                    </a:srgbClr>
                  </a:outerShdw>
                </a:effectLst>
                <a:latin typeface="+mn-lt"/>
                <a:ea typeface="新細明體" charset="-120"/>
              </a:rPr>
              <a:t> </a:t>
            </a:r>
          </a:p>
          <a:p>
            <a:pPr marL="355600" indent="-355600">
              <a:lnSpc>
                <a:spcPct val="120000"/>
              </a:lnSpc>
              <a:defRPr/>
            </a:pPr>
            <a:r>
              <a:rPr lang="en-US" altLang="zh-TW" sz="2200" dirty="0">
                <a:effectLst>
                  <a:outerShdw blurRad="38100" dist="38100" dir="2700000" algn="tl">
                    <a:srgbClr val="000000">
                      <a:alpha val="43137"/>
                    </a:srgbClr>
                  </a:outerShdw>
                </a:effectLst>
                <a:latin typeface="+mn-lt"/>
                <a:ea typeface="新細明體" charset="-120"/>
              </a:rPr>
              <a:t>	(I</a:t>
            </a:r>
            <a:r>
              <a:rPr lang="en-US" altLang="zh-TW" sz="2200" dirty="0">
                <a:solidFill>
                  <a:srgbClr val="FFFFFF"/>
                </a:solidFill>
                <a:effectLst>
                  <a:outerShdw blurRad="38100" dist="38100" dir="2700000" algn="tl">
                    <a:srgbClr val="000000">
                      <a:alpha val="43137"/>
                    </a:srgbClr>
                  </a:outerShdw>
                </a:effectLst>
                <a:latin typeface="Arial"/>
                <a:ea typeface="新細明體" charset="-120"/>
              </a:rPr>
              <a:t>n this two-asset case, </a:t>
            </a:r>
            <a:r>
              <a:rPr lang="en-US" altLang="zh-TW" sz="2200" dirty="0">
                <a:effectLst>
                  <a:outerShdw blurRad="38100" dist="38100" dir="2700000" algn="tl">
                    <a:srgbClr val="000000">
                      <a:alpha val="43137"/>
                    </a:srgbClr>
                  </a:outerShdw>
                </a:effectLst>
                <a:latin typeface="+mn-lt"/>
                <a:ea typeface="新細明體" charset="-120"/>
              </a:rPr>
              <a:t>the four combinations of </a:t>
            </a:r>
            <a:r>
              <a:rPr lang="en-US" altLang="zh-TW" sz="2200" i="1" dirty="0" err="1">
                <a:effectLst>
                  <a:outerShdw blurRad="38100" dist="38100" dir="2700000" algn="tl">
                    <a:srgbClr val="000000">
                      <a:alpha val="43137"/>
                    </a:srgbClr>
                  </a:outerShdw>
                </a:effectLst>
                <a:latin typeface="+mn-lt"/>
                <a:ea typeface="新細明體" charset="-120"/>
              </a:rPr>
              <a:t>w</a:t>
            </a:r>
            <a:r>
              <a:rPr lang="en-US" altLang="zh-TW" sz="2200" i="1" baseline="-25000" dirty="0" err="1">
                <a:effectLst>
                  <a:outerShdw blurRad="38100" dist="38100" dir="2700000" algn="tl">
                    <a:srgbClr val="000000">
                      <a:alpha val="43137"/>
                    </a:srgbClr>
                  </a:outerShdw>
                </a:effectLst>
                <a:latin typeface="+mn-lt"/>
                <a:ea typeface="新細明體" charset="-120"/>
              </a:rPr>
              <a:t>B</a:t>
            </a:r>
            <a:r>
              <a:rPr lang="en-US" altLang="zh-TW" sz="2200" i="1" dirty="0" err="1">
                <a:effectLst>
                  <a:outerShdw blurRad="38100" dist="38100" dir="2700000" algn="tl">
                    <a:srgbClr val="000000">
                      <a:alpha val="43137"/>
                    </a:srgbClr>
                  </a:outerShdw>
                </a:effectLst>
                <a:latin typeface="+mn-lt"/>
                <a:ea typeface="新細明體" charset="-120"/>
              </a:rPr>
              <a:t>r</a:t>
            </a:r>
            <a:r>
              <a:rPr lang="en-US" altLang="zh-TW" sz="2200" i="1" baseline="-25000" dirty="0" err="1">
                <a:effectLst>
                  <a:outerShdw blurRad="38100" dist="38100" dir="2700000" algn="tl">
                    <a:srgbClr val="000000">
                      <a:alpha val="43137"/>
                    </a:srgbClr>
                  </a:outerShdw>
                </a:effectLst>
                <a:latin typeface="+mn-lt"/>
                <a:ea typeface="新細明體" charset="-120"/>
              </a:rPr>
              <a:t>B</a:t>
            </a:r>
            <a:r>
              <a:rPr lang="en-US" altLang="zh-TW" sz="2200" dirty="0">
                <a:effectLst>
                  <a:outerShdw blurRad="38100" dist="38100" dir="2700000" algn="tl">
                    <a:srgbClr val="000000">
                      <a:alpha val="43137"/>
                    </a:srgbClr>
                  </a:outerShdw>
                </a:effectLst>
                <a:latin typeface="+mn-lt"/>
                <a:ea typeface="新細明體" charset="-120"/>
              </a:rPr>
              <a:t> and </a:t>
            </a:r>
            <a:r>
              <a:rPr lang="en-US" altLang="zh-TW" sz="2200" i="1" dirty="0" err="1">
                <a:effectLst>
                  <a:outerShdw blurRad="38100" dist="38100" dir="2700000" algn="tl">
                    <a:srgbClr val="000000">
                      <a:alpha val="43137"/>
                    </a:srgbClr>
                  </a:outerShdw>
                </a:effectLst>
                <a:latin typeface="+mn-lt"/>
                <a:ea typeface="新細明體" charset="-120"/>
              </a:rPr>
              <a:t>w</a:t>
            </a:r>
            <a:r>
              <a:rPr lang="en-US" altLang="zh-TW" sz="2200" i="1" baseline="-25000" dirty="0" err="1">
                <a:effectLst>
                  <a:outerShdw blurRad="38100" dist="38100" dir="2700000" algn="tl">
                    <a:srgbClr val="000000">
                      <a:alpha val="43137"/>
                    </a:srgbClr>
                  </a:outerShdw>
                </a:effectLst>
                <a:latin typeface="+mn-lt"/>
                <a:ea typeface="新細明體" charset="-120"/>
              </a:rPr>
              <a:t>S</a:t>
            </a:r>
            <a:r>
              <a:rPr lang="en-US" altLang="zh-TW" sz="2200" i="1" dirty="0" err="1">
                <a:effectLst>
                  <a:outerShdw blurRad="38100" dist="38100" dir="2700000" algn="tl">
                    <a:srgbClr val="000000">
                      <a:alpha val="43137"/>
                    </a:srgbClr>
                  </a:outerShdw>
                </a:effectLst>
                <a:latin typeface="+mn-lt"/>
                <a:ea typeface="新細明體" charset="-120"/>
              </a:rPr>
              <a:t>r</a:t>
            </a:r>
            <a:r>
              <a:rPr lang="en-US" altLang="zh-TW" sz="2200" i="1" baseline="-25000" dirty="0" err="1">
                <a:effectLst>
                  <a:outerShdw blurRad="38100" dist="38100" dir="2700000" algn="tl">
                    <a:srgbClr val="000000">
                      <a:alpha val="43137"/>
                    </a:srgbClr>
                  </a:outerShdw>
                </a:effectLst>
                <a:latin typeface="+mn-lt"/>
                <a:ea typeface="新細明體" charset="-120"/>
              </a:rPr>
              <a:t>S</a:t>
            </a:r>
            <a:r>
              <a:rPr lang="en-US" altLang="zh-TW" sz="2200" dirty="0">
                <a:effectLst>
                  <a:outerShdw blurRad="38100" dist="38100" dir="2700000" algn="tl">
                    <a:srgbClr val="000000">
                      <a:alpha val="43137"/>
                    </a:srgbClr>
                  </a:outerShdw>
                </a:effectLst>
                <a:latin typeface="+mn-lt"/>
                <a:ea typeface="新細明體" charset="-120"/>
              </a:rPr>
              <a:t> are considered)</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1806241254"/>
              </p:ext>
            </p:extLst>
          </p:nvPr>
        </p:nvGraphicFramePr>
        <p:xfrm>
          <a:off x="619125" y="3733800"/>
          <a:ext cx="8143875" cy="1790700"/>
        </p:xfrm>
        <a:graphic>
          <a:graphicData uri="http://schemas.openxmlformats.org/presentationml/2006/ole">
            <mc:AlternateContent xmlns:mc="http://schemas.openxmlformats.org/markup-compatibility/2006">
              <mc:Choice xmlns:v="urn:schemas-microsoft-com:vml" Requires="v">
                <p:oleObj spid="_x0000_s26928" name="Equation" r:id="rId4" imgW="4520880" imgH="990360" progId="Equation.DSMT4">
                  <p:embed/>
                </p:oleObj>
              </mc:Choice>
              <mc:Fallback>
                <p:oleObj name="Equation" r:id="rId4" imgW="4520880" imgH="990360" progId="Equation.DSMT4">
                  <p:embed/>
                  <p:pic>
                    <p:nvPicPr>
                      <p:cNvPr id="0" name="Object 7"/>
                      <p:cNvPicPr>
                        <a:picLocks noGrp="1" noChangeAspect="1" noChangeArrowheads="1"/>
                      </p:cNvPicPr>
                      <p:nvPr/>
                    </p:nvPicPr>
                    <p:blipFill>
                      <a:blip r:embed="rId5"/>
                      <a:srcRect/>
                      <a:stretch>
                        <a:fillRect/>
                      </a:stretch>
                    </p:blipFill>
                    <p:spPr bwMode="auto">
                      <a:xfrm>
                        <a:off x="619125" y="3733800"/>
                        <a:ext cx="8143875" cy="17907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747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0" y="0"/>
            <a:ext cx="9144000" cy="1143000"/>
          </a:xfrm>
          <a:noFill/>
        </p:spPr>
        <p:txBody>
          <a:bodyPr/>
          <a:lstStyle/>
          <a:p>
            <a:pPr eaLnBrk="1" hangingPunct="1"/>
            <a:r>
              <a:rPr lang="en-US" altLang="zh-TW" sz="3600">
                <a:ea typeface="新細明體" charset="-120"/>
              </a:rPr>
              <a:t>Standard Deviation of the Portfolio of     Two Assets</a:t>
            </a:r>
          </a:p>
        </p:txBody>
      </p:sp>
      <p:graphicFrame>
        <p:nvGraphicFramePr>
          <p:cNvPr id="7171" name="Object 4"/>
          <p:cNvGraphicFramePr>
            <a:graphicFrameLocks noChangeAspect="1"/>
          </p:cNvGraphicFramePr>
          <p:nvPr>
            <p:extLst>
              <p:ext uri="{D42A27DB-BD31-4B8C-83A1-F6EECF244321}">
                <p14:modId xmlns:p14="http://schemas.microsoft.com/office/powerpoint/2010/main" val="3049102150"/>
              </p:ext>
            </p:extLst>
          </p:nvPr>
        </p:nvGraphicFramePr>
        <p:xfrm>
          <a:off x="609600" y="2266950"/>
          <a:ext cx="7607300" cy="1695450"/>
        </p:xfrm>
        <a:graphic>
          <a:graphicData uri="http://schemas.openxmlformats.org/presentationml/2006/ole">
            <mc:AlternateContent xmlns:mc="http://schemas.openxmlformats.org/markup-compatibility/2006">
              <mc:Choice xmlns:v="urn:schemas-microsoft-com:vml" Requires="v">
                <p:oleObj spid="_x0000_s7747" name="Equation" r:id="rId4" imgW="4216320" imgH="939600" progId="Equation.DSMT4">
                  <p:embed/>
                </p:oleObj>
              </mc:Choice>
              <mc:Fallback>
                <p:oleObj name="Equation" r:id="rId4" imgW="4216320" imgH="939600" progId="Equation.DSMT4">
                  <p:embed/>
                  <p:pic>
                    <p:nvPicPr>
                      <p:cNvPr id="0" name="Object 4"/>
                      <p:cNvPicPr>
                        <a:picLocks noChangeAspect="1" noChangeArrowheads="1"/>
                      </p:cNvPicPr>
                      <p:nvPr/>
                    </p:nvPicPr>
                    <p:blipFill>
                      <a:blip r:embed="rId5"/>
                      <a:srcRect/>
                      <a:stretch>
                        <a:fillRect/>
                      </a:stretch>
                    </p:blipFill>
                    <p:spPr bwMode="auto">
                      <a:xfrm>
                        <a:off x="609600" y="2266950"/>
                        <a:ext cx="7607300" cy="1695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文字方塊 6"/>
          <p:cNvSpPr txBox="1">
            <a:spLocks noChangeArrowheads="1"/>
          </p:cNvSpPr>
          <p:nvPr/>
        </p:nvSpPr>
        <p:spPr bwMode="auto">
          <a:xfrm>
            <a:off x="304800" y="1352550"/>
            <a:ext cx="8763000" cy="769441"/>
          </a:xfrm>
          <a:prstGeom prst="rect">
            <a:avLst/>
          </a:prstGeom>
          <a:noFill/>
          <a:ln w="9525">
            <a:noFill/>
            <a:miter lim="800000"/>
            <a:headEnd/>
            <a:tailEnd/>
          </a:ln>
        </p:spPr>
        <p:txBody>
          <a:bodyPr>
            <a:spAutoFit/>
          </a:bodyPr>
          <a:lstStyle/>
          <a:p>
            <a:pPr marL="358775" indent="-358775">
              <a:defRPr/>
            </a:pPr>
            <a:r>
              <a:rPr lang="en-US" altLang="zh-TW" sz="2200" dirty="0">
                <a:effectLst>
                  <a:outerShdw blurRad="38100" dist="38100" dir="2700000" algn="tl">
                    <a:srgbClr val="000000">
                      <a:alpha val="43137"/>
                    </a:srgbClr>
                  </a:outerShdw>
                </a:effectLst>
                <a:latin typeface="+mn-lt"/>
                <a:ea typeface="新細明體" charset="-120"/>
              </a:rPr>
              <a:t>※ Verify the above formula numerically by the above two-asset example</a:t>
            </a:r>
            <a:endParaRPr lang="zh-TW" altLang="en-US" sz="2200" dirty="0">
              <a:effectLst>
                <a:outerShdw blurRad="38100" dist="38100" dir="2700000" algn="tl">
                  <a:srgbClr val="000000">
                    <a:alpha val="43137"/>
                  </a:srgbClr>
                </a:outerShdw>
              </a:effectLst>
              <a:latin typeface="+mn-lt"/>
              <a:ea typeface="新細明體" charset="-120"/>
            </a:endParaRPr>
          </a:p>
        </p:txBody>
      </p:sp>
      <p:sp>
        <p:nvSpPr>
          <p:cNvPr id="6" name="文字方塊 6"/>
          <p:cNvSpPr txBox="1">
            <a:spLocks noChangeArrowheads="1"/>
          </p:cNvSpPr>
          <p:nvPr/>
        </p:nvSpPr>
        <p:spPr bwMode="auto">
          <a:xfrm>
            <a:off x="381000" y="4267200"/>
            <a:ext cx="8229600" cy="1751120"/>
          </a:xfrm>
          <a:prstGeom prst="rect">
            <a:avLst/>
          </a:prstGeom>
          <a:noFill/>
          <a:ln w="9525">
            <a:noFill/>
            <a:miter lim="800000"/>
            <a:headEnd/>
            <a:tailEnd/>
          </a:ln>
        </p:spPr>
        <p:txBody>
          <a:bodyPr wrap="square">
            <a:spAutoFit/>
          </a:bodyPr>
          <a:lstStyle/>
          <a:p>
            <a:pPr marL="358775" indent="-358775">
              <a:lnSpc>
                <a:spcPct val="98000"/>
              </a:lnSpc>
              <a:defRPr/>
            </a:pPr>
            <a:r>
              <a:rPr lang="en-US" altLang="zh-TW" sz="2200" dirty="0">
                <a:effectLst>
                  <a:outerShdw blurRad="38100" dist="38100" dir="2700000" algn="tl">
                    <a:srgbClr val="000000">
                      <a:alpha val="43137"/>
                    </a:srgbClr>
                  </a:outerShdw>
                </a:effectLst>
                <a:latin typeface="+mn-lt"/>
                <a:ea typeface="新細明體" charset="-120"/>
              </a:rPr>
              <a:t>※ Equipped with the above formula, it is not necessary to calculate </a:t>
            </a:r>
            <a:r>
              <a:rPr lang="en-US" altLang="zh-TW" sz="2200" i="1" dirty="0" err="1">
                <a:effectLst>
                  <a:outerShdw blurRad="38100" dist="38100" dir="2700000" algn="tl">
                    <a:srgbClr val="000000">
                      <a:alpha val="43137"/>
                    </a:srgbClr>
                  </a:outerShdw>
                </a:effectLst>
                <a:latin typeface="+mn-lt"/>
                <a:ea typeface="新細明體" charset="-120"/>
              </a:rPr>
              <a:t>r</a:t>
            </a:r>
            <a:r>
              <a:rPr lang="en-US" altLang="zh-TW" sz="2200" i="1" baseline="-25000" dirty="0" err="1">
                <a:effectLst>
                  <a:outerShdw blurRad="38100" dist="38100" dir="2700000" algn="tl">
                    <a:srgbClr val="000000">
                      <a:alpha val="43137"/>
                    </a:srgbClr>
                  </a:outerShdw>
                </a:effectLst>
                <a:latin typeface="+mn-lt"/>
                <a:ea typeface="新細明體" charset="-120"/>
              </a:rPr>
              <a:t>p</a:t>
            </a:r>
            <a:r>
              <a:rPr lang="en-US" altLang="zh-TW" sz="2200" dirty="0">
                <a:effectLst>
                  <a:outerShdw blurRad="38100" dist="38100" dir="2700000" algn="tl">
                    <a:srgbClr val="000000">
                      <a:alpha val="43137"/>
                    </a:srgbClr>
                  </a:outerShdw>
                </a:effectLst>
                <a:latin typeface="+mn-lt"/>
                <a:ea typeface="新細明體" charset="-120"/>
              </a:rPr>
              <a:t> in different scenarios. We can derive the portfolio variance directly if we know the weights for each asset, the variances of the return of each asset, and the covariance between the returns of these two assets</a:t>
            </a:r>
            <a:endParaRPr lang="zh-TW" altLang="en-US" sz="2200" dirty="0">
              <a:effectLst>
                <a:outerShdw blurRad="38100" dist="38100" dir="2700000" algn="tl">
                  <a:srgbClr val="000000">
                    <a:alpha val="43137"/>
                  </a:srgbClr>
                </a:outerShdw>
              </a:effectLst>
              <a:latin typeface="+mn-lt"/>
              <a:ea typeface="新細明體"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990600"/>
            <a:ext cx="8534400" cy="5791200"/>
          </a:xfrm>
        </p:spPr>
        <p:txBody>
          <a:bodyPr lIns="90488" tIns="44450" rIns="90488" bIns="44450"/>
          <a:lstStyle/>
          <a:p>
            <a:pPr>
              <a:lnSpc>
                <a:spcPct val="95000"/>
              </a:lnSpc>
              <a:spcBef>
                <a:spcPts val="500"/>
              </a:spcBef>
              <a:defRPr/>
            </a:pPr>
            <a:r>
              <a:rPr lang="en-US" altLang="zh-TW" sz="3000" dirty="0">
                <a:ea typeface="新細明體" charset="-120"/>
              </a:rPr>
              <a:t>Introduce the market risk (</a:t>
            </a:r>
            <a:r>
              <a:rPr lang="zh-TW" altLang="en-US" sz="3000" dirty="0">
                <a:ea typeface="新細明體" charset="-120"/>
              </a:rPr>
              <a:t>市場風險</a:t>
            </a:r>
            <a:r>
              <a:rPr lang="en-US" altLang="zh-TW" sz="3000" dirty="0">
                <a:ea typeface="新細明體" charset="-120"/>
              </a:rPr>
              <a:t>)</a:t>
            </a:r>
            <a:r>
              <a:rPr lang="zh-TW" altLang="en-US" sz="3000" dirty="0">
                <a:ea typeface="新細明體" charset="-120"/>
              </a:rPr>
              <a:t> </a:t>
            </a:r>
            <a:r>
              <a:rPr lang="en-US" altLang="zh-TW" sz="3000" dirty="0">
                <a:ea typeface="新細明體" charset="-120"/>
              </a:rPr>
              <a:t>and the firm-specific risk</a:t>
            </a:r>
            <a:r>
              <a:rPr lang="zh-TW" altLang="en-US" sz="3000" dirty="0">
                <a:ea typeface="新細明體" charset="-120"/>
              </a:rPr>
              <a:t> </a:t>
            </a:r>
            <a:r>
              <a:rPr lang="en-US" altLang="zh-TW" sz="3000" dirty="0">
                <a:ea typeface="新細明體" charset="-120"/>
              </a:rPr>
              <a:t>(</a:t>
            </a:r>
            <a:r>
              <a:rPr lang="zh-TW" altLang="en-US" sz="3000" dirty="0">
                <a:ea typeface="新細明體" charset="-120"/>
              </a:rPr>
              <a:t>公司特定風險</a:t>
            </a:r>
            <a:r>
              <a:rPr lang="en-US" altLang="zh-TW" sz="3000" dirty="0">
                <a:ea typeface="新細明體" charset="-120"/>
              </a:rPr>
              <a:t>)</a:t>
            </a:r>
          </a:p>
          <a:p>
            <a:pPr>
              <a:lnSpc>
                <a:spcPct val="95000"/>
              </a:lnSpc>
              <a:spcBef>
                <a:spcPts val="500"/>
              </a:spcBef>
              <a:defRPr/>
            </a:pPr>
            <a:r>
              <a:rPr lang="en-US" altLang="zh-TW" sz="3000" dirty="0">
                <a:ea typeface="新細明體" charset="-120"/>
              </a:rPr>
              <a:t>Portfolio Theory</a:t>
            </a:r>
            <a:r>
              <a:rPr lang="zh-TW" altLang="en-US" sz="3000" dirty="0">
                <a:ea typeface="新細明體" charset="-120"/>
              </a:rPr>
              <a:t> </a:t>
            </a:r>
            <a:r>
              <a:rPr lang="en-US" altLang="zh-TW" sz="3000" dirty="0">
                <a:ea typeface="新細明體" charset="-120"/>
              </a:rPr>
              <a:t>(</a:t>
            </a:r>
            <a:r>
              <a:rPr lang="zh-TW" altLang="en-US" sz="3000" dirty="0">
                <a:ea typeface="新細明體" charset="-120"/>
              </a:rPr>
              <a:t>投資組合理論</a:t>
            </a:r>
            <a:r>
              <a:rPr lang="en-US" altLang="zh-TW" sz="3000" dirty="0">
                <a:ea typeface="新細明體" charset="-120"/>
              </a:rPr>
              <a:t>):</a:t>
            </a:r>
          </a:p>
          <a:p>
            <a:pPr lvl="1">
              <a:lnSpc>
                <a:spcPct val="95000"/>
              </a:lnSpc>
              <a:spcBef>
                <a:spcPts val="500"/>
              </a:spcBef>
              <a:defRPr/>
            </a:pPr>
            <a:r>
              <a:rPr lang="en-US" altLang="zh-TW" sz="2600" dirty="0">
                <a:ea typeface="新細明體" charset="-120"/>
              </a:rPr>
              <a:t>Diversification in the case of two risky assets without or with the risk-free asset</a:t>
            </a:r>
          </a:p>
          <a:p>
            <a:pPr lvl="1">
              <a:lnSpc>
                <a:spcPct val="95000"/>
              </a:lnSpc>
              <a:spcBef>
                <a:spcPts val="500"/>
              </a:spcBef>
              <a:defRPr/>
            </a:pPr>
            <a:r>
              <a:rPr lang="en-US" altLang="zh-TW" sz="2600" dirty="0">
                <a:ea typeface="新細明體" charset="-120"/>
              </a:rPr>
              <a:t>Extension to the multiple risky-asset case</a:t>
            </a:r>
          </a:p>
          <a:p>
            <a:pPr>
              <a:lnSpc>
                <a:spcPct val="95000"/>
              </a:lnSpc>
              <a:spcBef>
                <a:spcPts val="500"/>
              </a:spcBef>
              <a:defRPr/>
            </a:pPr>
            <a:r>
              <a:rPr lang="en-US" altLang="zh-TW" sz="3000" dirty="0">
                <a:ea typeface="新細明體" charset="-120"/>
              </a:rPr>
              <a:t>Introduce the single-factor model</a:t>
            </a:r>
            <a:r>
              <a:rPr lang="zh-TW" altLang="en-US" sz="3000" dirty="0">
                <a:ea typeface="新細明體" charset="-120"/>
              </a:rPr>
              <a:t> </a:t>
            </a:r>
            <a:r>
              <a:rPr lang="en-US" altLang="zh-TW" sz="3000" dirty="0">
                <a:ea typeface="新細明體" charset="-120"/>
              </a:rPr>
              <a:t>(</a:t>
            </a:r>
            <a:r>
              <a:rPr lang="zh-TW" altLang="en-US" sz="3000" dirty="0">
                <a:ea typeface="新細明體" charset="-120"/>
              </a:rPr>
              <a:t>單一指數模型</a:t>
            </a:r>
            <a:r>
              <a:rPr lang="en-US" altLang="zh-TW" sz="3000" dirty="0">
                <a:ea typeface="新細明體" charset="-120"/>
              </a:rPr>
              <a:t>), which is a statistical model</a:t>
            </a:r>
          </a:p>
          <a:p>
            <a:pPr lvl="1">
              <a:lnSpc>
                <a:spcPct val="95000"/>
              </a:lnSpc>
              <a:spcBef>
                <a:spcPts val="500"/>
              </a:spcBef>
              <a:defRPr/>
            </a:pPr>
            <a:r>
              <a:rPr lang="en-US" altLang="zh-TW" sz="2600" dirty="0">
                <a:ea typeface="新細明體" charset="-120"/>
              </a:rPr>
              <a:t>To identify the components of firm-specific and market risks</a:t>
            </a:r>
          </a:p>
          <a:p>
            <a:pPr lvl="1">
              <a:lnSpc>
                <a:spcPct val="95000"/>
              </a:lnSpc>
              <a:spcBef>
                <a:spcPts val="500"/>
              </a:spcBef>
              <a:defRPr/>
            </a:pPr>
            <a:r>
              <a:rPr lang="en-US" altLang="zh-TW" sz="2600" dirty="0">
                <a:ea typeface="新細明體" charset="-120"/>
              </a:rPr>
              <a:t>To develop the </a:t>
            </a:r>
            <a:r>
              <a:rPr lang="en-US" altLang="zh-TW" sz="2600" dirty="0" err="1">
                <a:ea typeface="新細明體" charset="-120"/>
              </a:rPr>
              <a:t>Treynor</a:t>
            </a:r>
            <a:r>
              <a:rPr lang="en-US" altLang="zh-TW" sz="2600" dirty="0">
                <a:ea typeface="新細明體" charset="-120"/>
              </a:rPr>
              <a:t>-Black model to construct portfolios with higher Sharpe ratios</a:t>
            </a:r>
          </a:p>
          <a:p>
            <a:pPr lvl="1">
              <a:lnSpc>
                <a:spcPct val="95000"/>
              </a:lnSpc>
              <a:spcBef>
                <a:spcPts val="500"/>
              </a:spcBef>
              <a:defRPr/>
            </a:pPr>
            <a:r>
              <a:rPr lang="en-US" altLang="zh-TW" sz="2600" dirty="0">
                <a:ea typeface="新細明體" charset="-120"/>
              </a:rPr>
              <a:t>To examine the CAPM (discussed in Ch7)</a:t>
            </a:r>
          </a:p>
          <a:p>
            <a:pPr lvl="1">
              <a:lnSpc>
                <a:spcPct val="95000"/>
              </a:lnSpc>
              <a:spcBef>
                <a:spcPts val="500"/>
              </a:spcBef>
              <a:defRPr/>
            </a:pPr>
            <a:endParaRPr lang="en-US" altLang="zh-TW" dirty="0">
              <a:ea typeface="新細明體" charset="-120"/>
            </a:endParaRPr>
          </a:p>
        </p:txBody>
      </p:sp>
      <p:sp>
        <p:nvSpPr>
          <p:cNvPr id="30723" name="Rectangle 4"/>
          <p:cNvSpPr>
            <a:spLocks noGrp="1" noChangeArrowheads="1"/>
          </p:cNvSpPr>
          <p:nvPr>
            <p:ph type="title"/>
          </p:nvPr>
        </p:nvSpPr>
        <p:spPr>
          <a:xfrm>
            <a:off x="457200" y="76200"/>
            <a:ext cx="8229600" cy="914400"/>
          </a:xfrm>
        </p:spPr>
        <p:txBody>
          <a:bodyPr/>
          <a:lstStyle/>
          <a:p>
            <a:r>
              <a:rPr lang="en-US" altLang="zh-TW" sz="4000">
                <a:ea typeface="新細明體" charset="-120"/>
              </a:rPr>
              <a:t>Learning </a:t>
            </a:r>
            <a:r>
              <a:rPr lang="en-US" altLang="zh-TW">
                <a:ea typeface="新細明體" charset="-120"/>
              </a:rPr>
              <a:t>Goals </a:t>
            </a:r>
            <a:r>
              <a:rPr lang="en-US" altLang="zh-TW" dirty="0">
                <a:ea typeface="新細明體" charset="-120"/>
              </a:rPr>
              <a:t>of Chapter 6</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sz="3600" dirty="0">
                <a:ea typeface="新細明體" charset="-120"/>
              </a:rPr>
              <a:t>Three Rules for an </a:t>
            </a:r>
            <a:r>
              <a:rPr lang="en-US" altLang="zh-TW" sz="3600" i="1" dirty="0">
                <a:ea typeface="新細明體" charset="-120"/>
              </a:rPr>
              <a:t>n</a:t>
            </a:r>
            <a:r>
              <a:rPr lang="en-US" altLang="zh-TW" sz="3600" dirty="0">
                <a:ea typeface="新細明體" charset="-120"/>
              </a:rPr>
              <a:t>-Security Portfolio:</a:t>
            </a:r>
          </a:p>
        </p:txBody>
      </p:sp>
      <p:graphicFrame>
        <p:nvGraphicFramePr>
          <p:cNvPr id="8194" name="Object 5"/>
          <p:cNvGraphicFramePr>
            <a:graphicFrameLocks noChangeAspect="1"/>
          </p:cNvGraphicFramePr>
          <p:nvPr>
            <p:extLst>
              <p:ext uri="{D42A27DB-BD31-4B8C-83A1-F6EECF244321}">
                <p14:modId xmlns:p14="http://schemas.microsoft.com/office/powerpoint/2010/main" val="2949946828"/>
              </p:ext>
            </p:extLst>
          </p:nvPr>
        </p:nvGraphicFramePr>
        <p:xfrm>
          <a:off x="133350" y="1524000"/>
          <a:ext cx="8915400" cy="4640262"/>
        </p:xfrm>
        <a:graphic>
          <a:graphicData uri="http://schemas.openxmlformats.org/presentationml/2006/ole">
            <mc:AlternateContent xmlns:mc="http://schemas.openxmlformats.org/markup-compatibility/2006">
              <mc:Choice xmlns:v="urn:schemas-microsoft-com:vml" Requires="v">
                <p:oleObj spid="_x0000_s27947" name="Equation" r:id="rId4" imgW="4952880" imgH="2577960" progId="Equation.DSMT4">
                  <p:embed/>
                </p:oleObj>
              </mc:Choice>
              <mc:Fallback>
                <p:oleObj name="Equation" r:id="rId4" imgW="4952880" imgH="2577960" progId="Equation.DSMT4">
                  <p:embed/>
                  <p:pic>
                    <p:nvPicPr>
                      <p:cNvPr id="0" name=""/>
                      <p:cNvPicPr>
                        <a:picLocks noChangeAspect="1" noChangeArrowheads="1"/>
                      </p:cNvPicPr>
                      <p:nvPr/>
                    </p:nvPicPr>
                    <p:blipFill>
                      <a:blip r:embed="rId5"/>
                      <a:srcRect/>
                      <a:stretch>
                        <a:fillRect/>
                      </a:stretch>
                    </p:blipFill>
                    <p:spPr bwMode="auto">
                      <a:xfrm>
                        <a:off x="133350" y="1524000"/>
                        <a:ext cx="8915400" cy="46402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358285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76200"/>
            <a:ext cx="9144000" cy="1143000"/>
          </a:xfrm>
          <a:noFill/>
        </p:spPr>
        <p:txBody>
          <a:bodyPr/>
          <a:lstStyle/>
          <a:p>
            <a:pPr eaLnBrk="1" hangingPunct="1"/>
            <a:r>
              <a:rPr lang="en-US" altLang="zh-TW" sz="3600" dirty="0">
                <a:ea typeface="新細明體" charset="-120"/>
              </a:rPr>
              <a:t>Numerical Example: Portfolio Return and S.D. of Bond and Stock Funds</a:t>
            </a:r>
          </a:p>
        </p:txBody>
      </p:sp>
      <p:sp>
        <p:nvSpPr>
          <p:cNvPr id="67587" name="Rectangle 3"/>
          <p:cNvSpPr>
            <a:spLocks noGrp="1" noChangeArrowheads="1"/>
          </p:cNvSpPr>
          <p:nvPr>
            <p:ph type="body" idx="1"/>
          </p:nvPr>
        </p:nvSpPr>
        <p:spPr>
          <a:xfrm>
            <a:off x="304800" y="1524000"/>
            <a:ext cx="8534400" cy="4530725"/>
          </a:xfrm>
        </p:spPr>
        <p:txBody>
          <a:bodyPr/>
          <a:lstStyle/>
          <a:p>
            <a:pPr eaLnBrk="1" hangingPunct="1">
              <a:spcBef>
                <a:spcPts val="600"/>
              </a:spcBef>
              <a:buFont typeface="Wingdings" pitchFamily="2" charset="2"/>
              <a:buNone/>
              <a:defRPr/>
            </a:pPr>
            <a:r>
              <a:rPr lang="en-US" altLang="zh-TW" sz="3000" dirty="0">
                <a:ea typeface="新細明體" charset="-120"/>
              </a:rPr>
              <a:t>Returns</a:t>
            </a:r>
          </a:p>
          <a:p>
            <a:pPr eaLnBrk="1" hangingPunct="1">
              <a:spcBef>
                <a:spcPts val="600"/>
              </a:spcBef>
              <a:buFont typeface="Wingdings" pitchFamily="2" charset="2"/>
              <a:buNone/>
              <a:defRPr/>
            </a:pPr>
            <a:r>
              <a:rPr lang="en-US" altLang="zh-TW" sz="3000" dirty="0">
                <a:ea typeface="新細明體" charset="-120"/>
              </a:rPr>
              <a:t>	Bond fund </a:t>
            </a:r>
            <a:r>
              <a:rPr lang="en-US" altLang="zh-TW" sz="3000" i="1" dirty="0">
                <a:ea typeface="新細明體" charset="-120"/>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B</a:t>
            </a:r>
            <a:r>
              <a:rPr lang="en-US" altLang="zh-TW" sz="3000" dirty="0">
                <a:ea typeface="新細明體" charset="-120"/>
              </a:rPr>
              <a:t>) = 5%    Stock fund </a:t>
            </a:r>
            <a:r>
              <a:rPr lang="en-US" altLang="zh-TW" sz="3000" i="1" dirty="0">
                <a:ea typeface="新細明體" charset="-120"/>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S</a:t>
            </a:r>
            <a:r>
              <a:rPr lang="en-US" altLang="zh-TW" sz="3000" dirty="0">
                <a:ea typeface="新細明體" charset="-120"/>
              </a:rPr>
              <a:t>) = 10%</a:t>
            </a:r>
          </a:p>
          <a:p>
            <a:pPr eaLnBrk="1" hangingPunct="1">
              <a:spcBef>
                <a:spcPts val="600"/>
              </a:spcBef>
              <a:buFont typeface="Wingdings" pitchFamily="2" charset="2"/>
              <a:buNone/>
              <a:defRPr/>
            </a:pPr>
            <a:r>
              <a:rPr lang="en-US" altLang="zh-TW" sz="3000" dirty="0">
                <a:ea typeface="新細明體" charset="-120"/>
              </a:rPr>
              <a:t>Standard deviations </a:t>
            </a:r>
          </a:p>
          <a:p>
            <a:pPr eaLnBrk="1" hangingPunct="1">
              <a:spcBef>
                <a:spcPts val="600"/>
              </a:spcBef>
              <a:buFont typeface="Wingdings" pitchFamily="2" charset="2"/>
              <a:buNone/>
              <a:defRPr/>
            </a:pPr>
            <a:r>
              <a:rPr lang="en-US" altLang="zh-TW" sz="3000" dirty="0">
                <a:ea typeface="新細明體" charset="-120"/>
              </a:rPr>
              <a:t>	Bond fund </a:t>
            </a:r>
            <a:r>
              <a:rPr lang="el-GR" altLang="zh-TW" sz="3000" i="1" dirty="0">
                <a:ea typeface="新細明體" charset="-120"/>
              </a:rPr>
              <a:t>σ</a:t>
            </a:r>
            <a:r>
              <a:rPr lang="en-US" altLang="zh-TW" sz="3000" i="1" baseline="-25000" dirty="0">
                <a:ea typeface="新細明體" charset="-120"/>
              </a:rPr>
              <a:t>B</a:t>
            </a:r>
            <a:r>
              <a:rPr lang="en-US" altLang="zh-TW" sz="3000" dirty="0">
                <a:ea typeface="新細明體" charset="-120"/>
              </a:rPr>
              <a:t> = 8%        Stock fund </a:t>
            </a:r>
            <a:r>
              <a:rPr lang="el-GR" altLang="zh-TW" sz="3000" i="1" dirty="0">
                <a:ea typeface="新細明體" charset="-120"/>
              </a:rPr>
              <a:t>σ</a:t>
            </a:r>
            <a:r>
              <a:rPr lang="en-US" altLang="zh-TW" sz="3000" i="1" baseline="-25000" dirty="0">
                <a:ea typeface="新細明體" charset="-120"/>
              </a:rPr>
              <a:t>S </a:t>
            </a:r>
            <a:r>
              <a:rPr lang="en-US" altLang="zh-TW" sz="3000" dirty="0">
                <a:ea typeface="新細明體" charset="-120"/>
              </a:rPr>
              <a:t>= 19%</a:t>
            </a:r>
          </a:p>
          <a:p>
            <a:pPr eaLnBrk="1" hangingPunct="1">
              <a:spcBef>
                <a:spcPts val="600"/>
              </a:spcBef>
              <a:buFont typeface="Wingdings" pitchFamily="2" charset="2"/>
              <a:buNone/>
              <a:defRPr/>
            </a:pPr>
            <a:r>
              <a:rPr lang="en-US" altLang="zh-TW" sz="3000" dirty="0">
                <a:ea typeface="新細明體" charset="-120"/>
              </a:rPr>
              <a:t>Weights</a:t>
            </a:r>
          </a:p>
          <a:p>
            <a:pPr eaLnBrk="1" hangingPunct="1">
              <a:spcBef>
                <a:spcPts val="600"/>
              </a:spcBef>
              <a:buFont typeface="Wingdings" pitchFamily="2" charset="2"/>
              <a:buNone/>
              <a:defRPr/>
            </a:pPr>
            <a:r>
              <a:rPr lang="en-US" altLang="zh-TW" sz="3000" dirty="0">
                <a:ea typeface="新細明體" charset="-120"/>
              </a:rPr>
              <a:t>	Bond fund </a:t>
            </a:r>
            <a:r>
              <a:rPr lang="en-US" altLang="zh-TW" sz="3000" i="1" dirty="0">
                <a:ea typeface="新細明體" charset="-120"/>
              </a:rPr>
              <a:t>W</a:t>
            </a:r>
            <a:r>
              <a:rPr lang="en-US" altLang="zh-TW" sz="3000" i="1" baseline="-25000" dirty="0">
                <a:ea typeface="新細明體" charset="-120"/>
              </a:rPr>
              <a:t>B </a:t>
            </a:r>
            <a:r>
              <a:rPr lang="en-US" altLang="zh-TW" sz="3000" dirty="0">
                <a:ea typeface="新細明體" charset="-120"/>
              </a:rPr>
              <a:t>= 0.6	       Stock fund </a:t>
            </a:r>
            <a:r>
              <a:rPr lang="en-US" altLang="zh-TW" sz="3000" i="1" dirty="0">
                <a:ea typeface="新細明體" charset="-120"/>
              </a:rPr>
              <a:t>W</a:t>
            </a:r>
            <a:r>
              <a:rPr lang="en-US" altLang="zh-TW" sz="3000" i="1" baseline="-25000" dirty="0">
                <a:ea typeface="新細明體" charset="-120"/>
              </a:rPr>
              <a:t>S </a:t>
            </a:r>
            <a:r>
              <a:rPr lang="en-US" altLang="zh-TW" sz="3000" dirty="0">
                <a:ea typeface="新細明體" charset="-120"/>
              </a:rPr>
              <a:t>= 0.4</a:t>
            </a:r>
          </a:p>
          <a:p>
            <a:pPr eaLnBrk="1" hangingPunct="1">
              <a:spcBef>
                <a:spcPts val="600"/>
              </a:spcBef>
              <a:buFont typeface="Wingdings" pitchFamily="2" charset="2"/>
              <a:buNone/>
              <a:defRPr/>
            </a:pPr>
            <a:r>
              <a:rPr lang="en-US" altLang="zh-TW" sz="3000" dirty="0">
                <a:ea typeface="新細明體" charset="-120"/>
              </a:rPr>
              <a:t>Correlation coefficient between returns of the bond fund and stock fund = 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76200"/>
            <a:ext cx="9144000" cy="1143000"/>
          </a:xfrm>
          <a:noFill/>
        </p:spPr>
        <p:txBody>
          <a:bodyPr/>
          <a:lstStyle/>
          <a:p>
            <a:pPr eaLnBrk="1" hangingPunct="1"/>
            <a:r>
              <a:rPr lang="en-US" altLang="zh-TW" sz="3600" dirty="0">
                <a:ea typeface="新細明體" charset="-120"/>
              </a:rPr>
              <a:t>Numerical Example: Portfolio Return and S.D. of Bond and Stock Funds</a:t>
            </a:r>
          </a:p>
        </p:txBody>
      </p:sp>
      <p:sp>
        <p:nvSpPr>
          <p:cNvPr id="68611" name="Rectangle 3"/>
          <p:cNvSpPr>
            <a:spLocks noGrp="1" noChangeArrowheads="1"/>
          </p:cNvSpPr>
          <p:nvPr>
            <p:ph type="body" idx="1"/>
          </p:nvPr>
        </p:nvSpPr>
        <p:spPr>
          <a:xfrm>
            <a:off x="685800" y="1524000"/>
            <a:ext cx="8229600" cy="4606925"/>
          </a:xfrm>
        </p:spPr>
        <p:txBody>
          <a:bodyPr/>
          <a:lstStyle/>
          <a:p>
            <a:pPr eaLnBrk="1" hangingPunct="1">
              <a:spcBef>
                <a:spcPts val="600"/>
              </a:spcBef>
              <a:buFont typeface="Wingdings" pitchFamily="2" charset="2"/>
              <a:buNone/>
              <a:defRPr/>
            </a:pPr>
            <a:r>
              <a:rPr lang="en-US" altLang="zh-TW" sz="3000" dirty="0">
                <a:ea typeface="新細明體" charset="-120"/>
              </a:rPr>
              <a:t>Portfolio return</a:t>
            </a:r>
          </a:p>
          <a:p>
            <a:pPr eaLnBrk="1" hangingPunct="1">
              <a:spcBef>
                <a:spcPts val="600"/>
              </a:spcBef>
              <a:buFont typeface="Wingdings" pitchFamily="2" charset="2"/>
              <a:buNone/>
              <a:defRPr/>
            </a:pPr>
            <a:r>
              <a:rPr lang="en-US" altLang="zh-TW" sz="3000" dirty="0">
                <a:ea typeface="新細明體" charset="-120"/>
              </a:rPr>
              <a:t>	0.6(5%) + 0.4(10%) = 7%</a:t>
            </a:r>
          </a:p>
          <a:p>
            <a:pPr eaLnBrk="1" hangingPunct="1">
              <a:spcBef>
                <a:spcPts val="600"/>
              </a:spcBef>
              <a:buFont typeface="Wingdings" pitchFamily="2" charset="2"/>
              <a:buNone/>
              <a:defRPr/>
            </a:pPr>
            <a:endParaRPr lang="en-US" altLang="zh-TW" sz="3000" dirty="0">
              <a:ea typeface="新細明體" charset="-120"/>
            </a:endParaRPr>
          </a:p>
          <a:p>
            <a:pPr eaLnBrk="1" hangingPunct="1">
              <a:spcBef>
                <a:spcPts val="600"/>
              </a:spcBef>
              <a:buFont typeface="Wingdings" pitchFamily="2" charset="2"/>
              <a:buNone/>
              <a:defRPr/>
            </a:pPr>
            <a:r>
              <a:rPr lang="en-US" altLang="zh-TW" sz="3000" dirty="0">
                <a:ea typeface="新細明體" charset="-120"/>
              </a:rPr>
              <a:t>Portfolio standard deviation</a:t>
            </a:r>
          </a:p>
          <a:p>
            <a:pPr eaLnBrk="1" hangingPunct="1">
              <a:spcBef>
                <a:spcPts val="600"/>
              </a:spcBef>
              <a:buFont typeface="Wingdings" pitchFamily="2" charset="2"/>
              <a:buNone/>
              <a:defRPr/>
            </a:pPr>
            <a:r>
              <a:rPr lang="en-US" altLang="zh-TW" sz="3000" dirty="0">
                <a:ea typeface="新細明體" charset="-120"/>
              </a:rPr>
              <a:t>	[(0.6)</a:t>
            </a:r>
            <a:r>
              <a:rPr lang="en-US" altLang="zh-TW" sz="3000" baseline="30000" dirty="0">
                <a:ea typeface="新細明體" charset="-120"/>
              </a:rPr>
              <a:t>2</a:t>
            </a:r>
            <a:r>
              <a:rPr lang="en-US" altLang="zh-TW" sz="3000" dirty="0">
                <a:ea typeface="新細明體" charset="-120"/>
              </a:rPr>
              <a:t>(8%)</a:t>
            </a:r>
            <a:r>
              <a:rPr lang="en-US" altLang="zh-TW" sz="3000" baseline="30000" dirty="0">
                <a:ea typeface="新細明體" charset="-120"/>
              </a:rPr>
              <a:t>2</a:t>
            </a:r>
            <a:r>
              <a:rPr lang="en-US" altLang="zh-TW" sz="3000" dirty="0">
                <a:ea typeface="新細明體" charset="-120"/>
              </a:rPr>
              <a:t> + (0.4)</a:t>
            </a:r>
            <a:r>
              <a:rPr lang="en-US" altLang="zh-TW" sz="3000" baseline="30000" dirty="0">
                <a:ea typeface="新細明體" charset="-120"/>
              </a:rPr>
              <a:t>2</a:t>
            </a:r>
            <a:r>
              <a:rPr lang="en-US" altLang="zh-TW" sz="3000" dirty="0">
                <a:ea typeface="新細明體" charset="-120"/>
              </a:rPr>
              <a:t>(19%)</a:t>
            </a:r>
            <a:r>
              <a:rPr lang="en-US" altLang="zh-TW" sz="3000" baseline="30000" dirty="0">
                <a:ea typeface="新細明體" charset="-120"/>
              </a:rPr>
              <a:t>2</a:t>
            </a:r>
            <a:r>
              <a:rPr lang="en-US" altLang="zh-TW" sz="3000" dirty="0">
                <a:ea typeface="新細明體" charset="-120"/>
              </a:rPr>
              <a:t> + 2(0.6)(0.4) (0.2)(8%)(19%)]</a:t>
            </a:r>
            <a:r>
              <a:rPr lang="en-US" altLang="zh-TW" sz="3000" baseline="30000" dirty="0">
                <a:ea typeface="新細明體" charset="-120"/>
              </a:rPr>
              <a:t>½ </a:t>
            </a:r>
            <a:r>
              <a:rPr lang="en-US" altLang="zh-TW" sz="3000" dirty="0">
                <a:ea typeface="新細明體" charset="-120"/>
              </a:rPr>
              <a:t>= 9.76%</a:t>
            </a:r>
            <a:endParaRPr lang="en-US" altLang="zh-TW" sz="3000" baseline="30000" dirty="0">
              <a:ea typeface="新細明體"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pPr eaLnBrk="1" hangingPunct="1"/>
            <a:r>
              <a:rPr lang="en-US" altLang="zh-TW" sz="3600" dirty="0">
                <a:ea typeface="新細明體" charset="-120"/>
              </a:rPr>
              <a:t>Numerical Example: Portfolio Return and S.D. Given Different Correlation Coefficients</a:t>
            </a:r>
          </a:p>
        </p:txBody>
      </p:sp>
      <p:sp>
        <p:nvSpPr>
          <p:cNvPr id="5" name="Rectangle 13"/>
          <p:cNvSpPr txBox="1">
            <a:spLocks noChangeArrowheads="1"/>
          </p:cNvSpPr>
          <p:nvPr/>
        </p:nvSpPr>
        <p:spPr>
          <a:xfrm>
            <a:off x="304800" y="1371600"/>
            <a:ext cx="8458200" cy="609600"/>
          </a:xfrm>
          <a:prstGeom prst="rect">
            <a:avLst/>
          </a:prstGeom>
        </p:spPr>
        <p:txBody>
          <a:bodyPr/>
          <a:lstStyle/>
          <a:p>
            <a:pPr marL="342900" indent="-342900" eaLnBrk="1" hangingPunct="1">
              <a:spcBef>
                <a:spcPct val="20000"/>
              </a:spcBef>
              <a:buClr>
                <a:schemeClr val="hlink"/>
              </a:buClr>
              <a:buSzPct val="90000"/>
              <a:buFontTx/>
              <a:buBlip>
                <a:blip r:embed="rId3"/>
              </a:buBlip>
              <a:defRPr/>
            </a:pPr>
            <a:r>
              <a:rPr lang="en-US" altLang="zh-TW" sz="3000" dirty="0">
                <a:effectLst>
                  <a:outerShdw blurRad="38100" dist="38100" dir="2700000" algn="tl">
                    <a:srgbClr val="000000"/>
                  </a:outerShdw>
                </a:effectLst>
                <a:latin typeface="Arial" charset="0"/>
                <a:ea typeface="新細明體" charset="-120"/>
              </a:rPr>
              <a:t>Different values of the correlation coefficient (given </a:t>
            </a:r>
            <a:r>
              <a:rPr lang="en-US" altLang="zh-TW" sz="3000" i="1" dirty="0" err="1">
                <a:effectLst>
                  <a:outerShdw blurRad="38100" dist="38100" dir="2700000" algn="tl">
                    <a:srgbClr val="000000"/>
                  </a:outerShdw>
                </a:effectLst>
                <a:latin typeface="Arial" charset="0"/>
                <a:ea typeface="新細明體" charset="-120"/>
                <a:cs typeface="Times New Roman" pitchFamily="18" charset="0"/>
              </a:rPr>
              <a:t>w</a:t>
            </a:r>
            <a:r>
              <a:rPr lang="en-US" altLang="zh-TW" sz="3000" i="1" baseline="-25000" dirty="0" err="1">
                <a:effectLst>
                  <a:outerShdw blurRad="38100" dist="38100" dir="2700000" algn="tl">
                    <a:srgbClr val="000000"/>
                  </a:outerShdw>
                </a:effectLst>
                <a:latin typeface="Arial" charset="0"/>
                <a:ea typeface="新細明體" charset="-120"/>
                <a:cs typeface="Times New Roman" pitchFamily="18" charset="0"/>
              </a:rPr>
              <a:t>B</a:t>
            </a:r>
            <a:r>
              <a:rPr lang="en-US" altLang="zh-TW" sz="3000" i="1" dirty="0">
                <a:effectLst>
                  <a:outerShdw blurRad="38100" dist="38100" dir="2700000" algn="tl">
                    <a:srgbClr val="000000"/>
                  </a:outerShdw>
                </a:effectLst>
                <a:latin typeface="Arial" charset="0"/>
                <a:ea typeface="新細明體" charset="-120"/>
              </a:rPr>
              <a:t> = </a:t>
            </a:r>
            <a:r>
              <a:rPr lang="en-US" altLang="zh-TW" sz="3000" dirty="0">
                <a:effectLst>
                  <a:outerShdw blurRad="38100" dist="38100" dir="2700000" algn="tl">
                    <a:srgbClr val="000000"/>
                  </a:outerShdw>
                </a:effectLst>
                <a:latin typeface="Arial" charset="0"/>
                <a:ea typeface="新細明體" charset="-120"/>
              </a:rPr>
              <a:t>0.6</a:t>
            </a:r>
            <a:r>
              <a:rPr lang="en-US" altLang="zh-TW" sz="3000" i="1" dirty="0">
                <a:effectLst>
                  <a:outerShdw blurRad="38100" dist="38100" dir="2700000" algn="tl">
                    <a:srgbClr val="000000"/>
                  </a:outerShdw>
                </a:effectLst>
                <a:latin typeface="Arial" charset="0"/>
                <a:ea typeface="新細明體" charset="-120"/>
              </a:rPr>
              <a:t> </a:t>
            </a:r>
            <a:r>
              <a:rPr lang="en-US" altLang="zh-TW" sz="3000" dirty="0">
                <a:effectLst>
                  <a:outerShdw blurRad="38100" dist="38100" dir="2700000" algn="tl">
                    <a:srgbClr val="000000"/>
                  </a:outerShdw>
                </a:effectLst>
                <a:latin typeface="Arial" charset="0"/>
                <a:ea typeface="新細明體" charset="-120"/>
              </a:rPr>
              <a:t>and</a:t>
            </a:r>
            <a:r>
              <a:rPr lang="en-US" altLang="zh-TW" sz="3000" i="1" dirty="0">
                <a:effectLst>
                  <a:outerShdw blurRad="38100" dist="38100" dir="2700000" algn="tl">
                    <a:srgbClr val="000000"/>
                  </a:outerShdw>
                </a:effectLst>
                <a:latin typeface="Arial" charset="0"/>
                <a:ea typeface="新細明體" charset="-120"/>
              </a:rPr>
              <a:t> </a:t>
            </a:r>
            <a:r>
              <a:rPr lang="en-US" altLang="zh-TW" sz="3000" i="1" dirty="0" err="1">
                <a:effectLst>
                  <a:outerShdw blurRad="38100" dist="38100" dir="2700000" algn="tl">
                    <a:srgbClr val="000000"/>
                  </a:outerShdw>
                </a:effectLst>
                <a:latin typeface="Arial" charset="0"/>
                <a:ea typeface="新細明體" charset="-120"/>
              </a:rPr>
              <a:t>w</a:t>
            </a:r>
            <a:r>
              <a:rPr lang="en-US" altLang="zh-TW" sz="3000" i="1" baseline="-25000" dirty="0" err="1">
                <a:effectLst>
                  <a:outerShdw blurRad="38100" dist="38100" dir="2700000" algn="tl">
                    <a:srgbClr val="000000"/>
                  </a:outerShdw>
                </a:effectLst>
                <a:latin typeface="Arial" charset="0"/>
                <a:ea typeface="新細明體" charset="-120"/>
              </a:rPr>
              <a:t>S</a:t>
            </a:r>
            <a:r>
              <a:rPr lang="en-US" altLang="zh-TW" sz="3000" i="1" dirty="0">
                <a:effectLst>
                  <a:outerShdw blurRad="38100" dist="38100" dir="2700000" algn="tl">
                    <a:srgbClr val="000000"/>
                  </a:outerShdw>
                </a:effectLst>
                <a:latin typeface="Arial" charset="0"/>
                <a:ea typeface="新細明體" charset="-120"/>
              </a:rPr>
              <a:t> </a:t>
            </a:r>
            <a:r>
              <a:rPr lang="en-US" altLang="zh-TW" sz="3000" dirty="0">
                <a:latin typeface="Arial" charset="0"/>
                <a:ea typeface="新細明體" charset="-120"/>
              </a:rPr>
              <a:t>= 0.4</a:t>
            </a:r>
            <a:r>
              <a:rPr lang="en-US" altLang="zh-TW" sz="3000" dirty="0">
                <a:effectLst>
                  <a:outerShdw blurRad="38100" dist="38100" dir="2700000" algn="tl">
                    <a:srgbClr val="000000"/>
                  </a:outerShdw>
                </a:effectLst>
                <a:latin typeface="Arial" charset="0"/>
                <a:ea typeface="新細明體" charset="-120"/>
              </a:rPr>
              <a:t>)</a:t>
            </a:r>
            <a:endParaRPr lang="en-US" altLang="zh-TW" sz="3000" baseline="-25000" dirty="0">
              <a:effectLst>
                <a:outerShdw blurRad="38100" dist="38100" dir="2700000" algn="tl">
                  <a:srgbClr val="000000"/>
                </a:outerShdw>
              </a:effectLst>
              <a:latin typeface="Arial" charset="0"/>
              <a:ea typeface="新細明體" charset="-120"/>
            </a:endParaRPr>
          </a:p>
        </p:txBody>
      </p:sp>
      <p:graphicFrame>
        <p:nvGraphicFramePr>
          <p:cNvPr id="6" name="表格 5"/>
          <p:cNvGraphicFramePr>
            <a:graphicFrameLocks noGrp="1"/>
          </p:cNvGraphicFramePr>
          <p:nvPr/>
        </p:nvGraphicFramePr>
        <p:xfrm>
          <a:off x="457200" y="2759075"/>
          <a:ext cx="8229600" cy="1737013"/>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761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zh-TW" sz="2600" b="0" i="1" u="none" strike="noStrike" cap="none" normalizeH="0" baseline="0" dirty="0">
                          <a:ln>
                            <a:noFill/>
                          </a:ln>
                          <a:solidFill>
                            <a:srgbClr val="FFFFFF"/>
                          </a:solidFill>
                          <a:effectLst/>
                          <a:latin typeface="Arial" charset="0"/>
                        </a:rPr>
                        <a:t>ρ</a:t>
                      </a:r>
                      <a:r>
                        <a:rPr kumimoji="0" lang="en-US" altLang="zh-TW" sz="2600" b="0" i="1" u="none" strike="noStrike" cap="none" normalizeH="0" baseline="-25000" dirty="0">
                          <a:ln>
                            <a:noFill/>
                          </a:ln>
                          <a:solidFill>
                            <a:srgbClr val="FFFFFF"/>
                          </a:solidFill>
                          <a:effectLst/>
                          <a:latin typeface="Arial" charset="0"/>
                          <a:ea typeface="新細明體" charset="-120"/>
                        </a:rPr>
                        <a:t>SB</a:t>
                      </a:r>
                      <a:endParaRPr kumimoji="0" lang="zh-TW" altLang="en-US" sz="2600" b="0" i="1" u="none" strike="noStrike" cap="none" normalizeH="0" baseline="-25000" dirty="0">
                        <a:ln>
                          <a:noFill/>
                        </a:ln>
                        <a:solidFill>
                          <a:srgbClr val="FFFFFF"/>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600" b="0" i="0" u="none" strike="noStrike" cap="none" normalizeH="0" baseline="0" dirty="0">
                          <a:ln>
                            <a:noFill/>
                          </a:ln>
                          <a:solidFill>
                            <a:srgbClr val="FFFFFF"/>
                          </a:solidFill>
                          <a:effectLst/>
                          <a:latin typeface="Arial" charset="0"/>
                          <a:ea typeface="新細明體" charset="-120"/>
                        </a:rPr>
                        <a:t>–1</a:t>
                      </a:r>
                      <a:endParaRPr kumimoji="0" lang="zh-TW" altLang="en-US" sz="2600" b="0" i="0" u="none" strike="noStrike" cap="none" normalizeH="0" baseline="0" dirty="0">
                        <a:ln>
                          <a:noFill/>
                        </a:ln>
                        <a:solidFill>
                          <a:srgbClr val="FFFFFF"/>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FFFFFF"/>
                          </a:solidFill>
                          <a:effectLst/>
                          <a:latin typeface="Arial" charset="0"/>
                          <a:ea typeface="新細明體" charset="-120"/>
                        </a:rPr>
                        <a:t>–0.5</a:t>
                      </a:r>
                      <a:endParaRPr kumimoji="0" lang="zh-TW" altLang="en-US" sz="2600" b="0" i="0" u="none" strike="noStrike" cap="none" normalizeH="0" baseline="0" dirty="0">
                        <a:ln>
                          <a:noFill/>
                        </a:ln>
                        <a:solidFill>
                          <a:srgbClr val="FFFFFF"/>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a:ln>
                            <a:noFill/>
                          </a:ln>
                          <a:solidFill>
                            <a:srgbClr val="FFFFFF"/>
                          </a:solidFill>
                          <a:effectLst/>
                          <a:latin typeface="Arial" charset="0"/>
                          <a:ea typeface="新細明體" charset="-120"/>
                        </a:rPr>
                        <a:t>0</a:t>
                      </a:r>
                      <a:endParaRPr kumimoji="0" lang="zh-TW" altLang="en-US" sz="2600" b="0" i="0" u="none" strike="noStrike" cap="none" normalizeH="0" baseline="0">
                        <a:ln>
                          <a:noFill/>
                        </a:ln>
                        <a:solidFill>
                          <a:srgbClr val="FFFFFF"/>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a:ln>
                            <a:noFill/>
                          </a:ln>
                          <a:solidFill>
                            <a:srgbClr val="FFFFFF"/>
                          </a:solidFill>
                          <a:effectLst/>
                          <a:latin typeface="Arial" charset="0"/>
                          <a:ea typeface="新細明體" charset="-120"/>
                        </a:rPr>
                        <a:t>0.5</a:t>
                      </a:r>
                      <a:endParaRPr kumimoji="0" lang="zh-TW" altLang="en-US" sz="2600" b="0" i="0" u="none" strike="noStrike" cap="none" normalizeH="0" baseline="0">
                        <a:ln>
                          <a:noFill/>
                        </a:ln>
                        <a:solidFill>
                          <a:srgbClr val="FFFFFF"/>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a:ln>
                            <a:noFill/>
                          </a:ln>
                          <a:solidFill>
                            <a:srgbClr val="FFFFFF"/>
                          </a:solidFill>
                          <a:effectLst/>
                          <a:latin typeface="Arial" charset="0"/>
                          <a:ea typeface="新細明體" charset="-120"/>
                        </a:rPr>
                        <a:t>1</a:t>
                      </a:r>
                      <a:endParaRPr kumimoji="0" lang="zh-TW" altLang="en-US" sz="2600" b="0" i="0" u="none" strike="noStrike" cap="none" normalizeH="0" baseline="0">
                        <a:ln>
                          <a:noFill/>
                        </a:ln>
                        <a:solidFill>
                          <a:srgbClr val="FFFFFF"/>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875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600" b="0" i="1" u="none" strike="noStrike" cap="none" normalizeH="0" baseline="0" dirty="0">
                          <a:ln>
                            <a:noFill/>
                          </a:ln>
                          <a:solidFill>
                            <a:srgbClr val="000080"/>
                          </a:solidFill>
                          <a:effectLst/>
                          <a:latin typeface="Arial" charset="0"/>
                          <a:ea typeface="新細明體" charset="-120"/>
                        </a:rPr>
                        <a:t>E</a:t>
                      </a:r>
                      <a:r>
                        <a:rPr kumimoji="0" lang="en-US" altLang="zh-TW" sz="2600" b="0" i="0" u="none" strike="noStrike" cap="none" normalizeH="0" baseline="0" dirty="0">
                          <a:ln>
                            <a:noFill/>
                          </a:ln>
                          <a:solidFill>
                            <a:srgbClr val="000080"/>
                          </a:solidFill>
                          <a:effectLst/>
                          <a:latin typeface="Arial" charset="0"/>
                          <a:ea typeface="新細明體" charset="-120"/>
                        </a:rPr>
                        <a:t>(</a:t>
                      </a:r>
                      <a:r>
                        <a:rPr kumimoji="0" lang="en-US" altLang="zh-TW" sz="2600" b="0" i="1" u="none" strike="noStrike" cap="none" normalizeH="0" baseline="0" dirty="0" err="1">
                          <a:ln>
                            <a:noFill/>
                          </a:ln>
                          <a:solidFill>
                            <a:srgbClr val="000080"/>
                          </a:solidFill>
                          <a:effectLst/>
                          <a:latin typeface="Arial" charset="0"/>
                          <a:ea typeface="新細明體" charset="-120"/>
                        </a:rPr>
                        <a:t>r</a:t>
                      </a:r>
                      <a:r>
                        <a:rPr kumimoji="0" lang="en-US" altLang="zh-TW" sz="2600" b="0" i="1" u="none" strike="noStrike" cap="none" normalizeH="0" baseline="-25000" dirty="0" err="1">
                          <a:ln>
                            <a:noFill/>
                          </a:ln>
                          <a:solidFill>
                            <a:srgbClr val="000080"/>
                          </a:solidFill>
                          <a:effectLst/>
                          <a:latin typeface="Arial" charset="0"/>
                          <a:ea typeface="新細明體" charset="-120"/>
                        </a:rPr>
                        <a:t>P</a:t>
                      </a:r>
                      <a:r>
                        <a:rPr kumimoji="0" lang="en-US" altLang="zh-TW" sz="2600" b="0" i="0" u="none" strike="noStrike" cap="none" normalizeH="0" baseline="0" dirty="0">
                          <a:ln>
                            <a:noFill/>
                          </a:ln>
                          <a:solidFill>
                            <a:srgbClr val="000080"/>
                          </a:solidFill>
                          <a:effectLst/>
                          <a:latin typeface="Arial" charset="0"/>
                          <a:ea typeface="新細明體" charset="-120"/>
                        </a:rPr>
                        <a:t>)</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7%</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7%</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7%</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7%</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7%</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1"/>
                  </a:ext>
                </a:extLst>
              </a:tr>
              <a:tr h="4875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zh-TW" sz="2600" b="0" i="1" u="none" strike="noStrike" cap="none" normalizeH="0" baseline="0" dirty="0">
                          <a:ln>
                            <a:noFill/>
                          </a:ln>
                          <a:solidFill>
                            <a:srgbClr val="000080"/>
                          </a:solidFill>
                          <a:effectLst/>
                          <a:latin typeface="Arial" charset="0"/>
                        </a:rPr>
                        <a:t>σ</a:t>
                      </a:r>
                      <a:r>
                        <a:rPr kumimoji="0" lang="en-US" altLang="zh-TW" sz="2600" b="0" i="1" u="none" strike="noStrike" cap="none" normalizeH="0" baseline="-25000" dirty="0">
                          <a:ln>
                            <a:noFill/>
                          </a:ln>
                          <a:solidFill>
                            <a:srgbClr val="000080"/>
                          </a:solidFill>
                          <a:effectLst/>
                          <a:latin typeface="Arial" charset="0"/>
                          <a:ea typeface="新細明體" charset="-120"/>
                        </a:rPr>
                        <a:t>P</a:t>
                      </a:r>
                      <a:endParaRPr kumimoji="0" lang="zh-TW" altLang="en-US" sz="2600" b="0" i="1" u="none" strike="noStrike" cap="none" normalizeH="0" baseline="-2500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2.80%</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6.66%</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8.99%</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10.83%</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2600" b="0" i="0" u="none" strike="noStrike" cap="none" normalizeH="0" baseline="0" dirty="0">
                          <a:ln>
                            <a:noFill/>
                          </a:ln>
                          <a:solidFill>
                            <a:srgbClr val="000080"/>
                          </a:solidFill>
                          <a:effectLst/>
                          <a:latin typeface="Arial" charset="0"/>
                          <a:ea typeface="新細明體" charset="-120"/>
                        </a:rPr>
                        <a:t>12.40%</a:t>
                      </a:r>
                      <a:endParaRPr kumimoji="0" lang="zh-TW" altLang="en-US" sz="2600" b="0" i="0" u="none" strike="noStrike" cap="none" normalizeH="0" baseline="0" dirty="0">
                        <a:ln>
                          <a:noFill/>
                        </a:ln>
                        <a:solidFill>
                          <a:srgbClr val="000080"/>
                        </a:solidFill>
                        <a:effectLst/>
                        <a:latin typeface="Arial" charset="0"/>
                        <a:ea typeface="新細明體" charset="-12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extLst>
                  <a:ext uri="{0D108BD9-81ED-4DB2-BD59-A6C34878D82A}">
                    <a16:rowId xmlns:a16="http://schemas.microsoft.com/office/drawing/2014/main" val="10002"/>
                  </a:ext>
                </a:extLst>
              </a:tr>
            </a:tbl>
          </a:graphicData>
        </a:graphic>
      </p:graphicFrame>
      <p:sp>
        <p:nvSpPr>
          <p:cNvPr id="35874" name="文字方塊 6"/>
          <p:cNvSpPr txBox="1">
            <a:spLocks noChangeArrowheads="1"/>
          </p:cNvSpPr>
          <p:nvPr/>
        </p:nvSpPr>
        <p:spPr bwMode="auto">
          <a:xfrm>
            <a:off x="533400" y="4954588"/>
            <a:ext cx="8077200" cy="1446212"/>
          </a:xfrm>
          <a:prstGeom prst="rect">
            <a:avLst/>
          </a:prstGeom>
          <a:noFill/>
          <a:ln w="9525">
            <a:noFill/>
            <a:miter lim="800000"/>
            <a:headEnd/>
            <a:tailEnd/>
          </a:ln>
        </p:spPr>
        <p:txBody>
          <a:bodyPr>
            <a:spAutoFit/>
          </a:bodyPr>
          <a:lstStyle/>
          <a:p>
            <a:pPr marL="363538" indent="-363538">
              <a:defRPr/>
            </a:pPr>
            <a:r>
              <a:rPr lang="en-US" altLang="zh-TW" sz="2200" dirty="0">
                <a:effectLst>
                  <a:outerShdw blurRad="38100" dist="38100" dir="2700000" algn="tl">
                    <a:srgbClr val="000000">
                      <a:alpha val="43137"/>
                    </a:srgbClr>
                  </a:outerShdw>
                </a:effectLst>
                <a:latin typeface="+mn-lt"/>
                <a:ea typeface="新細明體" charset="-120"/>
              </a:rPr>
              <a:t>※ If the correlation between the component securities (or portfolios) is small or negative, there is a greater tendency for the variability in the returns on the two assets to offset each other, and thus the portfolio is with a smaller </a:t>
            </a:r>
            <a:r>
              <a:rPr lang="el-GR" altLang="zh-TW" sz="2200" i="1" dirty="0">
                <a:effectLst>
                  <a:outerShdw blurRad="38100" dist="38100" dir="2700000" algn="tl">
                    <a:srgbClr val="000000">
                      <a:alpha val="43137"/>
                    </a:srgbClr>
                  </a:outerShdw>
                </a:effectLst>
                <a:latin typeface="+mn-lt"/>
              </a:rPr>
              <a:t>σ</a:t>
            </a:r>
            <a:r>
              <a:rPr lang="en-US" altLang="zh-TW" sz="2200" i="1" baseline="-25000" dirty="0">
                <a:effectLst>
                  <a:outerShdw blurRad="38100" dist="38100" dir="2700000" algn="tl">
                    <a:srgbClr val="000000">
                      <a:alpha val="43137"/>
                    </a:srgbClr>
                  </a:outerShdw>
                </a:effectLst>
                <a:latin typeface="+mn-lt"/>
                <a:ea typeface="新細明體" charset="-120"/>
              </a:rPr>
              <a:t>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zh-TW" sz="3600" dirty="0">
                <a:ea typeface="新細明體" charset="-120"/>
              </a:rPr>
              <a:t>Numerical Example: Portfolio Return and S.D. Given Different Weights</a:t>
            </a:r>
          </a:p>
        </p:txBody>
      </p:sp>
      <p:sp>
        <p:nvSpPr>
          <p:cNvPr id="5" name="Rectangle 13"/>
          <p:cNvSpPr txBox="1">
            <a:spLocks noChangeArrowheads="1"/>
          </p:cNvSpPr>
          <p:nvPr/>
        </p:nvSpPr>
        <p:spPr>
          <a:xfrm>
            <a:off x="304800" y="1143000"/>
            <a:ext cx="8839200" cy="609600"/>
          </a:xfrm>
          <a:prstGeom prst="rect">
            <a:avLst/>
          </a:prstGeom>
        </p:spPr>
        <p:txBody>
          <a:bodyPr/>
          <a:lstStyle/>
          <a:p>
            <a:pPr marL="342900" indent="-342900" eaLnBrk="1" hangingPunct="1">
              <a:spcBef>
                <a:spcPct val="20000"/>
              </a:spcBef>
              <a:buClr>
                <a:schemeClr val="hlink"/>
              </a:buClr>
              <a:buSzPct val="90000"/>
              <a:buFontTx/>
              <a:buBlip>
                <a:blip r:embed="rId3"/>
              </a:buBlip>
              <a:defRPr/>
            </a:pPr>
            <a:r>
              <a:rPr lang="en-US" altLang="zh-TW" sz="3000" kern="0" dirty="0">
                <a:effectLst>
                  <a:outerShdw blurRad="38100" dist="38100" dir="2700000" algn="tl">
                    <a:srgbClr val="000000"/>
                  </a:outerShdw>
                </a:effectLst>
                <a:latin typeface="+mn-lt"/>
                <a:ea typeface="新細明體" charset="-120"/>
              </a:rPr>
              <a:t>Different weights on the bond and stock funds</a:t>
            </a:r>
            <a:endParaRPr lang="en-US" altLang="zh-TW" sz="3000" i="1" kern="0" baseline="-25000" dirty="0">
              <a:effectLst>
                <a:outerShdw blurRad="38100" dist="38100" dir="2700000" algn="tl">
                  <a:srgbClr val="000000"/>
                </a:outerShdw>
              </a:effectLst>
              <a:latin typeface="+mn-lt"/>
              <a:ea typeface="新細明體" charset="-120"/>
            </a:endParaRPr>
          </a:p>
        </p:txBody>
      </p:sp>
      <p:pic>
        <p:nvPicPr>
          <p:cNvPr id="6" name="Picture 2"/>
          <p:cNvPicPr>
            <a:picLocks noChangeAspect="1" noChangeArrowheads="1"/>
          </p:cNvPicPr>
          <p:nvPr/>
        </p:nvPicPr>
        <p:blipFill>
          <a:blip r:embed="rId4"/>
          <a:srcRect/>
          <a:stretch>
            <a:fillRect/>
          </a:stretch>
        </p:blipFill>
        <p:spPr bwMode="auto">
          <a:xfrm>
            <a:off x="533400" y="1676400"/>
            <a:ext cx="6702425" cy="5117884"/>
          </a:xfrm>
          <a:prstGeom prst="rect">
            <a:avLst/>
          </a:prstGeom>
          <a:noFill/>
          <a:ln w="9525">
            <a:noFill/>
            <a:miter lim="800000"/>
            <a:headEnd/>
            <a:tailEnd/>
          </a:ln>
        </p:spPr>
      </p:pic>
      <p:sp>
        <p:nvSpPr>
          <p:cNvPr id="2" name="矩形 1"/>
          <p:cNvSpPr/>
          <p:nvPr/>
        </p:nvSpPr>
        <p:spPr bwMode="auto">
          <a:xfrm>
            <a:off x="457200" y="3505200"/>
            <a:ext cx="6858000" cy="2286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8" charset="0"/>
            </a:endParaRPr>
          </a:p>
        </p:txBody>
      </p:sp>
      <p:cxnSp>
        <p:nvCxnSpPr>
          <p:cNvPr id="8" name="直線單箭頭接點 7"/>
          <p:cNvCxnSpPr>
            <a:stCxn id="9" idx="1"/>
          </p:cNvCxnSpPr>
          <p:nvPr/>
        </p:nvCxnSpPr>
        <p:spPr bwMode="auto">
          <a:xfrm flipH="1">
            <a:off x="7315200" y="3426768"/>
            <a:ext cx="152400" cy="784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文字方塊 8"/>
          <p:cNvSpPr txBox="1"/>
          <p:nvPr/>
        </p:nvSpPr>
        <p:spPr>
          <a:xfrm>
            <a:off x="7467600" y="3134380"/>
            <a:ext cx="1676400" cy="584775"/>
          </a:xfrm>
          <a:prstGeom prst="rect">
            <a:avLst/>
          </a:prstGeom>
          <a:noFill/>
        </p:spPr>
        <p:txBody>
          <a:bodyPr wrap="square" rtlCol="0">
            <a:spAutoFit/>
          </a:bodyPr>
          <a:lstStyle/>
          <a:p>
            <a:r>
              <a:rPr lang="en-US" altLang="zh-TW" sz="1600" dirty="0">
                <a:latin typeface="+mn-ea"/>
              </a:rPr>
              <a:t>minimum-variance portfolio</a:t>
            </a:r>
            <a:endParaRPr lang="zh-TW" altLang="en-US" sz="1600" dirty="0">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noFill/>
        </p:spPr>
        <p:txBody>
          <a:bodyPr/>
          <a:lstStyle/>
          <a:p>
            <a:pPr eaLnBrk="1" hangingPunct="1"/>
            <a:r>
              <a:rPr lang="en-US" altLang="zh-TW" sz="3600">
                <a:ea typeface="新細明體" charset="-120"/>
              </a:rPr>
              <a:t>Numerical Example: Portfolio Return of Bond and Stock Funds (Page 155)</a:t>
            </a:r>
          </a:p>
        </p:txBody>
      </p:sp>
      <p:sp>
        <p:nvSpPr>
          <p:cNvPr id="5" name="Rectangle 13"/>
          <p:cNvSpPr txBox="1">
            <a:spLocks noChangeArrowheads="1"/>
          </p:cNvSpPr>
          <p:nvPr/>
        </p:nvSpPr>
        <p:spPr>
          <a:xfrm>
            <a:off x="304800" y="1143000"/>
            <a:ext cx="8839200" cy="609600"/>
          </a:xfrm>
          <a:prstGeom prst="rect">
            <a:avLst/>
          </a:prstGeom>
        </p:spPr>
        <p:txBody>
          <a:bodyPr/>
          <a:lstStyle/>
          <a:p>
            <a:pPr marL="342900" indent="-342900" eaLnBrk="1" hangingPunct="1">
              <a:spcBef>
                <a:spcPct val="20000"/>
              </a:spcBef>
              <a:buClr>
                <a:schemeClr val="hlink"/>
              </a:buClr>
              <a:buSzPct val="90000"/>
              <a:buFontTx/>
              <a:buBlip>
                <a:blip r:embed="rId4"/>
              </a:buBlip>
              <a:defRPr/>
            </a:pPr>
            <a:r>
              <a:rPr lang="en-US" altLang="zh-TW" sz="2800" kern="0" dirty="0">
                <a:effectLst>
                  <a:outerShdw blurRad="38100" dist="38100" dir="2700000" algn="tl">
                    <a:srgbClr val="000000"/>
                  </a:outerShdw>
                </a:effectLst>
                <a:latin typeface="+mn-lt"/>
                <a:ea typeface="新細明體" charset="-120"/>
              </a:rPr>
              <a:t>The weights for the minimum-variance portfolio</a:t>
            </a:r>
            <a:endParaRPr lang="en-US" altLang="zh-TW" sz="2800" i="1" kern="0" baseline="-25000" dirty="0">
              <a:effectLst>
                <a:outerShdw blurRad="38100" dist="38100" dir="2700000" algn="tl">
                  <a:srgbClr val="000000"/>
                </a:outerShdw>
              </a:effectLst>
              <a:latin typeface="+mn-lt"/>
              <a:ea typeface="新細明體" charset="-120"/>
            </a:endParaRPr>
          </a:p>
        </p:txBody>
      </p:sp>
      <p:graphicFrame>
        <p:nvGraphicFramePr>
          <p:cNvPr id="9218" name="Object 11"/>
          <p:cNvGraphicFramePr>
            <a:graphicFrameLocks noChangeAspect="1"/>
          </p:cNvGraphicFramePr>
          <p:nvPr>
            <p:extLst>
              <p:ext uri="{D42A27DB-BD31-4B8C-83A1-F6EECF244321}">
                <p14:modId xmlns:p14="http://schemas.microsoft.com/office/powerpoint/2010/main" val="3879375901"/>
              </p:ext>
            </p:extLst>
          </p:nvPr>
        </p:nvGraphicFramePr>
        <p:xfrm>
          <a:off x="571500" y="1847850"/>
          <a:ext cx="8280400" cy="4781550"/>
        </p:xfrm>
        <a:graphic>
          <a:graphicData uri="http://schemas.openxmlformats.org/presentationml/2006/ole">
            <mc:AlternateContent xmlns:mc="http://schemas.openxmlformats.org/markup-compatibility/2006">
              <mc:Choice xmlns:v="urn:schemas-microsoft-com:vml" Requires="v">
                <p:oleObj spid="_x0000_s9647" name="Equation" r:id="rId5" imgW="4152600" imgH="2387520" progId="Equation.DSMT4">
                  <p:embed/>
                </p:oleObj>
              </mc:Choice>
              <mc:Fallback>
                <p:oleObj name="Equation" r:id="rId5" imgW="4152600" imgH="2387520" progId="Equation.DSMT4">
                  <p:embed/>
                  <p:pic>
                    <p:nvPicPr>
                      <p:cNvPr id="0" name="Object 11"/>
                      <p:cNvPicPr>
                        <a:picLocks noChangeAspect="1" noChangeArrowheads="1"/>
                      </p:cNvPicPr>
                      <p:nvPr/>
                    </p:nvPicPr>
                    <p:blipFill>
                      <a:blip r:embed="rId6"/>
                      <a:srcRect/>
                      <a:stretch>
                        <a:fillRect/>
                      </a:stretch>
                    </p:blipFill>
                    <p:spPr bwMode="auto">
                      <a:xfrm>
                        <a:off x="571500" y="1847850"/>
                        <a:ext cx="8280400" cy="47815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76200"/>
            <a:ext cx="9144000" cy="971550"/>
          </a:xfrm>
          <a:noFill/>
        </p:spPr>
        <p:txBody>
          <a:bodyPr/>
          <a:lstStyle/>
          <a:p>
            <a:pPr eaLnBrk="1" hangingPunct="1"/>
            <a:r>
              <a:rPr lang="en-US" altLang="zh-TW" sz="3600" dirty="0">
                <a:ea typeface="新細明體" charset="-120"/>
              </a:rPr>
              <a:t>Investment Opportunity Set (</a:t>
            </a:r>
            <a:r>
              <a:rPr lang="zh-TW" altLang="en-US" sz="3600" dirty="0">
                <a:ea typeface="新細明體" charset="-120"/>
              </a:rPr>
              <a:t>投資機會集合</a:t>
            </a:r>
            <a:r>
              <a:rPr lang="en-US" altLang="zh-TW" sz="3600" dirty="0">
                <a:ea typeface="新細明體" charset="-120"/>
              </a:rPr>
              <a:t>)</a:t>
            </a:r>
            <a:r>
              <a:rPr lang="zh-TW" altLang="en-US" sz="3600" dirty="0">
                <a:ea typeface="新細明體" charset="-120"/>
              </a:rPr>
              <a:t> </a:t>
            </a:r>
            <a:r>
              <a:rPr lang="en-US" altLang="zh-TW" sz="3600" dirty="0">
                <a:ea typeface="新細明體" charset="-120"/>
              </a:rPr>
              <a:t>for the Stock and Bond Funds</a:t>
            </a:r>
          </a:p>
        </p:txBody>
      </p:sp>
      <p:sp>
        <p:nvSpPr>
          <p:cNvPr id="37892" name="文字方塊 3"/>
          <p:cNvSpPr txBox="1">
            <a:spLocks noChangeArrowheads="1"/>
          </p:cNvSpPr>
          <p:nvPr/>
        </p:nvSpPr>
        <p:spPr bwMode="auto">
          <a:xfrm>
            <a:off x="533400" y="5073650"/>
            <a:ext cx="8382000" cy="1784350"/>
          </a:xfrm>
          <a:prstGeom prst="rect">
            <a:avLst/>
          </a:prstGeom>
          <a:noFill/>
          <a:ln w="9525">
            <a:noFill/>
            <a:miter lim="800000"/>
            <a:headEnd/>
            <a:tailEnd/>
          </a:ln>
        </p:spPr>
        <p:txBody>
          <a:bodyPr>
            <a:spAutoFit/>
          </a:bodyPr>
          <a:lstStyle/>
          <a:p>
            <a:pPr marL="358775" indent="-358775">
              <a:spcBef>
                <a:spcPts val="600"/>
              </a:spcBef>
              <a:defRPr/>
            </a:pPr>
            <a:r>
              <a:rPr lang="en-US" altLang="zh-TW" sz="2100" dirty="0">
                <a:effectLst>
                  <a:outerShdw blurRad="38100" dist="38100" dir="2700000" algn="tl">
                    <a:srgbClr val="000000">
                      <a:alpha val="43137"/>
                    </a:srgbClr>
                  </a:outerShdw>
                </a:effectLst>
                <a:latin typeface="+mn-lt"/>
                <a:ea typeface="新細明體" charset="-120"/>
              </a:rPr>
              <a:t>※ By varying different weights on the bond and stock funds, we can construct the </a:t>
            </a:r>
            <a:r>
              <a:rPr lang="en-US" altLang="zh-TW" sz="2100" b="1" i="1" dirty="0">
                <a:effectLst>
                  <a:outerShdw blurRad="38100" dist="38100" dir="2700000" algn="tl">
                    <a:srgbClr val="000000">
                      <a:alpha val="43137"/>
                    </a:srgbClr>
                  </a:outerShdw>
                </a:effectLst>
                <a:latin typeface="+mn-lt"/>
                <a:ea typeface="新細明體" charset="-120"/>
              </a:rPr>
              <a:t>investment opportunity set </a:t>
            </a:r>
            <a:r>
              <a:rPr lang="en-US" altLang="zh-TW" sz="2100" dirty="0">
                <a:effectLst>
                  <a:outerShdw blurRad="38100" dist="38100" dir="2700000" algn="tl">
                    <a:srgbClr val="000000">
                      <a:alpha val="43137"/>
                    </a:srgbClr>
                  </a:outerShdw>
                </a:effectLst>
                <a:latin typeface="+mn-lt"/>
                <a:ea typeface="新細明體" charset="-120"/>
              </a:rPr>
              <a:t>(</a:t>
            </a:r>
            <a:r>
              <a:rPr lang="zh-TW" altLang="en-US" sz="2100" dirty="0">
                <a:effectLst>
                  <a:outerShdw blurRad="38100" dist="38100" dir="2700000" algn="tl">
                    <a:srgbClr val="000000">
                      <a:alpha val="43137"/>
                    </a:srgbClr>
                  </a:outerShdw>
                </a:effectLst>
                <a:latin typeface="+mn-lt"/>
                <a:ea typeface="新細明體" charset="-120"/>
              </a:rPr>
              <a:t>投資機會集合</a:t>
            </a:r>
            <a:r>
              <a:rPr lang="en-US" altLang="zh-TW" sz="2100" dirty="0">
                <a:effectLst>
                  <a:outerShdw blurRad="38100" dist="38100" dir="2700000" algn="tl">
                    <a:srgbClr val="000000">
                      <a:alpha val="43137"/>
                    </a:srgbClr>
                  </a:outerShdw>
                </a:effectLst>
                <a:latin typeface="+mn-lt"/>
                <a:ea typeface="新細明體" charset="-120"/>
              </a:rPr>
              <a:t>), which is a set of all available portfolio risk-return combinations</a:t>
            </a:r>
          </a:p>
          <a:p>
            <a:pPr marL="358775" indent="-358775">
              <a:spcBef>
                <a:spcPts val="600"/>
              </a:spcBef>
              <a:defRPr/>
            </a:pPr>
            <a:r>
              <a:rPr lang="en-US" altLang="zh-TW" sz="2100" dirty="0">
                <a:effectLst>
                  <a:outerShdw blurRad="38100" dist="38100" dir="2700000" algn="tl">
                    <a:srgbClr val="000000">
                      <a:alpha val="43137"/>
                    </a:srgbClr>
                  </a:outerShdw>
                </a:effectLst>
                <a:latin typeface="+mn-lt"/>
                <a:ea typeface="新細明體" charset="-120"/>
              </a:rPr>
              <a:t>※ The blue curve is the investment opportunity set for these two risky portfolios with the correlation coefficient to be 0.2</a:t>
            </a:r>
            <a:endParaRPr lang="zh-TW" altLang="en-US" sz="2100" dirty="0">
              <a:effectLst>
                <a:outerShdw blurRad="38100" dist="38100" dir="2700000" algn="tl">
                  <a:srgbClr val="000000">
                    <a:alpha val="43137"/>
                  </a:srgbClr>
                </a:outerShdw>
              </a:effectLst>
              <a:latin typeface="+mn-lt"/>
              <a:ea typeface="新細明體" charset="-120"/>
            </a:endParaRPr>
          </a:p>
        </p:txBody>
      </p:sp>
      <p:pic>
        <p:nvPicPr>
          <p:cNvPr id="5" name="Picture 2"/>
          <p:cNvPicPr>
            <a:picLocks noChangeAspect="1" noChangeArrowheads="1"/>
          </p:cNvPicPr>
          <p:nvPr/>
        </p:nvPicPr>
        <p:blipFill>
          <a:blip r:embed="rId3"/>
          <a:srcRect/>
          <a:stretch>
            <a:fillRect/>
          </a:stretch>
        </p:blipFill>
        <p:spPr bwMode="auto">
          <a:xfrm>
            <a:off x="2010061" y="1193800"/>
            <a:ext cx="5228939" cy="379533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71450"/>
            <a:ext cx="9144000" cy="742950"/>
          </a:xfrm>
          <a:noFill/>
        </p:spPr>
        <p:txBody>
          <a:bodyPr/>
          <a:lstStyle/>
          <a:p>
            <a:pPr eaLnBrk="1" hangingPunct="1"/>
            <a:r>
              <a:rPr lang="en-US" altLang="zh-TW" dirty="0">
                <a:ea typeface="新細明體" charset="-120"/>
              </a:rPr>
              <a:t>Mean-Variance Criterion</a:t>
            </a:r>
          </a:p>
        </p:txBody>
      </p:sp>
      <p:sp>
        <p:nvSpPr>
          <p:cNvPr id="6" name="Rectangle 3"/>
          <p:cNvSpPr txBox="1">
            <a:spLocks noChangeArrowheads="1"/>
          </p:cNvSpPr>
          <p:nvPr/>
        </p:nvSpPr>
        <p:spPr bwMode="auto">
          <a:xfrm>
            <a:off x="381000" y="990600"/>
            <a:ext cx="8610600" cy="5562600"/>
          </a:xfrm>
          <a:prstGeom prst="rect">
            <a:avLst/>
          </a:prstGeom>
          <a:noFill/>
          <a:ln w="9525">
            <a:noFill/>
            <a:miter lim="800000"/>
            <a:headEnd/>
            <a:tailEnd/>
          </a:ln>
          <a:effectLst/>
        </p:spPr>
        <p:txBody>
          <a:bodyPr/>
          <a:lstStyle/>
          <a:p>
            <a:pPr marL="342900" indent="-342900" eaLnBrk="1" hangingPunct="1">
              <a:spcBef>
                <a:spcPts val="300"/>
              </a:spcBef>
              <a:buClr>
                <a:schemeClr val="hlink"/>
              </a:buClr>
              <a:buSzPct val="90000"/>
              <a:buFont typeface="Wingdings" pitchFamily="2" charset="2"/>
              <a:buBlip>
                <a:blip r:embed="rId3"/>
              </a:buBlip>
              <a:defRPr/>
            </a:pPr>
            <a:r>
              <a:rPr lang="en-US" altLang="zh-TW" sz="3000" kern="0" dirty="0">
                <a:effectLst>
                  <a:outerShdw blurRad="38100" dist="38100" dir="2700000" algn="tl">
                    <a:srgbClr val="000000"/>
                  </a:outerShdw>
                </a:effectLst>
                <a:latin typeface="+mn-lt"/>
                <a:ea typeface="新細明體" charset="-120"/>
              </a:rPr>
              <a:t>Investors prefer portfolios with higher expected return and lower volatility</a:t>
            </a:r>
          </a:p>
          <a:p>
            <a:pPr marL="342900" indent="-342900" eaLnBrk="1" hangingPunct="1">
              <a:spcBef>
                <a:spcPts val="300"/>
              </a:spcBef>
              <a:buClr>
                <a:schemeClr val="hlink"/>
              </a:buClr>
              <a:buSzPct val="90000"/>
              <a:buBlip>
                <a:blip r:embed="rId3"/>
              </a:buBlip>
              <a:defRPr/>
            </a:pPr>
            <a:r>
              <a:rPr lang="en-US" altLang="zh-TW" sz="3000" kern="0" dirty="0">
                <a:effectLst>
                  <a:outerShdw blurRad="38100" dist="38100" dir="2700000" algn="tl">
                    <a:srgbClr val="000000"/>
                  </a:outerShdw>
                </a:effectLst>
                <a:latin typeface="+mn-lt"/>
                <a:ea typeface="新細明體" charset="-120"/>
              </a:rPr>
              <a:t>Portfolio </a:t>
            </a:r>
            <a:r>
              <a:rPr lang="en-US" altLang="zh-TW" sz="3000" i="1" kern="0" dirty="0">
                <a:effectLst>
                  <a:outerShdw blurRad="38100" dist="38100" dir="2700000" algn="tl">
                    <a:srgbClr val="000000"/>
                  </a:outerShdw>
                </a:effectLst>
                <a:latin typeface="+mn-lt"/>
                <a:ea typeface="新細明體" charset="-120"/>
              </a:rPr>
              <a:t>A</a:t>
            </a:r>
            <a:r>
              <a:rPr lang="en-US" altLang="zh-TW" sz="3000" kern="0" dirty="0">
                <a:effectLst>
                  <a:outerShdw blurRad="38100" dist="38100" dir="2700000" algn="tl">
                    <a:srgbClr val="000000"/>
                  </a:outerShdw>
                </a:effectLst>
                <a:latin typeface="+mn-lt"/>
                <a:ea typeface="新細明體" charset="-120"/>
              </a:rPr>
              <a:t> is said to dominate (</a:t>
            </a:r>
            <a:r>
              <a:rPr lang="zh-TW" altLang="en-US" sz="3200" dirty="0"/>
              <a:t>宰制</a:t>
            </a:r>
            <a:r>
              <a:rPr lang="en-US" altLang="zh-TW" sz="3000" kern="0" dirty="0">
                <a:effectLst>
                  <a:outerShdw blurRad="38100" dist="38100" dir="2700000" algn="tl">
                    <a:srgbClr val="000000"/>
                  </a:outerShdw>
                </a:effectLst>
                <a:latin typeface="+mn-lt"/>
                <a:ea typeface="新細明體" charset="-120"/>
              </a:rPr>
              <a:t>)</a:t>
            </a:r>
            <a:r>
              <a:rPr lang="zh-TW" altLang="en-US" sz="3000" kern="0" dirty="0">
                <a:effectLst>
                  <a:outerShdw blurRad="38100" dist="38100" dir="2700000" algn="tl">
                    <a:srgbClr val="000000"/>
                  </a:outerShdw>
                </a:effectLst>
                <a:latin typeface="+mn-lt"/>
                <a:ea typeface="新細明體" charset="-120"/>
              </a:rPr>
              <a:t> </a:t>
            </a:r>
            <a:r>
              <a:rPr lang="en-US" altLang="zh-TW" sz="3000" kern="0" dirty="0">
                <a:effectLst>
                  <a:outerShdw blurRad="38100" dist="38100" dir="2700000" algn="tl">
                    <a:srgbClr val="000000"/>
                  </a:outerShdw>
                </a:effectLst>
                <a:latin typeface="+mn-lt"/>
                <a:ea typeface="新細明體" charset="-120"/>
              </a:rPr>
              <a:t>Portfolio </a:t>
            </a:r>
            <a:r>
              <a:rPr lang="en-US" altLang="zh-TW" sz="3000" i="1" kern="0" dirty="0">
                <a:effectLst>
                  <a:outerShdw blurRad="38100" dist="38100" dir="2700000" algn="tl">
                    <a:srgbClr val="000000"/>
                  </a:outerShdw>
                </a:effectLst>
                <a:latin typeface="+mn-lt"/>
                <a:ea typeface="新細明體" charset="-120"/>
              </a:rPr>
              <a:t>B</a:t>
            </a: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spcBef>
                <a:spcPts val="300"/>
              </a:spcBef>
              <a:buClr>
                <a:schemeClr val="hlink"/>
              </a:buClr>
              <a:buSzPct val="90000"/>
              <a:defRPr/>
            </a:pPr>
            <a:r>
              <a:rPr lang="en-US" altLang="zh-TW" sz="3000" kern="0" dirty="0">
                <a:effectLst>
                  <a:outerShdw blurRad="38100" dist="38100" dir="2700000" algn="tl">
                    <a:srgbClr val="000000"/>
                  </a:outerShdw>
                </a:effectLst>
                <a:latin typeface="+mn-lt"/>
                <a:ea typeface="新細明體" charset="-120"/>
              </a:rPr>
              <a:t>		         if </a:t>
            </a:r>
            <a:r>
              <a:rPr lang="en-US" altLang="zh-TW" sz="3000" i="1" kern="0" dirty="0">
                <a:effectLst>
                  <a:outerShdw blurRad="38100" dist="38100" dir="2700000" algn="tl">
                    <a:srgbClr val="000000"/>
                  </a:outerShdw>
                </a:effectLst>
                <a:latin typeface="+mn-lt"/>
                <a:ea typeface="新細明體" charset="-120"/>
              </a:rPr>
              <a:t>E</a:t>
            </a:r>
            <a:r>
              <a:rPr lang="en-US" altLang="zh-TW" sz="3000" kern="0" dirty="0">
                <a:effectLst>
                  <a:outerShdw blurRad="38100" dist="38100" dir="2700000" algn="tl">
                    <a:srgbClr val="000000"/>
                  </a:outerShdw>
                </a:effectLst>
                <a:latin typeface="+mn-lt"/>
                <a:ea typeface="新細明體" charset="-120"/>
              </a:rPr>
              <a:t>(</a:t>
            </a:r>
            <a:r>
              <a:rPr lang="en-US" altLang="zh-TW" sz="3000" i="1" kern="0" dirty="0" err="1">
                <a:effectLst>
                  <a:outerShdw blurRad="38100" dist="38100" dir="2700000" algn="tl">
                    <a:srgbClr val="000000"/>
                  </a:outerShdw>
                </a:effectLst>
                <a:latin typeface="+mn-lt"/>
                <a:ea typeface="新細明體" charset="-120"/>
              </a:rPr>
              <a:t>r</a:t>
            </a:r>
            <a:r>
              <a:rPr lang="en-US" altLang="zh-TW" sz="3000" i="1" kern="0" baseline="-25000" dirty="0" err="1">
                <a:effectLst>
                  <a:outerShdw blurRad="38100" dist="38100" dir="2700000" algn="tl">
                    <a:srgbClr val="000000"/>
                  </a:outerShdw>
                </a:effectLst>
                <a:latin typeface="+mn-lt"/>
                <a:ea typeface="新細明體" charset="-120"/>
              </a:rPr>
              <a:t>A</a:t>
            </a:r>
            <a:r>
              <a:rPr lang="en-US" altLang="zh-TW" sz="3000" kern="0" dirty="0">
                <a:effectLst>
                  <a:outerShdw blurRad="38100" dist="38100" dir="2700000" algn="tl">
                    <a:srgbClr val="000000"/>
                  </a:outerShdw>
                </a:effectLst>
                <a:latin typeface="+mn-lt"/>
                <a:ea typeface="新細明體" charset="-120"/>
              </a:rPr>
              <a:t>) </a:t>
            </a:r>
            <a:r>
              <a:rPr lang="en-US" sz="3000" dirty="0">
                <a:sym typeface="Symbol"/>
              </a:rPr>
              <a:t></a:t>
            </a:r>
            <a:r>
              <a:rPr lang="en-US" altLang="zh-TW" sz="3000" kern="0" dirty="0">
                <a:effectLst>
                  <a:outerShdw blurRad="38100" dist="38100" dir="2700000" algn="tl">
                    <a:srgbClr val="000000"/>
                  </a:outerShdw>
                </a:effectLst>
                <a:latin typeface="+mn-lt"/>
                <a:ea typeface="新細明體" charset="-120"/>
              </a:rPr>
              <a:t> </a:t>
            </a:r>
            <a:r>
              <a:rPr lang="en-US" altLang="zh-TW" sz="3000" i="1" kern="0" dirty="0">
                <a:effectLst>
                  <a:outerShdw blurRad="38100" dist="38100" dir="2700000" algn="tl">
                    <a:srgbClr val="000000"/>
                  </a:outerShdw>
                </a:effectLst>
                <a:latin typeface="+mn-lt"/>
                <a:ea typeface="新細明體" charset="-120"/>
              </a:rPr>
              <a:t>E</a:t>
            </a:r>
            <a:r>
              <a:rPr lang="en-US" altLang="zh-TW" sz="3000" kern="0" dirty="0">
                <a:effectLst>
                  <a:outerShdw blurRad="38100" dist="38100" dir="2700000" algn="tl">
                    <a:srgbClr val="000000"/>
                  </a:outerShdw>
                </a:effectLst>
                <a:latin typeface="+mn-lt"/>
                <a:ea typeface="新細明體" charset="-120"/>
              </a:rPr>
              <a:t>(</a:t>
            </a:r>
            <a:r>
              <a:rPr lang="en-US" altLang="zh-TW" sz="3000" i="1" kern="0" dirty="0" err="1">
                <a:effectLst>
                  <a:outerShdw blurRad="38100" dist="38100" dir="2700000" algn="tl">
                    <a:srgbClr val="000000"/>
                  </a:outerShdw>
                </a:effectLst>
                <a:latin typeface="+mn-lt"/>
                <a:ea typeface="新細明體" charset="-120"/>
              </a:rPr>
              <a:t>r</a:t>
            </a:r>
            <a:r>
              <a:rPr lang="en-US" altLang="zh-TW" sz="3000" i="1" kern="0" baseline="-25000" dirty="0" err="1">
                <a:effectLst>
                  <a:outerShdw blurRad="38100" dist="38100" dir="2700000" algn="tl">
                    <a:srgbClr val="000000"/>
                  </a:outerShdw>
                </a:effectLst>
                <a:latin typeface="+mn-lt"/>
                <a:ea typeface="新細明體" charset="-120"/>
              </a:rPr>
              <a:t>B</a:t>
            </a:r>
            <a:r>
              <a:rPr lang="en-US" altLang="zh-TW" sz="3000" kern="0" dirty="0">
                <a:effectLst>
                  <a:outerShdw blurRad="38100" dist="38100" dir="2700000" algn="tl">
                    <a:srgbClr val="000000"/>
                  </a:outerShdw>
                </a:effectLst>
                <a:latin typeface="+mn-lt"/>
                <a:ea typeface="新細明體" charset="-120"/>
              </a:rPr>
              <a:t>) and </a:t>
            </a:r>
            <a:r>
              <a:rPr lang="el-GR" altLang="zh-TW" sz="3000" i="1" kern="0" dirty="0">
                <a:effectLst>
                  <a:outerShdw blurRad="38100" dist="38100" dir="2700000" algn="tl">
                    <a:srgbClr val="000000"/>
                  </a:outerShdw>
                </a:effectLst>
                <a:latin typeface="+mn-lt"/>
                <a:ea typeface="新細明體" charset="-120"/>
              </a:rPr>
              <a:t>σ</a:t>
            </a:r>
            <a:r>
              <a:rPr lang="en-US" altLang="zh-TW" sz="3000" i="1" kern="0" baseline="-25000" dirty="0">
                <a:effectLst>
                  <a:outerShdw blurRad="38100" dist="38100" dir="2700000" algn="tl">
                    <a:srgbClr val="000000"/>
                  </a:outerShdw>
                </a:effectLst>
                <a:latin typeface="+mn-lt"/>
                <a:ea typeface="新細明體" charset="-120"/>
              </a:rPr>
              <a:t>A</a:t>
            </a:r>
            <a:r>
              <a:rPr lang="en-US" altLang="zh-TW" sz="3000" kern="0" dirty="0">
                <a:effectLst>
                  <a:outerShdw blurRad="38100" dist="38100" dir="2700000" algn="tl">
                    <a:srgbClr val="000000"/>
                  </a:outerShdw>
                </a:effectLst>
                <a:latin typeface="+mn-lt"/>
                <a:ea typeface="新細明體" charset="-120"/>
              </a:rPr>
              <a:t> </a:t>
            </a:r>
            <a:r>
              <a:rPr lang="en-US" sz="3000" dirty="0">
                <a:sym typeface="Symbol"/>
              </a:rPr>
              <a:t></a:t>
            </a:r>
            <a:r>
              <a:rPr lang="en-US" altLang="zh-TW" sz="3000" kern="0" dirty="0">
                <a:effectLst>
                  <a:outerShdw blurRad="38100" dist="38100" dir="2700000" algn="tl">
                    <a:srgbClr val="000000"/>
                  </a:outerShdw>
                </a:effectLst>
                <a:latin typeface="+mn-lt"/>
                <a:ea typeface="新細明體" charset="-120"/>
              </a:rPr>
              <a:t> </a:t>
            </a:r>
            <a:r>
              <a:rPr lang="el-GR" altLang="zh-TW" sz="3000" i="1" kern="0" dirty="0">
                <a:effectLst>
                  <a:outerShdw blurRad="38100" dist="38100" dir="2700000" algn="tl">
                    <a:srgbClr val="000000"/>
                  </a:outerShdw>
                </a:effectLst>
                <a:latin typeface="+mn-lt"/>
                <a:ea typeface="新細明體" charset="-120"/>
              </a:rPr>
              <a:t>σ</a:t>
            </a:r>
            <a:r>
              <a:rPr lang="en-US" altLang="zh-TW" sz="3000" i="1" kern="0" baseline="-25000" dirty="0">
                <a:effectLst>
                  <a:outerShdw blurRad="38100" dist="38100" dir="2700000" algn="tl">
                    <a:srgbClr val="000000"/>
                  </a:outerShdw>
                </a:effectLst>
                <a:latin typeface="+mn-lt"/>
                <a:ea typeface="新細明體" charset="-120"/>
              </a:rPr>
              <a:t>B</a:t>
            </a:r>
            <a:r>
              <a:rPr lang="en-US" altLang="zh-TW" sz="3000" i="1" kern="0" dirty="0">
                <a:effectLst>
                  <a:outerShdw blurRad="38100" dist="38100" dir="2700000" algn="tl">
                    <a:srgbClr val="000000"/>
                  </a:outerShdw>
                </a:effectLst>
                <a:latin typeface="+mn-lt"/>
                <a:ea typeface="新細明體" charset="-120"/>
              </a:rPr>
              <a:t> </a:t>
            </a:r>
          </a:p>
          <a:p>
            <a:pPr marL="342900" indent="-342900" eaLnBrk="1" hangingPunct="1">
              <a:spcBef>
                <a:spcPts val="300"/>
              </a:spcBef>
              <a:buClr>
                <a:schemeClr val="hlink"/>
              </a:buClr>
              <a:buSzPct val="90000"/>
              <a:defRPr/>
            </a:pPr>
            <a:r>
              <a:rPr lang="en-US" altLang="zh-TW" sz="3000" kern="0" dirty="0">
                <a:effectLst>
                  <a:outerShdw blurRad="38100" dist="38100" dir="2700000" algn="tl">
                    <a:srgbClr val="000000"/>
                  </a:outerShdw>
                </a:effectLst>
                <a:latin typeface="+mn-lt"/>
                <a:ea typeface="新細明體" charset="-120"/>
              </a:rPr>
              <a:t>	</a:t>
            </a:r>
            <a:r>
              <a:rPr lang="en-US" altLang="zh-TW" sz="2200" kern="0" dirty="0">
                <a:effectLst>
                  <a:outerShdw blurRad="38100" dist="38100" dir="2700000" algn="tl">
                    <a:srgbClr val="000000"/>
                  </a:outerShdw>
                </a:effectLst>
                <a:latin typeface="+mn-lt"/>
                <a:ea typeface="新細明體" charset="-120"/>
              </a:rPr>
              <a:t>(Thus, the stock fund dominates the portfolio </a:t>
            </a:r>
            <a:r>
              <a:rPr lang="en-US" altLang="zh-TW" sz="2200" i="1" kern="0" dirty="0">
                <a:effectLst>
                  <a:outerShdw blurRad="38100" dist="38100" dir="2700000" algn="tl">
                    <a:srgbClr val="000000"/>
                  </a:outerShdw>
                </a:effectLst>
                <a:latin typeface="+mn-lt"/>
                <a:ea typeface="新細明體" charset="-120"/>
              </a:rPr>
              <a:t>Z</a:t>
            </a:r>
            <a:r>
              <a:rPr lang="en-US" altLang="zh-TW" sz="2200" kern="0" dirty="0">
                <a:effectLst>
                  <a:outerShdw blurRad="38100" dist="38100" dir="2700000" algn="tl">
                    <a:srgbClr val="000000"/>
                  </a:outerShdw>
                </a:effectLst>
                <a:latin typeface="+mn-lt"/>
                <a:ea typeface="新細明體" charset="-120"/>
              </a:rPr>
              <a:t> on Slide 6-26)</a:t>
            </a:r>
          </a:p>
          <a:p>
            <a:pPr marL="342900" indent="-342900" eaLnBrk="1" hangingPunct="1">
              <a:spcBef>
                <a:spcPts val="300"/>
              </a:spcBef>
              <a:buClr>
                <a:srgbClr val="86D1EC"/>
              </a:buClr>
              <a:buSzPct val="90000"/>
              <a:buFontTx/>
              <a:buBlip>
                <a:blip r:embed="rId3"/>
              </a:buBlip>
              <a:defRPr/>
            </a:pPr>
            <a:r>
              <a:rPr lang="en-US" altLang="zh-TW" sz="3000" kern="0" dirty="0">
                <a:effectLst>
                  <a:outerShdw blurRad="38100" dist="38100" dir="2700000" algn="tl">
                    <a:srgbClr val="000000"/>
                  </a:outerShdw>
                </a:effectLst>
                <a:latin typeface="+mn-lt"/>
                <a:ea typeface="新細明體" charset="-120"/>
              </a:rPr>
              <a:t>An important feature of the portfolios in the investment opportunity set:</a:t>
            </a:r>
          </a:p>
          <a:p>
            <a:pPr marL="742950" lvl="1" indent="-285750" eaLnBrk="1" hangingPunct="1">
              <a:spcBef>
                <a:spcPts val="300"/>
              </a:spcBef>
              <a:buFontTx/>
              <a:buChar char="–"/>
              <a:defRPr/>
            </a:pPr>
            <a:r>
              <a:rPr lang="en-US" altLang="zh-TW" sz="2600" kern="0" dirty="0">
                <a:effectLst>
                  <a:outerShdw blurRad="38100" dist="38100" dir="2700000" algn="tl">
                    <a:srgbClr val="000000"/>
                  </a:outerShdw>
                </a:effectLst>
                <a:latin typeface="+mn-lt"/>
                <a:ea typeface="新細明體" charset="-120"/>
              </a:rPr>
              <a:t>Under the same expected return, the portfolio in the investment opportunity set dominates all portfolios to its right due to the smaller </a:t>
            </a:r>
            <a:r>
              <a:rPr lang="en-US" altLang="zh-TW" sz="2600" kern="0" dirty="0" err="1">
                <a:effectLst>
                  <a:outerShdw blurRad="38100" dist="38100" dir="2700000" algn="tl">
                    <a:srgbClr val="000000"/>
                  </a:outerShdw>
                </a:effectLst>
                <a:latin typeface="+mn-lt"/>
                <a:ea typeface="新細明體" charset="-120"/>
              </a:rPr>
              <a:t>s.d.</a:t>
            </a:r>
            <a:endParaRPr lang="en-US" altLang="zh-TW" sz="2600" kern="0" dirty="0">
              <a:effectLst>
                <a:outerShdw blurRad="38100" dist="38100" dir="2700000" algn="tl">
                  <a:srgbClr val="000000"/>
                </a:outerShdw>
              </a:effectLst>
              <a:latin typeface="+mn-lt"/>
              <a:ea typeface="新細明體" charset="-120"/>
            </a:endParaRPr>
          </a:p>
          <a:p>
            <a:pPr marL="742950" lvl="1" indent="-285750" eaLnBrk="1" hangingPunct="1">
              <a:spcBef>
                <a:spcPts val="300"/>
              </a:spcBef>
              <a:buFontTx/>
              <a:buChar char="–"/>
              <a:defRPr/>
            </a:pPr>
            <a:r>
              <a:rPr lang="en-US" altLang="zh-TW" sz="2600" kern="0" dirty="0">
                <a:effectLst>
                  <a:outerShdw blurRad="38100" dist="38100" dir="2700000" algn="tl">
                    <a:srgbClr val="000000"/>
                  </a:outerShdw>
                </a:effectLst>
                <a:latin typeface="+mn-lt"/>
                <a:ea typeface="新細明體" charset="-120"/>
              </a:rPr>
              <a:t>This feature will be employed to define the investment opportunity set in the </a:t>
            </a:r>
            <a:r>
              <a:rPr lang="en-US" altLang="zh-TW" sz="2600" i="1" kern="0" dirty="0">
                <a:effectLst>
                  <a:outerShdw blurRad="38100" dist="38100" dir="2700000" algn="tl">
                    <a:srgbClr val="000000"/>
                  </a:outerShdw>
                </a:effectLst>
                <a:latin typeface="+mn-lt"/>
                <a:ea typeface="新細明體" charset="-120"/>
              </a:rPr>
              <a:t>n</a:t>
            </a:r>
            <a:r>
              <a:rPr lang="en-US" altLang="zh-TW" sz="2600" kern="0" dirty="0">
                <a:effectLst>
                  <a:outerShdw blurRad="38100" dist="38100" dir="2700000" algn="tl">
                    <a:srgbClr val="000000"/>
                  </a:outerShdw>
                </a:effectLst>
                <a:latin typeface="+mn-lt"/>
                <a:ea typeface="新細明體" charset="-120"/>
              </a:rPr>
              <a:t> risky-asset case in Section 6.4</a:t>
            </a:r>
            <a:endParaRPr lang="en-US" altLang="zh-TW" sz="2600" i="1" kern="0" dirty="0">
              <a:effectLst>
                <a:outerShdw blurRad="38100" dist="38100" dir="2700000" algn="tl">
                  <a:srgbClr val="000000"/>
                </a:outerShdw>
              </a:effectLst>
              <a:latin typeface="+mn-lt"/>
              <a:ea typeface="新細明體"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71450"/>
            <a:ext cx="9144000" cy="819150"/>
          </a:xfrm>
          <a:noFill/>
        </p:spPr>
        <p:txBody>
          <a:bodyPr/>
          <a:lstStyle/>
          <a:p>
            <a:pPr eaLnBrk="1" hangingPunct="1"/>
            <a:r>
              <a:rPr lang="en-US" altLang="zh-TW" dirty="0">
                <a:ea typeface="新細明體" charset="-120"/>
              </a:rPr>
              <a:t>Mean-Variance Criterion</a:t>
            </a:r>
          </a:p>
        </p:txBody>
      </p:sp>
      <p:sp>
        <p:nvSpPr>
          <p:cNvPr id="6" name="Rectangle 3"/>
          <p:cNvSpPr txBox="1">
            <a:spLocks noChangeArrowheads="1"/>
          </p:cNvSpPr>
          <p:nvPr/>
        </p:nvSpPr>
        <p:spPr bwMode="auto">
          <a:xfrm>
            <a:off x="533400" y="1066800"/>
            <a:ext cx="8229600" cy="5334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90000"/>
              <a:buFontTx/>
              <a:buBlip>
                <a:blip r:embed="rId3"/>
              </a:buBlip>
              <a:defRPr/>
            </a:pPr>
            <a:r>
              <a:rPr lang="en-US" altLang="zh-TW" sz="3000" kern="0" dirty="0">
                <a:effectLst>
                  <a:outerShdw blurRad="38100" dist="38100" dir="2700000" algn="tl">
                    <a:srgbClr val="000000"/>
                  </a:outerShdw>
                </a:effectLst>
                <a:latin typeface="+mn-lt"/>
                <a:ea typeface="新細明體" charset="-120"/>
              </a:rPr>
              <a:t>Efficient vs. Inefficient Portfolios (</a:t>
            </a:r>
            <a:r>
              <a:rPr lang="zh-TW" altLang="en-US" sz="3000" kern="0" dirty="0">
                <a:effectLst>
                  <a:outerShdw blurRad="38100" dist="38100" dir="2700000" algn="tl">
                    <a:srgbClr val="000000"/>
                  </a:outerShdw>
                </a:effectLst>
                <a:latin typeface="+mn-lt"/>
                <a:ea typeface="新細明體" charset="-120"/>
              </a:rPr>
              <a:t>效率與非效率投資組合</a:t>
            </a:r>
            <a:r>
              <a:rPr lang="en-US" altLang="zh-TW" sz="3000" kern="0" dirty="0">
                <a:effectLst>
                  <a:outerShdw blurRad="38100" dist="38100" dir="2700000" algn="tl">
                    <a:srgbClr val="000000"/>
                  </a:outerShdw>
                </a:effectLst>
                <a:latin typeface="+mn-lt"/>
                <a:ea typeface="新細明體" charset="-120"/>
              </a:rPr>
              <a:t>)</a:t>
            </a:r>
          </a:p>
          <a:p>
            <a:pPr marL="742950" lvl="1" indent="-285750" eaLnBrk="1" hangingPunct="1">
              <a:lnSpc>
                <a:spcPct val="97000"/>
              </a:lnSpc>
              <a:spcBef>
                <a:spcPts val="100"/>
              </a:spcBef>
              <a:buFontTx/>
              <a:buChar char="–"/>
              <a:defRPr/>
            </a:pPr>
            <a:r>
              <a:rPr lang="en-US" altLang="zh-TW" sz="2600" kern="0" dirty="0">
                <a:effectLst>
                  <a:outerShdw blurRad="38100" dist="38100" dir="2700000" algn="tl">
                    <a:srgbClr val="000000"/>
                  </a:outerShdw>
                </a:effectLst>
                <a:latin typeface="+mn-lt"/>
                <a:ea typeface="新細明體" charset="-120"/>
              </a:rPr>
              <a:t>Any portfolios that lies below the minimum-variance portfolio (MVP) can therefore be viewed as inefficient portfolios because it must be dominated by a counterpart portfolio above the MVP with the same volatility but with higher expected return</a:t>
            </a:r>
          </a:p>
          <a:p>
            <a:pPr marL="342900" indent="-342900" eaLnBrk="1" hangingPunct="1">
              <a:spcBef>
                <a:spcPct val="20000"/>
              </a:spcBef>
              <a:buClr>
                <a:schemeClr val="hlink"/>
              </a:buClr>
              <a:buSzPct val="90000"/>
              <a:buFontTx/>
              <a:buBlip>
                <a:blip r:embed="rId3"/>
              </a:buBlip>
              <a:defRPr/>
            </a:pPr>
            <a:r>
              <a:rPr lang="en-US" altLang="zh-TW" sz="3000" kern="0" dirty="0">
                <a:effectLst>
                  <a:outerShdw blurRad="38100" dist="38100" dir="2700000" algn="tl">
                    <a:srgbClr val="000000"/>
                  </a:outerShdw>
                </a:effectLst>
                <a:latin typeface="+mn-lt"/>
                <a:ea typeface="新細明體" charset="-120"/>
              </a:rPr>
              <a:t>For the investment opportunity set above the MVP, because higher expected return is accompanied with greater risk, the best choice depends on the investor’s willingness to trade off risk against expected return</a:t>
            </a:r>
          </a:p>
          <a:p>
            <a:pPr marL="342900" indent="-342900" eaLnBrk="1" hangingPunct="1">
              <a:spcBef>
                <a:spcPct val="20000"/>
              </a:spcBef>
              <a:buClr>
                <a:schemeClr val="hlink"/>
              </a:buClr>
              <a:buSzPct val="90000"/>
              <a:buFont typeface="Wingdings" pitchFamily="2" charset="2"/>
              <a:buBlip>
                <a:blip r:embed="rId3"/>
              </a:buBlip>
              <a:defRPr/>
            </a:pPr>
            <a:endParaRPr lang="zh-TW" altLang="en-US" sz="3000" kern="0" dirty="0">
              <a:effectLst>
                <a:outerShdw blurRad="38100" dist="38100" dir="2700000" algn="tl">
                  <a:srgbClr val="000000"/>
                </a:outerShdw>
              </a:effectLst>
              <a:latin typeface="+mn-lt"/>
              <a:ea typeface="新細明體"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76200"/>
            <a:ext cx="9144000" cy="1143000"/>
          </a:xfrm>
          <a:noFill/>
        </p:spPr>
        <p:txBody>
          <a:bodyPr/>
          <a:lstStyle/>
          <a:p>
            <a:pPr eaLnBrk="1" hangingPunct="1"/>
            <a:r>
              <a:rPr lang="en-US" altLang="zh-TW" sz="3200" dirty="0">
                <a:ea typeface="新細明體" charset="-120"/>
              </a:rPr>
              <a:t>Investment Opportunity Sets for the Stock and Bond Funds with Various Correlations</a:t>
            </a:r>
          </a:p>
        </p:txBody>
      </p:sp>
      <p:sp>
        <p:nvSpPr>
          <p:cNvPr id="4" name="文字方塊 3"/>
          <p:cNvSpPr txBox="1">
            <a:spLocks noChangeArrowheads="1"/>
          </p:cNvSpPr>
          <p:nvPr/>
        </p:nvSpPr>
        <p:spPr bwMode="auto">
          <a:xfrm>
            <a:off x="304800" y="4591970"/>
            <a:ext cx="8686800" cy="2189830"/>
          </a:xfrm>
          <a:prstGeom prst="rect">
            <a:avLst/>
          </a:prstGeom>
          <a:noFill/>
          <a:ln w="9525">
            <a:noFill/>
            <a:miter lim="800000"/>
            <a:headEnd/>
            <a:tailEnd/>
          </a:ln>
        </p:spPr>
        <p:txBody>
          <a:bodyPr wrap="square">
            <a:spAutoFit/>
          </a:bodyPr>
          <a:lstStyle/>
          <a:p>
            <a:pPr marL="265113" indent="-265113">
              <a:lnSpc>
                <a:spcPct val="95000"/>
              </a:lnSpc>
              <a:spcBef>
                <a:spcPts val="200"/>
              </a:spcBef>
              <a:defRPr/>
            </a:pPr>
            <a:r>
              <a:rPr lang="en-US" altLang="zh-TW" sz="2000" dirty="0">
                <a:effectLst>
                  <a:outerShdw blurRad="38100" dist="38100" dir="2700000" algn="tl">
                    <a:srgbClr val="000000">
                      <a:alpha val="43137"/>
                    </a:srgbClr>
                  </a:outerShdw>
                </a:effectLst>
                <a:latin typeface="+mn-lt"/>
                <a:ea typeface="新細明體" charset="-120"/>
              </a:rPr>
              <a:t>※ For more negative </a:t>
            </a:r>
            <a:r>
              <a:rPr lang="el-GR" altLang="zh-TW" sz="2000" i="1" dirty="0">
                <a:effectLst>
                  <a:outerShdw blurRad="38100" dist="38100" dir="2700000" algn="tl">
                    <a:srgbClr val="000000">
                      <a:alpha val="43137"/>
                    </a:srgbClr>
                  </a:outerShdw>
                </a:effectLst>
                <a:latin typeface="+mn-lt"/>
                <a:ea typeface="新細明體" charset="-120"/>
              </a:rPr>
              <a:t>ρ</a:t>
            </a:r>
            <a:r>
              <a:rPr lang="en-US" altLang="zh-TW" sz="2000" baseline="-25000" dirty="0">
                <a:effectLst>
                  <a:outerShdw blurRad="38100" dist="38100" dir="2700000" algn="tl">
                    <a:srgbClr val="000000">
                      <a:alpha val="43137"/>
                    </a:srgbClr>
                  </a:outerShdw>
                </a:effectLst>
                <a:latin typeface="+mn-lt"/>
                <a:ea typeface="新細明體" charset="-120"/>
              </a:rPr>
              <a:t>SB</a:t>
            </a:r>
            <a:r>
              <a:rPr lang="en-US" altLang="zh-TW" sz="2000" dirty="0">
                <a:effectLst>
                  <a:outerShdw blurRad="38100" dist="38100" dir="2700000" algn="tl">
                    <a:srgbClr val="000000">
                      <a:alpha val="43137"/>
                    </a:srgbClr>
                  </a:outerShdw>
                </a:effectLst>
                <a:latin typeface="+mn-lt"/>
                <a:ea typeface="新細明體" charset="-120"/>
              </a:rPr>
              <a:t>, it tends to generate investment opportunity sets with smaller </a:t>
            </a:r>
            <a:r>
              <a:rPr lang="en-US" altLang="zh-TW" sz="2000" dirty="0" err="1">
                <a:effectLst>
                  <a:outerShdw blurRad="38100" dist="38100" dir="2700000" algn="tl">
                    <a:srgbClr val="000000">
                      <a:alpha val="43137"/>
                    </a:srgbClr>
                  </a:outerShdw>
                </a:effectLst>
                <a:latin typeface="+mn-lt"/>
                <a:ea typeface="新細明體" charset="-120"/>
              </a:rPr>
              <a:t>s.d.</a:t>
            </a:r>
            <a:r>
              <a:rPr lang="en-US" altLang="zh-TW" sz="2000" dirty="0">
                <a:effectLst>
                  <a:outerShdw blurRad="38100" dist="38100" dir="2700000" algn="tl">
                    <a:srgbClr val="000000">
                      <a:alpha val="43137"/>
                    </a:srgbClr>
                  </a:outerShdw>
                </a:effectLst>
                <a:latin typeface="+mn-lt"/>
                <a:ea typeface="新細明體" charset="-120"/>
              </a:rPr>
              <a:t> (Recall that on Slide 6-23, the risk (</a:t>
            </a:r>
            <a:r>
              <a:rPr lang="en-US" altLang="zh-TW" sz="2000" dirty="0" err="1">
                <a:effectLst>
                  <a:outerShdw blurRad="38100" dist="38100" dir="2700000" algn="tl">
                    <a:srgbClr val="000000">
                      <a:alpha val="43137"/>
                    </a:srgbClr>
                  </a:outerShdw>
                </a:effectLst>
                <a:latin typeface="+mn-lt"/>
                <a:ea typeface="新細明體" charset="-120"/>
              </a:rPr>
              <a:t>s.d.</a:t>
            </a:r>
            <a:r>
              <a:rPr lang="en-US" altLang="zh-TW" sz="2000" dirty="0">
                <a:effectLst>
                  <a:outerShdw blurRad="38100" dist="38100" dir="2700000" algn="tl">
                    <a:srgbClr val="000000">
                      <a:alpha val="43137"/>
                    </a:srgbClr>
                  </a:outerShdw>
                </a:effectLst>
                <a:latin typeface="+mn-lt"/>
                <a:ea typeface="新細明體" charset="-120"/>
              </a:rPr>
              <a:t>) reduces with a more negative correlation)</a:t>
            </a:r>
            <a:endParaRPr lang="zh-TW" altLang="en-US" sz="2000" dirty="0">
              <a:effectLst>
                <a:outerShdw blurRad="38100" dist="38100" dir="2700000" algn="tl">
                  <a:srgbClr val="000000">
                    <a:alpha val="43137"/>
                  </a:srgbClr>
                </a:outerShdw>
              </a:effectLst>
              <a:latin typeface="+mn-lt"/>
              <a:ea typeface="新細明體" charset="-120"/>
            </a:endParaRPr>
          </a:p>
          <a:p>
            <a:pPr marL="265113" indent="-265113">
              <a:lnSpc>
                <a:spcPct val="95000"/>
              </a:lnSpc>
              <a:spcBef>
                <a:spcPts val="200"/>
              </a:spcBef>
              <a:defRPr/>
            </a:pPr>
            <a:r>
              <a:rPr lang="en-US" altLang="zh-TW" sz="2000" dirty="0">
                <a:effectLst>
                  <a:outerShdw blurRad="38100" dist="38100" dir="2700000" algn="tl">
                    <a:srgbClr val="000000">
                      <a:alpha val="43137"/>
                    </a:srgbClr>
                  </a:outerShdw>
                </a:effectLst>
                <a:latin typeface="+mn-lt"/>
                <a:ea typeface="新細明體" charset="-120"/>
              </a:rPr>
              <a:t>※ For </a:t>
            </a:r>
            <a:r>
              <a:rPr lang="el-GR" altLang="zh-TW" sz="2000" i="1" dirty="0">
                <a:effectLst>
                  <a:outerShdw blurRad="38100" dist="38100" dir="2700000" algn="tl">
                    <a:srgbClr val="000000">
                      <a:alpha val="43137"/>
                    </a:srgbClr>
                  </a:outerShdw>
                </a:effectLst>
                <a:latin typeface="+mn-lt"/>
                <a:ea typeface="新細明體" charset="-120"/>
              </a:rPr>
              <a:t>ρ</a:t>
            </a:r>
            <a:r>
              <a:rPr lang="en-US" altLang="zh-TW" sz="2000" baseline="-25000" dirty="0">
                <a:effectLst>
                  <a:outerShdw blurRad="38100" dist="38100" dir="2700000" algn="tl">
                    <a:srgbClr val="000000">
                      <a:alpha val="43137"/>
                    </a:srgbClr>
                  </a:outerShdw>
                </a:effectLst>
                <a:latin typeface="+mn-lt"/>
                <a:ea typeface="新細明體" charset="-120"/>
              </a:rPr>
              <a:t>SB</a:t>
            </a:r>
            <a:r>
              <a:rPr lang="en-US" altLang="zh-TW" sz="2000" dirty="0">
                <a:effectLst>
                  <a:outerShdw blurRad="38100" dist="38100" dir="2700000" algn="tl">
                    <a:srgbClr val="000000">
                      <a:alpha val="43137"/>
                    </a:srgbClr>
                  </a:outerShdw>
                </a:effectLst>
                <a:latin typeface="+mn-lt"/>
                <a:ea typeface="新細明體" charset="-120"/>
              </a:rPr>
              <a:t> = </a:t>
            </a:r>
            <a:r>
              <a:rPr lang="en-US" altLang="zh-TW" sz="2000" dirty="0">
                <a:effectLst>
                  <a:outerShdw blurRad="38100" dist="38100" dir="2700000" algn="tl">
                    <a:srgbClr val="000000">
                      <a:alpha val="43137"/>
                    </a:srgbClr>
                  </a:outerShdw>
                </a:effectLst>
              </a:rPr>
              <a:t>–</a:t>
            </a:r>
            <a:r>
              <a:rPr lang="en-US" altLang="zh-TW" sz="2000" dirty="0">
                <a:effectLst>
                  <a:outerShdw blurRad="38100" dist="38100" dir="2700000" algn="tl">
                    <a:srgbClr val="000000">
                      <a:alpha val="43137"/>
                    </a:srgbClr>
                  </a:outerShdw>
                </a:effectLst>
                <a:latin typeface="+mn-lt"/>
                <a:ea typeface="新細明體" charset="-120"/>
              </a:rPr>
              <a:t>1, since the movements of </a:t>
            </a:r>
            <a:r>
              <a:rPr lang="en-US" altLang="zh-TW" sz="2000" i="1" dirty="0" err="1">
                <a:effectLst>
                  <a:outerShdw blurRad="38100" dist="38100" dir="2700000" algn="tl">
                    <a:srgbClr val="000000">
                      <a:alpha val="43137"/>
                    </a:srgbClr>
                  </a:outerShdw>
                </a:effectLst>
                <a:latin typeface="+mn-lt"/>
                <a:ea typeface="新細明體" charset="-120"/>
              </a:rPr>
              <a:t>r</a:t>
            </a:r>
            <a:r>
              <a:rPr lang="en-US" altLang="zh-TW" sz="2000" i="1" baseline="-25000" dirty="0" err="1">
                <a:effectLst>
                  <a:outerShdw blurRad="38100" dist="38100" dir="2700000" algn="tl">
                    <a:srgbClr val="000000">
                      <a:alpha val="43137"/>
                    </a:srgbClr>
                  </a:outerShdw>
                </a:effectLst>
                <a:latin typeface="+mn-lt"/>
                <a:ea typeface="新細明體" charset="-120"/>
              </a:rPr>
              <a:t>S</a:t>
            </a:r>
            <a:r>
              <a:rPr lang="en-US" altLang="zh-TW" sz="2000" dirty="0">
                <a:effectLst>
                  <a:outerShdw blurRad="38100" dist="38100" dir="2700000" algn="tl">
                    <a:srgbClr val="000000">
                      <a:alpha val="43137"/>
                    </a:srgbClr>
                  </a:outerShdw>
                </a:effectLst>
                <a:latin typeface="+mn-lt"/>
                <a:ea typeface="新細明體" charset="-120"/>
              </a:rPr>
              <a:t> and </a:t>
            </a:r>
            <a:r>
              <a:rPr lang="en-US" altLang="zh-TW" sz="2000" i="1" dirty="0" err="1">
                <a:effectLst>
                  <a:outerShdw blurRad="38100" dist="38100" dir="2700000" algn="tl">
                    <a:srgbClr val="000000">
                      <a:alpha val="43137"/>
                    </a:srgbClr>
                  </a:outerShdw>
                </a:effectLst>
                <a:latin typeface="+mn-lt"/>
                <a:ea typeface="新細明體" charset="-120"/>
              </a:rPr>
              <a:t>r</a:t>
            </a:r>
            <a:r>
              <a:rPr lang="en-US" altLang="zh-TW" sz="2000" i="1" baseline="-25000" dirty="0" err="1">
                <a:effectLst>
                  <a:outerShdw blurRad="38100" dist="38100" dir="2700000" algn="tl">
                    <a:srgbClr val="000000">
                      <a:alpha val="43137"/>
                    </a:srgbClr>
                  </a:outerShdw>
                </a:effectLst>
                <a:latin typeface="+mn-lt"/>
                <a:ea typeface="新細明體" charset="-120"/>
              </a:rPr>
              <a:t>B</a:t>
            </a:r>
            <a:r>
              <a:rPr lang="en-US" altLang="zh-TW" sz="2000" dirty="0">
                <a:effectLst>
                  <a:outerShdw blurRad="38100" dist="38100" dir="2700000" algn="tl">
                    <a:srgbClr val="000000">
                      <a:alpha val="43137"/>
                    </a:srgbClr>
                  </a:outerShdw>
                </a:effectLst>
                <a:latin typeface="+mn-lt"/>
                <a:ea typeface="新細明體" charset="-120"/>
              </a:rPr>
              <a:t> are always in opposite directions, one can construct a zero </a:t>
            </a:r>
            <a:r>
              <a:rPr lang="en-US" altLang="zh-TW" sz="2000" dirty="0" err="1">
                <a:effectLst>
                  <a:outerShdw blurRad="38100" dist="38100" dir="2700000" algn="tl">
                    <a:srgbClr val="000000">
                      <a:alpha val="43137"/>
                    </a:srgbClr>
                  </a:outerShdw>
                </a:effectLst>
                <a:latin typeface="+mn-lt"/>
                <a:ea typeface="新細明體" charset="-120"/>
              </a:rPr>
              <a:t>s.d.</a:t>
            </a:r>
            <a:r>
              <a:rPr lang="en-US" altLang="zh-TW" sz="2000" dirty="0">
                <a:effectLst>
                  <a:outerShdw blurRad="38100" dist="38100" dir="2700000" algn="tl">
                    <a:srgbClr val="000000">
                      <a:alpha val="43137"/>
                    </a:srgbClr>
                  </a:outerShdw>
                </a:effectLst>
                <a:latin typeface="+mn-lt"/>
                <a:ea typeface="新細明體" charset="-120"/>
              </a:rPr>
              <a:t> portfolio with a positive return</a:t>
            </a:r>
          </a:p>
          <a:p>
            <a:pPr marL="742950" marR="0" lvl="1" indent="-285750" algn="l" defTabSz="914400" rtl="0" eaLnBrk="1" fontAlgn="base" latinLnBrk="0" hangingPunct="1">
              <a:lnSpc>
                <a:spcPct val="97000"/>
              </a:lnSpc>
              <a:spcBef>
                <a:spcPts val="100"/>
              </a:spcBef>
              <a:spcAft>
                <a:spcPct val="0"/>
              </a:spcAft>
              <a:buClrTx/>
              <a:buSzTx/>
              <a:buFontTx/>
              <a:buChar char="–"/>
              <a:tabLst/>
              <a:defRPr/>
            </a:pPr>
            <a:r>
              <a:rPr lang="en-US" altLang="zh-TW" sz="2000" dirty="0">
                <a:effectLst>
                  <a:outerShdw blurRad="38100" dist="38100" dir="2700000" algn="tl">
                    <a:srgbClr val="000000">
                      <a:alpha val="43137"/>
                    </a:srgbClr>
                  </a:outerShdw>
                </a:effectLst>
                <a:latin typeface="+mn-lt"/>
                <a:ea typeface="新細明體" charset="-120"/>
              </a:rPr>
              <a:t>This positive return can be earned without uncertainty, so it should be comparable to the risk-free rate to exclude arbitrage opportunities</a:t>
            </a:r>
          </a:p>
        </p:txBody>
      </p:sp>
      <p:pic>
        <p:nvPicPr>
          <p:cNvPr id="491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2175" y="1219200"/>
            <a:ext cx="4227225" cy="328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066800" y="2895600"/>
            <a:ext cx="7315200" cy="1066800"/>
          </a:xfrm>
          <a:prstGeom prst="rect">
            <a:avLst/>
          </a:prstGeom>
          <a:noFill/>
          <a:ln w="9525">
            <a:noFill/>
            <a:miter lim="800000"/>
            <a:headEnd/>
            <a:tailEnd/>
          </a:ln>
        </p:spPr>
        <p:txBody>
          <a:bodyPr>
            <a:spAutoFit/>
          </a:bodyPr>
          <a:lstStyle/>
          <a:p>
            <a:pPr algn="ctr">
              <a:spcBef>
                <a:spcPct val="50000"/>
              </a:spcBef>
              <a:defRPr/>
            </a:pPr>
            <a:r>
              <a:rPr lang="en-US" altLang="zh-TW" sz="3200" b="1" dirty="0">
                <a:latin typeface="+mn-lt"/>
                <a:ea typeface="新細明體" charset="-120"/>
              </a:rPr>
              <a:t>6.1  DIVERSIFICATION AND PORTFOLIO RISK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685800" y="2819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dirty="0">
                <a:latin typeface="Arial" charset="0"/>
                <a:ea typeface="新細明體" charset="-120"/>
              </a:rPr>
              <a:t>6.3  THE OPTIMAL RISKY PORTFOLIO WITH A RISK-FREE ASSET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9050"/>
            <a:ext cx="9144000" cy="857250"/>
          </a:xfrm>
          <a:noFill/>
        </p:spPr>
        <p:txBody>
          <a:bodyPr lIns="90488" tIns="44450" rIns="90488" bIns="44450" anchor="b"/>
          <a:lstStyle/>
          <a:p>
            <a:pPr eaLnBrk="1" hangingPunct="1"/>
            <a:r>
              <a:rPr lang="en-US" altLang="zh-TW" sz="3900" dirty="0">
                <a:ea typeface="新細明體" charset="-120"/>
              </a:rPr>
              <a:t>Extension to Include the Risk-Free Asset</a:t>
            </a:r>
          </a:p>
        </p:txBody>
      </p:sp>
      <p:sp>
        <p:nvSpPr>
          <p:cNvPr id="30723" name="Rectangle 3"/>
          <p:cNvSpPr>
            <a:spLocks noGrp="1" noChangeArrowheads="1"/>
          </p:cNvSpPr>
          <p:nvPr>
            <p:ph type="body" sz="half" idx="1"/>
          </p:nvPr>
        </p:nvSpPr>
        <p:spPr>
          <a:xfrm>
            <a:off x="457200" y="914400"/>
            <a:ext cx="8229600" cy="1066800"/>
          </a:xfrm>
        </p:spPr>
        <p:txBody>
          <a:bodyPr lIns="90488" tIns="44450" rIns="90488" bIns="44450"/>
          <a:lstStyle/>
          <a:p>
            <a:pPr eaLnBrk="1" hangingPunct="1">
              <a:spcBef>
                <a:spcPts val="600"/>
              </a:spcBef>
              <a:defRPr/>
            </a:pPr>
            <a:r>
              <a:rPr lang="en-US" altLang="zh-TW" sz="3000" dirty="0">
                <a:ea typeface="新細明體" charset="-120"/>
              </a:rPr>
              <a:t>Combinations of any risky portfolio </a:t>
            </a:r>
            <a:r>
              <a:rPr lang="en-US" altLang="zh-TW" sz="3000" i="1" dirty="0">
                <a:ea typeface="新細明體" charset="-120"/>
              </a:rPr>
              <a:t>P</a:t>
            </a:r>
            <a:r>
              <a:rPr lang="en-US" altLang="zh-TW" sz="3000" dirty="0">
                <a:ea typeface="新細明體" charset="-120"/>
              </a:rPr>
              <a:t> and the risk-free asset are in a linear relation on the </a:t>
            </a:r>
            <a:r>
              <a:rPr lang="en-US" altLang="zh-TW" sz="3000" i="1" dirty="0">
                <a:ea typeface="新細明體" charset="-120"/>
              </a:rPr>
              <a:t>E</a:t>
            </a:r>
            <a:r>
              <a:rPr lang="en-US" altLang="zh-TW" sz="3000" dirty="0">
                <a:ea typeface="新細明體" charset="-120"/>
              </a:rPr>
              <a:t>(</a:t>
            </a:r>
            <a:r>
              <a:rPr lang="en-US" altLang="zh-TW" sz="3000" i="1" dirty="0">
                <a:ea typeface="新細明體" charset="-120"/>
              </a:rPr>
              <a:t>r</a:t>
            </a:r>
            <a:r>
              <a:rPr lang="en-US" altLang="zh-TW" sz="3000" dirty="0">
                <a:ea typeface="新細明體" charset="-120"/>
              </a:rPr>
              <a:t>)-</a:t>
            </a:r>
            <a:r>
              <a:rPr lang="el-GR" altLang="zh-TW" sz="3000" i="1" dirty="0">
                <a:ea typeface="新細明體" charset="-120"/>
              </a:rPr>
              <a:t>σ</a:t>
            </a:r>
            <a:r>
              <a:rPr lang="en-US" altLang="zh-TW" sz="3000" dirty="0">
                <a:ea typeface="新細明體" charset="-120"/>
              </a:rPr>
              <a:t> plane:</a:t>
            </a:r>
          </a:p>
        </p:txBody>
      </p:sp>
      <p:graphicFrame>
        <p:nvGraphicFramePr>
          <p:cNvPr id="10242" name="Object 11"/>
          <p:cNvGraphicFramePr>
            <a:graphicFrameLocks noChangeAspect="1"/>
          </p:cNvGraphicFramePr>
          <p:nvPr>
            <p:extLst>
              <p:ext uri="{D42A27DB-BD31-4B8C-83A1-F6EECF244321}">
                <p14:modId xmlns:p14="http://schemas.microsoft.com/office/powerpoint/2010/main" val="1506927740"/>
              </p:ext>
            </p:extLst>
          </p:nvPr>
        </p:nvGraphicFramePr>
        <p:xfrm>
          <a:off x="560388" y="2443163"/>
          <a:ext cx="8250237" cy="4351337"/>
        </p:xfrm>
        <a:graphic>
          <a:graphicData uri="http://schemas.openxmlformats.org/presentationml/2006/ole">
            <mc:AlternateContent xmlns:mc="http://schemas.openxmlformats.org/markup-compatibility/2006">
              <mc:Choice xmlns:v="urn:schemas-microsoft-com:vml" Requires="v">
                <p:oleObj spid="_x0000_s10674" name="Equation" r:id="rId4" imgW="4356000" imgH="2286000" progId="Equation.DSMT4">
                  <p:embed/>
                </p:oleObj>
              </mc:Choice>
              <mc:Fallback>
                <p:oleObj name="Equation" r:id="rId4" imgW="4356000" imgH="2286000" progId="Equation.DSMT4">
                  <p:embed/>
                  <p:pic>
                    <p:nvPicPr>
                      <p:cNvPr id="0" name="Object 11"/>
                      <p:cNvPicPr>
                        <a:picLocks noChangeAspect="1" noChangeArrowheads="1"/>
                      </p:cNvPicPr>
                      <p:nvPr/>
                    </p:nvPicPr>
                    <p:blipFill>
                      <a:blip r:embed="rId5"/>
                      <a:srcRect/>
                      <a:stretch>
                        <a:fillRect/>
                      </a:stretch>
                    </p:blipFill>
                    <p:spPr bwMode="auto">
                      <a:xfrm>
                        <a:off x="560388" y="2443163"/>
                        <a:ext cx="8250237" cy="43513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19050"/>
            <a:ext cx="9144000" cy="933450"/>
          </a:xfrm>
          <a:noFill/>
        </p:spPr>
        <p:txBody>
          <a:bodyPr lIns="90488" tIns="44450" rIns="90488" bIns="44450" anchor="b"/>
          <a:lstStyle/>
          <a:p>
            <a:pPr eaLnBrk="1" hangingPunct="1"/>
            <a:r>
              <a:rPr lang="en-US" altLang="zh-TW" sz="3900" dirty="0">
                <a:ea typeface="新細明體" charset="-120"/>
              </a:rPr>
              <a:t>Extension to Include the Risk-Free Asset</a:t>
            </a:r>
          </a:p>
        </p:txBody>
      </p:sp>
      <p:sp>
        <p:nvSpPr>
          <p:cNvPr id="30723" name="Rectangle 3"/>
          <p:cNvSpPr>
            <a:spLocks noGrp="1" noChangeArrowheads="1"/>
          </p:cNvSpPr>
          <p:nvPr>
            <p:ph type="body" sz="half" idx="1"/>
          </p:nvPr>
        </p:nvSpPr>
        <p:spPr>
          <a:xfrm>
            <a:off x="304800" y="1143000"/>
            <a:ext cx="8610600" cy="5334000"/>
          </a:xfrm>
        </p:spPr>
        <p:txBody>
          <a:bodyPr lIns="90488" tIns="44450" rIns="90488" bIns="44450"/>
          <a:lstStyle/>
          <a:p>
            <a:pPr eaLnBrk="1" hangingPunct="1">
              <a:spcBef>
                <a:spcPts val="600"/>
              </a:spcBef>
              <a:defRPr/>
            </a:pPr>
            <a:r>
              <a:rPr lang="en-US" altLang="zh-TW" sz="3000" dirty="0">
                <a:ea typeface="新細明體" charset="-120"/>
              </a:rPr>
              <a:t>Combinations with different weights form a capital allocation line (CAL)</a:t>
            </a:r>
          </a:p>
          <a:p>
            <a:pPr lvl="1" eaLnBrk="1" hangingPunct="1">
              <a:spcBef>
                <a:spcPts val="600"/>
              </a:spcBef>
              <a:defRPr/>
            </a:pPr>
            <a:r>
              <a:rPr lang="en-US" altLang="zh-TW" sz="2600" dirty="0">
                <a:ea typeface="新細明體" charset="-120"/>
              </a:rPr>
              <a:t>According the derivation on the previous slide, the reward-to-volatility ratio of any combined portfolio is the slope of the CAL, i.e.,</a:t>
            </a:r>
          </a:p>
          <a:p>
            <a:pPr lvl="1" eaLnBrk="1" hangingPunct="1">
              <a:spcBef>
                <a:spcPts val="600"/>
              </a:spcBef>
              <a:defRPr/>
            </a:pPr>
            <a:endParaRPr lang="en-US" altLang="zh-TW" sz="2600" dirty="0">
              <a:ea typeface="新細明體" charset="-120"/>
            </a:endParaRPr>
          </a:p>
          <a:p>
            <a:pPr lvl="1" eaLnBrk="1" hangingPunct="1">
              <a:spcBef>
                <a:spcPts val="600"/>
              </a:spcBef>
              <a:defRPr/>
            </a:pPr>
            <a:endParaRPr lang="en-US" altLang="zh-TW" sz="2600" dirty="0">
              <a:ea typeface="新細明體" charset="-120"/>
            </a:endParaRPr>
          </a:p>
          <a:p>
            <a:pPr lvl="1" eaLnBrk="1" hangingPunct="1">
              <a:spcBef>
                <a:spcPts val="600"/>
              </a:spcBef>
              <a:defRPr/>
            </a:pPr>
            <a:endParaRPr lang="en-US" altLang="zh-TW" sz="2600" dirty="0">
              <a:ea typeface="新細明體" charset="-120"/>
            </a:endParaRPr>
          </a:p>
          <a:p>
            <a:pPr lvl="1" eaLnBrk="1" hangingPunct="1">
              <a:spcBef>
                <a:spcPts val="600"/>
              </a:spcBef>
              <a:defRPr/>
            </a:pPr>
            <a:r>
              <a:rPr lang="en-US" altLang="zh-TW" sz="2600" dirty="0">
                <a:ea typeface="新細明體" charset="-120"/>
              </a:rPr>
              <a:t>Recall that a numerical example of the above result is illustrated on Slide 5-46</a:t>
            </a:r>
          </a:p>
          <a:p>
            <a:pPr marL="0" indent="0" eaLnBrk="1" hangingPunct="1">
              <a:spcBef>
                <a:spcPts val="600"/>
              </a:spcBef>
              <a:buNone/>
              <a:defRPr/>
            </a:pPr>
            <a:endParaRPr lang="en-US" altLang="zh-TW" sz="3000" dirty="0">
              <a:ea typeface="新細明體" charset="-120"/>
            </a:endParaRPr>
          </a:p>
        </p:txBody>
      </p:sp>
      <p:graphicFrame>
        <p:nvGraphicFramePr>
          <p:cNvPr id="11266" name="Object 11"/>
          <p:cNvGraphicFramePr>
            <a:graphicFrameLocks noChangeAspect="1"/>
          </p:cNvGraphicFramePr>
          <p:nvPr>
            <p:extLst>
              <p:ext uri="{D42A27DB-BD31-4B8C-83A1-F6EECF244321}">
                <p14:modId xmlns:p14="http://schemas.microsoft.com/office/powerpoint/2010/main" val="3716145837"/>
              </p:ext>
            </p:extLst>
          </p:nvPr>
        </p:nvGraphicFramePr>
        <p:xfrm>
          <a:off x="1219200" y="3581400"/>
          <a:ext cx="7340400" cy="914400"/>
        </p:xfrm>
        <a:graphic>
          <a:graphicData uri="http://schemas.openxmlformats.org/presentationml/2006/ole">
            <mc:AlternateContent xmlns:mc="http://schemas.openxmlformats.org/markup-compatibility/2006">
              <mc:Choice xmlns:v="urn:schemas-microsoft-com:vml" Requires="v">
                <p:oleObj spid="_x0000_s11697" name="Equation" r:id="rId4" imgW="3670200" imgH="457200" progId="Equation.DSMT4">
                  <p:embed/>
                </p:oleObj>
              </mc:Choice>
              <mc:Fallback>
                <p:oleObj name="Equation" r:id="rId4" imgW="3670200" imgH="4572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581400"/>
                        <a:ext cx="7340400" cy="91440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143000"/>
          </a:xfrm>
          <a:noFill/>
        </p:spPr>
        <p:txBody>
          <a:bodyPr/>
          <a:lstStyle/>
          <a:p>
            <a:pPr eaLnBrk="1" hangingPunct="1"/>
            <a:r>
              <a:rPr lang="en-US" altLang="zh-TW" sz="3400" dirty="0">
                <a:ea typeface="新細明體" charset="-120"/>
              </a:rPr>
              <a:t>Investment Opportunity Set Using Portfolio MVP or </a:t>
            </a:r>
            <a:r>
              <a:rPr lang="en-US" altLang="zh-TW" sz="3400" i="1" dirty="0">
                <a:ea typeface="新細明體" charset="-120"/>
              </a:rPr>
              <a:t>A</a:t>
            </a:r>
            <a:r>
              <a:rPr lang="en-US" altLang="zh-TW" sz="3400" dirty="0">
                <a:ea typeface="新細明體" charset="-120"/>
              </a:rPr>
              <a:t> and the Risk-Free Asset</a:t>
            </a:r>
          </a:p>
        </p:txBody>
      </p:sp>
      <p:sp>
        <p:nvSpPr>
          <p:cNvPr id="4" name="Rectangle 3"/>
          <p:cNvSpPr txBox="1">
            <a:spLocks noChangeArrowheads="1"/>
          </p:cNvSpPr>
          <p:nvPr/>
        </p:nvSpPr>
        <p:spPr bwMode="auto">
          <a:xfrm>
            <a:off x="304800" y="1143000"/>
            <a:ext cx="8686800" cy="4835525"/>
          </a:xfrm>
          <a:prstGeom prst="rect">
            <a:avLst/>
          </a:prstGeom>
          <a:noFill/>
          <a:ln w="9525">
            <a:noFill/>
            <a:miter lim="800000"/>
            <a:headEnd/>
            <a:tailEnd/>
          </a:ln>
          <a:effectLst/>
        </p:spPr>
        <p:txBody>
          <a:bodyPr lIns="90488" tIns="44450" rIns="90488" bIns="44450"/>
          <a:lstStyle/>
          <a:p>
            <a:pPr marL="342900" indent="-342900" eaLnBrk="1" hangingPunct="1">
              <a:lnSpc>
                <a:spcPct val="97000"/>
              </a:lnSpc>
              <a:spcBef>
                <a:spcPts val="100"/>
              </a:spcBef>
              <a:buClr>
                <a:schemeClr val="hlink"/>
              </a:buClr>
              <a:buSzPct val="90000"/>
              <a:buFont typeface="Wingdings" pitchFamily="2" charset="2"/>
              <a:buBlip>
                <a:blip r:embed="rId3"/>
              </a:buBlip>
              <a:defRPr/>
            </a:pPr>
            <a:r>
              <a:rPr lang="en-US" altLang="zh-TW" sz="3000" kern="0" dirty="0">
                <a:effectLst>
                  <a:outerShdw blurRad="38100" dist="38100" dir="2700000" algn="tl">
                    <a:srgbClr val="000000"/>
                  </a:outerShdw>
                </a:effectLst>
                <a:latin typeface="+mn-lt"/>
                <a:ea typeface="新細明體" charset="-120"/>
              </a:rPr>
              <a:t>Consider the combination of any efficient portfolio above the MVP and </a:t>
            </a:r>
            <a:r>
              <a:rPr lang="en-US" altLang="zh-TW" sz="3000" i="1" kern="0" dirty="0" err="1">
                <a:effectLst>
                  <a:outerShdw blurRad="38100" dist="38100" dir="2700000" algn="tl">
                    <a:srgbClr val="000000"/>
                  </a:outerShdw>
                </a:effectLst>
                <a:latin typeface="+mn-lt"/>
                <a:ea typeface="新細明體" charset="-120"/>
              </a:rPr>
              <a:t>r</a:t>
            </a:r>
            <a:r>
              <a:rPr lang="en-US" altLang="zh-TW" sz="3000" i="1" kern="0" baseline="-25000" dirty="0" err="1">
                <a:effectLst>
                  <a:outerShdw blurRad="38100" dist="38100" dir="2700000" algn="tl">
                    <a:srgbClr val="000000"/>
                  </a:outerShdw>
                </a:effectLst>
                <a:latin typeface="+mn-lt"/>
                <a:ea typeface="新細明體" charset="-120"/>
              </a:rPr>
              <a:t>f</a:t>
            </a:r>
            <a:r>
              <a:rPr lang="en-US" altLang="zh-TW" sz="3000" kern="0" dirty="0">
                <a:effectLst>
                  <a:outerShdw blurRad="38100" dist="38100" dir="2700000" algn="tl">
                    <a:srgbClr val="000000"/>
                  </a:outerShdw>
                </a:effectLst>
                <a:latin typeface="+mn-lt"/>
                <a:ea typeface="新細明體" charset="-120"/>
              </a:rPr>
              <a:t> = 3%</a:t>
            </a:r>
          </a:p>
          <a:p>
            <a:pPr marL="742950" lvl="1" indent="-285750" eaLnBrk="1" hangingPunct="1">
              <a:spcBef>
                <a:spcPts val="300"/>
              </a:spcBef>
              <a:buFontTx/>
              <a:buChar char="–"/>
              <a:defRPr/>
            </a:pPr>
            <a:r>
              <a:rPr lang="en-US" altLang="zh-TW" sz="2600" kern="0" dirty="0">
                <a:effectLst>
                  <a:outerShdw blurRad="38100" dist="38100" dir="2700000" algn="tl">
                    <a:srgbClr val="000000"/>
                  </a:outerShdw>
                </a:effectLst>
                <a:latin typeface="+mn-lt"/>
                <a:ea typeface="新細明體" charset="-120"/>
              </a:rPr>
              <a:t>It is obvious that the reward-to-volatility ratio of portfolio </a:t>
            </a:r>
            <a:r>
              <a:rPr lang="en-US" altLang="zh-TW" sz="2600" i="1" kern="0" dirty="0">
                <a:effectLst>
                  <a:outerShdw blurRad="38100" dist="38100" dir="2700000" algn="tl">
                    <a:srgbClr val="000000"/>
                  </a:outerShdw>
                </a:effectLst>
                <a:latin typeface="+mn-lt"/>
                <a:ea typeface="新細明體" charset="-120"/>
              </a:rPr>
              <a:t>A</a:t>
            </a:r>
            <a:r>
              <a:rPr lang="en-US" altLang="zh-TW" sz="2600" kern="0" dirty="0">
                <a:effectLst>
                  <a:outerShdw blurRad="38100" dist="38100" dir="2700000" algn="tl">
                    <a:srgbClr val="000000"/>
                  </a:outerShdw>
                </a:effectLst>
                <a:latin typeface="+mn-lt"/>
                <a:ea typeface="新細明體" charset="-120"/>
              </a:rPr>
              <a:t> is higher than that of MVP</a:t>
            </a:r>
          </a:p>
          <a:p>
            <a:pPr marL="742950" lvl="1" indent="-285750" eaLnBrk="1" hangingPunct="1">
              <a:spcBef>
                <a:spcPts val="300"/>
              </a:spcBef>
              <a:buFontTx/>
              <a:buChar char="–"/>
              <a:defRPr/>
            </a:pPr>
            <a:r>
              <a:rPr lang="en-US" altLang="zh-TW" sz="2600" kern="0" dirty="0">
                <a:effectLst>
                  <a:outerShdw blurRad="38100" dist="38100" dir="2700000" algn="tl">
                    <a:srgbClr val="000000"/>
                  </a:outerShdw>
                </a:effectLst>
                <a:latin typeface="+mn-lt"/>
                <a:ea typeface="新細明體" charset="-120"/>
              </a:rPr>
              <a:t>Mean-variance criterion also suggests that portfolios on CAL</a:t>
            </a:r>
            <a:r>
              <a:rPr lang="en-US" altLang="zh-TW" sz="2600" i="1" kern="0" baseline="-25000" dirty="0">
                <a:effectLst>
                  <a:outerShdw blurRad="38100" dist="38100" dir="2700000" algn="tl">
                    <a:srgbClr val="000000"/>
                  </a:outerShdw>
                </a:effectLst>
                <a:latin typeface="+mn-lt"/>
                <a:ea typeface="新細明體" charset="-120"/>
              </a:rPr>
              <a:t>A</a:t>
            </a:r>
            <a:r>
              <a:rPr lang="en-US" altLang="zh-TW" sz="2600" kern="0" dirty="0">
                <a:effectLst>
                  <a:outerShdw blurRad="38100" dist="38100" dir="2700000" algn="tl">
                    <a:srgbClr val="000000"/>
                  </a:outerShdw>
                </a:effectLst>
                <a:latin typeface="+mn-lt"/>
                <a:ea typeface="新細明體" charset="-120"/>
              </a:rPr>
              <a:t> is more preferred than those on CAL</a:t>
            </a:r>
            <a:r>
              <a:rPr lang="en-US" altLang="zh-TW" sz="2600" kern="0" baseline="-25000" dirty="0">
                <a:effectLst>
                  <a:outerShdw blurRad="38100" dist="38100" dir="2700000" algn="tl">
                    <a:srgbClr val="000000"/>
                  </a:outerShdw>
                </a:effectLst>
                <a:latin typeface="+mn-lt"/>
                <a:ea typeface="新細明體" charset="-120"/>
              </a:rPr>
              <a:t>MIN</a:t>
            </a:r>
          </a:p>
        </p:txBody>
      </p:sp>
      <p:pic>
        <p:nvPicPr>
          <p:cNvPr id="5" name="Picture 2"/>
          <p:cNvPicPr>
            <a:picLocks noChangeAspect="1" noChangeArrowheads="1"/>
          </p:cNvPicPr>
          <p:nvPr/>
        </p:nvPicPr>
        <p:blipFill>
          <a:blip r:embed="rId4"/>
          <a:srcRect/>
          <a:stretch>
            <a:fillRect/>
          </a:stretch>
        </p:blipFill>
        <p:spPr bwMode="auto">
          <a:xfrm>
            <a:off x="1874520" y="3810000"/>
            <a:ext cx="4983480" cy="293751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04800" y="1295400"/>
            <a:ext cx="8610600" cy="1981200"/>
          </a:xfrm>
          <a:prstGeom prst="rect">
            <a:avLst/>
          </a:prstGeom>
          <a:noFill/>
          <a:ln w="9525">
            <a:noFill/>
            <a:miter lim="800000"/>
            <a:headEnd/>
            <a:tailEnd/>
          </a:ln>
          <a:effectLst/>
        </p:spPr>
        <p:txBody>
          <a:bodyPr lIns="90488" tIns="44450" rIns="90488" bIns="44450"/>
          <a:lstStyle/>
          <a:p>
            <a:pPr marL="342900" indent="-342900" eaLnBrk="1" hangingPunct="1">
              <a:lnSpc>
                <a:spcPct val="95000"/>
              </a:lnSpc>
              <a:spcBef>
                <a:spcPts val="300"/>
              </a:spcBef>
              <a:buClr>
                <a:schemeClr val="hlink"/>
              </a:buClr>
              <a:buSzPct val="90000"/>
              <a:buFont typeface="Wingdings" pitchFamily="2" charset="2"/>
              <a:buBlip>
                <a:blip r:embed="rId3"/>
              </a:buBlip>
              <a:defRPr/>
            </a:pPr>
            <a:r>
              <a:rPr lang="en-US" altLang="zh-TW" sz="3000" kern="0" dirty="0">
                <a:effectLst>
                  <a:outerShdw blurRad="38100" dist="38100" dir="2700000" algn="tl">
                    <a:srgbClr val="000000"/>
                  </a:outerShdw>
                </a:effectLst>
                <a:latin typeface="+mn-lt"/>
                <a:ea typeface="新細明體" charset="-120"/>
              </a:rPr>
              <a:t>We can continue to choose the CAL upward until it reaches the ultimate point of tangency with the investment opportunity set, i.e., finding the tangent portfolio </a:t>
            </a:r>
            <a:r>
              <a:rPr lang="en-US" altLang="zh-TW" sz="3000" i="1" kern="0" dirty="0">
                <a:effectLst>
                  <a:outerShdw blurRad="38100" dist="38100" dir="2700000" algn="tl">
                    <a:srgbClr val="000000"/>
                  </a:outerShdw>
                </a:effectLst>
                <a:latin typeface="+mn-lt"/>
                <a:ea typeface="新細明體" charset="-120"/>
              </a:rPr>
              <a:t>O </a:t>
            </a:r>
            <a:r>
              <a:rPr lang="en-US" altLang="zh-TW" sz="3000" kern="0" dirty="0">
                <a:effectLst>
                  <a:outerShdw blurRad="38100" dist="38100" dir="2700000" algn="tl">
                    <a:srgbClr val="000000"/>
                  </a:outerShdw>
                </a:effectLst>
                <a:latin typeface="+mn-lt"/>
                <a:ea typeface="新細明體" charset="-120"/>
              </a:rPr>
              <a:t>as follows</a:t>
            </a:r>
          </a:p>
        </p:txBody>
      </p:sp>
      <p:sp>
        <p:nvSpPr>
          <p:cNvPr id="47107" name="Rectangle 2"/>
          <p:cNvSpPr>
            <a:spLocks noGrp="1" noChangeArrowheads="1"/>
          </p:cNvSpPr>
          <p:nvPr>
            <p:ph type="title"/>
          </p:nvPr>
        </p:nvSpPr>
        <p:spPr>
          <a:xfrm>
            <a:off x="0" y="381000"/>
            <a:ext cx="9144000" cy="838200"/>
          </a:xfrm>
        </p:spPr>
        <p:txBody>
          <a:bodyPr lIns="90488" tIns="44450" rIns="90488" bIns="44450" anchor="b"/>
          <a:lstStyle/>
          <a:p>
            <a:pPr eaLnBrk="1" hangingPunct="1">
              <a:defRPr/>
            </a:pPr>
            <a:r>
              <a:rPr lang="en-US" altLang="zh-TW" sz="3600" dirty="0">
                <a:effectLst>
                  <a:outerShdw blurRad="38100" dist="38100" dir="2700000" algn="tl">
                    <a:srgbClr val="000000"/>
                  </a:outerShdw>
                </a:effectLst>
                <a:ea typeface="新細明體" charset="-120"/>
              </a:rPr>
              <a:t>Figure 6.6 </a:t>
            </a:r>
            <a:r>
              <a:rPr lang="en-US" altLang="zh-TW" sz="3600" dirty="0">
                <a:ea typeface="新細明體" charset="-120"/>
              </a:rPr>
              <a:t>Dominant CAL associated with the Risk-Free rate</a:t>
            </a:r>
          </a:p>
        </p:txBody>
      </p:sp>
      <p:pic>
        <p:nvPicPr>
          <p:cNvPr id="6" name="Picture 2"/>
          <p:cNvPicPr>
            <a:picLocks noChangeAspect="1" noChangeArrowheads="1"/>
          </p:cNvPicPr>
          <p:nvPr/>
        </p:nvPicPr>
        <p:blipFill>
          <a:blip r:embed="rId4"/>
          <a:srcRect/>
          <a:stretch>
            <a:fillRect/>
          </a:stretch>
        </p:blipFill>
        <p:spPr bwMode="auto">
          <a:xfrm>
            <a:off x="1878330" y="3148012"/>
            <a:ext cx="5360670" cy="3633788"/>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09600" y="1066800"/>
            <a:ext cx="8153400" cy="5638800"/>
          </a:xfrm>
          <a:prstGeom prst="rect">
            <a:avLst/>
          </a:prstGeom>
          <a:noFill/>
          <a:ln w="9525">
            <a:noFill/>
            <a:miter lim="800000"/>
            <a:headEnd/>
            <a:tailEnd/>
          </a:ln>
          <a:effectLst/>
        </p:spPr>
        <p:txBody>
          <a:bodyPr lIns="90488" tIns="44450" rIns="90488" bIns="44450"/>
          <a:lstStyle/>
          <a:p>
            <a:pPr marL="342900" indent="-342900" eaLnBrk="1" hangingPunct="1">
              <a:spcBef>
                <a:spcPts val="300"/>
              </a:spcBef>
              <a:buClr>
                <a:schemeClr val="hlink"/>
              </a:buClr>
              <a:buSzPct val="90000"/>
              <a:buFontTx/>
              <a:buBlip>
                <a:blip r:embed="rId4"/>
              </a:buBlip>
              <a:defRPr/>
            </a:pPr>
            <a:r>
              <a:rPr lang="en-US" altLang="zh-TW" sz="3000" kern="0" dirty="0">
                <a:effectLst>
                  <a:outerShdw blurRad="38100" dist="38100" dir="2700000" algn="tl">
                    <a:srgbClr val="000000"/>
                  </a:outerShdw>
                </a:effectLst>
                <a:latin typeface="+mn-lt"/>
                <a:ea typeface="新細明體" charset="-120"/>
              </a:rPr>
              <a:t>CAL</a:t>
            </a:r>
            <a:r>
              <a:rPr lang="en-US" altLang="zh-TW" sz="3000" i="1" kern="0" baseline="-25000" dirty="0">
                <a:effectLst>
                  <a:outerShdw blurRad="38100" dist="38100" dir="2700000" algn="tl">
                    <a:srgbClr val="000000"/>
                  </a:outerShdw>
                </a:effectLst>
                <a:latin typeface="+mn-lt"/>
                <a:ea typeface="新細明體" charset="-120"/>
              </a:rPr>
              <a:t>O</a:t>
            </a:r>
            <a:r>
              <a:rPr lang="en-US" altLang="zh-TW" sz="3000" kern="0" dirty="0">
                <a:effectLst>
                  <a:outerShdw blurRad="38100" dist="38100" dir="2700000" algn="tl">
                    <a:srgbClr val="000000"/>
                  </a:outerShdw>
                </a:effectLst>
                <a:latin typeface="+mn-lt"/>
                <a:ea typeface="新細明體" charset="-120"/>
              </a:rPr>
              <a:t> dominates other CALs and all portfolios in the investment opportunity set: it has the best risk/return or the largest slope</a:t>
            </a:r>
          </a:p>
          <a:p>
            <a:pPr marL="342900" indent="-342900" eaLnBrk="1" hangingPunct="1">
              <a:spcBef>
                <a:spcPts val="300"/>
              </a:spcBef>
              <a:buClr>
                <a:schemeClr val="hlink"/>
              </a:buClr>
              <a:buSzPct val="90000"/>
              <a:buFont typeface="Wingdings" pitchFamily="2" charset="2"/>
              <a:buBlip>
                <a:blip r:embed="rId4"/>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spcBef>
                <a:spcPts val="300"/>
              </a:spcBef>
              <a:buClr>
                <a:schemeClr val="hlink"/>
              </a:buClr>
              <a:buSzPct val="90000"/>
              <a:buFont typeface="Wingdings" pitchFamily="2" charset="2"/>
              <a:buBlip>
                <a:blip r:embed="rId4"/>
              </a:buBlip>
              <a:defRPr/>
            </a:pPr>
            <a:endParaRPr lang="en-US" altLang="zh-TW" sz="3000" kern="0" dirty="0">
              <a:effectLst>
                <a:outerShdw blurRad="38100" dist="38100" dir="2700000" algn="tl">
                  <a:srgbClr val="000000"/>
                </a:outerShdw>
              </a:effectLst>
              <a:latin typeface="+mn-lt"/>
              <a:ea typeface="新細明體" charset="-120"/>
            </a:endParaRPr>
          </a:p>
          <a:p>
            <a:pPr marL="742950" lvl="1" indent="-285750" eaLnBrk="1" hangingPunct="1">
              <a:spcBef>
                <a:spcPts val="300"/>
              </a:spcBef>
              <a:buFontTx/>
              <a:buChar char="–"/>
              <a:defRPr/>
            </a:pPr>
            <a:r>
              <a:rPr lang="en-US" altLang="zh-TW" sz="2600" kern="0" dirty="0">
                <a:solidFill>
                  <a:srgbClr val="FFFFFF"/>
                </a:solidFill>
                <a:effectLst>
                  <a:outerShdw blurRad="38100" dist="38100" dir="2700000" algn="tl">
                    <a:srgbClr val="000000"/>
                  </a:outerShdw>
                </a:effectLst>
                <a:latin typeface="Arial"/>
                <a:ea typeface="新細明體" charset="-120"/>
              </a:rPr>
              <a:t>Note that the mean-variance criterion also suggests the same conclusion</a:t>
            </a:r>
            <a:endParaRPr lang="en-US" altLang="zh-TW" sz="2600" kern="0" baseline="-25000" dirty="0">
              <a:solidFill>
                <a:srgbClr val="FFFFFF"/>
              </a:solidFill>
              <a:effectLst>
                <a:outerShdw blurRad="38100" dist="38100" dir="2700000" algn="tl">
                  <a:srgbClr val="000000"/>
                </a:outerShdw>
              </a:effectLst>
              <a:latin typeface="Arial"/>
              <a:ea typeface="新細明體" charset="-120"/>
            </a:endParaRPr>
          </a:p>
          <a:p>
            <a:pPr marL="342900" indent="-342900" eaLnBrk="1" hangingPunct="1">
              <a:spcBef>
                <a:spcPts val="300"/>
              </a:spcBef>
              <a:buClr>
                <a:schemeClr val="hlink"/>
              </a:buClr>
              <a:buSzPct val="90000"/>
              <a:buFont typeface="Wingdings" pitchFamily="2" charset="2"/>
              <a:buBlip>
                <a:blip r:embed="rId4"/>
              </a:buBlip>
              <a:defRPr/>
            </a:pPr>
            <a:r>
              <a:rPr lang="en-US" altLang="zh-TW" sz="3000" kern="0" dirty="0">
                <a:effectLst>
                  <a:outerShdw blurRad="38100" dist="38100" dir="2700000" algn="tl">
                    <a:srgbClr val="000000"/>
                  </a:outerShdw>
                </a:effectLst>
                <a:latin typeface="+mn-lt"/>
                <a:ea typeface="新細明體" charset="-120"/>
              </a:rPr>
              <a:t>The tangent portfolio </a:t>
            </a:r>
            <a:r>
              <a:rPr lang="en-US" altLang="zh-TW" sz="3000" i="1" kern="0" dirty="0">
                <a:effectLst>
                  <a:outerShdw blurRad="38100" dist="38100" dir="2700000" algn="tl">
                    <a:srgbClr val="000000"/>
                  </a:outerShdw>
                </a:effectLst>
                <a:latin typeface="+mn-lt"/>
                <a:ea typeface="新細明體" charset="-120"/>
              </a:rPr>
              <a:t>O</a:t>
            </a:r>
            <a:r>
              <a:rPr lang="en-US" altLang="zh-TW" sz="3000" kern="0" dirty="0">
                <a:effectLst>
                  <a:outerShdw blurRad="38100" dist="38100" dir="2700000" algn="tl">
                    <a:srgbClr val="000000"/>
                  </a:outerShdw>
                </a:effectLst>
                <a:latin typeface="+mn-lt"/>
                <a:ea typeface="新細明體" charset="-120"/>
              </a:rPr>
              <a:t> is the </a:t>
            </a:r>
            <a:r>
              <a:rPr lang="en-US" altLang="zh-TW" sz="3000" b="1" i="1" kern="0" dirty="0">
                <a:effectLst>
                  <a:outerShdw blurRad="38100" dist="38100" dir="2700000" algn="tl">
                    <a:srgbClr val="000000"/>
                  </a:outerShdw>
                </a:effectLst>
                <a:latin typeface="+mn-lt"/>
                <a:ea typeface="新細明體" charset="-120"/>
              </a:rPr>
              <a:t>optimal risky portfolio</a:t>
            </a:r>
            <a:r>
              <a:rPr lang="en-US" altLang="zh-TW" sz="3000" kern="0" dirty="0">
                <a:effectLst>
                  <a:outerShdw blurRad="38100" dist="38100" dir="2700000" algn="tl">
                    <a:srgbClr val="000000"/>
                  </a:outerShdw>
                </a:effectLst>
                <a:latin typeface="+mn-lt"/>
                <a:ea typeface="新細明體" charset="-120"/>
              </a:rPr>
              <a:t> conditional on a given risk-free rate</a:t>
            </a:r>
          </a:p>
          <a:p>
            <a:pPr marL="742950" lvl="1" indent="-285750" eaLnBrk="1" hangingPunct="1">
              <a:lnSpc>
                <a:spcPct val="97000"/>
              </a:lnSpc>
              <a:spcBef>
                <a:spcPts val="100"/>
              </a:spcBef>
              <a:buFontTx/>
              <a:buChar char="–"/>
              <a:defRPr/>
            </a:pPr>
            <a:r>
              <a:rPr lang="en-US" altLang="zh-TW" sz="2600" kern="0" dirty="0">
                <a:effectLst>
                  <a:outerShdw blurRad="38100" dist="38100" dir="2700000" algn="tl">
                    <a:srgbClr val="000000"/>
                  </a:outerShdw>
                </a:effectLst>
                <a:latin typeface="+mn-lt"/>
                <a:ea typeface="新細明體" charset="-120"/>
              </a:rPr>
              <a:t>Given a different risk-free rate, one can find a different portfolio </a:t>
            </a:r>
            <a:r>
              <a:rPr lang="en-US" altLang="zh-TW" sz="2600" i="1" kern="0" dirty="0">
                <a:effectLst>
                  <a:outerShdw blurRad="38100" dist="38100" dir="2700000" algn="tl">
                    <a:srgbClr val="000000"/>
                  </a:outerShdw>
                </a:effectLst>
                <a:latin typeface="+mn-lt"/>
                <a:ea typeface="新細明體" charset="-120"/>
              </a:rPr>
              <a:t>O</a:t>
            </a:r>
            <a:r>
              <a:rPr lang="en-US" altLang="zh-TW" sz="2600" kern="0" dirty="0">
                <a:effectLst>
                  <a:outerShdw blurRad="38100" dist="38100" dir="2700000" algn="tl">
                    <a:srgbClr val="000000"/>
                  </a:outerShdw>
                </a:effectLst>
                <a:latin typeface="+mn-lt"/>
                <a:ea typeface="新細明體" charset="-120"/>
              </a:rPr>
              <a:t> such that the combinations of the risk-free asset and the portfolio </a:t>
            </a:r>
            <a:r>
              <a:rPr lang="en-US" altLang="zh-TW" sz="2600" i="1" kern="0" dirty="0">
                <a:effectLst>
                  <a:outerShdw blurRad="38100" dist="38100" dir="2700000" algn="tl">
                    <a:srgbClr val="000000"/>
                  </a:outerShdw>
                </a:effectLst>
                <a:latin typeface="+mn-lt"/>
                <a:ea typeface="新細明體" charset="-120"/>
              </a:rPr>
              <a:t>O</a:t>
            </a:r>
            <a:r>
              <a:rPr lang="en-US" altLang="zh-TW" sz="2600" kern="0" dirty="0">
                <a:effectLst>
                  <a:outerShdw blurRad="38100" dist="38100" dir="2700000" algn="tl">
                    <a:srgbClr val="000000"/>
                  </a:outerShdw>
                </a:effectLst>
                <a:latin typeface="+mn-lt"/>
                <a:ea typeface="新細明體" charset="-120"/>
              </a:rPr>
              <a:t> are the most preferred portfolios</a:t>
            </a:r>
          </a:p>
          <a:p>
            <a:pPr marL="342900" indent="-342900" eaLnBrk="1" hangingPunct="1">
              <a:spcBef>
                <a:spcPts val="300"/>
              </a:spcBef>
              <a:buClr>
                <a:schemeClr val="hlink"/>
              </a:buClr>
              <a:buSzPct val="90000"/>
              <a:buFontTx/>
              <a:buBlip>
                <a:blip r:embed="rId4"/>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spcBef>
                <a:spcPts val="300"/>
              </a:spcBef>
              <a:buClr>
                <a:schemeClr val="hlink"/>
              </a:buClr>
              <a:buSzPct val="90000"/>
              <a:buFontTx/>
              <a:buBlip>
                <a:blip r:embed="rId4"/>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spcBef>
                <a:spcPts val="300"/>
              </a:spcBef>
              <a:buClr>
                <a:schemeClr val="hlink"/>
              </a:buClr>
              <a:buSzPct val="90000"/>
              <a:defRPr/>
            </a:pPr>
            <a:endParaRPr lang="en-US" altLang="zh-TW" sz="3000" kern="0" dirty="0">
              <a:effectLst>
                <a:outerShdw blurRad="38100" dist="38100" dir="2700000" algn="tl">
                  <a:srgbClr val="000000"/>
                </a:outerShdw>
              </a:effectLst>
              <a:latin typeface="+mn-lt"/>
              <a:ea typeface="新細明體" charset="-120"/>
            </a:endParaRPr>
          </a:p>
        </p:txBody>
      </p:sp>
      <p:sp>
        <p:nvSpPr>
          <p:cNvPr id="12292"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Dominant CAL with the Risk-Free Asset</a:t>
            </a:r>
          </a:p>
        </p:txBody>
      </p:sp>
      <p:graphicFrame>
        <p:nvGraphicFramePr>
          <p:cNvPr id="12290" name="Object 11"/>
          <p:cNvGraphicFramePr>
            <a:graphicFrameLocks noChangeAspect="1"/>
          </p:cNvGraphicFramePr>
          <p:nvPr>
            <p:extLst>
              <p:ext uri="{D42A27DB-BD31-4B8C-83A1-F6EECF244321}">
                <p14:modId xmlns:p14="http://schemas.microsoft.com/office/powerpoint/2010/main" val="4272554015"/>
              </p:ext>
            </p:extLst>
          </p:nvPr>
        </p:nvGraphicFramePr>
        <p:xfrm>
          <a:off x="2743200" y="2590800"/>
          <a:ext cx="2895120" cy="914400"/>
        </p:xfrm>
        <a:graphic>
          <a:graphicData uri="http://schemas.openxmlformats.org/presentationml/2006/ole">
            <mc:AlternateContent xmlns:mc="http://schemas.openxmlformats.org/markup-compatibility/2006">
              <mc:Choice xmlns:v="urn:schemas-microsoft-com:vml" Requires="v">
                <p:oleObj spid="_x0000_s12720" name="Equation" r:id="rId5" imgW="1447560" imgH="457200" progId="Equation.DSMT4">
                  <p:embed/>
                </p:oleObj>
              </mc:Choice>
              <mc:Fallback>
                <p:oleObj name="Equation" r:id="rId5" imgW="1447560" imgH="4572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590800"/>
                        <a:ext cx="2895120" cy="91440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990600"/>
            <a:ext cx="8305800" cy="5791200"/>
          </a:xfrm>
          <a:prstGeom prst="rect">
            <a:avLst/>
          </a:prstGeom>
          <a:noFill/>
          <a:ln w="9525">
            <a:noFill/>
            <a:miter lim="800000"/>
            <a:headEnd/>
            <a:tailEnd/>
          </a:ln>
          <a:effectLst/>
        </p:spPr>
        <p:txBody>
          <a:bodyPr lIns="90488" tIns="44450" rIns="90488" bIns="44450"/>
          <a:lstStyle/>
          <a:p>
            <a:pPr marL="342900" indent="-342900" eaLnBrk="1" hangingPunct="1">
              <a:spcBef>
                <a:spcPts val="500"/>
              </a:spcBef>
              <a:buClr>
                <a:schemeClr val="hlink"/>
              </a:buClr>
              <a:buSzPct val="90000"/>
              <a:buFontTx/>
              <a:buBlip>
                <a:blip r:embed="rId4"/>
              </a:buBlip>
              <a:defRPr/>
            </a:pPr>
            <a:r>
              <a:rPr lang="en-US" altLang="zh-TW" sz="3000" kern="0" dirty="0">
                <a:effectLst>
                  <a:outerShdw blurRad="38100" dist="38100" dir="2700000" algn="tl">
                    <a:srgbClr val="000000"/>
                  </a:outerShdw>
                </a:effectLst>
                <a:latin typeface="+mn-lt"/>
                <a:ea typeface="新細明體" charset="-120"/>
              </a:rPr>
              <a:t>Since portfolios on the CAL</a:t>
            </a:r>
            <a:r>
              <a:rPr lang="en-US" altLang="zh-TW" sz="3000" i="1" kern="0" baseline="-25000" dirty="0">
                <a:effectLst>
                  <a:outerShdw blurRad="38100" dist="38100" dir="2700000" algn="tl">
                    <a:srgbClr val="000000"/>
                  </a:outerShdw>
                </a:effectLst>
                <a:latin typeface="+mn-lt"/>
                <a:ea typeface="新細明體" charset="-120"/>
              </a:rPr>
              <a:t>O</a:t>
            </a:r>
            <a:r>
              <a:rPr lang="en-US" altLang="zh-TW" sz="3000" kern="0" dirty="0">
                <a:effectLst>
                  <a:outerShdw blurRad="38100" dist="38100" dir="2700000" algn="tl">
                    <a:srgbClr val="000000"/>
                  </a:outerShdw>
                </a:effectLst>
                <a:latin typeface="+mn-lt"/>
                <a:ea typeface="新細明體" charset="-120"/>
              </a:rPr>
              <a:t> are with the same reward-to-volatility ratio, investors will choose their preferred complete portfolios along the CAL</a:t>
            </a:r>
            <a:r>
              <a:rPr lang="en-US" altLang="zh-TW" sz="3000" i="1" kern="0" baseline="-25000" dirty="0">
                <a:effectLst>
                  <a:outerShdw blurRad="38100" dist="38100" dir="2700000" algn="tl">
                    <a:srgbClr val="000000"/>
                  </a:outerShdw>
                </a:effectLst>
                <a:latin typeface="+mn-lt"/>
                <a:ea typeface="新細明體" charset="-120"/>
              </a:rPr>
              <a:t>O</a:t>
            </a:r>
            <a:r>
              <a:rPr lang="en-US" altLang="zh-TW" sz="3000" kern="0" dirty="0">
                <a:effectLst>
                  <a:outerShdw blurRad="38100" dist="38100" dir="2700000" algn="tl">
                    <a:srgbClr val="000000"/>
                  </a:outerShdw>
                </a:effectLst>
                <a:latin typeface="+mn-lt"/>
                <a:ea typeface="新細明體" charset="-120"/>
              </a:rPr>
              <a:t> </a:t>
            </a:r>
          </a:p>
          <a:p>
            <a:pPr marL="742950" lvl="1" indent="-285750">
              <a:spcBef>
                <a:spcPts val="500"/>
              </a:spcBef>
              <a:buFontTx/>
              <a:buChar char="–"/>
              <a:defRPr/>
            </a:pPr>
            <a:r>
              <a:rPr lang="en-US" altLang="zh-TW" sz="2600" kern="0" dirty="0">
                <a:effectLst>
                  <a:outerShdw blurRad="38100" dist="38100" dir="2700000" algn="tl">
                    <a:srgbClr val="000000"/>
                  </a:outerShdw>
                </a:effectLst>
                <a:latin typeface="+mn-lt"/>
                <a:ea typeface="新細明體" charset="-120"/>
              </a:rPr>
              <a:t>Among different combinations of the portfolio </a:t>
            </a:r>
            <a:r>
              <a:rPr lang="en-US" altLang="zh-TW" sz="2600" i="1" kern="0" dirty="0">
                <a:effectLst>
                  <a:outerShdw blurRad="38100" dist="38100" dir="2700000" algn="tl">
                    <a:srgbClr val="000000"/>
                  </a:outerShdw>
                </a:effectLst>
                <a:latin typeface="+mn-lt"/>
                <a:ea typeface="新細明體" charset="-120"/>
              </a:rPr>
              <a:t>O</a:t>
            </a:r>
            <a:r>
              <a:rPr lang="en-US" altLang="zh-TW" sz="2600" kern="0" dirty="0">
                <a:effectLst>
                  <a:outerShdw blurRad="38100" dist="38100" dir="2700000" algn="tl">
                    <a:srgbClr val="000000"/>
                  </a:outerShdw>
                </a:effectLst>
                <a:latin typeface="+mn-lt"/>
                <a:ea typeface="新細明體" charset="-120"/>
              </a:rPr>
              <a:t> and the risk-free asset, more risk-averse (risk-tolerant) investors prefer low-risk, lower-return (higher-risk, higher-return) portfolios near </a:t>
            </a:r>
            <a:r>
              <a:rPr lang="en-US" altLang="zh-TW" sz="2600" i="1" kern="0" dirty="0" err="1">
                <a:effectLst>
                  <a:outerShdw blurRad="38100" dist="38100" dir="2700000" algn="tl">
                    <a:srgbClr val="000000"/>
                  </a:outerShdw>
                </a:effectLst>
                <a:latin typeface="+mn-lt"/>
                <a:ea typeface="新細明體" charset="-120"/>
              </a:rPr>
              <a:t>r</a:t>
            </a:r>
            <a:r>
              <a:rPr lang="en-US" altLang="zh-TW" sz="2600" i="1" kern="0" baseline="-25000" dirty="0" err="1">
                <a:effectLst>
                  <a:outerShdw blurRad="38100" dist="38100" dir="2700000" algn="tl">
                    <a:srgbClr val="000000"/>
                  </a:outerShdw>
                </a:effectLst>
                <a:latin typeface="+mn-lt"/>
                <a:ea typeface="新細明體" charset="-120"/>
              </a:rPr>
              <a:t>f</a:t>
            </a:r>
            <a:r>
              <a:rPr lang="en-US" altLang="zh-TW" sz="2600" kern="0" dirty="0">
                <a:effectLst>
                  <a:outerShdw blurRad="38100" dist="38100" dir="2700000" algn="tl">
                    <a:srgbClr val="000000"/>
                  </a:outerShdw>
                </a:effectLst>
                <a:latin typeface="+mn-lt"/>
                <a:ea typeface="新細明體" charset="-120"/>
              </a:rPr>
              <a:t> (</a:t>
            </a:r>
            <a:r>
              <a:rPr lang="en-US" altLang="zh-TW" sz="2600" kern="0" dirty="0">
                <a:solidFill>
                  <a:srgbClr val="FFFFFF"/>
                </a:solidFill>
                <a:effectLst>
                  <a:outerShdw blurRad="38100" dist="38100" dir="2700000" algn="tl">
                    <a:srgbClr val="000000"/>
                  </a:outerShdw>
                </a:effectLst>
                <a:latin typeface="Arial"/>
                <a:ea typeface="新細明體" charset="-120"/>
              </a:rPr>
              <a:t>near </a:t>
            </a:r>
            <a:r>
              <a:rPr lang="en-US" altLang="zh-TW" sz="2600" i="1" kern="0" dirty="0" err="1">
                <a:solidFill>
                  <a:srgbClr val="FFFFFF"/>
                </a:solidFill>
                <a:effectLst>
                  <a:outerShdw blurRad="38100" dist="38100" dir="2700000" algn="tl">
                    <a:srgbClr val="000000"/>
                  </a:outerShdw>
                </a:effectLst>
                <a:latin typeface="Arial"/>
                <a:ea typeface="新細明體" charset="-120"/>
              </a:rPr>
              <a:t>r</a:t>
            </a:r>
            <a:r>
              <a:rPr lang="en-US" altLang="zh-TW" sz="2600" i="1" kern="0" baseline="-25000" dirty="0" err="1">
                <a:solidFill>
                  <a:srgbClr val="FFFFFF"/>
                </a:solidFill>
                <a:effectLst>
                  <a:outerShdw blurRad="38100" dist="38100" dir="2700000" algn="tl">
                    <a:srgbClr val="000000"/>
                  </a:outerShdw>
                </a:effectLst>
                <a:latin typeface="Arial"/>
                <a:ea typeface="新細明體" charset="-120"/>
              </a:rPr>
              <a:t>O</a:t>
            </a:r>
            <a:r>
              <a:rPr lang="en-US" altLang="zh-TW" sz="2600" kern="0" dirty="0">
                <a:solidFill>
                  <a:srgbClr val="FFFFFF"/>
                </a:solidFill>
                <a:effectLst>
                  <a:outerShdw blurRad="38100" dist="38100" dir="2700000" algn="tl">
                    <a:srgbClr val="000000"/>
                  </a:outerShdw>
                </a:effectLst>
                <a:latin typeface="Arial"/>
                <a:ea typeface="新細明體" charset="-120"/>
              </a:rPr>
              <a:t> or even to the right of </a:t>
            </a:r>
            <a:r>
              <a:rPr lang="en-US" altLang="zh-TW" sz="2600" i="1" kern="0" dirty="0" err="1">
                <a:solidFill>
                  <a:srgbClr val="FFFFFF"/>
                </a:solidFill>
                <a:effectLst>
                  <a:outerShdw blurRad="38100" dist="38100" dir="2700000" algn="tl">
                    <a:srgbClr val="000000"/>
                  </a:outerShdw>
                </a:effectLst>
                <a:latin typeface="Arial"/>
                <a:ea typeface="新細明體" charset="-120"/>
              </a:rPr>
              <a:t>r</a:t>
            </a:r>
            <a:r>
              <a:rPr lang="en-US" altLang="zh-TW" sz="2600" i="1" kern="0" baseline="-25000" dirty="0" err="1">
                <a:solidFill>
                  <a:srgbClr val="FFFFFF"/>
                </a:solidFill>
                <a:effectLst>
                  <a:outerShdw blurRad="38100" dist="38100" dir="2700000" algn="tl">
                    <a:srgbClr val="000000"/>
                  </a:outerShdw>
                </a:effectLst>
                <a:latin typeface="Arial"/>
                <a:ea typeface="新細明體" charset="-120"/>
              </a:rPr>
              <a:t>O</a:t>
            </a:r>
            <a:r>
              <a:rPr lang="en-US" altLang="zh-TW" sz="2600" kern="0" dirty="0">
                <a:effectLst>
                  <a:outerShdw blurRad="38100" dist="38100" dir="2700000" algn="tl">
                    <a:srgbClr val="000000"/>
                  </a:outerShdw>
                </a:effectLst>
                <a:latin typeface="+mn-lt"/>
                <a:ea typeface="新細明體" charset="-120"/>
              </a:rPr>
              <a:t>)</a:t>
            </a:r>
          </a:p>
          <a:p>
            <a:pPr marL="742950" lvl="1" indent="-285750">
              <a:spcBef>
                <a:spcPts val="500"/>
              </a:spcBef>
              <a:buFontTx/>
              <a:buChar char="–"/>
              <a:defRPr/>
            </a:pPr>
            <a:r>
              <a:rPr lang="en-US" altLang="zh-TW" sz="2600" kern="0" dirty="0">
                <a:effectLst>
                  <a:outerShdw blurRad="38100" dist="38100" dir="2700000" algn="tl">
                    <a:srgbClr val="000000"/>
                  </a:outerShdw>
                </a:effectLst>
                <a:latin typeface="+mn-lt"/>
                <a:ea typeface="新細明體" charset="-120"/>
              </a:rPr>
              <a:t>Recall that on Slide 5-48, the optimal weight on Portfolio </a:t>
            </a:r>
            <a:r>
              <a:rPr lang="en-US" altLang="zh-TW" sz="2600" i="1" kern="0" dirty="0">
                <a:effectLst>
                  <a:outerShdw blurRad="38100" dist="38100" dir="2700000" algn="tl">
                    <a:srgbClr val="000000"/>
                  </a:outerShdw>
                </a:effectLst>
                <a:latin typeface="+mn-lt"/>
                <a:ea typeface="新細明體" charset="-120"/>
              </a:rPr>
              <a:t>O</a:t>
            </a:r>
            <a:r>
              <a:rPr lang="en-US" altLang="zh-TW" sz="2600" kern="0" dirty="0">
                <a:effectLst>
                  <a:outerShdw blurRad="38100" dist="38100" dir="2700000" algn="tl">
                    <a:srgbClr val="000000"/>
                  </a:outerShdw>
                </a:effectLst>
                <a:latin typeface="+mn-lt"/>
                <a:ea typeface="新細明體" charset="-120"/>
              </a:rPr>
              <a:t> can be derived as</a:t>
            </a:r>
          </a:p>
        </p:txBody>
      </p:sp>
      <p:sp>
        <p:nvSpPr>
          <p:cNvPr id="53251" name="Rectangle 2"/>
          <p:cNvSpPr>
            <a:spLocks noGrp="1" noChangeArrowheads="1"/>
          </p:cNvSpPr>
          <p:nvPr>
            <p:ph type="title"/>
          </p:nvPr>
        </p:nvSpPr>
        <p:spPr>
          <a:xfrm>
            <a:off x="0" y="76200"/>
            <a:ext cx="9144000" cy="762000"/>
          </a:xfrm>
          <a:noFill/>
        </p:spPr>
        <p:txBody>
          <a:bodyPr lIns="90488" tIns="44450" rIns="90488" bIns="44450" anchor="b"/>
          <a:lstStyle/>
          <a:p>
            <a:pPr eaLnBrk="1" hangingPunct="1"/>
            <a:r>
              <a:rPr lang="en-US" altLang="zh-TW">
                <a:ea typeface="新細明體" charset="-120"/>
              </a:rPr>
              <a:t>Dominant CAL with the Risk-free Asset</a:t>
            </a:r>
          </a:p>
        </p:txBody>
      </p:sp>
      <p:graphicFrame>
        <p:nvGraphicFramePr>
          <p:cNvPr id="2" name="物件 1"/>
          <p:cNvGraphicFramePr>
            <a:graphicFrameLocks noChangeAspect="1"/>
          </p:cNvGraphicFramePr>
          <p:nvPr>
            <p:extLst>
              <p:ext uri="{D42A27DB-BD31-4B8C-83A1-F6EECF244321}">
                <p14:modId xmlns:p14="http://schemas.microsoft.com/office/powerpoint/2010/main" val="892337868"/>
              </p:ext>
            </p:extLst>
          </p:nvPr>
        </p:nvGraphicFramePr>
        <p:xfrm>
          <a:off x="1816100" y="5956300"/>
          <a:ext cx="5334000" cy="787400"/>
        </p:xfrm>
        <a:graphic>
          <a:graphicData uri="http://schemas.openxmlformats.org/presentationml/2006/ole">
            <mc:AlternateContent xmlns:mc="http://schemas.openxmlformats.org/markup-compatibility/2006">
              <mc:Choice xmlns:v="urn:schemas-microsoft-com:vml" Requires="v">
                <p:oleObj spid="_x0000_s30950" name="Equation" r:id="rId5" imgW="2666880" imgH="393480" progId="Equation.DSMT4">
                  <p:embed/>
                </p:oleObj>
              </mc:Choice>
              <mc:Fallback>
                <p:oleObj name="Equation" r:id="rId5" imgW="2666880" imgH="393480" progId="Equation.DSMT4">
                  <p:embed/>
                  <p:pic>
                    <p:nvPicPr>
                      <p:cNvPr id="0" name="物件 1"/>
                      <p:cNvPicPr>
                        <a:picLocks noChangeAspect="1" noChangeArrowheads="1"/>
                      </p:cNvPicPr>
                      <p:nvPr/>
                    </p:nvPicPr>
                    <p:blipFill>
                      <a:blip r:embed="rId6"/>
                      <a:srcRect/>
                      <a:stretch>
                        <a:fillRect/>
                      </a:stretch>
                    </p:blipFill>
                    <p:spPr bwMode="auto">
                      <a:xfrm>
                        <a:off x="1816100" y="5956300"/>
                        <a:ext cx="5334000" cy="7874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0" y="-19050"/>
            <a:ext cx="9144000" cy="1009650"/>
          </a:xfrm>
          <a:noFill/>
        </p:spPr>
        <p:txBody>
          <a:bodyPr/>
          <a:lstStyle/>
          <a:p>
            <a:pPr eaLnBrk="1" hangingPunct="1"/>
            <a:r>
              <a:rPr lang="en-US" altLang="zh-TW" dirty="0">
                <a:ea typeface="新細明體" charset="-120"/>
              </a:rPr>
              <a:t>The Complete Portfolio</a:t>
            </a:r>
          </a:p>
        </p:txBody>
      </p:sp>
      <p:sp>
        <p:nvSpPr>
          <p:cNvPr id="11269" name="文字方塊 3"/>
          <p:cNvSpPr txBox="1">
            <a:spLocks noChangeArrowheads="1"/>
          </p:cNvSpPr>
          <p:nvPr/>
        </p:nvSpPr>
        <p:spPr bwMode="auto">
          <a:xfrm>
            <a:off x="381000" y="4421188"/>
            <a:ext cx="8305800" cy="1446550"/>
          </a:xfrm>
          <a:prstGeom prst="rect">
            <a:avLst/>
          </a:prstGeom>
          <a:noFill/>
          <a:ln w="9525">
            <a:noFill/>
            <a:miter lim="800000"/>
            <a:headEnd/>
            <a:tailEnd/>
          </a:ln>
        </p:spPr>
        <p:txBody>
          <a:bodyPr wrap="square">
            <a:spAutoFit/>
          </a:bodyPr>
          <a:lstStyle/>
          <a:p>
            <a:pPr marL="363538" indent="-363538">
              <a:defRPr/>
            </a:pPr>
            <a:r>
              <a:rPr lang="en-US" altLang="zh-TW" sz="2200" dirty="0">
                <a:effectLst>
                  <a:outerShdw blurRad="38100" dist="38100" dir="2700000" algn="tl">
                    <a:srgbClr val="000000">
                      <a:alpha val="43137"/>
                    </a:srgbClr>
                  </a:outerShdw>
                </a:effectLst>
                <a:latin typeface="+mn-lt"/>
                <a:ea typeface="新細明體" charset="-120"/>
              </a:rPr>
              <a:t>※ For point </a:t>
            </a:r>
            <a:r>
              <a:rPr lang="en-US" altLang="zh-TW" sz="2200" i="1" dirty="0">
                <a:effectLst>
                  <a:outerShdw blurRad="38100" dist="38100" dir="2700000" algn="tl">
                    <a:srgbClr val="000000">
                      <a:alpha val="43137"/>
                    </a:srgbClr>
                  </a:outerShdw>
                </a:effectLst>
                <a:latin typeface="+mn-lt"/>
                <a:ea typeface="新細明體" charset="-120"/>
              </a:rPr>
              <a:t>O</a:t>
            </a:r>
            <a:r>
              <a:rPr lang="en-US" altLang="zh-TW" sz="2200" dirty="0">
                <a:effectLst>
                  <a:outerShdw blurRad="38100" dist="38100" dir="2700000" algn="tl">
                    <a:srgbClr val="000000">
                      <a:alpha val="43137"/>
                    </a:srgbClr>
                  </a:outerShdw>
                </a:effectLst>
                <a:latin typeface="+mn-lt"/>
                <a:ea typeface="新細明體" charset="-120"/>
              </a:rPr>
              <a:t>, the investor allocates 100% of asset in portfolio </a:t>
            </a:r>
            <a:r>
              <a:rPr lang="en-US" altLang="zh-TW" sz="2200" i="1" dirty="0">
                <a:effectLst>
                  <a:outerShdw blurRad="38100" dist="38100" dir="2700000" algn="tl">
                    <a:srgbClr val="000000">
                      <a:alpha val="43137"/>
                    </a:srgbClr>
                  </a:outerShdw>
                </a:effectLst>
                <a:latin typeface="+mn-lt"/>
                <a:ea typeface="新細明體" charset="-120"/>
              </a:rPr>
              <a:t>O</a:t>
            </a:r>
            <a:r>
              <a:rPr lang="en-US" altLang="zh-TW" sz="2200" dirty="0">
                <a:effectLst>
                  <a:outerShdw blurRad="38100" dist="38100" dir="2700000" algn="tl">
                    <a:srgbClr val="000000">
                      <a:alpha val="43137"/>
                    </a:srgbClr>
                  </a:outerShdw>
                </a:effectLst>
                <a:latin typeface="+mn-lt"/>
                <a:ea typeface="新細明體" charset="-120"/>
              </a:rPr>
              <a:t> (with expected return of 7.16% and the </a:t>
            </a:r>
            <a:r>
              <a:rPr lang="en-US" altLang="zh-TW" sz="2200" dirty="0" err="1">
                <a:effectLst>
                  <a:outerShdw blurRad="38100" dist="38100" dir="2700000" algn="tl">
                    <a:srgbClr val="000000">
                      <a:alpha val="43137"/>
                    </a:srgbClr>
                  </a:outerShdw>
                </a:effectLst>
                <a:latin typeface="+mn-lt"/>
                <a:ea typeface="新細明體" charset="-120"/>
              </a:rPr>
              <a:t>s.d.</a:t>
            </a:r>
            <a:r>
              <a:rPr lang="en-US" altLang="zh-TW" sz="2200" dirty="0">
                <a:effectLst>
                  <a:outerShdw blurRad="38100" dist="38100" dir="2700000" algn="tl">
                    <a:srgbClr val="000000">
                      <a:alpha val="43137"/>
                    </a:srgbClr>
                  </a:outerShdw>
                </a:effectLst>
                <a:latin typeface="+mn-lt"/>
                <a:ea typeface="新細明體" charset="-120"/>
              </a:rPr>
              <a:t> of 10.15%)</a:t>
            </a:r>
            <a:endParaRPr lang="en-US" altLang="zh-TW" sz="2200" i="1" dirty="0">
              <a:effectLst>
                <a:outerShdw blurRad="38100" dist="38100" dir="2700000" algn="tl">
                  <a:srgbClr val="000000">
                    <a:alpha val="43137"/>
                  </a:srgbClr>
                </a:outerShdw>
              </a:effectLst>
              <a:latin typeface="+mn-lt"/>
              <a:ea typeface="新細明體" charset="-120"/>
            </a:endParaRPr>
          </a:p>
          <a:p>
            <a:pPr marL="363538" indent="-363538">
              <a:defRPr/>
            </a:pPr>
            <a:r>
              <a:rPr lang="en-US" altLang="zh-TW" sz="2200" dirty="0">
                <a:effectLst>
                  <a:outerShdw blurRad="38100" dist="38100" dir="2700000" algn="tl">
                    <a:srgbClr val="000000">
                      <a:alpha val="43137"/>
                    </a:srgbClr>
                  </a:outerShdw>
                </a:effectLst>
                <a:latin typeface="+mn-lt"/>
                <a:ea typeface="新細明體" charset="-120"/>
              </a:rPr>
              <a:t>※ For point </a:t>
            </a:r>
            <a:r>
              <a:rPr lang="en-US" altLang="zh-TW" sz="2200" i="1" dirty="0">
                <a:effectLst>
                  <a:outerShdw blurRad="38100" dist="38100" dir="2700000" algn="tl">
                    <a:srgbClr val="000000">
                      <a:alpha val="43137"/>
                    </a:srgbClr>
                  </a:outerShdw>
                </a:effectLst>
                <a:latin typeface="+mn-lt"/>
                <a:ea typeface="新細明體" charset="-120"/>
              </a:rPr>
              <a:t>C</a:t>
            </a:r>
            <a:r>
              <a:rPr lang="en-US" altLang="zh-TW" sz="2200" dirty="0">
                <a:effectLst>
                  <a:outerShdw blurRad="38100" dist="38100" dir="2700000" algn="tl">
                    <a:srgbClr val="000000">
                      <a:alpha val="43137"/>
                    </a:srgbClr>
                  </a:outerShdw>
                </a:effectLst>
                <a:latin typeface="+mn-lt"/>
                <a:ea typeface="新細明體" charset="-120"/>
              </a:rPr>
              <a:t>, the investor allocates 55% of his asset in portfolio </a:t>
            </a:r>
            <a:r>
              <a:rPr lang="en-US" altLang="zh-TW" sz="2200" i="1" dirty="0">
                <a:effectLst>
                  <a:outerShdw blurRad="38100" dist="38100" dir="2700000" algn="tl">
                    <a:srgbClr val="000000">
                      <a:alpha val="43137"/>
                    </a:srgbClr>
                  </a:outerShdw>
                </a:effectLst>
                <a:latin typeface="+mn-lt"/>
                <a:ea typeface="新細明體" charset="-120"/>
              </a:rPr>
              <a:t>O</a:t>
            </a:r>
            <a:r>
              <a:rPr lang="en-US" altLang="zh-TW" sz="2200" dirty="0">
                <a:effectLst>
                  <a:outerShdw blurRad="38100" dist="38100" dir="2700000" algn="tl">
                    <a:srgbClr val="000000">
                      <a:alpha val="43137"/>
                    </a:srgbClr>
                  </a:outerShdw>
                </a:effectLst>
                <a:latin typeface="+mn-lt"/>
                <a:ea typeface="新細明體" charset="-120"/>
              </a:rPr>
              <a:t> and 45% of his asset in the risk-free asset</a:t>
            </a:r>
            <a:endParaRPr lang="zh-TW" altLang="en-US" sz="2200" dirty="0">
              <a:effectLst>
                <a:outerShdw blurRad="38100" dist="38100" dir="2700000" algn="tl">
                  <a:srgbClr val="000000">
                    <a:alpha val="43137"/>
                  </a:srgbClr>
                </a:outerShdw>
              </a:effectLst>
              <a:latin typeface="+mn-lt"/>
              <a:ea typeface="新細明體" charset="-120"/>
            </a:endParaRPr>
          </a:p>
        </p:txBody>
      </p:sp>
      <p:graphicFrame>
        <p:nvGraphicFramePr>
          <p:cNvPr id="14338" name="Object 11"/>
          <p:cNvGraphicFramePr>
            <a:graphicFrameLocks noChangeAspect="1"/>
          </p:cNvGraphicFramePr>
          <p:nvPr>
            <p:extLst>
              <p:ext uri="{D42A27DB-BD31-4B8C-83A1-F6EECF244321}">
                <p14:modId xmlns:p14="http://schemas.microsoft.com/office/powerpoint/2010/main" val="2649686492"/>
              </p:ext>
            </p:extLst>
          </p:nvPr>
        </p:nvGraphicFramePr>
        <p:xfrm>
          <a:off x="1428750" y="5943600"/>
          <a:ext cx="4743450" cy="823912"/>
        </p:xfrm>
        <a:graphic>
          <a:graphicData uri="http://schemas.openxmlformats.org/presentationml/2006/ole">
            <mc:AlternateContent xmlns:mc="http://schemas.openxmlformats.org/markup-compatibility/2006">
              <mc:Choice xmlns:v="urn:schemas-microsoft-com:vml" Requires="v">
                <p:oleObj spid="_x0000_s14770" name="Equation" r:id="rId4" imgW="2628720" imgH="457200" progId="Equation.DSMT4">
                  <p:embed/>
                </p:oleObj>
              </mc:Choice>
              <mc:Fallback>
                <p:oleObj name="Equation" r:id="rId4" imgW="2628720" imgH="4572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5943600"/>
                        <a:ext cx="4743450" cy="823912"/>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6"/>
          <a:srcRect/>
          <a:stretch>
            <a:fillRect/>
          </a:stretch>
        </p:blipFill>
        <p:spPr bwMode="auto">
          <a:xfrm>
            <a:off x="1667827" y="1066800"/>
            <a:ext cx="5494973" cy="336042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990600"/>
            <a:ext cx="8458200" cy="5257800"/>
          </a:xfrm>
          <a:prstGeom prst="rect">
            <a:avLst/>
          </a:prstGeom>
          <a:noFill/>
          <a:ln w="9525">
            <a:noFill/>
            <a:miter lim="800000"/>
            <a:headEnd/>
            <a:tailEnd/>
          </a:ln>
          <a:effectLst/>
        </p:spPr>
        <p:txBody>
          <a:bodyPr lIns="90488" tIns="44450" rIns="90488" bIns="44450"/>
          <a:lstStyle/>
          <a:p>
            <a:pPr marL="342900" indent="-342900" eaLnBrk="1" hangingPunct="1">
              <a:spcBef>
                <a:spcPts val="300"/>
              </a:spcBef>
              <a:buClr>
                <a:schemeClr val="hlink"/>
              </a:buClr>
              <a:buSzPct val="90000"/>
              <a:buFontTx/>
              <a:buBlip>
                <a:blip r:embed="rId4"/>
              </a:buBlip>
              <a:defRPr/>
            </a:pPr>
            <a:r>
              <a:rPr lang="en-US" altLang="zh-TW" sz="3000" kern="0" dirty="0">
                <a:effectLst>
                  <a:outerShdw blurRad="38100" dist="38100" dir="2700000" algn="tl">
                    <a:srgbClr val="000000"/>
                  </a:outerShdw>
                </a:effectLst>
                <a:latin typeface="+mn-lt"/>
                <a:ea typeface="新細明體" charset="-120"/>
              </a:rPr>
              <a:t>In this two-asset case, the weights in the stock and bond funds of the optimal </a:t>
            </a:r>
            <a:r>
              <a:rPr lang="en-US" altLang="zh-TW" sz="3000" kern="0" dirty="0">
                <a:solidFill>
                  <a:srgbClr val="FFFFFF"/>
                </a:solidFill>
                <a:effectLst>
                  <a:outerShdw blurRad="38100" dist="38100" dir="2700000" algn="tl">
                    <a:srgbClr val="000000"/>
                  </a:outerShdw>
                </a:effectLst>
                <a:latin typeface="Arial"/>
                <a:ea typeface="新細明體" charset="-120"/>
              </a:rPr>
              <a:t>tangent</a:t>
            </a:r>
            <a:r>
              <a:rPr lang="en-US" altLang="zh-TW" sz="3000" kern="0" dirty="0">
                <a:effectLst>
                  <a:outerShdw blurRad="38100" dist="38100" dir="2700000" algn="tl">
                    <a:srgbClr val="000000"/>
                  </a:outerShdw>
                </a:effectLst>
                <a:latin typeface="+mn-lt"/>
                <a:ea typeface="新細明體" charset="-120"/>
              </a:rPr>
              <a:t> portfolio </a:t>
            </a:r>
            <a:r>
              <a:rPr lang="en-US" altLang="zh-TW" sz="3000" i="1" kern="0" dirty="0">
                <a:effectLst>
                  <a:outerShdw blurRad="38100" dist="38100" dir="2700000" algn="tl">
                    <a:srgbClr val="000000"/>
                  </a:outerShdw>
                </a:effectLst>
                <a:latin typeface="+mn-lt"/>
                <a:ea typeface="新細明體" charset="-120"/>
              </a:rPr>
              <a:t>O</a:t>
            </a:r>
            <a:r>
              <a:rPr lang="en-US" altLang="zh-TW" sz="3000" kern="0" dirty="0">
                <a:effectLst>
                  <a:outerShdw blurRad="38100" dist="38100" dir="2700000" algn="tl">
                    <a:srgbClr val="000000"/>
                  </a:outerShdw>
                </a:effectLst>
                <a:latin typeface="+mn-lt"/>
                <a:ea typeface="新細明體" charset="-120"/>
              </a:rPr>
              <a:t> can be derived through Eq. (6.10)</a:t>
            </a:r>
          </a:p>
          <a:p>
            <a:pPr marL="342900" indent="-342900" eaLnBrk="1" hangingPunct="1">
              <a:spcBef>
                <a:spcPts val="300"/>
              </a:spcBef>
              <a:buClr>
                <a:schemeClr val="hlink"/>
              </a:buClr>
              <a:buSzPct val="90000"/>
              <a:buFontTx/>
              <a:buBlip>
                <a:blip r:embed="rId4"/>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spcBef>
                <a:spcPts val="300"/>
              </a:spcBef>
              <a:buClr>
                <a:schemeClr val="hlink"/>
              </a:buClr>
              <a:buSzPct val="90000"/>
              <a:buFontTx/>
              <a:buBlip>
                <a:blip r:embed="rId4"/>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spcBef>
                <a:spcPts val="300"/>
              </a:spcBef>
              <a:buClr>
                <a:schemeClr val="hlink"/>
              </a:buClr>
              <a:buSzPct val="90000"/>
              <a:buFontTx/>
              <a:buBlip>
                <a:blip r:embed="rId4"/>
              </a:buBlip>
              <a:defRPr/>
            </a:pPr>
            <a:endParaRPr lang="en-US" altLang="zh-TW" sz="3000" kern="0" dirty="0">
              <a:effectLst>
                <a:outerShdw blurRad="38100" dist="38100" dir="2700000" algn="tl">
                  <a:srgbClr val="000000"/>
                </a:outerShdw>
              </a:effectLst>
              <a:latin typeface="+mn-lt"/>
              <a:ea typeface="新細明體" charset="-120"/>
            </a:endParaRPr>
          </a:p>
          <a:p>
            <a:pPr marL="342900" indent="-342900" eaLnBrk="1" hangingPunct="1">
              <a:spcBef>
                <a:spcPts val="300"/>
              </a:spcBef>
              <a:buClr>
                <a:schemeClr val="hlink"/>
              </a:buClr>
              <a:buSzPct val="90000"/>
              <a:buFontTx/>
              <a:buBlip>
                <a:blip r:embed="rId4"/>
              </a:buBlip>
              <a:defRPr/>
            </a:pPr>
            <a:endParaRPr lang="en-US" altLang="zh-TW" sz="800" kern="0" dirty="0">
              <a:effectLst>
                <a:outerShdw blurRad="38100" dist="38100" dir="2700000" algn="tl">
                  <a:srgbClr val="000000"/>
                </a:outerShdw>
              </a:effectLst>
              <a:latin typeface="+mn-lt"/>
              <a:ea typeface="新細明體" charset="-120"/>
            </a:endParaRPr>
          </a:p>
          <a:p>
            <a:pPr marL="342900" indent="-342900" eaLnBrk="1" hangingPunct="1">
              <a:spcBef>
                <a:spcPts val="300"/>
              </a:spcBef>
              <a:buClr>
                <a:schemeClr val="hlink"/>
              </a:buClr>
              <a:buSzPct val="90000"/>
              <a:buFontTx/>
              <a:buBlip>
                <a:blip r:embed="rId4"/>
              </a:buBlip>
              <a:defRPr/>
            </a:pPr>
            <a:r>
              <a:rPr lang="en-US" altLang="zh-TW" sz="3000" kern="0" dirty="0">
                <a:effectLst>
                  <a:outerShdw blurRad="38100" dist="38100" dir="2700000" algn="tl">
                    <a:srgbClr val="000000"/>
                  </a:outerShdw>
                </a:effectLst>
                <a:latin typeface="+mn-lt"/>
                <a:ea typeface="新細明體" charset="-120"/>
              </a:rPr>
              <a:t>The expected return and the standard deviation of the portfolio </a:t>
            </a:r>
            <a:r>
              <a:rPr lang="en-US" altLang="zh-TW" sz="3000" i="1" kern="0" dirty="0">
                <a:effectLst>
                  <a:outerShdw blurRad="38100" dist="38100" dir="2700000" algn="tl">
                    <a:srgbClr val="000000"/>
                  </a:outerShdw>
                </a:effectLst>
                <a:latin typeface="+mn-lt"/>
                <a:ea typeface="新細明體" charset="-120"/>
              </a:rPr>
              <a:t>O</a:t>
            </a:r>
            <a:r>
              <a:rPr lang="en-US" altLang="zh-TW" sz="3000" kern="0" dirty="0">
                <a:effectLst>
                  <a:outerShdw blurRad="38100" dist="38100" dir="2700000" algn="tl">
                    <a:srgbClr val="000000"/>
                  </a:outerShdw>
                </a:effectLst>
                <a:latin typeface="+mn-lt"/>
                <a:ea typeface="新細明體" charset="-120"/>
              </a:rPr>
              <a:t> thus can be derived through</a:t>
            </a:r>
          </a:p>
        </p:txBody>
      </p:sp>
      <p:sp>
        <p:nvSpPr>
          <p:cNvPr id="13319" name="Rectangle 2"/>
          <p:cNvSpPr>
            <a:spLocks noGrp="1" noChangeArrowheads="1"/>
          </p:cNvSpPr>
          <p:nvPr>
            <p:ph type="title"/>
          </p:nvPr>
        </p:nvSpPr>
        <p:spPr>
          <a:xfrm>
            <a:off x="0" y="76200"/>
            <a:ext cx="9144000" cy="762000"/>
          </a:xfrm>
          <a:noFill/>
        </p:spPr>
        <p:txBody>
          <a:bodyPr lIns="90488" tIns="44450" rIns="90488" bIns="44450" anchor="b"/>
          <a:lstStyle/>
          <a:p>
            <a:pPr eaLnBrk="1" hangingPunct="1"/>
            <a:r>
              <a:rPr lang="en-US" altLang="zh-TW">
                <a:ea typeface="新細明體" charset="-120"/>
              </a:rPr>
              <a:t>Dominant CAL with the Risk-free Asset</a:t>
            </a:r>
          </a:p>
        </p:txBody>
      </p:sp>
      <p:graphicFrame>
        <p:nvGraphicFramePr>
          <p:cNvPr id="13314" name="Object 11"/>
          <p:cNvGraphicFramePr>
            <a:graphicFrameLocks noChangeAspect="1"/>
          </p:cNvGraphicFramePr>
          <p:nvPr/>
        </p:nvGraphicFramePr>
        <p:xfrm>
          <a:off x="914400" y="2590800"/>
          <a:ext cx="7773988" cy="866775"/>
        </p:xfrm>
        <a:graphic>
          <a:graphicData uri="http://schemas.openxmlformats.org/presentationml/2006/ole">
            <mc:AlternateContent xmlns:mc="http://schemas.openxmlformats.org/markup-compatibility/2006">
              <mc:Choice xmlns:v="urn:schemas-microsoft-com:vml" Requires="v">
                <p:oleObj spid="_x0000_s33418" name="Equation" r:id="rId5" imgW="4317840" imgH="482400" progId="Equation.DSMT4">
                  <p:embed/>
                </p:oleObj>
              </mc:Choice>
              <mc:Fallback>
                <p:oleObj name="Equation" r:id="rId5" imgW="4317840" imgH="4824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590800"/>
                        <a:ext cx="7773988" cy="86677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5" name="Object 5"/>
          <p:cNvGraphicFramePr>
            <a:graphicFrameLocks noChangeAspect="1"/>
          </p:cNvGraphicFramePr>
          <p:nvPr/>
        </p:nvGraphicFramePr>
        <p:xfrm>
          <a:off x="930275" y="3570288"/>
          <a:ext cx="1279525" cy="433387"/>
        </p:xfrm>
        <a:graphic>
          <a:graphicData uri="http://schemas.openxmlformats.org/presentationml/2006/ole">
            <mc:AlternateContent xmlns:mc="http://schemas.openxmlformats.org/markup-compatibility/2006">
              <mc:Choice xmlns:v="urn:schemas-microsoft-com:vml" Requires="v">
                <p:oleObj spid="_x0000_s33419" name="Equation" r:id="rId7" imgW="711000" imgH="241200" progId="Equation.DSMT4">
                  <p:embed/>
                </p:oleObj>
              </mc:Choice>
              <mc:Fallback>
                <p:oleObj name="Equation" r:id="rId7" imgW="711000" imgH="2412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275" y="3570288"/>
                        <a:ext cx="1279525" cy="433387"/>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3316" name="Object 9"/>
              <p:cNvSpPr txBox="1"/>
              <p:nvPr/>
            </p:nvSpPr>
            <p:spPr bwMode="auto">
              <a:xfrm>
                <a:off x="1066800" y="5522913"/>
                <a:ext cx="3124200" cy="431800"/>
              </a:xfrm>
              <a:prstGeom prst="rect">
                <a:avLst/>
              </a:prstGeom>
              <a:solidFill>
                <a:schemeClr val="tx2"/>
              </a:solid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𝑂</m:t>
                          </m:r>
                        </m:sub>
                      </m:sSub>
                      <m:r>
                        <a:rPr lang="zh-TW" altLang="en-US" i="1">
                          <a:solidFill>
                            <a:srgbClr val="000000"/>
                          </a:solidFill>
                          <a:latin typeface="Cambria Math" panose="02040503050406030204" pitchFamily="18" charset="0"/>
                        </a:rPr>
                        <m:t>)=</m:t>
                      </m:r>
                      <m:sSubSup>
                        <m:sSubSupPr>
                          <m:ctrlPr>
                            <a:rPr lang="zh-TW" altLang="en-US" i="1">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𝑤</m:t>
                          </m:r>
                        </m:e>
                        <m:sub>
                          <m:r>
                            <a:rPr lang="zh-TW" altLang="en-US" i="1">
                              <a:solidFill>
                                <a:srgbClr val="000000"/>
                              </a:solidFill>
                              <a:latin typeface="Cambria Math" panose="02040503050406030204" pitchFamily="18" charset="0"/>
                            </a:rPr>
                            <m:t>𝐵</m:t>
                          </m:r>
                        </m:sub>
                        <m:sup>
                          <m:r>
                            <a:rPr lang="zh-TW" altLang="en-US" i="1">
                              <a:solidFill>
                                <a:srgbClr val="000000"/>
                              </a:solidFill>
                              <a:latin typeface="Cambria Math" panose="02040503050406030204" pitchFamily="18" charset="0"/>
                            </a:rPr>
                            <m:t>∗</m:t>
                          </m:r>
                        </m:sup>
                      </m:sSubSup>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𝐵</m:t>
                          </m:r>
                        </m:sub>
                      </m:sSub>
                      <m:r>
                        <a:rPr lang="zh-TW" altLang="en-US" i="1">
                          <a:solidFill>
                            <a:srgbClr val="000000"/>
                          </a:solidFill>
                          <a:latin typeface="Cambria Math" panose="02040503050406030204" pitchFamily="18" charset="0"/>
                        </a:rPr>
                        <m:t>)+</m:t>
                      </m:r>
                      <m:sSubSup>
                        <m:sSubSupPr>
                          <m:ctrlPr>
                            <a:rPr lang="zh-TW" altLang="en-US" i="1">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𝑤</m:t>
                          </m:r>
                        </m:e>
                        <m:sub>
                          <m:r>
                            <a:rPr lang="zh-TW" altLang="en-US" i="1">
                              <a:solidFill>
                                <a:srgbClr val="000000"/>
                              </a:solidFill>
                              <a:latin typeface="Cambria Math" panose="02040503050406030204" pitchFamily="18" charset="0"/>
                            </a:rPr>
                            <m:t>𝑆</m:t>
                          </m:r>
                        </m:sub>
                        <m:sup>
                          <m:r>
                            <a:rPr lang="zh-TW" altLang="en-US" i="1">
                              <a:solidFill>
                                <a:srgbClr val="000000"/>
                              </a:solidFill>
                              <a:latin typeface="Cambria Math" panose="02040503050406030204" pitchFamily="18" charset="0"/>
                            </a:rPr>
                            <m:t>∗</m:t>
                          </m:r>
                        </m:sup>
                      </m:sSubSup>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𝑆</m:t>
                          </m:r>
                        </m:sub>
                      </m:sSub>
                      <m:r>
                        <a:rPr lang="zh-TW" altLang="en-US" i="1">
                          <a:solidFill>
                            <a:srgbClr val="000000"/>
                          </a:solidFill>
                          <a:latin typeface="Cambria Math" panose="02040503050406030204" pitchFamily="18" charset="0"/>
                        </a:rPr>
                        <m:t>)</m:t>
                      </m:r>
                    </m:oMath>
                  </m:oMathPara>
                </a14:m>
                <a:endParaRPr lang="zh-TW" altLang="en-US" dirty="0"/>
              </a:p>
            </p:txBody>
          </p:sp>
        </mc:Choice>
        <mc:Fallback xmlns="">
          <p:sp>
            <p:nvSpPr>
              <p:cNvPr id="13316" name="Object 9"/>
              <p:cNvSpPr txBox="1">
                <a:spLocks noRot="1" noChangeAspect="1" noMove="1" noResize="1" noEditPoints="1" noAdjustHandles="1" noChangeArrowheads="1" noChangeShapeType="1" noTextEdit="1"/>
              </p:cNvSpPr>
              <p:nvPr/>
            </p:nvSpPr>
            <p:spPr bwMode="auto">
              <a:xfrm>
                <a:off x="1066800" y="5522913"/>
                <a:ext cx="3124200" cy="431800"/>
              </a:xfrm>
              <a:prstGeom prst="rect">
                <a:avLst/>
              </a:prstGeom>
              <a:blipFill>
                <a:blip r:embed="rId9"/>
                <a:stretch>
                  <a:fillRect b="-2817"/>
                </a:stretch>
              </a:blipFill>
              <a:ln>
                <a:noFill/>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317" name="Object 7"/>
              <p:cNvSpPr txBox="1"/>
              <p:nvPr/>
            </p:nvSpPr>
            <p:spPr bwMode="auto">
              <a:xfrm>
                <a:off x="1066800" y="6197600"/>
                <a:ext cx="4876800" cy="431800"/>
              </a:xfrm>
              <a:prstGeom prst="rect">
                <a:avLst/>
              </a:prstGeom>
              <a:solidFill>
                <a:schemeClr val="tx2"/>
              </a:solid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Sup>
                        <m:sSubSupPr>
                          <m:ctrlPr>
                            <a:rPr lang="zh-TW" altLang="en-US" i="1" smtClean="0">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𝜎</m:t>
                          </m:r>
                        </m:e>
                        <m:sub>
                          <m:r>
                            <a:rPr lang="zh-TW" altLang="en-US" i="1">
                              <a:solidFill>
                                <a:srgbClr val="000000"/>
                              </a:solidFill>
                              <a:latin typeface="Cambria Math" panose="02040503050406030204" pitchFamily="18" charset="0"/>
                            </a:rPr>
                            <m:t>𝑂</m:t>
                          </m:r>
                        </m:sub>
                        <m:sup>
                          <m:r>
                            <a:rPr lang="zh-TW" altLang="en-US" i="1">
                              <a:solidFill>
                                <a:srgbClr val="000000"/>
                              </a:solidFill>
                              <a:latin typeface="Cambria Math" panose="02040503050406030204" pitchFamily="18" charset="0"/>
                            </a:rPr>
                            <m:t>2</m:t>
                          </m:r>
                        </m:sup>
                      </m:sSubSup>
                      <m:r>
                        <m:rPr>
                          <m:nor/>
                        </m:rPr>
                        <a:rPr lang="zh-TW" altLang="en-US" i="0">
                          <a:solidFill>
                            <a:srgbClr val="000000"/>
                          </a:solidFill>
                          <a:latin typeface="Cambria Math" panose="02040503050406030204" pitchFamily="18" charset="0"/>
                        </a:rPr>
                        <m:t>= </m:t>
                      </m:r>
                      <m:r>
                        <a:rPr lang="zh-TW" altLang="en-US" i="1">
                          <a:solidFill>
                            <a:srgbClr val="000000"/>
                          </a:solidFill>
                          <a:latin typeface="Cambria Math" panose="02040503050406030204" pitchFamily="18" charset="0"/>
                        </a:rPr>
                        <m:t>(</m:t>
                      </m:r>
                      <m:sSubSup>
                        <m:sSubSupPr>
                          <m:ctrlPr>
                            <a:rPr lang="zh-TW" altLang="en-US" i="1">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𝑤</m:t>
                          </m:r>
                        </m:e>
                        <m:sub>
                          <m:r>
                            <a:rPr lang="zh-TW" altLang="en-US" i="1">
                              <a:solidFill>
                                <a:srgbClr val="000000"/>
                              </a:solidFill>
                              <a:latin typeface="Cambria Math" panose="02040503050406030204" pitchFamily="18" charset="0"/>
                            </a:rPr>
                            <m:t>𝐵</m:t>
                          </m:r>
                        </m:sub>
                        <m:sup>
                          <m:r>
                            <a:rPr lang="zh-TW" altLang="en-US" i="1">
                              <a:solidFill>
                                <a:srgbClr val="000000"/>
                              </a:solidFill>
                              <a:latin typeface="Cambria Math" panose="02040503050406030204" pitchFamily="18" charset="0"/>
                            </a:rPr>
                            <m:t>∗</m:t>
                          </m:r>
                        </m:sup>
                      </m:sSubSup>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2</m:t>
                          </m:r>
                        </m:sup>
                      </m:sSup>
                      <m:sSubSup>
                        <m:sSubSupPr>
                          <m:ctrlPr>
                            <a:rPr lang="zh-TW" altLang="en-US" i="1">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𝜎</m:t>
                          </m:r>
                        </m:e>
                        <m:sub>
                          <m:r>
                            <a:rPr lang="zh-TW" altLang="en-US" i="1">
                              <a:solidFill>
                                <a:srgbClr val="000000"/>
                              </a:solidFill>
                              <a:latin typeface="Cambria Math" panose="02040503050406030204" pitchFamily="18" charset="0"/>
                            </a:rPr>
                            <m:t>𝐵</m:t>
                          </m:r>
                        </m:sub>
                        <m:sup>
                          <m:r>
                            <a:rPr lang="zh-TW" altLang="en-US" i="1">
                              <a:solidFill>
                                <a:srgbClr val="000000"/>
                              </a:solidFill>
                              <a:latin typeface="Cambria Math" panose="02040503050406030204" pitchFamily="18" charset="0"/>
                            </a:rPr>
                            <m:t>2</m:t>
                          </m:r>
                        </m:sup>
                      </m:sSubSup>
                      <m:r>
                        <a:rPr lang="zh-TW" altLang="en-US" i="1">
                          <a:solidFill>
                            <a:srgbClr val="000000"/>
                          </a:solidFill>
                          <a:latin typeface="Cambria Math" panose="02040503050406030204" pitchFamily="18" charset="0"/>
                        </a:rPr>
                        <m:t>+2</m:t>
                      </m:r>
                      <m:sSubSup>
                        <m:sSubSupPr>
                          <m:ctrlPr>
                            <a:rPr lang="zh-TW" altLang="en-US" i="1">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𝑤</m:t>
                          </m:r>
                        </m:e>
                        <m:sub>
                          <m:r>
                            <a:rPr lang="zh-TW" altLang="en-US" i="1">
                              <a:solidFill>
                                <a:srgbClr val="000000"/>
                              </a:solidFill>
                              <a:latin typeface="Cambria Math" panose="02040503050406030204" pitchFamily="18" charset="0"/>
                            </a:rPr>
                            <m:t>𝐵</m:t>
                          </m:r>
                        </m:sub>
                        <m:sup>
                          <m:r>
                            <a:rPr lang="zh-TW" altLang="en-US" i="1">
                              <a:solidFill>
                                <a:srgbClr val="000000"/>
                              </a:solidFill>
                              <a:latin typeface="Cambria Math" panose="02040503050406030204" pitchFamily="18" charset="0"/>
                            </a:rPr>
                            <m:t>∗</m:t>
                          </m:r>
                        </m:sup>
                      </m:sSubSup>
                      <m:sSubSup>
                        <m:sSubSupPr>
                          <m:ctrlPr>
                            <a:rPr lang="zh-TW" altLang="en-US" i="1">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𝑤</m:t>
                          </m:r>
                        </m:e>
                        <m:sub>
                          <m:r>
                            <a:rPr lang="zh-TW" altLang="en-US" i="1">
                              <a:solidFill>
                                <a:srgbClr val="000000"/>
                              </a:solidFill>
                              <a:latin typeface="Cambria Math" panose="02040503050406030204" pitchFamily="18" charset="0"/>
                            </a:rPr>
                            <m:t>𝑆</m:t>
                          </m:r>
                        </m:sub>
                        <m:sup>
                          <m:r>
                            <a:rPr lang="zh-TW" altLang="en-US" i="1">
                              <a:solidFill>
                                <a:srgbClr val="000000"/>
                              </a:solidFill>
                              <a:latin typeface="Cambria Math" panose="02040503050406030204" pitchFamily="18" charset="0"/>
                            </a:rPr>
                            <m:t>∗</m:t>
                          </m:r>
                        </m:sup>
                      </m:sSubSup>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𝜌</m:t>
                          </m:r>
                        </m:e>
                        <m:sub>
                          <m:r>
                            <a:rPr lang="zh-TW" altLang="en-US" i="1">
                              <a:solidFill>
                                <a:srgbClr val="000000"/>
                              </a:solidFill>
                              <a:latin typeface="Cambria Math" panose="02040503050406030204" pitchFamily="18" charset="0"/>
                            </a:rPr>
                            <m:t>𝑆𝐵</m:t>
                          </m:r>
                        </m:sub>
                      </m:sSub>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𝜎</m:t>
                          </m:r>
                        </m:e>
                        <m:sub>
                          <m:r>
                            <a:rPr lang="zh-TW" altLang="en-US" i="1">
                              <a:solidFill>
                                <a:srgbClr val="000000"/>
                              </a:solidFill>
                              <a:latin typeface="Cambria Math" panose="02040503050406030204" pitchFamily="18" charset="0"/>
                            </a:rPr>
                            <m:t>𝐵</m:t>
                          </m:r>
                        </m:sub>
                      </m:sSub>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𝜎</m:t>
                          </m:r>
                        </m:e>
                        <m:sub>
                          <m:r>
                            <a:rPr lang="zh-TW" altLang="en-US" i="1">
                              <a:solidFill>
                                <a:srgbClr val="000000"/>
                              </a:solidFill>
                              <a:latin typeface="Cambria Math" panose="02040503050406030204" pitchFamily="18" charset="0"/>
                            </a:rPr>
                            <m:t>𝑆</m:t>
                          </m:r>
                        </m:sub>
                      </m:sSub>
                      <m:r>
                        <a:rPr lang="en-US" altLang="zh-TW" b="0" i="1" smtClean="0">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m:t>
                      </m:r>
                      <m:sSubSup>
                        <m:sSubSupPr>
                          <m:ctrlPr>
                            <a:rPr lang="zh-TW" altLang="en-US" i="1">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𝑤</m:t>
                          </m:r>
                        </m:e>
                        <m:sub>
                          <m:r>
                            <a:rPr lang="zh-TW" altLang="en-US" i="1">
                              <a:solidFill>
                                <a:srgbClr val="000000"/>
                              </a:solidFill>
                              <a:latin typeface="Cambria Math" panose="02040503050406030204" pitchFamily="18" charset="0"/>
                            </a:rPr>
                            <m:t>𝑆</m:t>
                          </m:r>
                        </m:sub>
                        <m:sup>
                          <m:r>
                            <a:rPr lang="zh-TW" altLang="en-US" i="1">
                              <a:solidFill>
                                <a:srgbClr val="000000"/>
                              </a:solidFill>
                              <a:latin typeface="Cambria Math" panose="02040503050406030204" pitchFamily="18" charset="0"/>
                            </a:rPr>
                            <m:t>∗</m:t>
                          </m:r>
                        </m:sup>
                      </m:sSubSup>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2</m:t>
                          </m:r>
                        </m:sup>
                      </m:sSup>
                      <m:sSubSup>
                        <m:sSubSupPr>
                          <m:ctrlPr>
                            <a:rPr lang="zh-TW" altLang="en-US" i="1">
                              <a:solidFill>
                                <a:srgbClr val="000000"/>
                              </a:solidFill>
                              <a:latin typeface="Cambria Math" panose="02040503050406030204" pitchFamily="18" charset="0"/>
                            </a:rPr>
                          </m:ctrlPr>
                        </m:sSubSupPr>
                        <m:e>
                          <m:r>
                            <a:rPr lang="zh-TW" altLang="en-US" i="1">
                              <a:solidFill>
                                <a:srgbClr val="000000"/>
                              </a:solidFill>
                              <a:latin typeface="Cambria Math" panose="02040503050406030204" pitchFamily="18" charset="0"/>
                            </a:rPr>
                            <m:t>𝜎</m:t>
                          </m:r>
                        </m:e>
                        <m:sub>
                          <m:r>
                            <a:rPr lang="zh-TW" altLang="en-US" i="1">
                              <a:solidFill>
                                <a:srgbClr val="000000"/>
                              </a:solidFill>
                              <a:latin typeface="Cambria Math" panose="02040503050406030204" pitchFamily="18" charset="0"/>
                            </a:rPr>
                            <m:t>𝑆</m:t>
                          </m:r>
                        </m:sub>
                        <m:sup>
                          <m:r>
                            <a:rPr lang="zh-TW" altLang="en-US" i="1">
                              <a:solidFill>
                                <a:srgbClr val="000000"/>
                              </a:solidFill>
                              <a:latin typeface="Cambria Math" panose="02040503050406030204" pitchFamily="18" charset="0"/>
                            </a:rPr>
                            <m:t>2</m:t>
                          </m:r>
                        </m:sup>
                      </m:sSubSup>
                    </m:oMath>
                  </m:oMathPara>
                </a14:m>
                <a:endParaRPr lang="zh-TW" altLang="en-US" dirty="0"/>
              </a:p>
            </p:txBody>
          </p:sp>
        </mc:Choice>
        <mc:Fallback xmlns="">
          <p:sp>
            <p:nvSpPr>
              <p:cNvPr id="13317" name="Object 7"/>
              <p:cNvSpPr txBox="1">
                <a:spLocks noRot="1" noChangeAspect="1" noMove="1" noResize="1" noEditPoints="1" noAdjustHandles="1" noChangeArrowheads="1" noChangeShapeType="1" noTextEdit="1"/>
              </p:cNvSpPr>
              <p:nvPr/>
            </p:nvSpPr>
            <p:spPr bwMode="auto">
              <a:xfrm>
                <a:off x="1066800" y="6197600"/>
                <a:ext cx="4876800" cy="431800"/>
              </a:xfrm>
              <a:prstGeom prst="rect">
                <a:avLst/>
              </a:prstGeom>
              <a:blipFill>
                <a:blip r:embed="rId10"/>
                <a:stretch>
                  <a:fillRect b="-9859"/>
                </a:stretch>
              </a:blipFill>
              <a:ln>
                <a:noFill/>
              </a:ln>
              <a:effectLst/>
            </p:spPr>
            <p:txBody>
              <a:bodyPr/>
              <a:lstStyle/>
              <a:p>
                <a:r>
                  <a:rPr lang="zh-TW" altLang="en-US">
                    <a:noFill/>
                  </a:rPr>
                  <a:t> </a:t>
                </a:r>
              </a:p>
            </p:txBody>
          </p:sp>
        </mc:Fallback>
      </mc:AlternateContent>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381000" y="2819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dirty="0">
                <a:latin typeface="Arial" charset="0"/>
                <a:ea typeface="新細明體" charset="-120"/>
              </a:rPr>
              <a:t>6.4  EFFICIENT DIVERSIFICATION WITH MANY RISKY ASSETS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9050"/>
            <a:ext cx="9144000" cy="933450"/>
          </a:xfrm>
          <a:noFill/>
        </p:spPr>
        <p:txBody>
          <a:bodyPr/>
          <a:lstStyle/>
          <a:p>
            <a:pPr eaLnBrk="1" hangingPunct="1"/>
            <a:r>
              <a:rPr lang="en-US" altLang="zh-TW">
                <a:ea typeface="新細明體" charset="-120"/>
              </a:rPr>
              <a:t>Diversification and Portfolio Risk</a:t>
            </a:r>
          </a:p>
        </p:txBody>
      </p:sp>
      <p:sp>
        <p:nvSpPr>
          <p:cNvPr id="64515" name="Rectangle 3"/>
          <p:cNvSpPr>
            <a:spLocks noGrp="1" noChangeArrowheads="1"/>
          </p:cNvSpPr>
          <p:nvPr>
            <p:ph type="body" idx="1"/>
          </p:nvPr>
        </p:nvSpPr>
        <p:spPr>
          <a:xfrm>
            <a:off x="304800" y="762000"/>
            <a:ext cx="8610600" cy="5943600"/>
          </a:xfrm>
        </p:spPr>
        <p:txBody>
          <a:bodyPr/>
          <a:lstStyle/>
          <a:p>
            <a:pPr eaLnBrk="1" hangingPunct="1">
              <a:lnSpc>
                <a:spcPct val="97000"/>
              </a:lnSpc>
              <a:spcBef>
                <a:spcPts val="100"/>
              </a:spcBef>
              <a:defRPr/>
            </a:pPr>
            <a:r>
              <a:rPr lang="en-US" altLang="zh-TW" sz="3000" dirty="0">
                <a:ea typeface="新細明體" charset="-120"/>
              </a:rPr>
              <a:t>Firm-specific risk (</a:t>
            </a:r>
            <a:r>
              <a:rPr lang="zh-TW" altLang="en-US" sz="3000" dirty="0">
                <a:ea typeface="新細明體" charset="-120"/>
              </a:rPr>
              <a:t>公司特定風險</a:t>
            </a:r>
            <a:r>
              <a:rPr lang="en-US" altLang="zh-TW" sz="3000" dirty="0">
                <a:ea typeface="新細明體" charset="-120"/>
              </a:rPr>
              <a:t>)</a:t>
            </a:r>
          </a:p>
          <a:p>
            <a:pPr lvl="1" eaLnBrk="1" hangingPunct="1">
              <a:lnSpc>
                <a:spcPct val="97000"/>
              </a:lnSpc>
              <a:spcBef>
                <a:spcPts val="100"/>
              </a:spcBef>
              <a:defRPr/>
            </a:pPr>
            <a:r>
              <a:rPr lang="en-US" altLang="zh-TW" sz="2600" dirty="0">
                <a:ea typeface="新細明體" charset="-120"/>
              </a:rPr>
              <a:t>Risk factors that affect an individual firm without noticeably affecting other firms, like the results of R&amp;D, the management style, etc.</a:t>
            </a:r>
          </a:p>
          <a:p>
            <a:pPr lvl="1" eaLnBrk="1" hangingPunct="1">
              <a:lnSpc>
                <a:spcPct val="97000"/>
              </a:lnSpc>
              <a:spcBef>
                <a:spcPts val="100"/>
              </a:spcBef>
              <a:defRPr/>
            </a:pPr>
            <a:r>
              <a:rPr lang="en-US" altLang="zh-TW" sz="2600" dirty="0">
                <a:ea typeface="新細明體" charset="-120"/>
              </a:rPr>
              <a:t>Due to the possible offset of the firm-specific risks from different firms in a portfolio, this risk can be eliminated through diversification</a:t>
            </a:r>
          </a:p>
          <a:p>
            <a:pPr lvl="1" eaLnBrk="1" hangingPunct="1">
              <a:lnSpc>
                <a:spcPct val="97000"/>
              </a:lnSpc>
              <a:spcBef>
                <a:spcPts val="100"/>
              </a:spcBef>
              <a:defRPr/>
            </a:pPr>
            <a:r>
              <a:rPr lang="en-US" altLang="zh-TW" sz="2600" dirty="0">
                <a:ea typeface="新細明體" charset="-120"/>
              </a:rPr>
              <a:t>Also called unique, idiosyncratic (</a:t>
            </a:r>
            <a:r>
              <a:rPr lang="zh-TW" altLang="en-US" sz="2600" dirty="0">
                <a:ea typeface="新細明體" charset="-120"/>
              </a:rPr>
              <a:t>特質的</a:t>
            </a:r>
            <a:r>
              <a:rPr lang="en-US" altLang="zh-TW" sz="2600" dirty="0">
                <a:ea typeface="新細明體" charset="-120"/>
              </a:rPr>
              <a:t>), diversifiable, or nonsystematic risk</a:t>
            </a:r>
          </a:p>
          <a:p>
            <a:pPr eaLnBrk="1" hangingPunct="1">
              <a:lnSpc>
                <a:spcPct val="97000"/>
              </a:lnSpc>
              <a:spcBef>
                <a:spcPts val="100"/>
              </a:spcBef>
              <a:defRPr/>
            </a:pPr>
            <a:r>
              <a:rPr lang="en-US" altLang="zh-TW" sz="3000" dirty="0">
                <a:ea typeface="新細明體" charset="-120"/>
              </a:rPr>
              <a:t>Market risk (</a:t>
            </a:r>
            <a:r>
              <a:rPr lang="zh-TW" altLang="en-US" sz="3000" dirty="0">
                <a:ea typeface="新細明體" charset="-120"/>
              </a:rPr>
              <a:t>市場風險</a:t>
            </a:r>
            <a:r>
              <a:rPr lang="en-US" altLang="zh-TW" sz="3000" dirty="0">
                <a:ea typeface="新細明體" charset="-120"/>
              </a:rPr>
              <a:t>)</a:t>
            </a:r>
          </a:p>
          <a:p>
            <a:pPr lvl="1" eaLnBrk="1" hangingPunct="1">
              <a:lnSpc>
                <a:spcPct val="97000"/>
              </a:lnSpc>
              <a:spcBef>
                <a:spcPts val="100"/>
              </a:spcBef>
              <a:defRPr/>
            </a:pPr>
            <a:r>
              <a:rPr lang="en-US" altLang="zh-TW" sz="2600" dirty="0">
                <a:ea typeface="新細明體" charset="-120"/>
              </a:rPr>
              <a:t>Risk factors common to the whole economy, possibly from business cycles, inflation rates, interest rates, exchange rates, etc.</a:t>
            </a:r>
          </a:p>
          <a:p>
            <a:pPr lvl="1" eaLnBrk="1" hangingPunct="1">
              <a:lnSpc>
                <a:spcPct val="97000"/>
              </a:lnSpc>
              <a:spcBef>
                <a:spcPts val="100"/>
              </a:spcBef>
              <a:defRPr/>
            </a:pPr>
            <a:r>
              <a:rPr lang="en-US" altLang="zh-TW" sz="2600" dirty="0">
                <a:ea typeface="新細明體" charset="-120"/>
              </a:rPr>
              <a:t>The risk cannot be eliminated through diversification</a:t>
            </a:r>
          </a:p>
          <a:p>
            <a:pPr lvl="1" eaLnBrk="1" hangingPunct="1">
              <a:lnSpc>
                <a:spcPct val="97000"/>
              </a:lnSpc>
              <a:spcBef>
                <a:spcPts val="100"/>
              </a:spcBef>
              <a:defRPr/>
            </a:pPr>
            <a:r>
              <a:rPr lang="en-US" altLang="zh-TW" sz="2600" dirty="0">
                <a:ea typeface="新細明體" charset="-120"/>
              </a:rPr>
              <a:t>Also called </a:t>
            </a:r>
            <a:r>
              <a:rPr lang="en-US" altLang="zh-TW" sz="2600" dirty="0" err="1">
                <a:ea typeface="新細明體" charset="-120"/>
              </a:rPr>
              <a:t>nondiversifiable</a:t>
            </a:r>
            <a:r>
              <a:rPr lang="en-US" altLang="zh-TW" sz="2600" dirty="0">
                <a:ea typeface="新細明體" charset="-120"/>
              </a:rPr>
              <a:t> or systematic risk</a:t>
            </a:r>
          </a:p>
          <a:p>
            <a:pPr lvl="1" eaLnBrk="1" hangingPunct="1">
              <a:lnSpc>
                <a:spcPct val="97000"/>
              </a:lnSpc>
              <a:spcBef>
                <a:spcPts val="100"/>
              </a:spcBef>
              <a:defRPr/>
            </a:pPr>
            <a:endParaRPr lang="en-US" altLang="zh-TW" dirty="0">
              <a:ea typeface="新細明體"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95250"/>
            <a:ext cx="9144000" cy="781050"/>
          </a:xfrm>
          <a:noFill/>
        </p:spPr>
        <p:txBody>
          <a:bodyPr lIns="90488" tIns="44450" rIns="90488" bIns="44450" anchor="b"/>
          <a:lstStyle/>
          <a:p>
            <a:pPr eaLnBrk="1" hangingPunct="1"/>
            <a:r>
              <a:rPr lang="en-US" altLang="zh-TW" dirty="0">
                <a:ea typeface="新細明體" charset="-120"/>
              </a:rPr>
              <a:t>Extension to All Securities</a:t>
            </a:r>
          </a:p>
        </p:txBody>
      </p:sp>
      <p:sp>
        <p:nvSpPr>
          <p:cNvPr id="28675" name="Rectangle 3"/>
          <p:cNvSpPr>
            <a:spLocks noGrp="1" noChangeArrowheads="1"/>
          </p:cNvSpPr>
          <p:nvPr>
            <p:ph type="body" idx="1"/>
          </p:nvPr>
        </p:nvSpPr>
        <p:spPr>
          <a:xfrm>
            <a:off x="304800" y="990600"/>
            <a:ext cx="8610600" cy="5638800"/>
          </a:xfrm>
        </p:spPr>
        <p:txBody>
          <a:bodyPr lIns="90488" tIns="44450" rIns="90488" bIns="44450"/>
          <a:lstStyle/>
          <a:p>
            <a:pPr eaLnBrk="1" hangingPunct="1">
              <a:lnSpc>
                <a:spcPct val="98000"/>
              </a:lnSpc>
              <a:spcBef>
                <a:spcPts val="300"/>
              </a:spcBef>
              <a:defRPr/>
            </a:pPr>
            <a:r>
              <a:rPr lang="en-US" altLang="zh-TW" sz="3000" dirty="0">
                <a:ea typeface="新細明體" charset="-120"/>
              </a:rPr>
              <a:t>For </a:t>
            </a:r>
            <a:r>
              <a:rPr lang="en-US" altLang="zh-TW" sz="3000" i="1" dirty="0">
                <a:ea typeface="新細明體" charset="-120"/>
              </a:rPr>
              <a:t>n</a:t>
            </a:r>
            <a:r>
              <a:rPr lang="en-US" altLang="zh-TW" sz="3000" dirty="0">
                <a:ea typeface="新細明體" charset="-120"/>
              </a:rPr>
              <a:t>-risky assets, the investment opportunity set consists of portfolios with optimal weights (could be negative) on assets to minimize variance given the expected portfolio return, i.e.,</a:t>
            </a:r>
          </a:p>
          <a:p>
            <a:pPr eaLnBrk="1" hangingPunct="1">
              <a:lnSpc>
                <a:spcPct val="98000"/>
              </a:lnSpc>
              <a:spcBef>
                <a:spcPts val="300"/>
              </a:spcBef>
              <a:defRPr/>
            </a:pPr>
            <a:endParaRPr lang="en-US" altLang="zh-TW" sz="3000" dirty="0">
              <a:ea typeface="新細明體" charset="-120"/>
            </a:endParaRPr>
          </a:p>
          <a:p>
            <a:pPr eaLnBrk="1" hangingPunct="1">
              <a:lnSpc>
                <a:spcPct val="98000"/>
              </a:lnSpc>
              <a:spcBef>
                <a:spcPts val="300"/>
              </a:spcBef>
              <a:defRPr/>
            </a:pPr>
            <a:endParaRPr lang="en-US" altLang="zh-TW" sz="3000" dirty="0">
              <a:ea typeface="新細明體" charset="-120"/>
            </a:endParaRPr>
          </a:p>
          <a:p>
            <a:pPr eaLnBrk="1" hangingPunct="1">
              <a:lnSpc>
                <a:spcPct val="98000"/>
              </a:lnSpc>
              <a:spcBef>
                <a:spcPts val="300"/>
              </a:spcBef>
              <a:defRPr/>
            </a:pPr>
            <a:endParaRPr lang="en-US" altLang="zh-TW" sz="3000" dirty="0">
              <a:ea typeface="新細明體" charset="-120"/>
            </a:endParaRPr>
          </a:p>
          <a:p>
            <a:pPr eaLnBrk="1" hangingPunct="1">
              <a:lnSpc>
                <a:spcPct val="98000"/>
              </a:lnSpc>
              <a:spcBef>
                <a:spcPts val="300"/>
              </a:spcBef>
              <a:defRPr/>
            </a:pPr>
            <a:endParaRPr lang="en-US" altLang="zh-TW" sz="3000" dirty="0">
              <a:ea typeface="新細明體" charset="-120"/>
            </a:endParaRPr>
          </a:p>
          <a:p>
            <a:pPr eaLnBrk="1" hangingPunct="1">
              <a:lnSpc>
                <a:spcPct val="98000"/>
              </a:lnSpc>
              <a:spcBef>
                <a:spcPts val="300"/>
              </a:spcBef>
              <a:defRPr/>
            </a:pPr>
            <a:endParaRPr lang="en-US" altLang="zh-TW" sz="800" dirty="0">
              <a:ea typeface="新細明體" charset="-120"/>
            </a:endParaRPr>
          </a:p>
          <a:p>
            <a:pPr eaLnBrk="1" hangingPunct="1">
              <a:lnSpc>
                <a:spcPct val="98000"/>
              </a:lnSpc>
              <a:spcBef>
                <a:spcPts val="300"/>
              </a:spcBef>
              <a:defRPr/>
            </a:pPr>
            <a:r>
              <a:rPr lang="en-US" altLang="zh-TW" sz="3000" dirty="0">
                <a:ea typeface="新細明體" charset="-120"/>
              </a:rPr>
              <a:t>In other words, for given expected portfolio returns </a:t>
            </a:r>
            <a:r>
              <a:rPr lang="en-US" altLang="zh-TW" sz="3000" i="1" dirty="0">
                <a:ea typeface="新細明體" charset="-120"/>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p</a:t>
            </a:r>
            <a:r>
              <a:rPr lang="en-US" altLang="zh-TW" sz="3000" dirty="0">
                <a:ea typeface="新細明體" charset="-120"/>
              </a:rPr>
              <a:t>), the portfolios on the investment opportunity set dominate other portfolios, i.e., with less risk given the same expected return</a:t>
            </a:r>
          </a:p>
        </p:txBody>
      </p:sp>
      <p:graphicFrame>
        <p:nvGraphicFramePr>
          <p:cNvPr id="15362" name="Object 2"/>
          <p:cNvGraphicFramePr>
            <a:graphicFrameLocks noChangeAspect="1"/>
          </p:cNvGraphicFramePr>
          <p:nvPr/>
        </p:nvGraphicFramePr>
        <p:xfrm>
          <a:off x="1219200" y="2971800"/>
          <a:ext cx="6410325" cy="1852613"/>
        </p:xfrm>
        <a:graphic>
          <a:graphicData uri="http://schemas.openxmlformats.org/presentationml/2006/ole">
            <mc:AlternateContent xmlns:mc="http://schemas.openxmlformats.org/markup-compatibility/2006">
              <mc:Choice xmlns:v="urn:schemas-microsoft-com:vml" Requires="v">
                <p:oleObj spid="_x0000_s15792" name="Equation" r:id="rId4" imgW="3213000" imgH="927000" progId="Equation.DSMT4">
                  <p:embed/>
                </p:oleObj>
              </mc:Choice>
              <mc:Fallback>
                <p:oleObj name="Equation" r:id="rId4" imgW="3213000" imgH="9270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971800"/>
                        <a:ext cx="6410325" cy="185261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95250"/>
            <a:ext cx="9144000" cy="781050"/>
          </a:xfrm>
          <a:noFill/>
        </p:spPr>
        <p:txBody>
          <a:bodyPr lIns="90488" tIns="44450" rIns="90488" bIns="44450" anchor="b"/>
          <a:lstStyle/>
          <a:p>
            <a:pPr eaLnBrk="1" hangingPunct="1"/>
            <a:r>
              <a:rPr lang="en-US" altLang="zh-TW" dirty="0">
                <a:ea typeface="新細明體" charset="-120"/>
              </a:rPr>
              <a:t>Extension to All Securities</a:t>
            </a:r>
          </a:p>
        </p:txBody>
      </p:sp>
      <p:sp>
        <p:nvSpPr>
          <p:cNvPr id="28675" name="Rectangle 3"/>
          <p:cNvSpPr>
            <a:spLocks noGrp="1" noChangeArrowheads="1"/>
          </p:cNvSpPr>
          <p:nvPr>
            <p:ph type="body" idx="1"/>
          </p:nvPr>
        </p:nvSpPr>
        <p:spPr>
          <a:xfrm>
            <a:off x="457200" y="1143000"/>
            <a:ext cx="8153400" cy="5486400"/>
          </a:xfrm>
        </p:spPr>
        <p:txBody>
          <a:bodyPr lIns="90488" tIns="44450" rIns="90488" bIns="44450"/>
          <a:lstStyle/>
          <a:p>
            <a:pPr eaLnBrk="1" hangingPunct="1">
              <a:spcBef>
                <a:spcPts val="400"/>
              </a:spcBef>
              <a:defRPr/>
            </a:pPr>
            <a:r>
              <a:rPr lang="en-US" altLang="zh-TW" sz="3000" dirty="0">
                <a:ea typeface="新細明體" charset="-120"/>
              </a:rPr>
              <a:t>The curve for the investment opportunity set is also called the portfolio frontier (</a:t>
            </a:r>
            <a:r>
              <a:rPr lang="zh-TW" altLang="en-US" sz="3000" dirty="0">
                <a:ea typeface="新細明體" charset="-120"/>
              </a:rPr>
              <a:t>投資組合前緣</a:t>
            </a:r>
            <a:r>
              <a:rPr lang="en-US" altLang="zh-TW" sz="3000" dirty="0">
                <a:ea typeface="新細明體" charset="-120"/>
              </a:rPr>
              <a:t>)</a:t>
            </a:r>
          </a:p>
          <a:p>
            <a:pPr eaLnBrk="1" hangingPunct="1">
              <a:spcBef>
                <a:spcPts val="400"/>
              </a:spcBef>
              <a:defRPr/>
            </a:pPr>
            <a:r>
              <a:rPr lang="en-US" altLang="zh-TW" sz="3000" dirty="0">
                <a:ea typeface="新細明體" charset="-120"/>
              </a:rPr>
              <a:t>The upper half of the portfolio frontier is called the efficient frontier (</a:t>
            </a:r>
            <a:r>
              <a:rPr lang="zh-TW" altLang="en-US" sz="3000" dirty="0">
                <a:ea typeface="新細明體" charset="-120"/>
              </a:rPr>
              <a:t>效率前緣</a:t>
            </a:r>
            <a:r>
              <a:rPr lang="en-US" altLang="zh-TW" sz="3000" dirty="0">
                <a:ea typeface="新細明體" charset="-120"/>
              </a:rPr>
              <a:t>), which represents a set of efficient portfolios that offer higher expected return at each level of portfolio risk (comparing to the lower half of the portfolio frontier) (see the next slide)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76200"/>
            <a:ext cx="9144000" cy="1143000"/>
          </a:xfrm>
          <a:noFill/>
        </p:spPr>
        <p:txBody>
          <a:bodyPr/>
          <a:lstStyle/>
          <a:p>
            <a:pPr eaLnBrk="1" hangingPunct="1"/>
            <a:r>
              <a:rPr lang="en-US" altLang="zh-TW" sz="3600" dirty="0">
                <a:ea typeface="新細明體" charset="-120"/>
              </a:rPr>
              <a:t>The Efficient Frontier of Risky Assets and Individual Assets</a:t>
            </a:r>
          </a:p>
        </p:txBody>
      </p:sp>
      <p:pic>
        <p:nvPicPr>
          <p:cNvPr id="56323" name="Picture 4" descr="bod4153X_06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17700" y="1371600"/>
            <a:ext cx="5321300" cy="4270375"/>
          </a:xfrm>
          <a:noFill/>
          <a:extLst>
            <a:ext uri="{909E8E84-426E-40DD-AFC4-6F175D3DCCD1}">
              <a14:hiddenFill xmlns:a14="http://schemas.microsoft.com/office/drawing/2010/main">
                <a:solidFill>
                  <a:srgbClr val="FFFFFF"/>
                </a:solidFill>
              </a14:hiddenFill>
            </a:ext>
          </a:extLst>
        </p:spPr>
      </p:pic>
      <p:sp>
        <p:nvSpPr>
          <p:cNvPr id="4" name="文字方塊 3"/>
          <p:cNvSpPr txBox="1">
            <a:spLocks noChangeArrowheads="1"/>
          </p:cNvSpPr>
          <p:nvPr/>
        </p:nvSpPr>
        <p:spPr bwMode="auto">
          <a:xfrm>
            <a:off x="762000" y="5921514"/>
            <a:ext cx="7924800" cy="707886"/>
          </a:xfrm>
          <a:prstGeom prst="rect">
            <a:avLst/>
          </a:prstGeom>
          <a:noFill/>
          <a:ln w="9525">
            <a:noFill/>
            <a:miter lim="800000"/>
            <a:headEnd/>
            <a:tailEnd/>
          </a:ln>
        </p:spPr>
        <p:txBody>
          <a:bodyPr>
            <a:spAutoFit/>
          </a:bodyPr>
          <a:lstStyle/>
          <a:p>
            <a:pPr marL="265113" indent="-265113">
              <a:defRPr/>
            </a:pPr>
            <a:r>
              <a:rPr lang="en-US" altLang="zh-TW" sz="2000" dirty="0">
                <a:effectLst>
                  <a:outerShdw blurRad="38100" dist="38100" dir="2700000" algn="tl">
                    <a:srgbClr val="000000">
                      <a:alpha val="43137"/>
                    </a:srgbClr>
                  </a:outerShdw>
                </a:effectLst>
                <a:latin typeface="+mn-lt"/>
                <a:ea typeface="新細明體" charset="-120"/>
              </a:rPr>
              <a:t>※ For rational investors, they prefer the portfolio of risky assets on the efficient frontier due to the mean-variance criterion</a:t>
            </a:r>
            <a:endParaRPr lang="zh-TW" altLang="en-US" sz="2000" dirty="0">
              <a:effectLst>
                <a:outerShdw blurRad="38100" dist="38100" dir="2700000" algn="tl">
                  <a:srgbClr val="000000">
                    <a:alpha val="43137"/>
                  </a:srgbClr>
                </a:outerShdw>
              </a:effectLst>
              <a:latin typeface="+mn-lt"/>
              <a:ea typeface="新細明體"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95250"/>
            <a:ext cx="9144000" cy="781050"/>
          </a:xfrm>
          <a:noFill/>
        </p:spPr>
        <p:txBody>
          <a:bodyPr lIns="90488" tIns="44450" rIns="90488" bIns="44450" anchor="b"/>
          <a:lstStyle/>
          <a:p>
            <a:pPr eaLnBrk="1" hangingPunct="1"/>
            <a:r>
              <a:rPr lang="en-US" altLang="zh-TW" dirty="0">
                <a:ea typeface="新細明體" charset="-120"/>
              </a:rPr>
              <a:t>Extension to All Securities</a:t>
            </a:r>
          </a:p>
        </p:txBody>
      </p:sp>
      <p:sp>
        <p:nvSpPr>
          <p:cNvPr id="28675" name="Rectangle 3"/>
          <p:cNvSpPr>
            <a:spLocks noGrp="1" noChangeArrowheads="1"/>
          </p:cNvSpPr>
          <p:nvPr>
            <p:ph type="body" idx="1"/>
          </p:nvPr>
        </p:nvSpPr>
        <p:spPr>
          <a:xfrm>
            <a:off x="457200" y="914400"/>
            <a:ext cx="8458200" cy="5791200"/>
          </a:xfrm>
        </p:spPr>
        <p:txBody>
          <a:bodyPr lIns="90488" tIns="44450" rIns="90488" bIns="44450"/>
          <a:lstStyle/>
          <a:p>
            <a:pPr eaLnBrk="1" hangingPunct="1">
              <a:lnSpc>
                <a:spcPct val="95000"/>
              </a:lnSpc>
              <a:defRPr/>
            </a:pPr>
            <a:r>
              <a:rPr lang="en-US" altLang="zh-TW" sz="2800" dirty="0">
                <a:ea typeface="新細明體" charset="-120"/>
              </a:rPr>
              <a:t>Using the current risk-free rate, we can search for the CAL with the highest reward-to-volatility ratio and thus find the optimal risky portfolio </a:t>
            </a:r>
            <a:r>
              <a:rPr lang="en-US" altLang="zh-TW" sz="2800" i="1" dirty="0">
                <a:ea typeface="新細明體" charset="-120"/>
              </a:rPr>
              <a:t>O </a:t>
            </a:r>
            <a:r>
              <a:rPr lang="en-US" altLang="zh-TW" sz="2800" dirty="0">
                <a:ea typeface="新細明體" charset="-120"/>
              </a:rPr>
              <a:t>(see Slides 6-33 and 6-34)</a:t>
            </a:r>
          </a:p>
          <a:p>
            <a:pPr eaLnBrk="1" hangingPunct="1">
              <a:lnSpc>
                <a:spcPct val="95000"/>
              </a:lnSpc>
              <a:defRPr/>
            </a:pPr>
            <a:r>
              <a:rPr lang="en-US" altLang="zh-TW" sz="2800" dirty="0">
                <a:ea typeface="新細明體" charset="-120"/>
              </a:rPr>
              <a:t>Finally, investors choose the appropriate mix between the optimal risky portfolio </a:t>
            </a:r>
            <a:r>
              <a:rPr lang="en-US" altLang="zh-TW" sz="2800" i="1" dirty="0">
                <a:ea typeface="新細明體" charset="-120"/>
              </a:rPr>
              <a:t>O</a:t>
            </a:r>
            <a:r>
              <a:rPr lang="en-US" altLang="zh-TW" sz="2800" dirty="0">
                <a:ea typeface="新細明體" charset="-120"/>
              </a:rPr>
              <a:t> and the risk-free asset (see Slide 6-37)</a:t>
            </a:r>
          </a:p>
          <a:p>
            <a:pPr eaLnBrk="1" hangingPunct="1">
              <a:lnSpc>
                <a:spcPct val="95000"/>
              </a:lnSpc>
              <a:defRPr/>
            </a:pPr>
            <a:r>
              <a:rPr lang="en-US" altLang="zh-TW" sz="2800" dirty="0">
                <a:ea typeface="新細明體" charset="-120"/>
              </a:rPr>
              <a:t>Separation property: the process to choose portfolio combinations can be separated into two independent tasks</a:t>
            </a:r>
          </a:p>
          <a:p>
            <a:pPr marL="803275" lvl="1" indent="-346075" eaLnBrk="1" hangingPunct="1">
              <a:lnSpc>
                <a:spcPct val="95000"/>
              </a:lnSpc>
              <a:buFontTx/>
              <a:buAutoNum type="arabicPeriod"/>
              <a:defRPr/>
            </a:pPr>
            <a:r>
              <a:rPr lang="en-US" altLang="zh-TW" sz="2400" dirty="0">
                <a:ea typeface="新細明體" charset="-120"/>
              </a:rPr>
              <a:t>Determination of the optimal risky portfolio </a:t>
            </a:r>
            <a:r>
              <a:rPr lang="en-US" altLang="zh-TW" sz="2400" i="1" dirty="0">
                <a:ea typeface="新細明體" charset="-120"/>
              </a:rPr>
              <a:t>O</a:t>
            </a:r>
            <a:r>
              <a:rPr lang="en-US" altLang="zh-TW" sz="2400" dirty="0">
                <a:ea typeface="新細明體" charset="-120"/>
              </a:rPr>
              <a:t> given the current risk-free rate, which is a technical problem</a:t>
            </a:r>
          </a:p>
          <a:p>
            <a:pPr marL="803275" lvl="1" indent="-346075" eaLnBrk="1" hangingPunct="1">
              <a:lnSpc>
                <a:spcPct val="95000"/>
              </a:lnSpc>
              <a:buFontTx/>
              <a:buAutoNum type="arabicPeriod"/>
              <a:defRPr/>
            </a:pPr>
            <a:r>
              <a:rPr lang="en-US" altLang="zh-TW" sz="2400" dirty="0">
                <a:ea typeface="新細明體" charset="-120"/>
              </a:rPr>
              <a:t>The personal choice of the mix of the risky portfolio and the risk-free asset depending on his preference</a:t>
            </a:r>
          </a:p>
          <a:p>
            <a:pPr eaLnBrk="1" hangingPunct="1">
              <a:lnSpc>
                <a:spcPct val="95000"/>
              </a:lnSpc>
              <a:defRPr/>
            </a:pPr>
            <a:endParaRPr lang="en-US" altLang="zh-TW" sz="2800" i="1" dirty="0">
              <a:ea typeface="新細明體" charset="-12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95250"/>
            <a:ext cx="9144000" cy="781050"/>
          </a:xfrm>
          <a:noFill/>
        </p:spPr>
        <p:txBody>
          <a:bodyPr lIns="90488" tIns="44450" rIns="90488" bIns="44450" anchor="b"/>
          <a:lstStyle/>
          <a:p>
            <a:pPr eaLnBrk="1" hangingPunct="1"/>
            <a:r>
              <a:rPr lang="en-US" altLang="zh-TW" dirty="0">
                <a:ea typeface="新細明體" charset="-120"/>
              </a:rPr>
              <a:t>Extension to All Securities</a:t>
            </a:r>
          </a:p>
        </p:txBody>
      </p:sp>
      <p:sp>
        <p:nvSpPr>
          <p:cNvPr id="28675" name="Rectangle 3"/>
          <p:cNvSpPr>
            <a:spLocks noGrp="1" noChangeArrowheads="1"/>
          </p:cNvSpPr>
          <p:nvPr>
            <p:ph type="body" idx="1"/>
          </p:nvPr>
        </p:nvSpPr>
        <p:spPr>
          <a:xfrm>
            <a:off x="381000" y="914400"/>
            <a:ext cx="8458200" cy="1066800"/>
          </a:xfrm>
        </p:spPr>
        <p:txBody>
          <a:bodyPr lIns="90488" tIns="44450" rIns="90488" bIns="44450"/>
          <a:lstStyle/>
          <a:p>
            <a:pPr eaLnBrk="1" hangingPunct="1">
              <a:lnSpc>
                <a:spcPct val="95000"/>
              </a:lnSpc>
              <a:defRPr/>
            </a:pPr>
            <a:r>
              <a:rPr lang="en-US" altLang="zh-TW" sz="3000" dirty="0">
                <a:ea typeface="新細明體" charset="-120"/>
              </a:rPr>
              <a:t>An illustrative example: Construct a global portfolio using six stock market indices</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392" y="1904999"/>
            <a:ext cx="6464808" cy="3922776"/>
          </a:xfrm>
          <a:prstGeom prst="rect">
            <a:avLst/>
          </a:prstGeom>
        </p:spPr>
      </p:pic>
      <mc:AlternateContent xmlns:mc="http://schemas.openxmlformats.org/markup-compatibility/2006" xmlns:a14="http://schemas.microsoft.com/office/drawing/2010/main">
        <mc:Choice Requires="a14">
          <p:sp>
            <p:nvSpPr>
              <p:cNvPr id="7" name="文字方塊 6"/>
              <p:cNvSpPr txBox="1">
                <a:spLocks noChangeArrowheads="1"/>
              </p:cNvSpPr>
              <p:nvPr/>
            </p:nvSpPr>
            <p:spPr bwMode="auto">
              <a:xfrm>
                <a:off x="609600" y="5851814"/>
                <a:ext cx="7924800" cy="923330"/>
              </a:xfrm>
              <a:prstGeom prst="rect">
                <a:avLst/>
              </a:prstGeom>
              <a:noFill/>
              <a:ln w="9525">
                <a:noFill/>
                <a:miter lim="800000"/>
                <a:headEnd/>
                <a:tailEnd/>
              </a:ln>
            </p:spPr>
            <p:txBody>
              <a:bodyPr>
                <a:spAutoFit/>
              </a:bodyPr>
              <a:lstStyle/>
              <a:p>
                <a:pPr marL="265113" indent="-265113">
                  <a:defRPr/>
                </a:pPr>
                <a:r>
                  <a:rPr lang="en-US" altLang="zh-TW" sz="1800" dirty="0">
                    <a:latin typeface="+mn-lt"/>
                    <a:ea typeface="新細明體" charset="-120"/>
                  </a:rPr>
                  <a:t>※ To take the forbiddance of short sales into account, one needs an additional constraint that </a:t>
                </a:r>
                <a14:m>
                  <m:oMath xmlns:m="http://schemas.openxmlformats.org/officeDocument/2006/math">
                    <m:sSub>
                      <m:sSubPr>
                        <m:ctrlPr>
                          <a:rPr lang="en-US" altLang="zh-TW" sz="1800" b="0" i="1" smtClean="0">
                            <a:latin typeface="Cambria Math" panose="02040503050406030204" pitchFamily="18" charset="0"/>
                            <a:ea typeface="新細明體" charset="-120"/>
                          </a:rPr>
                        </m:ctrlPr>
                      </m:sSubPr>
                      <m:e>
                        <m:r>
                          <a:rPr lang="en-US" altLang="zh-TW" sz="1800" b="0" i="1" smtClean="0">
                            <a:latin typeface="Cambria Math" panose="02040503050406030204" pitchFamily="18" charset="0"/>
                            <a:ea typeface="新細明體" charset="-120"/>
                          </a:rPr>
                          <m:t>𝑤</m:t>
                        </m:r>
                      </m:e>
                      <m:sub>
                        <m:r>
                          <a:rPr lang="en-US" altLang="zh-TW" sz="1800" b="0" i="1" smtClean="0">
                            <a:latin typeface="Cambria Math" panose="02040503050406030204" pitchFamily="18" charset="0"/>
                            <a:ea typeface="新細明體" charset="-120"/>
                          </a:rPr>
                          <m:t>1</m:t>
                        </m:r>
                      </m:sub>
                    </m:sSub>
                  </m:oMath>
                </a14:m>
                <a:r>
                  <a:rPr lang="en-US" altLang="zh-TW" sz="1800" dirty="0">
                    <a:latin typeface="+mn-lt"/>
                    <a:ea typeface="新細明體" charset="-120"/>
                  </a:rPr>
                  <a:t>, </a:t>
                </a:r>
                <a14:m>
                  <m:oMath xmlns:m="http://schemas.openxmlformats.org/officeDocument/2006/math">
                    <m:sSub>
                      <m:sSubPr>
                        <m:ctrlPr>
                          <a:rPr lang="en-US" altLang="zh-TW" sz="1800" i="1">
                            <a:latin typeface="Cambria Math" panose="02040503050406030204" pitchFamily="18" charset="0"/>
                            <a:ea typeface="新細明體" charset="-120"/>
                          </a:rPr>
                        </m:ctrlPr>
                      </m:sSubPr>
                      <m:e>
                        <m:r>
                          <a:rPr lang="en-US" altLang="zh-TW" sz="1800" i="1">
                            <a:latin typeface="Cambria Math" panose="02040503050406030204" pitchFamily="18" charset="0"/>
                            <a:ea typeface="新細明體" charset="-120"/>
                          </a:rPr>
                          <m:t>𝑤</m:t>
                        </m:r>
                      </m:e>
                      <m:sub>
                        <m:r>
                          <a:rPr lang="en-US" altLang="zh-TW" sz="1800" b="0" i="1" smtClean="0">
                            <a:latin typeface="Cambria Math" panose="02040503050406030204" pitchFamily="18" charset="0"/>
                            <a:ea typeface="新細明體" charset="-120"/>
                          </a:rPr>
                          <m:t>2</m:t>
                        </m:r>
                      </m:sub>
                    </m:sSub>
                  </m:oMath>
                </a14:m>
                <a:r>
                  <a:rPr lang="en-US" altLang="zh-TW" sz="1800" dirty="0">
                    <a:latin typeface="+mn-lt"/>
                    <a:ea typeface="新細明體" charset="-120"/>
                  </a:rPr>
                  <a:t>,…, </a:t>
                </a:r>
                <a14:m>
                  <m:oMath xmlns:m="http://schemas.openxmlformats.org/officeDocument/2006/math">
                    <m:sSub>
                      <m:sSubPr>
                        <m:ctrlPr>
                          <a:rPr lang="en-US" altLang="zh-TW" sz="1800" i="1">
                            <a:latin typeface="Cambria Math" panose="02040503050406030204" pitchFamily="18" charset="0"/>
                            <a:ea typeface="新細明體" charset="-120"/>
                          </a:rPr>
                        </m:ctrlPr>
                      </m:sSubPr>
                      <m:e>
                        <m:r>
                          <a:rPr lang="en-US" altLang="zh-TW" sz="1800" i="1">
                            <a:latin typeface="Cambria Math" panose="02040503050406030204" pitchFamily="18" charset="0"/>
                            <a:ea typeface="新細明體" charset="-120"/>
                          </a:rPr>
                          <m:t>𝑤</m:t>
                        </m:r>
                      </m:e>
                      <m:sub>
                        <m:r>
                          <a:rPr lang="en-US" altLang="zh-TW" sz="1800" b="0" i="1" smtClean="0">
                            <a:latin typeface="Cambria Math" panose="02040503050406030204" pitchFamily="18" charset="0"/>
                            <a:ea typeface="新細明體" charset="-120"/>
                          </a:rPr>
                          <m:t>𝑛</m:t>
                        </m:r>
                      </m:sub>
                    </m:sSub>
                    <m:r>
                      <a:rPr lang="en-US" altLang="zh-TW" sz="1800" i="1" smtClean="0">
                        <a:latin typeface="Cambria Math" panose="02040503050406030204" pitchFamily="18" charset="0"/>
                        <a:ea typeface="Cambria Math"/>
                      </a:rPr>
                      <m:t>≥</m:t>
                    </m:r>
                    <m:r>
                      <a:rPr lang="en-US" altLang="zh-TW" sz="1800" b="0" i="1" smtClean="0">
                        <a:latin typeface="Cambria Math" panose="02040503050406030204" pitchFamily="18" charset="0"/>
                        <a:ea typeface="Cambria Math"/>
                      </a:rPr>
                      <m:t>0</m:t>
                    </m:r>
                  </m:oMath>
                </a14:m>
                <a:r>
                  <a:rPr lang="zh-TW" altLang="en-US" sz="1800" dirty="0">
                    <a:latin typeface="+mn-lt"/>
                    <a:ea typeface="新細明體" charset="-120"/>
                  </a:rPr>
                  <a:t> </a:t>
                </a:r>
                <a:r>
                  <a:rPr lang="en-US" altLang="zh-TW" sz="1800" dirty="0">
                    <a:latin typeface="+mn-lt"/>
                    <a:ea typeface="新細明體" charset="-120"/>
                  </a:rPr>
                  <a:t>in the minimization problem specified on Slide 6-40</a:t>
                </a:r>
                <a:endParaRPr lang="zh-TW" altLang="en-US" sz="1800" dirty="0">
                  <a:latin typeface="+mn-lt"/>
                  <a:ea typeface="新細明體" charset="-120"/>
                </a:endParaRPr>
              </a:p>
            </p:txBody>
          </p:sp>
        </mc:Choice>
        <mc:Fallback xmlns="">
          <p:sp>
            <p:nvSpPr>
              <p:cNvPr id="7" name="文字方塊 6"/>
              <p:cNvSpPr txBox="1">
                <a:spLocks noRot="1" noChangeAspect="1" noMove="1" noResize="1" noEditPoints="1" noAdjustHandles="1" noChangeArrowheads="1" noChangeShapeType="1" noTextEdit="1"/>
              </p:cNvSpPr>
              <p:nvPr/>
            </p:nvSpPr>
            <p:spPr bwMode="auto">
              <a:xfrm>
                <a:off x="609600" y="5851814"/>
                <a:ext cx="7924800" cy="923330"/>
              </a:xfrm>
              <a:prstGeom prst="rect">
                <a:avLst/>
              </a:prstGeom>
              <a:blipFill>
                <a:blip r:embed="rId4"/>
                <a:stretch>
                  <a:fillRect l="-615" t="-3974" b="-9934"/>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389358750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1752600" y="3154363"/>
            <a:ext cx="662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zh-TW" sz="3200" b="1" dirty="0">
                <a:latin typeface="Arial" charset="0"/>
                <a:ea typeface="新細明體" charset="-120"/>
              </a:rPr>
              <a:t>6.5 SINGLE-INDEX MODEL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95250"/>
            <a:ext cx="9144000" cy="781050"/>
          </a:xfrm>
          <a:noFill/>
        </p:spPr>
        <p:txBody>
          <a:bodyPr lIns="90488" tIns="44450" rIns="90488" bIns="44450" anchor="b"/>
          <a:lstStyle/>
          <a:p>
            <a:pPr eaLnBrk="1" hangingPunct="1"/>
            <a:r>
              <a:rPr lang="en-US" altLang="zh-TW" dirty="0">
                <a:ea typeface="新細明體" charset="-120"/>
              </a:rPr>
              <a:t>Index models</a:t>
            </a:r>
          </a:p>
        </p:txBody>
      </p:sp>
      <p:sp>
        <p:nvSpPr>
          <p:cNvPr id="28675" name="Rectangle 3"/>
          <p:cNvSpPr>
            <a:spLocks noGrp="1" noChangeArrowheads="1"/>
          </p:cNvSpPr>
          <p:nvPr>
            <p:ph type="body" idx="1"/>
          </p:nvPr>
        </p:nvSpPr>
        <p:spPr>
          <a:xfrm>
            <a:off x="304800" y="914400"/>
            <a:ext cx="8763000" cy="5867400"/>
          </a:xfrm>
        </p:spPr>
        <p:txBody>
          <a:bodyPr lIns="90488" tIns="44450" rIns="90488" bIns="44450"/>
          <a:lstStyle/>
          <a:p>
            <a:pPr eaLnBrk="1" hangingPunct="1">
              <a:lnSpc>
                <a:spcPct val="99000"/>
              </a:lnSpc>
              <a:spcBef>
                <a:spcPts val="200"/>
              </a:spcBef>
              <a:defRPr/>
            </a:pPr>
            <a:r>
              <a:rPr lang="en-US" altLang="zh-TW" sz="2900" dirty="0">
                <a:ea typeface="新細明體" charset="-120"/>
              </a:rPr>
              <a:t>The index model (</a:t>
            </a:r>
            <a:r>
              <a:rPr lang="zh-TW" altLang="en-US" sz="2900" dirty="0">
                <a:ea typeface="新細明體" charset="-120"/>
              </a:rPr>
              <a:t>指數模型</a:t>
            </a:r>
            <a:r>
              <a:rPr lang="en-US" altLang="zh-TW" sz="2900" dirty="0">
                <a:ea typeface="新細明體" charset="-120"/>
              </a:rPr>
              <a:t>) is a statistical model to measure or identify the components of firm-specific and systematic risks for a particular security or portfolio</a:t>
            </a:r>
          </a:p>
          <a:p>
            <a:pPr eaLnBrk="1" hangingPunct="1">
              <a:lnSpc>
                <a:spcPct val="99000"/>
              </a:lnSpc>
              <a:spcBef>
                <a:spcPts val="200"/>
              </a:spcBef>
              <a:defRPr/>
            </a:pPr>
            <a:r>
              <a:rPr lang="en-US" altLang="zh-TW" sz="2900" dirty="0">
                <a:ea typeface="新細明體" charset="-120"/>
              </a:rPr>
              <a:t>William Sharpe (1963), who is a Nobel Prize laureate in 1990, used the single-index model (</a:t>
            </a:r>
            <a:r>
              <a:rPr lang="zh-TW" altLang="en-US" sz="2900" dirty="0">
                <a:ea typeface="新細明體" charset="-120"/>
              </a:rPr>
              <a:t>單一指數模型</a:t>
            </a:r>
            <a:r>
              <a:rPr lang="en-US" altLang="zh-TW" sz="2900" dirty="0">
                <a:ea typeface="新細明體" charset="-120"/>
              </a:rPr>
              <a:t>), also known as the market model (</a:t>
            </a:r>
            <a:r>
              <a:rPr lang="zh-TW" altLang="en-US" sz="2900" dirty="0">
                <a:ea typeface="新細明體" charset="-120"/>
              </a:rPr>
              <a:t>市場模型</a:t>
            </a:r>
            <a:r>
              <a:rPr lang="en-US" altLang="zh-TW" sz="2900" dirty="0">
                <a:ea typeface="新細明體" charset="-120"/>
              </a:rPr>
              <a:t>),</a:t>
            </a:r>
            <a:r>
              <a:rPr lang="zh-TW" altLang="en-US" sz="2900" dirty="0">
                <a:ea typeface="新細明體" charset="-120"/>
              </a:rPr>
              <a:t> </a:t>
            </a:r>
            <a:r>
              <a:rPr lang="en-US" altLang="zh-TW" sz="2900" dirty="0">
                <a:ea typeface="新細明體" charset="-120"/>
              </a:rPr>
              <a:t>to explain the benefits of diversification</a:t>
            </a:r>
          </a:p>
          <a:p>
            <a:pPr lvl="1" eaLnBrk="1" hangingPunct="1">
              <a:lnSpc>
                <a:spcPct val="99000"/>
              </a:lnSpc>
              <a:spcBef>
                <a:spcPts val="200"/>
              </a:spcBef>
              <a:defRPr/>
            </a:pPr>
            <a:r>
              <a:rPr lang="en-US" altLang="zh-TW" sz="2500" dirty="0">
                <a:ea typeface="新細明體" charset="-120"/>
              </a:rPr>
              <a:t>To separate the systematic and nonsystematic risks in the single-index model, it is intuitive to use the rate of return on a broad portfolio of securities, such as the S&amp;P 500 index, as a proxy for the common macro factor (market risk factor)</a:t>
            </a:r>
            <a:endParaRPr lang="en-US" altLang="zh-TW" sz="2500" i="1" dirty="0">
              <a:ea typeface="新細明體" charset="-12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0"/>
            <a:ext cx="9144000" cy="1143000"/>
          </a:xfrm>
        </p:spPr>
        <p:txBody>
          <a:bodyPr/>
          <a:lstStyle/>
          <a:p>
            <a:pPr eaLnBrk="1" hangingPunct="1"/>
            <a:r>
              <a:rPr lang="en-US" altLang="zh-TW" sz="3600">
                <a:ea typeface="新細明體" charset="-120"/>
              </a:rPr>
              <a:t>Specification of a Single-Index Model of Security Returns</a:t>
            </a:r>
          </a:p>
        </p:txBody>
      </p:sp>
      <p:sp>
        <p:nvSpPr>
          <p:cNvPr id="126979" name="Rectangle 3"/>
          <p:cNvSpPr>
            <a:spLocks noGrp="1" noChangeArrowheads="1"/>
          </p:cNvSpPr>
          <p:nvPr>
            <p:ph type="body" sz="half" idx="1"/>
          </p:nvPr>
        </p:nvSpPr>
        <p:spPr>
          <a:xfrm>
            <a:off x="228600" y="1066800"/>
            <a:ext cx="8763000" cy="5715000"/>
          </a:xfrm>
        </p:spPr>
        <p:txBody>
          <a:bodyPr/>
          <a:lstStyle/>
          <a:p>
            <a:pPr eaLnBrk="1" hangingPunct="1">
              <a:lnSpc>
                <a:spcPct val="95000"/>
              </a:lnSpc>
              <a:spcBef>
                <a:spcPts val="300"/>
              </a:spcBef>
              <a:defRPr/>
            </a:pPr>
            <a:r>
              <a:rPr lang="en-US" altLang="zh-TW" sz="3000" dirty="0">
                <a:ea typeface="新細明體" charset="-120"/>
              </a:rPr>
              <a:t>Excess return of security </a:t>
            </a:r>
            <a:r>
              <a:rPr lang="en-US" altLang="zh-TW" sz="3000" i="1" dirty="0" err="1">
                <a:ea typeface="新細明體" charset="-120"/>
              </a:rPr>
              <a:t>i</a:t>
            </a:r>
            <a:r>
              <a:rPr lang="en-US" altLang="zh-TW" sz="3000" dirty="0">
                <a:ea typeface="新細明體" charset="-120"/>
              </a:rPr>
              <a:t> can be stated as:</a:t>
            </a:r>
          </a:p>
          <a:p>
            <a:pPr eaLnBrk="1" hangingPunct="1">
              <a:lnSpc>
                <a:spcPct val="95000"/>
              </a:lnSpc>
              <a:spcBef>
                <a:spcPts val="300"/>
              </a:spcBef>
              <a:defRPr/>
            </a:pPr>
            <a:endParaRPr lang="en-US" altLang="zh-TW" sz="1600" dirty="0">
              <a:ea typeface="新細明體" charset="-120"/>
            </a:endParaRPr>
          </a:p>
          <a:p>
            <a:pPr eaLnBrk="1" hangingPunct="1">
              <a:lnSpc>
                <a:spcPct val="95000"/>
              </a:lnSpc>
              <a:spcBef>
                <a:spcPts val="300"/>
              </a:spcBef>
              <a:defRPr/>
            </a:pPr>
            <a:endParaRPr lang="en-US" altLang="zh-TW" sz="2400" dirty="0">
              <a:ea typeface="新細明體" charset="-120"/>
            </a:endParaRPr>
          </a:p>
          <a:p>
            <a:pPr marL="533400" lvl="1" indent="-266700" eaLnBrk="1" hangingPunct="1">
              <a:lnSpc>
                <a:spcPct val="95000"/>
              </a:lnSpc>
              <a:spcBef>
                <a:spcPts val="300"/>
              </a:spcBef>
              <a:defRPr/>
            </a:pPr>
            <a:r>
              <a:rPr lang="en-US" altLang="zh-TW" sz="2400" i="1" dirty="0" err="1">
                <a:ea typeface="新細明體" charset="-120"/>
              </a:rPr>
              <a:t>R</a:t>
            </a:r>
            <a:r>
              <a:rPr lang="en-US" altLang="zh-TW" sz="2400" i="1" baseline="-25000" dirty="0" err="1">
                <a:ea typeface="新細明體" charset="-120"/>
              </a:rPr>
              <a:t>i</a:t>
            </a:r>
            <a:r>
              <a:rPr lang="en-US" altLang="zh-TW" sz="2400" dirty="0">
                <a:ea typeface="新細明體" charset="-120"/>
              </a:rPr>
              <a:t> (= </a:t>
            </a:r>
            <a:r>
              <a:rPr lang="en-US" altLang="zh-TW" sz="2400" i="1" dirty="0" err="1">
                <a:ea typeface="新細明體" charset="-120"/>
              </a:rPr>
              <a:t>r</a:t>
            </a:r>
            <a:r>
              <a:rPr lang="en-US" altLang="zh-TW" sz="2400" i="1" baseline="-25000" dirty="0" err="1">
                <a:ea typeface="新細明體" charset="-120"/>
              </a:rPr>
              <a:t>i</a:t>
            </a:r>
            <a:r>
              <a:rPr lang="en-US" altLang="zh-TW" sz="2400" i="1" baseline="-25000" dirty="0">
                <a:ea typeface="新細明體" charset="-120"/>
              </a:rPr>
              <a:t> </a:t>
            </a:r>
            <a:r>
              <a:rPr lang="en-US" altLang="zh-TW" sz="2400" dirty="0"/>
              <a:t>– </a:t>
            </a:r>
            <a:r>
              <a:rPr lang="en-US" altLang="zh-TW" sz="2400" i="1" dirty="0" err="1">
                <a:ea typeface="新細明體" charset="-120"/>
              </a:rPr>
              <a:t>r</a:t>
            </a:r>
            <a:r>
              <a:rPr lang="en-US" altLang="zh-TW" sz="2400" i="1" baseline="-25000" dirty="0" err="1">
                <a:ea typeface="新細明體" charset="-120"/>
              </a:rPr>
              <a:t>f</a:t>
            </a:r>
            <a:r>
              <a:rPr lang="en-US" altLang="zh-TW" sz="2400" dirty="0">
                <a:ea typeface="新細明體" charset="-120"/>
              </a:rPr>
              <a:t>) denotes the excess return on security </a:t>
            </a:r>
            <a:r>
              <a:rPr lang="en-US" altLang="zh-TW" sz="2400" i="1" dirty="0" err="1">
                <a:ea typeface="新細明體" charset="-120"/>
              </a:rPr>
              <a:t>i</a:t>
            </a:r>
            <a:endParaRPr lang="en-US" altLang="zh-TW" sz="2400" i="1" dirty="0">
              <a:ea typeface="新細明體" charset="-120"/>
            </a:endParaRPr>
          </a:p>
          <a:p>
            <a:pPr marL="533400" lvl="1" indent="-266700" eaLnBrk="1" hangingPunct="1">
              <a:lnSpc>
                <a:spcPct val="95000"/>
              </a:lnSpc>
              <a:spcBef>
                <a:spcPts val="300"/>
              </a:spcBef>
              <a:defRPr/>
            </a:pPr>
            <a:r>
              <a:rPr lang="en-US" altLang="zh-TW" sz="2400" i="1" dirty="0">
                <a:ea typeface="新細明體" charset="-120"/>
              </a:rPr>
              <a:t>R</a:t>
            </a:r>
            <a:r>
              <a:rPr lang="en-US" altLang="zh-TW" sz="2400" i="1" baseline="-25000" dirty="0">
                <a:ea typeface="新細明體" charset="-120"/>
              </a:rPr>
              <a:t>M</a:t>
            </a:r>
            <a:r>
              <a:rPr lang="en-US" altLang="zh-TW" sz="2400" dirty="0">
                <a:ea typeface="新細明體" charset="-120"/>
              </a:rPr>
              <a:t> (= </a:t>
            </a:r>
            <a:r>
              <a:rPr lang="en-US" altLang="zh-TW" sz="2400" i="1" dirty="0" err="1">
                <a:ea typeface="新細明體" charset="-120"/>
              </a:rPr>
              <a:t>r</a:t>
            </a:r>
            <a:r>
              <a:rPr lang="en-US" altLang="zh-TW" sz="2400" i="1" baseline="-25000" dirty="0" err="1">
                <a:ea typeface="新細明體" charset="-120"/>
              </a:rPr>
              <a:t>M</a:t>
            </a:r>
            <a:r>
              <a:rPr lang="en-US" altLang="zh-TW" sz="2400" i="1" baseline="-25000" dirty="0">
                <a:ea typeface="新細明體" charset="-120"/>
              </a:rPr>
              <a:t> </a:t>
            </a:r>
            <a:r>
              <a:rPr lang="en-US" altLang="zh-TW" sz="2400" dirty="0"/>
              <a:t>– </a:t>
            </a:r>
            <a:r>
              <a:rPr lang="en-US" altLang="zh-TW" sz="2400" i="1" dirty="0" err="1">
                <a:ea typeface="新細明體" charset="-120"/>
              </a:rPr>
              <a:t>r</a:t>
            </a:r>
            <a:r>
              <a:rPr lang="en-US" altLang="zh-TW" sz="2400" i="1" baseline="-25000" dirty="0" err="1">
                <a:ea typeface="新細明體" charset="-120"/>
              </a:rPr>
              <a:t>f</a:t>
            </a:r>
            <a:r>
              <a:rPr lang="en-US" altLang="zh-TW" sz="2400" dirty="0">
                <a:ea typeface="新細明體" charset="-120"/>
              </a:rPr>
              <a:t>) denotes the excess return on the market index</a:t>
            </a:r>
          </a:p>
          <a:p>
            <a:pPr marL="533400" lvl="1" indent="-266700" eaLnBrk="1" hangingPunct="1">
              <a:lnSpc>
                <a:spcPct val="95000"/>
              </a:lnSpc>
              <a:spcBef>
                <a:spcPts val="300"/>
              </a:spcBef>
              <a:defRPr/>
            </a:pPr>
            <a:r>
              <a:rPr lang="en-US" altLang="zh-TW" sz="2400" i="1" dirty="0" err="1">
                <a:ea typeface="新細明體" charset="-120"/>
              </a:rPr>
              <a:t>e</a:t>
            </a:r>
            <a:r>
              <a:rPr lang="en-US" altLang="zh-TW" sz="2400" i="1" baseline="-25000" dirty="0" err="1">
                <a:ea typeface="新細明體" charset="-120"/>
              </a:rPr>
              <a:t>i</a:t>
            </a:r>
            <a:r>
              <a:rPr lang="en-US" altLang="zh-TW" sz="2400" dirty="0">
                <a:ea typeface="新細明體" charset="-120"/>
              </a:rPr>
              <a:t> denotes the unexpected risk relevant only to this security (but not relevant to </a:t>
            </a:r>
            <a:r>
              <a:rPr lang="en-US" altLang="zh-TW" sz="2400" i="1" dirty="0">
                <a:ea typeface="新細明體" charset="-120"/>
              </a:rPr>
              <a:t>R</a:t>
            </a:r>
            <a:r>
              <a:rPr lang="en-US" altLang="zh-TW" sz="2400" i="1" baseline="-25000" dirty="0">
                <a:ea typeface="新細明體" charset="-120"/>
              </a:rPr>
              <a:t>M</a:t>
            </a:r>
            <a:r>
              <a:rPr lang="en-US" altLang="zh-TW" sz="2400" i="1" dirty="0">
                <a:ea typeface="新細明體" charset="-120"/>
              </a:rPr>
              <a:t> </a:t>
            </a:r>
            <a:r>
              <a:rPr lang="en-US" altLang="zh-TW" sz="2400" dirty="0">
                <a:ea typeface="新細明體" charset="-120"/>
              </a:rPr>
              <a:t>and other securities) and </a:t>
            </a:r>
            <a:r>
              <a:rPr lang="en-US" altLang="zh-TW" sz="2400" i="1" dirty="0">
                <a:ea typeface="新細明體" charset="-120"/>
              </a:rPr>
              <a:t>E</a:t>
            </a:r>
            <a:r>
              <a:rPr lang="en-US" altLang="zh-TW" sz="2400" dirty="0">
                <a:ea typeface="新細明體" charset="-120"/>
              </a:rPr>
              <a:t>(</a:t>
            </a:r>
            <a:r>
              <a:rPr lang="en-US" altLang="zh-TW" sz="2400" i="1" dirty="0" err="1">
                <a:ea typeface="新細明體" charset="-120"/>
              </a:rPr>
              <a:t>e</a:t>
            </a:r>
            <a:r>
              <a:rPr lang="en-US" altLang="zh-TW" sz="2400" i="1" baseline="-25000" dirty="0" err="1">
                <a:ea typeface="新細明體" charset="-120"/>
              </a:rPr>
              <a:t>i</a:t>
            </a:r>
            <a:r>
              <a:rPr lang="en-US" altLang="zh-TW" sz="2400" dirty="0">
                <a:ea typeface="新細明體" charset="-120"/>
              </a:rPr>
              <a:t>) = 0, var(</a:t>
            </a:r>
            <a:r>
              <a:rPr lang="en-US" altLang="zh-TW" sz="2400" i="1" dirty="0" err="1">
                <a:ea typeface="新細明體" charset="-120"/>
              </a:rPr>
              <a:t>e</a:t>
            </a:r>
            <a:r>
              <a:rPr lang="en-US" altLang="zh-TW" sz="2400" i="1" baseline="-25000" dirty="0" err="1">
                <a:ea typeface="新細明體" charset="-120"/>
              </a:rPr>
              <a:t>i</a:t>
            </a:r>
            <a:r>
              <a:rPr lang="en-US" altLang="zh-TW" sz="2400" dirty="0">
                <a:ea typeface="新細明體" charset="-120"/>
              </a:rPr>
              <a:t>) = </a:t>
            </a:r>
            <a:r>
              <a:rPr lang="el-GR" altLang="zh-TW" sz="2400" i="1" dirty="0">
                <a:ea typeface="新細明體" charset="-120"/>
              </a:rPr>
              <a:t>σ</a:t>
            </a:r>
            <a:r>
              <a:rPr lang="en-US" altLang="zh-TW" sz="2400" i="1" baseline="30000" dirty="0">
                <a:ea typeface="新細明體" charset="-120"/>
              </a:rPr>
              <a:t>2</a:t>
            </a:r>
            <a:r>
              <a:rPr lang="en-US" altLang="zh-TW" sz="2400" dirty="0">
                <a:ea typeface="新細明體" charset="-120"/>
              </a:rPr>
              <a:t>(</a:t>
            </a:r>
            <a:r>
              <a:rPr lang="en-US" altLang="zh-TW" sz="2400" i="1" dirty="0" err="1">
                <a:ea typeface="新細明體" charset="-120"/>
              </a:rPr>
              <a:t>e</a:t>
            </a:r>
            <a:r>
              <a:rPr lang="en-US" altLang="zh-TW" sz="2400" i="1" baseline="-25000" dirty="0" err="1">
                <a:ea typeface="新細明體" charset="-120"/>
              </a:rPr>
              <a:t>i</a:t>
            </a:r>
            <a:r>
              <a:rPr lang="en-US" altLang="zh-TW" sz="2400" dirty="0">
                <a:ea typeface="新細明體" charset="-120"/>
              </a:rPr>
              <a:t>), </a:t>
            </a:r>
            <a:r>
              <a:rPr lang="en-US" altLang="zh-TW" sz="2400" dirty="0" err="1">
                <a:ea typeface="新細明體" charset="-120"/>
              </a:rPr>
              <a:t>cov</a:t>
            </a:r>
            <a:r>
              <a:rPr lang="en-US" altLang="zh-TW" sz="2400" dirty="0">
                <a:ea typeface="新細明體" charset="-120"/>
              </a:rPr>
              <a:t>(</a:t>
            </a:r>
            <a:r>
              <a:rPr lang="en-US" altLang="zh-TW" sz="2400" i="1" dirty="0">
                <a:ea typeface="新細明體" charset="-120"/>
              </a:rPr>
              <a:t>R</a:t>
            </a:r>
            <a:r>
              <a:rPr lang="en-US" altLang="zh-TW" sz="2400" i="1" baseline="-25000" dirty="0">
                <a:ea typeface="新細明體" charset="-120"/>
              </a:rPr>
              <a:t>M</a:t>
            </a:r>
            <a:r>
              <a:rPr lang="en-US" altLang="zh-TW" sz="2400" dirty="0">
                <a:ea typeface="新細明體" charset="-120"/>
              </a:rPr>
              <a:t>, </a:t>
            </a:r>
            <a:r>
              <a:rPr lang="en-US" altLang="zh-TW" sz="2400" i="1" dirty="0" err="1">
                <a:ea typeface="新細明體" charset="-120"/>
              </a:rPr>
              <a:t>e</a:t>
            </a:r>
            <a:r>
              <a:rPr lang="en-US" altLang="zh-TW" sz="2400" i="1" baseline="-25000" dirty="0" err="1">
                <a:ea typeface="新細明體" charset="-120"/>
              </a:rPr>
              <a:t>i</a:t>
            </a:r>
            <a:r>
              <a:rPr lang="en-US" altLang="zh-TW" sz="2400" dirty="0">
                <a:ea typeface="新細明體" charset="-120"/>
              </a:rPr>
              <a:t>) = 0, and </a:t>
            </a:r>
            <a:r>
              <a:rPr lang="en-US" altLang="zh-TW" sz="2400" dirty="0" err="1">
                <a:ea typeface="新細明體" charset="-120"/>
              </a:rPr>
              <a:t>cov</a:t>
            </a:r>
            <a:r>
              <a:rPr lang="en-US" altLang="zh-TW" sz="2400" dirty="0">
                <a:ea typeface="新細明體" charset="-120"/>
              </a:rPr>
              <a:t>(</a:t>
            </a:r>
            <a:r>
              <a:rPr lang="en-US" altLang="zh-TW" sz="2400" i="1" dirty="0" err="1">
                <a:ea typeface="新細明體" charset="-120"/>
              </a:rPr>
              <a:t>e</a:t>
            </a:r>
            <a:r>
              <a:rPr lang="en-US" altLang="zh-TW" sz="2400" i="1" baseline="-25000" dirty="0" err="1">
                <a:ea typeface="新細明體" charset="-120"/>
              </a:rPr>
              <a:t>i</a:t>
            </a:r>
            <a:r>
              <a:rPr lang="en-US" altLang="zh-TW" sz="2400" dirty="0">
                <a:ea typeface="新細明體" charset="-120"/>
              </a:rPr>
              <a:t>, </a:t>
            </a:r>
            <a:r>
              <a:rPr lang="en-US" altLang="zh-TW" sz="2400" i="1" dirty="0" err="1">
                <a:ea typeface="新細明體" charset="-120"/>
              </a:rPr>
              <a:t>e</a:t>
            </a:r>
            <a:r>
              <a:rPr lang="en-US" altLang="zh-TW" sz="2400" i="1" baseline="-25000" dirty="0" err="1">
                <a:ea typeface="新細明體" charset="-120"/>
              </a:rPr>
              <a:t>j</a:t>
            </a:r>
            <a:r>
              <a:rPr lang="en-US" altLang="zh-TW" sz="2400" dirty="0">
                <a:ea typeface="新細明體" charset="-120"/>
              </a:rPr>
              <a:t>) = 0</a:t>
            </a:r>
          </a:p>
          <a:p>
            <a:pPr marL="533400" lvl="1" indent="-266700" eaLnBrk="1" hangingPunct="1">
              <a:lnSpc>
                <a:spcPct val="95000"/>
              </a:lnSpc>
              <a:spcBef>
                <a:spcPts val="300"/>
              </a:spcBef>
              <a:defRPr/>
            </a:pPr>
            <a:r>
              <a:rPr lang="el-GR" altLang="zh-TW" sz="2400" i="1" dirty="0">
                <a:ea typeface="新細明體" charset="-120"/>
              </a:rPr>
              <a:t>α</a:t>
            </a:r>
            <a:r>
              <a:rPr lang="en-US" altLang="zh-TW" sz="2400" i="1" baseline="-25000" dirty="0" err="1">
                <a:ea typeface="新細明體" charset="-120"/>
              </a:rPr>
              <a:t>i</a:t>
            </a:r>
            <a:r>
              <a:rPr lang="en-US" altLang="zh-TW" sz="2400" dirty="0">
                <a:ea typeface="新細明體" charset="-120"/>
              </a:rPr>
              <a:t> is the security’s expected excess return if </a:t>
            </a:r>
            <a:r>
              <a:rPr lang="en-US" altLang="zh-TW" sz="2400" i="1" dirty="0">
                <a:ea typeface="新細明體" charset="-120"/>
              </a:rPr>
              <a:t>R</a:t>
            </a:r>
            <a:r>
              <a:rPr lang="en-US" altLang="zh-TW" sz="2400" i="1" baseline="-25000" dirty="0">
                <a:ea typeface="新細明體" charset="-120"/>
              </a:rPr>
              <a:t>M</a:t>
            </a:r>
            <a:r>
              <a:rPr lang="en-US" altLang="zh-TW" sz="2400" dirty="0">
                <a:ea typeface="新細明體" charset="-120"/>
              </a:rPr>
              <a:t> is zero</a:t>
            </a:r>
          </a:p>
          <a:p>
            <a:pPr marL="533400" lvl="1" indent="-266700" eaLnBrk="1" hangingPunct="1">
              <a:lnSpc>
                <a:spcPct val="95000"/>
              </a:lnSpc>
              <a:spcBef>
                <a:spcPts val="300"/>
              </a:spcBef>
              <a:defRPr/>
            </a:pPr>
            <a:r>
              <a:rPr lang="el-GR" altLang="zh-TW" sz="2400" i="1" dirty="0">
                <a:ea typeface="新細明體" charset="-120"/>
              </a:rPr>
              <a:t>β</a:t>
            </a:r>
            <a:r>
              <a:rPr lang="en-US" altLang="zh-TW" sz="2400" i="1" baseline="-25000" dirty="0" err="1">
                <a:ea typeface="新細明體" charset="-120"/>
              </a:rPr>
              <a:t>i</a:t>
            </a:r>
            <a:r>
              <a:rPr lang="en-US" altLang="zh-TW" sz="2400" dirty="0">
                <a:ea typeface="新細明體" charset="-120"/>
              </a:rPr>
              <a:t> measures the sensitivity of the excess return </a:t>
            </a:r>
            <a:r>
              <a:rPr lang="en-US" altLang="zh-TW" sz="2400" i="1" dirty="0" err="1">
                <a:ea typeface="新細明體" charset="-120"/>
              </a:rPr>
              <a:t>R</a:t>
            </a:r>
            <a:r>
              <a:rPr lang="en-US" altLang="zh-TW" sz="2400" i="1" baseline="-25000" dirty="0" err="1">
                <a:ea typeface="新細明體" charset="-120"/>
              </a:rPr>
              <a:t>i</a:t>
            </a:r>
            <a:r>
              <a:rPr lang="en-US" altLang="zh-TW" sz="2400" dirty="0">
                <a:ea typeface="新細明體" charset="-120"/>
              </a:rPr>
              <a:t> with respect to the market excess return </a:t>
            </a:r>
            <a:r>
              <a:rPr lang="en-US" altLang="zh-TW" sz="2400" i="1" dirty="0">
                <a:ea typeface="新細明體" charset="-120"/>
              </a:rPr>
              <a:t>R</a:t>
            </a:r>
            <a:r>
              <a:rPr lang="en-US" altLang="zh-TW" sz="2400" i="1" baseline="-25000" dirty="0">
                <a:ea typeface="新細明體" charset="-120"/>
              </a:rPr>
              <a:t>M</a:t>
            </a:r>
          </a:p>
          <a:p>
            <a:pPr marL="533400" lvl="1" indent="-266700" eaLnBrk="1" hangingPunct="1">
              <a:lnSpc>
                <a:spcPct val="95000"/>
              </a:lnSpc>
              <a:spcBef>
                <a:spcPts val="300"/>
              </a:spcBef>
              <a:defRPr/>
            </a:pPr>
            <a:r>
              <a:rPr lang="en-US" altLang="zh-TW" sz="2400" dirty="0">
                <a:ea typeface="新細明體" charset="-120"/>
              </a:rPr>
              <a:t>This model specifies two sources of risks for securities:</a:t>
            </a:r>
          </a:p>
          <a:p>
            <a:pPr marL="990600" lvl="2" indent="-323850" eaLnBrk="1" hangingPunct="1">
              <a:lnSpc>
                <a:spcPct val="95000"/>
              </a:lnSpc>
              <a:spcBef>
                <a:spcPts val="300"/>
              </a:spcBef>
              <a:buClr>
                <a:schemeClr val="tx1"/>
              </a:buClr>
              <a:buFont typeface="+mj-lt"/>
              <a:buAutoNum type="arabicPeriod"/>
              <a:defRPr/>
            </a:pPr>
            <a:r>
              <a:rPr lang="en-US" altLang="zh-TW" sz="2000" dirty="0">
                <a:ea typeface="新細明體" charset="-120"/>
              </a:rPr>
              <a:t>Common macro factor (</a:t>
            </a:r>
            <a:r>
              <a:rPr lang="en-US" altLang="zh-TW" sz="2000" i="1" dirty="0">
                <a:ea typeface="新細明體" charset="-120"/>
              </a:rPr>
              <a:t>R</a:t>
            </a:r>
            <a:r>
              <a:rPr lang="en-US" altLang="zh-TW" sz="2000" i="1" baseline="-25000" dirty="0">
                <a:ea typeface="新細明體" charset="-120"/>
              </a:rPr>
              <a:t>M</a:t>
            </a:r>
            <a:r>
              <a:rPr lang="en-US" altLang="zh-TW" sz="2000" dirty="0">
                <a:ea typeface="新細明體" charset="-120"/>
              </a:rPr>
              <a:t>) (or the market risk factor): represented by the fluctuation of the market index return</a:t>
            </a:r>
          </a:p>
          <a:p>
            <a:pPr marL="990600" lvl="2" indent="-323850" eaLnBrk="1" hangingPunct="1">
              <a:lnSpc>
                <a:spcPct val="95000"/>
              </a:lnSpc>
              <a:spcBef>
                <a:spcPts val="300"/>
              </a:spcBef>
              <a:buClr>
                <a:schemeClr val="tx1"/>
              </a:buClr>
              <a:buFont typeface="+mj-lt"/>
              <a:buAutoNum type="arabicPeriod"/>
              <a:defRPr/>
            </a:pPr>
            <a:r>
              <a:rPr lang="en-US" altLang="zh-TW" sz="2000" dirty="0">
                <a:ea typeface="新細明體" charset="-120"/>
              </a:rPr>
              <a:t>Firm-specific components (</a:t>
            </a:r>
            <a:r>
              <a:rPr lang="en-US" altLang="zh-TW" sz="2000" i="1" dirty="0" err="1">
                <a:ea typeface="新細明體" charset="-120"/>
              </a:rPr>
              <a:t>e</a:t>
            </a:r>
            <a:r>
              <a:rPr lang="en-US" altLang="zh-TW" sz="2000" i="1" baseline="-25000" dirty="0" err="1">
                <a:ea typeface="新細明體" charset="-120"/>
              </a:rPr>
              <a:t>i</a:t>
            </a:r>
            <a:r>
              <a:rPr lang="en-US" altLang="zh-TW" sz="2000" dirty="0">
                <a:ea typeface="新細明體" charset="-120"/>
              </a:rPr>
              <a:t>): representing the part of uncertainty specific to individual firms but independent of the market risk factor</a:t>
            </a:r>
          </a:p>
        </p:txBody>
      </p:sp>
      <p:graphicFrame>
        <p:nvGraphicFramePr>
          <p:cNvPr id="16386" name="Object 7"/>
          <p:cNvGraphicFramePr>
            <a:graphicFrameLocks noGrp="1" noChangeAspect="1"/>
          </p:cNvGraphicFramePr>
          <p:nvPr>
            <p:ph sz="half" idx="2"/>
          </p:nvPr>
        </p:nvGraphicFramePr>
        <p:xfrm>
          <a:off x="2895600" y="1676400"/>
          <a:ext cx="2659063" cy="525463"/>
        </p:xfrm>
        <a:graphic>
          <a:graphicData uri="http://schemas.openxmlformats.org/presentationml/2006/ole">
            <mc:AlternateContent xmlns:mc="http://schemas.openxmlformats.org/markup-compatibility/2006">
              <mc:Choice xmlns:v="urn:schemas-microsoft-com:vml" Requires="v">
                <p:oleObj spid="_x0000_s16816" name="Equation" r:id="rId4" imgW="1155600" imgH="228600" progId="Equation.DSMT4">
                  <p:embed/>
                </p:oleObj>
              </mc:Choice>
              <mc:Fallback>
                <p:oleObj name="Equation" r:id="rId4" imgW="1155600" imgH="2286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676400"/>
                        <a:ext cx="2659063" cy="525463"/>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52400"/>
            <a:ext cx="9144000" cy="628650"/>
          </a:xfrm>
          <a:noFill/>
        </p:spPr>
        <p:txBody>
          <a:bodyPr/>
          <a:lstStyle/>
          <a:p>
            <a:pPr eaLnBrk="1" hangingPunct="1"/>
            <a:r>
              <a:rPr lang="en-US" altLang="zh-TW" sz="3800" dirty="0">
                <a:ea typeface="新細明體" charset="-120"/>
              </a:rPr>
              <a:t>Scatter Diagram (</a:t>
            </a:r>
            <a:r>
              <a:rPr lang="zh-TW" altLang="en-US" sz="3800" dirty="0">
                <a:ea typeface="新細明體" charset="-120"/>
              </a:rPr>
              <a:t>點散圖</a:t>
            </a:r>
            <a:r>
              <a:rPr lang="en-US" altLang="zh-TW" sz="3800" dirty="0">
                <a:ea typeface="新細明體" charset="-120"/>
              </a:rPr>
              <a:t>)</a:t>
            </a:r>
            <a:r>
              <a:rPr lang="zh-TW" altLang="en-US" sz="3800" dirty="0">
                <a:ea typeface="新細明體" charset="-120"/>
              </a:rPr>
              <a:t> </a:t>
            </a:r>
            <a:r>
              <a:rPr lang="en-US" altLang="zh-TW" sz="3800" dirty="0">
                <a:ea typeface="新細明體" charset="-120"/>
              </a:rPr>
              <a:t>for </a:t>
            </a:r>
            <a:r>
              <a:rPr lang="en-US" altLang="zh-TW" sz="3800" i="1" dirty="0" err="1">
                <a:ea typeface="新細明體" charset="-120"/>
              </a:rPr>
              <a:t>R</a:t>
            </a:r>
            <a:r>
              <a:rPr lang="en-US" altLang="zh-TW" sz="3800" i="1" baseline="-25000" dirty="0" err="1">
                <a:ea typeface="新細明體" charset="-120"/>
              </a:rPr>
              <a:t>i</a:t>
            </a:r>
            <a:r>
              <a:rPr lang="en-US" altLang="zh-TW" sz="3800" dirty="0">
                <a:ea typeface="新細明體" charset="-120"/>
              </a:rPr>
              <a:t> and </a:t>
            </a:r>
            <a:r>
              <a:rPr lang="en-US" altLang="zh-TW" sz="3800" i="1" dirty="0">
                <a:ea typeface="新細明體" charset="-120"/>
              </a:rPr>
              <a:t>R</a:t>
            </a:r>
            <a:r>
              <a:rPr lang="en-US" altLang="zh-TW" sz="3800" i="1" baseline="-25000" dirty="0">
                <a:ea typeface="新細明體" charset="-120"/>
              </a:rPr>
              <a:t>M</a:t>
            </a:r>
          </a:p>
        </p:txBody>
      </p:sp>
      <p:sp>
        <p:nvSpPr>
          <p:cNvPr id="53252" name="文字方塊 3"/>
          <p:cNvSpPr txBox="1">
            <a:spLocks noChangeArrowheads="1"/>
          </p:cNvSpPr>
          <p:nvPr/>
        </p:nvSpPr>
        <p:spPr bwMode="auto">
          <a:xfrm>
            <a:off x="381000" y="5105400"/>
            <a:ext cx="8382000" cy="1708160"/>
          </a:xfrm>
          <a:prstGeom prst="rect">
            <a:avLst/>
          </a:prstGeom>
          <a:noFill/>
          <a:ln w="9525">
            <a:noFill/>
            <a:miter lim="800000"/>
            <a:headEnd/>
            <a:tailEnd/>
          </a:ln>
        </p:spPr>
        <p:txBody>
          <a:bodyPr wrap="square">
            <a:spAutoFit/>
          </a:bodyPr>
          <a:lstStyle/>
          <a:p>
            <a:pPr marL="269875" indent="-269875">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The linear relation is drawn so as to minimize the sum of all the squared errors (which is measured as the vertical distance between each node and the examined straight line) around it. Hence, we say the regression line “best fits” the data in the scatter diagram</a:t>
            </a:r>
          </a:p>
          <a:p>
            <a:pPr marL="363538" indent="-36353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The line is called the security characteristic line (SCL, </a:t>
            </a:r>
            <a:r>
              <a:rPr lang="zh-TW" altLang="en-US" sz="2000" dirty="0">
                <a:effectLst>
                  <a:outerShdw blurRad="38100" dist="38100" dir="2700000" algn="tl">
                    <a:srgbClr val="000000">
                      <a:alpha val="43137"/>
                    </a:srgbClr>
                  </a:outerShdw>
                </a:effectLst>
                <a:latin typeface="+mn-lt"/>
                <a:ea typeface="新細明體" charset="-120"/>
              </a:rPr>
              <a:t>證券特徵線</a:t>
            </a:r>
            <a:r>
              <a:rPr lang="en-US" altLang="zh-TW" sz="2000" dirty="0">
                <a:effectLst>
                  <a:outerShdw blurRad="38100" dist="38100" dir="2700000" algn="tl">
                    <a:srgbClr val="000000">
                      <a:alpha val="43137"/>
                    </a:srgbClr>
                  </a:outerShdw>
                </a:effectLst>
                <a:latin typeface="+mn-lt"/>
                <a:ea typeface="新細明體" charset="-120"/>
              </a:rPr>
              <a:t>)</a:t>
            </a:r>
            <a:endParaRPr lang="zh-TW" altLang="en-US" sz="2000" dirty="0">
              <a:effectLst>
                <a:outerShdw blurRad="38100" dist="38100" dir="2700000" algn="tl">
                  <a:srgbClr val="000000">
                    <a:alpha val="43137"/>
                  </a:srgbClr>
                </a:outerShdw>
              </a:effectLst>
              <a:latin typeface="+mn-lt"/>
              <a:ea typeface="新細明體" charset="-120"/>
            </a:endParaRPr>
          </a:p>
        </p:txBody>
      </p:sp>
      <p:pic>
        <p:nvPicPr>
          <p:cNvPr id="6" name="Picture 3">
            <a:extLst>
              <a:ext uri="{FF2B5EF4-FFF2-40B4-BE49-F238E27FC236}">
                <a16:creationId xmlns:a16="http://schemas.microsoft.com/office/drawing/2014/main" id="{6D7DBF51-12FC-4EE7-9959-038C9A8FE777}"/>
              </a:ext>
            </a:extLst>
          </p:cNvPr>
          <p:cNvPicPr/>
          <p:nvPr/>
        </p:nvPicPr>
        <p:blipFill rotWithShape="1">
          <a:blip r:embed="rId3"/>
          <a:srcRect l="27404" t="33048" r="38141" b="21021"/>
          <a:stretch/>
        </p:blipFill>
        <p:spPr bwMode="auto">
          <a:xfrm>
            <a:off x="1362075" y="914400"/>
            <a:ext cx="6419850" cy="40386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sz="half" idx="1"/>
          </p:nvPr>
        </p:nvSpPr>
        <p:spPr>
          <a:xfrm>
            <a:off x="304800" y="914400"/>
            <a:ext cx="8458200" cy="5334000"/>
          </a:xfrm>
        </p:spPr>
        <p:txBody>
          <a:bodyPr/>
          <a:lstStyle/>
          <a:p>
            <a:pPr eaLnBrk="1" hangingPunct="1">
              <a:spcBef>
                <a:spcPts val="600"/>
              </a:spcBef>
              <a:defRPr/>
            </a:pPr>
            <a:r>
              <a:rPr lang="en-US" altLang="zh-TW" sz="3000" dirty="0">
                <a:ea typeface="新細明體" charset="-120"/>
              </a:rPr>
              <a:t>Geometric interpretation of </a:t>
            </a:r>
            <a:r>
              <a:rPr lang="el-GR" altLang="zh-TW" sz="3000" i="1" dirty="0">
                <a:ea typeface="新細明體" charset="-120"/>
              </a:rPr>
              <a:t>α</a:t>
            </a:r>
            <a:r>
              <a:rPr lang="en-US" altLang="zh-TW" sz="3000" i="1" baseline="-25000" dirty="0" err="1">
                <a:ea typeface="新細明體" charset="-120"/>
              </a:rPr>
              <a:t>i</a:t>
            </a:r>
            <a:r>
              <a:rPr lang="el-GR" altLang="zh-TW" sz="3000" dirty="0">
                <a:ea typeface="新細明體" charset="-120"/>
              </a:rPr>
              <a:t> </a:t>
            </a:r>
            <a:r>
              <a:rPr lang="en-US" altLang="zh-TW" sz="3000" dirty="0">
                <a:ea typeface="新細明體" charset="-120"/>
              </a:rPr>
              <a:t>and </a:t>
            </a:r>
            <a:r>
              <a:rPr lang="el-GR" altLang="zh-TW" sz="3000" i="1" dirty="0">
                <a:ea typeface="新細明體" charset="-120"/>
              </a:rPr>
              <a:t>β</a:t>
            </a:r>
            <a:r>
              <a:rPr lang="en-US" altLang="zh-TW" sz="3000" i="1" baseline="-25000" dirty="0" err="1">
                <a:ea typeface="新細明體" charset="-120"/>
              </a:rPr>
              <a:t>i</a:t>
            </a:r>
            <a:endParaRPr lang="en-US" altLang="zh-TW" sz="3000" dirty="0">
              <a:ea typeface="新細明體" charset="-120"/>
            </a:endParaRPr>
          </a:p>
          <a:p>
            <a:pPr lvl="1" eaLnBrk="1" hangingPunct="1">
              <a:spcBef>
                <a:spcPts val="600"/>
              </a:spcBef>
              <a:defRPr/>
            </a:pPr>
            <a:r>
              <a:rPr lang="en-US" altLang="zh-TW" dirty="0">
                <a:ea typeface="新細明體" charset="-120"/>
              </a:rPr>
              <a:t>The regression intercept is </a:t>
            </a:r>
            <a:r>
              <a:rPr lang="el-GR" altLang="zh-TW" i="1" dirty="0">
                <a:ea typeface="新細明體" charset="-120"/>
              </a:rPr>
              <a:t>α</a:t>
            </a:r>
            <a:r>
              <a:rPr lang="en-US" altLang="zh-TW" i="1" baseline="-25000" dirty="0" err="1">
                <a:ea typeface="新細明體" charset="-120"/>
              </a:rPr>
              <a:t>i</a:t>
            </a:r>
            <a:r>
              <a:rPr lang="en-US" altLang="zh-TW" dirty="0">
                <a:ea typeface="新細明體" charset="-120"/>
              </a:rPr>
              <a:t>, which is measured as the intercept (</a:t>
            </a:r>
            <a:r>
              <a:rPr lang="zh-TW" altLang="en-US" dirty="0">
                <a:ea typeface="新細明體" charset="-120"/>
              </a:rPr>
              <a:t>截距</a:t>
            </a:r>
            <a:r>
              <a:rPr lang="en-US" altLang="zh-TW" dirty="0">
                <a:ea typeface="新細明體" charset="-120"/>
              </a:rPr>
              <a:t>) of the regression line with the vertical axis (see the previous slide)</a:t>
            </a:r>
          </a:p>
          <a:p>
            <a:pPr lvl="1" eaLnBrk="1" hangingPunct="1">
              <a:spcBef>
                <a:spcPts val="600"/>
              </a:spcBef>
              <a:defRPr/>
            </a:pPr>
            <a:r>
              <a:rPr lang="en-US" altLang="zh-TW" dirty="0">
                <a:ea typeface="新細明體" charset="-120"/>
              </a:rPr>
              <a:t>The regression coefficient </a:t>
            </a:r>
            <a:r>
              <a:rPr lang="el-GR" altLang="zh-TW" i="1" dirty="0">
                <a:ea typeface="新細明體" charset="-120"/>
              </a:rPr>
              <a:t>β</a:t>
            </a:r>
            <a:r>
              <a:rPr lang="en-US" altLang="zh-TW" i="1" baseline="-25000" dirty="0" err="1">
                <a:ea typeface="新細明體" charset="-120"/>
              </a:rPr>
              <a:t>i</a:t>
            </a:r>
            <a:r>
              <a:rPr lang="en-US" altLang="zh-TW" i="1" baseline="-25000" dirty="0">
                <a:ea typeface="新細明體" charset="-120"/>
              </a:rPr>
              <a:t>  </a:t>
            </a:r>
            <a:r>
              <a:rPr lang="en-US" altLang="zh-TW" dirty="0">
                <a:ea typeface="新細明體" charset="-120"/>
              </a:rPr>
              <a:t>is measured as the slope (</a:t>
            </a:r>
            <a:r>
              <a:rPr lang="zh-TW" altLang="en-US" dirty="0">
                <a:ea typeface="新細明體" charset="-120"/>
              </a:rPr>
              <a:t>斜率</a:t>
            </a:r>
            <a:r>
              <a:rPr lang="en-US" altLang="zh-TW" dirty="0">
                <a:ea typeface="新細明體" charset="-120"/>
              </a:rPr>
              <a:t>)</a:t>
            </a:r>
            <a:r>
              <a:rPr lang="zh-TW" altLang="en-US" dirty="0">
                <a:ea typeface="新細明體" charset="-120"/>
              </a:rPr>
              <a:t> </a:t>
            </a:r>
            <a:r>
              <a:rPr lang="en-US" altLang="zh-TW" dirty="0">
                <a:ea typeface="新細明體" charset="-120"/>
              </a:rPr>
              <a:t>of the regression line</a:t>
            </a:r>
          </a:p>
          <a:p>
            <a:pPr lvl="2" eaLnBrk="1" hangingPunct="1">
              <a:spcBef>
                <a:spcPts val="600"/>
              </a:spcBef>
              <a:defRPr/>
            </a:pPr>
            <a:r>
              <a:rPr lang="en-US" altLang="zh-TW" dirty="0">
                <a:ea typeface="新細明體" charset="-120"/>
              </a:rPr>
              <a:t>The larger the beta of a security </a:t>
            </a:r>
            <a:r>
              <a:rPr lang="en-US" altLang="zh-TW" dirty="0">
                <a:sym typeface="Symbol"/>
              </a:rPr>
              <a:t></a:t>
            </a:r>
            <a:r>
              <a:rPr lang="en-US" altLang="zh-TW" dirty="0">
                <a:ea typeface="新細明體" charset="-120"/>
              </a:rPr>
              <a:t> the greater sensitivity of the security price in response to the market index </a:t>
            </a:r>
            <a:r>
              <a:rPr lang="en-US" altLang="zh-TW" dirty="0">
                <a:sym typeface="Symbol"/>
              </a:rPr>
              <a:t></a:t>
            </a:r>
            <a:r>
              <a:rPr lang="en-US" altLang="zh-TW" dirty="0">
                <a:ea typeface="新細明體" charset="-120"/>
              </a:rPr>
              <a:t> the higher the security’s systematic risk</a:t>
            </a:r>
          </a:p>
        </p:txBody>
      </p:sp>
      <p:sp>
        <p:nvSpPr>
          <p:cNvPr id="5" name="Rectangle 2"/>
          <p:cNvSpPr>
            <a:spLocks noGrp="1" noChangeArrowheads="1"/>
          </p:cNvSpPr>
          <p:nvPr>
            <p:ph type="title"/>
          </p:nvPr>
        </p:nvSpPr>
        <p:spPr>
          <a:xfrm>
            <a:off x="0" y="152400"/>
            <a:ext cx="9144000" cy="628650"/>
          </a:xfrm>
          <a:noFill/>
        </p:spPr>
        <p:txBody>
          <a:bodyPr/>
          <a:lstStyle/>
          <a:p>
            <a:pPr eaLnBrk="1" hangingPunct="1"/>
            <a:r>
              <a:rPr lang="en-US" altLang="zh-TW" sz="3800" dirty="0">
                <a:ea typeface="新細明體" charset="-120"/>
              </a:rPr>
              <a:t>Scatter Diagram (</a:t>
            </a:r>
            <a:r>
              <a:rPr lang="zh-TW" altLang="en-US" sz="3800" dirty="0">
                <a:ea typeface="新細明體" charset="-120"/>
              </a:rPr>
              <a:t>點散圖</a:t>
            </a:r>
            <a:r>
              <a:rPr lang="en-US" altLang="zh-TW" sz="3800" dirty="0">
                <a:ea typeface="新細明體" charset="-120"/>
              </a:rPr>
              <a:t>)</a:t>
            </a:r>
            <a:r>
              <a:rPr lang="zh-TW" altLang="en-US" sz="3800" dirty="0">
                <a:ea typeface="新細明體" charset="-120"/>
              </a:rPr>
              <a:t> </a:t>
            </a:r>
            <a:r>
              <a:rPr lang="en-US" altLang="zh-TW" sz="3800" dirty="0">
                <a:ea typeface="新細明體" charset="-120"/>
              </a:rPr>
              <a:t>for </a:t>
            </a:r>
            <a:r>
              <a:rPr lang="en-US" altLang="zh-TW" sz="3800" i="1" dirty="0" err="1">
                <a:ea typeface="新細明體" charset="-120"/>
              </a:rPr>
              <a:t>R</a:t>
            </a:r>
            <a:r>
              <a:rPr lang="en-US" altLang="zh-TW" sz="3800" i="1" baseline="-25000" dirty="0" err="1">
                <a:ea typeface="新細明體" charset="-120"/>
              </a:rPr>
              <a:t>i</a:t>
            </a:r>
            <a:r>
              <a:rPr lang="en-US" altLang="zh-TW" sz="3800" dirty="0">
                <a:ea typeface="新細明體" charset="-120"/>
              </a:rPr>
              <a:t> and </a:t>
            </a:r>
            <a:r>
              <a:rPr lang="en-US" altLang="zh-TW" sz="3800" i="1" dirty="0">
                <a:ea typeface="新細明體" charset="-120"/>
              </a:rPr>
              <a:t>R</a:t>
            </a:r>
            <a:r>
              <a:rPr lang="en-US" altLang="zh-TW" sz="3800" i="1" baseline="-25000" dirty="0">
                <a:ea typeface="新細明體" charset="-120"/>
              </a:rPr>
              <a: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6200"/>
            <a:ext cx="9144000" cy="1143000"/>
          </a:xfrm>
          <a:noFill/>
        </p:spPr>
        <p:txBody>
          <a:bodyPr/>
          <a:lstStyle/>
          <a:p>
            <a:pPr eaLnBrk="1" hangingPunct="1"/>
            <a:r>
              <a:rPr lang="en-US" altLang="zh-TW" sz="3600" dirty="0">
                <a:ea typeface="新細明體" charset="-120"/>
              </a:rPr>
              <a:t>Portfolio Risk as a Function of Number of Securities on NYSE</a:t>
            </a:r>
          </a:p>
        </p:txBody>
      </p:sp>
      <p:sp>
        <p:nvSpPr>
          <p:cNvPr id="25604" name="文字方塊 3"/>
          <p:cNvSpPr txBox="1">
            <a:spLocks noChangeArrowheads="1"/>
          </p:cNvSpPr>
          <p:nvPr/>
        </p:nvSpPr>
        <p:spPr bwMode="auto">
          <a:xfrm>
            <a:off x="166688" y="4749731"/>
            <a:ext cx="8824912" cy="2108269"/>
          </a:xfrm>
          <a:prstGeom prst="rect">
            <a:avLst/>
          </a:prstGeom>
          <a:noFill/>
          <a:ln w="9525">
            <a:noFill/>
            <a:miter lim="800000"/>
            <a:headEnd/>
            <a:tailEnd/>
          </a:ln>
        </p:spPr>
        <p:txBody>
          <a:bodyPr wrap="square">
            <a:spAutoFit/>
          </a:bodyPr>
          <a:lstStyle/>
          <a:p>
            <a:pPr marL="271463" indent="-271463">
              <a:spcBef>
                <a:spcPts val="300"/>
              </a:spcBef>
              <a:defRPr/>
            </a:pPr>
            <a:r>
              <a:rPr lang="en-US" altLang="zh-TW" sz="1800" dirty="0">
                <a:latin typeface="+mn-lt"/>
                <a:ea typeface="新細明體" charset="-120"/>
              </a:rPr>
              <a:t>※ For one single stock, the average total risk can be measured as the standard deviation of 27%. The market and firm-specific risks represent about 53% and 47% of the total risk, respectively</a:t>
            </a:r>
          </a:p>
          <a:p>
            <a:pPr marL="271463" indent="-271463">
              <a:spcBef>
                <a:spcPts val="300"/>
              </a:spcBef>
              <a:defRPr/>
            </a:pPr>
            <a:r>
              <a:rPr lang="en-US" altLang="zh-TW" sz="1800" dirty="0">
                <a:ea typeface="新細明體" charset="-120"/>
              </a:rPr>
              <a:t>※ </a:t>
            </a:r>
            <a:r>
              <a:rPr lang="en-US" altLang="zh-TW" sz="1800" dirty="0">
                <a:latin typeface="+mn-lt"/>
                <a:ea typeface="新細明體" charset="-120"/>
              </a:rPr>
              <a:t>The extremely diversified portfolio will be the whole market portfolio traded on NYSE</a:t>
            </a:r>
          </a:p>
          <a:p>
            <a:pPr marL="271463" indent="-271463">
              <a:spcBef>
                <a:spcPts val="300"/>
              </a:spcBef>
              <a:defRPr/>
            </a:pPr>
            <a:r>
              <a:rPr lang="en-US" altLang="zh-TW" sz="1800" dirty="0">
                <a:latin typeface="+mn-lt"/>
                <a:ea typeface="新細明體" charset="-120"/>
              </a:rPr>
              <a:t>※ International diversification may further reduce the portfolio risk, but global risk factors affecting all countries will limit the extent of risk reduction</a:t>
            </a:r>
            <a:endParaRPr lang="zh-TW" altLang="en-US" sz="1800" dirty="0">
              <a:latin typeface="+mn-lt"/>
              <a:ea typeface="新細明體" charset="-120"/>
            </a:endParaRPr>
          </a:p>
        </p:txBody>
      </p:sp>
      <p:grpSp>
        <p:nvGrpSpPr>
          <p:cNvPr id="4" name="群組 3">
            <a:extLst>
              <a:ext uri="{FF2B5EF4-FFF2-40B4-BE49-F238E27FC236}">
                <a16:creationId xmlns:a16="http://schemas.microsoft.com/office/drawing/2014/main" id="{2A5DF7E6-836F-4D7E-BB74-BAE7F64D0E75}"/>
              </a:ext>
            </a:extLst>
          </p:cNvPr>
          <p:cNvGrpSpPr/>
          <p:nvPr/>
        </p:nvGrpSpPr>
        <p:grpSpPr>
          <a:xfrm>
            <a:off x="1005697" y="1401312"/>
            <a:ext cx="7146893" cy="3348419"/>
            <a:chOff x="1005697" y="1401312"/>
            <a:chExt cx="7146893" cy="3348419"/>
          </a:xfrm>
        </p:grpSpPr>
        <p:grpSp>
          <p:nvGrpSpPr>
            <p:cNvPr id="9" name="群組 8">
              <a:extLst>
                <a:ext uri="{FF2B5EF4-FFF2-40B4-BE49-F238E27FC236}">
                  <a16:creationId xmlns:a16="http://schemas.microsoft.com/office/drawing/2014/main" id="{4FF74BAB-DF08-4B3A-9282-3C7E9941774E}"/>
                </a:ext>
              </a:extLst>
            </p:cNvPr>
            <p:cNvGrpSpPr/>
            <p:nvPr/>
          </p:nvGrpSpPr>
          <p:grpSpPr>
            <a:xfrm>
              <a:off x="1005697" y="1401312"/>
              <a:ext cx="7146893" cy="3348419"/>
              <a:chOff x="1005697" y="1401312"/>
              <a:chExt cx="7146893" cy="3348419"/>
            </a:xfrm>
          </p:grpSpPr>
          <p:pic>
            <p:nvPicPr>
              <p:cNvPr id="15" name="Picture 2">
                <a:extLst>
                  <a:ext uri="{FF2B5EF4-FFF2-40B4-BE49-F238E27FC236}">
                    <a16:creationId xmlns:a16="http://schemas.microsoft.com/office/drawing/2014/main" id="{9A9ADB95-E99E-4974-BA0D-B304D152E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97" y="1401312"/>
                <a:ext cx="7146893" cy="334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接點 2"/>
              <p:cNvCxnSpPr>
                <a:cxnSpLocks/>
              </p:cNvCxnSpPr>
              <p:nvPr/>
            </p:nvCxnSpPr>
            <p:spPr bwMode="auto">
              <a:xfrm>
                <a:off x="1620000" y="3017965"/>
                <a:ext cx="3810000" cy="0"/>
              </a:xfrm>
              <a:prstGeom prst="line">
                <a:avLst/>
              </a:prstGeom>
              <a:solidFill>
                <a:schemeClr val="accent1"/>
              </a:solidFill>
              <a:ln w="9525" cap="flat" cmpd="sng" algn="ctr">
                <a:solidFill>
                  <a:srgbClr val="000000"/>
                </a:solidFill>
                <a:prstDash val="dash"/>
                <a:round/>
                <a:headEnd type="none" w="med" len="med"/>
                <a:tailEnd type="none" w="med" len="med"/>
              </a:ln>
              <a:effectLst/>
            </p:spPr>
          </p:cxnSp>
          <p:cxnSp>
            <p:nvCxnSpPr>
              <p:cNvPr id="7" name="直線單箭頭接點 6"/>
              <p:cNvCxnSpPr/>
              <p:nvPr/>
            </p:nvCxnSpPr>
            <p:spPr bwMode="auto">
              <a:xfrm>
                <a:off x="1828800" y="2514600"/>
                <a:ext cx="0" cy="504000"/>
              </a:xfrm>
              <a:prstGeom prst="straightConnector1">
                <a:avLst/>
              </a:prstGeom>
              <a:solidFill>
                <a:schemeClr val="accent1"/>
              </a:solidFill>
              <a:ln w="9525" cap="flat" cmpd="sng" algn="ctr">
                <a:solidFill>
                  <a:srgbClr val="000000"/>
                </a:solidFill>
                <a:prstDash val="solid"/>
                <a:round/>
                <a:headEnd type="arrow" w="sm" len="sm"/>
                <a:tailEnd type="arrow" w="sm" len="sm"/>
              </a:ln>
              <a:effectLst/>
            </p:spPr>
          </p:cxnSp>
          <p:cxnSp>
            <p:nvCxnSpPr>
              <p:cNvPr id="13" name="直線單箭頭接點 12"/>
              <p:cNvCxnSpPr/>
              <p:nvPr/>
            </p:nvCxnSpPr>
            <p:spPr bwMode="auto">
              <a:xfrm flipV="1">
                <a:off x="1828800" y="2539217"/>
                <a:ext cx="533400" cy="241200"/>
              </a:xfrm>
              <a:prstGeom prst="straightConnector1">
                <a:avLst/>
              </a:prstGeom>
              <a:solidFill>
                <a:schemeClr val="accent1"/>
              </a:solidFill>
              <a:ln w="9525" cap="flat" cmpd="sng" algn="ctr">
                <a:solidFill>
                  <a:srgbClr val="000000"/>
                </a:solidFill>
                <a:prstDash val="solid"/>
                <a:round/>
                <a:headEnd type="arrow" w="sm" len="sm"/>
                <a:tailEnd type="none"/>
              </a:ln>
              <a:effectLst/>
            </p:spPr>
          </p:cxnSp>
          <p:sp>
            <p:nvSpPr>
              <p:cNvPr id="14" name="文字方塊 13"/>
              <p:cNvSpPr txBox="1"/>
              <p:nvPr/>
            </p:nvSpPr>
            <p:spPr>
              <a:xfrm>
                <a:off x="2306059" y="2357105"/>
                <a:ext cx="1515701" cy="276999"/>
              </a:xfrm>
              <a:prstGeom prst="rect">
                <a:avLst/>
              </a:prstGeom>
              <a:noFill/>
            </p:spPr>
            <p:txBody>
              <a:bodyPr wrap="square" rtlCol="0">
                <a:spAutoFit/>
              </a:bodyPr>
              <a:lstStyle/>
              <a:p>
                <a:r>
                  <a:rPr lang="en-US" altLang="zh-TW" sz="1200" dirty="0">
                    <a:solidFill>
                      <a:srgbClr val="000000"/>
                    </a:solidFill>
                  </a:rPr>
                  <a:t>Firm-specific risk</a:t>
                </a:r>
                <a:endParaRPr lang="zh-TW" altLang="en-US" sz="1200" dirty="0">
                  <a:solidFill>
                    <a:srgbClr val="000000"/>
                  </a:solidFill>
                </a:endParaRPr>
              </a:p>
            </p:txBody>
          </p:sp>
          <p:cxnSp>
            <p:nvCxnSpPr>
              <p:cNvPr id="18" name="直線單箭頭接點 17"/>
              <p:cNvCxnSpPr>
                <a:cxnSpLocks/>
              </p:cNvCxnSpPr>
              <p:nvPr/>
            </p:nvCxnSpPr>
            <p:spPr bwMode="auto">
              <a:xfrm>
                <a:off x="1828800" y="3016800"/>
                <a:ext cx="0" cy="1209600"/>
              </a:xfrm>
              <a:prstGeom prst="straightConnector1">
                <a:avLst/>
              </a:prstGeom>
              <a:solidFill>
                <a:schemeClr val="accent1"/>
              </a:solidFill>
              <a:ln w="9525" cap="flat" cmpd="sng" algn="ctr">
                <a:solidFill>
                  <a:srgbClr val="000000"/>
                </a:solidFill>
                <a:prstDash val="solid"/>
                <a:round/>
                <a:headEnd type="arrow" w="sm" len="sm"/>
                <a:tailEnd type="arrow" w="sm" len="sm"/>
              </a:ln>
              <a:effectLst/>
            </p:spPr>
          </p:cxnSp>
          <p:sp>
            <p:nvSpPr>
              <p:cNvPr id="20" name="文字方塊 19"/>
              <p:cNvSpPr txBox="1"/>
              <p:nvPr/>
            </p:nvSpPr>
            <p:spPr>
              <a:xfrm>
                <a:off x="2252049" y="3478716"/>
                <a:ext cx="990600" cy="276999"/>
              </a:xfrm>
              <a:prstGeom prst="rect">
                <a:avLst/>
              </a:prstGeom>
              <a:noFill/>
            </p:spPr>
            <p:txBody>
              <a:bodyPr wrap="square" rtlCol="0">
                <a:spAutoFit/>
              </a:bodyPr>
              <a:lstStyle/>
              <a:p>
                <a:r>
                  <a:rPr lang="en-US" altLang="zh-TW" sz="1200" dirty="0">
                    <a:solidFill>
                      <a:srgbClr val="000000"/>
                    </a:solidFill>
                  </a:rPr>
                  <a:t>Market risk</a:t>
                </a:r>
                <a:endParaRPr lang="zh-TW" altLang="en-US" sz="1200" dirty="0">
                  <a:solidFill>
                    <a:srgbClr val="000000"/>
                  </a:solidFill>
                </a:endParaRPr>
              </a:p>
            </p:txBody>
          </p:sp>
          <p:cxnSp>
            <p:nvCxnSpPr>
              <p:cNvPr id="21" name="直線單箭頭接點 20"/>
              <p:cNvCxnSpPr/>
              <p:nvPr/>
            </p:nvCxnSpPr>
            <p:spPr bwMode="auto">
              <a:xfrm flipV="1">
                <a:off x="1828800" y="3628941"/>
                <a:ext cx="457200" cy="1"/>
              </a:xfrm>
              <a:prstGeom prst="straightConnector1">
                <a:avLst/>
              </a:prstGeom>
              <a:solidFill>
                <a:schemeClr val="accent1"/>
              </a:solidFill>
              <a:ln w="9525" cap="flat" cmpd="sng" algn="ctr">
                <a:solidFill>
                  <a:srgbClr val="000000"/>
                </a:solidFill>
                <a:prstDash val="solid"/>
                <a:round/>
                <a:headEnd type="arrow" w="sm" len="sm"/>
                <a:tailEnd type="none"/>
              </a:ln>
              <a:effectLst/>
            </p:spPr>
          </p:cxnSp>
        </p:grpSp>
        <p:sp>
          <p:nvSpPr>
            <p:cNvPr id="2" name="文字方塊 1">
              <a:extLst>
                <a:ext uri="{FF2B5EF4-FFF2-40B4-BE49-F238E27FC236}">
                  <a16:creationId xmlns:a16="http://schemas.microsoft.com/office/drawing/2014/main" id="{A5536AA0-F683-42EF-B249-9AC7DDF48925}"/>
                </a:ext>
              </a:extLst>
            </p:cNvPr>
            <p:cNvSpPr txBox="1"/>
            <p:nvPr/>
          </p:nvSpPr>
          <p:spPr>
            <a:xfrm>
              <a:off x="1476000" y="4267200"/>
              <a:ext cx="304799" cy="246221"/>
            </a:xfrm>
            <a:prstGeom prst="rect">
              <a:avLst/>
            </a:prstGeom>
            <a:solidFill>
              <a:schemeClr val="tx1"/>
            </a:solidFill>
          </p:spPr>
          <p:txBody>
            <a:bodyPr wrap="square" rtlCol="0">
              <a:spAutoFit/>
            </a:bodyPr>
            <a:lstStyle/>
            <a:p>
              <a:r>
                <a:rPr lang="en-US" altLang="zh-TW" sz="1000" dirty="0">
                  <a:solidFill>
                    <a:schemeClr val="bg1">
                      <a:lumMod val="50000"/>
                    </a:schemeClr>
                  </a:solidFill>
                  <a:latin typeface="+mn-lt"/>
                </a:rPr>
                <a:t>1</a:t>
              </a:r>
              <a:endParaRPr lang="zh-TW" altLang="en-US" sz="1000" dirty="0">
                <a:solidFill>
                  <a:schemeClr val="bg1">
                    <a:lumMod val="50000"/>
                  </a:schemeClr>
                </a:solidFill>
                <a:latin typeface="+mn-lt"/>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76200" y="57150"/>
            <a:ext cx="8915400" cy="857250"/>
          </a:xfrm>
          <a:noFill/>
        </p:spPr>
        <p:txBody>
          <a:bodyPr/>
          <a:lstStyle/>
          <a:p>
            <a:pPr eaLnBrk="1" hangingPunct="1">
              <a:lnSpc>
                <a:spcPct val="95000"/>
              </a:lnSpc>
            </a:pPr>
            <a:r>
              <a:rPr lang="en-US" altLang="zh-TW" sz="3800" dirty="0">
                <a:ea typeface="新細明體" charset="-120"/>
              </a:rPr>
              <a:t>Deriving </a:t>
            </a:r>
            <a:r>
              <a:rPr lang="el-GR" altLang="zh-TW" sz="3800" i="1" dirty="0">
                <a:ea typeface="新細明體" charset="-120"/>
              </a:rPr>
              <a:t>α</a:t>
            </a:r>
            <a:r>
              <a:rPr lang="en-US" altLang="zh-TW" sz="3800" i="1" baseline="-25000" dirty="0" err="1">
                <a:ea typeface="新細明體" charset="-120"/>
              </a:rPr>
              <a:t>i</a:t>
            </a:r>
            <a:r>
              <a:rPr lang="el-GR" altLang="zh-TW" sz="3800" dirty="0">
                <a:ea typeface="新細明體" charset="-120"/>
              </a:rPr>
              <a:t> </a:t>
            </a:r>
            <a:r>
              <a:rPr lang="en-US" altLang="zh-TW" sz="3800" dirty="0">
                <a:ea typeface="新細明體" charset="-120"/>
              </a:rPr>
              <a:t>and </a:t>
            </a:r>
            <a:r>
              <a:rPr lang="el-GR" altLang="zh-TW" sz="3800" i="1" dirty="0">
                <a:ea typeface="新細明體" charset="-120"/>
              </a:rPr>
              <a:t>β</a:t>
            </a:r>
            <a:r>
              <a:rPr lang="en-US" altLang="zh-TW" sz="3800" i="1" baseline="-25000" dirty="0" err="1">
                <a:ea typeface="新細明體" charset="-120"/>
              </a:rPr>
              <a:t>i</a:t>
            </a:r>
            <a:r>
              <a:rPr lang="en-US" altLang="zh-TW" sz="3800" dirty="0">
                <a:ea typeface="新細明體" charset="-120"/>
              </a:rPr>
              <a:t> using Historical Data</a:t>
            </a:r>
            <a:endParaRPr lang="en-US" altLang="zh-TW" sz="3800" i="1" baseline="-25000" dirty="0">
              <a:ea typeface="新細明體" charset="-120"/>
            </a:endParaRPr>
          </a:p>
        </p:txBody>
      </p:sp>
      <p:sp>
        <p:nvSpPr>
          <p:cNvPr id="10" name="文字方塊 3"/>
          <p:cNvSpPr txBox="1">
            <a:spLocks noChangeArrowheads="1"/>
          </p:cNvSpPr>
          <p:nvPr/>
        </p:nvSpPr>
        <p:spPr bwMode="auto">
          <a:xfrm>
            <a:off x="381000" y="914400"/>
            <a:ext cx="8610600" cy="923925"/>
          </a:xfrm>
          <a:prstGeom prst="rect">
            <a:avLst/>
          </a:prstGeom>
          <a:noFill/>
          <a:ln w="9525">
            <a:noFill/>
            <a:miter lim="800000"/>
            <a:headEnd/>
            <a:tailEnd/>
          </a:ln>
        </p:spPr>
        <p:txBody>
          <a:bodyPr wrap="square">
            <a:spAutoFit/>
          </a:bodyPr>
          <a:lstStyle/>
          <a:p>
            <a:pPr marL="342900" indent="-342900" eaLnBrk="1" hangingPunct="1">
              <a:lnSpc>
                <a:spcPct val="90000"/>
              </a:lnSpc>
              <a:spcBef>
                <a:spcPts val="300"/>
              </a:spcBef>
              <a:buClr>
                <a:srgbClr val="86D1EC"/>
              </a:buClr>
              <a:buSzPct val="90000"/>
              <a:buFontTx/>
              <a:buBlip>
                <a:blip r:embed="rId3"/>
              </a:buBlip>
              <a:defRPr/>
            </a:pPr>
            <a:r>
              <a:rPr lang="en-US" altLang="zh-TW" sz="3000" kern="0" dirty="0">
                <a:solidFill>
                  <a:srgbClr val="FFFFFF"/>
                </a:solidFill>
                <a:effectLst>
                  <a:outerShdw blurRad="38100" dist="38100" dir="2700000" algn="tl">
                    <a:srgbClr val="000000"/>
                  </a:outerShdw>
                </a:effectLst>
                <a:latin typeface="Arial"/>
                <a:ea typeface="新細明體" charset="-120"/>
              </a:rPr>
              <a:t>The slope and intercept of the best-fit regression line can be derived as follows</a:t>
            </a:r>
            <a:endParaRPr lang="zh-TW" altLang="en-US" sz="3000" dirty="0">
              <a:latin typeface="+mn-lt"/>
              <a:ea typeface="新細明體" charset="-120"/>
            </a:endParaRPr>
          </a:p>
        </p:txBody>
      </p:sp>
      <p:sp>
        <p:nvSpPr>
          <p:cNvPr id="19" name="文字方塊 3"/>
          <p:cNvSpPr txBox="1">
            <a:spLocks noChangeArrowheads="1"/>
          </p:cNvSpPr>
          <p:nvPr/>
        </p:nvSpPr>
        <p:spPr bwMode="auto">
          <a:xfrm flipH="1">
            <a:off x="4953000" y="5257800"/>
            <a:ext cx="4038600" cy="1631216"/>
          </a:xfrm>
          <a:prstGeom prst="rect">
            <a:avLst/>
          </a:prstGeom>
          <a:noFill/>
          <a:ln w="9525">
            <a:noFill/>
            <a:miter lim="800000"/>
            <a:headEnd/>
            <a:tailEnd/>
          </a:ln>
        </p:spPr>
        <p:txBody>
          <a:bodyPr wrap="square">
            <a:spAutoFit/>
          </a:bodyPr>
          <a:lstStyle/>
          <a:p>
            <a:pPr marL="271463" indent="-271463">
              <a:spcBef>
                <a:spcPts val="1200"/>
              </a:spcBef>
              <a:defRPr/>
            </a:pPr>
            <a:r>
              <a:rPr lang="en-US" altLang="zh-TW" sz="1800" dirty="0">
                <a:latin typeface="+mn-lt"/>
                <a:ea typeface="新細明體" charset="-120"/>
              </a:rPr>
              <a:t>※ The SCL of ABC is given by </a:t>
            </a:r>
          </a:p>
          <a:p>
            <a:pPr marL="271463" indent="-271463">
              <a:spcBef>
                <a:spcPts val="600"/>
              </a:spcBef>
              <a:defRPr/>
            </a:pPr>
            <a:r>
              <a:rPr lang="en-US" altLang="zh-TW" sz="1800" dirty="0">
                <a:latin typeface="+mn-lt"/>
                <a:ea typeface="新細明體" charset="-120"/>
              </a:rPr>
              <a:t>          </a:t>
            </a:r>
            <a:r>
              <a:rPr lang="en-US" altLang="zh-TW" sz="1800" i="1" dirty="0">
                <a:latin typeface="+mn-lt"/>
                <a:ea typeface="新細明體" charset="-120"/>
              </a:rPr>
              <a:t>R</a:t>
            </a:r>
            <a:r>
              <a:rPr lang="en-US" altLang="zh-TW" sz="1800" baseline="-25000" dirty="0">
                <a:latin typeface="+mn-lt"/>
                <a:ea typeface="新細明體" charset="-120"/>
              </a:rPr>
              <a:t>ABC</a:t>
            </a:r>
            <a:r>
              <a:rPr lang="en-US" altLang="zh-TW" sz="1800" dirty="0">
                <a:latin typeface="+mn-lt"/>
                <a:ea typeface="新細明體" charset="-120"/>
              </a:rPr>
              <a:t> = 0.336% + 0.525</a:t>
            </a:r>
            <a:r>
              <a:rPr lang="en-US" altLang="zh-TW" sz="800" dirty="0">
                <a:latin typeface="+mn-lt"/>
                <a:ea typeface="新細明體" charset="-120"/>
              </a:rPr>
              <a:t> </a:t>
            </a:r>
            <a:r>
              <a:rPr lang="en-US" altLang="zh-TW" sz="1800" i="1" dirty="0">
                <a:latin typeface="+mn-lt"/>
                <a:ea typeface="新細明體" charset="-120"/>
              </a:rPr>
              <a:t>R</a:t>
            </a:r>
            <a:r>
              <a:rPr lang="en-US" altLang="zh-TW" sz="1800" i="1" baseline="-25000" dirty="0">
                <a:latin typeface="+mn-lt"/>
                <a:ea typeface="新細明體" charset="-120"/>
              </a:rPr>
              <a:t>M</a:t>
            </a:r>
            <a:endParaRPr lang="en-US" altLang="zh-TW" sz="1800" baseline="-25000" dirty="0">
              <a:latin typeface="+mn-lt"/>
              <a:ea typeface="新細明體" charset="-120"/>
            </a:endParaRPr>
          </a:p>
          <a:p>
            <a:pPr marL="271463" indent="-271463">
              <a:spcBef>
                <a:spcPts val="600"/>
              </a:spcBef>
              <a:defRPr/>
            </a:pPr>
            <a:r>
              <a:rPr lang="en-US" altLang="zh-TW" sz="1800" dirty="0">
                <a:ea typeface="新細明體" charset="-120"/>
              </a:rPr>
              <a:t>※ </a:t>
            </a:r>
            <a:r>
              <a:rPr lang="en-US" altLang="zh-TW" sz="1800" dirty="0">
                <a:latin typeface="+mn-lt"/>
                <a:ea typeface="新細明體" charset="-120"/>
              </a:rPr>
              <a:t>The regression results in the left table are generated by the Data Analysis tool in Excel</a:t>
            </a:r>
            <a:endParaRPr lang="zh-TW" altLang="en-US" sz="1800" dirty="0">
              <a:latin typeface="+mn-lt"/>
              <a:ea typeface="新細明體"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3724969092"/>
              </p:ext>
            </p:extLst>
          </p:nvPr>
        </p:nvGraphicFramePr>
        <p:xfrm>
          <a:off x="152400" y="1880399"/>
          <a:ext cx="4598671" cy="4737039"/>
        </p:xfrm>
        <a:graphic>
          <a:graphicData uri="http://schemas.openxmlformats.org/drawingml/2006/table">
            <a:tbl>
              <a:tblPr>
                <a:tableStyleId>{5C22544A-7EE6-4342-B048-85BDC9FD1C3A}</a:tableStyleId>
              </a:tblPr>
              <a:tblGrid>
                <a:gridCol w="677634">
                  <a:extLst>
                    <a:ext uri="{9D8B030D-6E8A-4147-A177-3AD203B41FA5}">
                      <a16:colId xmlns:a16="http://schemas.microsoft.com/office/drawing/2014/main" val="20001"/>
                    </a:ext>
                  </a:extLst>
                </a:gridCol>
                <a:gridCol w="582149">
                  <a:extLst>
                    <a:ext uri="{9D8B030D-6E8A-4147-A177-3AD203B41FA5}">
                      <a16:colId xmlns:a16="http://schemas.microsoft.com/office/drawing/2014/main" val="20002"/>
                    </a:ext>
                  </a:extLst>
                </a:gridCol>
                <a:gridCol w="480504">
                  <a:extLst>
                    <a:ext uri="{9D8B030D-6E8A-4147-A177-3AD203B41FA5}">
                      <a16:colId xmlns:a16="http://schemas.microsoft.com/office/drawing/2014/main" val="20003"/>
                    </a:ext>
                  </a:extLst>
                </a:gridCol>
                <a:gridCol w="542107">
                  <a:extLst>
                    <a:ext uri="{9D8B030D-6E8A-4147-A177-3AD203B41FA5}">
                      <a16:colId xmlns:a16="http://schemas.microsoft.com/office/drawing/2014/main" val="20004"/>
                    </a:ext>
                  </a:extLst>
                </a:gridCol>
                <a:gridCol w="492825">
                  <a:extLst>
                    <a:ext uri="{9D8B030D-6E8A-4147-A177-3AD203B41FA5}">
                      <a16:colId xmlns:a16="http://schemas.microsoft.com/office/drawing/2014/main" val="20005"/>
                    </a:ext>
                  </a:extLst>
                </a:gridCol>
                <a:gridCol w="501381">
                  <a:extLst>
                    <a:ext uri="{9D8B030D-6E8A-4147-A177-3AD203B41FA5}">
                      <a16:colId xmlns:a16="http://schemas.microsoft.com/office/drawing/2014/main" val="20006"/>
                    </a:ext>
                  </a:extLst>
                </a:gridCol>
                <a:gridCol w="385704">
                  <a:extLst>
                    <a:ext uri="{9D8B030D-6E8A-4147-A177-3AD203B41FA5}">
                      <a16:colId xmlns:a16="http://schemas.microsoft.com/office/drawing/2014/main" val="20007"/>
                    </a:ext>
                  </a:extLst>
                </a:gridCol>
                <a:gridCol w="492825">
                  <a:extLst>
                    <a:ext uri="{9D8B030D-6E8A-4147-A177-3AD203B41FA5}">
                      <a16:colId xmlns:a16="http://schemas.microsoft.com/office/drawing/2014/main" val="20008"/>
                    </a:ext>
                  </a:extLst>
                </a:gridCol>
                <a:gridCol w="443542">
                  <a:extLst>
                    <a:ext uri="{9D8B030D-6E8A-4147-A177-3AD203B41FA5}">
                      <a16:colId xmlns:a16="http://schemas.microsoft.com/office/drawing/2014/main" val="20009"/>
                    </a:ext>
                  </a:extLst>
                </a:gridCol>
              </a:tblGrid>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gridSpan="4">
                  <a:txBody>
                    <a:bodyPr/>
                    <a:lstStyle/>
                    <a:p>
                      <a:pPr algn="ctr" fontAlgn="ctr"/>
                      <a:r>
                        <a:rPr lang="en-US" sz="800" u="none" strike="noStrike" dirty="0">
                          <a:effectLst/>
                        </a:rPr>
                        <a:t>Annualized Rates of Return (%)</a:t>
                      </a:r>
                      <a:endParaRPr lang="en-US" sz="800" b="0" i="0" u="none" strike="noStrike" dirty="0">
                        <a:solidFill>
                          <a:srgbClr val="000000"/>
                        </a:solidFill>
                        <a:effectLst/>
                        <a:latin typeface="新細明體"/>
                      </a:endParaRPr>
                    </a:p>
                  </a:txBody>
                  <a:tcPr marL="9246" marR="9246" marT="9246"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gridSpan="3">
                  <a:txBody>
                    <a:bodyPr/>
                    <a:lstStyle/>
                    <a:p>
                      <a:pPr algn="ctr" fontAlgn="ctr"/>
                      <a:r>
                        <a:rPr lang="en-US" sz="800" u="none" strike="noStrike" dirty="0">
                          <a:effectLst/>
                        </a:rPr>
                        <a:t>Excess Returns (%)</a:t>
                      </a:r>
                      <a:endParaRPr lang="en-US" sz="800" b="0" i="0" u="none" strike="noStrike" dirty="0">
                        <a:solidFill>
                          <a:srgbClr val="000000"/>
                        </a:solidFill>
                        <a:effectLst/>
                        <a:latin typeface="新細明體"/>
                      </a:endParaRPr>
                    </a:p>
                  </a:txBody>
                  <a:tcPr marL="9246" marR="9246" marT="924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129449">
                <a:tc>
                  <a:txBody>
                    <a:bodyPr/>
                    <a:lstStyle/>
                    <a:p>
                      <a:pPr algn="ctr" fontAlgn="ctr"/>
                      <a:r>
                        <a:rPr lang="en-US" sz="800" u="none" strike="noStrike" dirty="0">
                          <a:effectLst/>
                        </a:rPr>
                        <a:t>Month</a:t>
                      </a:r>
                      <a:endParaRPr lang="en-US" sz="800" b="0" i="0" u="none" strike="noStrike" dirty="0">
                        <a:solidFill>
                          <a:srgbClr val="000000"/>
                        </a:solidFill>
                        <a:effectLst/>
                        <a:latin typeface="新細明體"/>
                      </a:endParaRPr>
                    </a:p>
                  </a:txBody>
                  <a:tcPr marL="9246" marR="9246" marT="9246" marB="0" anchor="ctr"/>
                </a:tc>
                <a:tc>
                  <a:txBody>
                    <a:bodyPr/>
                    <a:lstStyle/>
                    <a:p>
                      <a:pPr algn="ctr" fontAlgn="ctr"/>
                      <a:r>
                        <a:rPr lang="en-US" sz="800" u="sng" strike="noStrike">
                          <a:effectLst/>
                        </a:rPr>
                        <a:t>ABC</a:t>
                      </a:r>
                      <a:endParaRPr lang="en-US" sz="800" b="0" i="0" u="sng" strike="noStrike">
                        <a:solidFill>
                          <a:srgbClr val="000000"/>
                        </a:solidFill>
                        <a:effectLst/>
                        <a:latin typeface="新細明體"/>
                      </a:endParaRPr>
                    </a:p>
                  </a:txBody>
                  <a:tcPr marL="9246" marR="9246" marT="9246" marB="0" anchor="ctr"/>
                </a:tc>
                <a:tc>
                  <a:txBody>
                    <a:bodyPr/>
                    <a:lstStyle/>
                    <a:p>
                      <a:pPr algn="ctr" fontAlgn="ctr"/>
                      <a:r>
                        <a:rPr lang="en-US" sz="800" u="sng" strike="noStrike">
                          <a:effectLst/>
                        </a:rPr>
                        <a:t>XYZ</a:t>
                      </a:r>
                      <a:endParaRPr lang="en-US" sz="800" b="0" i="0" u="sng" strike="noStrike">
                        <a:solidFill>
                          <a:srgbClr val="000000"/>
                        </a:solidFill>
                        <a:effectLst/>
                        <a:latin typeface="新細明體"/>
                      </a:endParaRPr>
                    </a:p>
                  </a:txBody>
                  <a:tcPr marL="9246" marR="9246" marT="9246" marB="0" anchor="ctr"/>
                </a:tc>
                <a:tc>
                  <a:txBody>
                    <a:bodyPr/>
                    <a:lstStyle/>
                    <a:p>
                      <a:pPr algn="ctr" fontAlgn="ctr"/>
                      <a:r>
                        <a:rPr lang="en-US" sz="800" u="sng" strike="noStrike">
                          <a:effectLst/>
                        </a:rPr>
                        <a:t>Mkt. Index</a:t>
                      </a:r>
                      <a:endParaRPr lang="en-US" sz="800" b="0" i="0" u="sng" strike="noStrike">
                        <a:solidFill>
                          <a:srgbClr val="000000"/>
                        </a:solidFill>
                        <a:effectLst/>
                        <a:latin typeface="新細明體"/>
                      </a:endParaRPr>
                    </a:p>
                  </a:txBody>
                  <a:tcPr marL="9246" marR="9246" marT="9246" marB="0" anchor="ctr"/>
                </a:tc>
                <a:tc>
                  <a:txBody>
                    <a:bodyPr/>
                    <a:lstStyle/>
                    <a:p>
                      <a:pPr algn="ctr" fontAlgn="ctr"/>
                      <a:r>
                        <a:rPr lang="en-US" sz="800" u="sng" strike="noStrike">
                          <a:effectLst/>
                        </a:rPr>
                        <a:t>Risk Free</a:t>
                      </a:r>
                      <a:endParaRPr lang="en-US" sz="800" b="0" i="0" u="sng" strike="noStrike">
                        <a:solidFill>
                          <a:srgbClr val="000000"/>
                        </a:solidFill>
                        <a:effectLst/>
                        <a:latin typeface="新細明體"/>
                      </a:endParaRPr>
                    </a:p>
                  </a:txBody>
                  <a:tcPr marL="9246" marR="9246" marT="9246" marB="0" anchor="ctr"/>
                </a:tc>
                <a:tc>
                  <a:txBody>
                    <a:bodyPr/>
                    <a:lstStyle/>
                    <a:p>
                      <a:pPr algn="ctr" fontAlgn="ctr"/>
                      <a:r>
                        <a:rPr lang="zh-TW" altLang="en-US" sz="800" u="sng" strike="noStrike">
                          <a:effectLst/>
                        </a:rPr>
                        <a:t>　</a:t>
                      </a:r>
                      <a:endParaRPr lang="zh-TW" altLang="en-US" sz="800" b="0" i="0" u="sng" strike="noStrike">
                        <a:solidFill>
                          <a:srgbClr val="000000"/>
                        </a:solidFill>
                        <a:effectLst/>
                        <a:latin typeface="新細明體"/>
                      </a:endParaRPr>
                    </a:p>
                  </a:txBody>
                  <a:tcPr marL="9246" marR="9246" marT="9246" marB="0" anchor="ctr"/>
                </a:tc>
                <a:tc>
                  <a:txBody>
                    <a:bodyPr/>
                    <a:lstStyle/>
                    <a:p>
                      <a:pPr algn="ctr" fontAlgn="ctr"/>
                      <a:r>
                        <a:rPr lang="en-US" sz="800" u="sng" strike="noStrike">
                          <a:effectLst/>
                        </a:rPr>
                        <a:t>ABC</a:t>
                      </a:r>
                      <a:endParaRPr lang="en-US" sz="800" b="0" i="0" u="sng" strike="noStrike">
                        <a:solidFill>
                          <a:srgbClr val="000000"/>
                        </a:solidFill>
                        <a:effectLst/>
                        <a:latin typeface="新細明體"/>
                      </a:endParaRPr>
                    </a:p>
                  </a:txBody>
                  <a:tcPr marL="9246" marR="9246" marT="9246" marB="0" anchor="ctr"/>
                </a:tc>
                <a:tc>
                  <a:txBody>
                    <a:bodyPr/>
                    <a:lstStyle/>
                    <a:p>
                      <a:pPr algn="ctr" fontAlgn="ctr"/>
                      <a:r>
                        <a:rPr lang="en-US" sz="800" u="sng" strike="noStrike">
                          <a:effectLst/>
                        </a:rPr>
                        <a:t>XYZ</a:t>
                      </a:r>
                      <a:endParaRPr lang="en-US" sz="800" b="0" i="0" u="sng" strike="noStrike">
                        <a:solidFill>
                          <a:srgbClr val="000000"/>
                        </a:solidFill>
                        <a:effectLst/>
                        <a:latin typeface="新細明體"/>
                      </a:endParaRPr>
                    </a:p>
                  </a:txBody>
                  <a:tcPr marL="9246" marR="9246" marT="9246" marB="0" anchor="ctr"/>
                </a:tc>
                <a:tc>
                  <a:txBody>
                    <a:bodyPr/>
                    <a:lstStyle/>
                    <a:p>
                      <a:pPr algn="ctr" fontAlgn="ctr"/>
                      <a:r>
                        <a:rPr lang="en-US" sz="800" u="sng" strike="noStrike">
                          <a:effectLst/>
                        </a:rPr>
                        <a:t>Market</a:t>
                      </a:r>
                      <a:endParaRPr lang="en-US" sz="800" b="0" i="0" u="sng"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02"/>
                  </a:ext>
                </a:extLst>
              </a:tr>
              <a:tr h="129449">
                <a:tc>
                  <a:txBody>
                    <a:bodyPr/>
                    <a:lstStyle/>
                    <a:p>
                      <a:pPr algn="r" fontAlgn="ctr"/>
                      <a:r>
                        <a:rPr lang="en-US" altLang="zh-TW" sz="800" u="none" strike="noStrike" dirty="0">
                          <a:effectLst/>
                        </a:rPr>
                        <a:t>1</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2.81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4.23</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3.71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1.02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1.79</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3.21</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2.69</a:t>
                      </a:r>
                    </a:p>
                  </a:txBody>
                  <a:tcPr marL="7620" marR="7620" marT="7620" marB="0" anchor="ctr"/>
                </a:tc>
                <a:extLst>
                  <a:ext uri="{0D108BD9-81ED-4DB2-BD59-A6C34878D82A}">
                    <a16:rowId xmlns:a16="http://schemas.microsoft.com/office/drawing/2014/main" val="10003"/>
                  </a:ext>
                </a:extLst>
              </a:tr>
              <a:tr h="129449">
                <a:tc>
                  <a:txBody>
                    <a:bodyPr/>
                    <a:lstStyle/>
                    <a:p>
                      <a:pPr algn="r" fontAlgn="ctr"/>
                      <a:r>
                        <a:rPr lang="en-US" altLang="zh-TW" sz="800" u="none" strike="noStrike" dirty="0">
                          <a:effectLst/>
                        </a:rPr>
                        <a:t>2</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-1.89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-0.78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0.28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1.06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-2.95</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-1.84</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-0.78</a:t>
                      </a:r>
                    </a:p>
                  </a:txBody>
                  <a:tcPr marL="7620" marR="7620" marT="7620" marB="0" anchor="ctr"/>
                </a:tc>
                <a:extLst>
                  <a:ext uri="{0D108BD9-81ED-4DB2-BD59-A6C34878D82A}">
                    <a16:rowId xmlns:a16="http://schemas.microsoft.com/office/drawing/2014/main" val="10004"/>
                  </a:ext>
                </a:extLst>
              </a:tr>
              <a:tr h="129449">
                <a:tc>
                  <a:txBody>
                    <a:bodyPr/>
                    <a:lstStyle/>
                    <a:p>
                      <a:pPr algn="r" fontAlgn="ctr"/>
                      <a:r>
                        <a:rPr lang="en-US" altLang="zh-TW" sz="800" u="none" strike="noStrike">
                          <a:effectLst/>
                        </a:rPr>
                        <a:t>3</a:t>
                      </a:r>
                      <a:endParaRPr lang="en-US" altLang="zh-TW"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1.85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3.02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2.84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1.11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0.74</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1.91</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1.73</a:t>
                      </a:r>
                    </a:p>
                  </a:txBody>
                  <a:tcPr marL="7620" marR="7620" marT="7620" marB="0" anchor="ctr"/>
                </a:tc>
                <a:extLst>
                  <a:ext uri="{0D108BD9-81ED-4DB2-BD59-A6C34878D82A}">
                    <a16:rowId xmlns:a16="http://schemas.microsoft.com/office/drawing/2014/main" val="10005"/>
                  </a:ext>
                </a:extLst>
              </a:tr>
              <a:tr h="129449">
                <a:tc>
                  <a:txBody>
                    <a:bodyPr/>
                    <a:lstStyle/>
                    <a:p>
                      <a:pPr algn="r" fontAlgn="ctr"/>
                      <a:r>
                        <a:rPr lang="en-US" altLang="zh-TW" sz="800" u="none" strike="noStrike">
                          <a:effectLst/>
                        </a:rPr>
                        <a:t>4</a:t>
                      </a:r>
                      <a:endParaRPr lang="en-US" altLang="zh-TW"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-1.36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-2.98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-1.51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1.04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dirty="0">
                          <a:solidFill>
                            <a:srgbClr val="000080"/>
                          </a:solidFill>
                          <a:effectLst/>
                          <a:latin typeface="Arial" panose="020B0604020202020204" pitchFamily="34" charset="0"/>
                          <a:ea typeface="新細明體" panose="02020500000000000000" pitchFamily="18" charset="-120"/>
                        </a:rPr>
                        <a:t>-2.40</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-4.02</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-2.55</a:t>
                      </a:r>
                    </a:p>
                  </a:txBody>
                  <a:tcPr marL="7620" marR="7620" marT="7620" marB="0" anchor="ctr"/>
                </a:tc>
                <a:extLst>
                  <a:ext uri="{0D108BD9-81ED-4DB2-BD59-A6C34878D82A}">
                    <a16:rowId xmlns:a16="http://schemas.microsoft.com/office/drawing/2014/main" val="10006"/>
                  </a:ext>
                </a:extLst>
              </a:tr>
              <a:tr h="129449">
                <a:tc>
                  <a:txBody>
                    <a:bodyPr/>
                    <a:lstStyle/>
                    <a:p>
                      <a:pPr algn="r" fontAlgn="ctr"/>
                      <a:r>
                        <a:rPr lang="en-US" altLang="zh-TW" sz="800" u="none" strike="noStrike">
                          <a:effectLst/>
                        </a:rPr>
                        <a:t>5</a:t>
                      </a:r>
                      <a:endParaRPr lang="en-US" altLang="zh-TW"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-3.31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-2.34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-1.86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0.98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-4.29</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-3.32</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-2.84</a:t>
                      </a:r>
                    </a:p>
                  </a:txBody>
                  <a:tcPr marL="7620" marR="7620" marT="7620" marB="0" anchor="ctr"/>
                </a:tc>
                <a:extLst>
                  <a:ext uri="{0D108BD9-81ED-4DB2-BD59-A6C34878D82A}">
                    <a16:rowId xmlns:a16="http://schemas.microsoft.com/office/drawing/2014/main" val="10007"/>
                  </a:ext>
                </a:extLst>
              </a:tr>
              <a:tr h="164721">
                <a:tc>
                  <a:txBody>
                    <a:bodyPr/>
                    <a:lstStyle/>
                    <a:p>
                      <a:pPr algn="r" fontAlgn="ctr"/>
                      <a:r>
                        <a:rPr lang="en-US" altLang="zh-TW" sz="800" u="none" strike="noStrike">
                          <a:effectLst/>
                        </a:rPr>
                        <a:t>6</a:t>
                      </a:r>
                      <a:endParaRPr lang="en-US" altLang="zh-TW"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9.72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2.03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-2.29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1.03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8.69</a:t>
                      </a:r>
                    </a:p>
                  </a:txBody>
                  <a:tcPr marL="7620" marR="7620" marT="7620" marB="0" anchor="ctr"/>
                </a:tc>
                <a:tc>
                  <a:txBody>
                    <a:bodyPr/>
                    <a:lstStyle/>
                    <a:p>
                      <a:pPr algn="r" rtl="0" fontAlgn="ctr"/>
                      <a:r>
                        <a:rPr lang="en-US" altLang="zh-TW" sz="800" b="0" i="0" u="none" strike="noStrike" dirty="0">
                          <a:solidFill>
                            <a:srgbClr val="000080"/>
                          </a:solidFill>
                          <a:effectLst/>
                          <a:latin typeface="Arial" panose="020B0604020202020204" pitchFamily="34" charset="0"/>
                          <a:ea typeface="新細明體" panose="02020500000000000000" pitchFamily="18" charset="-120"/>
                        </a:rPr>
                        <a:t>1.00</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-3.32</a:t>
                      </a:r>
                    </a:p>
                  </a:txBody>
                  <a:tcPr marL="7620" marR="7620" marT="7620" marB="0" anchor="ctr"/>
                </a:tc>
                <a:extLst>
                  <a:ext uri="{0D108BD9-81ED-4DB2-BD59-A6C34878D82A}">
                    <a16:rowId xmlns:a16="http://schemas.microsoft.com/office/drawing/2014/main" val="10008"/>
                  </a:ext>
                </a:extLst>
              </a:tr>
              <a:tr h="129449">
                <a:tc>
                  <a:txBody>
                    <a:bodyPr/>
                    <a:lstStyle/>
                    <a:p>
                      <a:pPr algn="r" fontAlgn="ctr"/>
                      <a:r>
                        <a:rPr lang="en-US" altLang="zh-TW" sz="800" u="none" strike="noStrike">
                          <a:effectLst/>
                        </a:rPr>
                        <a:t>7</a:t>
                      </a:r>
                      <a:endParaRPr lang="en-US" altLang="zh-TW"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0.91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-0.56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-1.77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1.06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-0.15</a:t>
                      </a:r>
                    </a:p>
                  </a:txBody>
                  <a:tcPr marL="7620" marR="7620" marT="7620" marB="0" anchor="ctr"/>
                </a:tc>
                <a:tc>
                  <a:txBody>
                    <a:bodyPr/>
                    <a:lstStyle/>
                    <a:p>
                      <a:pPr algn="r" rtl="0" fontAlgn="ctr"/>
                      <a:r>
                        <a:rPr lang="en-US" altLang="zh-TW" sz="800" b="0" i="0" u="none" strike="noStrike" dirty="0">
                          <a:solidFill>
                            <a:srgbClr val="000080"/>
                          </a:solidFill>
                          <a:effectLst/>
                          <a:latin typeface="Arial" panose="020B0604020202020204" pitchFamily="34" charset="0"/>
                          <a:ea typeface="新細明體" panose="02020500000000000000" pitchFamily="18" charset="-120"/>
                        </a:rPr>
                        <a:t>-1.62</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-2.83</a:t>
                      </a:r>
                    </a:p>
                  </a:txBody>
                  <a:tcPr marL="7620" marR="7620" marT="7620" marB="0" anchor="ctr"/>
                </a:tc>
                <a:extLst>
                  <a:ext uri="{0D108BD9-81ED-4DB2-BD59-A6C34878D82A}">
                    <a16:rowId xmlns:a16="http://schemas.microsoft.com/office/drawing/2014/main" val="10009"/>
                  </a:ext>
                </a:extLst>
              </a:tr>
              <a:tr h="129449">
                <a:tc>
                  <a:txBody>
                    <a:bodyPr/>
                    <a:lstStyle/>
                    <a:p>
                      <a:pPr algn="r" fontAlgn="ctr"/>
                      <a:r>
                        <a:rPr lang="en-US" altLang="zh-TW" sz="800" u="none" strike="noStrike">
                          <a:effectLst/>
                        </a:rPr>
                        <a:t>8</a:t>
                      </a:r>
                      <a:endParaRPr lang="en-US" altLang="zh-TW"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-5.09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-6.45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-8.49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1.05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-6.14</a:t>
                      </a:r>
                    </a:p>
                  </a:txBody>
                  <a:tcPr marL="7620" marR="7620" marT="7620" marB="0" anchor="ctr"/>
                </a:tc>
                <a:tc>
                  <a:txBody>
                    <a:bodyPr/>
                    <a:lstStyle/>
                    <a:p>
                      <a:pPr algn="r" rtl="0" fontAlgn="ctr"/>
                      <a:r>
                        <a:rPr lang="en-US" altLang="zh-TW" sz="800" b="0" i="0" u="none" strike="noStrike" dirty="0">
                          <a:solidFill>
                            <a:srgbClr val="000080"/>
                          </a:solidFill>
                          <a:effectLst/>
                          <a:latin typeface="Arial" panose="020B0604020202020204" pitchFamily="34" charset="0"/>
                          <a:ea typeface="新細明體" panose="02020500000000000000" pitchFamily="18" charset="-120"/>
                        </a:rPr>
                        <a:t>-7.50</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-9.54</a:t>
                      </a:r>
                    </a:p>
                  </a:txBody>
                  <a:tcPr marL="7620" marR="7620" marT="7620" marB="0" anchor="ctr"/>
                </a:tc>
                <a:extLst>
                  <a:ext uri="{0D108BD9-81ED-4DB2-BD59-A6C34878D82A}">
                    <a16:rowId xmlns:a16="http://schemas.microsoft.com/office/drawing/2014/main" val="10010"/>
                  </a:ext>
                </a:extLst>
              </a:tr>
              <a:tr h="129449">
                <a:tc>
                  <a:txBody>
                    <a:bodyPr/>
                    <a:lstStyle/>
                    <a:p>
                      <a:pPr algn="r" fontAlgn="ctr"/>
                      <a:r>
                        <a:rPr lang="en-US" altLang="zh-TW" sz="800" u="none" strike="noStrike">
                          <a:effectLst/>
                        </a:rPr>
                        <a:t>9</a:t>
                      </a:r>
                      <a:endParaRPr lang="en-US" altLang="zh-TW"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3.63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6.85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4.39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1.05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2.58</a:t>
                      </a:r>
                    </a:p>
                  </a:txBody>
                  <a:tcPr marL="7620" marR="7620" marT="7620" marB="0" anchor="ctr"/>
                </a:tc>
                <a:tc>
                  <a:txBody>
                    <a:bodyPr/>
                    <a:lstStyle/>
                    <a:p>
                      <a:pPr algn="r" rtl="0" fontAlgn="ctr"/>
                      <a:r>
                        <a:rPr lang="en-US" altLang="zh-TW" sz="800" b="0" i="0" u="none" strike="noStrike" dirty="0">
                          <a:solidFill>
                            <a:srgbClr val="000080"/>
                          </a:solidFill>
                          <a:effectLst/>
                          <a:latin typeface="Arial" panose="020B0604020202020204" pitchFamily="34" charset="0"/>
                          <a:ea typeface="新細明體" panose="02020500000000000000" pitchFamily="18" charset="-120"/>
                        </a:rPr>
                        <a:t>5.80</a:t>
                      </a:r>
                    </a:p>
                  </a:txBody>
                  <a:tcPr marL="7620" marR="7620" marT="7620" marB="0" anchor="ctr"/>
                </a:tc>
                <a:tc>
                  <a:txBody>
                    <a:bodyPr/>
                    <a:lstStyle/>
                    <a:p>
                      <a:pPr algn="r" rtl="0" fontAlgn="ctr"/>
                      <a:r>
                        <a:rPr lang="en-US" altLang="zh-TW" sz="800" b="0" i="0" u="none" strike="noStrike" dirty="0">
                          <a:solidFill>
                            <a:srgbClr val="000080"/>
                          </a:solidFill>
                          <a:effectLst/>
                          <a:latin typeface="Arial" panose="020B0604020202020204" pitchFamily="34" charset="0"/>
                          <a:ea typeface="新細明體" panose="02020500000000000000" pitchFamily="18" charset="-120"/>
                        </a:rPr>
                        <a:t>3.34</a:t>
                      </a:r>
                    </a:p>
                  </a:txBody>
                  <a:tcPr marL="7620" marR="7620" marT="7620" marB="0" anchor="ctr"/>
                </a:tc>
                <a:extLst>
                  <a:ext uri="{0D108BD9-81ED-4DB2-BD59-A6C34878D82A}">
                    <a16:rowId xmlns:a16="http://schemas.microsoft.com/office/drawing/2014/main" val="10011"/>
                  </a:ext>
                </a:extLst>
              </a:tr>
              <a:tr h="129449">
                <a:tc>
                  <a:txBody>
                    <a:bodyPr/>
                    <a:lstStyle/>
                    <a:p>
                      <a:pPr algn="r" fontAlgn="ctr"/>
                      <a:r>
                        <a:rPr lang="en-US" altLang="zh-TW" sz="800" u="none" strike="noStrike">
                          <a:effectLst/>
                        </a:rPr>
                        <a:t>10</a:t>
                      </a:r>
                      <a:endParaRPr lang="en-US" altLang="zh-TW"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-3.21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-3.09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-2.63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1.07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-4.28</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-4.16</a:t>
                      </a:r>
                    </a:p>
                  </a:txBody>
                  <a:tcPr marL="7620" marR="7620" marT="7620" marB="0" anchor="ctr"/>
                </a:tc>
                <a:tc>
                  <a:txBody>
                    <a:bodyPr/>
                    <a:lstStyle/>
                    <a:p>
                      <a:pPr algn="r" rtl="0" fontAlgn="ctr"/>
                      <a:r>
                        <a:rPr lang="en-US" altLang="zh-TW" sz="800" b="0" i="0" u="none" strike="noStrike" dirty="0">
                          <a:solidFill>
                            <a:srgbClr val="000080"/>
                          </a:solidFill>
                          <a:effectLst/>
                          <a:latin typeface="Arial" panose="020B0604020202020204" pitchFamily="34" charset="0"/>
                          <a:ea typeface="新細明體" panose="02020500000000000000" pitchFamily="18" charset="-120"/>
                        </a:rPr>
                        <a:t>-3.70</a:t>
                      </a:r>
                    </a:p>
                  </a:txBody>
                  <a:tcPr marL="7620" marR="7620" marT="7620" marB="0" anchor="ctr"/>
                </a:tc>
                <a:extLst>
                  <a:ext uri="{0D108BD9-81ED-4DB2-BD59-A6C34878D82A}">
                    <a16:rowId xmlns:a16="http://schemas.microsoft.com/office/drawing/2014/main" val="10012"/>
                  </a:ext>
                </a:extLst>
              </a:tr>
              <a:tr h="129449">
                <a:tc>
                  <a:txBody>
                    <a:bodyPr/>
                    <a:lstStyle/>
                    <a:p>
                      <a:pPr marL="0" algn="r" defTabSz="914400" rtl="0" eaLnBrk="1" fontAlgn="ctr" latinLnBrk="0" hangingPunct="1"/>
                      <a:r>
                        <a:rPr lang="en-US" sz="800" u="none" strike="noStrike" kern="1200" dirty="0">
                          <a:solidFill>
                            <a:schemeClr val="dk1"/>
                          </a:solidFill>
                          <a:effectLst/>
                          <a:latin typeface="+mn-lt"/>
                          <a:ea typeface="+mn-ea"/>
                          <a:cs typeface="+mn-cs"/>
                        </a:rPr>
                        <a:t>11</a:t>
                      </a:r>
                    </a:p>
                  </a:txBody>
                  <a:tcPr marL="9246" marR="9246" marT="9246" marB="0" anchor="ctr"/>
                </a:tc>
                <a:tc>
                  <a:txBody>
                    <a:bodyPr/>
                    <a:lstStyle/>
                    <a:p>
                      <a:pPr marL="0" algn="r" defTabSz="914400" rtl="0" eaLnBrk="1" fontAlgn="ctr" latinLnBrk="0" hangingPunct="1"/>
                      <a:r>
                        <a:rPr lang="en-US" altLang="zh-TW" sz="800" u="none" strike="noStrike" kern="1200" dirty="0">
                          <a:solidFill>
                            <a:schemeClr val="dk1"/>
                          </a:solidFill>
                          <a:effectLst/>
                          <a:latin typeface="+mn-lt"/>
                          <a:ea typeface="+mn-ea"/>
                          <a:cs typeface="+mn-cs"/>
                        </a:rPr>
                        <a:t>2.81</a:t>
                      </a:r>
                      <a:endParaRPr lang="zh-TW" altLang="en-US" sz="800" u="none" strike="noStrike" kern="1200" dirty="0">
                        <a:solidFill>
                          <a:schemeClr val="dk1"/>
                        </a:solidFill>
                        <a:effectLst/>
                        <a:latin typeface="+mn-lt"/>
                        <a:ea typeface="+mn-ea"/>
                        <a:cs typeface="+mn-cs"/>
                      </a:endParaRPr>
                    </a:p>
                  </a:txBody>
                  <a:tcPr marL="9246" marR="9246" marT="9246" marB="0" anchor="ctr"/>
                </a:tc>
                <a:tc>
                  <a:txBody>
                    <a:bodyPr/>
                    <a:lstStyle/>
                    <a:p>
                      <a:pPr marL="0" algn="r" defTabSz="914400" rtl="0" eaLnBrk="1" fontAlgn="ctr" latinLnBrk="0" hangingPunct="1"/>
                      <a:r>
                        <a:rPr lang="en-US" altLang="zh-TW" sz="800" u="none" strike="noStrike" kern="1200" dirty="0">
                          <a:solidFill>
                            <a:schemeClr val="dk1"/>
                          </a:solidFill>
                          <a:effectLst/>
                          <a:latin typeface="+mn-lt"/>
                          <a:ea typeface="+mn-ea"/>
                          <a:cs typeface="+mn-cs"/>
                        </a:rPr>
                        <a:t>2.63</a:t>
                      </a:r>
                      <a:endParaRPr lang="zh-TW" altLang="en-US" sz="800" u="none" strike="noStrike" kern="1200" dirty="0">
                        <a:solidFill>
                          <a:schemeClr val="dk1"/>
                        </a:solidFill>
                        <a:effectLst/>
                        <a:latin typeface="+mn-lt"/>
                        <a:ea typeface="+mn-ea"/>
                        <a:cs typeface="+mn-cs"/>
                      </a:endParaRPr>
                    </a:p>
                  </a:txBody>
                  <a:tcPr marL="9246" marR="9246" marT="9246" marB="0" anchor="ctr"/>
                </a:tc>
                <a:tc>
                  <a:txBody>
                    <a:bodyPr/>
                    <a:lstStyle/>
                    <a:p>
                      <a:pPr marL="0" algn="r" defTabSz="914400" rtl="0" eaLnBrk="1" fontAlgn="ctr" latinLnBrk="0" hangingPunct="1"/>
                      <a:r>
                        <a:rPr lang="en-US" altLang="zh-TW" sz="800" u="none" strike="noStrike" kern="1200" dirty="0">
                          <a:solidFill>
                            <a:schemeClr val="dk1"/>
                          </a:solidFill>
                          <a:effectLst/>
                          <a:latin typeface="+mn-lt"/>
                          <a:ea typeface="+mn-ea"/>
                          <a:cs typeface="+mn-cs"/>
                        </a:rPr>
                        <a:t>1.37</a:t>
                      </a:r>
                      <a:endParaRPr lang="zh-TW" altLang="en-US" sz="800" u="none" strike="noStrike" kern="1200" dirty="0">
                        <a:solidFill>
                          <a:schemeClr val="dk1"/>
                        </a:solidFill>
                        <a:effectLst/>
                        <a:latin typeface="+mn-lt"/>
                        <a:ea typeface="+mn-ea"/>
                        <a:cs typeface="+mn-cs"/>
                      </a:endParaRPr>
                    </a:p>
                  </a:txBody>
                  <a:tcPr marL="9246" marR="9246" marT="9246" marB="0" anchor="ctr"/>
                </a:tc>
                <a:tc>
                  <a:txBody>
                    <a:bodyPr/>
                    <a:lstStyle/>
                    <a:p>
                      <a:pPr marL="0" algn="r" defTabSz="914400" rtl="0" eaLnBrk="1" fontAlgn="ctr" latinLnBrk="0" hangingPunct="1"/>
                      <a:r>
                        <a:rPr lang="en-US" altLang="zh-TW" sz="800" u="none" strike="noStrike" kern="1200" dirty="0">
                          <a:solidFill>
                            <a:schemeClr val="dk1"/>
                          </a:solidFill>
                          <a:effectLst/>
                          <a:latin typeface="+mn-lt"/>
                          <a:ea typeface="+mn-ea"/>
                          <a:cs typeface="+mn-cs"/>
                        </a:rPr>
                        <a:t>1.04</a:t>
                      </a:r>
                      <a:endParaRPr lang="zh-TW" altLang="en-US" sz="800" u="none" strike="noStrike" kern="1200" dirty="0">
                        <a:solidFill>
                          <a:schemeClr val="dk1"/>
                        </a:solidFill>
                        <a:effectLst/>
                        <a:latin typeface="+mn-lt"/>
                        <a:ea typeface="+mn-ea"/>
                        <a:cs typeface="+mn-cs"/>
                      </a:endParaRPr>
                    </a:p>
                  </a:txBody>
                  <a:tcPr marL="9246" marR="9246" marT="9246" marB="0" anchor="ctr"/>
                </a:tc>
                <a:tc>
                  <a:txBody>
                    <a:bodyPr/>
                    <a:lstStyle/>
                    <a:p>
                      <a:pPr marL="0" algn="r" defTabSz="914400" rtl="0" eaLnBrk="1" fontAlgn="ctr" latinLnBrk="0" hangingPunct="1"/>
                      <a:endParaRPr lang="zh-TW" altLang="en-US" sz="800" u="none" strike="noStrike" kern="1200">
                        <a:solidFill>
                          <a:schemeClr val="dk1"/>
                        </a:solidFill>
                        <a:effectLst/>
                        <a:latin typeface="+mn-lt"/>
                        <a:ea typeface="+mn-ea"/>
                        <a:cs typeface="+mn-cs"/>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1.77</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1.59</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0.33</a:t>
                      </a:r>
                    </a:p>
                  </a:txBody>
                  <a:tcPr marL="7620" marR="7620" marT="7620" marB="0" anchor="ctr"/>
                </a:tc>
                <a:extLst>
                  <a:ext uri="{0D108BD9-81ED-4DB2-BD59-A6C34878D82A}">
                    <a16:rowId xmlns:a16="http://schemas.microsoft.com/office/drawing/2014/main" val="490191281"/>
                  </a:ext>
                </a:extLst>
              </a:tr>
              <a:tr h="129449">
                <a:tc>
                  <a:txBody>
                    <a:bodyPr/>
                    <a:lstStyle/>
                    <a:p>
                      <a:pPr marL="0" algn="r" defTabSz="914400" rtl="0" eaLnBrk="1" fontAlgn="ctr" latinLnBrk="0" hangingPunct="1"/>
                      <a:r>
                        <a:rPr lang="en-US" sz="800" u="none" strike="noStrike" kern="1200" dirty="0">
                          <a:solidFill>
                            <a:schemeClr val="dk1"/>
                          </a:solidFill>
                          <a:effectLst/>
                          <a:latin typeface="+mn-lt"/>
                          <a:ea typeface="+mn-ea"/>
                          <a:cs typeface="+mn-cs"/>
                        </a:rPr>
                        <a:t>12</a:t>
                      </a:r>
                    </a:p>
                  </a:txBody>
                  <a:tcPr marL="9246" marR="9246" marT="9246" marB="0" anchor="ctr"/>
                </a:tc>
                <a:tc>
                  <a:txBody>
                    <a:bodyPr/>
                    <a:lstStyle/>
                    <a:p>
                      <a:pPr marL="0" algn="r" defTabSz="914400" rtl="0" eaLnBrk="1" fontAlgn="ctr" latinLnBrk="0" hangingPunct="1"/>
                      <a:r>
                        <a:rPr lang="en-US" altLang="zh-TW" sz="800" u="none" strike="noStrike" kern="1200" dirty="0">
                          <a:solidFill>
                            <a:schemeClr val="dk1"/>
                          </a:solidFill>
                          <a:effectLst/>
                          <a:latin typeface="+mn-lt"/>
                          <a:ea typeface="+mn-ea"/>
                          <a:cs typeface="+mn-cs"/>
                        </a:rPr>
                        <a:t>2.82</a:t>
                      </a:r>
                      <a:endParaRPr lang="zh-TW" altLang="en-US" sz="800" u="none" strike="noStrike" kern="1200" dirty="0">
                        <a:solidFill>
                          <a:schemeClr val="dk1"/>
                        </a:solidFill>
                        <a:effectLst/>
                        <a:latin typeface="+mn-lt"/>
                        <a:ea typeface="+mn-ea"/>
                        <a:cs typeface="+mn-cs"/>
                      </a:endParaRPr>
                    </a:p>
                  </a:txBody>
                  <a:tcPr marL="9246" marR="9246" marT="9246" marB="0" anchor="ctr"/>
                </a:tc>
                <a:tc>
                  <a:txBody>
                    <a:bodyPr/>
                    <a:lstStyle/>
                    <a:p>
                      <a:pPr marL="0" algn="r" defTabSz="914400" rtl="0" eaLnBrk="1" fontAlgn="ctr" latinLnBrk="0" hangingPunct="1"/>
                      <a:r>
                        <a:rPr lang="en-US" altLang="zh-TW" sz="800" u="none" strike="noStrike" kern="1200" dirty="0">
                          <a:solidFill>
                            <a:schemeClr val="dk1"/>
                          </a:solidFill>
                          <a:effectLst/>
                          <a:latin typeface="+mn-lt"/>
                          <a:ea typeface="+mn-ea"/>
                          <a:cs typeface="+mn-cs"/>
                        </a:rPr>
                        <a:t>6.95</a:t>
                      </a:r>
                      <a:endParaRPr lang="zh-TW" altLang="en-US" sz="800" u="none" strike="noStrike" kern="1200" dirty="0">
                        <a:solidFill>
                          <a:schemeClr val="dk1"/>
                        </a:solidFill>
                        <a:effectLst/>
                        <a:latin typeface="+mn-lt"/>
                        <a:ea typeface="+mn-ea"/>
                        <a:cs typeface="+mn-cs"/>
                      </a:endParaRPr>
                    </a:p>
                  </a:txBody>
                  <a:tcPr marL="9246" marR="9246" marT="9246" marB="0" anchor="ctr"/>
                </a:tc>
                <a:tc>
                  <a:txBody>
                    <a:bodyPr/>
                    <a:lstStyle/>
                    <a:p>
                      <a:pPr marL="0" algn="r" defTabSz="914400" rtl="0" eaLnBrk="1" fontAlgn="ctr" latinLnBrk="0" hangingPunct="1"/>
                      <a:r>
                        <a:rPr lang="en-US" altLang="zh-TW" sz="800" u="none" strike="noStrike" kern="1200" dirty="0">
                          <a:solidFill>
                            <a:schemeClr val="dk1"/>
                          </a:solidFill>
                          <a:effectLst/>
                          <a:latin typeface="+mn-lt"/>
                          <a:ea typeface="+mn-ea"/>
                          <a:cs typeface="+mn-cs"/>
                        </a:rPr>
                        <a:t>5.39</a:t>
                      </a:r>
                      <a:endParaRPr lang="zh-TW" altLang="en-US" sz="800" u="none" strike="noStrike" kern="1200" dirty="0">
                        <a:solidFill>
                          <a:schemeClr val="dk1"/>
                        </a:solidFill>
                        <a:effectLst/>
                        <a:latin typeface="+mn-lt"/>
                        <a:ea typeface="+mn-ea"/>
                        <a:cs typeface="+mn-cs"/>
                      </a:endParaRPr>
                    </a:p>
                  </a:txBody>
                  <a:tcPr marL="9246" marR="9246" marT="9246" marB="0" anchor="ctr"/>
                </a:tc>
                <a:tc>
                  <a:txBody>
                    <a:bodyPr/>
                    <a:lstStyle/>
                    <a:p>
                      <a:pPr marL="0" algn="r" defTabSz="914400" rtl="0" eaLnBrk="1" fontAlgn="ctr" latinLnBrk="0" hangingPunct="1"/>
                      <a:r>
                        <a:rPr lang="en-US" altLang="zh-TW" sz="800" u="none" strike="noStrike" kern="1200" dirty="0">
                          <a:solidFill>
                            <a:schemeClr val="dk1"/>
                          </a:solidFill>
                          <a:effectLst/>
                          <a:latin typeface="+mn-lt"/>
                          <a:ea typeface="+mn-ea"/>
                          <a:cs typeface="+mn-cs"/>
                        </a:rPr>
                        <a:t>1.01</a:t>
                      </a:r>
                      <a:endParaRPr lang="zh-TW" altLang="en-US" sz="800" u="none" strike="noStrike" kern="1200" dirty="0">
                        <a:solidFill>
                          <a:schemeClr val="dk1"/>
                        </a:solidFill>
                        <a:effectLst/>
                        <a:latin typeface="+mn-lt"/>
                        <a:ea typeface="+mn-ea"/>
                        <a:cs typeface="+mn-cs"/>
                      </a:endParaRPr>
                    </a:p>
                  </a:txBody>
                  <a:tcPr marL="9246" marR="9246" marT="9246" marB="0" anchor="ctr"/>
                </a:tc>
                <a:tc>
                  <a:txBody>
                    <a:bodyPr/>
                    <a:lstStyle/>
                    <a:p>
                      <a:pPr marL="0" algn="r" defTabSz="914400" rtl="0" eaLnBrk="1" fontAlgn="ctr" latinLnBrk="0" hangingPunct="1"/>
                      <a:endParaRPr lang="zh-TW" altLang="en-US" sz="800" u="none" strike="noStrike" kern="1200" dirty="0">
                        <a:solidFill>
                          <a:schemeClr val="dk1"/>
                        </a:solidFill>
                        <a:effectLst/>
                        <a:latin typeface="+mn-lt"/>
                        <a:ea typeface="+mn-ea"/>
                        <a:cs typeface="+mn-cs"/>
                      </a:endParaRPr>
                    </a:p>
                  </a:txBody>
                  <a:tcPr marL="9246" marR="9246" marT="9246"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1.81</a:t>
                      </a:r>
                    </a:p>
                  </a:txBody>
                  <a:tcPr marL="7620" marR="7620" marT="7620" marB="0" anchor="ctr"/>
                </a:tc>
                <a:tc>
                  <a:txBody>
                    <a:bodyPr/>
                    <a:lstStyle/>
                    <a:p>
                      <a:pPr algn="r" rtl="0" fontAlgn="ctr"/>
                      <a:r>
                        <a:rPr lang="en-US" altLang="zh-TW" sz="800" b="0" i="0" u="none" strike="noStrike">
                          <a:solidFill>
                            <a:srgbClr val="000080"/>
                          </a:solidFill>
                          <a:effectLst/>
                          <a:latin typeface="Arial" panose="020B0604020202020204" pitchFamily="34" charset="0"/>
                          <a:ea typeface="新細明體" panose="02020500000000000000" pitchFamily="18" charset="-120"/>
                        </a:rPr>
                        <a:t>5.94</a:t>
                      </a:r>
                    </a:p>
                  </a:txBody>
                  <a:tcPr marL="7620" marR="7620" marT="7620" marB="0" anchor="ctr"/>
                </a:tc>
                <a:tc>
                  <a:txBody>
                    <a:bodyPr/>
                    <a:lstStyle/>
                    <a:p>
                      <a:pPr algn="r" rtl="0" fontAlgn="ctr"/>
                      <a:r>
                        <a:rPr lang="en-US" altLang="zh-TW" sz="800" b="0" i="0" u="none" strike="noStrike" dirty="0">
                          <a:solidFill>
                            <a:srgbClr val="000080"/>
                          </a:solidFill>
                          <a:effectLst/>
                          <a:latin typeface="Arial" panose="020B0604020202020204" pitchFamily="34" charset="0"/>
                          <a:ea typeface="新細明體" panose="02020500000000000000" pitchFamily="18" charset="-120"/>
                        </a:rPr>
                        <a:t>4.38</a:t>
                      </a:r>
                    </a:p>
                  </a:txBody>
                  <a:tcPr marL="7620" marR="7620" marT="7620" marB="0" anchor="ctr"/>
                </a:tc>
                <a:extLst>
                  <a:ext uri="{0D108BD9-81ED-4DB2-BD59-A6C34878D82A}">
                    <a16:rowId xmlns:a16="http://schemas.microsoft.com/office/drawing/2014/main" val="3537713761"/>
                  </a:ext>
                </a:extLst>
              </a:tr>
              <a:tr h="129449">
                <a:tc>
                  <a:txBody>
                    <a:bodyPr/>
                    <a:lstStyle/>
                    <a:p>
                      <a:pPr algn="l" fontAlgn="ctr"/>
                      <a:endParaRPr lang="en-US" sz="800" b="1"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1"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1"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1"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1" i="0" u="none" strike="noStrike" dirty="0">
                        <a:solidFill>
                          <a:srgbClr val="000000"/>
                        </a:solidFill>
                        <a:effectLst/>
                        <a:latin typeface="新細明體"/>
                      </a:endParaRPr>
                    </a:p>
                  </a:txBody>
                  <a:tcPr marL="9246" marR="9246" marT="9246"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800" u="none" strike="noStrike" dirty="0">
                          <a:effectLst/>
                        </a:rPr>
                        <a:t>Average:</a:t>
                      </a:r>
                      <a:endParaRPr lang="en-US" altLang="zh-TW" sz="800" b="1" i="0" u="none" strike="noStrike" dirty="0">
                        <a:solidFill>
                          <a:srgbClr val="000000"/>
                        </a:solidFill>
                        <a:effectLst/>
                        <a:latin typeface="新細明體"/>
                      </a:endParaRPr>
                    </a:p>
                    <a:p>
                      <a:pPr algn="l" fontAlgn="ctr"/>
                      <a:endParaRPr lang="zh-TW" altLang="en-US" sz="800" b="1"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-0.236 </a:t>
                      </a:r>
                      <a:endParaRPr lang="en-US" altLang="zh-TW" sz="800" b="1"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-0.251 </a:t>
                      </a:r>
                      <a:endParaRPr lang="en-US" altLang="zh-TW" sz="800" b="1"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-1.091 </a:t>
                      </a:r>
                      <a:endParaRPr lang="en-US" altLang="zh-TW" sz="800" b="1" i="0" u="none" strike="noStrike" dirty="0">
                        <a:solidFill>
                          <a:srgbClr val="000000"/>
                        </a:solidFill>
                        <a:effectLst/>
                        <a:latin typeface="新細明體"/>
                      </a:endParaRPr>
                    </a:p>
                  </a:txBody>
                  <a:tcPr marL="9246" marR="9246" marT="9246" marB="0" anchor="ctr"/>
                </a:tc>
                <a:extLst>
                  <a:ext uri="{0D108BD9-81ED-4DB2-BD59-A6C34878D82A}">
                    <a16:rowId xmlns:a16="http://schemas.microsoft.com/office/drawing/2014/main" val="10013"/>
                  </a:ext>
                </a:extLst>
              </a:tr>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14"/>
                  </a:ext>
                </a:extLst>
              </a:tr>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gridSpan="3">
                  <a:txBody>
                    <a:bodyPr/>
                    <a:lstStyle/>
                    <a:p>
                      <a:pPr algn="l" fontAlgn="ctr"/>
                      <a:r>
                        <a:rPr lang="en-US" sz="800" u="none" strike="noStrike">
                          <a:effectLst/>
                        </a:rPr>
                        <a:t>COVARIANCE MATRIX</a:t>
                      </a:r>
                      <a:endParaRPr lang="en-US" sz="800" b="1" i="0" u="none" strike="noStrike">
                        <a:solidFill>
                          <a:srgbClr val="000000"/>
                        </a:solidFill>
                        <a:effectLst/>
                        <a:latin typeface="新細明體"/>
                      </a:endParaRPr>
                    </a:p>
                  </a:txBody>
                  <a:tcPr marL="9246" marR="9246" marT="924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5"/>
                  </a:ext>
                </a:extLst>
              </a:tr>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en-US" sz="800" u="none" strike="noStrike">
                          <a:effectLst/>
                        </a:rPr>
                        <a:t>ABC</a:t>
                      </a:r>
                      <a:endParaRPr lang="en-US" sz="800" b="0" i="0" u="none" strike="noStrike">
                        <a:solidFill>
                          <a:srgbClr val="000000"/>
                        </a:solidFill>
                        <a:effectLst/>
                        <a:latin typeface="新細明體"/>
                      </a:endParaRPr>
                    </a:p>
                  </a:txBody>
                  <a:tcPr marL="9246" marR="9246" marT="9246" marB="0" anchor="ctr"/>
                </a:tc>
                <a:tc>
                  <a:txBody>
                    <a:bodyPr/>
                    <a:lstStyle/>
                    <a:p>
                      <a:pPr algn="l" fontAlgn="ctr"/>
                      <a:r>
                        <a:rPr lang="en-US" sz="800" u="none" strike="noStrike">
                          <a:effectLst/>
                        </a:rPr>
                        <a:t>XYZ</a:t>
                      </a:r>
                      <a:endParaRPr lang="en-US" sz="800" b="0" i="0" u="none" strike="noStrike">
                        <a:solidFill>
                          <a:srgbClr val="000000"/>
                        </a:solidFill>
                        <a:effectLst/>
                        <a:latin typeface="新細明體"/>
                      </a:endParaRPr>
                    </a:p>
                  </a:txBody>
                  <a:tcPr marL="9246" marR="9246" marT="9246" marB="0" anchor="ctr"/>
                </a:tc>
                <a:tc>
                  <a:txBody>
                    <a:bodyPr/>
                    <a:lstStyle/>
                    <a:p>
                      <a:pPr algn="l" fontAlgn="ctr"/>
                      <a:r>
                        <a:rPr lang="en-US" sz="800" u="none" strike="noStrike">
                          <a:effectLst/>
                        </a:rPr>
                        <a:t>Market</a:t>
                      </a:r>
                      <a:endParaRPr 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16"/>
                  </a:ext>
                </a:extLst>
              </a:tr>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en-US" sz="800" u="none" strike="noStrike">
                          <a:effectLst/>
                        </a:rPr>
                        <a:t>ABC</a:t>
                      </a:r>
                      <a:endParaRPr lang="en-US"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16.416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17"/>
                  </a:ext>
                </a:extLst>
              </a:tr>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en-US" sz="800" u="none" strike="noStrike">
                          <a:effectLst/>
                        </a:rPr>
                        <a:t>XYZ</a:t>
                      </a:r>
                      <a:endParaRPr lang="en-US"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12.462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17.491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18"/>
                  </a:ext>
                </a:extLst>
              </a:tr>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en-US" sz="800" u="none" strike="noStrike">
                          <a:effectLst/>
                        </a:rPr>
                        <a:t>Market</a:t>
                      </a:r>
                      <a:endParaRPr lang="en-US"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7.884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14.899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15.028 </a:t>
                      </a:r>
                      <a:endParaRPr lang="en-US" altLang="zh-TW" sz="800" b="0" i="0" u="none" strike="noStrike" dirty="0">
                        <a:solidFill>
                          <a:srgbClr val="000000"/>
                        </a:solidFill>
                        <a:effectLst/>
                        <a:latin typeface="新細明體"/>
                      </a:endParaRPr>
                    </a:p>
                  </a:txBody>
                  <a:tcPr marL="9246" marR="9246" marT="9246" marB="0" anchor="ctr"/>
                </a:tc>
                <a:extLst>
                  <a:ext uri="{0D108BD9-81ED-4DB2-BD59-A6C34878D82A}">
                    <a16:rowId xmlns:a16="http://schemas.microsoft.com/office/drawing/2014/main" val="10019"/>
                  </a:ext>
                </a:extLst>
              </a:tr>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20"/>
                  </a:ext>
                </a:extLst>
              </a:tr>
              <a:tr h="129449">
                <a:tc gridSpan="6">
                  <a:txBody>
                    <a:bodyPr/>
                    <a:lstStyle/>
                    <a:p>
                      <a:pPr algn="l" fontAlgn="ctr"/>
                      <a:r>
                        <a:rPr lang="en-US" sz="800" u="none" strike="noStrike" dirty="0">
                          <a:effectLst/>
                        </a:rPr>
                        <a:t>SUMMARY OUTPUT OF EXCEL REGRESSION</a:t>
                      </a:r>
                      <a:endParaRPr lang="en-US" sz="800" b="1" i="0" u="none" strike="noStrike" dirty="0">
                        <a:solidFill>
                          <a:srgbClr val="000000"/>
                        </a:solidFill>
                        <a:effectLst/>
                        <a:latin typeface="新細明體"/>
                      </a:endParaRPr>
                    </a:p>
                  </a:txBody>
                  <a:tcPr marL="9246" marR="9246" marT="9246"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21"/>
                  </a:ext>
                </a:extLst>
              </a:tr>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22"/>
                  </a:ext>
                </a:extLst>
              </a:tr>
              <a:tr h="129449">
                <a:tc gridSpan="2">
                  <a:txBody>
                    <a:bodyPr/>
                    <a:lstStyle/>
                    <a:p>
                      <a:pPr algn="ctr" fontAlgn="ctr"/>
                      <a:r>
                        <a:rPr lang="en-US" sz="800" u="none" strike="noStrike">
                          <a:effectLst/>
                        </a:rPr>
                        <a:t>Regression Statistics</a:t>
                      </a:r>
                      <a:endParaRPr lang="en-US" sz="800" b="0" i="0" u="none" strike="noStrike">
                        <a:solidFill>
                          <a:srgbClr val="000000"/>
                        </a:solidFill>
                        <a:effectLst/>
                        <a:latin typeface="新細明體"/>
                      </a:endParaRPr>
                    </a:p>
                  </a:txBody>
                  <a:tcPr marL="9246" marR="9246" marT="9246" marB="0" anchor="ctr"/>
                </a:tc>
                <a:tc hMerge="1">
                  <a:txBody>
                    <a:bodyPr/>
                    <a:lstStyle/>
                    <a:p>
                      <a:endParaRPr lang="zh-TW" altLang="en-US"/>
                    </a:p>
                  </a:txBody>
                  <a:tcP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23"/>
                  </a:ext>
                </a:extLst>
              </a:tr>
              <a:tr h="129449">
                <a:tc>
                  <a:txBody>
                    <a:bodyPr/>
                    <a:lstStyle/>
                    <a:p>
                      <a:pPr algn="l" fontAlgn="ctr"/>
                      <a:r>
                        <a:rPr lang="en-US" sz="800" u="none" strike="noStrike">
                          <a:effectLst/>
                        </a:rPr>
                        <a:t>Multiple R</a:t>
                      </a:r>
                      <a:endParaRPr lang="en-US"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0.502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24"/>
                  </a:ext>
                </a:extLst>
              </a:tr>
              <a:tr h="129449">
                <a:tc>
                  <a:txBody>
                    <a:bodyPr/>
                    <a:lstStyle/>
                    <a:p>
                      <a:pPr algn="l" fontAlgn="ctr"/>
                      <a:r>
                        <a:rPr lang="en-US" sz="800" u="none" strike="noStrike" dirty="0">
                          <a:effectLst/>
                        </a:rPr>
                        <a:t>R-square</a:t>
                      </a:r>
                      <a:endParaRPr lang="en-US"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0.252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25"/>
                  </a:ext>
                </a:extLst>
              </a:tr>
              <a:tr h="129449">
                <a:tc>
                  <a:txBody>
                    <a:bodyPr/>
                    <a:lstStyle/>
                    <a:p>
                      <a:pPr algn="l" fontAlgn="ctr"/>
                      <a:r>
                        <a:rPr lang="en-US" sz="800" u="none" strike="noStrike">
                          <a:effectLst/>
                        </a:rPr>
                        <a:t>Adj. R-square</a:t>
                      </a:r>
                      <a:endParaRPr lang="en-US"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0.177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26"/>
                  </a:ext>
                </a:extLst>
              </a:tr>
              <a:tr h="129449">
                <a:tc>
                  <a:txBody>
                    <a:bodyPr/>
                    <a:lstStyle/>
                    <a:p>
                      <a:pPr algn="l" fontAlgn="ctr"/>
                      <a:r>
                        <a:rPr lang="en-US" sz="800" u="none" strike="noStrike">
                          <a:effectLst/>
                        </a:rPr>
                        <a:t>Standard Error</a:t>
                      </a:r>
                      <a:endParaRPr lang="en-US"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0.037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27"/>
                  </a:ext>
                </a:extLst>
              </a:tr>
              <a:tr h="129449">
                <a:tc>
                  <a:txBody>
                    <a:bodyPr/>
                    <a:lstStyle/>
                    <a:p>
                      <a:pPr algn="l" fontAlgn="ctr"/>
                      <a:r>
                        <a:rPr lang="en-US" sz="800" u="none" strike="noStrike">
                          <a:effectLst/>
                        </a:rPr>
                        <a:t>Observations</a:t>
                      </a:r>
                      <a:endParaRPr lang="en-US"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12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28"/>
                  </a:ext>
                </a:extLst>
              </a:tr>
              <a:tr h="129449">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ctr"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ctr"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ctr"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tc>
                  <a:txBody>
                    <a:bodyPr/>
                    <a:lstStyle/>
                    <a:p>
                      <a:pPr algn="ctr"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extLst>
                  <a:ext uri="{0D108BD9-81ED-4DB2-BD59-A6C34878D82A}">
                    <a16:rowId xmlns:a16="http://schemas.microsoft.com/office/drawing/2014/main" val="10030"/>
                  </a:ext>
                </a:extLst>
              </a:tr>
              <a:tr h="129449">
                <a:tc>
                  <a:txBody>
                    <a:bodyPr/>
                    <a:lstStyle/>
                    <a:p>
                      <a:pPr algn="ctr"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ctr" fontAlgn="ctr"/>
                      <a:r>
                        <a:rPr lang="en-US" sz="800" u="none" strike="noStrike">
                          <a:effectLst/>
                        </a:rPr>
                        <a:t>Coefficients</a:t>
                      </a:r>
                      <a:endParaRPr lang="en-US" sz="800" b="0" i="0" u="none" strike="noStrike">
                        <a:solidFill>
                          <a:srgbClr val="000000"/>
                        </a:solidFill>
                        <a:effectLst/>
                        <a:latin typeface="新細明體"/>
                      </a:endParaRPr>
                    </a:p>
                  </a:txBody>
                  <a:tcPr marL="9246" marR="9246" marT="9246" marB="0" anchor="ctr"/>
                </a:tc>
                <a:tc>
                  <a:txBody>
                    <a:bodyPr/>
                    <a:lstStyle/>
                    <a:p>
                      <a:pPr algn="ctr" fontAlgn="ctr"/>
                      <a:r>
                        <a:rPr lang="en-US" sz="800" u="none" strike="noStrike">
                          <a:effectLst/>
                        </a:rPr>
                        <a:t>Std. Error</a:t>
                      </a:r>
                      <a:endParaRPr lang="en-US" sz="800" b="0" i="0" u="none" strike="noStrike">
                        <a:solidFill>
                          <a:srgbClr val="000000"/>
                        </a:solidFill>
                        <a:effectLst/>
                        <a:latin typeface="新細明體"/>
                      </a:endParaRPr>
                    </a:p>
                  </a:txBody>
                  <a:tcPr marL="9246" marR="9246" marT="9246" marB="0" anchor="ctr"/>
                </a:tc>
                <a:tc>
                  <a:txBody>
                    <a:bodyPr/>
                    <a:lstStyle/>
                    <a:p>
                      <a:pPr algn="ctr" fontAlgn="ctr"/>
                      <a:r>
                        <a:rPr lang="en-US" sz="800" u="none" strike="noStrike" dirty="0">
                          <a:effectLst/>
                        </a:rPr>
                        <a:t>t-statistic</a:t>
                      </a:r>
                      <a:endParaRPr lang="en-US" sz="800" b="0" i="0" u="none" strike="noStrike" dirty="0">
                        <a:solidFill>
                          <a:srgbClr val="000000"/>
                        </a:solidFill>
                        <a:effectLst/>
                        <a:latin typeface="新細明體"/>
                      </a:endParaRPr>
                    </a:p>
                  </a:txBody>
                  <a:tcPr marL="9246" marR="9246" marT="9246" marB="0" anchor="ctr"/>
                </a:tc>
                <a:tc>
                  <a:txBody>
                    <a:bodyPr/>
                    <a:lstStyle/>
                    <a:p>
                      <a:pPr algn="ctr" fontAlgn="ctr"/>
                      <a:r>
                        <a:rPr lang="en-US" sz="800" u="none" strike="noStrike" dirty="0">
                          <a:effectLst/>
                        </a:rPr>
                        <a:t>p-value</a:t>
                      </a:r>
                      <a:endParaRPr lang="en-US"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31"/>
                  </a:ext>
                </a:extLst>
              </a:tr>
              <a:tr h="129449">
                <a:tc>
                  <a:txBody>
                    <a:bodyPr/>
                    <a:lstStyle/>
                    <a:p>
                      <a:pPr algn="l" fontAlgn="ctr"/>
                      <a:r>
                        <a:rPr lang="en-US" sz="800" u="none" strike="noStrike" dirty="0">
                          <a:effectLst/>
                        </a:rPr>
                        <a:t>Intercept (%)</a:t>
                      </a:r>
                      <a:endParaRPr lang="en-US"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0.336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1.106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0.304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0.767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extLst>
                  <a:ext uri="{0D108BD9-81ED-4DB2-BD59-A6C34878D82A}">
                    <a16:rowId xmlns:a16="http://schemas.microsoft.com/office/drawing/2014/main" val="10032"/>
                  </a:ext>
                </a:extLst>
              </a:tr>
              <a:tr h="129449">
                <a:tc>
                  <a:txBody>
                    <a:bodyPr/>
                    <a:lstStyle/>
                    <a:p>
                      <a:pPr algn="l" fontAlgn="ctr"/>
                      <a:r>
                        <a:rPr lang="en-US" sz="800" u="none" strike="noStrike">
                          <a:effectLst/>
                        </a:rPr>
                        <a:t>Market Return</a:t>
                      </a:r>
                      <a:endParaRPr lang="en-US" sz="800" b="0" i="0" u="none" strike="noStrike">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0.525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0.286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1.835 </a:t>
                      </a:r>
                      <a:endParaRPr lang="en-US" altLang="zh-TW" sz="800" b="0" i="0" u="none" strike="noStrike" dirty="0">
                        <a:solidFill>
                          <a:srgbClr val="000000"/>
                        </a:solidFill>
                        <a:effectLst/>
                        <a:latin typeface="新細明體"/>
                      </a:endParaRPr>
                    </a:p>
                  </a:txBody>
                  <a:tcPr marL="9246" marR="9246" marT="9246" marB="0" anchor="ctr"/>
                </a:tc>
                <a:tc>
                  <a:txBody>
                    <a:bodyPr/>
                    <a:lstStyle/>
                    <a:p>
                      <a:pPr algn="r" fontAlgn="ctr"/>
                      <a:r>
                        <a:rPr lang="en-US" altLang="zh-TW" sz="800" u="none" strike="noStrike" dirty="0">
                          <a:effectLst/>
                        </a:rPr>
                        <a:t>0.096 </a:t>
                      </a:r>
                      <a:endParaRPr lang="en-US" altLang="zh-TW" sz="800" b="0" i="0" u="none" strike="noStrike" dirty="0">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a:effectLst/>
                        </a:rPr>
                        <a:t>　</a:t>
                      </a:r>
                      <a:endParaRPr lang="zh-TW" altLang="en-US" sz="800" b="0" i="0" u="none" strike="noStrike">
                        <a:solidFill>
                          <a:srgbClr val="000000"/>
                        </a:solidFill>
                        <a:effectLst/>
                        <a:latin typeface="新細明體"/>
                      </a:endParaRPr>
                    </a:p>
                  </a:txBody>
                  <a:tcPr marL="9246" marR="9246" marT="9246" marB="0" anchor="ctr"/>
                </a:tc>
                <a:tc>
                  <a:txBody>
                    <a:bodyPr/>
                    <a:lstStyle/>
                    <a:p>
                      <a:pPr algn="l" fontAlgn="ctr"/>
                      <a:r>
                        <a:rPr lang="zh-TW" altLang="en-US" sz="800" u="none" strike="noStrike" dirty="0">
                          <a:effectLst/>
                        </a:rPr>
                        <a:t>　</a:t>
                      </a:r>
                      <a:endParaRPr lang="zh-TW" altLang="en-US" sz="800" b="0" i="0" u="none" strike="noStrike" dirty="0">
                        <a:solidFill>
                          <a:srgbClr val="000000"/>
                        </a:solidFill>
                        <a:effectLst/>
                        <a:latin typeface="新細明體"/>
                      </a:endParaRPr>
                    </a:p>
                  </a:txBody>
                  <a:tcPr marL="9246" marR="9246" marT="9246" marB="0" anchor="ctr"/>
                </a:tc>
                <a:extLst>
                  <a:ext uri="{0D108BD9-81ED-4DB2-BD59-A6C34878D82A}">
                    <a16:rowId xmlns:a16="http://schemas.microsoft.com/office/drawing/2014/main" val="10033"/>
                  </a:ext>
                </a:extLst>
              </a:tr>
            </a:tbl>
          </a:graphicData>
        </a:graphic>
      </p:graphicFrame>
      <mc:AlternateContent xmlns:mc="http://schemas.openxmlformats.org/markup-compatibility/2006" xmlns:a14="http://schemas.microsoft.com/office/drawing/2010/main">
        <mc:Choice Requires="a14">
          <p:sp>
            <p:nvSpPr>
              <p:cNvPr id="2" name="文字方塊 1"/>
              <p:cNvSpPr txBox="1"/>
              <p:nvPr/>
            </p:nvSpPr>
            <p:spPr>
              <a:xfrm>
                <a:off x="5029200" y="1973618"/>
                <a:ext cx="4038600" cy="5767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𝛽</m:t>
                          </m:r>
                        </m:e>
                        <m:sub>
                          <m:r>
                            <a:rPr lang="en-US" altLang="zh-TW" sz="1800" b="0" i="1" smtClean="0">
                              <a:latin typeface="Cambria Math" panose="02040503050406030204" pitchFamily="18" charset="0"/>
                            </a:rPr>
                            <m:t>𝐴𝐵𝐶</m:t>
                          </m:r>
                        </m:sub>
                      </m:sSub>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m:rPr>
                              <m:sty m:val="p"/>
                            </m:rPr>
                            <a:rPr lang="en-US" altLang="zh-TW" sz="1800" b="0" i="0" smtClean="0">
                              <a:latin typeface="Cambria Math" panose="02040503050406030204" pitchFamily="18" charset="0"/>
                            </a:rPr>
                            <m:t>cov</m:t>
                          </m:r>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𝑅</m:t>
                              </m:r>
                            </m:e>
                            <m:sub>
                              <m:r>
                                <a:rPr lang="en-US" altLang="zh-TW" sz="1800" b="0" i="1" smtClean="0">
                                  <a:latin typeface="Cambria Math" panose="02040503050406030204" pitchFamily="18" charset="0"/>
                                </a:rPr>
                                <m:t>𝐴𝐵𝐶</m:t>
                              </m:r>
                            </m:sub>
                          </m:sSub>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𝑅</m:t>
                              </m:r>
                            </m:e>
                            <m:sub>
                              <m:r>
                                <a:rPr lang="en-US" altLang="zh-TW" sz="1800" b="0" i="1" smtClean="0">
                                  <a:latin typeface="Cambria Math" panose="02040503050406030204" pitchFamily="18" charset="0"/>
                                </a:rPr>
                                <m:t>𝑀</m:t>
                              </m:r>
                            </m:sub>
                          </m:sSub>
                          <m:r>
                            <a:rPr lang="en-US" altLang="zh-TW" sz="1800" b="0" i="1" smtClean="0">
                              <a:latin typeface="Cambria Math" panose="02040503050406030204" pitchFamily="18" charset="0"/>
                            </a:rPr>
                            <m:t>)</m:t>
                          </m:r>
                        </m:num>
                        <m:den>
                          <m:r>
                            <m:rPr>
                              <m:sty m:val="p"/>
                            </m:rPr>
                            <a:rPr lang="en-US" altLang="zh-TW" sz="1800" b="0" i="0" smtClean="0">
                              <a:latin typeface="Cambria Math" panose="02040503050406030204" pitchFamily="18" charset="0"/>
                            </a:rPr>
                            <m:t>var</m:t>
                          </m:r>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𝑅</m:t>
                              </m:r>
                            </m:e>
                            <m:sub>
                              <m:r>
                                <a:rPr lang="en-US" altLang="zh-TW" sz="1800" b="0" i="1" smtClean="0">
                                  <a:latin typeface="Cambria Math" panose="02040503050406030204" pitchFamily="18" charset="0"/>
                                </a:rPr>
                                <m:t>𝑀</m:t>
                              </m:r>
                            </m:sub>
                          </m:sSub>
                          <m:r>
                            <a:rPr lang="en-US" altLang="zh-TW" sz="1800" b="0" i="1" smtClean="0">
                              <a:latin typeface="Cambria Math" panose="02040503050406030204" pitchFamily="18" charset="0"/>
                            </a:rPr>
                            <m:t>)</m:t>
                          </m:r>
                        </m:den>
                      </m:f>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7.884</m:t>
                          </m:r>
                        </m:num>
                        <m:den>
                          <m:r>
                            <a:rPr lang="en-US" altLang="zh-TW" sz="1800" b="0" i="1" smtClean="0">
                              <a:latin typeface="Cambria Math" panose="02040503050406030204" pitchFamily="18" charset="0"/>
                            </a:rPr>
                            <m:t>15.028</m:t>
                          </m:r>
                        </m:den>
                      </m:f>
                      <m:r>
                        <a:rPr lang="en-US" altLang="zh-TW" sz="1800" b="0" i="1" smtClean="0">
                          <a:latin typeface="Cambria Math" panose="02040503050406030204" pitchFamily="18" charset="0"/>
                        </a:rPr>
                        <m:t>=0.525</m:t>
                      </m:r>
                    </m:oMath>
                  </m:oMathPara>
                </a14:m>
                <a:endParaRPr lang="zh-TW" altLang="en-US" sz="18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5029200" y="1973618"/>
                <a:ext cx="4038600" cy="576761"/>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a:xfrm>
                <a:off x="5029200" y="2583218"/>
                <a:ext cx="3807517" cy="540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𝛽</m:t>
                          </m:r>
                        </m:e>
                        <m:sub>
                          <m:r>
                            <a:rPr lang="en-US" altLang="zh-TW" sz="1800" b="0" i="1" smtClean="0">
                              <a:latin typeface="Cambria Math" panose="02040503050406030204" pitchFamily="18" charset="0"/>
                            </a:rPr>
                            <m:t>𝐴𝐵𝐶</m:t>
                          </m:r>
                        </m:sub>
                      </m:sSub>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𝜌</m:t>
                              </m:r>
                            </m:e>
                            <m:sub>
                              <m:r>
                                <a:rPr lang="en-US" altLang="zh-TW" sz="1800" b="0" i="1" smtClean="0">
                                  <a:latin typeface="Cambria Math" panose="02040503050406030204" pitchFamily="18" charset="0"/>
                                </a:rPr>
                                <m:t>𝐴𝐵𝐶</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𝑀</m:t>
                              </m:r>
                            </m:sub>
                          </m:sSub>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𝜎</m:t>
                              </m:r>
                            </m:e>
                            <m:sub>
                              <m:r>
                                <a:rPr lang="en-US" altLang="zh-TW" sz="1800" b="0" i="1" smtClean="0">
                                  <a:latin typeface="Cambria Math" panose="02040503050406030204" pitchFamily="18" charset="0"/>
                                </a:rPr>
                                <m:t>𝐴𝐵𝐶</m:t>
                              </m:r>
                            </m:sub>
                          </m:sSub>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𝜎</m:t>
                              </m:r>
                            </m:e>
                            <m:sub>
                              <m:r>
                                <a:rPr lang="en-US" altLang="zh-TW" sz="1800" b="0" i="1" smtClean="0">
                                  <a:latin typeface="Cambria Math" panose="02040503050406030204" pitchFamily="18" charset="0"/>
                                </a:rPr>
                                <m:t>𝑀</m:t>
                              </m:r>
                            </m:sub>
                          </m:sSub>
                        </m:num>
                        <m:den>
                          <m:sSubSup>
                            <m:sSubSupPr>
                              <m:ctrlPr>
                                <a:rPr lang="en-US" altLang="zh-TW" sz="1800" b="0" i="1" smtClean="0">
                                  <a:latin typeface="Cambria Math" panose="02040503050406030204" pitchFamily="18" charset="0"/>
                                </a:rPr>
                              </m:ctrlPr>
                            </m:sSubSupPr>
                            <m:e>
                              <m:r>
                                <a:rPr lang="en-US" altLang="zh-TW" sz="1800" b="0" i="1" smtClean="0">
                                  <a:latin typeface="Cambria Math" panose="02040503050406030204" pitchFamily="18" charset="0"/>
                                </a:rPr>
                                <m:t>𝜎</m:t>
                              </m:r>
                            </m:e>
                            <m:sub>
                              <m:r>
                                <a:rPr lang="en-US" altLang="zh-TW" sz="1800" b="0" i="1" smtClean="0">
                                  <a:latin typeface="Cambria Math" panose="02040503050406030204" pitchFamily="18" charset="0"/>
                                </a:rPr>
                                <m:t>𝑀</m:t>
                              </m:r>
                            </m:sub>
                            <m:sup>
                              <m:r>
                                <a:rPr lang="en-US" altLang="zh-TW" sz="1800" b="0" i="1" smtClean="0">
                                  <a:latin typeface="Cambria Math" panose="02040503050406030204" pitchFamily="18" charset="0"/>
                                </a:rPr>
                                <m:t>2</m:t>
                              </m:r>
                            </m:sup>
                          </m:sSubSup>
                        </m:den>
                      </m:f>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𝜌</m:t>
                              </m:r>
                            </m:e>
                            <m:sub>
                              <m:r>
                                <a:rPr lang="en-US" altLang="zh-TW" sz="1800" b="0" i="1" smtClean="0">
                                  <a:latin typeface="Cambria Math" panose="02040503050406030204" pitchFamily="18" charset="0"/>
                                </a:rPr>
                                <m:t>𝐴𝐵𝐶</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𝑀</m:t>
                              </m:r>
                            </m:sub>
                          </m:sSub>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𝜎</m:t>
                              </m:r>
                            </m:e>
                            <m:sub>
                              <m:r>
                                <a:rPr lang="en-US" altLang="zh-TW" sz="1800" b="0" i="1" smtClean="0">
                                  <a:latin typeface="Cambria Math" panose="02040503050406030204" pitchFamily="18" charset="0"/>
                                </a:rPr>
                                <m:t>𝐴𝐵𝐶</m:t>
                              </m:r>
                            </m:sub>
                          </m:sSub>
                        </m:num>
                        <m:den>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𝜎</m:t>
                              </m:r>
                            </m:e>
                            <m:sub>
                              <m:r>
                                <a:rPr lang="en-US" altLang="zh-TW" sz="1800" b="0" i="1" smtClean="0">
                                  <a:latin typeface="Cambria Math" panose="02040503050406030204" pitchFamily="18" charset="0"/>
                                </a:rPr>
                                <m:t>𝑀</m:t>
                              </m:r>
                            </m:sub>
                          </m:sSub>
                        </m:den>
                      </m:f>
                      <m:r>
                        <a:rPr lang="en-US" altLang="zh-TW" sz="1800" b="0" i="1" smtClean="0">
                          <a:latin typeface="Cambria Math" panose="02040503050406030204" pitchFamily="18" charset="0"/>
                        </a:rPr>
                        <m:t>)</m:t>
                      </m:r>
                    </m:oMath>
                  </m:oMathPara>
                </a14:m>
                <a:endParaRPr lang="zh-TW" altLang="en-US" sz="1800"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5029200" y="2583218"/>
                <a:ext cx="3807517" cy="540982"/>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4953000" y="3381429"/>
                <a:ext cx="3239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rPr>
                        <m:t>𝐸</m:t>
                      </m:r>
                      <m:d>
                        <m:dPr>
                          <m:ctrlPr>
                            <a:rPr lang="en-US" altLang="zh-TW" sz="1800" b="0" i="1" smtClean="0">
                              <a:latin typeface="Cambria Math" panose="02040503050406030204" pitchFamily="18" charset="0"/>
                            </a:rPr>
                          </m:ctrlPr>
                        </m:dPr>
                        <m:e>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𝑅</m:t>
                              </m:r>
                            </m:e>
                            <m:sub>
                              <m:r>
                                <a:rPr lang="en-US" altLang="zh-TW" sz="1800" b="0" i="1" smtClean="0">
                                  <a:latin typeface="Cambria Math" panose="02040503050406030204" pitchFamily="18" charset="0"/>
                                </a:rPr>
                                <m:t>𝐴𝐵𝐶</m:t>
                              </m:r>
                            </m:sub>
                          </m:sSub>
                        </m:e>
                      </m:d>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𝛼</m:t>
                          </m:r>
                        </m:e>
                        <m:sub>
                          <m:r>
                            <a:rPr lang="en-US" altLang="zh-TW" sz="1800" b="0" i="1" smtClean="0">
                              <a:latin typeface="Cambria Math" panose="02040503050406030204" pitchFamily="18" charset="0"/>
                            </a:rPr>
                            <m:t>𝐴𝐵𝐶</m:t>
                          </m:r>
                        </m:sub>
                      </m:sSub>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𝛽</m:t>
                          </m:r>
                        </m:e>
                        <m:sub>
                          <m:r>
                            <a:rPr lang="en-US" altLang="zh-TW" sz="1800" b="0" i="1" smtClean="0">
                              <a:latin typeface="Cambria Math" panose="02040503050406030204" pitchFamily="18" charset="0"/>
                            </a:rPr>
                            <m:t>𝐴𝐵𝐶</m:t>
                          </m:r>
                        </m:sub>
                      </m:sSub>
                      <m:r>
                        <a:rPr lang="en-US" altLang="zh-TW" sz="1800" b="0" i="1" smtClean="0">
                          <a:latin typeface="Cambria Math" panose="02040503050406030204" pitchFamily="18" charset="0"/>
                        </a:rPr>
                        <m:t>𝐸</m:t>
                      </m:r>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𝑅</m:t>
                          </m:r>
                        </m:e>
                        <m:sub>
                          <m:r>
                            <a:rPr lang="en-US" altLang="zh-TW" sz="1800" b="0" i="1" smtClean="0">
                              <a:latin typeface="Cambria Math" panose="02040503050406030204" pitchFamily="18" charset="0"/>
                            </a:rPr>
                            <m:t>𝑀</m:t>
                          </m:r>
                        </m:sub>
                      </m:sSub>
                      <m:r>
                        <a:rPr lang="en-US" altLang="zh-TW" sz="1800" b="0" i="1" smtClean="0">
                          <a:latin typeface="Cambria Math" panose="02040503050406030204" pitchFamily="18" charset="0"/>
                        </a:rPr>
                        <m:t>)</m:t>
                      </m:r>
                    </m:oMath>
                  </m:oMathPara>
                </a14:m>
                <a:endParaRPr lang="zh-TW" altLang="en-US" sz="18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4953000" y="3381429"/>
                <a:ext cx="3239092" cy="276999"/>
              </a:xfrm>
              <a:prstGeom prst="rect">
                <a:avLst/>
              </a:prstGeom>
              <a:blipFill>
                <a:blip r:embed="rId6"/>
                <a:stretch>
                  <a:fillRect l="-565" t="-2222" r="-2072" b="-3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4990509" y="3784316"/>
                <a:ext cx="3239092" cy="276999"/>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zh-TW" altLang="en-US" sz="180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𝛼</m:t>
                          </m:r>
                        </m:e>
                        <m:sub>
                          <m:r>
                            <a:rPr lang="en-US" altLang="zh-TW" sz="1800" b="0" i="1" smtClean="0">
                              <a:latin typeface="Cambria Math" panose="02040503050406030204" pitchFamily="18" charset="0"/>
                            </a:rPr>
                            <m:t>𝐴𝐵𝐶</m:t>
                          </m:r>
                        </m:sub>
                      </m:sSub>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𝐸</m:t>
                      </m:r>
                      <m:d>
                        <m:dPr>
                          <m:ctrlPr>
                            <a:rPr lang="en-US" altLang="zh-TW" sz="1800" b="0" i="1" smtClean="0">
                              <a:latin typeface="Cambria Math" panose="02040503050406030204" pitchFamily="18" charset="0"/>
                            </a:rPr>
                          </m:ctrlPr>
                        </m:dPr>
                        <m:e>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𝑅</m:t>
                              </m:r>
                            </m:e>
                            <m:sub>
                              <m:r>
                                <a:rPr lang="en-US" altLang="zh-TW" sz="1800" b="0" i="1" smtClean="0">
                                  <a:latin typeface="Cambria Math" panose="02040503050406030204" pitchFamily="18" charset="0"/>
                                </a:rPr>
                                <m:t>𝐴𝐵𝐶</m:t>
                              </m:r>
                            </m:sub>
                          </m:sSub>
                        </m:e>
                      </m:d>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𝛽</m:t>
                          </m:r>
                        </m:e>
                        <m:sub>
                          <m:r>
                            <a:rPr lang="en-US" altLang="zh-TW" sz="1800" b="0" i="1" smtClean="0">
                              <a:latin typeface="Cambria Math" panose="02040503050406030204" pitchFamily="18" charset="0"/>
                            </a:rPr>
                            <m:t>𝐴𝐵𝐶</m:t>
                          </m:r>
                        </m:sub>
                      </m:sSub>
                      <m:r>
                        <a:rPr lang="en-US" altLang="zh-TW" sz="1800" b="0" i="1" smtClean="0">
                          <a:latin typeface="Cambria Math" panose="02040503050406030204" pitchFamily="18" charset="0"/>
                        </a:rPr>
                        <m:t>𝐸</m:t>
                      </m:r>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𝑅</m:t>
                          </m:r>
                        </m:e>
                        <m:sub>
                          <m:r>
                            <a:rPr lang="en-US" altLang="zh-TW" sz="1800" b="0" i="1" smtClean="0">
                              <a:latin typeface="Cambria Math" panose="02040503050406030204" pitchFamily="18" charset="0"/>
                            </a:rPr>
                            <m:t>𝑀</m:t>
                          </m:r>
                        </m:sub>
                      </m:sSub>
                      <m:r>
                        <a:rPr lang="en-US" altLang="zh-TW" sz="1800" b="0" i="1" smtClean="0">
                          <a:latin typeface="Cambria Math" panose="02040503050406030204" pitchFamily="18" charset="0"/>
                        </a:rPr>
                        <m:t>)</m:t>
                      </m:r>
                    </m:oMath>
                  </m:oMathPara>
                </a14:m>
                <a:endParaRPr lang="zh-TW" altLang="en-US" sz="18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4990509" y="3784316"/>
                <a:ext cx="3239092" cy="276999"/>
              </a:xfrm>
              <a:prstGeom prst="rect">
                <a:avLst/>
              </a:prstGeom>
              <a:blipFill>
                <a:blip r:embed="rId7"/>
                <a:stretch>
                  <a:fillRect l="-565" r="-2260" b="-3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5715000" y="4142601"/>
                <a:ext cx="1815305" cy="276999"/>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rPr>
                        <m:t>=</m:t>
                      </m:r>
                      <m:sSub>
                        <m:sSubPr>
                          <m:ctrlPr>
                            <a:rPr lang="en-US" altLang="zh-TW" sz="1800" i="1">
                              <a:latin typeface="Cambria Math" panose="02040503050406030204" pitchFamily="18" charset="0"/>
                            </a:rPr>
                          </m:ctrlPr>
                        </m:sSubPr>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𝑅</m:t>
                              </m:r>
                            </m:e>
                          </m:acc>
                        </m:e>
                        <m:sub>
                          <m:r>
                            <a:rPr lang="en-US" altLang="zh-TW" sz="1800" i="1">
                              <a:latin typeface="Cambria Math" panose="02040503050406030204" pitchFamily="18" charset="0"/>
                            </a:rPr>
                            <m:t>𝐴𝐵𝐶</m:t>
                          </m:r>
                        </m:sub>
                      </m:sSub>
                      <m:r>
                        <a:rPr lang="en-US" altLang="zh-TW" sz="1800" b="0" i="1" smtClean="0">
                          <a:latin typeface="Cambria Math" panose="02040503050406030204" pitchFamily="18" charset="0"/>
                        </a:rPr>
                        <m:t>−</m:t>
                      </m:r>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𝛽</m:t>
                          </m:r>
                        </m:e>
                        <m:sub>
                          <m:r>
                            <a:rPr lang="en-US" altLang="zh-TW" sz="1800" b="0" i="1" smtClean="0">
                              <a:latin typeface="Cambria Math" panose="02040503050406030204" pitchFamily="18" charset="0"/>
                            </a:rPr>
                            <m:t>𝐴𝐵𝐶</m:t>
                          </m:r>
                        </m:sub>
                      </m:sSub>
                      <m:sSub>
                        <m:sSubPr>
                          <m:ctrlPr>
                            <a:rPr lang="en-US" altLang="zh-TW" sz="1800" i="1">
                              <a:latin typeface="Cambria Math" panose="02040503050406030204" pitchFamily="18" charset="0"/>
                            </a:rPr>
                          </m:ctrlPr>
                        </m:sSubPr>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𝑅</m:t>
                              </m:r>
                            </m:e>
                          </m:acc>
                        </m:e>
                        <m:sub>
                          <m:r>
                            <a:rPr lang="en-US" altLang="zh-TW" sz="1800" b="0" i="1" smtClean="0">
                              <a:latin typeface="Cambria Math" panose="02040503050406030204" pitchFamily="18" charset="0"/>
                            </a:rPr>
                            <m:t>𝑀</m:t>
                          </m:r>
                        </m:sub>
                      </m:sSub>
                    </m:oMath>
                  </m:oMathPara>
                </a14:m>
                <a:endParaRPr lang="zh-TW" altLang="en-US" sz="18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5715000" y="4142601"/>
                <a:ext cx="1815305" cy="276999"/>
              </a:xfrm>
              <a:prstGeom prst="rect">
                <a:avLst/>
              </a:prstGeom>
              <a:blipFill>
                <a:blip r:embed="rId8"/>
                <a:stretch>
                  <a:fillRect l="-1010" t="-4444" r="-8418" b="-3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5713459" y="4523601"/>
                <a:ext cx="3278141" cy="276999"/>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rPr>
                        <m:t>=</m:t>
                      </m:r>
                      <m:r>
                        <a:rPr lang="en-US" altLang="zh-TW" sz="1800" b="0" i="1" smtClean="0">
                          <a:latin typeface="Cambria Math" panose="02040503050406030204" pitchFamily="18" charset="0"/>
                        </a:rPr>
                        <m:t>−0.236%−0.525×−1.091%</m:t>
                      </m:r>
                    </m:oMath>
                  </m:oMathPara>
                </a14:m>
                <a:endParaRPr lang="zh-TW" altLang="en-US" sz="18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5713459" y="4523601"/>
                <a:ext cx="3278141" cy="276999"/>
              </a:xfrm>
              <a:prstGeom prst="rect">
                <a:avLst/>
              </a:prstGeom>
              <a:blipFill>
                <a:blip r:embed="rId9"/>
                <a:stretch>
                  <a:fillRect l="-186" r="-1487" b="-1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5715000" y="4904601"/>
                <a:ext cx="1061188" cy="276999"/>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r>
                        <a:rPr lang="en-US" altLang="zh-TW" sz="1800" i="1" smtClean="0">
                          <a:latin typeface="Cambria Math" panose="02040503050406030204" pitchFamily="18" charset="0"/>
                        </a:rPr>
                        <m:t>=</m:t>
                      </m:r>
                      <m:r>
                        <a:rPr lang="en-US" altLang="zh-TW" sz="1800" b="0" i="1" smtClean="0">
                          <a:latin typeface="Cambria Math" panose="02040503050406030204" pitchFamily="18" charset="0"/>
                        </a:rPr>
                        <m:t>0.336%</m:t>
                      </m:r>
                    </m:oMath>
                  </m:oMathPara>
                </a14:m>
                <a:endParaRPr lang="zh-TW" altLang="en-US" sz="18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5715000" y="4904601"/>
                <a:ext cx="1061188" cy="276999"/>
              </a:xfrm>
              <a:prstGeom prst="rect">
                <a:avLst/>
              </a:prstGeom>
              <a:blipFill>
                <a:blip r:embed="rId10"/>
                <a:stretch>
                  <a:fillRect l="-2299" r="-5172" b="-15556"/>
                </a:stretch>
              </a:blipFill>
            </p:spPr>
            <p:txBody>
              <a:bodyPr/>
              <a:lstStyle/>
              <a:p>
                <a:r>
                  <a:rPr lang="zh-TW" alt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dirty="0">
                <a:ea typeface="新細明體" charset="-120"/>
              </a:rPr>
              <a:t>Components of Risk</a:t>
            </a:r>
          </a:p>
        </p:txBody>
      </p:sp>
      <p:sp>
        <p:nvSpPr>
          <p:cNvPr id="37891" name="Rectangle 3"/>
          <p:cNvSpPr>
            <a:spLocks noGrp="1" noChangeArrowheads="1"/>
          </p:cNvSpPr>
          <p:nvPr>
            <p:ph type="body" idx="1"/>
          </p:nvPr>
        </p:nvSpPr>
        <p:spPr>
          <a:xfrm>
            <a:off x="457200" y="838200"/>
            <a:ext cx="8534400" cy="6019800"/>
          </a:xfrm>
        </p:spPr>
        <p:txBody>
          <a:bodyPr lIns="90488" tIns="44450" rIns="90488" bIns="44450"/>
          <a:lstStyle/>
          <a:p>
            <a:pPr eaLnBrk="1" hangingPunct="1">
              <a:lnSpc>
                <a:spcPct val="98000"/>
              </a:lnSpc>
              <a:spcBef>
                <a:spcPts val="300"/>
              </a:spcBef>
              <a:defRPr/>
            </a:pPr>
            <a:r>
              <a:rPr lang="en-US" altLang="zh-TW" sz="3000" dirty="0">
                <a:ea typeface="新細明體" charset="-120"/>
              </a:rPr>
              <a:t>Because the firm-specific components of the firm’s return is uncorrelated with the market return, we have the following equation</a:t>
            </a:r>
          </a:p>
          <a:p>
            <a:pPr eaLnBrk="1" hangingPunct="1">
              <a:lnSpc>
                <a:spcPct val="98000"/>
              </a:lnSpc>
              <a:spcBef>
                <a:spcPts val="300"/>
              </a:spcBef>
              <a:buFont typeface="Wingdings" pitchFamily="2" charset="2"/>
              <a:buNone/>
              <a:defRPr/>
            </a:pPr>
            <a:r>
              <a:rPr lang="en-US" altLang="zh-TW" dirty="0">
                <a:latin typeface="Symbol" pitchFamily="18" charset="2"/>
                <a:ea typeface="新細明體" charset="-120"/>
              </a:rPr>
              <a:t>                     </a:t>
            </a:r>
            <a:endParaRPr lang="en-US" altLang="zh-TW" sz="2400" dirty="0">
              <a:ea typeface="新細明體" charset="-120"/>
            </a:endParaRPr>
          </a:p>
          <a:p>
            <a:pPr eaLnBrk="1" hangingPunct="1">
              <a:lnSpc>
                <a:spcPct val="98000"/>
              </a:lnSpc>
              <a:spcBef>
                <a:spcPts val="300"/>
              </a:spcBef>
              <a:buFont typeface="Wingdings" pitchFamily="2" charset="2"/>
              <a:buNone/>
              <a:defRPr/>
            </a:pPr>
            <a:endParaRPr lang="zh-TW" altLang="en-US" sz="2400" dirty="0">
              <a:ea typeface="新細明體" charset="-120"/>
            </a:endParaRPr>
          </a:p>
          <a:p>
            <a:pPr eaLnBrk="1" hangingPunct="1">
              <a:lnSpc>
                <a:spcPct val="98000"/>
              </a:lnSpc>
              <a:spcBef>
                <a:spcPts val="300"/>
              </a:spcBef>
              <a:defRPr/>
            </a:pPr>
            <a:endParaRPr lang="en-US" altLang="zh-TW" dirty="0">
              <a:ea typeface="新細明體" charset="-120"/>
            </a:endParaRPr>
          </a:p>
          <a:p>
            <a:pPr eaLnBrk="1" hangingPunct="1">
              <a:lnSpc>
                <a:spcPct val="98000"/>
              </a:lnSpc>
              <a:spcBef>
                <a:spcPts val="300"/>
              </a:spcBef>
              <a:defRPr/>
            </a:pPr>
            <a:endParaRPr lang="en-US" altLang="zh-TW" dirty="0">
              <a:ea typeface="新細明體" charset="-120"/>
            </a:endParaRPr>
          </a:p>
          <a:p>
            <a:pPr lvl="1" eaLnBrk="1" hangingPunct="1">
              <a:lnSpc>
                <a:spcPct val="98000"/>
              </a:lnSpc>
              <a:spcBef>
                <a:spcPts val="300"/>
              </a:spcBef>
              <a:defRPr/>
            </a:pPr>
            <a:endParaRPr lang="en-US" altLang="zh-TW" sz="2400" dirty="0">
              <a:ea typeface="新細明體" charset="-120"/>
            </a:endParaRPr>
          </a:p>
          <a:p>
            <a:pPr lvl="1" eaLnBrk="1" hangingPunct="1">
              <a:lnSpc>
                <a:spcPct val="98000"/>
              </a:lnSpc>
              <a:spcBef>
                <a:spcPts val="300"/>
              </a:spcBef>
              <a:defRPr/>
            </a:pPr>
            <a:r>
              <a:rPr lang="en-US" altLang="zh-TW" sz="2400" dirty="0">
                <a:ea typeface="新細明體" charset="-120"/>
              </a:rPr>
              <a:t>The systematic risk of each security depends on both the volatility in </a:t>
            </a:r>
            <a:r>
              <a:rPr lang="en-US" altLang="zh-TW" sz="2400" i="1" dirty="0">
                <a:ea typeface="新細明體" charset="-120"/>
              </a:rPr>
              <a:t>R</a:t>
            </a:r>
            <a:r>
              <a:rPr lang="en-US" altLang="zh-TW" sz="2400" i="1" baseline="-25000" dirty="0">
                <a:ea typeface="新細明體" charset="-120"/>
              </a:rPr>
              <a:t>M</a:t>
            </a:r>
            <a:r>
              <a:rPr lang="en-US" altLang="zh-TW" sz="2400" dirty="0">
                <a:ea typeface="新細明體" charset="-120"/>
              </a:rPr>
              <a:t> (that is, </a:t>
            </a:r>
            <a:r>
              <a:rPr lang="el-GR" altLang="zh-TW" sz="2400" i="1" dirty="0">
                <a:ea typeface="新細明體" charset="-120"/>
              </a:rPr>
              <a:t>σ</a:t>
            </a:r>
            <a:r>
              <a:rPr lang="en-US" altLang="zh-TW" sz="2400" i="1" baseline="-25000" dirty="0">
                <a:ea typeface="新細明體" charset="-120"/>
              </a:rPr>
              <a:t>M</a:t>
            </a:r>
            <a:r>
              <a:rPr lang="en-US" altLang="zh-TW" sz="2400" dirty="0">
                <a:ea typeface="新細明體" charset="-120"/>
              </a:rPr>
              <a:t>) and the sensitivity of the security to fluctuations in </a:t>
            </a:r>
            <a:r>
              <a:rPr lang="en-US" altLang="zh-TW" sz="2400" i="1" dirty="0">
                <a:ea typeface="新細明體" charset="-120"/>
              </a:rPr>
              <a:t>R</a:t>
            </a:r>
            <a:r>
              <a:rPr lang="en-US" altLang="zh-TW" sz="2400" i="1" baseline="-25000" dirty="0">
                <a:ea typeface="新細明體" charset="-120"/>
              </a:rPr>
              <a:t>M</a:t>
            </a:r>
            <a:r>
              <a:rPr lang="en-US" altLang="zh-TW" sz="2400" dirty="0">
                <a:ea typeface="新細明體" charset="-120"/>
              </a:rPr>
              <a:t> (that is, </a:t>
            </a:r>
            <a:r>
              <a:rPr lang="el-GR" altLang="zh-TW" sz="2400" i="1" dirty="0">
                <a:ea typeface="新細明體" charset="-120"/>
              </a:rPr>
              <a:t>β</a:t>
            </a:r>
            <a:r>
              <a:rPr lang="en-US" altLang="zh-TW" sz="2400" i="1" baseline="-25000" dirty="0" err="1">
                <a:ea typeface="新細明體" charset="-120"/>
              </a:rPr>
              <a:t>i</a:t>
            </a:r>
            <a:r>
              <a:rPr lang="en-US" altLang="zh-TW" sz="2400" dirty="0">
                <a:ea typeface="新細明體" charset="-120"/>
              </a:rPr>
              <a:t>)</a:t>
            </a:r>
          </a:p>
          <a:p>
            <a:pPr lvl="1" eaLnBrk="1" hangingPunct="1">
              <a:lnSpc>
                <a:spcPct val="98000"/>
              </a:lnSpc>
              <a:spcBef>
                <a:spcPts val="300"/>
              </a:spcBef>
              <a:defRPr/>
            </a:pPr>
            <a:r>
              <a:rPr lang="en-US" altLang="zh-TW" sz="2400" dirty="0">
                <a:ea typeface="新細明體" charset="-120"/>
              </a:rPr>
              <a:t>The firm-specific risk is the variance in the part of the stock’s return that is independent of market return (that is, </a:t>
            </a:r>
            <a:r>
              <a:rPr lang="el-GR" altLang="zh-TW" sz="2400" i="1" dirty="0">
                <a:ea typeface="新細明體" charset="-120"/>
              </a:rPr>
              <a:t>σ</a:t>
            </a:r>
            <a:r>
              <a:rPr lang="en-US" altLang="zh-TW" sz="2400" i="1" baseline="30000" dirty="0">
                <a:ea typeface="新細明體" charset="-120"/>
              </a:rPr>
              <a:t>2</a:t>
            </a:r>
            <a:r>
              <a:rPr lang="en-US" altLang="zh-TW" sz="2400" dirty="0">
                <a:ea typeface="新細明體" charset="-120"/>
              </a:rPr>
              <a:t>(</a:t>
            </a:r>
            <a:r>
              <a:rPr lang="en-US" altLang="zh-TW" sz="2400" i="1" dirty="0" err="1">
                <a:ea typeface="新細明體" charset="-120"/>
              </a:rPr>
              <a:t>e</a:t>
            </a:r>
            <a:r>
              <a:rPr lang="en-US" altLang="zh-TW" sz="2400" i="1" baseline="-25000" dirty="0" err="1">
                <a:ea typeface="新細明體" charset="-120"/>
              </a:rPr>
              <a:t>i</a:t>
            </a:r>
            <a:r>
              <a:rPr lang="en-US" altLang="zh-TW" sz="2400" dirty="0">
                <a:ea typeface="新細明體" charset="-120"/>
              </a:rPr>
              <a:t>))</a:t>
            </a:r>
          </a:p>
        </p:txBody>
      </p:sp>
      <p:graphicFrame>
        <p:nvGraphicFramePr>
          <p:cNvPr id="17410" name="Object 7"/>
          <p:cNvGraphicFramePr>
            <a:graphicFrameLocks noChangeAspect="1"/>
          </p:cNvGraphicFramePr>
          <p:nvPr>
            <p:extLst>
              <p:ext uri="{D42A27DB-BD31-4B8C-83A1-F6EECF244321}">
                <p14:modId xmlns:p14="http://schemas.microsoft.com/office/powerpoint/2010/main" val="2189539562"/>
              </p:ext>
            </p:extLst>
          </p:nvPr>
        </p:nvGraphicFramePr>
        <p:xfrm>
          <a:off x="1321332" y="2300160"/>
          <a:ext cx="6755868" cy="2195640"/>
        </p:xfrm>
        <a:graphic>
          <a:graphicData uri="http://schemas.openxmlformats.org/presentationml/2006/ole">
            <mc:AlternateContent xmlns:mc="http://schemas.openxmlformats.org/markup-compatibility/2006">
              <mc:Choice xmlns:v="urn:schemas-microsoft-com:vml" Requires="v">
                <p:oleObj spid="_x0000_s17840" name="Equation" r:id="rId4" imgW="3555720" imgH="1155600" progId="Equation.DSMT4">
                  <p:embed/>
                </p:oleObj>
              </mc:Choice>
              <mc:Fallback>
                <p:oleObj name="Equation" r:id="rId4" imgW="3555720" imgH="1155600" progId="Equation.DSMT4">
                  <p:embed/>
                  <p:pic>
                    <p:nvPicPr>
                      <p:cNvPr id="0" name="Object 7"/>
                      <p:cNvPicPr>
                        <a:picLocks noChangeAspect="1" noChangeArrowheads="1"/>
                      </p:cNvPicPr>
                      <p:nvPr/>
                    </p:nvPicPr>
                    <p:blipFill>
                      <a:blip r:embed="rId5"/>
                      <a:srcRect/>
                      <a:stretch>
                        <a:fillRect/>
                      </a:stretch>
                    </p:blipFill>
                    <p:spPr bwMode="auto">
                      <a:xfrm>
                        <a:off x="1321332" y="2300160"/>
                        <a:ext cx="6755868" cy="219564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0" y="0"/>
            <a:ext cx="9144000" cy="838200"/>
          </a:xfrm>
        </p:spPr>
        <p:txBody>
          <a:bodyPr/>
          <a:lstStyle/>
          <a:p>
            <a:pPr eaLnBrk="1" hangingPunct="1"/>
            <a:r>
              <a:rPr lang="en-US" altLang="zh-TW" dirty="0">
                <a:ea typeface="新細明體" charset="-120"/>
              </a:rPr>
              <a:t>Components of Risk</a:t>
            </a:r>
          </a:p>
        </p:txBody>
      </p:sp>
      <p:sp>
        <p:nvSpPr>
          <p:cNvPr id="126979" name="Rectangle 3"/>
          <p:cNvSpPr>
            <a:spLocks noGrp="1" noChangeArrowheads="1"/>
          </p:cNvSpPr>
          <p:nvPr>
            <p:ph type="body" sz="half" idx="1"/>
          </p:nvPr>
        </p:nvSpPr>
        <p:spPr>
          <a:xfrm>
            <a:off x="228600" y="914400"/>
            <a:ext cx="8686800" cy="5867400"/>
          </a:xfrm>
        </p:spPr>
        <p:txBody>
          <a:bodyPr/>
          <a:lstStyle/>
          <a:p>
            <a:pPr eaLnBrk="1" hangingPunct="1">
              <a:lnSpc>
                <a:spcPct val="98000"/>
              </a:lnSpc>
              <a:spcBef>
                <a:spcPts val="300"/>
              </a:spcBef>
              <a:defRPr/>
            </a:pPr>
            <a:r>
              <a:rPr lang="en-US" altLang="zh-TW" sz="2800" dirty="0">
                <a:ea typeface="新細明體" charset="-120"/>
              </a:rPr>
              <a:t>One method to measure the relative importance of systematic risk is to calculate the ratio of systematic variance to total variance</a:t>
            </a:r>
          </a:p>
          <a:p>
            <a:pPr eaLnBrk="1" hangingPunct="1">
              <a:lnSpc>
                <a:spcPct val="98000"/>
              </a:lnSpc>
              <a:spcBef>
                <a:spcPts val="300"/>
              </a:spcBef>
              <a:defRPr/>
            </a:pPr>
            <a:endParaRPr lang="en-US" altLang="zh-TW" sz="2800" dirty="0">
              <a:ea typeface="新細明體" charset="-120"/>
            </a:endParaRPr>
          </a:p>
          <a:p>
            <a:pPr eaLnBrk="1" hangingPunct="1">
              <a:lnSpc>
                <a:spcPct val="98000"/>
              </a:lnSpc>
              <a:spcBef>
                <a:spcPts val="300"/>
              </a:spcBef>
              <a:defRPr/>
            </a:pPr>
            <a:endParaRPr lang="en-US" altLang="zh-TW" sz="2800" dirty="0">
              <a:ea typeface="新細明體" charset="-120"/>
            </a:endParaRPr>
          </a:p>
          <a:p>
            <a:pPr lvl="1" eaLnBrk="1" hangingPunct="1">
              <a:lnSpc>
                <a:spcPct val="98000"/>
              </a:lnSpc>
              <a:spcBef>
                <a:spcPts val="300"/>
              </a:spcBef>
              <a:defRPr/>
            </a:pPr>
            <a:r>
              <a:rPr lang="en-US" altLang="zh-TW" sz="2400" dirty="0">
                <a:ea typeface="新細明體" charset="-120"/>
              </a:rPr>
              <a:t>A larger correlation coefficient (in absolute value terms) indicates that the systematic risk represents a larger portion of the total risk and is more important </a:t>
            </a:r>
          </a:p>
          <a:p>
            <a:pPr lvl="1" eaLnBrk="1" hangingPunct="1">
              <a:lnSpc>
                <a:spcPct val="98000"/>
              </a:lnSpc>
              <a:spcBef>
                <a:spcPts val="300"/>
              </a:spcBef>
              <a:defRPr/>
            </a:pPr>
            <a:r>
              <a:rPr lang="en-US" altLang="zh-TW" sz="2400" dirty="0">
                <a:ea typeface="新細明體" charset="-120"/>
              </a:rPr>
              <a:t>At the extreme, when the correlation is either 1 or </a:t>
            </a:r>
            <a:r>
              <a:rPr lang="en-US" altLang="zh-TW" sz="2400" dirty="0"/>
              <a:t>–</a:t>
            </a:r>
            <a:r>
              <a:rPr lang="en-US" altLang="zh-TW" sz="2400" dirty="0">
                <a:ea typeface="新細明體" charset="-120"/>
              </a:rPr>
              <a:t>1, the return of the individual stock is perfectly positively or negatively correlated with the market return. Thus the security return can be fully explained by the market return and there are no firm-specific effects</a:t>
            </a:r>
          </a:p>
          <a:p>
            <a:pPr lvl="1" eaLnBrk="1" hangingPunct="1">
              <a:lnSpc>
                <a:spcPct val="98000"/>
              </a:lnSpc>
              <a:spcBef>
                <a:spcPts val="300"/>
              </a:spcBef>
              <a:buFontTx/>
              <a:buNone/>
              <a:defRPr/>
            </a:pPr>
            <a:r>
              <a:rPr lang="en-US" altLang="zh-TW" sz="2400" dirty="0">
                <a:ea typeface="新細明體" charset="-120"/>
              </a:rPr>
              <a:t>※This ratio is also called </a:t>
            </a:r>
            <a:r>
              <a:rPr lang="en-US" altLang="zh-TW" sz="2400" b="1" dirty="0">
                <a:ea typeface="新細明體" charset="-120"/>
              </a:rPr>
              <a:t>R-square</a:t>
            </a:r>
            <a:r>
              <a:rPr lang="en-US" altLang="zh-TW" sz="2400" dirty="0">
                <a:ea typeface="新細明體" charset="-120"/>
              </a:rPr>
              <a:t>, which measures how well the market return can explain the individual return</a:t>
            </a:r>
            <a:endParaRPr lang="en-US" altLang="zh-TW" dirty="0">
              <a:ea typeface="新細明體" charset="-120"/>
            </a:endParaRPr>
          </a:p>
        </p:txBody>
      </p:sp>
      <p:graphicFrame>
        <p:nvGraphicFramePr>
          <p:cNvPr id="19458" name="Object 7"/>
          <p:cNvGraphicFramePr>
            <a:graphicFrameLocks noChangeAspect="1"/>
          </p:cNvGraphicFramePr>
          <p:nvPr>
            <p:extLst>
              <p:ext uri="{D42A27DB-BD31-4B8C-83A1-F6EECF244321}">
                <p14:modId xmlns:p14="http://schemas.microsoft.com/office/powerpoint/2010/main" val="3268931648"/>
              </p:ext>
            </p:extLst>
          </p:nvPr>
        </p:nvGraphicFramePr>
        <p:xfrm>
          <a:off x="656760" y="2260668"/>
          <a:ext cx="8182440" cy="863532"/>
        </p:xfrm>
        <a:graphic>
          <a:graphicData uri="http://schemas.openxmlformats.org/presentationml/2006/ole">
            <mc:AlternateContent xmlns:mc="http://schemas.openxmlformats.org/markup-compatibility/2006">
              <mc:Choice xmlns:v="urn:schemas-microsoft-com:vml" Requires="v">
                <p:oleObj spid="_x0000_s19890" name="Equation" r:id="rId4" imgW="4813200" imgH="507960" progId="Equation.DSMT4">
                  <p:embed/>
                </p:oleObj>
              </mc:Choice>
              <mc:Fallback>
                <p:oleObj name="Equation" r:id="rId4" imgW="4813200" imgH="507960" progId="Equation.DSMT4">
                  <p:embed/>
                  <p:pic>
                    <p:nvPicPr>
                      <p:cNvPr id="0" name="Object 7"/>
                      <p:cNvPicPr>
                        <a:picLocks noChangeAspect="1" noChangeArrowheads="1"/>
                      </p:cNvPicPr>
                      <p:nvPr/>
                    </p:nvPicPr>
                    <p:blipFill>
                      <a:blip r:embed="rId5"/>
                      <a:srcRect/>
                      <a:stretch>
                        <a:fillRect/>
                      </a:stretch>
                    </p:blipFill>
                    <p:spPr bwMode="auto">
                      <a:xfrm>
                        <a:off x="656760" y="2260668"/>
                        <a:ext cx="8182440" cy="863532"/>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933450"/>
          </a:xfrm>
          <a:noFill/>
        </p:spPr>
        <p:txBody>
          <a:bodyPr/>
          <a:lstStyle/>
          <a:p>
            <a:pPr eaLnBrk="1" hangingPunct="1"/>
            <a:r>
              <a:rPr lang="en-US" altLang="zh-TW" sz="3200" dirty="0">
                <a:ea typeface="新細明體" charset="-120"/>
              </a:rPr>
              <a:t>Interpretation of Regression Lines and Scatter Diagrams</a:t>
            </a:r>
          </a:p>
        </p:txBody>
      </p:sp>
      <p:pic>
        <p:nvPicPr>
          <p:cNvPr id="62467" name="Picture 4" descr="bod4153X_06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32025" y="990600"/>
            <a:ext cx="4679950" cy="3289300"/>
          </a:xfrm>
          <a:noFill/>
          <a:extLst>
            <a:ext uri="{909E8E84-426E-40DD-AFC4-6F175D3DCCD1}">
              <a14:hiddenFill xmlns:a14="http://schemas.microsoft.com/office/drawing/2010/main">
                <a:solidFill>
                  <a:srgbClr val="FFFFFF"/>
                </a:solidFill>
              </a14:hiddenFill>
            </a:ext>
          </a:extLst>
        </p:spPr>
      </p:pic>
      <p:sp>
        <p:nvSpPr>
          <p:cNvPr id="4" name="文字方塊 3"/>
          <p:cNvSpPr txBox="1">
            <a:spLocks noChangeArrowheads="1"/>
          </p:cNvSpPr>
          <p:nvPr/>
        </p:nvSpPr>
        <p:spPr bwMode="auto">
          <a:xfrm>
            <a:off x="228600" y="4343400"/>
            <a:ext cx="8763000" cy="2577629"/>
          </a:xfrm>
          <a:prstGeom prst="rect">
            <a:avLst/>
          </a:prstGeom>
          <a:noFill/>
          <a:ln w="9525">
            <a:noFill/>
            <a:miter lim="800000"/>
            <a:headEnd/>
            <a:tailEnd/>
          </a:ln>
        </p:spPr>
        <p:txBody>
          <a:bodyPr wrap="square">
            <a:spAutoFit/>
          </a:bodyPr>
          <a:lstStyle/>
          <a:p>
            <a:pPr marL="268288" indent="-268288">
              <a:lnSpc>
                <a:spcPct val="95000"/>
              </a:lnSpc>
              <a:defRPr/>
            </a:pPr>
            <a:r>
              <a:rPr lang="en-US" altLang="zh-TW" sz="1700" dirty="0">
                <a:latin typeface="+mn-lt"/>
                <a:ea typeface="新細明體" charset="-120"/>
              </a:rPr>
              <a:t>※ For </a:t>
            </a:r>
            <a:r>
              <a:rPr lang="en-US" altLang="zh-TW" sz="1700" i="1" dirty="0">
                <a:latin typeface="+mn-lt"/>
                <a:ea typeface="新細明體" charset="-120"/>
              </a:rPr>
              <a:t>R</a:t>
            </a:r>
            <a:r>
              <a:rPr lang="en-US" altLang="zh-TW" sz="1700" baseline="-25000" dirty="0">
                <a:latin typeface="+mn-lt"/>
                <a:ea typeface="新細明體" charset="-120"/>
              </a:rPr>
              <a:t>1</a:t>
            </a:r>
            <a:r>
              <a:rPr lang="en-US" altLang="zh-TW" sz="1700" dirty="0">
                <a:latin typeface="+mn-lt"/>
                <a:ea typeface="新細明體" charset="-120"/>
              </a:rPr>
              <a:t> to </a:t>
            </a:r>
            <a:r>
              <a:rPr lang="en-US" altLang="zh-TW" sz="1700" i="1" dirty="0">
                <a:latin typeface="+mn-lt"/>
                <a:ea typeface="新細明體" charset="-120"/>
              </a:rPr>
              <a:t>R</a:t>
            </a:r>
            <a:r>
              <a:rPr lang="en-US" altLang="zh-TW" sz="1700" baseline="-25000" dirty="0">
                <a:latin typeface="+mn-lt"/>
                <a:ea typeface="新細明體" charset="-120"/>
              </a:rPr>
              <a:t>6</a:t>
            </a:r>
            <a:r>
              <a:rPr lang="en-US" altLang="zh-TW" sz="1700" dirty="0">
                <a:latin typeface="+mn-lt"/>
                <a:ea typeface="新細明體" charset="-120"/>
              </a:rPr>
              <a:t>, </a:t>
            </a:r>
            <a:r>
              <a:rPr lang="el-GR" altLang="zh-TW" sz="1700" i="1" dirty="0">
                <a:latin typeface="+mn-lt"/>
                <a:ea typeface="新細明體" charset="-120"/>
              </a:rPr>
              <a:t>β</a:t>
            </a:r>
            <a:r>
              <a:rPr lang="zh-TW" altLang="en-US" sz="1700" dirty="0">
                <a:latin typeface="+mn-lt"/>
                <a:ea typeface="新細明體" charset="-120"/>
              </a:rPr>
              <a:t> </a:t>
            </a:r>
            <a:r>
              <a:rPr lang="en-US" altLang="zh-TW" sz="1700" dirty="0">
                <a:latin typeface="+mn-lt"/>
                <a:ea typeface="新細明體" charset="-120"/>
              </a:rPr>
              <a:t>&gt; 0, and for </a:t>
            </a:r>
            <a:r>
              <a:rPr lang="en-US" altLang="zh-TW" sz="1700" i="1" dirty="0">
                <a:latin typeface="+mn-lt"/>
                <a:ea typeface="新細明體" charset="-120"/>
              </a:rPr>
              <a:t>R</a:t>
            </a:r>
            <a:r>
              <a:rPr lang="en-US" altLang="zh-TW" sz="1700" baseline="-25000" dirty="0">
                <a:latin typeface="+mn-lt"/>
                <a:ea typeface="新細明體" charset="-120"/>
              </a:rPr>
              <a:t>7</a:t>
            </a:r>
            <a:r>
              <a:rPr lang="en-US" altLang="zh-TW" sz="1700" dirty="0">
                <a:latin typeface="+mn-lt"/>
                <a:ea typeface="新細明體" charset="-120"/>
              </a:rPr>
              <a:t> and </a:t>
            </a:r>
            <a:r>
              <a:rPr lang="en-US" altLang="zh-TW" sz="1700" i="1" dirty="0">
                <a:latin typeface="+mn-lt"/>
                <a:ea typeface="新細明體" charset="-120"/>
              </a:rPr>
              <a:t>R</a:t>
            </a:r>
            <a:r>
              <a:rPr lang="en-US" altLang="zh-TW" sz="1700" baseline="-25000" dirty="0">
                <a:latin typeface="+mn-lt"/>
                <a:ea typeface="新細明體" charset="-120"/>
              </a:rPr>
              <a:t>8</a:t>
            </a:r>
            <a:r>
              <a:rPr lang="en-US" altLang="zh-TW" sz="1700" dirty="0">
                <a:latin typeface="+mn-lt"/>
                <a:ea typeface="新細明體" charset="-120"/>
              </a:rPr>
              <a:t>, </a:t>
            </a:r>
            <a:r>
              <a:rPr lang="el-GR" altLang="zh-TW" sz="1700" i="1" dirty="0">
                <a:solidFill>
                  <a:srgbClr val="FFFFFF"/>
                </a:solidFill>
                <a:latin typeface="+mn-lt"/>
                <a:ea typeface="新細明體" charset="-120"/>
              </a:rPr>
              <a:t>β</a:t>
            </a:r>
            <a:r>
              <a:rPr lang="zh-TW" altLang="en-US" sz="1700" dirty="0">
                <a:solidFill>
                  <a:srgbClr val="FFFFFF"/>
                </a:solidFill>
                <a:latin typeface="+mn-lt"/>
                <a:ea typeface="新細明體" charset="-120"/>
              </a:rPr>
              <a:t> </a:t>
            </a:r>
            <a:r>
              <a:rPr lang="en-US" altLang="zh-TW" sz="1700" dirty="0">
                <a:solidFill>
                  <a:srgbClr val="FFFFFF"/>
                </a:solidFill>
                <a:latin typeface="+mn-lt"/>
                <a:ea typeface="新細明體" charset="-120"/>
              </a:rPr>
              <a:t>&lt; 0; </a:t>
            </a:r>
            <a:r>
              <a:rPr lang="en-US" altLang="zh-TW" sz="1700" dirty="0">
                <a:latin typeface="+mn-lt"/>
                <a:ea typeface="新細明體" charset="-120"/>
              </a:rPr>
              <a:t>For </a:t>
            </a:r>
            <a:r>
              <a:rPr lang="en-US" altLang="zh-TW" sz="1700" i="1" dirty="0">
                <a:solidFill>
                  <a:srgbClr val="FFFFFF"/>
                </a:solidFill>
                <a:latin typeface="+mn-lt"/>
                <a:ea typeface="新細明體" charset="-120"/>
              </a:rPr>
              <a:t>R</a:t>
            </a:r>
            <a:r>
              <a:rPr lang="en-US" altLang="zh-TW" sz="1700" baseline="-25000" dirty="0">
                <a:solidFill>
                  <a:srgbClr val="FFFFFF"/>
                </a:solidFill>
                <a:latin typeface="+mn-lt"/>
                <a:ea typeface="新細明體" charset="-120"/>
              </a:rPr>
              <a:t>1</a:t>
            </a:r>
            <a:r>
              <a:rPr lang="en-US" altLang="zh-TW" sz="1700" dirty="0">
                <a:solidFill>
                  <a:srgbClr val="FFFFFF"/>
                </a:solidFill>
                <a:latin typeface="+mn-lt"/>
                <a:ea typeface="新細明體" charset="-120"/>
              </a:rPr>
              <a:t>, </a:t>
            </a:r>
            <a:r>
              <a:rPr lang="en-US" altLang="zh-TW" sz="1700" i="1" dirty="0">
                <a:solidFill>
                  <a:srgbClr val="FFFFFF"/>
                </a:solidFill>
                <a:latin typeface="+mn-lt"/>
                <a:ea typeface="新細明體" charset="-120"/>
              </a:rPr>
              <a:t>R</a:t>
            </a:r>
            <a:r>
              <a:rPr lang="en-US" altLang="zh-TW" sz="1700" baseline="-25000" dirty="0">
                <a:solidFill>
                  <a:srgbClr val="FFFFFF"/>
                </a:solidFill>
                <a:latin typeface="+mn-lt"/>
                <a:ea typeface="新細明體" charset="-120"/>
              </a:rPr>
              <a:t>2</a:t>
            </a:r>
            <a:r>
              <a:rPr lang="en-US" altLang="zh-TW" sz="1700" dirty="0">
                <a:solidFill>
                  <a:srgbClr val="FFFFFF"/>
                </a:solidFill>
                <a:latin typeface="+mn-lt"/>
                <a:ea typeface="新細明體" charset="-120"/>
              </a:rPr>
              <a:t>, and </a:t>
            </a:r>
            <a:r>
              <a:rPr lang="en-US" altLang="zh-TW" sz="1700" i="1" dirty="0">
                <a:solidFill>
                  <a:srgbClr val="FFFFFF"/>
                </a:solidFill>
                <a:latin typeface="+mn-lt"/>
                <a:ea typeface="新細明體" charset="-120"/>
              </a:rPr>
              <a:t>R</a:t>
            </a:r>
            <a:r>
              <a:rPr lang="en-US" altLang="zh-TW" sz="1700" baseline="-25000" dirty="0">
                <a:solidFill>
                  <a:srgbClr val="FFFFFF"/>
                </a:solidFill>
                <a:latin typeface="+mn-lt"/>
                <a:ea typeface="新細明體" charset="-120"/>
              </a:rPr>
              <a:t>6</a:t>
            </a:r>
            <a:r>
              <a:rPr lang="en-US" altLang="zh-TW" sz="1700" dirty="0">
                <a:solidFill>
                  <a:srgbClr val="FFFFFF"/>
                </a:solidFill>
                <a:latin typeface="+mn-lt"/>
                <a:ea typeface="新細明體" charset="-120"/>
              </a:rPr>
              <a:t>, </a:t>
            </a:r>
            <a:r>
              <a:rPr lang="el-GR" altLang="zh-TW" sz="1700" i="1" dirty="0">
                <a:solidFill>
                  <a:srgbClr val="FFFFFF"/>
                </a:solidFill>
                <a:latin typeface="+mn-lt"/>
                <a:ea typeface="新細明體" charset="-120"/>
              </a:rPr>
              <a:t>β</a:t>
            </a:r>
            <a:r>
              <a:rPr lang="en-US" altLang="zh-TW" sz="1700" dirty="0">
                <a:solidFill>
                  <a:srgbClr val="FFFFFF"/>
                </a:solidFill>
                <a:latin typeface="+mn-lt"/>
                <a:ea typeface="新細明體" charset="-120"/>
              </a:rPr>
              <a:t>’s are larger (</a:t>
            </a:r>
            <a:r>
              <a:rPr lang="en-US" altLang="zh-TW" sz="1700" b="1" dirty="0">
                <a:solidFill>
                  <a:srgbClr val="FFFFFF"/>
                </a:solidFill>
                <a:latin typeface="+mn-lt"/>
                <a:ea typeface="新細明體" charset="-120"/>
              </a:rPr>
              <a:t>higher market risk</a:t>
            </a:r>
            <a:r>
              <a:rPr lang="en-US" altLang="zh-TW" sz="1700" dirty="0">
                <a:solidFill>
                  <a:srgbClr val="FFFFFF"/>
                </a:solidFill>
                <a:latin typeface="+mn-lt"/>
                <a:ea typeface="新細明體" charset="-120"/>
              </a:rPr>
              <a:t>) because the regression lines are steeper</a:t>
            </a:r>
          </a:p>
          <a:p>
            <a:pPr marL="268288" indent="-268288">
              <a:lnSpc>
                <a:spcPct val="95000"/>
              </a:lnSpc>
              <a:defRPr/>
            </a:pPr>
            <a:r>
              <a:rPr lang="en-US" altLang="zh-TW" sz="1700" dirty="0">
                <a:latin typeface="+mn-lt"/>
                <a:ea typeface="新細明體" charset="-120"/>
              </a:rPr>
              <a:t>※ For </a:t>
            </a:r>
            <a:r>
              <a:rPr lang="en-US" altLang="zh-TW" sz="1700" i="1" dirty="0">
                <a:solidFill>
                  <a:srgbClr val="FFFFFF"/>
                </a:solidFill>
                <a:latin typeface="+mn-lt"/>
                <a:ea typeface="新細明體" charset="-120"/>
              </a:rPr>
              <a:t>R</a:t>
            </a:r>
            <a:r>
              <a:rPr lang="en-US" altLang="zh-TW" sz="1700" baseline="-25000" dirty="0">
                <a:solidFill>
                  <a:srgbClr val="FFFFFF"/>
                </a:solidFill>
                <a:latin typeface="+mn-lt"/>
                <a:ea typeface="新細明體" charset="-120"/>
              </a:rPr>
              <a:t>2</a:t>
            </a:r>
            <a:r>
              <a:rPr lang="en-US" altLang="zh-TW" sz="1700" dirty="0">
                <a:solidFill>
                  <a:srgbClr val="FFFFFF"/>
                </a:solidFill>
                <a:latin typeface="+mn-lt"/>
                <a:ea typeface="新細明體" charset="-120"/>
              </a:rPr>
              <a:t>, </a:t>
            </a:r>
            <a:r>
              <a:rPr lang="en-US" altLang="zh-TW" sz="1700" i="1" dirty="0">
                <a:solidFill>
                  <a:srgbClr val="FFFFFF"/>
                </a:solidFill>
                <a:latin typeface="+mn-lt"/>
                <a:ea typeface="新細明體" charset="-120"/>
              </a:rPr>
              <a:t>R</a:t>
            </a:r>
            <a:r>
              <a:rPr lang="en-US" altLang="zh-TW" sz="1700" baseline="-25000" dirty="0">
                <a:solidFill>
                  <a:srgbClr val="FFFFFF"/>
                </a:solidFill>
                <a:latin typeface="+mn-lt"/>
                <a:ea typeface="新細明體" charset="-120"/>
              </a:rPr>
              <a:t>3</a:t>
            </a:r>
            <a:r>
              <a:rPr lang="en-US" altLang="zh-TW" sz="1700" dirty="0">
                <a:solidFill>
                  <a:srgbClr val="FFFFFF"/>
                </a:solidFill>
                <a:latin typeface="+mn-lt"/>
                <a:ea typeface="新細明體" charset="-120"/>
              </a:rPr>
              <a:t>, and </a:t>
            </a:r>
            <a:r>
              <a:rPr lang="en-US" altLang="zh-TW" sz="1700" i="1" dirty="0">
                <a:solidFill>
                  <a:srgbClr val="FFFFFF"/>
                </a:solidFill>
                <a:latin typeface="+mn-lt"/>
                <a:ea typeface="新細明體" charset="-120"/>
              </a:rPr>
              <a:t>R</a:t>
            </a:r>
            <a:r>
              <a:rPr lang="en-US" altLang="zh-TW" sz="1700" baseline="-25000" dirty="0">
                <a:solidFill>
                  <a:srgbClr val="FFFFFF"/>
                </a:solidFill>
                <a:latin typeface="+mn-lt"/>
                <a:ea typeface="新細明體" charset="-120"/>
              </a:rPr>
              <a:t>7</a:t>
            </a:r>
            <a:r>
              <a:rPr lang="en-US" altLang="zh-TW" sz="1700" dirty="0">
                <a:solidFill>
                  <a:srgbClr val="FFFFFF"/>
                </a:solidFill>
                <a:latin typeface="+mn-lt"/>
                <a:ea typeface="新細明體" charset="-120"/>
              </a:rPr>
              <a:t>, the degree of deviations from the regression line are smaller and relatively stable, which implies a smaller </a:t>
            </a:r>
            <a:r>
              <a:rPr lang="el-GR" altLang="zh-TW" sz="1700" i="1" dirty="0">
                <a:solidFill>
                  <a:srgbClr val="FFFFFF"/>
                </a:solidFill>
                <a:latin typeface="+mn-lt"/>
                <a:ea typeface="新細明體" charset="-120"/>
              </a:rPr>
              <a:t>σ</a:t>
            </a:r>
            <a:r>
              <a:rPr lang="en-US" altLang="zh-TW" sz="1700" baseline="30000" dirty="0">
                <a:solidFill>
                  <a:srgbClr val="FFFFFF"/>
                </a:solidFill>
                <a:latin typeface="+mn-lt"/>
                <a:ea typeface="新細明體" charset="-120"/>
              </a:rPr>
              <a:t>2</a:t>
            </a:r>
            <a:r>
              <a:rPr lang="en-US" altLang="zh-TW" sz="1700" dirty="0">
                <a:solidFill>
                  <a:srgbClr val="FFFFFF"/>
                </a:solidFill>
                <a:latin typeface="+mn-lt"/>
                <a:ea typeface="新細明體" charset="-120"/>
              </a:rPr>
              <a:t>(</a:t>
            </a:r>
            <a:r>
              <a:rPr lang="en-US" altLang="zh-TW" sz="1700" i="1" dirty="0" err="1">
                <a:solidFill>
                  <a:srgbClr val="FFFFFF"/>
                </a:solidFill>
                <a:latin typeface="+mn-lt"/>
                <a:ea typeface="新細明體" charset="-120"/>
              </a:rPr>
              <a:t>e</a:t>
            </a:r>
            <a:r>
              <a:rPr lang="en-US" altLang="zh-TW" sz="1700" i="1" baseline="-25000" dirty="0" err="1">
                <a:solidFill>
                  <a:srgbClr val="FFFFFF"/>
                </a:solidFill>
                <a:latin typeface="+mn-lt"/>
                <a:ea typeface="新細明體" charset="-120"/>
              </a:rPr>
              <a:t>i</a:t>
            </a:r>
            <a:r>
              <a:rPr lang="en-US" altLang="zh-TW" sz="1700" dirty="0">
                <a:solidFill>
                  <a:srgbClr val="FFFFFF"/>
                </a:solidFill>
                <a:latin typeface="+mn-lt"/>
                <a:ea typeface="新細明體" charset="-120"/>
              </a:rPr>
              <a:t>) (</a:t>
            </a:r>
            <a:r>
              <a:rPr lang="en-US" altLang="zh-TW" sz="1700" b="1" dirty="0">
                <a:solidFill>
                  <a:srgbClr val="FFFFFF"/>
                </a:solidFill>
                <a:latin typeface="+mn-lt"/>
                <a:ea typeface="新細明體" charset="-120"/>
              </a:rPr>
              <a:t>smaller firm-specific risk</a:t>
            </a:r>
            <a:r>
              <a:rPr lang="en-US" altLang="zh-TW" sz="1700" dirty="0">
                <a:solidFill>
                  <a:srgbClr val="FFFFFF"/>
                </a:solidFill>
                <a:latin typeface="+mn-lt"/>
                <a:ea typeface="新細明體" charset="-120"/>
              </a:rPr>
              <a:t>) or a higher R-squared value</a:t>
            </a:r>
          </a:p>
          <a:p>
            <a:pPr marL="268288" indent="-268288">
              <a:lnSpc>
                <a:spcPct val="95000"/>
              </a:lnSpc>
              <a:defRPr/>
            </a:pPr>
            <a:r>
              <a:rPr lang="en-US" altLang="zh-TW" sz="1700" dirty="0">
                <a:latin typeface="+mn-lt"/>
                <a:ea typeface="新細明體" charset="-120"/>
              </a:rPr>
              <a:t>※ For </a:t>
            </a:r>
            <a:r>
              <a:rPr lang="en-US" altLang="zh-TW" sz="1700" i="1" dirty="0">
                <a:solidFill>
                  <a:srgbClr val="FFFFFF"/>
                </a:solidFill>
                <a:latin typeface="+mn-lt"/>
                <a:ea typeface="新細明體" charset="-120"/>
              </a:rPr>
              <a:t>R</a:t>
            </a:r>
            <a:r>
              <a:rPr lang="en-US" altLang="zh-TW" sz="1700" baseline="-25000" dirty="0">
                <a:solidFill>
                  <a:srgbClr val="FFFFFF"/>
                </a:solidFill>
                <a:latin typeface="+mn-lt"/>
                <a:ea typeface="新細明體" charset="-120"/>
              </a:rPr>
              <a:t>1</a:t>
            </a:r>
            <a:r>
              <a:rPr lang="en-US" altLang="zh-TW" sz="1700" dirty="0">
                <a:solidFill>
                  <a:srgbClr val="FFFFFF"/>
                </a:solidFill>
                <a:latin typeface="+mn-lt"/>
                <a:ea typeface="新細明體" charset="-120"/>
              </a:rPr>
              <a:t>, </a:t>
            </a:r>
            <a:r>
              <a:rPr lang="en-US" altLang="zh-TW" sz="1700" i="1" dirty="0">
                <a:solidFill>
                  <a:srgbClr val="FFFFFF"/>
                </a:solidFill>
                <a:latin typeface="+mn-lt"/>
                <a:ea typeface="新細明體" charset="-120"/>
              </a:rPr>
              <a:t>R</a:t>
            </a:r>
            <a:r>
              <a:rPr lang="en-US" altLang="zh-TW" sz="1700" baseline="-25000" dirty="0">
                <a:solidFill>
                  <a:srgbClr val="FFFFFF"/>
                </a:solidFill>
                <a:latin typeface="+mn-lt"/>
                <a:ea typeface="新細明體" charset="-120"/>
              </a:rPr>
              <a:t>4</a:t>
            </a:r>
            <a:r>
              <a:rPr lang="en-US" altLang="zh-TW" sz="1700" dirty="0">
                <a:solidFill>
                  <a:srgbClr val="FFFFFF"/>
                </a:solidFill>
                <a:latin typeface="+mn-lt"/>
                <a:ea typeface="新細明體" charset="-120"/>
              </a:rPr>
              <a:t>, and </a:t>
            </a:r>
            <a:r>
              <a:rPr lang="en-US" altLang="zh-TW" sz="1700" i="1" dirty="0">
                <a:solidFill>
                  <a:srgbClr val="FFFFFF"/>
                </a:solidFill>
                <a:latin typeface="+mn-lt"/>
                <a:ea typeface="新細明體" charset="-120"/>
              </a:rPr>
              <a:t>R</a:t>
            </a:r>
            <a:r>
              <a:rPr lang="en-US" altLang="zh-TW" sz="1700" baseline="-25000" dirty="0">
                <a:solidFill>
                  <a:srgbClr val="FFFFFF"/>
                </a:solidFill>
                <a:latin typeface="+mn-lt"/>
                <a:ea typeface="新細明體" charset="-120"/>
              </a:rPr>
              <a:t>8</a:t>
            </a:r>
            <a:r>
              <a:rPr lang="en-US" altLang="zh-TW" sz="1700" dirty="0">
                <a:solidFill>
                  <a:srgbClr val="FFFFFF"/>
                </a:solidFill>
                <a:latin typeface="+mn-lt"/>
                <a:ea typeface="新細明體" charset="-120"/>
              </a:rPr>
              <a:t>, </a:t>
            </a:r>
            <a:r>
              <a:rPr lang="el-GR" altLang="zh-TW" sz="1700" i="1" dirty="0">
                <a:solidFill>
                  <a:srgbClr val="FFFFFF"/>
                </a:solidFill>
                <a:latin typeface="+mn-lt"/>
                <a:ea typeface="新細明體" charset="-120"/>
              </a:rPr>
              <a:t>α</a:t>
            </a:r>
            <a:r>
              <a:rPr lang="zh-TW" altLang="en-US" sz="1700" dirty="0">
                <a:solidFill>
                  <a:srgbClr val="FFFFFF"/>
                </a:solidFill>
                <a:latin typeface="+mn-lt"/>
                <a:ea typeface="新細明體" charset="-120"/>
              </a:rPr>
              <a:t> </a:t>
            </a:r>
            <a:r>
              <a:rPr lang="en-US" altLang="zh-TW" sz="1700" dirty="0">
                <a:solidFill>
                  <a:srgbClr val="FFFFFF"/>
                </a:solidFill>
                <a:latin typeface="+mn-lt"/>
                <a:ea typeface="新細明體" charset="-120"/>
              </a:rPr>
              <a:t>&gt;</a:t>
            </a:r>
            <a:r>
              <a:rPr lang="zh-TW" altLang="en-US" sz="1700" dirty="0">
                <a:solidFill>
                  <a:srgbClr val="FFFFFF"/>
                </a:solidFill>
                <a:latin typeface="+mn-lt"/>
                <a:ea typeface="新細明體" charset="-120"/>
              </a:rPr>
              <a:t> </a:t>
            </a:r>
            <a:r>
              <a:rPr lang="en-US" altLang="zh-TW" sz="1700" dirty="0">
                <a:solidFill>
                  <a:srgbClr val="FFFFFF"/>
                </a:solidFill>
                <a:latin typeface="+mn-lt"/>
                <a:ea typeface="新細明體" charset="-120"/>
              </a:rPr>
              <a:t>0, which is a preferred feature because for stocks with the same </a:t>
            </a:r>
            <a:r>
              <a:rPr lang="el-GR" altLang="zh-TW" sz="1700" i="1" dirty="0">
                <a:solidFill>
                  <a:srgbClr val="FFFFFF"/>
                </a:solidFill>
                <a:latin typeface="+mn-lt"/>
                <a:ea typeface="新細明體" charset="-120"/>
              </a:rPr>
              <a:t>β</a:t>
            </a:r>
            <a:r>
              <a:rPr lang="en-US" altLang="zh-TW" sz="1700" dirty="0">
                <a:solidFill>
                  <a:srgbClr val="FFFFFF"/>
                </a:solidFill>
                <a:latin typeface="+mn-lt"/>
                <a:ea typeface="新細明體" charset="-120"/>
              </a:rPr>
              <a:t>, a higher </a:t>
            </a:r>
            <a:r>
              <a:rPr lang="el-GR" altLang="zh-TW" sz="1700" i="1" dirty="0">
                <a:solidFill>
                  <a:srgbClr val="FFFFFF"/>
                </a:solidFill>
                <a:latin typeface="+mn-lt"/>
                <a:ea typeface="新細明體" charset="-120"/>
              </a:rPr>
              <a:t>α</a:t>
            </a:r>
            <a:r>
              <a:rPr lang="en-US" altLang="zh-TW" sz="1700" dirty="0">
                <a:solidFill>
                  <a:srgbClr val="FFFFFF"/>
                </a:solidFill>
                <a:latin typeface="+mn-lt"/>
                <a:ea typeface="新細明體" charset="-120"/>
              </a:rPr>
              <a:t> means a higher expected excess return for that stock</a:t>
            </a:r>
          </a:p>
          <a:p>
            <a:pPr marL="268288" indent="-268288">
              <a:lnSpc>
                <a:spcPct val="95000"/>
              </a:lnSpc>
              <a:defRPr/>
            </a:pPr>
            <a:r>
              <a:rPr lang="en-US" altLang="zh-TW" sz="1700" dirty="0">
                <a:latin typeface="+mn-lt"/>
                <a:ea typeface="新細明體" charset="-120"/>
              </a:rPr>
              <a:t>※ Total risk (= market risk + firm-specific risk) is measured by the total variance, i.e., var(</a:t>
            </a:r>
            <a:r>
              <a:rPr lang="en-US" altLang="zh-TW" sz="1700" i="1" dirty="0">
                <a:latin typeface="+mn-lt"/>
                <a:ea typeface="新細明體" charset="-120"/>
              </a:rPr>
              <a:t>R</a:t>
            </a:r>
            <a:r>
              <a:rPr lang="en-US" altLang="zh-TW" sz="1700" i="1" baseline="-25000" dirty="0">
                <a:latin typeface="+mn-lt"/>
                <a:ea typeface="新細明體" charset="-120"/>
              </a:rPr>
              <a:t>i</a:t>
            </a:r>
            <a:r>
              <a:rPr lang="en-US" altLang="zh-TW" sz="1700" dirty="0">
                <a:latin typeface="+mn-lt"/>
                <a:ea typeface="新細明體" charset="-120"/>
              </a:rPr>
              <a:t>). Note that undiversified investors care about total risk rather than only firm-specific risk (There is an error in the solution manual, see Slide 6-63)</a:t>
            </a:r>
            <a:endParaRPr lang="zh-TW" altLang="en-US" sz="1700" dirty="0">
              <a:latin typeface="+mn-lt"/>
              <a:ea typeface="新細明體" charset="-12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8100"/>
            <a:ext cx="9144000" cy="876300"/>
          </a:xfrm>
        </p:spPr>
        <p:txBody>
          <a:bodyPr/>
          <a:lstStyle/>
          <a:p>
            <a:pPr eaLnBrk="1" hangingPunct="1"/>
            <a:r>
              <a:rPr lang="en-US" altLang="zh-TW" dirty="0">
                <a:ea typeface="新細明體" charset="-120"/>
              </a:rPr>
              <a:t>Predicting Betas</a:t>
            </a:r>
          </a:p>
        </p:txBody>
      </p:sp>
      <p:sp>
        <p:nvSpPr>
          <p:cNvPr id="91139" name="Rectangle 3"/>
          <p:cNvSpPr>
            <a:spLocks noGrp="1" noChangeArrowheads="1"/>
          </p:cNvSpPr>
          <p:nvPr>
            <p:ph type="body" idx="1"/>
          </p:nvPr>
        </p:nvSpPr>
        <p:spPr>
          <a:xfrm>
            <a:off x="304800" y="838200"/>
            <a:ext cx="8534400" cy="6096000"/>
          </a:xfrm>
        </p:spPr>
        <p:txBody>
          <a:bodyPr/>
          <a:lstStyle/>
          <a:p>
            <a:pPr eaLnBrk="1" hangingPunct="1">
              <a:lnSpc>
                <a:spcPct val="95000"/>
              </a:lnSpc>
              <a:spcBef>
                <a:spcPts val="300"/>
              </a:spcBef>
              <a:defRPr/>
            </a:pPr>
            <a:r>
              <a:rPr lang="en-US" altLang="zh-TW" sz="3000" dirty="0">
                <a:ea typeface="新細明體" charset="-120"/>
              </a:rPr>
              <a:t>The beta from the regression equation is an estimate based on past history, but we want to forecast beta in the future</a:t>
            </a:r>
          </a:p>
          <a:p>
            <a:pPr eaLnBrk="1" hangingPunct="1">
              <a:lnSpc>
                <a:spcPct val="95000"/>
              </a:lnSpc>
              <a:spcBef>
                <a:spcPts val="300"/>
              </a:spcBef>
              <a:defRPr/>
            </a:pPr>
            <a:r>
              <a:rPr lang="en-US" altLang="zh-TW" sz="3000" dirty="0">
                <a:ea typeface="新細明體" charset="-120"/>
              </a:rPr>
              <a:t>Betas exhibit a statistical property called “regression toward the mean”</a:t>
            </a:r>
            <a:r>
              <a:rPr lang="zh-TW" altLang="en-US" sz="3000" dirty="0">
                <a:ea typeface="新細明體" charset="-120"/>
              </a:rPr>
              <a:t> </a:t>
            </a:r>
            <a:r>
              <a:rPr lang="en-US" altLang="zh-TW" sz="3000" dirty="0">
                <a:ea typeface="新細明體" charset="-120"/>
              </a:rPr>
              <a:t>(</a:t>
            </a:r>
            <a:r>
              <a:rPr lang="zh-TW" altLang="en-US" sz="3000" dirty="0">
                <a:ea typeface="新細明體" charset="-120"/>
              </a:rPr>
              <a:t>向平均回歸</a:t>
            </a:r>
            <a:r>
              <a:rPr lang="en-US" altLang="zh-TW" sz="3000" dirty="0">
                <a:ea typeface="新細明體" charset="-120"/>
              </a:rPr>
              <a:t>)</a:t>
            </a:r>
          </a:p>
          <a:p>
            <a:pPr lvl="1" eaLnBrk="1" hangingPunct="1">
              <a:lnSpc>
                <a:spcPct val="95000"/>
              </a:lnSpc>
              <a:spcBef>
                <a:spcPts val="300"/>
              </a:spcBef>
              <a:defRPr/>
            </a:pPr>
            <a:r>
              <a:rPr lang="en-US" altLang="zh-TW" sz="2600" dirty="0">
                <a:ea typeface="新細明體" charset="-120"/>
              </a:rPr>
              <a:t>High (low) beta (that is beta &gt; (&lt;) 1) securities in one period tend to exhibit a lower (higher) beta in the future (</a:t>
            </a:r>
            <a:r>
              <a:rPr lang="en-US" altLang="zh-TW" sz="2600" dirty="0" err="1">
                <a:ea typeface="新細明體" charset="-120"/>
              </a:rPr>
              <a:t>Blume</a:t>
            </a:r>
            <a:r>
              <a:rPr lang="en-US" altLang="zh-TW" sz="2600" dirty="0">
                <a:ea typeface="新細明體" charset="-120"/>
              </a:rPr>
              <a:t> (1975))</a:t>
            </a:r>
          </a:p>
          <a:p>
            <a:pPr eaLnBrk="1" hangingPunct="1">
              <a:lnSpc>
                <a:spcPct val="95000"/>
              </a:lnSpc>
              <a:spcBef>
                <a:spcPts val="300"/>
              </a:spcBef>
              <a:defRPr/>
            </a:pPr>
            <a:r>
              <a:rPr lang="en-US" altLang="zh-TW" sz="3000" dirty="0">
                <a:ea typeface="新細明體" charset="-120"/>
              </a:rPr>
              <a:t>Adjusted betas (proposed by </a:t>
            </a:r>
            <a:r>
              <a:rPr lang="en-US" altLang="zh-TW" sz="3000" dirty="0" err="1">
                <a:ea typeface="新細明體" charset="-120"/>
              </a:rPr>
              <a:t>Klemkosky</a:t>
            </a:r>
            <a:r>
              <a:rPr lang="en-US" altLang="zh-TW" sz="3000" dirty="0">
                <a:ea typeface="新細明體" charset="-120"/>
              </a:rPr>
              <a:t> and Martin (1975) and adopted by Merrill Lynch)</a:t>
            </a:r>
          </a:p>
          <a:p>
            <a:pPr lvl="1" eaLnBrk="1" hangingPunct="1">
              <a:lnSpc>
                <a:spcPct val="95000"/>
              </a:lnSpc>
              <a:spcBef>
                <a:spcPts val="300"/>
              </a:spcBef>
              <a:defRPr/>
            </a:pPr>
            <a:r>
              <a:rPr lang="en-US" altLang="zh-TW" sz="2600" dirty="0">
                <a:ea typeface="新細明體" charset="-120"/>
              </a:rPr>
              <a:t>A common weighting scheme is 2/3 on the historical estimate and 1/3 on the value of 1</a:t>
            </a:r>
          </a:p>
          <a:p>
            <a:pPr lvl="1" eaLnBrk="1" hangingPunct="1">
              <a:lnSpc>
                <a:spcPct val="95000"/>
              </a:lnSpc>
              <a:spcBef>
                <a:spcPts val="300"/>
              </a:spcBef>
              <a:defRPr/>
            </a:pPr>
            <a:r>
              <a:rPr lang="en-US" altLang="zh-TW" sz="2600" dirty="0">
                <a:ea typeface="新細明體" charset="-120"/>
              </a:rPr>
              <a:t>Based on the results of ABC on </a:t>
            </a:r>
            <a:r>
              <a:rPr lang="en-US" altLang="zh-TW" sz="2600">
                <a:ea typeface="新細明體" charset="-120"/>
              </a:rPr>
              <a:t>Slide 6-50</a:t>
            </a:r>
            <a:r>
              <a:rPr lang="en-US" altLang="zh-TW" sz="2600" dirty="0">
                <a:ea typeface="新細明體" charset="-120"/>
              </a:rPr>
              <a:t>, the adjusted beta is (2/3)×0.525+(1/3)×1=0.6833 </a:t>
            </a:r>
          </a:p>
          <a:p>
            <a:pPr lvl="1" eaLnBrk="1" hangingPunct="1">
              <a:lnSpc>
                <a:spcPct val="95000"/>
              </a:lnSpc>
              <a:spcBef>
                <a:spcPts val="300"/>
              </a:spcBef>
              <a:defRPr/>
            </a:pPr>
            <a:endParaRPr lang="en-US" altLang="zh-TW" sz="2600" dirty="0">
              <a:ea typeface="新細明體" charset="-120"/>
            </a:endParaRPr>
          </a:p>
          <a:p>
            <a:pPr lvl="1" eaLnBrk="1" hangingPunct="1">
              <a:lnSpc>
                <a:spcPct val="95000"/>
              </a:lnSpc>
              <a:spcBef>
                <a:spcPts val="300"/>
              </a:spcBef>
              <a:defRPr/>
            </a:pPr>
            <a:endParaRPr lang="en-US" altLang="zh-TW" sz="2600" dirty="0">
              <a:ea typeface="新細明體"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sz="3200" dirty="0">
                <a:ea typeface="新細明體" charset="-120"/>
              </a:rPr>
              <a:t>Diversification in a Single-Index Security Market</a:t>
            </a:r>
          </a:p>
        </p:txBody>
      </p:sp>
      <p:sp>
        <p:nvSpPr>
          <p:cNvPr id="40963" name="Rectangle 3"/>
          <p:cNvSpPr>
            <a:spLocks noGrp="1" noChangeArrowheads="1"/>
          </p:cNvSpPr>
          <p:nvPr>
            <p:ph type="body" idx="1"/>
          </p:nvPr>
        </p:nvSpPr>
        <p:spPr>
          <a:xfrm>
            <a:off x="457200" y="914400"/>
            <a:ext cx="8382000" cy="5791200"/>
          </a:xfrm>
        </p:spPr>
        <p:txBody>
          <a:bodyPr lIns="90488" tIns="44450" rIns="90488" bIns="44450"/>
          <a:lstStyle/>
          <a:p>
            <a:pPr eaLnBrk="1" hangingPunct="1">
              <a:spcBef>
                <a:spcPts val="300"/>
              </a:spcBef>
              <a:defRPr/>
            </a:pPr>
            <a:r>
              <a:rPr lang="en-US" altLang="zh-TW" sz="3000" dirty="0">
                <a:ea typeface="新細明體" charset="-120"/>
              </a:rPr>
              <a:t>The systematic component of each security return </a:t>
            </a:r>
            <a:r>
              <a:rPr lang="el-GR" altLang="zh-TW" sz="3000" i="1" dirty="0">
                <a:ea typeface="新細明體" charset="-120"/>
              </a:rPr>
              <a:t>β</a:t>
            </a:r>
            <a:r>
              <a:rPr lang="en-US" altLang="zh-TW" sz="3000" i="1" baseline="-25000" dirty="0" err="1">
                <a:ea typeface="新細明體" charset="-120"/>
              </a:rPr>
              <a:t>i</a:t>
            </a:r>
            <a:r>
              <a:rPr lang="en-US" altLang="zh-TW" sz="3000" i="1" dirty="0" err="1">
                <a:ea typeface="新細明體" charset="-120"/>
              </a:rPr>
              <a:t>R</a:t>
            </a:r>
            <a:r>
              <a:rPr lang="en-US" altLang="zh-TW" sz="3000" i="1" baseline="-25000" dirty="0" err="1">
                <a:ea typeface="新細明體" charset="-120"/>
              </a:rPr>
              <a:t>M</a:t>
            </a:r>
            <a:r>
              <a:rPr lang="en-US" altLang="zh-TW" sz="3000" dirty="0">
                <a:ea typeface="新細明體" charset="-120"/>
              </a:rPr>
              <a:t> is perfectly correlated with the systematic part of any other security’s return</a:t>
            </a:r>
          </a:p>
          <a:p>
            <a:pPr eaLnBrk="1" hangingPunct="1">
              <a:spcBef>
                <a:spcPts val="300"/>
              </a:spcBef>
              <a:defRPr/>
            </a:pPr>
            <a:r>
              <a:rPr lang="en-US" altLang="zh-TW" sz="3000" dirty="0">
                <a:ea typeface="新細明體" charset="-120"/>
              </a:rPr>
              <a:t>Thus there are no diversification effects on systematic risk no matter how many securities are involved</a:t>
            </a:r>
          </a:p>
          <a:p>
            <a:pPr eaLnBrk="1" hangingPunct="1">
              <a:spcBef>
                <a:spcPts val="300"/>
              </a:spcBef>
              <a:defRPr/>
            </a:pPr>
            <a:r>
              <a:rPr lang="en-US" altLang="zh-TW" sz="3000" dirty="0">
                <a:ea typeface="新細明體" charset="-120"/>
              </a:rPr>
              <a:t>The beta of a portfolio is the weighted average of the individual security betas in that portfolio</a:t>
            </a:r>
          </a:p>
          <a:p>
            <a:pPr eaLnBrk="1" hangingPunct="1">
              <a:spcBef>
                <a:spcPts val="300"/>
              </a:spcBef>
              <a:defRPr/>
            </a:pPr>
            <a:endParaRPr lang="en-US" altLang="zh-TW" sz="3000" dirty="0">
              <a:ea typeface="新細明體" charset="-120"/>
            </a:endParaRPr>
          </a:p>
          <a:p>
            <a:pPr eaLnBrk="1" hangingPunct="1">
              <a:spcBef>
                <a:spcPts val="300"/>
              </a:spcBef>
              <a:defRPr/>
            </a:pPr>
            <a:endParaRPr lang="en-US" altLang="zh-TW" sz="3000" dirty="0">
              <a:ea typeface="新細明體" charset="-120"/>
            </a:endParaRPr>
          </a:p>
          <a:p>
            <a:pPr eaLnBrk="1" hangingPunct="1">
              <a:spcBef>
                <a:spcPts val="300"/>
              </a:spcBef>
              <a:defRPr/>
            </a:pPr>
            <a:r>
              <a:rPr lang="en-US" altLang="zh-TW" sz="3000" dirty="0">
                <a:ea typeface="新細明體" charset="-120"/>
              </a:rPr>
              <a:t>This is why the systematic risk is also called the </a:t>
            </a:r>
            <a:r>
              <a:rPr lang="en-US" altLang="zh-TW" sz="3000" dirty="0" err="1">
                <a:ea typeface="新細明體" charset="-120"/>
              </a:rPr>
              <a:t>nondiversifiable</a:t>
            </a:r>
            <a:r>
              <a:rPr lang="en-US" altLang="zh-TW" sz="3000" dirty="0">
                <a:ea typeface="新細明體" charset="-120"/>
              </a:rPr>
              <a:t> risk</a:t>
            </a:r>
          </a:p>
        </p:txBody>
      </p:sp>
      <p:graphicFrame>
        <p:nvGraphicFramePr>
          <p:cNvPr id="20482" name="Object 7"/>
          <p:cNvGraphicFramePr>
            <a:graphicFrameLocks noChangeAspect="1"/>
          </p:cNvGraphicFramePr>
          <p:nvPr>
            <p:extLst>
              <p:ext uri="{D42A27DB-BD31-4B8C-83A1-F6EECF244321}">
                <p14:modId xmlns:p14="http://schemas.microsoft.com/office/powerpoint/2010/main" val="3867551504"/>
              </p:ext>
            </p:extLst>
          </p:nvPr>
        </p:nvGraphicFramePr>
        <p:xfrm>
          <a:off x="1219200" y="4800600"/>
          <a:ext cx="7045884" cy="820116"/>
        </p:xfrm>
        <a:graphic>
          <a:graphicData uri="http://schemas.openxmlformats.org/presentationml/2006/ole">
            <mc:AlternateContent xmlns:mc="http://schemas.openxmlformats.org/markup-compatibility/2006">
              <mc:Choice xmlns:v="urn:schemas-microsoft-com:vml" Requires="v">
                <p:oleObj spid="_x0000_s20916" name="Equation" r:id="rId4" imgW="3708360" imgH="431640" progId="Equation.DSMT4">
                  <p:embed/>
                </p:oleObj>
              </mc:Choice>
              <mc:Fallback>
                <p:oleObj name="Equation" r:id="rId4" imgW="3708360" imgH="431640" progId="Equation.DSMT4">
                  <p:embed/>
                  <p:pic>
                    <p:nvPicPr>
                      <p:cNvPr id="0" name="Object 7"/>
                      <p:cNvPicPr>
                        <a:picLocks noChangeAspect="1" noChangeArrowheads="1"/>
                      </p:cNvPicPr>
                      <p:nvPr/>
                    </p:nvPicPr>
                    <p:blipFill>
                      <a:blip r:embed="rId5"/>
                      <a:srcRect/>
                      <a:stretch>
                        <a:fillRect/>
                      </a:stretch>
                    </p:blipFill>
                    <p:spPr bwMode="auto">
                      <a:xfrm>
                        <a:off x="1219200" y="4800600"/>
                        <a:ext cx="7045884" cy="820116"/>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sz="3200" dirty="0">
                <a:ea typeface="新細明體" charset="-120"/>
              </a:rPr>
              <a:t>Diversification in a Single-Factor Security Market</a:t>
            </a:r>
          </a:p>
        </p:txBody>
      </p:sp>
      <p:sp>
        <p:nvSpPr>
          <p:cNvPr id="40963" name="Rectangle 3"/>
          <p:cNvSpPr>
            <a:spLocks noGrp="1" noChangeArrowheads="1"/>
          </p:cNvSpPr>
          <p:nvPr>
            <p:ph type="body" idx="1"/>
          </p:nvPr>
        </p:nvSpPr>
        <p:spPr>
          <a:xfrm>
            <a:off x="304800" y="914400"/>
            <a:ext cx="8458200" cy="5715000"/>
          </a:xfrm>
        </p:spPr>
        <p:txBody>
          <a:bodyPr lIns="90488" tIns="44450" rIns="90488" bIns="44450"/>
          <a:lstStyle/>
          <a:p>
            <a:pPr eaLnBrk="1" hangingPunct="1">
              <a:spcBef>
                <a:spcPts val="500"/>
              </a:spcBef>
              <a:defRPr/>
            </a:pPr>
            <a:r>
              <a:rPr lang="en-US" altLang="zh-TW" sz="3000" dirty="0">
                <a:ea typeface="新細明體" charset="-120"/>
              </a:rPr>
              <a:t>Since the firm-specific risks (</a:t>
            </a:r>
            <a:r>
              <a:rPr lang="en-US" altLang="zh-TW" sz="3000" i="1" dirty="0" err="1">
                <a:ea typeface="新細明體" charset="-120"/>
              </a:rPr>
              <a:t>e</a:t>
            </a:r>
            <a:r>
              <a:rPr lang="en-US" altLang="zh-TW" sz="3000" i="1" baseline="-25000" dirty="0" err="1">
                <a:ea typeface="新細明體" charset="-120"/>
              </a:rPr>
              <a:t>i</a:t>
            </a:r>
            <a:r>
              <a:rPr lang="en-US" altLang="zh-TW" sz="3000" dirty="0">
                <a:ea typeface="新細明體" charset="-120"/>
              </a:rPr>
              <a:t>) are independent of each other, their effects could be offset or almost eliminated through diversification, i.e., through investing in many securities</a:t>
            </a:r>
          </a:p>
          <a:p>
            <a:pPr eaLnBrk="1" hangingPunct="1">
              <a:spcBef>
                <a:spcPts val="500"/>
              </a:spcBef>
              <a:defRPr/>
            </a:pPr>
            <a:r>
              <a:rPr lang="en-US" altLang="zh-TW" sz="3000" dirty="0">
                <a:ea typeface="新細明體" charset="-120"/>
              </a:rPr>
              <a:t>Consider a equally weighted portfolio</a:t>
            </a:r>
          </a:p>
          <a:p>
            <a:pPr eaLnBrk="1" hangingPunct="1">
              <a:spcBef>
                <a:spcPts val="500"/>
              </a:spcBef>
              <a:buFont typeface="Wingdings" pitchFamily="2" charset="2"/>
              <a:buNone/>
              <a:defRPr/>
            </a:pPr>
            <a:endParaRPr lang="en-US" altLang="zh-TW" sz="3000" dirty="0">
              <a:ea typeface="新細明體" charset="-120"/>
            </a:endParaRPr>
          </a:p>
          <a:p>
            <a:pPr eaLnBrk="1" hangingPunct="1">
              <a:spcBef>
                <a:spcPts val="500"/>
              </a:spcBef>
              <a:buFont typeface="Wingdings" pitchFamily="2" charset="2"/>
              <a:buNone/>
              <a:defRPr/>
            </a:pPr>
            <a:endParaRPr lang="en-US" altLang="zh-TW" sz="3000" dirty="0">
              <a:ea typeface="新細明體" charset="-120"/>
            </a:endParaRPr>
          </a:p>
          <a:p>
            <a:pPr eaLnBrk="1" hangingPunct="1">
              <a:spcBef>
                <a:spcPts val="500"/>
              </a:spcBef>
              <a:buFont typeface="Wingdings" pitchFamily="2" charset="2"/>
              <a:buNone/>
              <a:defRPr/>
            </a:pPr>
            <a:endParaRPr lang="en-US" altLang="zh-TW" sz="3000" dirty="0">
              <a:ea typeface="新細明體" charset="-120"/>
            </a:endParaRPr>
          </a:p>
          <a:p>
            <a:pPr eaLnBrk="1" hangingPunct="1">
              <a:spcBef>
                <a:spcPts val="500"/>
              </a:spcBef>
              <a:buFont typeface="Wingdings" pitchFamily="2" charset="2"/>
              <a:buNone/>
              <a:defRPr/>
            </a:pPr>
            <a:endParaRPr lang="en-US" altLang="zh-TW" sz="3000" dirty="0">
              <a:ea typeface="新細明體" charset="-120"/>
            </a:endParaRPr>
          </a:p>
          <a:p>
            <a:pPr eaLnBrk="1" hangingPunct="1">
              <a:spcBef>
                <a:spcPts val="500"/>
              </a:spcBef>
              <a:defRPr/>
            </a:pPr>
            <a:r>
              <a:rPr lang="en-US" altLang="zh-TW" sz="3000" dirty="0">
                <a:ea typeface="新細明體" charset="-120"/>
              </a:rPr>
              <a:t>So the firm-specific risk is also called the diversifiable risk</a:t>
            </a:r>
          </a:p>
        </p:txBody>
      </p:sp>
      <p:graphicFrame>
        <p:nvGraphicFramePr>
          <p:cNvPr id="21506" name="Object 7"/>
          <p:cNvGraphicFramePr>
            <a:graphicFrameLocks noChangeAspect="1"/>
          </p:cNvGraphicFramePr>
          <p:nvPr>
            <p:extLst>
              <p:ext uri="{D42A27DB-BD31-4B8C-83A1-F6EECF244321}">
                <p14:modId xmlns:p14="http://schemas.microsoft.com/office/powerpoint/2010/main" val="3037857283"/>
              </p:ext>
            </p:extLst>
          </p:nvPr>
        </p:nvGraphicFramePr>
        <p:xfrm>
          <a:off x="854075" y="3875088"/>
          <a:ext cx="7451725" cy="2057400"/>
        </p:xfrm>
        <a:graphic>
          <a:graphicData uri="http://schemas.openxmlformats.org/presentationml/2006/ole">
            <mc:AlternateContent xmlns:mc="http://schemas.openxmlformats.org/markup-compatibility/2006">
              <mc:Choice xmlns:v="urn:schemas-microsoft-com:vml" Requires="v">
                <p:oleObj spid="_x0000_s21938" name="Equation" r:id="rId4" imgW="4140000" imgH="1143000" progId="Equation.DSMT4">
                  <p:embed/>
                </p:oleObj>
              </mc:Choice>
              <mc:Fallback>
                <p:oleObj name="Equation" r:id="rId4" imgW="4140000" imgH="1143000" progId="Equation.DSMT4">
                  <p:embed/>
                  <p:pic>
                    <p:nvPicPr>
                      <p:cNvPr id="0" name="Object 7"/>
                      <p:cNvPicPr>
                        <a:picLocks noChangeAspect="1" noChangeArrowheads="1"/>
                      </p:cNvPicPr>
                      <p:nvPr/>
                    </p:nvPicPr>
                    <p:blipFill>
                      <a:blip r:embed="rId5"/>
                      <a:srcRect/>
                      <a:stretch>
                        <a:fillRect/>
                      </a:stretch>
                    </p:blipFill>
                    <p:spPr bwMode="auto">
                      <a:xfrm>
                        <a:off x="854075" y="3875088"/>
                        <a:ext cx="7451725" cy="205740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dirty="0">
                <a:ea typeface="新細明體" charset="-120"/>
              </a:rPr>
              <a:t>The </a:t>
            </a:r>
            <a:r>
              <a:rPr lang="en-US" altLang="zh-TW" dirty="0" err="1">
                <a:ea typeface="新細明體" charset="-120"/>
              </a:rPr>
              <a:t>Treynor</a:t>
            </a:r>
            <a:r>
              <a:rPr lang="en-US" altLang="zh-TW" dirty="0">
                <a:ea typeface="新細明體" charset="-120"/>
              </a:rPr>
              <a:t>-Black (1973) Model</a:t>
            </a:r>
          </a:p>
        </p:txBody>
      </p:sp>
      <p:sp>
        <p:nvSpPr>
          <p:cNvPr id="40963" name="Rectangle 3"/>
          <p:cNvSpPr>
            <a:spLocks noGrp="1" noChangeArrowheads="1"/>
          </p:cNvSpPr>
          <p:nvPr>
            <p:ph type="body" idx="1"/>
          </p:nvPr>
        </p:nvSpPr>
        <p:spPr>
          <a:xfrm>
            <a:off x="304800" y="838200"/>
            <a:ext cx="8458200" cy="5715000"/>
          </a:xfrm>
        </p:spPr>
        <p:txBody>
          <a:bodyPr lIns="90488" tIns="44450" rIns="90488" bIns="44450"/>
          <a:lstStyle/>
          <a:p>
            <a:pPr eaLnBrk="1" hangingPunct="1">
              <a:lnSpc>
                <a:spcPct val="95000"/>
              </a:lnSpc>
              <a:spcBef>
                <a:spcPts val="100"/>
              </a:spcBef>
              <a:defRPr/>
            </a:pPr>
            <a:r>
              <a:rPr lang="en-US" altLang="zh-TW" sz="3000" dirty="0">
                <a:ea typeface="新細明體" charset="-120"/>
              </a:rPr>
              <a:t>To improve the Sharpe ratio of the market portfolio based on stocks with nonzero </a:t>
            </a:r>
            <a:r>
              <a:rPr lang="el-GR" altLang="zh-TW" sz="3000" i="1" dirty="0">
                <a:ea typeface="新細明體" charset="-120"/>
              </a:rPr>
              <a:t>α</a:t>
            </a:r>
            <a:r>
              <a:rPr lang="en-US" altLang="zh-TW" sz="3000" dirty="0">
                <a:ea typeface="新細明體" charset="-120"/>
              </a:rPr>
              <a:t>’s in the single-index model</a:t>
            </a:r>
          </a:p>
          <a:p>
            <a:pPr lvl="1" eaLnBrk="1" hangingPunct="1">
              <a:lnSpc>
                <a:spcPct val="95000"/>
              </a:lnSpc>
              <a:spcBef>
                <a:spcPts val="100"/>
              </a:spcBef>
              <a:defRPr/>
            </a:pPr>
            <a:r>
              <a:rPr lang="en-US" altLang="zh-TW" sz="2600" dirty="0">
                <a:ea typeface="新細明體" charset="-120"/>
              </a:rPr>
              <a:t>Construct a new portfolio based on the market portfolio </a:t>
            </a:r>
            <a:r>
              <a:rPr lang="en-US" altLang="zh-TW" sz="2600" i="1" dirty="0">
                <a:ea typeface="新細明體" charset="-120"/>
              </a:rPr>
              <a:t>M</a:t>
            </a:r>
            <a:r>
              <a:rPr lang="en-US" altLang="zh-TW" sz="2600" dirty="0">
                <a:ea typeface="新細明體" charset="-120"/>
              </a:rPr>
              <a:t> and these non-zero alpha stocks</a:t>
            </a:r>
          </a:p>
          <a:p>
            <a:pPr lvl="1" eaLnBrk="1" hangingPunct="1">
              <a:lnSpc>
                <a:spcPct val="95000"/>
              </a:lnSpc>
              <a:spcBef>
                <a:spcPts val="100"/>
              </a:spcBef>
              <a:defRPr/>
            </a:pPr>
            <a:r>
              <a:rPr lang="en-US" altLang="zh-TW" sz="2600" dirty="0">
                <a:ea typeface="新細明體" charset="-120"/>
              </a:rPr>
              <a:t>First, construct the </a:t>
            </a:r>
            <a:r>
              <a:rPr lang="en-US" altLang="zh-TW" sz="2600" b="1" i="1" dirty="0">
                <a:ea typeface="新細明體" charset="-120"/>
              </a:rPr>
              <a:t>active portfolio</a:t>
            </a:r>
            <a:r>
              <a:rPr lang="en-US" altLang="zh-TW" sz="2600" dirty="0">
                <a:ea typeface="新細明體" charset="-120"/>
              </a:rPr>
              <a:t> </a:t>
            </a:r>
            <a:r>
              <a:rPr lang="en-US" altLang="zh-TW" sz="2600" i="1" dirty="0">
                <a:ea typeface="新細明體" charset="-120"/>
              </a:rPr>
              <a:t>A</a:t>
            </a:r>
            <a:r>
              <a:rPr lang="en-US" altLang="zh-TW" sz="2600" dirty="0">
                <a:ea typeface="新細明體" charset="-120"/>
              </a:rPr>
              <a:t> by optimally combining non-zero alpha stocks with the weights</a:t>
            </a:r>
          </a:p>
          <a:p>
            <a:pPr lvl="1" eaLnBrk="1" hangingPunct="1">
              <a:lnSpc>
                <a:spcPct val="95000"/>
              </a:lnSpc>
              <a:spcBef>
                <a:spcPts val="100"/>
              </a:spcBef>
              <a:defRPr/>
            </a:pPr>
            <a:endParaRPr lang="en-US" altLang="zh-TW" sz="2600" dirty="0">
              <a:ea typeface="新細明體" charset="-120"/>
            </a:endParaRPr>
          </a:p>
          <a:p>
            <a:pPr lvl="1" eaLnBrk="1" hangingPunct="1">
              <a:lnSpc>
                <a:spcPct val="95000"/>
              </a:lnSpc>
              <a:spcBef>
                <a:spcPts val="100"/>
              </a:spcBef>
              <a:defRPr/>
            </a:pPr>
            <a:endParaRPr lang="en-US" altLang="zh-TW" sz="2600" dirty="0">
              <a:ea typeface="新細明體" charset="-120"/>
            </a:endParaRPr>
          </a:p>
          <a:p>
            <a:pPr lvl="1" eaLnBrk="1" hangingPunct="1">
              <a:lnSpc>
                <a:spcPct val="95000"/>
              </a:lnSpc>
              <a:spcBef>
                <a:spcPts val="100"/>
              </a:spcBef>
              <a:buFontTx/>
              <a:buNone/>
              <a:defRPr/>
            </a:pPr>
            <a:r>
              <a:rPr lang="en-US" altLang="zh-TW" sz="1600" dirty="0">
                <a:ea typeface="新細明體" charset="-120"/>
              </a:rPr>
              <a:t>	</a:t>
            </a:r>
            <a:endParaRPr lang="en-US" altLang="zh-TW" sz="1600" i="1" dirty="0">
              <a:ea typeface="新細明體" charset="-120"/>
            </a:endParaRPr>
          </a:p>
          <a:p>
            <a:pPr lvl="2" eaLnBrk="1" hangingPunct="1">
              <a:lnSpc>
                <a:spcPct val="95000"/>
              </a:lnSpc>
              <a:spcBef>
                <a:spcPts val="100"/>
              </a:spcBef>
              <a:defRPr/>
            </a:pPr>
            <a:r>
              <a:rPr lang="en-US" altLang="zh-TW" sz="2200" dirty="0">
                <a:solidFill>
                  <a:srgbClr val="FFFFFF"/>
                </a:solidFill>
                <a:ea typeface="新細明體" charset="-120"/>
              </a:rPr>
              <a:t>Positive (negative) </a:t>
            </a:r>
            <a:r>
              <a:rPr lang="el-GR" altLang="zh-TW" sz="2200" i="1" dirty="0">
                <a:solidFill>
                  <a:srgbClr val="FFFFFF"/>
                </a:solidFill>
                <a:ea typeface="新細明體" charset="-120"/>
                <a:cs typeface="+mn-cs"/>
              </a:rPr>
              <a:t>α</a:t>
            </a:r>
            <a:r>
              <a:rPr lang="en-US" altLang="zh-TW" sz="2200" i="1" baseline="-25000" dirty="0" err="1">
                <a:solidFill>
                  <a:srgbClr val="FFFFFF"/>
                </a:solidFill>
                <a:ea typeface="新細明體" charset="-120"/>
                <a:cs typeface="+mn-cs"/>
              </a:rPr>
              <a:t>i</a:t>
            </a:r>
            <a:r>
              <a:rPr lang="en-US" altLang="zh-TW" sz="2200" dirty="0">
                <a:solidFill>
                  <a:srgbClr val="FFFFFF"/>
                </a:solidFill>
                <a:ea typeface="新細明體" charset="-120"/>
                <a:cs typeface="+mn-cs"/>
              </a:rPr>
              <a:t> </a:t>
            </a:r>
            <a:r>
              <a:rPr lang="en-US" altLang="zh-TW" sz="2200" dirty="0">
                <a:sym typeface="Symbol"/>
              </a:rPr>
              <a:t> </a:t>
            </a:r>
            <a:r>
              <a:rPr lang="en-US" altLang="zh-TW" sz="2200" dirty="0">
                <a:solidFill>
                  <a:srgbClr val="FFFFFF"/>
                </a:solidFill>
                <a:ea typeface="新細明體" charset="-120"/>
              </a:rPr>
              <a:t>positive (negative) </a:t>
            </a:r>
            <a:r>
              <a:rPr lang="en-US" altLang="zh-TW" sz="2200" i="1" dirty="0" err="1">
                <a:solidFill>
                  <a:srgbClr val="FFFFFF"/>
                </a:solidFill>
                <a:ea typeface="新細明體" charset="-120"/>
              </a:rPr>
              <a:t>w</a:t>
            </a:r>
            <a:r>
              <a:rPr lang="en-US" altLang="zh-TW" sz="2200" i="1" baseline="-25000" dirty="0" err="1">
                <a:solidFill>
                  <a:srgbClr val="FFFFFF"/>
                </a:solidFill>
                <a:ea typeface="新細明體" charset="-120"/>
              </a:rPr>
              <a:t>i</a:t>
            </a:r>
            <a:r>
              <a:rPr lang="en-US" altLang="zh-TW" sz="2200" dirty="0">
                <a:solidFill>
                  <a:srgbClr val="FFFFFF"/>
                </a:solidFill>
                <a:ea typeface="新細明體" charset="-120"/>
              </a:rPr>
              <a:t> </a:t>
            </a:r>
            <a:r>
              <a:rPr lang="en-US" altLang="zh-TW" sz="2200" dirty="0">
                <a:sym typeface="Symbol"/>
              </a:rPr>
              <a:t> </a:t>
            </a:r>
            <a:r>
              <a:rPr lang="en-US" altLang="zh-TW" sz="2200" dirty="0">
                <a:solidFill>
                  <a:srgbClr val="FFFFFF"/>
                </a:solidFill>
                <a:ea typeface="新細明體" charset="-120"/>
              </a:rPr>
              <a:t>purchase (short) the stock </a:t>
            </a:r>
            <a:r>
              <a:rPr lang="en-US" altLang="zh-TW" sz="2200" i="1" dirty="0" err="1">
                <a:solidFill>
                  <a:srgbClr val="FFFFFF"/>
                </a:solidFill>
                <a:ea typeface="新細明體" charset="-120"/>
              </a:rPr>
              <a:t>i</a:t>
            </a:r>
            <a:r>
              <a:rPr lang="en-US" altLang="zh-TW" sz="2200" dirty="0">
                <a:solidFill>
                  <a:srgbClr val="FFFFFF"/>
                </a:solidFill>
                <a:ea typeface="新細明體" charset="-120"/>
              </a:rPr>
              <a:t> </a:t>
            </a:r>
            <a:r>
              <a:rPr lang="en-US" altLang="zh-TW" sz="2200" dirty="0">
                <a:sym typeface="Symbol"/>
              </a:rPr>
              <a:t> </a:t>
            </a:r>
            <a:r>
              <a:rPr lang="en-US" altLang="zh-TW" sz="2200" i="1" dirty="0" err="1">
                <a:solidFill>
                  <a:srgbClr val="FFFFFF"/>
                </a:solidFill>
                <a:ea typeface="新細明體" charset="-120"/>
              </a:rPr>
              <a:t>w</a:t>
            </a:r>
            <a:r>
              <a:rPr lang="en-US" altLang="zh-TW" sz="2200" i="1" baseline="-25000" dirty="0" err="1">
                <a:solidFill>
                  <a:srgbClr val="FFFFFF"/>
                </a:solidFill>
                <a:ea typeface="新細明體" charset="-120"/>
              </a:rPr>
              <a:t>i</a:t>
            </a:r>
            <a:r>
              <a:rPr lang="en-US" altLang="zh-TW" sz="2200" i="1" baseline="-25000" dirty="0">
                <a:solidFill>
                  <a:srgbClr val="FFFFFF"/>
                </a:solidFill>
                <a:ea typeface="新細明體" charset="-120"/>
              </a:rPr>
              <a:t> </a:t>
            </a:r>
            <a:r>
              <a:rPr lang="el-GR" altLang="zh-TW" sz="2200" i="1" dirty="0">
                <a:solidFill>
                  <a:srgbClr val="FFFFFF"/>
                </a:solidFill>
                <a:ea typeface="新細明體" charset="-120"/>
              </a:rPr>
              <a:t>α</a:t>
            </a:r>
            <a:r>
              <a:rPr lang="en-US" altLang="zh-TW" sz="2200" i="1" baseline="-25000" dirty="0" err="1">
                <a:solidFill>
                  <a:srgbClr val="FFFFFF"/>
                </a:solidFill>
                <a:ea typeface="新細明體" charset="-120"/>
              </a:rPr>
              <a:t>i</a:t>
            </a:r>
            <a:r>
              <a:rPr lang="en-US" altLang="zh-TW" sz="2200" dirty="0">
                <a:sym typeface="Symbol"/>
              </a:rPr>
              <a:t> always has positive contribution to </a:t>
            </a:r>
            <a:r>
              <a:rPr lang="el-GR" altLang="zh-TW" sz="2200" i="1" dirty="0">
                <a:solidFill>
                  <a:srgbClr val="FFFFFF"/>
                </a:solidFill>
                <a:ea typeface="新細明體" charset="-120"/>
              </a:rPr>
              <a:t>α</a:t>
            </a:r>
            <a:r>
              <a:rPr lang="en-US" altLang="zh-TW" sz="2200" i="1" baseline="-25000" dirty="0">
                <a:solidFill>
                  <a:srgbClr val="FFFFFF"/>
                </a:solidFill>
                <a:ea typeface="新細明體" charset="-120"/>
              </a:rPr>
              <a:t>A</a:t>
            </a:r>
            <a:endParaRPr lang="en-US" altLang="zh-TW" sz="2200" i="1" dirty="0">
              <a:solidFill>
                <a:srgbClr val="FFFFFF"/>
              </a:solidFill>
              <a:ea typeface="新細明體" charset="-120"/>
            </a:endParaRPr>
          </a:p>
          <a:p>
            <a:pPr lvl="2" eaLnBrk="1" hangingPunct="1">
              <a:lnSpc>
                <a:spcPct val="95000"/>
              </a:lnSpc>
              <a:spcBef>
                <a:spcPts val="100"/>
              </a:spcBef>
              <a:defRPr/>
            </a:pPr>
            <a:r>
              <a:rPr lang="en-US" altLang="zh-TW" sz="2200" dirty="0">
                <a:solidFill>
                  <a:srgbClr val="FFFFFF"/>
                </a:solidFill>
                <a:ea typeface="新細明體" charset="-120"/>
              </a:rPr>
              <a:t>Smaller </a:t>
            </a:r>
            <a:r>
              <a:rPr lang="el-GR" altLang="zh-TW" sz="2200" i="1" dirty="0">
                <a:solidFill>
                  <a:srgbClr val="FFFFFF"/>
                </a:solidFill>
                <a:ea typeface="新細明體" charset="-120"/>
              </a:rPr>
              <a:t>σ</a:t>
            </a:r>
            <a:r>
              <a:rPr lang="en-US" altLang="zh-TW" sz="2200" baseline="30000" dirty="0">
                <a:solidFill>
                  <a:srgbClr val="FFFFFF"/>
                </a:solidFill>
                <a:ea typeface="新細明體" charset="-120"/>
              </a:rPr>
              <a:t>2</a:t>
            </a:r>
            <a:r>
              <a:rPr lang="en-US" altLang="zh-TW" sz="2200" dirty="0">
                <a:solidFill>
                  <a:srgbClr val="FFFFFF"/>
                </a:solidFill>
                <a:ea typeface="新細明體" charset="-120"/>
              </a:rPr>
              <a:t>(</a:t>
            </a:r>
            <a:r>
              <a:rPr lang="en-US" altLang="zh-TW" sz="2200" i="1" dirty="0" err="1">
                <a:solidFill>
                  <a:srgbClr val="FFFFFF"/>
                </a:solidFill>
                <a:ea typeface="新細明體" charset="-120"/>
              </a:rPr>
              <a:t>e</a:t>
            </a:r>
            <a:r>
              <a:rPr lang="en-US" altLang="zh-TW" sz="2200" i="1" baseline="-25000" dirty="0" err="1">
                <a:solidFill>
                  <a:srgbClr val="FFFFFF"/>
                </a:solidFill>
                <a:ea typeface="新細明體" charset="-120"/>
              </a:rPr>
              <a:t>i</a:t>
            </a:r>
            <a:r>
              <a:rPr lang="en-US" altLang="zh-TW" sz="2200" dirty="0">
                <a:solidFill>
                  <a:srgbClr val="FFFFFF"/>
                </a:solidFill>
                <a:ea typeface="新細明體" charset="-120"/>
              </a:rPr>
              <a:t>) </a:t>
            </a:r>
            <a:r>
              <a:rPr lang="en-US" altLang="zh-TW" sz="2200" dirty="0">
                <a:sym typeface="Symbol"/>
              </a:rPr>
              <a:t> H</a:t>
            </a:r>
            <a:r>
              <a:rPr lang="en-US" altLang="zh-TW" sz="2200" dirty="0">
                <a:solidFill>
                  <a:srgbClr val="FFFFFF"/>
                </a:solidFill>
                <a:ea typeface="新細明體" charset="-120"/>
              </a:rPr>
              <a:t>igher </a:t>
            </a:r>
            <a:r>
              <a:rPr lang="en-US" altLang="zh-TW" sz="2200" i="1" dirty="0">
                <a:solidFill>
                  <a:srgbClr val="FFFFFF"/>
                </a:solidFill>
                <a:ea typeface="新細明體" charset="-120"/>
              </a:rPr>
              <a:t>R</a:t>
            </a:r>
            <a:r>
              <a:rPr lang="en-US" altLang="zh-TW" sz="2200" baseline="30000" dirty="0">
                <a:solidFill>
                  <a:srgbClr val="FFFFFF"/>
                </a:solidFill>
                <a:ea typeface="新細明體" charset="-120"/>
              </a:rPr>
              <a:t>2</a:t>
            </a:r>
            <a:r>
              <a:rPr lang="en-US" altLang="zh-TW" sz="2200" dirty="0">
                <a:solidFill>
                  <a:srgbClr val="FFFFFF"/>
                </a:solidFill>
                <a:ea typeface="新細明體" charset="-120"/>
              </a:rPr>
              <a:t> based on the market model </a:t>
            </a:r>
            <a:r>
              <a:rPr lang="en-US" altLang="zh-TW" sz="2200" dirty="0">
                <a:sym typeface="Symbol"/>
              </a:rPr>
              <a:t> higher </a:t>
            </a:r>
            <a:r>
              <a:rPr lang="en-US" altLang="zh-TW" sz="2200" dirty="0">
                <a:solidFill>
                  <a:srgbClr val="FFFFFF"/>
                </a:solidFill>
                <a:ea typeface="新細明體" charset="-120"/>
              </a:rPr>
              <a:t>confidence level of the accuracy of </a:t>
            </a:r>
            <a:r>
              <a:rPr lang="el-GR" altLang="zh-TW" sz="2200" i="1" dirty="0">
                <a:solidFill>
                  <a:srgbClr val="FFFFFF"/>
                </a:solidFill>
                <a:ea typeface="新細明體" charset="-120"/>
              </a:rPr>
              <a:t>α</a:t>
            </a:r>
            <a:r>
              <a:rPr lang="en-US" altLang="zh-TW" sz="2200" i="1" baseline="-25000" dirty="0" err="1">
                <a:solidFill>
                  <a:srgbClr val="FFFFFF"/>
                </a:solidFill>
                <a:ea typeface="新細明體" charset="-120"/>
              </a:rPr>
              <a:t>i</a:t>
            </a:r>
            <a:r>
              <a:rPr lang="en-US" altLang="zh-TW" sz="2200" dirty="0">
                <a:solidFill>
                  <a:srgbClr val="FFFFFF"/>
                </a:solidFill>
                <a:effectLst/>
                <a:ea typeface="新細明體" charset="-120"/>
              </a:rPr>
              <a:t> </a:t>
            </a:r>
            <a:r>
              <a:rPr lang="en-US" altLang="zh-TW" sz="2200" dirty="0">
                <a:sym typeface="Symbol"/>
              </a:rPr>
              <a:t> higher weight </a:t>
            </a:r>
            <a:r>
              <a:rPr lang="en-US" altLang="zh-TW" sz="2200" i="1" dirty="0" err="1">
                <a:solidFill>
                  <a:srgbClr val="FFFFFF"/>
                </a:solidFill>
                <a:ea typeface="新細明體" charset="-120"/>
              </a:rPr>
              <a:t>w</a:t>
            </a:r>
            <a:r>
              <a:rPr lang="en-US" altLang="zh-TW" sz="2200" i="1" baseline="-25000" dirty="0" err="1">
                <a:solidFill>
                  <a:srgbClr val="FFFFFF"/>
                </a:solidFill>
                <a:ea typeface="新細明體" charset="-120"/>
              </a:rPr>
              <a:t>i</a:t>
            </a:r>
            <a:r>
              <a:rPr lang="en-US" altLang="zh-TW" sz="2200" dirty="0">
                <a:sym typeface="Symbol"/>
              </a:rPr>
              <a:t> on the stock </a:t>
            </a:r>
            <a:r>
              <a:rPr lang="en-US" altLang="zh-TW" sz="2200" i="1" dirty="0" err="1">
                <a:sym typeface="Symbol"/>
              </a:rPr>
              <a:t>i</a:t>
            </a:r>
            <a:endParaRPr lang="en-US" altLang="zh-TW" sz="2200" i="1" dirty="0">
              <a:ea typeface="新細明體" charset="-120"/>
            </a:endParaRPr>
          </a:p>
          <a:p>
            <a:pPr lvl="1" eaLnBrk="1" hangingPunct="1">
              <a:lnSpc>
                <a:spcPct val="95000"/>
              </a:lnSpc>
              <a:spcBef>
                <a:spcPts val="100"/>
              </a:spcBef>
              <a:defRPr/>
            </a:pPr>
            <a:endParaRPr lang="en-US" altLang="zh-TW" sz="2600" dirty="0">
              <a:ea typeface="新細明體" charset="-120"/>
            </a:endParaRPr>
          </a:p>
        </p:txBody>
      </p:sp>
      <p:graphicFrame>
        <p:nvGraphicFramePr>
          <p:cNvPr id="22530" name="Object 7"/>
          <p:cNvGraphicFramePr>
            <a:graphicFrameLocks noChangeAspect="1"/>
          </p:cNvGraphicFramePr>
          <p:nvPr>
            <p:extLst>
              <p:ext uri="{D42A27DB-BD31-4B8C-83A1-F6EECF244321}">
                <p14:modId xmlns:p14="http://schemas.microsoft.com/office/powerpoint/2010/main" val="3902001380"/>
              </p:ext>
            </p:extLst>
          </p:nvPr>
        </p:nvGraphicFramePr>
        <p:xfrm>
          <a:off x="1219200" y="3810000"/>
          <a:ext cx="6883400" cy="892175"/>
        </p:xfrm>
        <a:graphic>
          <a:graphicData uri="http://schemas.openxmlformats.org/presentationml/2006/ole">
            <mc:AlternateContent xmlns:mc="http://schemas.openxmlformats.org/markup-compatibility/2006">
              <mc:Choice xmlns:v="urn:schemas-microsoft-com:vml" Requires="v">
                <p:oleObj spid="_x0000_s22988" name="Equation" r:id="rId4" imgW="4305240" imgH="558720" progId="Equation.DSMT4">
                  <p:embed/>
                </p:oleObj>
              </mc:Choice>
              <mc:Fallback>
                <p:oleObj name="Equation" r:id="rId4" imgW="4305240" imgH="558720" progId="Equation.DSMT4">
                  <p:embed/>
                  <p:pic>
                    <p:nvPicPr>
                      <p:cNvPr id="0" name="Object 7"/>
                      <p:cNvPicPr>
                        <a:picLocks noChangeAspect="1" noChangeArrowheads="1"/>
                      </p:cNvPicPr>
                      <p:nvPr/>
                    </p:nvPicPr>
                    <p:blipFill>
                      <a:blip r:embed="rId5"/>
                      <a:srcRect/>
                      <a:stretch>
                        <a:fillRect/>
                      </a:stretch>
                    </p:blipFill>
                    <p:spPr bwMode="auto">
                      <a:xfrm>
                        <a:off x="1219200" y="3810000"/>
                        <a:ext cx="6883400" cy="89217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a:ea typeface="新細明體" charset="-120"/>
              </a:rPr>
              <a:t>The Treynor-Black (1973) Model</a:t>
            </a:r>
          </a:p>
        </p:txBody>
      </p:sp>
      <p:sp>
        <p:nvSpPr>
          <p:cNvPr id="40963" name="Rectangle 3"/>
          <p:cNvSpPr>
            <a:spLocks noGrp="1" noChangeArrowheads="1"/>
          </p:cNvSpPr>
          <p:nvPr>
            <p:ph type="body" idx="1"/>
          </p:nvPr>
        </p:nvSpPr>
        <p:spPr>
          <a:xfrm>
            <a:off x="228600" y="914400"/>
            <a:ext cx="8763000" cy="5715000"/>
          </a:xfrm>
        </p:spPr>
        <p:txBody>
          <a:bodyPr lIns="90488" tIns="44450" rIns="90488" bIns="44450"/>
          <a:lstStyle/>
          <a:p>
            <a:pPr lvl="1" eaLnBrk="1" hangingPunct="1">
              <a:lnSpc>
                <a:spcPct val="96000"/>
              </a:lnSpc>
              <a:spcBef>
                <a:spcPts val="300"/>
              </a:spcBef>
              <a:defRPr/>
            </a:pPr>
            <a:r>
              <a:rPr lang="en-US" altLang="zh-TW" sz="2600" dirty="0">
                <a:ea typeface="新細明體" charset="-120"/>
              </a:rPr>
              <a:t>Second, construct the investment opportunity set using the portfolios </a:t>
            </a:r>
            <a:r>
              <a:rPr lang="en-US" altLang="zh-TW" sz="2600" i="1" dirty="0">
                <a:ea typeface="新細明體" charset="-120"/>
              </a:rPr>
              <a:t>M</a:t>
            </a:r>
            <a:r>
              <a:rPr lang="en-US" altLang="zh-TW" sz="2600" dirty="0">
                <a:ea typeface="新細明體" charset="-120"/>
              </a:rPr>
              <a:t> and </a:t>
            </a:r>
            <a:r>
              <a:rPr lang="en-US" altLang="zh-TW" sz="2600" i="1" dirty="0">
                <a:ea typeface="新細明體" charset="-120"/>
              </a:rPr>
              <a:t>A</a:t>
            </a:r>
            <a:r>
              <a:rPr lang="en-US" altLang="zh-TW" sz="2600" dirty="0">
                <a:ea typeface="新細明體" charset="-120"/>
              </a:rPr>
              <a:t>, and find the optimal tangent portfolio </a:t>
            </a:r>
            <a:r>
              <a:rPr lang="en-US" altLang="zh-TW" sz="2600" i="1" dirty="0">
                <a:ea typeface="新細明體" charset="-120"/>
              </a:rPr>
              <a:t>O</a:t>
            </a:r>
            <a:r>
              <a:rPr lang="en-US" altLang="zh-TW" sz="2600" dirty="0">
                <a:ea typeface="新細明體" charset="-120"/>
              </a:rPr>
              <a:t> given the risk-free rate </a:t>
            </a:r>
            <a:r>
              <a:rPr lang="en-US" altLang="zh-TW" sz="2600" i="1" dirty="0" err="1">
                <a:ea typeface="新細明體" charset="-120"/>
              </a:rPr>
              <a:t>r</a:t>
            </a:r>
            <a:r>
              <a:rPr lang="en-US" altLang="zh-TW" sz="2600" i="1" baseline="-25000" dirty="0" err="1">
                <a:ea typeface="新細明體" charset="-120"/>
              </a:rPr>
              <a:t>f</a:t>
            </a:r>
            <a:endParaRPr lang="en-US" altLang="zh-TW" sz="2600" i="1" baseline="-25000" dirty="0">
              <a:ea typeface="新細明體" charset="-120"/>
            </a:endParaRPr>
          </a:p>
          <a:p>
            <a:pPr lvl="1" eaLnBrk="1" hangingPunct="1">
              <a:lnSpc>
                <a:spcPct val="96000"/>
              </a:lnSpc>
              <a:spcBef>
                <a:spcPts val="300"/>
              </a:spcBef>
              <a:defRPr/>
            </a:pPr>
            <a:endParaRPr lang="en-US" altLang="zh-TW" sz="2600" dirty="0">
              <a:ea typeface="新細明體" charset="-120"/>
            </a:endParaRPr>
          </a:p>
          <a:p>
            <a:pPr lvl="1" eaLnBrk="1" hangingPunct="1">
              <a:lnSpc>
                <a:spcPct val="96000"/>
              </a:lnSpc>
              <a:spcBef>
                <a:spcPts val="300"/>
              </a:spcBef>
              <a:defRPr/>
            </a:pPr>
            <a:endParaRPr lang="en-US" altLang="zh-TW" sz="2600" dirty="0">
              <a:ea typeface="新細明體" charset="-120"/>
            </a:endParaRPr>
          </a:p>
          <a:p>
            <a:pPr lvl="1" eaLnBrk="1" hangingPunct="1">
              <a:lnSpc>
                <a:spcPct val="96000"/>
              </a:lnSpc>
              <a:spcBef>
                <a:spcPts val="300"/>
              </a:spcBef>
              <a:defRPr/>
            </a:pPr>
            <a:endParaRPr lang="en-US" altLang="zh-TW" sz="2600" dirty="0">
              <a:ea typeface="新細明體" charset="-120"/>
            </a:endParaRPr>
          </a:p>
          <a:p>
            <a:pPr lvl="1" eaLnBrk="1" hangingPunct="1">
              <a:lnSpc>
                <a:spcPct val="96000"/>
              </a:lnSpc>
              <a:spcBef>
                <a:spcPts val="300"/>
              </a:spcBef>
              <a:defRPr/>
            </a:pPr>
            <a:endParaRPr lang="en-US" altLang="zh-TW" sz="2600" dirty="0">
              <a:ea typeface="新細明體" charset="-120"/>
            </a:endParaRPr>
          </a:p>
          <a:p>
            <a:pPr lvl="1" eaLnBrk="1" hangingPunct="1">
              <a:lnSpc>
                <a:spcPct val="96000"/>
              </a:lnSpc>
              <a:spcBef>
                <a:spcPts val="300"/>
              </a:spcBef>
              <a:defRPr/>
            </a:pPr>
            <a:endParaRPr lang="en-US" altLang="zh-TW" sz="2600" dirty="0">
              <a:ea typeface="新細明體" charset="-120"/>
            </a:endParaRPr>
          </a:p>
          <a:p>
            <a:pPr lvl="1" eaLnBrk="1" hangingPunct="1">
              <a:lnSpc>
                <a:spcPct val="96000"/>
              </a:lnSpc>
              <a:spcBef>
                <a:spcPts val="300"/>
              </a:spcBef>
              <a:defRPr/>
            </a:pPr>
            <a:endParaRPr lang="en-US" altLang="zh-TW" sz="2600" dirty="0">
              <a:ea typeface="新細明體" charset="-120"/>
            </a:endParaRPr>
          </a:p>
          <a:p>
            <a:pPr lvl="1" eaLnBrk="1" hangingPunct="1">
              <a:lnSpc>
                <a:spcPct val="96000"/>
              </a:lnSpc>
              <a:spcBef>
                <a:spcPts val="300"/>
              </a:spcBef>
              <a:defRPr/>
            </a:pPr>
            <a:endParaRPr lang="en-US" altLang="zh-TW" sz="2600" dirty="0">
              <a:ea typeface="新細明體" charset="-120"/>
            </a:endParaRPr>
          </a:p>
          <a:p>
            <a:pPr lvl="1" eaLnBrk="1" hangingPunct="1">
              <a:lnSpc>
                <a:spcPct val="96000"/>
              </a:lnSpc>
              <a:spcBef>
                <a:spcPts val="300"/>
              </a:spcBef>
              <a:defRPr/>
            </a:pPr>
            <a:endParaRPr lang="en-US" altLang="zh-TW" sz="2600" dirty="0">
              <a:ea typeface="新細明體" charset="-120"/>
            </a:endParaRPr>
          </a:p>
          <a:p>
            <a:pPr lvl="1" eaLnBrk="1" hangingPunct="1">
              <a:lnSpc>
                <a:spcPct val="96000"/>
              </a:lnSpc>
              <a:spcBef>
                <a:spcPts val="300"/>
              </a:spcBef>
              <a:defRPr/>
            </a:pPr>
            <a:endParaRPr lang="en-US" altLang="zh-TW" sz="2600" dirty="0">
              <a:ea typeface="新細明體" charset="-120"/>
            </a:endParaRPr>
          </a:p>
          <a:p>
            <a:pPr lvl="1" eaLnBrk="1" hangingPunct="1">
              <a:lnSpc>
                <a:spcPct val="96000"/>
              </a:lnSpc>
              <a:spcBef>
                <a:spcPts val="300"/>
              </a:spcBef>
              <a:defRPr/>
            </a:pPr>
            <a:r>
              <a:rPr lang="en-US" altLang="zh-TW" sz="2600" dirty="0">
                <a:ea typeface="新細明體" charset="-120"/>
              </a:rPr>
              <a:t>The improvement of the Sharpe ratio</a:t>
            </a:r>
            <a:endParaRPr lang="en-US" altLang="zh-TW" sz="2600" i="1" baseline="-25000" dirty="0">
              <a:ea typeface="新細明體" charset="-120"/>
            </a:endParaRPr>
          </a:p>
          <a:p>
            <a:pPr lvl="1" eaLnBrk="1" hangingPunct="1">
              <a:lnSpc>
                <a:spcPct val="96000"/>
              </a:lnSpc>
              <a:spcBef>
                <a:spcPts val="300"/>
              </a:spcBef>
              <a:defRPr/>
            </a:pPr>
            <a:endParaRPr lang="en-US" altLang="zh-TW" sz="2600" dirty="0">
              <a:ea typeface="新細明體" charset="-120"/>
            </a:endParaRPr>
          </a:p>
        </p:txBody>
      </p:sp>
      <p:grpSp>
        <p:nvGrpSpPr>
          <p:cNvPr id="23558" name="群組 10"/>
          <p:cNvGrpSpPr>
            <a:grpSpLocks/>
          </p:cNvGrpSpPr>
          <p:nvPr/>
        </p:nvGrpSpPr>
        <p:grpSpPr bwMode="auto">
          <a:xfrm>
            <a:off x="963613" y="2179638"/>
            <a:ext cx="7158037" cy="3687762"/>
            <a:chOff x="963613" y="2205771"/>
            <a:chExt cx="7158037" cy="3687762"/>
          </a:xfrm>
        </p:grpSpPr>
        <p:graphicFrame>
          <p:nvGraphicFramePr>
            <p:cNvPr id="23555" name="Object 7"/>
            <p:cNvGraphicFramePr>
              <a:graphicFrameLocks noChangeAspect="1"/>
            </p:cNvGraphicFramePr>
            <p:nvPr>
              <p:extLst>
                <p:ext uri="{D42A27DB-BD31-4B8C-83A1-F6EECF244321}">
                  <p14:modId xmlns:p14="http://schemas.microsoft.com/office/powerpoint/2010/main" val="2486664442"/>
                </p:ext>
              </p:extLst>
            </p:nvPr>
          </p:nvGraphicFramePr>
          <p:xfrm>
            <a:off x="963613" y="2205771"/>
            <a:ext cx="7158037" cy="3687762"/>
          </p:xfrm>
          <a:graphic>
            <a:graphicData uri="http://schemas.openxmlformats.org/presentationml/2006/ole">
              <mc:AlternateContent xmlns:mc="http://schemas.openxmlformats.org/markup-compatibility/2006">
                <mc:Choice xmlns:v="urn:schemas-microsoft-com:vml" Requires="v">
                  <p:oleObj spid="_x0000_s24420" name="Equation" r:id="rId4" imgW="4559040" imgH="2349360" progId="Equation.DSMT4">
                    <p:embed/>
                  </p:oleObj>
                </mc:Choice>
                <mc:Fallback>
                  <p:oleObj name="Equation" r:id="rId4" imgW="4559040" imgH="2349360" progId="Equation.DSMT4">
                    <p:embed/>
                    <p:pic>
                      <p:nvPicPr>
                        <p:cNvPr id="0" name="Object 7"/>
                        <p:cNvPicPr>
                          <a:picLocks noChangeAspect="1" noChangeArrowheads="1"/>
                        </p:cNvPicPr>
                        <p:nvPr/>
                      </p:nvPicPr>
                      <p:blipFill>
                        <a:blip r:embed="rId5"/>
                        <a:srcRect/>
                        <a:stretch>
                          <a:fillRect/>
                        </a:stretch>
                      </p:blipFill>
                      <p:spPr bwMode="auto">
                        <a:xfrm>
                          <a:off x="963613" y="2205771"/>
                          <a:ext cx="7158037" cy="3687762"/>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5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195638"/>
              <a:ext cx="2583085" cy="214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3554" name="Object 8"/>
          <p:cNvGraphicFramePr>
            <a:graphicFrameLocks noChangeAspect="1"/>
          </p:cNvGraphicFramePr>
          <p:nvPr/>
        </p:nvGraphicFramePr>
        <p:xfrm>
          <a:off x="1658938" y="6335713"/>
          <a:ext cx="5624512" cy="446087"/>
        </p:xfrm>
        <a:graphic>
          <a:graphicData uri="http://schemas.openxmlformats.org/presentationml/2006/ole">
            <mc:AlternateContent xmlns:mc="http://schemas.openxmlformats.org/markup-compatibility/2006">
              <mc:Choice xmlns:v="urn:schemas-microsoft-com:vml" Requires="v">
                <p:oleObj spid="_x0000_s24421" name="Equation" r:id="rId7" imgW="3517560" imgH="279360" progId="Equation.DSMT4">
                  <p:embed/>
                </p:oleObj>
              </mc:Choice>
              <mc:Fallback>
                <p:oleObj name="Equation" r:id="rId7" imgW="3517560" imgH="27936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8938" y="6335713"/>
                        <a:ext cx="5624512" cy="446087"/>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a:ea typeface="新細明體" charset="-120"/>
              </a:rPr>
              <a:t>The Treynor-Black (1973) Model</a:t>
            </a:r>
          </a:p>
        </p:txBody>
      </p:sp>
      <p:grpSp>
        <p:nvGrpSpPr>
          <p:cNvPr id="2" name="群組 1"/>
          <p:cNvGrpSpPr>
            <a:grpSpLocks noChangeAspect="1"/>
          </p:cNvGrpSpPr>
          <p:nvPr/>
        </p:nvGrpSpPr>
        <p:grpSpPr>
          <a:xfrm>
            <a:off x="1752600" y="762000"/>
            <a:ext cx="6652260" cy="5314950"/>
            <a:chOff x="1600200" y="863600"/>
            <a:chExt cx="7391400" cy="5905500"/>
          </a:xfrm>
        </p:grpSpPr>
        <p:pic>
          <p:nvPicPr>
            <p:cNvPr id="24585" name="圖片 5" descr="bod8240x_t06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863600"/>
              <a:ext cx="4646613"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橢圓 6"/>
            <p:cNvSpPr>
              <a:spLocks noChangeArrowheads="1"/>
            </p:cNvSpPr>
            <p:nvPr/>
          </p:nvSpPr>
          <p:spPr bwMode="auto">
            <a:xfrm>
              <a:off x="4495800" y="5994400"/>
              <a:ext cx="457200" cy="152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24587" name="直線單箭頭接點 8"/>
            <p:cNvCxnSpPr>
              <a:cxnSpLocks noChangeShapeType="1"/>
              <a:endCxn id="24586" idx="6"/>
            </p:cNvCxnSpPr>
            <p:nvPr/>
          </p:nvCxnSpPr>
          <p:spPr bwMode="auto">
            <a:xfrm rot="10800000" flipV="1">
              <a:off x="4953000" y="5562600"/>
              <a:ext cx="1600200" cy="5080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24578" name="Object 7"/>
            <p:cNvGraphicFramePr>
              <a:graphicFrameLocks noChangeAspect="1"/>
            </p:cNvGraphicFramePr>
            <p:nvPr>
              <p:extLst>
                <p:ext uri="{D42A27DB-BD31-4B8C-83A1-F6EECF244321}">
                  <p14:modId xmlns:p14="http://schemas.microsoft.com/office/powerpoint/2010/main" val="3840740717"/>
                </p:ext>
              </p:extLst>
            </p:nvPr>
          </p:nvGraphicFramePr>
          <p:xfrm>
            <a:off x="6500813" y="5181600"/>
            <a:ext cx="2490787" cy="771525"/>
          </p:xfrm>
          <a:graphic>
            <a:graphicData uri="http://schemas.openxmlformats.org/presentationml/2006/ole">
              <mc:AlternateContent xmlns:mc="http://schemas.openxmlformats.org/markup-compatibility/2006">
                <mc:Choice xmlns:v="urn:schemas-microsoft-com:vml" Requires="v">
                  <p:oleObj spid="_x0000_s34337" name="Equation" r:id="rId5" imgW="1562040" imgH="482400" progId="Equation.DSMT4">
                    <p:embed/>
                  </p:oleObj>
                </mc:Choice>
                <mc:Fallback>
                  <p:oleObj name="Equation" r:id="rId5" imgW="1562040" imgH="4824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0813" y="5181600"/>
                          <a:ext cx="2490787" cy="77152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79" name="Object 4"/>
            <p:cNvGraphicFramePr>
              <a:graphicFrameLocks noChangeAspect="1"/>
            </p:cNvGraphicFramePr>
            <p:nvPr>
              <p:extLst>
                <p:ext uri="{D42A27DB-BD31-4B8C-83A1-F6EECF244321}">
                  <p14:modId xmlns:p14="http://schemas.microsoft.com/office/powerpoint/2010/main" val="3552556444"/>
                </p:ext>
              </p:extLst>
            </p:nvPr>
          </p:nvGraphicFramePr>
          <p:xfrm>
            <a:off x="6400800" y="1905000"/>
            <a:ext cx="1928813" cy="727075"/>
          </p:xfrm>
          <a:graphic>
            <a:graphicData uri="http://schemas.openxmlformats.org/presentationml/2006/ole">
              <mc:AlternateContent xmlns:mc="http://schemas.openxmlformats.org/markup-compatibility/2006">
                <mc:Choice xmlns:v="urn:schemas-microsoft-com:vml" Requires="v">
                  <p:oleObj spid="_x0000_s34338" name="Equation" r:id="rId7" imgW="1206360" imgH="457200" progId="Equation.DSMT4">
                    <p:embed/>
                  </p:oleObj>
                </mc:Choice>
                <mc:Fallback>
                  <p:oleObj name="Equation" r:id="rId7" imgW="1206360" imgH="457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1905000"/>
                          <a:ext cx="1928813" cy="72707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8" name="橢圓 13"/>
            <p:cNvSpPr>
              <a:spLocks noChangeArrowheads="1"/>
            </p:cNvSpPr>
            <p:nvPr/>
          </p:nvSpPr>
          <p:spPr bwMode="auto">
            <a:xfrm>
              <a:off x="4494213" y="4343400"/>
              <a:ext cx="1066800" cy="152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24589" name="直線單箭頭接點 14"/>
            <p:cNvCxnSpPr>
              <a:cxnSpLocks noChangeShapeType="1"/>
              <a:endCxn id="24588" idx="0"/>
            </p:cNvCxnSpPr>
            <p:nvPr/>
          </p:nvCxnSpPr>
          <p:spPr bwMode="auto">
            <a:xfrm rot="5400000">
              <a:off x="4609307" y="2628106"/>
              <a:ext cx="2133600" cy="129698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4590" name="橢圓 26"/>
            <p:cNvSpPr>
              <a:spLocks noChangeArrowheads="1"/>
            </p:cNvSpPr>
            <p:nvPr/>
          </p:nvSpPr>
          <p:spPr bwMode="auto">
            <a:xfrm>
              <a:off x="5715000" y="4535488"/>
              <a:ext cx="381000" cy="152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4591" name="橢圓 27"/>
            <p:cNvSpPr>
              <a:spLocks noChangeArrowheads="1"/>
            </p:cNvSpPr>
            <p:nvPr/>
          </p:nvSpPr>
          <p:spPr bwMode="auto">
            <a:xfrm>
              <a:off x="5715000" y="4697413"/>
              <a:ext cx="381000" cy="152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4592" name="橢圓 28"/>
            <p:cNvSpPr>
              <a:spLocks noChangeArrowheads="1"/>
            </p:cNvSpPr>
            <p:nvPr/>
          </p:nvSpPr>
          <p:spPr bwMode="auto">
            <a:xfrm>
              <a:off x="5715000" y="4876800"/>
              <a:ext cx="381000" cy="152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24593" name="直線單箭頭接點 29"/>
            <p:cNvCxnSpPr>
              <a:cxnSpLocks noChangeShapeType="1"/>
              <a:endCxn id="24590" idx="6"/>
            </p:cNvCxnSpPr>
            <p:nvPr/>
          </p:nvCxnSpPr>
          <p:spPr bwMode="auto">
            <a:xfrm rot="5400000">
              <a:off x="5809456" y="3944144"/>
              <a:ext cx="954088" cy="3810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24580" name="Object 5"/>
            <p:cNvGraphicFramePr>
              <a:graphicFrameLocks noChangeAspect="1"/>
            </p:cNvGraphicFramePr>
            <p:nvPr>
              <p:extLst>
                <p:ext uri="{D42A27DB-BD31-4B8C-83A1-F6EECF244321}">
                  <p14:modId xmlns:p14="http://schemas.microsoft.com/office/powerpoint/2010/main" val="4232523682"/>
                </p:ext>
              </p:extLst>
            </p:nvPr>
          </p:nvGraphicFramePr>
          <p:xfrm>
            <a:off x="6477000" y="3429000"/>
            <a:ext cx="323850" cy="366713"/>
          </p:xfrm>
          <a:graphic>
            <a:graphicData uri="http://schemas.openxmlformats.org/presentationml/2006/ole">
              <mc:AlternateContent xmlns:mc="http://schemas.openxmlformats.org/markup-compatibility/2006">
                <mc:Choice xmlns:v="urn:schemas-microsoft-com:vml" Requires="v">
                  <p:oleObj spid="_x0000_s34339" name="Equation" r:id="rId9" imgW="203040" imgH="228600" progId="Equation.DSMT4">
                    <p:embed/>
                  </p:oleObj>
                </mc:Choice>
                <mc:Fallback>
                  <p:oleObj name="Equation" r:id="rId9" imgW="203040" imgH="2286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3429000"/>
                          <a:ext cx="323850" cy="366713"/>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4594" name="直線單箭頭接點 34"/>
            <p:cNvCxnSpPr>
              <a:cxnSpLocks noChangeShapeType="1"/>
              <a:endCxn id="24591" idx="6"/>
            </p:cNvCxnSpPr>
            <p:nvPr/>
          </p:nvCxnSpPr>
          <p:spPr bwMode="auto">
            <a:xfrm rot="5400000">
              <a:off x="6033293" y="4329907"/>
              <a:ext cx="506413" cy="3810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24581" name="Object 6"/>
            <p:cNvGraphicFramePr>
              <a:graphicFrameLocks noChangeAspect="1"/>
            </p:cNvGraphicFramePr>
            <p:nvPr>
              <p:extLst>
                <p:ext uri="{D42A27DB-BD31-4B8C-83A1-F6EECF244321}">
                  <p14:modId xmlns:p14="http://schemas.microsoft.com/office/powerpoint/2010/main" val="1643915138"/>
                </p:ext>
              </p:extLst>
            </p:nvPr>
          </p:nvGraphicFramePr>
          <p:xfrm>
            <a:off x="6477000" y="4038600"/>
            <a:ext cx="323850" cy="365125"/>
          </p:xfrm>
          <a:graphic>
            <a:graphicData uri="http://schemas.openxmlformats.org/presentationml/2006/ole">
              <mc:AlternateContent xmlns:mc="http://schemas.openxmlformats.org/markup-compatibility/2006">
                <mc:Choice xmlns:v="urn:schemas-microsoft-com:vml" Requires="v">
                  <p:oleObj spid="_x0000_s34340" name="Equation" r:id="rId11" imgW="203040" imgH="228600" progId="Equation.DSMT4">
                    <p:embed/>
                  </p:oleObj>
                </mc:Choice>
                <mc:Fallback>
                  <p:oleObj name="Equation" r:id="rId11" imgW="203040" imgH="22860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4038600"/>
                          <a:ext cx="323850" cy="36512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4595" name="直線單箭頭接點 40"/>
            <p:cNvCxnSpPr>
              <a:cxnSpLocks noChangeShapeType="1"/>
              <a:endCxn id="24592" idx="6"/>
            </p:cNvCxnSpPr>
            <p:nvPr/>
          </p:nvCxnSpPr>
          <p:spPr bwMode="auto">
            <a:xfrm rot="10800000" flipV="1">
              <a:off x="6096000" y="4800600"/>
              <a:ext cx="381000" cy="1524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24582" name="Object 6"/>
            <p:cNvGraphicFramePr>
              <a:graphicFrameLocks noChangeAspect="1"/>
            </p:cNvGraphicFramePr>
            <p:nvPr>
              <p:extLst>
                <p:ext uri="{D42A27DB-BD31-4B8C-83A1-F6EECF244321}">
                  <p14:modId xmlns:p14="http://schemas.microsoft.com/office/powerpoint/2010/main" val="790081749"/>
                </p:ext>
              </p:extLst>
            </p:nvPr>
          </p:nvGraphicFramePr>
          <p:xfrm>
            <a:off x="6477000" y="4572000"/>
            <a:ext cx="728663" cy="385763"/>
          </p:xfrm>
          <a:graphic>
            <a:graphicData uri="http://schemas.openxmlformats.org/presentationml/2006/ole">
              <mc:AlternateContent xmlns:mc="http://schemas.openxmlformats.org/markup-compatibility/2006">
                <mc:Choice xmlns:v="urn:schemas-microsoft-com:vml" Requires="v">
                  <p:oleObj spid="_x0000_s34341" name="Equation" r:id="rId13" imgW="457200" imgH="241200" progId="Equation.DSMT4">
                    <p:embed/>
                  </p:oleObj>
                </mc:Choice>
                <mc:Fallback>
                  <p:oleObj name="Equation" r:id="rId13" imgW="457200" imgH="2412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4572000"/>
                          <a:ext cx="728663" cy="385763"/>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6" name="橢圓 44"/>
            <p:cNvSpPr>
              <a:spLocks noChangeArrowheads="1"/>
            </p:cNvSpPr>
            <p:nvPr/>
          </p:nvSpPr>
          <p:spPr bwMode="auto">
            <a:xfrm>
              <a:off x="3657600" y="6137275"/>
              <a:ext cx="1371600" cy="152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24597" name="直線單箭頭接點 46"/>
            <p:cNvCxnSpPr>
              <a:cxnSpLocks noChangeShapeType="1"/>
              <a:endCxn id="24596" idx="6"/>
            </p:cNvCxnSpPr>
            <p:nvPr/>
          </p:nvCxnSpPr>
          <p:spPr bwMode="auto">
            <a:xfrm rot="10800000">
              <a:off x="5029200" y="6213475"/>
              <a:ext cx="1524000" cy="187325"/>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24583" name="Object 8"/>
            <p:cNvGraphicFramePr>
              <a:graphicFrameLocks noChangeAspect="1"/>
            </p:cNvGraphicFramePr>
            <p:nvPr>
              <p:extLst>
                <p:ext uri="{D42A27DB-BD31-4B8C-83A1-F6EECF244321}">
                  <p14:modId xmlns:p14="http://schemas.microsoft.com/office/powerpoint/2010/main" val="622347427"/>
                </p:ext>
              </p:extLst>
            </p:nvPr>
          </p:nvGraphicFramePr>
          <p:xfrm>
            <a:off x="6553200" y="6248400"/>
            <a:ext cx="1133475" cy="385763"/>
          </p:xfrm>
          <a:graphic>
            <a:graphicData uri="http://schemas.openxmlformats.org/presentationml/2006/ole">
              <mc:AlternateContent xmlns:mc="http://schemas.openxmlformats.org/markup-compatibility/2006">
                <mc:Choice xmlns:v="urn:schemas-microsoft-com:vml" Requires="v">
                  <p:oleObj spid="_x0000_s34342" name="Equation" r:id="rId15" imgW="711000" imgH="241200" progId="Equation.DSMT4">
                    <p:embed/>
                  </p:oleObj>
                </mc:Choice>
                <mc:Fallback>
                  <p:oleObj name="Equation" r:id="rId15" imgW="711000" imgH="241200"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3200" y="6248400"/>
                          <a:ext cx="1133475" cy="385763"/>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4598" name="直線接點 54"/>
            <p:cNvCxnSpPr>
              <a:cxnSpLocks noChangeShapeType="1"/>
            </p:cNvCxnSpPr>
            <p:nvPr/>
          </p:nvCxnSpPr>
          <p:spPr bwMode="auto">
            <a:xfrm>
              <a:off x="3949700" y="1998663"/>
              <a:ext cx="179388"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4599" name="直線接點 55"/>
            <p:cNvCxnSpPr>
              <a:cxnSpLocks noChangeShapeType="1"/>
            </p:cNvCxnSpPr>
            <p:nvPr/>
          </p:nvCxnSpPr>
          <p:spPr bwMode="auto">
            <a:xfrm>
              <a:off x="3949700" y="3203575"/>
              <a:ext cx="179388"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4600" name="直線接點 56"/>
            <p:cNvCxnSpPr>
              <a:cxnSpLocks noChangeShapeType="1"/>
            </p:cNvCxnSpPr>
            <p:nvPr/>
          </p:nvCxnSpPr>
          <p:spPr bwMode="auto">
            <a:xfrm>
              <a:off x="3949700" y="5670550"/>
              <a:ext cx="179388"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26" name="文字方塊 25"/>
          <p:cNvSpPr txBox="1">
            <a:spLocks noChangeArrowheads="1"/>
          </p:cNvSpPr>
          <p:nvPr/>
        </p:nvSpPr>
        <p:spPr bwMode="auto">
          <a:xfrm>
            <a:off x="579120" y="6172200"/>
            <a:ext cx="8382000" cy="618631"/>
          </a:xfrm>
          <a:prstGeom prst="rect">
            <a:avLst/>
          </a:prstGeom>
          <a:noFill/>
          <a:ln w="9525">
            <a:noFill/>
            <a:miter lim="800000"/>
            <a:headEnd/>
            <a:tailEnd/>
          </a:ln>
        </p:spPr>
        <p:txBody>
          <a:bodyPr>
            <a:spAutoFit/>
          </a:bodyPr>
          <a:lstStyle/>
          <a:p>
            <a:pPr marL="266700" indent="-266700">
              <a:lnSpc>
                <a:spcPct val="95000"/>
              </a:lnSpc>
              <a:defRPr/>
            </a:pPr>
            <a:r>
              <a:rPr lang="en-US" altLang="zh-TW" sz="1800" dirty="0">
                <a:latin typeface="+mn-lt"/>
                <a:ea typeface="新細明體" charset="-120"/>
              </a:rPr>
              <a:t>※ Note that the performance of the </a:t>
            </a:r>
            <a:r>
              <a:rPr lang="en-US" altLang="zh-TW" sz="1800" dirty="0" err="1">
                <a:latin typeface="+mn-lt"/>
                <a:ea typeface="新細明體" charset="-120"/>
              </a:rPr>
              <a:t>Treynor</a:t>
            </a:r>
            <a:r>
              <a:rPr lang="en-US" altLang="zh-TW" sz="1800" dirty="0">
                <a:latin typeface="+mn-lt"/>
                <a:ea typeface="新細明體" charset="-120"/>
              </a:rPr>
              <a:t>-Black model critically depends on the accuracy of the prediction of </a:t>
            </a:r>
            <a:r>
              <a:rPr lang="el-GR" altLang="zh-TW" sz="1800" i="1" kern="0" dirty="0">
                <a:solidFill>
                  <a:srgbClr val="FFFFFF"/>
                </a:solidFill>
                <a:effectLst>
                  <a:outerShdw blurRad="38100" dist="38100" dir="2700000" algn="tl">
                    <a:srgbClr val="000000"/>
                  </a:outerShdw>
                </a:effectLst>
                <a:latin typeface="Arial"/>
                <a:ea typeface="新細明體" charset="-120"/>
              </a:rPr>
              <a:t>α</a:t>
            </a:r>
            <a:r>
              <a:rPr lang="en-US" altLang="zh-TW" sz="1800" i="1" kern="0" baseline="-25000" dirty="0">
                <a:solidFill>
                  <a:srgbClr val="FFFFFF"/>
                </a:solidFill>
                <a:effectLst>
                  <a:outerShdw blurRad="38100" dist="38100" dir="2700000" algn="tl">
                    <a:srgbClr val="000000"/>
                  </a:outerShdw>
                </a:effectLst>
                <a:latin typeface="Arial"/>
                <a:ea typeface="新細明體" charset="-120"/>
              </a:rPr>
              <a:t>i</a:t>
            </a:r>
            <a:r>
              <a:rPr lang="en-US" altLang="zh-TW" sz="1800" dirty="0">
                <a:latin typeface="+mn-lt"/>
                <a:ea typeface="新細明體" charset="-120"/>
              </a:rPr>
              <a:t>‘s and </a:t>
            </a:r>
            <a:r>
              <a:rPr lang="el-GR" altLang="zh-TW" sz="1800" i="1" kern="0" dirty="0">
                <a:solidFill>
                  <a:srgbClr val="FFFFFF"/>
                </a:solidFill>
                <a:effectLst>
                  <a:outerShdw blurRad="38100" dist="38100" dir="2700000" algn="tl">
                    <a:srgbClr val="000000"/>
                  </a:outerShdw>
                </a:effectLst>
                <a:latin typeface="Arial"/>
                <a:ea typeface="新細明體" charset="-120"/>
              </a:rPr>
              <a:t>β</a:t>
            </a:r>
            <a:r>
              <a:rPr lang="en-US" altLang="zh-TW" sz="1800" i="1" kern="0" baseline="-25000" dirty="0">
                <a:solidFill>
                  <a:srgbClr val="FFFFFF"/>
                </a:solidFill>
                <a:effectLst>
                  <a:outerShdw blurRad="38100" dist="38100" dir="2700000" algn="tl">
                    <a:srgbClr val="000000"/>
                  </a:outerShdw>
                </a:effectLst>
                <a:latin typeface="Arial"/>
                <a:ea typeface="新細明體" charset="-120"/>
              </a:rPr>
              <a:t>i</a:t>
            </a:r>
            <a:r>
              <a:rPr lang="en-US" altLang="zh-TW" sz="1800" dirty="0">
                <a:solidFill>
                  <a:srgbClr val="FFFFFF"/>
                </a:solidFill>
                <a:latin typeface="Arial"/>
                <a:ea typeface="新細明體" charset="-120"/>
              </a:rPr>
              <a:t>‘s </a:t>
            </a:r>
            <a:r>
              <a:rPr lang="en-US" altLang="zh-TW" sz="1800" dirty="0">
                <a:latin typeface="+mn-lt"/>
                <a:ea typeface="新細明體" charset="-120"/>
              </a:rPr>
              <a:t>for a “future” period of time</a:t>
            </a:r>
            <a:endParaRPr lang="en-US" altLang="zh-TW" sz="1800" dirty="0">
              <a:solidFill>
                <a:srgbClr val="FFFFFF"/>
              </a:solidFill>
              <a:latin typeface="+mn-lt"/>
              <a:ea typeface="新細明體" charset="-120"/>
            </a:endParaRPr>
          </a:p>
        </p:txBody>
      </p:sp>
      <p:cxnSp>
        <p:nvCxnSpPr>
          <p:cNvPr id="4" name="直線接點 3"/>
          <p:cNvCxnSpPr/>
          <p:nvPr/>
        </p:nvCxnSpPr>
        <p:spPr bwMode="auto">
          <a:xfrm>
            <a:off x="1828800" y="2286000"/>
            <a:ext cx="3429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143000" y="2667000"/>
            <a:ext cx="662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a:latin typeface="Arial" charset="0"/>
                <a:ea typeface="新細明體" charset="-120"/>
              </a:rPr>
              <a:t>6.2  ASSET ALLOCATION WITH TWO RISKY ASSETS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533400" y="3154363"/>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715963" indent="-715963">
              <a:spcBef>
                <a:spcPct val="50000"/>
              </a:spcBef>
            </a:pPr>
            <a:r>
              <a:rPr lang="en-US" altLang="zh-TW" sz="3200" b="1" dirty="0">
                <a:latin typeface="Arial" charset="0"/>
                <a:ea typeface="新細明體" charset="-120"/>
              </a:rPr>
              <a:t>6.6 TIME DIVERSIFICATION</a:t>
            </a:r>
            <a:r>
              <a:rPr lang="zh-TW" altLang="en-US" sz="3200" b="1" dirty="0">
                <a:latin typeface="Arial" charset="0"/>
                <a:ea typeface="新細明體" charset="-120"/>
              </a:rPr>
              <a:t> </a:t>
            </a:r>
            <a:r>
              <a:rPr lang="en-US" altLang="zh-TW" sz="3200" b="1" dirty="0">
                <a:latin typeface="Arial" charset="0"/>
                <a:ea typeface="新細明體" charset="-120"/>
              </a:rPr>
              <a:t>AND</a:t>
            </a:r>
            <a:r>
              <a:rPr lang="zh-TW" altLang="en-US" sz="3200" b="1" dirty="0">
                <a:latin typeface="Arial" charset="0"/>
                <a:ea typeface="新細明體" charset="-120"/>
              </a:rPr>
              <a:t> </a:t>
            </a:r>
            <a:r>
              <a:rPr lang="en-US" altLang="zh-TW" sz="3200" b="1" dirty="0">
                <a:latin typeface="Arial" charset="0"/>
                <a:ea typeface="新細明體" charset="-120"/>
              </a:rPr>
              <a:t>RISK SHARING</a:t>
            </a:r>
          </a:p>
        </p:txBody>
      </p:sp>
    </p:spTree>
    <p:extLst>
      <p:ext uri="{BB962C8B-B14F-4D97-AF65-F5344CB8AC3E}">
        <p14:creationId xmlns:p14="http://schemas.microsoft.com/office/powerpoint/2010/main" val="2948070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95250"/>
            <a:ext cx="9144000" cy="781050"/>
          </a:xfrm>
          <a:noFill/>
        </p:spPr>
        <p:txBody>
          <a:bodyPr lIns="90488" tIns="44450" rIns="90488" bIns="44450" anchor="b"/>
          <a:lstStyle/>
          <a:p>
            <a:pPr eaLnBrk="1" hangingPunct="1"/>
            <a:r>
              <a:rPr lang="en-US" altLang="zh-TW" dirty="0">
                <a:ea typeface="新細明體" charset="-120"/>
              </a:rPr>
              <a:t>Risk of Long-Term Investments</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228600" y="914400"/>
                <a:ext cx="8686800" cy="5867400"/>
              </a:xfrm>
            </p:spPr>
            <p:txBody>
              <a:bodyPr lIns="90488" tIns="44450" rIns="90488" bIns="44450"/>
              <a:lstStyle/>
              <a:p>
                <a:pPr eaLnBrk="1" hangingPunct="1">
                  <a:lnSpc>
                    <a:spcPct val="99000"/>
                  </a:lnSpc>
                  <a:spcBef>
                    <a:spcPts val="100"/>
                  </a:spcBef>
                  <a:defRPr/>
                </a:pPr>
                <a:r>
                  <a:rPr lang="en-US" altLang="zh-TW" sz="3000" dirty="0">
                    <a:ea typeface="新細明體" charset="-120"/>
                  </a:rPr>
                  <a:t>Vast majority of financial advisers believe that stocks are “less risky” if held for the long run</a:t>
                </a:r>
              </a:p>
              <a:p>
                <a:pPr lvl="1" eaLnBrk="1" hangingPunct="1">
                  <a:lnSpc>
                    <a:spcPct val="99000"/>
                  </a:lnSpc>
                  <a:spcBef>
                    <a:spcPts val="100"/>
                  </a:spcBef>
                  <a:defRPr/>
                </a:pPr>
                <a:r>
                  <a:rPr lang="en-US" altLang="zh-TW" sz="2600" dirty="0">
                    <a:ea typeface="新細明體" charset="-120"/>
                  </a:rPr>
                  <a:t>The simplified assumptions for the </a:t>
                </a:r>
                <a:r>
                  <a:rPr lang="en-US" altLang="zh-TW" sz="2600" i="1" dirty="0" err="1">
                    <a:ea typeface="新細明體" charset="-120"/>
                  </a:rPr>
                  <a:t>i</a:t>
                </a:r>
                <a:r>
                  <a:rPr lang="en-US" altLang="zh-TW" sz="2600" dirty="0" err="1">
                    <a:ea typeface="新細明體" charset="-120"/>
                  </a:rPr>
                  <a:t>-th</a:t>
                </a:r>
                <a:r>
                  <a:rPr lang="en-US" altLang="zh-TW" sz="2600" dirty="0">
                    <a:ea typeface="新細明體" charset="-120"/>
                  </a:rPr>
                  <a:t> year excess return, </a:t>
                </a:r>
                <a14:m>
                  <m:oMath xmlns:m="http://schemas.openxmlformats.org/officeDocument/2006/math">
                    <m:sSub>
                      <m:sSubPr>
                        <m:ctrlPr>
                          <a:rPr lang="en-US" altLang="zh-TW" sz="2600" i="1">
                            <a:solidFill>
                              <a:srgbClr val="FFFFFF"/>
                            </a:solidFill>
                            <a:effectLst/>
                            <a:latin typeface="Cambria Math" panose="02040503050406030204" pitchFamily="18" charset="0"/>
                            <a:ea typeface="+mn-ea"/>
                            <a:cs typeface="+mn-cs"/>
                          </a:rPr>
                        </m:ctrlPr>
                      </m:sSubPr>
                      <m:e>
                        <m:r>
                          <a:rPr lang="en-US" altLang="zh-TW" sz="2600" i="1">
                            <a:solidFill>
                              <a:srgbClr val="FFFFFF"/>
                            </a:solidFill>
                            <a:effectLst/>
                            <a:latin typeface="Cambria Math" panose="02040503050406030204" pitchFamily="18" charset="0"/>
                            <a:ea typeface="+mn-ea"/>
                            <a:cs typeface="+mn-cs"/>
                          </a:rPr>
                          <m:t>𝑅</m:t>
                        </m:r>
                      </m:e>
                      <m:sub>
                        <m:r>
                          <a:rPr lang="en-US" altLang="zh-TW" sz="2600" i="1">
                            <a:solidFill>
                              <a:srgbClr val="FFFFFF"/>
                            </a:solidFill>
                            <a:effectLst/>
                            <a:latin typeface="Cambria Math" panose="02040503050406030204" pitchFamily="18" charset="0"/>
                            <a:ea typeface="+mn-ea"/>
                            <a:cs typeface="+mn-cs"/>
                          </a:rPr>
                          <m:t>𝑖</m:t>
                        </m:r>
                      </m:sub>
                    </m:sSub>
                  </m:oMath>
                </a14:m>
                <a:endParaRPr lang="en-US" altLang="zh-TW" sz="2600" dirty="0">
                  <a:ea typeface="新細明體" charset="-120"/>
                </a:endParaRPr>
              </a:p>
              <a:p>
                <a:pPr lvl="1" eaLnBrk="1" hangingPunct="1">
                  <a:lnSpc>
                    <a:spcPct val="99000"/>
                  </a:lnSpc>
                  <a:spcBef>
                    <a:spcPts val="100"/>
                  </a:spcBef>
                  <a:defRPr/>
                </a:pPr>
                <a14:m>
                  <m:oMath xmlns:m="http://schemas.openxmlformats.org/officeDocument/2006/math">
                    <m:r>
                      <a:rPr lang="en-US" altLang="zh-TW" sz="2600" i="1">
                        <a:effectLst/>
                        <a:latin typeface="Cambria Math" panose="02040503050406030204" pitchFamily="18" charset="0"/>
                      </a:rPr>
                      <m:t>𝐸</m:t>
                    </m:r>
                    <m:d>
                      <m:dPr>
                        <m:ctrlPr>
                          <a:rPr lang="en-US" altLang="zh-TW" sz="2600" b="0" i="1" smtClean="0">
                            <a:effectLst/>
                            <a:latin typeface="Cambria Math" panose="02040503050406030204" pitchFamily="18" charset="0"/>
                          </a:rPr>
                        </m:ctrlPr>
                      </m:dPr>
                      <m:e>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𝑖</m:t>
                            </m:r>
                          </m:sub>
                        </m:sSub>
                      </m:e>
                    </m:d>
                    <m:r>
                      <a:rPr lang="en-US" altLang="zh-TW" sz="2600" b="0" i="1" smtClean="0">
                        <a:effectLst/>
                        <a:latin typeface="Cambria Math" panose="02040503050406030204" pitchFamily="18" charset="0"/>
                      </a:rPr>
                      <m:t>=</m:t>
                    </m:r>
                    <m:r>
                      <a:rPr lang="en-US" altLang="zh-TW" sz="2600" b="0" i="1" smtClean="0">
                        <a:effectLst/>
                        <a:latin typeface="Cambria Math" panose="02040503050406030204" pitchFamily="18" charset="0"/>
                      </a:rPr>
                      <m:t>𝑅</m:t>
                    </m:r>
                  </m:oMath>
                </a14:m>
                <a:r>
                  <a:rPr lang="en-US" altLang="zh-TW" sz="2600" dirty="0">
                    <a:ea typeface="新細明體" charset="-120"/>
                  </a:rPr>
                  <a:t>, </a:t>
                </a:r>
                <a14:m>
                  <m:oMath xmlns:m="http://schemas.openxmlformats.org/officeDocument/2006/math">
                    <m:r>
                      <m:rPr>
                        <m:sty m:val="p"/>
                      </m:rPr>
                      <a:rPr lang="en-US" altLang="zh-TW" sz="2600" b="0" i="0" smtClean="0">
                        <a:effectLst/>
                        <a:latin typeface="Cambria Math" panose="02040503050406030204" pitchFamily="18" charset="0"/>
                      </a:rPr>
                      <m:t>var</m:t>
                    </m:r>
                    <m:d>
                      <m:dPr>
                        <m:ctrlPr>
                          <a:rPr lang="en-US" altLang="zh-TW" sz="2600" i="1">
                            <a:effectLst/>
                            <a:latin typeface="Cambria Math" panose="02040503050406030204" pitchFamily="18" charset="0"/>
                          </a:rPr>
                        </m:ctrlPr>
                      </m:dPr>
                      <m:e>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𝑖</m:t>
                            </m:r>
                          </m:sub>
                        </m:sSub>
                      </m:e>
                    </m:d>
                    <m:r>
                      <a:rPr lang="en-US" altLang="zh-TW" sz="2600" i="1">
                        <a:effectLst/>
                        <a:latin typeface="Cambria Math" panose="02040503050406030204" pitchFamily="18" charset="0"/>
                      </a:rPr>
                      <m:t>=</m:t>
                    </m:r>
                    <m:sSup>
                      <m:sSupPr>
                        <m:ctrlPr>
                          <a:rPr lang="en-US" altLang="zh-TW" sz="2600" b="0" i="1" smtClean="0">
                            <a:effectLst/>
                            <a:latin typeface="Cambria Math" panose="02040503050406030204" pitchFamily="18" charset="0"/>
                          </a:rPr>
                        </m:ctrlPr>
                      </m:sSupPr>
                      <m:e>
                        <m:r>
                          <a:rPr lang="en-US" altLang="zh-TW" sz="2600" b="0" i="1" smtClean="0">
                            <a:effectLst/>
                            <a:latin typeface="Cambria Math" panose="02040503050406030204" pitchFamily="18" charset="0"/>
                          </a:rPr>
                          <m:t>𝜎</m:t>
                        </m:r>
                      </m:e>
                      <m:sup>
                        <m:r>
                          <a:rPr lang="en-US" altLang="zh-TW" sz="2600" b="0" i="1" smtClean="0">
                            <a:effectLst/>
                            <a:latin typeface="Cambria Math" panose="02040503050406030204" pitchFamily="18" charset="0"/>
                          </a:rPr>
                          <m:t>2</m:t>
                        </m:r>
                      </m:sup>
                    </m:sSup>
                  </m:oMath>
                </a14:m>
                <a:r>
                  <a:rPr lang="en-US" altLang="zh-TW" sz="2600" dirty="0">
                    <a:ea typeface="新細明體" charset="-120"/>
                  </a:rPr>
                  <a:t>, and </a:t>
                </a:r>
                <a14:m>
                  <m:oMath xmlns:m="http://schemas.openxmlformats.org/officeDocument/2006/math">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𝑖</m:t>
                        </m:r>
                      </m:sub>
                    </m:sSub>
                  </m:oMath>
                </a14:m>
                <a:r>
                  <a:rPr lang="en-US" altLang="zh-TW" sz="2600" dirty="0">
                    <a:ea typeface="新細明體" charset="-120"/>
                  </a:rPr>
                  <a:t>’s are serially uncorrelated (</a:t>
                </a:r>
                <a:r>
                  <a:rPr lang="zh-TW" altLang="en-US" sz="2600" dirty="0">
                    <a:ea typeface="新細明體" charset="-120"/>
                  </a:rPr>
                  <a:t>時間序列上不相關，但實務上未必正確</a:t>
                </a:r>
                <a:r>
                  <a:rPr lang="en-US" altLang="zh-TW" sz="2600" dirty="0">
                    <a:ea typeface="新細明體" charset="-120"/>
                  </a:rPr>
                  <a:t>)</a:t>
                </a:r>
              </a:p>
              <a:p>
                <a:pPr lvl="1" eaLnBrk="1" hangingPunct="1">
                  <a:lnSpc>
                    <a:spcPct val="99000"/>
                  </a:lnSpc>
                  <a:spcBef>
                    <a:spcPts val="100"/>
                  </a:spcBef>
                  <a:defRPr/>
                </a:pPr>
                <a:r>
                  <a:rPr lang="en-US" altLang="zh-TW" sz="2600" dirty="0">
                    <a:ea typeface="新細明體" charset="-120"/>
                  </a:rPr>
                  <a:t>Risk premium for the </a:t>
                </a:r>
                <a:r>
                  <a:rPr lang="en-US" altLang="zh-TW" sz="2600" i="1" dirty="0">
                    <a:ea typeface="新細明體" charset="-120"/>
                  </a:rPr>
                  <a:t>T-</a:t>
                </a:r>
                <a:r>
                  <a:rPr lang="en-US" altLang="zh-TW" sz="2600" dirty="0">
                    <a:ea typeface="新細明體" charset="-120"/>
                  </a:rPr>
                  <a:t>year (investment) return is </a:t>
                </a:r>
                <a14:m>
                  <m:oMath xmlns:m="http://schemas.openxmlformats.org/officeDocument/2006/math">
                    <m:r>
                      <a:rPr lang="en-US" altLang="zh-TW" sz="2600" b="0" i="1" smtClean="0">
                        <a:effectLst/>
                        <a:latin typeface="Cambria Math" panose="02040503050406030204" pitchFamily="18" charset="0"/>
                      </a:rPr>
                      <m:t>𝐸</m:t>
                    </m:r>
                    <m:d>
                      <m:dPr>
                        <m:ctrlPr>
                          <a:rPr lang="en-US" altLang="zh-TW" sz="2600" b="0" i="1" smtClean="0">
                            <a:effectLst/>
                            <a:latin typeface="Cambria Math" panose="02040503050406030204" pitchFamily="18" charset="0"/>
                          </a:rPr>
                        </m:ctrlPr>
                      </m:dPr>
                      <m:e>
                        <m:nary>
                          <m:naryPr>
                            <m:chr m:val="∑"/>
                            <m:ctrlPr>
                              <a:rPr lang="en-US" altLang="zh-TW" sz="2600" i="1">
                                <a:effectLst/>
                                <a:latin typeface="Cambria Math" panose="02040503050406030204" pitchFamily="18" charset="0"/>
                              </a:rPr>
                            </m:ctrlPr>
                          </m:naryPr>
                          <m:sub>
                            <m:r>
                              <m:rPr>
                                <m:brk m:alnAt="23"/>
                              </m:rPr>
                              <a:rPr lang="en-US" altLang="zh-TW" sz="2600" i="1">
                                <a:effectLst/>
                                <a:latin typeface="Cambria Math" panose="02040503050406030204" pitchFamily="18" charset="0"/>
                              </a:rPr>
                              <m:t>𝑖</m:t>
                            </m:r>
                            <m:r>
                              <a:rPr lang="en-US" altLang="zh-TW" sz="2600" i="1">
                                <a:effectLst/>
                                <a:latin typeface="Cambria Math" panose="02040503050406030204" pitchFamily="18" charset="0"/>
                              </a:rPr>
                              <m:t>=1</m:t>
                            </m:r>
                          </m:sub>
                          <m:sup>
                            <m:r>
                              <a:rPr lang="en-US" altLang="zh-TW" sz="2600" i="1">
                                <a:effectLst/>
                                <a:latin typeface="Cambria Math" panose="02040503050406030204" pitchFamily="18" charset="0"/>
                              </a:rPr>
                              <m:t>𝑇</m:t>
                            </m:r>
                          </m:sup>
                          <m:e>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𝑖</m:t>
                                </m:r>
                              </m:sub>
                            </m:sSub>
                          </m:e>
                        </m:nary>
                      </m:e>
                    </m:d>
                    <m:r>
                      <a:rPr lang="en-US" altLang="zh-TW" sz="2600" b="0" i="1" smtClean="0">
                        <a:effectLst/>
                        <a:latin typeface="Cambria Math" panose="02040503050406030204" pitchFamily="18" charset="0"/>
                      </a:rPr>
                      <m:t>=</m:t>
                    </m:r>
                    <m:r>
                      <a:rPr lang="en-US" altLang="zh-TW" sz="2600" b="0" i="1" smtClean="0">
                        <a:effectLst/>
                        <a:latin typeface="Cambria Math" panose="02040503050406030204" pitchFamily="18" charset="0"/>
                      </a:rPr>
                      <m:t>𝑅𝑇</m:t>
                    </m:r>
                  </m:oMath>
                </a14:m>
                <a:endParaRPr lang="en-US" altLang="zh-TW" sz="2600" dirty="0">
                  <a:ea typeface="新細明體" charset="-120"/>
                </a:endParaRPr>
              </a:p>
              <a:p>
                <a:pPr lvl="1" eaLnBrk="1" hangingPunct="1">
                  <a:lnSpc>
                    <a:spcPct val="99000"/>
                  </a:lnSpc>
                  <a:spcBef>
                    <a:spcPts val="100"/>
                  </a:spcBef>
                  <a:defRPr/>
                </a:pPr>
                <a:r>
                  <a:rPr lang="en-US" altLang="zh-TW" sz="2600" dirty="0">
                    <a:ea typeface="新細明體" charset="-120"/>
                  </a:rPr>
                  <a:t>Variance for the </a:t>
                </a:r>
                <a:r>
                  <a:rPr lang="en-US" altLang="zh-TW" sz="2600" i="1" dirty="0">
                    <a:ea typeface="新細明體" charset="-120"/>
                  </a:rPr>
                  <a:t>T</a:t>
                </a:r>
                <a:r>
                  <a:rPr lang="en-US" altLang="zh-TW" sz="2600" dirty="0">
                    <a:ea typeface="新細明體" charset="-120"/>
                  </a:rPr>
                  <a:t>-year return is </a:t>
                </a:r>
                <a14:m>
                  <m:oMath xmlns:m="http://schemas.openxmlformats.org/officeDocument/2006/math">
                    <m:r>
                      <a:rPr lang="en-US" altLang="zh-TW" sz="2600" i="1" dirty="0">
                        <a:effectLst/>
                        <a:latin typeface="Cambria Math" panose="02040503050406030204" pitchFamily="18" charset="0"/>
                      </a:rPr>
                      <m:t>𝑇</m:t>
                    </m:r>
                    <m:sSup>
                      <m:sSupPr>
                        <m:ctrlPr>
                          <a:rPr lang="en-US" altLang="zh-TW" sz="2600" i="1">
                            <a:effectLst/>
                            <a:latin typeface="Cambria Math" panose="02040503050406030204" pitchFamily="18" charset="0"/>
                          </a:rPr>
                        </m:ctrlPr>
                      </m:sSupPr>
                      <m:e>
                        <m:r>
                          <a:rPr lang="en-US" altLang="zh-TW" sz="2600" i="1">
                            <a:effectLst/>
                            <a:latin typeface="Cambria Math" panose="02040503050406030204" pitchFamily="18" charset="0"/>
                          </a:rPr>
                          <m:t>𝜎</m:t>
                        </m:r>
                      </m:e>
                      <m:sup>
                        <m:r>
                          <a:rPr lang="en-US" altLang="zh-TW" sz="2600" i="1">
                            <a:effectLst/>
                            <a:latin typeface="Cambria Math" panose="02040503050406030204" pitchFamily="18" charset="0"/>
                          </a:rPr>
                          <m:t>2</m:t>
                        </m:r>
                      </m:sup>
                    </m:sSup>
                  </m:oMath>
                </a14:m>
                <a:r>
                  <a:rPr lang="en-US" altLang="zh-TW" sz="2600" dirty="0">
                    <a:ea typeface="新細明體" charset="-120"/>
                  </a:rPr>
                  <a:t> (= var(</a:t>
                </a:r>
                <a14:m>
                  <m:oMath xmlns:m="http://schemas.openxmlformats.org/officeDocument/2006/math">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b="0" i="1" smtClean="0">
                            <a:effectLst/>
                            <a:latin typeface="Cambria Math" panose="02040503050406030204" pitchFamily="18" charset="0"/>
                          </a:rPr>
                          <m:t>1</m:t>
                        </m:r>
                      </m:sub>
                    </m:sSub>
                  </m:oMath>
                </a14:m>
                <a:r>
                  <a:rPr lang="en-US" altLang="zh-TW" sz="2600" dirty="0">
                    <a:ea typeface="新細明體" charset="-120"/>
                  </a:rPr>
                  <a:t> + </a:t>
                </a:r>
                <a14:m>
                  <m:oMath xmlns:m="http://schemas.openxmlformats.org/officeDocument/2006/math">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2</m:t>
                        </m:r>
                      </m:sub>
                    </m:sSub>
                  </m:oMath>
                </a14:m>
                <a:r>
                  <a:rPr lang="en-US" altLang="zh-TW" sz="2600" dirty="0">
                    <a:ea typeface="新細明體" charset="-120"/>
                  </a:rPr>
                  <a:t> + … + </a:t>
                </a:r>
                <a14:m>
                  <m:oMath xmlns:m="http://schemas.openxmlformats.org/officeDocument/2006/math">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𝑇</m:t>
                        </m:r>
                      </m:sub>
                    </m:sSub>
                  </m:oMath>
                </a14:m>
                <a:r>
                  <a:rPr lang="en-US" altLang="zh-TW" sz="2600" dirty="0">
                    <a:ea typeface="新細明體" charset="-120"/>
                  </a:rPr>
                  <a:t>) = var(</a:t>
                </a:r>
                <a14:m>
                  <m:oMath xmlns:m="http://schemas.openxmlformats.org/officeDocument/2006/math">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1</m:t>
                        </m:r>
                      </m:sub>
                    </m:sSub>
                  </m:oMath>
                </a14:m>
                <a:r>
                  <a:rPr lang="en-US" altLang="zh-TW" sz="2600" dirty="0">
                    <a:ea typeface="新細明體" charset="-120"/>
                  </a:rPr>
                  <a:t>) + var(</a:t>
                </a:r>
                <a14:m>
                  <m:oMath xmlns:m="http://schemas.openxmlformats.org/officeDocument/2006/math">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2</m:t>
                        </m:r>
                      </m:sub>
                    </m:sSub>
                  </m:oMath>
                </a14:m>
                <a:r>
                  <a:rPr lang="en-US" altLang="zh-TW" sz="2600" dirty="0">
                    <a:ea typeface="新細明體" charset="-120"/>
                  </a:rPr>
                  <a:t>) + … + var(</a:t>
                </a:r>
                <a14:m>
                  <m:oMath xmlns:m="http://schemas.openxmlformats.org/officeDocument/2006/math">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𝑇</m:t>
                        </m:r>
                      </m:sub>
                    </m:sSub>
                  </m:oMath>
                </a14:m>
                <a:r>
                  <a:rPr lang="en-US" altLang="zh-TW" sz="2600" dirty="0">
                    <a:ea typeface="新細明體" charset="-120"/>
                  </a:rPr>
                  <a:t>))</a:t>
                </a:r>
              </a:p>
              <a:p>
                <a:pPr lvl="1" eaLnBrk="1" hangingPunct="1">
                  <a:lnSpc>
                    <a:spcPct val="99000"/>
                  </a:lnSpc>
                  <a:spcBef>
                    <a:spcPts val="100"/>
                  </a:spcBef>
                  <a:defRPr/>
                </a:pPr>
                <a:r>
                  <a:rPr lang="en-US" altLang="zh-TW" sz="2600" dirty="0">
                    <a:ea typeface="新細明體" charset="-120"/>
                  </a:rPr>
                  <a:t>Standard deviation for the </a:t>
                </a:r>
                <a:r>
                  <a:rPr lang="en-US" altLang="zh-TW" sz="2600" i="1" dirty="0">
                    <a:ea typeface="新細明體" charset="-120"/>
                  </a:rPr>
                  <a:t>T</a:t>
                </a:r>
                <a:r>
                  <a:rPr lang="en-US" altLang="zh-TW" sz="2600" dirty="0">
                    <a:ea typeface="新細明體" charset="-120"/>
                  </a:rPr>
                  <a:t>-year return is </a:t>
                </a:r>
                <a:r>
                  <a:rPr lang="el-GR" altLang="zh-TW" sz="2600" i="1" dirty="0">
                    <a:ea typeface="新細明體" charset="-120"/>
                  </a:rPr>
                  <a:t>σ</a:t>
                </a:r>
                <a14:m>
                  <m:oMath xmlns:m="http://schemas.openxmlformats.org/officeDocument/2006/math">
                    <m:rad>
                      <m:radPr>
                        <m:degHide m:val="on"/>
                        <m:ctrlPr>
                          <a:rPr lang="el-GR" altLang="zh-TW" sz="2600" i="1" smtClean="0">
                            <a:latin typeface="Cambria Math" panose="02040503050406030204" pitchFamily="18" charset="0"/>
                            <a:ea typeface="新細明體" charset="-120"/>
                          </a:rPr>
                        </m:ctrlPr>
                      </m:radPr>
                      <m:deg/>
                      <m:e>
                        <m:r>
                          <a:rPr lang="en-US" altLang="zh-TW" sz="2600" b="0" i="1" smtClean="0">
                            <a:latin typeface="Cambria Math"/>
                            <a:ea typeface="新細明體" charset="-120"/>
                          </a:rPr>
                          <m:t>𝑇</m:t>
                        </m:r>
                      </m:e>
                    </m:rad>
                  </m:oMath>
                </a14:m>
                <a:endParaRPr lang="en-US" altLang="zh-TW" sz="2600" baseline="30000" dirty="0">
                  <a:ea typeface="新細明體" charset="-120"/>
                </a:endParaRPr>
              </a:p>
              <a:p>
                <a:pPr lvl="1" eaLnBrk="1" hangingPunct="1">
                  <a:lnSpc>
                    <a:spcPct val="99000"/>
                  </a:lnSpc>
                  <a:spcBef>
                    <a:spcPts val="100"/>
                  </a:spcBef>
                  <a:defRPr/>
                </a:pPr>
                <a:r>
                  <a:rPr lang="en-US" altLang="zh-TW" sz="2600" dirty="0">
                    <a:ea typeface="新細明體" charset="-120"/>
                  </a:rPr>
                  <a:t>The Sharpe ratio becomes </a:t>
                </a:r>
                <a:r>
                  <a:rPr lang="en-US" altLang="zh-TW" sz="2600" i="1" dirty="0">
                    <a:ea typeface="新細明體" charset="-120"/>
                  </a:rPr>
                  <a:t>RT </a:t>
                </a:r>
                <a:r>
                  <a:rPr lang="en-US" altLang="zh-TW" sz="2600" dirty="0">
                    <a:ea typeface="新細明體" charset="-120"/>
                  </a:rPr>
                  <a:t>/ </a:t>
                </a:r>
                <a:r>
                  <a:rPr lang="el-GR" altLang="zh-TW" sz="2600" i="1" dirty="0">
                    <a:ea typeface="新細明體" charset="-120"/>
                  </a:rPr>
                  <a:t>σ</a:t>
                </a:r>
                <a14:m>
                  <m:oMath xmlns:m="http://schemas.openxmlformats.org/officeDocument/2006/math">
                    <m:rad>
                      <m:radPr>
                        <m:degHide m:val="on"/>
                        <m:ctrlPr>
                          <a:rPr lang="el-GR" altLang="zh-TW" sz="2600" i="1">
                            <a:latin typeface="Cambria Math" panose="02040503050406030204" pitchFamily="18" charset="0"/>
                            <a:ea typeface="新細明體" charset="-120"/>
                          </a:rPr>
                        </m:ctrlPr>
                      </m:radPr>
                      <m:deg/>
                      <m:e>
                        <m:r>
                          <a:rPr lang="en-US" altLang="zh-TW" sz="2600" i="1">
                            <a:latin typeface="Cambria Math"/>
                            <a:ea typeface="新細明體" charset="-120"/>
                          </a:rPr>
                          <m:t>𝑇</m:t>
                        </m:r>
                      </m:e>
                    </m:rad>
                  </m:oMath>
                </a14:m>
                <a:r>
                  <a:rPr lang="en-US" altLang="zh-TW" sz="2600" dirty="0">
                    <a:ea typeface="新細明體" charset="-120"/>
                  </a:rPr>
                  <a:t> = </a:t>
                </a:r>
                <a:r>
                  <a:rPr lang="en-US" altLang="zh-TW" sz="2600" i="1" dirty="0">
                    <a:ea typeface="新細明體" charset="-120"/>
                  </a:rPr>
                  <a:t>R</a:t>
                </a:r>
                <a14:m>
                  <m:oMath xmlns:m="http://schemas.openxmlformats.org/officeDocument/2006/math">
                    <m:rad>
                      <m:radPr>
                        <m:degHide m:val="on"/>
                        <m:ctrlPr>
                          <a:rPr lang="el-GR" altLang="zh-TW" sz="2600" i="1">
                            <a:latin typeface="Cambria Math" panose="02040503050406030204" pitchFamily="18" charset="0"/>
                            <a:ea typeface="新細明體" charset="-120"/>
                          </a:rPr>
                        </m:ctrlPr>
                      </m:radPr>
                      <m:deg/>
                      <m:e>
                        <m:r>
                          <a:rPr lang="en-US" altLang="zh-TW" sz="2600" i="1">
                            <a:latin typeface="Cambria Math"/>
                            <a:ea typeface="新細明體" charset="-120"/>
                          </a:rPr>
                          <m:t>𝑇</m:t>
                        </m:r>
                      </m:e>
                    </m:rad>
                  </m:oMath>
                </a14:m>
                <a:r>
                  <a:rPr lang="en-US" altLang="zh-TW" sz="2600" dirty="0">
                    <a:ea typeface="新細明體" charset="-120"/>
                  </a:rPr>
                  <a:t> / </a:t>
                </a:r>
                <a:r>
                  <a:rPr lang="el-GR" altLang="zh-TW" sz="2600" i="1" dirty="0">
                    <a:ea typeface="新細明體" charset="-120"/>
                  </a:rPr>
                  <a:t>σ</a:t>
                </a:r>
                <a:r>
                  <a:rPr lang="en-US" altLang="zh-TW" sz="2600" dirty="0">
                    <a:ea typeface="新細明體" charset="-120"/>
                  </a:rPr>
                  <a:t>, which is increasing with </a:t>
                </a:r>
                <a:r>
                  <a:rPr lang="en-US" altLang="zh-TW" sz="2600" i="1" dirty="0">
                    <a:ea typeface="新細明體" charset="-120"/>
                  </a:rPr>
                  <a:t>T</a:t>
                </a:r>
                <a:r>
                  <a:rPr lang="en-US" altLang="zh-TW" sz="2600" dirty="0">
                    <a:ea typeface="新細明體" charset="-120"/>
                  </a:rPr>
                  <a:t> </a:t>
                </a:r>
                <a14:m>
                  <m:oMath xmlns:m="http://schemas.openxmlformats.org/officeDocument/2006/math">
                    <m:r>
                      <a:rPr lang="en-US" altLang="zh-TW" sz="2600" i="1" smtClean="0">
                        <a:latin typeface="Cambria Math" panose="02040503050406030204" pitchFamily="18" charset="0"/>
                        <a:ea typeface="Cambria Math" panose="02040503050406030204" pitchFamily="18" charset="0"/>
                      </a:rPr>
                      <m:t>⇒</m:t>
                    </m:r>
                  </m:oMath>
                </a14:m>
                <a:r>
                  <a:rPr lang="en-US" altLang="zh-TW" sz="2600" dirty="0">
                    <a:ea typeface="新細明體" charset="-120"/>
                  </a:rPr>
                  <a:t> </a:t>
                </a:r>
                <a:r>
                  <a:rPr lang="en-US" altLang="zh-TW" sz="2600" i="1" dirty="0">
                    <a:ea typeface="新細明體" charset="-120"/>
                  </a:rPr>
                  <a:t>T</a:t>
                </a:r>
                <a:r>
                  <a:rPr lang="en-US" altLang="zh-TW" sz="2600" dirty="0">
                    <a:ea typeface="新細明體" charset="-120"/>
                  </a:rPr>
                  <a:t>-year investment seems preferred (comparing to 1-year investment)</a:t>
                </a:r>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228600" y="914400"/>
                <a:ext cx="8686800" cy="5867400"/>
              </a:xfrm>
              <a:blipFill>
                <a:blip r:embed="rId3"/>
                <a:stretch>
                  <a:fillRect t="-1558" r="-1684" b="-373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2556096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76200"/>
            <a:ext cx="9144000" cy="781050"/>
          </a:xfrm>
          <a:noFill/>
        </p:spPr>
        <p:txBody>
          <a:bodyPr lIns="90488" tIns="44450" rIns="90488" bIns="44450" anchor="b"/>
          <a:lstStyle/>
          <a:p>
            <a:pPr eaLnBrk="1" hangingPunct="1"/>
            <a:r>
              <a:rPr lang="en-US" altLang="zh-TW" dirty="0">
                <a:ea typeface="新細明體" charset="-120"/>
              </a:rPr>
              <a:t>Risk of Long-Term Investments</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228600" y="838200"/>
                <a:ext cx="8763000" cy="5715000"/>
              </a:xfrm>
            </p:spPr>
            <p:txBody>
              <a:bodyPr lIns="90488" tIns="44450" rIns="90488" bIns="44450"/>
              <a:lstStyle/>
              <a:p>
                <a:pPr eaLnBrk="1" hangingPunct="1">
                  <a:lnSpc>
                    <a:spcPct val="97000"/>
                  </a:lnSpc>
                  <a:spcBef>
                    <a:spcPts val="300"/>
                  </a:spcBef>
                  <a:defRPr/>
                </a:pPr>
                <a:r>
                  <a:rPr lang="en-US" altLang="zh-TW" sz="3000" dirty="0">
                    <a:effectLst>
                      <a:outerShdw blurRad="38100" dist="38100" dir="2700000" algn="tl">
                        <a:srgbClr val="000000">
                          <a:alpha val="43137"/>
                        </a:srgbClr>
                      </a:outerShdw>
                    </a:effectLst>
                  </a:rPr>
                  <a:t>Time diversification effect: </a:t>
                </a:r>
              </a:p>
              <a:p>
                <a:pPr lvl="1" eaLnBrk="1" hangingPunct="1">
                  <a:lnSpc>
                    <a:spcPct val="97000"/>
                  </a:lnSpc>
                  <a:spcBef>
                    <a:spcPts val="300"/>
                  </a:spcBef>
                  <a:defRPr/>
                </a:pPr>
                <a:r>
                  <a:rPr lang="en-US" altLang="zh-TW" sz="2600" dirty="0">
                    <a:effectLst/>
                  </a:rPr>
                  <a:t>The overperforming and underperforming effects could offset for each other such that the variance of a </a:t>
                </a:r>
                <a:r>
                  <a:rPr lang="en-US" altLang="zh-TW" sz="2600" i="1" dirty="0">
                    <a:effectLst/>
                  </a:rPr>
                  <a:t>T</a:t>
                </a:r>
                <a:r>
                  <a:rPr lang="en-US" altLang="zh-TW" sz="2600" dirty="0">
                    <a:effectLst/>
                  </a:rPr>
                  <a:t>-year return is proportional to </a:t>
                </a:r>
                <a:r>
                  <a:rPr lang="en-US" altLang="zh-TW" sz="2600" i="1" dirty="0">
                    <a:effectLst/>
                  </a:rPr>
                  <a:t>T</a:t>
                </a:r>
                <a:r>
                  <a:rPr lang="en-US" altLang="zh-TW" sz="2600" dirty="0">
                    <a:effectLst/>
                  </a:rPr>
                  <a:t> rather than </a:t>
                </a:r>
                <a:r>
                  <a:rPr lang="en-US" altLang="zh-TW" sz="2600" i="1" dirty="0">
                    <a:effectLst/>
                  </a:rPr>
                  <a:t>T</a:t>
                </a:r>
                <a:r>
                  <a:rPr lang="en-US" altLang="zh-TW" sz="2600" i="1" baseline="30000" dirty="0">
                    <a:effectLst/>
                  </a:rPr>
                  <a:t> </a:t>
                </a:r>
                <a:r>
                  <a:rPr lang="en-US" altLang="zh-TW" sz="2600" baseline="30000" dirty="0">
                    <a:effectLst/>
                  </a:rPr>
                  <a:t>2</a:t>
                </a:r>
              </a:p>
              <a:p>
                <a:pPr lvl="2" eaLnBrk="1" hangingPunct="1">
                  <a:lnSpc>
                    <a:spcPct val="97000"/>
                  </a:lnSpc>
                  <a:spcBef>
                    <a:spcPts val="300"/>
                  </a:spcBef>
                  <a:defRPr/>
                </a:pPr>
                <a:r>
                  <a:rPr lang="en-US" altLang="zh-TW" sz="2200" dirty="0">
                    <a:effectLst/>
                  </a:rPr>
                  <a:t>Thus, the variance of the “average return” decreases with </a:t>
                </a:r>
                <a:r>
                  <a:rPr lang="en-US" altLang="zh-TW" sz="2200" i="1" dirty="0">
                    <a:effectLst/>
                  </a:rPr>
                  <a:t>T</a:t>
                </a:r>
                <a:r>
                  <a:rPr lang="en-US" altLang="zh-TW" sz="2200" dirty="0">
                    <a:effectLst/>
                  </a:rPr>
                  <a:t>:</a:t>
                </a:r>
              </a:p>
              <a:p>
                <a:pPr marL="457200" lvl="1" indent="0" algn="ctr" eaLnBrk="1" hangingPunct="1">
                  <a:lnSpc>
                    <a:spcPct val="97000"/>
                  </a:lnSpc>
                  <a:spcBef>
                    <a:spcPts val="300"/>
                  </a:spcBef>
                  <a:buNone/>
                  <a:defRPr/>
                </a:pPr>
                <a:r>
                  <a:rPr lang="en-US" altLang="zh-TW" sz="2600" dirty="0">
                    <a:effectLst/>
                  </a:rPr>
                  <a:t>   </a:t>
                </a:r>
                <a14:m>
                  <m:oMath xmlns:m="http://schemas.openxmlformats.org/officeDocument/2006/math">
                    <m:r>
                      <m:rPr>
                        <m:sty m:val="p"/>
                      </m:rPr>
                      <a:rPr lang="en-US" altLang="zh-TW" sz="2600">
                        <a:effectLst/>
                        <a:latin typeface="Cambria Math" panose="02040503050406030204" pitchFamily="18" charset="0"/>
                      </a:rPr>
                      <m:t>var</m:t>
                    </m:r>
                    <m:d>
                      <m:dPr>
                        <m:ctrlPr>
                          <a:rPr lang="en-US" altLang="zh-TW" sz="2600" i="1">
                            <a:effectLst/>
                            <a:latin typeface="Cambria Math" panose="02040503050406030204" pitchFamily="18" charset="0"/>
                          </a:rPr>
                        </m:ctrlPr>
                      </m:dPr>
                      <m:e>
                        <m:f>
                          <m:fPr>
                            <m:ctrlPr>
                              <a:rPr lang="en-US" altLang="zh-TW" sz="2600" i="1">
                                <a:effectLst/>
                                <a:latin typeface="Cambria Math" panose="02040503050406030204" pitchFamily="18" charset="0"/>
                              </a:rPr>
                            </m:ctrlPr>
                          </m:fPr>
                          <m:num>
                            <m:r>
                              <a:rPr lang="en-US" altLang="zh-TW" sz="2600" i="1">
                                <a:effectLst/>
                                <a:latin typeface="Cambria Math" panose="02040503050406030204" pitchFamily="18" charset="0"/>
                              </a:rPr>
                              <m:t>1</m:t>
                            </m:r>
                          </m:num>
                          <m:den>
                            <m:r>
                              <a:rPr lang="en-US" altLang="zh-TW" sz="2600" i="1">
                                <a:effectLst/>
                                <a:latin typeface="Cambria Math" panose="02040503050406030204" pitchFamily="18" charset="0"/>
                              </a:rPr>
                              <m:t>𝑇</m:t>
                            </m:r>
                          </m:den>
                        </m:f>
                        <m:nary>
                          <m:naryPr>
                            <m:chr m:val="∑"/>
                            <m:ctrlPr>
                              <a:rPr lang="en-US" altLang="zh-TW" sz="2600" i="1">
                                <a:effectLst/>
                                <a:latin typeface="Cambria Math" panose="02040503050406030204" pitchFamily="18" charset="0"/>
                              </a:rPr>
                            </m:ctrlPr>
                          </m:naryPr>
                          <m:sub>
                            <m:r>
                              <m:rPr>
                                <m:brk m:alnAt="23"/>
                              </m:rPr>
                              <a:rPr lang="en-US" altLang="zh-TW" sz="2600" i="1">
                                <a:effectLst/>
                                <a:latin typeface="Cambria Math" panose="02040503050406030204" pitchFamily="18" charset="0"/>
                              </a:rPr>
                              <m:t>𝑖</m:t>
                            </m:r>
                            <m:r>
                              <a:rPr lang="en-US" altLang="zh-TW" sz="2600" i="1">
                                <a:effectLst/>
                                <a:latin typeface="Cambria Math" panose="02040503050406030204" pitchFamily="18" charset="0"/>
                              </a:rPr>
                              <m:t>=1</m:t>
                            </m:r>
                          </m:sub>
                          <m:sup>
                            <m:r>
                              <a:rPr lang="en-US" altLang="zh-TW" sz="2600" i="1">
                                <a:effectLst/>
                                <a:latin typeface="Cambria Math" panose="02040503050406030204" pitchFamily="18" charset="0"/>
                              </a:rPr>
                              <m:t>𝑇</m:t>
                            </m:r>
                          </m:sup>
                          <m:e>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𝑖</m:t>
                                </m:r>
                              </m:sub>
                            </m:sSub>
                          </m:e>
                        </m:nary>
                      </m:e>
                    </m:d>
                    <m:r>
                      <a:rPr lang="en-US" altLang="zh-TW" sz="2600" i="1">
                        <a:effectLst/>
                        <a:latin typeface="Cambria Math" panose="02040503050406030204" pitchFamily="18" charset="0"/>
                      </a:rPr>
                      <m:t>=</m:t>
                    </m:r>
                  </m:oMath>
                </a14:m>
                <a:r>
                  <a:rPr lang="en-US" altLang="zh-TW" sz="2600" dirty="0">
                    <a:effectLst/>
                  </a:rPr>
                  <a:t> </a:t>
                </a:r>
                <a14:m>
                  <m:oMath xmlns:m="http://schemas.openxmlformats.org/officeDocument/2006/math">
                    <m:f>
                      <m:fPr>
                        <m:ctrlPr>
                          <a:rPr lang="en-US" altLang="zh-TW" sz="2600" i="1">
                            <a:effectLst/>
                            <a:latin typeface="Cambria Math" panose="02040503050406030204" pitchFamily="18" charset="0"/>
                          </a:rPr>
                        </m:ctrlPr>
                      </m:fPr>
                      <m:num>
                        <m:r>
                          <a:rPr lang="en-US" altLang="zh-TW" sz="2600" i="1">
                            <a:effectLst/>
                            <a:latin typeface="Cambria Math" panose="02040503050406030204" pitchFamily="18" charset="0"/>
                          </a:rPr>
                          <m:t>1</m:t>
                        </m:r>
                      </m:num>
                      <m:den>
                        <m:sSup>
                          <m:sSupPr>
                            <m:ctrlPr>
                              <a:rPr lang="en-US" altLang="zh-TW" sz="2600" i="1">
                                <a:effectLst/>
                                <a:latin typeface="Cambria Math" panose="02040503050406030204" pitchFamily="18" charset="0"/>
                              </a:rPr>
                            </m:ctrlPr>
                          </m:sSupPr>
                          <m:e>
                            <m:r>
                              <a:rPr lang="en-US" altLang="zh-TW" sz="2600" i="1">
                                <a:effectLst/>
                                <a:latin typeface="Cambria Math" panose="02040503050406030204" pitchFamily="18" charset="0"/>
                              </a:rPr>
                              <m:t>𝑇</m:t>
                            </m:r>
                          </m:e>
                          <m:sup>
                            <m:r>
                              <a:rPr lang="en-US" altLang="zh-TW" sz="2600" i="1">
                                <a:effectLst/>
                                <a:latin typeface="Cambria Math" panose="02040503050406030204" pitchFamily="18" charset="0"/>
                              </a:rPr>
                              <m:t>2</m:t>
                            </m:r>
                          </m:sup>
                        </m:sSup>
                      </m:den>
                    </m:f>
                    <m:r>
                      <m:rPr>
                        <m:sty m:val="p"/>
                      </m:rPr>
                      <a:rPr lang="en-US" altLang="zh-TW" sz="2600">
                        <a:effectLst/>
                        <a:latin typeface="Cambria Math" panose="02040503050406030204" pitchFamily="18" charset="0"/>
                      </a:rPr>
                      <m:t>var</m:t>
                    </m:r>
                    <m:d>
                      <m:dPr>
                        <m:ctrlPr>
                          <a:rPr lang="en-US" altLang="zh-TW" sz="2600" i="1">
                            <a:effectLst/>
                            <a:latin typeface="Cambria Math" panose="02040503050406030204" pitchFamily="18" charset="0"/>
                          </a:rPr>
                        </m:ctrlPr>
                      </m:dPr>
                      <m:e>
                        <m:nary>
                          <m:naryPr>
                            <m:chr m:val="∑"/>
                            <m:ctrlPr>
                              <a:rPr lang="en-US" altLang="zh-TW" sz="2600" i="1">
                                <a:effectLst/>
                                <a:latin typeface="Cambria Math" panose="02040503050406030204" pitchFamily="18" charset="0"/>
                              </a:rPr>
                            </m:ctrlPr>
                          </m:naryPr>
                          <m:sub>
                            <m:r>
                              <m:rPr>
                                <m:brk m:alnAt="23"/>
                              </m:rPr>
                              <a:rPr lang="en-US" altLang="zh-TW" sz="2600" i="1">
                                <a:effectLst/>
                                <a:latin typeface="Cambria Math" panose="02040503050406030204" pitchFamily="18" charset="0"/>
                              </a:rPr>
                              <m:t>𝑖</m:t>
                            </m:r>
                            <m:r>
                              <a:rPr lang="en-US" altLang="zh-TW" sz="2600" i="1">
                                <a:effectLst/>
                                <a:latin typeface="Cambria Math" panose="02040503050406030204" pitchFamily="18" charset="0"/>
                              </a:rPr>
                              <m:t>=1</m:t>
                            </m:r>
                          </m:sub>
                          <m:sup>
                            <m:r>
                              <a:rPr lang="en-US" altLang="zh-TW" sz="2600" i="1">
                                <a:effectLst/>
                                <a:latin typeface="Cambria Math" panose="02040503050406030204" pitchFamily="18" charset="0"/>
                              </a:rPr>
                              <m:t>𝑇</m:t>
                            </m:r>
                          </m:sup>
                          <m:e>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i="1">
                                    <a:effectLst/>
                                    <a:latin typeface="Cambria Math" panose="02040503050406030204" pitchFamily="18" charset="0"/>
                                  </a:rPr>
                                  <m:t>𝑖</m:t>
                                </m:r>
                              </m:sub>
                            </m:sSub>
                          </m:e>
                        </m:nary>
                      </m:e>
                    </m:d>
                    <m:r>
                      <a:rPr lang="en-US" altLang="zh-TW" sz="2600" i="1">
                        <a:effectLst/>
                        <a:latin typeface="Cambria Math" panose="02040503050406030204" pitchFamily="18" charset="0"/>
                      </a:rPr>
                      <m:t>=</m:t>
                    </m:r>
                    <m:f>
                      <m:fPr>
                        <m:ctrlPr>
                          <a:rPr lang="en-US" altLang="zh-TW" sz="2600" i="1">
                            <a:effectLst/>
                            <a:latin typeface="Cambria Math" panose="02040503050406030204" pitchFamily="18" charset="0"/>
                          </a:rPr>
                        </m:ctrlPr>
                      </m:fPr>
                      <m:num>
                        <m:r>
                          <a:rPr lang="en-US" altLang="zh-TW" sz="2600" i="1">
                            <a:effectLst/>
                            <a:latin typeface="Cambria Math" panose="02040503050406030204" pitchFamily="18" charset="0"/>
                          </a:rPr>
                          <m:t>1</m:t>
                        </m:r>
                      </m:num>
                      <m:den>
                        <m:sSup>
                          <m:sSupPr>
                            <m:ctrlPr>
                              <a:rPr lang="en-US" altLang="zh-TW" sz="2600" i="1">
                                <a:effectLst/>
                                <a:latin typeface="Cambria Math" panose="02040503050406030204" pitchFamily="18" charset="0"/>
                              </a:rPr>
                            </m:ctrlPr>
                          </m:sSupPr>
                          <m:e>
                            <m:r>
                              <a:rPr lang="en-US" altLang="zh-TW" sz="2600" i="1">
                                <a:effectLst/>
                                <a:latin typeface="Cambria Math" panose="02040503050406030204" pitchFamily="18" charset="0"/>
                              </a:rPr>
                              <m:t>𝑇</m:t>
                            </m:r>
                          </m:e>
                          <m:sup>
                            <m:r>
                              <a:rPr lang="en-US" altLang="zh-TW" sz="2600" i="1">
                                <a:effectLst/>
                                <a:latin typeface="Cambria Math" panose="02040503050406030204" pitchFamily="18" charset="0"/>
                              </a:rPr>
                              <m:t>2</m:t>
                            </m:r>
                          </m:sup>
                        </m:sSup>
                      </m:den>
                    </m:f>
                    <m:r>
                      <a:rPr lang="en-US" altLang="zh-TW" sz="2600" i="1">
                        <a:effectLst/>
                        <a:latin typeface="Cambria Math" panose="02040503050406030204" pitchFamily="18" charset="0"/>
                      </a:rPr>
                      <m:t>𝑇</m:t>
                    </m:r>
                    <m:sSup>
                      <m:sSupPr>
                        <m:ctrlPr>
                          <a:rPr lang="en-US" altLang="zh-TW" sz="2600" i="1">
                            <a:effectLst/>
                            <a:latin typeface="Cambria Math" panose="02040503050406030204" pitchFamily="18" charset="0"/>
                          </a:rPr>
                        </m:ctrlPr>
                      </m:sSupPr>
                      <m:e>
                        <m:r>
                          <a:rPr lang="en-US" altLang="zh-TW" sz="2600" i="1">
                            <a:effectLst/>
                            <a:latin typeface="Cambria Math" panose="02040503050406030204" pitchFamily="18" charset="0"/>
                          </a:rPr>
                          <m:t>𝜎</m:t>
                        </m:r>
                      </m:e>
                      <m:sup>
                        <m:r>
                          <a:rPr lang="en-US" altLang="zh-TW" sz="2600" i="1">
                            <a:effectLst/>
                            <a:latin typeface="Cambria Math" panose="02040503050406030204" pitchFamily="18" charset="0"/>
                          </a:rPr>
                          <m:t>2</m:t>
                        </m:r>
                      </m:sup>
                    </m:sSup>
                    <m:r>
                      <a:rPr lang="en-US" altLang="zh-TW" sz="2600" i="1">
                        <a:effectLst/>
                        <a:latin typeface="Cambria Math" panose="02040503050406030204" pitchFamily="18" charset="0"/>
                      </a:rPr>
                      <m:t>=</m:t>
                    </m:r>
                    <m:f>
                      <m:fPr>
                        <m:ctrlPr>
                          <a:rPr lang="en-US" altLang="zh-TW" sz="2600" i="1">
                            <a:effectLst/>
                            <a:latin typeface="Cambria Math" panose="02040503050406030204" pitchFamily="18" charset="0"/>
                          </a:rPr>
                        </m:ctrlPr>
                      </m:fPr>
                      <m:num>
                        <m:sSup>
                          <m:sSupPr>
                            <m:ctrlPr>
                              <a:rPr lang="en-US" altLang="zh-TW" sz="2600" i="1">
                                <a:effectLst/>
                                <a:latin typeface="Cambria Math" panose="02040503050406030204" pitchFamily="18" charset="0"/>
                              </a:rPr>
                            </m:ctrlPr>
                          </m:sSupPr>
                          <m:e>
                            <m:r>
                              <a:rPr lang="en-US" altLang="zh-TW" sz="2600" i="1">
                                <a:effectLst/>
                                <a:latin typeface="Cambria Math" panose="02040503050406030204" pitchFamily="18" charset="0"/>
                              </a:rPr>
                              <m:t>𝜎</m:t>
                            </m:r>
                          </m:e>
                          <m:sup>
                            <m:r>
                              <a:rPr lang="en-US" altLang="zh-TW" sz="2600" i="1">
                                <a:effectLst/>
                                <a:latin typeface="Cambria Math" panose="02040503050406030204" pitchFamily="18" charset="0"/>
                              </a:rPr>
                              <m:t>2</m:t>
                            </m:r>
                          </m:sup>
                        </m:sSup>
                      </m:num>
                      <m:den>
                        <m:r>
                          <a:rPr lang="en-US" altLang="zh-TW" sz="2600" i="1">
                            <a:effectLst/>
                            <a:latin typeface="Cambria Math" panose="02040503050406030204" pitchFamily="18" charset="0"/>
                          </a:rPr>
                          <m:t>𝑇</m:t>
                        </m:r>
                      </m:den>
                    </m:f>
                  </m:oMath>
                </a14:m>
                <a:endParaRPr lang="en-US" altLang="zh-TW" sz="2600" dirty="0">
                  <a:effectLst/>
                </a:endParaRPr>
              </a:p>
              <a:p>
                <a:pPr lvl="1" eaLnBrk="1" hangingPunct="1">
                  <a:lnSpc>
                    <a:spcPct val="97000"/>
                  </a:lnSpc>
                  <a:spcBef>
                    <a:spcPts val="300"/>
                  </a:spcBef>
                  <a:defRPr/>
                </a:pPr>
                <a:r>
                  <a:rPr lang="en-US" altLang="zh-TW" sz="2600" dirty="0">
                    <a:effectLst/>
                  </a:rPr>
                  <a:t>However, the variance of a </a:t>
                </a:r>
                <a:r>
                  <a:rPr lang="en-US" altLang="zh-TW" sz="2600" i="1" dirty="0">
                    <a:effectLst/>
                  </a:rPr>
                  <a:t>T</a:t>
                </a:r>
                <a:r>
                  <a:rPr lang="en-US" altLang="zh-TW" sz="2600" dirty="0">
                    <a:effectLst/>
                  </a:rPr>
                  <a:t>-year return still increases with </a:t>
                </a:r>
                <a:r>
                  <a:rPr lang="en-US" altLang="zh-TW" sz="2600" i="1" dirty="0">
                    <a:effectLst/>
                  </a:rPr>
                  <a:t>T</a:t>
                </a:r>
                <a:r>
                  <a:rPr lang="en-US" altLang="zh-TW" sz="2600" dirty="0">
                    <a:effectLst/>
                  </a:rPr>
                  <a:t>, i.e., the total risk increases with </a:t>
                </a:r>
                <a:r>
                  <a:rPr lang="en-US" altLang="zh-TW" sz="2600" i="1" dirty="0">
                    <a:effectLst/>
                  </a:rPr>
                  <a:t>T</a:t>
                </a:r>
                <a:r>
                  <a:rPr lang="en-US" altLang="zh-TW" sz="2600" dirty="0">
                    <a:effectLst/>
                  </a:rPr>
                  <a:t> </a:t>
                </a:r>
              </a:p>
              <a:p>
                <a:pPr lvl="0" eaLnBrk="1" hangingPunct="1">
                  <a:lnSpc>
                    <a:spcPct val="97000"/>
                  </a:lnSpc>
                  <a:spcBef>
                    <a:spcPts val="300"/>
                  </a:spcBef>
                  <a:buClr>
                    <a:srgbClr val="86D1EC"/>
                  </a:buClr>
                  <a:defRPr/>
                </a:pPr>
                <a:r>
                  <a:rPr lang="en-US" altLang="zh-TW" sz="3000" dirty="0">
                    <a:solidFill>
                      <a:srgbClr val="FFFFFF"/>
                    </a:solidFill>
                    <a:effectLst>
                      <a:outerShdw blurRad="38100" dist="38100" dir="2700000" algn="tl">
                        <a:srgbClr val="000000">
                          <a:alpha val="43137"/>
                        </a:srgbClr>
                      </a:outerShdw>
                    </a:effectLst>
                  </a:rPr>
                  <a:t>In contrast, the portfolio diversification effect does work (provided that </a:t>
                </a:r>
                <a14:m>
                  <m:oMath xmlns:m="http://schemas.openxmlformats.org/officeDocument/2006/math">
                    <m:sSub>
                      <m:sSubPr>
                        <m:ctrlPr>
                          <a:rPr lang="en-US" altLang="zh-TW" sz="3000" i="1">
                            <a:effectLst/>
                            <a:latin typeface="Cambria Math" panose="02040503050406030204" pitchFamily="18" charset="0"/>
                          </a:rPr>
                        </m:ctrlPr>
                      </m:sSubPr>
                      <m:e>
                        <m:r>
                          <a:rPr lang="en-US" altLang="zh-TW" sz="3000" i="1">
                            <a:effectLst/>
                            <a:latin typeface="Cambria Math" panose="02040503050406030204" pitchFamily="18" charset="0"/>
                          </a:rPr>
                          <m:t>𝑅</m:t>
                        </m:r>
                      </m:e>
                      <m:sub>
                        <m:r>
                          <a:rPr lang="en-US" altLang="zh-TW" sz="3000" b="0" i="1" smtClean="0">
                            <a:effectLst/>
                            <a:latin typeface="Cambria Math" panose="02040503050406030204" pitchFamily="18" charset="0"/>
                          </a:rPr>
                          <m:t>𝑗</m:t>
                        </m:r>
                      </m:sub>
                    </m:sSub>
                  </m:oMath>
                </a14:m>
                <a:r>
                  <a:rPr lang="en-US" altLang="zh-TW" sz="3000" dirty="0">
                    <a:solidFill>
                      <a:srgbClr val="FFFFFF"/>
                    </a:solidFill>
                    <a:effectLst>
                      <a:outerShdw blurRad="38100" dist="38100" dir="2700000" algn="tl">
                        <a:srgbClr val="000000">
                          <a:alpha val="43137"/>
                        </a:srgbClr>
                      </a:outerShdw>
                    </a:effectLst>
                  </a:rPr>
                  <a:t>’s are independent and total investment amount is fixed): </a:t>
                </a:r>
              </a:p>
              <a:p>
                <a:pPr marL="57150" indent="0" algn="ctr" eaLnBrk="1" hangingPunct="1">
                  <a:lnSpc>
                    <a:spcPct val="97000"/>
                  </a:lnSpc>
                  <a:spcBef>
                    <a:spcPts val="300"/>
                  </a:spcBef>
                  <a:buNone/>
                  <a:defRPr/>
                </a:pPr>
                <a14:m>
                  <m:oMath xmlns:m="http://schemas.openxmlformats.org/officeDocument/2006/math">
                    <m:r>
                      <m:rPr>
                        <m:sty m:val="p"/>
                      </m:rPr>
                      <a:rPr lang="en-US" altLang="zh-TW" sz="2600">
                        <a:effectLst/>
                        <a:latin typeface="Cambria Math" panose="02040503050406030204" pitchFamily="18" charset="0"/>
                      </a:rPr>
                      <m:t>var</m:t>
                    </m:r>
                    <m:d>
                      <m:dPr>
                        <m:ctrlPr>
                          <a:rPr lang="en-US" altLang="zh-TW" sz="2600" i="1">
                            <a:effectLst/>
                            <a:latin typeface="Cambria Math" panose="02040503050406030204" pitchFamily="18" charset="0"/>
                          </a:rPr>
                        </m:ctrlPr>
                      </m:dPr>
                      <m:e>
                        <m:f>
                          <m:fPr>
                            <m:ctrlPr>
                              <a:rPr lang="en-US" altLang="zh-TW" sz="2600" i="1">
                                <a:effectLst/>
                                <a:latin typeface="Cambria Math" panose="02040503050406030204" pitchFamily="18" charset="0"/>
                              </a:rPr>
                            </m:ctrlPr>
                          </m:fPr>
                          <m:num>
                            <m:r>
                              <a:rPr lang="en-US" altLang="zh-TW" sz="2600" i="1">
                                <a:effectLst/>
                                <a:latin typeface="Cambria Math" panose="02040503050406030204" pitchFamily="18" charset="0"/>
                              </a:rPr>
                              <m:t>1</m:t>
                            </m:r>
                          </m:num>
                          <m:den>
                            <m:r>
                              <a:rPr lang="en-US" altLang="zh-TW" sz="2600" b="0" i="1" smtClean="0">
                                <a:effectLst/>
                                <a:latin typeface="Cambria Math" panose="02040503050406030204" pitchFamily="18" charset="0"/>
                              </a:rPr>
                              <m:t>𝑛</m:t>
                            </m:r>
                          </m:den>
                        </m:f>
                        <m:nary>
                          <m:naryPr>
                            <m:chr m:val="∑"/>
                            <m:ctrlPr>
                              <a:rPr lang="en-US" altLang="zh-TW" sz="2600" i="1">
                                <a:effectLst/>
                                <a:latin typeface="Cambria Math" panose="02040503050406030204" pitchFamily="18" charset="0"/>
                              </a:rPr>
                            </m:ctrlPr>
                          </m:naryPr>
                          <m:sub>
                            <m:r>
                              <a:rPr lang="en-US" altLang="zh-TW" sz="2600" b="0" i="1" smtClean="0">
                                <a:effectLst/>
                                <a:latin typeface="Cambria Math" panose="02040503050406030204" pitchFamily="18" charset="0"/>
                              </a:rPr>
                              <m:t>𝑗</m:t>
                            </m:r>
                            <m:r>
                              <a:rPr lang="en-US" altLang="zh-TW" sz="2600" i="1">
                                <a:effectLst/>
                                <a:latin typeface="Cambria Math" panose="02040503050406030204" pitchFamily="18" charset="0"/>
                              </a:rPr>
                              <m:t>=1</m:t>
                            </m:r>
                          </m:sub>
                          <m:sup>
                            <m:r>
                              <a:rPr lang="en-US" altLang="zh-TW" sz="2600" b="0" i="1" smtClean="0">
                                <a:effectLst/>
                                <a:latin typeface="Cambria Math" panose="02040503050406030204" pitchFamily="18" charset="0"/>
                              </a:rPr>
                              <m:t>𝑛</m:t>
                            </m:r>
                          </m:sup>
                          <m:e>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b="0" i="1" smtClean="0">
                                    <a:effectLst/>
                                    <a:latin typeface="Cambria Math" panose="02040503050406030204" pitchFamily="18" charset="0"/>
                                  </a:rPr>
                                  <m:t>𝑗</m:t>
                                </m:r>
                              </m:sub>
                            </m:sSub>
                          </m:e>
                        </m:nary>
                      </m:e>
                    </m:d>
                    <m:r>
                      <a:rPr lang="en-US" altLang="zh-TW" sz="2600" i="1">
                        <a:effectLst/>
                        <a:latin typeface="Cambria Math" panose="02040503050406030204" pitchFamily="18" charset="0"/>
                      </a:rPr>
                      <m:t>=</m:t>
                    </m:r>
                  </m:oMath>
                </a14:m>
                <a:r>
                  <a:rPr lang="en-US" altLang="zh-TW" sz="2600" dirty="0">
                    <a:effectLst/>
                  </a:rPr>
                  <a:t> </a:t>
                </a:r>
                <a14:m>
                  <m:oMath xmlns:m="http://schemas.openxmlformats.org/officeDocument/2006/math">
                    <m:f>
                      <m:fPr>
                        <m:ctrlPr>
                          <a:rPr lang="en-US" altLang="zh-TW" sz="2600" i="1">
                            <a:effectLst/>
                            <a:latin typeface="Cambria Math" panose="02040503050406030204" pitchFamily="18" charset="0"/>
                          </a:rPr>
                        </m:ctrlPr>
                      </m:fPr>
                      <m:num>
                        <m:r>
                          <a:rPr lang="en-US" altLang="zh-TW" sz="2600" i="1">
                            <a:effectLst/>
                            <a:latin typeface="Cambria Math" panose="02040503050406030204" pitchFamily="18" charset="0"/>
                          </a:rPr>
                          <m:t>1</m:t>
                        </m:r>
                      </m:num>
                      <m:den>
                        <m:sSup>
                          <m:sSupPr>
                            <m:ctrlPr>
                              <a:rPr lang="en-US" altLang="zh-TW" sz="2600" i="1">
                                <a:effectLst/>
                                <a:latin typeface="Cambria Math" panose="02040503050406030204" pitchFamily="18" charset="0"/>
                              </a:rPr>
                            </m:ctrlPr>
                          </m:sSupPr>
                          <m:e>
                            <m:r>
                              <a:rPr lang="en-US" altLang="zh-TW" sz="2600" b="0" i="1" smtClean="0">
                                <a:effectLst/>
                                <a:latin typeface="Cambria Math" panose="02040503050406030204" pitchFamily="18" charset="0"/>
                              </a:rPr>
                              <m:t>𝑛</m:t>
                            </m:r>
                          </m:e>
                          <m:sup>
                            <m:r>
                              <a:rPr lang="en-US" altLang="zh-TW" sz="2600" i="1">
                                <a:effectLst/>
                                <a:latin typeface="Cambria Math" panose="02040503050406030204" pitchFamily="18" charset="0"/>
                              </a:rPr>
                              <m:t>2</m:t>
                            </m:r>
                          </m:sup>
                        </m:sSup>
                      </m:den>
                    </m:f>
                    <m:r>
                      <m:rPr>
                        <m:sty m:val="p"/>
                      </m:rPr>
                      <a:rPr lang="en-US" altLang="zh-TW" sz="2600">
                        <a:effectLst/>
                        <a:latin typeface="Cambria Math" panose="02040503050406030204" pitchFamily="18" charset="0"/>
                      </a:rPr>
                      <m:t>var</m:t>
                    </m:r>
                    <m:d>
                      <m:dPr>
                        <m:ctrlPr>
                          <a:rPr lang="en-US" altLang="zh-TW" sz="2600" i="1">
                            <a:effectLst/>
                            <a:latin typeface="Cambria Math" panose="02040503050406030204" pitchFamily="18" charset="0"/>
                          </a:rPr>
                        </m:ctrlPr>
                      </m:dPr>
                      <m:e>
                        <m:nary>
                          <m:naryPr>
                            <m:chr m:val="∑"/>
                            <m:ctrlPr>
                              <a:rPr lang="en-US" altLang="zh-TW" sz="2600" i="1">
                                <a:effectLst/>
                                <a:latin typeface="Cambria Math" panose="02040503050406030204" pitchFamily="18" charset="0"/>
                              </a:rPr>
                            </m:ctrlPr>
                          </m:naryPr>
                          <m:sub>
                            <m:r>
                              <a:rPr lang="en-US" altLang="zh-TW" sz="2600" b="0" i="1" smtClean="0">
                                <a:effectLst/>
                                <a:latin typeface="Cambria Math" panose="02040503050406030204" pitchFamily="18" charset="0"/>
                              </a:rPr>
                              <m:t>𝑗</m:t>
                            </m:r>
                            <m:r>
                              <a:rPr lang="en-US" altLang="zh-TW" sz="2600" i="1">
                                <a:effectLst/>
                                <a:latin typeface="Cambria Math" panose="02040503050406030204" pitchFamily="18" charset="0"/>
                              </a:rPr>
                              <m:t>=1</m:t>
                            </m:r>
                          </m:sub>
                          <m:sup>
                            <m:r>
                              <a:rPr lang="en-US" altLang="zh-TW" sz="2600" b="0" i="1" smtClean="0">
                                <a:effectLst/>
                                <a:latin typeface="Cambria Math" panose="02040503050406030204" pitchFamily="18" charset="0"/>
                              </a:rPr>
                              <m:t>𝑛</m:t>
                            </m:r>
                          </m:sup>
                          <m:e>
                            <m:sSub>
                              <m:sSubPr>
                                <m:ctrlPr>
                                  <a:rPr lang="en-US" altLang="zh-TW" sz="2600" i="1">
                                    <a:effectLst/>
                                    <a:latin typeface="Cambria Math" panose="02040503050406030204" pitchFamily="18" charset="0"/>
                                  </a:rPr>
                                </m:ctrlPr>
                              </m:sSubPr>
                              <m:e>
                                <m:r>
                                  <a:rPr lang="en-US" altLang="zh-TW" sz="2600" i="1">
                                    <a:effectLst/>
                                    <a:latin typeface="Cambria Math" panose="02040503050406030204" pitchFamily="18" charset="0"/>
                                  </a:rPr>
                                  <m:t>𝑅</m:t>
                                </m:r>
                              </m:e>
                              <m:sub>
                                <m:r>
                                  <a:rPr lang="en-US" altLang="zh-TW" sz="2600" b="0" i="1" smtClean="0">
                                    <a:effectLst/>
                                    <a:latin typeface="Cambria Math" panose="02040503050406030204" pitchFamily="18" charset="0"/>
                                  </a:rPr>
                                  <m:t>𝑗</m:t>
                                </m:r>
                              </m:sub>
                            </m:sSub>
                          </m:e>
                        </m:nary>
                      </m:e>
                    </m:d>
                    <m:r>
                      <a:rPr lang="en-US" altLang="zh-TW" sz="2600" i="1">
                        <a:effectLst/>
                        <a:latin typeface="Cambria Math" panose="02040503050406030204" pitchFamily="18" charset="0"/>
                      </a:rPr>
                      <m:t>=</m:t>
                    </m:r>
                    <m:f>
                      <m:fPr>
                        <m:ctrlPr>
                          <a:rPr lang="en-US" altLang="zh-TW" sz="2600" i="1">
                            <a:effectLst/>
                            <a:latin typeface="Cambria Math" panose="02040503050406030204" pitchFamily="18" charset="0"/>
                          </a:rPr>
                        </m:ctrlPr>
                      </m:fPr>
                      <m:num>
                        <m:r>
                          <a:rPr lang="en-US" altLang="zh-TW" sz="2600" i="1">
                            <a:effectLst/>
                            <a:latin typeface="Cambria Math" panose="02040503050406030204" pitchFamily="18" charset="0"/>
                          </a:rPr>
                          <m:t>1</m:t>
                        </m:r>
                      </m:num>
                      <m:den>
                        <m:sSup>
                          <m:sSupPr>
                            <m:ctrlPr>
                              <a:rPr lang="en-US" altLang="zh-TW" sz="2600" i="1">
                                <a:effectLst/>
                                <a:latin typeface="Cambria Math" panose="02040503050406030204" pitchFamily="18" charset="0"/>
                              </a:rPr>
                            </m:ctrlPr>
                          </m:sSupPr>
                          <m:e>
                            <m:r>
                              <a:rPr lang="en-US" altLang="zh-TW" sz="2600" b="0" i="1" smtClean="0">
                                <a:effectLst/>
                                <a:latin typeface="Cambria Math" panose="02040503050406030204" pitchFamily="18" charset="0"/>
                              </a:rPr>
                              <m:t>𝑛</m:t>
                            </m:r>
                          </m:e>
                          <m:sup>
                            <m:r>
                              <a:rPr lang="en-US" altLang="zh-TW" sz="2600" i="1">
                                <a:effectLst/>
                                <a:latin typeface="Cambria Math" panose="02040503050406030204" pitchFamily="18" charset="0"/>
                              </a:rPr>
                              <m:t>2</m:t>
                            </m:r>
                          </m:sup>
                        </m:sSup>
                      </m:den>
                    </m:f>
                    <m:r>
                      <a:rPr lang="en-US" altLang="zh-TW" sz="2600" b="0" i="1" smtClean="0">
                        <a:effectLst/>
                        <a:latin typeface="Cambria Math" panose="02040503050406030204" pitchFamily="18" charset="0"/>
                      </a:rPr>
                      <m:t>𝑛</m:t>
                    </m:r>
                    <m:acc>
                      <m:accPr>
                        <m:chr m:val="̅"/>
                        <m:ctrlPr>
                          <a:rPr lang="en-US" altLang="zh-TW" sz="2600" b="0" i="1" smtClean="0">
                            <a:effectLst/>
                            <a:latin typeface="Cambria Math" panose="02040503050406030204" pitchFamily="18" charset="0"/>
                          </a:rPr>
                        </m:ctrlPr>
                      </m:accPr>
                      <m:e>
                        <m:sSup>
                          <m:sSupPr>
                            <m:ctrlPr>
                              <a:rPr lang="en-US" altLang="zh-TW" sz="2600" i="1">
                                <a:effectLst/>
                                <a:latin typeface="Cambria Math" panose="02040503050406030204" pitchFamily="18" charset="0"/>
                              </a:rPr>
                            </m:ctrlPr>
                          </m:sSupPr>
                          <m:e>
                            <m:r>
                              <a:rPr lang="en-US" altLang="zh-TW" sz="2600" i="1">
                                <a:effectLst/>
                                <a:latin typeface="Cambria Math" panose="02040503050406030204" pitchFamily="18" charset="0"/>
                              </a:rPr>
                              <m:t>𝜎</m:t>
                            </m:r>
                          </m:e>
                          <m:sup>
                            <m:r>
                              <a:rPr lang="en-US" altLang="zh-TW" sz="2600" i="1">
                                <a:effectLst/>
                                <a:latin typeface="Cambria Math" panose="02040503050406030204" pitchFamily="18" charset="0"/>
                              </a:rPr>
                              <m:t>2</m:t>
                            </m:r>
                          </m:sup>
                        </m:sSup>
                      </m:e>
                    </m:acc>
                    <m:r>
                      <a:rPr lang="en-US" altLang="zh-TW" sz="2600" i="1">
                        <a:effectLst/>
                        <a:latin typeface="Cambria Math" panose="02040503050406030204" pitchFamily="18" charset="0"/>
                      </a:rPr>
                      <m:t>=</m:t>
                    </m:r>
                    <m:f>
                      <m:fPr>
                        <m:ctrlPr>
                          <a:rPr lang="en-US" altLang="zh-TW" sz="2600" i="1">
                            <a:effectLst/>
                            <a:latin typeface="Cambria Math" panose="02040503050406030204" pitchFamily="18" charset="0"/>
                          </a:rPr>
                        </m:ctrlPr>
                      </m:fPr>
                      <m:num>
                        <m:acc>
                          <m:accPr>
                            <m:chr m:val="̅"/>
                            <m:ctrlPr>
                              <a:rPr lang="en-US" altLang="zh-TW" sz="2600" i="1">
                                <a:effectLst/>
                                <a:latin typeface="Cambria Math" panose="02040503050406030204" pitchFamily="18" charset="0"/>
                              </a:rPr>
                            </m:ctrlPr>
                          </m:accPr>
                          <m:e>
                            <m:sSup>
                              <m:sSupPr>
                                <m:ctrlPr>
                                  <a:rPr lang="en-US" altLang="zh-TW" sz="2600" i="1">
                                    <a:effectLst/>
                                    <a:latin typeface="Cambria Math" panose="02040503050406030204" pitchFamily="18" charset="0"/>
                                  </a:rPr>
                                </m:ctrlPr>
                              </m:sSupPr>
                              <m:e>
                                <m:r>
                                  <a:rPr lang="en-US" altLang="zh-TW" sz="2600" i="1">
                                    <a:effectLst/>
                                    <a:latin typeface="Cambria Math" panose="02040503050406030204" pitchFamily="18" charset="0"/>
                                  </a:rPr>
                                  <m:t>𝜎</m:t>
                                </m:r>
                              </m:e>
                              <m:sup>
                                <m:r>
                                  <a:rPr lang="en-US" altLang="zh-TW" sz="2600" i="1">
                                    <a:effectLst/>
                                    <a:latin typeface="Cambria Math" panose="02040503050406030204" pitchFamily="18" charset="0"/>
                                  </a:rPr>
                                  <m:t>2</m:t>
                                </m:r>
                              </m:sup>
                            </m:sSup>
                          </m:e>
                        </m:acc>
                      </m:num>
                      <m:den>
                        <m:r>
                          <a:rPr lang="en-US" altLang="zh-TW" sz="2600" b="0" i="1" smtClean="0">
                            <a:effectLst/>
                            <a:latin typeface="Cambria Math" panose="02040503050406030204" pitchFamily="18" charset="0"/>
                          </a:rPr>
                          <m:t>𝑛</m:t>
                        </m:r>
                      </m:den>
                    </m:f>
                  </m:oMath>
                </a14:m>
                <a:r>
                  <a:rPr lang="en-US" altLang="zh-TW" sz="3000" dirty="0">
                    <a:effectLst/>
                  </a:rPr>
                  <a:t> </a:t>
                </a:r>
              </a:p>
              <a:p>
                <a:pPr marL="57150" indent="0" algn="ctr" eaLnBrk="1" hangingPunct="1">
                  <a:lnSpc>
                    <a:spcPct val="97000"/>
                  </a:lnSpc>
                  <a:spcBef>
                    <a:spcPts val="300"/>
                  </a:spcBef>
                  <a:buNone/>
                  <a:defRPr/>
                </a:pPr>
                <a:r>
                  <a:rPr lang="en-US" altLang="zh-TW" sz="2600" dirty="0">
                    <a:effectLst/>
                  </a:rPr>
                  <a:t>(the risk (variance of the portfolio return) decreases with </a:t>
                </a:r>
                <a:r>
                  <a:rPr lang="en-US" altLang="zh-TW" sz="2600" i="1" dirty="0">
                    <a:effectLst/>
                  </a:rPr>
                  <a:t>n</a:t>
                </a:r>
                <a:r>
                  <a:rPr lang="en-US" altLang="zh-TW" sz="2600" dirty="0">
                    <a:effectLst/>
                  </a:rPr>
                  <a:t>)</a:t>
                </a:r>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228600" y="838200"/>
                <a:ext cx="8763000" cy="5715000"/>
              </a:xfrm>
              <a:blipFill>
                <a:blip r:embed="rId3"/>
                <a:stretch>
                  <a:fillRect l="-696" t="-1814" r="-1879" b="-800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3280414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dirty="0">
                <a:ea typeface="新細明體" charset="-120"/>
              </a:rPr>
              <a:t>Exercise 6.21</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228600" y="2667000"/>
                <a:ext cx="8763000" cy="4114800"/>
              </a:xfrm>
            </p:spPr>
            <p:txBody>
              <a:bodyPr lIns="90488" tIns="44450" rIns="90488" bIns="44450"/>
              <a:lstStyle/>
              <a:p>
                <a:pPr marL="285750" lvl="1" eaLnBrk="1" hangingPunct="1">
                  <a:spcBef>
                    <a:spcPts val="600"/>
                  </a:spcBef>
                  <a:defRPr/>
                </a:pPr>
                <a:r>
                  <a:rPr lang="en-US" altLang="zh-TW" sz="2600" dirty="0">
                    <a:effectLst>
                      <a:outerShdw blurRad="38100" dist="38100" dir="2700000" algn="tl">
                        <a:srgbClr val="000000">
                          <a:alpha val="43137"/>
                        </a:srgbClr>
                      </a:outerShdw>
                    </a:effectLst>
                  </a:rPr>
                  <a:t>Which stock is riskier to an investor currently holding a diversified portfolio of common stock? </a:t>
                </a:r>
              </a:p>
              <a:p>
                <a:pPr marL="539750" lvl="2" indent="-247650" eaLnBrk="1" hangingPunct="1">
                  <a:spcBef>
                    <a:spcPts val="600"/>
                  </a:spcBef>
                  <a:defRPr/>
                </a:pPr>
                <a:r>
                  <a:rPr lang="en-US" altLang="zh-TW" sz="2200" dirty="0">
                    <a:effectLst>
                      <a:outerShdw blurRad="38100" dist="38100" dir="2700000" algn="tl">
                        <a:srgbClr val="000000">
                          <a:alpha val="43137"/>
                        </a:srgbClr>
                      </a:outerShdw>
                    </a:effectLst>
                  </a:rPr>
                  <a:t>He should care about the systematic risk that is measured by </a:t>
                </a:r>
                <a14:m>
                  <m:oMath xmlns:m="http://schemas.openxmlformats.org/officeDocument/2006/math">
                    <m:r>
                      <a:rPr lang="en-US" altLang="zh-TW" sz="2200" b="0" i="1" smtClean="0">
                        <a:effectLst>
                          <a:outerShdw blurRad="38100" dist="38100" dir="2700000" algn="tl">
                            <a:srgbClr val="000000">
                              <a:alpha val="43137"/>
                            </a:srgbClr>
                          </a:outerShdw>
                        </a:effectLst>
                        <a:latin typeface="Cambria Math" panose="02040503050406030204" pitchFamily="18" charset="0"/>
                      </a:rPr>
                      <m:t>𝛽</m:t>
                    </m:r>
                  </m:oMath>
                </a14:m>
                <a:endParaRPr lang="en-US" altLang="zh-TW" sz="2200" dirty="0">
                  <a:effectLst>
                    <a:outerShdw blurRad="38100" dist="38100" dir="2700000" algn="tl">
                      <a:srgbClr val="000000">
                        <a:alpha val="43137"/>
                      </a:srgbClr>
                    </a:outerShdw>
                  </a:effectLst>
                </a:endParaRPr>
              </a:p>
              <a:p>
                <a:pPr marL="285750" lvl="1" eaLnBrk="1" hangingPunct="1">
                  <a:spcBef>
                    <a:spcPts val="600"/>
                  </a:spcBef>
                  <a:defRPr/>
                </a:pPr>
                <a:r>
                  <a:rPr lang="en-US" altLang="zh-TW" sz="2600" dirty="0">
                    <a:effectLst>
                      <a:outerShdw blurRad="38100" dist="38100" dir="2700000" algn="tl">
                        <a:srgbClr val="000000">
                          <a:alpha val="43137"/>
                        </a:srgbClr>
                      </a:outerShdw>
                    </a:effectLst>
                  </a:rPr>
                  <a:t>Which stock is riskier to an undiversified investor who puts all of his funds in only one stock?</a:t>
                </a:r>
              </a:p>
              <a:p>
                <a:pPr marL="539750" lvl="2" indent="-247650" eaLnBrk="1" hangingPunct="1">
                  <a:spcBef>
                    <a:spcPts val="600"/>
                  </a:spcBef>
                  <a:defRPr/>
                </a:pPr>
                <a:r>
                  <a:rPr lang="en-US" altLang="zh-TW" sz="2200" dirty="0">
                    <a:effectLst>
                      <a:outerShdw blurRad="38100" dist="38100" dir="2700000" algn="tl">
                        <a:srgbClr val="000000">
                          <a:alpha val="43137"/>
                        </a:srgbClr>
                      </a:outerShdw>
                    </a:effectLst>
                  </a:rPr>
                  <a:t>He should care about the total risk (rather than the firm-specific risk suggested in the solution manual) that is measured by the variance of the levels of </a:t>
                </a:r>
                <a14:m>
                  <m:oMath xmlns:m="http://schemas.openxmlformats.org/officeDocument/2006/math">
                    <m:sSub>
                      <m:sSubPr>
                        <m:ctrlPr>
                          <a:rPr lang="en-US" altLang="zh-TW" sz="2200" i="1">
                            <a:effectLst>
                              <a:outerShdw blurRad="38100" dist="38100" dir="2700000" algn="tl">
                                <a:srgbClr val="000000">
                                  <a:alpha val="43137"/>
                                </a:srgbClr>
                              </a:outerShdw>
                            </a:effectLst>
                            <a:latin typeface="Cambria Math" panose="02040503050406030204" pitchFamily="18" charset="0"/>
                          </a:rPr>
                        </m:ctrlPr>
                      </m:sSubPr>
                      <m:e>
                        <m:r>
                          <a:rPr lang="en-US" altLang="zh-TW" sz="2200">
                            <a:effectLst>
                              <a:outerShdw blurRad="38100" dist="38100" dir="2700000" algn="tl">
                                <a:srgbClr val="000000">
                                  <a:alpha val="43137"/>
                                </a:srgbClr>
                              </a:outerShdw>
                            </a:effectLst>
                            <a:latin typeface="Cambria Math" panose="02040503050406030204" pitchFamily="18" charset="0"/>
                          </a:rPr>
                          <m:t>𝑟</m:t>
                        </m:r>
                      </m:e>
                      <m:sub>
                        <m:r>
                          <a:rPr lang="en-US" altLang="zh-TW" sz="2200">
                            <a:effectLst>
                              <a:outerShdw blurRad="38100" dist="38100" dir="2700000" algn="tl">
                                <a:srgbClr val="000000">
                                  <a:alpha val="43137"/>
                                </a:srgbClr>
                              </a:outerShdw>
                            </a:effectLst>
                            <a:latin typeface="Cambria Math" panose="02040503050406030204" pitchFamily="18" charset="0"/>
                          </a:rPr>
                          <m:t>𝐴</m:t>
                        </m:r>
                      </m:sub>
                    </m:sSub>
                    <m:r>
                      <a:rPr lang="en-US" altLang="zh-TW" sz="2200">
                        <a:effectLst>
                          <a:outerShdw blurRad="38100" dist="38100" dir="2700000" algn="tl">
                            <a:srgbClr val="000000">
                              <a:alpha val="43137"/>
                            </a:srgbClr>
                          </a:outerShdw>
                        </a:effectLst>
                        <a:latin typeface="Cambria Math" panose="02040503050406030204" pitchFamily="18" charset="0"/>
                      </a:rPr>
                      <m:t>−</m:t>
                    </m:r>
                    <m:sSub>
                      <m:sSubPr>
                        <m:ctrlPr>
                          <a:rPr lang="en-US" altLang="zh-TW" sz="2200" i="1">
                            <a:effectLst>
                              <a:outerShdw blurRad="38100" dist="38100" dir="2700000" algn="tl">
                                <a:srgbClr val="000000">
                                  <a:alpha val="43137"/>
                                </a:srgbClr>
                              </a:outerShdw>
                            </a:effectLst>
                            <a:latin typeface="Cambria Math" panose="02040503050406030204" pitchFamily="18" charset="0"/>
                          </a:rPr>
                        </m:ctrlPr>
                      </m:sSubPr>
                      <m:e>
                        <m:r>
                          <a:rPr lang="en-US" altLang="zh-TW" sz="2200">
                            <a:effectLst>
                              <a:outerShdw blurRad="38100" dist="38100" dir="2700000" algn="tl">
                                <a:srgbClr val="000000">
                                  <a:alpha val="43137"/>
                                </a:srgbClr>
                              </a:outerShdw>
                            </a:effectLst>
                            <a:latin typeface="Cambria Math" panose="02040503050406030204" pitchFamily="18" charset="0"/>
                          </a:rPr>
                          <m:t>𝑟</m:t>
                        </m:r>
                      </m:e>
                      <m:sub>
                        <m:r>
                          <a:rPr lang="en-US" altLang="zh-TW" sz="2200">
                            <a:effectLst>
                              <a:outerShdw blurRad="38100" dist="38100" dir="2700000" algn="tl">
                                <a:srgbClr val="000000">
                                  <a:alpha val="43137"/>
                                </a:srgbClr>
                              </a:outerShdw>
                            </a:effectLst>
                            <a:latin typeface="Cambria Math" panose="02040503050406030204" pitchFamily="18" charset="0"/>
                          </a:rPr>
                          <m:t>𝑓</m:t>
                        </m:r>
                      </m:sub>
                    </m:sSub>
                  </m:oMath>
                </a14:m>
                <a:r>
                  <a:rPr lang="en-US" altLang="zh-TW" sz="2200" dirty="0">
                    <a:effectLst>
                      <a:outerShdw blurRad="38100" dist="38100" dir="2700000" algn="tl">
                        <a:srgbClr val="000000">
                          <a:alpha val="43137"/>
                        </a:srgbClr>
                      </a:outerShdw>
                    </a:effectLst>
                  </a:rPr>
                  <a:t> or </a:t>
                </a:r>
                <a14:m>
                  <m:oMath xmlns:m="http://schemas.openxmlformats.org/officeDocument/2006/math">
                    <m:sSub>
                      <m:sSubPr>
                        <m:ctrlPr>
                          <a:rPr lang="en-US" altLang="zh-TW" sz="2200" i="1">
                            <a:effectLst>
                              <a:outerShdw blurRad="38100" dist="38100" dir="2700000" algn="tl">
                                <a:srgbClr val="000000">
                                  <a:alpha val="43137"/>
                                </a:srgbClr>
                              </a:outerShdw>
                            </a:effectLst>
                            <a:latin typeface="Cambria Math" panose="02040503050406030204" pitchFamily="18" charset="0"/>
                          </a:rPr>
                        </m:ctrlPr>
                      </m:sSubPr>
                      <m:e>
                        <m:r>
                          <a:rPr lang="en-US" altLang="zh-TW" sz="2200">
                            <a:effectLst>
                              <a:outerShdw blurRad="38100" dist="38100" dir="2700000" algn="tl">
                                <a:srgbClr val="000000">
                                  <a:alpha val="43137"/>
                                </a:srgbClr>
                              </a:outerShdw>
                            </a:effectLst>
                            <a:latin typeface="Cambria Math" panose="02040503050406030204" pitchFamily="18" charset="0"/>
                          </a:rPr>
                          <m:t>𝑟</m:t>
                        </m:r>
                      </m:e>
                      <m:sub>
                        <m:r>
                          <a:rPr lang="en-US" altLang="zh-TW" sz="2200">
                            <a:effectLst>
                              <a:outerShdw blurRad="38100" dist="38100" dir="2700000" algn="tl">
                                <a:srgbClr val="000000">
                                  <a:alpha val="43137"/>
                                </a:srgbClr>
                              </a:outerShdw>
                            </a:effectLst>
                            <a:latin typeface="Cambria Math" panose="02040503050406030204" pitchFamily="18" charset="0"/>
                          </a:rPr>
                          <m:t>𝐵</m:t>
                        </m:r>
                      </m:sub>
                    </m:sSub>
                    <m:r>
                      <a:rPr lang="en-US" altLang="zh-TW" sz="2200">
                        <a:effectLst>
                          <a:outerShdw blurRad="38100" dist="38100" dir="2700000" algn="tl">
                            <a:srgbClr val="000000">
                              <a:alpha val="43137"/>
                            </a:srgbClr>
                          </a:outerShdw>
                        </a:effectLst>
                        <a:latin typeface="Cambria Math" panose="02040503050406030204" pitchFamily="18" charset="0"/>
                      </a:rPr>
                      <m:t>−</m:t>
                    </m:r>
                    <m:sSub>
                      <m:sSubPr>
                        <m:ctrlPr>
                          <a:rPr lang="en-US" altLang="zh-TW" sz="2200" i="1">
                            <a:effectLst>
                              <a:outerShdw blurRad="38100" dist="38100" dir="2700000" algn="tl">
                                <a:srgbClr val="000000">
                                  <a:alpha val="43137"/>
                                </a:srgbClr>
                              </a:outerShdw>
                            </a:effectLst>
                            <a:latin typeface="Cambria Math" panose="02040503050406030204" pitchFamily="18" charset="0"/>
                          </a:rPr>
                        </m:ctrlPr>
                      </m:sSubPr>
                      <m:e>
                        <m:r>
                          <a:rPr lang="en-US" altLang="zh-TW" sz="2200">
                            <a:effectLst>
                              <a:outerShdw blurRad="38100" dist="38100" dir="2700000" algn="tl">
                                <a:srgbClr val="000000">
                                  <a:alpha val="43137"/>
                                </a:srgbClr>
                              </a:outerShdw>
                            </a:effectLst>
                            <a:latin typeface="Cambria Math" panose="02040503050406030204" pitchFamily="18" charset="0"/>
                          </a:rPr>
                          <m:t>𝑟</m:t>
                        </m:r>
                      </m:e>
                      <m:sub>
                        <m:r>
                          <a:rPr lang="en-US" altLang="zh-TW" sz="2200">
                            <a:effectLst>
                              <a:outerShdw blurRad="38100" dist="38100" dir="2700000" algn="tl">
                                <a:srgbClr val="000000">
                                  <a:alpha val="43137"/>
                                </a:srgbClr>
                              </a:outerShdw>
                            </a:effectLst>
                            <a:latin typeface="Cambria Math" panose="02040503050406030204" pitchFamily="18" charset="0"/>
                          </a:rPr>
                          <m:t>𝑓</m:t>
                        </m:r>
                      </m:sub>
                    </m:sSub>
                  </m:oMath>
                </a14:m>
                <a:endParaRPr lang="en-US" altLang="zh-TW" sz="2200" dirty="0">
                  <a:effectLst>
                    <a:outerShdw blurRad="38100" dist="38100" dir="2700000" algn="tl">
                      <a:srgbClr val="000000">
                        <a:alpha val="43137"/>
                      </a:srgbClr>
                    </a:outerShdw>
                  </a:effectLst>
                </a:endParaRPr>
              </a:p>
              <a:p>
                <a:pPr marL="539750" lvl="2" indent="-247650" eaLnBrk="1" hangingPunct="1">
                  <a:spcBef>
                    <a:spcPts val="600"/>
                  </a:spcBef>
                  <a:defRPr/>
                </a:pPr>
                <a:r>
                  <a:rPr lang="en-US" altLang="zh-TW" sz="2200" dirty="0">
                    <a:effectLst>
                      <a:outerShdw blurRad="38100" dist="38100" dir="2700000" algn="tl">
                        <a:srgbClr val="000000">
                          <a:alpha val="43137"/>
                        </a:srgbClr>
                      </a:outerShdw>
                    </a:effectLst>
                  </a:rPr>
                  <a:t>In contrast, the firm-specific risk is measured by the vertical distance of each observation from the SCL</a:t>
                </a:r>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228600" y="2667000"/>
                <a:ext cx="8763000" cy="4114800"/>
              </a:xfrm>
              <a:blipFill>
                <a:blip r:embed="rId3"/>
                <a:stretch>
                  <a:fillRect l="-1183" t="-1630" b="-1481"/>
                </a:stretch>
              </a:blipFill>
            </p:spPr>
            <p:txBody>
              <a:bodyPr/>
              <a:lstStyle/>
              <a:p>
                <a:r>
                  <a:rPr lang="zh-TW" altLang="en-US">
                    <a:noFill/>
                  </a:rPr>
                  <a:t> </a:t>
                </a:r>
              </a:p>
            </p:txBody>
          </p:sp>
        </mc:Fallback>
      </mc:AlternateContent>
      <p:pic>
        <p:nvPicPr>
          <p:cNvPr id="4" name="圖片 3" descr="圖片1拷貝">
            <a:extLst>
              <a:ext uri="{FF2B5EF4-FFF2-40B4-BE49-F238E27FC236}">
                <a16:creationId xmlns:a16="http://schemas.microsoft.com/office/drawing/2014/main" id="{968C0824-7DD4-4937-B5AD-9DB373D87A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33516"/>
            <a:ext cx="3943350" cy="1828800"/>
          </a:xfrm>
          <a:prstGeom prst="rect">
            <a:avLst/>
          </a:prstGeom>
          <a:noFill/>
          <a:ln>
            <a:noFill/>
          </a:ln>
        </p:spPr>
      </p:pic>
    </p:spTree>
    <p:extLst>
      <p:ext uri="{BB962C8B-B14F-4D97-AF65-F5344CB8AC3E}">
        <p14:creationId xmlns:p14="http://schemas.microsoft.com/office/powerpoint/2010/main" val="42742937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TW">
                <a:ea typeface="新細明體" charset="-120"/>
              </a:rPr>
              <a:t>Diversification and Portfolio Theory</a:t>
            </a:r>
          </a:p>
        </p:txBody>
      </p:sp>
      <p:sp>
        <p:nvSpPr>
          <p:cNvPr id="115715" name="Rectangle 3"/>
          <p:cNvSpPr>
            <a:spLocks noGrp="1" noChangeArrowheads="1"/>
          </p:cNvSpPr>
          <p:nvPr>
            <p:ph type="body" idx="1"/>
          </p:nvPr>
        </p:nvSpPr>
        <p:spPr>
          <a:xfrm>
            <a:off x="457200" y="1143000"/>
            <a:ext cx="8229600" cy="4759325"/>
          </a:xfrm>
        </p:spPr>
        <p:txBody>
          <a:bodyPr/>
          <a:lstStyle/>
          <a:p>
            <a:pPr eaLnBrk="1" hangingPunct="1">
              <a:defRPr/>
            </a:pPr>
            <a:r>
              <a:rPr lang="en-US" altLang="zh-TW" sz="3000" dirty="0">
                <a:ea typeface="新細明體" charset="-120"/>
              </a:rPr>
              <a:t>The portfolio theory was first introduced by Harry Markowitz in 1952, who is a Nobel Prize laureate in 1990</a:t>
            </a:r>
          </a:p>
          <a:p>
            <a:pPr eaLnBrk="1" hangingPunct="1">
              <a:defRPr/>
            </a:pPr>
            <a:r>
              <a:rPr lang="en-US" altLang="zh-TW" sz="3000" dirty="0">
                <a:ea typeface="新細明體" charset="-120"/>
              </a:rPr>
              <a:t>Sections 6.2 to 6.4 will introduce the results of Markowitz’s work of showing how to make the most of the power of diversification</a:t>
            </a:r>
          </a:p>
          <a:p>
            <a:pPr eaLnBrk="1" hangingPunct="1">
              <a:defRPr/>
            </a:pPr>
            <a:r>
              <a:rPr lang="en-US" altLang="zh-TW" sz="3000" dirty="0">
                <a:ea typeface="新細明體" charset="-120"/>
              </a:rPr>
              <a:t>In this section, the effect of diversification is illustrated by a case of two risky assets</a:t>
            </a:r>
          </a:p>
          <a:p>
            <a:pPr eaLnBrk="1" hangingPunct="1">
              <a:defRPr/>
            </a:pPr>
            <a:endParaRPr lang="zh-TW" altLang="en-US" sz="3000" dirty="0">
              <a:ea typeface="新細明體"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81000" y="1489075"/>
            <a:ext cx="8229600" cy="21685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90000"/>
              <a:buFont typeface="Wingdings" pitchFamily="2" charset="2"/>
              <a:buBlip>
                <a:blip r:embed="rId4"/>
              </a:buBlip>
              <a:defRPr/>
            </a:pPr>
            <a:r>
              <a:rPr lang="en-US" altLang="zh-TW" sz="3000" kern="0" dirty="0">
                <a:effectLst>
                  <a:outerShdw blurRad="38100" dist="38100" dir="2700000" algn="tl">
                    <a:srgbClr val="000000"/>
                  </a:outerShdw>
                </a:effectLst>
                <a:latin typeface="+mn-lt"/>
                <a:ea typeface="新細明體" charset="-120"/>
              </a:rPr>
              <a:t>Here we assumed that the risky portfolio comprised a stock and a bond fund, and investors need to decide the weight of each fund in their portfolios</a:t>
            </a:r>
            <a:endParaRPr lang="zh-TW" altLang="en-US" sz="3000" kern="0" dirty="0">
              <a:effectLst>
                <a:outerShdw blurRad="38100" dist="38100" dir="2700000" algn="tl">
                  <a:srgbClr val="000000"/>
                </a:outerShdw>
              </a:effectLst>
              <a:latin typeface="+mn-lt"/>
              <a:ea typeface="新細明體" charset="-120"/>
            </a:endParaRPr>
          </a:p>
        </p:txBody>
      </p:sp>
      <p:sp>
        <p:nvSpPr>
          <p:cNvPr id="1028" name="Rectangle 4"/>
          <p:cNvSpPr>
            <a:spLocks noGrp="1" noChangeArrowheads="1"/>
          </p:cNvSpPr>
          <p:nvPr>
            <p:ph type="title"/>
          </p:nvPr>
        </p:nvSpPr>
        <p:spPr>
          <a:xfrm>
            <a:off x="0" y="190500"/>
            <a:ext cx="9144000" cy="1143000"/>
          </a:xfrm>
          <a:noFill/>
        </p:spPr>
        <p:txBody>
          <a:bodyPr/>
          <a:lstStyle/>
          <a:p>
            <a:pPr eaLnBrk="1" hangingPunct="1"/>
            <a:r>
              <a:rPr lang="en-US" altLang="zh-TW">
                <a:ea typeface="新細明體" charset="-120"/>
              </a:rPr>
              <a:t>Two Asset Portfolio Return </a:t>
            </a:r>
            <a:br>
              <a:rPr lang="en-US" altLang="zh-TW">
                <a:ea typeface="新細明體" charset="-120"/>
              </a:rPr>
            </a:br>
            <a:r>
              <a:rPr lang="en-US" altLang="zh-TW">
                <a:latin typeface="Arial Black" pitchFamily="34" charset="0"/>
                <a:ea typeface="新細明體" charset="-120"/>
              </a:rPr>
              <a:t>–</a:t>
            </a:r>
            <a:r>
              <a:rPr lang="en-US" altLang="zh-TW">
                <a:ea typeface="新細明體" charset="-120"/>
              </a:rPr>
              <a:t> Stock and Bond Funds</a:t>
            </a:r>
          </a:p>
        </p:txBody>
      </p:sp>
      <p:graphicFrame>
        <p:nvGraphicFramePr>
          <p:cNvPr id="1026" name="Object 8"/>
          <p:cNvGraphicFramePr>
            <a:graphicFrameLocks noChangeAspect="1"/>
          </p:cNvGraphicFramePr>
          <p:nvPr/>
        </p:nvGraphicFramePr>
        <p:xfrm>
          <a:off x="2133600" y="3581400"/>
          <a:ext cx="5251450" cy="2925763"/>
        </p:xfrm>
        <a:graphic>
          <a:graphicData uri="http://schemas.openxmlformats.org/presentationml/2006/ole">
            <mc:AlternateContent xmlns:mc="http://schemas.openxmlformats.org/markup-compatibility/2006">
              <mc:Choice xmlns:v="urn:schemas-microsoft-com:vml" Requires="v">
                <p:oleObj spid="_x0000_s1455" name="Equation" r:id="rId5" imgW="2095200" imgH="1168200" progId="Equation.DSMT4">
                  <p:embed/>
                </p:oleObj>
              </mc:Choice>
              <mc:Fallback>
                <p:oleObj name="Equation" r:id="rId5" imgW="2095200" imgH="1168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581400"/>
                        <a:ext cx="5251450" cy="292576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0" y="-19050"/>
            <a:ext cx="9144000" cy="857250"/>
          </a:xfrm>
          <a:noFill/>
        </p:spPr>
        <p:txBody>
          <a:bodyPr lIns="90488" tIns="44450" rIns="90488" bIns="44450" anchor="b"/>
          <a:lstStyle/>
          <a:p>
            <a:pPr eaLnBrk="1" hangingPunct="1"/>
            <a:r>
              <a:rPr lang="en-US" altLang="zh-TW">
                <a:ea typeface="新細明體" charset="-120"/>
              </a:rPr>
              <a:t>Scenario Analysis-Mean and Variance</a:t>
            </a:r>
          </a:p>
        </p:txBody>
      </p:sp>
      <p:sp>
        <p:nvSpPr>
          <p:cNvPr id="16397" name="Rectangle 13"/>
          <p:cNvSpPr>
            <a:spLocks noGrp="1" noChangeArrowheads="1"/>
          </p:cNvSpPr>
          <p:nvPr>
            <p:ph type="body" sz="half" idx="1"/>
          </p:nvPr>
        </p:nvSpPr>
        <p:spPr>
          <a:xfrm>
            <a:off x="457200" y="990600"/>
            <a:ext cx="8458200" cy="4987925"/>
          </a:xfrm>
        </p:spPr>
        <p:txBody>
          <a:bodyPr/>
          <a:lstStyle/>
          <a:p>
            <a:pPr eaLnBrk="1" hangingPunct="1">
              <a:lnSpc>
                <a:spcPct val="105000"/>
              </a:lnSpc>
              <a:defRPr/>
            </a:pPr>
            <a:r>
              <a:rPr lang="en-US" altLang="zh-TW" sz="3000" dirty="0">
                <a:ea typeface="新細明體" charset="-120"/>
              </a:rPr>
              <a:t>Mean (Expected Return):</a:t>
            </a:r>
          </a:p>
          <a:p>
            <a:pPr eaLnBrk="1" hangingPunct="1">
              <a:lnSpc>
                <a:spcPct val="105000"/>
              </a:lnSpc>
              <a:defRPr/>
            </a:pPr>
            <a:endParaRPr lang="en-US" altLang="zh-TW" dirty="0">
              <a:ea typeface="新細明體" charset="-120"/>
            </a:endParaRPr>
          </a:p>
          <a:p>
            <a:pPr eaLnBrk="1" hangingPunct="1">
              <a:lnSpc>
                <a:spcPct val="105000"/>
              </a:lnSpc>
              <a:buFont typeface="Wingdings" pitchFamily="2" charset="2"/>
              <a:buNone/>
              <a:defRPr/>
            </a:pPr>
            <a:endParaRPr lang="en-US" altLang="zh-TW" sz="800" dirty="0">
              <a:ea typeface="新細明體" charset="-120"/>
            </a:endParaRPr>
          </a:p>
          <a:p>
            <a:pPr eaLnBrk="1" hangingPunct="1">
              <a:lnSpc>
                <a:spcPct val="105000"/>
              </a:lnSpc>
              <a:buFont typeface="Wingdings" pitchFamily="2" charset="2"/>
              <a:buNone/>
              <a:defRPr/>
            </a:pPr>
            <a:endParaRPr lang="en-US" altLang="zh-TW" sz="1800" dirty="0">
              <a:ea typeface="新細明體" charset="-120"/>
            </a:endParaRPr>
          </a:p>
          <a:p>
            <a:pPr eaLnBrk="1" hangingPunct="1">
              <a:lnSpc>
                <a:spcPct val="105000"/>
              </a:lnSpc>
              <a:defRPr/>
            </a:pPr>
            <a:r>
              <a:rPr lang="en-US" altLang="zh-TW" sz="3000" dirty="0">
                <a:ea typeface="新細明體" charset="-120"/>
              </a:rPr>
              <a:t>Variance:</a:t>
            </a:r>
          </a:p>
          <a:p>
            <a:pPr eaLnBrk="1" hangingPunct="1">
              <a:lnSpc>
                <a:spcPct val="105000"/>
              </a:lnSpc>
              <a:buFont typeface="Wingdings" pitchFamily="2" charset="2"/>
              <a:buNone/>
              <a:defRPr/>
            </a:pPr>
            <a:endParaRPr lang="en-US" altLang="zh-TW" sz="800" dirty="0">
              <a:ea typeface="新細明體" charset="-120"/>
            </a:endParaRPr>
          </a:p>
          <a:p>
            <a:pPr eaLnBrk="1" hangingPunct="1">
              <a:lnSpc>
                <a:spcPct val="105000"/>
              </a:lnSpc>
              <a:defRPr/>
            </a:pPr>
            <a:endParaRPr lang="en-US" altLang="zh-TW" sz="2800" dirty="0">
              <a:ea typeface="新細明體" charset="-120"/>
            </a:endParaRPr>
          </a:p>
        </p:txBody>
      </p:sp>
      <p:graphicFrame>
        <p:nvGraphicFramePr>
          <p:cNvPr id="2050" name="Object 16"/>
          <p:cNvGraphicFramePr>
            <a:graphicFrameLocks noChangeAspect="1"/>
          </p:cNvGraphicFramePr>
          <p:nvPr/>
        </p:nvGraphicFramePr>
        <p:xfrm>
          <a:off x="1019175" y="3352800"/>
          <a:ext cx="6600825" cy="863600"/>
        </p:xfrm>
        <a:graphic>
          <a:graphicData uri="http://schemas.openxmlformats.org/presentationml/2006/ole">
            <mc:AlternateContent xmlns:mc="http://schemas.openxmlformats.org/markup-compatibility/2006">
              <mc:Choice xmlns:v="urn:schemas-microsoft-com:vml" Requires="v">
                <p:oleObj spid="_x0000_s35078" name="Equation" r:id="rId4" imgW="3301920" imgH="431640" progId="Equation.DSMT4">
                  <p:embed/>
                </p:oleObj>
              </mc:Choice>
              <mc:Fallback>
                <p:oleObj name="Equation" r:id="rId4" imgW="3301920" imgH="43164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3352800"/>
                        <a:ext cx="6600825" cy="863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4"/>
          <p:cNvGraphicFramePr>
            <a:graphicFrameLocks noChangeAspect="1"/>
          </p:cNvGraphicFramePr>
          <p:nvPr/>
        </p:nvGraphicFramePr>
        <p:xfrm>
          <a:off x="1042988" y="1676400"/>
          <a:ext cx="4519612" cy="863600"/>
        </p:xfrm>
        <a:graphic>
          <a:graphicData uri="http://schemas.openxmlformats.org/presentationml/2006/ole">
            <mc:AlternateContent xmlns:mc="http://schemas.openxmlformats.org/markup-compatibility/2006">
              <mc:Choice xmlns:v="urn:schemas-microsoft-com:vml" Requires="v">
                <p:oleObj spid="_x0000_s35079" name="Equation" r:id="rId6" imgW="2260440" imgH="431640" progId="Equation.DSMT4">
                  <p:embed/>
                </p:oleObj>
              </mc:Choice>
              <mc:Fallback>
                <p:oleObj name="Equation" r:id="rId6" imgW="2260440" imgH="4316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1676400"/>
                        <a:ext cx="4519612" cy="863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5"/>
          <p:cNvSpPr>
            <a:spLocks noChangeArrowheads="1"/>
          </p:cNvSpPr>
          <p:nvPr/>
        </p:nvSpPr>
        <p:spPr bwMode="auto">
          <a:xfrm>
            <a:off x="533400" y="4511675"/>
            <a:ext cx="8001000" cy="441325"/>
          </a:xfrm>
          <a:prstGeom prst="rect">
            <a:avLst/>
          </a:prstGeom>
          <a:noFill/>
          <a:ln w="12700">
            <a:noFill/>
            <a:miter lim="800000"/>
            <a:headEnd/>
            <a:tailEnd/>
          </a:ln>
          <a:effectLst/>
        </p:spPr>
        <p:txBody>
          <a:bodyPr lIns="90488" tIns="44450" rIns="90488" bIns="44450">
            <a:spAutoFit/>
          </a:bodyPr>
          <a:lstStyle/>
          <a:p>
            <a:pPr marL="358775" indent="-358775">
              <a:lnSpc>
                <a:spcPct val="95000"/>
              </a:lnSpc>
              <a:spcBef>
                <a:spcPts val="300"/>
              </a:spcBef>
              <a:defRPr/>
            </a:pPr>
            <a:r>
              <a:rPr lang="en-US" altLang="zh-TW" dirty="0">
                <a:latin typeface="+mn-lt"/>
                <a:ea typeface="新細明體" charset="-120"/>
              </a:rPr>
              <a:t>※ A property for variance</a:t>
            </a:r>
          </a:p>
        </p:txBody>
      </p:sp>
      <p:graphicFrame>
        <p:nvGraphicFramePr>
          <p:cNvPr id="2052" name="Object 8"/>
          <p:cNvGraphicFramePr>
            <a:graphicFrameLocks noGrp="1" noChangeAspect="1"/>
          </p:cNvGraphicFramePr>
          <p:nvPr>
            <p:ph sz="quarter" idx="4294967295"/>
          </p:nvPr>
        </p:nvGraphicFramePr>
        <p:xfrm>
          <a:off x="1066800" y="5078413"/>
          <a:ext cx="5403850" cy="1630362"/>
        </p:xfrm>
        <a:graphic>
          <a:graphicData uri="http://schemas.openxmlformats.org/presentationml/2006/ole">
            <mc:AlternateContent xmlns:mc="http://schemas.openxmlformats.org/markup-compatibility/2006">
              <mc:Choice xmlns:v="urn:schemas-microsoft-com:vml" Requires="v">
                <p:oleObj spid="_x0000_s35080" name="Equation" r:id="rId8" imgW="2946240" imgH="888840" progId="Equation.DSMT4">
                  <p:embed/>
                </p:oleObj>
              </mc:Choice>
              <mc:Fallback>
                <p:oleObj name="Equation" r:id="rId8" imgW="2946240" imgH="88884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5078413"/>
                        <a:ext cx="5403850" cy="16303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theme/theme1.xml><?xml version="1.0" encoding="utf-8"?>
<a:theme xmlns:a="http://schemas.openxmlformats.org/drawingml/2006/main" name="Bamboo">
  <a:themeElements>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Bamboo 5">
        <a:dk1>
          <a:srgbClr val="000000"/>
        </a:dk1>
        <a:lt1>
          <a:srgbClr val="CCCCFF"/>
        </a:lt1>
        <a:dk2>
          <a:srgbClr val="1B351B"/>
        </a:dk2>
        <a:lt2>
          <a:srgbClr val="CCCCFF"/>
        </a:lt2>
        <a:accent1>
          <a:srgbClr val="FFFFCC"/>
        </a:accent1>
        <a:accent2>
          <a:srgbClr val="CC9900"/>
        </a:accent2>
        <a:accent3>
          <a:srgbClr val="ABAEAB"/>
        </a:accent3>
        <a:accent4>
          <a:srgbClr val="AEAEDA"/>
        </a:accent4>
        <a:accent5>
          <a:srgbClr val="FFFFE2"/>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12733</TotalTime>
  <Words>4864</Words>
  <Application>Microsoft Office PowerPoint</Application>
  <PresentationFormat>如螢幕大小 (4:3)</PresentationFormat>
  <Paragraphs>704</Paragraphs>
  <Slides>63</Slides>
  <Notes>57</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1</vt:i4>
      </vt:variant>
      <vt:variant>
        <vt:lpstr>投影片標題</vt:lpstr>
      </vt:variant>
      <vt:variant>
        <vt:i4>63</vt:i4>
      </vt:variant>
    </vt:vector>
  </HeadingPairs>
  <TitlesOfParts>
    <vt:vector size="74" baseType="lpstr">
      <vt:lpstr>新細明體</vt:lpstr>
      <vt:lpstr>Arial</vt:lpstr>
      <vt:lpstr>Arial Black</vt:lpstr>
      <vt:lpstr>Book Antiqua</vt:lpstr>
      <vt:lpstr>Cambria Math</vt:lpstr>
      <vt:lpstr>Symbol</vt:lpstr>
      <vt:lpstr>Times New Roman</vt:lpstr>
      <vt:lpstr>Wingdings</vt:lpstr>
      <vt:lpstr>Bamboo</vt:lpstr>
      <vt:lpstr>Beam</vt:lpstr>
      <vt:lpstr>Equation</vt:lpstr>
      <vt:lpstr>CHAPTER 6</vt:lpstr>
      <vt:lpstr>Learning Goals of Chapter 6</vt:lpstr>
      <vt:lpstr>PowerPoint 簡報</vt:lpstr>
      <vt:lpstr>Diversification and Portfolio Risk</vt:lpstr>
      <vt:lpstr>Portfolio Risk as a Function of Number of Securities on NYSE</vt:lpstr>
      <vt:lpstr>PowerPoint 簡報</vt:lpstr>
      <vt:lpstr>Diversification and Portfolio Theory</vt:lpstr>
      <vt:lpstr>Two Asset Portfolio Return  – Stock and Bond Funds</vt:lpstr>
      <vt:lpstr>Scenario Analysis-Mean and Variance</vt:lpstr>
      <vt:lpstr>Scenario Analysis-Covariance (共變異數)</vt:lpstr>
      <vt:lpstr>Scenario Analysis-Covariance (共變異數)</vt:lpstr>
      <vt:lpstr>Scenario Analysis-Correlation Coefficient</vt:lpstr>
      <vt:lpstr>Sample Covariance</vt:lpstr>
      <vt:lpstr>An Simple Example for Diversification</vt:lpstr>
      <vt:lpstr>An Simple Example for Diversification</vt:lpstr>
      <vt:lpstr>An Simple Example for Diversification</vt:lpstr>
      <vt:lpstr>Three Rules of Two-Risky-Asset Portfolios</vt:lpstr>
      <vt:lpstr>Standard Deviation of the Portfolio of     Two Assets</vt:lpstr>
      <vt:lpstr>Standard Deviation of the Portfolio of     Two Assets</vt:lpstr>
      <vt:lpstr>Three Rules for an n-Security Portfolio:</vt:lpstr>
      <vt:lpstr>Numerical Example: Portfolio Return and S.D. of Bond and Stock Funds</vt:lpstr>
      <vt:lpstr>Numerical Example: Portfolio Return and S.D. of Bond and Stock Funds</vt:lpstr>
      <vt:lpstr>Numerical Example: Portfolio Return and S.D. Given Different Correlation Coefficients</vt:lpstr>
      <vt:lpstr>Numerical Example: Portfolio Return and S.D. Given Different Weights</vt:lpstr>
      <vt:lpstr>Numerical Example: Portfolio Return of Bond and Stock Funds (Page 155)</vt:lpstr>
      <vt:lpstr>Investment Opportunity Set (投資機會集合) for the Stock and Bond Funds</vt:lpstr>
      <vt:lpstr>Mean-Variance Criterion</vt:lpstr>
      <vt:lpstr>Mean-Variance Criterion</vt:lpstr>
      <vt:lpstr>Investment Opportunity Sets for the Stock and Bond Funds with Various Correlations</vt:lpstr>
      <vt:lpstr>PowerPoint 簡報</vt:lpstr>
      <vt:lpstr>Extension to Include the Risk-Free Asset</vt:lpstr>
      <vt:lpstr>Extension to Include the Risk-Free Asset</vt:lpstr>
      <vt:lpstr>Investment Opportunity Set Using Portfolio MVP or A and the Risk-Free Asset</vt:lpstr>
      <vt:lpstr>Figure 6.6 Dominant CAL associated with the Risk-Free rate</vt:lpstr>
      <vt:lpstr>Dominant CAL with the Risk-Free Asset</vt:lpstr>
      <vt:lpstr>Dominant CAL with the Risk-free Asset</vt:lpstr>
      <vt:lpstr>The Complete Portfolio</vt:lpstr>
      <vt:lpstr>Dominant CAL with the Risk-free Asset</vt:lpstr>
      <vt:lpstr>PowerPoint 簡報</vt:lpstr>
      <vt:lpstr>Extension to All Securities</vt:lpstr>
      <vt:lpstr>Extension to All Securities</vt:lpstr>
      <vt:lpstr>The Efficient Frontier of Risky Assets and Individual Assets</vt:lpstr>
      <vt:lpstr>Extension to All Securities</vt:lpstr>
      <vt:lpstr>Extension to All Securities</vt:lpstr>
      <vt:lpstr>PowerPoint 簡報</vt:lpstr>
      <vt:lpstr>Index models</vt:lpstr>
      <vt:lpstr>Specification of a Single-Index Model of Security Returns</vt:lpstr>
      <vt:lpstr>Scatter Diagram (點散圖) for Ri and RM</vt:lpstr>
      <vt:lpstr>Scatter Diagram (點散圖) for Ri and RM</vt:lpstr>
      <vt:lpstr>Deriving αi and βi using Historical Data</vt:lpstr>
      <vt:lpstr>Components of Risk</vt:lpstr>
      <vt:lpstr>Components of Risk</vt:lpstr>
      <vt:lpstr>Interpretation of Regression Lines and Scatter Diagrams</vt:lpstr>
      <vt:lpstr>Predicting Betas</vt:lpstr>
      <vt:lpstr>Diversification in a Single-Index Security Market</vt:lpstr>
      <vt:lpstr>Diversification in a Single-Factor Security Market</vt:lpstr>
      <vt:lpstr>The Treynor-Black (1973) Model</vt:lpstr>
      <vt:lpstr>The Treynor-Black (1973) Model</vt:lpstr>
      <vt:lpstr>The Treynor-Black (1973) Model</vt:lpstr>
      <vt:lpstr>PowerPoint 簡報</vt:lpstr>
      <vt:lpstr>Risk of Long-Term Investments</vt:lpstr>
      <vt:lpstr>Risk of Long-Term Investments</vt:lpstr>
      <vt:lpstr>Exercise 6.21</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6</dc:title>
  <dc:creator>Jr-Yan Wang</dc:creator>
  <cp:lastModifiedBy>Jr-Yan</cp:lastModifiedBy>
  <cp:revision>1008</cp:revision>
  <cp:lastPrinted>2022-10-01T12:56:51Z</cp:lastPrinted>
  <dcterms:created xsi:type="dcterms:W3CDTF">2000-02-10T20:34:07Z</dcterms:created>
  <dcterms:modified xsi:type="dcterms:W3CDTF">2023-10-17T13:36:19Z</dcterms:modified>
</cp:coreProperties>
</file>