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2" r:id="rId2"/>
  </p:sldMasterIdLst>
  <p:notesMasterIdLst>
    <p:notesMasterId r:id="rId61"/>
  </p:notesMasterIdLst>
  <p:handoutMasterIdLst>
    <p:handoutMasterId r:id="rId62"/>
  </p:handoutMasterIdLst>
  <p:sldIdLst>
    <p:sldId id="259" r:id="rId3"/>
    <p:sldId id="385" r:id="rId4"/>
    <p:sldId id="365" r:id="rId5"/>
    <p:sldId id="326" r:id="rId6"/>
    <p:sldId id="364" r:id="rId7"/>
    <p:sldId id="386" r:id="rId8"/>
    <p:sldId id="387" r:id="rId9"/>
    <p:sldId id="388" r:id="rId10"/>
    <p:sldId id="327" r:id="rId11"/>
    <p:sldId id="328" r:id="rId12"/>
    <p:sldId id="393" r:id="rId13"/>
    <p:sldId id="331" r:id="rId14"/>
    <p:sldId id="370" r:id="rId15"/>
    <p:sldId id="339" r:id="rId16"/>
    <p:sldId id="392" r:id="rId17"/>
    <p:sldId id="358" r:id="rId18"/>
    <p:sldId id="366" r:id="rId19"/>
    <p:sldId id="332" r:id="rId20"/>
    <p:sldId id="381" r:id="rId21"/>
    <p:sldId id="333" r:id="rId22"/>
    <p:sldId id="334" r:id="rId23"/>
    <p:sldId id="335" r:id="rId24"/>
    <p:sldId id="394" r:id="rId25"/>
    <p:sldId id="336" r:id="rId26"/>
    <p:sldId id="363" r:id="rId27"/>
    <p:sldId id="338" r:id="rId28"/>
    <p:sldId id="367" r:id="rId29"/>
    <p:sldId id="377" r:id="rId30"/>
    <p:sldId id="395" r:id="rId31"/>
    <p:sldId id="389" r:id="rId32"/>
    <p:sldId id="378" r:id="rId33"/>
    <p:sldId id="382" r:id="rId34"/>
    <p:sldId id="379" r:id="rId35"/>
    <p:sldId id="368" r:id="rId36"/>
    <p:sldId id="355" r:id="rId37"/>
    <p:sldId id="356" r:id="rId38"/>
    <p:sldId id="371" r:id="rId39"/>
    <p:sldId id="342" r:id="rId40"/>
    <p:sldId id="390" r:id="rId41"/>
    <p:sldId id="372" r:id="rId42"/>
    <p:sldId id="344" r:id="rId43"/>
    <p:sldId id="345" r:id="rId44"/>
    <p:sldId id="347" r:id="rId45"/>
    <p:sldId id="348" r:id="rId46"/>
    <p:sldId id="349" r:id="rId47"/>
    <p:sldId id="359" r:id="rId48"/>
    <p:sldId id="351" r:id="rId49"/>
    <p:sldId id="400" r:id="rId50"/>
    <p:sldId id="374" r:id="rId51"/>
    <p:sldId id="376" r:id="rId52"/>
    <p:sldId id="384" r:id="rId53"/>
    <p:sldId id="383" r:id="rId54"/>
    <p:sldId id="361" r:id="rId55"/>
    <p:sldId id="396" r:id="rId56"/>
    <p:sldId id="397" r:id="rId57"/>
    <p:sldId id="398" r:id="rId58"/>
    <p:sldId id="399" r:id="rId59"/>
    <p:sldId id="401" r:id="rId60"/>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800000"/>
    <a:srgbClr val="89B9F3"/>
    <a:srgbClr val="FFFFCC"/>
    <a:srgbClr val="FF33CC"/>
    <a:srgbClr val="A0ADE4"/>
    <a:srgbClr val="C4CCEE"/>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929" autoAdjust="0"/>
  </p:normalViewPr>
  <p:slideViewPr>
    <p:cSldViewPr>
      <p:cViewPr varScale="1">
        <p:scale>
          <a:sx n="81" d="100"/>
          <a:sy n="81" d="100"/>
        </p:scale>
        <p:origin x="66" y="249"/>
      </p:cViewPr>
      <p:guideLst>
        <p:guide orient="horz" pos="10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28"/>
    </p:cViewPr>
  </p:sorterViewPr>
  <p:notesViewPr>
    <p:cSldViewPr>
      <p:cViewPr varScale="1">
        <p:scale>
          <a:sx n="75" d="100"/>
          <a:sy n="75" d="100"/>
        </p:scale>
        <p:origin x="1548" y="27"/>
      </p:cViewPr>
      <p:guideLst>
        <p:guide orient="horz" pos="3224"/>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6EB4CE82-C49C-448F-A74A-E378CBC768F1}"/>
              </a:ext>
            </a:extLst>
          </p:cNvPr>
          <p:cNvSpPr txBox="1">
            <a:spLocks noChangeArrowheads="1"/>
          </p:cNvSpPr>
          <p:nvPr/>
        </p:nvSpPr>
        <p:spPr bwMode="auto">
          <a:xfrm>
            <a:off x="6226463" y="9359768"/>
            <a:ext cx="973386" cy="296487"/>
          </a:xfrm>
          <a:prstGeom prst="rect">
            <a:avLst/>
          </a:prstGeom>
          <a:noFill/>
          <a:ln w="9525">
            <a:noFill/>
            <a:miter lim="800000"/>
            <a:headEnd/>
            <a:tailEnd/>
          </a:ln>
          <a:effectLst/>
        </p:spPr>
        <p:txBody>
          <a:bodyPr lIns="95500" tIns="47750" rIns="95500" bIns="47750">
            <a:spAutoFit/>
          </a:bodyPr>
          <a:lstStyle/>
          <a:p>
            <a:pPr>
              <a:spcBef>
                <a:spcPct val="50000"/>
              </a:spcBef>
              <a:defRPr/>
            </a:pPr>
            <a:r>
              <a:rPr lang="en-US" altLang="zh-TW" sz="1300" dirty="0"/>
              <a:t>5-</a:t>
            </a:r>
            <a:fld id="{746A8435-4159-48E0-820D-7AED02311910}" type="slidenum">
              <a:rPr lang="en-US" altLang="zh-TW" sz="1300"/>
              <a:pPr>
                <a:spcBef>
                  <a:spcPct val="50000"/>
                </a:spcBef>
                <a:defRPr/>
              </a:pPr>
              <a:t>‹#›</a:t>
            </a:fld>
            <a:endParaRPr lang="en-US" altLang="zh-TW" sz="1300" dirty="0"/>
          </a:p>
        </p:txBody>
      </p:sp>
    </p:spTree>
    <p:extLst>
      <p:ext uri="{BB962C8B-B14F-4D97-AF65-F5344CB8AC3E}">
        <p14:creationId xmlns:p14="http://schemas.microsoft.com/office/powerpoint/2010/main" val="1010906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7321" cy="512304"/>
          </a:xfrm>
          <a:prstGeom prst="rect">
            <a:avLst/>
          </a:prstGeom>
          <a:noFill/>
          <a:ln w="9525">
            <a:noFill/>
            <a:miter lim="800000"/>
            <a:headEnd/>
            <a:tailEnd/>
          </a:ln>
          <a:effectLst/>
        </p:spPr>
        <p:txBody>
          <a:bodyPr vert="horz" wrap="square" lIns="97175" tIns="48588" rIns="97175" bIns="48588" numCol="1" anchor="t" anchorCtr="0" compatLnSpc="1">
            <a:prstTxWarp prst="textNoShape">
              <a:avLst/>
            </a:prstTxWarp>
          </a:bodyPr>
          <a:lstStyle>
            <a:lvl1pPr defTabSz="971461">
              <a:defRPr sz="1300"/>
            </a:lvl1pPr>
          </a:lstStyle>
          <a:p>
            <a:pPr>
              <a:defRPr/>
            </a:pPr>
            <a:endParaRPr lang="en-US" altLang="zh-TW"/>
          </a:p>
        </p:txBody>
      </p:sp>
      <p:sp>
        <p:nvSpPr>
          <p:cNvPr id="19459" name="Rectangle 3"/>
          <p:cNvSpPr>
            <a:spLocks noGrp="1" noChangeArrowheads="1"/>
          </p:cNvSpPr>
          <p:nvPr>
            <p:ph type="dt" idx="1"/>
          </p:nvPr>
        </p:nvSpPr>
        <p:spPr bwMode="auto">
          <a:xfrm>
            <a:off x="4021979" y="0"/>
            <a:ext cx="3077321" cy="512304"/>
          </a:xfrm>
          <a:prstGeom prst="rect">
            <a:avLst/>
          </a:prstGeom>
          <a:noFill/>
          <a:ln w="9525">
            <a:noFill/>
            <a:miter lim="800000"/>
            <a:headEnd/>
            <a:tailEnd/>
          </a:ln>
          <a:effectLst/>
        </p:spPr>
        <p:txBody>
          <a:bodyPr vert="horz" wrap="square" lIns="97175" tIns="48588" rIns="97175" bIns="48588" numCol="1" anchor="t" anchorCtr="0" compatLnSpc="1">
            <a:prstTxWarp prst="textNoShape">
              <a:avLst/>
            </a:prstTxWarp>
          </a:bodyPr>
          <a:lstStyle>
            <a:lvl1pPr algn="r" defTabSz="971461">
              <a:defRPr sz="1300"/>
            </a:lvl1pPr>
          </a:lstStyle>
          <a:p>
            <a:pPr>
              <a:defRPr/>
            </a:pPr>
            <a:endParaRPr lang="en-US" altLang="zh-TW"/>
          </a:p>
        </p:txBody>
      </p:sp>
      <p:sp>
        <p:nvSpPr>
          <p:cNvPr id="64516" name="Rectangle 4"/>
          <p:cNvSpPr>
            <a:spLocks noGrp="1" noRot="1" noChangeAspect="1" noChangeArrowheads="1" noTextEdit="1"/>
          </p:cNvSpPr>
          <p:nvPr>
            <p:ph type="sldImg" idx="2"/>
          </p:nvPr>
        </p:nvSpPr>
        <p:spPr bwMode="auto">
          <a:xfrm>
            <a:off x="992188" y="766763"/>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46348" y="4862792"/>
            <a:ext cx="5206604" cy="4605821"/>
          </a:xfrm>
          <a:prstGeom prst="rect">
            <a:avLst/>
          </a:prstGeom>
          <a:noFill/>
          <a:ln w="9525">
            <a:noFill/>
            <a:miter lim="800000"/>
            <a:headEnd/>
            <a:tailEnd/>
          </a:ln>
          <a:effectLst/>
        </p:spPr>
        <p:txBody>
          <a:bodyPr vert="horz" wrap="square" lIns="97175" tIns="48588" rIns="97175" bIns="48588"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19462" name="Rectangle 6"/>
          <p:cNvSpPr>
            <a:spLocks noGrp="1" noChangeArrowheads="1"/>
          </p:cNvSpPr>
          <p:nvPr>
            <p:ph type="ftr" sz="quarter" idx="4"/>
          </p:nvPr>
        </p:nvSpPr>
        <p:spPr bwMode="auto">
          <a:xfrm>
            <a:off x="0" y="9722309"/>
            <a:ext cx="3077321" cy="512304"/>
          </a:xfrm>
          <a:prstGeom prst="rect">
            <a:avLst/>
          </a:prstGeom>
          <a:noFill/>
          <a:ln w="9525">
            <a:noFill/>
            <a:miter lim="800000"/>
            <a:headEnd/>
            <a:tailEnd/>
          </a:ln>
          <a:effectLst/>
        </p:spPr>
        <p:txBody>
          <a:bodyPr vert="horz" wrap="square" lIns="97175" tIns="48588" rIns="97175" bIns="48588" numCol="1" anchor="b" anchorCtr="0" compatLnSpc="1">
            <a:prstTxWarp prst="textNoShape">
              <a:avLst/>
            </a:prstTxWarp>
          </a:bodyPr>
          <a:lstStyle>
            <a:lvl1pPr defTabSz="971461">
              <a:defRPr sz="1300"/>
            </a:lvl1pPr>
          </a:lstStyle>
          <a:p>
            <a:pPr>
              <a:defRPr/>
            </a:pPr>
            <a:endParaRPr lang="en-US" altLang="zh-TW"/>
          </a:p>
        </p:txBody>
      </p:sp>
      <p:sp>
        <p:nvSpPr>
          <p:cNvPr id="19463" name="Rectangle 7"/>
          <p:cNvSpPr>
            <a:spLocks noGrp="1" noChangeArrowheads="1"/>
          </p:cNvSpPr>
          <p:nvPr>
            <p:ph type="sldNum" sz="quarter" idx="5"/>
          </p:nvPr>
        </p:nvSpPr>
        <p:spPr bwMode="auto">
          <a:xfrm>
            <a:off x="4021979" y="9722309"/>
            <a:ext cx="3077321" cy="512304"/>
          </a:xfrm>
          <a:prstGeom prst="rect">
            <a:avLst/>
          </a:prstGeom>
          <a:noFill/>
          <a:ln w="9525">
            <a:noFill/>
            <a:miter lim="800000"/>
            <a:headEnd/>
            <a:tailEnd/>
          </a:ln>
          <a:effectLst/>
        </p:spPr>
        <p:txBody>
          <a:bodyPr vert="horz" wrap="square" lIns="97175" tIns="48588" rIns="97175" bIns="48588" numCol="1" anchor="b" anchorCtr="0" compatLnSpc="1">
            <a:prstTxWarp prst="textNoShape">
              <a:avLst/>
            </a:prstTxWarp>
          </a:bodyPr>
          <a:lstStyle>
            <a:lvl1pPr algn="r" defTabSz="971461">
              <a:defRPr sz="1300"/>
            </a:lvl1pPr>
          </a:lstStyle>
          <a:p>
            <a:pPr>
              <a:defRPr/>
            </a:pPr>
            <a:fld id="{7B1F5988-6CDD-4898-9CB1-8F609AD8CAB6}" type="slidenum">
              <a:rPr lang="zh-TW" altLang="en-US"/>
              <a:pPr>
                <a:defRPr/>
              </a:pPr>
              <a:t>‹#›</a:t>
            </a:fld>
            <a:endParaRPr lang="en-US" altLang="zh-TW"/>
          </a:p>
        </p:txBody>
      </p:sp>
    </p:spTree>
    <p:extLst>
      <p:ext uri="{BB962C8B-B14F-4D97-AF65-F5344CB8AC3E}">
        <p14:creationId xmlns:p14="http://schemas.microsoft.com/office/powerpoint/2010/main" val="36737623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22">
              <a:defRPr sz="2500">
                <a:solidFill>
                  <a:schemeClr val="tx1"/>
                </a:solidFill>
                <a:latin typeface="Times New Roman" pitchFamily="18" charset="0"/>
              </a:defRPr>
            </a:lvl1pPr>
            <a:lvl2pPr marL="775937" indent="-298437" defTabSz="969922">
              <a:defRPr sz="2500">
                <a:solidFill>
                  <a:schemeClr val="tx1"/>
                </a:solidFill>
                <a:latin typeface="Times New Roman" pitchFamily="18" charset="0"/>
              </a:defRPr>
            </a:lvl2pPr>
            <a:lvl3pPr marL="1193749" indent="-238750" defTabSz="969922">
              <a:defRPr sz="2500">
                <a:solidFill>
                  <a:schemeClr val="tx1"/>
                </a:solidFill>
                <a:latin typeface="Times New Roman" pitchFamily="18" charset="0"/>
              </a:defRPr>
            </a:lvl3pPr>
            <a:lvl4pPr marL="1671249" indent="-238750" defTabSz="969922">
              <a:defRPr sz="2500">
                <a:solidFill>
                  <a:schemeClr val="tx1"/>
                </a:solidFill>
                <a:latin typeface="Times New Roman" pitchFamily="18" charset="0"/>
              </a:defRPr>
            </a:lvl4pPr>
            <a:lvl5pPr marL="2148749" indent="-238750" defTabSz="969922">
              <a:defRPr sz="2500">
                <a:solidFill>
                  <a:schemeClr val="tx1"/>
                </a:solidFill>
                <a:latin typeface="Times New Roman" pitchFamily="18" charset="0"/>
              </a:defRPr>
            </a:lvl5pPr>
            <a:lvl6pPr marL="2626248" indent="-238750" defTabSz="969922" eaLnBrk="0" fontAlgn="base" hangingPunct="0">
              <a:spcBef>
                <a:spcPct val="0"/>
              </a:spcBef>
              <a:spcAft>
                <a:spcPct val="0"/>
              </a:spcAft>
              <a:defRPr sz="2500">
                <a:solidFill>
                  <a:schemeClr val="tx1"/>
                </a:solidFill>
                <a:latin typeface="Times New Roman" pitchFamily="18" charset="0"/>
              </a:defRPr>
            </a:lvl6pPr>
            <a:lvl7pPr marL="3103748" indent="-238750" defTabSz="969922" eaLnBrk="0" fontAlgn="base" hangingPunct="0">
              <a:spcBef>
                <a:spcPct val="0"/>
              </a:spcBef>
              <a:spcAft>
                <a:spcPct val="0"/>
              </a:spcAft>
              <a:defRPr sz="2500">
                <a:solidFill>
                  <a:schemeClr val="tx1"/>
                </a:solidFill>
                <a:latin typeface="Times New Roman" pitchFamily="18" charset="0"/>
              </a:defRPr>
            </a:lvl7pPr>
            <a:lvl8pPr marL="3581248" indent="-238750" defTabSz="969922" eaLnBrk="0" fontAlgn="base" hangingPunct="0">
              <a:spcBef>
                <a:spcPct val="0"/>
              </a:spcBef>
              <a:spcAft>
                <a:spcPct val="0"/>
              </a:spcAft>
              <a:defRPr sz="2500">
                <a:solidFill>
                  <a:schemeClr val="tx1"/>
                </a:solidFill>
                <a:latin typeface="Times New Roman" pitchFamily="18" charset="0"/>
              </a:defRPr>
            </a:lvl8pPr>
            <a:lvl9pPr marL="4058747" indent="-238750" defTabSz="969922" eaLnBrk="0" fontAlgn="base" hangingPunct="0">
              <a:spcBef>
                <a:spcPct val="0"/>
              </a:spcBef>
              <a:spcAft>
                <a:spcPct val="0"/>
              </a:spcAft>
              <a:defRPr sz="2500">
                <a:solidFill>
                  <a:schemeClr val="tx1"/>
                </a:solidFill>
                <a:latin typeface="Times New Roman" pitchFamily="18" charset="0"/>
              </a:defRPr>
            </a:lvl9pPr>
          </a:lstStyle>
          <a:p>
            <a:fld id="{71360C4B-61A2-4EB9-8A9B-5424BA885541}" type="slidenum">
              <a:rPr lang="zh-TW" altLang="en-US" sz="1300"/>
              <a:pPr/>
              <a:t>14</a:t>
            </a:fld>
            <a:endParaRPr lang="en-US" altLang="zh-TW" sz="1300"/>
          </a:p>
        </p:txBody>
      </p:sp>
      <p:sp>
        <p:nvSpPr>
          <p:cNvPr id="6553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62" tIns="47237" rIns="96162" bIns="47237"/>
          <a:lstStyle/>
          <a:p>
            <a:endParaRPr lang="zh-TW" altLang="en-US"/>
          </a:p>
        </p:txBody>
      </p:sp>
      <p:sp>
        <p:nvSpPr>
          <p:cNvPr id="65540" name="Rectangle 3"/>
          <p:cNvSpPr>
            <a:spLocks noGrp="1" noRot="1" noChangeAspect="1" noChangeArrowheads="1" noTextEdit="1"/>
          </p:cNvSpPr>
          <p:nvPr>
            <p:ph type="sldImg"/>
          </p:nvPr>
        </p:nvSpPr>
        <p:spPr>
          <a:xfrm>
            <a:off x="996950" y="768350"/>
            <a:ext cx="5113338" cy="3835400"/>
          </a:xfrm>
          <a:ln w="12700" cap="flat">
            <a:solidFill>
              <a:schemeClr val="tx1"/>
            </a:solidFill>
          </a:ln>
        </p:spPr>
      </p:sp>
    </p:spTree>
    <p:extLst>
      <p:ext uri="{BB962C8B-B14F-4D97-AF65-F5344CB8AC3E}">
        <p14:creationId xmlns:p14="http://schemas.microsoft.com/office/powerpoint/2010/main" val="446997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22">
              <a:defRPr sz="2500">
                <a:solidFill>
                  <a:schemeClr val="tx1"/>
                </a:solidFill>
                <a:latin typeface="Times New Roman" pitchFamily="18" charset="0"/>
              </a:defRPr>
            </a:lvl1pPr>
            <a:lvl2pPr marL="775937" indent="-298437" defTabSz="969922">
              <a:defRPr sz="2500">
                <a:solidFill>
                  <a:schemeClr val="tx1"/>
                </a:solidFill>
                <a:latin typeface="Times New Roman" pitchFamily="18" charset="0"/>
              </a:defRPr>
            </a:lvl2pPr>
            <a:lvl3pPr marL="1193749" indent="-238750" defTabSz="969922">
              <a:defRPr sz="2500">
                <a:solidFill>
                  <a:schemeClr val="tx1"/>
                </a:solidFill>
                <a:latin typeface="Times New Roman" pitchFamily="18" charset="0"/>
              </a:defRPr>
            </a:lvl3pPr>
            <a:lvl4pPr marL="1671249" indent="-238750" defTabSz="969922">
              <a:defRPr sz="2500">
                <a:solidFill>
                  <a:schemeClr val="tx1"/>
                </a:solidFill>
                <a:latin typeface="Times New Roman" pitchFamily="18" charset="0"/>
              </a:defRPr>
            </a:lvl4pPr>
            <a:lvl5pPr marL="2148749" indent="-238750" defTabSz="969922">
              <a:defRPr sz="2500">
                <a:solidFill>
                  <a:schemeClr val="tx1"/>
                </a:solidFill>
                <a:latin typeface="Times New Roman" pitchFamily="18" charset="0"/>
              </a:defRPr>
            </a:lvl5pPr>
            <a:lvl6pPr marL="2626248" indent="-238750" defTabSz="969922" eaLnBrk="0" fontAlgn="base" hangingPunct="0">
              <a:spcBef>
                <a:spcPct val="0"/>
              </a:spcBef>
              <a:spcAft>
                <a:spcPct val="0"/>
              </a:spcAft>
              <a:defRPr sz="2500">
                <a:solidFill>
                  <a:schemeClr val="tx1"/>
                </a:solidFill>
                <a:latin typeface="Times New Roman" pitchFamily="18" charset="0"/>
              </a:defRPr>
            </a:lvl6pPr>
            <a:lvl7pPr marL="3103748" indent="-238750" defTabSz="969922" eaLnBrk="0" fontAlgn="base" hangingPunct="0">
              <a:spcBef>
                <a:spcPct val="0"/>
              </a:spcBef>
              <a:spcAft>
                <a:spcPct val="0"/>
              </a:spcAft>
              <a:defRPr sz="2500">
                <a:solidFill>
                  <a:schemeClr val="tx1"/>
                </a:solidFill>
                <a:latin typeface="Times New Roman" pitchFamily="18" charset="0"/>
              </a:defRPr>
            </a:lvl7pPr>
            <a:lvl8pPr marL="3581248" indent="-238750" defTabSz="969922" eaLnBrk="0" fontAlgn="base" hangingPunct="0">
              <a:spcBef>
                <a:spcPct val="0"/>
              </a:spcBef>
              <a:spcAft>
                <a:spcPct val="0"/>
              </a:spcAft>
              <a:defRPr sz="2500">
                <a:solidFill>
                  <a:schemeClr val="tx1"/>
                </a:solidFill>
                <a:latin typeface="Times New Roman" pitchFamily="18" charset="0"/>
              </a:defRPr>
            </a:lvl8pPr>
            <a:lvl9pPr marL="4058747" indent="-238750" defTabSz="969922" eaLnBrk="0" fontAlgn="base" hangingPunct="0">
              <a:spcBef>
                <a:spcPct val="0"/>
              </a:spcBef>
              <a:spcAft>
                <a:spcPct val="0"/>
              </a:spcAft>
              <a:defRPr sz="2500">
                <a:solidFill>
                  <a:schemeClr val="tx1"/>
                </a:solidFill>
                <a:latin typeface="Times New Roman" pitchFamily="18" charset="0"/>
              </a:defRPr>
            </a:lvl9pPr>
          </a:lstStyle>
          <a:p>
            <a:fld id="{D11C07C7-12F0-4F2F-93E2-A24ADC4B795E}" type="slidenum">
              <a:rPr lang="zh-TW" altLang="en-US" sz="1300"/>
              <a:pPr/>
              <a:t>15</a:t>
            </a:fld>
            <a:endParaRPr lang="en-US" altLang="zh-TW" sz="1300"/>
          </a:p>
        </p:txBody>
      </p:sp>
      <p:sp>
        <p:nvSpPr>
          <p:cNvPr id="6656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62" tIns="47237" rIns="96162" bIns="47237"/>
          <a:lstStyle/>
          <a:p>
            <a:endParaRPr lang="zh-TW" altLang="en-US"/>
          </a:p>
        </p:txBody>
      </p:sp>
      <p:sp>
        <p:nvSpPr>
          <p:cNvPr id="66564" name="Rectangle 3"/>
          <p:cNvSpPr>
            <a:spLocks noGrp="1" noRot="1" noChangeAspect="1" noChangeArrowheads="1" noTextEdit="1"/>
          </p:cNvSpPr>
          <p:nvPr>
            <p:ph type="sldImg"/>
          </p:nvPr>
        </p:nvSpPr>
        <p:spPr>
          <a:xfrm>
            <a:off x="996950" y="768350"/>
            <a:ext cx="5113338" cy="3835400"/>
          </a:xfrm>
          <a:ln w="12700" cap="flat">
            <a:solidFill>
              <a:schemeClr val="tx1"/>
            </a:solidFill>
          </a:ln>
        </p:spPr>
      </p:sp>
    </p:spTree>
    <p:extLst>
      <p:ext uri="{BB962C8B-B14F-4D97-AF65-F5344CB8AC3E}">
        <p14:creationId xmlns:p14="http://schemas.microsoft.com/office/powerpoint/2010/main" val="1733008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a:ln/>
        </p:spPr>
      </p:sp>
      <p:sp>
        <p:nvSpPr>
          <p:cNvPr id="675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675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22">
              <a:defRPr sz="2500">
                <a:solidFill>
                  <a:schemeClr val="tx1"/>
                </a:solidFill>
                <a:latin typeface="Times New Roman" pitchFamily="18" charset="0"/>
              </a:defRPr>
            </a:lvl1pPr>
            <a:lvl2pPr marL="775937" indent="-298437" defTabSz="969922">
              <a:defRPr sz="2500">
                <a:solidFill>
                  <a:schemeClr val="tx1"/>
                </a:solidFill>
                <a:latin typeface="Times New Roman" pitchFamily="18" charset="0"/>
              </a:defRPr>
            </a:lvl2pPr>
            <a:lvl3pPr marL="1193749" indent="-238750" defTabSz="969922">
              <a:defRPr sz="2500">
                <a:solidFill>
                  <a:schemeClr val="tx1"/>
                </a:solidFill>
                <a:latin typeface="Times New Roman" pitchFamily="18" charset="0"/>
              </a:defRPr>
            </a:lvl3pPr>
            <a:lvl4pPr marL="1671249" indent="-238750" defTabSz="969922">
              <a:defRPr sz="2500">
                <a:solidFill>
                  <a:schemeClr val="tx1"/>
                </a:solidFill>
                <a:latin typeface="Times New Roman" pitchFamily="18" charset="0"/>
              </a:defRPr>
            </a:lvl4pPr>
            <a:lvl5pPr marL="2148749" indent="-238750" defTabSz="969922">
              <a:defRPr sz="2500">
                <a:solidFill>
                  <a:schemeClr val="tx1"/>
                </a:solidFill>
                <a:latin typeface="Times New Roman" pitchFamily="18" charset="0"/>
              </a:defRPr>
            </a:lvl5pPr>
            <a:lvl6pPr marL="2626248" indent="-238750" defTabSz="969922" eaLnBrk="0" fontAlgn="base" hangingPunct="0">
              <a:spcBef>
                <a:spcPct val="0"/>
              </a:spcBef>
              <a:spcAft>
                <a:spcPct val="0"/>
              </a:spcAft>
              <a:defRPr sz="2500">
                <a:solidFill>
                  <a:schemeClr val="tx1"/>
                </a:solidFill>
                <a:latin typeface="Times New Roman" pitchFamily="18" charset="0"/>
              </a:defRPr>
            </a:lvl6pPr>
            <a:lvl7pPr marL="3103748" indent="-238750" defTabSz="969922" eaLnBrk="0" fontAlgn="base" hangingPunct="0">
              <a:spcBef>
                <a:spcPct val="0"/>
              </a:spcBef>
              <a:spcAft>
                <a:spcPct val="0"/>
              </a:spcAft>
              <a:defRPr sz="2500">
                <a:solidFill>
                  <a:schemeClr val="tx1"/>
                </a:solidFill>
                <a:latin typeface="Times New Roman" pitchFamily="18" charset="0"/>
              </a:defRPr>
            </a:lvl7pPr>
            <a:lvl8pPr marL="3581248" indent="-238750" defTabSz="969922" eaLnBrk="0" fontAlgn="base" hangingPunct="0">
              <a:spcBef>
                <a:spcPct val="0"/>
              </a:spcBef>
              <a:spcAft>
                <a:spcPct val="0"/>
              </a:spcAft>
              <a:defRPr sz="2500">
                <a:solidFill>
                  <a:schemeClr val="tx1"/>
                </a:solidFill>
                <a:latin typeface="Times New Roman" pitchFamily="18" charset="0"/>
              </a:defRPr>
            </a:lvl8pPr>
            <a:lvl9pPr marL="4058747" indent="-238750" defTabSz="969922" eaLnBrk="0" fontAlgn="base" hangingPunct="0">
              <a:spcBef>
                <a:spcPct val="0"/>
              </a:spcBef>
              <a:spcAft>
                <a:spcPct val="0"/>
              </a:spcAft>
              <a:defRPr sz="2500">
                <a:solidFill>
                  <a:schemeClr val="tx1"/>
                </a:solidFill>
                <a:latin typeface="Times New Roman" pitchFamily="18" charset="0"/>
              </a:defRPr>
            </a:lvl9pPr>
          </a:lstStyle>
          <a:p>
            <a:fld id="{E9341920-B860-4BE6-A493-5F600A763697}" type="slidenum">
              <a:rPr lang="zh-TW" altLang="en-US" sz="1300"/>
              <a:pPr/>
              <a:t>45</a:t>
            </a:fld>
            <a:endParaRPr lang="en-US" altLang="zh-TW" sz="1300"/>
          </a:p>
        </p:txBody>
      </p:sp>
    </p:spTree>
    <p:extLst>
      <p:ext uri="{BB962C8B-B14F-4D97-AF65-F5344CB8AC3E}">
        <p14:creationId xmlns:p14="http://schemas.microsoft.com/office/powerpoint/2010/main" val="567639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If y = 90%, </a:t>
            </a:r>
            <a:r>
              <a:rPr lang="en-US" altLang="zh-TW" sz="1300" i="1" dirty="0">
                <a:ea typeface="新細明體" charset="-120"/>
              </a:rPr>
              <a:t>E</a:t>
            </a:r>
            <a:r>
              <a:rPr lang="en-US" altLang="zh-TW" sz="1300" dirty="0">
                <a:ea typeface="新細明體" charset="-120"/>
              </a:rPr>
              <a:t>(</a:t>
            </a:r>
            <a:r>
              <a:rPr lang="en-US" altLang="zh-TW" sz="1300" i="1" dirty="0" err="1">
                <a:ea typeface="新細明體" charset="-120"/>
              </a:rPr>
              <a:t>r</a:t>
            </a:r>
            <a:r>
              <a:rPr lang="en-US" altLang="zh-TW" sz="1300" i="1" baseline="-25000" dirty="0" err="1">
                <a:ea typeface="新細明體" charset="-120"/>
              </a:rPr>
              <a:t>c</a:t>
            </a:r>
            <a:r>
              <a:rPr lang="en-US" altLang="zh-TW" sz="1300" dirty="0">
                <a:ea typeface="新細明體" charset="-120"/>
              </a:rPr>
              <a:t>) = 90% </a:t>
            </a:r>
            <a:r>
              <a:rPr lang="zh-TW" altLang="zh-TW" sz="1300" dirty="0"/>
              <a:t>×</a:t>
            </a:r>
            <a:r>
              <a:rPr lang="en-US" altLang="zh-TW" sz="1300" dirty="0"/>
              <a:t> 15% + (1 – 90%) </a:t>
            </a:r>
            <a:r>
              <a:rPr lang="zh-TW" altLang="zh-TW" sz="1300" dirty="0"/>
              <a:t>×</a:t>
            </a:r>
            <a:r>
              <a:rPr lang="en-US" altLang="zh-TW" sz="1300" dirty="0"/>
              <a:t> 7% = 14.2% and </a:t>
            </a:r>
            <a:r>
              <a:rPr lang="el-GR" altLang="zh-TW" sz="1300" i="1" dirty="0">
                <a:ea typeface="新細明體" charset="-120"/>
              </a:rPr>
              <a:t>σ</a:t>
            </a:r>
            <a:r>
              <a:rPr lang="en-US" altLang="zh-TW" sz="1300" i="1" baseline="-25000" dirty="0">
                <a:ea typeface="新細明體" charset="-120"/>
              </a:rPr>
              <a:t>c</a:t>
            </a:r>
            <a:r>
              <a:rPr lang="en-US" altLang="zh-TW" sz="1500" dirty="0">
                <a:ea typeface="新細明體" charset="-120"/>
              </a:rPr>
              <a:t> = 90% </a:t>
            </a:r>
            <a:r>
              <a:rPr lang="zh-TW" altLang="zh-TW" sz="1300" dirty="0"/>
              <a:t>×</a:t>
            </a:r>
            <a:r>
              <a:rPr lang="en-US" altLang="zh-TW" sz="1300" dirty="0"/>
              <a:t> 22% = 19.8%, so </a:t>
            </a:r>
            <a:r>
              <a:rPr lang="en-US" altLang="zh-TW" sz="1300" dirty="0">
                <a:ea typeface="新細明體" charset="-120"/>
              </a:rPr>
              <a:t>[</a:t>
            </a:r>
            <a:r>
              <a:rPr lang="en-US" altLang="zh-TW" sz="1300" i="1" dirty="0">
                <a:ea typeface="新細明體" charset="-120"/>
              </a:rPr>
              <a:t>E</a:t>
            </a:r>
            <a:r>
              <a:rPr lang="en-US" altLang="zh-TW" sz="1300" dirty="0">
                <a:ea typeface="新細明體" charset="-120"/>
              </a:rPr>
              <a:t>(</a:t>
            </a:r>
            <a:r>
              <a:rPr lang="en-US" altLang="zh-TW" sz="1300" i="1" dirty="0" err="1">
                <a:ea typeface="新細明體" charset="-120"/>
              </a:rPr>
              <a:t>r</a:t>
            </a:r>
            <a:r>
              <a:rPr lang="en-US" altLang="zh-TW" sz="1300" i="1" baseline="-25000" dirty="0" err="1">
                <a:ea typeface="新細明體" charset="-120"/>
              </a:rPr>
              <a:t>c</a:t>
            </a:r>
            <a:r>
              <a:rPr lang="en-US" altLang="zh-TW" sz="1300" dirty="0">
                <a:ea typeface="新細明體" charset="-120"/>
              </a:rPr>
              <a:t>) – </a:t>
            </a:r>
            <a:r>
              <a:rPr lang="en-US" altLang="zh-TW" sz="1300" i="1" dirty="0">
                <a:ea typeface="新細明體" charset="-120"/>
              </a:rPr>
              <a:t>r</a:t>
            </a:r>
            <a:r>
              <a:rPr lang="en-US" altLang="zh-TW" sz="1300" i="1" baseline="-25000" dirty="0">
                <a:ea typeface="新細明體" charset="-120"/>
              </a:rPr>
              <a:t>f</a:t>
            </a:r>
            <a:r>
              <a:rPr lang="en-US" altLang="zh-TW" sz="1300" dirty="0">
                <a:ea typeface="新細明體" charset="-120"/>
              </a:rPr>
              <a:t>]/</a:t>
            </a:r>
            <a:r>
              <a:rPr lang="el-GR" altLang="zh-TW" sz="1300" i="1" dirty="0">
                <a:ea typeface="新細明體" charset="-120"/>
              </a:rPr>
              <a:t>σ</a:t>
            </a:r>
            <a:r>
              <a:rPr lang="en-US" altLang="zh-TW" sz="1300" i="1" baseline="-25000" dirty="0">
                <a:ea typeface="新細明體" charset="-120"/>
              </a:rPr>
              <a:t>c</a:t>
            </a:r>
            <a:r>
              <a:rPr lang="en-US" altLang="zh-TW" sz="1300" baseline="30000" dirty="0">
                <a:ea typeface="新細明體" charset="-120"/>
              </a:rPr>
              <a:t>2</a:t>
            </a:r>
            <a:r>
              <a:rPr lang="en-US" altLang="zh-TW" sz="1300" dirty="0">
                <a:ea typeface="新細明體" charset="-120"/>
              </a:rPr>
              <a:t> = </a:t>
            </a:r>
            <a:r>
              <a:rPr lang="en-US" altLang="zh-TW" sz="1300" i="1" dirty="0">
                <a:ea typeface="新細明體" charset="-120"/>
              </a:rPr>
              <a:t>1.84</a:t>
            </a:r>
          </a:p>
          <a:p>
            <a:pPr defTabSz="954999">
              <a:defRPr/>
            </a:pPr>
            <a:r>
              <a:rPr lang="en-US" altLang="zh-TW" dirty="0"/>
              <a:t>If y = 70%, </a:t>
            </a:r>
            <a:r>
              <a:rPr lang="en-US" altLang="zh-TW" sz="1300" i="1" dirty="0">
                <a:ea typeface="新細明體" charset="-120"/>
              </a:rPr>
              <a:t>E</a:t>
            </a:r>
            <a:r>
              <a:rPr lang="en-US" altLang="zh-TW" sz="1300" dirty="0">
                <a:ea typeface="新細明體" charset="-120"/>
              </a:rPr>
              <a:t>(</a:t>
            </a:r>
            <a:r>
              <a:rPr lang="en-US" altLang="zh-TW" sz="1300" i="1" dirty="0" err="1">
                <a:ea typeface="新細明體" charset="-120"/>
              </a:rPr>
              <a:t>r</a:t>
            </a:r>
            <a:r>
              <a:rPr lang="en-US" altLang="zh-TW" sz="1300" i="1" baseline="-25000" dirty="0" err="1">
                <a:ea typeface="新細明體" charset="-120"/>
              </a:rPr>
              <a:t>c</a:t>
            </a:r>
            <a:r>
              <a:rPr lang="en-US" altLang="zh-TW" sz="1300" dirty="0">
                <a:ea typeface="新細明體" charset="-120"/>
              </a:rPr>
              <a:t>) = 70% </a:t>
            </a:r>
            <a:r>
              <a:rPr lang="zh-TW" altLang="zh-TW" sz="1300" dirty="0"/>
              <a:t>×</a:t>
            </a:r>
            <a:r>
              <a:rPr lang="en-US" altLang="zh-TW" sz="1300" dirty="0"/>
              <a:t> 15% + (1 – 70%) </a:t>
            </a:r>
            <a:r>
              <a:rPr lang="zh-TW" altLang="zh-TW" sz="1300" dirty="0"/>
              <a:t>×</a:t>
            </a:r>
            <a:r>
              <a:rPr lang="en-US" altLang="zh-TW" sz="1300" dirty="0"/>
              <a:t> 7% = 12.6% and </a:t>
            </a:r>
            <a:r>
              <a:rPr lang="el-GR" altLang="zh-TW" sz="1300" i="1" dirty="0">
                <a:ea typeface="新細明體" charset="-120"/>
              </a:rPr>
              <a:t>σ</a:t>
            </a:r>
            <a:r>
              <a:rPr lang="en-US" altLang="zh-TW" sz="1300" i="1" baseline="-25000" dirty="0">
                <a:ea typeface="新細明體" charset="-120"/>
              </a:rPr>
              <a:t>c</a:t>
            </a:r>
            <a:r>
              <a:rPr lang="en-US" altLang="zh-TW" sz="1500" dirty="0">
                <a:ea typeface="新細明體" charset="-120"/>
              </a:rPr>
              <a:t> = 70% </a:t>
            </a:r>
            <a:r>
              <a:rPr lang="zh-TW" altLang="zh-TW" sz="1300" dirty="0"/>
              <a:t>×</a:t>
            </a:r>
            <a:r>
              <a:rPr lang="en-US" altLang="zh-TW" sz="1300" dirty="0"/>
              <a:t> 22% = 15.4%, so </a:t>
            </a:r>
            <a:r>
              <a:rPr lang="en-US" altLang="zh-TW" sz="1300" dirty="0">
                <a:ea typeface="新細明體" charset="-120"/>
              </a:rPr>
              <a:t>[</a:t>
            </a:r>
            <a:r>
              <a:rPr lang="en-US" altLang="zh-TW" sz="1300" i="1" dirty="0">
                <a:ea typeface="新細明體" charset="-120"/>
              </a:rPr>
              <a:t>E</a:t>
            </a:r>
            <a:r>
              <a:rPr lang="en-US" altLang="zh-TW" sz="1300" dirty="0">
                <a:ea typeface="新細明體" charset="-120"/>
              </a:rPr>
              <a:t>(</a:t>
            </a:r>
            <a:r>
              <a:rPr lang="en-US" altLang="zh-TW" sz="1300" i="1" dirty="0" err="1">
                <a:ea typeface="新細明體" charset="-120"/>
              </a:rPr>
              <a:t>r</a:t>
            </a:r>
            <a:r>
              <a:rPr lang="en-US" altLang="zh-TW" sz="1300" i="1" baseline="-25000" dirty="0" err="1">
                <a:ea typeface="新細明體" charset="-120"/>
              </a:rPr>
              <a:t>c</a:t>
            </a:r>
            <a:r>
              <a:rPr lang="en-US" altLang="zh-TW" sz="1300" dirty="0">
                <a:ea typeface="新細明體" charset="-120"/>
              </a:rPr>
              <a:t>) – </a:t>
            </a:r>
            <a:r>
              <a:rPr lang="en-US" altLang="zh-TW" sz="1300" i="1" dirty="0">
                <a:ea typeface="新細明體" charset="-120"/>
              </a:rPr>
              <a:t>r</a:t>
            </a:r>
            <a:r>
              <a:rPr lang="en-US" altLang="zh-TW" sz="1300" i="1" baseline="-25000" dirty="0">
                <a:ea typeface="新細明體" charset="-120"/>
              </a:rPr>
              <a:t>f</a:t>
            </a:r>
            <a:r>
              <a:rPr lang="en-US" altLang="zh-TW" sz="1300" dirty="0">
                <a:ea typeface="新細明體" charset="-120"/>
              </a:rPr>
              <a:t>]/</a:t>
            </a:r>
            <a:r>
              <a:rPr lang="el-GR" altLang="zh-TW" sz="1300" i="1" dirty="0">
                <a:ea typeface="新細明體" charset="-120"/>
              </a:rPr>
              <a:t>σ</a:t>
            </a:r>
            <a:r>
              <a:rPr lang="en-US" altLang="zh-TW" sz="1300" i="1" baseline="-25000" dirty="0">
                <a:ea typeface="新細明體" charset="-120"/>
              </a:rPr>
              <a:t>c</a:t>
            </a:r>
            <a:r>
              <a:rPr lang="en-US" altLang="zh-TW" sz="1300" baseline="30000" dirty="0">
                <a:ea typeface="新細明體" charset="-120"/>
              </a:rPr>
              <a:t>2</a:t>
            </a:r>
            <a:r>
              <a:rPr lang="en-US" altLang="zh-TW" sz="1300" dirty="0">
                <a:ea typeface="新細明體" charset="-120"/>
              </a:rPr>
              <a:t> = </a:t>
            </a:r>
            <a:r>
              <a:rPr lang="en-US" altLang="zh-TW" sz="1300" i="1" dirty="0">
                <a:ea typeface="新細明體" charset="-120"/>
              </a:rPr>
              <a:t>2.36</a:t>
            </a:r>
          </a:p>
          <a:p>
            <a:pPr defTabSz="954999">
              <a:defRPr/>
            </a:pPr>
            <a:r>
              <a:rPr lang="en-US" altLang="zh-TW" dirty="0"/>
              <a:t>If y = 50%, </a:t>
            </a:r>
            <a:r>
              <a:rPr lang="en-US" altLang="zh-TW" sz="1300" i="1" dirty="0">
                <a:ea typeface="新細明體" charset="-120"/>
              </a:rPr>
              <a:t>E</a:t>
            </a:r>
            <a:r>
              <a:rPr lang="en-US" altLang="zh-TW" sz="1300" dirty="0">
                <a:ea typeface="新細明體" charset="-120"/>
              </a:rPr>
              <a:t>(</a:t>
            </a:r>
            <a:r>
              <a:rPr lang="en-US" altLang="zh-TW" sz="1300" i="1" dirty="0" err="1">
                <a:ea typeface="新細明體" charset="-120"/>
              </a:rPr>
              <a:t>r</a:t>
            </a:r>
            <a:r>
              <a:rPr lang="en-US" altLang="zh-TW" sz="1300" i="1" baseline="-25000" dirty="0" err="1">
                <a:ea typeface="新細明體" charset="-120"/>
              </a:rPr>
              <a:t>c</a:t>
            </a:r>
            <a:r>
              <a:rPr lang="en-US" altLang="zh-TW" sz="1300" dirty="0">
                <a:ea typeface="新細明體" charset="-120"/>
              </a:rPr>
              <a:t>) = 50% </a:t>
            </a:r>
            <a:r>
              <a:rPr lang="zh-TW" altLang="zh-TW" sz="1300" dirty="0"/>
              <a:t>×</a:t>
            </a:r>
            <a:r>
              <a:rPr lang="en-US" altLang="zh-TW" sz="1300" dirty="0"/>
              <a:t> 15% + (1 – 50%) </a:t>
            </a:r>
            <a:r>
              <a:rPr lang="zh-TW" altLang="zh-TW" sz="1300" dirty="0"/>
              <a:t>×</a:t>
            </a:r>
            <a:r>
              <a:rPr lang="en-US" altLang="zh-TW" sz="1300" dirty="0"/>
              <a:t> 7% = 11.0% and </a:t>
            </a:r>
            <a:r>
              <a:rPr lang="el-GR" altLang="zh-TW" sz="1300" i="1" dirty="0">
                <a:ea typeface="新細明體" charset="-120"/>
              </a:rPr>
              <a:t>σ</a:t>
            </a:r>
            <a:r>
              <a:rPr lang="en-US" altLang="zh-TW" sz="1300" i="1" baseline="-25000" dirty="0">
                <a:ea typeface="新細明體" charset="-120"/>
              </a:rPr>
              <a:t>c</a:t>
            </a:r>
            <a:r>
              <a:rPr lang="en-US" altLang="zh-TW" sz="1500" dirty="0">
                <a:ea typeface="新細明體" charset="-120"/>
              </a:rPr>
              <a:t> = 50% </a:t>
            </a:r>
            <a:r>
              <a:rPr lang="zh-TW" altLang="zh-TW" sz="1300" dirty="0"/>
              <a:t>×</a:t>
            </a:r>
            <a:r>
              <a:rPr lang="en-US" altLang="zh-TW" sz="1300" dirty="0"/>
              <a:t> 22% = 11.0%, so </a:t>
            </a:r>
            <a:r>
              <a:rPr lang="en-US" altLang="zh-TW" sz="1300" dirty="0">
                <a:ea typeface="新細明體" charset="-120"/>
              </a:rPr>
              <a:t>[</a:t>
            </a:r>
            <a:r>
              <a:rPr lang="en-US" altLang="zh-TW" sz="1300" i="1" dirty="0">
                <a:ea typeface="新細明體" charset="-120"/>
              </a:rPr>
              <a:t>E</a:t>
            </a:r>
            <a:r>
              <a:rPr lang="en-US" altLang="zh-TW" sz="1300" dirty="0">
                <a:ea typeface="新細明體" charset="-120"/>
              </a:rPr>
              <a:t>(</a:t>
            </a:r>
            <a:r>
              <a:rPr lang="en-US" altLang="zh-TW" sz="1300" i="1" dirty="0" err="1">
                <a:ea typeface="新細明體" charset="-120"/>
              </a:rPr>
              <a:t>r</a:t>
            </a:r>
            <a:r>
              <a:rPr lang="en-US" altLang="zh-TW" sz="1300" i="1" baseline="-25000" dirty="0" err="1">
                <a:ea typeface="新細明體" charset="-120"/>
              </a:rPr>
              <a:t>c</a:t>
            </a:r>
            <a:r>
              <a:rPr lang="en-US" altLang="zh-TW" sz="1300" dirty="0">
                <a:ea typeface="新細明體" charset="-120"/>
              </a:rPr>
              <a:t>) – </a:t>
            </a:r>
            <a:r>
              <a:rPr lang="en-US" altLang="zh-TW" sz="1300" i="1" dirty="0">
                <a:ea typeface="新細明體" charset="-120"/>
              </a:rPr>
              <a:t>r</a:t>
            </a:r>
            <a:r>
              <a:rPr lang="en-US" altLang="zh-TW" sz="1300" i="1" baseline="-25000" dirty="0">
                <a:ea typeface="新細明體" charset="-120"/>
              </a:rPr>
              <a:t>f</a:t>
            </a:r>
            <a:r>
              <a:rPr lang="en-US" altLang="zh-TW" sz="1300" dirty="0">
                <a:ea typeface="新細明體" charset="-120"/>
              </a:rPr>
              <a:t>]/</a:t>
            </a:r>
            <a:r>
              <a:rPr lang="el-GR" altLang="zh-TW" sz="1300" i="1" dirty="0">
                <a:ea typeface="新細明體" charset="-120"/>
              </a:rPr>
              <a:t>σ</a:t>
            </a:r>
            <a:r>
              <a:rPr lang="en-US" altLang="zh-TW" sz="1300" i="1" baseline="-25000" dirty="0">
                <a:ea typeface="新細明體" charset="-120"/>
              </a:rPr>
              <a:t>c</a:t>
            </a:r>
            <a:r>
              <a:rPr lang="en-US" altLang="zh-TW" sz="1300" baseline="30000" dirty="0">
                <a:ea typeface="新細明體" charset="-120"/>
              </a:rPr>
              <a:t>2</a:t>
            </a:r>
            <a:r>
              <a:rPr lang="en-US" altLang="zh-TW" sz="1300" dirty="0">
                <a:ea typeface="新細明體" charset="-120"/>
              </a:rPr>
              <a:t> = </a:t>
            </a:r>
            <a:r>
              <a:rPr lang="en-US" altLang="zh-TW" sz="1300" i="1" dirty="0">
                <a:ea typeface="新細明體" charset="-120"/>
              </a:rPr>
              <a:t>3.31</a:t>
            </a:r>
            <a:endParaRPr lang="zh-TW" altLang="en-US" dirty="0"/>
          </a:p>
          <a:p>
            <a:pPr defTabSz="954999">
              <a:defRPr/>
            </a:pPr>
            <a:r>
              <a:rPr lang="en-US" altLang="zh-TW" dirty="0"/>
              <a:t>If y = 0%, </a:t>
            </a:r>
            <a:r>
              <a:rPr lang="en-US" altLang="zh-TW" sz="1300" i="1" dirty="0">
                <a:ea typeface="新細明體" charset="-120"/>
              </a:rPr>
              <a:t>E</a:t>
            </a:r>
            <a:r>
              <a:rPr lang="en-US" altLang="zh-TW" sz="1300" dirty="0">
                <a:ea typeface="新細明體" charset="-120"/>
              </a:rPr>
              <a:t>(</a:t>
            </a:r>
            <a:r>
              <a:rPr lang="en-US" altLang="zh-TW" sz="1300" i="1" dirty="0" err="1">
                <a:ea typeface="新細明體" charset="-120"/>
              </a:rPr>
              <a:t>r</a:t>
            </a:r>
            <a:r>
              <a:rPr lang="en-US" altLang="zh-TW" sz="1300" i="1" baseline="-25000" dirty="0" err="1">
                <a:ea typeface="新細明體" charset="-120"/>
              </a:rPr>
              <a:t>c</a:t>
            </a:r>
            <a:r>
              <a:rPr lang="en-US" altLang="zh-TW" sz="1300" dirty="0">
                <a:ea typeface="新細明體" charset="-120"/>
              </a:rPr>
              <a:t>) = 0% </a:t>
            </a:r>
            <a:r>
              <a:rPr lang="zh-TW" altLang="zh-TW" sz="1300" dirty="0"/>
              <a:t>×</a:t>
            </a:r>
            <a:r>
              <a:rPr lang="en-US" altLang="zh-TW" sz="1300" dirty="0"/>
              <a:t> 15% + (1 – 0%) </a:t>
            </a:r>
            <a:r>
              <a:rPr lang="zh-TW" altLang="zh-TW" sz="1300" dirty="0"/>
              <a:t>×</a:t>
            </a:r>
            <a:r>
              <a:rPr lang="en-US" altLang="zh-TW" sz="1300" dirty="0"/>
              <a:t> 7% = 7% and </a:t>
            </a:r>
            <a:r>
              <a:rPr lang="el-GR" altLang="zh-TW" sz="1300" i="1" dirty="0">
                <a:ea typeface="新細明體" charset="-120"/>
              </a:rPr>
              <a:t>σ</a:t>
            </a:r>
            <a:r>
              <a:rPr lang="en-US" altLang="zh-TW" sz="1300" i="1" baseline="-25000" dirty="0">
                <a:ea typeface="新細明體" charset="-120"/>
              </a:rPr>
              <a:t>c</a:t>
            </a:r>
            <a:r>
              <a:rPr lang="en-US" altLang="zh-TW" sz="1500" dirty="0">
                <a:ea typeface="新細明體" charset="-120"/>
              </a:rPr>
              <a:t> = 0% </a:t>
            </a:r>
            <a:r>
              <a:rPr lang="zh-TW" altLang="zh-TW" sz="1300" dirty="0"/>
              <a:t>×</a:t>
            </a:r>
            <a:r>
              <a:rPr lang="en-US" altLang="zh-TW" sz="1300" dirty="0"/>
              <a:t> 22% = 0%, so </a:t>
            </a:r>
            <a:r>
              <a:rPr lang="en-US" altLang="zh-TW" sz="1300" dirty="0">
                <a:ea typeface="新細明體" charset="-120"/>
              </a:rPr>
              <a:t>[</a:t>
            </a:r>
            <a:r>
              <a:rPr lang="en-US" altLang="zh-TW" sz="1300" i="1" dirty="0">
                <a:ea typeface="新細明體" charset="-120"/>
              </a:rPr>
              <a:t>E</a:t>
            </a:r>
            <a:r>
              <a:rPr lang="en-US" altLang="zh-TW" sz="1300" dirty="0">
                <a:ea typeface="新細明體" charset="-120"/>
              </a:rPr>
              <a:t>(</a:t>
            </a:r>
            <a:r>
              <a:rPr lang="en-US" altLang="zh-TW" sz="1300" i="1" dirty="0" err="1">
                <a:ea typeface="新細明體" charset="-120"/>
              </a:rPr>
              <a:t>r</a:t>
            </a:r>
            <a:r>
              <a:rPr lang="en-US" altLang="zh-TW" sz="1300" i="1" baseline="-25000" dirty="0" err="1">
                <a:ea typeface="新細明體" charset="-120"/>
              </a:rPr>
              <a:t>c</a:t>
            </a:r>
            <a:r>
              <a:rPr lang="en-US" altLang="zh-TW" sz="1300" dirty="0">
                <a:ea typeface="新細明體" charset="-120"/>
              </a:rPr>
              <a:t>) – </a:t>
            </a:r>
            <a:r>
              <a:rPr lang="en-US" altLang="zh-TW" sz="1300" i="1" dirty="0">
                <a:ea typeface="新細明體" charset="-120"/>
              </a:rPr>
              <a:t>r</a:t>
            </a:r>
            <a:r>
              <a:rPr lang="en-US" altLang="zh-TW" sz="1300" i="1" baseline="-25000" dirty="0">
                <a:ea typeface="新細明體" charset="-120"/>
              </a:rPr>
              <a:t>f</a:t>
            </a:r>
            <a:r>
              <a:rPr lang="en-US" altLang="zh-TW" sz="1300" dirty="0">
                <a:ea typeface="新細明體" charset="-120"/>
              </a:rPr>
              <a:t>]/</a:t>
            </a:r>
            <a:r>
              <a:rPr lang="el-GR" altLang="zh-TW" sz="1300" i="1" dirty="0">
                <a:ea typeface="新細明體" charset="-120"/>
              </a:rPr>
              <a:t>σ</a:t>
            </a:r>
            <a:r>
              <a:rPr lang="en-US" altLang="zh-TW" sz="1300" i="1" baseline="-25000" dirty="0">
                <a:ea typeface="新細明體" charset="-120"/>
              </a:rPr>
              <a:t>c</a:t>
            </a:r>
            <a:r>
              <a:rPr lang="en-US" altLang="zh-TW" sz="1300" baseline="30000" dirty="0">
                <a:ea typeface="新細明體" charset="-120"/>
              </a:rPr>
              <a:t>2</a:t>
            </a:r>
            <a:r>
              <a:rPr lang="en-US" altLang="zh-TW" sz="1300" dirty="0">
                <a:ea typeface="新細明體" charset="-120"/>
              </a:rPr>
              <a:t> = 0 </a:t>
            </a:r>
            <a:r>
              <a:rPr lang="en-US" altLang="zh-TW" sz="1300">
                <a:ea typeface="新細明體" charset="-120"/>
              </a:rPr>
              <a:t>/ infinity</a:t>
            </a:r>
            <a:endParaRPr lang="zh-TW" altLang="en-US" dirty="0"/>
          </a:p>
          <a:p>
            <a:pPr defTabSz="954999">
              <a:defRPr/>
            </a:pPr>
            <a:endParaRPr lang="zh-TW" altLang="en-US" dirty="0"/>
          </a:p>
          <a:p>
            <a:pPr defTabSz="954999">
              <a:defRPr/>
            </a:pP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pPr>
              <a:defRPr/>
            </a:pPr>
            <a:fld id="{7B1F5988-6CDD-4898-9CB1-8F609AD8CAB6}" type="slidenum">
              <a:rPr lang="zh-TW" altLang="en-US" smtClean="0"/>
              <a:pPr>
                <a:defRPr/>
              </a:pPr>
              <a:t>48</a:t>
            </a:fld>
            <a:endParaRPr lang="en-US" altLang="zh-TW"/>
          </a:p>
        </p:txBody>
      </p:sp>
    </p:spTree>
    <p:extLst>
      <p:ext uri="{BB962C8B-B14F-4D97-AF65-F5344CB8AC3E}">
        <p14:creationId xmlns:p14="http://schemas.microsoft.com/office/powerpoint/2010/main" val="2752977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shadeToTitle="1">
        <a:gradFill rotWithShape="0">
          <a:gsLst>
            <a:gs pos="0">
              <a:srgbClr val="234669"/>
            </a:gs>
            <a:gs pos="100000">
              <a:srgbClr val="102031"/>
            </a:gs>
          </a:gsLst>
          <a:path path="shape">
            <a:fillToRect l="50000" t="50000" r="50000" b="50000"/>
          </a:path>
        </a:gradFill>
        <a:effectLst/>
      </p:bgPr>
    </p:bg>
    <p:spTree>
      <p:nvGrpSpPr>
        <p:cNvPr id="1" name=""/>
        <p:cNvGrpSpPr/>
        <p:nvPr/>
      </p:nvGrpSpPr>
      <p:grpSpPr>
        <a:xfrm>
          <a:off x="0" y="0"/>
          <a:ext cx="0" cy="0"/>
          <a:chOff x="0" y="0"/>
          <a:chExt cx="0" cy="0"/>
        </a:xfrm>
      </p:grpSpPr>
      <p:sp>
        <p:nvSpPr>
          <p:cNvPr id="128002" name="Rectangle 2050"/>
          <p:cNvSpPr>
            <a:spLocks noGrp="1" noChangeArrowheads="1"/>
          </p:cNvSpPr>
          <p:nvPr>
            <p:ph type="ctrTitle"/>
          </p:nvPr>
        </p:nvSpPr>
        <p:spPr bwMode="auto">
          <a:xfrm>
            <a:off x="1447800" y="1158875"/>
            <a:ext cx="6248400" cy="1431925"/>
          </a:xfrm>
          <a:prstGeom prst="rect">
            <a:avLst/>
          </a:prstGeom>
          <a:noFill/>
          <a:ln>
            <a:miter lim="800000"/>
            <a:headEnd/>
            <a:tailEnd/>
          </a:ln>
        </p:spPr>
        <p:txBody>
          <a:bodyPr vert="horz" wrap="square" lIns="91440" tIns="45720" rIns="91440" bIns="45720" numCol="1" anchor="b" anchorCtr="0" compatLnSpc="1">
            <a:prstTxWarp prst="textNoShape">
              <a:avLst/>
            </a:prstTxWarp>
            <a:spAutoFit/>
          </a:bodyPr>
          <a:lstStyle>
            <a:lvl1pPr>
              <a:defRPr>
                <a:solidFill>
                  <a:srgbClr val="A0ADE4"/>
                </a:solidFill>
              </a:defRPr>
            </a:lvl1pPr>
          </a:lstStyle>
          <a:p>
            <a:r>
              <a:rPr lang="en-US" altLang="zh-TW"/>
              <a:t>Click to edit Master title style</a:t>
            </a:r>
          </a:p>
        </p:txBody>
      </p:sp>
      <p:sp>
        <p:nvSpPr>
          <p:cNvPr id="128003" name="Rectangle 2051"/>
          <p:cNvSpPr>
            <a:spLocks noGrp="1" noChangeArrowheads="1"/>
          </p:cNvSpPr>
          <p:nvPr>
            <p:ph type="subTitle" idx="1"/>
          </p:nvPr>
        </p:nvSpPr>
        <p:spPr>
          <a:xfrm>
            <a:off x="1562100" y="3429000"/>
            <a:ext cx="6019800" cy="1752600"/>
          </a:xfrm>
          <a:ln w="9525"/>
        </p:spPr>
        <p:txBody>
          <a:bodyPr/>
          <a:lstStyle>
            <a:lvl1pPr marL="0" indent="0" algn="ctr">
              <a:buFontTx/>
              <a:buNone/>
              <a:defRPr/>
            </a:lvl1pPr>
          </a:lstStyle>
          <a:p>
            <a:r>
              <a:rPr lang="en-US" altLang="zh-TW"/>
              <a:t>Click to edit Master subtitle style</a:t>
            </a:r>
          </a:p>
        </p:txBody>
      </p:sp>
    </p:spTree>
    <p:extLst>
      <p:ext uri="{BB962C8B-B14F-4D97-AF65-F5344CB8AC3E}">
        <p14:creationId xmlns:p14="http://schemas.microsoft.com/office/powerpoint/2010/main" val="582291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382347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973762"/>
          </a:xfrm>
          <a:prstGeom prst="rect">
            <a:avLst/>
          </a:prstGeo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97376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571970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5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2"/>
          <p:cNvSpPr>
            <a:spLocks noChangeShapeType="1"/>
          </p:cNvSpPr>
          <p:nvPr userDrawn="1"/>
        </p:nvSpPr>
        <p:spPr bwMode="auto">
          <a:xfrm flipV="1">
            <a:off x="2590800" y="3352800"/>
            <a:ext cx="6248400" cy="0"/>
          </a:xfrm>
          <a:prstGeom prst="line">
            <a:avLst/>
          </a:prstGeom>
          <a:noFill/>
          <a:ln w="9525">
            <a:solidFill>
              <a:srgbClr val="800000"/>
            </a:solidFill>
            <a:prstDash val="lgDash"/>
            <a:round/>
            <a:headEnd/>
            <a:tailEnd/>
          </a:ln>
          <a:effectLst/>
        </p:spPr>
        <p:txBody>
          <a:bodyPr/>
          <a:lstStyle/>
          <a:p>
            <a:pPr>
              <a:defRPr/>
            </a:pPr>
            <a:endParaRPr lang="zh-TW" altLang="en-US"/>
          </a:p>
        </p:txBody>
      </p:sp>
      <p:sp>
        <p:nvSpPr>
          <p:cNvPr id="153648" name="Rectangle 48"/>
          <p:cNvSpPr>
            <a:spLocks noGrp="1" noChangeArrowheads="1"/>
          </p:cNvSpPr>
          <p:nvPr>
            <p:ph type="subTitle" sz="quarter" idx="1"/>
          </p:nvPr>
        </p:nvSpPr>
        <p:spPr>
          <a:xfrm>
            <a:off x="2667000" y="3352800"/>
            <a:ext cx="6400800" cy="1752600"/>
          </a:xfrm>
        </p:spPr>
        <p:txBody>
          <a:bodyPr/>
          <a:lstStyle>
            <a:lvl1pPr marL="0" indent="0" algn="ctr">
              <a:buFont typeface="Wingdings" pitchFamily="2" charset="2"/>
              <a:buNone/>
              <a:defRPr sz="3600">
                <a:effectLst/>
              </a:defRPr>
            </a:lvl1pPr>
          </a:lstStyle>
          <a:p>
            <a:r>
              <a:rPr lang="en-US" altLang="zh-TW"/>
              <a:t>Click to edit Master subtitle style</a:t>
            </a:r>
          </a:p>
        </p:txBody>
      </p:sp>
      <p:sp>
        <p:nvSpPr>
          <p:cNvPr id="153649" name="Rectangle 49"/>
          <p:cNvSpPr>
            <a:spLocks noGrp="1" noChangeArrowheads="1"/>
          </p:cNvSpPr>
          <p:nvPr>
            <p:ph type="ctrTitle" sz="quarter"/>
          </p:nvPr>
        </p:nvSpPr>
        <p:spPr>
          <a:xfrm>
            <a:off x="-31750" y="3276600"/>
            <a:ext cx="1905000" cy="3429000"/>
          </a:xfrm>
        </p:spPr>
        <p:txBody>
          <a:bodyPr vert="eaVert" anchor="b" anchorCtr="1"/>
          <a:lstStyle>
            <a:lvl1pPr>
              <a:defRPr sz="4400">
                <a:solidFill>
                  <a:schemeClr val="tx1"/>
                </a:solidFill>
              </a:defRPr>
            </a:lvl1pPr>
          </a:lstStyle>
          <a:p>
            <a:r>
              <a:rPr lang="en-US" altLang="zh-TW"/>
              <a:t>CLICK TO EDIT MASTER TITLE STYLE</a:t>
            </a:r>
          </a:p>
        </p:txBody>
      </p:sp>
    </p:spTree>
    <p:extLst>
      <p:ext uri="{BB962C8B-B14F-4D97-AF65-F5344CB8AC3E}">
        <p14:creationId xmlns:p14="http://schemas.microsoft.com/office/powerpoint/2010/main" val="1662120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973727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1962430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155977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260382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287705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931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952821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486822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760820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678865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57150"/>
            <a:ext cx="2286000" cy="618807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57150"/>
            <a:ext cx="6705600" cy="61880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309413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57150"/>
            <a:ext cx="91440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731710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0" y="-57150"/>
            <a:ext cx="91440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9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41763"/>
            <a:ext cx="4038600" cy="21891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118768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85929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685800" y="17526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86300" y="17526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76778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182501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Tree>
    <p:extLst>
      <p:ext uri="{BB962C8B-B14F-4D97-AF65-F5344CB8AC3E}">
        <p14:creationId xmlns:p14="http://schemas.microsoft.com/office/powerpoint/2010/main" val="2972011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15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16975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102752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rgbClr val="102031"/>
            </a:gs>
            <a:gs pos="100000">
              <a:srgbClr val="234669"/>
            </a:gs>
          </a:gsLst>
          <a:path path="shape">
            <a:fillToRect l="50000" t="50000" r="50000" b="50000"/>
          </a:path>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bwMode="auto">
          <a:xfrm>
            <a:off x="685800" y="1752600"/>
            <a:ext cx="7848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26981" name="Rectangle 5"/>
          <p:cNvSpPr>
            <a:spLocks noChangeArrowheads="1"/>
          </p:cNvSpPr>
          <p:nvPr/>
        </p:nvSpPr>
        <p:spPr bwMode="auto">
          <a:xfrm>
            <a:off x="7391400" y="0"/>
            <a:ext cx="762000" cy="381000"/>
          </a:xfrm>
          <a:prstGeom prst="rect">
            <a:avLst/>
          </a:prstGeom>
          <a:noFill/>
          <a:ln w="9525">
            <a:noFill/>
            <a:miter lim="800000"/>
            <a:headEnd/>
            <a:tailEnd/>
          </a:ln>
          <a:effectLst/>
        </p:spPr>
        <p:txBody>
          <a:bodyPr/>
          <a:lstStyle/>
          <a:p>
            <a:pPr algn="r">
              <a:defRPr/>
            </a:pPr>
            <a:endParaRPr lang="zh-TW" altLang="en-US" sz="1400">
              <a:ea typeface="新細明體" charset="-120"/>
            </a:endParaRPr>
          </a:p>
        </p:txBody>
      </p:sp>
      <p:sp>
        <p:nvSpPr>
          <p:cNvPr id="126982" name="Rectangle 6"/>
          <p:cNvSpPr>
            <a:spLocks noChangeArrowheads="1"/>
          </p:cNvSpPr>
          <p:nvPr/>
        </p:nvSpPr>
        <p:spPr bwMode="auto">
          <a:xfrm>
            <a:off x="161925" y="6403975"/>
            <a:ext cx="2133600" cy="271463"/>
          </a:xfrm>
          <a:prstGeom prst="rect">
            <a:avLst/>
          </a:prstGeom>
          <a:noFill/>
          <a:ln w="12700">
            <a:noFill/>
            <a:miter lim="800000"/>
            <a:headEnd/>
            <a:tailEnd/>
          </a:ln>
          <a:effectLst/>
        </p:spPr>
        <p:txBody>
          <a:bodyPr lIns="90488" tIns="44450" rIns="90488" bIns="44450">
            <a:spAutoFit/>
          </a:bodyPr>
          <a:lstStyle/>
          <a:p>
            <a:pPr>
              <a:defRPr/>
            </a:pPr>
            <a:r>
              <a:rPr lang="zh-TW" altLang="en-US" sz="1200" b="1" i="1">
                <a:solidFill>
                  <a:srgbClr val="006699"/>
                </a:solidFill>
                <a:latin typeface="Book Antiqua" pitchFamily="18" charset="0"/>
                <a:ea typeface="新細明體" charset="-120"/>
              </a:rPr>
              <a:t>       </a:t>
            </a:r>
            <a:r>
              <a:rPr lang="en-US" altLang="zh-TW" sz="1200" b="1" i="1">
                <a:solidFill>
                  <a:srgbClr val="006699"/>
                </a:solidFill>
                <a:latin typeface="Book Antiqua" pitchFamily="18" charset="0"/>
                <a:ea typeface="新細明體" charset="-120"/>
              </a:rPr>
              <a:t>McGraw-Hill/Irwin</a:t>
            </a:r>
          </a:p>
        </p:txBody>
      </p:sp>
      <p:sp>
        <p:nvSpPr>
          <p:cNvPr id="126983" name="Text Box 7"/>
          <p:cNvSpPr txBox="1">
            <a:spLocks noChangeArrowheads="1"/>
          </p:cNvSpPr>
          <p:nvPr/>
        </p:nvSpPr>
        <p:spPr bwMode="auto">
          <a:xfrm>
            <a:off x="3286125" y="6448425"/>
            <a:ext cx="5857875" cy="255588"/>
          </a:xfrm>
          <a:prstGeom prst="rect">
            <a:avLst/>
          </a:prstGeom>
          <a:noFill/>
          <a:ln w="9525">
            <a:noFill/>
            <a:miter lim="800000"/>
            <a:headEnd/>
            <a:tailEnd/>
          </a:ln>
          <a:effectLst/>
        </p:spPr>
        <p:txBody>
          <a:bodyPr lIns="71731" tIns="35866" rIns="71731" bIns="35866">
            <a:spAutoFit/>
          </a:bodyPr>
          <a:lstStyle/>
          <a:p>
            <a:pPr>
              <a:defRPr/>
            </a:pPr>
            <a:r>
              <a:rPr lang="zh-TW" altLang="en-US" sz="1200" b="1" i="1">
                <a:solidFill>
                  <a:srgbClr val="006699"/>
                </a:solidFill>
                <a:latin typeface="Book Antiqua" pitchFamily="18" charset="0"/>
                <a:ea typeface="新細明體" charset="-120"/>
              </a:rPr>
              <a:t>                         </a:t>
            </a:r>
            <a:r>
              <a:rPr lang="en-US" altLang="zh-TW" sz="1200" b="1" i="1">
                <a:solidFill>
                  <a:srgbClr val="006699"/>
                </a:solidFill>
                <a:latin typeface="Book Antiqua" pitchFamily="18" charset="0"/>
                <a:ea typeface="新細明體" charset="-120"/>
              </a:rPr>
              <a:t>© 2004 The McGraw-Hill Companies, Inc., All Rights Reserved.      </a:t>
            </a:r>
            <a:endParaRPr lang="en-US" altLang="zh-TW" sz="1200" b="1">
              <a:solidFill>
                <a:srgbClr val="006699"/>
              </a:solidFill>
              <a:latin typeface="Book Antiqua" pitchFamily="18" charset="0"/>
              <a:ea typeface="新細明體" charset="-120"/>
            </a:endParaRPr>
          </a:p>
        </p:txBody>
      </p:sp>
    </p:spTree>
  </p:cSld>
  <p:clrMap bg1="dk2" tx1="lt1" bg2="dk1" tx2="lt2" accent1="accent1" accent2="accent2" accent3="accent3" accent4="accent4" accent5="accent5" accent6="accent6" hlink="hlink" folHlink="folHlink"/>
  <p:sldLayoutIdLst>
    <p:sldLayoutId id="2147484090"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rgbClr val="A0ADE4"/>
        </a:buClr>
        <a:buChar char="•"/>
        <a:defRPr sz="3200">
          <a:solidFill>
            <a:srgbClr val="A0ADE4"/>
          </a:solidFill>
          <a:latin typeface="+mn-lt"/>
          <a:ea typeface="+mn-ea"/>
          <a:cs typeface="+mn-cs"/>
        </a:defRPr>
      </a:lvl1pPr>
      <a:lvl2pPr marL="742950" indent="-285750" algn="l" rtl="0" eaLnBrk="0" fontAlgn="base" hangingPunct="0">
        <a:spcBef>
          <a:spcPct val="20000"/>
        </a:spcBef>
        <a:spcAft>
          <a:spcPct val="0"/>
        </a:spcAft>
        <a:buClr>
          <a:srgbClr val="A0ADE4"/>
        </a:buClr>
        <a:buChar char="•"/>
        <a:defRPr sz="2800">
          <a:solidFill>
            <a:srgbClr val="A0ADE4"/>
          </a:solidFill>
          <a:latin typeface="+mn-lt"/>
        </a:defRPr>
      </a:lvl2pPr>
      <a:lvl3pPr marL="1143000" indent="-228600" algn="l" rtl="0" eaLnBrk="0" fontAlgn="base" hangingPunct="0">
        <a:spcBef>
          <a:spcPct val="20000"/>
        </a:spcBef>
        <a:spcAft>
          <a:spcPct val="0"/>
        </a:spcAft>
        <a:buClr>
          <a:srgbClr val="A0ADE4"/>
        </a:buClr>
        <a:buChar char="•"/>
        <a:defRPr sz="2400">
          <a:solidFill>
            <a:srgbClr val="A0ADE4"/>
          </a:solidFill>
          <a:latin typeface="+mn-lt"/>
        </a:defRPr>
      </a:lvl3pPr>
      <a:lvl4pPr marL="1600200" indent="-228600" algn="l" rtl="0" eaLnBrk="0" fontAlgn="base" hangingPunct="0">
        <a:spcBef>
          <a:spcPct val="20000"/>
        </a:spcBef>
        <a:spcAft>
          <a:spcPct val="0"/>
        </a:spcAft>
        <a:buClr>
          <a:srgbClr val="A0ADE4"/>
        </a:buClr>
        <a:buChar char="•"/>
        <a:defRPr sz="2000">
          <a:solidFill>
            <a:srgbClr val="A0ADE4"/>
          </a:solidFill>
          <a:latin typeface="+mn-lt"/>
        </a:defRPr>
      </a:lvl4pPr>
      <a:lvl5pPr marL="2057400" indent="-228600" algn="l" rtl="0" eaLnBrk="0" fontAlgn="base" hangingPunct="0">
        <a:spcBef>
          <a:spcPct val="20000"/>
        </a:spcBef>
        <a:spcAft>
          <a:spcPct val="0"/>
        </a:spcAft>
        <a:buClr>
          <a:srgbClr val="A0ADE4"/>
        </a:buClr>
        <a:buChar char="•"/>
        <a:defRPr sz="2000">
          <a:solidFill>
            <a:srgbClr val="A0ADE4"/>
          </a:solidFill>
          <a:latin typeface="+mn-lt"/>
        </a:defRPr>
      </a:lvl5pPr>
      <a:lvl6pPr marL="2514600" indent="-228600" algn="l" rtl="0" fontAlgn="base">
        <a:spcBef>
          <a:spcPct val="20000"/>
        </a:spcBef>
        <a:spcAft>
          <a:spcPct val="0"/>
        </a:spcAft>
        <a:buClr>
          <a:srgbClr val="A0ADE4"/>
        </a:buClr>
        <a:buChar char="•"/>
        <a:defRPr sz="2000">
          <a:solidFill>
            <a:srgbClr val="A0ADE4"/>
          </a:solidFill>
          <a:latin typeface="+mn-lt"/>
        </a:defRPr>
      </a:lvl6pPr>
      <a:lvl7pPr marL="2971800" indent="-228600" algn="l" rtl="0" fontAlgn="base">
        <a:spcBef>
          <a:spcPct val="20000"/>
        </a:spcBef>
        <a:spcAft>
          <a:spcPct val="0"/>
        </a:spcAft>
        <a:buClr>
          <a:srgbClr val="A0ADE4"/>
        </a:buClr>
        <a:buChar char="•"/>
        <a:defRPr sz="2000">
          <a:solidFill>
            <a:srgbClr val="A0ADE4"/>
          </a:solidFill>
          <a:latin typeface="+mn-lt"/>
        </a:defRPr>
      </a:lvl7pPr>
      <a:lvl8pPr marL="3429000" indent="-228600" algn="l" rtl="0" fontAlgn="base">
        <a:spcBef>
          <a:spcPct val="20000"/>
        </a:spcBef>
        <a:spcAft>
          <a:spcPct val="0"/>
        </a:spcAft>
        <a:buClr>
          <a:srgbClr val="A0ADE4"/>
        </a:buClr>
        <a:buChar char="•"/>
        <a:defRPr sz="2000">
          <a:solidFill>
            <a:srgbClr val="A0ADE4"/>
          </a:solidFill>
          <a:latin typeface="+mn-lt"/>
        </a:defRPr>
      </a:lvl8pPr>
      <a:lvl9pPr marL="3886200" indent="-228600" algn="l" rtl="0" fontAlgn="base">
        <a:spcBef>
          <a:spcPct val="20000"/>
        </a:spcBef>
        <a:spcAft>
          <a:spcPct val="0"/>
        </a:spcAft>
        <a:buClr>
          <a:srgbClr val="A0ADE4"/>
        </a:buClr>
        <a:buChar char="•"/>
        <a:defRPr sz="2000">
          <a:solidFill>
            <a:srgbClr val="A0ADE4"/>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0"/>
            <a:ext cx="9144000" cy="6856413"/>
            <a:chOff x="0" y="0"/>
            <a:chExt cx="5760" cy="4319"/>
          </a:xfrm>
        </p:grpSpPr>
        <p:sp>
          <p:nvSpPr>
            <p:cNvPr id="15257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15258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15258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15258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15258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zh-TW" altLang="en-US">
                <a:ea typeface="新細明體" charset="-120"/>
              </a:endParaRPr>
            </a:p>
          </p:txBody>
        </p:sp>
        <p:sp>
          <p:nvSpPr>
            <p:cNvPr id="15258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15258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15258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15258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15258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zh-TW" altLang="en-US">
                <a:ea typeface="新細明體" charset="-120"/>
              </a:endParaRPr>
            </a:p>
          </p:txBody>
        </p:sp>
        <p:sp>
          <p:nvSpPr>
            <p:cNvPr id="15258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15259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15259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15259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15259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15259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zh-TW" altLang="en-US">
                <a:ea typeface="新細明體" charset="-120"/>
              </a:endParaRPr>
            </a:p>
          </p:txBody>
        </p:sp>
        <p:sp>
          <p:nvSpPr>
            <p:cNvPr id="15259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15259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15259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zh-TW" altLang="en-US">
                <a:ea typeface="新細明體" charset="-120"/>
              </a:endParaRPr>
            </a:p>
          </p:txBody>
        </p:sp>
        <p:sp>
          <p:nvSpPr>
            <p:cNvPr id="15259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15259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zh-TW" altLang="en-US">
                <a:ea typeface="新細明體" charset="-120"/>
              </a:endParaRPr>
            </a:p>
          </p:txBody>
        </p:sp>
        <p:sp>
          <p:nvSpPr>
            <p:cNvPr id="15260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zh-TW" altLang="en-US">
                <a:ea typeface="新細明體" charset="-120"/>
              </a:endParaRPr>
            </a:p>
          </p:txBody>
        </p:sp>
        <p:sp>
          <p:nvSpPr>
            <p:cNvPr id="15260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zh-TW" altLang="en-US">
                <a:ea typeface="新細明體" charset="-120"/>
              </a:endParaRPr>
            </a:p>
          </p:txBody>
        </p:sp>
        <p:sp>
          <p:nvSpPr>
            <p:cNvPr id="15260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15260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15260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zh-TW" altLang="en-US">
                <a:ea typeface="新細明體" charset="-120"/>
              </a:endParaRPr>
            </a:p>
          </p:txBody>
        </p:sp>
        <p:sp>
          <p:nvSpPr>
            <p:cNvPr id="15260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15260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zh-TW" altLang="en-US">
                <a:ea typeface="新細明體" charset="-120"/>
              </a:endParaRPr>
            </a:p>
          </p:txBody>
        </p:sp>
        <p:sp>
          <p:nvSpPr>
            <p:cNvPr id="15260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15260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15260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15261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15261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15261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15261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15261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grpSp>
          <p:nvGrpSpPr>
            <p:cNvPr id="16427" name="Group 39"/>
            <p:cNvGrpSpPr>
              <a:grpSpLocks/>
            </p:cNvGrpSpPr>
            <p:nvPr userDrawn="1"/>
          </p:nvGrpSpPr>
          <p:grpSpPr bwMode="auto">
            <a:xfrm>
              <a:off x="0" y="1632"/>
              <a:ext cx="5758" cy="1858"/>
              <a:chOff x="0" y="1632"/>
              <a:chExt cx="5758" cy="1858"/>
            </a:xfrm>
          </p:grpSpPr>
          <p:sp>
            <p:nvSpPr>
              <p:cNvPr id="15261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15261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zh-TW" altLang="en-US">
                  <a:ea typeface="新細明體" charset="-120"/>
                </a:endParaRPr>
              </a:p>
            </p:txBody>
          </p:sp>
        </p:grpSp>
      </p:grpSp>
      <p:sp>
        <p:nvSpPr>
          <p:cNvPr id="16387" name="Rectangle 42"/>
          <p:cNvSpPr>
            <a:spLocks noGrp="1" noChangeArrowheads="1"/>
          </p:cNvSpPr>
          <p:nvPr>
            <p:ph type="title"/>
          </p:nvPr>
        </p:nvSpPr>
        <p:spPr bwMode="auto">
          <a:xfrm>
            <a:off x="0" y="-5715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5261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52623" name="Rectangle 47"/>
          <p:cNvSpPr>
            <a:spLocks noChangeArrowheads="1"/>
          </p:cNvSpPr>
          <p:nvPr/>
        </p:nvSpPr>
        <p:spPr bwMode="auto">
          <a:xfrm>
            <a:off x="7391400" y="0"/>
            <a:ext cx="762000" cy="381000"/>
          </a:xfrm>
          <a:prstGeom prst="rect">
            <a:avLst/>
          </a:prstGeom>
          <a:noFill/>
          <a:ln w="9525">
            <a:noFill/>
            <a:miter lim="800000"/>
            <a:headEnd/>
            <a:tailEnd/>
          </a:ln>
          <a:effectLst/>
        </p:spPr>
        <p:txBody>
          <a:bodyPr/>
          <a:lstStyle/>
          <a:p>
            <a:pPr algn="r">
              <a:defRPr/>
            </a:pPr>
            <a:endParaRPr lang="zh-TW" altLang="en-US" sz="1400">
              <a:ea typeface="新細明體" charset="-120"/>
            </a:endParaRPr>
          </a:p>
        </p:txBody>
      </p:sp>
      <p:sp>
        <p:nvSpPr>
          <p:cNvPr id="152626" name="Text Box 50"/>
          <p:cNvSpPr txBox="1">
            <a:spLocks noChangeArrowheads="1"/>
          </p:cNvSpPr>
          <p:nvPr/>
        </p:nvSpPr>
        <p:spPr bwMode="auto">
          <a:xfrm>
            <a:off x="8153400" y="6583363"/>
            <a:ext cx="990600" cy="274637"/>
          </a:xfrm>
          <a:prstGeom prst="rect">
            <a:avLst/>
          </a:prstGeom>
          <a:noFill/>
          <a:ln w="9525">
            <a:noFill/>
            <a:miter lim="800000"/>
            <a:headEnd/>
            <a:tailEnd/>
          </a:ln>
          <a:effectLst/>
        </p:spPr>
        <p:txBody>
          <a:bodyPr>
            <a:spAutoFit/>
          </a:bodyPr>
          <a:lstStyle/>
          <a:p>
            <a:pPr algn="r">
              <a:spcBef>
                <a:spcPct val="50000"/>
              </a:spcBef>
              <a:defRPr/>
            </a:pPr>
            <a:r>
              <a:rPr lang="en-US" altLang="zh-TW" sz="1200" dirty="0">
                <a:latin typeface="Arial" charset="0"/>
                <a:ea typeface="新細明體" charset="-120"/>
              </a:rPr>
              <a:t>5-</a:t>
            </a:r>
            <a:fld id="{CE1AA490-A772-4628-9527-F4117AD5C255}" type="slidenum">
              <a:rPr lang="en-US" altLang="zh-TW" sz="1200">
                <a:latin typeface="Arial" charset="0"/>
                <a:ea typeface="新細明體" charset="-120"/>
              </a:rPr>
              <a:pPr algn="r">
                <a:spcBef>
                  <a:spcPct val="50000"/>
                </a:spcBef>
                <a:defRPr/>
              </a:pPr>
              <a:t>‹#›</a:t>
            </a:fld>
            <a:endParaRPr lang="en-US" altLang="zh-TW" sz="1200" dirty="0">
              <a:latin typeface="Arial" charset="0"/>
              <a:ea typeface="新細明體" charset="-120"/>
            </a:endParaRPr>
          </a:p>
        </p:txBody>
      </p:sp>
    </p:spTree>
  </p:cSld>
  <p:clrMap bg1="dk2" tx1="lt1" bg2="dk1" tx2="lt2" accent1="accent1" accent2="accent2" accent3="accent3" accent4="accent4" accent5="accent5" accent6="accent6" hlink="hlink" folHlink="folHlink"/>
  <p:sldLayoutIdLst>
    <p:sldLayoutId id="2147484091"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8.bin"/><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4.wmf"/><Relationship Id="rId2" Type="http://schemas.openxmlformats.org/officeDocument/2006/relationships/slideLayout" Target="../slideLayouts/slideLayout23.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3.w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7.xml"/><Relationship Id="rId1" Type="http://schemas.openxmlformats.org/officeDocument/2006/relationships/vmlDrawing" Target="../drawings/vmlDrawing6.vml"/><Relationship Id="rId5" Type="http://schemas.openxmlformats.org/officeDocument/2006/relationships/image" Target="../media/image16.w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1.png"/><Relationship Id="rId4" Type="http://schemas.openxmlformats.org/officeDocument/2006/relationships/image" Target="../media/image19.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22.png"/><Relationship Id="rId2" Type="http://schemas.openxmlformats.org/officeDocument/2006/relationships/slideLayout" Target="../slideLayouts/slideLayout24.xml"/><Relationship Id="rId1" Type="http://schemas.openxmlformats.org/officeDocument/2006/relationships/vmlDrawing" Target="../drawings/vmlDrawing8.vml"/><Relationship Id="rId6" Type="http://schemas.openxmlformats.org/officeDocument/2006/relationships/image" Target="../media/image21.wmf"/><Relationship Id="rId5" Type="http://schemas.openxmlformats.org/officeDocument/2006/relationships/oleObject" Target="../embeddings/oleObject14.bin"/><Relationship Id="rId4" Type="http://schemas.openxmlformats.org/officeDocument/2006/relationships/image" Target="../media/image20.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vmlDrawing" Target="../drawings/vmlDrawing9.vml"/><Relationship Id="rId5" Type="http://schemas.openxmlformats.org/officeDocument/2006/relationships/image" Target="../media/image22.wmf"/><Relationship Id="rId4" Type="http://schemas.openxmlformats.org/officeDocument/2006/relationships/oleObject" Target="../embeddings/oleObject15.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4.xml"/><Relationship Id="rId1" Type="http://schemas.openxmlformats.org/officeDocument/2006/relationships/vmlDrawing" Target="../drawings/vmlDrawing10.vml"/><Relationship Id="rId4" Type="http://schemas.openxmlformats.org/officeDocument/2006/relationships/image" Target="../media/image23.wmf"/></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vmlDrawing" Target="../drawings/vmlDrawing11.vml"/><Relationship Id="rId5" Type="http://schemas.openxmlformats.org/officeDocument/2006/relationships/image" Target="../media/image24.wmf"/><Relationship Id="rId4" Type="http://schemas.openxmlformats.org/officeDocument/2006/relationships/oleObject" Target="../embeddings/oleObject17.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34.png"/><Relationship Id="rId7" Type="http://schemas.openxmlformats.org/officeDocument/2006/relationships/image" Target="../media/image32.wmf"/><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oleObject" Target="../embeddings/oleObject19.bin"/><Relationship Id="rId5" Type="http://schemas.openxmlformats.org/officeDocument/2006/relationships/image" Target="../media/image31.wmf"/><Relationship Id="rId4" Type="http://schemas.openxmlformats.org/officeDocument/2006/relationships/oleObject" Target="../embeddings/oleObject18.bin"/><Relationship Id="rId9" Type="http://schemas.openxmlformats.org/officeDocument/2006/relationships/image" Target="../media/image33.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ubTitle" idx="1"/>
          </p:nvPr>
        </p:nvSpPr>
        <p:spPr>
          <a:xfrm>
            <a:off x="2514600" y="3276600"/>
            <a:ext cx="6400800" cy="1752600"/>
          </a:xfrm>
        </p:spPr>
        <p:txBody>
          <a:bodyPr/>
          <a:lstStyle/>
          <a:p>
            <a:pPr algn="l" eaLnBrk="1" hangingPunct="1"/>
            <a:r>
              <a:rPr lang="en-US" altLang="zh-TW" sz="4000">
                <a:solidFill>
                  <a:schemeClr val="bg2"/>
                </a:solidFill>
                <a:ea typeface="新細明體" charset="-120"/>
              </a:rPr>
              <a:t>Risk and Return: Past </a:t>
            </a:r>
            <a:br>
              <a:rPr lang="en-US" altLang="zh-TW" sz="4000">
                <a:solidFill>
                  <a:schemeClr val="bg2"/>
                </a:solidFill>
                <a:ea typeface="新細明體" charset="-120"/>
              </a:rPr>
            </a:br>
            <a:r>
              <a:rPr lang="en-US" altLang="zh-TW" sz="4000">
                <a:solidFill>
                  <a:schemeClr val="bg2"/>
                </a:solidFill>
                <a:ea typeface="新細明體" charset="-120"/>
              </a:rPr>
              <a:t>and Prologue</a:t>
            </a:r>
          </a:p>
        </p:txBody>
      </p:sp>
      <p:sp>
        <p:nvSpPr>
          <p:cNvPr id="19459" name="Rectangle 5"/>
          <p:cNvSpPr>
            <a:spLocks noGrp="1" noChangeArrowheads="1"/>
          </p:cNvSpPr>
          <p:nvPr>
            <p:ph type="ctrTitle"/>
          </p:nvPr>
        </p:nvSpPr>
        <p:spPr>
          <a:xfrm rot="16200000">
            <a:off x="2895600" y="533400"/>
            <a:ext cx="1905000" cy="3429000"/>
          </a:xfrm>
        </p:spPr>
        <p:txBody>
          <a:bodyPr/>
          <a:lstStyle/>
          <a:p>
            <a:pPr eaLnBrk="1" hangingPunct="1"/>
            <a:r>
              <a:rPr lang="en-US" altLang="zh-TW" sz="3600">
                <a:solidFill>
                  <a:srgbClr val="800000"/>
                </a:solidFill>
                <a:ea typeface="新細明體" charset="-120"/>
              </a:rPr>
              <a:t>CHAPTER 5</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0" y="190500"/>
            <a:ext cx="9144000" cy="800100"/>
          </a:xfrm>
          <a:noFill/>
        </p:spPr>
        <p:txBody>
          <a:bodyPr lIns="90488" tIns="44450" rIns="90488" bIns="44450" anchor="b"/>
          <a:lstStyle/>
          <a:p>
            <a:pPr eaLnBrk="1" hangingPunct="1"/>
            <a:r>
              <a:rPr lang="en-US" altLang="zh-TW">
                <a:ea typeface="新細明體" charset="-120"/>
              </a:rPr>
              <a:t>Returns Based on Different Methods</a:t>
            </a:r>
          </a:p>
        </p:txBody>
      </p:sp>
      <p:sp>
        <p:nvSpPr>
          <p:cNvPr id="90115" name="Rectangle 3"/>
          <p:cNvSpPr>
            <a:spLocks noGrp="1" noChangeArrowheads="1"/>
          </p:cNvSpPr>
          <p:nvPr>
            <p:ph type="body" idx="1"/>
          </p:nvPr>
        </p:nvSpPr>
        <p:spPr>
          <a:xfrm>
            <a:off x="914400" y="1295400"/>
            <a:ext cx="7543800" cy="4895850"/>
          </a:xfrm>
        </p:spPr>
        <p:txBody>
          <a:bodyPr lIns="90488" tIns="44450" rIns="90488" bIns="44450"/>
          <a:lstStyle/>
          <a:p>
            <a:pPr eaLnBrk="1" hangingPunct="1">
              <a:buFont typeface="Wingdings" pitchFamily="2" charset="2"/>
              <a:buNone/>
              <a:defRPr/>
            </a:pPr>
            <a:r>
              <a:rPr lang="en-US" altLang="zh-TW" sz="2800" u="sng" dirty="0">
                <a:solidFill>
                  <a:schemeClr val="tx2"/>
                </a:solidFill>
                <a:ea typeface="新細明體" charset="-120"/>
              </a:rPr>
              <a:t>Arithmetic average return</a:t>
            </a:r>
            <a:endParaRPr lang="en-US" altLang="zh-TW" sz="2800" dirty="0">
              <a:solidFill>
                <a:schemeClr val="tx2"/>
              </a:solidFill>
              <a:ea typeface="新細明體" charset="-120"/>
            </a:endParaRPr>
          </a:p>
          <a:p>
            <a:pPr eaLnBrk="1" hangingPunct="1">
              <a:buFont typeface="Wingdings" pitchFamily="2" charset="2"/>
              <a:buNone/>
              <a:defRPr/>
            </a:pPr>
            <a:r>
              <a:rPr lang="en-US" altLang="zh-TW" sz="2600" i="1" dirty="0" err="1">
                <a:ea typeface="新細明體" charset="-120"/>
              </a:rPr>
              <a:t>r</a:t>
            </a:r>
            <a:r>
              <a:rPr lang="en-US" altLang="zh-TW" sz="2600" i="1" baseline="-25000" dirty="0" err="1">
                <a:ea typeface="新細明體" charset="-120"/>
              </a:rPr>
              <a:t>A</a:t>
            </a:r>
            <a:r>
              <a:rPr lang="en-US" altLang="zh-TW" sz="2600" baseline="-25000" dirty="0">
                <a:ea typeface="新細明體" charset="-120"/>
              </a:rPr>
              <a:t> </a:t>
            </a:r>
            <a:r>
              <a:rPr lang="en-US" altLang="zh-TW" sz="2600" dirty="0">
                <a:ea typeface="新細明體" charset="-120"/>
              </a:rPr>
              <a:t>= (10% + 25% – 20% + 20%) / 4 = 8.75%</a:t>
            </a:r>
          </a:p>
          <a:p>
            <a:pPr eaLnBrk="1" hangingPunct="1">
              <a:buFont typeface="Wingdings" pitchFamily="2" charset="2"/>
              <a:buNone/>
              <a:defRPr/>
            </a:pPr>
            <a:r>
              <a:rPr lang="en-US" altLang="zh-TW" sz="2800" u="sng" dirty="0">
                <a:solidFill>
                  <a:schemeClr val="tx2"/>
                </a:solidFill>
                <a:ea typeface="新細明體" charset="-120"/>
              </a:rPr>
              <a:t>Geometric average return</a:t>
            </a:r>
          </a:p>
          <a:p>
            <a:pPr eaLnBrk="1" hangingPunct="1">
              <a:buFont typeface="Wingdings" pitchFamily="2" charset="2"/>
              <a:buNone/>
              <a:defRPr/>
            </a:pPr>
            <a:r>
              <a:rPr lang="en-US" altLang="zh-TW" sz="2600" i="1" dirty="0" err="1">
                <a:ea typeface="新細明體" charset="-120"/>
              </a:rPr>
              <a:t>r</a:t>
            </a:r>
            <a:r>
              <a:rPr lang="en-US" altLang="zh-TW" sz="2600" i="1" baseline="-25000" dirty="0" err="1">
                <a:ea typeface="新細明體" charset="-120"/>
              </a:rPr>
              <a:t>G</a:t>
            </a:r>
            <a:r>
              <a:rPr lang="en-US" altLang="zh-TW" sz="2600" dirty="0">
                <a:ea typeface="新細明體" charset="-120"/>
              </a:rPr>
              <a:t> = {[(1+10%) (1+25%) (1–20%) (1+20%)]}</a:t>
            </a:r>
            <a:r>
              <a:rPr lang="en-US" altLang="zh-TW" sz="2600" baseline="30000" dirty="0">
                <a:ea typeface="新細明體" charset="-120"/>
              </a:rPr>
              <a:t>1/4 </a:t>
            </a:r>
            <a:r>
              <a:rPr lang="en-US" altLang="zh-TW" sz="2600" dirty="0">
                <a:ea typeface="新細明體" charset="-120"/>
              </a:rPr>
              <a:t>– 1</a:t>
            </a:r>
          </a:p>
          <a:p>
            <a:pPr eaLnBrk="1" hangingPunct="1">
              <a:buFont typeface="Wingdings" pitchFamily="2" charset="2"/>
              <a:buNone/>
              <a:defRPr/>
            </a:pPr>
            <a:r>
              <a:rPr lang="en-US" altLang="zh-TW" sz="2600" dirty="0">
                <a:ea typeface="新細明體" charset="-120"/>
              </a:rPr>
              <a:t>    =  (1.5150)</a:t>
            </a:r>
            <a:r>
              <a:rPr lang="en-US" altLang="zh-TW" sz="2600" baseline="30000" dirty="0">
                <a:ea typeface="新細明體" charset="-120"/>
              </a:rPr>
              <a:t>1/4 </a:t>
            </a:r>
            <a:r>
              <a:rPr lang="en-US" altLang="zh-TW" sz="2600" dirty="0">
                <a:ea typeface="新細明體" charset="-120"/>
              </a:rPr>
              <a:t>– 1 = 7.19%</a:t>
            </a:r>
          </a:p>
          <a:p>
            <a:pPr eaLnBrk="1" hangingPunct="1">
              <a:buFont typeface="Wingdings" pitchFamily="2" charset="2"/>
              <a:buNone/>
              <a:defRPr/>
            </a:pPr>
            <a:r>
              <a:rPr lang="en-US" altLang="zh-TW" sz="2800" u="sng" dirty="0">
                <a:solidFill>
                  <a:schemeClr val="tx2"/>
                </a:solidFill>
                <a:ea typeface="新細明體" charset="-120"/>
              </a:rPr>
              <a:t>Dollar-weighted return</a:t>
            </a:r>
          </a:p>
          <a:p>
            <a:pPr eaLnBrk="1" hangingPunct="1">
              <a:buFont typeface="Wingdings" pitchFamily="2" charset="2"/>
              <a:buNone/>
              <a:defRPr/>
            </a:pPr>
            <a:endParaRPr lang="en-US" altLang="zh-TW" sz="2800" dirty="0">
              <a:ea typeface="新細明體" charset="-120"/>
            </a:endParaRPr>
          </a:p>
        </p:txBody>
      </p:sp>
      <p:graphicFrame>
        <p:nvGraphicFramePr>
          <p:cNvPr id="3074" name="Object 4"/>
          <p:cNvGraphicFramePr>
            <a:graphicFrameLocks noChangeAspect="1"/>
          </p:cNvGraphicFramePr>
          <p:nvPr>
            <p:extLst>
              <p:ext uri="{D42A27DB-BD31-4B8C-83A1-F6EECF244321}">
                <p14:modId xmlns:p14="http://schemas.microsoft.com/office/powerpoint/2010/main" val="1931676275"/>
              </p:ext>
            </p:extLst>
          </p:nvPr>
        </p:nvGraphicFramePr>
        <p:xfrm>
          <a:off x="1189038" y="4343400"/>
          <a:ext cx="6732587" cy="755650"/>
        </p:xfrm>
        <a:graphic>
          <a:graphicData uri="http://schemas.openxmlformats.org/presentationml/2006/ole">
            <mc:AlternateContent xmlns:mc="http://schemas.openxmlformats.org/markup-compatibility/2006">
              <mc:Choice xmlns:v="urn:schemas-microsoft-com:vml" Requires="v">
                <p:oleObj spid="_x0000_s3544" name="Equation" r:id="rId3" imgW="3733560" imgH="419040" progId="Equation.DSMT4">
                  <p:embed/>
                </p:oleObj>
              </mc:Choice>
              <mc:Fallback>
                <p:oleObj name="Equation" r:id="rId3" imgW="3733560" imgH="419040" progId="Equation.DSMT4">
                  <p:embed/>
                  <p:pic>
                    <p:nvPicPr>
                      <p:cNvPr id="0" name="Object 4"/>
                      <p:cNvPicPr>
                        <a:picLocks noChangeAspect="1" noChangeArrowheads="1"/>
                      </p:cNvPicPr>
                      <p:nvPr/>
                    </p:nvPicPr>
                    <p:blipFill>
                      <a:blip r:embed="rId4"/>
                      <a:srcRect/>
                      <a:stretch>
                        <a:fillRect/>
                      </a:stretch>
                    </p:blipFill>
                    <p:spPr bwMode="auto">
                      <a:xfrm>
                        <a:off x="1189038" y="4343400"/>
                        <a:ext cx="6732587" cy="75565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9"/>
          <p:cNvSpPr txBox="1">
            <a:spLocks noChangeArrowheads="1"/>
          </p:cNvSpPr>
          <p:nvPr/>
        </p:nvSpPr>
        <p:spPr bwMode="auto">
          <a:xfrm>
            <a:off x="457200" y="5148263"/>
            <a:ext cx="8458200" cy="1709737"/>
          </a:xfrm>
          <a:prstGeom prst="rect">
            <a:avLst/>
          </a:prstGeom>
          <a:noFill/>
          <a:ln w="9525">
            <a:noFill/>
            <a:miter lim="800000"/>
            <a:headEnd/>
            <a:tailEnd/>
          </a:ln>
        </p:spPr>
        <p:txBody>
          <a:bodyPr>
            <a:spAutoFit/>
          </a:bodyPr>
          <a:lstStyle/>
          <a:p>
            <a:pPr marL="268288" indent="-268288">
              <a:lnSpc>
                <a:spcPct val="95000"/>
              </a:lnSpc>
              <a:spcBef>
                <a:spcPts val="300"/>
              </a:spcBef>
              <a:defRPr/>
            </a:pPr>
            <a:r>
              <a:rPr lang="en-US" altLang="zh-TW" sz="1800" dirty="0">
                <a:latin typeface="+mn-lt"/>
                <a:ea typeface="新細明體" charset="-120"/>
              </a:rPr>
              <a:t>※ The dollar-weighted return is much smaller than the arithmetic and geometric average returns because the return of the fund was the worst (–20%) when most money is invested ($200), i.e., the situation in the third year</a:t>
            </a:r>
          </a:p>
          <a:p>
            <a:pPr marL="268288" indent="-268288">
              <a:lnSpc>
                <a:spcPct val="95000"/>
              </a:lnSpc>
              <a:spcBef>
                <a:spcPts val="300"/>
              </a:spcBef>
              <a:defRPr/>
            </a:pPr>
            <a:r>
              <a:rPr lang="en-US" altLang="zh-TW" sz="1800" dirty="0">
                <a:latin typeface="+mn-lt"/>
                <a:ea typeface="新細明體" charset="-120"/>
              </a:rPr>
              <a:t>※ The dollar-weighted return can be much better as long as the fund performs well in those periods when you invest more and performs poor in those periods when you invest less</a:t>
            </a:r>
            <a:endParaRPr lang="zh-TW" altLang="en-US" sz="1800" dirty="0">
              <a:latin typeface="+mn-lt"/>
              <a:ea typeface="新細明體" charset="-12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90500"/>
            <a:ext cx="9144000" cy="800100"/>
          </a:xfrm>
          <a:noFill/>
        </p:spPr>
        <p:txBody>
          <a:bodyPr lIns="90488" tIns="44450" rIns="90488" bIns="44450" anchor="b"/>
          <a:lstStyle/>
          <a:p>
            <a:pPr eaLnBrk="1" hangingPunct="1"/>
            <a:r>
              <a:rPr lang="en-US" altLang="zh-TW">
                <a:ea typeface="新細明體" charset="-120"/>
              </a:rPr>
              <a:t>Returns Based on Different Methods</a:t>
            </a:r>
          </a:p>
        </p:txBody>
      </p:sp>
      <p:sp>
        <p:nvSpPr>
          <p:cNvPr id="11" name="Rectangle 3"/>
          <p:cNvSpPr txBox="1">
            <a:spLocks noChangeArrowheads="1"/>
          </p:cNvSpPr>
          <p:nvPr/>
        </p:nvSpPr>
        <p:spPr bwMode="auto">
          <a:xfrm>
            <a:off x="228600" y="1143000"/>
            <a:ext cx="8763000" cy="5638800"/>
          </a:xfrm>
          <a:prstGeom prst="rect">
            <a:avLst/>
          </a:prstGeom>
          <a:noFill/>
          <a:ln w="9525">
            <a:noFill/>
            <a:miter lim="800000"/>
            <a:headEnd/>
            <a:tailEnd/>
          </a:ln>
          <a:effectLst/>
        </p:spPr>
        <p:txBody>
          <a:bodyPr/>
          <a:lstStyle/>
          <a:p>
            <a:pPr marL="342900" indent="-342900" eaLnBrk="1" hangingPunct="1">
              <a:spcBef>
                <a:spcPts val="100"/>
              </a:spcBef>
              <a:buClr>
                <a:schemeClr val="hlink"/>
              </a:buClr>
              <a:buSzPct val="90000"/>
              <a:buFont typeface="Wingdings" pitchFamily="2" charset="2"/>
              <a:buBlip>
                <a:blip r:embed="rId2"/>
              </a:buBlip>
              <a:defRPr/>
            </a:pPr>
            <a:r>
              <a:rPr lang="en-US" altLang="zh-TW" sz="3000" kern="0" dirty="0">
                <a:effectLst>
                  <a:outerShdw blurRad="38100" dist="38100" dir="2700000" algn="tl">
                    <a:srgbClr val="000000"/>
                  </a:outerShdw>
                </a:effectLst>
                <a:latin typeface="+mn-lt"/>
                <a:ea typeface="新細明體" charset="-120"/>
              </a:rPr>
              <a:t>Use different average methods for different purposes</a:t>
            </a:r>
          </a:p>
          <a:p>
            <a:pPr marL="742950" lvl="1" indent="-285750" eaLnBrk="1" hangingPunct="1">
              <a:spcBef>
                <a:spcPts val="100"/>
              </a:spcBef>
              <a:buFontTx/>
              <a:buChar char="–"/>
              <a:defRPr/>
            </a:pPr>
            <a:r>
              <a:rPr lang="en-US" altLang="zh-TW" sz="2600" kern="0" dirty="0">
                <a:effectLst>
                  <a:outerShdw blurRad="38100" dist="38100" dir="2700000" algn="tl">
                    <a:srgbClr val="000000"/>
                  </a:outerShdw>
                </a:effectLst>
                <a:latin typeface="+mn-lt"/>
                <a:ea typeface="新細明體" charset="-120"/>
              </a:rPr>
              <a:t>Arithmetic average</a:t>
            </a:r>
          </a:p>
          <a:p>
            <a:pPr marL="1143000" lvl="2" indent="-228600" eaLnBrk="1" hangingPunct="1">
              <a:lnSpc>
                <a:spcPct val="98000"/>
              </a:lnSpc>
              <a:spcBef>
                <a:spcPts val="200"/>
              </a:spcBef>
              <a:buClr>
                <a:srgbClr val="7B46D0"/>
              </a:buClr>
              <a:buSzPct val="90000"/>
              <a:buBlip>
                <a:blip r:embed="rId3"/>
              </a:buBlip>
              <a:defRPr/>
            </a:pPr>
            <a:r>
              <a:rPr lang="en-US" altLang="zh-TW" sz="2200" kern="0" dirty="0">
                <a:effectLst>
                  <a:outerShdw blurRad="38100" dist="38100" dir="2700000" algn="tl">
                    <a:srgbClr val="000000"/>
                  </a:outerShdw>
                </a:effectLst>
                <a:latin typeface="+mn-lt"/>
                <a:ea typeface="新細明體" charset="-120"/>
              </a:rPr>
              <a:t>Used if you DO NOT REINVEST any received cash flows before the end of the investment horizon</a:t>
            </a:r>
            <a:endParaRPr lang="en-US" altLang="zh-TW" sz="2200" kern="0" dirty="0">
              <a:solidFill>
                <a:srgbClr val="FFFFFF"/>
              </a:solidFill>
              <a:effectLst>
                <a:outerShdw blurRad="38100" dist="38100" dir="2700000" algn="tl">
                  <a:srgbClr val="000000"/>
                </a:outerShdw>
              </a:effectLst>
              <a:latin typeface="+mn-lt"/>
              <a:ea typeface="新細明體" charset="-120"/>
            </a:endParaRPr>
          </a:p>
          <a:p>
            <a:pPr marL="1143000" lvl="2" indent="-228600" eaLnBrk="1" hangingPunct="1">
              <a:lnSpc>
                <a:spcPct val="98000"/>
              </a:lnSpc>
              <a:spcBef>
                <a:spcPts val="200"/>
              </a:spcBef>
              <a:buClr>
                <a:srgbClr val="7B46D0"/>
              </a:buClr>
              <a:buSzPct val="90000"/>
              <a:buBlip>
                <a:blip r:embed="rId3"/>
              </a:buBlip>
              <a:defRPr/>
            </a:pPr>
            <a:r>
              <a:rPr lang="en-US" altLang="zh-TW" sz="2200" kern="0" dirty="0">
                <a:effectLst>
                  <a:outerShdw blurRad="38100" dist="38100" dir="2700000" algn="tl">
                    <a:srgbClr val="000000"/>
                  </a:outerShdw>
                </a:effectLst>
                <a:latin typeface="+mn-lt"/>
                <a:ea typeface="新細明體" charset="-120"/>
              </a:rPr>
              <a:t>Commonly used to estimate an ex-ante (</a:t>
            </a:r>
            <a:r>
              <a:rPr lang="zh-TW" altLang="en-US" sz="2200" kern="0" dirty="0">
                <a:effectLst>
                  <a:outerShdw blurRad="38100" dist="38100" dir="2700000" algn="tl">
                    <a:srgbClr val="000000"/>
                  </a:outerShdw>
                </a:effectLst>
                <a:latin typeface="+mn-lt"/>
                <a:ea typeface="新細明體" charset="-120"/>
              </a:rPr>
              <a:t>事前</a:t>
            </a:r>
            <a:r>
              <a:rPr lang="en-US" altLang="zh-TW" sz="2200" kern="0" dirty="0">
                <a:effectLst>
                  <a:outerShdw blurRad="38100" dist="38100" dir="2700000" algn="tl">
                    <a:srgbClr val="000000"/>
                  </a:outerShdw>
                </a:effectLst>
                <a:latin typeface="+mn-lt"/>
                <a:ea typeface="新細明體" charset="-120"/>
              </a:rPr>
              <a:t>)</a:t>
            </a:r>
            <a:r>
              <a:rPr lang="zh-TW" altLang="en-US" sz="2200" kern="0" dirty="0">
                <a:effectLst>
                  <a:outerShdw blurRad="38100" dist="38100" dir="2700000" algn="tl">
                    <a:srgbClr val="000000"/>
                  </a:outerShdw>
                </a:effectLst>
                <a:latin typeface="+mn-lt"/>
                <a:ea typeface="新細明體" charset="-120"/>
              </a:rPr>
              <a:t> </a:t>
            </a:r>
            <a:r>
              <a:rPr lang="en-US" altLang="zh-TW" sz="2200" kern="0" dirty="0">
                <a:effectLst>
                  <a:outerShdw blurRad="38100" dist="38100" dir="2700000" algn="tl">
                    <a:srgbClr val="000000"/>
                  </a:outerShdw>
                </a:effectLst>
                <a:latin typeface="+mn-lt"/>
                <a:ea typeface="新細明體" charset="-120"/>
              </a:rPr>
              <a:t>expected asset return based on the historical data</a:t>
            </a:r>
          </a:p>
          <a:p>
            <a:pPr marL="742950" lvl="1" indent="-285750" eaLnBrk="1" hangingPunct="1">
              <a:spcBef>
                <a:spcPts val="100"/>
              </a:spcBef>
              <a:buFontTx/>
              <a:buChar char="–"/>
              <a:defRPr/>
            </a:pPr>
            <a:r>
              <a:rPr lang="en-US" altLang="zh-TW" sz="2600" kern="0" dirty="0">
                <a:solidFill>
                  <a:srgbClr val="FFFFFF"/>
                </a:solidFill>
                <a:effectLst>
                  <a:outerShdw blurRad="38100" dist="38100" dir="2700000" algn="tl">
                    <a:srgbClr val="000000"/>
                  </a:outerShdw>
                </a:effectLst>
                <a:latin typeface="+mn-lt"/>
                <a:ea typeface="新細明體" charset="-120"/>
              </a:rPr>
              <a:t>Geometric average</a:t>
            </a:r>
          </a:p>
          <a:p>
            <a:pPr marL="1143000" lvl="2" indent="-228600" eaLnBrk="1" hangingPunct="1">
              <a:lnSpc>
                <a:spcPct val="98000"/>
              </a:lnSpc>
              <a:spcBef>
                <a:spcPts val="200"/>
              </a:spcBef>
              <a:buClr>
                <a:srgbClr val="7B46D0"/>
              </a:buClr>
              <a:buSzPct val="90000"/>
              <a:buBlip>
                <a:blip r:embed="rId3"/>
              </a:buBlip>
              <a:defRPr/>
            </a:pPr>
            <a:r>
              <a:rPr lang="en-US" altLang="zh-TW" sz="2200" kern="0" dirty="0">
                <a:solidFill>
                  <a:srgbClr val="FFFFFF"/>
                </a:solidFill>
                <a:effectLst>
                  <a:outerShdw blurRad="38100" dist="38100" dir="2700000" algn="tl">
                    <a:srgbClr val="000000"/>
                  </a:outerShdw>
                </a:effectLst>
                <a:latin typeface="+mn-lt"/>
                <a:ea typeface="新細明體" charset="-120"/>
              </a:rPr>
              <a:t>Used if you REINVEST any received cash flows before the end of the investment horizon</a:t>
            </a:r>
          </a:p>
          <a:p>
            <a:pPr marL="1143000" lvl="2" indent="-228600" eaLnBrk="1" hangingPunct="1">
              <a:lnSpc>
                <a:spcPct val="98000"/>
              </a:lnSpc>
              <a:spcBef>
                <a:spcPts val="200"/>
              </a:spcBef>
              <a:buClr>
                <a:srgbClr val="7B46D0"/>
              </a:buClr>
              <a:buSzPct val="90000"/>
              <a:buBlip>
                <a:blip r:embed="rId3"/>
              </a:buBlip>
              <a:defRPr/>
            </a:pPr>
            <a:r>
              <a:rPr lang="en-US" altLang="zh-TW" sz="2200" kern="0" dirty="0">
                <a:solidFill>
                  <a:srgbClr val="FFFFFF"/>
                </a:solidFill>
                <a:effectLst>
                  <a:outerShdw blurRad="38100" dist="38100" dir="2700000" algn="tl">
                    <a:srgbClr val="000000"/>
                  </a:outerShdw>
                </a:effectLst>
                <a:latin typeface="+mn-lt"/>
                <a:ea typeface="新細明體" charset="-120"/>
              </a:rPr>
              <a:t>Past returns earned by mutual funds are usually calculated with this method</a:t>
            </a:r>
          </a:p>
          <a:p>
            <a:pPr marL="742950" lvl="1" indent="-285750" eaLnBrk="1" hangingPunct="1">
              <a:spcBef>
                <a:spcPts val="100"/>
              </a:spcBef>
              <a:buFontTx/>
              <a:buChar char="–"/>
              <a:defRPr/>
            </a:pPr>
            <a:r>
              <a:rPr lang="en-US" altLang="zh-TW" sz="2600" kern="0" dirty="0">
                <a:solidFill>
                  <a:srgbClr val="FFFFFF"/>
                </a:solidFill>
                <a:effectLst>
                  <a:outerShdw blurRad="38100" dist="38100" dir="2700000" algn="tl">
                    <a:srgbClr val="000000"/>
                  </a:outerShdw>
                </a:effectLst>
                <a:latin typeface="+mn-lt"/>
                <a:ea typeface="新細明體" charset="-120"/>
              </a:rPr>
              <a:t>Dollar-weighted average</a:t>
            </a:r>
          </a:p>
          <a:p>
            <a:pPr marL="1143000" lvl="2" indent="-228600" eaLnBrk="1" hangingPunct="1">
              <a:lnSpc>
                <a:spcPct val="98000"/>
              </a:lnSpc>
              <a:spcBef>
                <a:spcPts val="200"/>
              </a:spcBef>
              <a:buClr>
                <a:srgbClr val="7B46D0"/>
              </a:buClr>
              <a:buSzPct val="90000"/>
              <a:buBlip>
                <a:blip r:embed="rId3"/>
              </a:buBlip>
              <a:defRPr/>
            </a:pPr>
            <a:r>
              <a:rPr lang="en-US" altLang="zh-TW" sz="2200" kern="0" dirty="0">
                <a:solidFill>
                  <a:srgbClr val="FFFFFF"/>
                </a:solidFill>
                <a:effectLst>
                  <a:outerShdw blurRad="38100" dist="38100" dir="2700000" algn="tl">
                    <a:srgbClr val="000000"/>
                  </a:outerShdw>
                </a:effectLst>
                <a:latin typeface="+mn-lt"/>
                <a:ea typeface="新細明體" charset="-120"/>
              </a:rPr>
              <a:t>Used to calculate the ex-post (</a:t>
            </a:r>
            <a:r>
              <a:rPr lang="zh-TW" altLang="en-US" sz="2200" kern="0" dirty="0">
                <a:solidFill>
                  <a:srgbClr val="FFFFFF"/>
                </a:solidFill>
                <a:effectLst>
                  <a:outerShdw blurRad="38100" dist="38100" dir="2700000" algn="tl">
                    <a:srgbClr val="000000"/>
                  </a:outerShdw>
                </a:effectLst>
                <a:latin typeface="+mn-lt"/>
                <a:ea typeface="新細明體" charset="-120"/>
              </a:rPr>
              <a:t>事後</a:t>
            </a:r>
            <a:r>
              <a:rPr lang="en-US" altLang="zh-TW" sz="2200" kern="0" dirty="0">
                <a:solidFill>
                  <a:srgbClr val="FFFFFF"/>
                </a:solidFill>
                <a:effectLst>
                  <a:outerShdw blurRad="38100" dist="38100" dir="2700000" algn="tl">
                    <a:srgbClr val="000000"/>
                  </a:outerShdw>
                </a:effectLst>
                <a:latin typeface="+mn-lt"/>
                <a:ea typeface="新細明體" charset="-120"/>
              </a:rPr>
              <a:t>) returns for your multi-period investments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0" y="0"/>
            <a:ext cx="9144000" cy="723900"/>
          </a:xfrm>
          <a:noFill/>
        </p:spPr>
        <p:txBody>
          <a:bodyPr lIns="90488" tIns="44450" rIns="90488" bIns="44450" anchor="b"/>
          <a:lstStyle/>
          <a:p>
            <a:pPr eaLnBrk="1" hangingPunct="1"/>
            <a:r>
              <a:rPr lang="en-US" altLang="zh-TW" sz="3000" dirty="0">
                <a:ea typeface="新細明體" charset="-120"/>
              </a:rPr>
              <a:t>Conventions (</a:t>
            </a:r>
            <a:r>
              <a:rPr lang="zh-TW" altLang="en-US" sz="3000" dirty="0">
                <a:ea typeface="新細明體" charset="-120"/>
              </a:rPr>
              <a:t>市場慣例</a:t>
            </a:r>
            <a:r>
              <a:rPr lang="en-US" altLang="zh-TW" sz="3000" dirty="0">
                <a:ea typeface="新細明體" charset="-120"/>
              </a:rPr>
              <a:t>)</a:t>
            </a:r>
            <a:r>
              <a:rPr lang="zh-TW" altLang="en-US" sz="3000" dirty="0">
                <a:ea typeface="新細明體" charset="-120"/>
              </a:rPr>
              <a:t> </a:t>
            </a:r>
            <a:r>
              <a:rPr lang="en-US" altLang="zh-TW" sz="3000" dirty="0">
                <a:ea typeface="新細明體" charset="-120"/>
              </a:rPr>
              <a:t>for Quoting Rates of Return</a:t>
            </a:r>
          </a:p>
        </p:txBody>
      </p:sp>
      <p:sp>
        <p:nvSpPr>
          <p:cNvPr id="94211" name="Rectangle 3"/>
          <p:cNvSpPr>
            <a:spLocks noGrp="1" noChangeArrowheads="1"/>
          </p:cNvSpPr>
          <p:nvPr>
            <p:ph type="body" idx="1"/>
          </p:nvPr>
        </p:nvSpPr>
        <p:spPr>
          <a:xfrm>
            <a:off x="304800" y="914400"/>
            <a:ext cx="8686800" cy="5943600"/>
          </a:xfrm>
        </p:spPr>
        <p:txBody>
          <a:bodyPr lIns="90488" tIns="44450" rIns="90488" bIns="44450"/>
          <a:lstStyle/>
          <a:p>
            <a:pPr eaLnBrk="1" hangingPunct="1">
              <a:spcBef>
                <a:spcPts val="400"/>
              </a:spcBef>
              <a:buClr>
                <a:srgbClr val="86D1EC"/>
              </a:buClr>
              <a:defRPr/>
            </a:pPr>
            <a:r>
              <a:rPr lang="en-US" altLang="zh-TW" sz="3000" dirty="0">
                <a:ea typeface="新細明體" charset="-120"/>
              </a:rPr>
              <a:t>Annual Percentage Rate (APR) annualizes per-period rates using the simple interest approach</a:t>
            </a:r>
          </a:p>
          <a:p>
            <a:pPr eaLnBrk="1" hangingPunct="1">
              <a:spcBef>
                <a:spcPts val="400"/>
              </a:spcBef>
              <a:buClr>
                <a:srgbClr val="86D1EC"/>
              </a:buClr>
              <a:defRPr/>
            </a:pPr>
            <a:endParaRPr lang="en-US" altLang="zh-TW" sz="3000" dirty="0">
              <a:ea typeface="新細明體" charset="-120"/>
            </a:endParaRPr>
          </a:p>
          <a:p>
            <a:pPr lvl="1" eaLnBrk="1" hangingPunct="1">
              <a:spcBef>
                <a:spcPts val="100"/>
              </a:spcBef>
              <a:defRPr/>
            </a:pPr>
            <a:r>
              <a:rPr lang="en-US" altLang="zh-TW" sz="2200" dirty="0">
                <a:ea typeface="新細明體" charset="-120"/>
              </a:rPr>
              <a:t>Returns on assets with regular cash flows, such as mortgages (with monthly payments, e.g., 3%/12) and bonds (with semiannual coupons, e.g., 8%/2), usually are quoted as APRs</a:t>
            </a:r>
          </a:p>
          <a:p>
            <a:pPr eaLnBrk="1" hangingPunct="1">
              <a:spcBef>
                <a:spcPts val="400"/>
              </a:spcBef>
              <a:buClr>
                <a:srgbClr val="86D1EC"/>
              </a:buClr>
              <a:defRPr/>
            </a:pPr>
            <a:r>
              <a:rPr lang="en-US" altLang="zh-TW" sz="3000" dirty="0">
                <a:ea typeface="新細明體" charset="-120"/>
              </a:rPr>
              <a:t>Effective Annual Rate (EAR) annualizes per-period rates via the compound interest approach</a:t>
            </a:r>
          </a:p>
          <a:p>
            <a:pPr eaLnBrk="1" hangingPunct="1">
              <a:spcBef>
                <a:spcPts val="300"/>
              </a:spcBef>
              <a:buFont typeface="Wingdings" pitchFamily="2" charset="2"/>
              <a:buNone/>
              <a:defRPr/>
            </a:pPr>
            <a:endParaRPr lang="en-US" altLang="zh-TW" sz="2800" dirty="0">
              <a:ea typeface="新細明體" charset="-120"/>
            </a:endParaRPr>
          </a:p>
          <a:p>
            <a:pPr eaLnBrk="1" hangingPunct="1">
              <a:spcBef>
                <a:spcPts val="300"/>
              </a:spcBef>
              <a:buFont typeface="Wingdings" pitchFamily="2" charset="2"/>
              <a:buNone/>
              <a:defRPr/>
            </a:pPr>
            <a:endParaRPr lang="en-US" altLang="zh-TW" sz="2800" dirty="0">
              <a:ea typeface="新細明體" charset="-120"/>
            </a:endParaRPr>
          </a:p>
          <a:p>
            <a:pPr eaLnBrk="1" hangingPunct="1">
              <a:spcBef>
                <a:spcPts val="300"/>
              </a:spcBef>
              <a:buFont typeface="Wingdings" pitchFamily="2" charset="2"/>
              <a:buNone/>
              <a:defRPr/>
            </a:pPr>
            <a:endParaRPr lang="en-US" altLang="zh-TW" sz="2800" dirty="0">
              <a:ea typeface="新細明體" charset="-120"/>
            </a:endParaRPr>
          </a:p>
          <a:p>
            <a:pPr eaLnBrk="1" hangingPunct="1">
              <a:spcBef>
                <a:spcPts val="300"/>
              </a:spcBef>
              <a:buFont typeface="Wingdings" pitchFamily="2" charset="2"/>
              <a:buNone/>
              <a:defRPr/>
            </a:pPr>
            <a:endParaRPr lang="en-US" altLang="zh-TW" sz="800" dirty="0">
              <a:ea typeface="新細明體" charset="-120"/>
            </a:endParaRPr>
          </a:p>
          <a:p>
            <a:pPr eaLnBrk="1" hangingPunct="1">
              <a:spcBef>
                <a:spcPts val="300"/>
              </a:spcBef>
              <a:buFont typeface="Wingdings" pitchFamily="2" charset="2"/>
              <a:buNone/>
              <a:defRPr/>
            </a:pPr>
            <a:r>
              <a:rPr lang="en-US" altLang="zh-TW" sz="2400" dirty="0">
                <a:ea typeface="新細明體" charset="-120"/>
              </a:rPr>
              <a:t>※ For the monthly interest rate to be 1%, different quotes are</a:t>
            </a:r>
          </a:p>
          <a:p>
            <a:pPr eaLnBrk="1" hangingPunct="1">
              <a:spcBef>
                <a:spcPts val="300"/>
              </a:spcBef>
              <a:buNone/>
              <a:defRPr/>
            </a:pPr>
            <a:r>
              <a:rPr lang="en-US" altLang="zh-TW" sz="2400" dirty="0">
                <a:solidFill>
                  <a:schemeClr val="tx2"/>
                </a:solidFill>
                <a:ea typeface="新細明體" charset="-120"/>
              </a:rPr>
              <a:t>	APR = 1% × 12 = 12% and EAR = (1.01)</a:t>
            </a:r>
            <a:r>
              <a:rPr lang="en-US" altLang="zh-TW" sz="2400" baseline="30000" dirty="0">
                <a:solidFill>
                  <a:schemeClr val="tx2"/>
                </a:solidFill>
                <a:ea typeface="新細明體" charset="-120"/>
              </a:rPr>
              <a:t>12</a:t>
            </a:r>
            <a:r>
              <a:rPr lang="en-US" altLang="zh-TW" sz="2400" dirty="0">
                <a:solidFill>
                  <a:schemeClr val="tx2"/>
                </a:solidFill>
                <a:ea typeface="新細明體" charset="-120"/>
              </a:rPr>
              <a:t> </a:t>
            </a:r>
            <a:r>
              <a:rPr lang="en-US" altLang="zh-TW" sz="2400" dirty="0"/>
              <a:t>–</a:t>
            </a:r>
            <a:r>
              <a:rPr lang="en-US" altLang="zh-TW" sz="2400" dirty="0">
                <a:solidFill>
                  <a:schemeClr val="tx2"/>
                </a:solidFill>
                <a:ea typeface="新細明體" charset="-120"/>
              </a:rPr>
              <a:t> 1 = 12.68%</a:t>
            </a:r>
            <a:endParaRPr lang="en-US" altLang="zh-TW" sz="2800" dirty="0">
              <a:solidFill>
                <a:schemeClr val="tx2"/>
              </a:solidFill>
              <a:ea typeface="新細明體" charset="-120"/>
            </a:endParaRPr>
          </a:p>
        </p:txBody>
      </p:sp>
      <p:graphicFrame>
        <p:nvGraphicFramePr>
          <p:cNvPr id="4098" name="Object 4"/>
          <p:cNvGraphicFramePr>
            <a:graphicFrameLocks noChangeAspect="1"/>
          </p:cNvGraphicFramePr>
          <p:nvPr>
            <p:extLst>
              <p:ext uri="{D42A27DB-BD31-4B8C-83A1-F6EECF244321}">
                <p14:modId xmlns:p14="http://schemas.microsoft.com/office/powerpoint/2010/main" val="375312727"/>
              </p:ext>
            </p:extLst>
          </p:nvPr>
        </p:nvGraphicFramePr>
        <p:xfrm>
          <a:off x="1663700" y="4495800"/>
          <a:ext cx="5969000" cy="1371600"/>
        </p:xfrm>
        <a:graphic>
          <a:graphicData uri="http://schemas.openxmlformats.org/presentationml/2006/ole">
            <mc:AlternateContent xmlns:mc="http://schemas.openxmlformats.org/markup-compatibility/2006">
              <mc:Choice xmlns:v="urn:schemas-microsoft-com:vml" Requires="v">
                <p:oleObj spid="_x0000_s5034" name="Equation" r:id="rId3" imgW="2984400" imgH="685800" progId="Equation.DSMT4">
                  <p:embed/>
                </p:oleObj>
              </mc:Choice>
              <mc:Fallback>
                <p:oleObj name="Equation" r:id="rId3" imgW="2984400" imgH="685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3700" y="4495800"/>
                        <a:ext cx="5969000" cy="13716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5"/>
          <p:cNvGraphicFramePr>
            <a:graphicFrameLocks noChangeAspect="1"/>
          </p:cNvGraphicFramePr>
          <p:nvPr>
            <p:extLst>
              <p:ext uri="{D42A27DB-BD31-4B8C-83A1-F6EECF244321}">
                <p14:modId xmlns:p14="http://schemas.microsoft.com/office/powerpoint/2010/main" val="2339464170"/>
              </p:ext>
            </p:extLst>
          </p:nvPr>
        </p:nvGraphicFramePr>
        <p:xfrm>
          <a:off x="1524000" y="1955800"/>
          <a:ext cx="6121400" cy="406400"/>
        </p:xfrm>
        <a:graphic>
          <a:graphicData uri="http://schemas.openxmlformats.org/presentationml/2006/ole">
            <mc:AlternateContent xmlns:mc="http://schemas.openxmlformats.org/markup-compatibility/2006">
              <mc:Choice xmlns:v="urn:schemas-microsoft-com:vml" Requires="v">
                <p:oleObj spid="_x0000_s5035" name="Equation" r:id="rId5" imgW="3060360" imgH="203040" progId="Equation.DSMT4">
                  <p:embed/>
                </p:oleObj>
              </mc:Choice>
              <mc:Fallback>
                <p:oleObj name="Equation" r:id="rId5" imgW="3060360" imgH="2030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955800"/>
                        <a:ext cx="6121400" cy="4064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457200" y="28956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zh-TW" sz="3200" b="1" dirty="0">
                <a:latin typeface="Arial" charset="0"/>
                <a:ea typeface="新細明體" charset="-120"/>
              </a:rPr>
              <a:t>5.2 INFLATION AND REAL RATES OF RETURN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0" y="-57150"/>
            <a:ext cx="9144000" cy="819150"/>
          </a:xfrm>
          <a:noFill/>
        </p:spPr>
        <p:txBody>
          <a:bodyPr lIns="90488" tIns="44450" rIns="90488" bIns="44450" anchor="b"/>
          <a:lstStyle/>
          <a:p>
            <a:pPr eaLnBrk="1" hangingPunct="1"/>
            <a:r>
              <a:rPr lang="en-US" altLang="zh-TW" dirty="0">
                <a:ea typeface="新細明體" charset="-120"/>
              </a:rPr>
              <a:t>Real vs. Nominal Rates </a:t>
            </a:r>
          </a:p>
        </p:txBody>
      </p:sp>
      <p:sp>
        <p:nvSpPr>
          <p:cNvPr id="12292" name="Rectangle 3"/>
          <p:cNvSpPr>
            <a:spLocks noGrp="1" noChangeArrowheads="1"/>
          </p:cNvSpPr>
          <p:nvPr>
            <p:ph type="body" sz="half" idx="1"/>
          </p:nvPr>
        </p:nvSpPr>
        <p:spPr>
          <a:xfrm>
            <a:off x="457200" y="914400"/>
            <a:ext cx="8458200" cy="5638800"/>
          </a:xfrm>
        </p:spPr>
        <p:txBody>
          <a:bodyPr lIns="90488" tIns="44450" rIns="90488" bIns="44450"/>
          <a:lstStyle/>
          <a:p>
            <a:pPr eaLnBrk="1" hangingPunct="1">
              <a:spcBef>
                <a:spcPts val="300"/>
              </a:spcBef>
            </a:pPr>
            <a:r>
              <a:rPr lang="en-US" altLang="zh-TW" sz="3000" dirty="0">
                <a:effectLst/>
                <a:ea typeface="新細明體" charset="-120"/>
              </a:rPr>
              <a:t>Nominal and real interest rates</a:t>
            </a:r>
            <a:r>
              <a:rPr lang="zh-TW" altLang="en-US" sz="3000" dirty="0">
                <a:effectLst/>
                <a:ea typeface="新細明體" charset="-120"/>
              </a:rPr>
              <a:t> </a:t>
            </a:r>
            <a:r>
              <a:rPr lang="en-US" altLang="zh-TW" sz="3000" dirty="0">
                <a:effectLst/>
                <a:ea typeface="新細明體" charset="-120"/>
              </a:rPr>
              <a:t>(</a:t>
            </a:r>
            <a:r>
              <a:rPr lang="zh-TW" altLang="en-US" sz="3000" dirty="0">
                <a:effectLst/>
                <a:ea typeface="新細明體" charset="-120"/>
              </a:rPr>
              <a:t>名目利率與實質利率</a:t>
            </a:r>
            <a:r>
              <a:rPr lang="en-US" altLang="zh-TW" sz="3000" dirty="0">
                <a:effectLst/>
                <a:ea typeface="新細明體" charset="-120"/>
              </a:rPr>
              <a:t>)</a:t>
            </a:r>
          </a:p>
          <a:p>
            <a:pPr lvl="1" eaLnBrk="1" hangingPunct="1">
              <a:spcBef>
                <a:spcPts val="300"/>
              </a:spcBef>
            </a:pPr>
            <a:r>
              <a:rPr lang="en-US" altLang="zh-TW" sz="2600" dirty="0">
                <a:effectLst>
                  <a:outerShdw blurRad="38100" dist="38100" dir="2700000" algn="tl">
                    <a:srgbClr val="000000">
                      <a:alpha val="43137"/>
                    </a:srgbClr>
                  </a:outerShdw>
                </a:effectLst>
                <a:ea typeface="新細明體" charset="-120"/>
              </a:rPr>
              <a:t>Real interest rates are equal to the nominal interest rates adjusted by the inflation rate:</a:t>
            </a:r>
          </a:p>
          <a:p>
            <a:pPr lvl="1" eaLnBrk="1" hangingPunct="1">
              <a:spcBef>
                <a:spcPts val="300"/>
              </a:spcBef>
            </a:pPr>
            <a:endParaRPr lang="en-US" altLang="zh-TW" sz="2600" dirty="0">
              <a:effectLst/>
              <a:ea typeface="新細明體" charset="-120"/>
            </a:endParaRPr>
          </a:p>
          <a:p>
            <a:pPr lvl="1" eaLnBrk="1" hangingPunct="1">
              <a:spcBef>
                <a:spcPts val="300"/>
              </a:spcBef>
            </a:pPr>
            <a:endParaRPr lang="en-US" altLang="zh-TW" sz="2600" dirty="0">
              <a:effectLst/>
              <a:ea typeface="新細明體" charset="-120"/>
            </a:endParaRPr>
          </a:p>
          <a:p>
            <a:pPr marL="715963" lvl="1" indent="0" eaLnBrk="1" hangingPunct="1">
              <a:spcBef>
                <a:spcPts val="300"/>
              </a:spcBef>
              <a:buNone/>
            </a:pPr>
            <a:r>
              <a:rPr lang="en-US" altLang="zh-TW" sz="2600" dirty="0">
                <a:effectLst>
                  <a:outerShdw blurRad="38100" dist="38100" dir="2700000" algn="tl">
                    <a:srgbClr val="000000">
                      <a:alpha val="43137"/>
                    </a:srgbClr>
                  </a:outerShdw>
                </a:effectLst>
                <a:ea typeface="新細明體" charset="-120"/>
                <a:cs typeface="Arial" charset="0"/>
              </a:rPr>
              <a:t>where </a:t>
            </a:r>
            <a:r>
              <a:rPr lang="en-US" altLang="zh-TW" sz="2600" i="1" dirty="0">
                <a:effectLst>
                  <a:outerShdw blurRad="38100" dist="38100" dir="2700000" algn="tl">
                    <a:srgbClr val="000000">
                      <a:alpha val="43137"/>
                    </a:srgbClr>
                  </a:outerShdw>
                </a:effectLst>
                <a:ea typeface="新細明體" charset="-120"/>
              </a:rPr>
              <a:t>R </a:t>
            </a:r>
            <a:r>
              <a:rPr lang="en-US" altLang="zh-TW" sz="2600" dirty="0">
                <a:effectLst>
                  <a:outerShdw blurRad="38100" dist="38100" dir="2700000" algn="tl">
                    <a:srgbClr val="000000">
                      <a:alpha val="43137"/>
                    </a:srgbClr>
                  </a:outerShdw>
                </a:effectLst>
                <a:ea typeface="新細明體" charset="-120"/>
              </a:rPr>
              <a:t>is the nominal interest rate, </a:t>
            </a:r>
            <a:r>
              <a:rPr lang="en-US" altLang="zh-TW" sz="2600" i="1" dirty="0">
                <a:effectLst>
                  <a:outerShdw blurRad="38100" dist="38100" dir="2700000" algn="tl">
                    <a:srgbClr val="000000">
                      <a:alpha val="43137"/>
                    </a:srgbClr>
                  </a:outerShdw>
                </a:effectLst>
                <a:ea typeface="新細明體" charset="-120"/>
              </a:rPr>
              <a:t>r</a:t>
            </a:r>
            <a:r>
              <a:rPr lang="en-US" altLang="zh-TW" sz="2600" dirty="0">
                <a:effectLst>
                  <a:outerShdw blurRad="38100" dist="38100" dir="2700000" algn="tl">
                    <a:srgbClr val="000000">
                      <a:alpha val="43137"/>
                    </a:srgbClr>
                  </a:outerShdw>
                </a:effectLst>
                <a:ea typeface="新細明體" charset="-120"/>
              </a:rPr>
              <a:t> is the real interest rate, and </a:t>
            </a:r>
            <a:r>
              <a:rPr lang="en-US" altLang="zh-TW" sz="2600" i="1" dirty="0" err="1">
                <a:effectLst>
                  <a:outerShdw blurRad="38100" dist="38100" dir="2700000" algn="tl">
                    <a:srgbClr val="000000">
                      <a:alpha val="43137"/>
                    </a:srgbClr>
                  </a:outerShdw>
                </a:effectLst>
                <a:ea typeface="新細明體" charset="-120"/>
              </a:rPr>
              <a:t>i</a:t>
            </a:r>
            <a:r>
              <a:rPr lang="en-US" altLang="zh-TW" sz="2600" dirty="0">
                <a:effectLst>
                  <a:outerShdw blurRad="38100" dist="38100" dir="2700000" algn="tl">
                    <a:srgbClr val="000000">
                      <a:alpha val="43137"/>
                    </a:srgbClr>
                  </a:outerShdw>
                </a:effectLst>
                <a:ea typeface="新細明體" charset="-120"/>
              </a:rPr>
              <a:t> is the inflation rate (</a:t>
            </a:r>
            <a:r>
              <a:rPr lang="zh-TW" altLang="en-US" sz="2600" dirty="0">
                <a:effectLst>
                  <a:outerShdw blurRad="38100" dist="38100" dir="2700000" algn="tl">
                    <a:srgbClr val="000000">
                      <a:alpha val="43137"/>
                    </a:srgbClr>
                  </a:outerShdw>
                </a:effectLst>
                <a:ea typeface="新細明體" charset="-120"/>
              </a:rPr>
              <a:t>物價成長率</a:t>
            </a:r>
            <a:r>
              <a:rPr lang="en-US" altLang="zh-TW" sz="2600" dirty="0">
                <a:effectLst>
                  <a:outerShdw blurRad="38100" dist="38100" dir="2700000" algn="tl">
                    <a:srgbClr val="000000">
                      <a:alpha val="43137"/>
                    </a:srgbClr>
                  </a:outerShdw>
                </a:effectLst>
                <a:ea typeface="新細明體" charset="-120"/>
              </a:rPr>
              <a:t>)</a:t>
            </a:r>
          </a:p>
          <a:p>
            <a:pPr lvl="1" eaLnBrk="1" hangingPunct="1">
              <a:spcBef>
                <a:spcPts val="300"/>
              </a:spcBef>
            </a:pPr>
            <a:r>
              <a:rPr lang="en-US" altLang="zh-TW" sz="2600" dirty="0">
                <a:effectLst>
                  <a:outerShdw blurRad="38100" dist="38100" dir="2700000" algn="tl">
                    <a:srgbClr val="000000">
                      <a:alpha val="43137"/>
                    </a:srgbClr>
                  </a:outerShdw>
                </a:effectLst>
                <a:ea typeface="新細明體" charset="-120"/>
              </a:rPr>
              <a:t>The approximation equation</a:t>
            </a:r>
          </a:p>
          <a:p>
            <a:pPr marL="715963" lvl="1" indent="0" eaLnBrk="1" hangingPunct="1">
              <a:spcBef>
                <a:spcPts val="300"/>
              </a:spcBef>
              <a:buNone/>
            </a:pPr>
            <a:endParaRPr lang="en-US" altLang="zh-TW" sz="2600" dirty="0">
              <a:effectLst>
                <a:outerShdw blurRad="38100" dist="38100" dir="2700000" algn="tl">
                  <a:srgbClr val="000000">
                    <a:alpha val="43137"/>
                  </a:srgbClr>
                </a:outerShdw>
              </a:effectLst>
              <a:ea typeface="新細明體" charset="-120"/>
              <a:cs typeface="Arial" charset="0"/>
            </a:endParaRPr>
          </a:p>
        </p:txBody>
      </p:sp>
      <p:graphicFrame>
        <p:nvGraphicFramePr>
          <p:cNvPr id="12290" name="Object 8"/>
          <p:cNvGraphicFramePr>
            <a:graphicFrameLocks noChangeAspect="1"/>
          </p:cNvGraphicFramePr>
          <p:nvPr>
            <p:extLst>
              <p:ext uri="{D42A27DB-BD31-4B8C-83A1-F6EECF244321}">
                <p14:modId xmlns:p14="http://schemas.microsoft.com/office/powerpoint/2010/main" val="2093343325"/>
              </p:ext>
            </p:extLst>
          </p:nvPr>
        </p:nvGraphicFramePr>
        <p:xfrm>
          <a:off x="1701800" y="2819400"/>
          <a:ext cx="6223000" cy="787400"/>
        </p:xfrm>
        <a:graphic>
          <a:graphicData uri="http://schemas.openxmlformats.org/presentationml/2006/ole">
            <mc:AlternateContent xmlns:mc="http://schemas.openxmlformats.org/markup-compatibility/2006">
              <mc:Choice xmlns:v="urn:schemas-microsoft-com:vml" Requires="v">
                <p:oleObj spid="_x0000_s13017" name="Equation" r:id="rId4" imgW="3111480" imgH="393480" progId="Equation.DSMT4">
                  <p:embed/>
                </p:oleObj>
              </mc:Choice>
              <mc:Fallback>
                <p:oleObj name="Equation" r:id="rId4" imgW="3111480" imgH="393480" progId="Equation.DSMT4">
                  <p:embed/>
                  <p:pic>
                    <p:nvPicPr>
                      <p:cNvPr id="0" name="Object 8"/>
                      <p:cNvPicPr>
                        <a:picLocks noChangeAspect="1" noChangeArrowheads="1"/>
                      </p:cNvPicPr>
                      <p:nvPr/>
                    </p:nvPicPr>
                    <p:blipFill>
                      <a:blip r:embed="rId5"/>
                      <a:srcRect/>
                      <a:stretch>
                        <a:fillRect/>
                      </a:stretch>
                    </p:blipFill>
                    <p:spPr bwMode="auto">
                      <a:xfrm>
                        <a:off x="1701800" y="2819400"/>
                        <a:ext cx="6223000" cy="7874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物件 1"/>
          <p:cNvGraphicFramePr>
            <a:graphicFrameLocks noChangeAspect="1"/>
          </p:cNvGraphicFramePr>
          <p:nvPr>
            <p:extLst>
              <p:ext uri="{D42A27DB-BD31-4B8C-83A1-F6EECF244321}">
                <p14:modId xmlns:p14="http://schemas.microsoft.com/office/powerpoint/2010/main" val="244963766"/>
              </p:ext>
            </p:extLst>
          </p:nvPr>
        </p:nvGraphicFramePr>
        <p:xfrm>
          <a:off x="2988310" y="4953000"/>
          <a:ext cx="2726690" cy="1640840"/>
        </p:xfrm>
        <a:graphic>
          <a:graphicData uri="http://schemas.openxmlformats.org/presentationml/2006/ole">
            <mc:AlternateContent xmlns:mc="http://schemas.openxmlformats.org/markup-compatibility/2006">
              <mc:Choice xmlns:v="urn:schemas-microsoft-com:vml" Requires="v">
                <p:oleObj spid="_x0000_s13018" name="Equation" r:id="rId6" imgW="1435100" imgH="863600" progId="Equation.DSMT4">
                  <p:embed/>
                </p:oleObj>
              </mc:Choice>
              <mc:Fallback>
                <p:oleObj name="Equation" r:id="rId6" imgW="1435100" imgH="8636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8310" y="4953000"/>
                        <a:ext cx="2726690" cy="164084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0" y="-57150"/>
            <a:ext cx="9144000" cy="895350"/>
          </a:xfrm>
          <a:noFill/>
        </p:spPr>
        <p:txBody>
          <a:bodyPr lIns="90488" tIns="44450" rIns="90488" bIns="44450" anchor="b"/>
          <a:lstStyle/>
          <a:p>
            <a:pPr eaLnBrk="1" hangingPunct="1"/>
            <a:r>
              <a:rPr lang="en-US" altLang="zh-TW">
                <a:ea typeface="新細明體" charset="-120"/>
              </a:rPr>
              <a:t>Real vs. Nominal Rates </a:t>
            </a:r>
          </a:p>
        </p:txBody>
      </p:sp>
      <p:sp>
        <p:nvSpPr>
          <p:cNvPr id="102403" name="Rectangle 3"/>
          <p:cNvSpPr>
            <a:spLocks noGrp="1" noChangeArrowheads="1"/>
          </p:cNvSpPr>
          <p:nvPr>
            <p:ph type="body" sz="half" idx="1"/>
          </p:nvPr>
        </p:nvSpPr>
        <p:spPr>
          <a:xfrm>
            <a:off x="609600" y="1066800"/>
            <a:ext cx="8153400" cy="5638800"/>
          </a:xfrm>
        </p:spPr>
        <p:txBody>
          <a:bodyPr lIns="90488" tIns="44450" rIns="90488" bIns="44450"/>
          <a:lstStyle/>
          <a:p>
            <a:pPr lvl="2" eaLnBrk="1" hangingPunct="1">
              <a:spcBef>
                <a:spcPts val="300"/>
              </a:spcBef>
              <a:buClr>
                <a:schemeClr val="tx1"/>
              </a:buClr>
              <a:defRPr/>
            </a:pPr>
            <a:r>
              <a:rPr lang="en-US" altLang="zh-TW" sz="2200" dirty="0">
                <a:solidFill>
                  <a:schemeClr val="tx2"/>
                </a:solidFill>
                <a:ea typeface="新細明體" charset="-120"/>
              </a:rPr>
              <a:t>Example: </a:t>
            </a:r>
            <a:r>
              <a:rPr lang="en-US" altLang="zh-TW" sz="2200" i="1" dirty="0">
                <a:solidFill>
                  <a:schemeClr val="tx2"/>
                </a:solidFill>
                <a:ea typeface="新細明體" charset="-120"/>
              </a:rPr>
              <a:t>R</a:t>
            </a:r>
            <a:r>
              <a:rPr lang="en-US" altLang="zh-TW" sz="2200" dirty="0">
                <a:solidFill>
                  <a:schemeClr val="tx2"/>
                </a:solidFill>
                <a:ea typeface="新細明體" charset="-120"/>
              </a:rPr>
              <a:t> = 9%, </a:t>
            </a:r>
            <a:r>
              <a:rPr lang="en-US" altLang="zh-TW" sz="2200" i="1" dirty="0" err="1">
                <a:solidFill>
                  <a:schemeClr val="tx2"/>
                </a:solidFill>
                <a:ea typeface="新細明體" charset="-120"/>
              </a:rPr>
              <a:t>i</a:t>
            </a:r>
            <a:r>
              <a:rPr lang="en-US" altLang="zh-TW" sz="2200" dirty="0">
                <a:solidFill>
                  <a:schemeClr val="tx2"/>
                </a:solidFill>
                <a:ea typeface="新細明體" charset="-120"/>
              </a:rPr>
              <a:t> = 6%</a:t>
            </a:r>
          </a:p>
          <a:p>
            <a:pPr marL="457200" lvl="1" indent="0" eaLnBrk="1" hangingPunct="1">
              <a:spcBef>
                <a:spcPts val="300"/>
              </a:spcBef>
              <a:buClr>
                <a:schemeClr val="tx1"/>
              </a:buClr>
              <a:buNone/>
              <a:defRPr/>
            </a:pPr>
            <a:r>
              <a:rPr lang="en-US" altLang="zh-TW" sz="2200" i="1" dirty="0">
                <a:solidFill>
                  <a:schemeClr val="tx2"/>
                </a:solidFill>
                <a:ea typeface="新細明體" charset="-120"/>
              </a:rPr>
              <a:t>	    </a:t>
            </a:r>
            <a:r>
              <a:rPr lang="en-US" altLang="zh-TW" sz="2200" i="1" dirty="0">
                <a:ea typeface="新細明體" charset="-120"/>
              </a:rPr>
              <a:t>r</a:t>
            </a:r>
            <a:r>
              <a:rPr lang="en-US" altLang="zh-TW" sz="2200" dirty="0">
                <a:ea typeface="新細明體" charset="-120"/>
              </a:rPr>
              <a:t> = 2.83% = (9% </a:t>
            </a:r>
            <a:r>
              <a:rPr lang="en-US" altLang="zh-TW" sz="2200" dirty="0"/>
              <a:t>–</a:t>
            </a:r>
            <a:r>
              <a:rPr lang="en-US" altLang="zh-TW" sz="2200" dirty="0">
                <a:ea typeface="新細明體" charset="-120"/>
              </a:rPr>
              <a:t> 6%) / (1.06) (the exact solution)</a:t>
            </a:r>
          </a:p>
          <a:p>
            <a:pPr lvl="1" eaLnBrk="1" hangingPunct="1">
              <a:buFontTx/>
              <a:buNone/>
              <a:defRPr/>
            </a:pPr>
            <a:r>
              <a:rPr lang="en-US" altLang="zh-TW" sz="2200" i="1" dirty="0">
                <a:ea typeface="新細明體" charset="-120"/>
              </a:rPr>
              <a:t>		    r </a:t>
            </a:r>
            <a:r>
              <a:rPr lang="en-US" altLang="zh-TW" sz="2200" dirty="0">
                <a:ea typeface="新細明體" charset="-120"/>
              </a:rPr>
              <a:t>= 3% = 9% </a:t>
            </a:r>
            <a:r>
              <a:rPr lang="en-US" altLang="zh-TW" sz="2200" dirty="0"/>
              <a:t>–</a:t>
            </a:r>
            <a:r>
              <a:rPr lang="en-US" altLang="zh-TW" sz="2200" dirty="0">
                <a:ea typeface="新細明體" charset="-120"/>
              </a:rPr>
              <a:t> 6% (the approximation solution)</a:t>
            </a:r>
          </a:p>
          <a:p>
            <a:pPr lvl="1" eaLnBrk="1" hangingPunct="1">
              <a:buFontTx/>
              <a:buNone/>
              <a:defRPr/>
            </a:pPr>
            <a:endParaRPr lang="en-US" altLang="zh-TW" sz="2400" dirty="0">
              <a:ea typeface="新細明體" charset="-120"/>
            </a:endParaRPr>
          </a:p>
          <a:p>
            <a:pPr lvl="1" eaLnBrk="1" hangingPunct="1">
              <a:buFontTx/>
              <a:buNone/>
              <a:defRPr/>
            </a:pPr>
            <a:endParaRPr lang="en-US" altLang="zh-TW" sz="2400" dirty="0">
              <a:ea typeface="新細明體" charset="-120"/>
            </a:endParaRPr>
          </a:p>
          <a:p>
            <a:pPr lvl="1" eaLnBrk="1" hangingPunct="1">
              <a:buFontTx/>
              <a:buNone/>
              <a:defRPr/>
            </a:pPr>
            <a:endParaRPr lang="en-US" altLang="zh-TW" sz="2400" dirty="0">
              <a:ea typeface="新細明體" charset="-120"/>
            </a:endParaRPr>
          </a:p>
          <a:p>
            <a:pPr lvl="1" eaLnBrk="1" hangingPunct="1">
              <a:buFontTx/>
              <a:buNone/>
              <a:defRPr/>
            </a:pPr>
            <a:endParaRPr lang="en-US" altLang="zh-TW" sz="1600" dirty="0">
              <a:ea typeface="新細明體" charset="-120"/>
            </a:endParaRPr>
          </a:p>
          <a:p>
            <a:pPr lvl="1" eaLnBrk="1" hangingPunct="1">
              <a:spcBef>
                <a:spcPts val="300"/>
              </a:spcBef>
              <a:buClr>
                <a:schemeClr val="tx1"/>
              </a:buClr>
              <a:defRPr/>
            </a:pPr>
            <a:r>
              <a:rPr lang="en-US" altLang="zh-TW" sz="2400" dirty="0">
                <a:solidFill>
                  <a:schemeClr val="tx2"/>
                </a:solidFill>
                <a:ea typeface="新細明體" charset="-120"/>
              </a:rPr>
              <a:t>Fisher Effect: Because all investors concern about the real returns (i.e., the growth of their purchasing power), as the inflation is expected to increase, investors will demand higher nominal returns such that the real return can maintain relatively stable</a:t>
            </a:r>
          </a:p>
          <a:p>
            <a:pPr lvl="2" eaLnBrk="1" hangingPunct="1">
              <a:spcBef>
                <a:spcPts val="300"/>
              </a:spcBef>
              <a:buClr>
                <a:schemeClr val="tx1"/>
              </a:buClr>
              <a:defRPr/>
            </a:pPr>
            <a:r>
              <a:rPr lang="en-US" altLang="zh-TW" sz="2000" i="1" dirty="0">
                <a:solidFill>
                  <a:schemeClr val="tx2"/>
                </a:solidFill>
                <a:ea typeface="新細明體" charset="-120"/>
              </a:rPr>
              <a:t>R = r + E</a:t>
            </a:r>
            <a:r>
              <a:rPr lang="en-US" altLang="zh-TW" sz="2000" dirty="0">
                <a:solidFill>
                  <a:schemeClr val="tx2"/>
                </a:solidFill>
                <a:ea typeface="新細明體" charset="-120"/>
              </a:rPr>
              <a:t>(</a:t>
            </a:r>
            <a:r>
              <a:rPr lang="en-US" altLang="zh-TW" sz="2000" i="1" dirty="0" err="1">
                <a:solidFill>
                  <a:schemeClr val="tx2"/>
                </a:solidFill>
                <a:ea typeface="新細明體" charset="-120"/>
              </a:rPr>
              <a:t>i</a:t>
            </a:r>
            <a:r>
              <a:rPr lang="en-US" altLang="zh-TW" sz="2000" dirty="0">
                <a:solidFill>
                  <a:schemeClr val="tx2"/>
                </a:solidFill>
                <a:ea typeface="新細明體" charset="-120"/>
              </a:rPr>
              <a:t>)</a:t>
            </a:r>
          </a:p>
          <a:p>
            <a:pPr lvl="2" eaLnBrk="1" hangingPunct="1">
              <a:spcBef>
                <a:spcPts val="300"/>
              </a:spcBef>
              <a:buClr>
                <a:schemeClr val="tx1"/>
              </a:buClr>
              <a:defRPr/>
            </a:pPr>
            <a:r>
              <a:rPr lang="en-US" altLang="zh-TW" sz="2000" dirty="0">
                <a:solidFill>
                  <a:schemeClr val="tx2"/>
                </a:solidFill>
                <a:ea typeface="新細明體" charset="-120"/>
              </a:rPr>
              <a:t>Nominal interest rate and inflation rate should move in tandem (</a:t>
            </a:r>
            <a:r>
              <a:rPr lang="zh-TW" altLang="en-US" sz="2000" dirty="0">
                <a:solidFill>
                  <a:schemeClr val="tx2"/>
                </a:solidFill>
                <a:ea typeface="新細明體" charset="-120"/>
              </a:rPr>
              <a:t>同步移動</a:t>
            </a:r>
            <a:r>
              <a:rPr lang="en-US" altLang="zh-TW" sz="2000" dirty="0">
                <a:solidFill>
                  <a:schemeClr val="tx2"/>
                </a:solidFill>
                <a:ea typeface="新細明體" charset="-120"/>
              </a:rPr>
              <a:t>)</a:t>
            </a:r>
          </a:p>
        </p:txBody>
      </p:sp>
      <p:sp>
        <p:nvSpPr>
          <p:cNvPr id="5" name="Text Box 4"/>
          <p:cNvSpPr txBox="1">
            <a:spLocks noChangeArrowheads="1"/>
          </p:cNvSpPr>
          <p:nvPr/>
        </p:nvSpPr>
        <p:spPr bwMode="auto">
          <a:xfrm>
            <a:off x="631371" y="2362200"/>
            <a:ext cx="8001000" cy="1311641"/>
          </a:xfrm>
          <a:prstGeom prst="rect">
            <a:avLst/>
          </a:prstGeom>
          <a:noFill/>
          <a:ln w="9525">
            <a:noFill/>
            <a:miter lim="800000"/>
            <a:headEnd/>
            <a:tailEnd/>
          </a:ln>
        </p:spPr>
        <p:txBody>
          <a:bodyPr>
            <a:spAutoFit/>
          </a:bodyPr>
          <a:lstStyle/>
          <a:p>
            <a:pPr marL="361950" indent="-361950">
              <a:lnSpc>
                <a:spcPct val="98000"/>
              </a:lnSpc>
              <a:spcBef>
                <a:spcPts val="100"/>
              </a:spcBef>
              <a:defRPr/>
            </a:pPr>
            <a:r>
              <a:rPr lang="en-US" altLang="zh-TW" sz="2000" dirty="0">
                <a:latin typeface="+mn-lt"/>
                <a:ea typeface="新細明體" charset="-120"/>
              </a:rPr>
              <a:t>※ The difference between the approximated and exact real interest rates is minor</a:t>
            </a:r>
          </a:p>
          <a:p>
            <a:pPr marL="361950" indent="-361950">
              <a:lnSpc>
                <a:spcPct val="98000"/>
              </a:lnSpc>
              <a:spcBef>
                <a:spcPts val="100"/>
              </a:spcBef>
              <a:defRPr/>
            </a:pPr>
            <a:r>
              <a:rPr lang="en-US" altLang="zh-TW" sz="2000" dirty="0">
                <a:latin typeface="+mn-lt"/>
                <a:ea typeface="新細明體" charset="-120"/>
              </a:rPr>
              <a:t>※ Thus, the approximation formula is commonly used to calculate the real interest rate or the real return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8A77855C-67ED-435B-B827-FA358A3CE8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838200"/>
            <a:ext cx="5867400" cy="3813810"/>
          </a:xfrm>
          <a:prstGeom prst="rect">
            <a:avLst/>
          </a:prstGeom>
        </p:spPr>
      </p:pic>
      <p:sp>
        <p:nvSpPr>
          <p:cNvPr id="44034" name="Rectangle 2"/>
          <p:cNvSpPr>
            <a:spLocks noGrp="1" noChangeArrowheads="1"/>
          </p:cNvSpPr>
          <p:nvPr>
            <p:ph type="title"/>
          </p:nvPr>
        </p:nvSpPr>
        <p:spPr>
          <a:xfrm>
            <a:off x="0" y="76200"/>
            <a:ext cx="9144000" cy="911734"/>
          </a:xfrm>
          <a:noFill/>
        </p:spPr>
        <p:txBody>
          <a:bodyPr/>
          <a:lstStyle/>
          <a:p>
            <a:pPr eaLnBrk="1" hangingPunct="1"/>
            <a:r>
              <a:rPr lang="en-US" altLang="zh-TW" sz="3600" dirty="0">
                <a:ea typeface="新細明體" charset="-120"/>
              </a:rPr>
              <a:t>T-bill Rates and Fisher Effect, 1927-2018</a:t>
            </a:r>
          </a:p>
        </p:txBody>
      </p:sp>
      <p:sp>
        <p:nvSpPr>
          <p:cNvPr id="39940" name="Text Box 9"/>
          <p:cNvSpPr txBox="1">
            <a:spLocks noChangeArrowheads="1"/>
          </p:cNvSpPr>
          <p:nvPr/>
        </p:nvSpPr>
        <p:spPr bwMode="auto">
          <a:xfrm>
            <a:off x="381000" y="4724400"/>
            <a:ext cx="8610600" cy="2108269"/>
          </a:xfrm>
          <a:prstGeom prst="rect">
            <a:avLst/>
          </a:prstGeom>
          <a:noFill/>
          <a:ln w="9525">
            <a:noFill/>
            <a:miter lim="800000"/>
            <a:headEnd/>
            <a:tailEnd/>
          </a:ln>
        </p:spPr>
        <p:txBody>
          <a:bodyPr>
            <a:spAutoFit/>
          </a:bodyPr>
          <a:lstStyle/>
          <a:p>
            <a:pPr marL="263525" indent="-263525">
              <a:spcBef>
                <a:spcPts val="300"/>
              </a:spcBef>
              <a:defRPr/>
            </a:pPr>
            <a:r>
              <a:rPr lang="en-US" altLang="zh-TW" sz="1800" dirty="0">
                <a:latin typeface="+mn-lt"/>
                <a:ea typeface="新細明體" charset="-120"/>
              </a:rPr>
              <a:t>※ Since 1952, higher nominal T-bill rates are usually accompanied with higher inflation rates, and thus the real </a:t>
            </a:r>
            <a:r>
              <a:rPr lang="en-US" altLang="zh-TW" sz="1800" dirty="0">
                <a:solidFill>
                  <a:srgbClr val="FFFFFF"/>
                </a:solidFill>
                <a:latin typeface="+mn-lt"/>
                <a:ea typeface="新細明體" charset="-120"/>
              </a:rPr>
              <a:t>T-bill rates</a:t>
            </a:r>
            <a:r>
              <a:rPr lang="en-US" altLang="zh-TW" sz="1800" dirty="0">
                <a:latin typeface="+mn-lt"/>
                <a:ea typeface="新細明體" charset="-120"/>
              </a:rPr>
              <a:t> are relatively smooth because the increase in the nominal risk-free interest rate offsets the increase in the inflation rate (</a:t>
            </a:r>
            <a:r>
              <a:rPr lang="en-US" altLang="zh-TW" sz="1800" i="1" dirty="0">
                <a:latin typeface="+mn-lt"/>
                <a:ea typeface="新細明體" charset="-120"/>
              </a:rPr>
              <a:t>R</a:t>
            </a:r>
            <a:r>
              <a:rPr lang="en-US" altLang="zh-TW" sz="1800" dirty="0">
                <a:latin typeface="+mn-lt"/>
                <a:ea typeface="新細明體" charset="-120"/>
              </a:rPr>
              <a:t> = 4.29%, </a:t>
            </a:r>
            <a:r>
              <a:rPr lang="en-US" altLang="zh-TW" sz="1800" i="1" dirty="0">
                <a:latin typeface="+mn-lt"/>
                <a:ea typeface="新細明體" charset="-120"/>
              </a:rPr>
              <a:t>r</a:t>
            </a:r>
            <a:r>
              <a:rPr lang="en-US" altLang="zh-TW" sz="1800" dirty="0">
                <a:latin typeface="+mn-lt"/>
                <a:ea typeface="新細明體" charset="-120"/>
              </a:rPr>
              <a:t> = 0.81%, and </a:t>
            </a:r>
            <a:r>
              <a:rPr lang="en-US" altLang="zh-TW" sz="1800" i="1" dirty="0" err="1">
                <a:latin typeface="+mn-lt"/>
                <a:ea typeface="新細明體" charset="-120"/>
              </a:rPr>
              <a:t>i</a:t>
            </a:r>
            <a:r>
              <a:rPr lang="en-US" altLang="zh-TW" sz="1800" dirty="0">
                <a:latin typeface="+mn-lt"/>
                <a:ea typeface="新細明體" charset="-120"/>
              </a:rPr>
              <a:t> = 3.46% on average in 1952–2018)</a:t>
            </a:r>
          </a:p>
          <a:p>
            <a:pPr marL="263525" indent="-263525">
              <a:spcBef>
                <a:spcPts val="300"/>
              </a:spcBef>
              <a:defRPr/>
            </a:pPr>
            <a:r>
              <a:rPr lang="en-US" altLang="zh-TW" sz="1800" dirty="0">
                <a:latin typeface="+mn-lt"/>
                <a:ea typeface="新細明體" charset="-120"/>
              </a:rPr>
              <a:t>※ This figure suggests that the Fisher effect holds for the T-bills since 1952 (although not very tight)</a:t>
            </a:r>
          </a:p>
          <a:p>
            <a:pPr marL="263525" indent="-263525">
              <a:spcBef>
                <a:spcPts val="300"/>
              </a:spcBef>
              <a:defRPr/>
            </a:pPr>
            <a:r>
              <a:rPr lang="en-US" altLang="zh-TW" sz="1800" dirty="0">
                <a:latin typeface="+mn-lt"/>
                <a:ea typeface="新細明體" charset="-120"/>
              </a:rPr>
              <a:t>※ However, the Fisher effect does not hold for T-bonds or corporate bonds</a:t>
            </a:r>
            <a:endParaRPr lang="zh-TW" altLang="en-US" sz="1800" dirty="0">
              <a:latin typeface="+mn-lt"/>
              <a:ea typeface="新細明體" charset="-120"/>
            </a:endParaRPr>
          </a:p>
        </p:txBody>
      </p:sp>
      <p:cxnSp>
        <p:nvCxnSpPr>
          <p:cNvPr id="4" name="直線接點 3"/>
          <p:cNvCxnSpPr/>
          <p:nvPr/>
        </p:nvCxnSpPr>
        <p:spPr bwMode="auto">
          <a:xfrm rot="60000">
            <a:off x="3402000" y="1067198"/>
            <a:ext cx="76200" cy="351005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1295400" y="2895600"/>
            <a:ext cx="67056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ts val="600"/>
              </a:spcBef>
            </a:pPr>
            <a:r>
              <a:rPr lang="en-US" altLang="zh-TW" sz="3200" b="1" dirty="0">
                <a:latin typeface="Arial" charset="0"/>
                <a:ea typeface="新細明體" charset="-120"/>
              </a:rPr>
              <a:t>5.3  RISK AND RISK PREMIUMS</a:t>
            </a:r>
          </a:p>
          <a:p>
            <a:pPr algn="ctr">
              <a:spcBef>
                <a:spcPts val="600"/>
              </a:spcBef>
            </a:pPr>
            <a:r>
              <a:rPr lang="en-US" altLang="zh-TW" sz="3200" b="1" dirty="0">
                <a:latin typeface="Arial" charset="0"/>
                <a:ea typeface="新細明體" charset="-120"/>
              </a:rPr>
              <a:t>(</a:t>
            </a:r>
            <a:r>
              <a:rPr lang="zh-TW" altLang="en-US" sz="3200" b="1" dirty="0">
                <a:latin typeface="Arial" charset="0"/>
                <a:ea typeface="新細明體" charset="-120"/>
              </a:rPr>
              <a:t>風險與風險溢酬</a:t>
            </a:r>
            <a:r>
              <a:rPr lang="en-US" altLang="zh-TW" sz="3200" b="1" dirty="0">
                <a:latin typeface="Arial" charset="0"/>
                <a:ea typeface="新細明體" charset="-12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76200"/>
            <a:ext cx="9144000" cy="781050"/>
          </a:xfrm>
          <a:noFill/>
        </p:spPr>
        <p:txBody>
          <a:bodyPr lIns="90488" tIns="44450" rIns="90488" bIns="44450" anchor="b"/>
          <a:lstStyle/>
          <a:p>
            <a:pPr eaLnBrk="1" hangingPunct="1"/>
            <a:r>
              <a:rPr lang="en-US" altLang="zh-TW" dirty="0">
                <a:ea typeface="新細明體" charset="-120"/>
              </a:rPr>
              <a:t>Risk</a:t>
            </a:r>
          </a:p>
        </p:txBody>
      </p:sp>
      <p:sp>
        <p:nvSpPr>
          <p:cNvPr id="95235" name="Rectangle 3"/>
          <p:cNvSpPr>
            <a:spLocks noGrp="1" noChangeArrowheads="1"/>
          </p:cNvSpPr>
          <p:nvPr>
            <p:ph type="body" idx="1"/>
          </p:nvPr>
        </p:nvSpPr>
        <p:spPr>
          <a:xfrm>
            <a:off x="304800" y="1066800"/>
            <a:ext cx="8610600" cy="5638800"/>
          </a:xfrm>
        </p:spPr>
        <p:txBody>
          <a:bodyPr lIns="90488" tIns="44450" rIns="90488" bIns="44450"/>
          <a:lstStyle/>
          <a:p>
            <a:pPr eaLnBrk="1" hangingPunct="1">
              <a:spcBef>
                <a:spcPts val="600"/>
              </a:spcBef>
              <a:defRPr/>
            </a:pPr>
            <a:r>
              <a:rPr lang="en-US" altLang="zh-TW" sz="3000" dirty="0">
                <a:ea typeface="新細明體" charset="-120"/>
              </a:rPr>
              <a:t>Definition: the uncertainty about future holding period returns</a:t>
            </a:r>
            <a:r>
              <a:rPr lang="zh-TW" altLang="en-US" sz="3000" dirty="0">
                <a:ea typeface="新細明體" charset="-120"/>
              </a:rPr>
              <a:t> </a:t>
            </a:r>
            <a:r>
              <a:rPr lang="en-US" altLang="zh-TW" sz="3000" dirty="0">
                <a:ea typeface="新細明體" charset="-120"/>
              </a:rPr>
              <a:t>(</a:t>
            </a:r>
            <a:r>
              <a:rPr lang="zh-TW" altLang="en-US" sz="3000" dirty="0">
                <a:ea typeface="新細明體" charset="-120"/>
              </a:rPr>
              <a:t>風險是未來持有期間收益率的不確定性</a:t>
            </a:r>
            <a:r>
              <a:rPr lang="en-US" altLang="zh-TW" sz="3000" dirty="0">
                <a:ea typeface="新細明體" charset="-120"/>
              </a:rPr>
              <a:t>) for an investment</a:t>
            </a:r>
          </a:p>
          <a:p>
            <a:pPr lvl="1" eaLnBrk="1" hangingPunct="1">
              <a:spcBef>
                <a:spcPts val="600"/>
              </a:spcBef>
              <a:defRPr/>
            </a:pPr>
            <a:r>
              <a:rPr lang="en-US" altLang="zh-TW" sz="2600" dirty="0">
                <a:ea typeface="新細明體" charset="-120"/>
              </a:rPr>
              <a:t>This definition of risk is the most common and classical assumption in finance and economics</a:t>
            </a:r>
          </a:p>
          <a:p>
            <a:pPr lvl="1" eaLnBrk="1" hangingPunct="1">
              <a:spcBef>
                <a:spcPts val="600"/>
              </a:spcBef>
              <a:defRPr/>
            </a:pPr>
            <a:r>
              <a:rPr lang="en-US" altLang="zh-TW" sz="2600" dirty="0">
                <a:ea typeface="新細明體" charset="-120"/>
              </a:rPr>
              <a:t>Risk is NOT how much you could LOSE from the investment</a:t>
            </a:r>
            <a:r>
              <a:rPr lang="zh-TW" altLang="en-US" sz="2600" dirty="0">
                <a:ea typeface="新細明體" charset="-120"/>
              </a:rPr>
              <a:t> </a:t>
            </a:r>
            <a:r>
              <a:rPr lang="en-US" altLang="zh-TW" sz="2600" dirty="0">
                <a:ea typeface="新細明體" charset="-120"/>
              </a:rPr>
              <a:t>(</a:t>
            </a:r>
            <a:r>
              <a:rPr lang="zh-TW" altLang="en-US" sz="2600" dirty="0">
                <a:ea typeface="新細明體" charset="-120"/>
              </a:rPr>
              <a:t>風險並非投資的可能損失</a:t>
            </a:r>
            <a:r>
              <a:rPr lang="en-US" altLang="zh-TW" sz="2600" dirty="0">
                <a:ea typeface="新細明體" charset="-120"/>
              </a:rPr>
              <a:t>)</a:t>
            </a:r>
          </a:p>
          <a:p>
            <a:pPr lvl="1" eaLnBrk="1" hangingPunct="1">
              <a:spcBef>
                <a:spcPts val="600"/>
              </a:spcBef>
              <a:defRPr/>
            </a:pPr>
            <a:r>
              <a:rPr lang="en-US" altLang="zh-TW" sz="2600" dirty="0">
                <a:ea typeface="新細明體" charset="-120"/>
              </a:rPr>
              <a:t>As long as the realized returns deviate from your expectation, it is risk</a:t>
            </a:r>
          </a:p>
          <a:p>
            <a:pPr lvl="1" eaLnBrk="1" hangingPunct="1">
              <a:spcBef>
                <a:spcPts val="600"/>
              </a:spcBef>
              <a:defRPr/>
            </a:pPr>
            <a:endParaRPr lang="en-US" altLang="zh-TW" sz="1600" dirty="0">
              <a:ea typeface="新細明體" charset="-120"/>
            </a:endParaRPr>
          </a:p>
          <a:p>
            <a:pPr marL="363538" indent="-363538" eaLnBrk="1" hangingPunct="1">
              <a:spcBef>
                <a:spcPts val="600"/>
              </a:spcBef>
              <a:buNone/>
              <a:defRPr/>
            </a:pPr>
            <a:r>
              <a:rPr lang="en-US" altLang="zh-TW" sz="2600" dirty="0">
                <a:ea typeface="新細明體" charset="-120"/>
              </a:rPr>
              <a:t>※ At the end of this chapter, another definition of risk, Value at Risk (</a:t>
            </a:r>
            <a:r>
              <a:rPr lang="en-US" altLang="zh-TW" sz="2600" dirty="0" err="1">
                <a:ea typeface="新細明體" charset="-120"/>
              </a:rPr>
              <a:t>VaR</a:t>
            </a:r>
            <a:r>
              <a:rPr lang="en-US" altLang="zh-TW" sz="2600" dirty="0">
                <a:ea typeface="新細明體" charset="-120"/>
              </a:rPr>
              <a:t>, </a:t>
            </a:r>
            <a:r>
              <a:rPr lang="zh-TW" altLang="en-US" sz="2600" dirty="0">
                <a:ea typeface="新細明體" charset="-120"/>
              </a:rPr>
              <a:t>風險值</a:t>
            </a:r>
            <a:r>
              <a:rPr lang="en-US" altLang="zh-TW" sz="2600" dirty="0">
                <a:ea typeface="新細明體" charset="-120"/>
              </a:rPr>
              <a:t>), which considers possible losses given a probability level as risk, is introduced</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52400"/>
            <a:ext cx="9144000" cy="1085850"/>
          </a:xfrm>
          <a:noFill/>
        </p:spPr>
        <p:txBody>
          <a:bodyPr lIns="90488" tIns="44450" rIns="90488" bIns="44450" anchor="b"/>
          <a:lstStyle/>
          <a:p>
            <a:pPr eaLnBrk="1" hangingPunct="1">
              <a:lnSpc>
                <a:spcPct val="95000"/>
              </a:lnSpc>
            </a:pPr>
            <a:r>
              <a:rPr lang="en-US" altLang="zh-TW" dirty="0">
                <a:ea typeface="新細明體" charset="-120"/>
              </a:rPr>
              <a:t>Scenario Analysis and Probability Distributions</a:t>
            </a:r>
          </a:p>
        </p:txBody>
      </p:sp>
      <p:sp>
        <p:nvSpPr>
          <p:cNvPr id="208899" name="Rectangle 3"/>
          <p:cNvSpPr>
            <a:spLocks noGrp="1" noChangeArrowheads="1"/>
          </p:cNvSpPr>
          <p:nvPr>
            <p:ph type="body" idx="1"/>
          </p:nvPr>
        </p:nvSpPr>
        <p:spPr>
          <a:xfrm>
            <a:off x="457200" y="1219200"/>
            <a:ext cx="8382000" cy="5486400"/>
          </a:xfrm>
        </p:spPr>
        <p:txBody>
          <a:bodyPr lIns="90488" tIns="44450" rIns="90488" bIns="44450"/>
          <a:lstStyle/>
          <a:p>
            <a:pPr eaLnBrk="1" hangingPunct="1">
              <a:lnSpc>
                <a:spcPct val="96000"/>
              </a:lnSpc>
              <a:spcBef>
                <a:spcPts val="200"/>
              </a:spcBef>
              <a:buClr>
                <a:srgbClr val="86D1EC"/>
              </a:buClr>
              <a:defRPr/>
            </a:pPr>
            <a:r>
              <a:rPr lang="en-US" altLang="zh-TW" sz="3000" dirty="0">
                <a:ea typeface="新細明體" charset="-120"/>
              </a:rPr>
              <a:t>Four key statistics</a:t>
            </a:r>
            <a:r>
              <a:rPr lang="zh-TW" altLang="en-US" sz="3000" dirty="0">
                <a:ea typeface="新細明體" charset="-120"/>
              </a:rPr>
              <a:t> </a:t>
            </a:r>
            <a:r>
              <a:rPr lang="en-US" altLang="zh-TW" sz="3000" dirty="0">
                <a:ea typeface="新細明體" charset="-120"/>
              </a:rPr>
              <a:t>(</a:t>
            </a:r>
            <a:r>
              <a:rPr lang="zh-TW" altLang="en-US" sz="2800" dirty="0">
                <a:latin typeface="新細明體" panose="02020500000000000000" pitchFamily="18" charset="-120"/>
                <a:ea typeface="新細明體" panose="02020500000000000000" pitchFamily="18" charset="-120"/>
              </a:rPr>
              <a:t>統計量</a:t>
            </a:r>
            <a:r>
              <a:rPr lang="en-US" altLang="zh-TW" sz="2800" dirty="0"/>
              <a:t>)</a:t>
            </a:r>
            <a:r>
              <a:rPr lang="zh-TW" altLang="en-US" sz="2800" dirty="0"/>
              <a:t> </a:t>
            </a:r>
            <a:r>
              <a:rPr lang="en-US" altLang="zh-TW" sz="3000" dirty="0">
                <a:ea typeface="新細明體" charset="-120"/>
              </a:rPr>
              <a:t>for probability distributions of the rate of return (ROR)</a:t>
            </a:r>
          </a:p>
          <a:p>
            <a:pPr eaLnBrk="1" hangingPunct="1">
              <a:lnSpc>
                <a:spcPct val="96000"/>
              </a:lnSpc>
              <a:spcBef>
                <a:spcPts val="200"/>
              </a:spcBef>
              <a:buNone/>
              <a:defRPr/>
            </a:pPr>
            <a:r>
              <a:rPr lang="en-US" altLang="zh-TW" sz="2600" dirty="0">
                <a:ea typeface="新細明體" charset="-120"/>
              </a:rPr>
              <a:t>1) Mean (</a:t>
            </a:r>
            <a:r>
              <a:rPr lang="zh-TW" altLang="en-US" sz="2600" dirty="0">
                <a:ea typeface="新細明體" charset="-120"/>
              </a:rPr>
              <a:t>平均數</a:t>
            </a:r>
            <a:r>
              <a:rPr lang="en-US" altLang="zh-TW" sz="2600" dirty="0">
                <a:ea typeface="新細明體" charset="-120"/>
              </a:rPr>
              <a:t>)</a:t>
            </a:r>
            <a:r>
              <a:rPr lang="zh-TW" altLang="en-US" sz="2600" dirty="0">
                <a:ea typeface="新細明體" charset="-120"/>
              </a:rPr>
              <a:t> </a:t>
            </a:r>
            <a:r>
              <a:rPr lang="en-US" altLang="zh-TW" sz="2600" dirty="0">
                <a:ea typeface="新細明體" charset="-120"/>
              </a:rPr>
              <a:t>(</a:t>
            </a:r>
            <a:r>
              <a:rPr lang="en-US" altLang="zh-TW" sz="2600" i="1" dirty="0">
                <a:ea typeface="新細明體" charset="-120"/>
              </a:rPr>
              <a:t>E</a:t>
            </a:r>
            <a:r>
              <a:rPr lang="en-US" altLang="zh-TW" sz="2600" dirty="0">
                <a:ea typeface="新細明體" charset="-120"/>
              </a:rPr>
              <a:t>(</a:t>
            </a:r>
            <a:r>
              <a:rPr lang="en-US" altLang="zh-TW" sz="2600" i="1" dirty="0">
                <a:ea typeface="新細明體" charset="-120"/>
              </a:rPr>
              <a:t>r</a:t>
            </a:r>
            <a:r>
              <a:rPr lang="en-US" altLang="zh-TW" sz="2600" dirty="0">
                <a:ea typeface="新細明體" charset="-120"/>
              </a:rPr>
              <a:t>)): anticipated value for outcomes</a:t>
            </a:r>
          </a:p>
          <a:p>
            <a:pPr eaLnBrk="1" hangingPunct="1">
              <a:lnSpc>
                <a:spcPct val="96000"/>
              </a:lnSpc>
              <a:spcBef>
                <a:spcPts val="200"/>
              </a:spcBef>
              <a:buNone/>
              <a:defRPr/>
            </a:pPr>
            <a:r>
              <a:rPr lang="en-US" altLang="zh-TW" sz="2600" dirty="0">
                <a:ea typeface="新細明體" charset="-120"/>
              </a:rPr>
              <a:t>2) Variance (</a:t>
            </a:r>
            <a:r>
              <a:rPr lang="zh-TW" altLang="en-US" sz="2600" dirty="0">
                <a:ea typeface="新細明體" charset="-120"/>
              </a:rPr>
              <a:t>變異數</a:t>
            </a:r>
            <a:r>
              <a:rPr lang="en-US" altLang="zh-TW" sz="2600" dirty="0">
                <a:ea typeface="新細明體" charset="-120"/>
              </a:rPr>
              <a:t>)</a:t>
            </a:r>
            <a:r>
              <a:rPr lang="zh-TW" altLang="en-US" sz="2600" dirty="0">
                <a:ea typeface="新細明體" charset="-120"/>
              </a:rPr>
              <a:t> </a:t>
            </a:r>
            <a:r>
              <a:rPr lang="en-US" altLang="zh-TW" sz="2600" dirty="0">
                <a:ea typeface="新細明體" charset="-120"/>
              </a:rPr>
              <a:t>(</a:t>
            </a:r>
            <a:r>
              <a:rPr lang="en-US" altLang="zh-TW" sz="2600" i="1" dirty="0">
                <a:ea typeface="新細明體" charset="-120"/>
                <a:sym typeface="Symbol"/>
              </a:rPr>
              <a:t></a:t>
            </a:r>
            <a:r>
              <a:rPr lang="en-US" altLang="zh-TW" sz="2600" baseline="30000" dirty="0">
                <a:ea typeface="新細明體" charset="-120"/>
                <a:sym typeface="Symbol"/>
              </a:rPr>
              <a:t>2</a:t>
            </a:r>
            <a:r>
              <a:rPr lang="en-US" altLang="zh-TW" sz="2600" dirty="0">
                <a:ea typeface="新細明體" charset="-120"/>
              </a:rPr>
              <a:t>) or standard deviation (</a:t>
            </a:r>
            <a:r>
              <a:rPr lang="en-US" altLang="zh-TW" sz="2600" i="1" dirty="0">
                <a:ea typeface="新細明體" charset="-120"/>
                <a:sym typeface="Symbol"/>
              </a:rPr>
              <a:t></a:t>
            </a:r>
            <a:r>
              <a:rPr lang="en-US" altLang="zh-TW" sz="2600" dirty="0">
                <a:ea typeface="新細明體" charset="-120"/>
              </a:rPr>
              <a:t>): estimation for the degree of dispersion of outcomes</a:t>
            </a:r>
            <a:r>
              <a:rPr lang="zh-TW" altLang="en-US" sz="2600" dirty="0">
                <a:ea typeface="新細明體" charset="-120"/>
              </a:rPr>
              <a:t> </a:t>
            </a:r>
            <a:r>
              <a:rPr lang="en-US" altLang="zh-TW" sz="2600" dirty="0">
                <a:ea typeface="新細明體" charset="-120"/>
              </a:rPr>
              <a:t>(</a:t>
            </a:r>
            <a:r>
              <a:rPr lang="zh-TW" altLang="en-US" sz="2600" dirty="0">
                <a:ea typeface="新細明體" charset="-120"/>
              </a:rPr>
              <a:t>實現的結果之離散程度</a:t>
            </a:r>
            <a:r>
              <a:rPr lang="en-US" altLang="zh-TW" sz="2600" dirty="0">
                <a:ea typeface="新細明體" charset="-120"/>
              </a:rPr>
              <a:t>)</a:t>
            </a:r>
          </a:p>
          <a:p>
            <a:pPr lvl="0" eaLnBrk="1" hangingPunct="1">
              <a:lnSpc>
                <a:spcPct val="96000"/>
              </a:lnSpc>
              <a:spcBef>
                <a:spcPts val="200"/>
              </a:spcBef>
              <a:buClr>
                <a:srgbClr val="86D1EC"/>
              </a:buClr>
              <a:buNone/>
              <a:defRPr/>
            </a:pPr>
            <a:endParaRPr lang="en-US" altLang="zh-TW" sz="400" dirty="0">
              <a:solidFill>
                <a:srgbClr val="FFFFFF"/>
              </a:solidFill>
              <a:ea typeface="新細明體" charset="-120"/>
            </a:endParaRPr>
          </a:p>
          <a:p>
            <a:pPr lvl="0" eaLnBrk="1" hangingPunct="1">
              <a:lnSpc>
                <a:spcPct val="96000"/>
              </a:lnSpc>
              <a:spcBef>
                <a:spcPts val="200"/>
              </a:spcBef>
              <a:buClr>
                <a:srgbClr val="86D1EC"/>
              </a:buClr>
              <a:buNone/>
              <a:defRPr/>
            </a:pPr>
            <a:r>
              <a:rPr lang="en-US" altLang="zh-TW" sz="2200" dirty="0">
                <a:solidFill>
                  <a:srgbClr val="FFFFFF"/>
                </a:solidFill>
                <a:ea typeface="新細明體" charset="-120"/>
              </a:rPr>
              <a:t>※ Since the risk is defined as the uncertainty about the future returns, it is natural to use the standard deviation of returns to estimate the risk of an investment</a:t>
            </a:r>
          </a:p>
          <a:p>
            <a:pPr eaLnBrk="1" hangingPunct="1">
              <a:lnSpc>
                <a:spcPct val="96000"/>
              </a:lnSpc>
              <a:spcBef>
                <a:spcPts val="200"/>
              </a:spcBef>
              <a:buNone/>
              <a:defRPr/>
            </a:pPr>
            <a:endParaRPr lang="en-US" altLang="zh-TW" sz="400" dirty="0">
              <a:ea typeface="新細明體" charset="-120"/>
            </a:endParaRPr>
          </a:p>
          <a:p>
            <a:pPr eaLnBrk="1" hangingPunct="1">
              <a:lnSpc>
                <a:spcPct val="96000"/>
              </a:lnSpc>
              <a:spcBef>
                <a:spcPts val="200"/>
              </a:spcBef>
              <a:buFont typeface="Wingdings" pitchFamily="2" charset="2"/>
              <a:buNone/>
              <a:defRPr/>
            </a:pPr>
            <a:r>
              <a:rPr lang="en-US" altLang="zh-TW" sz="2600" dirty="0">
                <a:ea typeface="新細明體" charset="-120"/>
              </a:rPr>
              <a:t>3) Skewness (</a:t>
            </a:r>
            <a:r>
              <a:rPr lang="zh-TW" altLang="en-US" sz="2600" dirty="0">
                <a:ea typeface="新細明體" charset="-120"/>
              </a:rPr>
              <a:t>偏態</a:t>
            </a:r>
            <a:r>
              <a:rPr lang="en-US" altLang="zh-TW" sz="2600" dirty="0">
                <a:ea typeface="新細明體" charset="-120"/>
              </a:rPr>
              <a:t>):</a:t>
            </a:r>
            <a:r>
              <a:rPr lang="zh-TW" altLang="en-US" sz="2600" dirty="0">
                <a:ea typeface="新細明體" charset="-120"/>
              </a:rPr>
              <a:t> </a:t>
            </a:r>
            <a:r>
              <a:rPr lang="en-US" altLang="zh-TW" sz="2600" dirty="0">
                <a:ea typeface="新細明體" charset="-120"/>
              </a:rPr>
              <a:t>measures the asymmetry of a probability distribution (see Slides 5.21 and 5.22)</a:t>
            </a:r>
          </a:p>
          <a:p>
            <a:pPr eaLnBrk="1" hangingPunct="1">
              <a:lnSpc>
                <a:spcPct val="96000"/>
              </a:lnSpc>
              <a:spcBef>
                <a:spcPts val="200"/>
              </a:spcBef>
              <a:buFont typeface="Wingdings" pitchFamily="2" charset="2"/>
              <a:buNone/>
              <a:defRPr/>
            </a:pPr>
            <a:r>
              <a:rPr lang="en-US" altLang="zh-TW" sz="2600" dirty="0">
                <a:ea typeface="新細明體" charset="-120"/>
              </a:rPr>
              <a:t>4) Kurtosis (</a:t>
            </a:r>
            <a:r>
              <a:rPr lang="zh-TW" altLang="en-US" sz="2600" dirty="0">
                <a:ea typeface="新細明體" charset="-120"/>
              </a:rPr>
              <a:t>峰態</a:t>
            </a:r>
            <a:r>
              <a:rPr lang="en-US" altLang="zh-TW" sz="2600" dirty="0">
                <a:ea typeface="新細明體" charset="-120"/>
              </a:rPr>
              <a:t>):</a:t>
            </a:r>
            <a:r>
              <a:rPr lang="zh-TW" altLang="en-US" sz="2600" dirty="0">
                <a:ea typeface="新細明體" charset="-120"/>
              </a:rPr>
              <a:t> </a:t>
            </a:r>
            <a:r>
              <a:rPr lang="en-US" altLang="zh-TW" sz="2600" dirty="0">
                <a:ea typeface="新細明體" charset="-120"/>
              </a:rPr>
              <a:t>measures the fatness of the tails of a probability distribution (higher values imply the higher frequency for extreme results) (see Slides 5.23)</a:t>
            </a:r>
            <a:endParaRPr lang="en-US" altLang="zh-TW" sz="2200" dirty="0">
              <a:ea typeface="新細明體" charset="-12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914400"/>
            <a:ext cx="8458200" cy="5867400"/>
          </a:xfrm>
        </p:spPr>
        <p:txBody>
          <a:bodyPr lIns="90488" tIns="44450" rIns="90488" bIns="44450"/>
          <a:lstStyle/>
          <a:p>
            <a:pPr>
              <a:lnSpc>
                <a:spcPct val="95000"/>
              </a:lnSpc>
              <a:spcBef>
                <a:spcPts val="300"/>
              </a:spcBef>
              <a:defRPr/>
            </a:pPr>
            <a:r>
              <a:rPr lang="en-US" altLang="zh-TW" sz="3000" dirty="0">
                <a:ea typeface="新細明體" charset="-120"/>
              </a:rPr>
              <a:t>Introduce methods to calculate the holding period return (HRP, </a:t>
            </a:r>
            <a:r>
              <a:rPr lang="zh-TW" altLang="en-US" sz="3000" dirty="0">
                <a:ea typeface="新細明體" charset="-120"/>
              </a:rPr>
              <a:t>持有期間收益率</a:t>
            </a:r>
            <a:r>
              <a:rPr lang="en-US" altLang="zh-TW" sz="3000" dirty="0">
                <a:ea typeface="新細明體" charset="-120"/>
              </a:rPr>
              <a:t>)</a:t>
            </a:r>
          </a:p>
          <a:p>
            <a:pPr>
              <a:lnSpc>
                <a:spcPct val="95000"/>
              </a:lnSpc>
              <a:spcBef>
                <a:spcPts val="300"/>
              </a:spcBef>
              <a:defRPr/>
            </a:pPr>
            <a:r>
              <a:rPr lang="en-US" altLang="zh-TW" sz="3000" dirty="0">
                <a:ea typeface="新細明體" charset="-120"/>
              </a:rPr>
              <a:t>Consider the inflation rate (</a:t>
            </a:r>
            <a:r>
              <a:rPr lang="zh-TW" altLang="en-US" sz="3000" dirty="0">
                <a:ea typeface="新細明體" charset="-120"/>
              </a:rPr>
              <a:t>通貨膨脹率</a:t>
            </a:r>
            <a:r>
              <a:rPr lang="en-US" altLang="zh-TW" sz="3000" dirty="0">
                <a:ea typeface="新細明體" charset="-120"/>
              </a:rPr>
              <a:t>)</a:t>
            </a:r>
            <a:r>
              <a:rPr lang="zh-TW" altLang="en-US" sz="3000" dirty="0">
                <a:ea typeface="新細明體" charset="-120"/>
              </a:rPr>
              <a:t> </a:t>
            </a:r>
            <a:r>
              <a:rPr lang="en-US" altLang="zh-TW" sz="3000" dirty="0">
                <a:ea typeface="新細明體" charset="-120"/>
              </a:rPr>
              <a:t>and real return (</a:t>
            </a:r>
            <a:r>
              <a:rPr lang="zh-TW" altLang="en-US" sz="3000" dirty="0">
                <a:ea typeface="新細明體" charset="-120"/>
              </a:rPr>
              <a:t>實質報酬率</a:t>
            </a:r>
            <a:r>
              <a:rPr lang="en-US" altLang="zh-TW" sz="3000" dirty="0">
                <a:ea typeface="新細明體" charset="-120"/>
              </a:rPr>
              <a:t>)</a:t>
            </a:r>
          </a:p>
          <a:p>
            <a:pPr>
              <a:lnSpc>
                <a:spcPct val="95000"/>
              </a:lnSpc>
              <a:spcBef>
                <a:spcPts val="300"/>
              </a:spcBef>
              <a:defRPr/>
            </a:pPr>
            <a:r>
              <a:rPr lang="en-US" altLang="zh-TW" sz="3000" dirty="0">
                <a:ea typeface="新細明體" charset="-120"/>
              </a:rPr>
              <a:t>Introduce the estimation of risk (the uncertainty of returns) and the risk premium (</a:t>
            </a:r>
            <a:r>
              <a:rPr lang="zh-TW" altLang="en-US" sz="3000" dirty="0">
                <a:ea typeface="新細明體" charset="-120"/>
              </a:rPr>
              <a:t>風險溢酬</a:t>
            </a:r>
            <a:r>
              <a:rPr lang="en-US" altLang="zh-TW" sz="3000" dirty="0">
                <a:ea typeface="新細明體" charset="-120"/>
              </a:rPr>
              <a:t>)</a:t>
            </a:r>
          </a:p>
          <a:p>
            <a:pPr lvl="1">
              <a:lnSpc>
                <a:spcPct val="95000"/>
              </a:lnSpc>
              <a:spcBef>
                <a:spcPts val="300"/>
              </a:spcBef>
              <a:defRPr/>
            </a:pPr>
            <a:r>
              <a:rPr lang="en-US" altLang="zh-TW" sz="2600" dirty="0">
                <a:ea typeface="新細明體" charset="-120"/>
              </a:rPr>
              <a:t>Show the historical return-risk patterns</a:t>
            </a:r>
          </a:p>
          <a:p>
            <a:pPr>
              <a:lnSpc>
                <a:spcPct val="95000"/>
              </a:lnSpc>
              <a:spcBef>
                <a:spcPts val="300"/>
              </a:spcBef>
              <a:defRPr/>
            </a:pPr>
            <a:r>
              <a:rPr lang="en-US" altLang="zh-TW" sz="3000" dirty="0">
                <a:ea typeface="新細明體" charset="-120"/>
              </a:rPr>
              <a:t>Asset allocation (</a:t>
            </a:r>
            <a:r>
              <a:rPr lang="zh-TW" altLang="en-US" sz="3000" dirty="0">
                <a:ea typeface="新細明體" charset="-120"/>
              </a:rPr>
              <a:t>資產配置</a:t>
            </a:r>
            <a:r>
              <a:rPr lang="en-US" altLang="zh-TW" sz="3000" dirty="0">
                <a:ea typeface="新細明體" charset="-120"/>
              </a:rPr>
              <a:t>)</a:t>
            </a:r>
            <a:r>
              <a:rPr lang="zh-TW" altLang="en-US" sz="3000" dirty="0">
                <a:ea typeface="新細明體" charset="-120"/>
              </a:rPr>
              <a:t> </a:t>
            </a:r>
            <a:r>
              <a:rPr lang="en-US" altLang="zh-TW" sz="3000" dirty="0">
                <a:ea typeface="新細明體" charset="-120"/>
              </a:rPr>
              <a:t>between the risky and riskless portfolios</a:t>
            </a:r>
          </a:p>
          <a:p>
            <a:pPr>
              <a:lnSpc>
                <a:spcPct val="95000"/>
              </a:lnSpc>
              <a:spcBef>
                <a:spcPts val="300"/>
              </a:spcBef>
              <a:defRPr/>
            </a:pPr>
            <a:r>
              <a:rPr lang="en-US" altLang="zh-TW" sz="3000" dirty="0">
                <a:ea typeface="新細明體" charset="-120"/>
              </a:rPr>
              <a:t>Introduce the capital market line (CML, </a:t>
            </a:r>
            <a:r>
              <a:rPr lang="zh-TW" altLang="en-US" sz="3000" dirty="0">
                <a:ea typeface="新細明體" charset="-120"/>
              </a:rPr>
              <a:t>資本市場線</a:t>
            </a:r>
            <a:r>
              <a:rPr lang="en-US" altLang="zh-TW" sz="3000" dirty="0">
                <a:ea typeface="新細明體" charset="-120"/>
              </a:rPr>
              <a:t>), which is the foundation of the CAPM</a:t>
            </a:r>
            <a:r>
              <a:rPr lang="zh-TW" altLang="en-US" sz="3000" dirty="0">
                <a:ea typeface="新細明體" charset="-120"/>
              </a:rPr>
              <a:t> </a:t>
            </a:r>
            <a:r>
              <a:rPr lang="en-US" altLang="zh-TW" sz="3000" dirty="0">
                <a:ea typeface="新細明體" charset="-120"/>
              </a:rPr>
              <a:t>(</a:t>
            </a:r>
            <a:r>
              <a:rPr lang="zh-TW" altLang="en-US" sz="3000" dirty="0">
                <a:ea typeface="新細明體" charset="-120"/>
              </a:rPr>
              <a:t>資本資產定義理論</a:t>
            </a:r>
            <a:r>
              <a:rPr lang="en-US" altLang="zh-TW" sz="3000" dirty="0">
                <a:ea typeface="新細明體" charset="-120"/>
              </a:rPr>
              <a:t>)</a:t>
            </a:r>
          </a:p>
          <a:p>
            <a:pPr>
              <a:lnSpc>
                <a:spcPct val="95000"/>
              </a:lnSpc>
              <a:spcBef>
                <a:spcPts val="300"/>
              </a:spcBef>
              <a:defRPr/>
            </a:pPr>
            <a:r>
              <a:rPr lang="en-US" altLang="zh-TW" sz="3000" dirty="0">
                <a:ea typeface="新細明體" charset="-120"/>
              </a:rPr>
              <a:t>Supplement: Value at Risk (</a:t>
            </a:r>
            <a:r>
              <a:rPr lang="en-US" altLang="zh-TW" sz="3000" dirty="0" err="1">
                <a:ea typeface="新細明體" charset="-120"/>
              </a:rPr>
              <a:t>VaR</a:t>
            </a:r>
            <a:r>
              <a:rPr lang="en-US" altLang="zh-TW" sz="3000" dirty="0">
                <a:ea typeface="新細明體" charset="-120"/>
              </a:rPr>
              <a:t>, </a:t>
            </a:r>
            <a:r>
              <a:rPr lang="zh-TW" altLang="en-US" sz="3000" dirty="0">
                <a:ea typeface="新細明體" charset="-120"/>
              </a:rPr>
              <a:t>風險值</a:t>
            </a:r>
            <a:r>
              <a:rPr lang="en-US" altLang="zh-TW" sz="3000" dirty="0">
                <a:ea typeface="新細明體" charset="-120"/>
              </a:rPr>
              <a:t>)</a:t>
            </a:r>
          </a:p>
        </p:txBody>
      </p:sp>
      <p:sp>
        <p:nvSpPr>
          <p:cNvPr id="20483" name="Rectangle 4"/>
          <p:cNvSpPr>
            <a:spLocks noGrp="1" noChangeArrowheads="1"/>
          </p:cNvSpPr>
          <p:nvPr>
            <p:ph type="title"/>
          </p:nvPr>
        </p:nvSpPr>
        <p:spPr>
          <a:xfrm>
            <a:off x="457200" y="76200"/>
            <a:ext cx="8229600" cy="914400"/>
          </a:xfrm>
        </p:spPr>
        <p:txBody>
          <a:bodyPr/>
          <a:lstStyle/>
          <a:p>
            <a:r>
              <a:rPr lang="en-US" altLang="zh-TW" sz="4000">
                <a:ea typeface="新細明體" charset="-120"/>
              </a:rPr>
              <a:t>Learning </a:t>
            </a:r>
            <a:r>
              <a:rPr lang="en-US" altLang="zh-TW">
                <a:ea typeface="新細明體" charset="-120"/>
              </a:rPr>
              <a:t>Goals </a:t>
            </a:r>
            <a:r>
              <a:rPr lang="en-US" altLang="zh-TW" dirty="0">
                <a:ea typeface="新細明體" charset="-120"/>
              </a:rPr>
              <a:t>of Chapter 5</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5" name="Rectangle 9"/>
          <p:cNvSpPr>
            <a:spLocks noChangeArrowheads="1"/>
          </p:cNvSpPr>
          <p:nvPr/>
        </p:nvSpPr>
        <p:spPr bwMode="auto">
          <a:xfrm>
            <a:off x="1436688" y="4343400"/>
            <a:ext cx="6675437" cy="828675"/>
          </a:xfrm>
          <a:prstGeom prst="rect">
            <a:avLst/>
          </a:prstGeom>
          <a:noFill/>
          <a:ln w="127000">
            <a:noFill/>
            <a:miter lim="800000"/>
            <a:headEnd/>
            <a:tailEnd/>
          </a:ln>
          <a:effectLst/>
        </p:spPr>
        <p:txBody>
          <a:bodyPr wrap="none" lIns="90488" tIns="44450" rIns="90488" bIns="44450">
            <a:spAutoFit/>
          </a:bodyPr>
          <a:lstStyle/>
          <a:p>
            <a:pPr algn="ctr">
              <a:defRPr/>
            </a:pPr>
            <a:r>
              <a:rPr lang="en-US" altLang="zh-TW" dirty="0">
                <a:effectLst>
                  <a:outerShdw blurRad="38100" dist="38100" dir="2700000" algn="tl">
                    <a:srgbClr val="000000"/>
                  </a:outerShdw>
                </a:effectLst>
                <a:latin typeface="Arial" charset="0"/>
                <a:ea typeface="新細明體" charset="-120"/>
              </a:rPr>
              <a:t>Symmetric distribution (</a:t>
            </a:r>
            <a:r>
              <a:rPr lang="en-US" altLang="zh-TW" i="1" dirty="0">
                <a:effectLst>
                  <a:outerShdw blurRad="38100" dist="38100" dir="2700000" algn="tl">
                    <a:srgbClr val="000000"/>
                  </a:outerShdw>
                </a:effectLst>
                <a:latin typeface="Arial" charset="0"/>
                <a:ea typeface="新細明體" charset="-120"/>
              </a:rPr>
              <a:t>E</a:t>
            </a:r>
            <a:r>
              <a:rPr lang="en-US" altLang="zh-TW" dirty="0">
                <a:effectLst>
                  <a:outerShdw blurRad="38100" dist="38100" dir="2700000" algn="tl">
                    <a:srgbClr val="000000"/>
                  </a:outerShdw>
                </a:effectLst>
                <a:latin typeface="Arial" charset="0"/>
                <a:ea typeface="新細明體" charset="-120"/>
              </a:rPr>
              <a:t>(</a:t>
            </a:r>
            <a:r>
              <a:rPr lang="en-US" altLang="zh-TW" i="1" dirty="0">
                <a:effectLst>
                  <a:outerShdw blurRad="38100" dist="38100" dir="2700000" algn="tl">
                    <a:srgbClr val="000000"/>
                  </a:outerShdw>
                </a:effectLst>
                <a:latin typeface="Arial" charset="0"/>
                <a:ea typeface="新細明體" charset="-120"/>
              </a:rPr>
              <a:t>r</a:t>
            </a:r>
            <a:r>
              <a:rPr lang="en-US" altLang="zh-TW" dirty="0">
                <a:effectLst>
                  <a:outerShdw blurRad="38100" dist="38100" dir="2700000" algn="tl">
                    <a:srgbClr val="000000"/>
                  </a:outerShdw>
                </a:effectLst>
                <a:latin typeface="Arial" charset="0"/>
                <a:ea typeface="新細明體" charset="-120"/>
              </a:rPr>
              <a:t>) = median (</a:t>
            </a:r>
            <a:r>
              <a:rPr lang="zh-TW" altLang="en-US" dirty="0">
                <a:effectLst>
                  <a:outerShdw blurRad="38100" dist="38100" dir="2700000" algn="tl">
                    <a:srgbClr val="000000"/>
                  </a:outerShdw>
                </a:effectLst>
                <a:latin typeface="Arial" charset="0"/>
                <a:ea typeface="新細明體" charset="-120"/>
              </a:rPr>
              <a:t>中位數</a:t>
            </a:r>
            <a:r>
              <a:rPr lang="en-US" altLang="zh-TW" dirty="0">
                <a:effectLst>
                  <a:outerShdw blurRad="38100" dist="38100" dir="2700000" algn="tl">
                    <a:srgbClr val="000000"/>
                  </a:outerShdw>
                </a:effectLst>
                <a:latin typeface="Arial" charset="0"/>
                <a:ea typeface="新細明體" charset="-120"/>
              </a:rPr>
              <a:t>)) </a:t>
            </a:r>
          </a:p>
          <a:p>
            <a:pPr algn="ctr">
              <a:defRPr/>
            </a:pPr>
            <a:r>
              <a:rPr lang="en-US" altLang="zh-TW" dirty="0">
                <a:effectLst>
                  <a:outerShdw blurRad="38100" dist="38100" dir="2700000" algn="tl">
                    <a:srgbClr val="000000"/>
                  </a:outerShdw>
                </a:effectLst>
                <a:latin typeface="Arial" charset="0"/>
                <a:ea typeface="新細明體" charset="-120"/>
              </a:rPr>
              <a:t>(zero </a:t>
            </a:r>
            <a:r>
              <a:rPr lang="en-US" altLang="zh-TW" dirty="0" err="1">
                <a:effectLst>
                  <a:outerShdw blurRad="38100" dist="38100" dir="2700000" algn="tl">
                    <a:srgbClr val="000000"/>
                  </a:outerShdw>
                </a:effectLst>
                <a:latin typeface="Arial" charset="0"/>
                <a:ea typeface="新細明體" charset="-120"/>
              </a:rPr>
              <a:t>skewness</a:t>
            </a:r>
            <a:r>
              <a:rPr lang="en-US" altLang="zh-TW" dirty="0">
                <a:effectLst>
                  <a:outerShdw blurRad="38100" dist="38100" dir="2700000" algn="tl">
                    <a:srgbClr val="000000"/>
                  </a:outerShdw>
                </a:effectLst>
                <a:latin typeface="Arial" charset="0"/>
                <a:ea typeface="新細明體" charset="-120"/>
              </a:rPr>
              <a:t> and kurtosis to be 3)</a:t>
            </a:r>
          </a:p>
        </p:txBody>
      </p:sp>
      <p:sp>
        <p:nvSpPr>
          <p:cNvPr id="5124" name="Rectangle 10"/>
          <p:cNvSpPr>
            <a:spLocks noGrp="1" noChangeArrowheads="1"/>
          </p:cNvSpPr>
          <p:nvPr>
            <p:ph type="title"/>
          </p:nvPr>
        </p:nvSpPr>
        <p:spPr>
          <a:xfrm>
            <a:off x="0" y="38100"/>
            <a:ext cx="9144000" cy="800100"/>
          </a:xfrm>
          <a:noFill/>
        </p:spPr>
        <p:txBody>
          <a:bodyPr lIns="90488" tIns="44450" rIns="90488" bIns="44450" anchor="b"/>
          <a:lstStyle/>
          <a:p>
            <a:pPr eaLnBrk="1" hangingPunct="1"/>
            <a:r>
              <a:rPr lang="en-US" altLang="zh-TW" dirty="0">
                <a:solidFill>
                  <a:schemeClr val="tx1"/>
                </a:solidFill>
                <a:ea typeface="新細明體" charset="-120"/>
              </a:rPr>
              <a:t>Normal Distribution</a:t>
            </a:r>
          </a:p>
        </p:txBody>
      </p:sp>
      <p:sp>
        <p:nvSpPr>
          <p:cNvPr id="15" name="矩形 14"/>
          <p:cNvSpPr/>
          <p:nvPr/>
        </p:nvSpPr>
        <p:spPr>
          <a:xfrm>
            <a:off x="457200" y="5257800"/>
            <a:ext cx="8458200" cy="1554272"/>
          </a:xfrm>
          <a:prstGeom prst="rect">
            <a:avLst/>
          </a:prstGeom>
        </p:spPr>
        <p:txBody>
          <a:bodyPr>
            <a:spAutoFit/>
          </a:bodyPr>
          <a:lstStyle/>
          <a:p>
            <a:pPr marL="273050" indent="-273050" eaLnBrk="1" hangingPunct="1">
              <a:spcBef>
                <a:spcPts val="600"/>
              </a:spcBef>
              <a:defRPr/>
            </a:pPr>
            <a:r>
              <a:rPr lang="en-US" altLang="zh-TW" sz="1800" dirty="0">
                <a:latin typeface="+mn-lt"/>
                <a:ea typeface="新細明體" charset="-120"/>
              </a:rPr>
              <a:t>※ A normal distribution can be described by only its mean and standard deviation because the skewness and the kurtosis of a normal distribution can be expressed as the functions of its mean and standard deviation</a:t>
            </a:r>
          </a:p>
          <a:p>
            <a:pPr marL="273050" indent="-273050" eaLnBrk="1" hangingPunct="1">
              <a:spcBef>
                <a:spcPts val="600"/>
              </a:spcBef>
              <a:defRPr/>
            </a:pPr>
            <a:r>
              <a:rPr lang="en-US" altLang="zh-TW" sz="1800" dirty="0">
                <a:solidFill>
                  <a:srgbClr val="FFFFFF"/>
                </a:solidFill>
                <a:latin typeface="Arial"/>
                <a:ea typeface="新細明體" charset="-120"/>
              </a:rPr>
              <a:t>※ Returns over very short time periods distribute nearly to normal, e.g., it is common to assume that HPRs up to 1 month are normally distributed</a:t>
            </a:r>
            <a:endParaRPr lang="en-US" altLang="zh-TW" sz="1800" dirty="0">
              <a:latin typeface="+mn-lt"/>
              <a:ea typeface="新細明體" charset="-120"/>
            </a:endParaRPr>
          </a:p>
        </p:txBody>
      </p:sp>
      <p:grpSp>
        <p:nvGrpSpPr>
          <p:cNvPr id="5126" name="群組 6"/>
          <p:cNvGrpSpPr>
            <a:grpSpLocks noChangeAspect="1"/>
          </p:cNvGrpSpPr>
          <p:nvPr/>
        </p:nvGrpSpPr>
        <p:grpSpPr bwMode="auto">
          <a:xfrm>
            <a:off x="1296075" y="860121"/>
            <a:ext cx="6932850" cy="3411379"/>
            <a:chOff x="1065213" y="1219200"/>
            <a:chExt cx="7297737" cy="3590925"/>
          </a:xfrm>
        </p:grpSpPr>
        <p:pic>
          <p:nvPicPr>
            <p:cNvPr id="5127" name="圖片 18" descr="圖片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9200"/>
              <a:ext cx="729615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2" name="Object 18"/>
            <p:cNvGraphicFramePr>
              <a:graphicFrameLocks noChangeAspect="1"/>
            </p:cNvGraphicFramePr>
            <p:nvPr/>
          </p:nvGraphicFramePr>
          <p:xfrm>
            <a:off x="1065213" y="4572000"/>
            <a:ext cx="7291387" cy="238125"/>
          </p:xfrm>
          <a:graphic>
            <a:graphicData uri="http://schemas.openxmlformats.org/presentationml/2006/ole">
              <mc:AlternateContent xmlns:mc="http://schemas.openxmlformats.org/markup-compatibility/2006">
                <mc:Choice xmlns:v="urn:schemas-microsoft-com:vml" Requires="v">
                  <p:oleObj spid="_x0000_s5593" name="Equation" r:id="rId4" imgW="6172200" imgH="203040" progId="Equation.DSMT4">
                    <p:embed/>
                  </p:oleObj>
                </mc:Choice>
                <mc:Fallback>
                  <p:oleObj name="Equation" r:id="rId4" imgW="6172200" imgH="203040" progId="Equation.DSMT4">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213" y="4572000"/>
                          <a:ext cx="7291387" cy="2381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
          <p:cNvSpPr>
            <a:spLocks noChangeShapeType="1"/>
          </p:cNvSpPr>
          <p:nvPr/>
        </p:nvSpPr>
        <p:spPr bwMode="auto">
          <a:xfrm>
            <a:off x="5257800" y="2555875"/>
            <a:ext cx="0" cy="182880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7283" name="Rectangle 3"/>
          <p:cNvSpPr>
            <a:spLocks noChangeArrowheads="1"/>
          </p:cNvSpPr>
          <p:nvPr/>
        </p:nvSpPr>
        <p:spPr bwMode="auto">
          <a:xfrm>
            <a:off x="4267200" y="4572000"/>
            <a:ext cx="695325" cy="458788"/>
          </a:xfrm>
          <a:prstGeom prst="rect">
            <a:avLst/>
          </a:prstGeom>
          <a:noFill/>
          <a:ln w="127000">
            <a:noFill/>
            <a:miter lim="800000"/>
            <a:headEnd/>
            <a:tailEnd/>
          </a:ln>
          <a:effectLst>
            <a:outerShdw dist="53882" dir="2700000" algn="ctr" rotWithShape="0">
              <a:schemeClr val="bg2"/>
            </a:outerShdw>
          </a:effectLst>
        </p:spPr>
        <p:txBody>
          <a:bodyPr wrap="none" lIns="90488" tIns="44450" rIns="90488" bIns="44450">
            <a:spAutoFit/>
          </a:bodyPr>
          <a:lstStyle/>
          <a:p>
            <a:pPr>
              <a:defRPr/>
            </a:pPr>
            <a:r>
              <a:rPr lang="en-US" altLang="zh-TW" i="1" dirty="0">
                <a:latin typeface="Arial" charset="0"/>
                <a:ea typeface="新細明體" charset="-120"/>
              </a:rPr>
              <a:t>E</a:t>
            </a:r>
            <a:r>
              <a:rPr lang="en-US" altLang="zh-TW" dirty="0">
                <a:latin typeface="Arial" charset="0"/>
                <a:ea typeface="新細明體" charset="-120"/>
              </a:rPr>
              <a:t>(</a:t>
            </a:r>
            <a:r>
              <a:rPr lang="en-US" altLang="zh-TW" i="1" dirty="0">
                <a:latin typeface="Arial" charset="0"/>
                <a:ea typeface="新細明體" charset="-120"/>
              </a:rPr>
              <a:t>r</a:t>
            </a:r>
            <a:r>
              <a:rPr lang="en-US" altLang="zh-TW" dirty="0">
                <a:latin typeface="Arial" charset="0"/>
                <a:ea typeface="新細明體" charset="-120"/>
              </a:rPr>
              <a:t>)</a:t>
            </a:r>
          </a:p>
        </p:txBody>
      </p:sp>
      <p:sp>
        <p:nvSpPr>
          <p:cNvPr id="30724" name="Line 7"/>
          <p:cNvSpPr>
            <a:spLocks noChangeShapeType="1"/>
          </p:cNvSpPr>
          <p:nvPr/>
        </p:nvSpPr>
        <p:spPr bwMode="auto">
          <a:xfrm>
            <a:off x="4648200" y="3241675"/>
            <a:ext cx="0" cy="1219200"/>
          </a:xfrm>
          <a:prstGeom prst="line">
            <a:avLst/>
          </a:prstGeom>
          <a:noFill/>
          <a:ln w="50800">
            <a:solidFill>
              <a:srgbClr val="FF99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0725" name="Rectangle 8"/>
          <p:cNvSpPr>
            <a:spLocks noGrp="1" noChangeArrowheads="1"/>
          </p:cNvSpPr>
          <p:nvPr>
            <p:ph type="title"/>
          </p:nvPr>
        </p:nvSpPr>
        <p:spPr>
          <a:xfrm>
            <a:off x="0" y="190500"/>
            <a:ext cx="9144000" cy="723900"/>
          </a:xfrm>
          <a:noFill/>
        </p:spPr>
        <p:txBody>
          <a:bodyPr lIns="90488" tIns="44450" rIns="90488" bIns="44450" anchor="b"/>
          <a:lstStyle/>
          <a:p>
            <a:pPr eaLnBrk="1" hangingPunct="1"/>
            <a:r>
              <a:rPr lang="en-US" altLang="zh-TW">
                <a:ea typeface="新細明體" charset="-120"/>
              </a:rPr>
              <a:t>Negative Skewed Distribution</a:t>
            </a:r>
          </a:p>
        </p:txBody>
      </p:sp>
      <p:sp>
        <p:nvSpPr>
          <p:cNvPr id="30726" name="Line 9"/>
          <p:cNvSpPr>
            <a:spLocks noChangeShapeType="1"/>
          </p:cNvSpPr>
          <p:nvPr/>
        </p:nvSpPr>
        <p:spPr bwMode="auto">
          <a:xfrm flipH="1">
            <a:off x="1854200" y="4457700"/>
            <a:ext cx="4810125" cy="0"/>
          </a:xfrm>
          <a:prstGeom prst="line">
            <a:avLst/>
          </a:prstGeom>
          <a:noFill/>
          <a:ln w="50800">
            <a:solidFill>
              <a:srgbClr val="FFFF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0727" name="Freeform 10"/>
          <p:cNvSpPr>
            <a:spLocks/>
          </p:cNvSpPr>
          <p:nvPr/>
        </p:nvSpPr>
        <p:spPr bwMode="auto">
          <a:xfrm>
            <a:off x="1905000" y="2555875"/>
            <a:ext cx="4570413" cy="1890713"/>
          </a:xfrm>
          <a:custGeom>
            <a:avLst/>
            <a:gdLst>
              <a:gd name="T0" fmla="*/ 2147483647 w 2879"/>
              <a:gd name="T1" fmla="*/ 2147483647 h 1191"/>
              <a:gd name="T2" fmla="*/ 2147483647 w 2879"/>
              <a:gd name="T3" fmla="*/ 2147483647 h 1191"/>
              <a:gd name="T4" fmla="*/ 2147483647 w 2879"/>
              <a:gd name="T5" fmla="*/ 2147483647 h 1191"/>
              <a:gd name="T6" fmla="*/ 2147483647 w 2879"/>
              <a:gd name="T7" fmla="*/ 2147483647 h 1191"/>
              <a:gd name="T8" fmla="*/ 2147483647 w 2879"/>
              <a:gd name="T9" fmla="*/ 2147483647 h 1191"/>
              <a:gd name="T10" fmla="*/ 2147483647 w 2879"/>
              <a:gd name="T11" fmla="*/ 2147483647 h 1191"/>
              <a:gd name="T12" fmla="*/ 2147483647 w 2879"/>
              <a:gd name="T13" fmla="*/ 2147483647 h 1191"/>
              <a:gd name="T14" fmla="*/ 2147483647 w 2879"/>
              <a:gd name="T15" fmla="*/ 2147483647 h 1191"/>
              <a:gd name="T16" fmla="*/ 2147483647 w 2879"/>
              <a:gd name="T17" fmla="*/ 2147483647 h 1191"/>
              <a:gd name="T18" fmla="*/ 2147483647 w 2879"/>
              <a:gd name="T19" fmla="*/ 0 h 1191"/>
              <a:gd name="T20" fmla="*/ 2147483647 w 2879"/>
              <a:gd name="T21" fmla="*/ 2147483647 h 1191"/>
              <a:gd name="T22" fmla="*/ 2147483647 w 2879"/>
              <a:gd name="T23" fmla="*/ 2147483647 h 1191"/>
              <a:gd name="T24" fmla="*/ 2147483647 w 2879"/>
              <a:gd name="T25" fmla="*/ 2147483647 h 1191"/>
              <a:gd name="T26" fmla="*/ 2147483647 w 2879"/>
              <a:gd name="T27" fmla="*/ 2147483647 h 1191"/>
              <a:gd name="T28" fmla="*/ 2147483647 w 2879"/>
              <a:gd name="T29" fmla="*/ 2147483647 h 1191"/>
              <a:gd name="T30" fmla="*/ 2147483647 w 2879"/>
              <a:gd name="T31" fmla="*/ 2147483647 h 1191"/>
              <a:gd name="T32" fmla="*/ 2147483647 w 2879"/>
              <a:gd name="T33" fmla="*/ 2147483647 h 1191"/>
              <a:gd name="T34" fmla="*/ 2147483647 w 2879"/>
              <a:gd name="T35" fmla="*/ 2147483647 h 1191"/>
              <a:gd name="T36" fmla="*/ 2147483647 w 2879"/>
              <a:gd name="T37" fmla="*/ 2147483647 h 1191"/>
              <a:gd name="T38" fmla="*/ 2147483647 w 2879"/>
              <a:gd name="T39" fmla="*/ 2147483647 h 1191"/>
              <a:gd name="T40" fmla="*/ 2147483647 w 2879"/>
              <a:gd name="T41" fmla="*/ 2147483647 h 1191"/>
              <a:gd name="T42" fmla="*/ 2147483647 w 2879"/>
              <a:gd name="T43" fmla="*/ 2147483647 h 1191"/>
              <a:gd name="T44" fmla="*/ 2147483647 w 2879"/>
              <a:gd name="T45" fmla="*/ 2147483647 h 1191"/>
              <a:gd name="T46" fmla="*/ 2147483647 w 2879"/>
              <a:gd name="T47" fmla="*/ 2147483647 h 1191"/>
              <a:gd name="T48" fmla="*/ 2147483647 w 2879"/>
              <a:gd name="T49" fmla="*/ 2147483647 h 1191"/>
              <a:gd name="T50" fmla="*/ 2147483647 w 2879"/>
              <a:gd name="T51" fmla="*/ 2147483647 h 1191"/>
              <a:gd name="T52" fmla="*/ 2147483647 w 2879"/>
              <a:gd name="T53" fmla="*/ 2147483647 h 1191"/>
              <a:gd name="T54" fmla="*/ 2147483647 w 2879"/>
              <a:gd name="T55" fmla="*/ 2147483647 h 1191"/>
              <a:gd name="T56" fmla="*/ 2147483647 w 2879"/>
              <a:gd name="T57" fmla="*/ 2147483647 h 1191"/>
              <a:gd name="T58" fmla="*/ 2147483647 w 2879"/>
              <a:gd name="T59" fmla="*/ 2147483647 h 1191"/>
              <a:gd name="T60" fmla="*/ 2147483647 w 2879"/>
              <a:gd name="T61" fmla="*/ 2147483647 h 1191"/>
              <a:gd name="T62" fmla="*/ 2147483647 w 2879"/>
              <a:gd name="T63" fmla="*/ 2147483647 h 1191"/>
              <a:gd name="T64" fmla="*/ 0 w 2879"/>
              <a:gd name="T65" fmla="*/ 2147483647 h 11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79"/>
              <a:gd name="T100" fmla="*/ 0 h 1191"/>
              <a:gd name="T101" fmla="*/ 2879 w 2879"/>
              <a:gd name="T102" fmla="*/ 1191 h 11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79" h="1191">
                <a:moveTo>
                  <a:pt x="2878" y="1190"/>
                </a:moveTo>
                <a:lnTo>
                  <a:pt x="2838" y="1150"/>
                </a:lnTo>
                <a:lnTo>
                  <a:pt x="2766" y="1070"/>
                </a:lnTo>
                <a:lnTo>
                  <a:pt x="2694" y="974"/>
                </a:lnTo>
                <a:lnTo>
                  <a:pt x="2630" y="879"/>
                </a:lnTo>
                <a:lnTo>
                  <a:pt x="2566" y="759"/>
                </a:lnTo>
                <a:lnTo>
                  <a:pt x="2510" y="639"/>
                </a:lnTo>
                <a:lnTo>
                  <a:pt x="2462" y="519"/>
                </a:lnTo>
                <a:lnTo>
                  <a:pt x="2422" y="391"/>
                </a:lnTo>
                <a:lnTo>
                  <a:pt x="2398" y="319"/>
                </a:lnTo>
                <a:lnTo>
                  <a:pt x="2390" y="287"/>
                </a:lnTo>
                <a:lnTo>
                  <a:pt x="2366" y="223"/>
                </a:lnTo>
                <a:lnTo>
                  <a:pt x="2342" y="167"/>
                </a:lnTo>
                <a:lnTo>
                  <a:pt x="2318" y="120"/>
                </a:lnTo>
                <a:lnTo>
                  <a:pt x="2294" y="80"/>
                </a:lnTo>
                <a:lnTo>
                  <a:pt x="2262" y="40"/>
                </a:lnTo>
                <a:lnTo>
                  <a:pt x="2239" y="24"/>
                </a:lnTo>
                <a:lnTo>
                  <a:pt x="2207" y="8"/>
                </a:lnTo>
                <a:lnTo>
                  <a:pt x="2183" y="0"/>
                </a:lnTo>
                <a:lnTo>
                  <a:pt x="2151" y="0"/>
                </a:lnTo>
                <a:lnTo>
                  <a:pt x="2103" y="8"/>
                </a:lnTo>
                <a:lnTo>
                  <a:pt x="2079" y="16"/>
                </a:lnTo>
                <a:lnTo>
                  <a:pt x="2039" y="40"/>
                </a:lnTo>
                <a:lnTo>
                  <a:pt x="2007" y="72"/>
                </a:lnTo>
                <a:lnTo>
                  <a:pt x="1959" y="112"/>
                </a:lnTo>
                <a:lnTo>
                  <a:pt x="1927" y="151"/>
                </a:lnTo>
                <a:lnTo>
                  <a:pt x="1903" y="183"/>
                </a:lnTo>
                <a:lnTo>
                  <a:pt x="1863" y="231"/>
                </a:lnTo>
                <a:lnTo>
                  <a:pt x="1783" y="335"/>
                </a:lnTo>
                <a:lnTo>
                  <a:pt x="1695" y="431"/>
                </a:lnTo>
                <a:lnTo>
                  <a:pt x="1615" y="511"/>
                </a:lnTo>
                <a:lnTo>
                  <a:pt x="1527" y="599"/>
                </a:lnTo>
                <a:lnTo>
                  <a:pt x="1455" y="671"/>
                </a:lnTo>
                <a:lnTo>
                  <a:pt x="1359" y="743"/>
                </a:lnTo>
                <a:lnTo>
                  <a:pt x="1279" y="807"/>
                </a:lnTo>
                <a:lnTo>
                  <a:pt x="1239" y="831"/>
                </a:lnTo>
                <a:lnTo>
                  <a:pt x="1191" y="863"/>
                </a:lnTo>
                <a:lnTo>
                  <a:pt x="1119" y="911"/>
                </a:lnTo>
                <a:lnTo>
                  <a:pt x="1055" y="950"/>
                </a:lnTo>
                <a:lnTo>
                  <a:pt x="999" y="990"/>
                </a:lnTo>
                <a:lnTo>
                  <a:pt x="935" y="1030"/>
                </a:lnTo>
                <a:lnTo>
                  <a:pt x="895" y="1054"/>
                </a:lnTo>
                <a:lnTo>
                  <a:pt x="855" y="1078"/>
                </a:lnTo>
                <a:lnTo>
                  <a:pt x="815" y="1094"/>
                </a:lnTo>
                <a:lnTo>
                  <a:pt x="799" y="1102"/>
                </a:lnTo>
                <a:lnTo>
                  <a:pt x="743" y="1126"/>
                </a:lnTo>
                <a:lnTo>
                  <a:pt x="640" y="1158"/>
                </a:lnTo>
                <a:lnTo>
                  <a:pt x="592" y="1166"/>
                </a:lnTo>
                <a:lnTo>
                  <a:pt x="568" y="1174"/>
                </a:lnTo>
                <a:lnTo>
                  <a:pt x="520" y="1182"/>
                </a:lnTo>
                <a:lnTo>
                  <a:pt x="480" y="1190"/>
                </a:lnTo>
                <a:lnTo>
                  <a:pt x="456" y="1190"/>
                </a:lnTo>
                <a:lnTo>
                  <a:pt x="440" y="1190"/>
                </a:lnTo>
                <a:lnTo>
                  <a:pt x="424" y="1190"/>
                </a:lnTo>
                <a:lnTo>
                  <a:pt x="400" y="1190"/>
                </a:lnTo>
                <a:lnTo>
                  <a:pt x="376" y="1190"/>
                </a:lnTo>
                <a:lnTo>
                  <a:pt x="352" y="1190"/>
                </a:lnTo>
                <a:lnTo>
                  <a:pt x="320" y="1190"/>
                </a:lnTo>
                <a:lnTo>
                  <a:pt x="296" y="1190"/>
                </a:lnTo>
                <a:lnTo>
                  <a:pt x="264" y="1190"/>
                </a:lnTo>
                <a:lnTo>
                  <a:pt x="248" y="1190"/>
                </a:lnTo>
                <a:lnTo>
                  <a:pt x="216" y="1190"/>
                </a:lnTo>
                <a:lnTo>
                  <a:pt x="152" y="1190"/>
                </a:lnTo>
                <a:lnTo>
                  <a:pt x="88" y="1190"/>
                </a:lnTo>
                <a:lnTo>
                  <a:pt x="32" y="1190"/>
                </a:lnTo>
                <a:lnTo>
                  <a:pt x="0" y="1190"/>
                </a:lnTo>
              </a:path>
            </a:pathLst>
          </a:custGeom>
          <a:noFill/>
          <a:ln w="50800" cap="rnd">
            <a:solidFill>
              <a:srgbClr val="FF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30728" name="Rectangle 11"/>
          <p:cNvSpPr>
            <a:spLocks noChangeArrowheads="1"/>
          </p:cNvSpPr>
          <p:nvPr/>
        </p:nvSpPr>
        <p:spPr bwMode="auto">
          <a:xfrm>
            <a:off x="6691313" y="3333750"/>
            <a:ext cx="1421865"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TW" sz="2800" b="1" dirty="0">
                <a:latin typeface="+mn-lt"/>
                <a:ea typeface="新細明體" charset="-120"/>
              </a:rPr>
              <a:t>Median</a:t>
            </a:r>
          </a:p>
        </p:txBody>
      </p:sp>
      <p:sp>
        <p:nvSpPr>
          <p:cNvPr id="30729" name="Line 12"/>
          <p:cNvSpPr>
            <a:spLocks noChangeShapeType="1"/>
          </p:cNvSpPr>
          <p:nvPr/>
        </p:nvSpPr>
        <p:spPr bwMode="auto">
          <a:xfrm flipH="1">
            <a:off x="5410200" y="3622675"/>
            <a:ext cx="1143000" cy="0"/>
          </a:xfrm>
          <a:prstGeom prst="line">
            <a:avLst/>
          </a:prstGeom>
          <a:noFill/>
          <a:ln w="50800">
            <a:solidFill>
              <a:srgbClr val="00CC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0730" name="Line 11"/>
          <p:cNvSpPr>
            <a:spLocks noChangeShapeType="1"/>
          </p:cNvSpPr>
          <p:nvPr/>
        </p:nvSpPr>
        <p:spPr bwMode="auto">
          <a:xfrm rot="5400000">
            <a:off x="632619" y="3201194"/>
            <a:ext cx="2519362" cy="0"/>
          </a:xfrm>
          <a:prstGeom prst="line">
            <a:avLst/>
          </a:prstGeom>
          <a:noFill/>
          <a:ln w="50800">
            <a:solidFill>
              <a:srgbClr val="FFFF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 name="Rectangle 3"/>
          <p:cNvSpPr>
            <a:spLocks noChangeArrowheads="1"/>
          </p:cNvSpPr>
          <p:nvPr/>
        </p:nvSpPr>
        <p:spPr bwMode="auto">
          <a:xfrm>
            <a:off x="1358900" y="1260475"/>
            <a:ext cx="1231900" cy="582613"/>
          </a:xfrm>
          <a:prstGeom prst="rect">
            <a:avLst/>
          </a:prstGeom>
          <a:noFill/>
          <a:ln w="127000">
            <a:noFill/>
            <a:miter lim="800000"/>
            <a:headEnd/>
            <a:tailEnd/>
          </a:ln>
          <a:effectLst>
            <a:outerShdw dist="53882" dir="2700000" algn="ctr" rotWithShape="0">
              <a:schemeClr val="bg2"/>
            </a:outerShdw>
          </a:effectLst>
        </p:spPr>
        <p:txBody>
          <a:bodyPr wrap="none" lIns="90488" tIns="44450" rIns="90488" bIns="44450">
            <a:spAutoFit/>
          </a:bodyPr>
          <a:lstStyle/>
          <a:p>
            <a:pPr>
              <a:defRPr/>
            </a:pPr>
            <a:r>
              <a:rPr lang="en-US" altLang="zh-TW" sz="3200" b="1" dirty="0">
                <a:latin typeface="Arial" charset="0"/>
                <a:ea typeface="新細明體" charset="-120"/>
              </a:rPr>
              <a:t>Prob.</a:t>
            </a:r>
          </a:p>
        </p:txBody>
      </p:sp>
      <p:sp>
        <p:nvSpPr>
          <p:cNvPr id="15" name="矩形 14"/>
          <p:cNvSpPr/>
          <p:nvPr/>
        </p:nvSpPr>
        <p:spPr>
          <a:xfrm>
            <a:off x="609600" y="5119688"/>
            <a:ext cx="8153400" cy="1708160"/>
          </a:xfrm>
          <a:prstGeom prst="rect">
            <a:avLst/>
          </a:prstGeom>
        </p:spPr>
        <p:txBody>
          <a:bodyPr wrap="square">
            <a:spAutoFit/>
          </a:bodyPr>
          <a:lstStyle/>
          <a:p>
            <a:pPr marL="263525" indent="-263525" eaLnBrk="1" hangingPunct="1">
              <a:spcBef>
                <a:spcPts val="600"/>
              </a:spcBef>
              <a:defRPr/>
            </a:pPr>
            <a:r>
              <a:rPr lang="en-US" altLang="zh-TW" sz="2000" dirty="0">
                <a:latin typeface="+mn-lt"/>
                <a:ea typeface="新細明體" charset="-120"/>
              </a:rPr>
              <a:t>※</a:t>
            </a:r>
            <a:r>
              <a:rPr lang="zh-TW" altLang="en-US" sz="2000" dirty="0">
                <a:latin typeface="+mn-lt"/>
                <a:ea typeface="新細明體" charset="-120"/>
              </a:rPr>
              <a:t> </a:t>
            </a:r>
            <a:r>
              <a:rPr lang="en-US" altLang="zh-TW" sz="2000" dirty="0">
                <a:latin typeface="+mn-lt"/>
                <a:ea typeface="新細明體" charset="-120"/>
              </a:rPr>
              <a:t>As long as the mean of return is lower than the median (</a:t>
            </a:r>
            <a:r>
              <a:rPr lang="zh-TW" altLang="en-US" sz="2000" dirty="0">
                <a:latin typeface="+mn-lt"/>
                <a:ea typeface="新細明體" charset="-120"/>
              </a:rPr>
              <a:t>中位數</a:t>
            </a:r>
            <a:r>
              <a:rPr lang="en-US" altLang="zh-TW" sz="2000" dirty="0">
                <a:latin typeface="+mn-lt"/>
                <a:ea typeface="新細明體" charset="-120"/>
              </a:rPr>
              <a:t>) of return, we say the return is with a negative skewed distribution (</a:t>
            </a:r>
            <a:r>
              <a:rPr lang="zh-TW" altLang="en-US" sz="2000" dirty="0">
                <a:latin typeface="+mn-lt"/>
                <a:ea typeface="新細明體" charset="-120"/>
              </a:rPr>
              <a:t>負偏或是左偏態分配</a:t>
            </a:r>
            <a:r>
              <a:rPr lang="en-US" altLang="zh-TW" sz="2000" dirty="0">
                <a:latin typeface="+mn-lt"/>
                <a:ea typeface="新細明體" charset="-120"/>
              </a:rPr>
              <a:t>)</a:t>
            </a:r>
          </a:p>
          <a:p>
            <a:pPr marL="263525" indent="-263525" eaLnBrk="1" hangingPunct="1">
              <a:spcBef>
                <a:spcPts val="600"/>
              </a:spcBef>
              <a:defRPr/>
            </a:pPr>
            <a:r>
              <a:rPr lang="en-US" altLang="zh-TW" sz="2000" dirty="0">
                <a:latin typeface="+mn-lt"/>
                <a:ea typeface="新細明體" charset="-120"/>
              </a:rPr>
              <a:t>※ It is common to observe negatively skewed distributed returns in aggregate stock markets (due to deep decline in crises) </a:t>
            </a:r>
          </a:p>
        </p:txBody>
      </p:sp>
      <p:sp>
        <p:nvSpPr>
          <p:cNvPr id="30733" name="矩形 15"/>
          <p:cNvSpPr>
            <a:spLocks noChangeArrowheads="1"/>
          </p:cNvSpPr>
          <p:nvPr/>
        </p:nvSpPr>
        <p:spPr bwMode="auto">
          <a:xfrm>
            <a:off x="1600200" y="4572000"/>
            <a:ext cx="55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a:ea typeface="新細明體" charset="-120"/>
              </a:rPr>
              <a:t>–</a:t>
            </a:r>
            <a:r>
              <a:rPr lang="zh-TW" altLang="zh-TW">
                <a:ea typeface="新細明體" charset="-120"/>
              </a:rPr>
              <a:t>∞</a:t>
            </a:r>
            <a:endParaRPr lang="zh-TW" altLang="en-US">
              <a:ea typeface="新細明體" charset="-120"/>
            </a:endParaRPr>
          </a:p>
        </p:txBody>
      </p:sp>
      <p:sp>
        <p:nvSpPr>
          <p:cNvPr id="30734" name="矩形 16"/>
          <p:cNvSpPr>
            <a:spLocks noChangeArrowheads="1"/>
          </p:cNvSpPr>
          <p:nvPr/>
        </p:nvSpPr>
        <p:spPr bwMode="auto">
          <a:xfrm>
            <a:off x="6553200" y="4648200"/>
            <a:ext cx="577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a:ea typeface="新細明體" charset="-120"/>
              </a:rPr>
              <a:t>+</a:t>
            </a:r>
            <a:r>
              <a:rPr lang="zh-TW" altLang="zh-TW">
                <a:ea typeface="新細明體" charset="-120"/>
              </a:rPr>
              <a:t>∞</a:t>
            </a:r>
            <a:endParaRPr lang="zh-TW" altLang="en-US">
              <a:ea typeface="新細明體" charset="-12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2"/>
          <p:cNvSpPr>
            <a:spLocks noChangeShapeType="1"/>
          </p:cNvSpPr>
          <p:nvPr/>
        </p:nvSpPr>
        <p:spPr bwMode="auto">
          <a:xfrm>
            <a:off x="3795713" y="2590800"/>
            <a:ext cx="0" cy="1752600"/>
          </a:xfrm>
          <a:prstGeom prst="line">
            <a:avLst/>
          </a:prstGeom>
          <a:noFill/>
          <a:ln w="50800">
            <a:solidFill>
              <a:srgbClr val="00CC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1747" name="Line 7"/>
          <p:cNvSpPr>
            <a:spLocks noChangeShapeType="1"/>
          </p:cNvSpPr>
          <p:nvPr/>
        </p:nvSpPr>
        <p:spPr bwMode="auto">
          <a:xfrm>
            <a:off x="4329113" y="2971800"/>
            <a:ext cx="0" cy="1447800"/>
          </a:xfrm>
          <a:prstGeom prst="line">
            <a:avLst/>
          </a:prstGeom>
          <a:noFill/>
          <a:ln w="50800">
            <a:solidFill>
              <a:srgbClr val="FF99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1748" name="Rectangle 8"/>
          <p:cNvSpPr>
            <a:spLocks noGrp="1" noChangeArrowheads="1"/>
          </p:cNvSpPr>
          <p:nvPr>
            <p:ph type="title"/>
          </p:nvPr>
        </p:nvSpPr>
        <p:spPr>
          <a:xfrm>
            <a:off x="0" y="247650"/>
            <a:ext cx="9144000" cy="742950"/>
          </a:xfrm>
          <a:noFill/>
        </p:spPr>
        <p:txBody>
          <a:bodyPr lIns="90488" tIns="44450" rIns="90488" bIns="44450" anchor="b"/>
          <a:lstStyle/>
          <a:p>
            <a:pPr eaLnBrk="1" hangingPunct="1"/>
            <a:r>
              <a:rPr lang="en-US" altLang="zh-TW">
                <a:ea typeface="新細明體" charset="-120"/>
              </a:rPr>
              <a:t>Positive Skewed Distribution</a:t>
            </a:r>
          </a:p>
        </p:txBody>
      </p:sp>
      <p:sp>
        <p:nvSpPr>
          <p:cNvPr id="31749" name="Line 9"/>
          <p:cNvSpPr>
            <a:spLocks noChangeShapeType="1"/>
          </p:cNvSpPr>
          <p:nvPr/>
        </p:nvSpPr>
        <p:spPr bwMode="auto">
          <a:xfrm>
            <a:off x="2449513" y="4416425"/>
            <a:ext cx="4810125" cy="0"/>
          </a:xfrm>
          <a:prstGeom prst="line">
            <a:avLst/>
          </a:prstGeom>
          <a:noFill/>
          <a:ln w="50800">
            <a:solidFill>
              <a:srgbClr val="FFFF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1750" name="Freeform 10"/>
          <p:cNvSpPr>
            <a:spLocks/>
          </p:cNvSpPr>
          <p:nvPr/>
        </p:nvSpPr>
        <p:spPr bwMode="auto">
          <a:xfrm>
            <a:off x="2728913" y="2514600"/>
            <a:ext cx="4570412" cy="1890713"/>
          </a:xfrm>
          <a:custGeom>
            <a:avLst/>
            <a:gdLst>
              <a:gd name="T0" fmla="*/ 2147483647 w 2879"/>
              <a:gd name="T1" fmla="*/ 2147483647 h 1191"/>
              <a:gd name="T2" fmla="*/ 2147483647 w 2879"/>
              <a:gd name="T3" fmla="*/ 2147483647 h 1191"/>
              <a:gd name="T4" fmla="*/ 2147483647 w 2879"/>
              <a:gd name="T5" fmla="*/ 2147483647 h 1191"/>
              <a:gd name="T6" fmla="*/ 2147483647 w 2879"/>
              <a:gd name="T7" fmla="*/ 2147483647 h 1191"/>
              <a:gd name="T8" fmla="*/ 2147483647 w 2879"/>
              <a:gd name="T9" fmla="*/ 2147483647 h 1191"/>
              <a:gd name="T10" fmla="*/ 2147483647 w 2879"/>
              <a:gd name="T11" fmla="*/ 2147483647 h 1191"/>
              <a:gd name="T12" fmla="*/ 2147483647 w 2879"/>
              <a:gd name="T13" fmla="*/ 2147483647 h 1191"/>
              <a:gd name="T14" fmla="*/ 2147483647 w 2879"/>
              <a:gd name="T15" fmla="*/ 2147483647 h 1191"/>
              <a:gd name="T16" fmla="*/ 2147483647 w 2879"/>
              <a:gd name="T17" fmla="*/ 2147483647 h 1191"/>
              <a:gd name="T18" fmla="*/ 2147483647 w 2879"/>
              <a:gd name="T19" fmla="*/ 0 h 1191"/>
              <a:gd name="T20" fmla="*/ 2147483647 w 2879"/>
              <a:gd name="T21" fmla="*/ 2147483647 h 1191"/>
              <a:gd name="T22" fmla="*/ 2147483647 w 2879"/>
              <a:gd name="T23" fmla="*/ 2147483647 h 1191"/>
              <a:gd name="T24" fmla="*/ 2147483647 w 2879"/>
              <a:gd name="T25" fmla="*/ 2147483647 h 1191"/>
              <a:gd name="T26" fmla="*/ 2147483647 w 2879"/>
              <a:gd name="T27" fmla="*/ 2147483647 h 1191"/>
              <a:gd name="T28" fmla="*/ 2147483647 w 2879"/>
              <a:gd name="T29" fmla="*/ 2147483647 h 1191"/>
              <a:gd name="T30" fmla="*/ 2147483647 w 2879"/>
              <a:gd name="T31" fmla="*/ 2147483647 h 1191"/>
              <a:gd name="T32" fmla="*/ 2147483647 w 2879"/>
              <a:gd name="T33" fmla="*/ 2147483647 h 1191"/>
              <a:gd name="T34" fmla="*/ 2147483647 w 2879"/>
              <a:gd name="T35" fmla="*/ 2147483647 h 1191"/>
              <a:gd name="T36" fmla="*/ 2147483647 w 2879"/>
              <a:gd name="T37" fmla="*/ 2147483647 h 1191"/>
              <a:gd name="T38" fmla="*/ 2147483647 w 2879"/>
              <a:gd name="T39" fmla="*/ 2147483647 h 1191"/>
              <a:gd name="T40" fmla="*/ 2147483647 w 2879"/>
              <a:gd name="T41" fmla="*/ 2147483647 h 1191"/>
              <a:gd name="T42" fmla="*/ 2147483647 w 2879"/>
              <a:gd name="T43" fmla="*/ 2147483647 h 1191"/>
              <a:gd name="T44" fmla="*/ 2147483647 w 2879"/>
              <a:gd name="T45" fmla="*/ 2147483647 h 1191"/>
              <a:gd name="T46" fmla="*/ 2147483647 w 2879"/>
              <a:gd name="T47" fmla="*/ 2147483647 h 1191"/>
              <a:gd name="T48" fmla="*/ 2147483647 w 2879"/>
              <a:gd name="T49" fmla="*/ 2147483647 h 1191"/>
              <a:gd name="T50" fmla="*/ 2147483647 w 2879"/>
              <a:gd name="T51" fmla="*/ 2147483647 h 1191"/>
              <a:gd name="T52" fmla="*/ 2147483647 w 2879"/>
              <a:gd name="T53" fmla="*/ 2147483647 h 1191"/>
              <a:gd name="T54" fmla="*/ 2147483647 w 2879"/>
              <a:gd name="T55" fmla="*/ 2147483647 h 1191"/>
              <a:gd name="T56" fmla="*/ 2147483647 w 2879"/>
              <a:gd name="T57" fmla="*/ 2147483647 h 1191"/>
              <a:gd name="T58" fmla="*/ 2147483647 w 2879"/>
              <a:gd name="T59" fmla="*/ 2147483647 h 1191"/>
              <a:gd name="T60" fmla="*/ 2147483647 w 2879"/>
              <a:gd name="T61" fmla="*/ 2147483647 h 1191"/>
              <a:gd name="T62" fmla="*/ 2147483647 w 2879"/>
              <a:gd name="T63" fmla="*/ 2147483647 h 1191"/>
              <a:gd name="T64" fmla="*/ 2147483647 w 2879"/>
              <a:gd name="T65" fmla="*/ 2147483647 h 11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79"/>
              <a:gd name="T100" fmla="*/ 0 h 1191"/>
              <a:gd name="T101" fmla="*/ 2879 w 2879"/>
              <a:gd name="T102" fmla="*/ 1191 h 11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79" h="1191">
                <a:moveTo>
                  <a:pt x="0" y="1190"/>
                </a:moveTo>
                <a:lnTo>
                  <a:pt x="40" y="1150"/>
                </a:lnTo>
                <a:lnTo>
                  <a:pt x="112" y="1070"/>
                </a:lnTo>
                <a:lnTo>
                  <a:pt x="184" y="974"/>
                </a:lnTo>
                <a:lnTo>
                  <a:pt x="248" y="879"/>
                </a:lnTo>
                <a:lnTo>
                  <a:pt x="312" y="759"/>
                </a:lnTo>
                <a:lnTo>
                  <a:pt x="368" y="639"/>
                </a:lnTo>
                <a:lnTo>
                  <a:pt x="416" y="519"/>
                </a:lnTo>
                <a:lnTo>
                  <a:pt x="464" y="383"/>
                </a:lnTo>
                <a:lnTo>
                  <a:pt x="480" y="319"/>
                </a:lnTo>
                <a:lnTo>
                  <a:pt x="488" y="287"/>
                </a:lnTo>
                <a:lnTo>
                  <a:pt x="512" y="223"/>
                </a:lnTo>
                <a:lnTo>
                  <a:pt x="536" y="167"/>
                </a:lnTo>
                <a:lnTo>
                  <a:pt x="560" y="120"/>
                </a:lnTo>
                <a:lnTo>
                  <a:pt x="584" y="80"/>
                </a:lnTo>
                <a:lnTo>
                  <a:pt x="615" y="40"/>
                </a:lnTo>
                <a:lnTo>
                  <a:pt x="639" y="24"/>
                </a:lnTo>
                <a:lnTo>
                  <a:pt x="671" y="8"/>
                </a:lnTo>
                <a:lnTo>
                  <a:pt x="695" y="0"/>
                </a:lnTo>
                <a:lnTo>
                  <a:pt x="727" y="0"/>
                </a:lnTo>
                <a:lnTo>
                  <a:pt x="775" y="8"/>
                </a:lnTo>
                <a:lnTo>
                  <a:pt x="799" y="16"/>
                </a:lnTo>
                <a:lnTo>
                  <a:pt x="839" y="40"/>
                </a:lnTo>
                <a:lnTo>
                  <a:pt x="871" y="72"/>
                </a:lnTo>
                <a:lnTo>
                  <a:pt x="919" y="112"/>
                </a:lnTo>
                <a:lnTo>
                  <a:pt x="951" y="151"/>
                </a:lnTo>
                <a:lnTo>
                  <a:pt x="975" y="183"/>
                </a:lnTo>
                <a:lnTo>
                  <a:pt x="1015" y="231"/>
                </a:lnTo>
                <a:lnTo>
                  <a:pt x="1095" y="335"/>
                </a:lnTo>
                <a:lnTo>
                  <a:pt x="1183" y="431"/>
                </a:lnTo>
                <a:lnTo>
                  <a:pt x="1263" y="511"/>
                </a:lnTo>
                <a:lnTo>
                  <a:pt x="1351" y="599"/>
                </a:lnTo>
                <a:lnTo>
                  <a:pt x="1423" y="671"/>
                </a:lnTo>
                <a:lnTo>
                  <a:pt x="1519" y="743"/>
                </a:lnTo>
                <a:lnTo>
                  <a:pt x="1599" y="807"/>
                </a:lnTo>
                <a:lnTo>
                  <a:pt x="1639" y="831"/>
                </a:lnTo>
                <a:lnTo>
                  <a:pt x="1687" y="863"/>
                </a:lnTo>
                <a:lnTo>
                  <a:pt x="1759" y="911"/>
                </a:lnTo>
                <a:lnTo>
                  <a:pt x="1823" y="950"/>
                </a:lnTo>
                <a:lnTo>
                  <a:pt x="1879" y="990"/>
                </a:lnTo>
                <a:lnTo>
                  <a:pt x="1943" y="1030"/>
                </a:lnTo>
                <a:lnTo>
                  <a:pt x="1983" y="1054"/>
                </a:lnTo>
                <a:lnTo>
                  <a:pt x="2023" y="1078"/>
                </a:lnTo>
                <a:lnTo>
                  <a:pt x="2063" y="1094"/>
                </a:lnTo>
                <a:lnTo>
                  <a:pt x="2079" y="1102"/>
                </a:lnTo>
                <a:lnTo>
                  <a:pt x="2135" y="1126"/>
                </a:lnTo>
                <a:lnTo>
                  <a:pt x="2238" y="1158"/>
                </a:lnTo>
                <a:lnTo>
                  <a:pt x="2286" y="1166"/>
                </a:lnTo>
                <a:lnTo>
                  <a:pt x="2310" y="1174"/>
                </a:lnTo>
                <a:lnTo>
                  <a:pt x="2358" y="1182"/>
                </a:lnTo>
                <a:lnTo>
                  <a:pt x="2398" y="1190"/>
                </a:lnTo>
                <a:lnTo>
                  <a:pt x="2422" y="1190"/>
                </a:lnTo>
                <a:lnTo>
                  <a:pt x="2438" y="1190"/>
                </a:lnTo>
                <a:lnTo>
                  <a:pt x="2454" y="1190"/>
                </a:lnTo>
                <a:lnTo>
                  <a:pt x="2478" y="1190"/>
                </a:lnTo>
                <a:lnTo>
                  <a:pt x="2502" y="1190"/>
                </a:lnTo>
                <a:lnTo>
                  <a:pt x="2526" y="1190"/>
                </a:lnTo>
                <a:lnTo>
                  <a:pt x="2558" y="1190"/>
                </a:lnTo>
                <a:lnTo>
                  <a:pt x="2582" y="1190"/>
                </a:lnTo>
                <a:lnTo>
                  <a:pt x="2614" y="1190"/>
                </a:lnTo>
                <a:lnTo>
                  <a:pt x="2630" y="1190"/>
                </a:lnTo>
                <a:lnTo>
                  <a:pt x="2662" y="1190"/>
                </a:lnTo>
                <a:lnTo>
                  <a:pt x="2726" y="1190"/>
                </a:lnTo>
                <a:lnTo>
                  <a:pt x="2790" y="1190"/>
                </a:lnTo>
                <a:lnTo>
                  <a:pt x="2854" y="1190"/>
                </a:lnTo>
                <a:lnTo>
                  <a:pt x="2878" y="1190"/>
                </a:lnTo>
              </a:path>
            </a:pathLst>
          </a:custGeom>
          <a:noFill/>
          <a:ln w="50800" cap="rnd">
            <a:solidFill>
              <a:srgbClr val="FF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31751" name="Line 11"/>
          <p:cNvSpPr>
            <a:spLocks noChangeShapeType="1"/>
          </p:cNvSpPr>
          <p:nvPr/>
        </p:nvSpPr>
        <p:spPr bwMode="auto">
          <a:xfrm flipH="1">
            <a:off x="1857375" y="3505200"/>
            <a:ext cx="1800225" cy="0"/>
          </a:xfrm>
          <a:prstGeom prst="line">
            <a:avLst/>
          </a:prstGeom>
          <a:noFill/>
          <a:ln w="50800">
            <a:solidFill>
              <a:srgbClr val="00CCFF"/>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31752" name="Rectangle 12"/>
          <p:cNvSpPr>
            <a:spLocks noChangeArrowheads="1"/>
          </p:cNvSpPr>
          <p:nvPr/>
        </p:nvSpPr>
        <p:spPr bwMode="auto">
          <a:xfrm>
            <a:off x="533400" y="3206750"/>
            <a:ext cx="1421865"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TW" sz="2800" b="1" dirty="0">
                <a:latin typeface="+mn-lt"/>
                <a:ea typeface="新細明體" charset="-120"/>
              </a:rPr>
              <a:t>Median</a:t>
            </a:r>
          </a:p>
        </p:txBody>
      </p:sp>
      <p:sp>
        <p:nvSpPr>
          <p:cNvPr id="31753" name="Line 11"/>
          <p:cNvSpPr>
            <a:spLocks noChangeShapeType="1"/>
          </p:cNvSpPr>
          <p:nvPr/>
        </p:nvSpPr>
        <p:spPr bwMode="auto">
          <a:xfrm rot="5400000">
            <a:off x="1166019" y="3159919"/>
            <a:ext cx="2519362" cy="0"/>
          </a:xfrm>
          <a:prstGeom prst="line">
            <a:avLst/>
          </a:prstGeom>
          <a:noFill/>
          <a:ln w="50800">
            <a:solidFill>
              <a:srgbClr val="FFFF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 name="Rectangle 3"/>
          <p:cNvSpPr>
            <a:spLocks noChangeArrowheads="1"/>
          </p:cNvSpPr>
          <p:nvPr/>
        </p:nvSpPr>
        <p:spPr bwMode="auto">
          <a:xfrm>
            <a:off x="1892300" y="1219200"/>
            <a:ext cx="1231900" cy="582613"/>
          </a:xfrm>
          <a:prstGeom prst="rect">
            <a:avLst/>
          </a:prstGeom>
          <a:noFill/>
          <a:ln w="127000">
            <a:noFill/>
            <a:miter lim="800000"/>
            <a:headEnd/>
            <a:tailEnd/>
          </a:ln>
          <a:effectLst>
            <a:outerShdw dist="53882" dir="2700000" algn="ctr" rotWithShape="0">
              <a:schemeClr val="bg2"/>
            </a:outerShdw>
          </a:effectLst>
        </p:spPr>
        <p:txBody>
          <a:bodyPr wrap="none" lIns="90488" tIns="44450" rIns="90488" bIns="44450">
            <a:spAutoFit/>
          </a:bodyPr>
          <a:lstStyle/>
          <a:p>
            <a:pPr>
              <a:defRPr/>
            </a:pPr>
            <a:r>
              <a:rPr lang="en-US" altLang="zh-TW" sz="3200" b="1" dirty="0">
                <a:latin typeface="Arial" charset="0"/>
                <a:ea typeface="新細明體" charset="-120"/>
              </a:rPr>
              <a:t>Prob.</a:t>
            </a:r>
          </a:p>
        </p:txBody>
      </p:sp>
      <p:sp>
        <p:nvSpPr>
          <p:cNvPr id="31755" name="矩形 14"/>
          <p:cNvSpPr>
            <a:spLocks noChangeArrowheads="1"/>
          </p:cNvSpPr>
          <p:nvPr/>
        </p:nvSpPr>
        <p:spPr bwMode="auto">
          <a:xfrm>
            <a:off x="2057400" y="4530725"/>
            <a:ext cx="55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a:ea typeface="新細明體" charset="-120"/>
              </a:rPr>
              <a:t>–</a:t>
            </a:r>
            <a:r>
              <a:rPr lang="zh-TW" altLang="zh-TW">
                <a:ea typeface="新細明體" charset="-120"/>
              </a:rPr>
              <a:t>∞</a:t>
            </a:r>
            <a:endParaRPr lang="zh-TW" altLang="en-US">
              <a:ea typeface="新細明體" charset="-120"/>
            </a:endParaRPr>
          </a:p>
        </p:txBody>
      </p:sp>
      <p:sp>
        <p:nvSpPr>
          <p:cNvPr id="31756" name="矩形 15"/>
          <p:cNvSpPr>
            <a:spLocks noChangeArrowheads="1"/>
          </p:cNvSpPr>
          <p:nvPr/>
        </p:nvSpPr>
        <p:spPr bwMode="auto">
          <a:xfrm>
            <a:off x="7086600" y="4530725"/>
            <a:ext cx="577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a:ea typeface="新細明體" charset="-120"/>
              </a:rPr>
              <a:t>+</a:t>
            </a:r>
            <a:r>
              <a:rPr lang="zh-TW" altLang="zh-TW">
                <a:ea typeface="新細明體" charset="-120"/>
              </a:rPr>
              <a:t>∞</a:t>
            </a:r>
            <a:endParaRPr lang="zh-TW" altLang="en-US">
              <a:ea typeface="新細明體" charset="-120"/>
            </a:endParaRPr>
          </a:p>
        </p:txBody>
      </p:sp>
      <p:sp>
        <p:nvSpPr>
          <p:cNvPr id="17" name="矩形 16"/>
          <p:cNvSpPr/>
          <p:nvPr/>
        </p:nvSpPr>
        <p:spPr>
          <a:xfrm>
            <a:off x="571500" y="5031124"/>
            <a:ext cx="8001000" cy="1708160"/>
          </a:xfrm>
          <a:prstGeom prst="rect">
            <a:avLst/>
          </a:prstGeom>
        </p:spPr>
        <p:txBody>
          <a:bodyPr>
            <a:spAutoFit/>
          </a:bodyPr>
          <a:lstStyle/>
          <a:p>
            <a:pPr marL="263525" indent="-263525" eaLnBrk="1" hangingPunct="1">
              <a:defRPr/>
            </a:pPr>
            <a:r>
              <a:rPr lang="en-US" altLang="zh-TW" sz="2000" dirty="0">
                <a:latin typeface="+mn-lt"/>
              </a:rPr>
              <a:t>※</a:t>
            </a:r>
            <a:r>
              <a:rPr lang="zh-TW" altLang="en-US" sz="2000" dirty="0">
                <a:latin typeface="+mn-lt"/>
              </a:rPr>
              <a:t> </a:t>
            </a:r>
            <a:r>
              <a:rPr lang="en-US" altLang="zh-TW" sz="2000" dirty="0">
                <a:latin typeface="+mn-lt"/>
              </a:rPr>
              <a:t>As long as the mean of return is higher than median</a:t>
            </a:r>
            <a:r>
              <a:rPr lang="zh-TW" altLang="en-US" sz="2000" dirty="0">
                <a:latin typeface="+mn-lt"/>
              </a:rPr>
              <a:t> </a:t>
            </a:r>
            <a:r>
              <a:rPr lang="en-US" altLang="zh-TW" sz="2000" dirty="0">
                <a:latin typeface="+mn-lt"/>
              </a:rPr>
              <a:t>(</a:t>
            </a:r>
            <a:r>
              <a:rPr lang="zh-TW" altLang="en-US" sz="2000" dirty="0">
                <a:latin typeface="新細明體" panose="02020500000000000000" pitchFamily="18" charset="-120"/>
                <a:ea typeface="新細明體" panose="02020500000000000000" pitchFamily="18" charset="-120"/>
              </a:rPr>
              <a:t>中位數</a:t>
            </a:r>
            <a:r>
              <a:rPr lang="en-US" altLang="zh-TW" sz="2000" dirty="0">
                <a:latin typeface="+mn-lt"/>
              </a:rPr>
              <a:t>) of return, we say the return is with a positive skewed distribution</a:t>
            </a:r>
            <a:r>
              <a:rPr lang="zh-TW" altLang="en-US" sz="2000" dirty="0">
                <a:latin typeface="+mn-lt"/>
              </a:rPr>
              <a:t> </a:t>
            </a:r>
            <a:r>
              <a:rPr lang="en-US" altLang="zh-TW" sz="2000" dirty="0">
                <a:latin typeface="+mn-lt"/>
              </a:rPr>
              <a:t>(</a:t>
            </a:r>
            <a:r>
              <a:rPr lang="zh-TW" altLang="en-US" sz="2000" dirty="0">
                <a:latin typeface="新細明體" panose="02020500000000000000" pitchFamily="18" charset="-120"/>
                <a:ea typeface="新細明體" panose="02020500000000000000" pitchFamily="18" charset="-120"/>
              </a:rPr>
              <a:t>正偏或是右偏態分配</a:t>
            </a:r>
            <a:r>
              <a:rPr lang="en-US" altLang="zh-TW" sz="2000" dirty="0">
                <a:latin typeface="+mn-lt"/>
              </a:rPr>
              <a:t>)</a:t>
            </a:r>
          </a:p>
          <a:p>
            <a:pPr marL="263525" indent="-263525" eaLnBrk="1" hangingPunct="1">
              <a:spcBef>
                <a:spcPts val="600"/>
              </a:spcBef>
              <a:defRPr/>
            </a:pPr>
            <a:r>
              <a:rPr lang="en-US" altLang="zh-TW" sz="2000" dirty="0">
                <a:latin typeface="+mn-lt"/>
              </a:rPr>
              <a:t>※ A stock with a high degree of positive skewness is sometimes known as a lottery-like stock</a:t>
            </a:r>
          </a:p>
        </p:txBody>
      </p:sp>
      <p:sp>
        <p:nvSpPr>
          <p:cNvPr id="16" name="Rectangle 3"/>
          <p:cNvSpPr>
            <a:spLocks noChangeArrowheads="1"/>
          </p:cNvSpPr>
          <p:nvPr/>
        </p:nvSpPr>
        <p:spPr bwMode="auto">
          <a:xfrm>
            <a:off x="4038600" y="4529138"/>
            <a:ext cx="695325" cy="458787"/>
          </a:xfrm>
          <a:prstGeom prst="rect">
            <a:avLst/>
          </a:prstGeom>
          <a:noFill/>
          <a:ln w="127000">
            <a:noFill/>
            <a:miter lim="800000"/>
            <a:headEnd/>
            <a:tailEnd/>
          </a:ln>
          <a:effectLst>
            <a:outerShdw dist="53882" dir="2700000" algn="ctr" rotWithShape="0">
              <a:schemeClr val="bg2"/>
            </a:outerShdw>
          </a:effectLst>
        </p:spPr>
        <p:txBody>
          <a:bodyPr wrap="none" lIns="90488" tIns="44450" rIns="90488" bIns="44450">
            <a:spAutoFit/>
          </a:bodyPr>
          <a:lstStyle/>
          <a:p>
            <a:pPr>
              <a:defRPr/>
            </a:pPr>
            <a:r>
              <a:rPr lang="en-US" altLang="zh-TW" i="1" dirty="0">
                <a:latin typeface="Arial" charset="0"/>
                <a:ea typeface="新細明體" charset="-120"/>
              </a:rPr>
              <a:t>E</a:t>
            </a:r>
            <a:r>
              <a:rPr lang="en-US" altLang="zh-TW" dirty="0">
                <a:latin typeface="Arial" charset="0"/>
                <a:ea typeface="新細明體" charset="-120"/>
              </a:rPr>
              <a:t>(</a:t>
            </a:r>
            <a:r>
              <a:rPr lang="en-US" altLang="zh-TW" i="1" dirty="0">
                <a:latin typeface="Arial" charset="0"/>
                <a:ea typeface="新細明體" charset="-120"/>
              </a:rPr>
              <a:t>r</a:t>
            </a:r>
            <a:r>
              <a:rPr lang="en-US" altLang="zh-TW" dirty="0">
                <a:latin typeface="Arial" charset="0"/>
                <a:ea typeface="新細明體" charset="-120"/>
              </a:rPr>
              <a:t>)</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Grp="1" noChangeArrowheads="1"/>
          </p:cNvSpPr>
          <p:nvPr>
            <p:ph type="title"/>
          </p:nvPr>
        </p:nvSpPr>
        <p:spPr>
          <a:xfrm>
            <a:off x="0" y="247650"/>
            <a:ext cx="9144000" cy="590550"/>
          </a:xfrm>
          <a:noFill/>
        </p:spPr>
        <p:txBody>
          <a:bodyPr lIns="90488" tIns="44450" rIns="90488" bIns="44450" anchor="b"/>
          <a:lstStyle/>
          <a:p>
            <a:pPr eaLnBrk="1" hangingPunct="1"/>
            <a:r>
              <a:rPr lang="en-US" altLang="zh-TW">
                <a:ea typeface="新細明體" charset="-120"/>
              </a:rPr>
              <a:t>Kurtosis and Fat tails</a:t>
            </a:r>
          </a:p>
        </p:txBody>
      </p:sp>
      <p:sp>
        <p:nvSpPr>
          <p:cNvPr id="17" name="矩形 16"/>
          <p:cNvSpPr/>
          <p:nvPr/>
        </p:nvSpPr>
        <p:spPr>
          <a:xfrm>
            <a:off x="762000" y="5715000"/>
            <a:ext cx="8001000" cy="784830"/>
          </a:xfrm>
          <a:prstGeom prst="rect">
            <a:avLst/>
          </a:prstGeom>
        </p:spPr>
        <p:txBody>
          <a:bodyPr>
            <a:spAutoFit/>
          </a:bodyPr>
          <a:lstStyle/>
          <a:p>
            <a:pPr marL="357188" indent="-357188" eaLnBrk="1" hangingPunct="1">
              <a:spcBef>
                <a:spcPts val="600"/>
              </a:spcBef>
              <a:defRPr/>
            </a:pPr>
            <a:r>
              <a:rPr lang="en-US" altLang="zh-TW" sz="2000" dirty="0">
                <a:latin typeface="+mn-lt"/>
                <a:ea typeface="新細明體" charset="-120"/>
              </a:rPr>
              <a:t>※</a:t>
            </a:r>
            <a:r>
              <a:rPr lang="zh-TW" altLang="en-US" sz="2000" dirty="0">
                <a:latin typeface="+mn-lt"/>
                <a:ea typeface="新細明體" charset="-120"/>
              </a:rPr>
              <a:t> </a:t>
            </a:r>
            <a:r>
              <a:rPr lang="en-US" altLang="zh-TW" sz="2000" dirty="0">
                <a:latin typeface="+mn-lt"/>
                <a:ea typeface="新細明體" charset="-120"/>
              </a:rPr>
              <a:t>A higher value of kurtosis implies fatter tails of the distribution</a:t>
            </a:r>
          </a:p>
          <a:p>
            <a:pPr marL="357188" indent="-357188" eaLnBrk="1" hangingPunct="1">
              <a:spcBef>
                <a:spcPts val="600"/>
              </a:spcBef>
              <a:defRPr/>
            </a:pPr>
            <a:r>
              <a:rPr lang="en-US" altLang="zh-TW" sz="2000" dirty="0">
                <a:latin typeface="+mn-lt"/>
                <a:ea typeface="新細明體" charset="-120"/>
              </a:rPr>
              <a:t>※ It is common to find fat tails for the returns of financial instruments</a:t>
            </a:r>
          </a:p>
        </p:txBody>
      </p:sp>
      <p:pic>
        <p:nvPicPr>
          <p:cNvPr id="32772" name="Picture 13" descr="bod30611_0505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914400"/>
            <a:ext cx="6618288"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文字方塊 17"/>
          <p:cNvSpPr txBox="1">
            <a:spLocks noChangeArrowheads="1"/>
          </p:cNvSpPr>
          <p:nvPr/>
        </p:nvSpPr>
        <p:spPr bwMode="auto">
          <a:xfrm>
            <a:off x="4495800" y="3886200"/>
            <a:ext cx="762000"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TW" sz="1200" dirty="0">
                <a:solidFill>
                  <a:srgbClr val="080808"/>
                </a:solidFill>
                <a:ea typeface="新細明體" charset="-120"/>
              </a:rPr>
              <a:t>Kurtosis=3.35</a:t>
            </a:r>
            <a:endParaRPr lang="zh-TW" altLang="en-US" sz="1200" dirty="0">
              <a:solidFill>
                <a:srgbClr val="080808"/>
              </a:solidFill>
              <a:ea typeface="新細明體" charset="-120"/>
            </a:endParaRPr>
          </a:p>
        </p:txBody>
      </p:sp>
      <p:sp>
        <p:nvSpPr>
          <p:cNvPr id="32774" name="文字方塊 18"/>
          <p:cNvSpPr txBox="1">
            <a:spLocks noChangeArrowheads="1"/>
          </p:cNvSpPr>
          <p:nvPr/>
        </p:nvSpPr>
        <p:spPr bwMode="auto">
          <a:xfrm>
            <a:off x="2590800" y="2743200"/>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TW" sz="1200">
                <a:solidFill>
                  <a:srgbClr val="080808"/>
                </a:solidFill>
                <a:ea typeface="新細明體" charset="-120"/>
              </a:rPr>
              <a:t>Kurtosis=3</a:t>
            </a:r>
            <a:endParaRPr lang="zh-TW" altLang="en-US" sz="1200">
              <a:solidFill>
                <a:srgbClr val="080808"/>
              </a:solidFill>
              <a:ea typeface="新細明體" charset="-120"/>
            </a:endParaRPr>
          </a:p>
        </p:txBody>
      </p:sp>
      <p:cxnSp>
        <p:nvCxnSpPr>
          <p:cNvPr id="32775" name="直線單箭頭接點 20"/>
          <p:cNvCxnSpPr>
            <a:cxnSpLocks noChangeShapeType="1"/>
          </p:cNvCxnSpPr>
          <p:nvPr/>
        </p:nvCxnSpPr>
        <p:spPr bwMode="auto">
          <a:xfrm>
            <a:off x="2971800" y="3048000"/>
            <a:ext cx="609600" cy="304800"/>
          </a:xfrm>
          <a:prstGeom prst="straightConnector1">
            <a:avLst/>
          </a:prstGeom>
          <a:noFill/>
          <a:ln w="9525" algn="ctr">
            <a:solidFill>
              <a:srgbClr val="080808"/>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762000" y="3681412"/>
            <a:ext cx="77724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lIns="90488" tIns="44450" rIns="90488" bIns="44450">
            <a:spAutoFit/>
          </a:bodyPr>
          <a:lstStyle/>
          <a:p>
            <a:pPr marL="363538" indent="-363538">
              <a:spcBef>
                <a:spcPts val="600"/>
              </a:spcBef>
            </a:pPr>
            <a:r>
              <a:rPr lang="en-US" altLang="zh-TW" sz="2600" b="1" u="sng" dirty="0">
                <a:latin typeface="Arial" charset="0"/>
                <a:ea typeface="新細明體" charset="-120"/>
              </a:rPr>
              <a:t>Definition of the mean</a:t>
            </a:r>
            <a:r>
              <a:rPr lang="en-US" altLang="zh-TW" sz="2600" b="1" dirty="0">
                <a:latin typeface="Arial" charset="0"/>
                <a:ea typeface="新細明體" charset="-120"/>
              </a:rPr>
              <a:t> </a:t>
            </a:r>
          </a:p>
          <a:p>
            <a:pPr marL="363538" indent="-363538">
              <a:spcBef>
                <a:spcPts val="600"/>
              </a:spcBef>
            </a:pPr>
            <a:r>
              <a:rPr lang="en-US" altLang="zh-TW" sz="2600" dirty="0">
                <a:latin typeface="Arial" charset="0"/>
                <a:ea typeface="新細明體" charset="-120"/>
              </a:rPr>
              <a:t>	The expected value of the future return</a:t>
            </a:r>
          </a:p>
        </p:txBody>
      </p:sp>
      <p:sp>
        <p:nvSpPr>
          <p:cNvPr id="99331" name="Rectangle 3"/>
          <p:cNvSpPr>
            <a:spLocks noChangeArrowheads="1"/>
          </p:cNvSpPr>
          <p:nvPr/>
        </p:nvSpPr>
        <p:spPr bwMode="auto">
          <a:xfrm>
            <a:off x="1447800" y="5891212"/>
            <a:ext cx="7162800" cy="890588"/>
          </a:xfrm>
          <a:prstGeom prst="rect">
            <a:avLst/>
          </a:prstGeom>
          <a:noFill/>
          <a:ln w="127000">
            <a:noFill/>
            <a:miter lim="800000"/>
            <a:headEnd/>
            <a:tailEnd/>
          </a:ln>
          <a:effectLst>
            <a:outerShdw dist="17961" dir="2700000" algn="ctr" rotWithShape="0">
              <a:schemeClr val="bg2"/>
            </a:outerShdw>
          </a:effectLst>
        </p:spPr>
        <p:txBody>
          <a:bodyPr lIns="90488" tIns="44450" rIns="90488" bIns="44450">
            <a:spAutoFit/>
          </a:bodyPr>
          <a:lstStyle/>
          <a:p>
            <a:pPr>
              <a:defRPr/>
            </a:pPr>
            <a:r>
              <a:rPr lang="en-US" altLang="zh-TW" sz="2600" i="1" dirty="0">
                <a:latin typeface="Arial" charset="0"/>
                <a:ea typeface="新細明體" charset="-120"/>
              </a:rPr>
              <a:t>p</a:t>
            </a:r>
            <a:r>
              <a:rPr lang="en-US" altLang="zh-TW" sz="2600" dirty="0">
                <a:latin typeface="Arial" charset="0"/>
                <a:ea typeface="新細明體" charset="-120"/>
              </a:rPr>
              <a:t>(</a:t>
            </a:r>
            <a:r>
              <a:rPr lang="en-US" altLang="zh-TW" sz="2600" i="1" dirty="0">
                <a:latin typeface="Arial" charset="0"/>
                <a:ea typeface="新細明體" charset="-120"/>
              </a:rPr>
              <a:t>k</a:t>
            </a:r>
            <a:r>
              <a:rPr lang="en-US" altLang="zh-TW" sz="2600" dirty="0">
                <a:latin typeface="Arial" charset="0"/>
                <a:ea typeface="新細明體" charset="-120"/>
              </a:rPr>
              <a:t>) = probability for a scenario </a:t>
            </a:r>
            <a:r>
              <a:rPr lang="en-US" altLang="zh-TW" sz="2600" i="1" dirty="0">
                <a:latin typeface="Arial" charset="0"/>
                <a:ea typeface="新細明體" charset="-120"/>
              </a:rPr>
              <a:t>k</a:t>
            </a:r>
          </a:p>
          <a:p>
            <a:pPr>
              <a:defRPr/>
            </a:pPr>
            <a:r>
              <a:rPr lang="en-US" altLang="zh-TW" sz="2600" i="1" dirty="0">
                <a:latin typeface="Arial" charset="0"/>
                <a:ea typeface="新細明體" charset="-120"/>
              </a:rPr>
              <a:t>r</a:t>
            </a:r>
            <a:r>
              <a:rPr lang="en-US" altLang="zh-TW" sz="2600" dirty="0">
                <a:latin typeface="Arial" charset="0"/>
                <a:ea typeface="新細明體" charset="-120"/>
              </a:rPr>
              <a:t>(</a:t>
            </a:r>
            <a:r>
              <a:rPr lang="en-US" altLang="zh-TW" sz="2600" i="1" dirty="0">
                <a:latin typeface="Arial" charset="0"/>
                <a:ea typeface="新細明體" charset="-120"/>
              </a:rPr>
              <a:t>k</a:t>
            </a:r>
            <a:r>
              <a:rPr lang="en-US" altLang="zh-TW" sz="2600" dirty="0">
                <a:latin typeface="Arial" charset="0"/>
                <a:ea typeface="新細明體" charset="-120"/>
              </a:rPr>
              <a:t>) = ROR if the scenario </a:t>
            </a:r>
            <a:r>
              <a:rPr lang="en-US" altLang="zh-TW" sz="2600" i="1" dirty="0">
                <a:latin typeface="Arial" charset="0"/>
                <a:ea typeface="新細明體" charset="-120"/>
              </a:rPr>
              <a:t>k</a:t>
            </a:r>
            <a:r>
              <a:rPr lang="en-US" altLang="zh-TW" sz="2600" dirty="0">
                <a:latin typeface="Arial" charset="0"/>
                <a:ea typeface="新細明體" charset="-120"/>
              </a:rPr>
              <a:t> occurs</a:t>
            </a:r>
          </a:p>
        </p:txBody>
      </p:sp>
      <p:sp>
        <p:nvSpPr>
          <p:cNvPr id="6149" name="Rectangle 4"/>
          <p:cNvSpPr>
            <a:spLocks noGrp="1" noChangeArrowheads="1"/>
          </p:cNvSpPr>
          <p:nvPr>
            <p:ph type="title"/>
          </p:nvPr>
        </p:nvSpPr>
        <p:spPr>
          <a:xfrm>
            <a:off x="0" y="304800"/>
            <a:ext cx="9144000" cy="685800"/>
          </a:xfrm>
          <a:noFill/>
        </p:spPr>
        <p:txBody>
          <a:bodyPr lIns="90488" tIns="44450" rIns="90488" bIns="44450" anchor="b"/>
          <a:lstStyle/>
          <a:p>
            <a:pPr eaLnBrk="1" hangingPunct="1"/>
            <a:r>
              <a:rPr lang="en-US" altLang="zh-TW">
                <a:ea typeface="新細明體" charset="-120"/>
              </a:rPr>
              <a:t>Measuring Mean (Expected Return)</a:t>
            </a:r>
          </a:p>
        </p:txBody>
      </p:sp>
      <p:graphicFrame>
        <p:nvGraphicFramePr>
          <p:cNvPr id="6146" name="Object 30"/>
          <p:cNvGraphicFramePr>
            <a:graphicFrameLocks noGrp="1" noChangeAspect="1"/>
          </p:cNvGraphicFramePr>
          <p:nvPr>
            <p:ph idx="1"/>
            <p:extLst>
              <p:ext uri="{D42A27DB-BD31-4B8C-83A1-F6EECF244321}">
                <p14:modId xmlns:p14="http://schemas.microsoft.com/office/powerpoint/2010/main" val="1107016283"/>
              </p:ext>
            </p:extLst>
          </p:nvPr>
        </p:nvGraphicFramePr>
        <p:xfrm>
          <a:off x="2932113" y="4694238"/>
          <a:ext cx="2882900" cy="1020762"/>
        </p:xfrm>
        <a:graphic>
          <a:graphicData uri="http://schemas.openxmlformats.org/presentationml/2006/ole">
            <mc:AlternateContent xmlns:mc="http://schemas.openxmlformats.org/markup-compatibility/2006">
              <mc:Choice xmlns:v="urn:schemas-microsoft-com:vml" Requires="v">
                <p:oleObj spid="_x0000_s6616" name="Equation" r:id="rId3" imgW="1218960" imgH="431640" progId="Equation.DSMT4">
                  <p:embed/>
                </p:oleObj>
              </mc:Choice>
              <mc:Fallback>
                <p:oleObj name="Equation" r:id="rId3" imgW="1218960" imgH="431640" progId="Equation.DSMT4">
                  <p:embed/>
                  <p:pic>
                    <p:nvPicPr>
                      <p:cNvPr id="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2113" y="4694238"/>
                        <a:ext cx="2882900" cy="1020762"/>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Rectangle 3"/>
          <p:cNvSpPr txBox="1">
            <a:spLocks noChangeArrowheads="1"/>
          </p:cNvSpPr>
          <p:nvPr/>
        </p:nvSpPr>
        <p:spPr bwMode="auto">
          <a:xfrm>
            <a:off x="381000" y="1143000"/>
            <a:ext cx="8458200" cy="1752600"/>
          </a:xfrm>
          <a:prstGeom prst="rect">
            <a:avLst/>
          </a:prstGeom>
          <a:noFill/>
          <a:ln w="9525">
            <a:noFill/>
            <a:miter lim="800000"/>
            <a:headEnd/>
            <a:tailEnd/>
          </a:ln>
          <a:effectLst/>
        </p:spPr>
        <p:txBody>
          <a:bodyPr lIns="90488" tIns="44450" rIns="90488" bIns="44450"/>
          <a:lstStyle/>
          <a:p>
            <a:pPr marL="342900" indent="-342900" eaLnBrk="1" hangingPunct="1">
              <a:spcBef>
                <a:spcPct val="20000"/>
              </a:spcBef>
              <a:buClr>
                <a:srgbClr val="86D1EC"/>
              </a:buClr>
              <a:buSzPct val="90000"/>
              <a:buFont typeface="Wingdings" pitchFamily="2" charset="2"/>
              <a:buBlip>
                <a:blip r:embed="rId5"/>
              </a:buBlip>
              <a:defRPr/>
            </a:pPr>
            <a:r>
              <a:rPr lang="en-US" altLang="zh-TW" sz="3000" kern="0" dirty="0">
                <a:effectLst>
                  <a:outerShdw blurRad="38100" dist="38100" dir="2700000" algn="tl">
                    <a:srgbClr val="000000"/>
                  </a:outerShdw>
                </a:effectLst>
                <a:latin typeface="+mn-lt"/>
                <a:ea typeface="新細明體" charset="-120"/>
              </a:rPr>
              <a:t>Scenario analysis</a:t>
            </a:r>
            <a:r>
              <a:rPr lang="zh-TW" altLang="en-US" sz="3000" kern="0" dirty="0">
                <a:effectLst>
                  <a:outerShdw blurRad="38100" dist="38100" dir="2700000" algn="tl">
                    <a:srgbClr val="000000"/>
                  </a:outerShdw>
                </a:effectLst>
                <a:latin typeface="+mn-lt"/>
                <a:ea typeface="新細明體" charset="-120"/>
              </a:rPr>
              <a:t> </a:t>
            </a:r>
            <a:r>
              <a:rPr lang="en-US" altLang="zh-TW" sz="3000" kern="0" dirty="0">
                <a:effectLst>
                  <a:outerShdw blurRad="38100" dist="38100" dir="2700000" algn="tl">
                    <a:srgbClr val="000000"/>
                  </a:outerShdw>
                </a:effectLst>
                <a:latin typeface="+mn-lt"/>
                <a:ea typeface="新細明體" charset="-120"/>
              </a:rPr>
              <a:t>(</a:t>
            </a:r>
            <a:r>
              <a:rPr lang="zh-TW" altLang="en-US" sz="3000" kern="0" dirty="0">
                <a:effectLst>
                  <a:outerShdw blurRad="38100" dist="38100" dir="2700000" algn="tl">
                    <a:srgbClr val="000000"/>
                  </a:outerShdw>
                </a:effectLst>
                <a:latin typeface="+mn-lt"/>
                <a:ea typeface="新細明體" charset="-120"/>
              </a:rPr>
              <a:t>情境分析</a:t>
            </a:r>
            <a:r>
              <a:rPr lang="en-US" altLang="zh-TW" sz="3000" kern="0" dirty="0">
                <a:effectLst>
                  <a:outerShdw blurRad="38100" dist="38100" dir="2700000" algn="tl">
                    <a:srgbClr val="000000"/>
                  </a:outerShdw>
                </a:effectLst>
                <a:latin typeface="+mn-lt"/>
                <a:ea typeface="新細明體" charset="-120"/>
              </a:rPr>
              <a:t>) to calculate the mean and the standard deviation of the future returns</a:t>
            </a:r>
          </a:p>
          <a:p>
            <a:pPr marL="365125" lvl="1" eaLnBrk="1" hangingPunct="1">
              <a:spcBef>
                <a:spcPct val="20000"/>
              </a:spcBef>
              <a:buClr>
                <a:srgbClr val="86D1EC"/>
              </a:buClr>
              <a:buSzPct val="90000"/>
              <a:defRPr/>
            </a:pPr>
            <a:r>
              <a:rPr lang="en-US" altLang="zh-TW" sz="2000" kern="0" dirty="0">
                <a:effectLst>
                  <a:outerShdw blurRad="38100" dist="38100" dir="2700000" algn="tl">
                    <a:srgbClr val="000000"/>
                  </a:outerShdw>
                </a:effectLst>
                <a:latin typeface="+mn-lt"/>
                <a:ea typeface="新細明體" charset="-120"/>
              </a:rPr>
              <a:t>1. Suppose there are several possible scenarios of the future ROR</a:t>
            </a:r>
          </a:p>
          <a:p>
            <a:pPr marL="365125" lvl="1" eaLnBrk="1" hangingPunct="1">
              <a:spcBef>
                <a:spcPct val="20000"/>
              </a:spcBef>
              <a:buClr>
                <a:srgbClr val="86D1EC"/>
              </a:buClr>
              <a:buSzPct val="90000"/>
              <a:defRPr/>
            </a:pPr>
            <a:r>
              <a:rPr lang="en-US" altLang="zh-TW" sz="2000" kern="0" dirty="0">
                <a:effectLst>
                  <a:outerShdw blurRad="38100" dist="38100" dir="2700000" algn="tl">
                    <a:srgbClr val="000000"/>
                  </a:outerShdw>
                </a:effectLst>
                <a:latin typeface="+mn-lt"/>
                <a:ea typeface="新細明體" charset="-120"/>
              </a:rPr>
              <a:t>2. Estimate the probability and the ROR for each scenario</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133350"/>
            <a:ext cx="9144000" cy="1009650"/>
          </a:xfrm>
          <a:noFill/>
        </p:spPr>
        <p:txBody>
          <a:bodyPr/>
          <a:lstStyle/>
          <a:p>
            <a:pPr eaLnBrk="1" hangingPunct="1"/>
            <a:r>
              <a:rPr lang="en-US" altLang="zh-TW">
                <a:ea typeface="新細明體" charset="-120"/>
              </a:rPr>
              <a:t>Numerical Example</a:t>
            </a:r>
          </a:p>
        </p:txBody>
      </p:sp>
      <p:sp>
        <p:nvSpPr>
          <p:cNvPr id="149507" name="Rectangle 3"/>
          <p:cNvSpPr>
            <a:spLocks noGrp="1" noChangeArrowheads="1"/>
          </p:cNvSpPr>
          <p:nvPr>
            <p:ph type="body" idx="1"/>
          </p:nvPr>
        </p:nvSpPr>
        <p:spPr>
          <a:xfrm>
            <a:off x="914400" y="1676400"/>
            <a:ext cx="7924800" cy="4343400"/>
          </a:xfrm>
        </p:spPr>
        <p:txBody>
          <a:bodyPr/>
          <a:lstStyle/>
          <a:p>
            <a:pPr marL="609600" indent="-609600" eaLnBrk="1" hangingPunct="1">
              <a:lnSpc>
                <a:spcPct val="80000"/>
              </a:lnSpc>
              <a:buFont typeface="Wingdings" pitchFamily="2" charset="2"/>
              <a:buNone/>
              <a:defRPr/>
            </a:pPr>
            <a:r>
              <a:rPr lang="en-US" altLang="zh-TW" sz="2800" b="1" u="sng" dirty="0">
                <a:solidFill>
                  <a:schemeClr val="tx2"/>
                </a:solidFill>
                <a:ea typeface="新細明體" charset="-120"/>
              </a:rPr>
              <a:t>Scenario   Prob. of Scenario	  </a:t>
            </a:r>
            <a:r>
              <a:rPr lang="en-US" altLang="zh-TW" sz="2800" b="1" i="1" u="sng" dirty="0">
                <a:solidFill>
                  <a:schemeClr val="tx2"/>
                </a:solidFill>
                <a:ea typeface="新細明體" charset="-120"/>
              </a:rPr>
              <a:t>r</a:t>
            </a:r>
            <a:r>
              <a:rPr lang="en-US" altLang="zh-TW" sz="2800" b="1" u="sng" dirty="0">
                <a:solidFill>
                  <a:schemeClr val="tx2"/>
                </a:solidFill>
                <a:ea typeface="新細明體" charset="-120"/>
              </a:rPr>
              <a:t>	   </a:t>
            </a:r>
            <a:r>
              <a:rPr lang="en-US" altLang="zh-TW" sz="2800" b="1" dirty="0">
                <a:solidFill>
                  <a:schemeClr val="tx2"/>
                </a:solidFill>
                <a:ea typeface="新細明體" charset="-120"/>
              </a:rPr>
              <a:t>   </a:t>
            </a:r>
            <a:endParaRPr lang="en-US" altLang="zh-TW" sz="2800" b="1" dirty="0">
              <a:ea typeface="新細明體" charset="-120"/>
            </a:endParaRPr>
          </a:p>
          <a:p>
            <a:pPr marL="609600" indent="-609600" eaLnBrk="1" hangingPunct="1">
              <a:lnSpc>
                <a:spcPct val="80000"/>
              </a:lnSpc>
              <a:buFont typeface="Wingdings" pitchFamily="2" charset="2"/>
              <a:buNone/>
              <a:defRPr/>
            </a:pPr>
            <a:r>
              <a:rPr lang="en-US" altLang="zh-TW" sz="2800" b="1" dirty="0">
                <a:ea typeface="新細明體" charset="-120"/>
              </a:rPr>
              <a:t>	1		</a:t>
            </a:r>
            <a:r>
              <a:rPr lang="en-US" altLang="zh-TW" sz="2800" b="1" dirty="0">
                <a:solidFill>
                  <a:schemeClr val="tx2"/>
                </a:solidFill>
                <a:ea typeface="新細明體" charset="-120"/>
              </a:rPr>
              <a:t>	 0.1	         	       –.05</a:t>
            </a:r>
          </a:p>
          <a:p>
            <a:pPr marL="609600" indent="-609600" eaLnBrk="1" hangingPunct="1">
              <a:lnSpc>
                <a:spcPct val="80000"/>
              </a:lnSpc>
              <a:buFont typeface="Wingdings" pitchFamily="2" charset="2"/>
              <a:buNone/>
              <a:defRPr/>
            </a:pPr>
            <a:r>
              <a:rPr lang="en-US" altLang="zh-TW" sz="2800" b="1" dirty="0">
                <a:solidFill>
                  <a:schemeClr val="tx2"/>
                </a:solidFill>
                <a:ea typeface="新細明體" charset="-120"/>
              </a:rPr>
              <a:t>	2			 0.2			.05</a:t>
            </a:r>
          </a:p>
          <a:p>
            <a:pPr marL="609600" indent="-609600" eaLnBrk="1" hangingPunct="1">
              <a:lnSpc>
                <a:spcPct val="80000"/>
              </a:lnSpc>
              <a:buFont typeface="Wingdings" pitchFamily="2" charset="2"/>
              <a:buNone/>
              <a:defRPr/>
            </a:pPr>
            <a:r>
              <a:rPr lang="en-US" altLang="zh-TW" sz="2800" b="1" dirty="0">
                <a:solidFill>
                  <a:schemeClr val="tx2"/>
                </a:solidFill>
                <a:ea typeface="新細明體" charset="-120"/>
              </a:rPr>
              <a:t>	3			 0.4			.15</a:t>
            </a:r>
          </a:p>
          <a:p>
            <a:pPr marL="609600" indent="-609600" eaLnBrk="1" hangingPunct="1">
              <a:lnSpc>
                <a:spcPct val="80000"/>
              </a:lnSpc>
              <a:buFont typeface="Wingdings" pitchFamily="2" charset="2"/>
              <a:buNone/>
              <a:defRPr/>
            </a:pPr>
            <a:r>
              <a:rPr lang="en-US" altLang="zh-TW" sz="2800" b="1" dirty="0">
                <a:solidFill>
                  <a:schemeClr val="tx2"/>
                </a:solidFill>
                <a:ea typeface="新細明體" charset="-120"/>
              </a:rPr>
              <a:t>	4			 0.2			.25</a:t>
            </a:r>
          </a:p>
          <a:p>
            <a:pPr marL="609600" indent="-609600" eaLnBrk="1" hangingPunct="1">
              <a:lnSpc>
                <a:spcPct val="80000"/>
              </a:lnSpc>
              <a:buFont typeface="Wingdings" pitchFamily="2" charset="2"/>
              <a:buNone/>
              <a:defRPr/>
            </a:pPr>
            <a:r>
              <a:rPr lang="en-US" altLang="zh-TW" sz="2800" b="1" dirty="0">
                <a:solidFill>
                  <a:schemeClr val="tx2"/>
                </a:solidFill>
                <a:ea typeface="新細明體" charset="-120"/>
              </a:rPr>
              <a:t>	5			 0.1			.35</a:t>
            </a:r>
          </a:p>
          <a:p>
            <a:pPr marL="609600" indent="-609600" eaLnBrk="1" hangingPunct="1">
              <a:lnSpc>
                <a:spcPct val="80000"/>
              </a:lnSpc>
              <a:buFont typeface="Wingdings" pitchFamily="2" charset="2"/>
              <a:buNone/>
              <a:defRPr/>
            </a:pPr>
            <a:endParaRPr lang="en-US" altLang="zh-TW" sz="2800" b="1" dirty="0">
              <a:solidFill>
                <a:schemeClr val="tx2"/>
              </a:solidFill>
              <a:ea typeface="新細明體" charset="-120"/>
            </a:endParaRPr>
          </a:p>
          <a:p>
            <a:pPr marL="609600" indent="-609600" eaLnBrk="1" hangingPunct="1">
              <a:lnSpc>
                <a:spcPct val="80000"/>
              </a:lnSpc>
              <a:buFont typeface="Wingdings" pitchFamily="2" charset="2"/>
              <a:buNone/>
              <a:defRPr/>
            </a:pPr>
            <a:r>
              <a:rPr lang="en-US" altLang="zh-TW" sz="2400" i="1" dirty="0">
                <a:ea typeface="新細明體" charset="-120"/>
              </a:rPr>
              <a:t>E</a:t>
            </a:r>
            <a:r>
              <a:rPr lang="en-US" altLang="zh-TW" sz="2400" dirty="0">
                <a:ea typeface="新細明體" charset="-120"/>
              </a:rPr>
              <a:t>(</a:t>
            </a:r>
            <a:r>
              <a:rPr lang="en-US" altLang="zh-TW" sz="2400" i="1" dirty="0">
                <a:ea typeface="新細明體" charset="-120"/>
              </a:rPr>
              <a:t>r</a:t>
            </a:r>
            <a:r>
              <a:rPr lang="en-US" altLang="zh-TW" sz="2400" dirty="0">
                <a:ea typeface="新細明體" charset="-120"/>
              </a:rPr>
              <a:t>) = (.1)(–.05) + (.2)(.05) + (.4)(.15) + (.2)(.25) + (.1)(.35)</a:t>
            </a:r>
          </a:p>
          <a:p>
            <a:pPr marL="609600" indent="-609600" eaLnBrk="1" hangingPunct="1">
              <a:lnSpc>
                <a:spcPct val="80000"/>
              </a:lnSpc>
              <a:buFont typeface="Wingdings" pitchFamily="2" charset="2"/>
              <a:buNone/>
              <a:defRPr/>
            </a:pPr>
            <a:r>
              <a:rPr lang="en-US" altLang="zh-TW" sz="2400" i="1" dirty="0">
                <a:ea typeface="新細明體" charset="-120"/>
              </a:rPr>
              <a:t>E</a:t>
            </a:r>
            <a:r>
              <a:rPr lang="en-US" altLang="zh-TW" sz="2400" dirty="0">
                <a:ea typeface="新細明體" charset="-120"/>
              </a:rPr>
              <a:t>(</a:t>
            </a:r>
            <a:r>
              <a:rPr lang="en-US" altLang="zh-TW" sz="2400" i="1" dirty="0">
                <a:ea typeface="新細明體" charset="-120"/>
              </a:rPr>
              <a:t>r</a:t>
            </a:r>
            <a:r>
              <a:rPr lang="en-US" altLang="zh-TW" sz="2400" dirty="0">
                <a:ea typeface="新細明體" charset="-120"/>
              </a:rPr>
              <a:t>) = .15 or 15%</a:t>
            </a:r>
            <a:endParaRPr lang="zh-TW" altLang="en-US" sz="2400" dirty="0">
              <a:ea typeface="新細明體"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0" y="152400"/>
            <a:ext cx="9144000" cy="1143000"/>
          </a:xfrm>
          <a:noFill/>
        </p:spPr>
        <p:txBody>
          <a:bodyPr lIns="90488" tIns="44450" rIns="90488" bIns="44450" anchor="b"/>
          <a:lstStyle/>
          <a:p>
            <a:pPr eaLnBrk="1" hangingPunct="1"/>
            <a:r>
              <a:rPr lang="en-US" altLang="zh-TW">
                <a:ea typeface="新細明體" charset="-120"/>
              </a:rPr>
              <a:t>Measuring Variance or Dispersion of Returns</a:t>
            </a:r>
          </a:p>
        </p:txBody>
      </p:sp>
      <p:sp>
        <p:nvSpPr>
          <p:cNvPr id="101418" name="Rectangle 42"/>
          <p:cNvSpPr>
            <a:spLocks noGrp="1" noChangeArrowheads="1"/>
          </p:cNvSpPr>
          <p:nvPr>
            <p:ph type="body" sz="half" idx="1"/>
          </p:nvPr>
        </p:nvSpPr>
        <p:spPr>
          <a:xfrm>
            <a:off x="457200" y="1524001"/>
            <a:ext cx="8305800" cy="3810000"/>
          </a:xfrm>
        </p:spPr>
        <p:txBody>
          <a:bodyPr lIns="90488" tIns="44450" rIns="90488" bIns="44450"/>
          <a:lstStyle/>
          <a:p>
            <a:pPr>
              <a:spcBef>
                <a:spcPts val="600"/>
              </a:spcBef>
              <a:buClrTx/>
              <a:buSzPct val="100000"/>
              <a:buFontTx/>
              <a:buNone/>
              <a:defRPr/>
            </a:pPr>
            <a:r>
              <a:rPr lang="en-US" altLang="zh-TW" sz="2600" b="1" u="sng" dirty="0">
                <a:ea typeface="新細明體" charset="-120"/>
              </a:rPr>
              <a:t>Definition of the variance: </a:t>
            </a:r>
          </a:p>
          <a:p>
            <a:pPr>
              <a:spcBef>
                <a:spcPts val="600"/>
              </a:spcBef>
              <a:buClrTx/>
              <a:buSzPct val="100000"/>
              <a:buFontTx/>
              <a:buNone/>
              <a:defRPr/>
            </a:pPr>
            <a:r>
              <a:rPr lang="en-US" altLang="zh-TW" sz="2600" dirty="0">
                <a:ea typeface="新細明體" charset="-120"/>
              </a:rPr>
              <a:t>	The expected value of the squared deviation from the mean</a:t>
            </a:r>
          </a:p>
          <a:p>
            <a:pPr>
              <a:spcBef>
                <a:spcPts val="600"/>
              </a:spcBef>
              <a:buClrTx/>
              <a:buSzPct val="100000"/>
              <a:buFontTx/>
              <a:buNone/>
              <a:defRPr/>
            </a:pPr>
            <a:r>
              <a:rPr lang="en-US" altLang="zh-TW" sz="2600" b="1" u="sng" dirty="0">
                <a:ea typeface="新細明體" charset="-120"/>
              </a:rPr>
              <a:t>Definition of the standard deviation: </a:t>
            </a:r>
          </a:p>
          <a:p>
            <a:pPr>
              <a:spcBef>
                <a:spcPts val="600"/>
              </a:spcBef>
              <a:buClrTx/>
              <a:buSzPct val="100000"/>
              <a:buFontTx/>
              <a:buNone/>
              <a:defRPr/>
            </a:pPr>
            <a:r>
              <a:rPr lang="en-US" altLang="zh-TW" sz="2600" dirty="0">
                <a:ea typeface="新細明體" charset="-120"/>
              </a:rPr>
              <a:t>	The square root of the variance</a:t>
            </a:r>
            <a:endParaRPr lang="en-US" altLang="zh-TW" sz="2600" b="1" u="sng" dirty="0">
              <a:ea typeface="新細明體" charset="-120"/>
            </a:endParaRPr>
          </a:p>
          <a:p>
            <a:pPr>
              <a:spcBef>
                <a:spcPts val="600"/>
              </a:spcBef>
              <a:buClrTx/>
              <a:buSzPct val="100000"/>
              <a:buFontTx/>
              <a:buNone/>
              <a:defRPr/>
            </a:pPr>
            <a:endParaRPr lang="en-US" altLang="zh-TW" sz="2600" b="1" u="sng" dirty="0">
              <a:effectLst/>
              <a:ea typeface="新細明體" charset="-120"/>
            </a:endParaRPr>
          </a:p>
        </p:txBody>
      </p:sp>
      <p:sp>
        <p:nvSpPr>
          <p:cNvPr id="101409" name="Rectangle 33"/>
          <p:cNvSpPr>
            <a:spLocks noChangeArrowheads="1"/>
          </p:cNvSpPr>
          <p:nvPr/>
        </p:nvSpPr>
        <p:spPr bwMode="auto">
          <a:xfrm>
            <a:off x="881063" y="4043363"/>
            <a:ext cx="180975" cy="576262"/>
          </a:xfrm>
          <a:prstGeom prst="rect">
            <a:avLst/>
          </a:prstGeom>
          <a:noFill/>
          <a:ln w="127000">
            <a:noFill/>
            <a:miter lim="800000"/>
            <a:headEnd/>
            <a:tailEnd/>
          </a:ln>
          <a:effectLst/>
        </p:spPr>
        <p:txBody>
          <a:bodyPr wrap="none" lIns="90488" tIns="44450" rIns="90488" bIns="44450">
            <a:spAutoFit/>
          </a:bodyPr>
          <a:lstStyle/>
          <a:p>
            <a:pPr>
              <a:defRPr/>
            </a:pPr>
            <a:endParaRPr lang="zh-TW" altLang="en-US" sz="3200" b="1">
              <a:solidFill>
                <a:schemeClr val="tx2"/>
              </a:solidFill>
              <a:effectLst>
                <a:outerShdw blurRad="38100" dist="38100" dir="2700000" algn="tl">
                  <a:srgbClr val="000000"/>
                </a:outerShdw>
              </a:effectLst>
              <a:latin typeface="Arial" charset="0"/>
              <a:ea typeface="新細明體" charset="-120"/>
            </a:endParaRPr>
          </a:p>
        </p:txBody>
      </p:sp>
      <mc:AlternateContent xmlns:mc="http://schemas.openxmlformats.org/markup-compatibility/2006" xmlns:a14="http://schemas.microsoft.com/office/drawing/2010/main">
        <mc:Choice Requires="a14">
          <p:sp>
            <p:nvSpPr>
              <p:cNvPr id="7170" name="Object 43"/>
              <p:cNvSpPr txBox="1">
                <a:spLocks noGrp="1"/>
              </p:cNvSpPr>
              <p:nvPr>
                <p:ph sz="half" idx="2"/>
              </p:nvPr>
            </p:nvSpPr>
            <p:spPr bwMode="auto">
              <a:xfrm>
                <a:off x="457200" y="3963083"/>
                <a:ext cx="8517731" cy="1143000"/>
              </a:xfrm>
              <a:prstGeom prst="rect">
                <a:avLst/>
              </a:prstGeom>
              <a:solidFill>
                <a:srgbClr val="FFFFFF"/>
              </a:solidFill>
              <a:ln>
                <a:noFill/>
              </a:ln>
              <a:effectLst/>
            </p:spPr>
            <p:txBody>
              <a:bodyPr>
                <a:noAutofit/>
              </a:bodyPr>
              <a:lstStyle/>
              <a:p>
                <a:pPr>
                  <a:buNone/>
                </a:pPr>
                <a14:m>
                  <m:oMath xmlns:m="http://schemas.openxmlformats.org/officeDocument/2006/math">
                    <m:r>
                      <m:rPr>
                        <m:nor/>
                      </m:rPr>
                      <a:rPr lang="zh-TW" altLang="en-US" sz="2600" i="0" smtClean="0">
                        <a:solidFill>
                          <a:srgbClr val="000000"/>
                        </a:solidFill>
                        <a:effectLst/>
                        <a:latin typeface="Cambria Math" panose="02040503050406030204" pitchFamily="18" charset="0"/>
                      </a:rPr>
                      <m:t>var</m:t>
                    </m:r>
                    <m:d>
                      <m:dPr>
                        <m:ctrlPr>
                          <a:rPr lang="zh-TW" altLang="en-US" sz="2600" i="1">
                            <a:solidFill>
                              <a:srgbClr val="000000"/>
                            </a:solidFill>
                            <a:effectLst/>
                            <a:latin typeface="Cambria Math" panose="02040503050406030204" pitchFamily="18" charset="0"/>
                          </a:rPr>
                        </m:ctrlPr>
                      </m:dPr>
                      <m:e>
                        <m:r>
                          <a:rPr lang="zh-TW" altLang="en-US" sz="2600" i="1">
                            <a:solidFill>
                              <a:srgbClr val="000000"/>
                            </a:solidFill>
                            <a:effectLst/>
                            <a:latin typeface="Cambria Math" panose="02040503050406030204" pitchFamily="18" charset="0"/>
                          </a:rPr>
                          <m:t>𝑟</m:t>
                        </m:r>
                      </m:e>
                    </m:d>
                    <m:r>
                      <a:rPr lang="zh-TW" altLang="en-US" sz="2600" i="1">
                        <a:solidFill>
                          <a:srgbClr val="000000"/>
                        </a:solidFill>
                        <a:effectLst/>
                        <a:latin typeface="Cambria Math" panose="02040503050406030204" pitchFamily="18" charset="0"/>
                      </a:rPr>
                      <m:t>=</m:t>
                    </m:r>
                    <m:sSup>
                      <m:sSupPr>
                        <m:ctrlPr>
                          <a:rPr lang="zh-TW" altLang="en-US" sz="2600" i="1">
                            <a:solidFill>
                              <a:srgbClr val="000000"/>
                            </a:solidFill>
                            <a:effectLst/>
                            <a:latin typeface="Cambria Math" panose="02040503050406030204" pitchFamily="18" charset="0"/>
                          </a:rPr>
                        </m:ctrlPr>
                      </m:sSupPr>
                      <m:e>
                        <m:r>
                          <a:rPr lang="zh-TW" altLang="en-US" sz="2600" i="1">
                            <a:solidFill>
                              <a:srgbClr val="000000"/>
                            </a:solidFill>
                            <a:effectLst/>
                            <a:latin typeface="Cambria Math" panose="02040503050406030204" pitchFamily="18" charset="0"/>
                          </a:rPr>
                          <m:t>𝜎</m:t>
                        </m:r>
                      </m:e>
                      <m:sup>
                        <m:r>
                          <a:rPr lang="zh-TW" altLang="en-US" sz="2600" i="1">
                            <a:solidFill>
                              <a:srgbClr val="000000"/>
                            </a:solidFill>
                            <a:effectLst/>
                            <a:latin typeface="Cambria Math" panose="02040503050406030204" pitchFamily="18" charset="0"/>
                          </a:rPr>
                          <m:t>2</m:t>
                        </m:r>
                      </m:sup>
                    </m:sSup>
                    <m:r>
                      <a:rPr lang="zh-TW" altLang="en-US" sz="2600" i="1">
                        <a:solidFill>
                          <a:srgbClr val="000000"/>
                        </a:solidFill>
                        <a:effectLst/>
                        <a:latin typeface="Cambria Math" panose="02040503050406030204" pitchFamily="18" charset="0"/>
                      </a:rPr>
                      <m:t>=</m:t>
                    </m:r>
                    <m:r>
                      <a:rPr lang="zh-TW" altLang="en-US" sz="2600" i="1">
                        <a:solidFill>
                          <a:srgbClr val="000000"/>
                        </a:solidFill>
                        <a:effectLst/>
                        <a:latin typeface="Cambria Math" panose="02040503050406030204" pitchFamily="18" charset="0"/>
                      </a:rPr>
                      <m:t>𝐸</m:t>
                    </m:r>
                    <m:d>
                      <m:dPr>
                        <m:ctrlPr>
                          <a:rPr lang="en-US" altLang="zh-TW" sz="2600" b="0" i="1" smtClean="0">
                            <a:solidFill>
                              <a:srgbClr val="000000"/>
                            </a:solidFill>
                            <a:effectLst/>
                            <a:latin typeface="Cambria Math" panose="02040503050406030204" pitchFamily="18" charset="0"/>
                          </a:rPr>
                        </m:ctrlPr>
                      </m:dPr>
                      <m:e>
                        <m:r>
                          <a:rPr lang="en-US" altLang="zh-TW" sz="2600" b="0" i="1" smtClean="0">
                            <a:solidFill>
                              <a:srgbClr val="000000"/>
                            </a:solidFill>
                            <a:effectLst/>
                            <a:latin typeface="Cambria Math" panose="02040503050406030204" pitchFamily="18" charset="0"/>
                          </a:rPr>
                          <m:t>[</m:t>
                        </m:r>
                        <m:r>
                          <a:rPr lang="zh-TW" altLang="en-US" sz="2600" i="1">
                            <a:solidFill>
                              <a:srgbClr val="000000"/>
                            </a:solidFill>
                            <a:effectLst/>
                            <a:latin typeface="Cambria Math" panose="02040503050406030204" pitchFamily="18" charset="0"/>
                          </a:rPr>
                          <m:t>𝑟</m:t>
                        </m:r>
                        <m:r>
                          <a:rPr lang="zh-TW" altLang="en-US" sz="2600" i="1">
                            <a:solidFill>
                              <a:srgbClr val="000000"/>
                            </a:solidFill>
                            <a:effectLst/>
                            <a:latin typeface="Cambria Math" panose="02040503050406030204" pitchFamily="18" charset="0"/>
                          </a:rPr>
                          <m:t>−</m:t>
                        </m:r>
                        <m:r>
                          <a:rPr lang="zh-TW" altLang="en-US" sz="2600" i="1">
                            <a:solidFill>
                              <a:srgbClr val="000000"/>
                            </a:solidFill>
                            <a:effectLst/>
                            <a:latin typeface="Cambria Math" panose="02040503050406030204" pitchFamily="18" charset="0"/>
                          </a:rPr>
                          <m:t>𝐸</m:t>
                        </m:r>
                        <m:r>
                          <a:rPr lang="zh-TW" altLang="en-US" sz="2600" i="1">
                            <a:solidFill>
                              <a:srgbClr val="000000"/>
                            </a:solidFill>
                            <a:effectLst/>
                            <a:latin typeface="Cambria Math" panose="02040503050406030204" pitchFamily="18" charset="0"/>
                          </a:rPr>
                          <m:t>(</m:t>
                        </m:r>
                        <m:r>
                          <a:rPr lang="zh-TW" altLang="en-US" sz="2600" i="1">
                            <a:solidFill>
                              <a:srgbClr val="000000"/>
                            </a:solidFill>
                            <a:effectLst/>
                            <a:latin typeface="Cambria Math" panose="02040503050406030204" pitchFamily="18" charset="0"/>
                          </a:rPr>
                          <m:t>𝑟</m:t>
                        </m:r>
                        <m:r>
                          <a:rPr lang="zh-TW" altLang="en-US" sz="2600" i="1">
                            <a:solidFill>
                              <a:srgbClr val="000000"/>
                            </a:solidFill>
                            <a:effectLst/>
                            <a:latin typeface="Cambria Math" panose="02040503050406030204" pitchFamily="18" charset="0"/>
                          </a:rPr>
                          <m:t>)</m:t>
                        </m:r>
                        <m:sSup>
                          <m:sSupPr>
                            <m:ctrlPr>
                              <a:rPr lang="zh-TW" altLang="en-US" sz="2600" i="1">
                                <a:solidFill>
                                  <a:srgbClr val="000000"/>
                                </a:solidFill>
                                <a:effectLst/>
                                <a:latin typeface="Cambria Math" panose="02040503050406030204" pitchFamily="18" charset="0"/>
                              </a:rPr>
                            </m:ctrlPr>
                          </m:sSupPr>
                          <m:e>
                            <m:r>
                              <a:rPr lang="en-US" altLang="zh-TW" sz="2600" b="0" i="1" smtClean="0">
                                <a:solidFill>
                                  <a:srgbClr val="000000"/>
                                </a:solidFill>
                                <a:effectLst/>
                                <a:latin typeface="Cambria Math" panose="02040503050406030204" pitchFamily="18" charset="0"/>
                              </a:rPr>
                              <m:t>]</m:t>
                            </m:r>
                          </m:e>
                          <m:sup>
                            <m:r>
                              <a:rPr lang="zh-TW" altLang="en-US" sz="2600" i="1">
                                <a:solidFill>
                                  <a:srgbClr val="000000"/>
                                </a:solidFill>
                                <a:effectLst/>
                                <a:latin typeface="Cambria Math" panose="02040503050406030204" pitchFamily="18" charset="0"/>
                              </a:rPr>
                              <m:t>2</m:t>
                            </m:r>
                          </m:sup>
                        </m:sSup>
                      </m:e>
                    </m:d>
                    <m:r>
                      <a:rPr lang="zh-TW" altLang="en-US" sz="2600" i="1">
                        <a:solidFill>
                          <a:srgbClr val="000000"/>
                        </a:solidFill>
                        <a:effectLst/>
                        <a:latin typeface="Cambria Math" panose="02040503050406030204" pitchFamily="18" charset="0"/>
                      </a:rPr>
                      <m:t>=</m:t>
                    </m:r>
                    <m:nary>
                      <m:naryPr>
                        <m:chr m:val="∑"/>
                        <m:ctrlPr>
                          <a:rPr lang="zh-TW" altLang="en-US" sz="2600" i="1">
                            <a:solidFill>
                              <a:srgbClr val="000000"/>
                            </a:solidFill>
                            <a:effectLst/>
                            <a:latin typeface="Cambria Math" panose="02040503050406030204" pitchFamily="18" charset="0"/>
                          </a:rPr>
                        </m:ctrlPr>
                      </m:naryPr>
                      <m:sub>
                        <m:r>
                          <a:rPr lang="zh-TW" altLang="en-US" sz="2600" i="1">
                            <a:solidFill>
                              <a:srgbClr val="000000"/>
                            </a:solidFill>
                            <a:effectLst/>
                            <a:latin typeface="Cambria Math" panose="02040503050406030204" pitchFamily="18" charset="0"/>
                          </a:rPr>
                          <m:t>𝑘</m:t>
                        </m:r>
                        <m:r>
                          <a:rPr lang="zh-TW" altLang="en-US" sz="2600" i="1">
                            <a:solidFill>
                              <a:srgbClr val="000000"/>
                            </a:solidFill>
                            <a:effectLst/>
                            <a:latin typeface="Cambria Math" panose="02040503050406030204" pitchFamily="18" charset="0"/>
                          </a:rPr>
                          <m:t>=1</m:t>
                        </m:r>
                      </m:sub>
                      <m:sup>
                        <m:r>
                          <a:rPr lang="zh-TW" altLang="en-US" sz="2600" i="1">
                            <a:solidFill>
                              <a:srgbClr val="000000"/>
                            </a:solidFill>
                            <a:effectLst/>
                            <a:latin typeface="Cambria Math" panose="02040503050406030204" pitchFamily="18" charset="0"/>
                          </a:rPr>
                          <m:t>𝑠</m:t>
                        </m:r>
                      </m:sup>
                      <m:e>
                        <m:r>
                          <a:rPr lang="zh-TW" altLang="en-US" sz="2600" i="1">
                            <a:solidFill>
                              <a:srgbClr val="000000"/>
                            </a:solidFill>
                            <a:effectLst/>
                            <a:latin typeface="Cambria Math" panose="02040503050406030204" pitchFamily="18" charset="0"/>
                          </a:rPr>
                          <m:t>𝑝</m:t>
                        </m:r>
                        <m:r>
                          <a:rPr lang="zh-TW" altLang="en-US" sz="2600" i="1">
                            <a:solidFill>
                              <a:srgbClr val="000000"/>
                            </a:solidFill>
                            <a:effectLst/>
                            <a:latin typeface="Cambria Math" panose="02040503050406030204" pitchFamily="18" charset="0"/>
                          </a:rPr>
                          <m:t>(</m:t>
                        </m:r>
                        <m:r>
                          <a:rPr lang="zh-TW" altLang="en-US" sz="2600" i="1">
                            <a:solidFill>
                              <a:srgbClr val="000000"/>
                            </a:solidFill>
                            <a:effectLst/>
                            <a:latin typeface="Cambria Math" panose="02040503050406030204" pitchFamily="18" charset="0"/>
                          </a:rPr>
                          <m:t>𝑘</m:t>
                        </m:r>
                        <m:r>
                          <a:rPr lang="zh-TW" altLang="en-US" sz="2600" i="1">
                            <a:solidFill>
                              <a:srgbClr val="000000"/>
                            </a:solidFill>
                            <a:effectLst/>
                            <a:latin typeface="Cambria Math" panose="02040503050406030204" pitchFamily="18" charset="0"/>
                          </a:rPr>
                          <m:t>)[</m:t>
                        </m:r>
                        <m:r>
                          <a:rPr lang="zh-TW" altLang="en-US" sz="2600" i="1">
                            <a:solidFill>
                              <a:srgbClr val="000000"/>
                            </a:solidFill>
                            <a:effectLst/>
                            <a:latin typeface="Cambria Math" panose="02040503050406030204" pitchFamily="18" charset="0"/>
                          </a:rPr>
                          <m:t>𝑟</m:t>
                        </m:r>
                        <m:r>
                          <a:rPr lang="zh-TW" altLang="en-US" sz="2600" i="1">
                            <a:solidFill>
                              <a:srgbClr val="000000"/>
                            </a:solidFill>
                            <a:effectLst/>
                            <a:latin typeface="Cambria Math" panose="02040503050406030204" pitchFamily="18" charset="0"/>
                          </a:rPr>
                          <m:t>(</m:t>
                        </m:r>
                        <m:r>
                          <a:rPr lang="zh-TW" altLang="en-US" sz="2600" i="1">
                            <a:solidFill>
                              <a:srgbClr val="000000"/>
                            </a:solidFill>
                            <a:effectLst/>
                            <a:latin typeface="Cambria Math" panose="02040503050406030204" pitchFamily="18" charset="0"/>
                          </a:rPr>
                          <m:t>𝑘</m:t>
                        </m:r>
                        <m:r>
                          <a:rPr lang="zh-TW" altLang="en-US" sz="2600" i="1">
                            <a:solidFill>
                              <a:srgbClr val="000000"/>
                            </a:solidFill>
                            <a:effectLst/>
                            <a:latin typeface="Cambria Math" panose="02040503050406030204" pitchFamily="18" charset="0"/>
                          </a:rPr>
                          <m:t>)−</m:t>
                        </m:r>
                        <m:r>
                          <a:rPr lang="zh-TW" altLang="en-US" sz="2600" i="1">
                            <a:solidFill>
                              <a:srgbClr val="000000"/>
                            </a:solidFill>
                            <a:effectLst/>
                            <a:latin typeface="Cambria Math" panose="02040503050406030204" pitchFamily="18" charset="0"/>
                          </a:rPr>
                          <m:t>𝐸</m:t>
                        </m:r>
                        <m:r>
                          <a:rPr lang="zh-TW" altLang="en-US" sz="2600" i="1">
                            <a:solidFill>
                              <a:srgbClr val="000000"/>
                            </a:solidFill>
                            <a:effectLst/>
                            <a:latin typeface="Cambria Math" panose="02040503050406030204" pitchFamily="18" charset="0"/>
                          </a:rPr>
                          <m:t>(</m:t>
                        </m:r>
                        <m:r>
                          <a:rPr lang="zh-TW" altLang="en-US" sz="2600" i="1">
                            <a:solidFill>
                              <a:srgbClr val="000000"/>
                            </a:solidFill>
                            <a:effectLst/>
                            <a:latin typeface="Cambria Math" panose="02040503050406030204" pitchFamily="18" charset="0"/>
                          </a:rPr>
                          <m:t>𝑟</m:t>
                        </m:r>
                        <m:r>
                          <a:rPr lang="zh-TW" altLang="en-US" sz="2600" i="1">
                            <a:solidFill>
                              <a:srgbClr val="000000"/>
                            </a:solidFill>
                            <a:effectLst/>
                            <a:latin typeface="Cambria Math" panose="02040503050406030204" pitchFamily="18" charset="0"/>
                          </a:rPr>
                          <m:t>)</m:t>
                        </m:r>
                        <m:sSup>
                          <m:sSupPr>
                            <m:ctrlPr>
                              <a:rPr lang="zh-TW" altLang="en-US" sz="2600" i="1">
                                <a:solidFill>
                                  <a:srgbClr val="000000"/>
                                </a:solidFill>
                                <a:effectLst/>
                                <a:latin typeface="Cambria Math" panose="02040503050406030204" pitchFamily="18" charset="0"/>
                              </a:rPr>
                            </m:ctrlPr>
                          </m:sSupPr>
                          <m:e>
                            <m:r>
                              <a:rPr lang="zh-TW" altLang="en-US" sz="2600" i="1">
                                <a:solidFill>
                                  <a:srgbClr val="000000"/>
                                </a:solidFill>
                                <a:effectLst/>
                                <a:latin typeface="Cambria Math" panose="02040503050406030204" pitchFamily="18" charset="0"/>
                              </a:rPr>
                              <m:t>]</m:t>
                            </m:r>
                          </m:e>
                          <m:sup>
                            <m:r>
                              <a:rPr lang="zh-TW" altLang="en-US" sz="2600" i="1">
                                <a:solidFill>
                                  <a:srgbClr val="000000"/>
                                </a:solidFill>
                                <a:effectLst/>
                                <a:latin typeface="Cambria Math" panose="02040503050406030204" pitchFamily="18" charset="0"/>
                              </a:rPr>
                              <m:t>2</m:t>
                            </m:r>
                          </m:sup>
                        </m:sSup>
                      </m:e>
                    </m:nary>
                  </m:oMath>
                </a14:m>
                <a:r>
                  <a:rPr lang="en-US" altLang="zh-TW" sz="2600" i="1" dirty="0">
                    <a:solidFill>
                      <a:srgbClr val="000000"/>
                    </a:solidFill>
                    <a:effectLst/>
                    <a:latin typeface="Cambria Math" panose="02040503050406030204" pitchFamily="18" charset="0"/>
                  </a:rPr>
                  <a:t> </a:t>
                </a:r>
              </a:p>
              <a:p>
                <a:pPr>
                  <a:buNone/>
                </a:pPr>
                <a14:m>
                  <m:oMath xmlns:m="http://schemas.openxmlformats.org/officeDocument/2006/math">
                    <m:r>
                      <m:rPr>
                        <m:nor/>
                      </m:rPr>
                      <a:rPr lang="zh-TW" altLang="en-US" sz="2600" i="0">
                        <a:solidFill>
                          <a:srgbClr val="000000"/>
                        </a:solidFill>
                        <a:effectLst/>
                        <a:latin typeface="Cambria Math" panose="02040503050406030204" pitchFamily="18" charset="0"/>
                      </a:rPr>
                      <m:t>sd</m:t>
                    </m:r>
                    <m:r>
                      <a:rPr lang="zh-TW" altLang="en-US" sz="2600" i="1">
                        <a:solidFill>
                          <a:srgbClr val="000000"/>
                        </a:solidFill>
                        <a:effectLst/>
                        <a:latin typeface="Cambria Math" panose="02040503050406030204" pitchFamily="18" charset="0"/>
                      </a:rPr>
                      <m:t>(</m:t>
                    </m:r>
                    <m:r>
                      <a:rPr lang="zh-TW" altLang="en-US" sz="2600" i="1">
                        <a:solidFill>
                          <a:srgbClr val="000000"/>
                        </a:solidFill>
                        <a:effectLst/>
                        <a:latin typeface="Cambria Math" panose="02040503050406030204" pitchFamily="18" charset="0"/>
                      </a:rPr>
                      <m:t>𝑟</m:t>
                    </m:r>
                    <m:r>
                      <a:rPr lang="zh-TW" altLang="en-US" sz="2600" i="1">
                        <a:solidFill>
                          <a:srgbClr val="000000"/>
                        </a:solidFill>
                        <a:effectLst/>
                        <a:latin typeface="Cambria Math" panose="02040503050406030204" pitchFamily="18" charset="0"/>
                      </a:rPr>
                      <m:t>)=</m:t>
                    </m:r>
                    <m:rad>
                      <m:radPr>
                        <m:degHide m:val="on"/>
                        <m:ctrlPr>
                          <a:rPr lang="zh-TW" altLang="en-US" sz="2600" i="1">
                            <a:solidFill>
                              <a:srgbClr val="000000"/>
                            </a:solidFill>
                            <a:effectLst/>
                            <a:latin typeface="Cambria Math" panose="02040503050406030204" pitchFamily="18" charset="0"/>
                          </a:rPr>
                        </m:ctrlPr>
                      </m:radPr>
                      <m:deg/>
                      <m:e>
                        <m:r>
                          <m:rPr>
                            <m:nor/>
                          </m:rPr>
                          <a:rPr lang="zh-TW" altLang="en-US" sz="2600" i="0">
                            <a:solidFill>
                              <a:srgbClr val="000000"/>
                            </a:solidFill>
                            <a:effectLst/>
                            <a:latin typeface="Cambria Math" panose="02040503050406030204" pitchFamily="18" charset="0"/>
                          </a:rPr>
                          <m:t>var</m:t>
                        </m:r>
                        <m:r>
                          <a:rPr lang="zh-TW" altLang="en-US" sz="2600" i="1">
                            <a:solidFill>
                              <a:srgbClr val="000000"/>
                            </a:solidFill>
                            <a:effectLst/>
                            <a:latin typeface="Cambria Math" panose="02040503050406030204" pitchFamily="18" charset="0"/>
                          </a:rPr>
                          <m:t>(</m:t>
                        </m:r>
                        <m:r>
                          <a:rPr lang="zh-TW" altLang="en-US" sz="2600" i="1">
                            <a:solidFill>
                              <a:srgbClr val="000000"/>
                            </a:solidFill>
                            <a:effectLst/>
                            <a:latin typeface="Cambria Math" panose="02040503050406030204" pitchFamily="18" charset="0"/>
                          </a:rPr>
                          <m:t>𝑟</m:t>
                        </m:r>
                        <m:r>
                          <a:rPr lang="zh-TW" altLang="en-US" sz="2600" i="1">
                            <a:solidFill>
                              <a:srgbClr val="000000"/>
                            </a:solidFill>
                            <a:effectLst/>
                            <a:latin typeface="Cambria Math" panose="02040503050406030204" pitchFamily="18" charset="0"/>
                          </a:rPr>
                          <m:t>)</m:t>
                        </m:r>
                      </m:e>
                    </m:rad>
                    <m:r>
                      <a:rPr lang="zh-TW" altLang="en-US" sz="2600" i="1">
                        <a:solidFill>
                          <a:srgbClr val="000000"/>
                        </a:solidFill>
                        <a:effectLst/>
                        <a:latin typeface="Cambria Math" panose="02040503050406030204" pitchFamily="18" charset="0"/>
                      </a:rPr>
                      <m:t>=</m:t>
                    </m:r>
                    <m:r>
                      <a:rPr lang="zh-TW" altLang="en-US" sz="2600" i="1">
                        <a:solidFill>
                          <a:srgbClr val="000000"/>
                        </a:solidFill>
                        <a:effectLst/>
                        <a:latin typeface="Cambria Math" panose="02040503050406030204" pitchFamily="18" charset="0"/>
                      </a:rPr>
                      <m:t>𝜎</m:t>
                    </m:r>
                  </m:oMath>
                </a14:m>
                <a:r>
                  <a:rPr lang="zh-TW" altLang="en-US" sz="2600" dirty="0">
                    <a:effectLst/>
                  </a:rPr>
                  <a:t> </a:t>
                </a:r>
              </a:p>
            </p:txBody>
          </p:sp>
        </mc:Choice>
        <mc:Fallback xmlns="">
          <p:sp>
            <p:nvSpPr>
              <p:cNvPr id="7170" name="Object 43"/>
              <p:cNvSpPr txBox="1">
                <a:spLocks noRot="1" noChangeAspect="1" noMove="1" noResize="1" noEditPoints="1" noAdjustHandles="1" noChangeArrowheads="1" noChangeShapeType="1" noTextEdit="1"/>
              </p:cNvSpPr>
              <p:nvPr>
                <p:ph sz="half" idx="2"/>
              </p:nvPr>
            </p:nvSpPr>
            <p:spPr bwMode="auto">
              <a:xfrm>
                <a:off x="457200" y="3963083"/>
                <a:ext cx="8517731" cy="1143000"/>
              </a:xfrm>
              <a:prstGeom prst="rect">
                <a:avLst/>
              </a:prstGeom>
              <a:blipFill>
                <a:blip r:embed="rId2"/>
                <a:stretch>
                  <a:fillRect/>
                </a:stretch>
              </a:blipFill>
              <a:ln>
                <a:noFill/>
              </a:ln>
              <a:effectLst/>
              <a:extLst/>
            </p:spPr>
            <p:txBody>
              <a:bodyPr/>
              <a:lstStyle/>
              <a:p>
                <a:r>
                  <a:rPr lang="zh-TW" altLang="en-US">
                    <a:noFill/>
                  </a:rPr>
                  <a:t> </a:t>
                </a:r>
              </a:p>
            </p:txBody>
          </p:sp>
        </mc:Fallback>
      </mc:AlternateContent>
      <p:sp>
        <p:nvSpPr>
          <p:cNvPr id="7" name="矩形 6"/>
          <p:cNvSpPr/>
          <p:nvPr/>
        </p:nvSpPr>
        <p:spPr>
          <a:xfrm>
            <a:off x="533400" y="5562600"/>
            <a:ext cx="8001000" cy="1107996"/>
          </a:xfrm>
          <a:prstGeom prst="rect">
            <a:avLst/>
          </a:prstGeom>
        </p:spPr>
        <p:txBody>
          <a:bodyPr>
            <a:spAutoFit/>
          </a:bodyPr>
          <a:lstStyle/>
          <a:p>
            <a:pPr marL="273050" indent="-273050" eaLnBrk="1" hangingPunct="1">
              <a:defRPr/>
            </a:pPr>
            <a:r>
              <a:rPr lang="en-US" altLang="zh-TW" sz="2200" dirty="0">
                <a:effectLst>
                  <a:outerShdw blurRad="38100" dist="38100" dir="2700000" algn="tl">
                    <a:srgbClr val="000000">
                      <a:alpha val="43137"/>
                    </a:srgbClr>
                  </a:outerShdw>
                </a:effectLst>
                <a:latin typeface="+mn-lt"/>
                <a:ea typeface="新細明體" charset="-120"/>
              </a:rPr>
              <a:t>※ Both the variance and the standard deviation measure the dispersion condition of the return, which reflects the risk associated with the investment</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76200"/>
            <a:ext cx="9144000" cy="1143000"/>
          </a:xfrm>
        </p:spPr>
        <p:txBody>
          <a:bodyPr/>
          <a:lstStyle/>
          <a:p>
            <a:pPr eaLnBrk="1" hangingPunct="1"/>
            <a:r>
              <a:rPr lang="en-US" altLang="zh-TW">
                <a:ea typeface="新細明體" charset="-120"/>
              </a:rPr>
              <a:t>Measuring Variance or Dispersion of Returns</a:t>
            </a:r>
          </a:p>
        </p:txBody>
      </p:sp>
      <p:sp>
        <p:nvSpPr>
          <p:cNvPr id="178179" name="Rectangle 3"/>
          <p:cNvSpPr>
            <a:spLocks noGrp="1" noChangeArrowheads="1"/>
          </p:cNvSpPr>
          <p:nvPr>
            <p:ph type="body" idx="1"/>
          </p:nvPr>
        </p:nvSpPr>
        <p:spPr>
          <a:xfrm>
            <a:off x="457200" y="1447800"/>
            <a:ext cx="8229600" cy="1066800"/>
          </a:xfrm>
        </p:spPr>
        <p:txBody>
          <a:bodyPr/>
          <a:lstStyle/>
          <a:p>
            <a:pPr>
              <a:spcBef>
                <a:spcPct val="0"/>
              </a:spcBef>
              <a:buClrTx/>
              <a:buSzPct val="100000"/>
              <a:buFontTx/>
              <a:buNone/>
              <a:defRPr/>
            </a:pPr>
            <a:r>
              <a:rPr lang="en-US" altLang="zh-TW" dirty="0">
                <a:solidFill>
                  <a:schemeClr val="tx2"/>
                </a:solidFill>
                <a:ea typeface="新細明體" charset="-120"/>
              </a:rPr>
              <a:t>Based on the same example:</a:t>
            </a:r>
            <a:endParaRPr lang="zh-TW" altLang="en-US" dirty="0">
              <a:ea typeface="新細明體" charset="-120"/>
            </a:endParaRPr>
          </a:p>
        </p:txBody>
      </p:sp>
      <p:sp>
        <p:nvSpPr>
          <p:cNvPr id="178180" name="Rectangle 4"/>
          <p:cNvSpPr>
            <a:spLocks noChangeArrowheads="1"/>
          </p:cNvSpPr>
          <p:nvPr/>
        </p:nvSpPr>
        <p:spPr bwMode="auto">
          <a:xfrm>
            <a:off x="685800" y="2011362"/>
            <a:ext cx="8001000" cy="1570038"/>
          </a:xfrm>
          <a:prstGeom prst="rect">
            <a:avLst/>
          </a:prstGeom>
          <a:noFill/>
          <a:ln w="9525">
            <a:noFill/>
            <a:miter lim="800000"/>
            <a:headEnd/>
            <a:tailEnd/>
          </a:ln>
          <a:effectLst/>
        </p:spPr>
        <p:txBody>
          <a:bodyPr>
            <a:spAutoFit/>
          </a:bodyPr>
          <a:lstStyle/>
          <a:p>
            <a:pPr marL="804863" indent="-804863">
              <a:defRPr/>
            </a:pPr>
            <a:r>
              <a:rPr lang="en-US" altLang="zh-TW" dirty="0" err="1">
                <a:effectLst>
                  <a:outerShdw blurRad="38100" dist="38100" dir="2700000" algn="tl">
                    <a:srgbClr val="000000"/>
                  </a:outerShdw>
                </a:effectLst>
                <a:latin typeface="Arial" charset="0"/>
                <a:ea typeface="新細明體" charset="-120"/>
              </a:rPr>
              <a:t>var</a:t>
            </a:r>
            <a:r>
              <a:rPr lang="en-US" altLang="zh-TW" dirty="0">
                <a:effectLst>
                  <a:outerShdw blurRad="38100" dist="38100" dir="2700000" algn="tl">
                    <a:srgbClr val="000000"/>
                  </a:outerShdw>
                </a:effectLst>
                <a:latin typeface="Arial" charset="0"/>
                <a:ea typeface="新細明體" charset="-120"/>
              </a:rPr>
              <a:t> = (.1)(-.05 -.15)</a:t>
            </a:r>
            <a:r>
              <a:rPr lang="en-US" altLang="zh-TW" baseline="30000" dirty="0">
                <a:effectLst>
                  <a:outerShdw blurRad="38100" dist="38100" dir="2700000" algn="tl">
                    <a:srgbClr val="000000"/>
                  </a:outerShdw>
                </a:effectLst>
                <a:latin typeface="Arial" charset="0"/>
                <a:ea typeface="新細明體" charset="-120"/>
              </a:rPr>
              <a:t>2</a:t>
            </a:r>
            <a:r>
              <a:rPr lang="en-US" altLang="zh-TW" dirty="0">
                <a:effectLst>
                  <a:outerShdw blurRad="38100" dist="38100" dir="2700000" algn="tl">
                    <a:srgbClr val="000000"/>
                  </a:outerShdw>
                </a:effectLst>
                <a:latin typeface="Arial" charset="0"/>
                <a:ea typeface="新細明體" charset="-120"/>
              </a:rPr>
              <a:t> + (.2)(.05 - .15)</a:t>
            </a:r>
            <a:r>
              <a:rPr lang="en-US" altLang="zh-TW" baseline="30000" dirty="0">
                <a:effectLst>
                  <a:outerShdw blurRad="38100" dist="38100" dir="2700000" algn="tl">
                    <a:srgbClr val="000000"/>
                  </a:outerShdw>
                </a:effectLst>
                <a:latin typeface="Arial" charset="0"/>
                <a:ea typeface="新細明體" charset="-120"/>
              </a:rPr>
              <a:t>2</a:t>
            </a:r>
            <a:r>
              <a:rPr lang="en-US" altLang="zh-TW" dirty="0">
                <a:effectLst>
                  <a:outerShdw blurRad="38100" dist="38100" dir="2700000" algn="tl">
                    <a:srgbClr val="000000"/>
                  </a:outerShdw>
                </a:effectLst>
                <a:latin typeface="Arial" charset="0"/>
                <a:ea typeface="新細明體" charset="-120"/>
              </a:rPr>
              <a:t> + (.4)(.15 - .15)</a:t>
            </a:r>
            <a:r>
              <a:rPr lang="en-US" altLang="zh-TW" baseline="30000" dirty="0">
                <a:effectLst>
                  <a:outerShdw blurRad="38100" dist="38100" dir="2700000" algn="tl">
                    <a:srgbClr val="000000"/>
                  </a:outerShdw>
                </a:effectLst>
                <a:latin typeface="Arial" charset="0"/>
                <a:ea typeface="新細明體" charset="-120"/>
              </a:rPr>
              <a:t>2</a:t>
            </a:r>
            <a:r>
              <a:rPr lang="en-US" altLang="zh-TW" dirty="0">
                <a:effectLst>
                  <a:outerShdw blurRad="38100" dist="38100" dir="2700000" algn="tl">
                    <a:srgbClr val="000000"/>
                  </a:outerShdw>
                </a:effectLst>
                <a:latin typeface="Arial" charset="0"/>
                <a:ea typeface="新細明體" charset="-120"/>
              </a:rPr>
              <a:t> + (.2)(.25 - .15)</a:t>
            </a:r>
            <a:r>
              <a:rPr lang="en-US" altLang="zh-TW" baseline="30000" dirty="0">
                <a:effectLst>
                  <a:outerShdw blurRad="38100" dist="38100" dir="2700000" algn="tl">
                    <a:srgbClr val="000000"/>
                  </a:outerShdw>
                </a:effectLst>
                <a:latin typeface="Arial" charset="0"/>
                <a:ea typeface="新細明體" charset="-120"/>
              </a:rPr>
              <a:t>2</a:t>
            </a:r>
            <a:r>
              <a:rPr lang="en-US" altLang="zh-TW" dirty="0">
                <a:effectLst>
                  <a:outerShdw blurRad="38100" dist="38100" dir="2700000" algn="tl">
                    <a:srgbClr val="000000"/>
                  </a:outerShdw>
                </a:effectLst>
                <a:latin typeface="Arial" charset="0"/>
                <a:ea typeface="新細明體" charset="-120"/>
              </a:rPr>
              <a:t> + (.1)(.35 -.15)</a:t>
            </a:r>
            <a:r>
              <a:rPr lang="en-US" altLang="zh-TW" baseline="30000" dirty="0">
                <a:effectLst>
                  <a:outerShdw blurRad="38100" dist="38100" dir="2700000" algn="tl">
                    <a:srgbClr val="000000"/>
                  </a:outerShdw>
                </a:effectLst>
                <a:latin typeface="Arial" charset="0"/>
                <a:ea typeface="新細明體" charset="-120"/>
              </a:rPr>
              <a:t>2</a:t>
            </a:r>
            <a:r>
              <a:rPr lang="en-US" altLang="zh-TW" dirty="0">
                <a:effectLst>
                  <a:outerShdw blurRad="38100" dist="38100" dir="2700000" algn="tl">
                    <a:srgbClr val="000000"/>
                  </a:outerShdw>
                </a:effectLst>
                <a:latin typeface="Arial" charset="0"/>
                <a:ea typeface="新細明體" charset="-120"/>
              </a:rPr>
              <a:t> = 0.01199</a:t>
            </a:r>
          </a:p>
          <a:p>
            <a:pPr>
              <a:defRPr/>
            </a:pPr>
            <a:endParaRPr lang="en-US" altLang="zh-TW" dirty="0">
              <a:effectLst>
                <a:outerShdw blurRad="38100" dist="38100" dir="2700000" algn="tl">
                  <a:srgbClr val="000000"/>
                </a:outerShdw>
              </a:effectLst>
              <a:latin typeface="Arial" charset="0"/>
              <a:ea typeface="新細明體" charset="-120"/>
            </a:endParaRPr>
          </a:p>
          <a:p>
            <a:pPr>
              <a:defRPr/>
            </a:pPr>
            <a:r>
              <a:rPr lang="en-US" altLang="zh-TW" dirty="0" err="1">
                <a:effectLst>
                  <a:outerShdw blurRad="38100" dist="38100" dir="2700000" algn="tl">
                    <a:srgbClr val="000000"/>
                  </a:outerShdw>
                </a:effectLst>
                <a:latin typeface="Arial" charset="0"/>
                <a:ea typeface="新細明體" charset="-120"/>
              </a:rPr>
              <a:t>s.d</a:t>
            </a:r>
            <a:r>
              <a:rPr lang="en-US" altLang="zh-TW" dirty="0">
                <a:effectLst>
                  <a:outerShdw blurRad="38100" dist="38100" dir="2700000" algn="tl">
                    <a:srgbClr val="000000"/>
                  </a:outerShdw>
                </a:effectLst>
                <a:latin typeface="Arial" charset="0"/>
                <a:ea typeface="新細明體" charset="-120"/>
              </a:rPr>
              <a:t>. = (0.01199)</a:t>
            </a:r>
            <a:r>
              <a:rPr lang="en-US" altLang="zh-TW" baseline="30000" dirty="0">
                <a:effectLst>
                  <a:outerShdw blurRad="38100" dist="38100" dir="2700000" algn="tl">
                    <a:srgbClr val="000000"/>
                  </a:outerShdw>
                </a:effectLst>
                <a:latin typeface="Arial" charset="0"/>
                <a:ea typeface="新細明體" charset="-120"/>
              </a:rPr>
              <a:t>0.5</a:t>
            </a:r>
            <a:r>
              <a:rPr lang="en-US" altLang="zh-TW" dirty="0">
                <a:effectLst>
                  <a:outerShdw blurRad="38100" dist="38100" dir="2700000" algn="tl">
                    <a:srgbClr val="000000"/>
                  </a:outerShdw>
                </a:effectLst>
                <a:latin typeface="Arial" charset="0"/>
                <a:ea typeface="新細明體" charset="-120"/>
              </a:rPr>
              <a:t> = 0.1095 or 10.95%</a:t>
            </a:r>
          </a:p>
        </p:txBody>
      </p:sp>
      <p:sp>
        <p:nvSpPr>
          <p:cNvPr id="5" name="矩形 4"/>
          <p:cNvSpPr/>
          <p:nvPr/>
        </p:nvSpPr>
        <p:spPr>
          <a:xfrm>
            <a:off x="457200" y="3581400"/>
            <a:ext cx="8001000" cy="492443"/>
          </a:xfrm>
          <a:prstGeom prst="rect">
            <a:avLst/>
          </a:prstGeom>
        </p:spPr>
        <p:txBody>
          <a:bodyPr wrap="square">
            <a:spAutoFit/>
          </a:bodyPr>
          <a:lstStyle/>
          <a:p>
            <a:pPr marL="342900" lvl="0" indent="-342900">
              <a:spcBef>
                <a:spcPts val="600"/>
              </a:spcBef>
              <a:buSzPct val="100000"/>
              <a:defRPr/>
            </a:pPr>
            <a:r>
              <a:rPr lang="en-US" altLang="zh-TW" sz="2600" b="1" u="sng" kern="0" dirty="0">
                <a:solidFill>
                  <a:srgbClr val="FFFFFF"/>
                </a:solidFill>
                <a:effectLst>
                  <a:outerShdw blurRad="38100" dist="38100" dir="2700000" algn="tl">
                    <a:srgbClr val="000000"/>
                  </a:outerShdw>
                </a:effectLst>
                <a:latin typeface="Arial"/>
                <a:ea typeface="新細明體" charset="-120"/>
              </a:rPr>
              <a:t>Alternative definition of the standard deviation: </a:t>
            </a:r>
          </a:p>
        </p:txBody>
      </p:sp>
      <mc:AlternateContent xmlns:mc="http://schemas.openxmlformats.org/markup-compatibility/2006" xmlns:a14="http://schemas.microsoft.com/office/drawing/2010/main">
        <mc:Choice Requires="a14">
          <p:sp>
            <p:nvSpPr>
              <p:cNvPr id="6" name="物件 5"/>
              <p:cNvSpPr txBox="1"/>
              <p:nvPr/>
            </p:nvSpPr>
            <p:spPr bwMode="auto">
              <a:xfrm>
                <a:off x="381000" y="4191000"/>
                <a:ext cx="8382000" cy="2286000"/>
              </a:xfrm>
              <a:prstGeom prst="rect">
                <a:avLst/>
              </a:prstGeom>
              <a:solidFill>
                <a:srgbClr val="FFFFFF"/>
              </a:solidFill>
              <a:ln>
                <a:noFill/>
              </a:ln>
              <a:effectLst/>
            </p:spPr>
            <p:txBody>
              <a:bodyPr>
                <a:normAutofit/>
              </a:bodyPr>
              <a:lstStyle/>
              <a:p>
                <a:pPr>
                  <a:lnSpc>
                    <a:spcPct val="110000"/>
                  </a:lnSpc>
                </a:pPr>
                <a14:m>
                  <m:oMath xmlns:m="http://schemas.openxmlformats.org/officeDocument/2006/math">
                    <m:r>
                      <m:rPr>
                        <m:nor/>
                      </m:rPr>
                      <a:rPr lang="zh-TW" altLang="en-US" i="0" smtClean="0">
                        <a:solidFill>
                          <a:srgbClr val="000000"/>
                        </a:solidFill>
                        <a:latin typeface="Cambria Math" panose="02040503050406030204" pitchFamily="18" charset="0"/>
                      </a:rPr>
                      <m:t>var</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𝑟</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𝐸</m:t>
                    </m:r>
                    <m:d>
                      <m:dPr>
                        <m:ctrlPr>
                          <a:rPr lang="en-US" altLang="zh-TW" b="0" i="1" smtClean="0">
                            <a:solidFill>
                              <a:srgbClr val="000000"/>
                            </a:solidFill>
                            <a:latin typeface="Cambria Math" panose="02040503050406030204" pitchFamily="18" charset="0"/>
                          </a:rPr>
                        </m:ctrlPr>
                      </m:dPr>
                      <m:e>
                        <m:r>
                          <a:rPr lang="en-US" altLang="zh-TW"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𝑟</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𝐸</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𝑟</m:t>
                        </m:r>
                        <m:r>
                          <a:rPr lang="zh-TW" altLang="en-US" i="1">
                            <a:solidFill>
                              <a:srgbClr val="000000"/>
                            </a:solidFill>
                            <a:latin typeface="Cambria Math" panose="02040503050406030204" pitchFamily="18" charset="0"/>
                          </a:rPr>
                          <m:t>)</m:t>
                        </m:r>
                        <m:sSup>
                          <m:sSupPr>
                            <m:ctrlPr>
                              <a:rPr lang="zh-TW" altLang="en-US" i="1">
                                <a:solidFill>
                                  <a:srgbClr val="000000"/>
                                </a:solidFill>
                                <a:latin typeface="Cambria Math" panose="02040503050406030204" pitchFamily="18" charset="0"/>
                              </a:rPr>
                            </m:ctrlPr>
                          </m:sSupPr>
                          <m:e>
                            <m:r>
                              <a:rPr lang="en-US" altLang="zh-TW" i="1">
                                <a:solidFill>
                                  <a:srgbClr val="000000"/>
                                </a:solidFill>
                                <a:latin typeface="Cambria Math" panose="02040503050406030204" pitchFamily="18" charset="0"/>
                              </a:rPr>
                              <m:t>]</m:t>
                            </m:r>
                          </m:e>
                          <m:sup>
                            <m:r>
                              <a:rPr lang="zh-TW" altLang="en-US" i="1">
                                <a:solidFill>
                                  <a:srgbClr val="000000"/>
                                </a:solidFill>
                                <a:latin typeface="Cambria Math" panose="02040503050406030204" pitchFamily="18" charset="0"/>
                              </a:rPr>
                              <m:t>2</m:t>
                            </m:r>
                          </m:sup>
                        </m:sSup>
                      </m:e>
                    </m:d>
                    <m:r>
                      <a:rPr lang="zh-TW" altLang="en-US" i="1">
                        <a:solidFill>
                          <a:srgbClr val="000000"/>
                        </a:solidFill>
                        <a:latin typeface="Cambria Math" panose="02040503050406030204" pitchFamily="18" charset="0"/>
                      </a:rPr>
                      <m:t>=</m:t>
                    </m:r>
                    <m:nary>
                      <m:naryPr>
                        <m:chr m:val="∑"/>
                        <m:ctrlPr>
                          <a:rPr lang="zh-TW" altLang="en-US" i="1">
                            <a:solidFill>
                              <a:srgbClr val="000000"/>
                            </a:solidFill>
                            <a:latin typeface="Cambria Math" panose="02040503050406030204" pitchFamily="18" charset="0"/>
                          </a:rPr>
                        </m:ctrlPr>
                      </m:naryPr>
                      <m:sub>
                        <m:r>
                          <a:rPr lang="zh-TW" altLang="en-US" i="1">
                            <a:solidFill>
                              <a:srgbClr val="000000"/>
                            </a:solidFill>
                            <a:latin typeface="Cambria Math" panose="02040503050406030204" pitchFamily="18" charset="0"/>
                          </a:rPr>
                          <m:t>𝑘</m:t>
                        </m:r>
                        <m:r>
                          <a:rPr lang="zh-TW" altLang="en-US" i="1">
                            <a:solidFill>
                              <a:srgbClr val="000000"/>
                            </a:solidFill>
                            <a:latin typeface="Cambria Math" panose="02040503050406030204" pitchFamily="18" charset="0"/>
                          </a:rPr>
                          <m:t>=1</m:t>
                        </m:r>
                      </m:sub>
                      <m:sup>
                        <m:r>
                          <a:rPr lang="zh-TW" altLang="en-US" i="1">
                            <a:solidFill>
                              <a:srgbClr val="000000"/>
                            </a:solidFill>
                            <a:latin typeface="Cambria Math" panose="02040503050406030204" pitchFamily="18" charset="0"/>
                          </a:rPr>
                          <m:t>𝑠</m:t>
                        </m:r>
                      </m:sup>
                      <m:e>
                        <m:r>
                          <a:rPr lang="zh-TW" altLang="en-US" i="1">
                            <a:solidFill>
                              <a:srgbClr val="000000"/>
                            </a:solidFill>
                            <a:latin typeface="Cambria Math" panose="02040503050406030204" pitchFamily="18" charset="0"/>
                          </a:rPr>
                          <m:t>𝑝</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𝑘</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𝑟</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𝑘</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𝐸</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𝑟</m:t>
                        </m:r>
                        <m:r>
                          <a:rPr lang="zh-TW" altLang="en-US" i="1">
                            <a:solidFill>
                              <a:srgbClr val="000000"/>
                            </a:solidFill>
                            <a:latin typeface="Cambria Math" panose="02040503050406030204" pitchFamily="18" charset="0"/>
                          </a:rPr>
                          <m:t>)</m:t>
                        </m:r>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m:t>
                            </m:r>
                          </m:e>
                          <m:sup>
                            <m:r>
                              <a:rPr lang="zh-TW" altLang="en-US" i="1">
                                <a:solidFill>
                                  <a:srgbClr val="000000"/>
                                </a:solidFill>
                                <a:latin typeface="Cambria Math" panose="02040503050406030204" pitchFamily="18" charset="0"/>
                              </a:rPr>
                              <m:t>2</m:t>
                            </m:r>
                          </m:sup>
                        </m:sSup>
                      </m:e>
                    </m:nary>
                  </m:oMath>
                </a14:m>
                <a:r>
                  <a:rPr lang="zh-TW" altLang="en-US" i="1" dirty="0">
                    <a:solidFill>
                      <a:srgbClr val="000000"/>
                    </a:solidFill>
                    <a:latin typeface="Cambria Math" panose="02040503050406030204" pitchFamily="18" charset="0"/>
                  </a:rPr>
                  <a:t> </a:t>
                </a:r>
                <a:br>
                  <a:rPr lang="zh-TW" altLang="en-US" i="1" dirty="0">
                    <a:solidFill>
                      <a:srgbClr val="000000"/>
                    </a:solidFill>
                    <a:latin typeface="Cambria Math" panose="02040503050406030204" pitchFamily="18" charset="0"/>
                  </a:rPr>
                </a:br>
                <a14:m>
                  <m:oMath xmlns:m="http://schemas.openxmlformats.org/officeDocument/2006/math">
                    <m:r>
                      <a:rPr lang="zh-TW" altLang="en-US" i="1">
                        <a:solidFill>
                          <a:srgbClr val="000000"/>
                        </a:solidFill>
                        <a:latin typeface="Cambria Math" panose="02040503050406030204" pitchFamily="18" charset="0"/>
                      </a:rPr>
                      <m:t>=</m:t>
                    </m:r>
                    <m:nary>
                      <m:naryPr>
                        <m:chr m:val="∑"/>
                        <m:ctrlPr>
                          <a:rPr lang="zh-TW" altLang="en-US" i="1">
                            <a:solidFill>
                              <a:srgbClr val="000000"/>
                            </a:solidFill>
                            <a:latin typeface="Cambria Math" panose="02040503050406030204" pitchFamily="18" charset="0"/>
                          </a:rPr>
                        </m:ctrlPr>
                      </m:naryPr>
                      <m:sub>
                        <m:r>
                          <a:rPr lang="zh-TW" altLang="en-US" i="1">
                            <a:solidFill>
                              <a:srgbClr val="000000"/>
                            </a:solidFill>
                            <a:latin typeface="Cambria Math" panose="02040503050406030204" pitchFamily="18" charset="0"/>
                          </a:rPr>
                          <m:t>𝑘</m:t>
                        </m:r>
                        <m:r>
                          <a:rPr lang="zh-TW" altLang="en-US" i="1">
                            <a:solidFill>
                              <a:srgbClr val="000000"/>
                            </a:solidFill>
                            <a:latin typeface="Cambria Math" panose="02040503050406030204" pitchFamily="18" charset="0"/>
                          </a:rPr>
                          <m:t>=1</m:t>
                        </m:r>
                      </m:sub>
                      <m:sup>
                        <m:r>
                          <a:rPr lang="zh-TW" altLang="en-US" i="1">
                            <a:solidFill>
                              <a:srgbClr val="000000"/>
                            </a:solidFill>
                            <a:latin typeface="Cambria Math" panose="02040503050406030204" pitchFamily="18" charset="0"/>
                          </a:rPr>
                          <m:t>𝑠</m:t>
                        </m:r>
                      </m:sup>
                      <m:e>
                        <m:r>
                          <a:rPr lang="zh-TW" altLang="en-US" i="1">
                            <a:solidFill>
                              <a:srgbClr val="000000"/>
                            </a:solidFill>
                            <a:latin typeface="Cambria Math" panose="02040503050406030204" pitchFamily="18" charset="0"/>
                          </a:rPr>
                          <m:t>𝑝</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𝑘</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𝑟</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𝑘</m:t>
                        </m:r>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m:t>
                            </m:r>
                          </m:e>
                          <m:sup>
                            <m:r>
                              <a:rPr lang="zh-TW" altLang="en-US" i="1">
                                <a:solidFill>
                                  <a:srgbClr val="000000"/>
                                </a:solidFill>
                                <a:latin typeface="Cambria Math" panose="02040503050406030204" pitchFamily="18" charset="0"/>
                              </a:rPr>
                              <m:t>2</m:t>
                            </m:r>
                          </m:sup>
                        </m:sSup>
                        <m:r>
                          <a:rPr lang="zh-TW" altLang="en-US" i="1">
                            <a:solidFill>
                              <a:srgbClr val="000000"/>
                            </a:solidFill>
                            <a:latin typeface="Cambria Math" panose="02040503050406030204" pitchFamily="18" charset="0"/>
                          </a:rPr>
                          <m:t>−2</m:t>
                        </m:r>
                        <m:r>
                          <a:rPr lang="zh-TW" altLang="en-US" i="1">
                            <a:solidFill>
                              <a:srgbClr val="000000"/>
                            </a:solidFill>
                            <a:latin typeface="Cambria Math" panose="02040503050406030204" pitchFamily="18" charset="0"/>
                          </a:rPr>
                          <m:t>𝑟</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𝑘</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𝐸</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𝑟</m:t>
                        </m:r>
                        <m:r>
                          <a:rPr lang="zh-TW" altLang="en-US" i="1">
                            <a:solidFill>
                              <a:srgbClr val="000000"/>
                            </a:solidFill>
                            <a:latin typeface="Cambria Math" panose="02040503050406030204" pitchFamily="18" charset="0"/>
                          </a:rPr>
                          <m:t>)+</m:t>
                        </m:r>
                        <m:sSup>
                          <m:sSupPr>
                            <m:ctrlPr>
                              <a:rPr lang="en-US" altLang="zh-TW" b="0" i="1" smtClean="0">
                                <a:solidFill>
                                  <a:srgbClr val="000000"/>
                                </a:solidFill>
                                <a:latin typeface="Cambria Math" panose="02040503050406030204" pitchFamily="18" charset="0"/>
                              </a:rPr>
                            </m:ctrlPr>
                          </m:sSupPr>
                          <m:e>
                            <m:r>
                              <a:rPr lang="en-US" altLang="zh-TW" b="0" i="1" smtClean="0">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𝐸</m:t>
                            </m:r>
                            <m:r>
                              <a:rPr lang="en-US" altLang="zh-TW" b="0" i="1" smtClean="0">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𝑟</m:t>
                            </m:r>
                            <m:r>
                              <a:rPr lang="en-US" altLang="zh-TW" b="0" i="1" smtClean="0">
                                <a:solidFill>
                                  <a:srgbClr val="000000"/>
                                </a:solidFill>
                                <a:latin typeface="Cambria Math" panose="02040503050406030204" pitchFamily="18" charset="0"/>
                              </a:rPr>
                              <m:t>))</m:t>
                            </m:r>
                          </m:e>
                          <m:sup>
                            <m:r>
                              <a:rPr lang="en-US" altLang="zh-TW" b="0" i="1" smtClean="0">
                                <a:solidFill>
                                  <a:srgbClr val="000000"/>
                                </a:solidFill>
                                <a:latin typeface="Cambria Math" panose="02040503050406030204" pitchFamily="18" charset="0"/>
                              </a:rPr>
                              <m:t>2</m:t>
                            </m:r>
                          </m:sup>
                        </m:sSup>
                        <m:r>
                          <a:rPr lang="zh-TW" altLang="en-US" i="1">
                            <a:solidFill>
                              <a:srgbClr val="000000"/>
                            </a:solidFill>
                            <a:latin typeface="Cambria Math" panose="02040503050406030204" pitchFamily="18" charset="0"/>
                          </a:rPr>
                          <m:t>]</m:t>
                        </m:r>
                      </m:e>
                    </m:nary>
                  </m:oMath>
                </a14:m>
                <a:r>
                  <a:rPr lang="zh-TW" altLang="en-US" i="1" dirty="0">
                    <a:solidFill>
                      <a:srgbClr val="000000"/>
                    </a:solidFill>
                    <a:latin typeface="Cambria Math" panose="02040503050406030204" pitchFamily="18" charset="0"/>
                  </a:rPr>
                  <a:t> </a:t>
                </a:r>
                <a:br>
                  <a:rPr lang="zh-TW" altLang="en-US" i="1" dirty="0">
                    <a:solidFill>
                      <a:srgbClr val="000000"/>
                    </a:solidFill>
                    <a:latin typeface="Cambria Math" panose="02040503050406030204" pitchFamily="18" charset="0"/>
                  </a:rPr>
                </a:br>
                <a14:m>
                  <m:oMath xmlns:m="http://schemas.openxmlformats.org/officeDocument/2006/math">
                    <m:r>
                      <a:rPr lang="zh-TW" altLang="en-US" i="1">
                        <a:solidFill>
                          <a:srgbClr val="000000"/>
                        </a:solidFill>
                        <a:latin typeface="Cambria Math" panose="02040503050406030204" pitchFamily="18" charset="0"/>
                      </a:rPr>
                      <m:t>=</m:t>
                    </m:r>
                    <m:nary>
                      <m:naryPr>
                        <m:chr m:val="∑"/>
                        <m:ctrlPr>
                          <a:rPr lang="zh-TW" altLang="en-US" i="1">
                            <a:solidFill>
                              <a:srgbClr val="000000"/>
                            </a:solidFill>
                            <a:latin typeface="Cambria Math" panose="02040503050406030204" pitchFamily="18" charset="0"/>
                          </a:rPr>
                        </m:ctrlPr>
                      </m:naryPr>
                      <m:sub>
                        <m:r>
                          <a:rPr lang="zh-TW" altLang="en-US" i="1">
                            <a:solidFill>
                              <a:srgbClr val="000000"/>
                            </a:solidFill>
                            <a:latin typeface="Cambria Math" panose="02040503050406030204" pitchFamily="18" charset="0"/>
                          </a:rPr>
                          <m:t>𝑘</m:t>
                        </m:r>
                        <m:r>
                          <a:rPr lang="zh-TW" altLang="en-US" i="1">
                            <a:solidFill>
                              <a:srgbClr val="000000"/>
                            </a:solidFill>
                            <a:latin typeface="Cambria Math" panose="02040503050406030204" pitchFamily="18" charset="0"/>
                          </a:rPr>
                          <m:t>=1</m:t>
                        </m:r>
                      </m:sub>
                      <m:sup>
                        <m:r>
                          <a:rPr lang="zh-TW" altLang="en-US" i="1">
                            <a:solidFill>
                              <a:srgbClr val="000000"/>
                            </a:solidFill>
                            <a:latin typeface="Cambria Math" panose="02040503050406030204" pitchFamily="18" charset="0"/>
                          </a:rPr>
                          <m:t>𝑠</m:t>
                        </m:r>
                      </m:sup>
                      <m:e>
                        <m:r>
                          <a:rPr lang="zh-TW" altLang="en-US" i="1">
                            <a:solidFill>
                              <a:srgbClr val="000000"/>
                            </a:solidFill>
                            <a:latin typeface="Cambria Math" panose="02040503050406030204" pitchFamily="18" charset="0"/>
                          </a:rPr>
                          <m:t>𝑝</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𝑘</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𝑟</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𝑘</m:t>
                        </m:r>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m:t>
                            </m:r>
                          </m:e>
                          <m:sup>
                            <m:r>
                              <a:rPr lang="zh-TW" altLang="en-US" i="1">
                                <a:solidFill>
                                  <a:srgbClr val="000000"/>
                                </a:solidFill>
                                <a:latin typeface="Cambria Math" panose="02040503050406030204" pitchFamily="18" charset="0"/>
                              </a:rPr>
                              <m:t>2</m:t>
                            </m:r>
                          </m:sup>
                        </m:sSup>
                      </m:e>
                    </m:nary>
                    <m:r>
                      <a:rPr lang="zh-TW" altLang="en-US" i="1">
                        <a:solidFill>
                          <a:srgbClr val="000000"/>
                        </a:solidFill>
                        <a:latin typeface="Cambria Math" panose="02040503050406030204" pitchFamily="18" charset="0"/>
                      </a:rPr>
                      <m:t>−2</m:t>
                    </m:r>
                    <m:r>
                      <a:rPr lang="zh-TW" altLang="en-US" i="1">
                        <a:solidFill>
                          <a:srgbClr val="000000"/>
                        </a:solidFill>
                        <a:latin typeface="Cambria Math" panose="02040503050406030204" pitchFamily="18" charset="0"/>
                      </a:rPr>
                      <m:t>𝐸</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𝑟</m:t>
                    </m:r>
                    <m:r>
                      <a:rPr lang="zh-TW" altLang="en-US" i="1">
                        <a:solidFill>
                          <a:srgbClr val="000000"/>
                        </a:solidFill>
                        <a:latin typeface="Cambria Math" panose="02040503050406030204" pitchFamily="18" charset="0"/>
                      </a:rPr>
                      <m:t>)</m:t>
                    </m:r>
                    <m:nary>
                      <m:naryPr>
                        <m:chr m:val="∑"/>
                        <m:ctrlPr>
                          <a:rPr lang="zh-TW" altLang="en-US" i="1">
                            <a:solidFill>
                              <a:srgbClr val="000000"/>
                            </a:solidFill>
                            <a:latin typeface="Cambria Math" panose="02040503050406030204" pitchFamily="18" charset="0"/>
                          </a:rPr>
                        </m:ctrlPr>
                      </m:naryPr>
                      <m:sub>
                        <m:r>
                          <a:rPr lang="zh-TW" altLang="en-US" i="1">
                            <a:solidFill>
                              <a:srgbClr val="000000"/>
                            </a:solidFill>
                            <a:latin typeface="Cambria Math" panose="02040503050406030204" pitchFamily="18" charset="0"/>
                          </a:rPr>
                          <m:t>𝑘</m:t>
                        </m:r>
                        <m:r>
                          <a:rPr lang="zh-TW" altLang="en-US" i="1">
                            <a:solidFill>
                              <a:srgbClr val="000000"/>
                            </a:solidFill>
                            <a:latin typeface="Cambria Math" panose="02040503050406030204" pitchFamily="18" charset="0"/>
                          </a:rPr>
                          <m:t>=1</m:t>
                        </m:r>
                      </m:sub>
                      <m:sup>
                        <m:r>
                          <a:rPr lang="zh-TW" altLang="en-US" i="1">
                            <a:solidFill>
                              <a:srgbClr val="000000"/>
                            </a:solidFill>
                            <a:latin typeface="Cambria Math" panose="02040503050406030204" pitchFamily="18" charset="0"/>
                          </a:rPr>
                          <m:t>𝑠</m:t>
                        </m:r>
                      </m:sup>
                      <m:e>
                        <m:r>
                          <a:rPr lang="zh-TW" altLang="en-US" i="1">
                            <a:solidFill>
                              <a:srgbClr val="000000"/>
                            </a:solidFill>
                            <a:latin typeface="Cambria Math" panose="02040503050406030204" pitchFamily="18" charset="0"/>
                          </a:rPr>
                          <m:t>𝑝</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𝑘</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𝑟</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𝑘</m:t>
                        </m:r>
                        <m:r>
                          <a:rPr lang="zh-TW" altLang="en-US" i="1">
                            <a:solidFill>
                              <a:srgbClr val="000000"/>
                            </a:solidFill>
                            <a:latin typeface="Cambria Math" panose="02040503050406030204" pitchFamily="18" charset="0"/>
                          </a:rPr>
                          <m:t>)</m:t>
                        </m:r>
                      </m:e>
                    </m:nary>
                    <m:r>
                      <a:rPr lang="zh-TW" altLang="en-US" i="1">
                        <a:solidFill>
                          <a:srgbClr val="000000"/>
                        </a:solidFill>
                        <a:latin typeface="Cambria Math" panose="02040503050406030204" pitchFamily="18" charset="0"/>
                      </a:rPr>
                      <m:t>+</m:t>
                    </m:r>
                    <m:sSup>
                      <m:sSupPr>
                        <m:ctrlPr>
                          <a:rPr lang="en-US" altLang="zh-TW" i="1">
                            <a:solidFill>
                              <a:srgbClr val="000000"/>
                            </a:solidFill>
                            <a:latin typeface="Cambria Math" panose="02040503050406030204" pitchFamily="18" charset="0"/>
                          </a:rPr>
                        </m:ctrlPr>
                      </m:sSupPr>
                      <m:e>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𝐸</m:t>
                        </m:r>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𝑟</m:t>
                        </m:r>
                        <m:r>
                          <a:rPr lang="en-US" altLang="zh-TW" i="1">
                            <a:solidFill>
                              <a:srgbClr val="000000"/>
                            </a:solidFill>
                            <a:latin typeface="Cambria Math" panose="02040503050406030204" pitchFamily="18" charset="0"/>
                          </a:rPr>
                          <m:t>))</m:t>
                        </m:r>
                      </m:e>
                      <m:sup>
                        <m:r>
                          <a:rPr lang="en-US" altLang="zh-TW" i="1">
                            <a:solidFill>
                              <a:srgbClr val="000000"/>
                            </a:solidFill>
                            <a:latin typeface="Cambria Math" panose="02040503050406030204" pitchFamily="18" charset="0"/>
                          </a:rPr>
                          <m:t>2</m:t>
                        </m:r>
                      </m:sup>
                    </m:sSup>
                    <m:nary>
                      <m:naryPr>
                        <m:chr m:val="∑"/>
                        <m:ctrlPr>
                          <a:rPr lang="zh-TW" altLang="en-US" i="1">
                            <a:solidFill>
                              <a:srgbClr val="000000"/>
                            </a:solidFill>
                            <a:latin typeface="Cambria Math" panose="02040503050406030204" pitchFamily="18" charset="0"/>
                          </a:rPr>
                        </m:ctrlPr>
                      </m:naryPr>
                      <m:sub>
                        <m:r>
                          <a:rPr lang="zh-TW" altLang="en-US" i="1">
                            <a:solidFill>
                              <a:srgbClr val="000000"/>
                            </a:solidFill>
                            <a:latin typeface="Cambria Math" panose="02040503050406030204" pitchFamily="18" charset="0"/>
                          </a:rPr>
                          <m:t>𝑘</m:t>
                        </m:r>
                        <m:r>
                          <a:rPr lang="zh-TW" altLang="en-US" i="1">
                            <a:solidFill>
                              <a:srgbClr val="000000"/>
                            </a:solidFill>
                            <a:latin typeface="Cambria Math" panose="02040503050406030204" pitchFamily="18" charset="0"/>
                          </a:rPr>
                          <m:t>=1</m:t>
                        </m:r>
                      </m:sub>
                      <m:sup>
                        <m:r>
                          <a:rPr lang="zh-TW" altLang="en-US" i="1">
                            <a:solidFill>
                              <a:srgbClr val="000000"/>
                            </a:solidFill>
                            <a:latin typeface="Cambria Math" panose="02040503050406030204" pitchFamily="18" charset="0"/>
                          </a:rPr>
                          <m:t>𝑠</m:t>
                        </m:r>
                      </m:sup>
                      <m:e>
                        <m:r>
                          <a:rPr lang="zh-TW" altLang="en-US" i="1">
                            <a:solidFill>
                              <a:srgbClr val="000000"/>
                            </a:solidFill>
                            <a:latin typeface="Cambria Math" panose="02040503050406030204" pitchFamily="18" charset="0"/>
                          </a:rPr>
                          <m:t>𝑝</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𝑘</m:t>
                        </m:r>
                        <m:r>
                          <a:rPr lang="zh-TW" altLang="en-US" i="1">
                            <a:solidFill>
                              <a:srgbClr val="000000"/>
                            </a:solidFill>
                            <a:latin typeface="Cambria Math" panose="02040503050406030204" pitchFamily="18" charset="0"/>
                          </a:rPr>
                          <m:t>)</m:t>
                        </m:r>
                      </m:e>
                    </m:nary>
                  </m:oMath>
                </a14:m>
                <a:r>
                  <a:rPr lang="zh-TW" altLang="en-US" i="1" dirty="0">
                    <a:solidFill>
                      <a:srgbClr val="000000"/>
                    </a:solidFill>
                    <a:latin typeface="Cambria Math" panose="02040503050406030204" pitchFamily="18" charset="0"/>
                  </a:rPr>
                  <a:t> </a:t>
                </a:r>
                <a:br>
                  <a:rPr lang="zh-TW" altLang="en-US" i="1" dirty="0">
                    <a:solidFill>
                      <a:srgbClr val="000000"/>
                    </a:solidFill>
                    <a:latin typeface="Cambria Math" panose="02040503050406030204" pitchFamily="18" charset="0"/>
                  </a:rPr>
                </a:br>
                <a14:m>
                  <m:oMath xmlns:m="http://schemas.openxmlformats.org/officeDocument/2006/math">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𝐸</m:t>
                    </m:r>
                    <m:r>
                      <a:rPr lang="zh-TW" altLang="en-US" i="1">
                        <a:solidFill>
                          <a:srgbClr val="000000"/>
                        </a:solidFill>
                        <a:latin typeface="Cambria Math" panose="02040503050406030204" pitchFamily="18" charset="0"/>
                      </a:rPr>
                      <m:t>(</m:t>
                    </m:r>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𝑟</m:t>
                        </m:r>
                      </m:e>
                      <m:sup>
                        <m:r>
                          <a:rPr lang="zh-TW" altLang="en-US" i="1">
                            <a:solidFill>
                              <a:srgbClr val="000000"/>
                            </a:solidFill>
                            <a:latin typeface="Cambria Math" panose="02040503050406030204" pitchFamily="18" charset="0"/>
                          </a:rPr>
                          <m:t>2</m:t>
                        </m:r>
                      </m:sup>
                    </m:sSup>
                    <m:r>
                      <a:rPr lang="zh-TW" altLang="en-US" i="1">
                        <a:solidFill>
                          <a:srgbClr val="000000"/>
                        </a:solidFill>
                        <a:latin typeface="Cambria Math" panose="02040503050406030204" pitchFamily="18" charset="0"/>
                      </a:rPr>
                      <m:t>)−2</m:t>
                    </m:r>
                    <m:r>
                      <a:rPr lang="zh-TW" altLang="en-US" i="1">
                        <a:solidFill>
                          <a:srgbClr val="000000"/>
                        </a:solidFill>
                        <a:latin typeface="Cambria Math" panose="02040503050406030204" pitchFamily="18" charset="0"/>
                      </a:rPr>
                      <m:t>𝐸</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𝑟</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𝐸</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𝑟</m:t>
                    </m:r>
                    <m:r>
                      <a:rPr lang="zh-TW" altLang="en-US" i="1">
                        <a:solidFill>
                          <a:srgbClr val="000000"/>
                        </a:solidFill>
                        <a:latin typeface="Cambria Math" panose="02040503050406030204" pitchFamily="18" charset="0"/>
                      </a:rPr>
                      <m:t>)+</m:t>
                    </m:r>
                    <m:sSup>
                      <m:sSupPr>
                        <m:ctrlPr>
                          <a:rPr lang="en-US" altLang="zh-TW" i="1">
                            <a:solidFill>
                              <a:srgbClr val="000000"/>
                            </a:solidFill>
                            <a:latin typeface="Cambria Math" panose="02040503050406030204" pitchFamily="18" charset="0"/>
                          </a:rPr>
                        </m:ctrlPr>
                      </m:sSupPr>
                      <m:e>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𝐸</m:t>
                        </m:r>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𝑟</m:t>
                        </m:r>
                        <m:r>
                          <a:rPr lang="en-US" altLang="zh-TW" i="1">
                            <a:solidFill>
                              <a:srgbClr val="000000"/>
                            </a:solidFill>
                            <a:latin typeface="Cambria Math" panose="02040503050406030204" pitchFamily="18" charset="0"/>
                          </a:rPr>
                          <m:t>))</m:t>
                        </m:r>
                      </m:e>
                      <m:sup>
                        <m:r>
                          <a:rPr lang="en-US" altLang="zh-TW" i="1">
                            <a:solidFill>
                              <a:srgbClr val="000000"/>
                            </a:solidFill>
                            <a:latin typeface="Cambria Math" panose="02040503050406030204" pitchFamily="18" charset="0"/>
                          </a:rPr>
                          <m:t>2</m:t>
                        </m:r>
                      </m:sup>
                    </m:sSup>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𝐸</m:t>
                    </m:r>
                    <m:r>
                      <a:rPr lang="zh-TW" altLang="en-US" i="1">
                        <a:solidFill>
                          <a:srgbClr val="000000"/>
                        </a:solidFill>
                        <a:latin typeface="Cambria Math" panose="02040503050406030204" pitchFamily="18" charset="0"/>
                      </a:rPr>
                      <m:t>(</m:t>
                    </m:r>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𝑟</m:t>
                        </m:r>
                      </m:e>
                      <m:sup>
                        <m:r>
                          <a:rPr lang="zh-TW" altLang="en-US" i="1">
                            <a:solidFill>
                              <a:srgbClr val="000000"/>
                            </a:solidFill>
                            <a:latin typeface="Cambria Math" panose="02040503050406030204" pitchFamily="18" charset="0"/>
                          </a:rPr>
                          <m:t>2</m:t>
                        </m:r>
                      </m:sup>
                    </m:sSup>
                    <m:r>
                      <a:rPr lang="zh-TW" altLang="en-US" i="1">
                        <a:solidFill>
                          <a:srgbClr val="000000"/>
                        </a:solidFill>
                        <a:latin typeface="Cambria Math" panose="02040503050406030204" pitchFamily="18" charset="0"/>
                      </a:rPr>
                      <m:t>)−2</m:t>
                    </m:r>
                    <m:sSup>
                      <m:sSupPr>
                        <m:ctrlPr>
                          <a:rPr lang="en-US" altLang="zh-TW" i="1">
                            <a:solidFill>
                              <a:srgbClr val="000000"/>
                            </a:solidFill>
                            <a:latin typeface="Cambria Math" panose="02040503050406030204" pitchFamily="18" charset="0"/>
                          </a:rPr>
                        </m:ctrlPr>
                      </m:sSupPr>
                      <m:e>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𝐸</m:t>
                        </m:r>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𝑟</m:t>
                        </m:r>
                        <m:r>
                          <a:rPr lang="en-US" altLang="zh-TW" i="1">
                            <a:solidFill>
                              <a:srgbClr val="000000"/>
                            </a:solidFill>
                            <a:latin typeface="Cambria Math" panose="02040503050406030204" pitchFamily="18" charset="0"/>
                          </a:rPr>
                          <m:t>))</m:t>
                        </m:r>
                      </m:e>
                      <m:sup>
                        <m:r>
                          <a:rPr lang="en-US" altLang="zh-TW" i="1">
                            <a:solidFill>
                              <a:srgbClr val="000000"/>
                            </a:solidFill>
                            <a:latin typeface="Cambria Math" panose="02040503050406030204" pitchFamily="18" charset="0"/>
                          </a:rPr>
                          <m:t>2</m:t>
                        </m:r>
                      </m:sup>
                    </m:sSup>
                    <m:r>
                      <a:rPr lang="zh-TW" altLang="en-US" i="1">
                        <a:solidFill>
                          <a:srgbClr val="000000"/>
                        </a:solidFill>
                        <a:latin typeface="Cambria Math" panose="02040503050406030204" pitchFamily="18" charset="0"/>
                      </a:rPr>
                      <m:t>+</m:t>
                    </m:r>
                    <m:sSup>
                      <m:sSupPr>
                        <m:ctrlPr>
                          <a:rPr lang="en-US" altLang="zh-TW" i="1">
                            <a:solidFill>
                              <a:srgbClr val="000000"/>
                            </a:solidFill>
                            <a:latin typeface="Cambria Math" panose="02040503050406030204" pitchFamily="18" charset="0"/>
                          </a:rPr>
                        </m:ctrlPr>
                      </m:sSupPr>
                      <m:e>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𝐸</m:t>
                        </m:r>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𝑟</m:t>
                        </m:r>
                        <m:r>
                          <a:rPr lang="en-US" altLang="zh-TW" i="1">
                            <a:solidFill>
                              <a:srgbClr val="000000"/>
                            </a:solidFill>
                            <a:latin typeface="Cambria Math" panose="02040503050406030204" pitchFamily="18" charset="0"/>
                          </a:rPr>
                          <m:t>))</m:t>
                        </m:r>
                      </m:e>
                      <m:sup>
                        <m:r>
                          <a:rPr lang="en-US" altLang="zh-TW" i="1">
                            <a:solidFill>
                              <a:srgbClr val="000000"/>
                            </a:solidFill>
                            <a:latin typeface="Cambria Math" panose="02040503050406030204" pitchFamily="18" charset="0"/>
                          </a:rPr>
                          <m:t>2</m:t>
                        </m:r>
                      </m:sup>
                    </m:sSup>
                  </m:oMath>
                </a14:m>
                <a:r>
                  <a:rPr lang="zh-TW" altLang="en-US" i="1" dirty="0">
                    <a:solidFill>
                      <a:srgbClr val="000000"/>
                    </a:solidFill>
                    <a:latin typeface="Cambria Math" panose="02040503050406030204" pitchFamily="18" charset="0"/>
                  </a:rPr>
                  <a:t> </a:t>
                </a:r>
                <a:br>
                  <a:rPr lang="zh-TW" altLang="en-US" i="1" dirty="0">
                    <a:solidFill>
                      <a:srgbClr val="000000"/>
                    </a:solidFill>
                    <a:latin typeface="Cambria Math" panose="02040503050406030204" pitchFamily="18" charset="0"/>
                  </a:rPr>
                </a:br>
                <a14:m>
                  <m:oMath xmlns:m="http://schemas.openxmlformats.org/officeDocument/2006/math">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𝐸</m:t>
                    </m:r>
                    <m:r>
                      <a:rPr lang="zh-TW" altLang="en-US" i="1">
                        <a:solidFill>
                          <a:srgbClr val="000000"/>
                        </a:solidFill>
                        <a:latin typeface="Cambria Math" panose="02040503050406030204" pitchFamily="18" charset="0"/>
                      </a:rPr>
                      <m:t>(</m:t>
                    </m:r>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𝑟</m:t>
                        </m:r>
                      </m:e>
                      <m:sup>
                        <m:r>
                          <a:rPr lang="zh-TW" altLang="en-US" i="1">
                            <a:solidFill>
                              <a:srgbClr val="000000"/>
                            </a:solidFill>
                            <a:latin typeface="Cambria Math" panose="02040503050406030204" pitchFamily="18" charset="0"/>
                          </a:rPr>
                          <m:t>2</m:t>
                        </m:r>
                      </m:sup>
                    </m:sSup>
                    <m:r>
                      <a:rPr lang="zh-TW" altLang="en-US" i="1">
                        <a:solidFill>
                          <a:srgbClr val="000000"/>
                        </a:solidFill>
                        <a:latin typeface="Cambria Math" panose="02040503050406030204" pitchFamily="18" charset="0"/>
                      </a:rPr>
                      <m:t>)−</m:t>
                    </m:r>
                    <m:sSup>
                      <m:sSupPr>
                        <m:ctrlPr>
                          <a:rPr lang="en-US" altLang="zh-TW" i="1">
                            <a:solidFill>
                              <a:srgbClr val="000000"/>
                            </a:solidFill>
                            <a:latin typeface="Cambria Math" panose="02040503050406030204" pitchFamily="18" charset="0"/>
                          </a:rPr>
                        </m:ctrlPr>
                      </m:sSupPr>
                      <m:e>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𝐸</m:t>
                        </m:r>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𝑟</m:t>
                        </m:r>
                        <m:r>
                          <a:rPr lang="en-US" altLang="zh-TW" i="1">
                            <a:solidFill>
                              <a:srgbClr val="000000"/>
                            </a:solidFill>
                            <a:latin typeface="Cambria Math" panose="02040503050406030204" pitchFamily="18" charset="0"/>
                          </a:rPr>
                          <m:t>))</m:t>
                        </m:r>
                      </m:e>
                      <m:sup>
                        <m:r>
                          <a:rPr lang="en-US" altLang="zh-TW" i="1">
                            <a:solidFill>
                              <a:srgbClr val="000000"/>
                            </a:solidFill>
                            <a:latin typeface="Cambria Math" panose="02040503050406030204" pitchFamily="18" charset="0"/>
                          </a:rPr>
                          <m:t>2</m:t>
                        </m:r>
                      </m:sup>
                    </m:sSup>
                  </m:oMath>
                </a14:m>
                <a:r>
                  <a:rPr lang="zh-TW" altLang="en-US" dirty="0"/>
                  <a:t> </a:t>
                </a:r>
              </a:p>
            </p:txBody>
          </p:sp>
        </mc:Choice>
        <mc:Fallback xmlns="">
          <p:sp>
            <p:nvSpPr>
              <p:cNvPr id="6" name="物件 5"/>
              <p:cNvSpPr txBox="1">
                <a:spLocks noRot="1" noChangeAspect="1" noMove="1" noResize="1" noEditPoints="1" noAdjustHandles="1" noChangeArrowheads="1" noChangeShapeType="1" noTextEdit="1"/>
              </p:cNvSpPr>
              <p:nvPr/>
            </p:nvSpPr>
            <p:spPr bwMode="auto">
              <a:xfrm>
                <a:off x="381000" y="4191000"/>
                <a:ext cx="8382000" cy="2286000"/>
              </a:xfrm>
              <a:prstGeom prst="rect">
                <a:avLst/>
              </a:prstGeom>
              <a:blipFill>
                <a:blip r:embed="rId2"/>
                <a:stretch>
                  <a:fillRect l="-1964" t="-25600"/>
                </a:stretch>
              </a:blipFill>
              <a:ln>
                <a:noFill/>
              </a:ln>
              <a:effectLst/>
              <a:extLst/>
            </p:spPr>
            <p:txBody>
              <a:bodyPr/>
              <a:lstStyle/>
              <a:p>
                <a:r>
                  <a:rPr lang="zh-TW" alt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0" y="76200"/>
            <a:ext cx="9144000" cy="1143000"/>
          </a:xfrm>
        </p:spPr>
        <p:txBody>
          <a:bodyPr/>
          <a:lstStyle/>
          <a:p>
            <a:pPr eaLnBrk="1" hangingPunct="1"/>
            <a:r>
              <a:rPr lang="en-US" altLang="zh-TW" dirty="0">
                <a:ea typeface="新細明體" charset="-120"/>
              </a:rPr>
              <a:t>Mean and Standard Deviation of a Time Series of Returns</a:t>
            </a:r>
          </a:p>
        </p:txBody>
      </p:sp>
      <p:sp>
        <p:nvSpPr>
          <p:cNvPr id="194563" name="Rectangle 3"/>
          <p:cNvSpPr>
            <a:spLocks noGrp="1" noChangeArrowheads="1"/>
          </p:cNvSpPr>
          <p:nvPr>
            <p:ph type="body" sz="half" idx="1"/>
          </p:nvPr>
        </p:nvSpPr>
        <p:spPr>
          <a:xfrm>
            <a:off x="457200" y="1219200"/>
            <a:ext cx="8382000" cy="2743200"/>
          </a:xfrm>
        </p:spPr>
        <p:txBody>
          <a:bodyPr/>
          <a:lstStyle/>
          <a:p>
            <a:pPr eaLnBrk="1" hangingPunct="1">
              <a:defRPr/>
            </a:pPr>
            <a:r>
              <a:rPr lang="en-US" altLang="zh-TW" sz="3000" dirty="0">
                <a:ea typeface="新細明體" charset="-120"/>
              </a:rPr>
              <a:t>For a time series of </a:t>
            </a:r>
            <a:r>
              <a:rPr lang="en-US" altLang="zh-TW" sz="3000" i="1" dirty="0">
                <a:ea typeface="新細明體" charset="-120"/>
              </a:rPr>
              <a:t>n</a:t>
            </a:r>
            <a:r>
              <a:rPr lang="en-US" altLang="zh-TW" sz="3000" dirty="0">
                <a:ea typeface="新細明體" charset="-120"/>
              </a:rPr>
              <a:t> returns, the mean and standard deviation are computed as follows</a:t>
            </a:r>
          </a:p>
        </p:txBody>
      </p:sp>
      <p:graphicFrame>
        <p:nvGraphicFramePr>
          <p:cNvPr id="8194" name="Object 30"/>
          <p:cNvGraphicFramePr>
            <a:graphicFrameLocks noChangeAspect="1"/>
          </p:cNvGraphicFramePr>
          <p:nvPr>
            <p:extLst>
              <p:ext uri="{D42A27DB-BD31-4B8C-83A1-F6EECF244321}">
                <p14:modId xmlns:p14="http://schemas.microsoft.com/office/powerpoint/2010/main" val="3176797956"/>
              </p:ext>
            </p:extLst>
          </p:nvPr>
        </p:nvGraphicFramePr>
        <p:xfrm>
          <a:off x="3581400" y="2209800"/>
          <a:ext cx="1303020" cy="820116"/>
        </p:xfrm>
        <a:graphic>
          <a:graphicData uri="http://schemas.openxmlformats.org/presentationml/2006/ole">
            <mc:AlternateContent xmlns:mc="http://schemas.openxmlformats.org/markup-compatibility/2006">
              <mc:Choice xmlns:v="urn:schemas-microsoft-com:vml" Requires="v">
                <p:oleObj spid="_x0000_s9134" name="Equation" r:id="rId3" imgW="685800" imgH="431640" progId="Equation.DSMT4">
                  <p:embed/>
                </p:oleObj>
              </mc:Choice>
              <mc:Fallback>
                <p:oleObj name="Equation" r:id="rId3" imgW="685800" imgH="431640" progId="Equation.DSMT4">
                  <p:embed/>
                  <p:pic>
                    <p:nvPicPr>
                      <p:cNvPr id="0" name="Object 30"/>
                      <p:cNvPicPr>
                        <a:picLocks noChangeAspect="1" noChangeArrowheads="1"/>
                      </p:cNvPicPr>
                      <p:nvPr/>
                    </p:nvPicPr>
                    <p:blipFill>
                      <a:blip r:embed="rId4"/>
                      <a:srcRect/>
                      <a:stretch>
                        <a:fillRect/>
                      </a:stretch>
                    </p:blipFill>
                    <p:spPr bwMode="auto">
                      <a:xfrm>
                        <a:off x="3581400" y="2209800"/>
                        <a:ext cx="1303020" cy="820116"/>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5" name="Object 43"/>
          <p:cNvGraphicFramePr>
            <a:graphicFrameLocks noChangeAspect="1"/>
          </p:cNvGraphicFramePr>
          <p:nvPr>
            <p:extLst>
              <p:ext uri="{D42A27DB-BD31-4B8C-83A1-F6EECF244321}">
                <p14:modId xmlns:p14="http://schemas.microsoft.com/office/powerpoint/2010/main" val="3535891311"/>
              </p:ext>
            </p:extLst>
          </p:nvPr>
        </p:nvGraphicFramePr>
        <p:xfrm>
          <a:off x="1828800" y="3068700"/>
          <a:ext cx="4994568" cy="1350900"/>
        </p:xfrm>
        <a:graphic>
          <a:graphicData uri="http://schemas.openxmlformats.org/presentationml/2006/ole">
            <mc:AlternateContent xmlns:mc="http://schemas.openxmlformats.org/markup-compatibility/2006">
              <mc:Choice xmlns:v="urn:schemas-microsoft-com:vml" Requires="v">
                <p:oleObj spid="_x0000_s9135" name="Equation" r:id="rId5" imgW="2628720" imgH="711000" progId="Equation.DSMT4">
                  <p:embed/>
                </p:oleObj>
              </mc:Choice>
              <mc:Fallback>
                <p:oleObj name="Equation" r:id="rId5" imgW="2628720" imgH="711000" progId="Equation.DSMT4">
                  <p:embed/>
                  <p:pic>
                    <p:nvPicPr>
                      <p:cNvPr id="0" name="Object 43"/>
                      <p:cNvPicPr>
                        <a:picLocks noChangeAspect="1" noChangeArrowheads="1"/>
                      </p:cNvPicPr>
                      <p:nvPr/>
                    </p:nvPicPr>
                    <p:blipFill>
                      <a:blip r:embed="rId6"/>
                      <a:srcRect/>
                      <a:stretch>
                        <a:fillRect/>
                      </a:stretch>
                    </p:blipFill>
                    <p:spPr bwMode="auto">
                      <a:xfrm>
                        <a:off x="1828800" y="3068700"/>
                        <a:ext cx="4994568" cy="13509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7" name="矩形 6"/>
              <p:cNvSpPr/>
              <p:nvPr/>
            </p:nvSpPr>
            <p:spPr>
              <a:xfrm>
                <a:off x="457200" y="4419600"/>
                <a:ext cx="8229600" cy="2423740"/>
              </a:xfrm>
              <a:prstGeom prst="rect">
                <a:avLst/>
              </a:prstGeom>
            </p:spPr>
            <p:txBody>
              <a:bodyPr>
                <a:spAutoFit/>
              </a:bodyPr>
              <a:lstStyle/>
              <a:p>
                <a:pPr marL="263525" indent="-263525" eaLnBrk="1" hangingPunct="1">
                  <a:spcBef>
                    <a:spcPts val="300"/>
                  </a:spcBef>
                  <a:defRPr/>
                </a:pPr>
                <a:r>
                  <a:rPr lang="en-US" altLang="zh-TW" sz="1800" dirty="0">
                    <a:latin typeface="+mn-lt"/>
                    <a:ea typeface="新細明體" charset="-120"/>
                  </a:rPr>
                  <a:t>※ Note that each return is with the probability weight (1/</a:t>
                </a:r>
                <a:r>
                  <a:rPr lang="en-US" altLang="zh-TW" sz="1800" i="1" dirty="0">
                    <a:latin typeface="+mn-lt"/>
                    <a:ea typeface="新細明體" charset="-120"/>
                  </a:rPr>
                  <a:t>n</a:t>
                </a:r>
                <a:r>
                  <a:rPr lang="en-US" altLang="zh-TW" sz="1800" dirty="0">
                    <a:latin typeface="+mn-lt"/>
                    <a:ea typeface="新細明體" charset="-120"/>
                  </a:rPr>
                  <a:t>)</a:t>
                </a:r>
              </a:p>
              <a:p>
                <a:pPr marL="263525" indent="-263525" eaLnBrk="1" hangingPunct="1">
                  <a:spcBef>
                    <a:spcPts val="300"/>
                  </a:spcBef>
                  <a:defRPr/>
                </a:pPr>
                <a:r>
                  <a:rPr lang="en-US" altLang="zh-TW" sz="1800" dirty="0">
                    <a:latin typeface="+mn-lt"/>
                    <a:ea typeface="新細明體" charset="-120"/>
                  </a:rPr>
                  <a:t>※ Since we use “sample average” to estimate the true mean, the variance will be slightly underestimated if the probability weight (1/</a:t>
                </a:r>
                <a:r>
                  <a:rPr lang="en-US" altLang="zh-TW" sz="1800" i="1" dirty="0">
                    <a:latin typeface="+mn-lt"/>
                    <a:ea typeface="新細明體" charset="-120"/>
                  </a:rPr>
                  <a:t>n</a:t>
                </a:r>
                <a:r>
                  <a:rPr lang="en-US" altLang="zh-TW" sz="1800" dirty="0">
                    <a:latin typeface="+mn-lt"/>
                    <a:ea typeface="新細明體" charset="-120"/>
                  </a:rPr>
                  <a:t>) is employed to compute the variance</a:t>
                </a:r>
              </a:p>
              <a:p>
                <a:pPr marL="263525" indent="-263525" eaLnBrk="1" hangingPunct="1">
                  <a:spcBef>
                    <a:spcPts val="300"/>
                  </a:spcBef>
                  <a:defRPr/>
                </a:pPr>
                <a:r>
                  <a:rPr lang="en-US" altLang="zh-TW" sz="1800" dirty="0">
                    <a:latin typeface="+mn-lt"/>
                    <a:ea typeface="新細明體" charset="-120"/>
                  </a:rPr>
                  <a:t>※ This problem can be corrected by dividing the sum of the squared deviations from </a:t>
                </a:r>
                <a14:m>
                  <m:oMath xmlns:m="http://schemas.openxmlformats.org/officeDocument/2006/math">
                    <m:acc>
                      <m:accPr>
                        <m:chr m:val="̅"/>
                        <m:ctrlPr>
                          <a:rPr lang="en-US" altLang="zh-TW" sz="1800" b="0" i="1" smtClean="0">
                            <a:latin typeface="Cambria Math" panose="02040503050406030204" pitchFamily="18" charset="0"/>
                            <a:ea typeface="新細明體" charset="-120"/>
                          </a:rPr>
                        </m:ctrlPr>
                      </m:accPr>
                      <m:e>
                        <m:r>
                          <a:rPr lang="en-US" altLang="zh-TW" sz="1800" b="0" i="1" smtClean="0">
                            <a:latin typeface="Cambria Math" panose="02040503050406030204" pitchFamily="18" charset="0"/>
                            <a:ea typeface="新細明體" charset="-120"/>
                          </a:rPr>
                          <m:t>𝑟</m:t>
                        </m:r>
                      </m:e>
                    </m:acc>
                  </m:oMath>
                </a14:m>
                <a:r>
                  <a:rPr lang="en-US" altLang="zh-TW" sz="1800" dirty="0">
                    <a:latin typeface="+mn-lt"/>
                    <a:ea typeface="新細明體" charset="-120"/>
                  </a:rPr>
                  <a:t> with (</a:t>
                </a:r>
                <a:r>
                  <a:rPr lang="en-US" altLang="zh-TW" sz="1800" i="1" dirty="0">
                    <a:latin typeface="+mn-lt"/>
                    <a:ea typeface="新細明體" charset="-120"/>
                  </a:rPr>
                  <a:t>n</a:t>
                </a:r>
                <a:r>
                  <a:rPr lang="en-US" altLang="zh-TW" sz="1800" dirty="0"/>
                  <a:t>–</a:t>
                </a:r>
                <a:r>
                  <a:rPr lang="en-US" altLang="zh-TW" sz="1800" dirty="0">
                    <a:latin typeface="+mn-lt"/>
                    <a:ea typeface="新細明體" charset="-120"/>
                  </a:rPr>
                  <a:t>1) rather than with </a:t>
                </a:r>
                <a:r>
                  <a:rPr lang="en-US" altLang="zh-TW" sz="1800" i="1" dirty="0">
                    <a:latin typeface="+mn-lt"/>
                    <a:ea typeface="新細明體" charset="-120"/>
                  </a:rPr>
                  <a:t>n</a:t>
                </a:r>
              </a:p>
              <a:p>
                <a:pPr marL="263525" indent="-263525" eaLnBrk="1" hangingPunct="1">
                  <a:spcBef>
                    <a:spcPts val="300"/>
                  </a:spcBef>
                  <a:defRPr/>
                </a:pPr>
                <a:r>
                  <a:rPr lang="en-US" altLang="zh-TW" sz="1800" dirty="0">
                    <a:latin typeface="+mn-lt"/>
                    <a:ea typeface="新細明體" charset="-120"/>
                  </a:rPr>
                  <a:t>※ In Excel, </a:t>
                </a:r>
                <a:r>
                  <a:rPr lang="en-US" altLang="zh-TW" sz="1800" dirty="0">
                    <a:solidFill>
                      <a:srgbClr val="FFFFFF"/>
                    </a:solidFill>
                    <a:latin typeface="Arial"/>
                    <a:ea typeface="新細明體" charset="-120"/>
                  </a:rPr>
                  <a:t>the function “VAR.S” (“VAR.P”), which calculates the sample (population) variance, (does not) takes the (</a:t>
                </a:r>
                <a:r>
                  <a:rPr lang="en-US" altLang="zh-TW" sz="1800" i="1" dirty="0">
                    <a:solidFill>
                      <a:srgbClr val="FFFFFF"/>
                    </a:solidFill>
                    <a:latin typeface="Arial"/>
                    <a:ea typeface="新細明體" charset="-120"/>
                  </a:rPr>
                  <a:t>n</a:t>
                </a:r>
                <a:r>
                  <a:rPr lang="en-US" altLang="zh-TW" sz="1800" dirty="0">
                    <a:solidFill>
                      <a:srgbClr val="FFFFFF"/>
                    </a:solidFill>
                    <a:latin typeface="Arial"/>
                  </a:rPr>
                  <a:t>–</a:t>
                </a:r>
                <a:r>
                  <a:rPr lang="en-US" altLang="zh-TW" sz="1800" dirty="0">
                    <a:solidFill>
                      <a:srgbClr val="FFFFFF"/>
                    </a:solidFill>
                    <a:latin typeface="Arial"/>
                    <a:ea typeface="新細明體" charset="-120"/>
                  </a:rPr>
                  <a:t>1) adjustment into account</a:t>
                </a:r>
                <a:endParaRPr lang="en-US" altLang="zh-TW" sz="1800" i="1" dirty="0">
                  <a:latin typeface="+mn-lt"/>
                  <a:ea typeface="新細明體" charset="-120"/>
                </a:endParaRPr>
              </a:p>
            </p:txBody>
          </p:sp>
        </mc:Choice>
        <mc:Fallback xmlns="">
          <p:sp>
            <p:nvSpPr>
              <p:cNvPr id="7" name="矩形 6"/>
              <p:cNvSpPr>
                <a:spLocks noRot="1" noChangeAspect="1" noMove="1" noResize="1" noEditPoints="1" noAdjustHandles="1" noChangeArrowheads="1" noChangeShapeType="1" noTextEdit="1"/>
              </p:cNvSpPr>
              <p:nvPr/>
            </p:nvSpPr>
            <p:spPr>
              <a:xfrm>
                <a:off x="457200" y="4419600"/>
                <a:ext cx="8229600" cy="2423740"/>
              </a:xfrm>
              <a:prstGeom prst="rect">
                <a:avLst/>
              </a:prstGeom>
              <a:blipFill>
                <a:blip r:embed="rId7"/>
                <a:stretch>
                  <a:fillRect l="-593" t="-1256" r="-444" b="-3015"/>
                </a:stretch>
              </a:blipFill>
            </p:spPr>
            <p:txBody>
              <a:bodyPr/>
              <a:lstStyle/>
              <a:p>
                <a:r>
                  <a:rPr lang="zh-TW" alt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zh-TW">
                <a:ea typeface="新細明體" charset="-120"/>
              </a:rPr>
              <a:t>Risk Premiums and Risk Aversion</a:t>
            </a:r>
          </a:p>
        </p:txBody>
      </p:sp>
      <p:sp>
        <p:nvSpPr>
          <p:cNvPr id="194563" name="Rectangle 3"/>
          <p:cNvSpPr>
            <a:spLocks noGrp="1" noChangeArrowheads="1"/>
          </p:cNvSpPr>
          <p:nvPr>
            <p:ph type="body" sz="half" idx="1"/>
          </p:nvPr>
        </p:nvSpPr>
        <p:spPr>
          <a:xfrm>
            <a:off x="457200" y="990600"/>
            <a:ext cx="8382000" cy="2819400"/>
          </a:xfrm>
        </p:spPr>
        <p:txBody>
          <a:bodyPr/>
          <a:lstStyle/>
          <a:p>
            <a:pPr eaLnBrk="1" hangingPunct="1">
              <a:spcBef>
                <a:spcPts val="300"/>
              </a:spcBef>
              <a:defRPr/>
            </a:pPr>
            <a:r>
              <a:rPr lang="en-US" altLang="zh-TW" sz="3000" dirty="0">
                <a:ea typeface="新細明體" charset="-120"/>
              </a:rPr>
              <a:t>Denote </a:t>
            </a:r>
            <a:r>
              <a:rPr lang="en-US" altLang="zh-TW" sz="3000" i="1" dirty="0" err="1">
                <a:ea typeface="新細明體" charset="-120"/>
              </a:rPr>
              <a:t>r</a:t>
            </a:r>
            <a:r>
              <a:rPr lang="en-US" altLang="zh-TW" sz="3000" i="1" baseline="-25000" dirty="0" err="1">
                <a:ea typeface="新細明體" charset="-120"/>
              </a:rPr>
              <a:t>f</a:t>
            </a:r>
            <a:r>
              <a:rPr lang="en-US" altLang="zh-TW" sz="3000" dirty="0">
                <a:ea typeface="新細明體" charset="-120"/>
              </a:rPr>
              <a:t> and </a:t>
            </a:r>
            <a:r>
              <a:rPr lang="en-US" altLang="zh-TW" sz="3000" i="1" dirty="0" err="1">
                <a:ea typeface="新細明體" charset="-120"/>
              </a:rPr>
              <a:t>r</a:t>
            </a:r>
            <a:r>
              <a:rPr lang="en-US" altLang="zh-TW" sz="3000" i="1" baseline="-25000" dirty="0" err="1">
                <a:ea typeface="新細明體" charset="-120"/>
              </a:rPr>
              <a:t>P</a:t>
            </a:r>
            <a:r>
              <a:rPr lang="en-US" altLang="zh-TW" sz="3000" dirty="0">
                <a:ea typeface="新細明體" charset="-120"/>
              </a:rPr>
              <a:t> as the HPRs of the risk-free asset and a risky portfolio, respectively</a:t>
            </a:r>
          </a:p>
          <a:p>
            <a:pPr lvl="1" eaLnBrk="1" hangingPunct="1">
              <a:spcBef>
                <a:spcPts val="300"/>
              </a:spcBef>
              <a:defRPr/>
            </a:pPr>
            <a:r>
              <a:rPr lang="en-US" altLang="zh-TW" sz="2600" dirty="0">
                <a:ea typeface="新細明體" charset="-120"/>
              </a:rPr>
              <a:t>The excess return (</a:t>
            </a:r>
            <a:r>
              <a:rPr lang="zh-TW" altLang="en-US" sz="2600" dirty="0">
                <a:ea typeface="新細明體" charset="-120"/>
              </a:rPr>
              <a:t>超額報酬</a:t>
            </a:r>
            <a:r>
              <a:rPr lang="en-US" altLang="zh-TW" sz="2600" dirty="0">
                <a:ea typeface="新細明體" charset="-120"/>
              </a:rPr>
              <a:t>)</a:t>
            </a:r>
            <a:r>
              <a:rPr lang="zh-TW" altLang="en-US" sz="2600" dirty="0">
                <a:ea typeface="新細明體" charset="-120"/>
              </a:rPr>
              <a:t> </a:t>
            </a:r>
            <a:r>
              <a:rPr lang="en-US" altLang="zh-TW" sz="2600" dirty="0">
                <a:ea typeface="新細明體" charset="-120"/>
              </a:rPr>
              <a:t>of the risky portfolio is the rate of return in excess of </a:t>
            </a:r>
            <a:r>
              <a:rPr lang="en-US" altLang="zh-TW" sz="2600" i="1" dirty="0" err="1">
                <a:ea typeface="新細明體" charset="-120"/>
              </a:rPr>
              <a:t>r</a:t>
            </a:r>
            <a:r>
              <a:rPr lang="en-US" altLang="zh-TW" sz="2600" i="1" baseline="-25000" dirty="0" err="1">
                <a:ea typeface="新細明體" charset="-120"/>
              </a:rPr>
              <a:t>f</a:t>
            </a:r>
            <a:r>
              <a:rPr lang="en-US" altLang="zh-TW" sz="2600" dirty="0">
                <a:ea typeface="新細明體" charset="-120"/>
              </a:rPr>
              <a:t>, i.e., </a:t>
            </a:r>
            <a:r>
              <a:rPr lang="en-US" altLang="zh-TW" sz="2600" i="1" dirty="0" err="1">
                <a:ea typeface="新細明體" charset="-120"/>
              </a:rPr>
              <a:t>r</a:t>
            </a:r>
            <a:r>
              <a:rPr lang="en-US" altLang="zh-TW" sz="2600" i="1" baseline="-25000" dirty="0" err="1">
                <a:ea typeface="新細明體" charset="-120"/>
              </a:rPr>
              <a:t>P</a:t>
            </a:r>
            <a:r>
              <a:rPr lang="en-US" altLang="zh-TW" sz="2600" dirty="0">
                <a:ea typeface="新細明體" charset="-120"/>
              </a:rPr>
              <a:t> </a:t>
            </a:r>
            <a:r>
              <a:rPr lang="en-US" altLang="zh-TW" sz="2400" dirty="0">
                <a:ea typeface="新細明體" charset="-120"/>
              </a:rPr>
              <a:t>–</a:t>
            </a:r>
            <a:r>
              <a:rPr lang="en-US" altLang="zh-TW" sz="2600" dirty="0">
                <a:ea typeface="新細明體" charset="-120"/>
              </a:rPr>
              <a:t> </a:t>
            </a:r>
            <a:r>
              <a:rPr lang="en-US" altLang="zh-TW" sz="2600" i="1" dirty="0" err="1">
                <a:ea typeface="新細明體" charset="-120"/>
              </a:rPr>
              <a:t>r</a:t>
            </a:r>
            <a:r>
              <a:rPr lang="en-US" altLang="zh-TW" sz="2600" i="1" baseline="-25000" dirty="0" err="1">
                <a:ea typeface="新細明體" charset="-120"/>
              </a:rPr>
              <a:t>f</a:t>
            </a:r>
            <a:endParaRPr lang="en-US" altLang="zh-TW" sz="2600" dirty="0">
              <a:ea typeface="新細明體" charset="-120"/>
            </a:endParaRPr>
          </a:p>
          <a:p>
            <a:pPr lvl="1" eaLnBrk="1" hangingPunct="1">
              <a:spcBef>
                <a:spcPts val="300"/>
              </a:spcBef>
              <a:defRPr/>
            </a:pPr>
            <a:r>
              <a:rPr lang="en-US" altLang="zh-TW" sz="2600" dirty="0">
                <a:ea typeface="新細明體" charset="-120"/>
              </a:rPr>
              <a:t>The risk premium (</a:t>
            </a:r>
            <a:r>
              <a:rPr lang="zh-TW" altLang="en-US" sz="2600" dirty="0">
                <a:ea typeface="新細明體" charset="-120"/>
              </a:rPr>
              <a:t>風險溢酬</a:t>
            </a:r>
            <a:r>
              <a:rPr lang="en-US" altLang="zh-TW" sz="2600" dirty="0">
                <a:ea typeface="新細明體" charset="-120"/>
              </a:rPr>
              <a:t>)</a:t>
            </a:r>
            <a:r>
              <a:rPr lang="zh-TW" altLang="en-US" sz="2600" dirty="0">
                <a:ea typeface="新細明體" charset="-120"/>
              </a:rPr>
              <a:t> </a:t>
            </a:r>
            <a:r>
              <a:rPr lang="en-US" altLang="zh-TW" sz="2600" dirty="0">
                <a:ea typeface="新細明體" charset="-120"/>
              </a:rPr>
              <a:t>of that portfolio is</a:t>
            </a:r>
            <a:r>
              <a:rPr lang="zh-TW" altLang="en-US" sz="2600" dirty="0">
                <a:ea typeface="新細明體" charset="-120"/>
              </a:rPr>
              <a:t> </a:t>
            </a:r>
            <a:r>
              <a:rPr lang="en-US" altLang="zh-TW" sz="2600" dirty="0">
                <a:ea typeface="新細明體" charset="-120"/>
              </a:rPr>
              <a:t>the EXPECTED excess return, i.e., </a:t>
            </a:r>
            <a:r>
              <a:rPr lang="en-US" altLang="zh-TW" sz="2600" i="1" dirty="0">
                <a:ea typeface="新細明體" charset="-120"/>
              </a:rPr>
              <a:t>E</a:t>
            </a:r>
            <a:r>
              <a:rPr lang="en-US" altLang="zh-TW" sz="2600" dirty="0">
                <a:ea typeface="新細明體" charset="-120"/>
              </a:rPr>
              <a:t>(</a:t>
            </a:r>
            <a:r>
              <a:rPr lang="en-US" altLang="zh-TW" sz="2600" i="1" dirty="0" err="1">
                <a:ea typeface="新細明體" charset="-120"/>
              </a:rPr>
              <a:t>r</a:t>
            </a:r>
            <a:r>
              <a:rPr lang="en-US" altLang="zh-TW" sz="2600" i="1" baseline="-25000" dirty="0" err="1">
                <a:ea typeface="新細明體" charset="-120"/>
              </a:rPr>
              <a:t>P</a:t>
            </a:r>
            <a:r>
              <a:rPr lang="en-US" altLang="zh-TW" sz="2600" dirty="0">
                <a:ea typeface="新細明體" charset="-120"/>
              </a:rPr>
              <a:t>) </a:t>
            </a:r>
            <a:r>
              <a:rPr lang="en-US" altLang="zh-TW" sz="2400" dirty="0">
                <a:ea typeface="新細明體" charset="-120"/>
              </a:rPr>
              <a:t>–</a:t>
            </a:r>
            <a:r>
              <a:rPr lang="en-US" altLang="zh-TW" sz="2600" dirty="0">
                <a:ea typeface="新細明體" charset="-120"/>
              </a:rPr>
              <a:t> </a:t>
            </a:r>
            <a:r>
              <a:rPr lang="en-US" altLang="zh-TW" sz="2600" i="1" dirty="0" err="1">
                <a:ea typeface="新細明體" charset="-120"/>
              </a:rPr>
              <a:t>r</a:t>
            </a:r>
            <a:r>
              <a:rPr lang="en-US" altLang="zh-TW" sz="2600" i="1" baseline="-25000" dirty="0" err="1">
                <a:ea typeface="新細明體" charset="-120"/>
              </a:rPr>
              <a:t>f</a:t>
            </a:r>
            <a:endParaRPr lang="en-US" altLang="zh-TW" sz="2600" dirty="0">
              <a:ea typeface="新細明體" charset="-120"/>
            </a:endParaRPr>
          </a:p>
          <a:p>
            <a:pPr eaLnBrk="1" hangingPunct="1">
              <a:spcBef>
                <a:spcPts val="300"/>
              </a:spcBef>
              <a:buFont typeface="Wingdings" pitchFamily="2" charset="2"/>
              <a:buNone/>
              <a:defRPr/>
            </a:pPr>
            <a:r>
              <a:rPr lang="en-US" altLang="zh-TW" sz="2000" dirty="0">
                <a:ea typeface="新細明體" charset="-120"/>
              </a:rPr>
              <a:t>     </a:t>
            </a:r>
            <a:endParaRPr lang="en-US" altLang="zh-TW" sz="2800" dirty="0">
              <a:ea typeface="新細明體" charset="-120"/>
            </a:endParaRPr>
          </a:p>
        </p:txBody>
      </p:sp>
      <p:sp>
        <p:nvSpPr>
          <p:cNvPr id="6" name="矩形 5"/>
          <p:cNvSpPr/>
          <p:nvPr/>
        </p:nvSpPr>
        <p:spPr>
          <a:xfrm>
            <a:off x="381000" y="3686413"/>
            <a:ext cx="8610600" cy="3323987"/>
          </a:xfrm>
          <a:prstGeom prst="rect">
            <a:avLst/>
          </a:prstGeom>
        </p:spPr>
        <p:txBody>
          <a:bodyPr wrap="square">
            <a:spAutoFit/>
          </a:bodyPr>
          <a:lstStyle/>
          <a:p>
            <a:pPr marL="273050" indent="-273050" eaLnBrk="1" hangingPunct="1">
              <a:spcBef>
                <a:spcPts val="400"/>
              </a:spcBef>
              <a:buClr>
                <a:srgbClr val="86D1EC"/>
              </a:buClr>
              <a:buSzPct val="90000"/>
              <a:defRPr/>
            </a:pPr>
            <a:r>
              <a:rPr lang="en-US" altLang="zh-TW" sz="1900" kern="0" dirty="0">
                <a:solidFill>
                  <a:srgbClr val="FFFFFF"/>
                </a:solidFill>
                <a:effectLst>
                  <a:outerShdw blurRad="38100" dist="38100" dir="2700000" algn="tl">
                    <a:srgbClr val="000000"/>
                  </a:outerShdw>
                </a:effectLst>
                <a:latin typeface="Arial"/>
                <a:ea typeface="新細明體" charset="-120"/>
              </a:rPr>
              <a:t>※ It is common to use the HPR of T-bills to be the risk-free interest rate </a:t>
            </a:r>
            <a:r>
              <a:rPr lang="en-US" altLang="zh-TW" sz="1900" i="1" kern="0" dirty="0" err="1">
                <a:solidFill>
                  <a:srgbClr val="FFFFFF"/>
                </a:solidFill>
                <a:effectLst>
                  <a:outerShdw blurRad="38100" dist="38100" dir="2700000" algn="tl">
                    <a:srgbClr val="000000"/>
                  </a:outerShdw>
                </a:effectLst>
                <a:latin typeface="Arial"/>
                <a:ea typeface="新細明體" charset="-120"/>
              </a:rPr>
              <a:t>r</a:t>
            </a:r>
            <a:r>
              <a:rPr lang="en-US" altLang="zh-TW" sz="1900" i="1" kern="0" baseline="-25000" dirty="0" err="1">
                <a:solidFill>
                  <a:srgbClr val="FFFFFF"/>
                </a:solidFill>
                <a:effectLst>
                  <a:outerShdw blurRad="38100" dist="38100" dir="2700000" algn="tl">
                    <a:srgbClr val="000000"/>
                  </a:outerShdw>
                </a:effectLst>
                <a:latin typeface="Arial"/>
                <a:ea typeface="新細明體" charset="-120"/>
              </a:rPr>
              <a:t>f</a:t>
            </a:r>
            <a:r>
              <a:rPr lang="en-US" altLang="zh-TW" sz="1900" kern="0" dirty="0">
                <a:solidFill>
                  <a:srgbClr val="FFFFFF"/>
                </a:solidFill>
                <a:effectLst>
                  <a:outerShdw blurRad="38100" dist="38100" dir="2700000" algn="tl">
                    <a:srgbClr val="000000"/>
                  </a:outerShdw>
                </a:effectLst>
                <a:latin typeface="Arial"/>
                <a:ea typeface="新細明體" charset="-120"/>
              </a:rPr>
              <a:t> </a:t>
            </a:r>
          </a:p>
          <a:p>
            <a:pPr marL="273050" indent="-273050" eaLnBrk="1" hangingPunct="1">
              <a:spcBef>
                <a:spcPts val="400"/>
              </a:spcBef>
              <a:buClr>
                <a:srgbClr val="86D1EC"/>
              </a:buClr>
              <a:buSzPct val="90000"/>
              <a:defRPr/>
            </a:pPr>
            <a:r>
              <a:rPr lang="en-US" altLang="zh-TW" sz="1900" kern="0" dirty="0">
                <a:solidFill>
                  <a:srgbClr val="FFFFFF"/>
                </a:solidFill>
                <a:effectLst>
                  <a:outerShdw blurRad="38100" dist="38100" dir="2700000" algn="tl">
                    <a:srgbClr val="000000"/>
                  </a:outerShdw>
                </a:effectLst>
                <a:latin typeface="Arial"/>
                <a:ea typeface="新細明體" charset="-120"/>
              </a:rPr>
              <a:t>※ For the risk premium: there is no expectation for </a:t>
            </a:r>
            <a:r>
              <a:rPr lang="en-US" altLang="zh-TW" sz="1900" i="1" kern="0" dirty="0" err="1">
                <a:solidFill>
                  <a:srgbClr val="FFFFFF"/>
                </a:solidFill>
                <a:effectLst>
                  <a:outerShdw blurRad="38100" dist="38100" dir="2700000" algn="tl">
                    <a:srgbClr val="000000"/>
                  </a:outerShdw>
                </a:effectLst>
                <a:latin typeface="Arial"/>
                <a:ea typeface="新細明體" charset="-120"/>
              </a:rPr>
              <a:t>r</a:t>
            </a:r>
            <a:r>
              <a:rPr lang="en-US" altLang="zh-TW" sz="1900" i="1" kern="0" baseline="-25000" dirty="0" err="1">
                <a:solidFill>
                  <a:srgbClr val="FFFFFF"/>
                </a:solidFill>
                <a:effectLst>
                  <a:outerShdw blurRad="38100" dist="38100" dir="2700000" algn="tl">
                    <a:srgbClr val="000000"/>
                  </a:outerShdw>
                </a:effectLst>
                <a:latin typeface="Arial"/>
                <a:ea typeface="新細明體" charset="-120"/>
              </a:rPr>
              <a:t>f</a:t>
            </a:r>
            <a:r>
              <a:rPr lang="en-US" altLang="zh-TW" sz="1900" kern="0" dirty="0">
                <a:solidFill>
                  <a:srgbClr val="FFFFFF"/>
                </a:solidFill>
                <a:effectLst>
                  <a:outerShdw blurRad="38100" dist="38100" dir="2700000" algn="tl">
                    <a:srgbClr val="000000"/>
                  </a:outerShdw>
                </a:effectLst>
                <a:latin typeface="Arial"/>
                <a:ea typeface="新細明體" charset="-120"/>
              </a:rPr>
              <a:t> because the HPR of T-bills is known at the beginning of the holding period, but we cannot know the HPR of the risky portfolio </a:t>
            </a:r>
            <a:r>
              <a:rPr lang="en-US" altLang="zh-TW" sz="1900" i="1" kern="0" dirty="0" err="1">
                <a:solidFill>
                  <a:srgbClr val="FFFFFF"/>
                </a:solidFill>
                <a:effectLst>
                  <a:outerShdw blurRad="38100" dist="38100" dir="2700000" algn="tl">
                    <a:srgbClr val="000000"/>
                  </a:outerShdw>
                </a:effectLst>
                <a:latin typeface="Arial"/>
                <a:ea typeface="新細明體" charset="-120"/>
              </a:rPr>
              <a:t>r</a:t>
            </a:r>
            <a:r>
              <a:rPr lang="en-US" altLang="zh-TW" sz="1900" i="1" kern="0" baseline="-25000" dirty="0" err="1">
                <a:solidFill>
                  <a:srgbClr val="FFFFFF"/>
                </a:solidFill>
                <a:effectLst>
                  <a:outerShdw blurRad="38100" dist="38100" dir="2700000" algn="tl">
                    <a:srgbClr val="000000"/>
                  </a:outerShdw>
                </a:effectLst>
                <a:latin typeface="Arial"/>
                <a:ea typeface="新細明體" charset="-120"/>
              </a:rPr>
              <a:t>P</a:t>
            </a:r>
            <a:r>
              <a:rPr lang="en-US" altLang="zh-TW" sz="1900" kern="0" dirty="0">
                <a:solidFill>
                  <a:srgbClr val="FFFFFF"/>
                </a:solidFill>
                <a:effectLst>
                  <a:outerShdw blurRad="38100" dist="38100" dir="2700000" algn="tl">
                    <a:srgbClr val="000000"/>
                  </a:outerShdw>
                </a:effectLst>
                <a:latin typeface="Arial"/>
                <a:ea typeface="新細明體" charset="-120"/>
              </a:rPr>
              <a:t> until the end of the holding period</a:t>
            </a:r>
          </a:p>
          <a:p>
            <a:pPr marL="273050" indent="-273050" eaLnBrk="1" hangingPunct="1">
              <a:spcBef>
                <a:spcPts val="400"/>
              </a:spcBef>
              <a:buClr>
                <a:srgbClr val="86D1EC"/>
              </a:buClr>
              <a:buSzPct val="90000"/>
              <a:defRPr/>
            </a:pPr>
            <a:r>
              <a:rPr lang="en-US" altLang="zh-TW" sz="1900" kern="0" dirty="0">
                <a:solidFill>
                  <a:srgbClr val="FFFFFF"/>
                </a:solidFill>
                <a:effectLst>
                  <a:outerShdw blurRad="38100" dist="38100" dir="2700000" algn="tl">
                    <a:srgbClr val="000000"/>
                  </a:outerShdw>
                </a:effectLst>
                <a:latin typeface="Arial"/>
                <a:ea typeface="新細明體" charset="-120"/>
              </a:rPr>
              <a:t>※ The name of risk premium: if you would like to bear some risk, you can earn the premium corresponding to that risk on average</a:t>
            </a:r>
          </a:p>
          <a:p>
            <a:pPr marL="273050" indent="-273050" eaLnBrk="1" hangingPunct="1">
              <a:spcBef>
                <a:spcPts val="400"/>
              </a:spcBef>
              <a:buClr>
                <a:srgbClr val="86D1EC"/>
              </a:buClr>
              <a:buSzPct val="90000"/>
              <a:defRPr/>
            </a:pPr>
            <a:r>
              <a:rPr lang="en-US" altLang="zh-TW" sz="1900" kern="0" dirty="0">
                <a:solidFill>
                  <a:srgbClr val="FFFFFF"/>
                </a:solidFill>
                <a:effectLst>
                  <a:outerShdw blurRad="38100" dist="38100" dir="2700000" algn="tl">
                    <a:srgbClr val="000000"/>
                  </a:outerShdw>
                </a:effectLst>
                <a:latin typeface="Arial"/>
                <a:ea typeface="新細明體" charset="-120"/>
              </a:rPr>
              <a:t>※ It is common to estimate </a:t>
            </a:r>
            <a:r>
              <a:rPr lang="en-US" altLang="zh-TW" sz="1900" i="1" kern="0" dirty="0">
                <a:solidFill>
                  <a:srgbClr val="FFFFFF"/>
                </a:solidFill>
                <a:effectLst>
                  <a:outerShdw blurRad="38100" dist="38100" dir="2700000" algn="tl">
                    <a:srgbClr val="000000"/>
                  </a:outerShdw>
                </a:effectLst>
                <a:latin typeface="Arial"/>
                <a:ea typeface="新細明體" charset="-120"/>
              </a:rPr>
              <a:t>E</a:t>
            </a:r>
            <a:r>
              <a:rPr lang="en-US" altLang="zh-TW" sz="1900" kern="0" dirty="0">
                <a:solidFill>
                  <a:srgbClr val="FFFFFF"/>
                </a:solidFill>
                <a:effectLst>
                  <a:outerShdw blurRad="38100" dist="38100" dir="2700000" algn="tl">
                    <a:srgbClr val="000000"/>
                  </a:outerShdw>
                </a:effectLst>
                <a:latin typeface="Arial"/>
                <a:ea typeface="新細明體" charset="-120"/>
              </a:rPr>
              <a:t>(</a:t>
            </a:r>
            <a:r>
              <a:rPr lang="en-US" altLang="zh-TW" sz="1900" i="1" kern="0" dirty="0" err="1">
                <a:solidFill>
                  <a:srgbClr val="FFFFFF"/>
                </a:solidFill>
                <a:effectLst>
                  <a:outerShdw blurRad="38100" dist="38100" dir="2700000" algn="tl">
                    <a:srgbClr val="000000"/>
                  </a:outerShdw>
                </a:effectLst>
                <a:latin typeface="Arial"/>
                <a:ea typeface="新細明體" charset="-120"/>
              </a:rPr>
              <a:t>r</a:t>
            </a:r>
            <a:r>
              <a:rPr lang="en-US" altLang="zh-TW" sz="1900" i="1" kern="0" baseline="-25000" dirty="0" err="1">
                <a:solidFill>
                  <a:srgbClr val="FFFFFF"/>
                </a:solidFill>
                <a:effectLst>
                  <a:outerShdw blurRad="38100" dist="38100" dir="2700000" algn="tl">
                    <a:srgbClr val="000000"/>
                  </a:outerShdw>
                </a:effectLst>
                <a:latin typeface="Arial"/>
                <a:ea typeface="新細明體" charset="-120"/>
              </a:rPr>
              <a:t>P</a:t>
            </a:r>
            <a:r>
              <a:rPr lang="en-US" altLang="zh-TW" sz="1900" kern="0" dirty="0">
                <a:solidFill>
                  <a:srgbClr val="FFFFFF"/>
                </a:solidFill>
                <a:effectLst>
                  <a:outerShdw blurRad="38100" dist="38100" dir="2700000" algn="tl">
                    <a:srgbClr val="000000"/>
                  </a:outerShdw>
                </a:effectLst>
                <a:latin typeface="Arial"/>
                <a:ea typeface="新細明體" charset="-120"/>
              </a:rPr>
              <a:t>) from the series of historical returns</a:t>
            </a:r>
          </a:p>
          <a:p>
            <a:pPr marL="273050" indent="-273050" eaLnBrk="1" hangingPunct="1">
              <a:spcBef>
                <a:spcPts val="400"/>
              </a:spcBef>
              <a:buClr>
                <a:srgbClr val="86D1EC"/>
              </a:buClr>
              <a:buSzPct val="90000"/>
              <a:defRPr/>
            </a:pPr>
            <a:r>
              <a:rPr lang="en-US" altLang="zh-TW" sz="1900" kern="0" dirty="0">
                <a:solidFill>
                  <a:srgbClr val="FFFFFF"/>
                </a:solidFill>
                <a:effectLst>
                  <a:outerShdw blurRad="38100" dist="38100" dir="2700000" algn="tl">
                    <a:srgbClr val="000000"/>
                  </a:outerShdw>
                </a:effectLst>
                <a:latin typeface="Arial"/>
                <a:ea typeface="新細明體" charset="-120"/>
              </a:rPr>
              <a:t>※ However, note that the return of T-bills also varies for each period, so in practice we usually estimate the risk premium as a whole directly by calculating the average of historical excess returns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1143000" y="3001962"/>
            <a:ext cx="723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179388" indent="-179388" algn="ctr">
              <a:spcBef>
                <a:spcPct val="50000"/>
              </a:spcBef>
            </a:pPr>
            <a:r>
              <a:rPr lang="en-US" altLang="zh-TW" sz="3200" b="1" dirty="0">
                <a:latin typeface="Arial" charset="0"/>
                <a:ea typeface="新細明體" charset="-120"/>
              </a:rPr>
              <a:t>5.1  RATES OF RETURN (</a:t>
            </a:r>
            <a:r>
              <a:rPr lang="zh-TW" altLang="en-US" sz="3200" b="1" dirty="0">
                <a:latin typeface="Arial" charset="0"/>
                <a:ea typeface="新細明體" charset="-120"/>
              </a:rPr>
              <a:t>報酬率</a:t>
            </a:r>
            <a:r>
              <a:rPr lang="en-US" altLang="zh-TW" sz="3200" b="1" dirty="0">
                <a:latin typeface="Arial" charset="0"/>
                <a:ea typeface="新細明體" charset="-120"/>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zh-TW">
                <a:ea typeface="新細明體" charset="-120"/>
              </a:rPr>
              <a:t>Risk Premiums and Risk Aversion</a:t>
            </a:r>
          </a:p>
        </p:txBody>
      </p:sp>
      <p:sp>
        <p:nvSpPr>
          <p:cNvPr id="194563" name="Rectangle 3"/>
          <p:cNvSpPr>
            <a:spLocks noGrp="1" noChangeArrowheads="1"/>
          </p:cNvSpPr>
          <p:nvPr>
            <p:ph type="body" sz="half" idx="1"/>
          </p:nvPr>
        </p:nvSpPr>
        <p:spPr>
          <a:xfrm>
            <a:off x="457200" y="990600"/>
            <a:ext cx="8382000" cy="5638800"/>
          </a:xfrm>
        </p:spPr>
        <p:txBody>
          <a:bodyPr/>
          <a:lstStyle/>
          <a:p>
            <a:pPr eaLnBrk="1" hangingPunct="1">
              <a:spcBef>
                <a:spcPts val="600"/>
              </a:spcBef>
              <a:defRPr/>
            </a:pPr>
            <a:r>
              <a:rPr lang="en-US" altLang="zh-TW" sz="3000" dirty="0">
                <a:ea typeface="新細明體" charset="-120"/>
              </a:rPr>
              <a:t>Risk aversion is the degree of the reluctance of a person to accept risk, i.e., risk averse investors do not like the uncertainty of the return of their investment</a:t>
            </a:r>
          </a:p>
          <a:p>
            <a:pPr eaLnBrk="1" hangingPunct="1">
              <a:spcBef>
                <a:spcPts val="600"/>
              </a:spcBef>
              <a:defRPr/>
            </a:pPr>
            <a:r>
              <a:rPr lang="en-US" altLang="zh-TW" sz="3000" dirty="0">
                <a:ea typeface="新細明體" charset="-120"/>
              </a:rPr>
              <a:t>Risk averse (</a:t>
            </a:r>
            <a:r>
              <a:rPr lang="zh-TW" altLang="en-US" sz="3000" dirty="0">
                <a:ea typeface="新細明體" charset="-120"/>
              </a:rPr>
              <a:t>風險趨避</a:t>
            </a:r>
            <a:r>
              <a:rPr lang="en-US" altLang="zh-TW" sz="3000" dirty="0">
                <a:ea typeface="新細明體" charset="-120"/>
              </a:rPr>
              <a:t>)</a:t>
            </a:r>
            <a:r>
              <a:rPr lang="zh-TW" altLang="en-US" sz="3000" dirty="0">
                <a:ea typeface="新細明體" charset="-120"/>
              </a:rPr>
              <a:t> </a:t>
            </a:r>
            <a:r>
              <a:rPr lang="en-US" altLang="zh-TW" sz="3000" dirty="0">
                <a:ea typeface="新細明體" charset="-120"/>
              </a:rPr>
              <a:t>vs. Risk neutral</a:t>
            </a:r>
            <a:r>
              <a:rPr lang="zh-TW" altLang="en-US" sz="3000" dirty="0">
                <a:ea typeface="新細明體" charset="-120"/>
              </a:rPr>
              <a:t> </a:t>
            </a:r>
            <a:r>
              <a:rPr lang="en-US" altLang="zh-TW" sz="3000" dirty="0">
                <a:ea typeface="新細明體" charset="-120"/>
              </a:rPr>
              <a:t>(</a:t>
            </a:r>
            <a:r>
              <a:rPr lang="zh-TW" altLang="en-US" sz="3000" dirty="0">
                <a:ea typeface="新細明體" charset="-120"/>
              </a:rPr>
              <a:t>風險中立</a:t>
            </a:r>
            <a:r>
              <a:rPr lang="en-US" altLang="zh-TW" sz="3000" dirty="0">
                <a:ea typeface="新細明體" charset="-120"/>
              </a:rPr>
              <a:t>) vs. Risk loving</a:t>
            </a:r>
            <a:r>
              <a:rPr lang="zh-TW" altLang="en-US" sz="3000" dirty="0">
                <a:ea typeface="新細明體" charset="-120"/>
              </a:rPr>
              <a:t> </a:t>
            </a:r>
            <a:r>
              <a:rPr lang="en-US" altLang="zh-TW" sz="3000" dirty="0">
                <a:ea typeface="新細明體" charset="-120"/>
              </a:rPr>
              <a:t>(</a:t>
            </a:r>
            <a:r>
              <a:rPr lang="zh-TW" altLang="en-US" sz="3000" dirty="0">
                <a:ea typeface="新細明體" charset="-120"/>
              </a:rPr>
              <a:t>風險愛好</a:t>
            </a:r>
            <a:r>
              <a:rPr lang="en-US" altLang="zh-TW" sz="3000" dirty="0">
                <a:ea typeface="新細明體" charset="-120"/>
              </a:rPr>
              <a:t>)</a:t>
            </a:r>
          </a:p>
          <a:p>
            <a:pPr eaLnBrk="1" hangingPunct="1">
              <a:spcBef>
                <a:spcPts val="600"/>
              </a:spcBef>
              <a:defRPr/>
            </a:pPr>
            <a:r>
              <a:rPr lang="en-US" altLang="zh-TW" sz="3000" dirty="0">
                <a:ea typeface="新細明體" charset="-120"/>
              </a:rPr>
              <a:t>The risk averse attitude is reflected by the phenomenon that investors require higher risk premium for assets with higher risk</a:t>
            </a:r>
          </a:p>
          <a:p>
            <a:pPr eaLnBrk="1" hangingPunct="1">
              <a:spcBef>
                <a:spcPts val="600"/>
              </a:spcBef>
              <a:defRPr/>
            </a:pPr>
            <a:r>
              <a:rPr lang="en-US" altLang="zh-TW" sz="3000" dirty="0">
                <a:ea typeface="新細明體" charset="-120"/>
              </a:rPr>
              <a:t>For a more risk averse investor, he needs higher risk premium to attract him to invest in a risky portfolio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Grp="1" noChangeArrowheads="1"/>
          </p:cNvSpPr>
          <p:nvPr>
            <p:ph type="body" sz="half" idx="1"/>
          </p:nvPr>
        </p:nvSpPr>
        <p:spPr>
          <a:xfrm>
            <a:off x="152400" y="838200"/>
            <a:ext cx="8915400" cy="5791200"/>
          </a:xfrm>
        </p:spPr>
        <p:txBody>
          <a:bodyPr/>
          <a:lstStyle/>
          <a:p>
            <a:pPr eaLnBrk="1" hangingPunct="1">
              <a:lnSpc>
                <a:spcPct val="97000"/>
              </a:lnSpc>
              <a:spcBef>
                <a:spcPts val="200"/>
              </a:spcBef>
              <a:defRPr/>
            </a:pPr>
            <a:r>
              <a:rPr lang="en-US" altLang="zh-TW" sz="2800" dirty="0">
                <a:ea typeface="新細明體" charset="-120"/>
              </a:rPr>
              <a:t>The riskiness level of the portfolio and the degree of risk aversion codetermine the required risk premium for a portfolio</a:t>
            </a:r>
          </a:p>
          <a:p>
            <a:pPr lvl="1" eaLnBrk="1" hangingPunct="1">
              <a:lnSpc>
                <a:spcPct val="97000"/>
              </a:lnSpc>
              <a:spcBef>
                <a:spcPts val="200"/>
              </a:spcBef>
              <a:defRPr/>
            </a:pPr>
            <a:r>
              <a:rPr lang="en-US" altLang="zh-TW" sz="2400" dirty="0">
                <a:ea typeface="新細明體" charset="-120"/>
              </a:rPr>
              <a:t>If </a:t>
            </a:r>
            <a:r>
              <a:rPr lang="el-GR" altLang="zh-TW" sz="2400" i="1" dirty="0">
                <a:ea typeface="新細明體" charset="-120"/>
              </a:rPr>
              <a:t>σ</a:t>
            </a:r>
            <a:r>
              <a:rPr lang="en-US" altLang="zh-TW" sz="2400" i="1" baseline="-25000" dirty="0">
                <a:ea typeface="新細明體" charset="-120"/>
              </a:rPr>
              <a:t>P</a:t>
            </a:r>
            <a:r>
              <a:rPr lang="en-US" altLang="zh-TW" sz="2400" baseline="30000" dirty="0">
                <a:ea typeface="新細明體" charset="-120"/>
              </a:rPr>
              <a:t>2</a:t>
            </a:r>
            <a:r>
              <a:rPr lang="en-US" altLang="zh-TW" sz="2400" dirty="0">
                <a:ea typeface="新細明體" charset="-120"/>
              </a:rPr>
              <a:t> denotes the variance of HPRs of a portfolio and </a:t>
            </a:r>
            <a:r>
              <a:rPr lang="en-US" altLang="zh-TW" sz="2400" i="1" dirty="0">
                <a:ea typeface="新細明體" charset="-120"/>
              </a:rPr>
              <a:t>A</a:t>
            </a:r>
            <a:r>
              <a:rPr lang="en-US" altLang="zh-TW" sz="2400" dirty="0">
                <a:ea typeface="新細明體" charset="-120"/>
              </a:rPr>
              <a:t> denotes the degree of risk aversion of an investor, his required risk premium for that portfolio is:</a:t>
            </a:r>
          </a:p>
          <a:p>
            <a:pPr eaLnBrk="1" hangingPunct="1">
              <a:lnSpc>
                <a:spcPct val="97000"/>
              </a:lnSpc>
              <a:spcBef>
                <a:spcPts val="200"/>
              </a:spcBef>
              <a:defRPr/>
            </a:pPr>
            <a:endParaRPr lang="en-US" altLang="zh-TW" sz="2000" dirty="0">
              <a:ea typeface="新細明體" charset="-120"/>
            </a:endParaRPr>
          </a:p>
          <a:p>
            <a:pPr marL="342900" lvl="1" indent="-342900" eaLnBrk="1" hangingPunct="1">
              <a:lnSpc>
                <a:spcPct val="97000"/>
              </a:lnSpc>
              <a:spcBef>
                <a:spcPts val="200"/>
              </a:spcBef>
              <a:buClr>
                <a:schemeClr val="hlink"/>
              </a:buClr>
              <a:buSzPct val="90000"/>
              <a:buBlip>
                <a:blip r:embed="rId3"/>
              </a:buBlip>
              <a:defRPr/>
            </a:pPr>
            <a:endParaRPr lang="en-US" altLang="zh-TW" sz="2000" dirty="0">
              <a:ea typeface="新細明體" charset="-120"/>
              <a:cs typeface="+mn-cs"/>
            </a:endParaRPr>
          </a:p>
          <a:p>
            <a:pPr lvl="1" eaLnBrk="1" hangingPunct="1">
              <a:lnSpc>
                <a:spcPct val="97000"/>
              </a:lnSpc>
              <a:spcBef>
                <a:spcPts val="200"/>
              </a:spcBef>
              <a:defRPr/>
            </a:pPr>
            <a:endParaRPr lang="en-US" altLang="zh-TW" sz="2600" dirty="0">
              <a:ea typeface="新細明體" charset="-120"/>
            </a:endParaRPr>
          </a:p>
          <a:p>
            <a:pPr lvl="1" eaLnBrk="1" hangingPunct="1">
              <a:lnSpc>
                <a:spcPct val="97000"/>
              </a:lnSpc>
              <a:spcBef>
                <a:spcPts val="200"/>
              </a:spcBef>
              <a:defRPr/>
            </a:pPr>
            <a:r>
              <a:rPr lang="en-US" altLang="zh-TW" sz="2400" dirty="0">
                <a:ea typeface="新細明體" charset="-120"/>
              </a:rPr>
              <a:t>Since </a:t>
            </a:r>
            <a:r>
              <a:rPr lang="el-GR" altLang="zh-TW" sz="2400" i="1" dirty="0">
                <a:ea typeface="新細明體" charset="-120"/>
              </a:rPr>
              <a:t>σ</a:t>
            </a:r>
            <a:r>
              <a:rPr lang="en-US" altLang="zh-TW" sz="2400" i="1" baseline="-25000" dirty="0">
                <a:ea typeface="新細明體" charset="-120"/>
              </a:rPr>
              <a:t>P</a:t>
            </a:r>
            <a:r>
              <a:rPr lang="en-US" altLang="zh-TW" sz="2400" baseline="30000" dirty="0">
                <a:ea typeface="新細明體" charset="-120"/>
              </a:rPr>
              <a:t>2</a:t>
            </a:r>
            <a:r>
              <a:rPr lang="en-US" altLang="zh-TW" sz="2400" dirty="0">
                <a:ea typeface="新細明體" charset="-120"/>
              </a:rPr>
              <a:t> and </a:t>
            </a:r>
            <a:r>
              <a:rPr lang="en-US" altLang="zh-TW" sz="2400" i="1" dirty="0">
                <a:ea typeface="新細明體" charset="-120"/>
              </a:rPr>
              <a:t>A </a:t>
            </a:r>
            <a:r>
              <a:rPr lang="en-US" altLang="zh-TW" sz="2400" dirty="0">
                <a:ea typeface="新細明體" charset="-120"/>
              </a:rPr>
              <a:t>are both nonnegative, the required risk premium increases positively with either</a:t>
            </a:r>
            <a:r>
              <a:rPr lang="el-GR" altLang="zh-TW" sz="2400" i="1" dirty="0">
                <a:ea typeface="新細明體" charset="-120"/>
              </a:rPr>
              <a:t> σ</a:t>
            </a:r>
            <a:r>
              <a:rPr lang="en-US" altLang="zh-TW" sz="2400" i="1" baseline="-25000" dirty="0">
                <a:ea typeface="新細明體" charset="-120"/>
              </a:rPr>
              <a:t>P</a:t>
            </a:r>
            <a:r>
              <a:rPr lang="en-US" altLang="zh-TW" sz="2400" baseline="30000" dirty="0">
                <a:ea typeface="新細明體" charset="-120"/>
              </a:rPr>
              <a:t>2</a:t>
            </a:r>
            <a:r>
              <a:rPr lang="en-US" altLang="zh-TW" sz="2400" dirty="0">
                <a:ea typeface="新細明體" charset="-120"/>
              </a:rPr>
              <a:t> or </a:t>
            </a:r>
            <a:r>
              <a:rPr lang="en-US" altLang="zh-TW" sz="2400" i="1" dirty="0">
                <a:ea typeface="新細明體" charset="-120"/>
              </a:rPr>
              <a:t>A </a:t>
            </a:r>
            <a:endParaRPr lang="en-US" altLang="zh-TW" sz="2400" dirty="0">
              <a:ea typeface="新細明體" charset="-120"/>
            </a:endParaRPr>
          </a:p>
          <a:p>
            <a:pPr lvl="1" eaLnBrk="1" hangingPunct="1">
              <a:lnSpc>
                <a:spcPct val="97000"/>
              </a:lnSpc>
              <a:spcBef>
                <a:spcPts val="200"/>
              </a:spcBef>
              <a:defRPr/>
            </a:pPr>
            <a:r>
              <a:rPr lang="en-US" altLang="zh-TW" sz="2400" dirty="0">
                <a:ea typeface="新細明體" charset="-120"/>
              </a:rPr>
              <a:t>The risk premium to variance ratio, [</a:t>
            </a:r>
            <a:r>
              <a:rPr lang="en-US" altLang="zh-TW" sz="2400" i="1" dirty="0">
                <a:ea typeface="新細明體" charset="-120"/>
              </a:rPr>
              <a:t>E</a:t>
            </a:r>
            <a:r>
              <a:rPr lang="en-US" altLang="zh-TW" sz="2400" dirty="0">
                <a:ea typeface="新細明體" charset="-120"/>
              </a:rPr>
              <a:t>(</a:t>
            </a:r>
            <a:r>
              <a:rPr lang="en-US" altLang="zh-TW" sz="2400" i="1" dirty="0" err="1">
                <a:ea typeface="新細明體" charset="-120"/>
              </a:rPr>
              <a:t>r</a:t>
            </a:r>
            <a:r>
              <a:rPr lang="en-US" altLang="zh-TW" sz="2400" i="1" baseline="-25000" dirty="0" err="1">
                <a:ea typeface="新細明體" charset="-120"/>
              </a:rPr>
              <a:t>P</a:t>
            </a:r>
            <a:r>
              <a:rPr lang="en-US" altLang="zh-TW" sz="2400" dirty="0">
                <a:ea typeface="新細明體" charset="-120"/>
              </a:rPr>
              <a:t>) </a:t>
            </a:r>
            <a:r>
              <a:rPr lang="en-US" altLang="zh-TW" sz="2000" dirty="0">
                <a:ea typeface="新細明體" charset="-120"/>
              </a:rPr>
              <a:t>–</a:t>
            </a:r>
            <a:r>
              <a:rPr lang="en-US" altLang="zh-TW" sz="2400" dirty="0">
                <a:ea typeface="新細明體" charset="-120"/>
              </a:rPr>
              <a:t> </a:t>
            </a:r>
            <a:r>
              <a:rPr lang="en-US" altLang="zh-TW" sz="2400" i="1" dirty="0" err="1">
                <a:ea typeface="新細明體" charset="-120"/>
              </a:rPr>
              <a:t>r</a:t>
            </a:r>
            <a:r>
              <a:rPr lang="en-US" altLang="zh-TW" sz="2400" i="1" baseline="-25000" dirty="0" err="1">
                <a:ea typeface="新細明體" charset="-120"/>
              </a:rPr>
              <a:t>f</a:t>
            </a:r>
            <a:r>
              <a:rPr lang="en-US" altLang="zh-TW" sz="2400" dirty="0">
                <a:ea typeface="新細明體" charset="-120"/>
              </a:rPr>
              <a:t>]/</a:t>
            </a:r>
            <a:r>
              <a:rPr lang="el-GR" altLang="zh-TW" sz="2400" i="1" dirty="0">
                <a:ea typeface="新細明體" charset="-120"/>
              </a:rPr>
              <a:t>σ</a:t>
            </a:r>
            <a:r>
              <a:rPr lang="en-US" altLang="zh-TW" sz="2400" i="1" baseline="-25000" dirty="0">
                <a:ea typeface="新細明體" charset="-120"/>
              </a:rPr>
              <a:t>P</a:t>
            </a:r>
            <a:r>
              <a:rPr lang="en-US" altLang="zh-TW" sz="2400" baseline="30000" dirty="0">
                <a:ea typeface="新細明體" charset="-120"/>
              </a:rPr>
              <a:t>2</a:t>
            </a:r>
            <a:r>
              <a:rPr lang="en-US" altLang="zh-TW" sz="2400" dirty="0">
                <a:ea typeface="新細明體" charset="-120"/>
              </a:rPr>
              <a:t>, is also called the </a:t>
            </a:r>
            <a:r>
              <a:rPr lang="en-US" altLang="zh-TW" sz="2400" i="1" dirty="0">
                <a:ea typeface="新細明體" charset="-120"/>
              </a:rPr>
              <a:t>price of risk</a:t>
            </a:r>
            <a:r>
              <a:rPr lang="en-US" altLang="zh-TW" sz="2400" dirty="0">
                <a:ea typeface="新細明體" charset="-120"/>
              </a:rPr>
              <a:t> (</a:t>
            </a:r>
            <a:r>
              <a:rPr lang="zh-TW" altLang="en-US" sz="2400" dirty="0">
                <a:ea typeface="新細明體" charset="-120"/>
              </a:rPr>
              <a:t>風險的價格</a:t>
            </a:r>
            <a:r>
              <a:rPr lang="en-US" altLang="zh-TW" sz="2400" dirty="0">
                <a:ea typeface="新細明體" charset="-120"/>
              </a:rPr>
              <a:t>)</a:t>
            </a:r>
            <a:r>
              <a:rPr lang="zh-TW" altLang="en-US" sz="2400" dirty="0">
                <a:ea typeface="新細明體" charset="-120"/>
              </a:rPr>
              <a:t> </a:t>
            </a:r>
            <a:r>
              <a:rPr lang="en-US" altLang="zh-TW" sz="2400" dirty="0">
                <a:ea typeface="新細明體" charset="-120"/>
              </a:rPr>
              <a:t>of the portfolio </a:t>
            </a:r>
            <a:r>
              <a:rPr lang="en-US" altLang="zh-TW" sz="2400" i="1" dirty="0">
                <a:ea typeface="新細明體" charset="-120"/>
              </a:rPr>
              <a:t>P</a:t>
            </a:r>
          </a:p>
          <a:p>
            <a:pPr lvl="1" eaLnBrk="1" hangingPunct="1">
              <a:lnSpc>
                <a:spcPct val="97000"/>
              </a:lnSpc>
              <a:spcBef>
                <a:spcPts val="200"/>
              </a:spcBef>
              <a:defRPr/>
            </a:pPr>
            <a:r>
              <a:rPr lang="en-US" altLang="zh-TW" sz="2400" dirty="0">
                <a:ea typeface="新細明體" charset="-120"/>
              </a:rPr>
              <a:t>A high risk premium (thus a high price of risk) is preferred, so the degree of risk aversion </a:t>
            </a:r>
            <a:r>
              <a:rPr lang="en-US" altLang="zh-TW" sz="2400" i="1" dirty="0">
                <a:ea typeface="新細明體" charset="-120"/>
              </a:rPr>
              <a:t>A</a:t>
            </a:r>
            <a:r>
              <a:rPr lang="en-US" altLang="zh-TW" sz="2400" dirty="0">
                <a:ea typeface="新細明體" charset="-120"/>
              </a:rPr>
              <a:t> can be interpreted as an investor’s </a:t>
            </a:r>
            <a:r>
              <a:rPr lang="en-US" altLang="zh-TW" sz="2400" i="1" dirty="0">
                <a:ea typeface="新細明體" charset="-120"/>
              </a:rPr>
              <a:t>required price of risk</a:t>
            </a:r>
            <a:r>
              <a:rPr lang="en-US" altLang="zh-TW" sz="2400" dirty="0">
                <a:ea typeface="新細明體" charset="-120"/>
              </a:rPr>
              <a:t> (</a:t>
            </a:r>
            <a:r>
              <a:rPr lang="zh-TW" altLang="en-US" sz="2400" dirty="0">
                <a:ea typeface="新細明體" charset="-120"/>
              </a:rPr>
              <a:t>必須的風險價格</a:t>
            </a:r>
            <a:r>
              <a:rPr lang="en-US" altLang="zh-TW" sz="2400" dirty="0">
                <a:ea typeface="新細明體" charset="-120"/>
              </a:rPr>
              <a:t>)</a:t>
            </a:r>
          </a:p>
        </p:txBody>
      </p:sp>
      <p:sp>
        <p:nvSpPr>
          <p:cNvPr id="9220" name="Rectangle 2"/>
          <p:cNvSpPr>
            <a:spLocks noGrp="1" noChangeArrowheads="1"/>
          </p:cNvSpPr>
          <p:nvPr>
            <p:ph type="title"/>
          </p:nvPr>
        </p:nvSpPr>
        <p:spPr/>
        <p:txBody>
          <a:bodyPr/>
          <a:lstStyle/>
          <a:p>
            <a:pPr eaLnBrk="1" hangingPunct="1"/>
            <a:r>
              <a:rPr lang="en-US" altLang="zh-TW" dirty="0">
                <a:ea typeface="新細明體" charset="-120"/>
              </a:rPr>
              <a:t>Risk Premiums and Risk Aversion</a:t>
            </a:r>
          </a:p>
        </p:txBody>
      </p:sp>
      <p:graphicFrame>
        <p:nvGraphicFramePr>
          <p:cNvPr id="9218" name="Object 13"/>
          <p:cNvGraphicFramePr>
            <a:graphicFrameLocks noChangeAspect="1"/>
          </p:cNvGraphicFramePr>
          <p:nvPr>
            <p:extLst>
              <p:ext uri="{D42A27DB-BD31-4B8C-83A1-F6EECF244321}">
                <p14:modId xmlns:p14="http://schemas.microsoft.com/office/powerpoint/2010/main" val="3076697031"/>
              </p:ext>
            </p:extLst>
          </p:nvPr>
        </p:nvGraphicFramePr>
        <p:xfrm>
          <a:off x="2159000" y="3352800"/>
          <a:ext cx="4622800" cy="914400"/>
        </p:xfrm>
        <a:graphic>
          <a:graphicData uri="http://schemas.openxmlformats.org/presentationml/2006/ole">
            <mc:AlternateContent xmlns:mc="http://schemas.openxmlformats.org/markup-compatibility/2006">
              <mc:Choice xmlns:v="urn:schemas-microsoft-com:vml" Requires="v">
                <p:oleObj spid="_x0000_s9690" name="Equation" r:id="rId4" imgW="2311200" imgH="457200" progId="Equation.DSMT4">
                  <p:embed/>
                </p:oleObj>
              </mc:Choice>
              <mc:Fallback>
                <p:oleObj name="Equation" r:id="rId4" imgW="2311200" imgH="457200" progId="Equation.DSMT4">
                  <p:embed/>
                  <p:pic>
                    <p:nvPicPr>
                      <p:cNvPr id="0" name="Object 13"/>
                      <p:cNvPicPr>
                        <a:picLocks noChangeAspect="1" noChangeArrowheads="1"/>
                      </p:cNvPicPr>
                      <p:nvPr/>
                    </p:nvPicPr>
                    <p:blipFill>
                      <a:blip r:embed="rId5"/>
                      <a:srcRect/>
                      <a:stretch>
                        <a:fillRect/>
                      </a:stretch>
                    </p:blipFill>
                    <p:spPr bwMode="auto">
                      <a:xfrm>
                        <a:off x="2159000" y="3352800"/>
                        <a:ext cx="4622800" cy="9144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1" name="Rectangle 1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TW" altLang="en-US">
              <a:ea typeface="新細明體" charset="-120"/>
            </a:endParaRPr>
          </a:p>
        </p:txBody>
      </p:sp>
      <p:sp>
        <p:nvSpPr>
          <p:cNvPr id="9222" name="Rectangle 18"/>
          <p:cNvSpPr>
            <a:spLocks noChangeArrowheads="1"/>
          </p:cNvSpPr>
          <p:nvPr/>
        </p:nvSpPr>
        <p:spPr bwMode="auto">
          <a:xfrm>
            <a:off x="0" y="1143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TW" altLang="zh-TW">
              <a:ea typeface="新細明體" charset="-12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body" sz="half" idx="1"/>
          </p:nvPr>
        </p:nvSpPr>
        <p:spPr>
          <a:xfrm>
            <a:off x="381000" y="914400"/>
            <a:ext cx="8458200" cy="1981200"/>
          </a:xfrm>
        </p:spPr>
        <p:txBody>
          <a:bodyPr/>
          <a:lstStyle/>
          <a:p>
            <a:pPr eaLnBrk="1" hangingPunct="1">
              <a:lnSpc>
                <a:spcPct val="98000"/>
              </a:lnSpc>
              <a:spcBef>
                <a:spcPts val="600"/>
              </a:spcBef>
              <a:defRPr/>
            </a:pPr>
            <a:r>
              <a:rPr lang="en-US" altLang="zh-TW" sz="3000" dirty="0">
                <a:ea typeface="新細明體" charset="-120"/>
              </a:rPr>
              <a:t>Considering that a representative investor holding the market portfolio, the degree of risk aversion of this typical investor can be derived from the characteristic of the market portfolio</a:t>
            </a:r>
          </a:p>
        </p:txBody>
      </p:sp>
      <p:sp>
        <p:nvSpPr>
          <p:cNvPr id="10244" name="Rectangle 3"/>
          <p:cNvSpPr>
            <a:spLocks noGrp="1" noChangeArrowheads="1"/>
          </p:cNvSpPr>
          <p:nvPr>
            <p:ph type="title"/>
          </p:nvPr>
        </p:nvSpPr>
        <p:spPr/>
        <p:txBody>
          <a:bodyPr/>
          <a:lstStyle/>
          <a:p>
            <a:pPr eaLnBrk="1" hangingPunct="1"/>
            <a:r>
              <a:rPr lang="en-US" altLang="zh-TW">
                <a:ea typeface="新細明體" charset="-120"/>
              </a:rPr>
              <a:t>Risk Premiums and Risk Aversion</a:t>
            </a:r>
          </a:p>
        </p:txBody>
      </p:sp>
      <p:graphicFrame>
        <p:nvGraphicFramePr>
          <p:cNvPr id="10242" name="Object 8"/>
          <p:cNvGraphicFramePr>
            <a:graphicFrameLocks noChangeAspect="1"/>
          </p:cNvGraphicFramePr>
          <p:nvPr>
            <p:extLst>
              <p:ext uri="{D42A27DB-BD31-4B8C-83A1-F6EECF244321}">
                <p14:modId xmlns:p14="http://schemas.microsoft.com/office/powerpoint/2010/main" val="4199414535"/>
              </p:ext>
            </p:extLst>
          </p:nvPr>
        </p:nvGraphicFramePr>
        <p:xfrm>
          <a:off x="3340100" y="2743200"/>
          <a:ext cx="1905000" cy="914400"/>
        </p:xfrm>
        <a:graphic>
          <a:graphicData uri="http://schemas.openxmlformats.org/presentationml/2006/ole">
            <mc:AlternateContent xmlns:mc="http://schemas.openxmlformats.org/markup-compatibility/2006">
              <mc:Choice xmlns:v="urn:schemas-microsoft-com:vml" Requires="v">
                <p:oleObj spid="_x0000_s10713" name="Equation" r:id="rId3" imgW="952200" imgH="457200" progId="Equation.DSMT4">
                  <p:embed/>
                </p:oleObj>
              </mc:Choice>
              <mc:Fallback>
                <p:oleObj name="Equation" r:id="rId3" imgW="952200" imgH="457200" progId="Equation.DSMT4">
                  <p:embed/>
                  <p:pic>
                    <p:nvPicPr>
                      <p:cNvPr id="0" name="Object 8"/>
                      <p:cNvPicPr>
                        <a:picLocks noChangeAspect="1" noChangeArrowheads="1"/>
                      </p:cNvPicPr>
                      <p:nvPr/>
                    </p:nvPicPr>
                    <p:blipFill>
                      <a:blip r:embed="rId4"/>
                      <a:srcRect/>
                      <a:stretch>
                        <a:fillRect/>
                      </a:stretch>
                    </p:blipFill>
                    <p:spPr bwMode="auto">
                      <a:xfrm>
                        <a:off x="3340100" y="2743200"/>
                        <a:ext cx="1905000" cy="9144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1" name="文字方塊 4"/>
          <p:cNvSpPr txBox="1">
            <a:spLocks noChangeArrowheads="1"/>
          </p:cNvSpPr>
          <p:nvPr/>
        </p:nvSpPr>
        <p:spPr bwMode="auto">
          <a:xfrm>
            <a:off x="228600" y="3657600"/>
            <a:ext cx="8839200" cy="3208571"/>
          </a:xfrm>
          <a:prstGeom prst="rect">
            <a:avLst/>
          </a:prstGeom>
          <a:noFill/>
          <a:ln w="9525">
            <a:noFill/>
            <a:miter lim="800000"/>
            <a:headEnd/>
            <a:tailEnd/>
          </a:ln>
        </p:spPr>
        <p:txBody>
          <a:bodyPr wrap="square">
            <a:spAutoFit/>
          </a:bodyPr>
          <a:lstStyle/>
          <a:p>
            <a:pPr marL="273050" indent="-273050">
              <a:spcBef>
                <a:spcPts val="500"/>
              </a:spcBef>
              <a:defRPr/>
            </a:pPr>
            <a:r>
              <a:rPr lang="en-US" altLang="zh-TW" sz="1900" dirty="0">
                <a:latin typeface="+mn-lt"/>
                <a:ea typeface="新細明體" charset="-120"/>
              </a:rPr>
              <a:t>※</a:t>
            </a:r>
            <a:r>
              <a:rPr lang="zh-TW" altLang="en-US" sz="1900" dirty="0">
                <a:latin typeface="+mn-lt"/>
                <a:ea typeface="新細明體" charset="-120"/>
              </a:rPr>
              <a:t> </a:t>
            </a:r>
            <a:r>
              <a:rPr lang="en-US" altLang="zh-TW" sz="1900" dirty="0">
                <a:latin typeface="+mn-lt"/>
                <a:ea typeface="新細明體" charset="-120"/>
              </a:rPr>
              <a:t>The representative investor (</a:t>
            </a:r>
            <a:r>
              <a:rPr lang="zh-TW" altLang="en-US" sz="1900" dirty="0">
                <a:latin typeface="+mn-lt"/>
                <a:ea typeface="新細明體" charset="-120"/>
              </a:rPr>
              <a:t>代表性投資人</a:t>
            </a:r>
            <a:r>
              <a:rPr lang="en-US" altLang="zh-TW" sz="1900" dirty="0">
                <a:latin typeface="+mn-lt"/>
                <a:ea typeface="新細明體" charset="-120"/>
              </a:rPr>
              <a:t>)</a:t>
            </a:r>
            <a:r>
              <a:rPr lang="zh-TW" altLang="en-US" sz="1900" dirty="0">
                <a:latin typeface="+mn-lt"/>
                <a:ea typeface="新細明體" charset="-120"/>
              </a:rPr>
              <a:t> </a:t>
            </a:r>
            <a:r>
              <a:rPr lang="en-US" altLang="zh-TW" sz="1900" dirty="0">
                <a:latin typeface="+mn-lt"/>
                <a:ea typeface="新細明體" charset="-120"/>
              </a:rPr>
              <a:t>is a virtual investor who </a:t>
            </a:r>
            <a:r>
              <a:rPr lang="en-US" altLang="zh-TW" sz="1900" dirty="0">
                <a:solidFill>
                  <a:srgbClr val="FFFFFF"/>
                </a:solidFill>
                <a:latin typeface="+mn-lt"/>
                <a:ea typeface="新細明體" charset="-120"/>
              </a:rPr>
              <a:t>can represent the aggregate behavior of all investors in the market</a:t>
            </a:r>
          </a:p>
          <a:p>
            <a:pPr marL="273050" indent="-273050">
              <a:spcBef>
                <a:spcPts val="500"/>
              </a:spcBef>
              <a:defRPr/>
            </a:pPr>
            <a:r>
              <a:rPr lang="en-US" altLang="zh-TW" sz="1900" dirty="0">
                <a:latin typeface="+mn-lt"/>
                <a:ea typeface="新細明體" charset="-120"/>
              </a:rPr>
              <a:t>※ The market portfolio (</a:t>
            </a:r>
            <a:r>
              <a:rPr lang="zh-TW" altLang="en-US" sz="1900" dirty="0">
                <a:latin typeface="+mn-lt"/>
                <a:ea typeface="新細明體" charset="-120"/>
              </a:rPr>
              <a:t>市場投資組合</a:t>
            </a:r>
            <a:r>
              <a:rPr lang="en-US" altLang="zh-TW" sz="1900" dirty="0">
                <a:latin typeface="+mn-lt"/>
                <a:ea typeface="新細明體" charset="-120"/>
              </a:rPr>
              <a:t>)</a:t>
            </a:r>
            <a:r>
              <a:rPr lang="zh-TW" altLang="en-US" sz="1900" dirty="0">
                <a:latin typeface="+mn-lt"/>
                <a:ea typeface="新細明體" charset="-120"/>
              </a:rPr>
              <a:t> </a:t>
            </a:r>
            <a:r>
              <a:rPr lang="en-US" altLang="zh-TW" sz="1900" dirty="0">
                <a:latin typeface="+mn-lt"/>
                <a:ea typeface="新細明體" charset="-120"/>
              </a:rPr>
              <a:t>is the universal portfolio of the market, which includes all securities traded in the market</a:t>
            </a:r>
            <a:endParaRPr lang="en-US" altLang="zh-TW" sz="1900" dirty="0">
              <a:solidFill>
                <a:srgbClr val="FFFFFF"/>
              </a:solidFill>
              <a:latin typeface="+mn-lt"/>
              <a:ea typeface="新細明體" charset="-120"/>
            </a:endParaRPr>
          </a:p>
          <a:p>
            <a:pPr marL="273050" indent="-273050">
              <a:spcBef>
                <a:spcPts val="500"/>
              </a:spcBef>
              <a:defRPr/>
            </a:pPr>
            <a:r>
              <a:rPr lang="en-US" altLang="zh-TW" sz="1900" dirty="0">
                <a:ea typeface="新細明體" charset="-120"/>
              </a:rPr>
              <a:t>※ </a:t>
            </a:r>
            <a:r>
              <a:rPr lang="en-US" altLang="zh-TW" sz="1900" dirty="0">
                <a:solidFill>
                  <a:srgbClr val="FFFFFF"/>
                </a:solidFill>
                <a:latin typeface="+mn-lt"/>
                <a:ea typeface="新細明體" charset="-120"/>
              </a:rPr>
              <a:t>Since the aggregate portfolio of all investors in the economy should be the market portfolio, the representative investor holds the market portfolio</a:t>
            </a:r>
            <a:endParaRPr lang="en-US" altLang="zh-TW" sz="1900" dirty="0">
              <a:latin typeface="+mn-lt"/>
              <a:ea typeface="新細明體" charset="-120"/>
            </a:endParaRPr>
          </a:p>
          <a:p>
            <a:pPr marL="273050" indent="-273050">
              <a:spcBef>
                <a:spcPts val="500"/>
              </a:spcBef>
              <a:defRPr/>
            </a:pPr>
            <a:r>
              <a:rPr lang="en-US" altLang="zh-TW" sz="1900" dirty="0">
                <a:latin typeface="+mn-lt"/>
                <a:ea typeface="新細明體" charset="-120"/>
              </a:rPr>
              <a:t>※</a:t>
            </a:r>
            <a:r>
              <a:rPr lang="zh-TW" altLang="en-US" sz="1900" dirty="0">
                <a:latin typeface="+mn-lt"/>
                <a:ea typeface="新細明體" charset="-120"/>
              </a:rPr>
              <a:t> </a:t>
            </a:r>
            <a:r>
              <a:rPr lang="en-US" altLang="zh-TW" sz="1900" dirty="0">
                <a:latin typeface="+mn-lt"/>
                <a:ea typeface="新細明體" charset="-120"/>
              </a:rPr>
              <a:t>Investors’ degree of risk aversion is likely in the range of 1.5 to 4, i.e., to accept an increase of 0.01 in portfolio variance (or 0.1 in portfolio standard deviation), investors would require an increase in the risk premium between 1.5% and 4%</a:t>
            </a:r>
            <a:endParaRPr lang="zh-TW" altLang="en-US" sz="1900" dirty="0">
              <a:latin typeface="+mn-lt"/>
              <a:ea typeface="新細明體" charset="-12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ltLang="zh-TW" sz="3600">
                <a:ea typeface="新細明體" charset="-120"/>
              </a:rPr>
              <a:t>The Sharpe (Reward-to-Volatility) Ratio</a:t>
            </a:r>
          </a:p>
        </p:txBody>
      </p:sp>
      <p:sp>
        <p:nvSpPr>
          <p:cNvPr id="200712" name="Rectangle 8"/>
          <p:cNvSpPr>
            <a:spLocks noChangeArrowheads="1"/>
          </p:cNvSpPr>
          <p:nvPr/>
        </p:nvSpPr>
        <p:spPr bwMode="auto">
          <a:xfrm>
            <a:off x="374780" y="3048000"/>
            <a:ext cx="8610600" cy="3581400"/>
          </a:xfrm>
          <a:prstGeom prst="rect">
            <a:avLst/>
          </a:prstGeom>
          <a:noFill/>
          <a:ln w="9525">
            <a:noFill/>
            <a:miter lim="800000"/>
            <a:headEnd/>
            <a:tailEnd/>
          </a:ln>
          <a:effectLst/>
        </p:spPr>
        <p:txBody>
          <a:bodyPr/>
          <a:lstStyle/>
          <a:p>
            <a:pPr marL="742950" lvl="1" indent="-285750" eaLnBrk="1" hangingPunct="1">
              <a:spcBef>
                <a:spcPct val="20000"/>
              </a:spcBef>
              <a:buFontTx/>
              <a:buChar char="–"/>
              <a:defRPr/>
            </a:pPr>
            <a:r>
              <a:rPr lang="en-US" altLang="zh-TW" dirty="0">
                <a:effectLst>
                  <a:outerShdw blurRad="38100" dist="38100" dir="2700000" algn="tl">
                    <a:srgbClr val="000000"/>
                  </a:outerShdw>
                </a:effectLst>
                <a:latin typeface="Arial" charset="0"/>
                <a:ea typeface="新細明體" charset="-120"/>
              </a:rPr>
              <a:t>The Sharpe ratio (</a:t>
            </a:r>
            <a:r>
              <a:rPr lang="zh-TW" altLang="en-US" dirty="0">
                <a:effectLst>
                  <a:outerShdw blurRad="38100" dist="38100" dir="2700000" algn="tl">
                    <a:srgbClr val="000000"/>
                  </a:outerShdw>
                </a:effectLst>
                <a:latin typeface="Arial" charset="0"/>
                <a:ea typeface="新細明體" charset="-120"/>
              </a:rPr>
              <a:t>夏普比率</a:t>
            </a:r>
            <a:r>
              <a:rPr lang="en-US" altLang="zh-TW" dirty="0">
                <a:effectLst>
                  <a:outerShdw blurRad="38100" dist="38100" dir="2700000" algn="tl">
                    <a:srgbClr val="000000"/>
                  </a:outerShdw>
                </a:effectLst>
                <a:latin typeface="Arial" charset="0"/>
                <a:ea typeface="新細明體" charset="-120"/>
              </a:rPr>
              <a:t>)</a:t>
            </a:r>
            <a:r>
              <a:rPr lang="zh-TW" altLang="en-US" dirty="0">
                <a:effectLst>
                  <a:outerShdw blurRad="38100" dist="38100" dir="2700000" algn="tl">
                    <a:srgbClr val="000000"/>
                  </a:outerShdw>
                </a:effectLst>
                <a:latin typeface="Arial" charset="0"/>
                <a:ea typeface="新細明體" charset="-120"/>
              </a:rPr>
              <a:t> </a:t>
            </a:r>
            <a:r>
              <a:rPr lang="en-US" altLang="zh-TW" dirty="0">
                <a:effectLst>
                  <a:outerShdw blurRad="38100" dist="38100" dir="2700000" algn="tl">
                    <a:srgbClr val="000000"/>
                  </a:outerShdw>
                </a:effectLst>
                <a:latin typeface="Arial" charset="0"/>
                <a:ea typeface="新細明體" charset="-120"/>
              </a:rPr>
              <a:t>is a quantity commonly used to rank portfolios in terms of this risk-return trade-off</a:t>
            </a:r>
          </a:p>
          <a:p>
            <a:pPr marL="742950" lvl="1" indent="-285750" eaLnBrk="1" hangingPunct="1">
              <a:spcBef>
                <a:spcPct val="20000"/>
              </a:spcBef>
              <a:buFontTx/>
              <a:buChar char="–"/>
              <a:defRPr/>
            </a:pPr>
            <a:r>
              <a:rPr lang="en-US" altLang="zh-TW" dirty="0">
                <a:effectLst>
                  <a:outerShdw blurRad="38100" dist="38100" dir="2700000" algn="tl">
                    <a:srgbClr val="000000"/>
                  </a:outerShdw>
                </a:effectLst>
                <a:latin typeface="Arial" charset="0"/>
                <a:ea typeface="新細明體" charset="-120"/>
              </a:rPr>
              <a:t>A higher Sharpe ratio indicates a better reward for per unit of volatility, in other words, a more attractive portfolio</a:t>
            </a:r>
          </a:p>
          <a:p>
            <a:pPr marL="742950" lvl="1" indent="-285750" eaLnBrk="1" hangingPunct="1">
              <a:spcBef>
                <a:spcPct val="20000"/>
              </a:spcBef>
              <a:buFontTx/>
              <a:buChar char="–"/>
              <a:defRPr/>
            </a:pPr>
            <a:r>
              <a:rPr lang="en-US" altLang="zh-TW" i="1" dirty="0">
                <a:effectLst>
                  <a:outerShdw blurRad="38100" dist="38100" dir="2700000" algn="tl">
                    <a:srgbClr val="000000"/>
                  </a:outerShdw>
                </a:effectLst>
                <a:latin typeface="Arial" charset="0"/>
                <a:ea typeface="新細明體" charset="-120"/>
              </a:rPr>
              <a:t>Mean-variance analysis</a:t>
            </a:r>
            <a:r>
              <a:rPr lang="zh-TW" altLang="en-US" i="1" dirty="0">
                <a:effectLst>
                  <a:outerShdw blurRad="38100" dist="38100" dir="2700000" algn="tl">
                    <a:srgbClr val="000000"/>
                  </a:outerShdw>
                </a:effectLst>
                <a:latin typeface="Arial" charset="0"/>
                <a:ea typeface="新細明體" charset="-120"/>
              </a:rPr>
              <a:t> </a:t>
            </a:r>
            <a:r>
              <a:rPr lang="en-US" altLang="zh-TW" dirty="0">
                <a:effectLst>
                  <a:outerShdw blurRad="38100" dist="38100" dir="2700000" algn="tl">
                    <a:srgbClr val="000000"/>
                  </a:outerShdw>
                </a:effectLst>
                <a:latin typeface="Arial" charset="0"/>
                <a:ea typeface="新細明體" charset="-120"/>
              </a:rPr>
              <a:t>(</a:t>
            </a:r>
            <a:r>
              <a:rPr lang="zh-TW" altLang="en-US" dirty="0">
                <a:effectLst>
                  <a:outerShdw blurRad="38100" dist="38100" dir="2700000" algn="tl">
                    <a:srgbClr val="000000"/>
                  </a:outerShdw>
                </a:effectLst>
                <a:latin typeface="Arial" charset="0"/>
                <a:ea typeface="新細明體" charset="-120"/>
              </a:rPr>
              <a:t>平均變異數分析</a:t>
            </a:r>
            <a:r>
              <a:rPr lang="en-US" altLang="zh-TW" dirty="0">
                <a:effectLst>
                  <a:outerShdw blurRad="38100" dist="38100" dir="2700000" algn="tl">
                    <a:srgbClr val="000000"/>
                  </a:outerShdw>
                </a:effectLst>
                <a:latin typeface="Arial" charset="0"/>
                <a:ea typeface="新細明體" charset="-120"/>
              </a:rPr>
              <a:t>): Ranking portfolios by their Sharpe ratio, i.e., analyzing portfolios in terms of the trade-off between the mean and the standard deviation of excess returns</a:t>
            </a:r>
            <a:endParaRPr lang="en-US" altLang="zh-TW" i="1" dirty="0">
              <a:effectLst>
                <a:outerShdw blurRad="38100" dist="38100" dir="2700000" algn="tl">
                  <a:srgbClr val="000000"/>
                </a:outerShdw>
              </a:effectLst>
              <a:latin typeface="Arial" charset="0"/>
              <a:ea typeface="新細明體" charset="-120"/>
            </a:endParaRPr>
          </a:p>
        </p:txBody>
      </p:sp>
      <p:sp>
        <p:nvSpPr>
          <p:cNvPr id="5" name="Rectangle 2"/>
          <p:cNvSpPr txBox="1">
            <a:spLocks noChangeArrowheads="1"/>
          </p:cNvSpPr>
          <p:nvPr/>
        </p:nvSpPr>
        <p:spPr bwMode="auto">
          <a:xfrm>
            <a:off x="381000" y="914400"/>
            <a:ext cx="8458200" cy="1219200"/>
          </a:xfrm>
          <a:prstGeom prst="rect">
            <a:avLst/>
          </a:prstGeom>
          <a:noFill/>
          <a:ln w="9525">
            <a:noFill/>
            <a:miter lim="800000"/>
            <a:headEnd/>
            <a:tailEnd/>
          </a:ln>
          <a:effectLst/>
        </p:spPr>
        <p:txBody>
          <a:bodyPr/>
          <a:lstStyle/>
          <a:p>
            <a:pPr marL="342900" indent="-342900" eaLnBrk="1" hangingPunct="1">
              <a:lnSpc>
                <a:spcPct val="98000"/>
              </a:lnSpc>
              <a:spcBef>
                <a:spcPts val="300"/>
              </a:spcBef>
              <a:buClr>
                <a:schemeClr val="hlink"/>
              </a:buClr>
              <a:buSzPct val="90000"/>
              <a:buFontTx/>
              <a:buBlip>
                <a:blip r:embed="rId3"/>
              </a:buBlip>
              <a:defRPr/>
            </a:pPr>
            <a:r>
              <a:rPr lang="en-US" altLang="zh-TW" sz="3000" kern="0" dirty="0">
                <a:effectLst>
                  <a:outerShdw blurRad="38100" dist="38100" dir="2700000" algn="tl">
                    <a:srgbClr val="000000"/>
                  </a:outerShdw>
                </a:effectLst>
                <a:latin typeface="+mn-lt"/>
                <a:ea typeface="新細明體" charset="-120"/>
              </a:rPr>
              <a:t>Due to the risk-return trade-off, is there any indicator that can rank portfolios?</a:t>
            </a:r>
          </a:p>
        </p:txBody>
      </p:sp>
      <p:graphicFrame>
        <p:nvGraphicFramePr>
          <p:cNvPr id="11266" name="Object 8"/>
          <p:cNvGraphicFramePr>
            <a:graphicFrameLocks noChangeAspect="1"/>
          </p:cNvGraphicFramePr>
          <p:nvPr>
            <p:extLst>
              <p:ext uri="{D42A27DB-BD31-4B8C-83A1-F6EECF244321}">
                <p14:modId xmlns:p14="http://schemas.microsoft.com/office/powerpoint/2010/main" val="4164237084"/>
              </p:ext>
            </p:extLst>
          </p:nvPr>
        </p:nvGraphicFramePr>
        <p:xfrm>
          <a:off x="1295400" y="1981200"/>
          <a:ext cx="7005637" cy="914400"/>
        </p:xfrm>
        <a:graphic>
          <a:graphicData uri="http://schemas.openxmlformats.org/presentationml/2006/ole">
            <mc:AlternateContent xmlns:mc="http://schemas.openxmlformats.org/markup-compatibility/2006">
              <mc:Choice xmlns:v="urn:schemas-microsoft-com:vml" Requires="v">
                <p:oleObj spid="_x0000_s11735" name="Equation" r:id="rId4" imgW="3504960" imgH="457200" progId="Equation.DSMT4">
                  <p:embed/>
                </p:oleObj>
              </mc:Choice>
              <mc:Fallback>
                <p:oleObj name="Equation" r:id="rId4" imgW="3504960" imgH="4572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981200"/>
                        <a:ext cx="7005637" cy="9144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1295400" y="3001963"/>
            <a:ext cx="6629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zh-TW" sz="3200" b="1">
                <a:latin typeface="Arial" charset="0"/>
                <a:ea typeface="新細明體" charset="-120"/>
              </a:rPr>
              <a:t>5.4  </a:t>
            </a:r>
            <a:r>
              <a:rPr lang="en-US" altLang="zh-TW" sz="3200" b="1" dirty="0">
                <a:latin typeface="Arial" charset="0"/>
                <a:ea typeface="新細明體" charset="-120"/>
              </a:rPr>
              <a:t>THE HISTORICAL RECORD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152400"/>
            <a:ext cx="9144000" cy="533400"/>
          </a:xfrm>
          <a:noFill/>
        </p:spPr>
        <p:txBody>
          <a:bodyPr/>
          <a:lstStyle/>
          <a:p>
            <a:pPr eaLnBrk="1" hangingPunct="1"/>
            <a:r>
              <a:rPr lang="en-US" altLang="zh-TW" sz="3400" dirty="0">
                <a:ea typeface="新細明體" charset="-120"/>
              </a:rPr>
              <a:t>Frequency Distributions of HPRs, 1926-2015</a:t>
            </a:r>
          </a:p>
        </p:txBody>
      </p:sp>
      <p:sp>
        <p:nvSpPr>
          <p:cNvPr id="34820" name="Text Box 9"/>
          <p:cNvSpPr txBox="1">
            <a:spLocks noChangeArrowheads="1"/>
          </p:cNvSpPr>
          <p:nvPr/>
        </p:nvSpPr>
        <p:spPr bwMode="auto">
          <a:xfrm>
            <a:off x="5486400" y="806708"/>
            <a:ext cx="3429000" cy="6255559"/>
          </a:xfrm>
          <a:prstGeom prst="rect">
            <a:avLst/>
          </a:prstGeom>
          <a:noFill/>
          <a:ln w="9525">
            <a:noFill/>
            <a:miter lim="800000"/>
            <a:headEnd/>
            <a:tailEnd/>
          </a:ln>
        </p:spPr>
        <p:txBody>
          <a:bodyPr wrap="square">
            <a:spAutoFit/>
          </a:bodyPr>
          <a:lstStyle/>
          <a:p>
            <a:pPr marL="266700" indent="-266700">
              <a:spcBef>
                <a:spcPts val="200"/>
              </a:spcBef>
              <a:spcAft>
                <a:spcPts val="0"/>
              </a:spcAft>
              <a:defRPr/>
            </a:pPr>
            <a:r>
              <a:rPr lang="en-US" altLang="zh-TW" sz="1800" dirty="0">
                <a:latin typeface="+mn-lt"/>
                <a:ea typeface="新細明體" charset="-120"/>
              </a:rPr>
              <a:t>※ A higher </a:t>
            </a:r>
            <a:r>
              <a:rPr lang="en-US" altLang="zh-TW" sz="1800" dirty="0" err="1">
                <a:latin typeface="+mn-lt"/>
                <a:ea typeface="新細明體" charset="-120"/>
              </a:rPr>
              <a:t>s.d.</a:t>
            </a:r>
            <a:r>
              <a:rPr lang="en-US" altLang="zh-TW" sz="1800" dirty="0">
                <a:latin typeface="+mn-lt"/>
                <a:ea typeface="新細明體" charset="-120"/>
              </a:rPr>
              <a:t> </a:t>
            </a:r>
            <a:r>
              <a:rPr lang="en-US" altLang="zh-TW" sz="1800" dirty="0">
                <a:latin typeface="+mn-lt"/>
                <a:sym typeface="Symbol"/>
              </a:rPr>
              <a:t> </a:t>
            </a:r>
            <a:r>
              <a:rPr lang="en-US" altLang="zh-TW" sz="1800" dirty="0">
                <a:latin typeface="+mn-lt"/>
                <a:ea typeface="新細明體" charset="-120"/>
              </a:rPr>
              <a:t>a greater degree of dispersion (uncertainty) of HPRs</a:t>
            </a:r>
          </a:p>
          <a:p>
            <a:pPr marL="266700" indent="-266700">
              <a:spcBef>
                <a:spcPts val="200"/>
              </a:spcBef>
              <a:spcAft>
                <a:spcPts val="0"/>
              </a:spcAft>
              <a:defRPr/>
            </a:pPr>
            <a:r>
              <a:rPr lang="en-US" altLang="zh-TW" sz="1800" dirty="0">
                <a:latin typeface="+mn-lt"/>
                <a:ea typeface="新細明體" charset="-120"/>
              </a:rPr>
              <a:t>※ Ranking in terms of </a:t>
            </a:r>
            <a:r>
              <a:rPr lang="en-US" altLang="zh-TW" sz="1800" dirty="0" err="1">
                <a:latin typeface="+mn-lt"/>
                <a:ea typeface="新細明體" charset="-120"/>
              </a:rPr>
              <a:t>s.d.</a:t>
            </a:r>
            <a:r>
              <a:rPr lang="en-US" altLang="zh-TW" sz="1800" dirty="0">
                <a:latin typeface="+mn-lt"/>
                <a:ea typeface="新細明體" charset="-120"/>
              </a:rPr>
              <a:t> (or equivalently the degree of risk): </a:t>
            </a:r>
          </a:p>
          <a:p>
            <a:pPr marL="266700" indent="-266700">
              <a:spcBef>
                <a:spcPts val="200"/>
              </a:spcBef>
              <a:spcAft>
                <a:spcPts val="0"/>
              </a:spcAft>
              <a:defRPr/>
            </a:pPr>
            <a:r>
              <a:rPr lang="en-US" altLang="zh-TW" sz="1800" dirty="0">
                <a:latin typeface="+mn-lt"/>
                <a:ea typeface="新細明體" charset="-120"/>
              </a:rPr>
              <a:t>	U.S. Small Stocks &gt; </a:t>
            </a:r>
          </a:p>
          <a:p>
            <a:pPr marL="266700" indent="-266700">
              <a:spcBef>
                <a:spcPts val="200"/>
              </a:spcBef>
              <a:spcAft>
                <a:spcPts val="0"/>
              </a:spcAft>
              <a:defRPr/>
            </a:pPr>
            <a:r>
              <a:rPr lang="en-US" altLang="zh-TW" sz="1800" dirty="0">
                <a:latin typeface="+mn-lt"/>
                <a:ea typeface="新細明體" charset="-120"/>
              </a:rPr>
              <a:t>	U.S. Large Stocks &gt; </a:t>
            </a:r>
          </a:p>
          <a:p>
            <a:pPr marL="266700" indent="-266700">
              <a:spcBef>
                <a:spcPts val="200"/>
              </a:spcBef>
              <a:spcAft>
                <a:spcPts val="0"/>
              </a:spcAft>
              <a:defRPr/>
            </a:pPr>
            <a:r>
              <a:rPr lang="en-US" altLang="zh-TW" sz="1800" dirty="0">
                <a:latin typeface="+mn-lt"/>
                <a:ea typeface="新細明體" charset="-120"/>
              </a:rPr>
              <a:t>	World Equity Portfolio &gt;</a:t>
            </a:r>
          </a:p>
          <a:p>
            <a:pPr marL="266700" indent="-266700">
              <a:spcBef>
                <a:spcPts val="200"/>
              </a:spcBef>
              <a:spcAft>
                <a:spcPts val="0"/>
              </a:spcAft>
              <a:defRPr/>
            </a:pPr>
            <a:r>
              <a:rPr lang="en-US" altLang="zh-TW" sz="1800" dirty="0">
                <a:latin typeface="+mn-lt"/>
                <a:ea typeface="新細明體" charset="-120"/>
              </a:rPr>
              <a:t>	World Bond Portfolio &gt; </a:t>
            </a:r>
          </a:p>
          <a:p>
            <a:pPr marL="266700" indent="-266700">
              <a:spcBef>
                <a:spcPts val="200"/>
              </a:spcBef>
              <a:spcAft>
                <a:spcPts val="0"/>
              </a:spcAft>
              <a:defRPr/>
            </a:pPr>
            <a:r>
              <a:rPr lang="en-US" altLang="zh-TW" sz="1800" dirty="0">
                <a:latin typeface="+mn-lt"/>
                <a:ea typeface="新細明體" charset="-120"/>
              </a:rPr>
              <a:t>	Long-Term U.S. T-Bonds</a:t>
            </a:r>
            <a:r>
              <a:rPr lang="zh-TW" altLang="en-US" sz="1800" dirty="0">
                <a:latin typeface="+mn-lt"/>
                <a:ea typeface="新細明體" charset="-120"/>
              </a:rPr>
              <a:t> </a:t>
            </a:r>
            <a:r>
              <a:rPr lang="en-US" altLang="zh-TW" sz="1800" dirty="0">
                <a:latin typeface="+mn-lt"/>
                <a:ea typeface="新細明體" charset="-120"/>
              </a:rPr>
              <a:t>&gt;</a:t>
            </a:r>
          </a:p>
          <a:p>
            <a:pPr marL="266700" indent="-266700">
              <a:spcBef>
                <a:spcPts val="200"/>
              </a:spcBef>
              <a:spcAft>
                <a:spcPts val="0"/>
              </a:spcAft>
              <a:defRPr/>
            </a:pPr>
            <a:r>
              <a:rPr lang="en-US" altLang="zh-TW" sz="1800" dirty="0">
                <a:latin typeface="+mn-lt"/>
                <a:ea typeface="新細明體" charset="-120"/>
              </a:rPr>
              <a:t>	U.S. T-Bills</a:t>
            </a:r>
          </a:p>
          <a:p>
            <a:pPr marL="266700" indent="-266700">
              <a:spcBef>
                <a:spcPts val="200"/>
              </a:spcBef>
              <a:spcAft>
                <a:spcPts val="0"/>
              </a:spcAft>
              <a:defRPr/>
            </a:pPr>
            <a:r>
              <a:rPr lang="en-US" altLang="zh-TW" sz="1800" dirty="0">
                <a:latin typeface="+mn-lt"/>
                <a:ea typeface="新細明體" charset="-120"/>
              </a:rPr>
              <a:t>※ A higher </a:t>
            </a:r>
            <a:r>
              <a:rPr lang="en-US" altLang="zh-TW" sz="1800" dirty="0" err="1">
                <a:latin typeface="+mn-lt"/>
                <a:ea typeface="新細明體" charset="-120"/>
              </a:rPr>
              <a:t>s.d.</a:t>
            </a:r>
            <a:r>
              <a:rPr lang="en-US" altLang="zh-TW" sz="1800" dirty="0">
                <a:latin typeface="+mn-lt"/>
                <a:ea typeface="新細明體" charset="-120"/>
              </a:rPr>
              <a:t> is usually accompanied with a high average return</a:t>
            </a:r>
          </a:p>
          <a:p>
            <a:pPr marL="266700" indent="-266700">
              <a:spcBef>
                <a:spcPts val="200"/>
              </a:spcBef>
              <a:spcAft>
                <a:spcPts val="0"/>
              </a:spcAft>
              <a:defRPr/>
            </a:pPr>
            <a:r>
              <a:rPr lang="en-US" altLang="zh-TW" sz="1800" dirty="0">
                <a:latin typeface="+mn-lt"/>
                <a:ea typeface="新細明體" charset="-120"/>
              </a:rPr>
              <a:t>※ Black curves are the normal distributions with corresponding averages and standard deviations </a:t>
            </a:r>
            <a:r>
              <a:rPr lang="en-US" altLang="zh-TW" sz="1800" dirty="0">
                <a:latin typeface="+mn-lt"/>
                <a:sym typeface="Symbol"/>
              </a:rPr>
              <a:t> Higher kurtosis (</a:t>
            </a:r>
            <a:r>
              <a:rPr lang="en-US" altLang="zh-TW" sz="1800" dirty="0">
                <a:latin typeface="+mn-lt"/>
                <a:ea typeface="新細明體" charset="-120"/>
              </a:rPr>
              <a:t>fatter tails) </a:t>
            </a:r>
            <a:r>
              <a:rPr lang="en-US" altLang="zh-TW" sz="1800" dirty="0">
                <a:latin typeface="+mn-lt"/>
                <a:sym typeface="Symbol"/>
              </a:rPr>
              <a:t>than the normal distribution </a:t>
            </a:r>
            <a:endParaRPr lang="en-US" altLang="zh-TW" sz="1800" dirty="0">
              <a:latin typeface="+mn-lt"/>
              <a:ea typeface="新細明體" charset="-120"/>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62000"/>
            <a:ext cx="4914650" cy="600631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9144000" cy="990600"/>
          </a:xfrm>
          <a:noFill/>
        </p:spPr>
        <p:txBody>
          <a:bodyPr/>
          <a:lstStyle/>
          <a:p>
            <a:pPr eaLnBrk="1" hangingPunct="1"/>
            <a:r>
              <a:rPr lang="en-US" altLang="zh-TW" sz="3400" dirty="0">
                <a:ea typeface="新細明體" charset="-120"/>
              </a:rPr>
              <a:t>Return and Risk of Different Assets</a:t>
            </a:r>
          </a:p>
        </p:txBody>
      </p:sp>
      <p:sp>
        <p:nvSpPr>
          <p:cNvPr id="7" name="Text Box 9"/>
          <p:cNvSpPr txBox="1">
            <a:spLocks noChangeArrowheads="1"/>
          </p:cNvSpPr>
          <p:nvPr/>
        </p:nvSpPr>
        <p:spPr bwMode="auto">
          <a:xfrm>
            <a:off x="152400" y="6019800"/>
            <a:ext cx="8915400" cy="723275"/>
          </a:xfrm>
          <a:prstGeom prst="rect">
            <a:avLst/>
          </a:prstGeom>
          <a:noFill/>
          <a:ln w="9525">
            <a:noFill/>
            <a:miter lim="800000"/>
            <a:headEnd/>
            <a:tailEnd/>
          </a:ln>
        </p:spPr>
        <p:txBody>
          <a:bodyPr wrap="square">
            <a:spAutoFit/>
          </a:bodyPr>
          <a:lstStyle/>
          <a:p>
            <a:pPr marL="266700" indent="-266700">
              <a:spcBef>
                <a:spcPts val="600"/>
              </a:spcBef>
              <a:defRPr/>
            </a:pPr>
            <a:r>
              <a:rPr lang="en-US" altLang="zh-TW" sz="1800" dirty="0">
                <a:latin typeface="+mn-lt"/>
                <a:ea typeface="新細明體" charset="-120"/>
              </a:rPr>
              <a:t>※ Big/Small represents firm sizes above/below median levels of market capitalization</a:t>
            </a:r>
          </a:p>
          <a:p>
            <a:pPr marL="266700" indent="-266700">
              <a:spcBef>
                <a:spcPts val="600"/>
              </a:spcBef>
              <a:defRPr/>
            </a:pPr>
            <a:r>
              <a:rPr lang="en-US" altLang="zh-TW" sz="1800" dirty="0">
                <a:latin typeface="+mn-lt"/>
                <a:ea typeface="新細明體" charset="-120"/>
              </a:rPr>
              <a:t>※ Firms in the top/bottom 30% of Book/Market ratio are treated as Value/Growth firms</a:t>
            </a:r>
          </a:p>
        </p:txBody>
      </p:sp>
      <p:pic>
        <p:nvPicPr>
          <p:cNvPr id="4" name="圖片 3">
            <a:extLst>
              <a:ext uri="{FF2B5EF4-FFF2-40B4-BE49-F238E27FC236}">
                <a16:creationId xmlns:a16="http://schemas.microsoft.com/office/drawing/2014/main" id="{6D95A841-9E99-4F0A-8617-286D94BBE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75" y="868460"/>
            <a:ext cx="7772400" cy="2331720"/>
          </a:xfrm>
          <a:prstGeom prst="rect">
            <a:avLst/>
          </a:prstGeom>
        </p:spPr>
      </p:pic>
      <p:pic>
        <p:nvPicPr>
          <p:cNvPr id="8" name="圖片 7">
            <a:extLst>
              <a:ext uri="{FF2B5EF4-FFF2-40B4-BE49-F238E27FC236}">
                <a16:creationId xmlns:a16="http://schemas.microsoft.com/office/drawing/2014/main" id="{81FAE504-C89C-479E-8C4C-C1098C372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887" y="3276000"/>
            <a:ext cx="6912225" cy="273112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304800" y="2895600"/>
            <a:ext cx="876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zh-TW" sz="3200" b="1" dirty="0">
                <a:latin typeface="Arial" charset="0"/>
                <a:ea typeface="新細明體" charset="-120"/>
              </a:rPr>
              <a:t>5.5 ASSET ALLOCATION ACROSS RISKY PORTFOLIOS AND THE RISK-FREE ASSET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a:xfrm>
            <a:off x="533400" y="990600"/>
            <a:ext cx="8077200" cy="5715000"/>
          </a:xfrm>
        </p:spPr>
        <p:txBody>
          <a:bodyPr lIns="90488" tIns="44450" rIns="90488" bIns="44450"/>
          <a:lstStyle/>
          <a:p>
            <a:pPr eaLnBrk="1" hangingPunct="1">
              <a:lnSpc>
                <a:spcPct val="98000"/>
              </a:lnSpc>
              <a:spcBef>
                <a:spcPts val="300"/>
              </a:spcBef>
              <a:defRPr/>
            </a:pPr>
            <a:r>
              <a:rPr lang="en-US" altLang="zh-TW" sz="3000" dirty="0">
                <a:ea typeface="新細明體" charset="-120"/>
              </a:rPr>
              <a:t>Two major studying fields in finance</a:t>
            </a:r>
          </a:p>
          <a:p>
            <a:pPr lvl="1" eaLnBrk="1" hangingPunct="1">
              <a:lnSpc>
                <a:spcPct val="98000"/>
              </a:lnSpc>
              <a:spcBef>
                <a:spcPts val="300"/>
              </a:spcBef>
              <a:defRPr/>
            </a:pPr>
            <a:r>
              <a:rPr lang="en-US" altLang="zh-TW" sz="2600" dirty="0">
                <a:ea typeface="新細明體" charset="-120"/>
              </a:rPr>
              <a:t>Asset pricing (</a:t>
            </a:r>
            <a:r>
              <a:rPr lang="zh-TW" altLang="en-US" sz="2600" dirty="0">
                <a:ea typeface="新細明體" charset="-120"/>
              </a:rPr>
              <a:t>資產定價</a:t>
            </a:r>
            <a:r>
              <a:rPr lang="en-US" altLang="zh-TW" sz="2600" dirty="0">
                <a:ea typeface="新細明體" charset="-120"/>
              </a:rPr>
              <a:t>): to derive the theoretical price of a financial asset (or equivalently, to derive the required return for a series of future cash flows)</a:t>
            </a:r>
          </a:p>
          <a:p>
            <a:pPr lvl="1" eaLnBrk="1" hangingPunct="1">
              <a:lnSpc>
                <a:spcPct val="98000"/>
              </a:lnSpc>
              <a:spcBef>
                <a:spcPts val="300"/>
              </a:spcBef>
              <a:defRPr/>
            </a:pPr>
            <a:r>
              <a:rPr lang="en-US" altLang="zh-TW" sz="2600" dirty="0">
                <a:ea typeface="新細明體" charset="-120"/>
              </a:rPr>
              <a:t>Asset allocation</a:t>
            </a:r>
            <a:r>
              <a:rPr lang="zh-TW" altLang="en-US" sz="2600" dirty="0">
                <a:ea typeface="新細明體" charset="-120"/>
              </a:rPr>
              <a:t> </a:t>
            </a:r>
            <a:r>
              <a:rPr lang="en-US" altLang="zh-TW" sz="2600" dirty="0">
                <a:ea typeface="新細明體" charset="-120"/>
              </a:rPr>
              <a:t>(</a:t>
            </a:r>
            <a:r>
              <a:rPr lang="zh-TW" altLang="en-US" sz="2600" dirty="0">
                <a:ea typeface="新細明體" charset="-120"/>
              </a:rPr>
              <a:t>資產配置</a:t>
            </a:r>
            <a:r>
              <a:rPr lang="en-US" altLang="zh-TW" sz="2600" dirty="0">
                <a:ea typeface="新細明體" charset="-120"/>
              </a:rPr>
              <a:t>): to study portfolio choice among broad investment classes (the goal is to form a portfolio with higher expected returns and lower risks)</a:t>
            </a:r>
          </a:p>
          <a:p>
            <a:pPr eaLnBrk="1" hangingPunct="1">
              <a:lnSpc>
                <a:spcPct val="98000"/>
              </a:lnSpc>
              <a:spcBef>
                <a:spcPts val="300"/>
              </a:spcBef>
              <a:defRPr/>
            </a:pPr>
            <a:r>
              <a:rPr lang="en-US" altLang="zh-TW" sz="3000" dirty="0">
                <a:ea typeface="新細明體" charset="-120"/>
              </a:rPr>
              <a:t>This section</a:t>
            </a:r>
            <a:r>
              <a:rPr lang="zh-TW" altLang="en-US" sz="3000" dirty="0">
                <a:ea typeface="新細明體" charset="-120"/>
              </a:rPr>
              <a:t> </a:t>
            </a:r>
            <a:r>
              <a:rPr lang="en-US" altLang="zh-TW" sz="3000" dirty="0">
                <a:ea typeface="新細明體" charset="-120"/>
              </a:rPr>
              <a:t>studies the basic concept of asset allocation</a:t>
            </a:r>
          </a:p>
          <a:p>
            <a:pPr lvl="1" eaLnBrk="1" hangingPunct="1">
              <a:lnSpc>
                <a:spcPct val="98000"/>
              </a:lnSpc>
              <a:spcBef>
                <a:spcPts val="300"/>
              </a:spcBef>
              <a:defRPr/>
            </a:pPr>
            <a:r>
              <a:rPr lang="en-US" altLang="zh-TW" sz="2600" dirty="0">
                <a:ea typeface="新細明體" charset="-120"/>
              </a:rPr>
              <a:t>To simplify the analysis, we focus on the allocation between the risk-free asset and a portfolio of risky assets</a:t>
            </a:r>
          </a:p>
          <a:p>
            <a:pPr lvl="1" eaLnBrk="1" hangingPunct="1">
              <a:lnSpc>
                <a:spcPct val="98000"/>
              </a:lnSpc>
              <a:spcBef>
                <a:spcPts val="300"/>
              </a:spcBef>
              <a:defRPr/>
            </a:pPr>
            <a:endParaRPr lang="en-US" altLang="zh-TW" dirty="0">
              <a:ea typeface="新細明體" charset="-120"/>
            </a:endParaRPr>
          </a:p>
        </p:txBody>
      </p:sp>
      <p:sp>
        <p:nvSpPr>
          <p:cNvPr id="46083" name="Rectangle 3"/>
          <p:cNvSpPr>
            <a:spLocks noGrp="1" noChangeArrowheads="1"/>
          </p:cNvSpPr>
          <p:nvPr>
            <p:ph type="title"/>
          </p:nvPr>
        </p:nvSpPr>
        <p:spPr>
          <a:xfrm>
            <a:off x="0" y="152400"/>
            <a:ext cx="9144000" cy="685800"/>
          </a:xfrm>
          <a:noFill/>
        </p:spPr>
        <p:txBody>
          <a:bodyPr lIns="90488" tIns="44450" rIns="90488" bIns="44450" anchor="b"/>
          <a:lstStyle/>
          <a:p>
            <a:pPr eaLnBrk="1" hangingPunct="1"/>
            <a:r>
              <a:rPr lang="en-US" altLang="zh-TW">
                <a:ea typeface="新細明體" charset="-120"/>
              </a:rPr>
              <a:t>Allocating Capital</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a:xfrm>
            <a:off x="533400" y="1295400"/>
            <a:ext cx="7924800" cy="5181600"/>
          </a:xfrm>
        </p:spPr>
        <p:txBody>
          <a:bodyPr lIns="90488" tIns="44450" rIns="90488" bIns="44450"/>
          <a:lstStyle/>
          <a:p>
            <a:pPr lvl="1" eaLnBrk="1" hangingPunct="1">
              <a:lnSpc>
                <a:spcPct val="95000"/>
              </a:lnSpc>
              <a:defRPr/>
            </a:pPr>
            <a:r>
              <a:rPr lang="en-US" altLang="zh-TW" sz="2600" dirty="0">
                <a:ea typeface="新細明體" charset="-120"/>
              </a:rPr>
              <a:t>Risk-free asset: T-bills (a common proxy for the risk free asset)</a:t>
            </a:r>
          </a:p>
          <a:p>
            <a:pPr lvl="1" eaLnBrk="1" hangingPunct="1">
              <a:lnSpc>
                <a:spcPct val="95000"/>
              </a:lnSpc>
              <a:defRPr/>
            </a:pPr>
            <a:r>
              <a:rPr lang="en-US" altLang="zh-TW" sz="2600" dirty="0">
                <a:ea typeface="新細明體" charset="-120"/>
              </a:rPr>
              <a:t>Risky assets: a portfolio of stocks, long-term bonds, or both</a:t>
            </a:r>
          </a:p>
          <a:p>
            <a:pPr eaLnBrk="1" hangingPunct="1">
              <a:lnSpc>
                <a:spcPct val="95000"/>
              </a:lnSpc>
              <a:defRPr/>
            </a:pPr>
            <a:r>
              <a:rPr lang="en-US" altLang="zh-TW" sz="3000" dirty="0">
                <a:ea typeface="新細明體" charset="-120"/>
              </a:rPr>
              <a:t>Two issues about the asset allocation are discussed in this section</a:t>
            </a:r>
          </a:p>
          <a:p>
            <a:pPr lvl="1" eaLnBrk="1" hangingPunct="1">
              <a:lnSpc>
                <a:spcPct val="95000"/>
              </a:lnSpc>
              <a:defRPr/>
            </a:pPr>
            <a:r>
              <a:rPr lang="en-US" altLang="zh-TW" sz="2600" dirty="0">
                <a:ea typeface="新細明體" charset="-120"/>
              </a:rPr>
              <a:t>Examine risk/return tradeoff </a:t>
            </a:r>
            <a:r>
              <a:rPr lang="en-US" altLang="zh-TW" sz="2600" dirty="0">
                <a:effectLst/>
                <a:sym typeface="Symbol" panose="05050102010706020507" pitchFamily="18" charset="2"/>
              </a:rPr>
              <a:t> </a:t>
            </a:r>
            <a:r>
              <a:rPr lang="en-US" altLang="zh-TW" sz="2600" dirty="0">
                <a:ea typeface="新細明體" charset="-120"/>
              </a:rPr>
              <a:t>capital allocation line (</a:t>
            </a:r>
            <a:r>
              <a:rPr lang="zh-TW" altLang="en-US" sz="2600" dirty="0">
                <a:ea typeface="新細明體" charset="-120"/>
              </a:rPr>
              <a:t>資本配置線</a:t>
            </a:r>
            <a:r>
              <a:rPr lang="en-US" altLang="zh-TW" sz="2600" dirty="0">
                <a:ea typeface="新細明體" charset="-120"/>
              </a:rPr>
              <a:t>)</a:t>
            </a:r>
            <a:r>
              <a:rPr lang="zh-TW" altLang="en-US" sz="2600" dirty="0">
                <a:ea typeface="新細明體" charset="-120"/>
              </a:rPr>
              <a:t> </a:t>
            </a:r>
            <a:r>
              <a:rPr lang="en-US" altLang="zh-TW" sz="2600" dirty="0">
                <a:ea typeface="新細明體" charset="-120"/>
              </a:rPr>
              <a:t>and Sharpe ratio</a:t>
            </a:r>
          </a:p>
          <a:p>
            <a:pPr lvl="1" eaLnBrk="1" hangingPunct="1">
              <a:lnSpc>
                <a:spcPct val="95000"/>
              </a:lnSpc>
              <a:defRPr/>
            </a:pPr>
            <a:r>
              <a:rPr lang="en-US" altLang="zh-TW" sz="2600" dirty="0">
                <a:ea typeface="新細明體" charset="-120"/>
              </a:rPr>
              <a:t>Demonstrate how different degrees of risk aversion will affect allocations between the risky and risk free assets</a:t>
            </a:r>
          </a:p>
          <a:p>
            <a:pPr lvl="1" eaLnBrk="1" hangingPunct="1">
              <a:lnSpc>
                <a:spcPct val="95000"/>
              </a:lnSpc>
              <a:defRPr/>
            </a:pPr>
            <a:endParaRPr lang="en-US" altLang="zh-TW" dirty="0">
              <a:ea typeface="新細明體" charset="-120"/>
            </a:endParaRPr>
          </a:p>
        </p:txBody>
      </p:sp>
      <p:sp>
        <p:nvSpPr>
          <p:cNvPr id="47107" name="Rectangle 3"/>
          <p:cNvSpPr>
            <a:spLocks noGrp="1" noChangeArrowheads="1"/>
          </p:cNvSpPr>
          <p:nvPr>
            <p:ph type="title"/>
          </p:nvPr>
        </p:nvSpPr>
        <p:spPr>
          <a:xfrm>
            <a:off x="0" y="152400"/>
            <a:ext cx="9144000" cy="685800"/>
          </a:xfrm>
          <a:noFill/>
        </p:spPr>
        <p:txBody>
          <a:bodyPr lIns="90488" tIns="44450" rIns="90488" bIns="44450" anchor="b"/>
          <a:lstStyle/>
          <a:p>
            <a:pPr eaLnBrk="1" hangingPunct="1"/>
            <a:r>
              <a:rPr lang="en-US" altLang="zh-TW">
                <a:ea typeface="新細明體" charset="-120"/>
              </a:rPr>
              <a:t>Allocating Capital</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26"/>
          <p:cNvSpPr>
            <a:spLocks noGrp="1" noChangeArrowheads="1"/>
          </p:cNvSpPr>
          <p:nvPr>
            <p:ph type="title"/>
          </p:nvPr>
        </p:nvSpPr>
        <p:spPr>
          <a:xfrm>
            <a:off x="0" y="76200"/>
            <a:ext cx="9144000" cy="1143000"/>
          </a:xfrm>
          <a:noFill/>
        </p:spPr>
        <p:txBody>
          <a:bodyPr lIns="90488" tIns="44450" rIns="90488" bIns="44450" anchor="b"/>
          <a:lstStyle/>
          <a:p>
            <a:pPr eaLnBrk="1" hangingPunct="1"/>
            <a:r>
              <a:rPr lang="en-US" altLang="zh-TW" sz="3600" dirty="0">
                <a:ea typeface="新細明體" charset="-120"/>
              </a:rPr>
              <a:t>Holding Period Return (HPR, </a:t>
            </a:r>
            <a:r>
              <a:rPr lang="zh-TW" altLang="en-US" sz="3600" dirty="0">
                <a:ea typeface="新細明體" charset="-120"/>
              </a:rPr>
              <a:t>持有期收益率</a:t>
            </a:r>
            <a:r>
              <a:rPr lang="en-US" altLang="zh-TW" sz="3600" dirty="0">
                <a:ea typeface="新細明體" charset="-120"/>
              </a:rPr>
              <a:t>):</a:t>
            </a:r>
            <a:r>
              <a:rPr lang="zh-TW" altLang="en-US" sz="3600" dirty="0">
                <a:ea typeface="新細明體" charset="-120"/>
              </a:rPr>
              <a:t> </a:t>
            </a:r>
            <a:r>
              <a:rPr lang="en-US" altLang="zh-TW" sz="3600" dirty="0">
                <a:ea typeface="新細明體" charset="-120"/>
              </a:rPr>
              <a:t>Single Period Example</a:t>
            </a:r>
          </a:p>
        </p:txBody>
      </p:sp>
      <p:sp>
        <p:nvSpPr>
          <p:cNvPr id="88067" name="Rectangle 1027"/>
          <p:cNvSpPr>
            <a:spLocks noGrp="1" noChangeArrowheads="1"/>
          </p:cNvSpPr>
          <p:nvPr>
            <p:ph type="body" sz="half" idx="1"/>
          </p:nvPr>
        </p:nvSpPr>
        <p:spPr>
          <a:xfrm>
            <a:off x="533400" y="3657600"/>
            <a:ext cx="8343900" cy="1295400"/>
          </a:xfrm>
        </p:spPr>
        <p:txBody>
          <a:bodyPr lIns="90488" tIns="44450" rIns="90488" bIns="44450"/>
          <a:lstStyle/>
          <a:p>
            <a:pPr eaLnBrk="1" hangingPunct="1">
              <a:buNone/>
              <a:defRPr/>
            </a:pPr>
            <a:r>
              <a:rPr lang="en-US" altLang="zh-TW" sz="2400" dirty="0">
                <a:ea typeface="新細明體" charset="-120"/>
              </a:rPr>
              <a:t>Beginning Price = 20, Ending Price = 24, Cash Dividend = 1</a:t>
            </a:r>
          </a:p>
          <a:p>
            <a:pPr eaLnBrk="1" hangingPunct="1">
              <a:buFont typeface="Wingdings" pitchFamily="2" charset="2"/>
              <a:buNone/>
              <a:defRPr/>
            </a:pPr>
            <a:endParaRPr lang="en-US" altLang="zh-TW" sz="900" dirty="0">
              <a:ea typeface="新細明體" charset="-120"/>
            </a:endParaRPr>
          </a:p>
          <a:p>
            <a:pPr eaLnBrk="1" hangingPunct="1">
              <a:buFont typeface="Wingdings" pitchFamily="2" charset="2"/>
              <a:buNone/>
              <a:defRPr/>
            </a:pPr>
            <a:r>
              <a:rPr lang="en-US" altLang="zh-TW" sz="2400" dirty="0">
                <a:ea typeface="新細明體" charset="-120"/>
              </a:rPr>
              <a:t>HPR = (24 </a:t>
            </a:r>
            <a:r>
              <a:rPr lang="en-US" altLang="zh-TW" sz="2400" dirty="0"/>
              <a:t>–</a:t>
            </a:r>
            <a:r>
              <a:rPr lang="en-US" altLang="zh-TW" sz="2400" dirty="0">
                <a:ea typeface="新細明體" charset="-120"/>
              </a:rPr>
              <a:t> 20 + 1) / (20) = 25%</a:t>
            </a:r>
            <a:endParaRPr lang="zh-TW" altLang="en-US" sz="2400" dirty="0">
              <a:ea typeface="新細明體" charset="-120"/>
            </a:endParaRPr>
          </a:p>
        </p:txBody>
      </p:sp>
      <p:graphicFrame>
        <p:nvGraphicFramePr>
          <p:cNvPr id="1026" name="Object 1031"/>
          <p:cNvGraphicFramePr>
            <a:graphicFrameLocks noGrp="1" noChangeAspect="1"/>
          </p:cNvGraphicFramePr>
          <p:nvPr>
            <p:ph sz="half" idx="2"/>
          </p:nvPr>
        </p:nvGraphicFramePr>
        <p:xfrm>
          <a:off x="266700" y="1371600"/>
          <a:ext cx="8737600" cy="2286000"/>
        </p:xfrm>
        <a:graphic>
          <a:graphicData uri="http://schemas.openxmlformats.org/presentationml/2006/ole">
            <mc:AlternateContent xmlns:mc="http://schemas.openxmlformats.org/markup-compatibility/2006">
              <mc:Choice xmlns:v="urn:schemas-microsoft-com:vml" Requires="v">
                <p:oleObj spid="_x0000_s1494" name="Equation" r:id="rId3" imgW="4368600" imgH="1143000" progId="Equation.DSMT4">
                  <p:embed/>
                </p:oleObj>
              </mc:Choice>
              <mc:Fallback>
                <p:oleObj name="Equation" r:id="rId3" imgW="4368600" imgH="1143000" progId="Equation.DSMT4">
                  <p:embed/>
                  <p:pic>
                    <p:nvPicPr>
                      <p:cNvPr id="0" name="Object 1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1371600"/>
                        <a:ext cx="8737600" cy="22860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5" name="矩形 4"/>
              <p:cNvSpPr/>
              <p:nvPr/>
            </p:nvSpPr>
            <p:spPr>
              <a:xfrm>
                <a:off x="342900" y="4953000"/>
                <a:ext cx="8661400" cy="1785104"/>
              </a:xfrm>
              <a:prstGeom prst="rect">
                <a:avLst/>
              </a:prstGeom>
            </p:spPr>
            <p:txBody>
              <a:bodyPr wrap="square">
                <a:spAutoFit/>
              </a:bodyPr>
              <a:lstStyle/>
              <a:p>
                <a:pPr marL="265113" indent="-265113" eaLnBrk="1" hangingPunct="1">
                  <a:spcBef>
                    <a:spcPts val="600"/>
                  </a:spcBef>
                  <a:defRPr/>
                </a:pPr>
                <a:r>
                  <a:rPr lang="en-US" altLang="zh-TW" sz="2000" dirty="0">
                    <a:ea typeface="新細明體" charset="-120"/>
                  </a:rPr>
                  <a:t>※</a:t>
                </a:r>
                <a:r>
                  <a:rPr lang="en-US" altLang="zh-TW" sz="2000" dirty="0">
                    <a:latin typeface="新細明體" panose="02020500000000000000" pitchFamily="18" charset="-120"/>
                    <a:ea typeface="新細明體" panose="02020500000000000000" pitchFamily="18" charset="-120"/>
                  </a:rPr>
                  <a:t> </a:t>
                </a:r>
                <a:r>
                  <a:rPr lang="en-US" altLang="zh-TW" sz="2000" dirty="0">
                    <a:latin typeface="+mn-lt"/>
                    <a:ea typeface="新細明體" charset="-120"/>
                  </a:rPr>
                  <a:t>For assets other than stocks, </a:t>
                </a:r>
                <a14:m>
                  <m:oMath xmlns:m="http://schemas.openxmlformats.org/officeDocument/2006/math">
                    <m:sSub>
                      <m:sSubPr>
                        <m:ctrlPr>
                          <a:rPr lang="en-US" altLang="zh-TW" sz="2000" b="0" i="1" smtClean="0">
                            <a:latin typeface="Cambria Math" panose="02040503050406030204" pitchFamily="18" charset="0"/>
                            <a:ea typeface="新細明體" charset="-120"/>
                          </a:rPr>
                        </m:ctrlPr>
                      </m:sSubPr>
                      <m:e>
                        <m:r>
                          <a:rPr lang="en-US" altLang="zh-TW" sz="2000" b="0" i="1" smtClean="0">
                            <a:latin typeface="Cambria Math" panose="02040503050406030204" pitchFamily="18" charset="0"/>
                            <a:ea typeface="新細明體" charset="-120"/>
                          </a:rPr>
                          <m:t>𝐷</m:t>
                        </m:r>
                      </m:e>
                      <m:sub>
                        <m:r>
                          <a:rPr lang="en-US" altLang="zh-TW" sz="2000" b="0" i="1" smtClean="0">
                            <a:latin typeface="Cambria Math" panose="02040503050406030204" pitchFamily="18" charset="0"/>
                            <a:ea typeface="新細明體" charset="-120"/>
                          </a:rPr>
                          <m:t>1</m:t>
                        </m:r>
                      </m:sub>
                    </m:sSub>
                  </m:oMath>
                </a14:m>
                <a:r>
                  <a:rPr lang="en-US" altLang="zh-TW" sz="2000" dirty="0">
                    <a:latin typeface="+mn-lt"/>
                    <a:ea typeface="新細明體" charset="-120"/>
                  </a:rPr>
                  <a:t> represents the sum of all cash incomes generated from the assets during the investment period</a:t>
                </a:r>
              </a:p>
              <a:p>
                <a:pPr marL="265113" indent="-265113" eaLnBrk="1" hangingPunct="1">
                  <a:spcBef>
                    <a:spcPts val="600"/>
                  </a:spcBef>
                  <a:defRPr/>
                </a:pPr>
                <a:r>
                  <a:rPr lang="en-US" altLang="zh-TW" sz="2000" dirty="0">
                    <a:latin typeface="+mn-lt"/>
                    <a:ea typeface="新細明體" charset="-120"/>
                  </a:rPr>
                  <a:t>※</a:t>
                </a:r>
                <a:r>
                  <a:rPr lang="zh-TW" altLang="en-US" sz="2000" dirty="0">
                    <a:latin typeface="+mn-lt"/>
                    <a:ea typeface="新細明體" charset="-120"/>
                  </a:rPr>
                  <a:t> </a:t>
                </a:r>
                <a:r>
                  <a:rPr lang="en-US" altLang="zh-TW" sz="2000" dirty="0">
                    <a:latin typeface="+mn-lt"/>
                    <a:ea typeface="新細明體" charset="-120"/>
                  </a:rPr>
                  <a:t>HPR is also known as the rate of return (ROR)</a:t>
                </a:r>
                <a:r>
                  <a:rPr lang="zh-TW" altLang="en-US" sz="2000" dirty="0">
                    <a:latin typeface="+mn-lt"/>
                    <a:ea typeface="新細明體" charset="-120"/>
                  </a:rPr>
                  <a:t> </a:t>
                </a:r>
                <a:r>
                  <a:rPr lang="en-US" altLang="zh-TW" sz="2000" dirty="0">
                    <a:latin typeface="+mn-lt"/>
                    <a:ea typeface="新細明體" charset="-120"/>
                  </a:rPr>
                  <a:t>(</a:t>
                </a:r>
                <a:r>
                  <a:rPr lang="zh-TW" altLang="en-US" sz="2000" dirty="0">
                    <a:latin typeface="+mn-lt"/>
                    <a:ea typeface="新細明體" charset="-120"/>
                  </a:rPr>
                  <a:t>報酬率</a:t>
                </a:r>
                <a:r>
                  <a:rPr lang="en-US" altLang="zh-TW" sz="2000" dirty="0">
                    <a:latin typeface="+mn-lt"/>
                    <a:ea typeface="新細明體" charset="-120"/>
                  </a:rPr>
                  <a:t>)</a:t>
                </a:r>
                <a:r>
                  <a:rPr lang="zh-TW" altLang="en-US" sz="2000" dirty="0">
                    <a:latin typeface="+mn-lt"/>
                    <a:ea typeface="新細明體" charset="-120"/>
                  </a:rPr>
                  <a:t> </a:t>
                </a:r>
                <a:r>
                  <a:rPr lang="en-US" altLang="zh-TW" sz="2000" dirty="0">
                    <a:latin typeface="+mn-lt"/>
                    <a:ea typeface="新細明體" charset="-120"/>
                  </a:rPr>
                  <a:t>for an investment period</a:t>
                </a:r>
              </a:p>
              <a:p>
                <a:pPr marL="265113" indent="-265113" eaLnBrk="1" hangingPunct="1">
                  <a:spcBef>
                    <a:spcPts val="600"/>
                  </a:spcBef>
                  <a:defRPr/>
                </a:pPr>
                <a:r>
                  <a:rPr lang="en-US" altLang="zh-TW" sz="2000" dirty="0">
                    <a:ea typeface="新細明體" charset="-120"/>
                  </a:rPr>
                  <a:t>※</a:t>
                </a:r>
                <a:r>
                  <a:rPr lang="zh-TW" altLang="en-US" sz="2000" dirty="0">
                    <a:ea typeface="新細明體" charset="-120"/>
                  </a:rPr>
                  <a:t> </a:t>
                </a:r>
                <a:r>
                  <a:rPr lang="en-US" altLang="zh-TW" sz="2000" dirty="0">
                    <a:latin typeface="+mn-lt"/>
                    <a:ea typeface="新細明體" charset="-120"/>
                  </a:rPr>
                  <a:t>HPR and ROR will be used interchangeably in my lecture</a:t>
                </a:r>
              </a:p>
            </p:txBody>
          </p:sp>
        </mc:Choice>
        <mc:Fallback xmlns="">
          <p:sp>
            <p:nvSpPr>
              <p:cNvPr id="5" name="矩形 4"/>
              <p:cNvSpPr>
                <a:spLocks noRot="1" noChangeAspect="1" noMove="1" noResize="1" noEditPoints="1" noAdjustHandles="1" noChangeArrowheads="1" noChangeShapeType="1" noTextEdit="1"/>
              </p:cNvSpPr>
              <p:nvPr/>
            </p:nvSpPr>
            <p:spPr>
              <a:xfrm>
                <a:off x="342900" y="4953000"/>
                <a:ext cx="8661400" cy="1785104"/>
              </a:xfrm>
              <a:prstGeom prst="rect">
                <a:avLst/>
              </a:prstGeom>
              <a:blipFill>
                <a:blip r:embed="rId5"/>
                <a:stretch>
                  <a:fillRect l="-704" t="-2055" r="-493" b="-5137"/>
                </a:stretch>
              </a:blipFill>
            </p:spPr>
            <p:txBody>
              <a:bodyPr/>
              <a:lstStyle/>
              <a:p>
                <a:r>
                  <a:rPr lang="zh-TW" altLang="en-US">
                    <a:noFill/>
                  </a:rPr>
                  <a:t> </a:t>
                </a:r>
              </a:p>
            </p:txBody>
          </p:sp>
        </mc:Fallback>
      </mc:AlternateContent>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228600"/>
            <a:ext cx="9144000" cy="762000"/>
          </a:xfrm>
        </p:spPr>
        <p:txBody>
          <a:bodyPr/>
          <a:lstStyle/>
          <a:p>
            <a:pPr eaLnBrk="1" hangingPunct="1"/>
            <a:r>
              <a:rPr lang="en-US" altLang="zh-TW" sz="3600" dirty="0">
                <a:ea typeface="新細明體" charset="-120"/>
              </a:rPr>
              <a:t>The Example in the Text</a:t>
            </a:r>
          </a:p>
        </p:txBody>
      </p:sp>
      <p:sp>
        <p:nvSpPr>
          <p:cNvPr id="184323" name="Rectangle 3"/>
          <p:cNvSpPr>
            <a:spLocks noGrp="1" noChangeArrowheads="1"/>
          </p:cNvSpPr>
          <p:nvPr>
            <p:ph type="body" idx="1"/>
          </p:nvPr>
        </p:nvSpPr>
        <p:spPr>
          <a:xfrm>
            <a:off x="228600" y="1447800"/>
            <a:ext cx="8610600" cy="4835525"/>
          </a:xfrm>
        </p:spPr>
        <p:txBody>
          <a:bodyPr/>
          <a:lstStyle/>
          <a:p>
            <a:pPr eaLnBrk="1" hangingPunct="1">
              <a:lnSpc>
                <a:spcPct val="120000"/>
              </a:lnSpc>
              <a:buFont typeface="Wingdings" pitchFamily="2" charset="2"/>
              <a:buNone/>
              <a:defRPr/>
            </a:pPr>
            <a:r>
              <a:rPr lang="en-US" altLang="zh-TW" sz="2800" dirty="0">
                <a:ea typeface="新細明體" charset="-120"/>
              </a:rPr>
              <a:t>Total portfolio value                                   = $300,000</a:t>
            </a:r>
          </a:p>
          <a:p>
            <a:pPr eaLnBrk="1" hangingPunct="1">
              <a:lnSpc>
                <a:spcPct val="120000"/>
              </a:lnSpc>
              <a:buFont typeface="Wingdings" pitchFamily="2" charset="2"/>
              <a:buNone/>
              <a:defRPr/>
            </a:pPr>
            <a:r>
              <a:rPr lang="en-US" altLang="zh-TW" sz="2800" dirty="0">
                <a:ea typeface="新細明體" charset="-120"/>
              </a:rPr>
              <a:t>Risk-free value                                         </a:t>
            </a:r>
            <a:r>
              <a:rPr lang="en-US" altLang="zh-TW" sz="2000" dirty="0">
                <a:ea typeface="新細明體" charset="-120"/>
              </a:rPr>
              <a:t>  </a:t>
            </a:r>
            <a:r>
              <a:rPr lang="en-US" altLang="zh-TW" sz="2800" dirty="0">
                <a:ea typeface="新細明體" charset="-120"/>
              </a:rPr>
              <a:t>=   $90,000</a:t>
            </a:r>
          </a:p>
          <a:p>
            <a:pPr eaLnBrk="1" hangingPunct="1">
              <a:lnSpc>
                <a:spcPct val="120000"/>
              </a:lnSpc>
              <a:buFont typeface="Wingdings" pitchFamily="2" charset="2"/>
              <a:buNone/>
              <a:defRPr/>
            </a:pPr>
            <a:r>
              <a:rPr lang="en-US" altLang="zh-TW" sz="2800" dirty="0">
                <a:ea typeface="新細明體" charset="-120"/>
              </a:rPr>
              <a:t>Risky portfolio </a:t>
            </a:r>
            <a:r>
              <a:rPr lang="en-US" altLang="zh-TW" sz="2800" i="1" dirty="0">
                <a:ea typeface="新細明體" charset="-120"/>
              </a:rPr>
              <a:t>P </a:t>
            </a:r>
            <a:r>
              <a:rPr lang="en-US" altLang="zh-TW" sz="2800" dirty="0">
                <a:ea typeface="新細明體" charset="-120"/>
              </a:rPr>
              <a:t>(Vanguard and Fidelity)  = $210,000</a:t>
            </a:r>
          </a:p>
          <a:p>
            <a:pPr lvl="1" eaLnBrk="1" hangingPunct="1">
              <a:lnSpc>
                <a:spcPct val="120000"/>
              </a:lnSpc>
              <a:defRPr/>
            </a:pPr>
            <a:r>
              <a:rPr lang="en-US" altLang="zh-TW" sz="2400" dirty="0">
                <a:ea typeface="新細明體" charset="-120"/>
              </a:rPr>
              <a:t>Vanguard S&amp;P 500 Index Fund (</a:t>
            </a:r>
            <a:r>
              <a:rPr lang="en-US" altLang="zh-TW" sz="2400" i="1" dirty="0">
                <a:ea typeface="新細明體" charset="-120"/>
              </a:rPr>
              <a:t>V</a:t>
            </a:r>
            <a:r>
              <a:rPr lang="en-US" altLang="zh-TW" sz="2400" dirty="0">
                <a:ea typeface="新細明體" charset="-120"/>
              </a:rPr>
              <a:t>) = 54% × </a:t>
            </a:r>
            <a:r>
              <a:rPr lang="en-US" altLang="zh-TW" sz="2400" i="1" dirty="0">
                <a:ea typeface="新細明體" charset="-120"/>
              </a:rPr>
              <a:t>P</a:t>
            </a:r>
          </a:p>
          <a:p>
            <a:pPr lvl="1" eaLnBrk="1" hangingPunct="1">
              <a:lnSpc>
                <a:spcPct val="120000"/>
              </a:lnSpc>
              <a:defRPr/>
            </a:pPr>
            <a:r>
              <a:rPr lang="en-US" altLang="zh-TW" sz="2400" dirty="0">
                <a:ea typeface="新細明體" charset="-120"/>
              </a:rPr>
              <a:t>Fidelity Investment Grade Bond Fund (</a:t>
            </a:r>
            <a:r>
              <a:rPr lang="en-US" altLang="zh-TW" sz="2400" i="1" dirty="0">
                <a:ea typeface="新細明體" charset="-120"/>
              </a:rPr>
              <a:t>F</a:t>
            </a:r>
            <a:r>
              <a:rPr lang="en-US" altLang="zh-TW" sz="2400" dirty="0">
                <a:ea typeface="新細明體" charset="-120"/>
              </a:rPr>
              <a:t>) = 46% × </a:t>
            </a:r>
            <a:r>
              <a:rPr lang="en-US" altLang="zh-TW" sz="2400" i="1" dirty="0">
                <a:ea typeface="新細明體" charset="-120"/>
              </a:rPr>
              <a:t>P</a:t>
            </a:r>
          </a:p>
          <a:p>
            <a:pPr marL="803275" lvl="1" indent="-346075" eaLnBrk="1" hangingPunct="1">
              <a:lnSpc>
                <a:spcPct val="120000"/>
              </a:lnSpc>
              <a:buFontTx/>
              <a:buNone/>
              <a:defRPr/>
            </a:pPr>
            <a:endParaRPr lang="en-US" altLang="zh-TW" sz="800" dirty="0">
              <a:ea typeface="新細明體" charset="-120"/>
            </a:endParaRPr>
          </a:p>
          <a:p>
            <a:pPr marL="803275" lvl="1" indent="-346075" eaLnBrk="1" hangingPunct="1">
              <a:lnSpc>
                <a:spcPct val="120000"/>
              </a:lnSpc>
              <a:buFontTx/>
              <a:buNone/>
              <a:defRPr/>
            </a:pPr>
            <a:endParaRPr lang="en-US" altLang="zh-TW" sz="800" dirty="0">
              <a:ea typeface="新細明體" charset="-120"/>
            </a:endParaRPr>
          </a:p>
          <a:p>
            <a:pPr marL="719138" lvl="1" indent="-261938" eaLnBrk="1" hangingPunct="1">
              <a:buFontTx/>
              <a:buNone/>
              <a:defRPr/>
            </a:pPr>
            <a:r>
              <a:rPr lang="en-US" altLang="zh-TW" sz="2000" dirty="0">
                <a:ea typeface="新細明體" charset="-120"/>
              </a:rPr>
              <a:t>※ When we change the amount invested in </a:t>
            </a:r>
            <a:r>
              <a:rPr lang="en-US" altLang="zh-TW" sz="2000" i="1" dirty="0">
                <a:ea typeface="新細明體" charset="-120"/>
              </a:rPr>
              <a:t>P</a:t>
            </a:r>
            <a:r>
              <a:rPr lang="en-US" altLang="zh-TW" sz="2000" dirty="0">
                <a:ea typeface="新細明體" charset="-120"/>
              </a:rPr>
              <a:t>, the weights of these two funds remain fixed within the portfolio </a:t>
            </a:r>
            <a:r>
              <a:rPr lang="en-US" altLang="zh-TW" sz="2000" i="1" dirty="0">
                <a:ea typeface="新細明體" charset="-120"/>
              </a:rPr>
              <a:t>P</a:t>
            </a:r>
          </a:p>
          <a:p>
            <a:pPr marL="719138" lvl="1" indent="-261938" eaLnBrk="1" hangingPunct="1">
              <a:buFontTx/>
              <a:buNone/>
              <a:defRPr/>
            </a:pPr>
            <a:r>
              <a:rPr lang="en-US" altLang="zh-TW" sz="2000" dirty="0">
                <a:ea typeface="新細明體" charset="-120"/>
              </a:rPr>
              <a:t>※ As a result, the expect value and the standard deviation of the return of </a:t>
            </a:r>
            <a:r>
              <a:rPr lang="en-US" altLang="zh-TW" sz="2000" i="1" dirty="0">
                <a:ea typeface="新細明體" charset="-120"/>
              </a:rPr>
              <a:t>P</a:t>
            </a:r>
            <a:r>
              <a:rPr lang="en-US" altLang="zh-TW" sz="2000" dirty="0">
                <a:ea typeface="新細明體" charset="-120"/>
              </a:rPr>
              <a:t> do not vary when we change the amount invested in </a:t>
            </a:r>
            <a:r>
              <a:rPr lang="en-US" altLang="zh-TW" sz="2000" i="1" dirty="0">
                <a:ea typeface="新細明體" charset="-120"/>
              </a:rPr>
              <a:t>P</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ChangeArrowheads="1"/>
          </p:cNvSpPr>
          <p:nvPr/>
        </p:nvSpPr>
        <p:spPr bwMode="auto">
          <a:xfrm>
            <a:off x="1635125" y="1676400"/>
            <a:ext cx="1455528" cy="582211"/>
          </a:xfrm>
          <a:prstGeom prst="rect">
            <a:avLst/>
          </a:prstGeom>
          <a:noFill/>
          <a:ln w="127000">
            <a:noFill/>
            <a:miter lim="800000"/>
            <a:headEnd/>
            <a:tailEnd/>
          </a:ln>
          <a:effectLst>
            <a:outerShdw dist="17961" dir="2700000" algn="ctr" rotWithShape="0">
              <a:schemeClr val="bg2"/>
            </a:outerShdw>
          </a:effectLst>
        </p:spPr>
        <p:txBody>
          <a:bodyPr wrap="none" lIns="90488" tIns="44450" rIns="90488" bIns="44450">
            <a:spAutoFit/>
          </a:bodyPr>
          <a:lstStyle/>
          <a:p>
            <a:pPr>
              <a:defRPr/>
            </a:pPr>
            <a:r>
              <a:rPr lang="en-US" altLang="zh-TW" sz="3200" i="1" dirty="0" err="1">
                <a:latin typeface="Arial" charset="0"/>
                <a:ea typeface="新細明體" charset="-120"/>
              </a:rPr>
              <a:t>r</a:t>
            </a:r>
            <a:r>
              <a:rPr lang="en-US" altLang="zh-TW" sz="3200" i="1" baseline="-25000" dirty="0" err="1">
                <a:latin typeface="Arial" charset="0"/>
                <a:ea typeface="新細明體" charset="-120"/>
              </a:rPr>
              <a:t>f</a:t>
            </a:r>
            <a:r>
              <a:rPr lang="en-US" altLang="zh-TW" sz="3200" dirty="0">
                <a:latin typeface="Arial" charset="0"/>
                <a:ea typeface="新細明體" charset="-120"/>
              </a:rPr>
              <a:t> = 7%</a:t>
            </a:r>
          </a:p>
        </p:txBody>
      </p:sp>
      <p:sp>
        <p:nvSpPr>
          <p:cNvPr id="108548" name="Rectangle 4"/>
          <p:cNvSpPr>
            <a:spLocks noChangeArrowheads="1"/>
          </p:cNvSpPr>
          <p:nvPr/>
        </p:nvSpPr>
        <p:spPr bwMode="auto">
          <a:xfrm>
            <a:off x="5089525" y="1722438"/>
            <a:ext cx="1619034" cy="582211"/>
          </a:xfrm>
          <a:prstGeom prst="rect">
            <a:avLst/>
          </a:prstGeom>
          <a:noFill/>
          <a:ln w="127000">
            <a:noFill/>
            <a:miter lim="800000"/>
            <a:headEnd/>
            <a:tailEnd/>
          </a:ln>
          <a:effectLst>
            <a:outerShdw dist="17961" dir="2700000" algn="ctr" rotWithShape="0">
              <a:schemeClr val="bg2"/>
            </a:outerShdw>
          </a:effectLst>
        </p:spPr>
        <p:txBody>
          <a:bodyPr wrap="none" lIns="90488" tIns="44450" rIns="90488" bIns="44450">
            <a:spAutoFit/>
          </a:bodyPr>
          <a:lstStyle/>
          <a:p>
            <a:pPr>
              <a:defRPr/>
            </a:pPr>
            <a:r>
              <a:rPr lang="en-US" altLang="zh-TW" sz="3200" i="1" dirty="0" err="1">
                <a:latin typeface="Symbol" pitchFamily="18" charset="2"/>
                <a:ea typeface="新細明體" charset="-120"/>
              </a:rPr>
              <a:t>s</a:t>
            </a:r>
            <a:r>
              <a:rPr lang="en-US" altLang="zh-TW" sz="3200" i="1" baseline="-25000" dirty="0" err="1">
                <a:latin typeface="Arial" charset="0"/>
                <a:ea typeface="新細明體" charset="-120"/>
              </a:rPr>
              <a:t>r</a:t>
            </a:r>
            <a:r>
              <a:rPr lang="en-US" altLang="zh-TW" sz="3200" i="1" baseline="-50000" dirty="0" err="1">
                <a:latin typeface="Arial" charset="0"/>
                <a:ea typeface="新細明體" charset="-120"/>
              </a:rPr>
              <a:t>f</a:t>
            </a:r>
            <a:r>
              <a:rPr lang="en-US" altLang="zh-TW" sz="3200" baseline="-25000" dirty="0">
                <a:latin typeface="Arial" charset="0"/>
                <a:ea typeface="新細明體" charset="-120"/>
              </a:rPr>
              <a:t> </a:t>
            </a:r>
            <a:r>
              <a:rPr lang="en-US" altLang="zh-TW" sz="3200" dirty="0">
                <a:latin typeface="Arial" charset="0"/>
                <a:ea typeface="新細明體" charset="-120"/>
              </a:rPr>
              <a:t>= 0%</a:t>
            </a:r>
          </a:p>
        </p:txBody>
      </p:sp>
      <p:sp>
        <p:nvSpPr>
          <p:cNvPr id="108549" name="Rectangle 5"/>
          <p:cNvSpPr>
            <a:spLocks noChangeArrowheads="1"/>
          </p:cNvSpPr>
          <p:nvPr/>
        </p:nvSpPr>
        <p:spPr bwMode="auto">
          <a:xfrm>
            <a:off x="1558925" y="2590800"/>
            <a:ext cx="2337179" cy="582211"/>
          </a:xfrm>
          <a:prstGeom prst="rect">
            <a:avLst/>
          </a:prstGeom>
          <a:noFill/>
          <a:ln w="127000">
            <a:noFill/>
            <a:miter lim="800000"/>
            <a:headEnd/>
            <a:tailEnd/>
          </a:ln>
          <a:effectLst>
            <a:outerShdw dist="17961" dir="2700000" algn="ctr" rotWithShape="0">
              <a:schemeClr val="bg2"/>
            </a:outerShdw>
          </a:effectLst>
        </p:spPr>
        <p:txBody>
          <a:bodyPr wrap="none" lIns="90488" tIns="44450" rIns="90488" bIns="44450">
            <a:spAutoFit/>
          </a:bodyPr>
          <a:lstStyle/>
          <a:p>
            <a:pPr>
              <a:defRPr/>
            </a:pPr>
            <a:r>
              <a:rPr lang="en-US" altLang="zh-TW" sz="3200" i="1" dirty="0">
                <a:latin typeface="Arial" charset="0"/>
                <a:ea typeface="新細明體" charset="-120"/>
              </a:rPr>
              <a:t>E</a:t>
            </a:r>
            <a:r>
              <a:rPr lang="en-US" altLang="zh-TW" sz="3200" dirty="0">
                <a:latin typeface="Arial" charset="0"/>
                <a:ea typeface="新細明體" charset="-120"/>
              </a:rPr>
              <a:t>(</a:t>
            </a:r>
            <a:r>
              <a:rPr lang="en-US" altLang="zh-TW" sz="3200" i="1" dirty="0" err="1">
                <a:latin typeface="Arial" charset="0"/>
                <a:ea typeface="新細明體" charset="-120"/>
              </a:rPr>
              <a:t>r</a:t>
            </a:r>
            <a:r>
              <a:rPr lang="en-US" altLang="zh-TW" sz="3200" i="1" baseline="-25000" dirty="0" err="1">
                <a:latin typeface="Arial" charset="0"/>
                <a:ea typeface="新細明體" charset="-120"/>
              </a:rPr>
              <a:t>P</a:t>
            </a:r>
            <a:r>
              <a:rPr lang="en-US" altLang="zh-TW" sz="3200" dirty="0">
                <a:latin typeface="Arial" charset="0"/>
                <a:ea typeface="新細明體" charset="-120"/>
              </a:rPr>
              <a:t>) = 15%</a:t>
            </a:r>
          </a:p>
        </p:txBody>
      </p:sp>
      <p:sp>
        <p:nvSpPr>
          <p:cNvPr id="108550" name="Rectangle 6"/>
          <p:cNvSpPr>
            <a:spLocks noChangeArrowheads="1"/>
          </p:cNvSpPr>
          <p:nvPr/>
        </p:nvSpPr>
        <p:spPr bwMode="auto">
          <a:xfrm>
            <a:off x="5041900" y="2614613"/>
            <a:ext cx="1901162" cy="582211"/>
          </a:xfrm>
          <a:prstGeom prst="rect">
            <a:avLst/>
          </a:prstGeom>
          <a:noFill/>
          <a:ln w="127000">
            <a:noFill/>
            <a:miter lim="800000"/>
            <a:headEnd/>
            <a:tailEnd/>
          </a:ln>
          <a:effectLst>
            <a:outerShdw dist="17961" dir="2700000" algn="ctr" rotWithShape="0">
              <a:schemeClr val="bg2"/>
            </a:outerShdw>
          </a:effectLst>
        </p:spPr>
        <p:txBody>
          <a:bodyPr wrap="none" lIns="90488" tIns="44450" rIns="90488" bIns="44450">
            <a:spAutoFit/>
          </a:bodyPr>
          <a:lstStyle/>
          <a:p>
            <a:pPr>
              <a:defRPr/>
            </a:pPr>
            <a:r>
              <a:rPr lang="en-US" altLang="zh-TW" sz="3200" i="1" dirty="0" err="1">
                <a:latin typeface="Symbol" pitchFamily="18" charset="2"/>
                <a:ea typeface="新細明體" charset="-120"/>
              </a:rPr>
              <a:t>s</a:t>
            </a:r>
            <a:r>
              <a:rPr lang="en-US" altLang="zh-TW" sz="3200" i="1" baseline="-25000" dirty="0" err="1">
                <a:latin typeface="Arial" charset="0"/>
                <a:ea typeface="新細明體" charset="-120"/>
              </a:rPr>
              <a:t>P</a:t>
            </a:r>
            <a:r>
              <a:rPr lang="en-US" altLang="zh-TW" sz="3200" dirty="0">
                <a:latin typeface="Arial" charset="0"/>
                <a:ea typeface="新細明體" charset="-120"/>
              </a:rPr>
              <a:t> = 22%</a:t>
            </a:r>
          </a:p>
        </p:txBody>
      </p:sp>
      <p:sp>
        <p:nvSpPr>
          <p:cNvPr id="108551" name="Rectangle 7"/>
          <p:cNvSpPr>
            <a:spLocks noChangeArrowheads="1"/>
          </p:cNvSpPr>
          <p:nvPr/>
        </p:nvSpPr>
        <p:spPr bwMode="auto">
          <a:xfrm>
            <a:off x="1635125" y="3581400"/>
            <a:ext cx="2042227" cy="582211"/>
          </a:xfrm>
          <a:prstGeom prst="rect">
            <a:avLst/>
          </a:prstGeom>
          <a:noFill/>
          <a:ln w="127000">
            <a:noFill/>
            <a:miter lim="800000"/>
            <a:headEnd/>
            <a:tailEnd/>
          </a:ln>
          <a:effectLst>
            <a:outerShdw dist="17961" dir="2700000" algn="ctr" rotWithShape="0">
              <a:schemeClr val="bg2"/>
            </a:outerShdw>
          </a:effectLst>
        </p:spPr>
        <p:txBody>
          <a:bodyPr wrap="none" lIns="90488" tIns="44450" rIns="90488" bIns="44450">
            <a:spAutoFit/>
          </a:bodyPr>
          <a:lstStyle/>
          <a:p>
            <a:pPr>
              <a:defRPr/>
            </a:pPr>
            <a:r>
              <a:rPr lang="en-US" altLang="zh-TW" sz="3200" i="1" dirty="0">
                <a:latin typeface="Arial" charset="0"/>
                <a:ea typeface="新細明體" charset="-120"/>
              </a:rPr>
              <a:t>y</a:t>
            </a:r>
            <a:r>
              <a:rPr lang="en-US" altLang="zh-TW" sz="3200" dirty="0">
                <a:latin typeface="Arial" charset="0"/>
                <a:ea typeface="新細明體" charset="-120"/>
              </a:rPr>
              <a:t> = % in </a:t>
            </a:r>
            <a:r>
              <a:rPr lang="en-US" altLang="zh-TW" sz="3200" i="1" dirty="0">
                <a:latin typeface="Arial" charset="0"/>
                <a:ea typeface="新細明體" charset="-120"/>
              </a:rPr>
              <a:t>P</a:t>
            </a:r>
          </a:p>
        </p:txBody>
      </p:sp>
      <p:sp>
        <p:nvSpPr>
          <p:cNvPr id="108552" name="Rectangle 8"/>
          <p:cNvSpPr>
            <a:spLocks noChangeArrowheads="1"/>
          </p:cNvSpPr>
          <p:nvPr/>
        </p:nvSpPr>
        <p:spPr bwMode="auto">
          <a:xfrm>
            <a:off x="5140325" y="3581400"/>
            <a:ext cx="2707473" cy="582211"/>
          </a:xfrm>
          <a:prstGeom prst="rect">
            <a:avLst/>
          </a:prstGeom>
          <a:noFill/>
          <a:ln w="127000">
            <a:noFill/>
            <a:miter lim="800000"/>
            <a:headEnd/>
            <a:tailEnd/>
          </a:ln>
          <a:effectLst>
            <a:outerShdw dist="17961" dir="2700000" algn="ctr" rotWithShape="0">
              <a:schemeClr val="bg2"/>
            </a:outerShdw>
          </a:effectLst>
        </p:spPr>
        <p:txBody>
          <a:bodyPr wrap="none" lIns="90488" tIns="44450" rIns="90488" bIns="44450">
            <a:spAutoFit/>
          </a:bodyPr>
          <a:lstStyle/>
          <a:p>
            <a:pPr>
              <a:defRPr/>
            </a:pPr>
            <a:r>
              <a:rPr lang="en-US" altLang="zh-TW" sz="3200" dirty="0">
                <a:latin typeface="Arial" charset="0"/>
                <a:ea typeface="新細明體" charset="-120"/>
              </a:rPr>
              <a:t>(1–</a:t>
            </a:r>
            <a:r>
              <a:rPr lang="en-US" altLang="zh-TW" sz="3200" i="1" dirty="0">
                <a:latin typeface="Arial" charset="0"/>
                <a:ea typeface="新細明體" charset="-120"/>
              </a:rPr>
              <a:t>y</a:t>
            </a:r>
            <a:r>
              <a:rPr lang="en-US" altLang="zh-TW" sz="3200" dirty="0">
                <a:latin typeface="Arial" charset="0"/>
                <a:ea typeface="新細明體" charset="-120"/>
              </a:rPr>
              <a:t>) = % in </a:t>
            </a:r>
            <a:r>
              <a:rPr lang="en-US" altLang="zh-TW" sz="3200" i="1" dirty="0" err="1">
                <a:latin typeface="Arial" charset="0"/>
                <a:ea typeface="新細明體" charset="-120"/>
              </a:rPr>
              <a:t>r</a:t>
            </a:r>
            <a:r>
              <a:rPr lang="en-US" altLang="zh-TW" sz="3200" i="1" baseline="-25000" dirty="0" err="1">
                <a:latin typeface="Arial" charset="0"/>
                <a:ea typeface="新細明體" charset="-120"/>
              </a:rPr>
              <a:t>f</a:t>
            </a:r>
            <a:endParaRPr lang="en-US" altLang="zh-TW" sz="3200" i="1" baseline="-25000" dirty="0">
              <a:latin typeface="Arial" charset="0"/>
              <a:ea typeface="新細明體" charset="-120"/>
            </a:endParaRPr>
          </a:p>
        </p:txBody>
      </p:sp>
      <p:sp>
        <p:nvSpPr>
          <p:cNvPr id="49160" name="Rectangle 9"/>
          <p:cNvSpPr>
            <a:spLocks noGrp="1" noChangeArrowheads="1"/>
          </p:cNvSpPr>
          <p:nvPr>
            <p:ph type="title"/>
          </p:nvPr>
        </p:nvSpPr>
        <p:spPr>
          <a:xfrm>
            <a:off x="0" y="209550"/>
            <a:ext cx="9144000" cy="1143000"/>
          </a:xfrm>
          <a:noFill/>
        </p:spPr>
        <p:txBody>
          <a:bodyPr lIns="90488" tIns="44450" rIns="90488" bIns="44450" anchor="b"/>
          <a:lstStyle/>
          <a:p>
            <a:pPr eaLnBrk="1" hangingPunct="1"/>
            <a:r>
              <a:rPr lang="en-US" altLang="zh-TW" sz="3600" dirty="0">
                <a:ea typeface="新細明體" charset="-120"/>
              </a:rPr>
              <a:t>Calculating the Expected Return for the </a:t>
            </a:r>
            <a:br>
              <a:rPr lang="en-US" altLang="zh-TW" sz="3600" dirty="0">
                <a:ea typeface="新細明體" charset="-120"/>
              </a:rPr>
            </a:br>
            <a:r>
              <a:rPr lang="en-US" altLang="zh-TW" sz="3600" dirty="0">
                <a:ea typeface="新細明體" charset="-120"/>
              </a:rPr>
              <a:t>Text Example</a:t>
            </a:r>
          </a:p>
        </p:txBody>
      </p:sp>
      <mc:AlternateContent xmlns:mc="http://schemas.openxmlformats.org/markup-compatibility/2006" xmlns:a14="http://schemas.microsoft.com/office/drawing/2010/main">
        <mc:Choice Requires="a14">
          <p:sp>
            <p:nvSpPr>
              <p:cNvPr id="2" name="矩形 1"/>
              <p:cNvSpPr/>
              <p:nvPr/>
            </p:nvSpPr>
            <p:spPr>
              <a:xfrm>
                <a:off x="609600" y="5302888"/>
                <a:ext cx="8229600" cy="1323439"/>
              </a:xfrm>
              <a:prstGeom prst="rect">
                <a:avLst/>
              </a:prstGeom>
            </p:spPr>
            <p:txBody>
              <a:bodyPr wrap="square">
                <a:spAutoFit/>
              </a:bodyPr>
              <a:lstStyle/>
              <a:p>
                <a:pPr marL="273050" indent="-273050"/>
                <a:r>
                  <a:rPr lang="en-US" altLang="zh-TW" sz="2000" dirty="0">
                    <a:effectLst>
                      <a:outerShdw blurRad="38100" dist="38100" dir="2700000" algn="tl">
                        <a:srgbClr val="000000">
                          <a:alpha val="43137"/>
                        </a:srgbClr>
                      </a:outerShdw>
                    </a:effectLst>
                    <a:latin typeface="+mn-lt"/>
                    <a:ea typeface="新細明體" charset="-120"/>
                  </a:rPr>
                  <a:t>※ Since the risk-free rate for the examined period is a known constant at the beginning of the examined period, by definition,</a:t>
                </a:r>
              </a:p>
              <a:p>
                <a:pPr marL="361950" indent="-361950"/>
                <a:r>
                  <a:rPr lang="en-US" altLang="zh-TW" sz="2000" dirty="0">
                    <a:effectLst>
                      <a:outerShdw blurRad="38100" dist="38100" dir="2700000" algn="tl">
                        <a:srgbClr val="000000">
                          <a:alpha val="43137"/>
                        </a:srgbClr>
                      </a:outerShdw>
                    </a:effectLst>
                    <a:latin typeface="+mn-lt"/>
                    <a:ea typeface="新細明體" charset="-120"/>
                  </a:rPr>
                  <a:t>	1. The variance (or </a:t>
                </a:r>
                <a:r>
                  <a:rPr lang="en-US" altLang="zh-TW" sz="2000" dirty="0" err="1">
                    <a:effectLst>
                      <a:outerShdw blurRad="38100" dist="38100" dir="2700000" algn="tl">
                        <a:srgbClr val="000000">
                          <a:alpha val="43137"/>
                        </a:srgbClr>
                      </a:outerShdw>
                    </a:effectLst>
                    <a:latin typeface="+mn-lt"/>
                    <a:ea typeface="新細明體" charset="-120"/>
                  </a:rPr>
                  <a:t>s.d.</a:t>
                </a:r>
                <a:r>
                  <a:rPr lang="en-US" altLang="zh-TW" sz="2000" dirty="0">
                    <a:effectLst>
                      <a:outerShdw blurRad="38100" dist="38100" dir="2700000" algn="tl">
                        <a:srgbClr val="000000">
                          <a:alpha val="43137"/>
                        </a:srgbClr>
                      </a:outerShdw>
                    </a:effectLst>
                    <a:latin typeface="+mn-lt"/>
                    <a:ea typeface="新細明體" charset="-120"/>
                  </a:rPr>
                  <a:t>) of the risk-free rate, </a:t>
                </a:r>
                <a:r>
                  <a:rPr lang="el-GR" altLang="zh-TW" sz="2000" i="1" dirty="0">
                    <a:latin typeface="+mn-lt"/>
                  </a:rPr>
                  <a:t>σ</a:t>
                </a:r>
                <a:r>
                  <a:rPr lang="en-US" altLang="zh-TW" sz="2000" i="1" baseline="-25000" dirty="0">
                    <a:latin typeface="+mn-lt"/>
                    <a:ea typeface="新細明體" charset="-120"/>
                  </a:rPr>
                  <a:t>r</a:t>
                </a:r>
                <a:r>
                  <a:rPr lang="en-US" altLang="zh-TW" sz="2000" i="1" baseline="-50000" dirty="0">
                    <a:latin typeface="+mn-lt"/>
                    <a:ea typeface="新細明體" charset="-120"/>
                  </a:rPr>
                  <a:t>f</a:t>
                </a:r>
                <a:r>
                  <a:rPr lang="en-US" altLang="zh-TW" sz="2000" i="1" dirty="0">
                    <a:latin typeface="+mn-lt"/>
                    <a:ea typeface="新細明體" charset="-120"/>
                  </a:rPr>
                  <a:t> </a:t>
                </a:r>
                <a:r>
                  <a:rPr lang="en-US" altLang="zh-TW" sz="2000" dirty="0">
                    <a:effectLst>
                      <a:outerShdw blurRad="38100" dist="38100" dir="2700000" algn="tl">
                        <a:srgbClr val="000000">
                          <a:alpha val="43137"/>
                        </a:srgbClr>
                      </a:outerShdw>
                    </a:effectLst>
                    <a:latin typeface="+mn-lt"/>
                    <a:ea typeface="新細明體" charset="-120"/>
                  </a:rPr>
                  <a:t>, should be zero</a:t>
                </a:r>
              </a:p>
              <a:p>
                <a:pPr marL="361950" indent="-361950"/>
                <a:r>
                  <a:rPr lang="en-US" altLang="zh-TW" sz="2000" dirty="0">
                    <a:effectLst>
                      <a:outerShdw blurRad="38100" dist="38100" dir="2700000" algn="tl">
                        <a:srgbClr val="000000">
                          <a:alpha val="43137"/>
                        </a:srgbClr>
                      </a:outerShdw>
                    </a:effectLst>
                    <a:latin typeface="+mn-lt"/>
                    <a:ea typeface="新細明體" charset="-120"/>
                  </a:rPr>
                  <a:t>	2. </a:t>
                </a:r>
                <a:r>
                  <a:rPr lang="en-US" altLang="zh-TW" sz="2000" i="1" dirty="0" err="1">
                    <a:solidFill>
                      <a:srgbClr val="FFFFFF"/>
                    </a:solidFill>
                    <a:effectLst>
                      <a:outerShdw blurRad="38100" dist="38100" dir="2700000" algn="tl">
                        <a:srgbClr val="000000">
                          <a:alpha val="43137"/>
                        </a:srgbClr>
                      </a:outerShdw>
                    </a:effectLst>
                    <a:latin typeface="+mn-lt"/>
                    <a:ea typeface="新細明體" charset="-120"/>
                  </a:rPr>
                  <a:t>r</a:t>
                </a:r>
                <a:r>
                  <a:rPr lang="en-US" altLang="zh-TW" sz="2000" i="1" baseline="-25000" dirty="0" err="1">
                    <a:solidFill>
                      <a:srgbClr val="FFFFFF"/>
                    </a:solidFill>
                    <a:effectLst>
                      <a:outerShdw blurRad="38100" dist="38100" dir="2700000" algn="tl">
                        <a:srgbClr val="000000">
                          <a:alpha val="43137"/>
                        </a:srgbClr>
                      </a:outerShdw>
                    </a:effectLst>
                    <a:latin typeface="+mn-lt"/>
                    <a:ea typeface="新細明體" charset="-120"/>
                  </a:rPr>
                  <a:t>P</a:t>
                </a:r>
                <a:r>
                  <a:rPr lang="en-US" altLang="zh-TW" sz="2000" dirty="0">
                    <a:effectLst>
                      <a:outerShdw blurRad="38100" dist="38100" dir="2700000" algn="tl">
                        <a:srgbClr val="000000">
                          <a:alpha val="43137"/>
                        </a:srgbClr>
                      </a:outerShdw>
                    </a:effectLst>
                    <a:latin typeface="+mn-lt"/>
                  </a:rPr>
                  <a:t> should be independent of </a:t>
                </a:r>
                <a:r>
                  <a:rPr lang="en-US" altLang="zh-TW" sz="2000" i="1" dirty="0">
                    <a:solidFill>
                      <a:srgbClr val="FFFFFF"/>
                    </a:solidFill>
                    <a:effectLst>
                      <a:outerShdw blurRad="38100" dist="38100" dir="2700000" algn="tl">
                        <a:srgbClr val="000000">
                          <a:alpha val="43137"/>
                        </a:srgbClr>
                      </a:outerShdw>
                    </a:effectLst>
                    <a:latin typeface="+mn-lt"/>
                    <a:ea typeface="新細明體" charset="-120"/>
                  </a:rPr>
                  <a:t>r</a:t>
                </a:r>
                <a:r>
                  <a:rPr lang="en-US" altLang="zh-TW" sz="2000" i="1" baseline="-25000" dirty="0">
                    <a:solidFill>
                      <a:srgbClr val="FFFFFF"/>
                    </a:solidFill>
                    <a:effectLst>
                      <a:outerShdw blurRad="38100" dist="38100" dir="2700000" algn="tl">
                        <a:srgbClr val="000000">
                          <a:alpha val="43137"/>
                        </a:srgbClr>
                      </a:outerShdw>
                    </a:effectLst>
                    <a:latin typeface="+mn-lt"/>
                    <a:ea typeface="新細明體" charset="-120"/>
                  </a:rPr>
                  <a:t>f</a:t>
                </a:r>
                <a:r>
                  <a:rPr lang="en-US" altLang="zh-TW" sz="2000" i="1" dirty="0">
                    <a:solidFill>
                      <a:srgbClr val="FFFFFF"/>
                    </a:solidFill>
                    <a:effectLst>
                      <a:outerShdw blurRad="38100" dist="38100" dir="2700000" algn="tl">
                        <a:srgbClr val="000000">
                          <a:alpha val="43137"/>
                        </a:srgbClr>
                      </a:outerShdw>
                    </a:effectLst>
                    <a:latin typeface="+mn-lt"/>
                    <a:ea typeface="新細明體" charset="-120"/>
                  </a:rPr>
                  <a:t> </a:t>
                </a:r>
                <a14:m>
                  <m:oMath xmlns:m="http://schemas.openxmlformats.org/officeDocument/2006/math">
                    <m:r>
                      <a:rPr lang="en-US" altLang="zh-TW" sz="2000" i="1" smtClean="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zh-TW" altLang="en-US" sz="2000" dirty="0">
                    <a:effectLst>
                      <a:outerShdw blurRad="38100" dist="38100" dir="2700000" algn="tl">
                        <a:srgbClr val="000000">
                          <a:alpha val="43137"/>
                        </a:srgbClr>
                      </a:outerShdw>
                    </a:effectLst>
                    <a:latin typeface="+mn-lt"/>
                  </a:rPr>
                  <a:t> </a:t>
                </a:r>
                <a:r>
                  <a:rPr lang="en-US" altLang="zh-TW" sz="2000" dirty="0">
                    <a:solidFill>
                      <a:srgbClr val="FFFFFF"/>
                    </a:solidFill>
                    <a:latin typeface="+mn-lt"/>
                    <a:ea typeface="新細明體" charset="-120"/>
                  </a:rPr>
                  <a:t>cov(</a:t>
                </a:r>
                <a:r>
                  <a:rPr lang="en-US" altLang="zh-TW" sz="2000" i="1" dirty="0">
                    <a:solidFill>
                      <a:srgbClr val="FFFFFF"/>
                    </a:solidFill>
                    <a:latin typeface="+mn-lt"/>
                    <a:ea typeface="新細明體" charset="-120"/>
                  </a:rPr>
                  <a:t>r</a:t>
                </a:r>
                <a:r>
                  <a:rPr lang="en-US" altLang="zh-TW" sz="2000" i="1" baseline="-25000" dirty="0">
                    <a:solidFill>
                      <a:srgbClr val="FFFFFF"/>
                    </a:solidFill>
                    <a:latin typeface="+mn-lt"/>
                    <a:ea typeface="新細明體" charset="-120"/>
                  </a:rPr>
                  <a:t>P</a:t>
                </a:r>
                <a:r>
                  <a:rPr lang="en-US" altLang="zh-TW" sz="2000" dirty="0">
                    <a:solidFill>
                      <a:srgbClr val="FFFFFF"/>
                    </a:solidFill>
                    <a:latin typeface="+mn-lt"/>
                    <a:ea typeface="新細明體" charset="-120"/>
                  </a:rPr>
                  <a:t>,</a:t>
                </a:r>
                <a:r>
                  <a:rPr lang="en-US" altLang="zh-TW" sz="2000" i="1" dirty="0">
                    <a:solidFill>
                      <a:srgbClr val="FFFFFF"/>
                    </a:solidFill>
                    <a:latin typeface="+mn-lt"/>
                    <a:ea typeface="新細明體" charset="-120"/>
                  </a:rPr>
                  <a:t> r</a:t>
                </a:r>
                <a:r>
                  <a:rPr lang="en-US" altLang="zh-TW" sz="2000" i="1" baseline="-25000" dirty="0">
                    <a:solidFill>
                      <a:srgbClr val="FFFFFF"/>
                    </a:solidFill>
                    <a:latin typeface="+mn-lt"/>
                    <a:ea typeface="新細明體" charset="-120"/>
                  </a:rPr>
                  <a:t>f</a:t>
                </a:r>
                <a:r>
                  <a:rPr lang="en-US" altLang="zh-TW" sz="2000" dirty="0">
                    <a:solidFill>
                      <a:srgbClr val="FFFFFF"/>
                    </a:solidFill>
                    <a:latin typeface="+mn-lt"/>
                    <a:ea typeface="新細明體" charset="-120"/>
                  </a:rPr>
                  <a:t>) = 0</a:t>
                </a:r>
                <a:endParaRPr lang="zh-TW" altLang="en-US" sz="2000" dirty="0">
                  <a:effectLst>
                    <a:outerShdw blurRad="38100" dist="38100" dir="2700000" algn="tl">
                      <a:srgbClr val="000000">
                        <a:alpha val="43137"/>
                      </a:srgbClr>
                    </a:outerShdw>
                  </a:effectLst>
                  <a:latin typeface="+mn-lt"/>
                </a:endParaRPr>
              </a:p>
            </p:txBody>
          </p:sp>
        </mc:Choice>
        <mc:Fallback xmlns="">
          <p:sp>
            <p:nvSpPr>
              <p:cNvPr id="2" name="矩形 1"/>
              <p:cNvSpPr>
                <a:spLocks noRot="1" noChangeAspect="1" noMove="1" noResize="1" noEditPoints="1" noAdjustHandles="1" noChangeArrowheads="1" noChangeShapeType="1" noTextEdit="1"/>
              </p:cNvSpPr>
              <p:nvPr/>
            </p:nvSpPr>
            <p:spPr>
              <a:xfrm>
                <a:off x="609600" y="5302888"/>
                <a:ext cx="8229600" cy="1323439"/>
              </a:xfrm>
              <a:prstGeom prst="rect">
                <a:avLst/>
              </a:prstGeom>
              <a:blipFill>
                <a:blip r:embed="rId2"/>
                <a:stretch>
                  <a:fillRect l="-815" t="-2765" b="-10138"/>
                </a:stretch>
              </a:blipFill>
            </p:spPr>
            <p:txBody>
              <a:bodyPr/>
              <a:lstStyle/>
              <a:p>
                <a:r>
                  <a:rPr lang="zh-TW" altLang="en-US">
                    <a:noFill/>
                  </a:rPr>
                  <a:t> </a:t>
                </a:r>
              </a:p>
            </p:txBody>
          </p:sp>
        </mc:Fallback>
      </mc:AlternateContent>
      <p:sp>
        <p:nvSpPr>
          <p:cNvPr id="11" name="Rectangle 3"/>
          <p:cNvSpPr>
            <a:spLocks noChangeArrowheads="1"/>
          </p:cNvSpPr>
          <p:nvPr/>
        </p:nvSpPr>
        <p:spPr bwMode="auto">
          <a:xfrm>
            <a:off x="1676400" y="4544840"/>
            <a:ext cx="5575245" cy="582211"/>
          </a:xfrm>
          <a:prstGeom prst="rect">
            <a:avLst/>
          </a:prstGeom>
          <a:noFill/>
          <a:ln w="127000">
            <a:noFill/>
            <a:miter lim="800000"/>
            <a:headEnd/>
            <a:tailEnd/>
          </a:ln>
          <a:effectLst>
            <a:outerShdw dist="17961" dir="2700000" algn="ctr" rotWithShape="0">
              <a:schemeClr val="bg2"/>
            </a:outerShdw>
          </a:effectLst>
        </p:spPr>
        <p:txBody>
          <a:bodyPr wrap="none" lIns="90488" tIns="44450" rIns="90488" bIns="44450">
            <a:spAutoFit/>
          </a:bodyPr>
          <a:lstStyle/>
          <a:p>
            <a:pPr>
              <a:defRPr/>
            </a:pPr>
            <a:r>
              <a:rPr lang="en-US" altLang="zh-TW" sz="3200" dirty="0">
                <a:latin typeface="+mn-lt"/>
                <a:sym typeface="Symbol"/>
              </a:rPr>
              <a:t> </a:t>
            </a:r>
            <a:r>
              <a:rPr lang="en-US" altLang="zh-TW" sz="3200" dirty="0">
                <a:latin typeface="+mn-lt"/>
                <a:ea typeface="新細明體" charset="-120"/>
              </a:rPr>
              <a:t>Total return = </a:t>
            </a:r>
            <a:r>
              <a:rPr lang="en-US" altLang="zh-TW" sz="3200" i="1" dirty="0" err="1">
                <a:latin typeface="+mn-lt"/>
                <a:ea typeface="新細明體" charset="-120"/>
              </a:rPr>
              <a:t>yr</a:t>
            </a:r>
            <a:r>
              <a:rPr lang="en-US" altLang="zh-TW" sz="3200" i="1" baseline="-25000" dirty="0" err="1">
                <a:latin typeface="+mn-lt"/>
                <a:ea typeface="新細明體" charset="-120"/>
              </a:rPr>
              <a:t>P</a:t>
            </a:r>
            <a:r>
              <a:rPr lang="en-US" altLang="zh-TW" sz="3200" dirty="0">
                <a:latin typeface="+mn-lt"/>
                <a:ea typeface="新細明體" charset="-120"/>
              </a:rPr>
              <a:t> + (1 – </a:t>
            </a:r>
            <a:r>
              <a:rPr lang="en-US" altLang="zh-TW" sz="3200" i="1" dirty="0">
                <a:latin typeface="+mn-lt"/>
                <a:ea typeface="新細明體" charset="-120"/>
              </a:rPr>
              <a:t>y</a:t>
            </a:r>
            <a:r>
              <a:rPr lang="en-US" altLang="zh-TW" sz="3200" dirty="0">
                <a:latin typeface="+mn-lt"/>
                <a:ea typeface="新細明體" charset="-120"/>
              </a:rPr>
              <a:t>)</a:t>
            </a:r>
            <a:r>
              <a:rPr lang="en-US" altLang="zh-TW" sz="3200" i="1" dirty="0" err="1">
                <a:latin typeface="+mn-lt"/>
                <a:ea typeface="新細明體" charset="-120"/>
              </a:rPr>
              <a:t>r</a:t>
            </a:r>
            <a:r>
              <a:rPr lang="en-US" altLang="zh-TW" sz="3200" i="1" baseline="-25000" dirty="0" err="1">
                <a:latin typeface="+mn-lt"/>
                <a:ea typeface="新細明體" charset="-120"/>
              </a:rPr>
              <a:t>f</a:t>
            </a:r>
            <a:endParaRPr lang="en-US" altLang="zh-TW" sz="3200" i="1" baseline="-25000" dirty="0">
              <a:latin typeface="+mn-lt"/>
              <a:ea typeface="新細明體" charset="-12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ChangeArrowheads="1"/>
          </p:cNvSpPr>
          <p:nvPr/>
        </p:nvSpPr>
        <p:spPr bwMode="auto">
          <a:xfrm>
            <a:off x="952991" y="1551389"/>
            <a:ext cx="4381009" cy="582211"/>
          </a:xfrm>
          <a:prstGeom prst="rect">
            <a:avLst/>
          </a:prstGeom>
          <a:noFill/>
          <a:ln w="127000">
            <a:noFill/>
            <a:miter lim="800000"/>
            <a:headEnd/>
            <a:tailEnd/>
          </a:ln>
          <a:effectLst>
            <a:outerShdw dist="17961" dir="2700000" algn="ctr" rotWithShape="0">
              <a:schemeClr val="bg2"/>
            </a:outerShdw>
          </a:effectLst>
        </p:spPr>
        <p:txBody>
          <a:bodyPr wrap="none" lIns="90488" tIns="44450" rIns="90488" bIns="44450">
            <a:spAutoFit/>
          </a:bodyPr>
          <a:lstStyle/>
          <a:p>
            <a:pPr>
              <a:defRPr/>
            </a:pPr>
            <a:r>
              <a:rPr lang="en-US" altLang="zh-TW" sz="3200" i="1" dirty="0">
                <a:latin typeface="Arial" charset="0"/>
                <a:ea typeface="新細明體" charset="-120"/>
              </a:rPr>
              <a:t>E</a:t>
            </a:r>
            <a:r>
              <a:rPr lang="en-US" altLang="zh-TW" sz="3200" dirty="0">
                <a:latin typeface="Arial" charset="0"/>
                <a:ea typeface="新細明體" charset="-120"/>
              </a:rPr>
              <a:t>(</a:t>
            </a:r>
            <a:r>
              <a:rPr lang="en-US" altLang="zh-TW" sz="3200" i="1" dirty="0" err="1">
                <a:latin typeface="Arial" charset="0"/>
                <a:ea typeface="新細明體" charset="-120"/>
              </a:rPr>
              <a:t>r</a:t>
            </a:r>
            <a:r>
              <a:rPr lang="en-US" altLang="zh-TW" sz="3200" i="1" baseline="-25000" dirty="0" err="1">
                <a:latin typeface="Arial" charset="0"/>
                <a:ea typeface="新細明體" charset="-120"/>
              </a:rPr>
              <a:t>c</a:t>
            </a:r>
            <a:r>
              <a:rPr lang="en-US" altLang="zh-TW" sz="3200" dirty="0">
                <a:latin typeface="Arial" charset="0"/>
                <a:ea typeface="新細明體" charset="-120"/>
              </a:rPr>
              <a:t>) = </a:t>
            </a:r>
            <a:r>
              <a:rPr lang="en-US" altLang="zh-TW" sz="3200" i="1" dirty="0" err="1">
                <a:latin typeface="Arial" charset="0"/>
                <a:ea typeface="新細明體" charset="-120"/>
              </a:rPr>
              <a:t>yE</a:t>
            </a:r>
            <a:r>
              <a:rPr lang="en-US" altLang="zh-TW" sz="3200" dirty="0">
                <a:latin typeface="Arial" charset="0"/>
                <a:ea typeface="新細明體" charset="-120"/>
              </a:rPr>
              <a:t>(</a:t>
            </a:r>
            <a:r>
              <a:rPr lang="en-US" altLang="zh-TW" sz="3200" i="1" dirty="0" err="1">
                <a:latin typeface="Arial" charset="0"/>
                <a:ea typeface="新細明體" charset="-120"/>
              </a:rPr>
              <a:t>r</a:t>
            </a:r>
            <a:r>
              <a:rPr lang="en-US" altLang="zh-TW" sz="3200" i="1" baseline="-25000" dirty="0" err="1">
                <a:latin typeface="Arial" charset="0"/>
                <a:ea typeface="新細明體" charset="-120"/>
              </a:rPr>
              <a:t>P</a:t>
            </a:r>
            <a:r>
              <a:rPr lang="en-US" altLang="zh-TW" sz="3200" dirty="0">
                <a:latin typeface="Arial" charset="0"/>
                <a:ea typeface="新細明體" charset="-120"/>
              </a:rPr>
              <a:t>) + (1 – </a:t>
            </a:r>
            <a:r>
              <a:rPr lang="en-US" altLang="zh-TW" sz="3200" i="1" dirty="0">
                <a:latin typeface="Arial" charset="0"/>
                <a:ea typeface="新細明體" charset="-120"/>
              </a:rPr>
              <a:t>y</a:t>
            </a:r>
            <a:r>
              <a:rPr lang="en-US" altLang="zh-TW" sz="3200" dirty="0">
                <a:latin typeface="Arial" charset="0"/>
                <a:ea typeface="新細明體" charset="-120"/>
              </a:rPr>
              <a:t>)</a:t>
            </a:r>
            <a:r>
              <a:rPr lang="en-US" altLang="zh-TW" sz="3200" i="1" dirty="0" err="1">
                <a:latin typeface="Arial" charset="0"/>
                <a:ea typeface="新細明體" charset="-120"/>
              </a:rPr>
              <a:t>r</a:t>
            </a:r>
            <a:r>
              <a:rPr lang="en-US" altLang="zh-TW" sz="3200" i="1" baseline="-25000" dirty="0" err="1">
                <a:latin typeface="Arial" charset="0"/>
                <a:ea typeface="新細明體" charset="-120"/>
              </a:rPr>
              <a:t>f</a:t>
            </a:r>
            <a:endParaRPr lang="en-US" altLang="zh-TW" sz="3200" i="1" baseline="-25000" dirty="0">
              <a:latin typeface="Arial" charset="0"/>
              <a:ea typeface="新細明體" charset="-120"/>
            </a:endParaRPr>
          </a:p>
        </p:txBody>
      </p:sp>
      <p:sp>
        <p:nvSpPr>
          <p:cNvPr id="109572" name="Rectangle 4"/>
          <p:cNvSpPr>
            <a:spLocks noChangeArrowheads="1"/>
          </p:cNvSpPr>
          <p:nvPr/>
        </p:nvSpPr>
        <p:spPr bwMode="auto">
          <a:xfrm>
            <a:off x="838200" y="2590800"/>
            <a:ext cx="7924800" cy="1492250"/>
          </a:xfrm>
          <a:prstGeom prst="rect">
            <a:avLst/>
          </a:prstGeom>
          <a:noFill/>
          <a:ln w="127000">
            <a:noFill/>
            <a:miter lim="800000"/>
            <a:headEnd/>
            <a:tailEnd/>
          </a:ln>
          <a:effectLst>
            <a:outerShdw dist="17961" dir="2700000" algn="ctr" rotWithShape="0">
              <a:schemeClr val="bg2"/>
            </a:outerShdw>
          </a:effectLst>
        </p:spPr>
        <p:txBody>
          <a:bodyPr lIns="90488" tIns="44450" rIns="90488" bIns="44450">
            <a:spAutoFit/>
          </a:bodyPr>
          <a:lstStyle/>
          <a:p>
            <a:pPr>
              <a:defRPr/>
            </a:pPr>
            <a:r>
              <a:rPr lang="en-US" altLang="zh-TW" sz="3600" i="1" dirty="0" err="1">
                <a:latin typeface="Arial" charset="0"/>
                <a:ea typeface="新細明體" charset="-120"/>
              </a:rPr>
              <a:t>r</a:t>
            </a:r>
            <a:r>
              <a:rPr lang="en-US" altLang="zh-TW" sz="3600" i="1" baseline="-25000" dirty="0" err="1">
                <a:latin typeface="Arial" charset="0"/>
                <a:ea typeface="新細明體" charset="-120"/>
              </a:rPr>
              <a:t>c</a:t>
            </a:r>
            <a:r>
              <a:rPr lang="en-US" altLang="zh-TW" sz="3600" dirty="0">
                <a:latin typeface="Arial" charset="0"/>
                <a:ea typeface="新細明體" charset="-120"/>
              </a:rPr>
              <a:t>:</a:t>
            </a:r>
            <a:r>
              <a:rPr lang="en-US" altLang="zh-TW" sz="3600" b="1" dirty="0">
                <a:latin typeface="Arial" charset="0"/>
                <a:ea typeface="新細明體" charset="-120"/>
              </a:rPr>
              <a:t> </a:t>
            </a:r>
            <a:r>
              <a:rPr lang="en-US" altLang="zh-TW" sz="2800" dirty="0">
                <a:latin typeface="Arial" charset="0"/>
                <a:ea typeface="新細明體" charset="-120"/>
              </a:rPr>
              <a:t>return of the complete or combined portfolio</a:t>
            </a:r>
          </a:p>
          <a:p>
            <a:pPr>
              <a:defRPr/>
            </a:pPr>
            <a:r>
              <a:rPr lang="en-US" altLang="zh-TW" sz="2800" dirty="0">
                <a:latin typeface="Arial" charset="0"/>
                <a:ea typeface="新細明體" charset="-120"/>
              </a:rPr>
              <a:t>      (complete portfolio: the entire portfolio</a:t>
            </a:r>
          </a:p>
          <a:p>
            <a:pPr>
              <a:defRPr/>
            </a:pPr>
            <a:r>
              <a:rPr lang="en-US" altLang="zh-TW" sz="2800" dirty="0">
                <a:latin typeface="Arial" charset="0"/>
                <a:ea typeface="新細明體" charset="-120"/>
              </a:rPr>
              <a:t>       including both risky and risk-free assets)</a:t>
            </a:r>
          </a:p>
        </p:txBody>
      </p:sp>
      <p:sp>
        <p:nvSpPr>
          <p:cNvPr id="109573" name="Rectangle 5"/>
          <p:cNvSpPr>
            <a:spLocks noChangeArrowheads="1"/>
          </p:cNvSpPr>
          <p:nvPr/>
        </p:nvSpPr>
        <p:spPr bwMode="auto">
          <a:xfrm>
            <a:off x="914400" y="4391025"/>
            <a:ext cx="4318491" cy="551433"/>
          </a:xfrm>
          <a:prstGeom prst="rect">
            <a:avLst/>
          </a:prstGeom>
          <a:noFill/>
          <a:ln w="127000">
            <a:noFill/>
            <a:miter lim="800000"/>
            <a:headEnd/>
            <a:tailEnd/>
          </a:ln>
          <a:effectLst>
            <a:outerShdw dist="17961" dir="2700000" algn="ctr" rotWithShape="0">
              <a:schemeClr val="bg2"/>
            </a:outerShdw>
          </a:effectLst>
        </p:spPr>
        <p:txBody>
          <a:bodyPr wrap="none" lIns="90488" tIns="44450" rIns="90488" bIns="44450">
            <a:spAutoFit/>
          </a:bodyPr>
          <a:lstStyle/>
          <a:p>
            <a:pPr>
              <a:defRPr/>
            </a:pPr>
            <a:r>
              <a:rPr lang="en-US" altLang="zh-TW" sz="3000" dirty="0">
                <a:latin typeface="Arial" charset="0"/>
                <a:ea typeface="新細明體" charset="-120"/>
              </a:rPr>
              <a:t>For example, if </a:t>
            </a:r>
            <a:r>
              <a:rPr lang="en-US" altLang="zh-TW" sz="3000" i="1" dirty="0">
                <a:latin typeface="Arial" charset="0"/>
                <a:ea typeface="新細明體" charset="-120"/>
              </a:rPr>
              <a:t>y</a:t>
            </a:r>
            <a:r>
              <a:rPr lang="en-US" altLang="zh-TW" sz="3000" dirty="0">
                <a:latin typeface="Arial" charset="0"/>
                <a:ea typeface="新細明體" charset="-120"/>
              </a:rPr>
              <a:t> = 0.75,</a:t>
            </a:r>
          </a:p>
        </p:txBody>
      </p:sp>
      <p:sp>
        <p:nvSpPr>
          <p:cNvPr id="109574" name="Rectangle 6"/>
          <p:cNvSpPr>
            <a:spLocks noChangeArrowheads="1"/>
          </p:cNvSpPr>
          <p:nvPr/>
        </p:nvSpPr>
        <p:spPr bwMode="auto">
          <a:xfrm>
            <a:off x="919163" y="5181600"/>
            <a:ext cx="5367337" cy="550863"/>
          </a:xfrm>
          <a:prstGeom prst="rect">
            <a:avLst/>
          </a:prstGeom>
          <a:noFill/>
          <a:ln w="127000">
            <a:noFill/>
            <a:miter lim="800000"/>
            <a:headEnd/>
            <a:tailEnd/>
          </a:ln>
          <a:effectLst>
            <a:outerShdw dist="17961" dir="2700000" algn="ctr" rotWithShape="0">
              <a:schemeClr val="bg2"/>
            </a:outerShdw>
          </a:effectLst>
        </p:spPr>
        <p:txBody>
          <a:bodyPr wrap="none" lIns="90488" tIns="44450" rIns="90488" bIns="44450">
            <a:spAutoFit/>
          </a:bodyPr>
          <a:lstStyle/>
          <a:p>
            <a:pPr>
              <a:defRPr/>
            </a:pPr>
            <a:r>
              <a:rPr lang="en-US" altLang="zh-TW" sz="3000" i="1" dirty="0">
                <a:latin typeface="Arial" charset="0"/>
                <a:ea typeface="新細明體" charset="-120"/>
              </a:rPr>
              <a:t>E</a:t>
            </a:r>
            <a:r>
              <a:rPr lang="en-US" altLang="zh-TW" sz="3000" dirty="0">
                <a:latin typeface="Arial" charset="0"/>
                <a:ea typeface="新細明體" charset="-120"/>
              </a:rPr>
              <a:t>(</a:t>
            </a:r>
            <a:r>
              <a:rPr lang="en-US" altLang="zh-TW" sz="3000" i="1" dirty="0" err="1">
                <a:latin typeface="Arial" charset="0"/>
                <a:ea typeface="新細明體" charset="-120"/>
              </a:rPr>
              <a:t>r</a:t>
            </a:r>
            <a:r>
              <a:rPr lang="en-US" altLang="zh-TW" sz="3000" i="1" baseline="-25000" dirty="0" err="1">
                <a:latin typeface="Arial" charset="0"/>
                <a:ea typeface="新細明體" charset="-120"/>
              </a:rPr>
              <a:t>c</a:t>
            </a:r>
            <a:r>
              <a:rPr lang="en-US" altLang="zh-TW" sz="3000" dirty="0">
                <a:latin typeface="Arial" charset="0"/>
                <a:ea typeface="新細明體" charset="-120"/>
              </a:rPr>
              <a:t>) = 0.75(0.15) + 0.25(0.07)</a:t>
            </a:r>
          </a:p>
        </p:txBody>
      </p:sp>
      <p:sp>
        <p:nvSpPr>
          <p:cNvPr id="109575" name="Rectangle 7"/>
          <p:cNvSpPr>
            <a:spLocks noChangeArrowheads="1"/>
          </p:cNvSpPr>
          <p:nvPr/>
        </p:nvSpPr>
        <p:spPr bwMode="auto">
          <a:xfrm>
            <a:off x="1828800" y="5791200"/>
            <a:ext cx="1261565" cy="551433"/>
          </a:xfrm>
          <a:prstGeom prst="rect">
            <a:avLst/>
          </a:prstGeom>
          <a:noFill/>
          <a:ln w="127000">
            <a:noFill/>
            <a:miter lim="800000"/>
            <a:headEnd/>
            <a:tailEnd/>
          </a:ln>
          <a:effectLst>
            <a:outerShdw dist="17961" dir="2700000" algn="ctr" rotWithShape="0">
              <a:schemeClr val="bg2"/>
            </a:outerShdw>
          </a:effectLst>
        </p:spPr>
        <p:txBody>
          <a:bodyPr wrap="none" lIns="90488" tIns="44450" rIns="90488" bIns="44450">
            <a:spAutoFit/>
          </a:bodyPr>
          <a:lstStyle/>
          <a:p>
            <a:pPr>
              <a:defRPr/>
            </a:pPr>
            <a:r>
              <a:rPr lang="en-US" altLang="zh-TW" sz="3000" dirty="0">
                <a:latin typeface="Arial" charset="0"/>
                <a:ea typeface="新細明體" charset="-120"/>
              </a:rPr>
              <a:t>= 0.13</a:t>
            </a:r>
          </a:p>
        </p:txBody>
      </p:sp>
      <p:sp>
        <p:nvSpPr>
          <p:cNvPr id="50183" name="Rectangle 8"/>
          <p:cNvSpPr>
            <a:spLocks noGrp="1" noChangeArrowheads="1"/>
          </p:cNvSpPr>
          <p:nvPr>
            <p:ph type="title"/>
          </p:nvPr>
        </p:nvSpPr>
        <p:spPr>
          <a:xfrm>
            <a:off x="0" y="38100"/>
            <a:ext cx="9144000" cy="800100"/>
          </a:xfrm>
          <a:noFill/>
        </p:spPr>
        <p:txBody>
          <a:bodyPr lIns="90488" tIns="44450" rIns="90488" bIns="44450" anchor="b"/>
          <a:lstStyle/>
          <a:p>
            <a:pPr eaLnBrk="1" hangingPunct="1"/>
            <a:r>
              <a:rPr lang="en-US" altLang="zh-TW" sz="3600">
                <a:ea typeface="新細明體" charset="-120"/>
              </a:rPr>
              <a:t>Expected Returns for Combinations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9"/>
          <p:cNvSpPr>
            <a:spLocks noGrp="1" noChangeArrowheads="1"/>
          </p:cNvSpPr>
          <p:nvPr>
            <p:ph type="title"/>
          </p:nvPr>
        </p:nvSpPr>
        <p:spPr>
          <a:xfrm>
            <a:off x="0" y="152400"/>
            <a:ext cx="9144000" cy="1143000"/>
          </a:xfrm>
          <a:noFill/>
        </p:spPr>
        <p:txBody>
          <a:bodyPr lIns="90488" tIns="44450" rIns="90488" bIns="44450" anchor="b"/>
          <a:lstStyle/>
          <a:p>
            <a:pPr eaLnBrk="1" hangingPunct="1"/>
            <a:r>
              <a:rPr lang="en-US" altLang="zh-TW" sz="3600" dirty="0">
                <a:ea typeface="新細明體" charset="-120"/>
              </a:rPr>
              <a:t>Variance or Standard Deviation for Combinations </a:t>
            </a:r>
          </a:p>
        </p:txBody>
      </p:sp>
      <p:sp>
        <p:nvSpPr>
          <p:cNvPr id="46084" name="文字方塊 15"/>
          <p:cNvSpPr txBox="1">
            <a:spLocks noChangeArrowheads="1"/>
          </p:cNvSpPr>
          <p:nvPr/>
        </p:nvSpPr>
        <p:spPr bwMode="auto">
          <a:xfrm>
            <a:off x="457200" y="1447800"/>
            <a:ext cx="7010400" cy="584775"/>
          </a:xfrm>
          <a:prstGeom prst="rect">
            <a:avLst/>
          </a:prstGeom>
          <a:noFill/>
          <a:ln w="9525">
            <a:noFill/>
            <a:miter lim="800000"/>
            <a:headEnd/>
            <a:tailEnd/>
          </a:ln>
        </p:spPr>
        <p:txBody>
          <a:bodyPr>
            <a:spAutoFit/>
          </a:bodyPr>
          <a:lstStyle/>
          <a:p>
            <a:pPr>
              <a:defRPr/>
            </a:pPr>
            <a:r>
              <a:rPr lang="en-US" altLang="zh-TW" sz="3200" dirty="0">
                <a:latin typeface="+mn-lt"/>
                <a:ea typeface="新細明體" charset="-120"/>
              </a:rPr>
              <a:t>Since </a:t>
            </a:r>
            <a:r>
              <a:rPr lang="el-GR" altLang="zh-TW" sz="3200" i="1" dirty="0">
                <a:latin typeface="+mn-lt"/>
              </a:rPr>
              <a:t>σ</a:t>
            </a:r>
            <a:r>
              <a:rPr lang="en-US" altLang="zh-TW" sz="3200" i="1" baseline="-25000" dirty="0" err="1">
                <a:latin typeface="+mn-lt"/>
                <a:ea typeface="新細明體" charset="-120"/>
              </a:rPr>
              <a:t>r</a:t>
            </a:r>
            <a:r>
              <a:rPr lang="en-US" altLang="zh-TW" sz="3200" i="1" baseline="-50000" dirty="0" err="1">
                <a:latin typeface="+mn-lt"/>
                <a:ea typeface="新細明體" charset="-120"/>
              </a:rPr>
              <a:t>f</a:t>
            </a:r>
            <a:r>
              <a:rPr lang="en-US" altLang="zh-TW" sz="3200" i="1" dirty="0">
                <a:latin typeface="+mn-lt"/>
                <a:ea typeface="新細明體" charset="-120"/>
              </a:rPr>
              <a:t> </a:t>
            </a:r>
            <a:r>
              <a:rPr lang="en-US" altLang="zh-TW" sz="3200" dirty="0">
                <a:latin typeface="+mn-lt"/>
                <a:ea typeface="新細明體" charset="-120"/>
              </a:rPr>
              <a:t>= 0, then </a:t>
            </a:r>
            <a:r>
              <a:rPr lang="el-GR" altLang="zh-TW" sz="3200" i="1" dirty="0">
                <a:latin typeface="+mn-lt"/>
              </a:rPr>
              <a:t>σ</a:t>
            </a:r>
            <a:r>
              <a:rPr lang="en-US" altLang="zh-TW" sz="3200" i="1" baseline="-25000" dirty="0">
                <a:latin typeface="+mn-lt"/>
                <a:ea typeface="新細明體" charset="-120"/>
              </a:rPr>
              <a:t>c</a:t>
            </a:r>
            <a:r>
              <a:rPr lang="en-US" altLang="zh-TW" sz="3200" i="1" dirty="0">
                <a:latin typeface="+mn-lt"/>
                <a:ea typeface="新細明體" charset="-120"/>
              </a:rPr>
              <a:t> </a:t>
            </a:r>
            <a:r>
              <a:rPr lang="en-US" altLang="zh-TW" sz="3200" dirty="0">
                <a:latin typeface="+mn-lt"/>
                <a:ea typeface="新細明體" charset="-120"/>
              </a:rPr>
              <a:t>= </a:t>
            </a:r>
            <a:r>
              <a:rPr lang="en-US" altLang="zh-TW" sz="3200" i="1" dirty="0">
                <a:latin typeface="+mn-lt"/>
                <a:ea typeface="新細明體" charset="-120"/>
              </a:rPr>
              <a:t>y</a:t>
            </a:r>
            <a:r>
              <a:rPr lang="el-GR" altLang="zh-TW" sz="3200" i="1" dirty="0">
                <a:latin typeface="+mn-lt"/>
              </a:rPr>
              <a:t>σ</a:t>
            </a:r>
            <a:r>
              <a:rPr lang="en-US" altLang="zh-TW" sz="3200" i="1" baseline="-25000" dirty="0">
                <a:latin typeface="+mn-lt"/>
                <a:ea typeface="新細明體" charset="-120"/>
              </a:rPr>
              <a:t>P</a:t>
            </a:r>
            <a:r>
              <a:rPr lang="en-US" altLang="zh-TW" sz="3200" dirty="0">
                <a:latin typeface="+mn-lt"/>
                <a:ea typeface="新細明體" charset="-120"/>
              </a:rPr>
              <a:t> </a:t>
            </a:r>
            <a:endParaRPr lang="zh-TW" altLang="en-US" sz="3200" dirty="0">
              <a:latin typeface="+mn-lt"/>
              <a:ea typeface="新細明體" charset="-120"/>
            </a:endParaRPr>
          </a:p>
        </p:txBody>
      </p:sp>
      <p:sp>
        <p:nvSpPr>
          <p:cNvPr id="5" name="Rectangle 5"/>
          <p:cNvSpPr>
            <a:spLocks noChangeArrowheads="1"/>
          </p:cNvSpPr>
          <p:nvPr/>
        </p:nvSpPr>
        <p:spPr bwMode="auto">
          <a:xfrm>
            <a:off x="463508" y="6096000"/>
            <a:ext cx="8604292" cy="551433"/>
          </a:xfrm>
          <a:prstGeom prst="rect">
            <a:avLst/>
          </a:prstGeom>
          <a:noFill/>
          <a:ln w="127000">
            <a:noFill/>
            <a:miter lim="800000"/>
            <a:headEnd/>
            <a:tailEnd/>
          </a:ln>
          <a:effectLst>
            <a:outerShdw dist="17961" dir="2700000" algn="ctr" rotWithShape="0">
              <a:schemeClr val="bg2"/>
            </a:outerShdw>
          </a:effectLst>
        </p:spPr>
        <p:txBody>
          <a:bodyPr wrap="square" lIns="90488" tIns="44450" rIns="90488" bIns="44450">
            <a:spAutoFit/>
          </a:bodyPr>
          <a:lstStyle/>
          <a:p>
            <a:pPr>
              <a:defRPr/>
            </a:pPr>
            <a:r>
              <a:rPr lang="en-US" altLang="zh-TW" sz="3000" dirty="0">
                <a:latin typeface="+mn-lt"/>
                <a:sym typeface="Symbol" panose="05050102010706020507" pitchFamily="18" charset="2"/>
              </a:rPr>
              <a:t> </a:t>
            </a:r>
            <a:r>
              <a:rPr lang="en-US" altLang="zh-TW" sz="3000" dirty="0">
                <a:latin typeface="+mn-lt"/>
                <a:ea typeface="新細明體" charset="-120"/>
              </a:rPr>
              <a:t>If </a:t>
            </a:r>
            <a:r>
              <a:rPr lang="en-US" altLang="zh-TW" sz="3000" i="1" dirty="0">
                <a:latin typeface="+mn-lt"/>
                <a:ea typeface="新細明體" charset="-120"/>
              </a:rPr>
              <a:t>y</a:t>
            </a:r>
            <a:r>
              <a:rPr lang="en-US" altLang="zh-TW" sz="3000" dirty="0">
                <a:latin typeface="+mn-lt"/>
                <a:ea typeface="新細明體" charset="-120"/>
              </a:rPr>
              <a:t> = 0.75, </a:t>
            </a:r>
            <a:r>
              <a:rPr lang="el-GR" altLang="zh-TW" sz="3000" i="1" dirty="0">
                <a:latin typeface="+mn-lt"/>
                <a:ea typeface="新細明體" charset="-120"/>
              </a:rPr>
              <a:t>σ</a:t>
            </a:r>
            <a:r>
              <a:rPr lang="en-US" altLang="zh-TW" sz="3000" i="1" baseline="-25000" dirty="0">
                <a:latin typeface="+mn-lt"/>
                <a:ea typeface="新細明體" charset="-120"/>
              </a:rPr>
              <a:t>c</a:t>
            </a:r>
            <a:r>
              <a:rPr lang="en-US" altLang="zh-TW" sz="3000" dirty="0">
                <a:latin typeface="+mn-lt"/>
                <a:ea typeface="新細明體" charset="-120"/>
              </a:rPr>
              <a:t> = 0.75</a:t>
            </a:r>
            <a:r>
              <a:rPr lang="en-US" altLang="zh-TW" sz="3000" dirty="0">
                <a:latin typeface="+mn-lt"/>
              </a:rPr>
              <a:t> × </a:t>
            </a:r>
            <a:r>
              <a:rPr lang="en-US" altLang="zh-TW" sz="3000" dirty="0">
                <a:latin typeface="+mn-lt"/>
                <a:ea typeface="新細明體" charset="-120"/>
              </a:rPr>
              <a:t>(0.22) = 0.165</a:t>
            </a:r>
          </a:p>
        </p:txBody>
      </p:sp>
      <p:sp>
        <p:nvSpPr>
          <p:cNvPr id="7" name="Text Box 17"/>
          <p:cNvSpPr txBox="1">
            <a:spLocks noChangeArrowheads="1"/>
          </p:cNvSpPr>
          <p:nvPr/>
        </p:nvSpPr>
        <p:spPr bwMode="auto">
          <a:xfrm>
            <a:off x="762000" y="2178470"/>
            <a:ext cx="8229600" cy="3808478"/>
          </a:xfrm>
          <a:prstGeom prst="rect">
            <a:avLst/>
          </a:prstGeom>
          <a:noFill/>
          <a:ln w="9525">
            <a:noFill/>
            <a:miter lim="800000"/>
            <a:headEnd/>
            <a:tailEnd/>
          </a:ln>
        </p:spPr>
        <p:txBody>
          <a:bodyPr wrap="square">
            <a:spAutoFit/>
          </a:bodyPr>
          <a:lstStyle/>
          <a:p>
            <a:pPr marL="361950" indent="-361950">
              <a:lnSpc>
                <a:spcPct val="120000"/>
              </a:lnSpc>
              <a:spcBef>
                <a:spcPts val="600"/>
              </a:spcBef>
              <a:defRPr/>
            </a:pPr>
            <a:r>
              <a:rPr lang="en-US" altLang="zh-TW" sz="2100" dirty="0">
                <a:solidFill>
                  <a:srgbClr val="FFFFFF"/>
                </a:solidFill>
                <a:latin typeface="Arial"/>
                <a:ea typeface="新細明體" charset="-120"/>
              </a:rPr>
              <a:t>var(</a:t>
            </a:r>
            <a:r>
              <a:rPr lang="en-US" altLang="zh-TW" sz="2100" i="1" dirty="0" err="1">
                <a:solidFill>
                  <a:srgbClr val="FFFFFF"/>
                </a:solidFill>
                <a:latin typeface="Arial"/>
                <a:ea typeface="新細明體" charset="-120"/>
              </a:rPr>
              <a:t>ar</a:t>
            </a:r>
            <a:r>
              <a:rPr lang="en-US" altLang="zh-TW" sz="2100" i="1" baseline="-25000" dirty="0" err="1">
                <a:solidFill>
                  <a:srgbClr val="FFFFFF"/>
                </a:solidFill>
                <a:latin typeface="Arial"/>
                <a:ea typeface="新細明體" charset="-120"/>
              </a:rPr>
              <a:t>i</a:t>
            </a:r>
            <a:r>
              <a:rPr lang="en-US" altLang="zh-TW" sz="2100" i="1" dirty="0" err="1">
                <a:solidFill>
                  <a:srgbClr val="FFFFFF"/>
                </a:solidFill>
                <a:latin typeface="Arial"/>
                <a:ea typeface="新細明體" charset="-120"/>
              </a:rPr>
              <a:t>+br</a:t>
            </a:r>
            <a:r>
              <a:rPr lang="en-US" altLang="zh-TW" sz="2100" i="1" baseline="-25000" dirty="0" err="1">
                <a:solidFill>
                  <a:srgbClr val="FFFFFF"/>
                </a:solidFill>
                <a:latin typeface="Arial"/>
                <a:ea typeface="新細明體" charset="-120"/>
              </a:rPr>
              <a:t>j</a:t>
            </a:r>
            <a:r>
              <a:rPr lang="en-US" altLang="zh-TW" sz="2100" dirty="0">
                <a:solidFill>
                  <a:srgbClr val="FFFFFF"/>
                </a:solidFill>
                <a:latin typeface="Arial"/>
                <a:ea typeface="新細明體" charset="-120"/>
              </a:rPr>
              <a:t>) = </a:t>
            </a:r>
            <a:r>
              <a:rPr lang="en-US" altLang="zh-TW" sz="2100" i="1" dirty="0">
                <a:latin typeface="+mn-lt"/>
                <a:ea typeface="新細明體" charset="-120"/>
              </a:rPr>
              <a:t>E</a:t>
            </a:r>
            <a:r>
              <a:rPr lang="en-US" altLang="zh-TW" sz="2100" dirty="0">
                <a:latin typeface="+mn-lt"/>
                <a:ea typeface="新細明體" charset="-120"/>
              </a:rPr>
              <a:t>(</a:t>
            </a:r>
            <a:r>
              <a:rPr lang="en-US" altLang="zh-TW" sz="2100" dirty="0">
                <a:solidFill>
                  <a:srgbClr val="FFFFFF"/>
                </a:solidFill>
                <a:latin typeface="Arial"/>
                <a:ea typeface="新細明體" charset="-120"/>
              </a:rPr>
              <a:t>(</a:t>
            </a:r>
            <a:r>
              <a:rPr lang="en-US" altLang="zh-TW" sz="2100" i="1" dirty="0" err="1">
                <a:solidFill>
                  <a:srgbClr val="FFFFFF"/>
                </a:solidFill>
                <a:latin typeface="Arial"/>
                <a:ea typeface="新細明體" charset="-120"/>
              </a:rPr>
              <a:t>ar</a:t>
            </a:r>
            <a:r>
              <a:rPr lang="en-US" altLang="zh-TW" sz="2100" i="1" baseline="-25000" dirty="0" err="1">
                <a:solidFill>
                  <a:srgbClr val="FFFFFF"/>
                </a:solidFill>
                <a:latin typeface="Arial"/>
                <a:ea typeface="新細明體" charset="-120"/>
              </a:rPr>
              <a:t>i</a:t>
            </a:r>
            <a:r>
              <a:rPr lang="en-US" altLang="zh-TW" sz="2100" i="1" dirty="0" err="1">
                <a:solidFill>
                  <a:srgbClr val="FFFFFF"/>
                </a:solidFill>
                <a:latin typeface="Arial"/>
                <a:ea typeface="新細明體" charset="-120"/>
              </a:rPr>
              <a:t>+br</a:t>
            </a:r>
            <a:r>
              <a:rPr lang="en-US" altLang="zh-TW" sz="2100" i="1" baseline="-25000" dirty="0" err="1">
                <a:solidFill>
                  <a:srgbClr val="FFFFFF"/>
                </a:solidFill>
                <a:latin typeface="Arial"/>
                <a:ea typeface="新細明體" charset="-120"/>
              </a:rPr>
              <a:t>j</a:t>
            </a:r>
            <a:r>
              <a:rPr lang="en-US" altLang="zh-TW" sz="2100" dirty="0">
                <a:solidFill>
                  <a:srgbClr val="FFFFFF"/>
                </a:solidFill>
                <a:latin typeface="Arial"/>
                <a:ea typeface="新細明體" charset="-120"/>
              </a:rPr>
              <a:t>)</a:t>
            </a:r>
            <a:r>
              <a:rPr lang="en-US" altLang="zh-TW" sz="2100" baseline="30000" dirty="0">
                <a:solidFill>
                  <a:srgbClr val="FFFFFF"/>
                </a:solidFill>
                <a:latin typeface="Arial"/>
                <a:ea typeface="新細明體" charset="-120"/>
              </a:rPr>
              <a:t>2</a:t>
            </a:r>
            <a:r>
              <a:rPr lang="en-US" altLang="zh-TW" sz="2100" dirty="0">
                <a:solidFill>
                  <a:srgbClr val="FFFFFF"/>
                </a:solidFill>
                <a:latin typeface="Arial"/>
                <a:ea typeface="新細明體" charset="-120"/>
              </a:rPr>
              <a:t>) – (</a:t>
            </a:r>
            <a:r>
              <a:rPr lang="en-US" altLang="zh-TW" sz="2100" i="1" dirty="0">
                <a:solidFill>
                  <a:srgbClr val="FFFFFF"/>
                </a:solidFill>
                <a:latin typeface="Arial"/>
                <a:ea typeface="新細明體" charset="-120"/>
              </a:rPr>
              <a:t>E</a:t>
            </a:r>
            <a:r>
              <a:rPr lang="en-US" altLang="zh-TW" sz="2100" dirty="0">
                <a:solidFill>
                  <a:srgbClr val="FFFFFF"/>
                </a:solidFill>
                <a:latin typeface="Arial"/>
                <a:ea typeface="新細明體" charset="-120"/>
              </a:rPr>
              <a:t>(</a:t>
            </a:r>
            <a:r>
              <a:rPr lang="en-US" altLang="zh-TW" sz="2100" i="1" dirty="0" err="1">
                <a:solidFill>
                  <a:srgbClr val="FFFFFF"/>
                </a:solidFill>
                <a:latin typeface="Arial"/>
                <a:ea typeface="新細明體" charset="-120"/>
              </a:rPr>
              <a:t>ar</a:t>
            </a:r>
            <a:r>
              <a:rPr lang="en-US" altLang="zh-TW" sz="2100" i="1" baseline="-25000" dirty="0" err="1">
                <a:solidFill>
                  <a:srgbClr val="FFFFFF"/>
                </a:solidFill>
                <a:latin typeface="Arial"/>
                <a:ea typeface="新細明體" charset="-120"/>
              </a:rPr>
              <a:t>i</a:t>
            </a:r>
            <a:r>
              <a:rPr lang="en-US" altLang="zh-TW" sz="2100" i="1" dirty="0" err="1">
                <a:solidFill>
                  <a:srgbClr val="FFFFFF"/>
                </a:solidFill>
                <a:latin typeface="Arial"/>
                <a:ea typeface="新細明體" charset="-120"/>
              </a:rPr>
              <a:t>+br</a:t>
            </a:r>
            <a:r>
              <a:rPr lang="en-US" altLang="zh-TW" sz="2100" i="1" baseline="-25000" dirty="0" err="1">
                <a:solidFill>
                  <a:srgbClr val="FFFFFF"/>
                </a:solidFill>
                <a:latin typeface="Arial"/>
                <a:ea typeface="新細明體" charset="-120"/>
              </a:rPr>
              <a:t>j</a:t>
            </a:r>
            <a:r>
              <a:rPr lang="en-US" altLang="zh-TW" sz="2100" dirty="0">
                <a:solidFill>
                  <a:srgbClr val="FFFFFF"/>
                </a:solidFill>
                <a:latin typeface="Arial"/>
                <a:ea typeface="新細明體" charset="-120"/>
              </a:rPr>
              <a:t>))</a:t>
            </a:r>
            <a:r>
              <a:rPr lang="en-US" altLang="zh-TW" sz="2100" baseline="30000" dirty="0">
                <a:solidFill>
                  <a:srgbClr val="FFFFFF"/>
                </a:solidFill>
                <a:latin typeface="Arial"/>
                <a:ea typeface="新細明體" charset="-120"/>
              </a:rPr>
              <a:t>2</a:t>
            </a:r>
            <a:r>
              <a:rPr lang="en-US" altLang="zh-TW" sz="2100" dirty="0">
                <a:solidFill>
                  <a:srgbClr val="FFFFFF"/>
                </a:solidFill>
                <a:latin typeface="Arial"/>
                <a:ea typeface="新細明體" charset="-120"/>
              </a:rPr>
              <a:t>  (defined on Slide 5-27)</a:t>
            </a:r>
          </a:p>
          <a:p>
            <a:pPr marL="361950" indent="-361950">
              <a:lnSpc>
                <a:spcPct val="120000"/>
              </a:lnSpc>
              <a:spcBef>
                <a:spcPts val="600"/>
              </a:spcBef>
              <a:defRPr/>
            </a:pPr>
            <a:r>
              <a:rPr lang="en-US" altLang="zh-TW" sz="2100" dirty="0">
                <a:solidFill>
                  <a:srgbClr val="FFFFFF"/>
                </a:solidFill>
                <a:latin typeface="Arial"/>
                <a:ea typeface="新細明體" charset="-120"/>
              </a:rPr>
              <a:t>= </a:t>
            </a:r>
            <a:r>
              <a:rPr lang="en-US" altLang="zh-TW" sz="2100" i="1" dirty="0">
                <a:solidFill>
                  <a:srgbClr val="FFFFFF"/>
                </a:solidFill>
                <a:latin typeface="Arial"/>
                <a:ea typeface="新細明體" charset="-120"/>
              </a:rPr>
              <a:t>E</a:t>
            </a:r>
            <a:r>
              <a:rPr lang="en-US" altLang="zh-TW" sz="2100" dirty="0">
                <a:solidFill>
                  <a:srgbClr val="FFFFFF"/>
                </a:solidFill>
                <a:latin typeface="Arial"/>
                <a:ea typeface="新細明體" charset="-120"/>
              </a:rPr>
              <a:t>(</a:t>
            </a:r>
            <a:r>
              <a:rPr lang="en-US" altLang="zh-TW" sz="2100" i="1" dirty="0">
                <a:solidFill>
                  <a:srgbClr val="FFFFFF"/>
                </a:solidFill>
                <a:latin typeface="Arial"/>
                <a:ea typeface="新細明體" charset="-120"/>
              </a:rPr>
              <a:t>a</a:t>
            </a:r>
            <a:r>
              <a:rPr lang="en-US" altLang="zh-TW" sz="2100" baseline="30000" dirty="0">
                <a:solidFill>
                  <a:srgbClr val="FFFFFF"/>
                </a:solidFill>
                <a:latin typeface="Arial"/>
                <a:ea typeface="新細明體" charset="-120"/>
              </a:rPr>
              <a:t>2</a:t>
            </a:r>
            <a:r>
              <a:rPr lang="en-US" altLang="zh-TW" sz="2100" i="1" dirty="0">
                <a:solidFill>
                  <a:srgbClr val="FFFFFF"/>
                </a:solidFill>
                <a:latin typeface="Arial"/>
                <a:ea typeface="新細明體" charset="-120"/>
              </a:rPr>
              <a:t>r</a:t>
            </a:r>
            <a:r>
              <a:rPr lang="en-US" altLang="zh-TW" sz="2100" i="1" baseline="-25000" dirty="0">
                <a:solidFill>
                  <a:srgbClr val="FFFFFF"/>
                </a:solidFill>
                <a:latin typeface="Arial"/>
                <a:ea typeface="新細明體" charset="-120"/>
              </a:rPr>
              <a:t>i</a:t>
            </a:r>
            <a:r>
              <a:rPr lang="en-US" altLang="zh-TW" sz="2100" baseline="30000" dirty="0">
                <a:solidFill>
                  <a:srgbClr val="FFFFFF"/>
                </a:solidFill>
                <a:latin typeface="Arial"/>
                <a:ea typeface="新細明體" charset="-120"/>
              </a:rPr>
              <a:t>2 </a:t>
            </a:r>
            <a:r>
              <a:rPr lang="en-US" altLang="zh-TW" sz="2100" dirty="0">
                <a:solidFill>
                  <a:srgbClr val="FFFFFF"/>
                </a:solidFill>
                <a:latin typeface="Arial"/>
                <a:ea typeface="新細明體" charset="-120"/>
              </a:rPr>
              <a:t>+ 2</a:t>
            </a:r>
            <a:r>
              <a:rPr lang="en-US" altLang="zh-TW" sz="2100" i="1" dirty="0">
                <a:solidFill>
                  <a:srgbClr val="FFFFFF"/>
                </a:solidFill>
                <a:latin typeface="Arial"/>
                <a:ea typeface="新細明體" charset="-120"/>
              </a:rPr>
              <a:t>abr</a:t>
            </a:r>
            <a:r>
              <a:rPr lang="en-US" altLang="zh-TW" sz="2100" i="1" baseline="-25000" dirty="0">
                <a:solidFill>
                  <a:srgbClr val="FFFFFF"/>
                </a:solidFill>
                <a:latin typeface="Arial"/>
                <a:ea typeface="新細明體" charset="-120"/>
              </a:rPr>
              <a:t>i</a:t>
            </a:r>
            <a:r>
              <a:rPr lang="en-US" altLang="zh-TW" sz="2100" i="1" dirty="0">
                <a:solidFill>
                  <a:srgbClr val="FFFFFF"/>
                </a:solidFill>
                <a:latin typeface="Arial"/>
                <a:ea typeface="新細明體" charset="-120"/>
              </a:rPr>
              <a:t>r</a:t>
            </a:r>
            <a:r>
              <a:rPr lang="en-US" altLang="zh-TW" sz="2100" i="1" baseline="-25000" dirty="0">
                <a:solidFill>
                  <a:srgbClr val="FFFFFF"/>
                </a:solidFill>
                <a:latin typeface="Arial"/>
                <a:ea typeface="新細明體" charset="-120"/>
              </a:rPr>
              <a:t>j</a:t>
            </a:r>
            <a:r>
              <a:rPr lang="en-US" altLang="zh-TW" sz="2100" dirty="0">
                <a:solidFill>
                  <a:srgbClr val="FFFFFF"/>
                </a:solidFill>
                <a:latin typeface="Arial"/>
                <a:ea typeface="新細明體" charset="-120"/>
              </a:rPr>
              <a:t> + </a:t>
            </a:r>
            <a:r>
              <a:rPr lang="en-US" altLang="zh-TW" sz="2100" i="1" dirty="0">
                <a:solidFill>
                  <a:srgbClr val="FFFFFF"/>
                </a:solidFill>
                <a:latin typeface="Arial"/>
                <a:ea typeface="新細明體" charset="-120"/>
              </a:rPr>
              <a:t>b</a:t>
            </a:r>
            <a:r>
              <a:rPr lang="en-US" altLang="zh-TW" sz="2100" baseline="30000" dirty="0">
                <a:solidFill>
                  <a:srgbClr val="FFFFFF"/>
                </a:solidFill>
                <a:latin typeface="Arial"/>
                <a:ea typeface="新細明體" charset="-120"/>
              </a:rPr>
              <a:t>2</a:t>
            </a:r>
            <a:r>
              <a:rPr lang="en-US" altLang="zh-TW" sz="2100" i="1" dirty="0">
                <a:solidFill>
                  <a:srgbClr val="FFFFFF"/>
                </a:solidFill>
                <a:latin typeface="Arial"/>
                <a:ea typeface="新細明體" charset="-120"/>
              </a:rPr>
              <a:t>r</a:t>
            </a:r>
            <a:r>
              <a:rPr lang="en-US" altLang="zh-TW" sz="2100" i="1" baseline="-25000" dirty="0">
                <a:solidFill>
                  <a:srgbClr val="FFFFFF"/>
                </a:solidFill>
                <a:latin typeface="Arial"/>
                <a:ea typeface="新細明體" charset="-120"/>
              </a:rPr>
              <a:t>j</a:t>
            </a:r>
            <a:r>
              <a:rPr lang="en-US" altLang="zh-TW" sz="2100" baseline="30000" dirty="0">
                <a:solidFill>
                  <a:srgbClr val="FFFFFF"/>
                </a:solidFill>
                <a:latin typeface="Arial"/>
                <a:ea typeface="新細明體" charset="-120"/>
              </a:rPr>
              <a:t>2</a:t>
            </a:r>
            <a:r>
              <a:rPr lang="en-US" altLang="zh-TW" sz="2100" dirty="0">
                <a:solidFill>
                  <a:srgbClr val="FFFFFF"/>
                </a:solidFill>
                <a:latin typeface="Arial"/>
                <a:ea typeface="新細明體" charset="-120"/>
              </a:rPr>
              <a:t>) – (</a:t>
            </a:r>
            <a:r>
              <a:rPr lang="en-US" altLang="zh-TW" sz="2100" i="1" dirty="0" err="1">
                <a:solidFill>
                  <a:srgbClr val="FFFFFF"/>
                </a:solidFill>
                <a:latin typeface="Arial"/>
                <a:ea typeface="新細明體" charset="-120"/>
              </a:rPr>
              <a:t>aE</a:t>
            </a:r>
            <a:r>
              <a:rPr lang="en-US" altLang="zh-TW" sz="2100" dirty="0">
                <a:solidFill>
                  <a:srgbClr val="FFFFFF"/>
                </a:solidFill>
                <a:latin typeface="Arial"/>
                <a:ea typeface="新細明體" charset="-120"/>
              </a:rPr>
              <a:t>(</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i</a:t>
            </a:r>
            <a:r>
              <a:rPr lang="en-US" altLang="zh-TW" sz="2100" dirty="0">
                <a:solidFill>
                  <a:srgbClr val="FFFFFF"/>
                </a:solidFill>
                <a:latin typeface="Arial"/>
                <a:ea typeface="新細明體" charset="-120"/>
              </a:rPr>
              <a:t>) + </a:t>
            </a:r>
            <a:r>
              <a:rPr lang="en-US" altLang="zh-TW" sz="2100" i="1" dirty="0" err="1">
                <a:solidFill>
                  <a:srgbClr val="FFFFFF"/>
                </a:solidFill>
                <a:latin typeface="Arial"/>
                <a:ea typeface="新細明體" charset="-120"/>
              </a:rPr>
              <a:t>bE</a:t>
            </a:r>
            <a:r>
              <a:rPr lang="en-US" altLang="zh-TW" sz="2100" dirty="0">
                <a:solidFill>
                  <a:srgbClr val="FFFFFF"/>
                </a:solidFill>
                <a:latin typeface="Arial"/>
                <a:ea typeface="新細明體" charset="-120"/>
              </a:rPr>
              <a:t>(</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j</a:t>
            </a:r>
            <a:r>
              <a:rPr lang="en-US" altLang="zh-TW" sz="2100" dirty="0">
                <a:solidFill>
                  <a:srgbClr val="FFFFFF"/>
                </a:solidFill>
                <a:latin typeface="Arial"/>
                <a:ea typeface="新細明體" charset="-120"/>
              </a:rPr>
              <a:t>))</a:t>
            </a:r>
            <a:r>
              <a:rPr lang="en-US" altLang="zh-TW" sz="2100" baseline="30000" dirty="0">
                <a:solidFill>
                  <a:srgbClr val="FFFFFF"/>
                </a:solidFill>
                <a:latin typeface="Arial"/>
                <a:ea typeface="新細明體" charset="-120"/>
              </a:rPr>
              <a:t>2</a:t>
            </a:r>
          </a:p>
          <a:p>
            <a:pPr marL="361950" indent="-361950">
              <a:lnSpc>
                <a:spcPct val="120000"/>
              </a:lnSpc>
              <a:spcBef>
                <a:spcPts val="600"/>
              </a:spcBef>
              <a:defRPr/>
            </a:pPr>
            <a:r>
              <a:rPr lang="en-US" altLang="zh-TW" sz="2100" dirty="0">
                <a:solidFill>
                  <a:srgbClr val="FFFFFF"/>
                </a:solidFill>
                <a:latin typeface="Arial"/>
                <a:ea typeface="新細明體" charset="-120"/>
              </a:rPr>
              <a:t>= </a:t>
            </a:r>
            <a:r>
              <a:rPr lang="en-US" altLang="zh-TW" sz="2100" i="1" dirty="0">
                <a:solidFill>
                  <a:srgbClr val="FFFFFF"/>
                </a:solidFill>
                <a:latin typeface="Arial"/>
                <a:ea typeface="新細明體" charset="-120"/>
              </a:rPr>
              <a:t>a</a:t>
            </a:r>
            <a:r>
              <a:rPr lang="en-US" altLang="zh-TW" sz="2100" baseline="30000" dirty="0">
                <a:solidFill>
                  <a:srgbClr val="FFFFFF"/>
                </a:solidFill>
                <a:latin typeface="Arial"/>
                <a:ea typeface="新細明體" charset="-120"/>
              </a:rPr>
              <a:t>2</a:t>
            </a:r>
            <a:r>
              <a:rPr lang="en-US" altLang="zh-TW" sz="2100" i="1" dirty="0">
                <a:solidFill>
                  <a:srgbClr val="FFFFFF"/>
                </a:solidFill>
                <a:latin typeface="Arial"/>
                <a:ea typeface="新細明體" charset="-120"/>
              </a:rPr>
              <a:t>E</a:t>
            </a:r>
            <a:r>
              <a:rPr lang="en-US" altLang="zh-TW" sz="2100" dirty="0">
                <a:solidFill>
                  <a:srgbClr val="FFFFFF"/>
                </a:solidFill>
                <a:latin typeface="Arial"/>
                <a:ea typeface="新細明體" charset="-120"/>
              </a:rPr>
              <a:t>(</a:t>
            </a:r>
            <a:r>
              <a:rPr lang="en-US" altLang="zh-TW" sz="2100" i="1" dirty="0">
                <a:solidFill>
                  <a:srgbClr val="FFFFFF"/>
                </a:solidFill>
                <a:latin typeface="Arial"/>
                <a:ea typeface="新細明體" charset="-120"/>
              </a:rPr>
              <a:t>r</a:t>
            </a:r>
            <a:r>
              <a:rPr lang="en-US" altLang="zh-TW" sz="2100" i="1" baseline="-25000" dirty="0">
                <a:solidFill>
                  <a:srgbClr val="FFFFFF"/>
                </a:solidFill>
                <a:latin typeface="Arial"/>
                <a:ea typeface="新細明體" charset="-120"/>
              </a:rPr>
              <a:t>i</a:t>
            </a:r>
            <a:r>
              <a:rPr lang="en-US" altLang="zh-TW" sz="2100" baseline="30000" dirty="0">
                <a:solidFill>
                  <a:srgbClr val="FFFFFF"/>
                </a:solidFill>
                <a:latin typeface="Arial"/>
                <a:ea typeface="新細明體" charset="-120"/>
              </a:rPr>
              <a:t>2</a:t>
            </a:r>
            <a:r>
              <a:rPr lang="en-US" altLang="zh-TW" sz="2100" dirty="0">
                <a:solidFill>
                  <a:srgbClr val="FFFFFF"/>
                </a:solidFill>
                <a:latin typeface="Arial"/>
                <a:ea typeface="新細明體" charset="-120"/>
              </a:rPr>
              <a:t>) + 2</a:t>
            </a:r>
            <a:r>
              <a:rPr lang="en-US" altLang="zh-TW" sz="2100" i="1" dirty="0">
                <a:solidFill>
                  <a:srgbClr val="FFFFFF"/>
                </a:solidFill>
                <a:latin typeface="Arial"/>
                <a:ea typeface="新細明體" charset="-120"/>
              </a:rPr>
              <a:t>abE</a:t>
            </a:r>
            <a:r>
              <a:rPr lang="en-US" altLang="zh-TW" sz="2100" dirty="0">
                <a:solidFill>
                  <a:srgbClr val="FFFFFF"/>
                </a:solidFill>
                <a:latin typeface="Arial"/>
                <a:ea typeface="新細明體" charset="-120"/>
              </a:rPr>
              <a:t>(</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i</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j</a:t>
            </a:r>
            <a:r>
              <a:rPr lang="en-US" altLang="zh-TW" sz="2100" dirty="0">
                <a:solidFill>
                  <a:srgbClr val="FFFFFF"/>
                </a:solidFill>
                <a:latin typeface="Arial"/>
                <a:ea typeface="新細明體" charset="-120"/>
              </a:rPr>
              <a:t>) + </a:t>
            </a:r>
            <a:r>
              <a:rPr lang="en-US" altLang="zh-TW" sz="2100" i="1" dirty="0">
                <a:solidFill>
                  <a:srgbClr val="FFFFFF"/>
                </a:solidFill>
                <a:latin typeface="Arial"/>
                <a:ea typeface="新細明體" charset="-120"/>
              </a:rPr>
              <a:t>b</a:t>
            </a:r>
            <a:r>
              <a:rPr lang="en-US" altLang="zh-TW" sz="2100" baseline="30000" dirty="0">
                <a:solidFill>
                  <a:srgbClr val="FFFFFF"/>
                </a:solidFill>
                <a:latin typeface="Arial"/>
                <a:ea typeface="新細明體" charset="-120"/>
              </a:rPr>
              <a:t>2</a:t>
            </a:r>
            <a:r>
              <a:rPr lang="en-US" altLang="zh-TW" sz="2100" i="1" dirty="0">
                <a:solidFill>
                  <a:srgbClr val="FFFFFF"/>
                </a:solidFill>
                <a:latin typeface="Arial"/>
                <a:ea typeface="新細明體" charset="-120"/>
              </a:rPr>
              <a:t>E</a:t>
            </a:r>
            <a:r>
              <a:rPr lang="en-US" altLang="zh-TW" sz="2100" dirty="0">
                <a:solidFill>
                  <a:srgbClr val="FFFFFF"/>
                </a:solidFill>
                <a:latin typeface="Arial"/>
                <a:ea typeface="新細明體" charset="-120"/>
              </a:rPr>
              <a:t>(</a:t>
            </a:r>
            <a:r>
              <a:rPr lang="en-US" altLang="zh-TW" sz="2100" i="1" dirty="0">
                <a:solidFill>
                  <a:srgbClr val="FFFFFF"/>
                </a:solidFill>
                <a:latin typeface="Arial"/>
                <a:ea typeface="新細明體" charset="-120"/>
              </a:rPr>
              <a:t>r</a:t>
            </a:r>
            <a:r>
              <a:rPr lang="en-US" altLang="zh-TW" sz="2100" i="1" baseline="-25000" dirty="0">
                <a:solidFill>
                  <a:srgbClr val="FFFFFF"/>
                </a:solidFill>
                <a:latin typeface="Arial"/>
                <a:ea typeface="新細明體" charset="-120"/>
              </a:rPr>
              <a:t>j</a:t>
            </a:r>
            <a:r>
              <a:rPr lang="en-US" altLang="zh-TW" sz="2100" baseline="30000" dirty="0">
                <a:solidFill>
                  <a:srgbClr val="FFFFFF"/>
                </a:solidFill>
                <a:latin typeface="Arial"/>
                <a:ea typeface="新細明體" charset="-120"/>
              </a:rPr>
              <a:t>2</a:t>
            </a:r>
            <a:r>
              <a:rPr lang="en-US" altLang="zh-TW" sz="2100" dirty="0">
                <a:solidFill>
                  <a:srgbClr val="FFFFFF"/>
                </a:solidFill>
                <a:latin typeface="Arial"/>
                <a:ea typeface="新細明體" charset="-120"/>
              </a:rPr>
              <a:t>) – </a:t>
            </a:r>
            <a:r>
              <a:rPr lang="en-US" altLang="zh-TW" sz="2100" i="1" dirty="0">
                <a:solidFill>
                  <a:srgbClr val="FFFFFF"/>
                </a:solidFill>
                <a:latin typeface="Arial"/>
                <a:ea typeface="新細明體" charset="-120"/>
              </a:rPr>
              <a:t>a</a:t>
            </a:r>
            <a:r>
              <a:rPr lang="en-US" altLang="zh-TW" sz="2100" baseline="30000" dirty="0">
                <a:solidFill>
                  <a:srgbClr val="FFFFFF"/>
                </a:solidFill>
                <a:latin typeface="Arial"/>
                <a:ea typeface="新細明體" charset="-120"/>
              </a:rPr>
              <a:t>2</a:t>
            </a:r>
            <a:r>
              <a:rPr lang="en-US" altLang="zh-TW" sz="2100" dirty="0">
                <a:solidFill>
                  <a:srgbClr val="FFFFFF"/>
                </a:solidFill>
                <a:latin typeface="Arial"/>
                <a:ea typeface="新細明體" charset="-120"/>
              </a:rPr>
              <a:t>(</a:t>
            </a:r>
            <a:r>
              <a:rPr lang="en-US" altLang="zh-TW" sz="2100" i="1" dirty="0">
                <a:solidFill>
                  <a:srgbClr val="FFFFFF"/>
                </a:solidFill>
                <a:latin typeface="Arial"/>
                <a:ea typeface="新細明體" charset="-120"/>
              </a:rPr>
              <a:t>E</a:t>
            </a:r>
            <a:r>
              <a:rPr lang="en-US" altLang="zh-TW" sz="2100" dirty="0">
                <a:solidFill>
                  <a:srgbClr val="FFFFFF"/>
                </a:solidFill>
                <a:latin typeface="Arial"/>
                <a:ea typeface="新細明體" charset="-120"/>
              </a:rPr>
              <a:t>(</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i</a:t>
            </a:r>
            <a:r>
              <a:rPr lang="en-US" altLang="zh-TW" sz="2100" dirty="0">
                <a:solidFill>
                  <a:srgbClr val="FFFFFF"/>
                </a:solidFill>
                <a:latin typeface="Arial"/>
                <a:ea typeface="新細明體" charset="-120"/>
              </a:rPr>
              <a:t>))</a:t>
            </a:r>
            <a:r>
              <a:rPr lang="en-US" altLang="zh-TW" sz="2100" baseline="30000" dirty="0">
                <a:solidFill>
                  <a:srgbClr val="FFFFFF"/>
                </a:solidFill>
                <a:latin typeface="Arial"/>
                <a:ea typeface="新細明體" charset="-120"/>
              </a:rPr>
              <a:t>2</a:t>
            </a:r>
            <a:r>
              <a:rPr lang="en-US" altLang="zh-TW" sz="2100" dirty="0">
                <a:solidFill>
                  <a:srgbClr val="FFFFFF"/>
                </a:solidFill>
                <a:latin typeface="Arial"/>
                <a:ea typeface="新細明體" charset="-120"/>
              </a:rPr>
              <a:t> – 2</a:t>
            </a:r>
            <a:r>
              <a:rPr lang="en-US" altLang="zh-TW" sz="2100" i="1" dirty="0">
                <a:solidFill>
                  <a:srgbClr val="FFFFFF"/>
                </a:solidFill>
                <a:latin typeface="Arial"/>
                <a:ea typeface="新細明體" charset="-120"/>
              </a:rPr>
              <a:t>abE</a:t>
            </a:r>
            <a:r>
              <a:rPr lang="en-US" altLang="zh-TW" sz="2100" dirty="0">
                <a:solidFill>
                  <a:srgbClr val="FFFFFF"/>
                </a:solidFill>
                <a:latin typeface="Arial"/>
                <a:ea typeface="新細明體" charset="-120"/>
              </a:rPr>
              <a:t>(</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i</a:t>
            </a:r>
            <a:r>
              <a:rPr lang="en-US" altLang="zh-TW" sz="2100" dirty="0">
                <a:solidFill>
                  <a:srgbClr val="FFFFFF"/>
                </a:solidFill>
                <a:latin typeface="Arial"/>
                <a:ea typeface="新細明體" charset="-120"/>
              </a:rPr>
              <a:t>)</a:t>
            </a:r>
            <a:r>
              <a:rPr lang="en-US" altLang="zh-TW" sz="2100" i="1" dirty="0">
                <a:solidFill>
                  <a:srgbClr val="FFFFFF"/>
                </a:solidFill>
                <a:latin typeface="Arial"/>
                <a:ea typeface="新細明體" charset="-120"/>
              </a:rPr>
              <a:t>E</a:t>
            </a:r>
            <a:r>
              <a:rPr lang="en-US" altLang="zh-TW" sz="2100" dirty="0">
                <a:solidFill>
                  <a:srgbClr val="FFFFFF"/>
                </a:solidFill>
                <a:latin typeface="Arial"/>
                <a:ea typeface="新細明體" charset="-120"/>
              </a:rPr>
              <a:t>(</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j</a:t>
            </a:r>
            <a:r>
              <a:rPr lang="en-US" altLang="zh-TW" sz="2100" dirty="0">
                <a:solidFill>
                  <a:srgbClr val="FFFFFF"/>
                </a:solidFill>
                <a:latin typeface="Arial"/>
                <a:ea typeface="新細明體" charset="-120"/>
              </a:rPr>
              <a:t>) – </a:t>
            </a:r>
            <a:r>
              <a:rPr lang="en-US" altLang="zh-TW" sz="2100" i="1" dirty="0">
                <a:solidFill>
                  <a:srgbClr val="FFFFFF"/>
                </a:solidFill>
                <a:latin typeface="Arial"/>
                <a:ea typeface="新細明體" charset="-120"/>
              </a:rPr>
              <a:t>b</a:t>
            </a:r>
            <a:r>
              <a:rPr lang="en-US" altLang="zh-TW" sz="2100" baseline="30000" dirty="0">
                <a:solidFill>
                  <a:srgbClr val="FFFFFF"/>
                </a:solidFill>
                <a:latin typeface="Arial"/>
                <a:ea typeface="新細明體" charset="-120"/>
              </a:rPr>
              <a:t>2</a:t>
            </a:r>
            <a:r>
              <a:rPr lang="en-US" altLang="zh-TW" sz="2100" dirty="0">
                <a:solidFill>
                  <a:srgbClr val="FFFFFF"/>
                </a:solidFill>
                <a:latin typeface="Arial"/>
                <a:ea typeface="新細明體" charset="-120"/>
              </a:rPr>
              <a:t>(</a:t>
            </a:r>
            <a:r>
              <a:rPr lang="en-US" altLang="zh-TW" sz="2100" i="1" dirty="0">
                <a:solidFill>
                  <a:srgbClr val="FFFFFF"/>
                </a:solidFill>
                <a:latin typeface="Arial"/>
                <a:ea typeface="新細明體" charset="-120"/>
              </a:rPr>
              <a:t>E</a:t>
            </a:r>
            <a:r>
              <a:rPr lang="en-US" altLang="zh-TW" sz="2100" dirty="0">
                <a:solidFill>
                  <a:srgbClr val="FFFFFF"/>
                </a:solidFill>
                <a:latin typeface="Arial"/>
                <a:ea typeface="新細明體" charset="-120"/>
              </a:rPr>
              <a:t>(</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j</a:t>
            </a:r>
            <a:r>
              <a:rPr lang="en-US" altLang="zh-TW" sz="2100" dirty="0">
                <a:solidFill>
                  <a:srgbClr val="FFFFFF"/>
                </a:solidFill>
                <a:latin typeface="Arial"/>
                <a:ea typeface="新細明體" charset="-120"/>
              </a:rPr>
              <a:t>))</a:t>
            </a:r>
            <a:r>
              <a:rPr lang="en-US" altLang="zh-TW" sz="2100" baseline="30000" dirty="0">
                <a:solidFill>
                  <a:srgbClr val="FFFFFF"/>
                </a:solidFill>
                <a:latin typeface="Arial"/>
                <a:ea typeface="新細明體" charset="-120"/>
              </a:rPr>
              <a:t>2</a:t>
            </a:r>
            <a:r>
              <a:rPr lang="en-US" altLang="zh-TW" sz="2100" dirty="0">
                <a:solidFill>
                  <a:srgbClr val="FFFFFF"/>
                </a:solidFill>
                <a:latin typeface="Arial"/>
                <a:ea typeface="新細明體" charset="-120"/>
              </a:rPr>
              <a:t> </a:t>
            </a:r>
          </a:p>
          <a:p>
            <a:pPr marL="361950" indent="-361950">
              <a:lnSpc>
                <a:spcPct val="120000"/>
              </a:lnSpc>
              <a:spcBef>
                <a:spcPts val="600"/>
              </a:spcBef>
              <a:defRPr/>
            </a:pPr>
            <a:r>
              <a:rPr lang="en-US" altLang="zh-TW" sz="2100" dirty="0">
                <a:solidFill>
                  <a:srgbClr val="FFFFFF"/>
                </a:solidFill>
                <a:latin typeface="Arial"/>
                <a:ea typeface="新細明體" charset="-120"/>
              </a:rPr>
              <a:t>= [</a:t>
            </a:r>
            <a:r>
              <a:rPr lang="en-US" altLang="zh-TW" sz="2100" i="1" dirty="0">
                <a:solidFill>
                  <a:srgbClr val="FFFFFF"/>
                </a:solidFill>
                <a:latin typeface="Arial"/>
                <a:ea typeface="新細明體" charset="-120"/>
              </a:rPr>
              <a:t>a</a:t>
            </a:r>
            <a:r>
              <a:rPr lang="en-US" altLang="zh-TW" sz="2100" baseline="30000" dirty="0">
                <a:solidFill>
                  <a:srgbClr val="FFFFFF"/>
                </a:solidFill>
                <a:latin typeface="Arial"/>
                <a:ea typeface="新細明體" charset="-120"/>
              </a:rPr>
              <a:t>2</a:t>
            </a:r>
            <a:r>
              <a:rPr lang="en-US" altLang="zh-TW" sz="2100" i="1" dirty="0">
                <a:solidFill>
                  <a:srgbClr val="FFFFFF"/>
                </a:solidFill>
                <a:latin typeface="Arial"/>
                <a:ea typeface="新細明體" charset="-120"/>
              </a:rPr>
              <a:t>E</a:t>
            </a:r>
            <a:r>
              <a:rPr lang="en-US" altLang="zh-TW" sz="2100" dirty="0">
                <a:solidFill>
                  <a:srgbClr val="FFFFFF"/>
                </a:solidFill>
                <a:latin typeface="Arial"/>
                <a:ea typeface="新細明體" charset="-120"/>
              </a:rPr>
              <a:t>(</a:t>
            </a:r>
            <a:r>
              <a:rPr lang="en-US" altLang="zh-TW" sz="2100" i="1" dirty="0">
                <a:solidFill>
                  <a:srgbClr val="FFFFFF"/>
                </a:solidFill>
                <a:latin typeface="Arial"/>
                <a:ea typeface="新細明體" charset="-120"/>
              </a:rPr>
              <a:t>r</a:t>
            </a:r>
            <a:r>
              <a:rPr lang="en-US" altLang="zh-TW" sz="2100" i="1" baseline="-25000" dirty="0">
                <a:solidFill>
                  <a:srgbClr val="FFFFFF"/>
                </a:solidFill>
                <a:latin typeface="Arial"/>
                <a:ea typeface="新細明體" charset="-120"/>
              </a:rPr>
              <a:t>i</a:t>
            </a:r>
            <a:r>
              <a:rPr lang="en-US" altLang="zh-TW" sz="2100" baseline="30000" dirty="0">
                <a:solidFill>
                  <a:srgbClr val="FFFFFF"/>
                </a:solidFill>
                <a:latin typeface="Arial"/>
                <a:ea typeface="新細明體" charset="-120"/>
              </a:rPr>
              <a:t>2</a:t>
            </a:r>
            <a:r>
              <a:rPr lang="en-US" altLang="zh-TW" sz="2100" dirty="0">
                <a:solidFill>
                  <a:srgbClr val="FFFFFF"/>
                </a:solidFill>
                <a:latin typeface="Arial"/>
                <a:ea typeface="新細明體" charset="-120"/>
              </a:rPr>
              <a:t>) - </a:t>
            </a:r>
            <a:r>
              <a:rPr lang="en-US" altLang="zh-TW" sz="2100" i="1" dirty="0">
                <a:solidFill>
                  <a:srgbClr val="FFFFFF"/>
                </a:solidFill>
                <a:latin typeface="Arial"/>
                <a:ea typeface="新細明體" charset="-120"/>
              </a:rPr>
              <a:t>a</a:t>
            </a:r>
            <a:r>
              <a:rPr lang="en-US" altLang="zh-TW" sz="2100" baseline="30000" dirty="0">
                <a:solidFill>
                  <a:srgbClr val="FFFFFF"/>
                </a:solidFill>
                <a:latin typeface="Arial"/>
                <a:ea typeface="新細明體" charset="-120"/>
              </a:rPr>
              <a:t>2</a:t>
            </a:r>
            <a:r>
              <a:rPr lang="en-US" altLang="zh-TW" sz="2100" dirty="0">
                <a:solidFill>
                  <a:srgbClr val="FFFFFF"/>
                </a:solidFill>
                <a:latin typeface="Arial"/>
                <a:ea typeface="新細明體" charset="-120"/>
              </a:rPr>
              <a:t>(</a:t>
            </a:r>
            <a:r>
              <a:rPr lang="en-US" altLang="zh-TW" sz="2100" i="1" dirty="0">
                <a:solidFill>
                  <a:srgbClr val="FFFFFF"/>
                </a:solidFill>
                <a:latin typeface="Arial"/>
                <a:ea typeface="新細明體" charset="-120"/>
              </a:rPr>
              <a:t>E</a:t>
            </a:r>
            <a:r>
              <a:rPr lang="en-US" altLang="zh-TW" sz="2100" dirty="0">
                <a:solidFill>
                  <a:srgbClr val="FFFFFF"/>
                </a:solidFill>
                <a:latin typeface="Arial"/>
                <a:ea typeface="新細明體" charset="-120"/>
              </a:rPr>
              <a:t>(</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i</a:t>
            </a:r>
            <a:r>
              <a:rPr lang="en-US" altLang="zh-TW" sz="2100" dirty="0">
                <a:solidFill>
                  <a:srgbClr val="FFFFFF"/>
                </a:solidFill>
                <a:latin typeface="Arial"/>
                <a:ea typeface="新細明體" charset="-120"/>
              </a:rPr>
              <a:t>))</a:t>
            </a:r>
            <a:r>
              <a:rPr lang="en-US" altLang="zh-TW" sz="2100" baseline="30000" dirty="0">
                <a:solidFill>
                  <a:srgbClr val="FFFFFF"/>
                </a:solidFill>
                <a:latin typeface="Arial"/>
                <a:ea typeface="新細明體" charset="-120"/>
              </a:rPr>
              <a:t>2</a:t>
            </a:r>
            <a:r>
              <a:rPr lang="en-US" altLang="zh-TW" sz="2100" dirty="0">
                <a:solidFill>
                  <a:srgbClr val="FFFFFF"/>
                </a:solidFill>
                <a:latin typeface="Arial"/>
                <a:ea typeface="新細明體" charset="-120"/>
              </a:rPr>
              <a:t>]+[2</a:t>
            </a:r>
            <a:r>
              <a:rPr lang="en-US" altLang="zh-TW" sz="2100" i="1" dirty="0">
                <a:solidFill>
                  <a:srgbClr val="FFFFFF"/>
                </a:solidFill>
                <a:latin typeface="Arial"/>
                <a:ea typeface="新細明體" charset="-120"/>
              </a:rPr>
              <a:t>abE</a:t>
            </a:r>
            <a:r>
              <a:rPr lang="en-US" altLang="zh-TW" sz="2100" dirty="0">
                <a:solidFill>
                  <a:srgbClr val="FFFFFF"/>
                </a:solidFill>
                <a:latin typeface="Arial"/>
                <a:ea typeface="新細明體" charset="-120"/>
              </a:rPr>
              <a:t>(</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i</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j</a:t>
            </a:r>
            <a:r>
              <a:rPr lang="en-US" altLang="zh-TW" sz="2100" dirty="0">
                <a:solidFill>
                  <a:srgbClr val="FFFFFF"/>
                </a:solidFill>
                <a:latin typeface="Arial"/>
                <a:ea typeface="新細明體" charset="-120"/>
              </a:rPr>
              <a:t>) – 2</a:t>
            </a:r>
            <a:r>
              <a:rPr lang="en-US" altLang="zh-TW" sz="2100" i="1" dirty="0">
                <a:solidFill>
                  <a:srgbClr val="FFFFFF"/>
                </a:solidFill>
                <a:latin typeface="Arial"/>
                <a:ea typeface="新細明體" charset="-120"/>
              </a:rPr>
              <a:t>abE</a:t>
            </a:r>
            <a:r>
              <a:rPr lang="en-US" altLang="zh-TW" sz="2100" dirty="0">
                <a:solidFill>
                  <a:srgbClr val="FFFFFF"/>
                </a:solidFill>
                <a:latin typeface="Arial"/>
                <a:ea typeface="新細明體" charset="-120"/>
              </a:rPr>
              <a:t>(</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i</a:t>
            </a:r>
            <a:r>
              <a:rPr lang="en-US" altLang="zh-TW" sz="2100" dirty="0">
                <a:solidFill>
                  <a:srgbClr val="FFFFFF"/>
                </a:solidFill>
                <a:latin typeface="Arial"/>
                <a:ea typeface="新細明體" charset="-120"/>
              </a:rPr>
              <a:t>)</a:t>
            </a:r>
            <a:r>
              <a:rPr lang="en-US" altLang="zh-TW" sz="2100" i="1" dirty="0">
                <a:solidFill>
                  <a:srgbClr val="FFFFFF"/>
                </a:solidFill>
                <a:latin typeface="Arial"/>
                <a:ea typeface="新細明體" charset="-120"/>
              </a:rPr>
              <a:t>E</a:t>
            </a:r>
            <a:r>
              <a:rPr lang="en-US" altLang="zh-TW" sz="2100" dirty="0">
                <a:solidFill>
                  <a:srgbClr val="FFFFFF"/>
                </a:solidFill>
                <a:latin typeface="Arial"/>
                <a:ea typeface="新細明體" charset="-120"/>
              </a:rPr>
              <a:t>(</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j</a:t>
            </a:r>
            <a:r>
              <a:rPr lang="en-US" altLang="zh-TW" sz="2100" dirty="0">
                <a:solidFill>
                  <a:srgbClr val="FFFFFF"/>
                </a:solidFill>
                <a:latin typeface="Arial"/>
                <a:ea typeface="新細明體" charset="-120"/>
              </a:rPr>
              <a:t>)]+[</a:t>
            </a:r>
            <a:r>
              <a:rPr lang="en-US" altLang="zh-TW" sz="2100" i="1" dirty="0">
                <a:solidFill>
                  <a:srgbClr val="FFFFFF"/>
                </a:solidFill>
                <a:latin typeface="Arial"/>
                <a:ea typeface="新細明體" charset="-120"/>
              </a:rPr>
              <a:t>b</a:t>
            </a:r>
            <a:r>
              <a:rPr lang="en-US" altLang="zh-TW" sz="2100" baseline="30000" dirty="0">
                <a:solidFill>
                  <a:srgbClr val="FFFFFF"/>
                </a:solidFill>
                <a:latin typeface="Arial"/>
                <a:ea typeface="新細明體" charset="-120"/>
              </a:rPr>
              <a:t>2</a:t>
            </a:r>
            <a:r>
              <a:rPr lang="en-US" altLang="zh-TW" sz="2100" i="1" dirty="0">
                <a:solidFill>
                  <a:srgbClr val="FFFFFF"/>
                </a:solidFill>
                <a:latin typeface="Arial"/>
                <a:ea typeface="新細明體" charset="-120"/>
              </a:rPr>
              <a:t>E</a:t>
            </a:r>
            <a:r>
              <a:rPr lang="en-US" altLang="zh-TW" sz="2100" dirty="0">
                <a:solidFill>
                  <a:srgbClr val="FFFFFF"/>
                </a:solidFill>
                <a:latin typeface="Arial"/>
                <a:ea typeface="新細明體" charset="-120"/>
              </a:rPr>
              <a:t>(</a:t>
            </a:r>
            <a:r>
              <a:rPr lang="en-US" altLang="zh-TW" sz="2100" i="1" dirty="0">
                <a:solidFill>
                  <a:srgbClr val="FFFFFF"/>
                </a:solidFill>
                <a:latin typeface="Arial"/>
                <a:ea typeface="新細明體" charset="-120"/>
              </a:rPr>
              <a:t>r</a:t>
            </a:r>
            <a:r>
              <a:rPr lang="en-US" altLang="zh-TW" sz="2100" i="1" baseline="-25000" dirty="0">
                <a:solidFill>
                  <a:srgbClr val="FFFFFF"/>
                </a:solidFill>
                <a:latin typeface="Arial"/>
                <a:ea typeface="新細明體" charset="-120"/>
              </a:rPr>
              <a:t>j</a:t>
            </a:r>
            <a:r>
              <a:rPr lang="en-US" altLang="zh-TW" sz="2100" baseline="30000" dirty="0">
                <a:solidFill>
                  <a:srgbClr val="FFFFFF"/>
                </a:solidFill>
                <a:latin typeface="Arial"/>
                <a:ea typeface="新細明體" charset="-120"/>
              </a:rPr>
              <a:t>2</a:t>
            </a:r>
            <a:r>
              <a:rPr lang="en-US" altLang="zh-TW" sz="2100" dirty="0">
                <a:solidFill>
                  <a:srgbClr val="FFFFFF"/>
                </a:solidFill>
                <a:latin typeface="Arial"/>
                <a:ea typeface="新細明體" charset="-120"/>
              </a:rPr>
              <a:t>) – </a:t>
            </a:r>
            <a:r>
              <a:rPr lang="en-US" altLang="zh-TW" sz="2100" i="1" dirty="0">
                <a:solidFill>
                  <a:srgbClr val="FFFFFF"/>
                </a:solidFill>
                <a:latin typeface="Arial"/>
                <a:ea typeface="新細明體" charset="-120"/>
              </a:rPr>
              <a:t>b</a:t>
            </a:r>
            <a:r>
              <a:rPr lang="en-US" altLang="zh-TW" sz="2100" baseline="30000" dirty="0">
                <a:solidFill>
                  <a:srgbClr val="FFFFFF"/>
                </a:solidFill>
                <a:latin typeface="Arial"/>
                <a:ea typeface="新細明體" charset="-120"/>
              </a:rPr>
              <a:t>2</a:t>
            </a:r>
            <a:r>
              <a:rPr lang="en-US" altLang="zh-TW" sz="2100" dirty="0">
                <a:solidFill>
                  <a:srgbClr val="FFFFFF"/>
                </a:solidFill>
                <a:latin typeface="Arial"/>
                <a:ea typeface="新細明體" charset="-120"/>
              </a:rPr>
              <a:t>(</a:t>
            </a:r>
            <a:r>
              <a:rPr lang="en-US" altLang="zh-TW" sz="2100" i="1" dirty="0">
                <a:solidFill>
                  <a:srgbClr val="FFFFFF"/>
                </a:solidFill>
                <a:latin typeface="Arial"/>
                <a:ea typeface="新細明體" charset="-120"/>
              </a:rPr>
              <a:t>E</a:t>
            </a:r>
            <a:r>
              <a:rPr lang="en-US" altLang="zh-TW" sz="2100" dirty="0">
                <a:solidFill>
                  <a:srgbClr val="FFFFFF"/>
                </a:solidFill>
                <a:latin typeface="Arial"/>
                <a:ea typeface="新細明體" charset="-120"/>
              </a:rPr>
              <a:t>(</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j</a:t>
            </a:r>
            <a:r>
              <a:rPr lang="en-US" altLang="zh-TW" sz="2100" dirty="0">
                <a:solidFill>
                  <a:srgbClr val="FFFFFF"/>
                </a:solidFill>
                <a:latin typeface="Arial"/>
                <a:ea typeface="新細明體" charset="-120"/>
              </a:rPr>
              <a:t>))</a:t>
            </a:r>
            <a:r>
              <a:rPr lang="en-US" altLang="zh-TW" sz="2100" baseline="30000" dirty="0">
                <a:solidFill>
                  <a:srgbClr val="FFFFFF"/>
                </a:solidFill>
                <a:latin typeface="Arial"/>
                <a:ea typeface="新細明體" charset="-120"/>
              </a:rPr>
              <a:t>2</a:t>
            </a:r>
            <a:r>
              <a:rPr lang="en-US" altLang="zh-TW" sz="2100" dirty="0">
                <a:solidFill>
                  <a:srgbClr val="FFFFFF"/>
                </a:solidFill>
                <a:latin typeface="Arial"/>
                <a:ea typeface="新細明體" charset="-120"/>
              </a:rPr>
              <a:t>]</a:t>
            </a:r>
          </a:p>
          <a:p>
            <a:pPr marL="361950" lvl="0" indent="-361950">
              <a:lnSpc>
                <a:spcPct val="120000"/>
              </a:lnSpc>
              <a:spcBef>
                <a:spcPts val="600"/>
              </a:spcBef>
              <a:defRPr/>
            </a:pPr>
            <a:r>
              <a:rPr lang="en-US" altLang="zh-TW" sz="2100" dirty="0">
                <a:solidFill>
                  <a:srgbClr val="FFFFFF"/>
                </a:solidFill>
                <a:latin typeface="Arial"/>
                <a:ea typeface="新細明體" charset="-120"/>
              </a:rPr>
              <a:t>= </a:t>
            </a:r>
            <a:r>
              <a:rPr lang="en-US" altLang="zh-TW" sz="2100" i="1" dirty="0">
                <a:solidFill>
                  <a:srgbClr val="FFFFFF"/>
                </a:solidFill>
                <a:latin typeface="Arial"/>
                <a:ea typeface="新細明體" charset="-120"/>
              </a:rPr>
              <a:t>a</a:t>
            </a:r>
            <a:r>
              <a:rPr lang="en-US" altLang="zh-TW" sz="2100" baseline="30000" dirty="0">
                <a:solidFill>
                  <a:srgbClr val="FFFFFF"/>
                </a:solidFill>
                <a:latin typeface="Arial"/>
                <a:ea typeface="新細明體" charset="-120"/>
              </a:rPr>
              <a:t>2</a:t>
            </a:r>
            <a:r>
              <a:rPr lang="en-US" altLang="zh-TW" sz="2100" dirty="0">
                <a:solidFill>
                  <a:srgbClr val="FFFFFF"/>
                </a:solidFill>
                <a:latin typeface="Arial"/>
                <a:ea typeface="新細明體" charset="-120"/>
              </a:rPr>
              <a:t>var(</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i</a:t>
            </a:r>
            <a:r>
              <a:rPr lang="en-US" altLang="zh-TW" sz="2100" dirty="0">
                <a:solidFill>
                  <a:srgbClr val="FFFFFF"/>
                </a:solidFill>
                <a:latin typeface="Arial"/>
                <a:ea typeface="新細明體" charset="-120"/>
              </a:rPr>
              <a:t>) + 2</a:t>
            </a:r>
            <a:r>
              <a:rPr lang="en-US" altLang="zh-TW" sz="2100" i="1" dirty="0">
                <a:solidFill>
                  <a:srgbClr val="FFFFFF"/>
                </a:solidFill>
                <a:latin typeface="Arial"/>
                <a:ea typeface="新細明體" charset="-120"/>
              </a:rPr>
              <a:t>ab</a:t>
            </a:r>
            <a:r>
              <a:rPr lang="en-US" altLang="zh-TW" sz="2100" dirty="0">
                <a:solidFill>
                  <a:srgbClr val="FFFFFF"/>
                </a:solidFill>
                <a:latin typeface="Arial"/>
                <a:ea typeface="新細明體" charset="-120"/>
              </a:rPr>
              <a:t>cov(</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i</a:t>
            </a:r>
            <a:r>
              <a:rPr lang="en-US" altLang="zh-TW" sz="2100" dirty="0">
                <a:solidFill>
                  <a:srgbClr val="FFFFFF"/>
                </a:solidFill>
                <a:latin typeface="Arial"/>
                <a:ea typeface="新細明體" charset="-120"/>
              </a:rPr>
              <a:t>,</a:t>
            </a:r>
            <a:r>
              <a:rPr lang="en-US" altLang="zh-TW" sz="2100" i="1" dirty="0">
                <a:solidFill>
                  <a:srgbClr val="FFFFFF"/>
                </a:solidFill>
                <a:latin typeface="Arial"/>
                <a:ea typeface="新細明體" charset="-120"/>
              </a:rPr>
              <a:t> </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j</a:t>
            </a:r>
            <a:r>
              <a:rPr lang="en-US" altLang="zh-TW" sz="2100" dirty="0">
                <a:solidFill>
                  <a:srgbClr val="FFFFFF"/>
                </a:solidFill>
                <a:latin typeface="Arial"/>
                <a:ea typeface="新細明體" charset="-120"/>
              </a:rPr>
              <a:t>) + </a:t>
            </a:r>
            <a:r>
              <a:rPr lang="en-US" altLang="zh-TW" sz="2100" i="1" dirty="0">
                <a:solidFill>
                  <a:srgbClr val="FFFFFF"/>
                </a:solidFill>
                <a:latin typeface="Arial"/>
                <a:ea typeface="新細明體" charset="-120"/>
              </a:rPr>
              <a:t>b</a:t>
            </a:r>
            <a:r>
              <a:rPr lang="en-US" altLang="zh-TW" sz="2100" baseline="30000" dirty="0">
                <a:solidFill>
                  <a:srgbClr val="FFFFFF"/>
                </a:solidFill>
                <a:latin typeface="Arial"/>
                <a:ea typeface="新細明體" charset="-120"/>
              </a:rPr>
              <a:t>2</a:t>
            </a:r>
            <a:r>
              <a:rPr lang="en-US" altLang="zh-TW" sz="2100" dirty="0">
                <a:solidFill>
                  <a:srgbClr val="FFFFFF"/>
                </a:solidFill>
                <a:latin typeface="Arial"/>
                <a:ea typeface="新細明體" charset="-120"/>
              </a:rPr>
              <a:t>var(</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j</a:t>
            </a:r>
            <a:r>
              <a:rPr lang="en-US" altLang="zh-TW" sz="2100" dirty="0">
                <a:solidFill>
                  <a:srgbClr val="FFFFFF"/>
                </a:solidFill>
                <a:latin typeface="Arial"/>
                <a:ea typeface="新細明體" charset="-120"/>
              </a:rPr>
              <a:t>)</a:t>
            </a:r>
          </a:p>
          <a:p>
            <a:pPr marL="180975" lvl="0" indent="-180975">
              <a:lnSpc>
                <a:spcPct val="120000"/>
              </a:lnSpc>
              <a:spcBef>
                <a:spcPts val="600"/>
              </a:spcBef>
              <a:defRPr/>
            </a:pPr>
            <a:r>
              <a:rPr lang="en-US" altLang="zh-TW" sz="2100" dirty="0">
                <a:solidFill>
                  <a:srgbClr val="FFFFFF"/>
                </a:solidFill>
                <a:latin typeface="Arial"/>
                <a:ea typeface="新細明體" charset="-120"/>
              </a:rPr>
              <a:t>(</a:t>
            </a:r>
            <a:r>
              <a:rPr lang="en-US" altLang="zh-TW" sz="2100" dirty="0" err="1">
                <a:solidFill>
                  <a:srgbClr val="FFFFFF"/>
                </a:solidFill>
                <a:latin typeface="Arial"/>
                <a:ea typeface="新細明體" charset="-120"/>
              </a:rPr>
              <a:t>cov</a:t>
            </a:r>
            <a:r>
              <a:rPr lang="en-US" altLang="zh-TW" sz="2100" dirty="0">
                <a:solidFill>
                  <a:srgbClr val="FFFFFF"/>
                </a:solidFill>
                <a:latin typeface="Arial"/>
                <a:ea typeface="新細明體" charset="-120"/>
              </a:rPr>
              <a:t>(</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i</a:t>
            </a:r>
            <a:r>
              <a:rPr lang="en-US" altLang="zh-TW" sz="2100" dirty="0">
                <a:solidFill>
                  <a:srgbClr val="FFFFFF"/>
                </a:solidFill>
                <a:latin typeface="Arial"/>
                <a:ea typeface="新細明體" charset="-120"/>
              </a:rPr>
              <a:t>,</a:t>
            </a:r>
            <a:r>
              <a:rPr lang="en-US" altLang="zh-TW" sz="2100" i="1" dirty="0">
                <a:solidFill>
                  <a:srgbClr val="FFFFFF"/>
                </a:solidFill>
                <a:latin typeface="Arial"/>
                <a:ea typeface="新細明體" charset="-120"/>
              </a:rPr>
              <a:t> </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j</a:t>
            </a:r>
            <a:r>
              <a:rPr lang="en-US" altLang="zh-TW" sz="2100" dirty="0">
                <a:solidFill>
                  <a:srgbClr val="FFFFFF"/>
                </a:solidFill>
                <a:latin typeface="Arial"/>
                <a:ea typeface="新細明體" charset="-120"/>
              </a:rPr>
              <a:t>) </a:t>
            </a:r>
            <a:r>
              <a:rPr lang="en-US" altLang="zh-TW" sz="2100" dirty="0">
                <a:solidFill>
                  <a:srgbClr val="FFFFFF"/>
                </a:solidFill>
                <a:latin typeface="Arial"/>
                <a:ea typeface="新細明體" charset="-120"/>
                <a:sym typeface="Symbol"/>
              </a:rPr>
              <a:t></a:t>
            </a:r>
            <a:r>
              <a:rPr lang="en-US" altLang="zh-TW" sz="2100" dirty="0">
                <a:solidFill>
                  <a:srgbClr val="FFFFFF"/>
                </a:solidFill>
                <a:latin typeface="Arial"/>
                <a:ea typeface="新細明體" charset="-120"/>
              </a:rPr>
              <a:t> </a:t>
            </a:r>
            <a:r>
              <a:rPr lang="en-US" altLang="zh-TW" sz="2100" i="1" dirty="0">
                <a:solidFill>
                  <a:srgbClr val="FFFFFF"/>
                </a:solidFill>
                <a:latin typeface="Arial"/>
                <a:ea typeface="新細明體" charset="-120"/>
              </a:rPr>
              <a:t>E</a:t>
            </a:r>
            <a:r>
              <a:rPr lang="en-US" altLang="zh-TW" sz="2100" dirty="0">
                <a:solidFill>
                  <a:srgbClr val="FFFFFF"/>
                </a:solidFill>
                <a:latin typeface="Arial"/>
                <a:ea typeface="新細明體" charset="-120"/>
              </a:rPr>
              <a:t>(</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i</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j</a:t>
            </a:r>
            <a:r>
              <a:rPr lang="en-US" altLang="zh-TW" sz="2100" dirty="0">
                <a:solidFill>
                  <a:srgbClr val="FFFFFF"/>
                </a:solidFill>
                <a:latin typeface="Arial"/>
                <a:ea typeface="新細明體" charset="-120"/>
              </a:rPr>
              <a:t>) – </a:t>
            </a:r>
            <a:r>
              <a:rPr lang="en-US" altLang="zh-TW" sz="2100" i="1" dirty="0">
                <a:solidFill>
                  <a:srgbClr val="FFFFFF"/>
                </a:solidFill>
                <a:latin typeface="Arial"/>
                <a:ea typeface="新細明體" charset="-120"/>
              </a:rPr>
              <a:t>E</a:t>
            </a:r>
            <a:r>
              <a:rPr lang="en-US" altLang="zh-TW" sz="2100" dirty="0">
                <a:solidFill>
                  <a:srgbClr val="FFFFFF"/>
                </a:solidFill>
                <a:latin typeface="Arial"/>
                <a:ea typeface="新細明體" charset="-120"/>
              </a:rPr>
              <a:t>(</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i</a:t>
            </a:r>
            <a:r>
              <a:rPr lang="en-US" altLang="zh-TW" sz="2100" dirty="0">
                <a:solidFill>
                  <a:srgbClr val="FFFFFF"/>
                </a:solidFill>
                <a:latin typeface="Arial"/>
                <a:ea typeface="新細明體" charset="-120"/>
              </a:rPr>
              <a:t>)</a:t>
            </a:r>
            <a:r>
              <a:rPr lang="en-US" altLang="zh-TW" sz="2100" i="1" dirty="0">
                <a:solidFill>
                  <a:srgbClr val="FFFFFF"/>
                </a:solidFill>
                <a:latin typeface="Arial"/>
                <a:ea typeface="新細明體" charset="-120"/>
              </a:rPr>
              <a:t>E</a:t>
            </a:r>
            <a:r>
              <a:rPr lang="en-US" altLang="zh-TW" sz="2100" dirty="0">
                <a:solidFill>
                  <a:srgbClr val="FFFFFF"/>
                </a:solidFill>
                <a:latin typeface="Arial"/>
                <a:ea typeface="新細明體" charset="-120"/>
              </a:rPr>
              <a:t>(</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j</a:t>
            </a:r>
            <a:r>
              <a:rPr lang="en-US" altLang="zh-TW" sz="2100" dirty="0">
                <a:solidFill>
                  <a:srgbClr val="FFFFFF"/>
                </a:solidFill>
                <a:latin typeface="Arial"/>
                <a:ea typeface="新細明體" charset="-120"/>
              </a:rPr>
              <a:t>) will be formally introduced in Ch. 6)</a:t>
            </a:r>
          </a:p>
          <a:p>
            <a:pPr marL="180975" lvl="0" indent="-180975">
              <a:lnSpc>
                <a:spcPct val="120000"/>
              </a:lnSpc>
              <a:spcBef>
                <a:spcPts val="600"/>
              </a:spcBef>
              <a:defRPr/>
            </a:pPr>
            <a:endParaRPr lang="en-US" altLang="zh-TW" sz="600" dirty="0">
              <a:solidFill>
                <a:srgbClr val="FFFFFF"/>
              </a:solidFill>
              <a:latin typeface="Arial"/>
              <a:ea typeface="新細明體" charset="-120"/>
            </a:endParaRPr>
          </a:p>
          <a:p>
            <a:pPr marL="180975" indent="-180975">
              <a:lnSpc>
                <a:spcPct val="120000"/>
              </a:lnSpc>
              <a:spcBef>
                <a:spcPts val="600"/>
              </a:spcBef>
              <a:defRPr/>
            </a:pPr>
            <a:r>
              <a:rPr lang="en-US" altLang="zh-TW" sz="2100" dirty="0">
                <a:solidFill>
                  <a:srgbClr val="FFFFFF"/>
                </a:solidFill>
                <a:latin typeface="Arial"/>
                <a:ea typeface="新細明體" charset="-120"/>
              </a:rPr>
              <a:t>With </a:t>
            </a:r>
            <a:r>
              <a:rPr lang="en-US" altLang="zh-TW" sz="2100" i="1" dirty="0">
                <a:solidFill>
                  <a:srgbClr val="FFFFFF"/>
                </a:solidFill>
                <a:latin typeface="Arial"/>
                <a:ea typeface="新細明體" charset="-120"/>
              </a:rPr>
              <a:t>a = y, </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i</a:t>
            </a:r>
            <a:r>
              <a:rPr lang="en-US" altLang="zh-TW" sz="2100" dirty="0">
                <a:solidFill>
                  <a:srgbClr val="FFFFFF"/>
                </a:solidFill>
                <a:latin typeface="Arial"/>
                <a:ea typeface="新細明體" charset="-120"/>
              </a:rPr>
              <a:t> = </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P</a:t>
            </a:r>
            <a:r>
              <a:rPr lang="en-US" altLang="zh-TW" sz="2100" dirty="0">
                <a:solidFill>
                  <a:srgbClr val="FFFFFF"/>
                </a:solidFill>
                <a:latin typeface="Arial"/>
                <a:ea typeface="新細明體" charset="-120"/>
              </a:rPr>
              <a:t>, </a:t>
            </a:r>
            <a:r>
              <a:rPr lang="en-US" altLang="zh-TW" sz="2100" i="1" dirty="0">
                <a:solidFill>
                  <a:srgbClr val="FFFFFF"/>
                </a:solidFill>
                <a:latin typeface="Arial"/>
                <a:ea typeface="新細明體" charset="-120"/>
              </a:rPr>
              <a:t>b = </a:t>
            </a:r>
            <a:r>
              <a:rPr lang="en-US" altLang="zh-TW" sz="2100" dirty="0">
                <a:solidFill>
                  <a:srgbClr val="FFFFFF"/>
                </a:solidFill>
                <a:latin typeface="Arial"/>
                <a:ea typeface="新細明體" charset="-120"/>
              </a:rPr>
              <a:t>1 – </a:t>
            </a:r>
            <a:r>
              <a:rPr lang="en-US" altLang="zh-TW" sz="2100" i="1" dirty="0">
                <a:solidFill>
                  <a:srgbClr val="FFFFFF"/>
                </a:solidFill>
                <a:effectLst>
                  <a:outerShdw blurRad="38100" dist="38100" dir="2700000" algn="tl">
                    <a:srgbClr val="000000">
                      <a:alpha val="43137"/>
                    </a:srgbClr>
                  </a:outerShdw>
                </a:effectLst>
                <a:latin typeface="Arial"/>
                <a:ea typeface="新細明體" charset="-120"/>
              </a:rPr>
              <a:t>y</a:t>
            </a:r>
            <a:r>
              <a:rPr lang="en-US" altLang="zh-TW" sz="2100" dirty="0">
                <a:solidFill>
                  <a:srgbClr val="FFFFFF"/>
                </a:solidFill>
                <a:latin typeface="Arial"/>
                <a:ea typeface="新細明體" charset="-120"/>
              </a:rPr>
              <a:t>, </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j</a:t>
            </a:r>
            <a:r>
              <a:rPr lang="en-US" altLang="zh-TW" sz="2100" i="1" baseline="-25000" dirty="0">
                <a:solidFill>
                  <a:srgbClr val="FFFFFF"/>
                </a:solidFill>
                <a:latin typeface="Arial"/>
                <a:ea typeface="新細明體" charset="-120"/>
              </a:rPr>
              <a:t> </a:t>
            </a:r>
            <a:r>
              <a:rPr lang="en-US" altLang="zh-TW" sz="2100" i="1" dirty="0">
                <a:solidFill>
                  <a:srgbClr val="FFFFFF"/>
                </a:solidFill>
                <a:latin typeface="Arial"/>
                <a:ea typeface="新細明體" charset="-120"/>
              </a:rPr>
              <a:t> = </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f</a:t>
            </a:r>
            <a:r>
              <a:rPr lang="en-US" altLang="zh-TW" sz="2100" i="1" baseline="-25000" dirty="0">
                <a:solidFill>
                  <a:srgbClr val="FFFFFF"/>
                </a:solidFill>
                <a:latin typeface="Arial"/>
                <a:ea typeface="新細明體" charset="-120"/>
              </a:rPr>
              <a:t> </a:t>
            </a:r>
            <a:r>
              <a:rPr lang="en-US" altLang="zh-TW" sz="2100" i="1" dirty="0">
                <a:solidFill>
                  <a:srgbClr val="FFFFFF"/>
                </a:solidFill>
                <a:latin typeface="Arial"/>
                <a:ea typeface="新細明體" charset="-120"/>
              </a:rPr>
              <a:t>, </a:t>
            </a:r>
            <a:r>
              <a:rPr lang="en-US" altLang="zh-TW" sz="2100" dirty="0">
                <a:solidFill>
                  <a:srgbClr val="FFFFFF"/>
                </a:solidFill>
                <a:latin typeface="Arial"/>
                <a:ea typeface="新細明體" charset="-120"/>
              </a:rPr>
              <a:t>then </a:t>
            </a:r>
            <a:r>
              <a:rPr lang="el-GR" altLang="zh-TW" sz="2100" i="1" dirty="0">
                <a:solidFill>
                  <a:srgbClr val="FFFFFF"/>
                </a:solidFill>
                <a:latin typeface="Arial"/>
              </a:rPr>
              <a:t>σ</a:t>
            </a:r>
            <a:r>
              <a:rPr lang="en-US" altLang="zh-TW" sz="2100" i="1" baseline="-25000" dirty="0">
                <a:solidFill>
                  <a:srgbClr val="FFFFFF"/>
                </a:solidFill>
                <a:latin typeface="Arial"/>
                <a:ea typeface="新細明體" charset="-120"/>
              </a:rPr>
              <a:t>c</a:t>
            </a:r>
            <a:r>
              <a:rPr lang="en-US" altLang="zh-TW" sz="2100" baseline="30000" dirty="0">
                <a:solidFill>
                  <a:srgbClr val="FFFFFF"/>
                </a:solidFill>
                <a:latin typeface="Arial"/>
                <a:ea typeface="新細明體" charset="-120"/>
              </a:rPr>
              <a:t>2</a:t>
            </a:r>
            <a:r>
              <a:rPr lang="en-US" altLang="zh-TW" sz="2100" dirty="0">
                <a:solidFill>
                  <a:srgbClr val="FFFFFF"/>
                </a:solidFill>
                <a:latin typeface="Arial"/>
                <a:ea typeface="新細明體" charset="-120"/>
              </a:rPr>
              <a:t>= </a:t>
            </a:r>
            <a:r>
              <a:rPr lang="en-US" altLang="zh-TW" sz="2100" dirty="0" err="1">
                <a:solidFill>
                  <a:srgbClr val="FFFFFF"/>
                </a:solidFill>
                <a:latin typeface="Arial"/>
                <a:ea typeface="新細明體" charset="-120"/>
              </a:rPr>
              <a:t>var</a:t>
            </a:r>
            <a:r>
              <a:rPr lang="en-US" altLang="zh-TW" sz="2100" dirty="0">
                <a:solidFill>
                  <a:srgbClr val="FFFFFF"/>
                </a:solidFill>
                <a:latin typeface="Arial"/>
                <a:ea typeface="新細明體" charset="-120"/>
              </a:rPr>
              <a:t>(</a:t>
            </a:r>
            <a:r>
              <a:rPr lang="en-US" altLang="zh-TW" sz="2100" i="1" dirty="0" err="1">
                <a:solidFill>
                  <a:srgbClr val="FFFFFF"/>
                </a:solidFill>
                <a:latin typeface="Arial"/>
                <a:ea typeface="新細明體" charset="-120"/>
              </a:rPr>
              <a:t>yr</a:t>
            </a:r>
            <a:r>
              <a:rPr lang="en-US" altLang="zh-TW" sz="2100" i="1" baseline="-25000" dirty="0" err="1">
                <a:solidFill>
                  <a:srgbClr val="FFFFFF"/>
                </a:solidFill>
                <a:latin typeface="Arial"/>
                <a:ea typeface="新細明體" charset="-120"/>
              </a:rPr>
              <a:t>P</a:t>
            </a:r>
            <a:r>
              <a:rPr lang="en-US" altLang="zh-TW" sz="2100" i="1" dirty="0">
                <a:solidFill>
                  <a:srgbClr val="FFFFFF"/>
                </a:solidFill>
                <a:latin typeface="Arial"/>
                <a:ea typeface="新細明體" charset="-120"/>
              </a:rPr>
              <a:t> + </a:t>
            </a:r>
            <a:r>
              <a:rPr lang="en-US" altLang="zh-TW" sz="2100" dirty="0">
                <a:solidFill>
                  <a:srgbClr val="FFFFFF"/>
                </a:solidFill>
                <a:latin typeface="Arial"/>
                <a:ea typeface="新細明體" charset="-120"/>
              </a:rPr>
              <a:t>(1 </a:t>
            </a:r>
            <a:r>
              <a:rPr lang="en-US" altLang="zh-TW" sz="2100" i="1" dirty="0">
                <a:solidFill>
                  <a:srgbClr val="FFFFFF"/>
                </a:solidFill>
                <a:latin typeface="Arial"/>
                <a:ea typeface="新細明體" charset="-120"/>
              </a:rPr>
              <a:t>- y</a:t>
            </a:r>
            <a:r>
              <a:rPr lang="en-US" altLang="zh-TW" sz="2100" dirty="0">
                <a:solidFill>
                  <a:srgbClr val="FFFFFF"/>
                </a:solidFill>
                <a:latin typeface="Arial"/>
                <a:ea typeface="新細明體" charset="-120"/>
              </a:rPr>
              <a:t>)</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f</a:t>
            </a:r>
            <a:r>
              <a:rPr lang="en-US" altLang="zh-TW" sz="2100" dirty="0">
                <a:solidFill>
                  <a:srgbClr val="FFFFFF"/>
                </a:solidFill>
                <a:latin typeface="Arial"/>
                <a:ea typeface="新細明體" charset="-120"/>
              </a:rPr>
              <a:t>) = </a:t>
            </a:r>
            <a:r>
              <a:rPr lang="en-US" altLang="zh-TW" sz="2100" i="1" dirty="0">
                <a:solidFill>
                  <a:srgbClr val="FFFFFF"/>
                </a:solidFill>
                <a:latin typeface="Arial"/>
                <a:ea typeface="新細明體" charset="-120"/>
              </a:rPr>
              <a:t>y</a:t>
            </a:r>
            <a:r>
              <a:rPr lang="en-US" altLang="zh-TW" sz="2100" baseline="30000" dirty="0">
                <a:solidFill>
                  <a:srgbClr val="FFFFFF"/>
                </a:solidFill>
                <a:latin typeface="Arial"/>
                <a:ea typeface="新細明體" charset="-120"/>
              </a:rPr>
              <a:t>2</a:t>
            </a:r>
            <a:r>
              <a:rPr lang="en-US" altLang="zh-TW" sz="2100" dirty="0">
                <a:solidFill>
                  <a:srgbClr val="FFFFFF"/>
                </a:solidFill>
                <a:latin typeface="Arial"/>
                <a:ea typeface="新細明體" charset="-120"/>
              </a:rPr>
              <a:t>var(</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P</a:t>
            </a:r>
            <a:r>
              <a:rPr lang="en-US" altLang="zh-TW" sz="2100" dirty="0">
                <a:solidFill>
                  <a:srgbClr val="FFFFFF"/>
                </a:solidFill>
                <a:latin typeface="Arial"/>
                <a:ea typeface="新細明體" charset="-120"/>
              </a:rPr>
              <a:t>) + 2</a:t>
            </a:r>
            <a:r>
              <a:rPr lang="en-US" altLang="zh-TW" sz="2100" i="1" dirty="0">
                <a:solidFill>
                  <a:srgbClr val="FFFFFF"/>
                </a:solidFill>
                <a:latin typeface="Arial"/>
                <a:ea typeface="新細明體" charset="-120"/>
              </a:rPr>
              <a:t>ab</a:t>
            </a:r>
            <a:r>
              <a:rPr lang="en-US" altLang="zh-TW" sz="2100" dirty="0">
                <a:solidFill>
                  <a:srgbClr val="FFFFFF"/>
                </a:solidFill>
                <a:latin typeface="Arial"/>
                <a:ea typeface="新細明體" charset="-120"/>
              </a:rPr>
              <a:t>cov(</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P</a:t>
            </a:r>
            <a:r>
              <a:rPr lang="en-US" altLang="zh-TW" sz="2100" dirty="0">
                <a:solidFill>
                  <a:srgbClr val="FFFFFF"/>
                </a:solidFill>
                <a:latin typeface="Arial"/>
                <a:ea typeface="新細明體" charset="-120"/>
              </a:rPr>
              <a:t>,</a:t>
            </a:r>
            <a:r>
              <a:rPr lang="en-US" altLang="zh-TW" sz="2100" i="1" dirty="0">
                <a:solidFill>
                  <a:srgbClr val="FFFFFF"/>
                </a:solidFill>
                <a:latin typeface="Arial"/>
                <a:ea typeface="新細明體" charset="-120"/>
              </a:rPr>
              <a:t> </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f</a:t>
            </a:r>
            <a:r>
              <a:rPr lang="en-US" altLang="zh-TW" sz="2100" dirty="0">
                <a:solidFill>
                  <a:srgbClr val="FFFFFF"/>
                </a:solidFill>
                <a:latin typeface="Arial"/>
                <a:ea typeface="新細明體" charset="-120"/>
              </a:rPr>
              <a:t>) + (1</a:t>
            </a:r>
            <a:r>
              <a:rPr lang="en-US" altLang="zh-TW" sz="2100" i="1" dirty="0">
                <a:solidFill>
                  <a:srgbClr val="FFFFFF"/>
                </a:solidFill>
                <a:latin typeface="Arial"/>
                <a:ea typeface="新細明體" charset="-120"/>
              </a:rPr>
              <a:t> </a:t>
            </a:r>
            <a:r>
              <a:rPr lang="en-US" altLang="zh-TW" sz="2100" dirty="0">
                <a:solidFill>
                  <a:srgbClr val="FFFFFF"/>
                </a:solidFill>
                <a:latin typeface="Arial"/>
                <a:ea typeface="新細明體" charset="-120"/>
              </a:rPr>
              <a:t>–</a:t>
            </a:r>
            <a:r>
              <a:rPr lang="en-US" altLang="zh-TW" sz="2100" i="1" dirty="0">
                <a:solidFill>
                  <a:srgbClr val="FFFFFF"/>
                </a:solidFill>
                <a:latin typeface="Arial"/>
                <a:ea typeface="新細明體" charset="-120"/>
              </a:rPr>
              <a:t> y</a:t>
            </a:r>
            <a:r>
              <a:rPr lang="en-US" altLang="zh-TW" sz="2100" dirty="0">
                <a:solidFill>
                  <a:srgbClr val="FFFFFF"/>
                </a:solidFill>
                <a:latin typeface="Arial"/>
                <a:ea typeface="新細明體" charset="-120"/>
              </a:rPr>
              <a:t>)</a:t>
            </a:r>
            <a:r>
              <a:rPr lang="en-US" altLang="zh-TW" sz="2100" baseline="30000" dirty="0">
                <a:solidFill>
                  <a:srgbClr val="FFFFFF"/>
                </a:solidFill>
                <a:latin typeface="Arial"/>
                <a:ea typeface="新細明體" charset="-120"/>
              </a:rPr>
              <a:t>2</a:t>
            </a:r>
            <a:r>
              <a:rPr lang="en-US" altLang="zh-TW" sz="2100" dirty="0">
                <a:solidFill>
                  <a:srgbClr val="FFFFFF"/>
                </a:solidFill>
                <a:latin typeface="Arial"/>
                <a:ea typeface="新細明體" charset="-120"/>
              </a:rPr>
              <a:t>var(</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f</a:t>
            </a:r>
            <a:r>
              <a:rPr lang="en-US" altLang="zh-TW" sz="2100" dirty="0">
                <a:solidFill>
                  <a:srgbClr val="FFFFFF"/>
                </a:solidFill>
                <a:latin typeface="Arial"/>
                <a:ea typeface="新細明體" charset="-120"/>
              </a:rPr>
              <a:t>) = </a:t>
            </a:r>
            <a:r>
              <a:rPr lang="en-US" altLang="zh-TW" sz="2100" i="1" dirty="0">
                <a:solidFill>
                  <a:srgbClr val="FFFFFF"/>
                </a:solidFill>
                <a:latin typeface="Arial"/>
                <a:ea typeface="新細明體" charset="-120"/>
              </a:rPr>
              <a:t>y</a:t>
            </a:r>
            <a:r>
              <a:rPr lang="en-US" altLang="zh-TW" sz="2100" baseline="30000" dirty="0">
                <a:solidFill>
                  <a:srgbClr val="FFFFFF"/>
                </a:solidFill>
                <a:latin typeface="Arial"/>
                <a:ea typeface="新細明體" charset="-120"/>
              </a:rPr>
              <a:t>2</a:t>
            </a:r>
            <a:r>
              <a:rPr lang="en-US" altLang="zh-TW" sz="2100" dirty="0">
                <a:solidFill>
                  <a:srgbClr val="FFFFFF"/>
                </a:solidFill>
                <a:latin typeface="Arial"/>
                <a:ea typeface="新細明體" charset="-120"/>
              </a:rPr>
              <a:t>var(</a:t>
            </a:r>
            <a:r>
              <a:rPr lang="en-US" altLang="zh-TW" sz="2100" i="1" dirty="0" err="1">
                <a:solidFill>
                  <a:srgbClr val="FFFFFF"/>
                </a:solidFill>
                <a:latin typeface="Arial"/>
                <a:ea typeface="新細明體" charset="-120"/>
              </a:rPr>
              <a:t>r</a:t>
            </a:r>
            <a:r>
              <a:rPr lang="en-US" altLang="zh-TW" sz="2100" i="1" baseline="-25000" dirty="0" err="1">
                <a:solidFill>
                  <a:srgbClr val="FFFFFF"/>
                </a:solidFill>
                <a:latin typeface="Arial"/>
                <a:ea typeface="新細明體" charset="-120"/>
              </a:rPr>
              <a:t>P</a:t>
            </a:r>
            <a:r>
              <a:rPr lang="en-US" altLang="zh-TW" sz="2100" dirty="0">
                <a:solidFill>
                  <a:srgbClr val="FFFFFF"/>
                </a:solidFill>
                <a:latin typeface="Arial"/>
                <a:ea typeface="新細明體" charset="-120"/>
              </a:rPr>
              <a:t>) = </a:t>
            </a:r>
            <a:r>
              <a:rPr lang="en-US" altLang="zh-TW" sz="2100" i="1" dirty="0">
                <a:solidFill>
                  <a:srgbClr val="FFFFFF"/>
                </a:solidFill>
                <a:latin typeface="Arial"/>
                <a:ea typeface="新細明體" charset="-120"/>
              </a:rPr>
              <a:t>y</a:t>
            </a:r>
            <a:r>
              <a:rPr lang="en-US" altLang="zh-TW" sz="2100" baseline="30000" dirty="0">
                <a:solidFill>
                  <a:srgbClr val="FFFFFF"/>
                </a:solidFill>
                <a:latin typeface="Arial"/>
                <a:ea typeface="新細明體" charset="-120"/>
              </a:rPr>
              <a:t>2</a:t>
            </a:r>
            <a:r>
              <a:rPr lang="el-GR" altLang="zh-TW" sz="2100" i="1" dirty="0">
                <a:solidFill>
                  <a:srgbClr val="FFFFFF"/>
                </a:solidFill>
                <a:latin typeface="Arial"/>
              </a:rPr>
              <a:t>σ</a:t>
            </a:r>
            <a:r>
              <a:rPr lang="en-US" altLang="zh-TW" sz="2100" i="1" baseline="-25000" dirty="0">
                <a:solidFill>
                  <a:srgbClr val="FFFFFF"/>
                </a:solidFill>
                <a:latin typeface="Arial"/>
                <a:ea typeface="新細明體" charset="-120"/>
              </a:rPr>
              <a:t>P</a:t>
            </a:r>
            <a:r>
              <a:rPr lang="en-US" altLang="zh-TW" sz="2100" baseline="30000" dirty="0">
                <a:solidFill>
                  <a:srgbClr val="FFFFFF"/>
                </a:solidFill>
                <a:latin typeface="Arial"/>
                <a:ea typeface="新細明體" charset="-120"/>
              </a:rPr>
              <a:t>2</a:t>
            </a:r>
            <a:endParaRPr lang="en-US" altLang="zh-TW" sz="2100" dirty="0">
              <a:solidFill>
                <a:srgbClr val="FFFFFF"/>
              </a:solidFill>
              <a:latin typeface="Arial"/>
              <a:ea typeface="新細明體" charset="-120"/>
            </a:endParaRPr>
          </a:p>
        </p:txBody>
      </p:sp>
      <p:cxnSp>
        <p:nvCxnSpPr>
          <p:cNvPr id="3" name="直線接點 2"/>
          <p:cNvCxnSpPr/>
          <p:nvPr/>
        </p:nvCxnSpPr>
        <p:spPr bwMode="auto">
          <a:xfrm>
            <a:off x="685800" y="2268000"/>
            <a:ext cx="0" cy="3672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直線接點 9"/>
          <p:cNvCxnSpPr/>
          <p:nvPr/>
        </p:nvCxnSpPr>
        <p:spPr bwMode="auto">
          <a:xfrm>
            <a:off x="762000" y="2268000"/>
            <a:ext cx="0" cy="3672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2"/>
          <p:cNvSpPr>
            <a:spLocks noGrp="1" noChangeArrowheads="1"/>
          </p:cNvSpPr>
          <p:nvPr>
            <p:ph type="title"/>
          </p:nvPr>
        </p:nvSpPr>
        <p:spPr>
          <a:xfrm>
            <a:off x="0" y="38100"/>
            <a:ext cx="9144000" cy="800100"/>
          </a:xfrm>
          <a:noFill/>
        </p:spPr>
        <p:txBody>
          <a:bodyPr lIns="90488" tIns="44450" rIns="90488" bIns="44450" anchor="b"/>
          <a:lstStyle/>
          <a:p>
            <a:pPr eaLnBrk="1" hangingPunct="1"/>
            <a:r>
              <a:rPr lang="en-US" altLang="zh-TW">
                <a:ea typeface="新細明體" charset="-120"/>
              </a:rPr>
              <a:t>Combinations Without Leverage</a:t>
            </a:r>
          </a:p>
        </p:txBody>
      </p:sp>
      <p:sp>
        <p:nvSpPr>
          <p:cNvPr id="15" name="Rectangle 2"/>
          <p:cNvSpPr txBox="1">
            <a:spLocks noChangeArrowheads="1"/>
          </p:cNvSpPr>
          <p:nvPr/>
        </p:nvSpPr>
        <p:spPr bwMode="auto">
          <a:xfrm>
            <a:off x="381000" y="990600"/>
            <a:ext cx="8610600" cy="13716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90000"/>
              <a:buFontTx/>
              <a:buBlip>
                <a:blip r:embed="rId2"/>
              </a:buBlip>
              <a:defRPr/>
            </a:pPr>
            <a:r>
              <a:rPr lang="en-US" altLang="zh-TW" sz="3000" kern="0" dirty="0">
                <a:effectLst>
                  <a:outerShdw blurRad="38100" dist="38100" dir="2700000" algn="tl">
                    <a:srgbClr val="000000"/>
                  </a:outerShdw>
                </a:effectLst>
                <a:latin typeface="+mn-lt"/>
                <a:ea typeface="新細明體" charset="-120"/>
              </a:rPr>
              <a:t>If 0</a:t>
            </a:r>
            <a:r>
              <a:rPr lang="en-US" altLang="zh-TW" sz="3000" dirty="0">
                <a:latin typeface="+mn-lt"/>
                <a:sym typeface="Symbol"/>
              </a:rPr>
              <a:t>  </a:t>
            </a:r>
            <a:r>
              <a:rPr lang="en-US" altLang="zh-TW" sz="3000" i="1" dirty="0">
                <a:latin typeface="+mn-lt"/>
                <a:sym typeface="Symbol"/>
              </a:rPr>
              <a:t>y</a:t>
            </a:r>
            <a:r>
              <a:rPr lang="en-US" altLang="zh-TW" sz="3000" dirty="0">
                <a:latin typeface="+mn-lt"/>
                <a:sym typeface="Symbol"/>
              </a:rPr>
              <a:t>  1, the complete portfolio is constructed without borrowing money from others  </a:t>
            </a:r>
            <a:endParaRPr lang="en-US" altLang="zh-TW" sz="3000" kern="0" dirty="0">
              <a:effectLst>
                <a:outerShdw blurRad="38100" dist="38100" dir="2700000" algn="tl">
                  <a:srgbClr val="000000"/>
                </a:outerShdw>
              </a:effectLst>
              <a:latin typeface="+mn-lt"/>
              <a:ea typeface="新細明體" charset="-120"/>
            </a:endParaRPr>
          </a:p>
        </p:txBody>
      </p:sp>
      <p:sp>
        <p:nvSpPr>
          <p:cNvPr id="18" name="Text Box 17"/>
          <p:cNvSpPr txBox="1">
            <a:spLocks noChangeArrowheads="1"/>
          </p:cNvSpPr>
          <p:nvPr/>
        </p:nvSpPr>
        <p:spPr bwMode="auto">
          <a:xfrm>
            <a:off x="609600" y="5791200"/>
            <a:ext cx="8077200" cy="708025"/>
          </a:xfrm>
          <a:prstGeom prst="rect">
            <a:avLst/>
          </a:prstGeom>
          <a:noFill/>
          <a:ln w="9525">
            <a:noFill/>
            <a:miter lim="800000"/>
            <a:headEnd/>
            <a:tailEnd/>
          </a:ln>
        </p:spPr>
        <p:txBody>
          <a:bodyPr>
            <a:spAutoFit/>
          </a:bodyPr>
          <a:lstStyle/>
          <a:p>
            <a:pPr marL="273050" indent="-273050">
              <a:spcBef>
                <a:spcPct val="50000"/>
              </a:spcBef>
              <a:defRPr/>
            </a:pPr>
            <a:r>
              <a:rPr lang="en-US" altLang="zh-TW" sz="2000" dirty="0">
                <a:latin typeface="+mn-lt"/>
                <a:ea typeface="新細明體" charset="-120"/>
              </a:rPr>
              <a:t>※ With the increase of the percentage invested in the risky portfolio, there is a higher expected return and </a:t>
            </a:r>
            <a:r>
              <a:rPr lang="en-US" altLang="zh-TW" sz="2000" dirty="0" err="1">
                <a:latin typeface="+mn-lt"/>
                <a:ea typeface="新細明體" charset="-120"/>
              </a:rPr>
              <a:t>s.d</a:t>
            </a:r>
            <a:r>
              <a:rPr lang="en-US" altLang="zh-TW" sz="2000" dirty="0">
                <a:latin typeface="+mn-lt"/>
                <a:ea typeface="新細明體" charset="-120"/>
              </a:rPr>
              <a:t>. for the complete portfolio </a:t>
            </a:r>
          </a:p>
        </p:txBody>
      </p:sp>
      <p:graphicFrame>
        <p:nvGraphicFramePr>
          <p:cNvPr id="19" name="表格 18"/>
          <p:cNvGraphicFramePr>
            <a:graphicFrameLocks noGrp="1"/>
          </p:cNvGraphicFramePr>
          <p:nvPr>
            <p:extLst>
              <p:ext uri="{D42A27DB-BD31-4B8C-83A1-F6EECF244321}">
                <p14:modId xmlns:p14="http://schemas.microsoft.com/office/powerpoint/2010/main" val="2451136711"/>
              </p:ext>
            </p:extLst>
          </p:nvPr>
        </p:nvGraphicFramePr>
        <p:xfrm>
          <a:off x="1219200" y="2133600"/>
          <a:ext cx="7010400" cy="3409950"/>
        </p:xfrm>
        <a:graphic>
          <a:graphicData uri="http://schemas.openxmlformats.org/drawingml/2006/table">
            <a:tbl>
              <a:tblPr/>
              <a:tblGrid>
                <a:gridCol w="2168525">
                  <a:extLst>
                    <a:ext uri="{9D8B030D-6E8A-4147-A177-3AD203B41FA5}">
                      <a16:colId xmlns:a16="http://schemas.microsoft.com/office/drawing/2014/main" val="20000"/>
                    </a:ext>
                  </a:extLst>
                </a:gridCol>
                <a:gridCol w="3165475">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971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2200" b="1" i="1"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新細明體" charset="-120"/>
                        </a:rPr>
                        <a:t>E</a:t>
                      </a:r>
                      <a:r>
                        <a:rPr kumimoji="0" lang="en-US" altLang="zh-TW" sz="22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新細明體" charset="-120"/>
                        </a:rPr>
                        <a:t>(</a:t>
                      </a:r>
                      <a:r>
                        <a:rPr kumimoji="0" lang="en-US" altLang="zh-TW" sz="2200" b="1" i="1" u="none" strike="noStrike" cap="none" normalizeH="0" baseline="0" dirty="0" err="1">
                          <a:ln>
                            <a:noFill/>
                          </a:ln>
                          <a:solidFill>
                            <a:srgbClr val="FFFFFF"/>
                          </a:solidFill>
                          <a:effectLst>
                            <a:outerShdw blurRad="38100" dist="38100" dir="2700000" algn="tl">
                              <a:srgbClr val="000000">
                                <a:alpha val="43137"/>
                              </a:srgbClr>
                            </a:outerShdw>
                          </a:effectLst>
                          <a:latin typeface="Arial" charset="0"/>
                          <a:ea typeface="新細明體" charset="-120"/>
                        </a:rPr>
                        <a:t>r</a:t>
                      </a:r>
                      <a:r>
                        <a:rPr kumimoji="0" lang="en-US" altLang="zh-TW" sz="2200" b="1" i="1" u="none" strike="noStrike" cap="none" normalizeH="0" baseline="-25000" dirty="0" err="1">
                          <a:ln>
                            <a:noFill/>
                          </a:ln>
                          <a:solidFill>
                            <a:srgbClr val="FFFFFF"/>
                          </a:solidFill>
                          <a:effectLst>
                            <a:outerShdw blurRad="38100" dist="38100" dir="2700000" algn="tl">
                              <a:srgbClr val="000000">
                                <a:alpha val="43137"/>
                              </a:srgbClr>
                            </a:outerShdw>
                          </a:effectLst>
                          <a:latin typeface="Arial" charset="0"/>
                          <a:ea typeface="新細明體" charset="-120"/>
                        </a:rPr>
                        <a:t>c</a:t>
                      </a:r>
                      <a:r>
                        <a:rPr kumimoji="0" lang="en-US" altLang="zh-TW" sz="22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新細明體" charset="-120"/>
                        </a:rPr>
                        <a:t>) = </a:t>
                      </a:r>
                      <a:r>
                        <a:rPr kumimoji="0" lang="en-US" altLang="zh-TW" sz="2200" b="1" i="1" u="none" strike="noStrike" cap="none" normalizeH="0" baseline="0" dirty="0" err="1">
                          <a:ln>
                            <a:noFill/>
                          </a:ln>
                          <a:solidFill>
                            <a:srgbClr val="FFFFFF"/>
                          </a:solidFill>
                          <a:effectLst>
                            <a:outerShdw blurRad="38100" dist="38100" dir="2700000" algn="tl">
                              <a:srgbClr val="000000">
                                <a:alpha val="43137"/>
                              </a:srgbClr>
                            </a:outerShdw>
                          </a:effectLst>
                          <a:latin typeface="Arial" charset="0"/>
                          <a:ea typeface="新細明體" charset="-120"/>
                        </a:rPr>
                        <a:t>yE</a:t>
                      </a:r>
                      <a:r>
                        <a:rPr kumimoji="0" lang="en-US" altLang="zh-TW" sz="22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新細明體" charset="-120"/>
                        </a:rPr>
                        <a:t>(</a:t>
                      </a:r>
                      <a:r>
                        <a:rPr kumimoji="0" lang="en-US" altLang="zh-TW" sz="2200" b="1" i="1" u="none" strike="noStrike" cap="none" normalizeH="0" baseline="0" dirty="0" err="1">
                          <a:ln>
                            <a:noFill/>
                          </a:ln>
                          <a:solidFill>
                            <a:srgbClr val="FFFFFF"/>
                          </a:solidFill>
                          <a:effectLst>
                            <a:outerShdw blurRad="38100" dist="38100" dir="2700000" algn="tl">
                              <a:srgbClr val="000000">
                                <a:alpha val="43137"/>
                              </a:srgbClr>
                            </a:outerShdw>
                          </a:effectLst>
                          <a:latin typeface="Arial" charset="0"/>
                          <a:ea typeface="新細明體" charset="-120"/>
                        </a:rPr>
                        <a:t>r</a:t>
                      </a:r>
                      <a:r>
                        <a:rPr kumimoji="0" lang="en-US" altLang="zh-TW" sz="2200" b="1" i="1" u="none" strike="noStrike" cap="none" normalizeH="0" baseline="-25000" dirty="0" err="1">
                          <a:ln>
                            <a:noFill/>
                          </a:ln>
                          <a:solidFill>
                            <a:srgbClr val="FFFFFF"/>
                          </a:solidFill>
                          <a:effectLst>
                            <a:outerShdw blurRad="38100" dist="38100" dir="2700000" algn="tl">
                              <a:srgbClr val="000000">
                                <a:alpha val="43137"/>
                              </a:srgbClr>
                            </a:outerShdw>
                          </a:effectLst>
                          <a:latin typeface="Arial" charset="0"/>
                          <a:ea typeface="新細明體" charset="-120"/>
                        </a:rPr>
                        <a:t>P</a:t>
                      </a:r>
                      <a:r>
                        <a:rPr kumimoji="0" lang="en-US" altLang="zh-TW" sz="22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新細明體" charset="-120"/>
                        </a:rPr>
                        <a:t>) + (1 – </a:t>
                      </a:r>
                      <a:r>
                        <a:rPr kumimoji="0" lang="en-US" altLang="zh-TW" sz="2200" b="1" i="1"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新細明體" charset="-120"/>
                        </a:rPr>
                        <a:t>y</a:t>
                      </a:r>
                      <a:r>
                        <a:rPr kumimoji="0" lang="en-US" altLang="zh-TW" sz="22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新細明體" charset="-120"/>
                        </a:rPr>
                        <a:t>)</a:t>
                      </a:r>
                      <a:r>
                        <a:rPr kumimoji="0" lang="en-US" altLang="zh-TW" sz="2200" b="1" i="1" u="none" strike="noStrike" cap="none" normalizeH="0" baseline="0" dirty="0" err="1">
                          <a:ln>
                            <a:noFill/>
                          </a:ln>
                          <a:solidFill>
                            <a:srgbClr val="FFFFFF"/>
                          </a:solidFill>
                          <a:effectLst>
                            <a:outerShdw blurRad="38100" dist="38100" dir="2700000" algn="tl">
                              <a:srgbClr val="000000">
                                <a:alpha val="43137"/>
                              </a:srgbClr>
                            </a:outerShdw>
                          </a:effectLst>
                          <a:latin typeface="Arial" charset="0"/>
                          <a:ea typeface="新細明體" charset="-120"/>
                        </a:rPr>
                        <a:t>r</a:t>
                      </a:r>
                      <a:r>
                        <a:rPr kumimoji="0" lang="en-US" altLang="zh-TW" sz="2200" b="1" i="1" u="none" strike="noStrike" cap="none" normalizeH="0" baseline="-25000" dirty="0" err="1">
                          <a:ln>
                            <a:noFill/>
                          </a:ln>
                          <a:solidFill>
                            <a:srgbClr val="FFFFFF"/>
                          </a:solidFill>
                          <a:effectLst>
                            <a:outerShdw blurRad="38100" dist="38100" dir="2700000" algn="tl">
                              <a:srgbClr val="000000">
                                <a:alpha val="43137"/>
                              </a:srgbClr>
                            </a:outerShdw>
                          </a:effectLst>
                          <a:latin typeface="Arial" charset="0"/>
                          <a:ea typeface="新細明體" charset="-120"/>
                        </a:rPr>
                        <a:t>f</a:t>
                      </a:r>
                      <a:endParaRPr kumimoji="0" lang="en-US" altLang="zh-TW" sz="2200" b="1" i="1" u="none" strike="noStrike" cap="none" normalizeH="0" baseline="-25000" dirty="0">
                        <a:ln>
                          <a:noFill/>
                        </a:ln>
                        <a:solidFill>
                          <a:srgbClr val="FFFFFF"/>
                        </a:solidFill>
                        <a:effectLst>
                          <a:outerShdw blurRad="38100" dist="38100" dir="2700000" algn="tl">
                            <a:srgbClr val="000000">
                              <a:alpha val="43137"/>
                            </a:srgbClr>
                          </a:outerShdw>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zh-TW" sz="2200" b="1" i="1" u="none" strike="noStrike" cap="none" normalizeH="0" baseline="0" dirty="0">
                          <a:ln>
                            <a:noFill/>
                          </a:ln>
                          <a:solidFill>
                            <a:srgbClr val="FFFFFF"/>
                          </a:solidFill>
                          <a:effectLst>
                            <a:outerShdw blurRad="38100" dist="38100" dir="2700000" algn="tl">
                              <a:srgbClr val="000000">
                                <a:alpha val="43137"/>
                              </a:srgbClr>
                            </a:outerShdw>
                          </a:effectLst>
                          <a:latin typeface="Arial" charset="0"/>
                        </a:rPr>
                        <a:t>σ</a:t>
                      </a:r>
                      <a:r>
                        <a:rPr kumimoji="0" lang="en-US" altLang="zh-TW" sz="2200" b="1" i="1" u="none" strike="noStrike" cap="none" normalizeH="0" baseline="-25000" dirty="0">
                          <a:ln>
                            <a:noFill/>
                          </a:ln>
                          <a:solidFill>
                            <a:srgbClr val="FFFFFF"/>
                          </a:solidFill>
                          <a:effectLst>
                            <a:outerShdw blurRad="38100" dist="38100" dir="2700000" algn="tl">
                              <a:srgbClr val="000000">
                                <a:alpha val="43137"/>
                              </a:srgbClr>
                            </a:outerShdw>
                          </a:effectLst>
                          <a:latin typeface="Arial" charset="0"/>
                          <a:ea typeface="新細明體" charset="-120"/>
                        </a:rPr>
                        <a:t>c</a:t>
                      </a:r>
                      <a:r>
                        <a:rPr kumimoji="0" lang="en-US" altLang="zh-TW" sz="2200" b="1" i="1"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新細明體" charset="-120"/>
                        </a:rPr>
                        <a:t> </a:t>
                      </a:r>
                      <a:r>
                        <a:rPr kumimoji="0" lang="en-US" altLang="zh-TW" sz="22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新細明體" charset="-120"/>
                        </a:rPr>
                        <a:t>= </a:t>
                      </a:r>
                      <a:r>
                        <a:rPr kumimoji="0" lang="en-US" altLang="zh-TW" sz="2200" b="1" i="1"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新細明體" charset="-120"/>
                        </a:rPr>
                        <a:t>y</a:t>
                      </a:r>
                      <a:r>
                        <a:rPr kumimoji="0" lang="el-GR" altLang="zh-TW" sz="2200" b="1" i="1" u="none" strike="noStrike" cap="none" normalizeH="0" baseline="0" dirty="0">
                          <a:ln>
                            <a:noFill/>
                          </a:ln>
                          <a:solidFill>
                            <a:srgbClr val="FFFFFF"/>
                          </a:solidFill>
                          <a:effectLst>
                            <a:outerShdw blurRad="38100" dist="38100" dir="2700000" algn="tl">
                              <a:srgbClr val="000000">
                                <a:alpha val="43137"/>
                              </a:srgbClr>
                            </a:outerShdw>
                          </a:effectLst>
                          <a:latin typeface="Arial" charset="0"/>
                        </a:rPr>
                        <a:t>σ</a:t>
                      </a:r>
                      <a:r>
                        <a:rPr kumimoji="0" lang="en-US" altLang="zh-TW" sz="2200" b="1" i="1" u="none" strike="noStrike" cap="none" normalizeH="0" baseline="-25000" dirty="0">
                          <a:ln>
                            <a:noFill/>
                          </a:ln>
                          <a:solidFill>
                            <a:srgbClr val="FFFFFF"/>
                          </a:solidFill>
                          <a:effectLst>
                            <a:outerShdw blurRad="38100" dist="38100" dir="2700000" algn="tl">
                              <a:srgbClr val="000000">
                                <a:alpha val="43137"/>
                              </a:srgbClr>
                            </a:outerShdw>
                          </a:effectLst>
                          <a:latin typeface="Arial" charset="0"/>
                          <a:ea typeface="新細明體" charset="-120"/>
                        </a:rPr>
                        <a:t>P</a:t>
                      </a:r>
                      <a:r>
                        <a:rPr kumimoji="0" lang="en-US" altLang="zh-TW" sz="22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新細明體" charset="-120"/>
                        </a:rPr>
                        <a:t> </a:t>
                      </a:r>
                      <a:endParaRPr kumimoji="0" lang="zh-TW" altLang="en-US" sz="22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71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1" u="none" strike="noStrike" cap="none" normalizeH="0" baseline="0">
                          <a:ln>
                            <a:noFill/>
                          </a:ln>
                          <a:solidFill>
                            <a:srgbClr val="000080"/>
                          </a:solidFill>
                          <a:effectLst/>
                          <a:latin typeface="Arial" charset="0"/>
                          <a:ea typeface="新細明體" charset="-120"/>
                        </a:rPr>
                        <a:t>y</a:t>
                      </a:r>
                      <a:r>
                        <a:rPr kumimoji="0" lang="en-US" altLang="zh-TW" sz="1800" b="0" i="0" u="none" strike="noStrike" cap="none" normalizeH="0" baseline="0">
                          <a:ln>
                            <a:noFill/>
                          </a:ln>
                          <a:solidFill>
                            <a:srgbClr val="000080"/>
                          </a:solidFill>
                          <a:effectLst/>
                          <a:latin typeface="Arial" charset="0"/>
                          <a:ea typeface="新細明體" charset="-120"/>
                        </a:rPr>
                        <a:t> = 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Arial" charset="0"/>
                          <a:ea typeface="新細明體" charset="-120"/>
                        </a:rPr>
                        <a:t>(invest 100% in the risk-free asset)</a:t>
                      </a:r>
                      <a:endParaRPr kumimoji="0" lang="zh-TW" altLang="en-US" sz="1800" b="0" i="0" u="none" strike="noStrike" cap="none" normalizeH="0" baseline="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Arial" charset="0"/>
                          <a:ea typeface="新細明體" charset="-120"/>
                        </a:rPr>
                        <a:t>7%</a:t>
                      </a:r>
                      <a:endParaRPr kumimoji="0" lang="zh-TW" altLang="en-US" sz="1800" b="0" i="0" u="none" strike="noStrike" cap="none" normalizeH="0" baseline="0">
                        <a:ln>
                          <a:noFill/>
                        </a:ln>
                        <a:solidFill>
                          <a:srgbClr val="000080"/>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Arial" charset="0"/>
                          <a:ea typeface="新細明體" charset="-120"/>
                        </a:rPr>
                        <a:t>0%</a:t>
                      </a:r>
                      <a:endParaRPr kumimoji="0" lang="zh-TW" altLang="en-US" sz="1800" b="0" i="0" u="none" strike="noStrike" cap="none" normalizeH="0" baseline="0">
                        <a:ln>
                          <a:noFill/>
                        </a:ln>
                        <a:solidFill>
                          <a:srgbClr val="000080"/>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FF"/>
                    </a:solidFill>
                  </a:tcPr>
                </a:tc>
                <a:extLst>
                  <a:ext uri="{0D108BD9-81ED-4DB2-BD59-A6C34878D82A}">
                    <a16:rowId xmlns:a16="http://schemas.microsoft.com/office/drawing/2014/main" val="10001"/>
                  </a:ext>
                </a:extLst>
              </a:tr>
              <a:tr h="495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1" u="none" strike="noStrike" cap="none" normalizeH="0" baseline="0">
                          <a:ln>
                            <a:noFill/>
                          </a:ln>
                          <a:solidFill>
                            <a:srgbClr val="000080"/>
                          </a:solidFill>
                          <a:effectLst/>
                          <a:latin typeface="Arial" charset="0"/>
                          <a:ea typeface="新細明體" charset="-120"/>
                        </a:rPr>
                        <a:t>y</a:t>
                      </a:r>
                      <a:r>
                        <a:rPr kumimoji="0" lang="en-US" altLang="zh-TW" sz="1800" b="0" i="0" u="none" strike="noStrike" cap="none" normalizeH="0" baseline="0">
                          <a:ln>
                            <a:noFill/>
                          </a:ln>
                          <a:solidFill>
                            <a:srgbClr val="000080"/>
                          </a:solidFill>
                          <a:effectLst/>
                          <a:latin typeface="Arial" charset="0"/>
                          <a:ea typeface="新細明體" charset="-120"/>
                        </a:rPr>
                        <a:t> = 0.75</a:t>
                      </a:r>
                      <a:endParaRPr kumimoji="0" lang="zh-TW" altLang="en-US" sz="1800" b="0" i="0" u="none" strike="noStrike" cap="none" normalizeH="0" baseline="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Arial" charset="0"/>
                          <a:ea typeface="新細明體" charset="-120"/>
                        </a:rPr>
                        <a:t>13%</a:t>
                      </a:r>
                      <a:endParaRPr kumimoji="0" lang="zh-TW" altLang="en-US" sz="1800" b="0" i="0" u="none" strike="noStrike" cap="none" normalizeH="0" baseline="0">
                        <a:ln>
                          <a:noFill/>
                        </a:ln>
                        <a:solidFill>
                          <a:srgbClr val="000080"/>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Arial" charset="0"/>
                          <a:ea typeface="新細明體" charset="-120"/>
                        </a:rPr>
                        <a:t>16.5%</a:t>
                      </a:r>
                      <a:endParaRPr kumimoji="0" lang="zh-TW" altLang="en-US" sz="1800" b="0" i="0" u="none" strike="noStrike" cap="none" normalizeH="0" baseline="0">
                        <a:ln>
                          <a:noFill/>
                        </a:ln>
                        <a:solidFill>
                          <a:srgbClr val="000080"/>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FF"/>
                    </a:solidFill>
                  </a:tcPr>
                </a:tc>
                <a:extLst>
                  <a:ext uri="{0D108BD9-81ED-4DB2-BD59-A6C34878D82A}">
                    <a16:rowId xmlns:a16="http://schemas.microsoft.com/office/drawing/2014/main" val="10002"/>
                  </a:ext>
                </a:extLst>
              </a:tr>
              <a:tr h="971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1" u="none" strike="noStrike" cap="none" normalizeH="0" baseline="0">
                          <a:ln>
                            <a:noFill/>
                          </a:ln>
                          <a:solidFill>
                            <a:srgbClr val="000080"/>
                          </a:solidFill>
                          <a:effectLst/>
                          <a:latin typeface="Arial" charset="0"/>
                          <a:ea typeface="新細明體" charset="-120"/>
                        </a:rPr>
                        <a:t>y</a:t>
                      </a:r>
                      <a:r>
                        <a:rPr kumimoji="0" lang="en-US" altLang="zh-TW" sz="1800" b="0" i="0" u="none" strike="noStrike" cap="none" normalizeH="0" baseline="0">
                          <a:ln>
                            <a:noFill/>
                          </a:ln>
                          <a:solidFill>
                            <a:srgbClr val="000080"/>
                          </a:solidFill>
                          <a:effectLst/>
                          <a:latin typeface="Arial" charset="0"/>
                          <a:ea typeface="新細明體" charset="-120"/>
                        </a:rPr>
                        <a:t> = 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Arial" charset="0"/>
                          <a:ea typeface="新細明體" charset="-120"/>
                        </a:rPr>
                        <a:t>(invest 100% in the risky portfolio)</a:t>
                      </a:r>
                      <a:endParaRPr kumimoji="0" lang="zh-TW" altLang="en-US" sz="1800" b="0" i="0" u="none" strike="noStrike" cap="none" normalizeH="0" baseline="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Arial" charset="0"/>
                          <a:ea typeface="新細明體" charset="-120"/>
                        </a:rPr>
                        <a:t>15%</a:t>
                      </a:r>
                      <a:endParaRPr kumimoji="0" lang="zh-TW" altLang="en-US" sz="1800" b="0" i="0" u="none" strike="noStrike" cap="none" normalizeH="0" baseline="0">
                        <a:ln>
                          <a:noFill/>
                        </a:ln>
                        <a:solidFill>
                          <a:srgbClr val="000080"/>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Arial" charset="0"/>
                          <a:ea typeface="新細明體" charset="-120"/>
                        </a:rPr>
                        <a:t>22%</a:t>
                      </a:r>
                      <a:endParaRPr kumimoji="0" lang="zh-TW" altLang="en-US" sz="1800" b="0" i="0" u="none" strike="noStrike" cap="none" normalizeH="0" baseline="0">
                        <a:ln>
                          <a:noFill/>
                        </a:ln>
                        <a:solidFill>
                          <a:srgbClr val="000080"/>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FF"/>
                    </a:solid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152400"/>
            <a:ext cx="9144000" cy="685800"/>
          </a:xfrm>
          <a:noFill/>
        </p:spPr>
        <p:txBody>
          <a:bodyPr lIns="90488" tIns="44450" rIns="90488" bIns="44450" anchor="b"/>
          <a:lstStyle/>
          <a:p>
            <a:pPr eaLnBrk="1" hangingPunct="1"/>
            <a:r>
              <a:rPr lang="en-US" altLang="zh-TW">
                <a:ea typeface="新細明體" charset="-120"/>
              </a:rPr>
              <a:t>Combinations With Leverage</a:t>
            </a:r>
          </a:p>
        </p:txBody>
      </p:sp>
      <p:sp>
        <p:nvSpPr>
          <p:cNvPr id="113667" name="Rectangle 3"/>
          <p:cNvSpPr>
            <a:spLocks noGrp="1" noChangeArrowheads="1"/>
          </p:cNvSpPr>
          <p:nvPr>
            <p:ph type="body" idx="1"/>
          </p:nvPr>
        </p:nvSpPr>
        <p:spPr>
          <a:xfrm>
            <a:off x="381000" y="2555875"/>
            <a:ext cx="8382000" cy="3235325"/>
          </a:xfrm>
        </p:spPr>
        <p:txBody>
          <a:bodyPr lIns="90488" tIns="44450" rIns="90488" bIns="44450"/>
          <a:lstStyle/>
          <a:p>
            <a:pPr eaLnBrk="1" hangingPunct="1">
              <a:buFont typeface="Wingdings" pitchFamily="2" charset="2"/>
              <a:buNone/>
              <a:defRPr/>
            </a:pPr>
            <a:r>
              <a:rPr lang="zh-TW" altLang="en-US" sz="3000" dirty="0">
                <a:ea typeface="新細明體" charset="-120"/>
              </a:rPr>
              <a:t>   </a:t>
            </a:r>
            <a:endParaRPr lang="en-US" altLang="zh-TW" sz="3000" dirty="0">
              <a:ea typeface="新細明體" charset="-120"/>
            </a:endParaRPr>
          </a:p>
          <a:p>
            <a:pPr eaLnBrk="1" hangingPunct="1">
              <a:buFont typeface="Wingdings" pitchFamily="2" charset="2"/>
              <a:buNone/>
              <a:defRPr/>
            </a:pPr>
            <a:r>
              <a:rPr lang="en-US" altLang="zh-TW" sz="3000" dirty="0">
                <a:ea typeface="新細明體" charset="-120"/>
              </a:rPr>
              <a:t>		Using 25% leverage (i.e., </a:t>
            </a:r>
            <a:r>
              <a:rPr lang="en-US" altLang="zh-TW" sz="3000" i="1" dirty="0">
                <a:ea typeface="新細明體" charset="-120"/>
              </a:rPr>
              <a:t>y</a:t>
            </a:r>
            <a:r>
              <a:rPr lang="en-US" altLang="zh-TW" sz="3000" dirty="0">
                <a:ea typeface="新細明體" charset="-120"/>
              </a:rPr>
              <a:t> = 1.25)</a:t>
            </a:r>
          </a:p>
          <a:p>
            <a:pPr eaLnBrk="1" hangingPunct="1">
              <a:buFont typeface="Wingdings" pitchFamily="2" charset="2"/>
              <a:buNone/>
              <a:defRPr/>
            </a:pPr>
            <a:endParaRPr lang="en-US" altLang="zh-TW" sz="1200" dirty="0">
              <a:ea typeface="新細明體" charset="-120"/>
            </a:endParaRPr>
          </a:p>
          <a:p>
            <a:pPr eaLnBrk="1" hangingPunct="1">
              <a:buFont typeface="Wingdings" pitchFamily="2" charset="2"/>
              <a:buNone/>
              <a:defRPr/>
            </a:pPr>
            <a:r>
              <a:rPr lang="en-US" altLang="zh-TW" sz="3000" dirty="0">
                <a:ea typeface="新細明體" charset="-120"/>
              </a:rPr>
              <a:t>		</a:t>
            </a:r>
            <a:r>
              <a:rPr lang="en-US" altLang="zh-TW" sz="3000" i="1" dirty="0">
                <a:ea typeface="新細明體" charset="-120"/>
              </a:rPr>
              <a:t>E</a:t>
            </a:r>
            <a:r>
              <a:rPr lang="en-US" altLang="zh-TW" sz="3000" dirty="0">
                <a:ea typeface="新細明體" charset="-120"/>
              </a:rPr>
              <a:t>(</a:t>
            </a:r>
            <a:r>
              <a:rPr lang="en-US" altLang="zh-TW" sz="3000" i="1" dirty="0" err="1">
                <a:ea typeface="新細明體" charset="-120"/>
              </a:rPr>
              <a:t>r</a:t>
            </a:r>
            <a:r>
              <a:rPr lang="en-US" altLang="zh-TW" sz="3000" i="1" baseline="-25000" dirty="0" err="1">
                <a:ea typeface="新細明體" charset="-120"/>
              </a:rPr>
              <a:t>c</a:t>
            </a:r>
            <a:r>
              <a:rPr lang="en-US" altLang="zh-TW" sz="3000" dirty="0">
                <a:ea typeface="新細明體" charset="-120"/>
              </a:rPr>
              <a:t>) = (1.25) (0.15) + (</a:t>
            </a:r>
            <a:r>
              <a:rPr lang="en-US" altLang="zh-TW" sz="3000" dirty="0"/>
              <a:t>–0</a:t>
            </a:r>
            <a:r>
              <a:rPr lang="en-US" altLang="zh-TW" sz="3000" dirty="0">
                <a:ea typeface="新細明體" charset="-120"/>
              </a:rPr>
              <a:t>.25) (0.07) = 0.17</a:t>
            </a:r>
          </a:p>
          <a:p>
            <a:pPr eaLnBrk="1" hangingPunct="1">
              <a:buFont typeface="Wingdings" pitchFamily="2" charset="2"/>
              <a:buNone/>
              <a:defRPr/>
            </a:pPr>
            <a:r>
              <a:rPr lang="en-US" altLang="zh-TW" sz="3000" dirty="0">
                <a:latin typeface="Symbol" pitchFamily="18" charset="2"/>
                <a:ea typeface="新細明體" charset="-120"/>
              </a:rPr>
              <a:t>		</a:t>
            </a:r>
            <a:r>
              <a:rPr lang="en-US" altLang="zh-TW" sz="3000" i="1" dirty="0">
                <a:latin typeface="Symbol" pitchFamily="18" charset="2"/>
                <a:ea typeface="新細明體" charset="-120"/>
              </a:rPr>
              <a:t>s</a:t>
            </a:r>
            <a:r>
              <a:rPr lang="en-US" altLang="zh-TW" sz="3000" i="1" baseline="-25000" dirty="0">
                <a:ea typeface="新細明體" charset="-120"/>
              </a:rPr>
              <a:t>c</a:t>
            </a:r>
            <a:r>
              <a:rPr lang="en-US" altLang="zh-TW" sz="3000" dirty="0">
                <a:ea typeface="新細明體" charset="-120"/>
              </a:rPr>
              <a:t> = (1.25) (0.22) = 0.275</a:t>
            </a:r>
          </a:p>
        </p:txBody>
      </p:sp>
      <p:sp>
        <p:nvSpPr>
          <p:cNvPr id="4" name="Rectangle 2"/>
          <p:cNvSpPr txBox="1">
            <a:spLocks noChangeArrowheads="1"/>
          </p:cNvSpPr>
          <p:nvPr/>
        </p:nvSpPr>
        <p:spPr bwMode="auto">
          <a:xfrm>
            <a:off x="533400" y="1295400"/>
            <a:ext cx="8610600" cy="19812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90000"/>
              <a:buFontTx/>
              <a:buBlip>
                <a:blip r:embed="rId3"/>
              </a:buBlip>
              <a:defRPr/>
            </a:pPr>
            <a:r>
              <a:rPr lang="en-US" altLang="zh-TW" sz="3000" kern="0" dirty="0">
                <a:effectLst>
                  <a:outerShdw blurRad="38100" dist="38100" dir="2700000" algn="tl">
                    <a:srgbClr val="000000"/>
                  </a:outerShdw>
                </a:effectLst>
                <a:latin typeface="+mn-lt"/>
                <a:ea typeface="新細明體" charset="-120"/>
              </a:rPr>
              <a:t>If </a:t>
            </a:r>
            <a:r>
              <a:rPr lang="en-US" altLang="zh-TW" sz="3000" i="1" dirty="0">
                <a:latin typeface="+mn-lt"/>
                <a:sym typeface="Symbol"/>
              </a:rPr>
              <a:t>y</a:t>
            </a:r>
            <a:r>
              <a:rPr lang="en-US" altLang="zh-TW" sz="3000" dirty="0">
                <a:latin typeface="+mn-lt"/>
                <a:sym typeface="Symbol"/>
              </a:rPr>
              <a:t> &gt; 1, the complete portfolio is constructed with leverage, i.e., borrowing at the risk-free rate and investing in the risky portfolio</a:t>
            </a:r>
            <a:endParaRPr lang="en-US" altLang="zh-TW" sz="3000" kern="0" dirty="0">
              <a:effectLst>
                <a:outerShdw blurRad="38100" dist="38100" dir="2700000" algn="tl">
                  <a:srgbClr val="000000"/>
                </a:outerShdw>
              </a:effectLst>
              <a:latin typeface="+mn-lt"/>
              <a:ea typeface="新細明體" charset="-120"/>
            </a:endParaRPr>
          </a:p>
        </p:txBody>
      </p:sp>
      <p:sp>
        <p:nvSpPr>
          <p:cNvPr id="5" name="Text Box 17"/>
          <p:cNvSpPr txBox="1">
            <a:spLocks noChangeArrowheads="1"/>
          </p:cNvSpPr>
          <p:nvPr/>
        </p:nvSpPr>
        <p:spPr bwMode="auto">
          <a:xfrm>
            <a:off x="838200" y="5486400"/>
            <a:ext cx="7391400" cy="708025"/>
          </a:xfrm>
          <a:prstGeom prst="rect">
            <a:avLst/>
          </a:prstGeom>
          <a:noFill/>
          <a:ln w="9525">
            <a:noFill/>
            <a:miter lim="800000"/>
            <a:headEnd/>
            <a:tailEnd/>
          </a:ln>
        </p:spPr>
        <p:txBody>
          <a:bodyPr>
            <a:spAutoFit/>
          </a:bodyPr>
          <a:lstStyle/>
          <a:p>
            <a:pPr marL="273050" indent="-273050">
              <a:spcBef>
                <a:spcPct val="50000"/>
              </a:spcBef>
              <a:defRPr/>
            </a:pPr>
            <a:r>
              <a:rPr lang="en-US" altLang="zh-TW" sz="2000" dirty="0">
                <a:latin typeface="+mn-lt"/>
                <a:ea typeface="新細明體" charset="-120"/>
              </a:rPr>
              <a:t>※ The leverage can further increase both the expected return and the standard deviation of the complete portfolio</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76200"/>
            <a:ext cx="9144000" cy="1143000"/>
          </a:xfrm>
          <a:noFill/>
        </p:spPr>
        <p:txBody>
          <a:bodyPr/>
          <a:lstStyle/>
          <a:p>
            <a:pPr eaLnBrk="1" hangingPunct="1"/>
            <a:r>
              <a:rPr lang="en-US" altLang="zh-TW" sz="3600" dirty="0">
                <a:ea typeface="新細明體" charset="-120"/>
              </a:rPr>
              <a:t>Investment Opportunity Set (</a:t>
            </a:r>
            <a:r>
              <a:rPr lang="zh-TW" altLang="en-US" sz="3600" dirty="0">
                <a:ea typeface="新細明體" charset="-120"/>
              </a:rPr>
              <a:t>投資機會集合</a:t>
            </a:r>
            <a:r>
              <a:rPr lang="en-US" altLang="zh-TW" sz="3600" dirty="0">
                <a:ea typeface="新細明體" charset="-120"/>
              </a:rPr>
              <a:t>)</a:t>
            </a:r>
            <a:br>
              <a:rPr lang="en-US" altLang="zh-TW" sz="3600" dirty="0">
                <a:ea typeface="新細明體" charset="-120"/>
              </a:rPr>
            </a:br>
            <a:r>
              <a:rPr lang="en-US" altLang="zh-TW" sz="3600" dirty="0">
                <a:ea typeface="新細明體" charset="-120"/>
              </a:rPr>
              <a:t>with a Risk-Free Investment</a:t>
            </a:r>
          </a:p>
        </p:txBody>
      </p:sp>
      <p:sp>
        <p:nvSpPr>
          <p:cNvPr id="48132" name="Text Box 8"/>
          <p:cNvSpPr txBox="1">
            <a:spLocks noChangeArrowheads="1"/>
          </p:cNvSpPr>
          <p:nvPr/>
        </p:nvSpPr>
        <p:spPr bwMode="auto">
          <a:xfrm>
            <a:off x="304800" y="4114800"/>
            <a:ext cx="8686800" cy="2708434"/>
          </a:xfrm>
          <a:prstGeom prst="rect">
            <a:avLst/>
          </a:prstGeom>
          <a:noFill/>
          <a:ln w="9525">
            <a:noFill/>
            <a:miter lim="800000"/>
            <a:headEnd/>
            <a:tailEnd/>
          </a:ln>
        </p:spPr>
        <p:txBody>
          <a:bodyPr wrap="square">
            <a:spAutoFit/>
          </a:bodyPr>
          <a:lstStyle/>
          <a:p>
            <a:pPr marL="273050" indent="-273050">
              <a:spcBef>
                <a:spcPts val="400"/>
              </a:spcBef>
              <a:defRPr/>
            </a:pPr>
            <a:r>
              <a:rPr lang="en-US" altLang="zh-TW" sz="2000" dirty="0">
                <a:latin typeface="+mn-lt"/>
                <a:ea typeface="新細明體" charset="-120"/>
              </a:rPr>
              <a:t>※ By varying the value of </a:t>
            </a:r>
            <a:r>
              <a:rPr lang="en-US" altLang="zh-TW" sz="2000" i="1" dirty="0">
                <a:latin typeface="+mn-lt"/>
                <a:ea typeface="新細明體" charset="-120"/>
              </a:rPr>
              <a:t>y</a:t>
            </a:r>
            <a:r>
              <a:rPr lang="en-US" altLang="zh-TW" sz="2000" dirty="0">
                <a:latin typeface="+mn-lt"/>
                <a:ea typeface="新細明體" charset="-120"/>
              </a:rPr>
              <a:t>, we have the possible </a:t>
            </a:r>
            <a:r>
              <a:rPr lang="en-US" altLang="zh-TW" sz="2000" b="1" i="1" dirty="0">
                <a:latin typeface="+mn-lt"/>
                <a:ea typeface="新細明體" charset="-120"/>
              </a:rPr>
              <a:t>investment opportunity set</a:t>
            </a:r>
            <a:r>
              <a:rPr lang="en-US" altLang="zh-TW" sz="2000" dirty="0">
                <a:latin typeface="+mn-lt"/>
                <a:ea typeface="新細明體" charset="-120"/>
              </a:rPr>
              <a:t>, which is also known as the </a:t>
            </a:r>
            <a:r>
              <a:rPr lang="en-US" altLang="zh-TW" sz="2000" b="1" i="1" dirty="0">
                <a:latin typeface="+mn-lt"/>
                <a:ea typeface="新細明體" charset="-120"/>
              </a:rPr>
              <a:t>capital allocation line </a:t>
            </a:r>
            <a:r>
              <a:rPr lang="en-US" altLang="zh-TW" sz="2000" b="1" dirty="0">
                <a:latin typeface="+mn-lt"/>
                <a:ea typeface="新細明體" charset="-120"/>
              </a:rPr>
              <a:t>(</a:t>
            </a:r>
            <a:r>
              <a:rPr lang="en-US" altLang="zh-TW" sz="2000" b="1" i="1" dirty="0">
                <a:latin typeface="+mn-lt"/>
                <a:ea typeface="新細明體" charset="-120"/>
              </a:rPr>
              <a:t>CAL, </a:t>
            </a:r>
            <a:r>
              <a:rPr lang="zh-TW" altLang="en-US" sz="2000" dirty="0">
                <a:latin typeface="+mn-lt"/>
                <a:ea typeface="新細明體" charset="-120"/>
              </a:rPr>
              <a:t>資本配置線</a:t>
            </a:r>
            <a:r>
              <a:rPr lang="en-US" altLang="zh-TW" sz="2000" b="1" dirty="0">
                <a:latin typeface="+mn-lt"/>
                <a:ea typeface="新細明體" charset="-120"/>
              </a:rPr>
              <a:t>)</a:t>
            </a:r>
            <a:r>
              <a:rPr lang="en-US" altLang="zh-TW" sz="2000" dirty="0">
                <a:latin typeface="+mn-lt"/>
                <a:ea typeface="新細明體" charset="-120"/>
              </a:rPr>
              <a:t>, of a risky and risk-free assets</a:t>
            </a:r>
          </a:p>
          <a:p>
            <a:pPr marL="273050" indent="-273050">
              <a:spcBef>
                <a:spcPts val="400"/>
              </a:spcBef>
              <a:defRPr/>
            </a:pPr>
            <a:r>
              <a:rPr lang="en-US" altLang="zh-TW" sz="2000" dirty="0">
                <a:latin typeface="+mn-lt"/>
                <a:ea typeface="新細明體" charset="-120"/>
              </a:rPr>
              <a:t>※ The slope of the CAL equals the increase in expected return for bearing per unit of standard deviation</a:t>
            </a:r>
          </a:p>
          <a:p>
            <a:pPr marL="273050" indent="-273050">
              <a:spcBef>
                <a:spcPts val="400"/>
              </a:spcBef>
              <a:defRPr/>
            </a:pPr>
            <a:r>
              <a:rPr lang="en-US" altLang="zh-TW" sz="2000" dirty="0">
                <a:latin typeface="+mn-lt"/>
                <a:ea typeface="新細明體" charset="-120"/>
              </a:rPr>
              <a:t>※ The slope is called the </a:t>
            </a:r>
            <a:r>
              <a:rPr lang="en-US" altLang="zh-TW" sz="2000" b="1" i="1" dirty="0">
                <a:latin typeface="+mn-lt"/>
                <a:ea typeface="新細明體" charset="-120"/>
              </a:rPr>
              <a:t>reward-to-volatility ratio</a:t>
            </a:r>
            <a:r>
              <a:rPr lang="en-US" altLang="zh-TW" sz="2000" dirty="0">
                <a:latin typeface="+mn-lt"/>
                <a:ea typeface="新細明體" charset="-120"/>
              </a:rPr>
              <a:t>, or </a:t>
            </a:r>
            <a:r>
              <a:rPr lang="en-US" altLang="zh-TW" sz="2000" b="1" i="1" dirty="0">
                <a:latin typeface="+mn-lt"/>
                <a:ea typeface="新細明體" charset="-120"/>
              </a:rPr>
              <a:t>Sharpe ratio</a:t>
            </a:r>
          </a:p>
          <a:p>
            <a:pPr marL="273050" indent="-273050">
              <a:spcBef>
                <a:spcPts val="400"/>
              </a:spcBef>
              <a:defRPr/>
            </a:pPr>
            <a:r>
              <a:rPr lang="en-US" altLang="zh-TW" sz="2000" dirty="0">
                <a:latin typeface="+mn-lt"/>
                <a:ea typeface="新細明體" charset="-120"/>
              </a:rPr>
              <a:t>※ All portfolios formed by mixing the risky portfolio </a:t>
            </a:r>
            <a:r>
              <a:rPr lang="en-US" altLang="zh-TW" sz="2000" i="1" dirty="0">
                <a:latin typeface="+mn-lt"/>
                <a:ea typeface="新細明體" charset="-120"/>
              </a:rPr>
              <a:t>P </a:t>
            </a:r>
            <a:r>
              <a:rPr lang="en-US" altLang="zh-TW" sz="2000" dirty="0">
                <a:latin typeface="+mn-lt"/>
                <a:ea typeface="新細明體" charset="-120"/>
              </a:rPr>
              <a:t>and the risk-free asset are with the same Sharpe ratio (=8/22)</a:t>
            </a:r>
            <a:endParaRPr lang="en-US" altLang="zh-TW" sz="2000" i="1" dirty="0">
              <a:latin typeface="+mn-lt"/>
              <a:ea typeface="新細明體" charset="-120"/>
            </a:endParaRPr>
          </a:p>
        </p:txBody>
      </p:sp>
      <p:pic>
        <p:nvPicPr>
          <p:cNvPr id="5" name="Picture 2"/>
          <p:cNvPicPr>
            <a:picLocks noChangeAspect="1" noChangeArrowheads="1"/>
          </p:cNvPicPr>
          <p:nvPr/>
        </p:nvPicPr>
        <p:blipFill>
          <a:blip r:embed="rId2"/>
          <a:srcRect/>
          <a:stretch>
            <a:fillRect/>
          </a:stretch>
        </p:blipFill>
        <p:spPr bwMode="auto">
          <a:xfrm>
            <a:off x="1757838" y="1219200"/>
            <a:ext cx="5628323" cy="2914524"/>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38100"/>
            <a:ext cx="9144000" cy="800100"/>
          </a:xfrm>
          <a:noFill/>
        </p:spPr>
        <p:txBody>
          <a:bodyPr lIns="90488" tIns="44450" rIns="90488" bIns="44450" anchor="b"/>
          <a:lstStyle/>
          <a:p>
            <a:pPr eaLnBrk="1" hangingPunct="1"/>
            <a:r>
              <a:rPr lang="en-US" altLang="zh-TW">
                <a:ea typeface="新細明體" charset="-120"/>
              </a:rPr>
              <a:t>Risk Tolerance and Allocation</a:t>
            </a:r>
          </a:p>
        </p:txBody>
      </p:sp>
      <p:sp>
        <p:nvSpPr>
          <p:cNvPr id="115715" name="Rectangle 3"/>
          <p:cNvSpPr>
            <a:spLocks noGrp="1" noChangeArrowheads="1"/>
          </p:cNvSpPr>
          <p:nvPr>
            <p:ph type="body" idx="1"/>
          </p:nvPr>
        </p:nvSpPr>
        <p:spPr>
          <a:xfrm>
            <a:off x="304800" y="914400"/>
            <a:ext cx="8382000" cy="5445125"/>
          </a:xfrm>
        </p:spPr>
        <p:txBody>
          <a:bodyPr lIns="90488" tIns="44450" rIns="90488" bIns="44450"/>
          <a:lstStyle/>
          <a:p>
            <a:pPr eaLnBrk="1" hangingPunct="1">
              <a:defRPr/>
            </a:pPr>
            <a:r>
              <a:rPr lang="en-US" altLang="zh-TW" sz="3000" dirty="0">
                <a:ea typeface="新細明體" charset="-120"/>
              </a:rPr>
              <a:t>Investors confront a risk-return trade-off choice among all feasible combinations on the CAL (because they all have the same Sharpe ratio)</a:t>
            </a:r>
          </a:p>
          <a:p>
            <a:pPr eaLnBrk="1" hangingPunct="1">
              <a:defRPr/>
            </a:pPr>
            <a:r>
              <a:rPr lang="en-US" altLang="zh-TW" sz="3000" dirty="0">
                <a:ea typeface="新細明體" charset="-120"/>
              </a:rPr>
              <a:t>Greater levels of risk aversion lead to larger proportions of the risk free rate (near point </a:t>
            </a:r>
            <a:r>
              <a:rPr lang="en-US" altLang="zh-TW" sz="3000" i="1" dirty="0">
                <a:ea typeface="新細明體" charset="-120"/>
              </a:rPr>
              <a:t>F</a:t>
            </a:r>
            <a:r>
              <a:rPr lang="en-US" altLang="zh-TW" sz="3000" dirty="0">
                <a:ea typeface="新細明體" charset="-120"/>
              </a:rPr>
              <a:t>)</a:t>
            </a:r>
          </a:p>
          <a:p>
            <a:pPr eaLnBrk="1" hangingPunct="1">
              <a:defRPr/>
            </a:pPr>
            <a:r>
              <a:rPr lang="en-US" altLang="zh-TW" sz="3000" dirty="0">
                <a:ea typeface="新細明體" charset="-120"/>
              </a:rPr>
              <a:t>Moderate levels of risk aversion lead to larger proportions of the portfolio of risky assets (near point </a:t>
            </a:r>
            <a:r>
              <a:rPr lang="en-US" altLang="zh-TW" sz="3000" i="1" dirty="0">
                <a:ea typeface="新細明體" charset="-120"/>
              </a:rPr>
              <a:t>P</a:t>
            </a:r>
            <a:r>
              <a:rPr lang="en-US" altLang="zh-TW" sz="3000" dirty="0">
                <a:ea typeface="新細明體" charset="-120"/>
              </a:rPr>
              <a:t>)</a:t>
            </a:r>
          </a:p>
          <a:p>
            <a:pPr eaLnBrk="1" hangingPunct="1">
              <a:defRPr/>
            </a:pPr>
            <a:r>
              <a:rPr lang="en-US" altLang="zh-TW" sz="3000" dirty="0">
                <a:ea typeface="新細明體" charset="-120"/>
              </a:rPr>
              <a:t>Willingness to accept high levels of risk for high levels of returns would result in leveraged combinations (to the right of point </a:t>
            </a:r>
            <a:r>
              <a:rPr lang="en-US" altLang="zh-TW" sz="3000" i="1" dirty="0">
                <a:ea typeface="新細明體" charset="-120"/>
              </a:rPr>
              <a:t>P</a:t>
            </a:r>
            <a:r>
              <a:rPr lang="en-US" altLang="zh-TW" sz="3000" dirty="0">
                <a:ea typeface="新細明體" charset="-120"/>
              </a:rPr>
              <a:t>)</a:t>
            </a:r>
            <a:endParaRPr lang="en-US" altLang="zh-TW" sz="3000" i="1" dirty="0">
              <a:ea typeface="新細明體" charset="-12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38100"/>
            <a:ext cx="9144000" cy="800100"/>
          </a:xfrm>
          <a:noFill/>
        </p:spPr>
        <p:txBody>
          <a:bodyPr lIns="90488" tIns="44450" rIns="90488" bIns="44450" anchor="b"/>
          <a:lstStyle/>
          <a:p>
            <a:pPr eaLnBrk="1" hangingPunct="1"/>
            <a:r>
              <a:rPr lang="en-US" altLang="zh-TW" dirty="0">
                <a:ea typeface="新細明體" charset="-120"/>
              </a:rPr>
              <a:t>Risk Aversion and Capital Allocation</a:t>
            </a:r>
          </a:p>
        </p:txBody>
      </p:sp>
      <p:sp>
        <p:nvSpPr>
          <p:cNvPr id="115715" name="Rectangle 3"/>
          <p:cNvSpPr>
            <a:spLocks noGrp="1" noChangeArrowheads="1"/>
          </p:cNvSpPr>
          <p:nvPr>
            <p:ph type="body" idx="1"/>
          </p:nvPr>
        </p:nvSpPr>
        <p:spPr>
          <a:xfrm>
            <a:off x="152400" y="838200"/>
            <a:ext cx="8763000" cy="5943600"/>
          </a:xfrm>
        </p:spPr>
        <p:txBody>
          <a:bodyPr lIns="90488" tIns="44450" rIns="90488" bIns="44450"/>
          <a:lstStyle/>
          <a:p>
            <a:pPr eaLnBrk="1" hangingPunct="1">
              <a:defRPr/>
            </a:pPr>
            <a:r>
              <a:rPr lang="en-US" altLang="zh-TW" sz="3000" dirty="0">
                <a:ea typeface="新細明體" charset="-120"/>
              </a:rPr>
              <a:t>How to find the best allocation between the risky and risk-free assets for a particular investor with the degree of risk aversion </a:t>
            </a:r>
            <a:r>
              <a:rPr lang="en-US" altLang="zh-TW" sz="3000" i="1" dirty="0">
                <a:ea typeface="新細明體" charset="-120"/>
              </a:rPr>
              <a:t>A</a:t>
            </a:r>
            <a:r>
              <a:rPr lang="en-US" altLang="zh-TW" sz="3000" dirty="0">
                <a:ea typeface="新細明體" charset="-120"/>
              </a:rPr>
              <a:t>?</a:t>
            </a:r>
          </a:p>
          <a:p>
            <a:pPr lvl="1" eaLnBrk="1" hangingPunct="1">
              <a:defRPr/>
            </a:pPr>
            <a:r>
              <a:rPr lang="en-US" altLang="zh-TW" sz="2600" dirty="0">
                <a:ea typeface="新細明體" charset="-120"/>
              </a:rPr>
              <a:t>The preferred capital allocation, </a:t>
            </a:r>
            <a:r>
              <a:rPr lang="en-US" altLang="zh-TW" sz="2600" i="1" dirty="0">
                <a:ea typeface="新細明體" charset="-120"/>
              </a:rPr>
              <a:t>y</a:t>
            </a:r>
            <a:r>
              <a:rPr lang="en-US" altLang="zh-TW" sz="2600" dirty="0">
                <a:ea typeface="新細明體" charset="-120"/>
              </a:rPr>
              <a:t>, can be derived by</a:t>
            </a:r>
          </a:p>
          <a:p>
            <a:pPr lvl="1" eaLnBrk="1" hangingPunct="1">
              <a:defRPr/>
            </a:pPr>
            <a:endParaRPr lang="en-US" altLang="zh-TW" sz="2600" dirty="0">
              <a:ea typeface="新細明體" charset="-120"/>
            </a:endParaRPr>
          </a:p>
          <a:p>
            <a:pPr lvl="1" eaLnBrk="1" hangingPunct="1">
              <a:defRPr/>
            </a:pPr>
            <a:endParaRPr lang="en-US" altLang="zh-TW" sz="2600" dirty="0">
              <a:ea typeface="新細明體" charset="-120"/>
            </a:endParaRPr>
          </a:p>
          <a:p>
            <a:pPr lvl="1" eaLnBrk="1" hangingPunct="1">
              <a:defRPr/>
            </a:pPr>
            <a:endParaRPr lang="en-US" altLang="zh-TW" sz="2600" dirty="0">
              <a:ea typeface="新細明體" charset="-120"/>
            </a:endParaRPr>
          </a:p>
          <a:p>
            <a:pPr lvl="1" eaLnBrk="1" hangingPunct="1">
              <a:defRPr/>
            </a:pPr>
            <a:endParaRPr lang="en-US" altLang="zh-TW" sz="2600" dirty="0">
              <a:ea typeface="新細明體" charset="-120"/>
            </a:endParaRPr>
          </a:p>
          <a:p>
            <a:pPr lvl="1" eaLnBrk="1" hangingPunct="1">
              <a:defRPr/>
            </a:pPr>
            <a:r>
              <a:rPr lang="en-US" altLang="zh-TW" sz="2600" dirty="0">
                <a:ea typeface="新細明體" charset="-120"/>
              </a:rPr>
              <a:t>If </a:t>
            </a:r>
            <a:r>
              <a:rPr lang="en-US" altLang="zh-TW" sz="2600" i="1" dirty="0">
                <a:ea typeface="新細明體" charset="-120"/>
              </a:rPr>
              <a:t>A</a:t>
            </a:r>
            <a:r>
              <a:rPr lang="en-US" altLang="zh-TW" sz="2600" dirty="0">
                <a:ea typeface="新細明體" charset="-120"/>
              </a:rPr>
              <a:t> = 2, </a:t>
            </a:r>
            <a:r>
              <a:rPr lang="en-US" altLang="zh-TW" sz="2600" i="1" dirty="0">
                <a:ea typeface="新細明體" charset="-120"/>
              </a:rPr>
              <a:t>y</a:t>
            </a:r>
            <a:r>
              <a:rPr lang="en-US" altLang="zh-TW" sz="2600" dirty="0">
                <a:ea typeface="新細明體" charset="-120"/>
              </a:rPr>
              <a:t> = [15% – 7%] / 0.22</a:t>
            </a:r>
            <a:r>
              <a:rPr lang="en-US" altLang="zh-TW" sz="2600" baseline="30000" dirty="0">
                <a:ea typeface="新細明體" charset="-120"/>
              </a:rPr>
              <a:t>2</a:t>
            </a:r>
            <a:r>
              <a:rPr lang="en-US" altLang="zh-TW" sz="2600" dirty="0">
                <a:ea typeface="新細明體" charset="-120"/>
              </a:rPr>
              <a:t> / 2 = 1.6529 / 2 = 82.64% in the above example</a:t>
            </a:r>
          </a:p>
          <a:p>
            <a:pPr lvl="1" eaLnBrk="1" hangingPunct="1">
              <a:defRPr/>
            </a:pPr>
            <a:r>
              <a:rPr lang="en-US" altLang="zh-TW" sz="2600" dirty="0">
                <a:ea typeface="新細明體" charset="-120"/>
              </a:rPr>
              <a:t>Given </a:t>
            </a:r>
            <a:r>
              <a:rPr lang="en-US" altLang="zh-TW" sz="2600" i="1" dirty="0">
                <a:ea typeface="新細明體" charset="-120"/>
              </a:rPr>
              <a:t>y</a:t>
            </a:r>
            <a:r>
              <a:rPr lang="en-US" altLang="zh-TW" sz="2600" dirty="0">
                <a:ea typeface="新細明體" charset="-120"/>
              </a:rPr>
              <a:t> = 82.64%, </a:t>
            </a:r>
            <a:r>
              <a:rPr lang="en-US" altLang="zh-TW" sz="2400" i="1" dirty="0">
                <a:ea typeface="新細明體" charset="-120"/>
              </a:rPr>
              <a:t>E</a:t>
            </a:r>
            <a:r>
              <a:rPr lang="en-US" altLang="zh-TW" sz="2400" dirty="0">
                <a:ea typeface="新細明體" charset="-120"/>
              </a:rPr>
              <a:t>(</a:t>
            </a:r>
            <a:r>
              <a:rPr lang="en-US" altLang="zh-TW" sz="2400" i="1" dirty="0" err="1">
                <a:ea typeface="新細明體" charset="-120"/>
              </a:rPr>
              <a:t>r</a:t>
            </a:r>
            <a:r>
              <a:rPr lang="en-US" altLang="zh-TW" sz="2400" i="1" baseline="-25000" dirty="0" err="1">
                <a:ea typeface="新細明體" charset="-120"/>
              </a:rPr>
              <a:t>c</a:t>
            </a:r>
            <a:r>
              <a:rPr lang="en-US" altLang="zh-TW" sz="2400" dirty="0">
                <a:ea typeface="新細明體" charset="-120"/>
              </a:rPr>
              <a:t>) = 82.64% </a:t>
            </a:r>
            <a:r>
              <a:rPr lang="zh-TW" altLang="zh-TW" sz="2400" dirty="0">
                <a:effectLst/>
              </a:rPr>
              <a:t>×</a:t>
            </a:r>
            <a:r>
              <a:rPr lang="en-US" altLang="zh-TW" sz="2400" dirty="0">
                <a:effectLst/>
              </a:rPr>
              <a:t> 15% + (1 – 82.64%) </a:t>
            </a:r>
            <a:r>
              <a:rPr lang="zh-TW" altLang="zh-TW" sz="2400" dirty="0">
                <a:effectLst/>
              </a:rPr>
              <a:t>×</a:t>
            </a:r>
            <a:r>
              <a:rPr lang="en-US" altLang="zh-TW" sz="2400" dirty="0">
                <a:effectLst/>
              </a:rPr>
              <a:t> 7% = 13.61% and </a:t>
            </a:r>
            <a:r>
              <a:rPr lang="el-GR" altLang="zh-TW" sz="2400" i="1" dirty="0">
                <a:ea typeface="新細明體" charset="-120"/>
              </a:rPr>
              <a:t>σ</a:t>
            </a:r>
            <a:r>
              <a:rPr lang="en-US" altLang="zh-TW" sz="2400" i="1" baseline="-25000" dirty="0">
                <a:ea typeface="新細明體" charset="-120"/>
              </a:rPr>
              <a:t>c</a:t>
            </a:r>
            <a:r>
              <a:rPr lang="en-US" altLang="zh-TW" sz="2600" dirty="0">
                <a:ea typeface="新細明體" charset="-120"/>
              </a:rPr>
              <a:t> = 82.64% </a:t>
            </a:r>
            <a:r>
              <a:rPr lang="zh-TW" altLang="zh-TW" sz="2400" dirty="0">
                <a:effectLst/>
              </a:rPr>
              <a:t>×</a:t>
            </a:r>
            <a:r>
              <a:rPr lang="en-US" altLang="zh-TW" sz="2400" dirty="0">
                <a:effectLst/>
              </a:rPr>
              <a:t> 22% = 18.18%, so </a:t>
            </a:r>
            <a:r>
              <a:rPr lang="en-US" altLang="zh-TW" sz="2400" dirty="0">
                <a:ea typeface="新細明體" charset="-120"/>
              </a:rPr>
              <a:t>[</a:t>
            </a:r>
            <a:r>
              <a:rPr lang="en-US" altLang="zh-TW" sz="2400" i="1" dirty="0">
                <a:ea typeface="新細明體" charset="-120"/>
              </a:rPr>
              <a:t>E</a:t>
            </a:r>
            <a:r>
              <a:rPr lang="en-US" altLang="zh-TW" sz="2400" dirty="0">
                <a:ea typeface="新細明體" charset="-120"/>
              </a:rPr>
              <a:t>(</a:t>
            </a:r>
            <a:r>
              <a:rPr lang="en-US" altLang="zh-TW" sz="2400" i="1" dirty="0" err="1">
                <a:ea typeface="新細明體" charset="-120"/>
              </a:rPr>
              <a:t>r</a:t>
            </a:r>
            <a:r>
              <a:rPr lang="en-US" altLang="zh-TW" sz="2400" i="1" baseline="-25000" dirty="0" err="1">
                <a:ea typeface="新細明體" charset="-120"/>
              </a:rPr>
              <a:t>c</a:t>
            </a:r>
            <a:r>
              <a:rPr lang="en-US" altLang="zh-TW" sz="2400" dirty="0">
                <a:ea typeface="新細明體" charset="-120"/>
              </a:rPr>
              <a:t>) – </a:t>
            </a:r>
            <a:r>
              <a:rPr lang="en-US" altLang="zh-TW" sz="2400" i="1" dirty="0" err="1">
                <a:ea typeface="新細明體" charset="-120"/>
              </a:rPr>
              <a:t>r</a:t>
            </a:r>
            <a:r>
              <a:rPr lang="en-US" altLang="zh-TW" sz="2400" i="1" baseline="-25000" dirty="0" err="1">
                <a:ea typeface="新細明體" charset="-120"/>
              </a:rPr>
              <a:t>f</a:t>
            </a:r>
            <a:r>
              <a:rPr lang="en-US" altLang="zh-TW" sz="2400" dirty="0">
                <a:ea typeface="新細明體" charset="-120"/>
              </a:rPr>
              <a:t>]/</a:t>
            </a:r>
            <a:r>
              <a:rPr lang="el-GR" altLang="zh-TW" sz="2400" i="1" dirty="0">
                <a:ea typeface="新細明體" charset="-120"/>
              </a:rPr>
              <a:t>σ</a:t>
            </a:r>
            <a:r>
              <a:rPr lang="en-US" altLang="zh-TW" sz="2400" i="1" baseline="-25000" dirty="0">
                <a:ea typeface="新細明體" charset="-120"/>
              </a:rPr>
              <a:t>c</a:t>
            </a:r>
            <a:r>
              <a:rPr lang="en-US" altLang="zh-TW" sz="2400" baseline="30000" dirty="0">
                <a:ea typeface="新細明體" charset="-120"/>
              </a:rPr>
              <a:t>2</a:t>
            </a:r>
            <a:r>
              <a:rPr lang="en-US" altLang="zh-TW" sz="2400" dirty="0">
                <a:ea typeface="新細明體" charset="-120"/>
              </a:rPr>
              <a:t> = </a:t>
            </a:r>
            <a:r>
              <a:rPr lang="en-US" altLang="zh-TW" sz="2400" i="1" dirty="0">
                <a:ea typeface="新細明體" charset="-120"/>
              </a:rPr>
              <a:t>A</a:t>
            </a:r>
            <a:r>
              <a:rPr lang="en-US" altLang="zh-TW" sz="2400" dirty="0">
                <a:ea typeface="新細明體" charset="-120"/>
              </a:rPr>
              <a:t> = 2</a:t>
            </a:r>
            <a:endParaRPr lang="en-US" altLang="zh-TW" sz="2600" dirty="0">
              <a:ea typeface="新細明體" charset="-120"/>
            </a:endParaRPr>
          </a:p>
        </p:txBody>
      </p:sp>
      <mc:AlternateContent xmlns:mc="http://schemas.openxmlformats.org/markup-compatibility/2006" xmlns:a14="http://schemas.microsoft.com/office/drawing/2010/main">
        <mc:Choice Requires="a14">
          <p:sp>
            <p:nvSpPr>
              <p:cNvPr id="2" name="物件 1"/>
              <p:cNvSpPr txBox="1"/>
              <p:nvPr/>
            </p:nvSpPr>
            <p:spPr bwMode="auto">
              <a:xfrm>
                <a:off x="1219200" y="2819400"/>
                <a:ext cx="7162800" cy="1752600"/>
              </a:xfrm>
              <a:prstGeom prst="rect">
                <a:avLst/>
              </a:prstGeom>
              <a:solidFill>
                <a:schemeClr val="tx1"/>
              </a:solidFill>
              <a:ln>
                <a:noFill/>
              </a:ln>
              <a:effectLst/>
            </p:spPr>
            <p:txBody>
              <a:bodyPr>
                <a:normAutofit fontScale="92500" lnSpcReduction="10000"/>
              </a:bodyPr>
              <a:lstStyle/>
              <a:p>
                <a:pPr marL="265113" indent="-265113">
                  <a:lnSpc>
                    <a:spcPct val="150000"/>
                  </a:lnSpc>
                </a:pPr>
                <a14:m>
                  <m:oMath xmlns:m="http://schemas.openxmlformats.org/officeDocument/2006/math">
                    <m:r>
                      <a:rPr lang="zh-TW" altLang="en-US" i="1" smtClean="0">
                        <a:solidFill>
                          <a:srgbClr val="000000"/>
                        </a:solidFill>
                        <a:latin typeface="Cambria Math" panose="02040503050406030204" pitchFamily="18" charset="0"/>
                      </a:rPr>
                      <m:t>𝑦</m:t>
                    </m:r>
                    <m:r>
                      <m:rPr>
                        <m:aln/>
                      </m:rPr>
                      <a:rPr lang="zh-TW" altLang="en-US" i="1">
                        <a:solidFill>
                          <a:srgbClr val="000000"/>
                        </a:solidFill>
                        <a:latin typeface="Cambria Math" panose="02040503050406030204" pitchFamily="18" charset="0"/>
                      </a:rPr>
                      <m:t>=</m:t>
                    </m:r>
                    <m:f>
                      <m:fPr>
                        <m:ctrlPr>
                          <a:rPr lang="zh-TW" altLang="en-US" i="1">
                            <a:solidFill>
                              <a:srgbClr val="000000"/>
                            </a:solidFill>
                            <a:latin typeface="Cambria Math" panose="02040503050406030204" pitchFamily="18" charset="0"/>
                          </a:rPr>
                        </m:ctrlPr>
                      </m:fPr>
                      <m:num>
                        <m:r>
                          <m:rPr>
                            <m:nor/>
                          </m:rPr>
                          <a:rPr lang="zh-TW" altLang="en-US" i="0">
                            <a:solidFill>
                              <a:srgbClr val="000000"/>
                            </a:solidFill>
                            <a:latin typeface="Cambria Math" panose="02040503050406030204" pitchFamily="18" charset="0"/>
                          </a:rPr>
                          <m:t>Price</m:t>
                        </m:r>
                        <m:r>
                          <m:rPr>
                            <m:nor/>
                          </m:rPr>
                          <a:rPr lang="zh-TW" altLang="en-US" i="0">
                            <a:solidFill>
                              <a:srgbClr val="000000"/>
                            </a:solidFill>
                            <a:latin typeface="Cambria Math" panose="02040503050406030204" pitchFamily="18" charset="0"/>
                          </a:rPr>
                          <m:t> </m:t>
                        </m:r>
                        <m:r>
                          <m:rPr>
                            <m:nor/>
                          </m:rPr>
                          <a:rPr lang="zh-TW" altLang="en-US" i="0">
                            <a:solidFill>
                              <a:srgbClr val="000000"/>
                            </a:solidFill>
                            <a:latin typeface="Cambria Math" panose="02040503050406030204" pitchFamily="18" charset="0"/>
                          </a:rPr>
                          <m:t>of</m:t>
                        </m:r>
                        <m:r>
                          <m:rPr>
                            <m:nor/>
                          </m:rPr>
                          <a:rPr lang="zh-TW" altLang="en-US" i="0">
                            <a:solidFill>
                              <a:srgbClr val="000000"/>
                            </a:solidFill>
                            <a:latin typeface="Cambria Math" panose="02040503050406030204" pitchFamily="18" charset="0"/>
                          </a:rPr>
                          <m:t> </m:t>
                        </m:r>
                        <m:r>
                          <m:rPr>
                            <m:nor/>
                          </m:rPr>
                          <a:rPr lang="zh-TW" altLang="en-US" i="0">
                            <a:solidFill>
                              <a:srgbClr val="000000"/>
                            </a:solidFill>
                            <a:latin typeface="Cambria Math" panose="02040503050406030204" pitchFamily="18" charset="0"/>
                          </a:rPr>
                          <m:t>risk</m:t>
                        </m:r>
                        <m:r>
                          <m:rPr>
                            <m:nor/>
                          </m:rPr>
                          <a:rPr lang="zh-TW" altLang="en-US" i="0">
                            <a:solidFill>
                              <a:srgbClr val="000000"/>
                            </a:solidFill>
                            <a:latin typeface="Cambria Math" panose="02040503050406030204" pitchFamily="18" charset="0"/>
                          </a:rPr>
                          <m:t> </m:t>
                        </m:r>
                        <m:r>
                          <m:rPr>
                            <m:nor/>
                          </m:rPr>
                          <a:rPr lang="zh-TW" altLang="en-US" i="0">
                            <a:solidFill>
                              <a:srgbClr val="000000"/>
                            </a:solidFill>
                            <a:latin typeface="Cambria Math" panose="02040503050406030204" pitchFamily="18" charset="0"/>
                          </a:rPr>
                          <m:t>of</m:t>
                        </m:r>
                        <m:r>
                          <m:rPr>
                            <m:nor/>
                          </m:rPr>
                          <a:rPr lang="zh-TW" altLang="en-US" i="0">
                            <a:solidFill>
                              <a:srgbClr val="000000"/>
                            </a:solidFill>
                            <a:latin typeface="Cambria Math" panose="02040503050406030204" pitchFamily="18" charset="0"/>
                          </a:rPr>
                          <m:t> </m:t>
                        </m:r>
                        <m:r>
                          <m:rPr>
                            <m:nor/>
                          </m:rPr>
                          <a:rPr lang="zh-TW" altLang="en-US" i="0">
                            <a:solidFill>
                              <a:srgbClr val="000000"/>
                            </a:solidFill>
                            <a:latin typeface="Cambria Math" panose="02040503050406030204" pitchFamily="18" charset="0"/>
                          </a:rPr>
                          <m:t>the</m:t>
                        </m:r>
                        <m:r>
                          <m:rPr>
                            <m:nor/>
                          </m:rPr>
                          <a:rPr lang="zh-TW" altLang="en-US" i="0">
                            <a:solidFill>
                              <a:srgbClr val="000000"/>
                            </a:solidFill>
                            <a:latin typeface="Cambria Math" panose="02040503050406030204" pitchFamily="18" charset="0"/>
                          </a:rPr>
                          <m:t> </m:t>
                        </m:r>
                        <m:r>
                          <m:rPr>
                            <m:nor/>
                          </m:rPr>
                          <a:rPr lang="zh-TW" altLang="en-US" i="0">
                            <a:solidFill>
                              <a:srgbClr val="000000"/>
                            </a:solidFill>
                            <a:latin typeface="Cambria Math" panose="02040503050406030204" pitchFamily="18" charset="0"/>
                          </a:rPr>
                          <m:t>risky</m:t>
                        </m:r>
                        <m:r>
                          <m:rPr>
                            <m:nor/>
                          </m:rPr>
                          <a:rPr lang="zh-TW" altLang="en-US" i="0">
                            <a:solidFill>
                              <a:srgbClr val="000000"/>
                            </a:solidFill>
                            <a:latin typeface="Cambria Math" panose="02040503050406030204" pitchFamily="18" charset="0"/>
                          </a:rPr>
                          <m:t> </m:t>
                        </m:r>
                        <m:r>
                          <m:rPr>
                            <m:nor/>
                          </m:rPr>
                          <a:rPr lang="zh-TW" altLang="en-US" i="0">
                            <a:solidFill>
                              <a:srgbClr val="000000"/>
                            </a:solidFill>
                            <a:latin typeface="Cambria Math" panose="02040503050406030204" pitchFamily="18" charset="0"/>
                          </a:rPr>
                          <m:t>portfolio</m:t>
                        </m:r>
                      </m:num>
                      <m:den>
                        <m:r>
                          <m:rPr>
                            <m:nor/>
                          </m:rPr>
                          <a:rPr lang="zh-TW" altLang="en-US" i="0">
                            <a:solidFill>
                              <a:srgbClr val="000000"/>
                            </a:solidFill>
                            <a:latin typeface="Cambria Math" panose="02040503050406030204" pitchFamily="18" charset="0"/>
                          </a:rPr>
                          <m:t>Required</m:t>
                        </m:r>
                        <m:r>
                          <m:rPr>
                            <m:nor/>
                          </m:rPr>
                          <a:rPr lang="zh-TW" altLang="en-US" i="0">
                            <a:solidFill>
                              <a:srgbClr val="000000"/>
                            </a:solidFill>
                            <a:latin typeface="Cambria Math" panose="02040503050406030204" pitchFamily="18" charset="0"/>
                          </a:rPr>
                          <m:t> </m:t>
                        </m:r>
                        <m:r>
                          <m:rPr>
                            <m:nor/>
                          </m:rPr>
                          <a:rPr lang="zh-TW" altLang="en-US" i="0">
                            <a:solidFill>
                              <a:srgbClr val="000000"/>
                            </a:solidFill>
                            <a:latin typeface="Cambria Math" panose="02040503050406030204" pitchFamily="18" charset="0"/>
                          </a:rPr>
                          <m:t>price</m:t>
                        </m:r>
                        <m:r>
                          <m:rPr>
                            <m:nor/>
                          </m:rPr>
                          <a:rPr lang="zh-TW" altLang="en-US" i="0">
                            <a:solidFill>
                              <a:srgbClr val="000000"/>
                            </a:solidFill>
                            <a:latin typeface="Cambria Math" panose="02040503050406030204" pitchFamily="18" charset="0"/>
                          </a:rPr>
                          <m:t> </m:t>
                        </m:r>
                        <m:r>
                          <m:rPr>
                            <m:nor/>
                          </m:rPr>
                          <a:rPr lang="zh-TW" altLang="en-US" i="0">
                            <a:solidFill>
                              <a:srgbClr val="000000"/>
                            </a:solidFill>
                            <a:latin typeface="Cambria Math" panose="02040503050406030204" pitchFamily="18" charset="0"/>
                          </a:rPr>
                          <m:t>of</m:t>
                        </m:r>
                        <m:r>
                          <m:rPr>
                            <m:nor/>
                          </m:rPr>
                          <a:rPr lang="zh-TW" altLang="en-US" i="0">
                            <a:solidFill>
                              <a:srgbClr val="000000"/>
                            </a:solidFill>
                            <a:latin typeface="Cambria Math" panose="02040503050406030204" pitchFamily="18" charset="0"/>
                          </a:rPr>
                          <m:t> </m:t>
                        </m:r>
                        <m:r>
                          <m:rPr>
                            <m:nor/>
                          </m:rPr>
                          <a:rPr lang="zh-TW" altLang="en-US" i="0">
                            <a:solidFill>
                              <a:srgbClr val="000000"/>
                            </a:solidFill>
                            <a:latin typeface="Cambria Math" panose="02040503050406030204" pitchFamily="18" charset="0"/>
                          </a:rPr>
                          <m:t>risk</m:t>
                        </m:r>
                        <m:r>
                          <m:rPr>
                            <m:nor/>
                          </m:rPr>
                          <a:rPr lang="zh-TW" altLang="en-US" i="0">
                            <a:solidFill>
                              <a:srgbClr val="000000"/>
                            </a:solidFill>
                            <a:latin typeface="Cambria Math" panose="02040503050406030204" pitchFamily="18" charset="0"/>
                          </a:rPr>
                          <m:t> </m:t>
                        </m:r>
                        <m:r>
                          <m:rPr>
                            <m:nor/>
                          </m:rPr>
                          <a:rPr lang="zh-TW" altLang="en-US" i="0">
                            <a:solidFill>
                              <a:srgbClr val="000000"/>
                            </a:solidFill>
                            <a:latin typeface="Cambria Math" panose="02040503050406030204" pitchFamily="18" charset="0"/>
                          </a:rPr>
                          <m:t>of</m:t>
                        </m:r>
                        <m:r>
                          <m:rPr>
                            <m:nor/>
                          </m:rPr>
                          <a:rPr lang="zh-TW" altLang="en-US" i="0">
                            <a:solidFill>
                              <a:srgbClr val="000000"/>
                            </a:solidFill>
                            <a:latin typeface="Cambria Math" panose="02040503050406030204" pitchFamily="18" charset="0"/>
                          </a:rPr>
                          <m:t> </m:t>
                        </m:r>
                        <m:r>
                          <m:rPr>
                            <m:nor/>
                          </m:rPr>
                          <a:rPr lang="zh-TW" altLang="en-US" i="0">
                            <a:solidFill>
                              <a:srgbClr val="000000"/>
                            </a:solidFill>
                            <a:latin typeface="Cambria Math" panose="02040503050406030204" pitchFamily="18" charset="0"/>
                          </a:rPr>
                          <m:t>the</m:t>
                        </m:r>
                        <m:r>
                          <m:rPr>
                            <m:nor/>
                          </m:rPr>
                          <a:rPr lang="zh-TW" altLang="en-US" i="0">
                            <a:solidFill>
                              <a:srgbClr val="000000"/>
                            </a:solidFill>
                            <a:latin typeface="Cambria Math" panose="02040503050406030204" pitchFamily="18" charset="0"/>
                          </a:rPr>
                          <m:t> </m:t>
                        </m:r>
                        <m:r>
                          <m:rPr>
                            <m:nor/>
                          </m:rPr>
                          <a:rPr lang="zh-TW" altLang="en-US" i="0">
                            <a:solidFill>
                              <a:srgbClr val="000000"/>
                            </a:solidFill>
                            <a:latin typeface="Cambria Math" panose="02040503050406030204" pitchFamily="18" charset="0"/>
                          </a:rPr>
                          <m:t>examined</m:t>
                        </m:r>
                        <m:r>
                          <m:rPr>
                            <m:nor/>
                          </m:rPr>
                          <a:rPr lang="zh-TW" altLang="en-US" i="0">
                            <a:solidFill>
                              <a:srgbClr val="000000"/>
                            </a:solidFill>
                            <a:latin typeface="Cambria Math" panose="02040503050406030204" pitchFamily="18" charset="0"/>
                          </a:rPr>
                          <m:t> </m:t>
                        </m:r>
                        <m:r>
                          <m:rPr>
                            <m:nor/>
                          </m:rPr>
                          <a:rPr lang="zh-TW" altLang="en-US" i="0">
                            <a:solidFill>
                              <a:srgbClr val="000000"/>
                            </a:solidFill>
                            <a:latin typeface="Cambria Math" panose="02040503050406030204" pitchFamily="18" charset="0"/>
                          </a:rPr>
                          <m:t>investor</m:t>
                        </m:r>
                      </m:den>
                    </m:f>
                  </m:oMath>
                </a14:m>
                <a:r>
                  <a:rPr lang="zh-TW" altLang="en-US" i="0" dirty="0">
                    <a:solidFill>
                      <a:srgbClr val="000000"/>
                    </a:solidFill>
                    <a:latin typeface="Cambria Math" panose="02040503050406030204" pitchFamily="18" charset="0"/>
                  </a:rPr>
                  <a:t> </a:t>
                </a:r>
                <a:br>
                  <a:rPr lang="zh-TW" altLang="en-US" i="0" dirty="0">
                    <a:solidFill>
                      <a:srgbClr val="000000"/>
                    </a:solidFill>
                    <a:latin typeface="Cambria Math" panose="02040503050406030204" pitchFamily="18" charset="0"/>
                  </a:rPr>
                </a:br>
                <a14:m>
                  <m:oMath xmlns:m="http://schemas.openxmlformats.org/officeDocument/2006/math">
                    <m:r>
                      <m:rPr>
                        <m:aln/>
                      </m:rPr>
                      <a:rPr lang="zh-TW" altLang="en-US" i="1">
                        <a:solidFill>
                          <a:srgbClr val="000000"/>
                        </a:solidFill>
                        <a:latin typeface="Cambria Math" panose="02040503050406030204" pitchFamily="18" charset="0"/>
                      </a:rPr>
                      <m:t>=</m:t>
                    </m:r>
                    <m:f>
                      <m:fPr>
                        <m:ctrlPr>
                          <a:rPr lang="zh-TW" altLang="en-US" i="1">
                            <a:solidFill>
                              <a:srgbClr val="000000"/>
                            </a:solidFill>
                            <a:latin typeface="Cambria Math" panose="02040503050406030204" pitchFamily="18" charset="0"/>
                          </a:rPr>
                        </m:ctrlPr>
                      </m:fPr>
                      <m:num>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𝐸</m:t>
                        </m:r>
                        <m: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𝑟</m:t>
                            </m:r>
                          </m:e>
                          <m:sub>
                            <m:r>
                              <a:rPr lang="zh-TW" altLang="en-US" i="1">
                                <a:solidFill>
                                  <a:srgbClr val="000000"/>
                                </a:solidFill>
                                <a:latin typeface="Cambria Math" panose="02040503050406030204" pitchFamily="18" charset="0"/>
                              </a:rPr>
                              <m:t>𝑃</m:t>
                            </m:r>
                          </m:sub>
                        </m:sSub>
                        <m: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𝑟</m:t>
                            </m:r>
                          </m:e>
                          <m:sub>
                            <m:r>
                              <a:rPr lang="zh-TW" altLang="en-US" i="1">
                                <a:solidFill>
                                  <a:srgbClr val="000000"/>
                                </a:solidFill>
                                <a:latin typeface="Cambria Math" panose="02040503050406030204" pitchFamily="18" charset="0"/>
                              </a:rPr>
                              <m:t>𝑓</m:t>
                            </m:r>
                          </m:sub>
                        </m:sSub>
                        <m:r>
                          <a:rPr lang="zh-TW" altLang="en-US" i="1">
                            <a:solidFill>
                              <a:srgbClr val="000000"/>
                            </a:solidFill>
                            <a:latin typeface="Cambria Math" panose="02040503050406030204" pitchFamily="18" charset="0"/>
                          </a:rPr>
                          <m:t>]/</m:t>
                        </m:r>
                        <m:sSubSup>
                          <m:sSubSupPr>
                            <m:ctrlPr>
                              <a:rPr lang="zh-TW" altLang="en-US" i="1">
                                <a:solidFill>
                                  <a:srgbClr val="000000"/>
                                </a:solidFill>
                                <a:latin typeface="Cambria Math" panose="02040503050406030204" pitchFamily="18" charset="0"/>
                              </a:rPr>
                            </m:ctrlPr>
                          </m:sSubSupPr>
                          <m:e>
                            <m:r>
                              <a:rPr lang="zh-TW" altLang="en-US" i="1">
                                <a:solidFill>
                                  <a:srgbClr val="000000"/>
                                </a:solidFill>
                                <a:latin typeface="Cambria Math" panose="02040503050406030204" pitchFamily="18" charset="0"/>
                              </a:rPr>
                              <m:t>𝜎</m:t>
                            </m:r>
                          </m:e>
                          <m:sub>
                            <m:r>
                              <a:rPr lang="zh-TW" altLang="en-US" i="1">
                                <a:solidFill>
                                  <a:srgbClr val="000000"/>
                                </a:solidFill>
                                <a:latin typeface="Cambria Math" panose="02040503050406030204" pitchFamily="18" charset="0"/>
                              </a:rPr>
                              <m:t>𝑃</m:t>
                            </m:r>
                          </m:sub>
                          <m:sup>
                            <m:r>
                              <a:rPr lang="zh-TW" altLang="en-US" i="1">
                                <a:solidFill>
                                  <a:srgbClr val="000000"/>
                                </a:solidFill>
                                <a:latin typeface="Cambria Math" panose="02040503050406030204" pitchFamily="18" charset="0"/>
                              </a:rPr>
                              <m:t>2</m:t>
                            </m:r>
                          </m:sup>
                        </m:sSubSup>
                      </m:num>
                      <m:den>
                        <m:r>
                          <a:rPr lang="zh-TW" altLang="en-US" i="1">
                            <a:solidFill>
                              <a:srgbClr val="000000"/>
                            </a:solidFill>
                            <a:latin typeface="Cambria Math" panose="02040503050406030204" pitchFamily="18" charset="0"/>
                          </a:rPr>
                          <m:t>𝐴</m:t>
                        </m:r>
                      </m:den>
                    </m:f>
                  </m:oMath>
                </a14:m>
                <a:r>
                  <a:rPr lang="zh-TW" altLang="en-US" dirty="0"/>
                  <a:t> </a:t>
                </a:r>
                <a:r>
                  <a:rPr lang="en-US" altLang="zh-TW" dirty="0">
                    <a:solidFill>
                      <a:srgbClr val="080808"/>
                    </a:solidFill>
                  </a:rPr>
                  <a:t>(</a:t>
                </a:r>
                <a14:m>
                  <m:oMath xmlns:m="http://schemas.openxmlformats.org/officeDocument/2006/math">
                    <m:r>
                      <a:rPr lang="en-US" altLang="zh-TW" i="1" dirty="0" smtClean="0">
                        <a:solidFill>
                          <a:srgbClr val="080808"/>
                        </a:solidFill>
                        <a:latin typeface="Cambria Math" panose="02040503050406030204" pitchFamily="18" charset="0"/>
                        <a:ea typeface="Cambria Math" panose="02040503050406030204" pitchFamily="18" charset="0"/>
                      </a:rPr>
                      <m:t>⇒</m:t>
                    </m:r>
                    <m:r>
                      <a:rPr lang="en-US" altLang="zh-TW" b="0" i="1" dirty="0" smtClean="0">
                        <a:solidFill>
                          <a:srgbClr val="080808"/>
                        </a:solidFill>
                        <a:latin typeface="Cambria Math" panose="02040503050406030204" pitchFamily="18" charset="0"/>
                        <a:ea typeface="Cambria Math" panose="02040503050406030204" pitchFamily="18" charset="0"/>
                      </a:rPr>
                      <m:t>𝐴</m:t>
                    </m:r>
                    <m:r>
                      <a:rPr lang="en-US" altLang="zh-TW" b="0" i="1" dirty="0" smtClean="0">
                        <a:solidFill>
                          <a:srgbClr val="080808"/>
                        </a:solidFill>
                        <a:latin typeface="Cambria Math" panose="02040503050406030204" pitchFamily="18" charset="0"/>
                        <a:ea typeface="Cambria Math" panose="02040503050406030204" pitchFamily="18" charset="0"/>
                      </a:rPr>
                      <m:t>↑</m:t>
                    </m:r>
                  </m:oMath>
                </a14:m>
                <a:r>
                  <a:rPr lang="zh-TW" altLang="en-US" dirty="0">
                    <a:solidFill>
                      <a:srgbClr val="080808"/>
                    </a:solidFill>
                  </a:rPr>
                  <a:t> </a:t>
                </a:r>
                <a:r>
                  <a:rPr lang="en-US" altLang="zh-TW" dirty="0">
                    <a:solidFill>
                      <a:srgbClr val="080808"/>
                    </a:solidFill>
                  </a:rPr>
                  <a:t>(more risk averse), </a:t>
                </a:r>
                <a14:m>
                  <m:oMath xmlns:m="http://schemas.openxmlformats.org/officeDocument/2006/math">
                    <m:r>
                      <a:rPr lang="en-US" altLang="zh-TW" b="0" i="1" smtClean="0">
                        <a:solidFill>
                          <a:srgbClr val="080808"/>
                        </a:solidFill>
                        <a:latin typeface="Cambria Math" panose="02040503050406030204" pitchFamily="18" charset="0"/>
                      </a:rPr>
                      <m:t>𝑦</m:t>
                    </m:r>
                    <m:r>
                      <a:rPr lang="en-US" altLang="zh-TW" b="0" i="1" smtClean="0">
                        <a:solidFill>
                          <a:srgbClr val="080808"/>
                        </a:solidFill>
                        <a:latin typeface="Cambria Math" panose="02040503050406030204" pitchFamily="18" charset="0"/>
                        <a:ea typeface="Cambria Math" panose="02040503050406030204" pitchFamily="18" charset="0"/>
                      </a:rPr>
                      <m:t>↓</m:t>
                    </m:r>
                  </m:oMath>
                </a14:m>
                <a:r>
                  <a:rPr lang="en-US" altLang="zh-TW" dirty="0">
                    <a:solidFill>
                      <a:srgbClr val="080808"/>
                    </a:solidFill>
                  </a:rPr>
                  <a:t>)</a:t>
                </a:r>
                <a:endParaRPr lang="zh-TW" altLang="en-US" dirty="0">
                  <a:solidFill>
                    <a:srgbClr val="080808"/>
                  </a:solidFill>
                </a:endParaRPr>
              </a:p>
            </p:txBody>
          </p:sp>
        </mc:Choice>
        <mc:Fallback xmlns="">
          <p:sp>
            <p:nvSpPr>
              <p:cNvPr id="2" name="物件 1"/>
              <p:cNvSpPr txBox="1">
                <a:spLocks noRot="1" noChangeAspect="1" noMove="1" noResize="1" noEditPoints="1" noAdjustHandles="1" noChangeArrowheads="1" noChangeShapeType="1" noTextEdit="1"/>
              </p:cNvSpPr>
              <p:nvPr/>
            </p:nvSpPr>
            <p:spPr bwMode="auto">
              <a:xfrm>
                <a:off x="1219200" y="2819400"/>
                <a:ext cx="7162800" cy="1752600"/>
              </a:xfrm>
              <a:prstGeom prst="rect">
                <a:avLst/>
              </a:prstGeom>
              <a:blipFill>
                <a:blip r:embed="rId3"/>
                <a:stretch>
                  <a:fillRect/>
                </a:stretch>
              </a:blipFill>
              <a:ln>
                <a:noFill/>
              </a:ln>
              <a:effectLst/>
              <a:extLst/>
            </p:spPr>
            <p:txBody>
              <a:bodyPr/>
              <a:lstStyle/>
              <a:p>
                <a:r>
                  <a:rPr lang="zh-TW" altLang="en-US">
                    <a:noFill/>
                  </a:rPr>
                  <a:t> </a:t>
                </a:r>
              </a:p>
            </p:txBody>
          </p:sp>
        </mc:Fallback>
      </mc:AlternateContent>
    </p:spTree>
    <p:extLst>
      <p:ext uri="{BB962C8B-B14F-4D97-AF65-F5344CB8AC3E}">
        <p14:creationId xmlns:p14="http://schemas.microsoft.com/office/powerpoint/2010/main" val="376604250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762000" y="2971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zh-TW" sz="3200" b="1" dirty="0">
                <a:latin typeface="Arial" charset="0"/>
                <a:ea typeface="新細明體" charset="-120"/>
              </a:rPr>
              <a:t>5.6 PASSIVE STRATEGIES AND THE CAPITAL MARKET LINE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76200"/>
            <a:ext cx="9144000" cy="1143000"/>
          </a:xfrm>
        </p:spPr>
        <p:txBody>
          <a:bodyPr/>
          <a:lstStyle/>
          <a:p>
            <a:pPr eaLnBrk="1" hangingPunct="1"/>
            <a:r>
              <a:rPr lang="en-US" altLang="zh-TW" sz="3600">
                <a:ea typeface="新細明體" charset="-120"/>
              </a:rPr>
              <a:t>Measuring Investment Returns Over Multiple Periods</a:t>
            </a:r>
          </a:p>
        </p:txBody>
      </p:sp>
      <p:sp>
        <p:nvSpPr>
          <p:cNvPr id="168963" name="Rectangle 3"/>
          <p:cNvSpPr>
            <a:spLocks noGrp="1" noChangeArrowheads="1"/>
          </p:cNvSpPr>
          <p:nvPr>
            <p:ph type="body" idx="1"/>
          </p:nvPr>
        </p:nvSpPr>
        <p:spPr>
          <a:xfrm>
            <a:off x="228600" y="1371600"/>
            <a:ext cx="8763000" cy="5334000"/>
          </a:xfrm>
        </p:spPr>
        <p:txBody>
          <a:bodyPr/>
          <a:lstStyle/>
          <a:p>
            <a:pPr eaLnBrk="1" hangingPunct="1">
              <a:spcBef>
                <a:spcPts val="600"/>
              </a:spcBef>
              <a:defRPr/>
            </a:pPr>
            <a:r>
              <a:rPr lang="en-US" altLang="zh-TW" sz="3000" dirty="0">
                <a:ea typeface="新細明體" charset="-120"/>
              </a:rPr>
              <a:t>HPR is a simple and unambiguous measure of investment return over ONE period (</a:t>
            </a:r>
            <a:r>
              <a:rPr lang="zh-TW" altLang="en-US" sz="3000" dirty="0">
                <a:ea typeface="新細明體" charset="-120"/>
              </a:rPr>
              <a:t>單期</a:t>
            </a:r>
            <a:r>
              <a:rPr lang="en-US" altLang="zh-TW" sz="3000" dirty="0">
                <a:ea typeface="新細明體" charset="-120"/>
              </a:rPr>
              <a:t>HPR)</a:t>
            </a:r>
          </a:p>
          <a:p>
            <a:pPr eaLnBrk="1" hangingPunct="1">
              <a:spcBef>
                <a:spcPts val="600"/>
              </a:spcBef>
              <a:defRPr/>
            </a:pPr>
            <a:r>
              <a:rPr lang="en-US" altLang="zh-TW" sz="3000" dirty="0">
                <a:ea typeface="新細明體" charset="-120"/>
              </a:rPr>
              <a:t>However, investors are often interested in average returns over MULTIPLE periods</a:t>
            </a:r>
            <a:r>
              <a:rPr lang="zh-TW" altLang="en-US" sz="3000" dirty="0">
                <a:ea typeface="新細明體" charset="-120"/>
              </a:rPr>
              <a:t> </a:t>
            </a:r>
            <a:r>
              <a:rPr lang="en-US" altLang="zh-TW" sz="3000" dirty="0">
                <a:ea typeface="新細明體" charset="-120"/>
              </a:rPr>
              <a:t>(</a:t>
            </a:r>
            <a:r>
              <a:rPr lang="zh-TW" altLang="en-US" sz="3000" dirty="0">
                <a:ea typeface="新細明體" charset="-120"/>
              </a:rPr>
              <a:t>多期平均報酬率</a:t>
            </a:r>
            <a:r>
              <a:rPr lang="en-US" altLang="zh-TW" sz="3000" dirty="0">
                <a:ea typeface="新細明體" charset="-120"/>
              </a:rPr>
              <a:t>)</a:t>
            </a:r>
          </a:p>
          <a:p>
            <a:pPr eaLnBrk="1" hangingPunct="1">
              <a:spcBef>
                <a:spcPts val="600"/>
              </a:spcBef>
              <a:defRPr/>
            </a:pPr>
            <a:r>
              <a:rPr lang="en-US" altLang="zh-TW" sz="3000" dirty="0">
                <a:ea typeface="新細明體" charset="-120"/>
              </a:rPr>
              <a:t>In this case, return measurement is more ambiguous, i.e., there may be different methods to measure multi-period returns</a:t>
            </a:r>
          </a:p>
          <a:p>
            <a:pPr lvl="1" eaLnBrk="1" hangingPunct="1">
              <a:spcBef>
                <a:spcPts val="600"/>
              </a:spcBef>
              <a:defRPr/>
            </a:pPr>
            <a:r>
              <a:rPr lang="en-US" altLang="zh-TW" sz="2600" dirty="0">
                <a:ea typeface="新細明體" charset="-120"/>
              </a:rPr>
              <a:t>Arithmetic average return </a:t>
            </a:r>
            <a:r>
              <a:rPr lang="en-US" altLang="zh-TW" sz="2600" dirty="0">
                <a:solidFill>
                  <a:schemeClr val="tx2"/>
                </a:solidFill>
                <a:ea typeface="新細明體" charset="-120"/>
              </a:rPr>
              <a:t>(</a:t>
            </a:r>
            <a:r>
              <a:rPr lang="zh-TW" altLang="en-US" sz="2600" dirty="0">
                <a:solidFill>
                  <a:schemeClr val="tx2"/>
                </a:solidFill>
                <a:ea typeface="新細明體" charset="-120"/>
              </a:rPr>
              <a:t>算術平均報酬率</a:t>
            </a:r>
            <a:r>
              <a:rPr lang="en-US" altLang="zh-TW" sz="2600" dirty="0">
                <a:solidFill>
                  <a:schemeClr val="tx2"/>
                </a:solidFill>
                <a:ea typeface="新細明體" charset="-120"/>
              </a:rPr>
              <a:t>)</a:t>
            </a:r>
            <a:endParaRPr lang="en-US" altLang="zh-TW" sz="2600" dirty="0">
              <a:ea typeface="新細明體" charset="-120"/>
            </a:endParaRPr>
          </a:p>
          <a:p>
            <a:pPr lvl="1" eaLnBrk="1" hangingPunct="1">
              <a:spcBef>
                <a:spcPts val="600"/>
              </a:spcBef>
              <a:defRPr/>
            </a:pPr>
            <a:r>
              <a:rPr lang="en-US" altLang="zh-TW" sz="2600" dirty="0">
                <a:ea typeface="新細明體" charset="-120"/>
              </a:rPr>
              <a:t>Geometric average return </a:t>
            </a:r>
            <a:r>
              <a:rPr lang="en-US" altLang="zh-TW" sz="2600" dirty="0">
                <a:solidFill>
                  <a:schemeClr val="tx2"/>
                </a:solidFill>
                <a:ea typeface="新細明體" charset="-120"/>
              </a:rPr>
              <a:t>(</a:t>
            </a:r>
            <a:r>
              <a:rPr lang="zh-TW" altLang="en-US" sz="2600" dirty="0">
                <a:solidFill>
                  <a:schemeClr val="tx2"/>
                </a:solidFill>
                <a:ea typeface="新細明體" charset="-120"/>
              </a:rPr>
              <a:t>幾何平均報酬率</a:t>
            </a:r>
            <a:r>
              <a:rPr lang="en-US" altLang="zh-TW" sz="2600" dirty="0">
                <a:solidFill>
                  <a:schemeClr val="tx2"/>
                </a:solidFill>
                <a:ea typeface="新細明體" charset="-120"/>
              </a:rPr>
              <a:t>)</a:t>
            </a:r>
            <a:endParaRPr lang="en-US" altLang="zh-TW" sz="2600" dirty="0">
              <a:ea typeface="新細明體" charset="-120"/>
            </a:endParaRPr>
          </a:p>
          <a:p>
            <a:pPr lvl="1" eaLnBrk="1" hangingPunct="1">
              <a:spcBef>
                <a:spcPts val="600"/>
              </a:spcBef>
              <a:defRPr/>
            </a:pPr>
            <a:r>
              <a:rPr lang="en-US" altLang="zh-TW" sz="2600" dirty="0">
                <a:ea typeface="新細明體" charset="-120"/>
              </a:rPr>
              <a:t>Dollar-weighted return (</a:t>
            </a:r>
            <a:r>
              <a:rPr lang="zh-TW" altLang="en-US" sz="2600" dirty="0">
                <a:ea typeface="新細明體" charset="-120"/>
              </a:rPr>
              <a:t>資金加權報酬率</a:t>
            </a:r>
            <a:r>
              <a:rPr lang="en-US" altLang="zh-TW" sz="2600" dirty="0">
                <a:ea typeface="新細明體" charset="-120"/>
              </a:rPr>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zh-TW">
                <a:ea typeface="新細明體" charset="-120"/>
              </a:rPr>
              <a:t>Costs and Benefits of Passive Investing</a:t>
            </a:r>
          </a:p>
        </p:txBody>
      </p:sp>
      <p:sp>
        <p:nvSpPr>
          <p:cNvPr id="189443" name="Rectangle 3"/>
          <p:cNvSpPr>
            <a:spLocks noGrp="1" noChangeArrowheads="1"/>
          </p:cNvSpPr>
          <p:nvPr>
            <p:ph type="body" idx="1"/>
          </p:nvPr>
        </p:nvSpPr>
        <p:spPr>
          <a:xfrm>
            <a:off x="381000" y="1066800"/>
            <a:ext cx="8610600" cy="5486400"/>
          </a:xfrm>
        </p:spPr>
        <p:txBody>
          <a:bodyPr/>
          <a:lstStyle/>
          <a:p>
            <a:pPr eaLnBrk="1" hangingPunct="1">
              <a:spcBef>
                <a:spcPts val="600"/>
              </a:spcBef>
              <a:defRPr/>
            </a:pPr>
            <a:r>
              <a:rPr lang="en-US" altLang="zh-TW" sz="3000" dirty="0">
                <a:ea typeface="新細明體" charset="-120"/>
              </a:rPr>
              <a:t>Investors can choose the assets included in the risky portfolio using passive or active strategies</a:t>
            </a:r>
          </a:p>
          <a:p>
            <a:pPr lvl="1" eaLnBrk="1" hangingPunct="1">
              <a:spcBef>
                <a:spcPts val="600"/>
              </a:spcBef>
              <a:defRPr/>
            </a:pPr>
            <a:r>
              <a:rPr lang="en-US" altLang="zh-TW" sz="2600" dirty="0">
                <a:ea typeface="新細明體" charset="-120"/>
              </a:rPr>
              <a:t>Active strategy entails both costs on security analysis and on trading transaction, in exchange for potentially higher returns</a:t>
            </a:r>
          </a:p>
          <a:p>
            <a:pPr lvl="1" eaLnBrk="1" hangingPunct="1">
              <a:spcBef>
                <a:spcPts val="600"/>
              </a:spcBef>
              <a:defRPr/>
            </a:pPr>
            <a:r>
              <a:rPr lang="en-US" altLang="zh-TW" sz="2600" dirty="0">
                <a:ea typeface="新細明體" charset="-120"/>
              </a:rPr>
              <a:t>Passive strategy is based on the premise that most securities are fairly priced, so it selects a diversified portfolio of common stocks</a:t>
            </a:r>
          </a:p>
          <a:p>
            <a:pPr lvl="2" eaLnBrk="1" hangingPunct="1">
              <a:spcBef>
                <a:spcPts val="600"/>
              </a:spcBef>
              <a:defRPr/>
            </a:pPr>
            <a:r>
              <a:rPr lang="en-US" altLang="zh-TW" sz="2200" dirty="0">
                <a:ea typeface="新細明體" charset="-120"/>
              </a:rPr>
              <a:t>It is common to invest in an index fund which requires the least effort to manage the portfolio and thus the lowest operating expenses among all mutual stock funds</a:t>
            </a:r>
          </a:p>
          <a:p>
            <a:pPr marL="803275" lvl="1" indent="-346075" eaLnBrk="1" hangingPunct="1">
              <a:spcBef>
                <a:spcPts val="1500"/>
              </a:spcBef>
              <a:buNone/>
              <a:defRPr/>
            </a:pPr>
            <a:r>
              <a:rPr lang="en-US" altLang="zh-TW" sz="2000" dirty="0">
                <a:latin typeface="PMingLiU" panose="02020500000000000000" pitchFamily="18" charset="-120"/>
                <a:ea typeface="新細明體" charset="-120"/>
              </a:rPr>
              <a:t>※ </a:t>
            </a:r>
            <a:r>
              <a:rPr lang="en-US" altLang="zh-TW" sz="2000" dirty="0">
                <a:ea typeface="新細明體" charset="-120"/>
              </a:rPr>
              <a:t>Expense ratios of index funds are usually around 1%</a:t>
            </a:r>
          </a:p>
          <a:p>
            <a:pPr marL="803275" lvl="1" indent="-346075" eaLnBrk="1" hangingPunct="1">
              <a:spcBef>
                <a:spcPts val="300"/>
              </a:spcBef>
              <a:buNone/>
              <a:defRPr/>
            </a:pPr>
            <a:r>
              <a:rPr lang="en-US" altLang="zh-TW" sz="2000" dirty="0">
                <a:latin typeface="PMingLiU" panose="02020500000000000000" pitchFamily="18" charset="-120"/>
                <a:ea typeface="新細明體" charset="-120"/>
              </a:rPr>
              <a:t>※ </a:t>
            </a:r>
            <a:r>
              <a:rPr lang="en-US" altLang="zh-TW" sz="2000" dirty="0">
                <a:ea typeface="新細明體" charset="-120"/>
              </a:rPr>
              <a:t>Expense ratios of hedge funds average 1%-2%, plus 10% of return above the risk-free rate</a:t>
            </a:r>
          </a:p>
          <a:p>
            <a:pPr lvl="2" eaLnBrk="1" hangingPunct="1">
              <a:spcBef>
                <a:spcPts val="600"/>
              </a:spcBef>
              <a:defRPr/>
            </a:pPr>
            <a:endParaRPr lang="en-US" altLang="zh-TW" sz="2200" dirty="0">
              <a:ea typeface="新細明體" charset="-120"/>
            </a:endParaRPr>
          </a:p>
          <a:p>
            <a:pPr lvl="2" eaLnBrk="1" hangingPunct="1">
              <a:spcBef>
                <a:spcPts val="600"/>
              </a:spcBef>
              <a:defRPr/>
            </a:pPr>
            <a:endParaRPr lang="en-US" altLang="zh-TW" sz="2200" dirty="0">
              <a:ea typeface="新細明體" charset="-120"/>
            </a:endParaRPr>
          </a:p>
          <a:p>
            <a:pPr lvl="1" eaLnBrk="1" hangingPunct="1">
              <a:spcBef>
                <a:spcPts val="600"/>
              </a:spcBef>
              <a:defRPr/>
            </a:pPr>
            <a:endParaRPr lang="en-US" altLang="zh-TW" sz="2600" dirty="0">
              <a:ea typeface="新細明體" charset="-12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zh-TW">
                <a:ea typeface="新細明體" charset="-120"/>
              </a:rPr>
              <a:t>Costs and Benefits of Passive Investing</a:t>
            </a:r>
          </a:p>
        </p:txBody>
      </p:sp>
      <p:sp>
        <p:nvSpPr>
          <p:cNvPr id="214019" name="Rectangle 3"/>
          <p:cNvSpPr>
            <a:spLocks noGrp="1" noChangeArrowheads="1"/>
          </p:cNvSpPr>
          <p:nvPr>
            <p:ph type="body" idx="1"/>
          </p:nvPr>
        </p:nvSpPr>
        <p:spPr>
          <a:xfrm>
            <a:off x="457200" y="1219200"/>
            <a:ext cx="8458200" cy="5562600"/>
          </a:xfrm>
        </p:spPr>
        <p:txBody>
          <a:bodyPr/>
          <a:lstStyle/>
          <a:p>
            <a:pPr eaLnBrk="1" hangingPunct="1">
              <a:spcBef>
                <a:spcPts val="600"/>
              </a:spcBef>
              <a:defRPr/>
            </a:pPr>
            <a:r>
              <a:rPr lang="en-US" altLang="zh-TW" sz="3000" dirty="0">
                <a:ea typeface="新細明體" charset="-120"/>
              </a:rPr>
              <a:t>Free-rider (</a:t>
            </a:r>
            <a:r>
              <a:rPr lang="zh-TW" altLang="en-US" sz="3000" dirty="0">
                <a:ea typeface="新細明體" charset="-120"/>
              </a:rPr>
              <a:t>免費享用者</a:t>
            </a:r>
            <a:r>
              <a:rPr lang="en-US" altLang="zh-TW" sz="3000" dirty="0">
                <a:ea typeface="新細明體" charset="-120"/>
              </a:rPr>
              <a:t>)</a:t>
            </a:r>
            <a:r>
              <a:rPr lang="zh-TW" altLang="en-US" sz="3000" dirty="0">
                <a:ea typeface="新細明體" charset="-120"/>
              </a:rPr>
              <a:t> </a:t>
            </a:r>
            <a:r>
              <a:rPr lang="en-US" altLang="zh-TW" sz="3000" dirty="0">
                <a:ea typeface="新細明體" charset="-120"/>
              </a:rPr>
              <a:t>benefit: If there are many active, knowledgeable investors who quickly bid up prices of undervalued assets and offer down overvalued assets, </a:t>
            </a:r>
            <a:r>
              <a:rPr lang="en-US" altLang="zh-TW" sz="3000" i="1" dirty="0">
                <a:ea typeface="新細明體" charset="-120"/>
              </a:rPr>
              <a:t>most of the time most assets are fairly priced</a:t>
            </a:r>
            <a:endParaRPr lang="en-US" altLang="zh-TW" sz="3000" dirty="0">
              <a:ea typeface="新細明體" charset="-120"/>
            </a:endParaRPr>
          </a:p>
          <a:p>
            <a:pPr lvl="1" eaLnBrk="1" hangingPunct="1">
              <a:spcBef>
                <a:spcPts val="600"/>
              </a:spcBef>
              <a:defRPr/>
            </a:pPr>
            <a:r>
              <a:rPr lang="en-US" altLang="zh-TW" sz="2600" dirty="0">
                <a:ea typeface="新細明體" charset="-120"/>
              </a:rPr>
              <a:t>Therefore, the performance of the passive strategy may not be inferior to that of the active strategy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zh-TW">
                <a:ea typeface="新細明體" charset="-120"/>
              </a:rPr>
              <a:t>Costs and Benefits of Passive Investing</a:t>
            </a:r>
          </a:p>
        </p:txBody>
      </p:sp>
      <p:sp>
        <p:nvSpPr>
          <p:cNvPr id="212995" name="Rectangle 3"/>
          <p:cNvSpPr>
            <a:spLocks noGrp="1" noChangeArrowheads="1"/>
          </p:cNvSpPr>
          <p:nvPr>
            <p:ph type="body" idx="1"/>
          </p:nvPr>
        </p:nvSpPr>
        <p:spPr>
          <a:xfrm>
            <a:off x="457200" y="1143000"/>
            <a:ext cx="8229600" cy="4987925"/>
          </a:xfrm>
        </p:spPr>
        <p:txBody>
          <a:bodyPr/>
          <a:lstStyle/>
          <a:p>
            <a:pPr eaLnBrk="1" hangingPunct="1">
              <a:defRPr/>
            </a:pPr>
            <a:r>
              <a:rPr lang="en-US" altLang="zh-TW" sz="3000" dirty="0">
                <a:ea typeface="新細明體" charset="-120"/>
              </a:rPr>
              <a:t>The combined portfolio based on the passive strategy</a:t>
            </a:r>
          </a:p>
          <a:p>
            <a:pPr lvl="1" eaLnBrk="1" hangingPunct="1">
              <a:defRPr/>
            </a:pPr>
            <a:r>
              <a:rPr lang="en-US" altLang="zh-TW" sz="2600" dirty="0">
                <a:ea typeface="新細明體" charset="-120"/>
              </a:rPr>
              <a:t>Short-term T-bills</a:t>
            </a:r>
          </a:p>
          <a:p>
            <a:pPr lvl="1" eaLnBrk="1" hangingPunct="1">
              <a:defRPr/>
            </a:pPr>
            <a:r>
              <a:rPr lang="en-US" altLang="zh-TW" sz="2600" dirty="0">
                <a:ea typeface="新細明體" charset="-120"/>
              </a:rPr>
              <a:t>Portfolio of common stocks that mirrors the stock market portfolio </a:t>
            </a:r>
          </a:p>
          <a:p>
            <a:pPr eaLnBrk="1" hangingPunct="1">
              <a:defRPr/>
            </a:pPr>
            <a:r>
              <a:rPr lang="en-US" altLang="zh-TW" sz="3000" dirty="0">
                <a:ea typeface="新細明體" charset="-120"/>
              </a:rPr>
              <a:t>We call the capital allocation line (CAL) provided by one-month T-bills (the risk-free asset) and a market-index portfolio (the risky asset) </a:t>
            </a:r>
            <a:r>
              <a:rPr lang="en-US" altLang="zh-TW" sz="3000" i="1" dirty="0">
                <a:ea typeface="新細明體" charset="-120"/>
              </a:rPr>
              <a:t>capital market line </a:t>
            </a:r>
            <a:r>
              <a:rPr lang="en-US" altLang="zh-TW" sz="3000" dirty="0">
                <a:ea typeface="新細明體" charset="-120"/>
              </a:rPr>
              <a:t>(CML, </a:t>
            </a:r>
            <a:r>
              <a:rPr lang="zh-TW" altLang="en-US" sz="3000" dirty="0">
                <a:ea typeface="新細明體" charset="-120"/>
              </a:rPr>
              <a:t>資本市場線</a:t>
            </a:r>
            <a:r>
              <a:rPr lang="en-US" altLang="zh-TW" sz="3000" dirty="0">
                <a:ea typeface="新細明體" charset="-120"/>
              </a:rPr>
              <a:t>)</a:t>
            </a:r>
            <a:endParaRPr lang="en-US" altLang="zh-TW" sz="3000" i="1" dirty="0">
              <a:ea typeface="新細明體" charset="-12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76200"/>
            <a:ext cx="9144000" cy="1143000"/>
          </a:xfrm>
          <a:noFill/>
        </p:spPr>
        <p:txBody>
          <a:bodyPr/>
          <a:lstStyle/>
          <a:p>
            <a:pPr eaLnBrk="1" hangingPunct="1"/>
            <a:r>
              <a:rPr lang="en-US" altLang="zh-TW" sz="3600" dirty="0">
                <a:ea typeface="新細明體" charset="-120"/>
              </a:rPr>
              <a:t>Average and Standard Deviation of Excess Return and Sharpe Ratio</a:t>
            </a:r>
          </a:p>
        </p:txBody>
      </p:sp>
      <p:sp>
        <p:nvSpPr>
          <p:cNvPr id="55300" name="Text Box 9"/>
          <p:cNvSpPr txBox="1">
            <a:spLocks noChangeArrowheads="1"/>
          </p:cNvSpPr>
          <p:nvPr/>
        </p:nvSpPr>
        <p:spPr bwMode="auto">
          <a:xfrm>
            <a:off x="381000" y="4648200"/>
            <a:ext cx="8610600" cy="1015663"/>
          </a:xfrm>
          <a:prstGeom prst="rect">
            <a:avLst/>
          </a:prstGeom>
          <a:noFill/>
          <a:ln w="9525">
            <a:noFill/>
            <a:miter lim="800000"/>
            <a:headEnd/>
            <a:tailEnd/>
          </a:ln>
        </p:spPr>
        <p:txBody>
          <a:bodyPr>
            <a:spAutoFit/>
          </a:bodyPr>
          <a:lstStyle/>
          <a:p>
            <a:pPr marL="360363" indent="-360363">
              <a:spcBef>
                <a:spcPts val="600"/>
              </a:spcBef>
              <a:defRPr/>
            </a:pPr>
            <a:r>
              <a:rPr lang="en-US" altLang="zh-TW" sz="2000" dirty="0">
                <a:latin typeface="+mn-lt"/>
                <a:ea typeface="新細明體" charset="-120"/>
              </a:rPr>
              <a:t>※ For the first row, the passive risky portfolio has offered an average excess return of 8.34% with a standard deviation of 20.36%, resulting in a reward-to-volatility ratio of 0.41 in the U.S. market</a:t>
            </a:r>
          </a:p>
        </p:txBody>
      </p:sp>
      <p:sp>
        <p:nvSpPr>
          <p:cNvPr id="5" name="Rectangle 2"/>
          <p:cNvSpPr txBox="1">
            <a:spLocks noChangeArrowheads="1"/>
          </p:cNvSpPr>
          <p:nvPr/>
        </p:nvSpPr>
        <p:spPr bwMode="auto">
          <a:xfrm>
            <a:off x="381000" y="1371600"/>
            <a:ext cx="8458200" cy="7620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90000"/>
              <a:buFontTx/>
              <a:buBlip>
                <a:blip r:embed="rId2"/>
              </a:buBlip>
              <a:defRPr/>
            </a:pPr>
            <a:r>
              <a:rPr lang="en-US" altLang="zh-TW" sz="3000" kern="0" dirty="0">
                <a:effectLst>
                  <a:outerShdw blurRad="38100" dist="38100" dir="2700000" algn="tl">
                    <a:srgbClr val="000000"/>
                  </a:outerShdw>
                </a:effectLst>
                <a:latin typeface="+mn-lt"/>
                <a:ea typeface="新細明體" charset="-120"/>
              </a:rPr>
              <a:t>Sharpe ratios of CML in different time periods</a:t>
            </a:r>
          </a:p>
        </p:txBody>
      </p:sp>
      <p:pic>
        <p:nvPicPr>
          <p:cNvPr id="6" name="Picture 3">
            <a:extLst>
              <a:ext uri="{FF2B5EF4-FFF2-40B4-BE49-F238E27FC236}">
                <a16:creationId xmlns:a16="http://schemas.microsoft.com/office/drawing/2014/main" id="{6B8090DE-7D12-43CE-A37C-C556B666E5B3}"/>
              </a:ext>
            </a:extLst>
          </p:cNvPr>
          <p:cNvPicPr/>
          <p:nvPr/>
        </p:nvPicPr>
        <p:blipFill rotWithShape="1">
          <a:blip r:embed="rId3"/>
          <a:srcRect l="26602" t="60373" r="37340" b="25355"/>
          <a:stretch/>
        </p:blipFill>
        <p:spPr bwMode="auto">
          <a:xfrm>
            <a:off x="342900" y="2133600"/>
            <a:ext cx="8458200" cy="228600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685800" y="2921000"/>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zh-TW" sz="3200" b="1" dirty="0">
                <a:latin typeface="Arial" charset="0"/>
                <a:ea typeface="新細明體" charset="-120"/>
              </a:rPr>
              <a:t>Value at Risk (</a:t>
            </a:r>
            <a:r>
              <a:rPr lang="en-US" altLang="zh-TW" sz="3200" b="1" dirty="0" err="1">
                <a:latin typeface="Arial" charset="0"/>
                <a:ea typeface="新細明體" charset="-120"/>
              </a:rPr>
              <a:t>VaR</a:t>
            </a:r>
            <a:r>
              <a:rPr lang="en-US" altLang="zh-TW" sz="3200" b="1" dirty="0">
                <a:latin typeface="Arial" charset="0"/>
                <a:ea typeface="新細明體" charset="-120"/>
              </a:rPr>
              <a:t>)</a:t>
            </a:r>
            <a:r>
              <a:rPr lang="zh-TW" altLang="en-US" sz="3200" b="1" dirty="0">
                <a:latin typeface="Arial" charset="0"/>
                <a:ea typeface="新細明體" charset="-120"/>
              </a:rPr>
              <a:t> </a:t>
            </a:r>
            <a:r>
              <a:rPr lang="en-US" altLang="zh-TW" sz="3200" b="1" dirty="0">
                <a:latin typeface="Arial" charset="0"/>
                <a:ea typeface="新細明體" charset="-120"/>
              </a:rPr>
              <a:t>(</a:t>
            </a:r>
            <a:r>
              <a:rPr lang="zh-TW" altLang="en-US" sz="3200" b="1" dirty="0">
                <a:latin typeface="Arial" charset="0"/>
                <a:ea typeface="新細明體" charset="-120"/>
              </a:rPr>
              <a:t>風險值</a:t>
            </a:r>
            <a:r>
              <a:rPr lang="en-US" altLang="zh-TW" sz="3200" b="1" dirty="0">
                <a:latin typeface="Arial" charset="0"/>
                <a:ea typeface="新細明體" charset="-120"/>
              </a:rPr>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zh-TW">
                <a:ea typeface="新細明體" charset="-120"/>
              </a:rPr>
              <a:t>Value at Risk (VaR)</a:t>
            </a:r>
          </a:p>
        </p:txBody>
      </p:sp>
      <p:sp>
        <p:nvSpPr>
          <p:cNvPr id="189443" name="Rectangle 3"/>
          <p:cNvSpPr>
            <a:spLocks noGrp="1" noChangeArrowheads="1"/>
          </p:cNvSpPr>
          <p:nvPr>
            <p:ph type="body" idx="1"/>
          </p:nvPr>
        </p:nvSpPr>
        <p:spPr>
          <a:xfrm>
            <a:off x="304800" y="990600"/>
            <a:ext cx="8610600" cy="5334000"/>
          </a:xfrm>
        </p:spPr>
        <p:txBody>
          <a:bodyPr/>
          <a:lstStyle/>
          <a:p>
            <a:pPr eaLnBrk="1" hangingPunct="1">
              <a:spcBef>
                <a:spcPts val="600"/>
              </a:spcBef>
              <a:defRPr/>
            </a:pPr>
            <a:r>
              <a:rPr lang="en-US" altLang="zh-TW" sz="3000" dirty="0" err="1">
                <a:ea typeface="新細明體" charset="-120"/>
              </a:rPr>
              <a:t>VaR</a:t>
            </a:r>
            <a:r>
              <a:rPr lang="en-US" altLang="zh-TW" sz="3000" dirty="0">
                <a:ea typeface="新細明體" charset="-120"/>
              </a:rPr>
              <a:t> (</a:t>
            </a:r>
            <a:r>
              <a:rPr lang="zh-TW" altLang="en-US" sz="3000" dirty="0">
                <a:ea typeface="新細明體" charset="-120"/>
              </a:rPr>
              <a:t>風險值</a:t>
            </a:r>
            <a:r>
              <a:rPr lang="en-US" altLang="zh-TW" sz="3000" dirty="0">
                <a:ea typeface="新細明體" charset="-120"/>
              </a:rPr>
              <a:t>) attempts to answer</a:t>
            </a:r>
          </a:p>
          <a:p>
            <a:pPr lvl="1" eaLnBrk="1" hangingPunct="1">
              <a:spcBef>
                <a:spcPts val="600"/>
              </a:spcBef>
              <a:defRPr/>
            </a:pPr>
            <a:r>
              <a:rPr lang="en-US" altLang="zh-TW" sz="2600" dirty="0">
                <a:ea typeface="新細明體" charset="-120"/>
              </a:rPr>
              <a:t>The maximum possible amount to lose on a given portfolio at a specified level of probability</a:t>
            </a:r>
          </a:p>
          <a:p>
            <a:pPr marL="989013" lvl="2" eaLnBrk="1" hangingPunct="1">
              <a:spcBef>
                <a:spcPts val="600"/>
              </a:spcBef>
              <a:defRPr/>
            </a:pPr>
            <a:r>
              <a:rPr lang="en-US" altLang="zh-TW" sz="2200" dirty="0">
                <a:ea typeface="新細明體" charset="-120"/>
              </a:rPr>
              <a:t>The typical specified probability level is 5%, i.e., to find the critical HPR (that is </a:t>
            </a:r>
            <a:r>
              <a:rPr lang="en-US" altLang="zh-TW" sz="2200" dirty="0" err="1">
                <a:ea typeface="新細明體" charset="-120"/>
              </a:rPr>
              <a:t>VaR</a:t>
            </a:r>
            <a:r>
              <a:rPr lang="en-US" altLang="zh-TW" sz="2200" dirty="0">
                <a:ea typeface="新細明體" charset="-120"/>
              </a:rPr>
              <a:t>) corresponding to the worst 5% probability</a:t>
            </a:r>
          </a:p>
          <a:p>
            <a:pPr marL="989013" lvl="2" eaLnBrk="1" hangingPunct="1">
              <a:spcBef>
                <a:spcPts val="600"/>
              </a:spcBef>
              <a:defRPr/>
            </a:pPr>
            <a:r>
              <a:rPr lang="en-US" altLang="zh-TW" sz="2200" dirty="0">
                <a:ea typeface="新細明體" charset="-120"/>
              </a:rPr>
              <a:t>The probability that the loss exceeds </a:t>
            </a:r>
            <a:r>
              <a:rPr lang="en-US" altLang="zh-TW" sz="2200" dirty="0" err="1">
                <a:ea typeface="新細明體" charset="-120"/>
              </a:rPr>
              <a:t>VaR</a:t>
            </a:r>
            <a:r>
              <a:rPr lang="en-US" altLang="zh-TW" sz="2200" dirty="0">
                <a:ea typeface="新細明體" charset="-120"/>
              </a:rPr>
              <a:t> is less than 5%</a:t>
            </a:r>
          </a:p>
          <a:p>
            <a:pPr marL="989013" lvl="2" eaLnBrk="1" hangingPunct="1">
              <a:spcBef>
                <a:spcPts val="600"/>
              </a:spcBef>
              <a:defRPr/>
            </a:pPr>
            <a:r>
              <a:rPr lang="en-US" altLang="zh-TW" sz="2200" dirty="0" err="1">
                <a:ea typeface="新細明體" charset="-120"/>
              </a:rPr>
              <a:t>VaR</a:t>
            </a:r>
            <a:r>
              <a:rPr lang="en-US" altLang="zh-TW" sz="2200" dirty="0">
                <a:ea typeface="新細明體" charset="-120"/>
              </a:rPr>
              <a:t> is another measure of risk and measures losses that will be suffered given an extreme, adverse, price change</a:t>
            </a:r>
          </a:p>
          <a:p>
            <a:pPr lvl="1" eaLnBrk="1" hangingPunct="1">
              <a:spcBef>
                <a:spcPts val="600"/>
              </a:spcBef>
              <a:defRPr/>
            </a:pPr>
            <a:r>
              <a:rPr lang="en-US" altLang="zh-TW" sz="2600" dirty="0">
                <a:ea typeface="新細明體" charset="-120"/>
              </a:rPr>
              <a:t>If returns are normally distributed, a function in Excel can be employed to determine how many standard deviations below the mean represents a 5% cumulative probability from the negative infinity:</a:t>
            </a:r>
          </a:p>
          <a:p>
            <a:pPr lvl="2" eaLnBrk="1" hangingPunct="1">
              <a:spcBef>
                <a:spcPts val="600"/>
              </a:spcBef>
              <a:defRPr/>
            </a:pPr>
            <a:r>
              <a:rPr lang="en-US" altLang="zh-TW" sz="2200" dirty="0" err="1">
                <a:ea typeface="新細明體" charset="-120"/>
              </a:rPr>
              <a:t>Norminv</a:t>
            </a:r>
            <a:r>
              <a:rPr lang="en-US" altLang="zh-TW" sz="2200" dirty="0">
                <a:ea typeface="新細明體" charset="-120"/>
              </a:rPr>
              <a:t> (0.05,0,1) = </a:t>
            </a:r>
            <a:r>
              <a:rPr lang="en-US" altLang="zh-TW" sz="2200" dirty="0"/>
              <a:t>–1</a:t>
            </a:r>
            <a:r>
              <a:rPr lang="en-US" altLang="zh-TW" sz="2200" dirty="0">
                <a:ea typeface="新細明體" charset="-120"/>
              </a:rPr>
              <a:t>.64485 standard deviations</a:t>
            </a:r>
          </a:p>
          <a:p>
            <a:pPr lvl="1" eaLnBrk="1" hangingPunct="1">
              <a:spcBef>
                <a:spcPts val="600"/>
              </a:spcBef>
              <a:defRPr/>
            </a:pPr>
            <a:endParaRPr lang="en-US" altLang="zh-TW" sz="2600" dirty="0">
              <a:ea typeface="新細明體" charset="-12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en-US" altLang="zh-TW">
                <a:ea typeface="新細明體" charset="-120"/>
              </a:rPr>
              <a:t>Value at Risk (VaR)</a:t>
            </a:r>
          </a:p>
        </p:txBody>
      </p:sp>
      <p:sp>
        <p:nvSpPr>
          <p:cNvPr id="189443" name="Rectangle 3"/>
          <p:cNvSpPr>
            <a:spLocks noGrp="1" noChangeArrowheads="1"/>
          </p:cNvSpPr>
          <p:nvPr>
            <p:ph type="body" idx="1"/>
          </p:nvPr>
        </p:nvSpPr>
        <p:spPr>
          <a:xfrm>
            <a:off x="304800" y="914400"/>
            <a:ext cx="8610600" cy="5334000"/>
          </a:xfrm>
        </p:spPr>
        <p:txBody>
          <a:bodyPr/>
          <a:lstStyle/>
          <a:p>
            <a:pPr lvl="1" eaLnBrk="1" hangingPunct="1">
              <a:defRPr/>
            </a:pPr>
            <a:r>
              <a:rPr lang="en-US" altLang="zh-TW" dirty="0">
                <a:ea typeface="新細明體" charset="-120"/>
              </a:rPr>
              <a:t>Therefore, we can find the corresponding level of the portfolio return: </a:t>
            </a:r>
            <a:r>
              <a:rPr lang="en-US" altLang="zh-TW" dirty="0" err="1">
                <a:ea typeface="新細明體" charset="-120"/>
              </a:rPr>
              <a:t>VaR</a:t>
            </a:r>
            <a:r>
              <a:rPr lang="en-US" altLang="zh-TW" dirty="0">
                <a:ea typeface="新細明體" charset="-120"/>
              </a:rPr>
              <a:t> = </a:t>
            </a:r>
            <a:r>
              <a:rPr lang="en-US" altLang="zh-TW" i="1" dirty="0">
                <a:ea typeface="新細明體" charset="-120"/>
              </a:rPr>
              <a:t>E</a:t>
            </a:r>
            <a:r>
              <a:rPr lang="en-US" altLang="zh-TW" dirty="0">
                <a:ea typeface="新細明體" charset="-120"/>
              </a:rPr>
              <a:t>(</a:t>
            </a:r>
            <a:r>
              <a:rPr lang="en-US" altLang="zh-TW" i="1" dirty="0">
                <a:ea typeface="新細明體" charset="-120"/>
              </a:rPr>
              <a:t>r</a:t>
            </a:r>
            <a:r>
              <a:rPr lang="en-US" altLang="zh-TW" dirty="0">
                <a:ea typeface="新細明體" charset="-120"/>
              </a:rPr>
              <a:t>) </a:t>
            </a:r>
            <a:r>
              <a:rPr lang="en-US" altLang="zh-TW" dirty="0"/>
              <a:t>– </a:t>
            </a:r>
            <a:r>
              <a:rPr lang="en-US" altLang="zh-TW" dirty="0">
                <a:ea typeface="新細明體" charset="-120"/>
              </a:rPr>
              <a:t>1.64485</a:t>
            </a:r>
            <a:r>
              <a:rPr lang="el-GR" altLang="zh-TW" i="1" dirty="0">
                <a:ea typeface="新細明體" charset="-120"/>
              </a:rPr>
              <a:t>σ</a:t>
            </a:r>
            <a:endParaRPr lang="en-US" altLang="zh-TW" i="1" dirty="0">
              <a:ea typeface="新細明體" charset="-120"/>
            </a:endParaRPr>
          </a:p>
        </p:txBody>
      </p:sp>
      <p:grpSp>
        <p:nvGrpSpPr>
          <p:cNvPr id="14342" name="群組 37"/>
          <p:cNvGrpSpPr>
            <a:grpSpLocks noChangeAspect="1"/>
          </p:cNvGrpSpPr>
          <p:nvPr/>
        </p:nvGrpSpPr>
        <p:grpSpPr bwMode="auto">
          <a:xfrm>
            <a:off x="2476800" y="1905000"/>
            <a:ext cx="4137660" cy="2756059"/>
            <a:chOff x="2286000" y="2819400"/>
            <a:chExt cx="4597400" cy="3062288"/>
          </a:xfrm>
        </p:grpSpPr>
        <p:pic>
          <p:nvPicPr>
            <p:cNvPr id="143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819400"/>
              <a:ext cx="45974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44" name="直線接點 12"/>
            <p:cNvCxnSpPr>
              <a:cxnSpLocks noChangeShapeType="1"/>
            </p:cNvCxnSpPr>
            <p:nvPr/>
          </p:nvCxnSpPr>
          <p:spPr bwMode="auto">
            <a:xfrm rot="5400000">
              <a:off x="3618000" y="4459200"/>
              <a:ext cx="1908000" cy="0"/>
            </a:xfrm>
            <a:prstGeom prst="line">
              <a:avLst/>
            </a:prstGeom>
            <a:noFill/>
            <a:ln w="9525" algn="ctr">
              <a:solidFill>
                <a:srgbClr val="080808"/>
              </a:solidFill>
              <a:prstDash val="dash"/>
              <a:round/>
              <a:headEnd/>
              <a:tailEnd/>
            </a:ln>
            <a:extLst>
              <a:ext uri="{909E8E84-426E-40DD-AFC4-6F175D3DCCD1}">
                <a14:hiddenFill xmlns:a14="http://schemas.microsoft.com/office/drawing/2010/main">
                  <a:noFill/>
                </a14:hiddenFill>
              </a:ext>
            </a:extLst>
          </p:spPr>
        </p:cxnSp>
        <p:cxnSp>
          <p:nvCxnSpPr>
            <p:cNvPr id="14345" name="直線接點 13"/>
            <p:cNvCxnSpPr>
              <a:cxnSpLocks noChangeShapeType="1"/>
            </p:cNvCxnSpPr>
            <p:nvPr/>
          </p:nvCxnSpPr>
          <p:spPr bwMode="auto">
            <a:xfrm rot="5400000">
              <a:off x="3410400" y="5287800"/>
              <a:ext cx="342000" cy="0"/>
            </a:xfrm>
            <a:prstGeom prst="line">
              <a:avLst/>
            </a:prstGeom>
            <a:noFill/>
            <a:ln w="9525" algn="ctr">
              <a:solidFill>
                <a:srgbClr val="080808"/>
              </a:solidFill>
              <a:prstDash val="dash"/>
              <a:round/>
              <a:headEnd/>
              <a:tailEnd/>
            </a:ln>
            <a:extLst>
              <a:ext uri="{909E8E84-426E-40DD-AFC4-6F175D3DCCD1}">
                <a14:hiddenFill xmlns:a14="http://schemas.microsoft.com/office/drawing/2010/main">
                  <a:noFill/>
                </a14:hiddenFill>
              </a:ext>
            </a:extLst>
          </p:spPr>
        </p:cxnSp>
        <p:graphicFrame>
          <p:nvGraphicFramePr>
            <p:cNvPr id="14338" name="Object 4"/>
            <p:cNvGraphicFramePr>
              <a:graphicFrameLocks noChangeAspect="1"/>
            </p:cNvGraphicFramePr>
            <p:nvPr/>
          </p:nvGraphicFramePr>
          <p:xfrm>
            <a:off x="4419600" y="5638800"/>
            <a:ext cx="393700" cy="242887"/>
          </p:xfrm>
          <a:graphic>
            <a:graphicData uri="http://schemas.openxmlformats.org/presentationml/2006/ole">
              <mc:AlternateContent xmlns:mc="http://schemas.openxmlformats.org/markup-compatibility/2006">
                <mc:Choice xmlns:v="urn:schemas-microsoft-com:vml" Requires="v">
                  <p:oleObj spid="_x0000_s19752" name="Equation" r:id="rId4" imgW="330120" imgH="203040" progId="Equation.DSMT4">
                    <p:embed/>
                  </p:oleObj>
                </mc:Choice>
                <mc:Fallback>
                  <p:oleObj name="Equation" r:id="rId4" imgW="330120" imgH="2030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5638800"/>
                          <a:ext cx="393700" cy="242887"/>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346" name="直線接點 16"/>
            <p:cNvCxnSpPr>
              <a:cxnSpLocks noChangeShapeType="1"/>
            </p:cNvCxnSpPr>
            <p:nvPr/>
          </p:nvCxnSpPr>
          <p:spPr bwMode="auto">
            <a:xfrm>
              <a:off x="2286000" y="5436000"/>
              <a:ext cx="4572000" cy="0"/>
            </a:xfrm>
            <a:prstGeom prst="line">
              <a:avLst/>
            </a:prstGeom>
            <a:noFill/>
            <a:ln w="9525" algn="ctr">
              <a:solidFill>
                <a:srgbClr val="080808"/>
              </a:solidFill>
              <a:round/>
              <a:headEnd/>
              <a:tailEnd/>
            </a:ln>
            <a:extLst>
              <a:ext uri="{909E8E84-426E-40DD-AFC4-6F175D3DCCD1}">
                <a14:hiddenFill xmlns:a14="http://schemas.microsoft.com/office/drawing/2010/main">
                  <a:noFill/>
                </a14:hiddenFill>
              </a:ext>
            </a:extLst>
          </p:spPr>
        </p:cxnSp>
        <p:graphicFrame>
          <p:nvGraphicFramePr>
            <p:cNvPr id="14339" name="Object 3"/>
            <p:cNvGraphicFramePr>
              <a:graphicFrameLocks noChangeAspect="1"/>
            </p:cNvGraphicFramePr>
            <p:nvPr>
              <p:extLst>
                <p:ext uri="{D42A27DB-BD31-4B8C-83A1-F6EECF244321}">
                  <p14:modId xmlns:p14="http://schemas.microsoft.com/office/powerpoint/2010/main" val="2643952860"/>
                </p:ext>
              </p:extLst>
            </p:nvPr>
          </p:nvGraphicFramePr>
          <p:xfrm>
            <a:off x="2938000" y="5638800"/>
            <a:ext cx="1243013" cy="242888"/>
          </p:xfrm>
          <a:graphic>
            <a:graphicData uri="http://schemas.openxmlformats.org/presentationml/2006/ole">
              <mc:AlternateContent xmlns:mc="http://schemas.openxmlformats.org/markup-compatibility/2006">
                <mc:Choice xmlns:v="urn:schemas-microsoft-com:vml" Requires="v">
                  <p:oleObj spid="_x0000_s19753" name="Equation" r:id="rId6" imgW="1041120" imgH="203040" progId="Equation.DSMT4">
                    <p:embed/>
                  </p:oleObj>
                </mc:Choice>
                <mc:Fallback>
                  <p:oleObj name="Equation" r:id="rId6" imgW="1041120" imgH="20304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8000" y="5638800"/>
                          <a:ext cx="1243013" cy="24288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347" name="直線單箭頭接點 19"/>
            <p:cNvCxnSpPr>
              <a:cxnSpLocks noChangeShapeType="1"/>
            </p:cNvCxnSpPr>
            <p:nvPr/>
          </p:nvCxnSpPr>
          <p:spPr bwMode="auto">
            <a:xfrm rot="16200000" flipH="1">
              <a:off x="3086099" y="5040000"/>
              <a:ext cx="381000" cy="304800"/>
            </a:xfrm>
            <a:prstGeom prst="straightConnector1">
              <a:avLst/>
            </a:prstGeom>
            <a:noFill/>
            <a:ln w="9525" algn="ctr">
              <a:solidFill>
                <a:srgbClr val="080808"/>
              </a:solidFill>
              <a:round/>
              <a:headEnd/>
              <a:tailEnd type="arrow" w="med" len="med"/>
            </a:ln>
            <a:extLst>
              <a:ext uri="{909E8E84-426E-40DD-AFC4-6F175D3DCCD1}">
                <a14:hiddenFill xmlns:a14="http://schemas.microsoft.com/office/drawing/2010/main">
                  <a:noFill/>
                </a14:hiddenFill>
              </a:ext>
            </a:extLst>
          </p:spPr>
        </p:cxnSp>
        <p:sp>
          <p:nvSpPr>
            <p:cNvPr id="14348" name="文字方塊 20"/>
            <p:cNvSpPr txBox="1">
              <a:spLocks noChangeArrowheads="1"/>
            </p:cNvSpPr>
            <p:nvPr/>
          </p:nvSpPr>
          <p:spPr bwMode="auto">
            <a:xfrm>
              <a:off x="2895600" y="4752201"/>
              <a:ext cx="457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TW" sz="1200">
                  <a:solidFill>
                    <a:srgbClr val="080808"/>
                  </a:solidFill>
                  <a:ea typeface="新細明體" charset="-120"/>
                </a:rPr>
                <a:t>5%</a:t>
              </a:r>
              <a:endParaRPr lang="zh-TW" altLang="en-US" sz="1200">
                <a:solidFill>
                  <a:srgbClr val="080808"/>
                </a:solidFill>
                <a:ea typeface="新細明體" charset="-120"/>
              </a:endParaRPr>
            </a:p>
          </p:txBody>
        </p:sp>
        <p:cxnSp>
          <p:nvCxnSpPr>
            <p:cNvPr id="14349" name="直線接點 25"/>
            <p:cNvCxnSpPr>
              <a:cxnSpLocks noChangeShapeType="1"/>
            </p:cNvCxnSpPr>
            <p:nvPr/>
          </p:nvCxnSpPr>
          <p:spPr bwMode="auto">
            <a:xfrm rot="16200000" flipH="1">
              <a:off x="3505200" y="5181600"/>
              <a:ext cx="76200" cy="76200"/>
            </a:xfrm>
            <a:prstGeom prst="line">
              <a:avLst/>
            </a:prstGeom>
            <a:noFill/>
            <a:ln w="9525" algn="ctr">
              <a:solidFill>
                <a:srgbClr val="080808"/>
              </a:solidFill>
              <a:prstDash val="sysDot"/>
              <a:round/>
              <a:headEnd/>
              <a:tailEnd/>
            </a:ln>
            <a:extLst>
              <a:ext uri="{909E8E84-426E-40DD-AFC4-6F175D3DCCD1}">
                <a14:hiddenFill xmlns:a14="http://schemas.microsoft.com/office/drawing/2010/main">
                  <a:noFill/>
                </a14:hiddenFill>
              </a:ext>
            </a:extLst>
          </p:spPr>
        </p:cxnSp>
        <p:cxnSp>
          <p:nvCxnSpPr>
            <p:cNvPr id="14350" name="直線接點 26"/>
            <p:cNvCxnSpPr>
              <a:cxnSpLocks noChangeShapeType="1"/>
            </p:cNvCxnSpPr>
            <p:nvPr/>
          </p:nvCxnSpPr>
          <p:spPr bwMode="auto">
            <a:xfrm>
              <a:off x="3429000" y="5257801"/>
              <a:ext cx="152400" cy="152399"/>
            </a:xfrm>
            <a:prstGeom prst="line">
              <a:avLst/>
            </a:prstGeom>
            <a:noFill/>
            <a:ln w="9525" algn="ctr">
              <a:solidFill>
                <a:srgbClr val="080808"/>
              </a:solidFill>
              <a:prstDash val="sysDot"/>
              <a:round/>
              <a:headEnd/>
              <a:tailEnd/>
            </a:ln>
            <a:extLst>
              <a:ext uri="{909E8E84-426E-40DD-AFC4-6F175D3DCCD1}">
                <a14:hiddenFill xmlns:a14="http://schemas.microsoft.com/office/drawing/2010/main">
                  <a:noFill/>
                </a14:hiddenFill>
              </a:ext>
            </a:extLst>
          </p:spPr>
        </p:cxnSp>
        <p:cxnSp>
          <p:nvCxnSpPr>
            <p:cNvPr id="14351" name="直線接點 28"/>
            <p:cNvCxnSpPr>
              <a:cxnSpLocks noChangeAspect="1"/>
            </p:cNvCxnSpPr>
            <p:nvPr/>
          </p:nvCxnSpPr>
          <p:spPr bwMode="auto">
            <a:xfrm>
              <a:off x="3352800" y="5334002"/>
              <a:ext cx="97202" cy="97200"/>
            </a:xfrm>
            <a:prstGeom prst="line">
              <a:avLst/>
            </a:prstGeom>
            <a:noFill/>
            <a:ln w="9525" algn="ctr">
              <a:solidFill>
                <a:srgbClr val="080808"/>
              </a:solidFill>
              <a:prstDash val="sysDot"/>
              <a:round/>
              <a:headEnd/>
              <a:tailEnd/>
            </a:ln>
            <a:extLst>
              <a:ext uri="{909E8E84-426E-40DD-AFC4-6F175D3DCCD1}">
                <a14:hiddenFill xmlns:a14="http://schemas.microsoft.com/office/drawing/2010/main">
                  <a:noFill/>
                </a14:hiddenFill>
              </a:ext>
            </a:extLst>
          </p:spPr>
        </p:cxnSp>
        <p:cxnSp>
          <p:nvCxnSpPr>
            <p:cNvPr id="14352" name="直線接點 30"/>
            <p:cNvCxnSpPr>
              <a:cxnSpLocks noChangeAspect="1"/>
            </p:cNvCxnSpPr>
            <p:nvPr/>
          </p:nvCxnSpPr>
          <p:spPr bwMode="auto">
            <a:xfrm rot="16200000" flipH="1">
              <a:off x="3466199" y="5218800"/>
              <a:ext cx="115200" cy="115200"/>
            </a:xfrm>
            <a:prstGeom prst="line">
              <a:avLst/>
            </a:prstGeom>
            <a:noFill/>
            <a:ln w="9525" algn="ctr">
              <a:solidFill>
                <a:srgbClr val="080808"/>
              </a:solidFill>
              <a:prstDash val="sysDot"/>
              <a:round/>
              <a:headEnd/>
              <a:tailEnd/>
            </a:ln>
            <a:extLst>
              <a:ext uri="{909E8E84-426E-40DD-AFC4-6F175D3DCCD1}">
                <a14:hiddenFill xmlns:a14="http://schemas.microsoft.com/office/drawing/2010/main">
                  <a:noFill/>
                </a14:hiddenFill>
              </a:ext>
            </a:extLst>
          </p:spPr>
        </p:cxnSp>
        <p:cxnSp>
          <p:nvCxnSpPr>
            <p:cNvPr id="14353" name="直線接點 34"/>
            <p:cNvCxnSpPr>
              <a:cxnSpLocks noChangeAspect="1"/>
            </p:cNvCxnSpPr>
            <p:nvPr/>
          </p:nvCxnSpPr>
          <p:spPr bwMode="auto">
            <a:xfrm>
              <a:off x="3391200" y="5292000"/>
              <a:ext cx="144001" cy="144000"/>
            </a:xfrm>
            <a:prstGeom prst="line">
              <a:avLst/>
            </a:prstGeom>
            <a:noFill/>
            <a:ln w="9525" algn="ctr">
              <a:solidFill>
                <a:srgbClr val="080808"/>
              </a:solidFill>
              <a:prstDash val="sysDot"/>
              <a:round/>
              <a:headEnd/>
              <a:tailEnd/>
            </a:ln>
            <a:extLst>
              <a:ext uri="{909E8E84-426E-40DD-AFC4-6F175D3DCCD1}">
                <a14:hiddenFill xmlns:a14="http://schemas.microsoft.com/office/drawing/2010/main">
                  <a:noFill/>
                </a14:hiddenFill>
              </a:ext>
            </a:extLst>
          </p:spPr>
        </p:cxnSp>
        <p:cxnSp>
          <p:nvCxnSpPr>
            <p:cNvPr id="14354" name="直線接點 35"/>
            <p:cNvCxnSpPr>
              <a:cxnSpLocks noChangeAspect="1"/>
            </p:cNvCxnSpPr>
            <p:nvPr/>
          </p:nvCxnSpPr>
          <p:spPr bwMode="auto">
            <a:xfrm>
              <a:off x="3276000" y="5346000"/>
              <a:ext cx="82802" cy="82800"/>
            </a:xfrm>
            <a:prstGeom prst="line">
              <a:avLst/>
            </a:prstGeom>
            <a:noFill/>
            <a:ln w="9525" algn="ctr">
              <a:solidFill>
                <a:srgbClr val="080808"/>
              </a:solidFill>
              <a:prstDash val="sysDot"/>
              <a:round/>
              <a:headEnd/>
              <a:tailEnd/>
            </a:ln>
            <a:extLst>
              <a:ext uri="{909E8E84-426E-40DD-AFC4-6F175D3DCCD1}">
                <a14:hiddenFill xmlns:a14="http://schemas.microsoft.com/office/drawing/2010/main">
                  <a:noFill/>
                </a14:hiddenFill>
              </a:ext>
            </a:extLst>
          </p:spPr>
        </p:cxnSp>
        <p:cxnSp>
          <p:nvCxnSpPr>
            <p:cNvPr id="14355" name="直線接點 36"/>
            <p:cNvCxnSpPr>
              <a:cxnSpLocks noChangeAspect="1"/>
            </p:cNvCxnSpPr>
            <p:nvPr/>
          </p:nvCxnSpPr>
          <p:spPr bwMode="auto">
            <a:xfrm>
              <a:off x="3214800" y="5374800"/>
              <a:ext cx="54001" cy="54000"/>
            </a:xfrm>
            <a:prstGeom prst="line">
              <a:avLst/>
            </a:prstGeom>
            <a:noFill/>
            <a:ln w="9525" algn="ctr">
              <a:solidFill>
                <a:srgbClr val="080808"/>
              </a:solidFill>
              <a:prstDash val="sysDot"/>
              <a:round/>
              <a:headEnd/>
              <a:tailEnd/>
            </a:ln>
            <a:extLst>
              <a:ext uri="{909E8E84-426E-40DD-AFC4-6F175D3DCCD1}">
                <a14:hiddenFill xmlns:a14="http://schemas.microsoft.com/office/drawing/2010/main">
                  <a:noFill/>
                </a14:hiddenFill>
              </a:ext>
            </a:extLst>
          </p:spPr>
        </p:cxnSp>
      </p:grpSp>
      <p:graphicFrame>
        <p:nvGraphicFramePr>
          <p:cNvPr id="3" name="物件 2"/>
          <p:cNvGraphicFramePr>
            <a:graphicFrameLocks noChangeAspect="1"/>
          </p:cNvGraphicFramePr>
          <p:nvPr>
            <p:extLst>
              <p:ext uri="{D42A27DB-BD31-4B8C-83A1-F6EECF244321}">
                <p14:modId xmlns:p14="http://schemas.microsoft.com/office/powerpoint/2010/main" val="2429304520"/>
              </p:ext>
            </p:extLst>
          </p:nvPr>
        </p:nvGraphicFramePr>
        <p:xfrm>
          <a:off x="2479675" y="4705350"/>
          <a:ext cx="4225925" cy="2076450"/>
        </p:xfrm>
        <a:graphic>
          <a:graphicData uri="http://schemas.openxmlformats.org/presentationml/2006/ole">
            <mc:AlternateContent xmlns:mc="http://schemas.openxmlformats.org/markup-compatibility/2006">
              <mc:Choice xmlns:v="urn:schemas-microsoft-com:vml" Requires="v">
                <p:oleObj spid="_x0000_s19754" name="Visio" r:id="rId8" imgW="4225419" imgH="2076570" progId="Visio.Drawing.11">
                  <p:embed/>
                </p:oleObj>
              </mc:Choice>
              <mc:Fallback>
                <p:oleObj name="Visio" r:id="rId8" imgW="4225419" imgH="2076570" progId="Visio.Drawing.11">
                  <p:embed/>
                  <p:pic>
                    <p:nvPicPr>
                      <p:cNvPr id="0" name=""/>
                      <p:cNvPicPr/>
                      <p:nvPr/>
                    </p:nvPicPr>
                    <p:blipFill>
                      <a:blip r:embed="rId9"/>
                      <a:stretch>
                        <a:fillRect/>
                      </a:stretch>
                    </p:blipFill>
                    <p:spPr>
                      <a:xfrm>
                        <a:off x="2479675" y="4705350"/>
                        <a:ext cx="4225925" cy="2076450"/>
                      </a:xfrm>
                      <a:prstGeom prst="rect">
                        <a:avLst/>
                      </a:prstGeom>
                      <a:solidFill>
                        <a:schemeClr val="tx1"/>
                      </a:solidFill>
                    </p:spPr>
                  </p:pic>
                </p:oleObj>
              </mc:Fallback>
            </mc:AlternateContent>
          </a:graphicData>
        </a:graphic>
      </p:graphicFrame>
      <p:cxnSp>
        <p:nvCxnSpPr>
          <p:cNvPr id="7" name="直線接點 6"/>
          <p:cNvCxnSpPr/>
          <p:nvPr/>
        </p:nvCxnSpPr>
        <p:spPr bwMode="auto">
          <a:xfrm>
            <a:off x="3643200" y="4280460"/>
            <a:ext cx="0" cy="2120340"/>
          </a:xfrm>
          <a:prstGeom prst="line">
            <a:avLst/>
          </a:prstGeom>
          <a:solidFill>
            <a:schemeClr val="accent1"/>
          </a:solidFill>
          <a:ln w="9525" cap="flat" cmpd="sng" algn="ctr">
            <a:solidFill>
              <a:srgbClr val="080808"/>
            </a:solidFill>
            <a:prstDash val="dash"/>
            <a:round/>
            <a:headEnd type="none" w="med" len="med"/>
            <a:tailEnd type="none" w="med" len="med"/>
          </a:ln>
          <a:effectLst/>
        </p:spPr>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zh-TW">
                <a:ea typeface="新細明體" charset="-120"/>
              </a:rPr>
              <a:t>Value at Risk (VaR)</a:t>
            </a:r>
          </a:p>
        </p:txBody>
      </p:sp>
      <p:sp>
        <p:nvSpPr>
          <p:cNvPr id="189443" name="Rectangle 3"/>
          <p:cNvSpPr>
            <a:spLocks noGrp="1" noChangeArrowheads="1"/>
          </p:cNvSpPr>
          <p:nvPr>
            <p:ph type="body" idx="1"/>
          </p:nvPr>
        </p:nvSpPr>
        <p:spPr>
          <a:xfrm>
            <a:off x="304800" y="1066800"/>
            <a:ext cx="8610600" cy="5334000"/>
          </a:xfrm>
        </p:spPr>
        <p:txBody>
          <a:bodyPr/>
          <a:lstStyle/>
          <a:p>
            <a:pPr lvl="1" eaLnBrk="1" hangingPunct="1">
              <a:spcBef>
                <a:spcPts val="400"/>
              </a:spcBef>
              <a:defRPr/>
            </a:pPr>
            <a:r>
              <a:rPr lang="en-US" altLang="zh-TW" sz="2600" dirty="0">
                <a:ea typeface="新細明體" charset="-120"/>
              </a:rPr>
              <a:t>A $500,000 stock portfolio has an annual expected return of 12% and a standard deviation of 35%.  What is the portfolio </a:t>
            </a:r>
            <a:r>
              <a:rPr lang="en-US" altLang="zh-TW" sz="2600" dirty="0" err="1">
                <a:ea typeface="新細明體" charset="-120"/>
              </a:rPr>
              <a:t>VaR</a:t>
            </a:r>
            <a:r>
              <a:rPr lang="en-US" altLang="zh-TW" sz="2600" dirty="0">
                <a:ea typeface="新細明體" charset="-120"/>
              </a:rPr>
              <a:t> at a 5% probability level?</a:t>
            </a:r>
          </a:p>
          <a:p>
            <a:pPr lvl="1" eaLnBrk="1" hangingPunct="1">
              <a:spcBef>
                <a:spcPts val="400"/>
              </a:spcBef>
              <a:buFontTx/>
              <a:buNone/>
              <a:defRPr/>
            </a:pPr>
            <a:endParaRPr lang="en-US" altLang="zh-TW" sz="2600" dirty="0">
              <a:ea typeface="新細明體" charset="-120"/>
            </a:endParaRPr>
          </a:p>
          <a:p>
            <a:pPr lvl="1" eaLnBrk="1" hangingPunct="1">
              <a:spcBef>
                <a:spcPts val="400"/>
              </a:spcBef>
              <a:buFontTx/>
              <a:buNone/>
              <a:defRPr/>
            </a:pPr>
            <a:r>
              <a:rPr lang="en-US" altLang="zh-TW" sz="2600" dirty="0">
                <a:ea typeface="新細明體" charset="-120"/>
              </a:rPr>
              <a:t>	     </a:t>
            </a:r>
            <a:r>
              <a:rPr lang="en-US" altLang="zh-TW" sz="2600" dirty="0" err="1">
                <a:ea typeface="新細明體" charset="-120"/>
              </a:rPr>
              <a:t>VaR</a:t>
            </a:r>
            <a:r>
              <a:rPr lang="en-US" altLang="zh-TW" sz="2600" dirty="0">
                <a:ea typeface="新細明體" charset="-120"/>
              </a:rPr>
              <a:t> = 12% </a:t>
            </a:r>
            <a:r>
              <a:rPr lang="en-US" altLang="zh-TW" sz="2400" dirty="0"/>
              <a:t>–</a:t>
            </a:r>
            <a:r>
              <a:rPr lang="en-US" altLang="zh-TW" sz="2600" dirty="0">
                <a:ea typeface="新細明體" charset="-120"/>
              </a:rPr>
              <a:t> 1.64485 × 35% = –45.57%</a:t>
            </a:r>
          </a:p>
          <a:p>
            <a:pPr lvl="1" eaLnBrk="1" hangingPunct="1">
              <a:spcBef>
                <a:spcPts val="400"/>
              </a:spcBef>
              <a:buFontTx/>
              <a:buNone/>
              <a:defRPr/>
            </a:pPr>
            <a:r>
              <a:rPr lang="en-US" altLang="zh-TW" sz="2600" dirty="0">
                <a:ea typeface="新細明體" charset="-120"/>
              </a:rPr>
              <a:t>        </a:t>
            </a:r>
            <a:r>
              <a:rPr lang="en-US" altLang="zh-TW" sz="2600" dirty="0" err="1">
                <a:ea typeface="新細明體" charset="-120"/>
              </a:rPr>
              <a:t>VaR</a:t>
            </a:r>
            <a:r>
              <a:rPr lang="en-US" altLang="zh-TW" sz="2600" dirty="0">
                <a:ea typeface="新細明體" charset="-120"/>
              </a:rPr>
              <a:t>$ = $500,000 × –45.57% = –$227,850</a:t>
            </a:r>
          </a:p>
          <a:p>
            <a:pPr lvl="1" eaLnBrk="1" hangingPunct="1">
              <a:spcBef>
                <a:spcPts val="400"/>
              </a:spcBef>
              <a:buFontTx/>
              <a:buNone/>
              <a:defRPr/>
            </a:pPr>
            <a:endParaRPr lang="en-US" altLang="zh-TW" sz="2600" dirty="0">
              <a:ea typeface="新細明體" charset="-120"/>
            </a:endParaRPr>
          </a:p>
          <a:p>
            <a:pPr lvl="1" eaLnBrk="1" hangingPunct="1">
              <a:spcBef>
                <a:spcPts val="400"/>
              </a:spcBef>
              <a:buFontTx/>
              <a:buNone/>
              <a:defRPr/>
            </a:pPr>
            <a:r>
              <a:rPr lang="en-US" altLang="zh-TW" sz="2600" dirty="0">
                <a:ea typeface="新細明體" charset="-120"/>
              </a:rPr>
              <a:t>※The probability for the losses larger than $227,850 is smaller than 5% (or said there is 95% that the maximum losses will not exceed $227,850)</a:t>
            </a:r>
          </a:p>
          <a:p>
            <a:pPr lvl="1" eaLnBrk="1" hangingPunct="1">
              <a:spcBef>
                <a:spcPts val="400"/>
              </a:spcBef>
              <a:buFontTx/>
              <a:buNone/>
              <a:defRPr/>
            </a:pPr>
            <a:endParaRPr lang="en-US" altLang="zh-TW" sz="2600" dirty="0">
              <a:ea typeface="新細明體" charset="-12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zh-TW">
                <a:ea typeface="新細明體" charset="-120"/>
              </a:rPr>
              <a:t>Value at Risk (VaR)</a:t>
            </a:r>
          </a:p>
        </p:txBody>
      </p:sp>
      <p:sp>
        <p:nvSpPr>
          <p:cNvPr id="189443" name="Rectangle 3"/>
          <p:cNvSpPr>
            <a:spLocks noGrp="1" noChangeArrowheads="1"/>
          </p:cNvSpPr>
          <p:nvPr>
            <p:ph type="body" idx="1"/>
          </p:nvPr>
        </p:nvSpPr>
        <p:spPr>
          <a:xfrm>
            <a:off x="304800" y="1066800"/>
            <a:ext cx="8610600" cy="5486400"/>
          </a:xfrm>
        </p:spPr>
        <p:txBody>
          <a:bodyPr/>
          <a:lstStyle/>
          <a:p>
            <a:pPr lvl="1" eaLnBrk="1" hangingPunct="1">
              <a:spcBef>
                <a:spcPts val="400"/>
              </a:spcBef>
              <a:defRPr/>
            </a:pPr>
            <a:r>
              <a:rPr lang="en-US" altLang="zh-TW" sz="2600" dirty="0">
                <a:ea typeface="新細明體" charset="-120"/>
              </a:rPr>
              <a:t>For non-normally distributed portfolio returns</a:t>
            </a:r>
          </a:p>
          <a:p>
            <a:pPr lvl="1" eaLnBrk="1" hangingPunct="1">
              <a:spcBef>
                <a:spcPts val="400"/>
              </a:spcBef>
              <a:buFontTx/>
              <a:buNone/>
              <a:defRPr/>
            </a:pPr>
            <a:endParaRPr lang="en-US" altLang="zh-TW" sz="2600" dirty="0">
              <a:ea typeface="新細明體" charset="-120"/>
            </a:endParaRPr>
          </a:p>
          <a:p>
            <a:pPr lvl="1" eaLnBrk="1" hangingPunct="1">
              <a:spcBef>
                <a:spcPts val="400"/>
              </a:spcBef>
              <a:buFontTx/>
              <a:buNone/>
              <a:defRPr/>
            </a:pPr>
            <a:endParaRPr lang="en-US" altLang="zh-TW" sz="2600" dirty="0">
              <a:ea typeface="新細明體" charset="-120"/>
            </a:endParaRPr>
          </a:p>
          <a:p>
            <a:pPr lvl="1" eaLnBrk="1" hangingPunct="1">
              <a:spcBef>
                <a:spcPts val="400"/>
              </a:spcBef>
              <a:buFontTx/>
              <a:buNone/>
              <a:defRPr/>
            </a:pPr>
            <a:r>
              <a:rPr lang="en-US" altLang="zh-TW" sz="2600" dirty="0">
                <a:ea typeface="新細明體" charset="-120"/>
              </a:rPr>
              <a:t>	 </a:t>
            </a:r>
            <a:r>
              <a:rPr lang="en-US" altLang="zh-TW" sz="2600" dirty="0" err="1">
                <a:ea typeface="新細明體" charset="-120"/>
              </a:rPr>
              <a:t>VaR</a:t>
            </a:r>
            <a:r>
              <a:rPr lang="en-US" altLang="zh-TW" sz="2600" dirty="0">
                <a:ea typeface="新細明體" charset="-120"/>
              </a:rPr>
              <a:t> = -37%</a:t>
            </a:r>
          </a:p>
          <a:p>
            <a:pPr lvl="1" eaLnBrk="1" hangingPunct="1">
              <a:spcBef>
                <a:spcPts val="400"/>
              </a:spcBef>
              <a:defRPr/>
            </a:pPr>
            <a:r>
              <a:rPr lang="en-US" altLang="zh-TW" sz="2600" dirty="0">
                <a:solidFill>
                  <a:srgbClr val="FFFFFF"/>
                </a:solidFill>
                <a:ea typeface="新細明體" charset="-120"/>
              </a:rPr>
              <a:t>Revisit the above case by following the normal distribution assumption</a:t>
            </a:r>
          </a:p>
          <a:p>
            <a:pPr marL="719138" lvl="1" indent="0" eaLnBrk="1" hangingPunct="1">
              <a:spcBef>
                <a:spcPts val="400"/>
              </a:spcBef>
              <a:buNone/>
              <a:defRPr/>
            </a:pPr>
            <a:r>
              <a:rPr lang="en-US" altLang="zh-TW" sz="2600" i="1" dirty="0">
                <a:ea typeface="新細明體" charset="-120"/>
              </a:rPr>
              <a:t> </a:t>
            </a:r>
            <a:r>
              <a:rPr lang="en-US" altLang="zh-TW" sz="2600" dirty="0">
                <a:effectLst/>
                <a:sym typeface="Symbol" panose="05050102010706020507" pitchFamily="18" charset="2"/>
              </a:rPr>
              <a:t></a:t>
            </a:r>
            <a:r>
              <a:rPr lang="en-US" altLang="zh-TW" sz="2600" i="1" dirty="0">
                <a:ea typeface="新細明體" charset="-120"/>
              </a:rPr>
              <a:t> E</a:t>
            </a:r>
            <a:r>
              <a:rPr lang="en-US" altLang="zh-TW" sz="2600" dirty="0">
                <a:ea typeface="新細明體" charset="-120"/>
              </a:rPr>
              <a:t>(</a:t>
            </a:r>
            <a:r>
              <a:rPr lang="en-US" altLang="zh-TW" sz="2600" i="1" dirty="0">
                <a:ea typeface="新細明體" charset="-120"/>
              </a:rPr>
              <a:t>r</a:t>
            </a:r>
            <a:r>
              <a:rPr lang="en-US" altLang="zh-TW" sz="2600" dirty="0">
                <a:ea typeface="新細明體" charset="-120"/>
              </a:rPr>
              <a:t>) = 0.1 and </a:t>
            </a:r>
            <a:r>
              <a:rPr lang="el-GR" altLang="zh-TW" sz="2600" i="1" dirty="0">
                <a:ea typeface="新細明體" charset="-120"/>
              </a:rPr>
              <a:t>σ</a:t>
            </a:r>
            <a:r>
              <a:rPr lang="en-US" altLang="zh-TW" sz="2600" i="1" dirty="0">
                <a:ea typeface="新細明體" charset="-120"/>
                <a:sym typeface="Symbol"/>
              </a:rPr>
              <a:t> =</a:t>
            </a:r>
            <a:r>
              <a:rPr lang="en-US" altLang="zh-TW" sz="2600" dirty="0">
                <a:ea typeface="新細明體" charset="-120"/>
                <a:sym typeface="Symbol"/>
              </a:rPr>
              <a:t> 0.1863 for the corresponding normal distribution</a:t>
            </a:r>
          </a:p>
          <a:p>
            <a:pPr marL="457200" lvl="1" indent="0" eaLnBrk="1" hangingPunct="1">
              <a:spcBef>
                <a:spcPts val="400"/>
              </a:spcBef>
              <a:buNone/>
              <a:defRPr/>
            </a:pPr>
            <a:r>
              <a:rPr lang="en-US" altLang="zh-TW" sz="2600" dirty="0">
                <a:effectLst/>
                <a:sym typeface="Symbol" panose="05050102010706020507" pitchFamily="18" charset="2"/>
              </a:rPr>
              <a:t>     </a:t>
            </a:r>
            <a:r>
              <a:rPr lang="en-US" altLang="zh-TW" sz="2600" dirty="0" err="1">
                <a:ea typeface="新細明體" charset="-120"/>
              </a:rPr>
              <a:t>VaR</a:t>
            </a:r>
            <a:r>
              <a:rPr lang="en-US" altLang="zh-TW" sz="2600" dirty="0">
                <a:ea typeface="新細明體" charset="-120"/>
              </a:rPr>
              <a:t> = </a:t>
            </a:r>
            <a:r>
              <a:rPr lang="en-US" altLang="zh-TW" sz="2600" i="1" dirty="0">
                <a:ea typeface="新細明體" charset="-120"/>
              </a:rPr>
              <a:t>E</a:t>
            </a:r>
            <a:r>
              <a:rPr lang="en-US" altLang="zh-TW" sz="2600" dirty="0">
                <a:ea typeface="新細明體" charset="-120"/>
              </a:rPr>
              <a:t>(</a:t>
            </a:r>
            <a:r>
              <a:rPr lang="en-US" altLang="zh-TW" sz="2600" i="1" dirty="0">
                <a:ea typeface="新細明體" charset="-120"/>
              </a:rPr>
              <a:t>r</a:t>
            </a:r>
            <a:r>
              <a:rPr lang="en-US" altLang="zh-TW" sz="2600" dirty="0">
                <a:ea typeface="新細明體" charset="-120"/>
              </a:rPr>
              <a:t>) </a:t>
            </a:r>
            <a:r>
              <a:rPr lang="en-US" altLang="zh-TW" sz="2600" dirty="0"/>
              <a:t>– </a:t>
            </a:r>
            <a:r>
              <a:rPr lang="en-US" altLang="zh-TW" sz="2600" dirty="0">
                <a:ea typeface="新細明體" charset="-120"/>
              </a:rPr>
              <a:t>1.64485</a:t>
            </a:r>
            <a:r>
              <a:rPr lang="el-GR" altLang="zh-TW" sz="2600" i="1" dirty="0">
                <a:ea typeface="新細明體" charset="-120"/>
              </a:rPr>
              <a:t>σ</a:t>
            </a:r>
            <a:r>
              <a:rPr lang="en-US" altLang="zh-TW" sz="2600" i="1" dirty="0">
                <a:ea typeface="新細明體" charset="-120"/>
              </a:rPr>
              <a:t> = </a:t>
            </a:r>
            <a:r>
              <a:rPr lang="en-US" altLang="zh-TW" sz="2600" dirty="0">
                <a:ea typeface="新細明體" charset="-120"/>
              </a:rPr>
              <a:t>-20.58%</a:t>
            </a:r>
          </a:p>
          <a:p>
            <a:pPr marL="801688" lvl="1" indent="-344488" eaLnBrk="1" hangingPunct="1">
              <a:spcBef>
                <a:spcPts val="400"/>
              </a:spcBef>
              <a:buNone/>
              <a:defRPr/>
            </a:pPr>
            <a:r>
              <a:rPr lang="en-US" altLang="zh-TW" sz="2600" dirty="0">
                <a:ea typeface="新細明體" charset="-120"/>
              </a:rPr>
              <a:t>※ The normal distribution assumption is convenient and easy-to-calculate but could be misleading </a:t>
            </a:r>
          </a:p>
          <a:p>
            <a:pPr marL="457200" lvl="1" indent="0" eaLnBrk="1" hangingPunct="1">
              <a:spcBef>
                <a:spcPts val="400"/>
              </a:spcBef>
              <a:buNone/>
              <a:defRPr/>
            </a:pPr>
            <a:endParaRPr lang="en-US" altLang="zh-TW" sz="2600" dirty="0">
              <a:solidFill>
                <a:srgbClr val="FFFFFF"/>
              </a:solidFill>
              <a:ea typeface="新細明體" charset="-120"/>
            </a:endParaRPr>
          </a:p>
          <a:p>
            <a:pPr lvl="1" eaLnBrk="1" hangingPunct="1">
              <a:spcBef>
                <a:spcPts val="400"/>
              </a:spcBef>
              <a:buFontTx/>
              <a:buNone/>
              <a:defRPr/>
            </a:pPr>
            <a:endParaRPr lang="en-US" altLang="zh-TW" sz="2600" dirty="0">
              <a:ea typeface="新細明體"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66572284"/>
              </p:ext>
            </p:extLst>
          </p:nvPr>
        </p:nvGraphicFramePr>
        <p:xfrm>
          <a:off x="1219200" y="1600200"/>
          <a:ext cx="6934200" cy="741680"/>
        </p:xfrm>
        <a:graphic>
          <a:graphicData uri="http://schemas.openxmlformats.org/drawingml/2006/table">
            <a:tbl>
              <a:tblPr firstRow="1" bandRow="1">
                <a:tableStyleId>{5C22544A-7EE6-4342-B048-85BDC9FD1C3A}</a:tableStyleId>
              </a:tblPr>
              <a:tblGrid>
                <a:gridCol w="1386840">
                  <a:extLst>
                    <a:ext uri="{9D8B030D-6E8A-4147-A177-3AD203B41FA5}">
                      <a16:colId xmlns:a16="http://schemas.microsoft.com/office/drawing/2014/main" val="416015002"/>
                    </a:ext>
                  </a:extLst>
                </a:gridCol>
                <a:gridCol w="1386840">
                  <a:extLst>
                    <a:ext uri="{9D8B030D-6E8A-4147-A177-3AD203B41FA5}">
                      <a16:colId xmlns:a16="http://schemas.microsoft.com/office/drawing/2014/main" val="1140073235"/>
                    </a:ext>
                  </a:extLst>
                </a:gridCol>
                <a:gridCol w="1386840">
                  <a:extLst>
                    <a:ext uri="{9D8B030D-6E8A-4147-A177-3AD203B41FA5}">
                      <a16:colId xmlns:a16="http://schemas.microsoft.com/office/drawing/2014/main" val="951334283"/>
                    </a:ext>
                  </a:extLst>
                </a:gridCol>
                <a:gridCol w="1386840">
                  <a:extLst>
                    <a:ext uri="{9D8B030D-6E8A-4147-A177-3AD203B41FA5}">
                      <a16:colId xmlns:a16="http://schemas.microsoft.com/office/drawing/2014/main" val="2384580283"/>
                    </a:ext>
                  </a:extLst>
                </a:gridCol>
                <a:gridCol w="1386840">
                  <a:extLst>
                    <a:ext uri="{9D8B030D-6E8A-4147-A177-3AD203B41FA5}">
                      <a16:colId xmlns:a16="http://schemas.microsoft.com/office/drawing/2014/main" val="2911191753"/>
                    </a:ext>
                  </a:extLst>
                </a:gridCol>
              </a:tblGrid>
              <a:tr h="370840">
                <a:tc>
                  <a:txBody>
                    <a:bodyPr/>
                    <a:lstStyle/>
                    <a:p>
                      <a:r>
                        <a:rPr lang="en-US" altLang="zh-TW" b="0" dirty="0"/>
                        <a:t>Probability</a:t>
                      </a:r>
                      <a:endParaRPr lang="zh-TW" altLang="en-US" b="0" dirty="0"/>
                    </a:p>
                  </a:txBody>
                  <a:tcPr/>
                </a:tc>
                <a:tc>
                  <a:txBody>
                    <a:bodyPr/>
                    <a:lstStyle/>
                    <a:p>
                      <a:pPr algn="ctr"/>
                      <a:r>
                        <a:rPr lang="en-US" altLang="zh-TW" b="0" dirty="0"/>
                        <a:t>0.05</a:t>
                      </a:r>
                      <a:endParaRPr lang="zh-TW" altLang="en-US" b="0" dirty="0"/>
                    </a:p>
                  </a:txBody>
                  <a:tcPr/>
                </a:tc>
                <a:tc>
                  <a:txBody>
                    <a:bodyPr/>
                    <a:lstStyle/>
                    <a:p>
                      <a:pPr algn="ctr"/>
                      <a:r>
                        <a:rPr lang="en-US" altLang="zh-TW" b="0" dirty="0"/>
                        <a:t>0.25</a:t>
                      </a:r>
                      <a:endParaRPr lang="zh-TW" altLang="en-US" b="0" dirty="0"/>
                    </a:p>
                  </a:txBody>
                  <a:tcPr/>
                </a:tc>
                <a:tc>
                  <a:txBody>
                    <a:bodyPr/>
                    <a:lstStyle/>
                    <a:p>
                      <a:pPr algn="ctr"/>
                      <a:r>
                        <a:rPr lang="en-US" altLang="zh-TW" b="0" dirty="0"/>
                        <a:t>0.4</a:t>
                      </a:r>
                      <a:endParaRPr lang="zh-TW" altLang="en-US" b="0" dirty="0"/>
                    </a:p>
                  </a:txBody>
                  <a:tcPr/>
                </a:tc>
                <a:tc>
                  <a:txBody>
                    <a:bodyPr/>
                    <a:lstStyle/>
                    <a:p>
                      <a:pPr algn="ctr"/>
                      <a:r>
                        <a:rPr lang="en-US" altLang="zh-TW" b="0" dirty="0"/>
                        <a:t>0.3</a:t>
                      </a:r>
                      <a:endParaRPr lang="zh-TW" altLang="en-US" b="0" dirty="0"/>
                    </a:p>
                  </a:txBody>
                  <a:tcPr/>
                </a:tc>
                <a:extLst>
                  <a:ext uri="{0D108BD9-81ED-4DB2-BD59-A6C34878D82A}">
                    <a16:rowId xmlns:a16="http://schemas.microsoft.com/office/drawing/2014/main" val="1113560755"/>
                  </a:ext>
                </a:extLst>
              </a:tr>
              <a:tr h="370840">
                <a:tc>
                  <a:txBody>
                    <a:bodyPr/>
                    <a:lstStyle/>
                    <a:p>
                      <a:r>
                        <a:rPr lang="en-US" altLang="zh-TW" b="0" dirty="0"/>
                        <a:t>Return</a:t>
                      </a:r>
                      <a:endParaRPr lang="zh-TW" altLang="en-US" b="0" dirty="0"/>
                    </a:p>
                  </a:txBody>
                  <a:tcPr/>
                </a:tc>
                <a:tc>
                  <a:txBody>
                    <a:bodyPr/>
                    <a:lstStyle/>
                    <a:p>
                      <a:pPr algn="ctr"/>
                      <a:r>
                        <a:rPr lang="en-US" altLang="zh-TW" b="0" dirty="0"/>
                        <a:t>-37%</a:t>
                      </a:r>
                      <a:endParaRPr lang="zh-TW" altLang="en-US" b="0" dirty="0"/>
                    </a:p>
                  </a:txBody>
                  <a:tcPr/>
                </a:tc>
                <a:tc>
                  <a:txBody>
                    <a:bodyPr/>
                    <a:lstStyle/>
                    <a:p>
                      <a:pPr algn="ctr"/>
                      <a:r>
                        <a:rPr lang="en-US" altLang="zh-TW" b="0" dirty="0"/>
                        <a:t>-11%</a:t>
                      </a:r>
                      <a:endParaRPr lang="zh-TW" altLang="en-US" b="0" dirty="0"/>
                    </a:p>
                  </a:txBody>
                  <a:tcPr/>
                </a:tc>
                <a:tc>
                  <a:txBody>
                    <a:bodyPr/>
                    <a:lstStyle/>
                    <a:p>
                      <a:pPr algn="ctr"/>
                      <a:r>
                        <a:rPr lang="en-US" altLang="zh-TW" b="0" dirty="0"/>
                        <a:t>14%</a:t>
                      </a:r>
                      <a:endParaRPr lang="zh-TW" altLang="en-US" b="0" dirty="0"/>
                    </a:p>
                  </a:txBody>
                  <a:tcPr/>
                </a:tc>
                <a:tc>
                  <a:txBody>
                    <a:bodyPr/>
                    <a:lstStyle/>
                    <a:p>
                      <a:pPr algn="ctr"/>
                      <a:r>
                        <a:rPr lang="en-US" altLang="zh-TW" b="0" dirty="0"/>
                        <a:t>30%</a:t>
                      </a:r>
                      <a:endParaRPr lang="zh-TW" altLang="en-US" b="0" dirty="0"/>
                    </a:p>
                  </a:txBody>
                  <a:tcPr/>
                </a:tc>
                <a:extLst>
                  <a:ext uri="{0D108BD9-81ED-4DB2-BD59-A6C34878D82A}">
                    <a16:rowId xmlns:a16="http://schemas.microsoft.com/office/drawing/2014/main" val="3107751105"/>
                  </a:ext>
                </a:extLst>
              </a:tr>
            </a:tbl>
          </a:graphicData>
        </a:graphic>
      </p:graphicFrame>
    </p:spTree>
    <p:extLst>
      <p:ext uri="{BB962C8B-B14F-4D97-AF65-F5344CB8AC3E}">
        <p14:creationId xmlns:p14="http://schemas.microsoft.com/office/powerpoint/2010/main" val="586557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76200"/>
            <a:ext cx="9144000" cy="1143000"/>
          </a:xfrm>
        </p:spPr>
        <p:txBody>
          <a:bodyPr/>
          <a:lstStyle/>
          <a:p>
            <a:pPr eaLnBrk="1" hangingPunct="1"/>
            <a:r>
              <a:rPr lang="en-US" altLang="zh-TW" sz="3600">
                <a:ea typeface="新細明體" charset="-120"/>
              </a:rPr>
              <a:t>Measuring Investment Returns Over Multiple Periods</a:t>
            </a:r>
          </a:p>
        </p:txBody>
      </p:sp>
      <p:sp>
        <p:nvSpPr>
          <p:cNvPr id="168963" name="Rectangle 3"/>
          <p:cNvSpPr>
            <a:spLocks noGrp="1" noChangeArrowheads="1"/>
          </p:cNvSpPr>
          <p:nvPr>
            <p:ph type="body" idx="1"/>
          </p:nvPr>
        </p:nvSpPr>
        <p:spPr>
          <a:xfrm>
            <a:off x="457200" y="1260475"/>
            <a:ext cx="8458200" cy="5597525"/>
          </a:xfrm>
        </p:spPr>
        <p:txBody>
          <a:bodyPr/>
          <a:lstStyle/>
          <a:p>
            <a:pPr eaLnBrk="1" hangingPunct="1">
              <a:spcBef>
                <a:spcPts val="200"/>
              </a:spcBef>
              <a:defRPr/>
            </a:pPr>
            <a:r>
              <a:rPr lang="en-US" altLang="zh-TW" sz="3000" dirty="0">
                <a:ea typeface="新細明體" charset="-120"/>
              </a:rPr>
              <a:t>A</a:t>
            </a:r>
            <a:r>
              <a:rPr lang="zh-TW" altLang="en-US" sz="3000" dirty="0">
                <a:ea typeface="新細明體" charset="-120"/>
              </a:rPr>
              <a:t> </a:t>
            </a:r>
            <a:r>
              <a:rPr lang="en-US" altLang="zh-TW" sz="3000" dirty="0">
                <a:ea typeface="新細明體" charset="-120"/>
              </a:rPr>
              <a:t>two-year example of investing in a stock</a:t>
            </a:r>
          </a:p>
          <a:p>
            <a:pPr marL="0" indent="0" eaLnBrk="1" hangingPunct="1">
              <a:spcBef>
                <a:spcPts val="200"/>
              </a:spcBef>
              <a:buNone/>
              <a:defRPr/>
            </a:pPr>
            <a:endParaRPr lang="en-US" altLang="zh-TW" sz="3000" dirty="0">
              <a:ea typeface="新細明體" charset="-120"/>
            </a:endParaRPr>
          </a:p>
          <a:p>
            <a:pPr marL="0" indent="0" eaLnBrk="1" hangingPunct="1">
              <a:spcBef>
                <a:spcPts val="200"/>
              </a:spcBef>
              <a:buNone/>
              <a:defRPr/>
            </a:pPr>
            <a:endParaRPr lang="en-US" altLang="zh-TW" sz="3000" dirty="0">
              <a:ea typeface="新細明體" charset="-120"/>
            </a:endParaRPr>
          </a:p>
          <a:p>
            <a:pPr marL="0" indent="0" eaLnBrk="1" hangingPunct="1">
              <a:spcBef>
                <a:spcPts val="200"/>
              </a:spcBef>
              <a:buNone/>
              <a:defRPr/>
            </a:pPr>
            <a:endParaRPr lang="en-US" altLang="zh-TW" sz="3000" dirty="0">
              <a:ea typeface="新細明體" charset="-120"/>
            </a:endParaRPr>
          </a:p>
          <a:p>
            <a:pPr marL="0" indent="0" eaLnBrk="1" hangingPunct="1">
              <a:spcBef>
                <a:spcPts val="200"/>
              </a:spcBef>
              <a:buNone/>
              <a:defRPr/>
            </a:pPr>
            <a:endParaRPr lang="en-US" altLang="zh-TW" sz="3000" dirty="0">
              <a:ea typeface="新細明體" charset="-120"/>
            </a:endParaRPr>
          </a:p>
          <a:p>
            <a:pPr eaLnBrk="1" hangingPunct="1">
              <a:spcBef>
                <a:spcPts val="200"/>
              </a:spcBef>
              <a:defRPr/>
            </a:pPr>
            <a:endParaRPr lang="en-US" altLang="zh-TW" sz="3000" dirty="0">
              <a:ea typeface="新細明體" charset="-120"/>
            </a:endParaRPr>
          </a:p>
          <a:p>
            <a:pPr eaLnBrk="1" hangingPunct="1">
              <a:spcBef>
                <a:spcPts val="200"/>
              </a:spcBef>
              <a:defRPr/>
            </a:pPr>
            <a:r>
              <a:rPr lang="en-US" altLang="zh-TW" sz="3000" dirty="0">
                <a:ea typeface="新細明體" charset="-120"/>
              </a:rPr>
              <a:t>Arithmetic average</a:t>
            </a:r>
            <a:r>
              <a:rPr lang="zh-TW" altLang="en-US" sz="3000" dirty="0">
                <a:ea typeface="新細明體" charset="-120"/>
              </a:rPr>
              <a:t> </a:t>
            </a:r>
            <a:r>
              <a:rPr lang="en-US" altLang="zh-TW" sz="3000" dirty="0">
                <a:ea typeface="新細明體" charset="-120"/>
              </a:rPr>
              <a:t>return</a:t>
            </a:r>
          </a:p>
          <a:p>
            <a:pPr lvl="1" eaLnBrk="1" hangingPunct="1">
              <a:spcBef>
                <a:spcPts val="200"/>
              </a:spcBef>
              <a:defRPr/>
            </a:pPr>
            <a:r>
              <a:rPr lang="en-US" altLang="zh-TW" sz="2600" dirty="0">
                <a:ea typeface="新細明體" charset="-120"/>
              </a:rPr>
              <a:t>The sum of returns in each period divided by the number of periods</a:t>
            </a:r>
          </a:p>
          <a:p>
            <a:pPr lvl="1" eaLnBrk="1" hangingPunct="1">
              <a:spcBef>
                <a:spcPts val="200"/>
              </a:spcBef>
              <a:defRPr/>
            </a:pPr>
            <a:r>
              <a:rPr lang="en-US" altLang="zh-TW" sz="2600" dirty="0">
                <a:ea typeface="新細明體" charset="-120"/>
              </a:rPr>
              <a:t>The simplest and most common method</a:t>
            </a:r>
          </a:p>
          <a:p>
            <a:pPr lvl="1" eaLnBrk="1" hangingPunct="1">
              <a:spcBef>
                <a:spcPts val="200"/>
              </a:spcBef>
              <a:defRPr/>
            </a:pPr>
            <a:r>
              <a:rPr lang="en-US" altLang="zh-TW" sz="2600" dirty="0">
                <a:ea typeface="新細明體" charset="-120"/>
              </a:rPr>
              <a:t>Ignores the compounding effect (</a:t>
            </a:r>
            <a:r>
              <a:rPr lang="zh-TW" altLang="en-US" sz="2600" dirty="0">
                <a:ea typeface="新細明體" charset="-120"/>
              </a:rPr>
              <a:t>忽略複利效果</a:t>
            </a:r>
            <a:r>
              <a:rPr lang="en-US" altLang="zh-TW" sz="2600" dirty="0">
                <a:ea typeface="新細明體" charset="-120"/>
              </a:rPr>
              <a:t>)</a:t>
            </a:r>
            <a:r>
              <a:rPr lang="zh-TW" altLang="en-US" sz="2600" dirty="0">
                <a:ea typeface="新細明體" charset="-120"/>
              </a:rPr>
              <a:t> </a:t>
            </a:r>
            <a:r>
              <a:rPr lang="en-US" altLang="zh-TW" sz="2600" dirty="0">
                <a:ea typeface="新細明體" charset="-120"/>
              </a:rPr>
              <a:t>over time</a:t>
            </a:r>
          </a:p>
        </p:txBody>
      </p:sp>
      <p:graphicFrame>
        <p:nvGraphicFramePr>
          <p:cNvPr id="4" name="表格 3"/>
          <p:cNvGraphicFramePr>
            <a:graphicFrameLocks noGrp="1"/>
          </p:cNvGraphicFramePr>
          <p:nvPr>
            <p:extLst>
              <p:ext uri="{D42A27DB-BD31-4B8C-83A1-F6EECF244321}">
                <p14:modId xmlns:p14="http://schemas.microsoft.com/office/powerpoint/2010/main" val="3197267641"/>
              </p:ext>
            </p:extLst>
          </p:nvPr>
        </p:nvGraphicFramePr>
        <p:xfrm>
          <a:off x="990600" y="1828800"/>
          <a:ext cx="7391400" cy="2320924"/>
        </p:xfrm>
        <a:graphic>
          <a:graphicData uri="http://schemas.openxmlformats.org/drawingml/2006/table">
            <a:tbl>
              <a:tblPr/>
              <a:tblGrid>
                <a:gridCol w="943583">
                  <a:extLst>
                    <a:ext uri="{9D8B030D-6E8A-4147-A177-3AD203B41FA5}">
                      <a16:colId xmlns:a16="http://schemas.microsoft.com/office/drawing/2014/main" val="20000"/>
                    </a:ext>
                  </a:extLst>
                </a:gridCol>
                <a:gridCol w="3191145">
                  <a:extLst>
                    <a:ext uri="{9D8B030D-6E8A-4147-A177-3AD203B41FA5}">
                      <a16:colId xmlns:a16="http://schemas.microsoft.com/office/drawing/2014/main" val="20001"/>
                    </a:ext>
                  </a:extLst>
                </a:gridCol>
                <a:gridCol w="3256672">
                  <a:extLst>
                    <a:ext uri="{9D8B030D-6E8A-4147-A177-3AD203B41FA5}">
                      <a16:colId xmlns:a16="http://schemas.microsoft.com/office/drawing/2014/main" val="20002"/>
                    </a:ext>
                  </a:extLst>
                </a:gridCol>
              </a:tblGrid>
              <a:tr h="3048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a:ln>
                            <a:noFill/>
                          </a:ln>
                          <a:solidFill>
                            <a:srgbClr val="FFFFFF"/>
                          </a:solidFill>
                          <a:effectLst/>
                          <a:latin typeface="Arial" charset="0"/>
                          <a:ea typeface="新細明體" charset="-120"/>
                        </a:rPr>
                        <a:t>Time</a:t>
                      </a:r>
                      <a:endParaRPr kumimoji="0" lang="zh-TW" altLang="en-US" sz="1400" b="1" i="0" u="none" strike="noStrike" cap="none" normalizeH="0" baseline="0" dirty="0">
                        <a:ln>
                          <a:noFill/>
                        </a:ln>
                        <a:solidFill>
                          <a:srgbClr val="FFFFFF"/>
                        </a:solidFill>
                        <a:effectLst/>
                        <a:latin typeface="Arial" charset="0"/>
                        <a:ea typeface="新細明體" charset="-12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a:ln>
                            <a:noFill/>
                          </a:ln>
                          <a:solidFill>
                            <a:srgbClr val="FFFFFF"/>
                          </a:solidFill>
                          <a:effectLst/>
                          <a:latin typeface="Arial" charset="0"/>
                          <a:ea typeface="新細明體" charset="-120"/>
                        </a:rPr>
                        <a:t>Action</a:t>
                      </a:r>
                      <a:endParaRPr kumimoji="0" lang="zh-TW" altLang="en-US" sz="1400" b="1" i="0" u="none" strike="noStrike" cap="none" normalizeH="0" baseline="0" dirty="0">
                        <a:ln>
                          <a:noFill/>
                        </a:ln>
                        <a:solidFill>
                          <a:srgbClr val="FFFFFF"/>
                        </a:solidFill>
                        <a:effectLst/>
                        <a:latin typeface="Arial" charset="0"/>
                        <a:ea typeface="新細明體" charset="-12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a:ln>
                            <a:noFill/>
                          </a:ln>
                          <a:solidFill>
                            <a:srgbClr val="FFFFFF"/>
                          </a:solidFill>
                          <a:effectLst/>
                          <a:latin typeface="Arial" charset="0"/>
                          <a:ea typeface="新細明體" charset="-120"/>
                        </a:rPr>
                        <a:t>Cash flows</a:t>
                      </a:r>
                      <a:endParaRPr kumimoji="0" lang="zh-TW" altLang="en-US" sz="1400" b="1" i="0" u="none" strike="noStrike" cap="none" normalizeH="0" baseline="0">
                        <a:ln>
                          <a:noFill/>
                        </a:ln>
                        <a:solidFill>
                          <a:srgbClr val="FFFFFF"/>
                        </a:solidFill>
                        <a:effectLst/>
                        <a:latin typeface="Arial" charset="0"/>
                        <a:ea typeface="新細明體" charset="-12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526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rgbClr val="000080"/>
                          </a:solidFill>
                          <a:effectLst/>
                          <a:latin typeface="Arial" charset="0"/>
                          <a:ea typeface="新細明體" charset="-120"/>
                        </a:rPr>
                        <a:t>0</a:t>
                      </a:r>
                      <a:endParaRPr kumimoji="0" lang="zh-TW" altLang="en-US" sz="1400" b="0" i="0" u="none" strike="noStrike" cap="none" normalizeH="0" baseline="0">
                        <a:ln>
                          <a:noFill/>
                        </a:ln>
                        <a:solidFill>
                          <a:srgbClr val="000080"/>
                        </a:solidFill>
                        <a:effectLst/>
                        <a:latin typeface="Arial" charset="0"/>
                        <a:ea typeface="新細明體" charset="-12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rgbClr val="000080"/>
                          </a:solidFill>
                          <a:effectLst/>
                          <a:latin typeface="Arial" charset="0"/>
                          <a:ea typeface="新細明體" charset="-120"/>
                        </a:rPr>
                        <a:t>$50 to purchase the first share</a:t>
                      </a:r>
                      <a:endParaRPr kumimoji="0" lang="zh-TW" altLang="en-US" sz="1400" b="0" i="0" u="none" strike="noStrike" cap="none" normalizeH="0" baseline="0" dirty="0">
                        <a:ln>
                          <a:noFill/>
                        </a:ln>
                        <a:solidFill>
                          <a:srgbClr val="000080"/>
                        </a:solidFill>
                        <a:effectLst/>
                        <a:latin typeface="Arial" charset="0"/>
                        <a:ea typeface="新細明體" charset="-12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400" b="0" i="0" u="none" strike="noStrike" cap="none" normalizeH="0" baseline="0" dirty="0">
                          <a:ln>
                            <a:noFill/>
                          </a:ln>
                          <a:solidFill>
                            <a:srgbClr val="000080"/>
                          </a:solidFill>
                          <a:effectLst/>
                          <a:latin typeface="Arial" charset="0"/>
                          <a:ea typeface="新細明體" charset="-120"/>
                        </a:rPr>
                        <a:t>-$50</a:t>
                      </a:r>
                      <a:endParaRPr kumimoji="0" lang="zh-TW" altLang="en-US" sz="1400" b="0" i="0" u="none" strike="noStrike" cap="none" normalizeH="0" baseline="0" dirty="0">
                        <a:ln>
                          <a:noFill/>
                        </a:ln>
                        <a:solidFill>
                          <a:srgbClr val="000080"/>
                        </a:solidFill>
                        <a:effectLst/>
                        <a:latin typeface="Arial" charset="0"/>
                        <a:ea typeface="新細明體" charset="-12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FF"/>
                    </a:solidFill>
                  </a:tcPr>
                </a:tc>
                <a:extLst>
                  <a:ext uri="{0D108BD9-81ED-4DB2-BD59-A6C34878D82A}">
                    <a16:rowId xmlns:a16="http://schemas.microsoft.com/office/drawing/2014/main" val="10001"/>
                  </a:ext>
                </a:extLst>
              </a:tr>
              <a:tr h="731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rgbClr val="000080"/>
                          </a:solidFill>
                          <a:effectLst/>
                          <a:latin typeface="Arial" charset="0"/>
                          <a:ea typeface="新細明體" charset="-120"/>
                        </a:rPr>
                        <a:t>1st year</a:t>
                      </a:r>
                      <a:endParaRPr kumimoji="0" lang="zh-TW" altLang="en-US" sz="1400" b="0" i="0" u="none" strike="noStrike" cap="none" normalizeH="0" baseline="0">
                        <a:ln>
                          <a:noFill/>
                        </a:ln>
                        <a:solidFill>
                          <a:srgbClr val="000080"/>
                        </a:solidFill>
                        <a:effectLst/>
                        <a:latin typeface="Arial" charset="0"/>
                        <a:ea typeface="新細明體" charset="-12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rgbClr val="000080"/>
                          </a:solidFill>
                          <a:effectLst/>
                          <a:latin typeface="Arial" charset="0"/>
                          <a:ea typeface="新細明體" charset="-120"/>
                        </a:rPr>
                        <a:t>$53 to purchase the second share</a:t>
                      </a:r>
                      <a:endParaRPr kumimoji="0" lang="zh-TW" altLang="en-US" sz="1400" b="0" i="0" u="none" strike="noStrike" cap="none" normalizeH="0" baseline="0">
                        <a:ln>
                          <a:noFill/>
                        </a:ln>
                        <a:solidFill>
                          <a:srgbClr val="000080"/>
                        </a:solidFill>
                        <a:effectLst/>
                        <a:latin typeface="Arial" charset="0"/>
                        <a:ea typeface="新細明體" charset="-12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rgbClr val="000080"/>
                          </a:solidFill>
                          <a:effectLst/>
                          <a:latin typeface="Arial" charset="0"/>
                          <a:ea typeface="新細明體" charset="-120"/>
                        </a:rPr>
                        <a:t>In addition to spending $53 to buy one additional share, you also receive the $2 dividend from the first share</a:t>
                      </a:r>
                      <a:endParaRPr kumimoji="0" lang="zh-TW" altLang="en-US" sz="1400" b="0" i="0" u="none" strike="noStrike" cap="none" normalizeH="0" baseline="0" dirty="0">
                        <a:ln>
                          <a:noFill/>
                        </a:ln>
                        <a:solidFill>
                          <a:srgbClr val="000080"/>
                        </a:solidFill>
                        <a:effectLst/>
                        <a:latin typeface="Arial" charset="0"/>
                        <a:ea typeface="新細明體" charset="-12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FF"/>
                    </a:solidFill>
                  </a:tcPr>
                </a:tc>
                <a:extLst>
                  <a:ext uri="{0D108BD9-81ED-4DB2-BD59-A6C34878D82A}">
                    <a16:rowId xmlns:a16="http://schemas.microsoft.com/office/drawing/2014/main" val="10002"/>
                  </a:ext>
                </a:extLst>
              </a:tr>
              <a:tr h="731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rgbClr val="000080"/>
                          </a:solidFill>
                          <a:effectLst/>
                          <a:latin typeface="Arial" charset="0"/>
                          <a:ea typeface="新細明體" charset="-120"/>
                        </a:rPr>
                        <a:t>2nd year</a:t>
                      </a:r>
                      <a:endParaRPr kumimoji="0" lang="zh-TW" altLang="en-US" sz="1400" b="0" i="0" u="none" strike="noStrike" cap="none" normalizeH="0" baseline="0" dirty="0">
                        <a:ln>
                          <a:noFill/>
                        </a:ln>
                        <a:solidFill>
                          <a:srgbClr val="000080"/>
                        </a:solidFill>
                        <a:effectLst/>
                        <a:latin typeface="Arial" charset="0"/>
                        <a:ea typeface="新細明體" charset="-12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rgbClr val="000080"/>
                          </a:solidFill>
                          <a:effectLst/>
                          <a:latin typeface="Arial" charset="0"/>
                          <a:ea typeface="新細明體" charset="-120"/>
                        </a:rPr>
                        <a:t>Selling both shares at $54</a:t>
                      </a:r>
                      <a:endParaRPr kumimoji="0" lang="zh-TW" altLang="en-US" sz="1400" b="0" i="0" u="none" strike="noStrike" cap="none" normalizeH="0" baseline="0" dirty="0">
                        <a:ln>
                          <a:noFill/>
                        </a:ln>
                        <a:solidFill>
                          <a:srgbClr val="000080"/>
                        </a:solidFill>
                        <a:effectLst/>
                        <a:latin typeface="Arial" charset="0"/>
                        <a:ea typeface="新細明體" charset="-12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rgbClr val="000080"/>
                          </a:solidFill>
                          <a:effectLst/>
                          <a:latin typeface="Arial" charset="0"/>
                          <a:ea typeface="新細明體" charset="-120"/>
                        </a:rPr>
                        <a:t>$4 dividend from the 2 shares held in the second year, plus $108 received from the sale of both shares</a:t>
                      </a:r>
                      <a:endParaRPr kumimoji="0" lang="zh-TW" altLang="en-US" sz="1400" b="0" i="0" u="none" strike="noStrike" cap="none" normalizeH="0" baseline="0" dirty="0">
                        <a:ln>
                          <a:noFill/>
                        </a:ln>
                        <a:solidFill>
                          <a:srgbClr val="000080"/>
                        </a:solidFill>
                        <a:effectLst/>
                        <a:latin typeface="Arial" charset="0"/>
                        <a:ea typeface="新細明體" charset="-12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76200"/>
            <a:ext cx="9144000" cy="1143000"/>
          </a:xfrm>
        </p:spPr>
        <p:txBody>
          <a:bodyPr/>
          <a:lstStyle/>
          <a:p>
            <a:pPr eaLnBrk="1" hangingPunct="1"/>
            <a:r>
              <a:rPr lang="en-US" altLang="zh-TW" sz="3600">
                <a:ea typeface="新細明體" charset="-120"/>
              </a:rPr>
              <a:t>Measuring Investment Returns Over Multiple Periods</a:t>
            </a:r>
          </a:p>
        </p:txBody>
      </p:sp>
      <p:sp>
        <p:nvSpPr>
          <p:cNvPr id="168963" name="Rectangle 3"/>
          <p:cNvSpPr>
            <a:spLocks noGrp="1" noChangeArrowheads="1"/>
          </p:cNvSpPr>
          <p:nvPr>
            <p:ph type="body" idx="1"/>
          </p:nvPr>
        </p:nvSpPr>
        <p:spPr>
          <a:xfrm>
            <a:off x="228600" y="1219200"/>
            <a:ext cx="8763000" cy="5638800"/>
          </a:xfrm>
        </p:spPr>
        <p:txBody>
          <a:bodyPr/>
          <a:lstStyle/>
          <a:p>
            <a:pPr eaLnBrk="1" hangingPunct="1">
              <a:lnSpc>
                <a:spcPct val="98000"/>
              </a:lnSpc>
              <a:spcBef>
                <a:spcPts val="200"/>
              </a:spcBef>
              <a:defRPr/>
            </a:pPr>
            <a:r>
              <a:rPr lang="en-US" altLang="zh-TW" sz="3000" dirty="0">
                <a:ea typeface="新細明體" charset="-120"/>
              </a:rPr>
              <a:t>Geometric average return</a:t>
            </a:r>
          </a:p>
          <a:p>
            <a:pPr lvl="1" eaLnBrk="1" hangingPunct="1">
              <a:lnSpc>
                <a:spcPct val="98000"/>
              </a:lnSpc>
              <a:spcBef>
                <a:spcPts val="200"/>
              </a:spcBef>
              <a:defRPr/>
            </a:pPr>
            <a:r>
              <a:rPr lang="en-US" altLang="zh-TW" sz="2500" dirty="0">
                <a:ea typeface="新細明體" charset="-120"/>
              </a:rPr>
              <a:t>The per-period return generating identical compounding performance of a sequence of actual returns</a:t>
            </a:r>
          </a:p>
          <a:p>
            <a:pPr lvl="1" eaLnBrk="1" hangingPunct="1">
              <a:lnSpc>
                <a:spcPct val="98000"/>
              </a:lnSpc>
              <a:spcBef>
                <a:spcPts val="200"/>
              </a:spcBef>
              <a:defRPr/>
            </a:pPr>
            <a:r>
              <a:rPr lang="en-US" altLang="zh-TW" sz="2500" dirty="0">
                <a:ea typeface="新細明體" charset="-120"/>
              </a:rPr>
              <a:t>It ignores different amounts of money invested in each period (</a:t>
            </a:r>
            <a:r>
              <a:rPr lang="zh-TW" altLang="en-US" sz="2500" dirty="0">
                <a:ea typeface="新細明體" charset="-120"/>
              </a:rPr>
              <a:t>忽略每期投資金額不同</a:t>
            </a:r>
            <a:r>
              <a:rPr lang="en-US" altLang="zh-TW" sz="2500" dirty="0">
                <a:ea typeface="新細明體" charset="-120"/>
              </a:rPr>
              <a:t>)</a:t>
            </a:r>
          </a:p>
          <a:p>
            <a:pPr lvl="1" eaLnBrk="1" hangingPunct="1">
              <a:lnSpc>
                <a:spcPct val="98000"/>
              </a:lnSpc>
              <a:spcBef>
                <a:spcPts val="200"/>
              </a:spcBef>
              <a:defRPr/>
            </a:pPr>
            <a:r>
              <a:rPr lang="en-US" altLang="zh-TW" sz="2500" dirty="0">
                <a:ea typeface="新細明體" charset="-120"/>
              </a:rPr>
              <a:t>Thus it is also called a time-weighted average return (returns in each period are with the same weight)</a:t>
            </a:r>
          </a:p>
          <a:p>
            <a:pPr eaLnBrk="1" hangingPunct="1">
              <a:lnSpc>
                <a:spcPct val="98000"/>
              </a:lnSpc>
              <a:spcBef>
                <a:spcPts val="200"/>
              </a:spcBef>
              <a:defRPr/>
            </a:pPr>
            <a:r>
              <a:rPr lang="en-US" altLang="zh-TW" sz="3000" dirty="0">
                <a:ea typeface="新細明體" charset="-120"/>
              </a:rPr>
              <a:t>Dollar-weighted return</a:t>
            </a:r>
          </a:p>
          <a:p>
            <a:pPr lvl="1" eaLnBrk="1" hangingPunct="1">
              <a:lnSpc>
                <a:spcPct val="98000"/>
              </a:lnSpc>
              <a:spcBef>
                <a:spcPts val="200"/>
              </a:spcBef>
              <a:defRPr/>
            </a:pPr>
            <a:r>
              <a:rPr lang="en-US" altLang="zh-TW" sz="2500" dirty="0">
                <a:ea typeface="新細明體" charset="-120"/>
              </a:rPr>
              <a:t>The internal rate of return (IRR)</a:t>
            </a:r>
            <a:r>
              <a:rPr lang="zh-TW" altLang="en-US" sz="2500" dirty="0">
                <a:ea typeface="新細明體" charset="-120"/>
              </a:rPr>
              <a:t> </a:t>
            </a:r>
            <a:r>
              <a:rPr lang="en-US" altLang="zh-TW" sz="2500" dirty="0">
                <a:ea typeface="新細明體" charset="-120"/>
              </a:rPr>
              <a:t>(</a:t>
            </a:r>
            <a:r>
              <a:rPr lang="zh-TW" altLang="en-US" sz="2500" dirty="0">
                <a:ea typeface="新細明體" charset="-120"/>
              </a:rPr>
              <a:t>內部報酬率</a:t>
            </a:r>
            <a:r>
              <a:rPr lang="en-US" altLang="zh-TW" sz="2500" dirty="0">
                <a:ea typeface="新細明體" charset="-120"/>
              </a:rPr>
              <a:t>) of a series of cash flows associated with an investment</a:t>
            </a:r>
          </a:p>
          <a:p>
            <a:pPr lvl="1" eaLnBrk="1" hangingPunct="1">
              <a:lnSpc>
                <a:spcPct val="98000"/>
              </a:lnSpc>
              <a:spcBef>
                <a:spcPts val="200"/>
              </a:spcBef>
              <a:defRPr/>
            </a:pPr>
            <a:r>
              <a:rPr lang="en-US" altLang="zh-TW" sz="2500" dirty="0">
                <a:ea typeface="新細明體" charset="-120"/>
              </a:rPr>
              <a:t>Like geometric average, it considers the compounding effect over time</a:t>
            </a:r>
          </a:p>
          <a:p>
            <a:pPr lvl="1" eaLnBrk="1" hangingPunct="1">
              <a:lnSpc>
                <a:spcPct val="98000"/>
              </a:lnSpc>
              <a:spcBef>
                <a:spcPts val="200"/>
              </a:spcBef>
              <a:defRPr/>
            </a:pPr>
            <a:r>
              <a:rPr lang="en-US" altLang="zh-TW" sz="2500" dirty="0">
                <a:ea typeface="新細明體" charset="-120"/>
              </a:rPr>
              <a:t>It further accounts for the varying amounts you invest in a target at different time points</a:t>
            </a:r>
          </a:p>
          <a:p>
            <a:pPr lvl="1" eaLnBrk="1" hangingPunct="1">
              <a:lnSpc>
                <a:spcPct val="98000"/>
              </a:lnSpc>
              <a:spcBef>
                <a:spcPts val="200"/>
              </a:spcBef>
              <a:defRPr/>
            </a:pPr>
            <a:endParaRPr lang="en-US" altLang="zh-TW" sz="2600" dirty="0">
              <a:ea typeface="新細明體"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a:xfrm>
            <a:off x="0" y="76200"/>
            <a:ext cx="9144000" cy="1143000"/>
          </a:xfrm>
        </p:spPr>
        <p:txBody>
          <a:bodyPr/>
          <a:lstStyle/>
          <a:p>
            <a:pPr eaLnBrk="1" hangingPunct="1"/>
            <a:r>
              <a:rPr lang="en-US" altLang="zh-TW" sz="3600">
                <a:ea typeface="新細明體" charset="-120"/>
              </a:rPr>
              <a:t>Measuring Investment Returns Over Multiple Periods</a:t>
            </a:r>
          </a:p>
        </p:txBody>
      </p:sp>
      <p:sp>
        <p:nvSpPr>
          <p:cNvPr id="168963" name="Rectangle 3"/>
          <p:cNvSpPr>
            <a:spLocks noGrp="1" noChangeArrowheads="1"/>
          </p:cNvSpPr>
          <p:nvPr>
            <p:ph type="body" idx="1"/>
          </p:nvPr>
        </p:nvSpPr>
        <p:spPr>
          <a:xfrm>
            <a:off x="457200" y="1219200"/>
            <a:ext cx="8382000" cy="4530725"/>
          </a:xfrm>
        </p:spPr>
        <p:txBody>
          <a:bodyPr/>
          <a:lstStyle/>
          <a:p>
            <a:pPr lvl="1" eaLnBrk="1" hangingPunct="1">
              <a:lnSpc>
                <a:spcPct val="95000"/>
              </a:lnSpc>
              <a:spcBef>
                <a:spcPts val="100"/>
              </a:spcBef>
              <a:defRPr/>
            </a:pPr>
            <a:endParaRPr lang="en-US" altLang="zh-TW" dirty="0">
              <a:ea typeface="新細明體" charset="-120"/>
            </a:endParaRPr>
          </a:p>
          <a:p>
            <a:pPr lvl="1" eaLnBrk="1" hangingPunct="1">
              <a:lnSpc>
                <a:spcPct val="95000"/>
              </a:lnSpc>
              <a:spcBef>
                <a:spcPts val="100"/>
              </a:spcBef>
              <a:defRPr/>
            </a:pPr>
            <a:endParaRPr lang="en-US" altLang="zh-TW" dirty="0">
              <a:ea typeface="新細明體" charset="-120"/>
            </a:endParaRPr>
          </a:p>
          <a:p>
            <a:pPr lvl="1" eaLnBrk="1" hangingPunct="1">
              <a:lnSpc>
                <a:spcPct val="95000"/>
              </a:lnSpc>
              <a:spcBef>
                <a:spcPts val="100"/>
              </a:spcBef>
              <a:defRPr/>
            </a:pPr>
            <a:endParaRPr lang="en-US" altLang="zh-TW" sz="1000" dirty="0">
              <a:ea typeface="新細明體" charset="-120"/>
            </a:endParaRPr>
          </a:p>
          <a:p>
            <a:pPr lvl="1" eaLnBrk="1" hangingPunct="1">
              <a:lnSpc>
                <a:spcPct val="95000"/>
              </a:lnSpc>
              <a:spcBef>
                <a:spcPts val="100"/>
              </a:spcBef>
              <a:defRPr/>
            </a:pPr>
            <a:r>
              <a:rPr lang="en-US" altLang="zh-TW" dirty="0">
                <a:ea typeface="新細明體" charset="-120"/>
              </a:rPr>
              <a:t>Arithmetic average return:</a:t>
            </a:r>
          </a:p>
          <a:p>
            <a:pPr lvl="2" eaLnBrk="1" hangingPunct="1">
              <a:lnSpc>
                <a:spcPct val="95000"/>
              </a:lnSpc>
              <a:spcBef>
                <a:spcPts val="100"/>
              </a:spcBef>
              <a:buFont typeface="Wingdings" pitchFamily="2" charset="2"/>
              <a:buNone/>
              <a:defRPr/>
            </a:pPr>
            <a:endParaRPr lang="en-US" altLang="zh-TW" sz="3200" dirty="0">
              <a:ea typeface="新細明體" charset="-120"/>
            </a:endParaRPr>
          </a:p>
          <a:p>
            <a:pPr lvl="1" eaLnBrk="1" hangingPunct="1">
              <a:lnSpc>
                <a:spcPct val="95000"/>
              </a:lnSpc>
              <a:spcBef>
                <a:spcPts val="100"/>
              </a:spcBef>
              <a:defRPr/>
            </a:pPr>
            <a:r>
              <a:rPr lang="en-US" altLang="zh-TW" dirty="0">
                <a:ea typeface="新細明體" charset="-120"/>
              </a:rPr>
              <a:t>Geometric average return:</a:t>
            </a:r>
          </a:p>
          <a:p>
            <a:pPr lvl="1" eaLnBrk="1" hangingPunct="1">
              <a:lnSpc>
                <a:spcPct val="95000"/>
              </a:lnSpc>
              <a:spcBef>
                <a:spcPts val="100"/>
              </a:spcBef>
              <a:defRPr/>
            </a:pPr>
            <a:endParaRPr lang="en-US" altLang="zh-TW" sz="3200" dirty="0">
              <a:ea typeface="新細明體" charset="-120"/>
            </a:endParaRPr>
          </a:p>
          <a:p>
            <a:pPr lvl="1" eaLnBrk="1" hangingPunct="1">
              <a:lnSpc>
                <a:spcPct val="95000"/>
              </a:lnSpc>
              <a:spcBef>
                <a:spcPts val="100"/>
              </a:spcBef>
              <a:defRPr/>
            </a:pPr>
            <a:r>
              <a:rPr lang="en-US" altLang="zh-TW" dirty="0">
                <a:ea typeface="新細明體" charset="-120"/>
              </a:rPr>
              <a:t>Dollar-weighted return:</a:t>
            </a:r>
          </a:p>
        </p:txBody>
      </p:sp>
      <p:graphicFrame>
        <p:nvGraphicFramePr>
          <p:cNvPr id="2050" name="Object 1031"/>
          <p:cNvGraphicFramePr>
            <a:graphicFrameLocks noChangeAspect="1"/>
          </p:cNvGraphicFramePr>
          <p:nvPr/>
        </p:nvGraphicFramePr>
        <p:xfrm>
          <a:off x="1752600" y="1371600"/>
          <a:ext cx="5969000" cy="787400"/>
        </p:xfrm>
        <a:graphic>
          <a:graphicData uri="http://schemas.openxmlformats.org/presentationml/2006/ole">
            <mc:AlternateContent xmlns:mc="http://schemas.openxmlformats.org/markup-compatibility/2006">
              <mc:Choice xmlns:v="urn:schemas-microsoft-com:vml" Requires="v">
                <p:oleObj spid="_x0000_s19273" name="Equation" r:id="rId3" imgW="2984400" imgH="393480" progId="Equation.DSMT4">
                  <p:embed/>
                </p:oleObj>
              </mc:Choice>
              <mc:Fallback>
                <p:oleObj name="Equation" r:id="rId3" imgW="2984400" imgH="393480" progId="Equation.DSMT4">
                  <p:embed/>
                  <p:pic>
                    <p:nvPicPr>
                      <p:cNvPr id="0" name="Object 1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371600"/>
                        <a:ext cx="5969000" cy="7874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2971800" y="2667000"/>
          <a:ext cx="2946400" cy="457200"/>
        </p:xfrm>
        <a:graphic>
          <a:graphicData uri="http://schemas.openxmlformats.org/presentationml/2006/ole">
            <mc:AlternateContent xmlns:mc="http://schemas.openxmlformats.org/markup-compatibility/2006">
              <mc:Choice xmlns:v="urn:schemas-microsoft-com:vml" Requires="v">
                <p:oleObj spid="_x0000_s19274" name="Equation" r:id="rId5" imgW="1473120" imgH="228600" progId="Equation.DSMT4">
                  <p:embed/>
                </p:oleObj>
              </mc:Choice>
              <mc:Fallback>
                <p:oleObj name="Equation" r:id="rId5" imgW="147312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2667000"/>
                        <a:ext cx="2946400" cy="4572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2032000" y="3568700"/>
          <a:ext cx="4673600" cy="482600"/>
        </p:xfrm>
        <a:graphic>
          <a:graphicData uri="http://schemas.openxmlformats.org/presentationml/2006/ole">
            <mc:AlternateContent xmlns:mc="http://schemas.openxmlformats.org/markup-compatibility/2006">
              <mc:Choice xmlns:v="urn:schemas-microsoft-com:vml" Requires="v">
                <p:oleObj spid="_x0000_s19275" name="Equation" r:id="rId7" imgW="2336760" imgH="241200" progId="Equation.DSMT4">
                  <p:embed/>
                </p:oleObj>
              </mc:Choice>
              <mc:Fallback>
                <p:oleObj name="Equation" r:id="rId7" imgW="2336760" imgH="2412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2000" y="3568700"/>
                        <a:ext cx="4673600" cy="4826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5"/>
          <p:cNvGraphicFramePr>
            <a:graphicFrameLocks noChangeAspect="1"/>
          </p:cNvGraphicFramePr>
          <p:nvPr>
            <p:extLst>
              <p:ext uri="{D42A27DB-BD31-4B8C-83A1-F6EECF244321}">
                <p14:modId xmlns:p14="http://schemas.microsoft.com/office/powerpoint/2010/main" val="3995739772"/>
              </p:ext>
            </p:extLst>
          </p:nvPr>
        </p:nvGraphicFramePr>
        <p:xfrm>
          <a:off x="1701800" y="4572000"/>
          <a:ext cx="5918200" cy="838200"/>
        </p:xfrm>
        <a:graphic>
          <a:graphicData uri="http://schemas.openxmlformats.org/presentationml/2006/ole">
            <mc:AlternateContent xmlns:mc="http://schemas.openxmlformats.org/markup-compatibility/2006">
              <mc:Choice xmlns:v="urn:schemas-microsoft-com:vml" Requires="v">
                <p:oleObj spid="_x0000_s19276" name="Equation" r:id="rId9" imgW="2958840" imgH="419040" progId="Equation.DSMT4">
                  <p:embed/>
                </p:oleObj>
              </mc:Choice>
              <mc:Fallback>
                <p:oleObj name="Equation" r:id="rId9" imgW="2958840" imgH="419040" progId="Equation.DSMT4">
                  <p:embed/>
                  <p:pic>
                    <p:nvPicPr>
                      <p:cNvPr id="0" name="Object 5"/>
                      <p:cNvPicPr>
                        <a:picLocks noChangeAspect="1" noChangeArrowheads="1"/>
                      </p:cNvPicPr>
                      <p:nvPr/>
                    </p:nvPicPr>
                    <p:blipFill>
                      <a:blip r:embed="rId10"/>
                      <a:srcRect/>
                      <a:stretch>
                        <a:fillRect/>
                      </a:stretch>
                    </p:blipFill>
                    <p:spPr bwMode="auto">
                      <a:xfrm>
                        <a:off x="1701800" y="4572000"/>
                        <a:ext cx="5918200" cy="8382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9"/>
          <p:cNvSpPr txBox="1">
            <a:spLocks noChangeArrowheads="1"/>
          </p:cNvSpPr>
          <p:nvPr/>
        </p:nvSpPr>
        <p:spPr bwMode="auto">
          <a:xfrm>
            <a:off x="546100" y="5510763"/>
            <a:ext cx="8140700" cy="1323439"/>
          </a:xfrm>
          <a:prstGeom prst="rect">
            <a:avLst/>
          </a:prstGeom>
          <a:noFill/>
          <a:ln w="9525">
            <a:noFill/>
            <a:miter lim="800000"/>
            <a:headEnd/>
            <a:tailEnd/>
          </a:ln>
        </p:spPr>
        <p:txBody>
          <a:bodyPr wrap="square">
            <a:spAutoFit/>
          </a:bodyPr>
          <a:lstStyle/>
          <a:p>
            <a:pPr marL="263525" indent="-263525">
              <a:spcBef>
                <a:spcPts val="600"/>
              </a:spcBef>
              <a:defRPr/>
            </a:pPr>
            <a:r>
              <a:rPr lang="en-US" altLang="zh-TW" sz="2000" dirty="0">
                <a:latin typeface="+mn-lt"/>
                <a:ea typeface="新細明體" charset="-120"/>
              </a:rPr>
              <a:t>※ Dollar-weighted returns give you average compounding returns based on the stock’s performance and dollar amount invested in each period (Invest $50 for 10% in the first period and $103 for 5.66% in the second period)</a:t>
            </a:r>
            <a:endParaRPr lang="zh-TW" altLang="en-US" sz="2000" dirty="0">
              <a:latin typeface="+mn-lt"/>
              <a:ea typeface="新細明體"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533400"/>
            <a:ext cx="9144000" cy="800100"/>
          </a:xfrm>
          <a:noFill/>
        </p:spPr>
        <p:txBody>
          <a:bodyPr lIns="90488" tIns="44450" rIns="90488" bIns="44450" anchor="b"/>
          <a:lstStyle/>
          <a:p>
            <a:pPr eaLnBrk="1" hangingPunct="1"/>
            <a:r>
              <a:rPr lang="en-US" altLang="zh-TW" dirty="0">
                <a:ea typeface="新細明體" charset="-120"/>
              </a:rPr>
              <a:t>Rates of Return: Multiple Periods Example for Investments in a Fund</a:t>
            </a:r>
          </a:p>
        </p:txBody>
      </p:sp>
      <p:graphicFrame>
        <p:nvGraphicFramePr>
          <p:cNvPr id="89176" name="Group 88"/>
          <p:cNvGraphicFramePr>
            <a:graphicFrameLocks noGrp="1"/>
          </p:cNvGraphicFramePr>
          <p:nvPr>
            <p:extLst>
              <p:ext uri="{D42A27DB-BD31-4B8C-83A1-F6EECF244321}">
                <p14:modId xmlns:p14="http://schemas.microsoft.com/office/powerpoint/2010/main" val="1586585312"/>
              </p:ext>
            </p:extLst>
          </p:nvPr>
        </p:nvGraphicFramePr>
        <p:xfrm>
          <a:off x="914400" y="2816225"/>
          <a:ext cx="7543800" cy="3660775"/>
        </p:xfrm>
        <a:graphic>
          <a:graphicData uri="http://schemas.openxmlformats.org/drawingml/2006/table">
            <a:tbl>
              <a:tblPr/>
              <a:tblGrid>
                <a:gridCol w="28194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45721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Time</a:t>
                      </a:r>
                    </a:p>
                  </a:txBody>
                  <a:tcPr marT="45722" marB="4572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1st year</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2nd year</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3rd year</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4th year</a:t>
                      </a:r>
                    </a:p>
                  </a:txBody>
                  <a:tcPr marT="45722" marB="4572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83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Initial investment value</a:t>
                      </a:r>
                    </a:p>
                  </a:txBody>
                  <a:tcPr marT="45722" marB="4572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$100</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$120</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$200</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$80</a:t>
                      </a:r>
                    </a:p>
                  </a:txBody>
                  <a:tcPr marT="45722" marB="4572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6701">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Holding period return</a:t>
                      </a:r>
                    </a:p>
                  </a:txBody>
                  <a:tcPr marT="45722" marB="4572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10%</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25%</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altLang="zh-TW" sz="1800" kern="1200" dirty="0">
                          <a:solidFill>
                            <a:schemeClr val="tx1"/>
                          </a:solidFill>
                          <a:latin typeface="+mn-lt"/>
                          <a:ea typeface="+mn-ea"/>
                          <a:cs typeface="+mn-cs"/>
                        </a:rPr>
                        <a:t>–</a:t>
                      </a: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20%</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20%</a:t>
                      </a:r>
                    </a:p>
                  </a:txBody>
                  <a:tcPr marT="45722" marB="4572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58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Total investment value (before net new Investments)</a:t>
                      </a:r>
                    </a:p>
                  </a:txBody>
                  <a:tcPr marT="45722" marB="4572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$110</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$150</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$160</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$96</a:t>
                      </a:r>
                    </a:p>
                  </a:txBody>
                  <a:tcPr marT="45722" marB="4572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1569">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Net new investments</a:t>
                      </a:r>
                    </a:p>
                  </a:txBody>
                  <a:tcPr marT="45722" marB="4572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$10</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$50</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altLang="zh-TW" sz="1800" kern="1200" dirty="0">
                          <a:solidFill>
                            <a:schemeClr val="tx1"/>
                          </a:solidFill>
                          <a:latin typeface="+mn-lt"/>
                          <a:ea typeface="+mn-ea"/>
                          <a:cs typeface="+mn-cs"/>
                        </a:rPr>
                        <a:t>–</a:t>
                      </a: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$80</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$60</a:t>
                      </a:r>
                    </a:p>
                  </a:txBody>
                  <a:tcPr marT="45722" marB="4572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10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Period-end investment value</a:t>
                      </a:r>
                    </a:p>
                  </a:txBody>
                  <a:tcPr marT="45722" marB="4572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$120</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$200</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$80</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$156</a:t>
                      </a:r>
                    </a:p>
                  </a:txBody>
                  <a:tcPr marT="45722" marB="4572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6431" name="Text Box 74"/>
          <p:cNvSpPr txBox="1">
            <a:spLocks noChangeArrowheads="1"/>
          </p:cNvSpPr>
          <p:nvPr/>
        </p:nvSpPr>
        <p:spPr bwMode="auto">
          <a:xfrm>
            <a:off x="457200" y="1295400"/>
            <a:ext cx="8382000" cy="1435100"/>
          </a:xfrm>
          <a:prstGeom prst="rect">
            <a:avLst/>
          </a:prstGeom>
          <a:noFill/>
          <a:ln w="9525">
            <a:noFill/>
            <a:miter lim="800000"/>
            <a:headEnd/>
            <a:tailEnd/>
          </a:ln>
        </p:spPr>
        <p:txBody>
          <a:bodyPr>
            <a:spAutoFit/>
          </a:bodyPr>
          <a:lstStyle/>
          <a:p>
            <a:pPr marL="342900" indent="-342900" eaLnBrk="1" hangingPunct="1">
              <a:lnSpc>
                <a:spcPct val="97000"/>
              </a:lnSpc>
              <a:spcBef>
                <a:spcPts val="400"/>
              </a:spcBef>
              <a:buClr>
                <a:srgbClr val="86D1EC"/>
              </a:buClr>
              <a:buSzPct val="90000"/>
              <a:buFontTx/>
              <a:buBlip>
                <a:blip r:embed="rId2"/>
              </a:buBlip>
              <a:defRPr/>
            </a:pPr>
            <a:r>
              <a:rPr lang="en-US" altLang="zh-TW" sz="3000" kern="0" dirty="0">
                <a:solidFill>
                  <a:srgbClr val="FFFFFF"/>
                </a:solidFill>
                <a:effectLst>
                  <a:outerShdw blurRad="38100" dist="38100" dir="2700000" algn="tl">
                    <a:srgbClr val="000000"/>
                  </a:outerShdw>
                </a:effectLst>
                <a:latin typeface="Arial"/>
                <a:ea typeface="新細明體" charset="-120"/>
              </a:rPr>
              <a:t>Consider an 4-year example in which you invest $100 into a fund at the beginning of the first year</a:t>
            </a:r>
          </a:p>
        </p:txBody>
      </p:sp>
    </p:spTree>
  </p:cSld>
  <p:clrMapOvr>
    <a:masterClrMapping/>
  </p:clrMapOvr>
  <p:transition/>
</p:sld>
</file>

<file path=ppt/theme/theme1.xml><?xml version="1.0" encoding="utf-8"?>
<a:theme xmlns:a="http://schemas.openxmlformats.org/drawingml/2006/main" name="Bamboo">
  <a:themeElements>
    <a:clrScheme name="Bamboo 6">
      <a:dk1>
        <a:srgbClr val="000000"/>
      </a:dk1>
      <a:lt1>
        <a:srgbClr val="CCCCFF"/>
      </a:lt1>
      <a:dk2>
        <a:srgbClr val="1B351B"/>
      </a:dk2>
      <a:lt2>
        <a:srgbClr val="CCCCFF"/>
      </a:lt2>
      <a:accent1>
        <a:srgbClr val="009999"/>
      </a:accent1>
      <a:accent2>
        <a:srgbClr val="CC9900"/>
      </a:accent2>
      <a:accent3>
        <a:srgbClr val="ABAEAB"/>
      </a:accent3>
      <a:accent4>
        <a:srgbClr val="AEAEDA"/>
      </a:accent4>
      <a:accent5>
        <a:srgbClr val="AACACA"/>
      </a:accent5>
      <a:accent6>
        <a:srgbClr val="B98A00"/>
      </a:accent6>
      <a:hlink>
        <a:srgbClr val="FF3300"/>
      </a:hlink>
      <a:folHlink>
        <a:srgbClr val="663300"/>
      </a:folHlink>
    </a:clrScheme>
    <a:fontScheme name="Bambo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
      <a:clrScheme name="Bamboo 5">
        <a:dk1>
          <a:srgbClr val="000000"/>
        </a:dk1>
        <a:lt1>
          <a:srgbClr val="CCCCFF"/>
        </a:lt1>
        <a:dk2>
          <a:srgbClr val="1B351B"/>
        </a:dk2>
        <a:lt2>
          <a:srgbClr val="CCCCFF"/>
        </a:lt2>
        <a:accent1>
          <a:srgbClr val="FFFFCC"/>
        </a:accent1>
        <a:accent2>
          <a:srgbClr val="CC9900"/>
        </a:accent2>
        <a:accent3>
          <a:srgbClr val="ABAEAB"/>
        </a:accent3>
        <a:accent4>
          <a:srgbClr val="AEAEDA"/>
        </a:accent4>
        <a:accent5>
          <a:srgbClr val="FFFFE2"/>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6">
        <a:dk1>
          <a:srgbClr val="000000"/>
        </a:dk1>
        <a:lt1>
          <a:srgbClr val="CCCCFF"/>
        </a:lt1>
        <a:dk2>
          <a:srgbClr val="1B351B"/>
        </a:dk2>
        <a:lt2>
          <a:srgbClr val="CCCCFF"/>
        </a:lt2>
        <a:accent1>
          <a:srgbClr val="009999"/>
        </a:accent1>
        <a:accent2>
          <a:srgbClr val="CC9900"/>
        </a:accent2>
        <a:accent3>
          <a:srgbClr val="ABAEAB"/>
        </a:accent3>
        <a:accent4>
          <a:srgbClr val="AEAEDA"/>
        </a:accent4>
        <a:accent5>
          <a:srgbClr val="AACAC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12577</TotalTime>
  <Words>5573</Words>
  <Application>Microsoft Office PowerPoint</Application>
  <PresentationFormat>如螢幕大小 (4:3)</PresentationFormat>
  <Paragraphs>451</Paragraphs>
  <Slides>58</Slides>
  <Notes>4</Notes>
  <HiddenSlides>0</HiddenSlides>
  <MMClips>0</MMClips>
  <ScaleCrop>false</ScaleCrop>
  <HeadingPairs>
    <vt:vector size="8" baseType="variant">
      <vt:variant>
        <vt:lpstr>使用字型</vt:lpstr>
      </vt:variant>
      <vt:variant>
        <vt:i4>9</vt:i4>
      </vt:variant>
      <vt:variant>
        <vt:lpstr>佈景主題</vt:lpstr>
      </vt:variant>
      <vt:variant>
        <vt:i4>2</vt:i4>
      </vt:variant>
      <vt:variant>
        <vt:lpstr>內嵌 OLE 伺服程式</vt:lpstr>
      </vt:variant>
      <vt:variant>
        <vt:i4>2</vt:i4>
      </vt:variant>
      <vt:variant>
        <vt:lpstr>投影片標題</vt:lpstr>
      </vt:variant>
      <vt:variant>
        <vt:i4>58</vt:i4>
      </vt:variant>
    </vt:vector>
  </HeadingPairs>
  <TitlesOfParts>
    <vt:vector size="71" baseType="lpstr">
      <vt:lpstr>新細明體</vt:lpstr>
      <vt:lpstr>新細明體</vt:lpstr>
      <vt:lpstr>Arial</vt:lpstr>
      <vt:lpstr>Arial Black</vt:lpstr>
      <vt:lpstr>Book Antiqua</vt:lpstr>
      <vt:lpstr>Cambria Math</vt:lpstr>
      <vt:lpstr>Symbol</vt:lpstr>
      <vt:lpstr>Times New Roman</vt:lpstr>
      <vt:lpstr>Wingdings</vt:lpstr>
      <vt:lpstr>Bamboo</vt:lpstr>
      <vt:lpstr>Beam</vt:lpstr>
      <vt:lpstr>Equation</vt:lpstr>
      <vt:lpstr>Visio</vt:lpstr>
      <vt:lpstr>CHAPTER 5</vt:lpstr>
      <vt:lpstr>Learning Goals of Chapter 5</vt:lpstr>
      <vt:lpstr>PowerPoint 簡報</vt:lpstr>
      <vt:lpstr>Holding Period Return (HPR, 持有期收益率): Single Period Example</vt:lpstr>
      <vt:lpstr>Measuring Investment Returns Over Multiple Periods</vt:lpstr>
      <vt:lpstr>Measuring Investment Returns Over Multiple Periods</vt:lpstr>
      <vt:lpstr>Measuring Investment Returns Over Multiple Periods</vt:lpstr>
      <vt:lpstr>Measuring Investment Returns Over Multiple Periods</vt:lpstr>
      <vt:lpstr>Rates of Return: Multiple Periods Example for Investments in a Fund</vt:lpstr>
      <vt:lpstr>Returns Based on Different Methods</vt:lpstr>
      <vt:lpstr>Returns Based on Different Methods</vt:lpstr>
      <vt:lpstr>Conventions (市場慣例) for Quoting Rates of Return</vt:lpstr>
      <vt:lpstr>PowerPoint 簡報</vt:lpstr>
      <vt:lpstr>Real vs. Nominal Rates </vt:lpstr>
      <vt:lpstr>Real vs. Nominal Rates </vt:lpstr>
      <vt:lpstr>T-bill Rates and Fisher Effect, 1927-2018</vt:lpstr>
      <vt:lpstr>PowerPoint 簡報</vt:lpstr>
      <vt:lpstr>Risk</vt:lpstr>
      <vt:lpstr>Scenario Analysis and Probability Distributions</vt:lpstr>
      <vt:lpstr>Normal Distribution</vt:lpstr>
      <vt:lpstr>Negative Skewed Distribution</vt:lpstr>
      <vt:lpstr>Positive Skewed Distribution</vt:lpstr>
      <vt:lpstr>Kurtosis and Fat tails</vt:lpstr>
      <vt:lpstr>Measuring Mean (Expected Return)</vt:lpstr>
      <vt:lpstr>Numerical Example</vt:lpstr>
      <vt:lpstr>Measuring Variance or Dispersion of Returns</vt:lpstr>
      <vt:lpstr>Measuring Variance or Dispersion of Returns</vt:lpstr>
      <vt:lpstr>Mean and Standard Deviation of a Time Series of Returns</vt:lpstr>
      <vt:lpstr>Risk Premiums and Risk Aversion</vt:lpstr>
      <vt:lpstr>Risk Premiums and Risk Aversion</vt:lpstr>
      <vt:lpstr>Risk Premiums and Risk Aversion</vt:lpstr>
      <vt:lpstr>Risk Premiums and Risk Aversion</vt:lpstr>
      <vt:lpstr>The Sharpe (Reward-to-Volatility) Ratio</vt:lpstr>
      <vt:lpstr>PowerPoint 簡報</vt:lpstr>
      <vt:lpstr>Frequency Distributions of HPRs, 1926-2015</vt:lpstr>
      <vt:lpstr>Return and Risk of Different Assets</vt:lpstr>
      <vt:lpstr>PowerPoint 簡報</vt:lpstr>
      <vt:lpstr>Allocating Capital</vt:lpstr>
      <vt:lpstr>Allocating Capital</vt:lpstr>
      <vt:lpstr>The Example in the Text</vt:lpstr>
      <vt:lpstr>Calculating the Expected Return for the  Text Example</vt:lpstr>
      <vt:lpstr>Expected Returns for Combinations</vt:lpstr>
      <vt:lpstr>Variance or Standard Deviation for Combinations </vt:lpstr>
      <vt:lpstr>Combinations Without Leverage</vt:lpstr>
      <vt:lpstr>Combinations With Leverage</vt:lpstr>
      <vt:lpstr>Investment Opportunity Set (投資機會集合) with a Risk-Free Investment</vt:lpstr>
      <vt:lpstr>Risk Tolerance and Allocation</vt:lpstr>
      <vt:lpstr>Risk Aversion and Capital Allocation</vt:lpstr>
      <vt:lpstr>PowerPoint 簡報</vt:lpstr>
      <vt:lpstr>Costs and Benefits of Passive Investing</vt:lpstr>
      <vt:lpstr>Costs and Benefits of Passive Investing</vt:lpstr>
      <vt:lpstr>Costs and Benefits of Passive Investing</vt:lpstr>
      <vt:lpstr>Average and Standard Deviation of Excess Return and Sharpe Ratio</vt:lpstr>
      <vt:lpstr>PowerPoint 簡報</vt:lpstr>
      <vt:lpstr>Value at Risk (VaR)</vt:lpstr>
      <vt:lpstr>Value at Risk (VaR)</vt:lpstr>
      <vt:lpstr>Value at Risk (VaR)</vt:lpstr>
      <vt:lpstr>Value at Risk (VaR)</vt:lpstr>
    </vt:vector>
  </TitlesOfParts>
  <Company>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5</dc:title>
  <dc:creator>Jr-Yan Wang</dc:creator>
  <cp:lastModifiedBy>Jr-Yan</cp:lastModifiedBy>
  <cp:revision>999</cp:revision>
  <cp:lastPrinted>2023-03-24T08:49:32Z</cp:lastPrinted>
  <dcterms:created xsi:type="dcterms:W3CDTF">2000-02-10T20:34:07Z</dcterms:created>
  <dcterms:modified xsi:type="dcterms:W3CDTF">2023-10-17T13:16:19Z</dcterms:modified>
</cp:coreProperties>
</file>