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50"/>
  </p:notesMasterIdLst>
  <p:handoutMasterIdLst>
    <p:handoutMasterId r:id="rId51"/>
  </p:handoutMasterIdLst>
  <p:sldIdLst>
    <p:sldId id="259" r:id="rId3"/>
    <p:sldId id="307" r:id="rId4"/>
    <p:sldId id="283" r:id="rId5"/>
    <p:sldId id="309" r:id="rId6"/>
    <p:sldId id="260" r:id="rId7"/>
    <p:sldId id="296" r:id="rId8"/>
    <p:sldId id="261" r:id="rId9"/>
    <p:sldId id="284" r:id="rId10"/>
    <p:sldId id="262" r:id="rId11"/>
    <p:sldId id="310" r:id="rId12"/>
    <p:sldId id="285" r:id="rId13"/>
    <p:sldId id="311" r:id="rId14"/>
    <p:sldId id="297" r:id="rId15"/>
    <p:sldId id="280" r:id="rId16"/>
    <p:sldId id="298" r:id="rId17"/>
    <p:sldId id="299" r:id="rId18"/>
    <p:sldId id="286" r:id="rId19"/>
    <p:sldId id="264" r:id="rId20"/>
    <p:sldId id="312" r:id="rId21"/>
    <p:sldId id="313" r:id="rId22"/>
    <p:sldId id="300" r:id="rId23"/>
    <p:sldId id="281" r:id="rId24"/>
    <p:sldId id="325" r:id="rId25"/>
    <p:sldId id="301" r:id="rId26"/>
    <p:sldId id="270" r:id="rId27"/>
    <p:sldId id="288" r:id="rId28"/>
    <p:sldId id="316" r:id="rId29"/>
    <p:sldId id="265" r:id="rId30"/>
    <p:sldId id="317" r:id="rId31"/>
    <p:sldId id="314" r:id="rId32"/>
    <p:sldId id="290" r:id="rId33"/>
    <p:sldId id="291" r:id="rId34"/>
    <p:sldId id="273" r:id="rId35"/>
    <p:sldId id="274" r:id="rId36"/>
    <p:sldId id="292" r:id="rId37"/>
    <p:sldId id="278" r:id="rId38"/>
    <p:sldId id="306" r:id="rId39"/>
    <p:sldId id="293" r:id="rId40"/>
    <p:sldId id="267" r:id="rId41"/>
    <p:sldId id="326" r:id="rId42"/>
    <p:sldId id="318" r:id="rId43"/>
    <p:sldId id="304" r:id="rId44"/>
    <p:sldId id="324" r:id="rId45"/>
    <p:sldId id="320" r:id="rId46"/>
    <p:sldId id="321" r:id="rId47"/>
    <p:sldId id="322" r:id="rId48"/>
    <p:sldId id="323" r:id="rId49"/>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A0ADE4"/>
    <a:srgbClr val="C4CCEE"/>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96" d="100"/>
          <a:sy n="96" d="100"/>
        </p:scale>
        <p:origin x="36" y="261"/>
      </p:cViewPr>
      <p:guideLst>
        <p:guide orient="horz" pos="10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30"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542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2765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532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765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2765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B072DEA-4659-44A2-B4A2-E4B5F0F740EE}" type="slidenum">
              <a:rPr lang="zh-TW" altLang="en-US"/>
              <a:pPr>
                <a:defRPr/>
              </a:pPr>
              <a:t>‹#›</a:t>
            </a:fld>
            <a:endParaRPr lang="en-US" altLang="zh-TW"/>
          </a:p>
        </p:txBody>
      </p:sp>
    </p:spTree>
    <p:extLst>
      <p:ext uri="{BB962C8B-B14F-4D97-AF65-F5344CB8AC3E}">
        <p14:creationId xmlns:p14="http://schemas.microsoft.com/office/powerpoint/2010/main" val="2436507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shadeToTitle="1">
        <a:gradFill rotWithShape="0">
          <a:gsLst>
            <a:gs pos="0">
              <a:srgbClr val="234669"/>
            </a:gs>
            <a:gs pos="100000">
              <a:srgbClr val="102031"/>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bwMode="auto">
          <a:xfrm>
            <a:off x="1447800" y="1158875"/>
            <a:ext cx="6248400" cy="1431925"/>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defRPr>
                <a:solidFill>
                  <a:srgbClr val="A0ADE4"/>
                </a:solidFill>
              </a:defRPr>
            </a:lvl1pPr>
          </a:lstStyle>
          <a:p>
            <a:r>
              <a:rPr lang="en-US" altLang="zh-TW"/>
              <a:t>Click to edit Master title style</a:t>
            </a:r>
          </a:p>
        </p:txBody>
      </p:sp>
      <p:sp>
        <p:nvSpPr>
          <p:cNvPr id="23555" name="Rectangle 3"/>
          <p:cNvSpPr>
            <a:spLocks noGrp="1" noChangeArrowheads="1"/>
          </p:cNvSpPr>
          <p:nvPr>
            <p:ph type="subTitle" idx="1"/>
          </p:nvPr>
        </p:nvSpPr>
        <p:spPr>
          <a:xfrm>
            <a:off x="1562100" y="3429000"/>
            <a:ext cx="6019800" cy="1752600"/>
          </a:xfrm>
          <a:ln w="9525"/>
        </p:spPr>
        <p:txBody>
          <a:bodyPr/>
          <a:lstStyle>
            <a:lvl1pPr marL="0" indent="0" algn="ctr">
              <a:buFontTx/>
              <a:buNone/>
              <a:defRPr/>
            </a:lvl1pPr>
          </a:lstStyle>
          <a:p>
            <a:r>
              <a:rPr lang="en-US" altLang="zh-TW"/>
              <a:t>Click to edit Master subtitle style</a:t>
            </a:r>
          </a:p>
        </p:txBody>
      </p:sp>
    </p:spTree>
    <p:extLst>
      <p:ext uri="{BB962C8B-B14F-4D97-AF65-F5344CB8AC3E}">
        <p14:creationId xmlns:p14="http://schemas.microsoft.com/office/powerpoint/2010/main" val="374384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4578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73762"/>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9737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1612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750" y="0"/>
            <a:ext cx="91757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50224"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50225" name="Rectangle 49"/>
          <p:cNvSpPr>
            <a:spLocks noGrp="1" noChangeArrowheads="1"/>
          </p:cNvSpPr>
          <p:nvPr>
            <p:ph type="ctrTitle" sz="quarter"/>
          </p:nvPr>
        </p:nvSpPr>
        <p:spPr>
          <a:xfrm>
            <a:off x="-31750" y="3276600"/>
            <a:ext cx="1905000" cy="3429000"/>
          </a:xfrm>
        </p:spPr>
        <p:txBody>
          <a:bodyPr vert="eaVert" anchor="b" anchorCtr="1"/>
          <a:lstStyle>
            <a:lvl1pPr>
              <a:defRPr sz="4400">
                <a:solidFill>
                  <a:schemeClr val="tx1"/>
                </a:solidFill>
              </a:defRPr>
            </a:lvl1pPr>
          </a:lstStyle>
          <a:p>
            <a:r>
              <a:rPr lang="en-US" altLang="zh-TW"/>
              <a:t>CLICK TO EDIT MASTER TITLE STYLE</a:t>
            </a:r>
          </a:p>
        </p:txBody>
      </p:sp>
    </p:spTree>
    <p:extLst>
      <p:ext uri="{BB962C8B-B14F-4D97-AF65-F5344CB8AC3E}">
        <p14:creationId xmlns:p14="http://schemas.microsoft.com/office/powerpoint/2010/main" val="962510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05568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487046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2674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08286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427692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457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01864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03358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209292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83545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0"/>
            <a:ext cx="2286000" cy="61309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0"/>
            <a:ext cx="6705600" cy="61309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2998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7498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36894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6858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5915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0269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255079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57221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13999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102031"/>
            </a:gs>
            <a:gs pos="100000">
              <a:srgbClr val="234669"/>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7526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22533" name="Rectangle 5"/>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en-US" sz="1400">
              <a:ea typeface="新細明體" charset="-120"/>
            </a:endParaRPr>
          </a:p>
        </p:txBody>
      </p:sp>
      <p:sp>
        <p:nvSpPr>
          <p:cNvPr id="22534" name="Rectangle 6"/>
          <p:cNvSpPr>
            <a:spLocks noChangeArrowheads="1"/>
          </p:cNvSpPr>
          <p:nvPr userDrawn="1"/>
        </p:nvSpPr>
        <p:spPr bwMode="auto">
          <a:xfrm>
            <a:off x="161925" y="6403975"/>
            <a:ext cx="2133600" cy="271463"/>
          </a:xfrm>
          <a:prstGeom prst="rect">
            <a:avLst/>
          </a:prstGeom>
          <a:noFill/>
          <a:ln w="12700">
            <a:noFill/>
            <a:miter lim="800000"/>
            <a:headEnd/>
            <a:tailEnd/>
          </a:ln>
          <a:effectLst/>
        </p:spPr>
        <p:txBody>
          <a:bodyPr lIns="90488" tIns="44450" rIns="90488" bIns="44450">
            <a:spAutoFit/>
          </a:bodyPr>
          <a:lstStyle/>
          <a:p>
            <a:pPr>
              <a:defRPr/>
            </a:pPr>
            <a:r>
              <a:rPr lang="zh-TW" altLang="en-US" sz="1200" b="1" i="1">
                <a:solidFill>
                  <a:srgbClr val="006699"/>
                </a:solidFill>
                <a:latin typeface="Book Antiqua" pitchFamily="18" charset="0"/>
                <a:ea typeface="新細明體" charset="-120"/>
              </a:rPr>
              <a:t>       </a:t>
            </a:r>
            <a:r>
              <a:rPr lang="en-US" altLang="zh-TW" sz="1200" b="1" i="1">
                <a:solidFill>
                  <a:srgbClr val="006699"/>
                </a:solidFill>
                <a:latin typeface="Book Antiqua" pitchFamily="18" charset="0"/>
                <a:ea typeface="新細明體" charset="-120"/>
              </a:rPr>
              <a:t>McGraw-Hill/Irwin</a:t>
            </a:r>
          </a:p>
        </p:txBody>
      </p:sp>
      <p:sp>
        <p:nvSpPr>
          <p:cNvPr id="22535" name="Text Box 7"/>
          <p:cNvSpPr txBox="1">
            <a:spLocks noChangeArrowheads="1"/>
          </p:cNvSpPr>
          <p:nvPr userDrawn="1"/>
        </p:nvSpPr>
        <p:spPr bwMode="auto">
          <a:xfrm>
            <a:off x="3286125" y="6448425"/>
            <a:ext cx="5857875" cy="255588"/>
          </a:xfrm>
          <a:prstGeom prst="rect">
            <a:avLst/>
          </a:prstGeom>
          <a:noFill/>
          <a:ln w="9525">
            <a:noFill/>
            <a:miter lim="800000"/>
            <a:headEnd/>
            <a:tailEnd/>
          </a:ln>
          <a:effectLst/>
        </p:spPr>
        <p:txBody>
          <a:bodyPr lIns="71731" tIns="35866" rIns="71731" bIns="35866">
            <a:spAutoFit/>
          </a:bodyPr>
          <a:lstStyle/>
          <a:p>
            <a:pPr>
              <a:defRPr/>
            </a:pPr>
            <a:r>
              <a:rPr lang="zh-TW" altLang="en-US" sz="1200" b="1" i="1">
                <a:solidFill>
                  <a:srgbClr val="006699"/>
                </a:solidFill>
                <a:latin typeface="Book Antiqua" pitchFamily="18" charset="0"/>
                <a:ea typeface="新細明體" charset="-120"/>
              </a:rPr>
              <a:t>                         </a:t>
            </a:r>
            <a:r>
              <a:rPr lang="en-US" altLang="zh-TW" sz="1200" b="1" i="1">
                <a:solidFill>
                  <a:srgbClr val="006699"/>
                </a:solidFill>
                <a:latin typeface="Book Antiqua" pitchFamily="18" charset="0"/>
                <a:ea typeface="新細明體" charset="-120"/>
              </a:rPr>
              <a:t>© 2004 The McGraw-Hill Companies, Inc., All Rights Reserved.      </a:t>
            </a:r>
            <a:endParaRPr lang="en-US" altLang="zh-TW" sz="1200" b="1">
              <a:solidFill>
                <a:srgbClr val="006699"/>
              </a:solidFill>
              <a:latin typeface="Book Antiqua" pitchFamily="18" charset="0"/>
              <a:ea typeface="新細明體" charset="-120"/>
            </a:endParaRPr>
          </a:p>
        </p:txBody>
      </p:sp>
    </p:spTree>
  </p:cSld>
  <p:clrMap bg1="dk2" tx1="lt1" bg2="dk1" tx2="lt2" accent1="accent1" accent2="accent2" accent3="accent3" accent4="accent4" accent5="accent5" accent6="accent6" hlink="hlink" folHlink="folHlink"/>
  <p:sldLayoutIdLst>
    <p:sldLayoutId id="2147484048"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A0ADE4"/>
        </a:buClr>
        <a:buChar char="•"/>
        <a:defRPr sz="3200">
          <a:solidFill>
            <a:srgbClr val="A0ADE4"/>
          </a:solidFill>
          <a:latin typeface="+mn-lt"/>
          <a:ea typeface="+mn-ea"/>
          <a:cs typeface="+mn-cs"/>
        </a:defRPr>
      </a:lvl1pPr>
      <a:lvl2pPr marL="742950" indent="-285750" algn="l" rtl="0" eaLnBrk="0" fontAlgn="base" hangingPunct="0">
        <a:spcBef>
          <a:spcPct val="20000"/>
        </a:spcBef>
        <a:spcAft>
          <a:spcPct val="0"/>
        </a:spcAft>
        <a:buClr>
          <a:srgbClr val="A0ADE4"/>
        </a:buClr>
        <a:buChar char="•"/>
        <a:defRPr sz="2800">
          <a:solidFill>
            <a:srgbClr val="A0ADE4"/>
          </a:solidFill>
          <a:latin typeface="+mn-lt"/>
        </a:defRPr>
      </a:lvl2pPr>
      <a:lvl3pPr marL="1143000" indent="-228600" algn="l" rtl="0" eaLnBrk="0" fontAlgn="base" hangingPunct="0">
        <a:spcBef>
          <a:spcPct val="20000"/>
        </a:spcBef>
        <a:spcAft>
          <a:spcPct val="0"/>
        </a:spcAft>
        <a:buClr>
          <a:srgbClr val="A0ADE4"/>
        </a:buClr>
        <a:buChar char="•"/>
        <a:defRPr sz="2400">
          <a:solidFill>
            <a:srgbClr val="A0ADE4"/>
          </a:solidFill>
          <a:latin typeface="+mn-lt"/>
        </a:defRPr>
      </a:lvl3pPr>
      <a:lvl4pPr marL="1600200" indent="-228600" algn="l" rtl="0" eaLnBrk="0" fontAlgn="base" hangingPunct="0">
        <a:spcBef>
          <a:spcPct val="20000"/>
        </a:spcBef>
        <a:spcAft>
          <a:spcPct val="0"/>
        </a:spcAft>
        <a:buClr>
          <a:srgbClr val="A0ADE4"/>
        </a:buClr>
        <a:buChar char="•"/>
        <a:defRPr sz="2000">
          <a:solidFill>
            <a:srgbClr val="A0ADE4"/>
          </a:solidFill>
          <a:latin typeface="+mn-lt"/>
        </a:defRPr>
      </a:lvl4pPr>
      <a:lvl5pPr marL="2057400" indent="-228600" algn="l" rtl="0" eaLnBrk="0" fontAlgn="base" hangingPunct="0">
        <a:spcBef>
          <a:spcPct val="20000"/>
        </a:spcBef>
        <a:spcAft>
          <a:spcPct val="0"/>
        </a:spcAft>
        <a:buClr>
          <a:srgbClr val="A0ADE4"/>
        </a:buClr>
        <a:buChar char="•"/>
        <a:defRPr sz="2000">
          <a:solidFill>
            <a:srgbClr val="A0ADE4"/>
          </a:solidFill>
          <a:latin typeface="+mn-lt"/>
        </a:defRPr>
      </a:lvl5pPr>
      <a:lvl6pPr marL="2514600" indent="-228600" algn="l" rtl="0" fontAlgn="base">
        <a:spcBef>
          <a:spcPct val="20000"/>
        </a:spcBef>
        <a:spcAft>
          <a:spcPct val="0"/>
        </a:spcAft>
        <a:buClr>
          <a:srgbClr val="A0ADE4"/>
        </a:buClr>
        <a:buChar char="•"/>
        <a:defRPr sz="2000">
          <a:solidFill>
            <a:srgbClr val="A0ADE4"/>
          </a:solidFill>
          <a:latin typeface="+mn-lt"/>
        </a:defRPr>
      </a:lvl6pPr>
      <a:lvl7pPr marL="2971800" indent="-228600" algn="l" rtl="0" fontAlgn="base">
        <a:spcBef>
          <a:spcPct val="20000"/>
        </a:spcBef>
        <a:spcAft>
          <a:spcPct val="0"/>
        </a:spcAft>
        <a:buClr>
          <a:srgbClr val="A0ADE4"/>
        </a:buClr>
        <a:buChar char="•"/>
        <a:defRPr sz="2000">
          <a:solidFill>
            <a:srgbClr val="A0ADE4"/>
          </a:solidFill>
          <a:latin typeface="+mn-lt"/>
        </a:defRPr>
      </a:lvl7pPr>
      <a:lvl8pPr marL="3429000" indent="-228600" algn="l" rtl="0" fontAlgn="base">
        <a:spcBef>
          <a:spcPct val="20000"/>
        </a:spcBef>
        <a:spcAft>
          <a:spcPct val="0"/>
        </a:spcAft>
        <a:buClr>
          <a:srgbClr val="A0ADE4"/>
        </a:buClr>
        <a:buChar char="•"/>
        <a:defRPr sz="2000">
          <a:solidFill>
            <a:srgbClr val="A0ADE4"/>
          </a:solidFill>
          <a:latin typeface="+mn-lt"/>
        </a:defRPr>
      </a:lvl8pPr>
      <a:lvl9pPr marL="3886200" indent="-228600" algn="l" rtl="0" fontAlgn="base">
        <a:spcBef>
          <a:spcPct val="20000"/>
        </a:spcBef>
        <a:spcAft>
          <a:spcPct val="0"/>
        </a:spcAft>
        <a:buClr>
          <a:srgbClr val="A0ADE4"/>
        </a:buClr>
        <a:buChar char="•"/>
        <a:defRPr sz="2000">
          <a:solidFill>
            <a:srgbClr val="A0ADE4"/>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6413"/>
            <a:chOff x="0" y="0"/>
            <a:chExt cx="5760" cy="4319"/>
          </a:xfrm>
        </p:grpSpPr>
        <p:sp>
          <p:nvSpPr>
            <p:cNvPr id="4915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915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5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915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5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4916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6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6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6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6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4916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6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6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6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916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7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4917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7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7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4917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7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4917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4917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4917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917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918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4918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4918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8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918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9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2091" name="Group 39"/>
            <p:cNvGrpSpPr>
              <a:grpSpLocks/>
            </p:cNvGrpSpPr>
            <p:nvPr userDrawn="1"/>
          </p:nvGrpSpPr>
          <p:grpSpPr bwMode="auto">
            <a:xfrm>
              <a:off x="0" y="1632"/>
              <a:ext cx="5758" cy="1858"/>
              <a:chOff x="0" y="1632"/>
              <a:chExt cx="5758" cy="1858"/>
            </a:xfrm>
          </p:grpSpPr>
          <p:sp>
            <p:nvSpPr>
              <p:cNvPr id="4919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9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2051" name="Rectangle 4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4919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9199" name="Rectangle 47"/>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en-US" sz="1400">
              <a:ea typeface="新細明體" charset="-120"/>
            </a:endParaRPr>
          </a:p>
        </p:txBody>
      </p:sp>
      <p:sp>
        <p:nvSpPr>
          <p:cNvPr id="49202" name="Text Box 50"/>
          <p:cNvSpPr txBox="1">
            <a:spLocks noChangeArrowheads="1"/>
          </p:cNvSpPr>
          <p:nvPr userDrawn="1"/>
        </p:nvSpPr>
        <p:spPr bwMode="auto">
          <a:xfrm>
            <a:off x="8458200" y="6583363"/>
            <a:ext cx="685800" cy="274637"/>
          </a:xfrm>
          <a:prstGeom prst="rect">
            <a:avLst/>
          </a:prstGeom>
          <a:noFill/>
          <a:ln w="9525">
            <a:noFill/>
            <a:miter lim="800000"/>
            <a:headEnd/>
            <a:tailEnd/>
          </a:ln>
          <a:effectLst/>
        </p:spPr>
        <p:txBody>
          <a:bodyPr>
            <a:spAutoFit/>
          </a:bodyPr>
          <a:lstStyle/>
          <a:p>
            <a:pPr algn="r">
              <a:spcBef>
                <a:spcPct val="50000"/>
              </a:spcBef>
              <a:defRPr/>
            </a:pPr>
            <a:r>
              <a:rPr lang="en-US" altLang="zh-TW" sz="1200" dirty="0">
                <a:latin typeface="Arial" charset="0"/>
                <a:ea typeface="新細明體" charset="-120"/>
              </a:rPr>
              <a:t>4-</a:t>
            </a:r>
            <a:fld id="{03D0FB29-AF89-4764-8D19-000CEA942102}" type="slidenum">
              <a:rPr lang="en-US" altLang="zh-TW" sz="1200">
                <a:latin typeface="Arial" charset="0"/>
                <a:ea typeface="新細明體" charset="-120"/>
              </a:rPr>
              <a:pPr algn="r">
                <a:spcBef>
                  <a:spcPct val="50000"/>
                </a:spcBef>
                <a:defRPr/>
              </a:pPr>
              <a:t>‹#›</a:t>
            </a:fld>
            <a:endParaRPr lang="en-US" altLang="zh-TW" sz="1200" dirty="0">
              <a:latin typeface="Arial" charset="0"/>
              <a:ea typeface="新細明體" charset="-120"/>
            </a:endParaRPr>
          </a:p>
        </p:txBody>
      </p:sp>
    </p:spTree>
  </p:cSld>
  <p:clrMap bg1="dk2" tx1="lt1" bg2="dk1" tx2="lt2" accent1="accent1" accent2="accent2" accent3="accent3" accent4="accent4" accent5="accent5" accent6="accent6" hlink="hlink" folHlink="folHlink"/>
  <p:sldLayoutIdLst>
    <p:sldLayoutId id="2147484049"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2514600" y="3276600"/>
            <a:ext cx="6400800" cy="1752600"/>
          </a:xfrm>
        </p:spPr>
        <p:txBody>
          <a:bodyPr/>
          <a:lstStyle/>
          <a:p>
            <a:pPr algn="l" eaLnBrk="1" hangingPunct="1"/>
            <a:r>
              <a:rPr lang="en-US" altLang="zh-TW" sz="4000">
                <a:solidFill>
                  <a:schemeClr val="bg2"/>
                </a:solidFill>
                <a:ea typeface="新細明體" charset="-120"/>
              </a:rPr>
              <a:t>Mutual Funds and Other Investment Companies</a:t>
            </a:r>
          </a:p>
        </p:txBody>
      </p:sp>
      <p:sp>
        <p:nvSpPr>
          <p:cNvPr id="5123" name="Rectangle 5"/>
          <p:cNvSpPr>
            <a:spLocks noGrp="1" noChangeArrowheads="1"/>
          </p:cNvSpPr>
          <p:nvPr>
            <p:ph type="ctrTitle"/>
          </p:nvPr>
        </p:nvSpPr>
        <p:spPr>
          <a:xfrm rot="16200000">
            <a:off x="2895600" y="685800"/>
            <a:ext cx="1905000" cy="3429000"/>
          </a:xfrm>
        </p:spPr>
        <p:txBody>
          <a:bodyPr/>
          <a:lstStyle/>
          <a:p>
            <a:pPr eaLnBrk="1" hangingPunct="1"/>
            <a:r>
              <a:rPr lang="en-US" altLang="zh-TW" sz="3600">
                <a:solidFill>
                  <a:srgbClr val="800000"/>
                </a:solidFill>
                <a:ea typeface="新細明體" charset="-120"/>
              </a:rPr>
              <a:t>CHAPTER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47650"/>
            <a:ext cx="9144000" cy="609600"/>
          </a:xfrm>
          <a:noFill/>
        </p:spPr>
        <p:txBody>
          <a:bodyPr lIns="90488" tIns="44450" rIns="90488" bIns="44450" anchor="b"/>
          <a:lstStyle/>
          <a:p>
            <a:pPr eaLnBrk="1" hangingPunct="1"/>
            <a:r>
              <a:rPr lang="en-US" altLang="zh-TW">
                <a:ea typeface="新細明體" charset="-120"/>
              </a:rPr>
              <a:t>Types of Investment Companies</a:t>
            </a:r>
          </a:p>
        </p:txBody>
      </p:sp>
      <p:sp>
        <p:nvSpPr>
          <p:cNvPr id="15363" name="Rectangle 3"/>
          <p:cNvSpPr>
            <a:spLocks noGrp="1" noChangeArrowheads="1"/>
          </p:cNvSpPr>
          <p:nvPr>
            <p:ph type="body" idx="1"/>
          </p:nvPr>
        </p:nvSpPr>
        <p:spPr>
          <a:xfrm>
            <a:off x="304800" y="990600"/>
            <a:ext cx="8534400" cy="5791200"/>
          </a:xfrm>
        </p:spPr>
        <p:txBody>
          <a:bodyPr lIns="90488" tIns="44450" rIns="90488" bIns="44450"/>
          <a:lstStyle/>
          <a:p>
            <a:pPr eaLnBrk="1" hangingPunct="1">
              <a:lnSpc>
                <a:spcPct val="94000"/>
              </a:lnSpc>
              <a:spcBef>
                <a:spcPts val="100"/>
              </a:spcBef>
              <a:defRPr/>
            </a:pPr>
            <a:r>
              <a:rPr lang="en-US" altLang="zh-TW" sz="3000" dirty="0">
                <a:ea typeface="新細明體" charset="-120"/>
              </a:rPr>
              <a:t>Managed Investment Companies (</a:t>
            </a:r>
            <a:r>
              <a:rPr lang="zh-TW" altLang="en-US" sz="3000" dirty="0">
                <a:ea typeface="新細明體" charset="-120"/>
              </a:rPr>
              <a:t>受管理投資公司</a:t>
            </a:r>
            <a:r>
              <a:rPr lang="en-US" altLang="zh-TW" sz="3000" dirty="0">
                <a:ea typeface="新細明體" charset="-120"/>
              </a:rPr>
              <a:t>)</a:t>
            </a:r>
          </a:p>
          <a:p>
            <a:pPr lvl="1" eaLnBrk="1" hangingPunct="1">
              <a:lnSpc>
                <a:spcPct val="94000"/>
              </a:lnSpc>
              <a:spcBef>
                <a:spcPts val="100"/>
              </a:spcBef>
              <a:defRPr/>
            </a:pPr>
            <a:r>
              <a:rPr lang="en-US" altLang="zh-TW" sz="2600" dirty="0">
                <a:ea typeface="新細明體" charset="-120"/>
              </a:rPr>
              <a:t>Managed investment companies are so named since securities in their portfolios are continuously bought and sold, i.e., the portfolios are managed</a:t>
            </a:r>
          </a:p>
          <a:p>
            <a:pPr lvl="1" eaLnBrk="1" hangingPunct="1">
              <a:lnSpc>
                <a:spcPct val="94000"/>
              </a:lnSpc>
              <a:spcBef>
                <a:spcPts val="100"/>
              </a:spcBef>
              <a:defRPr/>
            </a:pPr>
            <a:r>
              <a:rPr lang="en-US" altLang="zh-TW" sz="2600" dirty="0">
                <a:ea typeface="新細明體" charset="-120"/>
              </a:rPr>
              <a:t>The fund (managed investment company) hires a management company (</a:t>
            </a:r>
            <a:r>
              <a:rPr lang="zh-TW" altLang="en-US" sz="2600" dirty="0">
                <a:ea typeface="新細明體" charset="-120"/>
              </a:rPr>
              <a:t>基金管理公司</a:t>
            </a:r>
            <a:r>
              <a:rPr lang="en-US" altLang="zh-TW" sz="2600" dirty="0">
                <a:ea typeface="新細明體" charset="-120"/>
              </a:rPr>
              <a:t>)</a:t>
            </a:r>
            <a:r>
              <a:rPr lang="zh-TW" altLang="en-US" sz="2600" dirty="0">
                <a:ea typeface="新細明體" charset="-120"/>
              </a:rPr>
              <a:t> </a:t>
            </a:r>
            <a:r>
              <a:rPr lang="en-US" altLang="zh-TW" sz="2600" dirty="0">
                <a:ea typeface="新細明體" charset="-120"/>
              </a:rPr>
              <a:t>to manage the portfolio for an annual fee ranging from 0.2% to 1.5% of assets</a:t>
            </a:r>
          </a:p>
          <a:p>
            <a:pPr lvl="2" eaLnBrk="1" hangingPunct="1">
              <a:lnSpc>
                <a:spcPct val="94000"/>
              </a:lnSpc>
              <a:spcBef>
                <a:spcPts val="100"/>
              </a:spcBef>
              <a:defRPr/>
            </a:pPr>
            <a:r>
              <a:rPr lang="en-US" altLang="zh-TW" sz="2200" dirty="0">
                <a:ea typeface="新細明體" charset="-120"/>
              </a:rPr>
              <a:t>The management company is usually the firm that originated the fund</a:t>
            </a:r>
          </a:p>
          <a:p>
            <a:pPr lvl="2" eaLnBrk="1" hangingPunct="1">
              <a:lnSpc>
                <a:spcPct val="94000"/>
              </a:lnSpc>
              <a:spcBef>
                <a:spcPts val="100"/>
              </a:spcBef>
              <a:defRPr/>
            </a:pPr>
            <a:r>
              <a:rPr lang="en-US" altLang="zh-TW" sz="2200" dirty="0">
                <a:ea typeface="新細明體" charset="-120"/>
              </a:rPr>
              <a:t>One management company can have contracts to manage several funds</a:t>
            </a:r>
          </a:p>
          <a:p>
            <a:pPr lvl="2" eaLnBrk="1" hangingPunct="1">
              <a:lnSpc>
                <a:spcPct val="94000"/>
              </a:lnSpc>
              <a:spcBef>
                <a:spcPts val="100"/>
              </a:spcBef>
              <a:defRPr/>
            </a:pPr>
            <a:r>
              <a:rPr lang="en-US" altLang="zh-TW" sz="2200" dirty="0">
                <a:ea typeface="新細明體" charset="-120"/>
              </a:rPr>
              <a:t>The famous management companies include Fidelity (</a:t>
            </a:r>
            <a:r>
              <a:rPr lang="zh-TW" altLang="en-US" sz="2200" dirty="0">
                <a:ea typeface="新細明體" charset="-120"/>
              </a:rPr>
              <a:t>富達投信</a:t>
            </a:r>
            <a:r>
              <a:rPr lang="en-US" altLang="zh-TW" sz="2200" dirty="0">
                <a:ea typeface="新細明體" charset="-120"/>
              </a:rPr>
              <a:t>), Vanguard, Putnam, and Dreyfus</a:t>
            </a:r>
          </a:p>
          <a:p>
            <a:pPr marL="914400" lvl="2" indent="0" eaLnBrk="1" hangingPunct="1">
              <a:lnSpc>
                <a:spcPct val="94000"/>
              </a:lnSpc>
              <a:spcBef>
                <a:spcPts val="100"/>
              </a:spcBef>
              <a:buNone/>
              <a:defRPr/>
            </a:pPr>
            <a:r>
              <a:rPr lang="en-US" altLang="zh-TW" sz="2200" dirty="0">
                <a:latin typeface="新細明體" panose="02020500000000000000" pitchFamily="18" charset="-120"/>
                <a:ea typeface="新細明體" charset="-120"/>
              </a:rPr>
              <a:t>※</a:t>
            </a:r>
            <a:r>
              <a:rPr lang="zh-TW" altLang="en-US" sz="2200" dirty="0">
                <a:latin typeface="新細明體" panose="02020500000000000000" pitchFamily="18" charset="-120"/>
                <a:ea typeface="新細明體" charset="-120"/>
              </a:rPr>
              <a:t>在台灣，基金管理公司又稱投信公司</a:t>
            </a:r>
            <a:endParaRPr lang="en-US" altLang="zh-TW" sz="2200" dirty="0">
              <a:ea typeface="新細明體" charset="-12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152400" y="990600"/>
            <a:ext cx="8763000" cy="5791200"/>
          </a:xfrm>
        </p:spPr>
        <p:txBody>
          <a:bodyPr/>
          <a:lstStyle/>
          <a:p>
            <a:pPr lvl="1" eaLnBrk="1" hangingPunct="1">
              <a:spcBef>
                <a:spcPts val="300"/>
              </a:spcBef>
              <a:defRPr/>
            </a:pPr>
            <a:r>
              <a:rPr lang="en-US" altLang="zh-TW" sz="2600" dirty="0">
                <a:ea typeface="新細明體" charset="-120"/>
              </a:rPr>
              <a:t>Two types of managed investment companies: closed-end funds and open-end funds</a:t>
            </a:r>
          </a:p>
          <a:p>
            <a:pPr lvl="2" eaLnBrk="1" hangingPunct="1">
              <a:spcBef>
                <a:spcPts val="300"/>
              </a:spcBef>
              <a:defRPr/>
            </a:pPr>
            <a:r>
              <a:rPr lang="en-US" altLang="zh-TW" sz="2200" dirty="0">
                <a:ea typeface="新細明體" charset="-120"/>
              </a:rPr>
              <a:t>Open-End Funds (</a:t>
            </a:r>
            <a:r>
              <a:rPr lang="zh-TW" altLang="en-US" sz="2200" dirty="0">
                <a:ea typeface="新細明體" charset="-120"/>
              </a:rPr>
              <a:t>開放型基金</a:t>
            </a:r>
            <a:r>
              <a:rPr lang="en-US" altLang="zh-TW" sz="2200" dirty="0">
                <a:ea typeface="新細明體" charset="-120"/>
              </a:rPr>
              <a:t>) (discussed in Section 4.3)</a:t>
            </a:r>
          </a:p>
          <a:p>
            <a:pPr lvl="3" eaLnBrk="1" hangingPunct="1">
              <a:spcBef>
                <a:spcPts val="300"/>
              </a:spcBef>
              <a:defRPr/>
            </a:pPr>
            <a:r>
              <a:rPr lang="en-US" altLang="zh-TW" dirty="0">
                <a:ea typeface="新細明體" charset="-120"/>
              </a:rPr>
              <a:t>Redeem (</a:t>
            </a:r>
            <a:r>
              <a:rPr lang="zh-TW" altLang="en-US" dirty="0">
                <a:ea typeface="新細明體" charset="-120"/>
              </a:rPr>
              <a:t>贖回</a:t>
            </a:r>
            <a:r>
              <a:rPr lang="en-US" altLang="zh-TW" dirty="0">
                <a:ea typeface="新細明體" charset="-120"/>
              </a:rPr>
              <a:t>)</a:t>
            </a:r>
            <a:r>
              <a:rPr lang="zh-TW" altLang="en-US" dirty="0">
                <a:ea typeface="新細明體" charset="-120"/>
              </a:rPr>
              <a:t> </a:t>
            </a:r>
            <a:r>
              <a:rPr lang="en-US" altLang="zh-TW" dirty="0">
                <a:ea typeface="新細明體" charset="-120"/>
              </a:rPr>
              <a:t>or issue (</a:t>
            </a:r>
            <a:r>
              <a:rPr lang="zh-TW" altLang="en-US" dirty="0">
                <a:ea typeface="新細明體" charset="-120"/>
              </a:rPr>
              <a:t>發行</a:t>
            </a:r>
            <a:r>
              <a:rPr lang="en-US" altLang="zh-TW" dirty="0">
                <a:ea typeface="新細明體" charset="-120"/>
              </a:rPr>
              <a:t>)</a:t>
            </a:r>
            <a:r>
              <a:rPr lang="zh-TW" altLang="en-US" dirty="0">
                <a:ea typeface="新細明體" charset="-120"/>
              </a:rPr>
              <a:t> </a:t>
            </a:r>
            <a:r>
              <a:rPr lang="en-US" altLang="zh-TW" dirty="0">
                <a:ea typeface="新細明體" charset="-120"/>
              </a:rPr>
              <a:t>shares at NAV, and the investment company guarantees the trading liquidity of shares</a:t>
            </a:r>
          </a:p>
          <a:p>
            <a:pPr lvl="3" eaLnBrk="1" hangingPunct="1">
              <a:spcBef>
                <a:spcPts val="300"/>
              </a:spcBef>
              <a:defRPr/>
            </a:pPr>
            <a:r>
              <a:rPr lang="en-US" altLang="zh-TW" dirty="0">
                <a:ea typeface="新細明體" charset="-120"/>
              </a:rPr>
              <a:t>The number of outstanding shares changes when new shares are sold or old shares are redeemed (funds are easy to grow)</a:t>
            </a:r>
          </a:p>
          <a:p>
            <a:pPr lvl="3" eaLnBrk="1" hangingPunct="1">
              <a:spcBef>
                <a:spcPts val="300"/>
              </a:spcBef>
              <a:defRPr/>
            </a:pPr>
            <a:r>
              <a:rPr lang="en-US" altLang="zh-TW" dirty="0">
                <a:ea typeface="新細明體" charset="-120"/>
              </a:rPr>
              <a:t>Open-end funds are what we call mutual funds (</a:t>
            </a:r>
            <a:r>
              <a:rPr lang="zh-TW" altLang="en-US" dirty="0">
                <a:ea typeface="新細明體" charset="-120"/>
              </a:rPr>
              <a:t>共同基金</a:t>
            </a:r>
            <a:r>
              <a:rPr lang="en-US" altLang="zh-TW" dirty="0">
                <a:ea typeface="新細明體" charset="-120"/>
              </a:rPr>
              <a:t>)</a:t>
            </a:r>
          </a:p>
          <a:p>
            <a:pPr lvl="3" eaLnBrk="1" hangingPunct="1">
              <a:spcBef>
                <a:spcPts val="300"/>
              </a:spcBef>
              <a:defRPr/>
            </a:pPr>
            <a:r>
              <a:rPr lang="en-US" altLang="zh-TW" dirty="0" err="1">
                <a:ea typeface="新細明體" charset="-120"/>
              </a:rPr>
              <a:t>Disadv</a:t>
            </a:r>
            <a:r>
              <a:rPr lang="en-US" altLang="zh-TW" dirty="0">
                <a:ea typeface="新細明體" charset="-120"/>
              </a:rPr>
              <a:t>.: need to keep cash reserves and vulnerable to panics</a:t>
            </a:r>
          </a:p>
          <a:p>
            <a:pPr lvl="2" eaLnBrk="1" hangingPunct="1">
              <a:spcBef>
                <a:spcPts val="300"/>
              </a:spcBef>
              <a:defRPr/>
            </a:pPr>
            <a:r>
              <a:rPr lang="en-US" altLang="zh-TW" sz="2200" dirty="0">
                <a:ea typeface="新細明體" charset="-120"/>
              </a:rPr>
              <a:t>Closed-End</a:t>
            </a:r>
            <a:r>
              <a:rPr lang="zh-TW" altLang="en-US" sz="2200" dirty="0">
                <a:ea typeface="新細明體" charset="-120"/>
              </a:rPr>
              <a:t> </a:t>
            </a:r>
            <a:r>
              <a:rPr lang="en-US" altLang="zh-TW" sz="2200" dirty="0">
                <a:ea typeface="新細明體" charset="-120"/>
              </a:rPr>
              <a:t>Funds (</a:t>
            </a:r>
            <a:r>
              <a:rPr lang="zh-TW" altLang="en-US" sz="2200" dirty="0">
                <a:ea typeface="新細明體" charset="-120"/>
              </a:rPr>
              <a:t>封閉型基金</a:t>
            </a:r>
            <a:r>
              <a:rPr lang="en-US" altLang="zh-TW" sz="2200" dirty="0">
                <a:ea typeface="新細明體" charset="-120"/>
              </a:rPr>
              <a:t>)</a:t>
            </a:r>
          </a:p>
          <a:p>
            <a:pPr lvl="3" eaLnBrk="1" hangingPunct="1">
              <a:spcBef>
                <a:spcPts val="300"/>
              </a:spcBef>
              <a:defRPr/>
            </a:pPr>
            <a:r>
              <a:rPr lang="en-US" altLang="zh-TW" dirty="0">
                <a:ea typeface="新細明體" charset="-120"/>
              </a:rPr>
              <a:t>Shares of closed-end funds are traded like other stock shares on exchanges (e.g., day-trading (</a:t>
            </a:r>
            <a:r>
              <a:rPr lang="zh-TW" altLang="en-US" dirty="0">
                <a:ea typeface="新細明體" charset="-120"/>
              </a:rPr>
              <a:t>當沖</a:t>
            </a:r>
            <a:r>
              <a:rPr lang="en-US" altLang="zh-TW" dirty="0">
                <a:ea typeface="新細明體" charset="-120"/>
              </a:rPr>
              <a:t>) is allowed)</a:t>
            </a:r>
          </a:p>
          <a:p>
            <a:pPr lvl="3" eaLnBrk="1" hangingPunct="1">
              <a:spcBef>
                <a:spcPts val="300"/>
              </a:spcBef>
              <a:defRPr/>
            </a:pPr>
            <a:r>
              <a:rPr lang="en-US" altLang="zh-TW" dirty="0">
                <a:ea typeface="新細明體" charset="-120"/>
              </a:rPr>
              <a:t>Shares are not redeemed by the closed-end funds, so investors in closed-end funds who wish to cash in must sell their shares to other investors (the fund itself is not involved)</a:t>
            </a:r>
          </a:p>
          <a:p>
            <a:pPr lvl="3" eaLnBrk="1" hangingPunct="1">
              <a:spcBef>
                <a:spcPts val="300"/>
              </a:spcBef>
              <a:defRPr/>
            </a:pPr>
            <a:r>
              <a:rPr lang="en-US" altLang="zh-TW" dirty="0">
                <a:ea typeface="新細明體" charset="-120"/>
              </a:rPr>
              <a:t>The number of outstanding shares does not change unless new shares are offered</a:t>
            </a:r>
          </a:p>
        </p:txBody>
      </p:sp>
      <p:sp>
        <p:nvSpPr>
          <p:cNvPr id="15363" name="Rectangle 5"/>
          <p:cNvSpPr>
            <a:spLocks noGrp="1" noChangeArrowheads="1"/>
          </p:cNvSpPr>
          <p:nvPr>
            <p:ph type="title"/>
          </p:nvPr>
        </p:nvSpPr>
        <p:spPr>
          <a:xfrm>
            <a:off x="0" y="247650"/>
            <a:ext cx="9144000" cy="609600"/>
          </a:xfrm>
          <a:noFill/>
        </p:spPr>
        <p:txBody>
          <a:bodyPr lIns="90488" tIns="44450" rIns="90488" bIns="44450" anchor="b"/>
          <a:lstStyle/>
          <a:p>
            <a:pPr eaLnBrk="1" hangingPunct="1"/>
            <a:r>
              <a:rPr lang="en-US" altLang="zh-TW">
                <a:ea typeface="新細明體" charset="-120"/>
              </a:rPr>
              <a:t>Types of Investment Companies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97735" y="990600"/>
            <a:ext cx="8741465" cy="2971800"/>
          </a:xfrm>
        </p:spPr>
        <p:txBody>
          <a:bodyPr/>
          <a:lstStyle/>
          <a:p>
            <a:pPr lvl="1" eaLnBrk="1" hangingPunct="1">
              <a:lnSpc>
                <a:spcPct val="95000"/>
              </a:lnSpc>
              <a:defRPr/>
            </a:pPr>
            <a:r>
              <a:rPr lang="en-US" altLang="zh-TW" sz="2600" dirty="0">
                <a:ea typeface="新細明體" charset="-120"/>
              </a:rPr>
              <a:t>The price behavior for closed-end funds</a:t>
            </a:r>
          </a:p>
          <a:p>
            <a:pPr lvl="2" eaLnBrk="1" hangingPunct="1">
              <a:lnSpc>
                <a:spcPct val="95000"/>
              </a:lnSpc>
              <a:defRPr/>
            </a:pPr>
            <a:endParaRPr lang="en-US" altLang="zh-TW" dirty="0">
              <a:ea typeface="新細明體" charset="-120"/>
            </a:endParaRPr>
          </a:p>
          <a:p>
            <a:pPr lvl="2" eaLnBrk="1" hangingPunct="1">
              <a:lnSpc>
                <a:spcPct val="95000"/>
              </a:lnSpc>
              <a:defRPr/>
            </a:pPr>
            <a:endParaRPr lang="en-US" altLang="zh-TW" dirty="0">
              <a:ea typeface="新細明體" charset="-120"/>
            </a:endParaRPr>
          </a:p>
          <a:p>
            <a:pPr lvl="2" eaLnBrk="1" hangingPunct="1">
              <a:lnSpc>
                <a:spcPct val="95000"/>
              </a:lnSpc>
              <a:defRPr/>
            </a:pPr>
            <a:endParaRPr lang="en-US" altLang="zh-TW" dirty="0">
              <a:ea typeface="新細明體" charset="-120"/>
            </a:endParaRPr>
          </a:p>
          <a:p>
            <a:pPr lvl="2" eaLnBrk="1" hangingPunct="1">
              <a:lnSpc>
                <a:spcPct val="95000"/>
              </a:lnSpc>
              <a:defRPr/>
            </a:pPr>
            <a:endParaRPr lang="en-US" altLang="zh-TW" dirty="0">
              <a:ea typeface="新細明體" charset="-120"/>
            </a:endParaRPr>
          </a:p>
          <a:p>
            <a:pPr lvl="2" eaLnBrk="1" hangingPunct="1">
              <a:lnSpc>
                <a:spcPct val="95000"/>
              </a:lnSpc>
              <a:defRPr/>
            </a:pPr>
            <a:endParaRPr lang="en-US" altLang="zh-TW" dirty="0">
              <a:ea typeface="新細明體" charset="-120"/>
            </a:endParaRPr>
          </a:p>
          <a:p>
            <a:pPr lvl="2" eaLnBrk="1" hangingPunct="1">
              <a:lnSpc>
                <a:spcPct val="95000"/>
              </a:lnSpc>
              <a:defRPr/>
            </a:pPr>
            <a:endParaRPr lang="en-US" altLang="zh-TW" sz="800" dirty="0">
              <a:ea typeface="新細明體" charset="-120"/>
            </a:endParaRPr>
          </a:p>
        </p:txBody>
      </p:sp>
      <p:sp>
        <p:nvSpPr>
          <p:cNvPr id="16387" name="Rectangle 5"/>
          <p:cNvSpPr>
            <a:spLocks noGrp="1" noChangeArrowheads="1"/>
          </p:cNvSpPr>
          <p:nvPr>
            <p:ph type="title"/>
          </p:nvPr>
        </p:nvSpPr>
        <p:spPr>
          <a:xfrm>
            <a:off x="0" y="247650"/>
            <a:ext cx="9144000" cy="609600"/>
          </a:xfrm>
          <a:noFill/>
        </p:spPr>
        <p:txBody>
          <a:bodyPr lIns="90488" tIns="44450" rIns="90488" bIns="44450" anchor="b"/>
          <a:lstStyle/>
          <a:p>
            <a:pPr eaLnBrk="1" hangingPunct="1"/>
            <a:r>
              <a:rPr lang="en-US" altLang="zh-TW">
                <a:ea typeface="新細明體" charset="-120"/>
              </a:rPr>
              <a:t>Types of Investment Companies</a:t>
            </a:r>
          </a:p>
        </p:txBody>
      </p:sp>
      <p:sp>
        <p:nvSpPr>
          <p:cNvPr id="7" name="Text Box 6"/>
          <p:cNvSpPr txBox="1">
            <a:spLocks noChangeArrowheads="1"/>
          </p:cNvSpPr>
          <p:nvPr/>
        </p:nvSpPr>
        <p:spPr bwMode="auto">
          <a:xfrm>
            <a:off x="190500" y="3518175"/>
            <a:ext cx="8763000" cy="3339825"/>
          </a:xfrm>
          <a:prstGeom prst="rect">
            <a:avLst/>
          </a:prstGeom>
          <a:noFill/>
          <a:ln w="12700">
            <a:noFill/>
            <a:miter lim="800000"/>
            <a:headEnd/>
            <a:tailEnd/>
          </a:ln>
        </p:spPr>
        <p:txBody>
          <a:bodyPr>
            <a:spAutoFit/>
          </a:bodyPr>
          <a:lstStyle/>
          <a:p>
            <a:pPr marL="266700" indent="-266700">
              <a:lnSpc>
                <a:spcPct val="99000"/>
              </a:lnSpc>
              <a:spcBef>
                <a:spcPts val="600"/>
              </a:spcBef>
              <a:defRPr/>
            </a:pPr>
            <a:r>
              <a:rPr lang="en-US" altLang="zh-TW" sz="1800" dirty="0">
                <a:latin typeface="+mn-lt"/>
                <a:ea typeface="新細明體" charset="-120"/>
              </a:rPr>
              <a:t>※ The market price is determined by the demand and supply, so the </a:t>
            </a:r>
            <a:r>
              <a:rPr lang="en-US" altLang="zh-TW" sz="1800" dirty="0" err="1">
                <a:latin typeface="+mn-lt"/>
                <a:ea typeface="新細明體" charset="-120"/>
              </a:rPr>
              <a:t>premia</a:t>
            </a:r>
            <a:r>
              <a:rPr lang="en-US" altLang="zh-TW" sz="1800" dirty="0">
                <a:latin typeface="+mn-lt"/>
                <a:ea typeface="新細明體" charset="-120"/>
              </a:rPr>
              <a:t> (</a:t>
            </a:r>
            <a:r>
              <a:rPr lang="zh-TW" altLang="en-US" sz="1800" dirty="0">
                <a:latin typeface="+mn-lt"/>
                <a:ea typeface="新細明體" charset="-120"/>
              </a:rPr>
              <a:t>溢價</a:t>
            </a:r>
            <a:r>
              <a:rPr lang="en-US" altLang="zh-TW" sz="1800" dirty="0">
                <a:latin typeface="+mn-lt"/>
                <a:ea typeface="新細明體" charset="-120"/>
              </a:rPr>
              <a:t>) or discounts (</a:t>
            </a:r>
            <a:r>
              <a:rPr lang="zh-TW" altLang="en-US" sz="1800" dirty="0">
                <a:latin typeface="+mn-lt"/>
                <a:ea typeface="新細明體" charset="-120"/>
              </a:rPr>
              <a:t>折價</a:t>
            </a:r>
            <a:r>
              <a:rPr lang="en-US" altLang="zh-TW" sz="1800" dirty="0">
                <a:latin typeface="+mn-lt"/>
                <a:ea typeface="新細明體" charset="-120"/>
              </a:rPr>
              <a:t>)</a:t>
            </a:r>
            <a:r>
              <a:rPr lang="zh-TW" altLang="en-US" sz="1800" dirty="0">
                <a:latin typeface="+mn-lt"/>
                <a:ea typeface="新細明體" charset="-120"/>
              </a:rPr>
              <a:t> </a:t>
            </a:r>
            <a:r>
              <a:rPr lang="en-US" altLang="zh-TW" sz="1800" dirty="0">
                <a:latin typeface="+mn-lt"/>
                <a:ea typeface="新細明體" charset="-120"/>
              </a:rPr>
              <a:t>versus the NAV reflect the </a:t>
            </a:r>
            <a:r>
              <a:rPr lang="en-US" altLang="zh-TW" sz="1800" dirty="0">
                <a:solidFill>
                  <a:srgbClr val="FFFFFF"/>
                </a:solidFill>
                <a:latin typeface="+mn-lt"/>
                <a:ea typeface="新細明體" charset="-120"/>
              </a:rPr>
              <a:t>market consensus about the </a:t>
            </a:r>
            <a:r>
              <a:rPr lang="en-US" altLang="zh-TW" sz="1800" dirty="0">
                <a:latin typeface="+mn-lt"/>
                <a:ea typeface="新細明體" charset="-120"/>
              </a:rPr>
              <a:t>expected performance of closed-end funds</a:t>
            </a:r>
          </a:p>
          <a:p>
            <a:pPr marL="266700" indent="-266700">
              <a:lnSpc>
                <a:spcPct val="99000"/>
              </a:lnSpc>
              <a:spcBef>
                <a:spcPts val="600"/>
              </a:spcBef>
              <a:defRPr/>
            </a:pPr>
            <a:r>
              <a:rPr lang="en-US" altLang="zh-TW" sz="1800" dirty="0">
                <a:latin typeface="+mn-lt"/>
                <a:ea typeface="新細明體" charset="-120"/>
              </a:rPr>
              <a:t>※ However, the market price should not deviate from NAV because if a closed-end fund were to be liquidated (</a:t>
            </a:r>
            <a:r>
              <a:rPr lang="zh-TW" altLang="en-US" sz="1800" dirty="0">
                <a:latin typeface="+mn-lt"/>
                <a:ea typeface="新細明體" charset="-120"/>
              </a:rPr>
              <a:t>清算</a:t>
            </a:r>
            <a:r>
              <a:rPr lang="en-US" altLang="zh-TW" sz="1800" dirty="0">
                <a:latin typeface="+mn-lt"/>
                <a:ea typeface="新細明體" charset="-120"/>
              </a:rPr>
              <a:t>)</a:t>
            </a:r>
            <a:r>
              <a:rPr lang="zh-TW" altLang="en-US" sz="1800" dirty="0">
                <a:latin typeface="+mn-lt"/>
                <a:ea typeface="新細明體" charset="-120"/>
              </a:rPr>
              <a:t> </a:t>
            </a:r>
            <a:r>
              <a:rPr lang="en-US" altLang="zh-TW" sz="1800" dirty="0">
                <a:latin typeface="+mn-lt"/>
                <a:ea typeface="新細明體" charset="-120"/>
              </a:rPr>
              <a:t>immediately, the shareholders would receive exactly the proceeds equal to NAV</a:t>
            </a:r>
          </a:p>
          <a:p>
            <a:pPr marL="266700" indent="-266700">
              <a:lnSpc>
                <a:spcPct val="99000"/>
              </a:lnSpc>
              <a:spcBef>
                <a:spcPts val="600"/>
              </a:spcBef>
              <a:defRPr/>
            </a:pPr>
            <a:r>
              <a:rPr lang="en-US" altLang="zh-TW" sz="1800" dirty="0">
                <a:latin typeface="+mn-lt"/>
                <a:ea typeface="新細明體" charset="-120"/>
              </a:rPr>
              <a:t>※ So, the divergence of market price from NAV is a puzzle that has not yet to be fully explained</a:t>
            </a:r>
          </a:p>
          <a:p>
            <a:pPr marL="266700" indent="-266700">
              <a:lnSpc>
                <a:spcPct val="99000"/>
              </a:lnSpc>
              <a:spcBef>
                <a:spcPts val="600"/>
              </a:spcBef>
              <a:defRPr/>
            </a:pPr>
            <a:r>
              <a:rPr lang="en-US" altLang="zh-TW" sz="1800" dirty="0">
                <a:latin typeface="+mn-lt"/>
                <a:ea typeface="新細明體" charset="-120"/>
              </a:rPr>
              <a:t>※ Some studies (Thompson (1978) and Pontiff (1995)) believe that on average, price </a:t>
            </a:r>
            <a:r>
              <a:rPr lang="en-US" altLang="zh-TW" sz="1800" dirty="0" err="1">
                <a:latin typeface="+mn-lt"/>
                <a:ea typeface="新細明體" charset="-120"/>
              </a:rPr>
              <a:t>premia</a:t>
            </a:r>
            <a:r>
              <a:rPr lang="en-US" altLang="zh-TW" sz="1800" dirty="0">
                <a:latin typeface="+mn-lt"/>
                <a:ea typeface="新細明體" charset="-120"/>
              </a:rPr>
              <a:t> or discounts tend to disappear over time, but it is still common to see that the deviations (especially the discounts) persist for long periods of time</a:t>
            </a:r>
            <a:endParaRPr lang="zh-TW" altLang="en-US" sz="1800" dirty="0">
              <a:latin typeface="+mn-lt"/>
              <a:ea typeface="新細明體" charset="-120"/>
            </a:endParaRPr>
          </a:p>
        </p:txBody>
      </p:sp>
      <p:grpSp>
        <p:nvGrpSpPr>
          <p:cNvPr id="2" name="群組 1"/>
          <p:cNvGrpSpPr/>
          <p:nvPr/>
        </p:nvGrpSpPr>
        <p:grpSpPr>
          <a:xfrm>
            <a:off x="457200" y="1584430"/>
            <a:ext cx="8345424" cy="1837944"/>
            <a:chOff x="493776" y="1645650"/>
            <a:chExt cx="8345424" cy="1837944"/>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6" y="1645650"/>
              <a:ext cx="8345424" cy="1837944"/>
            </a:xfrm>
            <a:prstGeom prst="rect">
              <a:avLst/>
            </a:prstGeom>
          </p:spPr>
        </p:pic>
        <p:sp>
          <p:nvSpPr>
            <p:cNvPr id="3" name="矩形 2"/>
            <p:cNvSpPr/>
            <p:nvPr/>
          </p:nvSpPr>
          <p:spPr bwMode="auto">
            <a:xfrm>
              <a:off x="2358000" y="2819400"/>
              <a:ext cx="1548000" cy="331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8"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br>
              <a:rPr lang="zh-TW" altLang="en-US" dirty="0">
                <a:ea typeface="新細明體" charset="-120"/>
              </a:rPr>
            </a:br>
            <a:endParaRPr lang="en-US" altLang="zh-TW" dirty="0">
              <a:ea typeface="新細明體" charset="-120"/>
            </a:endParaRPr>
          </a:p>
        </p:txBody>
      </p:sp>
      <p:sp>
        <p:nvSpPr>
          <p:cNvPr id="87043" name="Rectangle 3"/>
          <p:cNvSpPr>
            <a:spLocks noGrp="1" noChangeArrowheads="1"/>
          </p:cNvSpPr>
          <p:nvPr>
            <p:ph type="body" idx="1"/>
          </p:nvPr>
        </p:nvSpPr>
        <p:spPr>
          <a:xfrm>
            <a:off x="304800" y="990600"/>
            <a:ext cx="8534400" cy="5715000"/>
          </a:xfrm>
        </p:spPr>
        <p:txBody>
          <a:bodyPr/>
          <a:lstStyle/>
          <a:p>
            <a:pPr eaLnBrk="1" hangingPunct="1">
              <a:spcBef>
                <a:spcPts val="400"/>
              </a:spcBef>
              <a:defRPr/>
            </a:pPr>
            <a:r>
              <a:rPr lang="en-US" altLang="zh-TW" sz="3000" dirty="0">
                <a:ea typeface="新細明體" charset="-120"/>
              </a:rPr>
              <a:t>Other Investment Organizations</a:t>
            </a:r>
          </a:p>
          <a:p>
            <a:pPr lvl="1" eaLnBrk="1" hangingPunct="1">
              <a:spcBef>
                <a:spcPts val="400"/>
              </a:spcBef>
              <a:defRPr/>
            </a:pPr>
            <a:r>
              <a:rPr lang="en-US" altLang="zh-TW" sz="2600" dirty="0">
                <a:ea typeface="新細明體" charset="-120"/>
              </a:rPr>
              <a:t>They are not formally organized as investment companies but serve similar functions as investment companies</a:t>
            </a:r>
          </a:p>
          <a:p>
            <a:pPr lvl="1" eaLnBrk="1" hangingPunct="1">
              <a:spcBef>
                <a:spcPts val="400"/>
              </a:spcBef>
              <a:defRPr/>
            </a:pPr>
            <a:r>
              <a:rPr lang="en-US" altLang="zh-TW" sz="2600" dirty="0">
                <a:ea typeface="新細明體" charset="-120"/>
              </a:rPr>
              <a:t>Commingled funds (</a:t>
            </a:r>
            <a:r>
              <a:rPr lang="zh-TW" altLang="en-US" sz="2600" dirty="0">
                <a:ea typeface="新細明體" charset="-120"/>
              </a:rPr>
              <a:t>合併資產基金</a:t>
            </a:r>
            <a:r>
              <a:rPr lang="en-US" altLang="zh-TW" sz="2600" dirty="0">
                <a:ea typeface="新細明體" charset="-120"/>
              </a:rPr>
              <a:t>)</a:t>
            </a:r>
          </a:p>
          <a:p>
            <a:pPr lvl="2" eaLnBrk="1" hangingPunct="1">
              <a:spcBef>
                <a:spcPts val="400"/>
              </a:spcBef>
              <a:defRPr/>
            </a:pPr>
            <a:r>
              <a:rPr lang="en-US" altLang="zh-TW" sz="2200" dirty="0">
                <a:ea typeface="新細明體" charset="-120"/>
              </a:rPr>
              <a:t>Commingled funds are partnerships (</a:t>
            </a:r>
            <a:r>
              <a:rPr lang="zh-TW" altLang="en-US" sz="2200" dirty="0">
                <a:ea typeface="新細明體" charset="-120"/>
              </a:rPr>
              <a:t>合夥制</a:t>
            </a:r>
            <a:r>
              <a:rPr lang="en-US" altLang="zh-TW" sz="2200" dirty="0">
                <a:ea typeface="新細明體" charset="-120"/>
              </a:rPr>
              <a:t>) of investors that pool their funds (not in corporation form)</a:t>
            </a:r>
          </a:p>
          <a:p>
            <a:pPr lvl="2" eaLnBrk="1" hangingPunct="1">
              <a:spcBef>
                <a:spcPts val="400"/>
              </a:spcBef>
              <a:defRPr/>
            </a:pPr>
            <a:r>
              <a:rPr lang="en-US" altLang="zh-TW" sz="2200" dirty="0">
                <a:ea typeface="新細明體" charset="-120"/>
              </a:rPr>
              <a:t>Typical partners in a commingled fund might be trusts or large retirement accounts, which are larger than the asset of most individual investors but are still too small to be managed separately</a:t>
            </a:r>
          </a:p>
          <a:p>
            <a:pPr lvl="2" eaLnBrk="1" hangingPunct="1">
              <a:spcBef>
                <a:spcPts val="400"/>
              </a:spcBef>
              <a:defRPr/>
            </a:pPr>
            <a:r>
              <a:rPr lang="en-US" altLang="zh-TW" sz="2200" dirty="0">
                <a:ea typeface="新細明體" charset="-120"/>
              </a:rPr>
              <a:t>Commingled funds are operated similar to open-end funds, but instead of shares, the funds offer </a:t>
            </a:r>
            <a:r>
              <a:rPr lang="en-US" altLang="zh-TW" sz="2200" i="1" dirty="0">
                <a:ea typeface="新細明體" charset="-120"/>
              </a:rPr>
              <a:t>units</a:t>
            </a:r>
          </a:p>
          <a:p>
            <a:pPr lvl="2" eaLnBrk="1" hangingPunct="1">
              <a:spcBef>
                <a:spcPts val="400"/>
              </a:spcBef>
              <a:defRPr/>
            </a:pPr>
            <a:r>
              <a:rPr lang="en-US" altLang="zh-TW" sz="2200" dirty="0">
                <a:ea typeface="新細明體" charset="-120"/>
              </a:rPr>
              <a:t>Different types of commingled funds, e.g., money market or common stock commingled funds</a:t>
            </a:r>
          </a:p>
        </p:txBody>
      </p:sp>
      <p:sp>
        <p:nvSpPr>
          <p:cNvPr id="17412" name="Rectangle 4"/>
          <p:cNvSpPr>
            <a:spLocks noChangeArrowheads="1"/>
          </p:cNvSpPr>
          <p:nvPr/>
        </p:nvSpPr>
        <p:spPr bwMode="auto">
          <a:xfrm>
            <a:off x="0" y="24765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ctr" eaLnBrk="1" hangingPunct="1"/>
            <a:r>
              <a:rPr lang="en-US" altLang="zh-TW" sz="4000">
                <a:solidFill>
                  <a:schemeClr val="tx2"/>
                </a:solidFill>
                <a:latin typeface="Arial" charset="0"/>
                <a:ea typeface="新細明體" charset="-120"/>
              </a:rPr>
              <a:t>Types of Investment Companies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br>
              <a:rPr lang="zh-TW" altLang="en-US">
                <a:ea typeface="新細明體" charset="-120"/>
              </a:rPr>
            </a:br>
            <a:endParaRPr lang="en-US" altLang="zh-TW">
              <a:ea typeface="新細明體" charset="-120"/>
            </a:endParaRPr>
          </a:p>
        </p:txBody>
      </p:sp>
      <p:sp>
        <p:nvSpPr>
          <p:cNvPr id="63491" name="Rectangle 3"/>
          <p:cNvSpPr>
            <a:spLocks noGrp="1" noChangeArrowheads="1"/>
          </p:cNvSpPr>
          <p:nvPr>
            <p:ph type="body" idx="1"/>
          </p:nvPr>
        </p:nvSpPr>
        <p:spPr>
          <a:xfrm>
            <a:off x="228600" y="990600"/>
            <a:ext cx="8686800" cy="5791200"/>
          </a:xfrm>
        </p:spPr>
        <p:txBody>
          <a:bodyPr/>
          <a:lstStyle/>
          <a:p>
            <a:pPr lvl="1" eaLnBrk="1" hangingPunct="1">
              <a:spcBef>
                <a:spcPts val="500"/>
              </a:spcBef>
              <a:defRPr/>
            </a:pPr>
            <a:r>
              <a:rPr lang="en-US" altLang="zh-TW" sz="2600" dirty="0">
                <a:ea typeface="新細明體" charset="-120"/>
              </a:rPr>
              <a:t>Real Estate Investment Trusts (REITs) (</a:t>
            </a:r>
            <a:r>
              <a:rPr lang="zh-TW" altLang="en-US" sz="2600" dirty="0">
                <a:ea typeface="新細明體" charset="-120"/>
              </a:rPr>
              <a:t>不動產投資信託</a:t>
            </a:r>
            <a:r>
              <a:rPr lang="en-US" altLang="zh-TW" sz="2600" dirty="0">
                <a:ea typeface="新細明體" charset="-120"/>
              </a:rPr>
              <a:t>)</a:t>
            </a:r>
          </a:p>
          <a:p>
            <a:pPr lvl="2" eaLnBrk="1" hangingPunct="1">
              <a:spcBef>
                <a:spcPts val="500"/>
              </a:spcBef>
              <a:defRPr/>
            </a:pPr>
            <a:r>
              <a:rPr lang="en-US" altLang="zh-TW" sz="2200" dirty="0">
                <a:ea typeface="新細明體" charset="-120"/>
              </a:rPr>
              <a:t>REITs, similar to closed-end funds, invest in real estate or loans secured by real estate</a:t>
            </a:r>
          </a:p>
          <a:p>
            <a:pPr lvl="2" eaLnBrk="1" hangingPunct="1">
              <a:spcBef>
                <a:spcPts val="500"/>
              </a:spcBef>
              <a:defRPr/>
            </a:pPr>
            <a:r>
              <a:rPr lang="en-US" altLang="zh-TW" sz="2200" dirty="0">
                <a:ea typeface="新細明體" charset="-120"/>
              </a:rPr>
              <a:t>Two categories of REITs:</a:t>
            </a:r>
          </a:p>
          <a:p>
            <a:pPr lvl="3" eaLnBrk="1" hangingPunct="1">
              <a:spcBef>
                <a:spcPts val="500"/>
              </a:spcBef>
              <a:defRPr/>
            </a:pPr>
            <a:r>
              <a:rPr lang="en-US" altLang="zh-TW" i="1" dirty="0">
                <a:ea typeface="新細明體" charset="-120"/>
              </a:rPr>
              <a:t>Equity trusts </a:t>
            </a:r>
            <a:r>
              <a:rPr lang="en-US" altLang="zh-TW" dirty="0">
                <a:ea typeface="新細明體" charset="-120"/>
              </a:rPr>
              <a:t>(</a:t>
            </a:r>
            <a:r>
              <a:rPr lang="zh-TW" altLang="en-US" dirty="0">
                <a:ea typeface="新細明體" charset="-120"/>
              </a:rPr>
              <a:t>股權信託</a:t>
            </a:r>
            <a:r>
              <a:rPr lang="en-US" altLang="zh-TW" dirty="0">
                <a:ea typeface="新細明體" charset="-120"/>
              </a:rPr>
              <a:t>) invest in real estate directly, e.g., shopping malls, office buildings, hotels, etc.</a:t>
            </a:r>
          </a:p>
          <a:p>
            <a:pPr lvl="3" eaLnBrk="1" hangingPunct="1">
              <a:spcBef>
                <a:spcPts val="500"/>
              </a:spcBef>
              <a:defRPr/>
            </a:pPr>
            <a:r>
              <a:rPr lang="en-US" altLang="zh-TW" i="1" dirty="0">
                <a:ea typeface="新細明體" charset="-120"/>
              </a:rPr>
              <a:t>Mortgage trusts</a:t>
            </a:r>
            <a:r>
              <a:rPr lang="en-US" altLang="zh-TW" dirty="0">
                <a:ea typeface="新細明體" charset="-120"/>
              </a:rPr>
              <a:t> (</a:t>
            </a:r>
            <a:r>
              <a:rPr lang="zh-TW" altLang="en-US" dirty="0">
                <a:ea typeface="新細明體" charset="-120"/>
              </a:rPr>
              <a:t>不動產抵押信託</a:t>
            </a:r>
            <a:r>
              <a:rPr lang="en-US" altLang="zh-TW" dirty="0">
                <a:ea typeface="新細明體" charset="-120"/>
              </a:rPr>
              <a:t>)</a:t>
            </a:r>
            <a:r>
              <a:rPr lang="zh-TW" altLang="en-US" dirty="0">
                <a:ea typeface="新細明體" charset="-120"/>
              </a:rPr>
              <a:t> </a:t>
            </a:r>
            <a:r>
              <a:rPr lang="en-US" altLang="zh-TW" dirty="0">
                <a:ea typeface="新細明體" charset="-120"/>
              </a:rPr>
              <a:t>invest in mortgage loans and mortgage-back securities</a:t>
            </a:r>
          </a:p>
          <a:p>
            <a:pPr lvl="2" eaLnBrk="1" hangingPunct="1">
              <a:spcBef>
                <a:spcPts val="500"/>
              </a:spcBef>
              <a:defRPr/>
            </a:pPr>
            <a:r>
              <a:rPr lang="en-US" altLang="zh-TW" sz="2200" dirty="0">
                <a:ea typeface="新細明體" charset="-120"/>
              </a:rPr>
              <a:t>In addition to issuing shares, REITs also raise funds through borrowing money from banks or issuing bonds to increase the leverage (typical debt ratio of 70%) and thus amplify the returns for shareholders </a:t>
            </a:r>
          </a:p>
          <a:p>
            <a:pPr lvl="2" eaLnBrk="1" hangingPunct="1">
              <a:spcBef>
                <a:spcPts val="500"/>
              </a:spcBef>
              <a:defRPr/>
            </a:pPr>
            <a:r>
              <a:rPr lang="en-US" altLang="zh-TW" sz="2200" dirty="0">
                <a:ea typeface="新細明體" charset="-120"/>
              </a:rPr>
              <a:t>REITs are exempt from corporate taxes as long as at least 90% of their taxable income is distributed to shareholders </a:t>
            </a:r>
            <a:r>
              <a:rPr lang="en-US" altLang="zh-TW" sz="2200" dirty="0"/>
              <a:t>annually in the form of dividends</a:t>
            </a:r>
            <a:endParaRPr lang="en-US" altLang="zh-TW" sz="2200" dirty="0">
              <a:ea typeface="新細明體" charset="-120"/>
            </a:endParaRPr>
          </a:p>
        </p:txBody>
      </p:sp>
      <p:sp>
        <p:nvSpPr>
          <p:cNvPr id="18436" name="Rectangle 4"/>
          <p:cNvSpPr>
            <a:spLocks noChangeArrowheads="1"/>
          </p:cNvSpPr>
          <p:nvPr/>
        </p:nvSpPr>
        <p:spPr bwMode="auto">
          <a:xfrm>
            <a:off x="0" y="24765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ctr" eaLnBrk="1" hangingPunct="1"/>
            <a:r>
              <a:rPr lang="en-US" altLang="zh-TW" sz="4000">
                <a:solidFill>
                  <a:schemeClr val="tx2"/>
                </a:solidFill>
                <a:latin typeface="Arial" charset="0"/>
                <a:ea typeface="新細明體" charset="-120"/>
              </a:rPr>
              <a:t>Types of Investment Companies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br>
              <a:rPr lang="zh-TW" altLang="en-US">
                <a:ea typeface="新細明體" charset="-120"/>
              </a:rPr>
            </a:br>
            <a:endParaRPr lang="en-US" altLang="zh-TW">
              <a:ea typeface="新細明體" charset="-120"/>
            </a:endParaRPr>
          </a:p>
        </p:txBody>
      </p:sp>
      <p:sp>
        <p:nvSpPr>
          <p:cNvPr id="88067" name="Rectangle 3"/>
          <p:cNvSpPr>
            <a:spLocks noGrp="1" noChangeArrowheads="1"/>
          </p:cNvSpPr>
          <p:nvPr>
            <p:ph type="body" idx="1"/>
          </p:nvPr>
        </p:nvSpPr>
        <p:spPr>
          <a:xfrm>
            <a:off x="304800" y="990600"/>
            <a:ext cx="8382000" cy="5562600"/>
          </a:xfrm>
        </p:spPr>
        <p:txBody>
          <a:bodyPr/>
          <a:lstStyle/>
          <a:p>
            <a:pPr lvl="1" eaLnBrk="1" hangingPunct="1">
              <a:spcBef>
                <a:spcPts val="600"/>
              </a:spcBef>
              <a:defRPr/>
            </a:pPr>
            <a:r>
              <a:rPr lang="en-US" altLang="zh-TW" sz="2600" dirty="0">
                <a:ea typeface="新細明體" charset="-120"/>
              </a:rPr>
              <a:t>Hedge Funds (</a:t>
            </a:r>
            <a:r>
              <a:rPr lang="zh-TW" altLang="en-US" sz="2600" dirty="0">
                <a:ea typeface="新細明體" charset="-120"/>
              </a:rPr>
              <a:t>避險基金</a:t>
            </a:r>
            <a:r>
              <a:rPr lang="en-US" altLang="zh-TW" sz="2600" dirty="0">
                <a:ea typeface="新細明體" charset="-120"/>
              </a:rPr>
              <a:t>)</a:t>
            </a:r>
          </a:p>
          <a:p>
            <a:pPr lvl="2" eaLnBrk="1" hangingPunct="1">
              <a:spcBef>
                <a:spcPts val="600"/>
              </a:spcBef>
              <a:defRPr/>
            </a:pPr>
            <a:r>
              <a:rPr lang="en-US" altLang="zh-TW" sz="2200" dirty="0">
                <a:ea typeface="新細明體" charset="-120"/>
              </a:rPr>
              <a:t>An investment pool, which is open only to wealthy or institutional investors, is commonly structured as a PRIVATE partnership (</a:t>
            </a:r>
            <a:r>
              <a:rPr lang="zh-TW" altLang="en-US" sz="2200" dirty="0">
                <a:ea typeface="新細明體" charset="-120"/>
              </a:rPr>
              <a:t>私有合夥制</a:t>
            </a:r>
            <a:r>
              <a:rPr lang="en-US" altLang="zh-TW" sz="2200" dirty="0">
                <a:ea typeface="新細明體" charset="-120"/>
              </a:rPr>
              <a:t>) to escape from SEC regulations and therefore pursue more speculative policies than mutual funds</a:t>
            </a:r>
          </a:p>
          <a:p>
            <a:pPr lvl="2" eaLnBrk="1" hangingPunct="1">
              <a:spcBef>
                <a:spcPts val="600"/>
              </a:spcBef>
              <a:defRPr/>
            </a:pPr>
            <a:r>
              <a:rPr lang="en-US" altLang="zh-TW" sz="2200" dirty="0">
                <a:ea typeface="新細明體" charset="-120"/>
              </a:rPr>
              <a:t>Hedge funds can employ strategies that are not allowed for mutual funds, for example, heavy use of derivatives, short sales, high level of leverage, etc.</a:t>
            </a:r>
          </a:p>
          <a:p>
            <a:pPr lvl="2" eaLnBrk="1" hangingPunct="1">
              <a:spcBef>
                <a:spcPts val="600"/>
              </a:spcBef>
              <a:defRPr/>
            </a:pPr>
            <a:r>
              <a:rPr lang="en-US" altLang="zh-TW" sz="2200" dirty="0">
                <a:ea typeface="新細明體" charset="-120"/>
              </a:rPr>
              <a:t>Grew rapidly in the past several years, from $50 billion in 1990 to over $4 trillion in 2019</a:t>
            </a:r>
          </a:p>
          <a:p>
            <a:pPr lvl="2" eaLnBrk="1" hangingPunct="1">
              <a:spcBef>
                <a:spcPts val="600"/>
              </a:spcBef>
              <a:defRPr/>
            </a:pPr>
            <a:r>
              <a:rPr lang="en-US" altLang="zh-TW" sz="2200" dirty="0">
                <a:ea typeface="新細明體" charset="-120"/>
              </a:rPr>
              <a:t>Hedge funds commonly attempt to exploit temporary misalignments between the values of securities in different markets, so they usually buy one type of asset and sell another simultaneously</a:t>
            </a:r>
            <a:endParaRPr lang="en-US" altLang="zh-TW" dirty="0">
              <a:ea typeface="新細明體" charset="-120"/>
            </a:endParaRPr>
          </a:p>
        </p:txBody>
      </p:sp>
      <p:sp>
        <p:nvSpPr>
          <p:cNvPr id="19460" name="Rectangle 4"/>
          <p:cNvSpPr>
            <a:spLocks noChangeArrowheads="1"/>
          </p:cNvSpPr>
          <p:nvPr/>
        </p:nvSpPr>
        <p:spPr bwMode="auto">
          <a:xfrm>
            <a:off x="0" y="24765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ctr" eaLnBrk="1" hangingPunct="1"/>
            <a:r>
              <a:rPr lang="en-US" altLang="zh-TW" sz="4000">
                <a:solidFill>
                  <a:schemeClr val="tx2"/>
                </a:solidFill>
                <a:latin typeface="Arial" charset="0"/>
                <a:ea typeface="新細明體" charset="-120"/>
              </a:rPr>
              <a:t>Types of Investment Companies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br>
              <a:rPr lang="zh-TW" altLang="en-US">
                <a:ea typeface="新細明體" charset="-120"/>
              </a:rPr>
            </a:br>
            <a:endParaRPr lang="en-US" altLang="zh-TW">
              <a:ea typeface="新細明體" charset="-120"/>
            </a:endParaRPr>
          </a:p>
        </p:txBody>
      </p:sp>
      <p:sp>
        <p:nvSpPr>
          <p:cNvPr id="89091" name="Rectangle 3"/>
          <p:cNvSpPr>
            <a:spLocks noGrp="1" noChangeArrowheads="1"/>
          </p:cNvSpPr>
          <p:nvPr>
            <p:ph type="body" idx="1"/>
          </p:nvPr>
        </p:nvSpPr>
        <p:spPr>
          <a:xfrm>
            <a:off x="228600" y="838200"/>
            <a:ext cx="8686800" cy="5943600"/>
          </a:xfrm>
        </p:spPr>
        <p:txBody>
          <a:bodyPr/>
          <a:lstStyle/>
          <a:p>
            <a:pPr marL="709613" lvl="2" eaLnBrk="1" hangingPunct="1">
              <a:spcBef>
                <a:spcPts val="600"/>
              </a:spcBef>
              <a:defRPr/>
            </a:pPr>
            <a:r>
              <a:rPr lang="en-US" altLang="zh-TW" sz="2200" dirty="0">
                <a:ea typeface="新細明體" charset="-120"/>
              </a:rPr>
              <a:t>Strategy 1: if the ratio between the prices of ADR and share of TSMC is too high, buy 5 shares of TSMC and short 1 share of ADR of TSMC, and when the ratio becomes normal, sell 5 shares of TSMC and buy back 1 share of ADR of TSMC</a:t>
            </a:r>
          </a:p>
          <a:p>
            <a:pPr marL="709613" lvl="2" eaLnBrk="1" hangingPunct="1">
              <a:spcBef>
                <a:spcPts val="600"/>
              </a:spcBef>
              <a:defRPr/>
            </a:pPr>
            <a:r>
              <a:rPr lang="en-US" altLang="zh-TW" sz="2200" dirty="0">
                <a:ea typeface="新細明體" charset="-120"/>
              </a:rPr>
              <a:t>Strategy 2: if the yield spread between MBS and T-Bonds is abnormally wide, buy MBS and short sell T-Bonds, and when the spread narrows back to the normal level, close out the position by selling MBS and buying back T-Bonds</a:t>
            </a:r>
          </a:p>
          <a:p>
            <a:pPr marL="709613" lvl="2" eaLnBrk="1" hangingPunct="1">
              <a:spcBef>
                <a:spcPts val="600"/>
              </a:spcBef>
              <a:defRPr/>
            </a:pPr>
            <a:r>
              <a:rPr lang="en-US" altLang="zh-TW" sz="2200" dirty="0">
                <a:ea typeface="新細明體" charset="-120"/>
              </a:rPr>
              <a:t>Analyses of the above two strategies:</a:t>
            </a:r>
          </a:p>
          <a:p>
            <a:pPr marL="1166813" lvl="3" eaLnBrk="1" hangingPunct="1">
              <a:spcBef>
                <a:spcPts val="600"/>
              </a:spcBef>
              <a:defRPr/>
            </a:pPr>
            <a:r>
              <a:rPr lang="en-US" altLang="zh-TW" dirty="0">
                <a:ea typeface="新細明體" charset="-120"/>
              </a:rPr>
              <a:t>Hedge funds care about the relative values of two securities with a common risk factor, e.g., interest rates or share prices</a:t>
            </a:r>
          </a:p>
          <a:p>
            <a:pPr marL="1166813" lvl="3" eaLnBrk="1" hangingPunct="1">
              <a:spcBef>
                <a:spcPts val="600"/>
              </a:spcBef>
              <a:defRPr/>
            </a:pPr>
            <a:r>
              <a:rPr lang="en-US" altLang="zh-TW" dirty="0">
                <a:ea typeface="新細明體" charset="-120"/>
              </a:rPr>
              <a:t>Hedge funds DO NOT BET on the trend in the common risk factor, so the above strategies are designed to earn profits regardless of the movement of the common risk factor</a:t>
            </a:r>
            <a:endParaRPr lang="en-US" altLang="zh-TW" sz="2200" dirty="0">
              <a:ea typeface="新細明體" charset="-120"/>
            </a:endParaRPr>
          </a:p>
          <a:p>
            <a:pPr marL="709613" lvl="2" eaLnBrk="1" hangingPunct="1">
              <a:spcBef>
                <a:spcPts val="600"/>
              </a:spcBef>
              <a:defRPr/>
            </a:pPr>
            <a:r>
              <a:rPr lang="en-US" altLang="zh-TW" sz="2200" dirty="0">
                <a:ea typeface="新細明體" charset="-120"/>
              </a:rPr>
              <a:t>For equity funds, the annual fee is about 1% to 1.5%, but for hedge funds, annual fee may be 2% plus a bonus, which is a substantial fraction of any investment profits, typically 20%</a:t>
            </a:r>
          </a:p>
        </p:txBody>
      </p:sp>
      <p:sp>
        <p:nvSpPr>
          <p:cNvPr id="20484" name="Rectangle 4"/>
          <p:cNvSpPr>
            <a:spLocks noChangeArrowheads="1"/>
          </p:cNvSpPr>
          <p:nvPr/>
        </p:nvSpPr>
        <p:spPr bwMode="auto">
          <a:xfrm>
            <a:off x="0" y="24765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ctr" eaLnBrk="1" hangingPunct="1"/>
            <a:r>
              <a:rPr lang="en-US" altLang="zh-TW" sz="4000">
                <a:solidFill>
                  <a:schemeClr val="tx2"/>
                </a:solidFill>
                <a:latin typeface="Arial" charset="0"/>
                <a:ea typeface="新細明體" charset="-120"/>
              </a:rPr>
              <a:t>Types of Investment Companies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981200" y="2925763"/>
            <a:ext cx="5791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zh-TW" sz="3200" b="1" dirty="0">
                <a:latin typeface="Arial" charset="0"/>
                <a:ea typeface="新細明體" charset="-120"/>
              </a:rPr>
              <a:t>4.3  MUTUAL FUNDS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28600"/>
            <a:ext cx="9144000" cy="609600"/>
          </a:xfrm>
          <a:noFill/>
        </p:spPr>
        <p:txBody>
          <a:bodyPr lIns="90488" tIns="44450" rIns="90488" bIns="44450" anchor="b"/>
          <a:lstStyle/>
          <a:p>
            <a:pPr eaLnBrk="1" hangingPunct="1"/>
            <a:r>
              <a:rPr lang="en-US" altLang="zh-TW">
                <a:ea typeface="新細明體" charset="-120"/>
              </a:rPr>
              <a:t>Types of Mutual Funds</a:t>
            </a:r>
          </a:p>
        </p:txBody>
      </p:sp>
      <p:sp>
        <p:nvSpPr>
          <p:cNvPr id="17411" name="Rectangle 3"/>
          <p:cNvSpPr>
            <a:spLocks noGrp="1" noChangeArrowheads="1"/>
          </p:cNvSpPr>
          <p:nvPr>
            <p:ph type="body" idx="1"/>
          </p:nvPr>
        </p:nvSpPr>
        <p:spPr>
          <a:xfrm>
            <a:off x="533400" y="1143000"/>
            <a:ext cx="8382000" cy="5486400"/>
          </a:xfrm>
        </p:spPr>
        <p:txBody>
          <a:bodyPr lIns="90488" tIns="44450" rIns="90488" bIns="44450"/>
          <a:lstStyle/>
          <a:p>
            <a:pPr eaLnBrk="1" hangingPunct="1">
              <a:spcBef>
                <a:spcPts val="600"/>
              </a:spcBef>
              <a:defRPr/>
            </a:pPr>
            <a:r>
              <a:rPr lang="en-US" altLang="zh-TW" sz="3000" dirty="0">
                <a:ea typeface="新細明體" charset="-120"/>
              </a:rPr>
              <a:t>Mutual fund</a:t>
            </a:r>
            <a:r>
              <a:rPr lang="zh-TW" altLang="en-US" sz="3000" dirty="0">
                <a:ea typeface="新細明體" charset="-120"/>
              </a:rPr>
              <a:t> </a:t>
            </a:r>
            <a:r>
              <a:rPr lang="en-US" altLang="zh-TW" sz="3000" dirty="0">
                <a:ea typeface="新細明體" charset="-120"/>
              </a:rPr>
              <a:t>(</a:t>
            </a:r>
            <a:r>
              <a:rPr lang="zh-TW" altLang="en-US" sz="3000" dirty="0">
                <a:ea typeface="新細明體" charset="-120"/>
              </a:rPr>
              <a:t>共同基金</a:t>
            </a:r>
            <a:r>
              <a:rPr lang="en-US" altLang="zh-TW" sz="3000" dirty="0">
                <a:ea typeface="新細明體" charset="-120"/>
              </a:rPr>
              <a:t>) is the common name for an open-end investment company (</a:t>
            </a:r>
            <a:r>
              <a:rPr lang="zh-TW" altLang="en-US" sz="3000" dirty="0">
                <a:ea typeface="新細明體" charset="-120"/>
              </a:rPr>
              <a:t>開放型投資公司</a:t>
            </a:r>
            <a:r>
              <a:rPr lang="en-US" altLang="zh-TW" sz="3000" dirty="0">
                <a:ea typeface="新細明體" charset="-120"/>
              </a:rPr>
              <a:t>)</a:t>
            </a:r>
          </a:p>
          <a:p>
            <a:pPr eaLnBrk="1" hangingPunct="1">
              <a:spcBef>
                <a:spcPts val="600"/>
              </a:spcBef>
              <a:defRPr/>
            </a:pPr>
            <a:r>
              <a:rPr lang="en-US" altLang="zh-TW" sz="3000" dirty="0">
                <a:ea typeface="新細明體" charset="-120"/>
              </a:rPr>
              <a:t>This is the dominant type of investment company in the U.S. today, accounting for more than 90% of investment company assets</a:t>
            </a:r>
          </a:p>
          <a:p>
            <a:pPr eaLnBrk="1" hangingPunct="1">
              <a:spcBef>
                <a:spcPts val="600"/>
              </a:spcBef>
              <a:defRPr/>
            </a:pPr>
            <a:r>
              <a:rPr lang="en-US" altLang="zh-TW" sz="3000" dirty="0">
                <a:ea typeface="新細明體" charset="-120"/>
              </a:rPr>
              <a:t>Different types of mutual funds can be classified by their investment targets and investment policies</a:t>
            </a:r>
          </a:p>
          <a:p>
            <a:pPr lvl="1" eaLnBrk="1" hangingPunct="1">
              <a:spcBef>
                <a:spcPts val="600"/>
              </a:spcBef>
              <a:defRPr/>
            </a:pPr>
            <a:r>
              <a:rPr lang="en-US" altLang="zh-TW" sz="2200" dirty="0">
                <a:ea typeface="新細明體" charset="-120"/>
              </a:rPr>
              <a:t>Money market funds, Equity funds, Specialized sector funds, Bond funds, International funds, Balance funds, Asset allocation funds, and Indexed funds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9144000" cy="609600"/>
          </a:xfrm>
          <a:noFill/>
        </p:spPr>
        <p:txBody>
          <a:bodyPr lIns="90488" tIns="44450" rIns="90488" bIns="44450" anchor="b"/>
          <a:lstStyle/>
          <a:p>
            <a:pPr eaLnBrk="1" hangingPunct="1"/>
            <a:r>
              <a:rPr lang="en-US" altLang="zh-TW">
                <a:ea typeface="新細明體" charset="-120"/>
              </a:rPr>
              <a:t>Types of Mutual Funds</a:t>
            </a:r>
          </a:p>
        </p:txBody>
      </p:sp>
      <p:sp>
        <p:nvSpPr>
          <p:cNvPr id="17411" name="Rectangle 3"/>
          <p:cNvSpPr>
            <a:spLocks noGrp="1" noChangeArrowheads="1"/>
          </p:cNvSpPr>
          <p:nvPr>
            <p:ph type="body" idx="1"/>
          </p:nvPr>
        </p:nvSpPr>
        <p:spPr>
          <a:xfrm>
            <a:off x="152400" y="838200"/>
            <a:ext cx="8763000" cy="5943600"/>
          </a:xfrm>
        </p:spPr>
        <p:txBody>
          <a:bodyPr lIns="90488" tIns="44450" rIns="90488" bIns="44450"/>
          <a:lstStyle/>
          <a:p>
            <a:pPr eaLnBrk="1" hangingPunct="1">
              <a:lnSpc>
                <a:spcPct val="94000"/>
              </a:lnSpc>
              <a:spcBef>
                <a:spcPts val="100"/>
              </a:spcBef>
              <a:defRPr/>
            </a:pPr>
            <a:r>
              <a:rPr lang="en-US" altLang="zh-TW" sz="3000" dirty="0">
                <a:ea typeface="新細明體" charset="-120"/>
              </a:rPr>
              <a:t>Money market funds (MMFs) (</a:t>
            </a:r>
            <a:r>
              <a:rPr lang="zh-TW" altLang="en-US" sz="3000" dirty="0">
                <a:ea typeface="新細明體" charset="-120"/>
              </a:rPr>
              <a:t>貨幣市場基金</a:t>
            </a:r>
            <a:r>
              <a:rPr lang="en-US" altLang="zh-TW" sz="3000" dirty="0">
                <a:ea typeface="新細明體" charset="-120"/>
              </a:rPr>
              <a:t>)</a:t>
            </a:r>
          </a:p>
          <a:p>
            <a:pPr lvl="1" eaLnBrk="1" hangingPunct="1">
              <a:lnSpc>
                <a:spcPct val="94000"/>
              </a:lnSpc>
              <a:spcBef>
                <a:spcPts val="100"/>
              </a:spcBef>
              <a:defRPr/>
            </a:pPr>
            <a:r>
              <a:rPr lang="en-US" altLang="zh-TW" sz="2600" dirty="0">
                <a:ea typeface="新細明體" charset="-120"/>
              </a:rPr>
              <a:t>Invest in money market instruments (MMIs)</a:t>
            </a:r>
          </a:p>
          <a:p>
            <a:pPr lvl="2" eaLnBrk="1" hangingPunct="1">
              <a:lnSpc>
                <a:spcPct val="94000"/>
              </a:lnSpc>
              <a:spcBef>
                <a:spcPts val="100"/>
              </a:spcBef>
              <a:defRPr/>
            </a:pPr>
            <a:r>
              <a:rPr lang="en-US" altLang="zh-TW" sz="2200" dirty="0">
                <a:ea typeface="新細明體" charset="-120"/>
              </a:rPr>
              <a:t>including T-bills, CPs, RPs, CDs, etc.</a:t>
            </a:r>
          </a:p>
          <a:p>
            <a:pPr lvl="1" eaLnBrk="1" hangingPunct="1">
              <a:lnSpc>
                <a:spcPct val="94000"/>
              </a:lnSpc>
              <a:spcBef>
                <a:spcPts val="100"/>
              </a:spcBef>
              <a:defRPr/>
            </a:pPr>
            <a:r>
              <a:rPr lang="en-US" altLang="zh-TW" sz="2600" dirty="0">
                <a:ea typeface="新細明體" charset="-120"/>
              </a:rPr>
              <a:t>MMFs maintain a stable $1 NAV</a:t>
            </a:r>
          </a:p>
          <a:p>
            <a:pPr lvl="2" eaLnBrk="1" hangingPunct="1">
              <a:lnSpc>
                <a:spcPct val="94000"/>
              </a:lnSpc>
              <a:spcBef>
                <a:spcPts val="100"/>
              </a:spcBef>
              <a:defRPr/>
            </a:pPr>
            <a:r>
              <a:rPr lang="en-US" altLang="zh-TW" sz="2200" dirty="0">
                <a:ea typeface="新細明體" charset="-120"/>
              </a:rPr>
              <a:t>Holding MMIs to maturity generates no capital gains</a:t>
            </a:r>
          </a:p>
          <a:p>
            <a:pPr lvl="2" eaLnBrk="1" hangingPunct="1">
              <a:lnSpc>
                <a:spcPct val="94000"/>
              </a:lnSpc>
              <a:spcBef>
                <a:spcPts val="100"/>
              </a:spcBef>
              <a:defRPr/>
            </a:pPr>
            <a:r>
              <a:rPr lang="en-US" altLang="zh-TW" sz="2200" dirty="0">
                <a:ea typeface="新細明體" charset="-120"/>
              </a:rPr>
              <a:t>MMFs distribute all interest incomes to shareholders</a:t>
            </a:r>
          </a:p>
          <a:p>
            <a:pPr lvl="2" eaLnBrk="1" hangingPunct="1">
              <a:lnSpc>
                <a:spcPct val="94000"/>
              </a:lnSpc>
              <a:spcBef>
                <a:spcPts val="100"/>
              </a:spcBef>
              <a:defRPr/>
            </a:pPr>
            <a:r>
              <a:rPr lang="en-US" altLang="zh-TW" sz="2200" dirty="0">
                <a:ea typeface="新細明體" charset="-120"/>
              </a:rPr>
              <a:t>As long as there is no default, the NAV is fixed at $1</a:t>
            </a:r>
          </a:p>
          <a:p>
            <a:pPr lvl="2" eaLnBrk="1" hangingPunct="1">
              <a:lnSpc>
                <a:spcPct val="94000"/>
              </a:lnSpc>
              <a:spcBef>
                <a:spcPts val="100"/>
              </a:spcBef>
              <a:defRPr/>
            </a:pPr>
            <a:r>
              <a:rPr lang="en-US" altLang="zh-TW" sz="2200" dirty="0">
                <a:ea typeface="新細明體" charset="-120"/>
              </a:rPr>
              <a:t>Thus, there is no capital gain tax associated with trading shares of MMFs (always trading at $1)</a:t>
            </a:r>
          </a:p>
          <a:p>
            <a:pPr lvl="1" eaLnBrk="1" hangingPunct="1">
              <a:lnSpc>
                <a:spcPct val="94000"/>
              </a:lnSpc>
              <a:spcBef>
                <a:spcPts val="100"/>
              </a:spcBef>
              <a:defRPr/>
            </a:pPr>
            <a:r>
              <a:rPr lang="en-US" altLang="zh-TW" sz="2600" dirty="0">
                <a:ea typeface="新細明體" charset="-120"/>
              </a:rPr>
              <a:t>Existence reason: Earn more than depositing in bank accounts with little additional risk</a:t>
            </a:r>
          </a:p>
          <a:p>
            <a:pPr lvl="1" eaLnBrk="1" hangingPunct="1">
              <a:lnSpc>
                <a:spcPct val="94000"/>
              </a:lnSpc>
              <a:spcBef>
                <a:spcPts val="100"/>
              </a:spcBef>
              <a:defRPr/>
            </a:pPr>
            <a:r>
              <a:rPr lang="en-US" altLang="zh-TW" sz="2600" dirty="0">
                <a:ea typeface="新細明體" charset="-120"/>
              </a:rPr>
              <a:t>U.S. regulations for controlling risks of MMFs:</a:t>
            </a:r>
          </a:p>
          <a:p>
            <a:pPr lvl="2" eaLnBrk="1" hangingPunct="1">
              <a:lnSpc>
                <a:spcPct val="94000"/>
              </a:lnSpc>
              <a:spcBef>
                <a:spcPts val="100"/>
              </a:spcBef>
              <a:defRPr/>
            </a:pPr>
            <a:r>
              <a:rPr lang="en-US" altLang="zh-TW" sz="2200" dirty="0">
                <a:ea typeface="新細明體" charset="-120"/>
              </a:rPr>
              <a:t>Restricted to invest in money market instruments that mature in 13 months</a:t>
            </a:r>
          </a:p>
          <a:p>
            <a:pPr lvl="2" eaLnBrk="1" hangingPunct="1">
              <a:lnSpc>
                <a:spcPct val="94000"/>
              </a:lnSpc>
              <a:spcBef>
                <a:spcPts val="100"/>
              </a:spcBef>
              <a:defRPr/>
            </a:pPr>
            <a:r>
              <a:rPr lang="en-US" altLang="zh-TW" sz="2200" dirty="0">
                <a:ea typeface="新細明體" charset="-120"/>
              </a:rPr>
              <a:t>Maintain a weighted average maturity of 90 days or less</a:t>
            </a:r>
          </a:p>
          <a:p>
            <a:pPr lvl="2" eaLnBrk="1" hangingPunct="1">
              <a:lnSpc>
                <a:spcPct val="94000"/>
              </a:lnSpc>
              <a:spcBef>
                <a:spcPts val="100"/>
              </a:spcBef>
              <a:defRPr/>
            </a:pPr>
            <a:r>
              <a:rPr lang="en-US" altLang="zh-TW" sz="2200" dirty="0">
                <a:ea typeface="新細明體" charset="-120"/>
              </a:rPr>
              <a:t>Invest less than 5% in any one issuer, except for government securities and RPs</a:t>
            </a:r>
            <a:endParaRPr lang="en-US" altLang="zh-TW" sz="2200" i="1" dirty="0">
              <a:ea typeface="新細明體" charset="-12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066800"/>
            <a:ext cx="8305800" cy="5791200"/>
          </a:xfrm>
        </p:spPr>
        <p:txBody>
          <a:bodyPr lIns="90488" tIns="44450" rIns="90488" bIns="44450"/>
          <a:lstStyle/>
          <a:p>
            <a:pPr>
              <a:spcBef>
                <a:spcPts val="600"/>
              </a:spcBef>
              <a:defRPr/>
            </a:pPr>
            <a:r>
              <a:rPr lang="en-US" altLang="zh-TW" sz="3000" dirty="0">
                <a:ea typeface="新細明體" charset="-120"/>
              </a:rPr>
              <a:t>Introduce investment companies</a:t>
            </a:r>
            <a:r>
              <a:rPr lang="zh-TW" altLang="en-US" sz="3000" dirty="0">
                <a:ea typeface="新細明體" charset="-120"/>
              </a:rPr>
              <a:t> </a:t>
            </a:r>
            <a:r>
              <a:rPr lang="en-US" altLang="zh-TW" sz="3000" dirty="0">
                <a:ea typeface="新細明體" charset="-120"/>
              </a:rPr>
              <a:t>(</a:t>
            </a:r>
            <a:r>
              <a:rPr lang="zh-TW" altLang="en-US" sz="3000" dirty="0">
                <a:ea typeface="新細明體" charset="-120"/>
              </a:rPr>
              <a:t>投資公司</a:t>
            </a:r>
            <a:r>
              <a:rPr lang="en-US" altLang="zh-TW" sz="3000" dirty="0">
                <a:ea typeface="新細明體" charset="-120"/>
              </a:rPr>
              <a:t>)</a:t>
            </a:r>
          </a:p>
          <a:p>
            <a:pPr lvl="1">
              <a:spcBef>
                <a:spcPts val="600"/>
              </a:spcBef>
              <a:defRPr/>
            </a:pPr>
            <a:r>
              <a:rPr lang="en-US" altLang="zh-TW" sz="2600" dirty="0">
                <a:ea typeface="新細明體" charset="-120"/>
              </a:rPr>
              <a:t>Functions and different types:</a:t>
            </a:r>
            <a:r>
              <a:rPr lang="zh-TW" altLang="en-US" sz="2600" dirty="0">
                <a:ea typeface="新細明體" charset="-120"/>
              </a:rPr>
              <a:t> </a:t>
            </a:r>
            <a:r>
              <a:rPr lang="en-US" altLang="zh-TW" sz="2600" dirty="0">
                <a:ea typeface="新細明體" charset="-120"/>
              </a:rPr>
              <a:t>unit investment trusts, managed investment companies, other investment organizations</a:t>
            </a:r>
          </a:p>
          <a:p>
            <a:pPr>
              <a:spcBef>
                <a:spcPts val="600"/>
              </a:spcBef>
              <a:defRPr/>
            </a:pPr>
            <a:r>
              <a:rPr lang="en-US" altLang="zh-TW" sz="3000" dirty="0">
                <a:ea typeface="新細明體" charset="-120"/>
              </a:rPr>
              <a:t>Introduce various kinds of mutual funds</a:t>
            </a:r>
            <a:r>
              <a:rPr lang="zh-TW" altLang="en-US" sz="3000" dirty="0">
                <a:ea typeface="新細明體" charset="-120"/>
              </a:rPr>
              <a:t> </a:t>
            </a:r>
            <a:r>
              <a:rPr lang="en-US" altLang="zh-TW" sz="3000" dirty="0">
                <a:ea typeface="新細明體" charset="-120"/>
              </a:rPr>
              <a:t>(</a:t>
            </a:r>
            <a:r>
              <a:rPr lang="zh-TW" altLang="en-US" sz="3000" dirty="0">
                <a:ea typeface="新細明體" charset="-120"/>
              </a:rPr>
              <a:t>共同基金</a:t>
            </a:r>
            <a:r>
              <a:rPr lang="en-US" altLang="zh-TW" sz="3000" dirty="0">
                <a:ea typeface="新細明體" charset="-120"/>
              </a:rPr>
              <a:t>), which are the dominant type of investment companies</a:t>
            </a:r>
          </a:p>
          <a:p>
            <a:pPr>
              <a:spcBef>
                <a:spcPts val="600"/>
              </a:spcBef>
              <a:defRPr/>
            </a:pPr>
            <a:r>
              <a:rPr lang="en-US" altLang="zh-TW" sz="3000" dirty="0">
                <a:ea typeface="新細明體" charset="-120"/>
              </a:rPr>
              <a:t>Discuss the costs and taxes of investing in mutual funds </a:t>
            </a:r>
          </a:p>
          <a:p>
            <a:pPr>
              <a:spcBef>
                <a:spcPts val="600"/>
              </a:spcBef>
              <a:defRPr/>
            </a:pPr>
            <a:r>
              <a:rPr lang="en-US" altLang="zh-TW" sz="3000" dirty="0">
                <a:ea typeface="新細明體" charset="-120"/>
              </a:rPr>
              <a:t>Introduce exchange-traded funds (ETFs)</a:t>
            </a:r>
            <a:r>
              <a:rPr lang="zh-TW" altLang="en-US" sz="3000" dirty="0">
                <a:ea typeface="新細明體" charset="-120"/>
              </a:rPr>
              <a:t> </a:t>
            </a:r>
            <a:r>
              <a:rPr lang="en-US" altLang="zh-TW" sz="3000" dirty="0">
                <a:ea typeface="新細明體" charset="-120"/>
              </a:rPr>
              <a:t>(</a:t>
            </a:r>
            <a:r>
              <a:rPr lang="zh-TW" altLang="en-US" sz="3000" dirty="0">
                <a:ea typeface="新細明體" charset="-120"/>
              </a:rPr>
              <a:t>交易所買賣基金或是指數型股票基金</a:t>
            </a:r>
            <a:r>
              <a:rPr lang="en-US" altLang="zh-TW" sz="3000" dirty="0">
                <a:ea typeface="新細明體" charset="-120"/>
              </a:rPr>
              <a:t>)</a:t>
            </a:r>
          </a:p>
          <a:p>
            <a:pPr>
              <a:spcBef>
                <a:spcPts val="600"/>
              </a:spcBef>
              <a:defRPr/>
            </a:pPr>
            <a:r>
              <a:rPr lang="en-US" altLang="zh-TW" sz="3000" dirty="0">
                <a:ea typeface="新細明體" charset="-120"/>
              </a:rPr>
              <a:t>Discuss the performance of mutual funds</a:t>
            </a:r>
          </a:p>
        </p:txBody>
      </p:sp>
      <p:sp>
        <p:nvSpPr>
          <p:cNvPr id="6147" name="Rectangle 4"/>
          <p:cNvSpPr>
            <a:spLocks noGrp="1" noChangeArrowheads="1"/>
          </p:cNvSpPr>
          <p:nvPr>
            <p:ph type="title"/>
          </p:nvPr>
        </p:nvSpPr>
        <p:spPr>
          <a:xfrm>
            <a:off x="457200" y="76200"/>
            <a:ext cx="8229600" cy="914400"/>
          </a:xfrm>
        </p:spPr>
        <p:txBody>
          <a:bodyPr/>
          <a:lstStyle/>
          <a:p>
            <a:r>
              <a:rPr lang="en-US" altLang="zh-TW" sz="4000">
                <a:ea typeface="新細明體" charset="-120"/>
              </a:rPr>
              <a:t>Learning </a:t>
            </a:r>
            <a:r>
              <a:rPr lang="en-US" altLang="zh-TW">
                <a:ea typeface="新細明體" charset="-120"/>
              </a:rPr>
              <a:t>Goals </a:t>
            </a:r>
            <a:r>
              <a:rPr lang="en-US" altLang="zh-TW" dirty="0">
                <a:ea typeface="新細明體" charset="-120"/>
              </a:rPr>
              <a:t>of Chapter 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144000" cy="609600"/>
          </a:xfrm>
          <a:noFill/>
        </p:spPr>
        <p:txBody>
          <a:bodyPr lIns="90488" tIns="44450" rIns="90488" bIns="44450" anchor="b"/>
          <a:lstStyle/>
          <a:p>
            <a:pPr eaLnBrk="1" hangingPunct="1"/>
            <a:r>
              <a:rPr lang="en-US" altLang="zh-TW">
                <a:ea typeface="新細明體" charset="-120"/>
              </a:rPr>
              <a:t>Types of Mutual Funds</a:t>
            </a:r>
          </a:p>
        </p:txBody>
      </p:sp>
      <p:sp>
        <p:nvSpPr>
          <p:cNvPr id="17411" name="Rectangle 3"/>
          <p:cNvSpPr>
            <a:spLocks noGrp="1" noChangeArrowheads="1"/>
          </p:cNvSpPr>
          <p:nvPr>
            <p:ph type="body" idx="1"/>
          </p:nvPr>
        </p:nvSpPr>
        <p:spPr>
          <a:xfrm>
            <a:off x="152400" y="914400"/>
            <a:ext cx="8763000" cy="5943600"/>
          </a:xfrm>
        </p:spPr>
        <p:txBody>
          <a:bodyPr lIns="90488" tIns="44450" rIns="90488" bIns="44450"/>
          <a:lstStyle/>
          <a:p>
            <a:pPr eaLnBrk="1" hangingPunct="1">
              <a:spcBef>
                <a:spcPts val="200"/>
              </a:spcBef>
              <a:defRPr/>
            </a:pPr>
            <a:r>
              <a:rPr lang="en-US" altLang="zh-TW" sz="3000" dirty="0">
                <a:ea typeface="新細明體" charset="-120"/>
              </a:rPr>
              <a:t>Equity funds (</a:t>
            </a:r>
            <a:r>
              <a:rPr lang="zh-TW" altLang="en-US" sz="3000" dirty="0">
                <a:ea typeface="新細明體" charset="-120"/>
              </a:rPr>
              <a:t>權益型基金</a:t>
            </a:r>
            <a:r>
              <a:rPr lang="en-US" altLang="zh-TW" sz="3000" dirty="0">
                <a:ea typeface="新細明體" charset="-120"/>
              </a:rPr>
              <a:t>)</a:t>
            </a:r>
          </a:p>
          <a:p>
            <a:pPr lvl="1" eaLnBrk="1" hangingPunct="1">
              <a:spcBef>
                <a:spcPts val="200"/>
              </a:spcBef>
              <a:defRPr/>
            </a:pPr>
            <a:r>
              <a:rPr lang="en-US" altLang="zh-TW" sz="2600" dirty="0">
                <a:ea typeface="新細明體" charset="-120"/>
              </a:rPr>
              <a:t>Invest primarily in stock shares</a:t>
            </a:r>
          </a:p>
          <a:p>
            <a:pPr lvl="1" eaLnBrk="1" hangingPunct="1">
              <a:spcBef>
                <a:spcPts val="200"/>
              </a:spcBef>
              <a:defRPr/>
            </a:pPr>
            <a:r>
              <a:rPr lang="en-US" altLang="zh-TW" sz="2600" dirty="0">
                <a:ea typeface="新細明體" charset="-120"/>
              </a:rPr>
              <a:t>About 5% assets are in money market securities to provide the liquidity to meet potential redemption</a:t>
            </a:r>
          </a:p>
          <a:p>
            <a:pPr lvl="1" eaLnBrk="1" hangingPunct="1">
              <a:spcBef>
                <a:spcPts val="200"/>
              </a:spcBef>
              <a:defRPr/>
            </a:pPr>
            <a:r>
              <a:rPr lang="en-US" altLang="zh-TW" sz="2600" i="1" dirty="0">
                <a:ea typeface="新細明體" charset="-120"/>
              </a:rPr>
              <a:t>Income funds</a:t>
            </a:r>
            <a:r>
              <a:rPr lang="en-US" altLang="zh-TW" sz="2600" dirty="0">
                <a:ea typeface="新細明體" charset="-120"/>
              </a:rPr>
              <a:t> (</a:t>
            </a:r>
            <a:r>
              <a:rPr lang="zh-TW" altLang="en-US" sz="2600" dirty="0">
                <a:ea typeface="新細明體" charset="-120"/>
              </a:rPr>
              <a:t>收益型基金</a:t>
            </a:r>
            <a:r>
              <a:rPr lang="en-US" altLang="zh-TW" sz="2600" dirty="0">
                <a:ea typeface="新細明體" charset="-120"/>
              </a:rPr>
              <a:t>)</a:t>
            </a:r>
            <a:r>
              <a:rPr lang="zh-TW" altLang="en-US" sz="2600" dirty="0">
                <a:ea typeface="新細明體" charset="-120"/>
              </a:rPr>
              <a:t> </a:t>
            </a:r>
            <a:r>
              <a:rPr lang="en-US" altLang="zh-TW" sz="2600" dirty="0">
                <a:ea typeface="新細明體" charset="-120"/>
              </a:rPr>
              <a:t>or tend to hold stocks with high dividends, also known as value stocks</a:t>
            </a:r>
          </a:p>
          <a:p>
            <a:pPr lvl="1" eaLnBrk="1" hangingPunct="1">
              <a:spcBef>
                <a:spcPts val="200"/>
              </a:spcBef>
              <a:defRPr/>
            </a:pPr>
            <a:r>
              <a:rPr lang="en-US" altLang="zh-TW" sz="2600" i="1" dirty="0">
                <a:ea typeface="新細明體" charset="-120"/>
              </a:rPr>
              <a:t>Growth funds</a:t>
            </a:r>
            <a:r>
              <a:rPr lang="en-US" altLang="zh-TW" sz="2600" dirty="0">
                <a:ea typeface="新細明體" charset="-120"/>
              </a:rPr>
              <a:t> (</a:t>
            </a:r>
            <a:r>
              <a:rPr lang="zh-TW" altLang="en-US" sz="2600" dirty="0">
                <a:ea typeface="新細明體" charset="-120"/>
              </a:rPr>
              <a:t>成長型基金</a:t>
            </a:r>
            <a:r>
              <a:rPr lang="en-US" altLang="zh-TW" sz="2600" dirty="0">
                <a:ea typeface="新細明體" charset="-120"/>
              </a:rPr>
              <a:t>) focus on prospects for capital gains</a:t>
            </a:r>
          </a:p>
          <a:p>
            <a:pPr lvl="1" eaLnBrk="1" hangingPunct="1">
              <a:spcBef>
                <a:spcPts val="200"/>
              </a:spcBef>
              <a:defRPr/>
            </a:pPr>
            <a:r>
              <a:rPr lang="en-US" altLang="zh-TW" sz="2600" dirty="0">
                <a:ea typeface="新細明體" charset="-120"/>
              </a:rPr>
              <a:t>Growth stocks</a:t>
            </a:r>
            <a:r>
              <a:rPr lang="en-US" altLang="zh-TW" sz="2600" dirty="0"/>
              <a:t>–and therefore growth funds–are riskier and more sensitive to the business cycle</a:t>
            </a:r>
          </a:p>
          <a:p>
            <a:pPr eaLnBrk="1" hangingPunct="1">
              <a:spcBef>
                <a:spcPts val="200"/>
              </a:spcBef>
              <a:defRPr/>
            </a:pPr>
            <a:r>
              <a:rPr lang="en-US" altLang="zh-TW" sz="3000" dirty="0">
                <a:ea typeface="新細明體" charset="-120"/>
              </a:rPr>
              <a:t>Specialized sector funds (</a:t>
            </a:r>
            <a:r>
              <a:rPr lang="zh-TW" altLang="en-US" sz="3000" dirty="0">
                <a:ea typeface="新細明體" charset="-120"/>
              </a:rPr>
              <a:t>產業鎖定型基金</a:t>
            </a:r>
            <a:r>
              <a:rPr lang="en-US" altLang="zh-TW" sz="3000" dirty="0">
                <a:ea typeface="新細明體" charset="-120"/>
              </a:rPr>
              <a:t>)</a:t>
            </a:r>
          </a:p>
          <a:p>
            <a:pPr lvl="1" eaLnBrk="1" hangingPunct="1">
              <a:spcBef>
                <a:spcPts val="200"/>
              </a:spcBef>
              <a:defRPr/>
            </a:pPr>
            <a:r>
              <a:rPr lang="en-US" altLang="zh-TW" sz="2600" dirty="0">
                <a:ea typeface="新細明體" charset="-120"/>
              </a:rPr>
              <a:t>One kind of equity funds, but concentrate on a particular industry such as biotechnology, utilities, precious metal, or telecommunications, etc.</a:t>
            </a:r>
          </a:p>
          <a:p>
            <a:pPr lvl="1" eaLnBrk="1" hangingPunct="1">
              <a:spcBef>
                <a:spcPts val="200"/>
              </a:spcBef>
              <a:defRPr/>
            </a:pPr>
            <a:endParaRPr lang="en-US" altLang="zh-TW" sz="2600" dirty="0">
              <a:ea typeface="新細明體" charset="-12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9144000" cy="609600"/>
          </a:xfrm>
          <a:noFill/>
        </p:spPr>
        <p:txBody>
          <a:bodyPr lIns="90488" tIns="44450" rIns="90488" bIns="44450" anchor="b"/>
          <a:lstStyle/>
          <a:p>
            <a:pPr eaLnBrk="1" hangingPunct="1"/>
            <a:r>
              <a:rPr lang="en-US" altLang="zh-TW">
                <a:ea typeface="新細明體" charset="-120"/>
              </a:rPr>
              <a:t>Types of Mutual Funds</a:t>
            </a:r>
          </a:p>
        </p:txBody>
      </p:sp>
      <p:sp>
        <p:nvSpPr>
          <p:cNvPr id="90115" name="Rectangle 3"/>
          <p:cNvSpPr>
            <a:spLocks noGrp="1" noChangeArrowheads="1"/>
          </p:cNvSpPr>
          <p:nvPr>
            <p:ph type="body" idx="1"/>
          </p:nvPr>
        </p:nvSpPr>
        <p:spPr>
          <a:xfrm>
            <a:off x="228600" y="838200"/>
            <a:ext cx="8763000" cy="5943600"/>
          </a:xfrm>
        </p:spPr>
        <p:txBody>
          <a:bodyPr lIns="90488" tIns="44450" rIns="90488" bIns="44450"/>
          <a:lstStyle/>
          <a:p>
            <a:pPr eaLnBrk="1" hangingPunct="1">
              <a:spcBef>
                <a:spcPts val="300"/>
              </a:spcBef>
              <a:defRPr/>
            </a:pPr>
            <a:r>
              <a:rPr lang="en-US" altLang="zh-TW" sz="3000" dirty="0">
                <a:ea typeface="新細明體" charset="-120"/>
              </a:rPr>
              <a:t>Bond funds or Fixed income funds (</a:t>
            </a:r>
            <a:r>
              <a:rPr lang="zh-TW" altLang="en-US" sz="3000" dirty="0">
                <a:ea typeface="新細明體" charset="-120"/>
              </a:rPr>
              <a:t>債券型基金</a:t>
            </a:r>
            <a:r>
              <a:rPr lang="en-US" altLang="zh-TW" sz="3000" dirty="0">
                <a:ea typeface="新細明體" charset="-120"/>
              </a:rPr>
              <a:t>)</a:t>
            </a:r>
          </a:p>
          <a:p>
            <a:pPr lvl="1" eaLnBrk="1" hangingPunct="1">
              <a:spcBef>
                <a:spcPts val="300"/>
              </a:spcBef>
              <a:defRPr/>
            </a:pPr>
            <a:r>
              <a:rPr lang="en-US" altLang="zh-TW" sz="2600" dirty="0">
                <a:ea typeface="新細明體" charset="-120"/>
              </a:rPr>
              <a:t>These funds specialize in the fixed-income sector</a:t>
            </a:r>
          </a:p>
          <a:p>
            <a:pPr lvl="1" eaLnBrk="1" hangingPunct="1">
              <a:spcBef>
                <a:spcPts val="300"/>
              </a:spcBef>
              <a:defRPr/>
            </a:pPr>
            <a:r>
              <a:rPr lang="en-US" altLang="zh-TW" sz="2600" dirty="0">
                <a:ea typeface="新細明體" charset="-120"/>
              </a:rPr>
              <a:t>Possibly concentrate on corporate bonds, T-bonds, mortgage-backed securities, or municipal bonds</a:t>
            </a:r>
          </a:p>
          <a:p>
            <a:pPr lvl="1" eaLnBrk="1" hangingPunct="1">
              <a:spcBef>
                <a:spcPts val="300"/>
              </a:spcBef>
              <a:defRPr/>
            </a:pPr>
            <a:r>
              <a:rPr lang="en-US" altLang="zh-TW" sz="2600" dirty="0">
                <a:ea typeface="新細明體" charset="-120"/>
              </a:rPr>
              <a:t>Or could be classified according to different maturities (from short-term to long-term) or different credit ratings (from very safe to high-yield bonds)</a:t>
            </a:r>
          </a:p>
          <a:p>
            <a:pPr eaLnBrk="1" hangingPunct="1">
              <a:spcBef>
                <a:spcPts val="300"/>
              </a:spcBef>
              <a:defRPr/>
            </a:pPr>
            <a:r>
              <a:rPr lang="en-US" altLang="zh-TW" sz="3000" dirty="0">
                <a:ea typeface="新細明體" charset="-120"/>
              </a:rPr>
              <a:t>International funds (</a:t>
            </a:r>
            <a:r>
              <a:rPr lang="zh-TW" altLang="en-US" sz="3000" dirty="0">
                <a:ea typeface="新細明體" charset="-120"/>
              </a:rPr>
              <a:t>國際型基金</a:t>
            </a:r>
            <a:r>
              <a:rPr lang="en-US" altLang="zh-TW" sz="3000" dirty="0">
                <a:ea typeface="新細明體" charset="-120"/>
              </a:rPr>
              <a:t>)</a:t>
            </a:r>
          </a:p>
          <a:p>
            <a:pPr lvl="1" eaLnBrk="1" hangingPunct="1">
              <a:spcBef>
                <a:spcPts val="300"/>
              </a:spcBef>
              <a:defRPr/>
            </a:pPr>
            <a:r>
              <a:rPr lang="en-US" altLang="zh-TW" sz="2600" dirty="0">
                <a:ea typeface="新細明體" charset="-120"/>
              </a:rPr>
              <a:t>International funds (outside the U.S.), global funds (worldwide, including the U.S.), regional funds (particular region), and emerging market funds (</a:t>
            </a:r>
            <a:r>
              <a:rPr lang="zh-TW" altLang="en-US" sz="2600" dirty="0">
                <a:ea typeface="新細明體" charset="-120"/>
              </a:rPr>
              <a:t>新興市場基金</a:t>
            </a:r>
            <a:r>
              <a:rPr lang="en-US" altLang="zh-TW" sz="2600" dirty="0">
                <a:ea typeface="新細明體" charset="-120"/>
              </a:rPr>
              <a:t>) (developing countries)</a:t>
            </a:r>
          </a:p>
          <a:p>
            <a:pPr lvl="1" eaLnBrk="1" hangingPunct="1">
              <a:spcBef>
                <a:spcPts val="300"/>
              </a:spcBef>
              <a:defRPr/>
            </a:pPr>
            <a:r>
              <a:rPr lang="en-US" altLang="zh-TW" sz="2600" dirty="0">
                <a:ea typeface="新細明體" charset="-120"/>
              </a:rPr>
              <a:t>Achieve further diversification but incur foreign exchange risk</a:t>
            </a:r>
            <a:r>
              <a:rPr lang="zh-TW" altLang="en-US" sz="2600" dirty="0">
                <a:ea typeface="新細明體" charset="-120"/>
              </a:rPr>
              <a:t> </a:t>
            </a:r>
            <a:r>
              <a:rPr lang="en-US" altLang="zh-TW" sz="2600" dirty="0">
                <a:ea typeface="新細明體" charset="-120"/>
              </a:rPr>
              <a:t>(</a:t>
            </a:r>
            <a:r>
              <a:rPr lang="zh-TW" altLang="en-US" sz="2600" dirty="0">
                <a:ea typeface="新細明體" charset="-120"/>
              </a:rPr>
              <a:t>匯率風險</a:t>
            </a:r>
            <a:r>
              <a:rPr lang="en-US" altLang="zh-TW" sz="2600" dirty="0">
                <a:ea typeface="新細明體" charset="-120"/>
              </a:rPr>
              <a:t>)</a:t>
            </a:r>
            <a:endParaRPr lang="zh-TW" altLang="en-US" sz="2600" dirty="0">
              <a:ea typeface="新細明體" charset="-12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990600"/>
          </a:xfrm>
        </p:spPr>
        <p:txBody>
          <a:bodyPr/>
          <a:lstStyle/>
          <a:p>
            <a:pPr eaLnBrk="1" hangingPunct="1"/>
            <a:r>
              <a:rPr lang="en-US" altLang="zh-TW">
                <a:ea typeface="新細明體" charset="-120"/>
              </a:rPr>
              <a:t>Types of Mutual Funds</a:t>
            </a:r>
          </a:p>
        </p:txBody>
      </p:sp>
      <p:sp>
        <p:nvSpPr>
          <p:cNvPr id="64515" name="Rectangle 3"/>
          <p:cNvSpPr>
            <a:spLocks noGrp="1" noChangeArrowheads="1"/>
          </p:cNvSpPr>
          <p:nvPr>
            <p:ph type="body" idx="1"/>
          </p:nvPr>
        </p:nvSpPr>
        <p:spPr>
          <a:xfrm>
            <a:off x="381000" y="990600"/>
            <a:ext cx="8534400" cy="5791200"/>
          </a:xfrm>
        </p:spPr>
        <p:txBody>
          <a:bodyPr/>
          <a:lstStyle/>
          <a:p>
            <a:pPr eaLnBrk="1" hangingPunct="1">
              <a:lnSpc>
                <a:spcPct val="99000"/>
              </a:lnSpc>
              <a:spcBef>
                <a:spcPts val="400"/>
              </a:spcBef>
              <a:defRPr/>
            </a:pPr>
            <a:r>
              <a:rPr lang="en-US" altLang="zh-TW" sz="3000" dirty="0">
                <a:ea typeface="新細明體" charset="-120"/>
              </a:rPr>
              <a:t>Balanced funds (</a:t>
            </a:r>
            <a:r>
              <a:rPr lang="zh-TW" altLang="en-US" sz="3000" dirty="0">
                <a:ea typeface="新細明體" charset="-120"/>
              </a:rPr>
              <a:t>平衡型基金</a:t>
            </a:r>
            <a:r>
              <a:rPr lang="en-US" altLang="zh-TW" sz="3000" dirty="0">
                <a:ea typeface="新細明體" charset="-120"/>
              </a:rPr>
              <a:t>)</a:t>
            </a:r>
          </a:p>
          <a:p>
            <a:pPr lvl="1" eaLnBrk="1" hangingPunct="1">
              <a:lnSpc>
                <a:spcPct val="99000"/>
              </a:lnSpc>
              <a:spcBef>
                <a:spcPts val="400"/>
              </a:spcBef>
              <a:defRPr/>
            </a:pPr>
            <a:r>
              <a:rPr lang="en-US" altLang="zh-TW" sz="2600" dirty="0">
                <a:ea typeface="新細明體" charset="-120"/>
              </a:rPr>
              <a:t>These funds hold both equities and fixed-income securities in relatively stable proportions</a:t>
            </a:r>
          </a:p>
          <a:p>
            <a:pPr lvl="1" eaLnBrk="1" hangingPunct="1">
              <a:lnSpc>
                <a:spcPct val="99000"/>
              </a:lnSpc>
              <a:spcBef>
                <a:spcPts val="400"/>
              </a:spcBef>
              <a:defRPr/>
            </a:pPr>
            <a:r>
              <a:rPr lang="en-US" altLang="zh-TW" sz="2600" dirty="0">
                <a:ea typeface="新細明體" charset="-120"/>
              </a:rPr>
              <a:t>Life-cycle funds</a:t>
            </a:r>
            <a:r>
              <a:rPr lang="zh-TW" altLang="en-US" sz="2600" dirty="0">
                <a:ea typeface="新細明體" charset="-120"/>
              </a:rPr>
              <a:t> </a:t>
            </a:r>
            <a:r>
              <a:rPr lang="en-US" altLang="zh-TW" sz="2600" dirty="0">
                <a:ea typeface="新細明體" charset="-120"/>
              </a:rPr>
              <a:t>(</a:t>
            </a:r>
            <a:r>
              <a:rPr lang="zh-TW" altLang="en-US" sz="2600" dirty="0">
                <a:ea typeface="新細明體" charset="-120"/>
              </a:rPr>
              <a:t>生命週期基金</a:t>
            </a:r>
            <a:r>
              <a:rPr lang="en-US" altLang="zh-TW" sz="2600" dirty="0">
                <a:ea typeface="新細明體" charset="-120"/>
              </a:rPr>
              <a:t>): A series of funds whose asset mix ranges from aggressive (for young investors) to conservative (for old investors)</a:t>
            </a:r>
          </a:p>
          <a:p>
            <a:pPr lvl="1" eaLnBrk="1" hangingPunct="1">
              <a:lnSpc>
                <a:spcPct val="99000"/>
              </a:lnSpc>
              <a:spcBef>
                <a:spcPts val="400"/>
              </a:spcBef>
              <a:defRPr/>
            </a:pPr>
            <a:r>
              <a:rPr lang="en-US" altLang="zh-TW" sz="2600" dirty="0">
                <a:ea typeface="新細明體" charset="-120"/>
              </a:rPr>
              <a:t>Targeted-maturity funds (</a:t>
            </a:r>
            <a:r>
              <a:rPr lang="zh-TW" altLang="en-US" sz="2600" dirty="0">
                <a:ea typeface="新細明體" charset="-120"/>
              </a:rPr>
              <a:t>目標年期基金</a:t>
            </a:r>
            <a:r>
              <a:rPr lang="en-US" altLang="zh-TW" sz="2600" dirty="0">
                <a:ea typeface="新細明體" charset="-120"/>
              </a:rPr>
              <a:t>)</a:t>
            </a:r>
            <a:r>
              <a:rPr lang="zh-TW" altLang="en-US" sz="2600" dirty="0">
                <a:ea typeface="新細明體" charset="-120"/>
              </a:rPr>
              <a:t> </a:t>
            </a:r>
            <a:r>
              <a:rPr lang="en-US" altLang="zh-TW" sz="2600" dirty="0">
                <a:ea typeface="新細明體" charset="-120"/>
              </a:rPr>
              <a:t>gradually become more conservative as approaching the targeted date</a:t>
            </a:r>
          </a:p>
          <a:p>
            <a:pPr lvl="1" eaLnBrk="1" hangingPunct="1">
              <a:lnSpc>
                <a:spcPct val="99000"/>
              </a:lnSpc>
              <a:spcBef>
                <a:spcPts val="400"/>
              </a:spcBef>
              <a:defRPr/>
            </a:pPr>
            <a:r>
              <a:rPr lang="en-US" altLang="zh-TW" sz="2600" dirty="0">
                <a:ea typeface="新細明體" charset="-120"/>
              </a:rPr>
              <a:t>Can be candidates for individual investors’ entire investment portfolio</a:t>
            </a:r>
          </a:p>
          <a:p>
            <a:pPr lvl="1" eaLnBrk="1" hangingPunct="1">
              <a:lnSpc>
                <a:spcPct val="99000"/>
              </a:lnSpc>
              <a:spcBef>
                <a:spcPts val="400"/>
              </a:spcBef>
              <a:defRPr/>
            </a:pPr>
            <a:r>
              <a:rPr lang="en-US" altLang="zh-TW" sz="2600" dirty="0">
                <a:ea typeface="新細明體" charset="-120"/>
              </a:rPr>
              <a:t>Many balanced funds are in fact funds of funds (</a:t>
            </a:r>
            <a:r>
              <a:rPr lang="zh-TW" altLang="en-US" sz="2600" dirty="0">
                <a:ea typeface="新細明體" charset="-120"/>
              </a:rPr>
              <a:t>基金中的基金</a:t>
            </a:r>
            <a:r>
              <a:rPr lang="en-US" altLang="zh-TW" sz="2600" dirty="0">
                <a:ea typeface="新細明體" charset="-120"/>
              </a:rPr>
              <a:t>), i.e., they primarily invest in shares of other equity and bond mutual funds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990600"/>
          </a:xfrm>
        </p:spPr>
        <p:txBody>
          <a:bodyPr/>
          <a:lstStyle/>
          <a:p>
            <a:pPr eaLnBrk="1" hangingPunct="1"/>
            <a:r>
              <a:rPr lang="en-US" altLang="zh-TW">
                <a:ea typeface="新細明體" charset="-120"/>
              </a:rPr>
              <a:t>Types of Mutual Funds</a:t>
            </a:r>
          </a:p>
        </p:txBody>
      </p:sp>
      <p:sp>
        <p:nvSpPr>
          <p:cNvPr id="64515" name="Rectangle 3"/>
          <p:cNvSpPr>
            <a:spLocks noGrp="1" noChangeArrowheads="1"/>
          </p:cNvSpPr>
          <p:nvPr>
            <p:ph type="body" idx="1"/>
          </p:nvPr>
        </p:nvSpPr>
        <p:spPr>
          <a:xfrm>
            <a:off x="381000" y="990600"/>
            <a:ext cx="8458200" cy="5410200"/>
          </a:xfrm>
        </p:spPr>
        <p:txBody>
          <a:bodyPr/>
          <a:lstStyle/>
          <a:p>
            <a:pPr eaLnBrk="1" hangingPunct="1">
              <a:spcBef>
                <a:spcPts val="600"/>
              </a:spcBef>
              <a:defRPr/>
            </a:pPr>
            <a:r>
              <a:rPr lang="en-US" altLang="zh-TW" sz="3000" dirty="0">
                <a:ea typeface="新細明體" charset="-120"/>
              </a:rPr>
              <a:t>Asset allocation of Flexible funds (</a:t>
            </a:r>
            <a:r>
              <a:rPr lang="zh-TW" altLang="en-US" sz="3000" dirty="0">
                <a:ea typeface="新細明體" charset="-120"/>
              </a:rPr>
              <a:t>資產配置型基金</a:t>
            </a:r>
            <a:r>
              <a:rPr lang="en-US" altLang="zh-TW" sz="3000" dirty="0">
                <a:ea typeface="新細明體" charset="-120"/>
              </a:rPr>
              <a:t>)</a:t>
            </a:r>
          </a:p>
          <a:p>
            <a:pPr lvl="1" eaLnBrk="1" hangingPunct="1">
              <a:spcBef>
                <a:spcPts val="600"/>
              </a:spcBef>
              <a:defRPr/>
            </a:pPr>
            <a:r>
              <a:rPr lang="en-US" altLang="zh-TW" sz="2600" dirty="0">
                <a:ea typeface="新細明體" charset="-120"/>
              </a:rPr>
              <a:t>Similar to balanced funds, but the proportions allocated to each market may change dynamically according to manager’s forecast of the relative performance of each market</a:t>
            </a:r>
          </a:p>
          <a:p>
            <a:pPr lvl="2" eaLnBrk="1" hangingPunct="1">
              <a:spcBef>
                <a:spcPts val="600"/>
              </a:spcBef>
              <a:defRPr/>
            </a:pPr>
            <a:r>
              <a:rPr lang="en-US" altLang="zh-TW" sz="2200" dirty="0">
                <a:ea typeface="新細明體" charset="-120"/>
              </a:rPr>
              <a:t>Increase equity investments in a boom and increase bond investments in a recession</a:t>
            </a:r>
          </a:p>
          <a:p>
            <a:pPr lvl="1" eaLnBrk="1" hangingPunct="1">
              <a:spcBef>
                <a:spcPts val="600"/>
              </a:spcBef>
              <a:defRPr/>
            </a:pPr>
            <a:r>
              <a:rPr lang="en-US" altLang="zh-TW" sz="2600" dirty="0">
                <a:ea typeface="新細明體" charset="-120"/>
              </a:rPr>
              <a:t>This funds engage in the market timing strategy essentially and cannot be viewed as low-risk investment vehicles like balanced funds</a:t>
            </a:r>
            <a:endParaRPr lang="zh-TW" altLang="en-US" sz="2600" dirty="0">
              <a:ea typeface="新細明體" charset="-120"/>
            </a:endParaRPr>
          </a:p>
        </p:txBody>
      </p:sp>
    </p:spTree>
    <p:extLst>
      <p:ext uri="{BB962C8B-B14F-4D97-AF65-F5344CB8AC3E}">
        <p14:creationId xmlns:p14="http://schemas.microsoft.com/office/powerpoint/2010/main" val="3681444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TW">
                <a:ea typeface="新細明體" charset="-120"/>
              </a:rPr>
              <a:t>Types of Mutual Funds</a:t>
            </a:r>
          </a:p>
        </p:txBody>
      </p:sp>
      <p:sp>
        <p:nvSpPr>
          <p:cNvPr id="91139" name="Rectangle 3"/>
          <p:cNvSpPr>
            <a:spLocks noGrp="1" noChangeArrowheads="1"/>
          </p:cNvSpPr>
          <p:nvPr>
            <p:ph type="body" idx="1"/>
          </p:nvPr>
        </p:nvSpPr>
        <p:spPr>
          <a:xfrm>
            <a:off x="381000" y="1066800"/>
            <a:ext cx="8458200" cy="5638800"/>
          </a:xfrm>
        </p:spPr>
        <p:txBody>
          <a:bodyPr/>
          <a:lstStyle/>
          <a:p>
            <a:pPr eaLnBrk="1" hangingPunct="1">
              <a:spcBef>
                <a:spcPts val="600"/>
              </a:spcBef>
              <a:defRPr/>
            </a:pPr>
            <a:r>
              <a:rPr lang="en-US" altLang="zh-TW" sz="3000" dirty="0">
                <a:ea typeface="新細明體" charset="-120"/>
              </a:rPr>
              <a:t>Index funds (</a:t>
            </a:r>
            <a:r>
              <a:rPr lang="zh-TW" altLang="en-US" sz="3000" dirty="0">
                <a:ea typeface="新細明體" charset="-120"/>
              </a:rPr>
              <a:t>指數型基金</a:t>
            </a:r>
            <a:r>
              <a:rPr lang="en-US" altLang="zh-TW" sz="3000" dirty="0">
                <a:ea typeface="新細明體" charset="-120"/>
              </a:rPr>
              <a:t>)</a:t>
            </a:r>
          </a:p>
          <a:p>
            <a:pPr lvl="1" eaLnBrk="1" hangingPunct="1">
              <a:spcBef>
                <a:spcPts val="600"/>
              </a:spcBef>
              <a:defRPr/>
            </a:pPr>
            <a:r>
              <a:rPr lang="en-US" altLang="zh-TW" sz="2600" dirty="0">
                <a:ea typeface="新細明體" charset="-120"/>
              </a:rPr>
              <a:t>An index fund tries to replicate the performance of a broad market index</a:t>
            </a:r>
          </a:p>
          <a:p>
            <a:pPr lvl="1" eaLnBrk="1" hangingPunct="1">
              <a:spcBef>
                <a:spcPts val="600"/>
              </a:spcBef>
              <a:defRPr/>
            </a:pPr>
            <a:r>
              <a:rPr lang="en-US" altLang="zh-TW" sz="2600" dirty="0">
                <a:ea typeface="新細明體" charset="-120"/>
              </a:rPr>
              <a:t>For example, the Vanguard 500 Index Fund is a mutual fund that replicate the composition of the Standard &amp; Poor’s 500 stock index</a:t>
            </a:r>
          </a:p>
          <a:p>
            <a:pPr lvl="2" eaLnBrk="1" hangingPunct="1">
              <a:spcBef>
                <a:spcPts val="600"/>
              </a:spcBef>
              <a:defRPr/>
            </a:pPr>
            <a:r>
              <a:rPr lang="en-US" altLang="zh-TW" sz="2200" dirty="0">
                <a:ea typeface="新細明體" charset="-120"/>
              </a:rPr>
              <a:t>Because the S&amp;P 500 is a market value-weighted index, the manager should invest funds in S&amp;P 500 companies in proportion to their market values of outstanding equity shares</a:t>
            </a:r>
          </a:p>
          <a:p>
            <a:pPr lvl="1" eaLnBrk="1" hangingPunct="1">
              <a:spcBef>
                <a:spcPts val="600"/>
              </a:spcBef>
              <a:defRPr/>
            </a:pPr>
            <a:r>
              <a:rPr lang="en-US" altLang="zh-TW" sz="2600" dirty="0">
                <a:ea typeface="新細明體" charset="-120"/>
              </a:rPr>
              <a:t>Investment in an index fund is a low-cost way for small investors to pursue a passive investment strategy, i.e., to invest without security analysis and enjoy the benefit of diversification</a:t>
            </a:r>
            <a:endParaRPr lang="zh-TW" altLang="en-US" dirty="0">
              <a:ea typeface="新細明體"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3BDBB4DE-2D88-4755-BBBE-B524E0849B0A}"/>
              </a:ext>
            </a:extLst>
          </p:cNvPr>
          <p:cNvPicPr/>
          <p:nvPr/>
        </p:nvPicPr>
        <p:blipFill rotWithShape="1">
          <a:blip r:embed="rId2"/>
          <a:srcRect l="15706" t="22106" r="15704" b="3987"/>
          <a:stretch/>
        </p:blipFill>
        <p:spPr bwMode="auto">
          <a:xfrm>
            <a:off x="349250" y="1226295"/>
            <a:ext cx="8445500" cy="5029200"/>
          </a:xfrm>
          <a:prstGeom prst="rect">
            <a:avLst/>
          </a:prstGeom>
          <a:ln>
            <a:noFill/>
          </a:ln>
          <a:extLst>
            <a:ext uri="{53640926-AAD7-44D8-BBD7-CCE9431645EC}">
              <a14:shadowObscured xmlns:a14="http://schemas.microsoft.com/office/drawing/2010/main"/>
            </a:ext>
          </a:extLst>
        </p:spPr>
      </p:pic>
      <p:sp>
        <p:nvSpPr>
          <p:cNvPr id="28674" name="Rectangle 2"/>
          <p:cNvSpPr>
            <a:spLocks noGrp="1" noChangeArrowheads="1"/>
          </p:cNvSpPr>
          <p:nvPr>
            <p:ph type="title"/>
          </p:nvPr>
        </p:nvSpPr>
        <p:spPr>
          <a:xfrm>
            <a:off x="0" y="76200"/>
            <a:ext cx="9144000" cy="1143000"/>
          </a:xfrm>
          <a:noFill/>
        </p:spPr>
        <p:txBody>
          <a:bodyPr/>
          <a:lstStyle/>
          <a:p>
            <a:pPr eaLnBrk="1" hangingPunct="1"/>
            <a:r>
              <a:rPr lang="en-US" altLang="zh-TW" sz="3200" dirty="0">
                <a:ea typeface="新細明體" charset="-120"/>
              </a:rPr>
              <a:t>U.S. Mutual Funds by Investment Classification, 2019</a:t>
            </a:r>
          </a:p>
        </p:txBody>
      </p:sp>
      <p:sp>
        <p:nvSpPr>
          <p:cNvPr id="28677" name="Oval 11"/>
          <p:cNvSpPr>
            <a:spLocks noChangeArrowheads="1"/>
          </p:cNvSpPr>
          <p:nvPr/>
        </p:nvSpPr>
        <p:spPr bwMode="auto">
          <a:xfrm>
            <a:off x="5638800" y="2396739"/>
            <a:ext cx="533400" cy="304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28678" name="Oval 11"/>
          <p:cNvSpPr>
            <a:spLocks noChangeArrowheads="1"/>
          </p:cNvSpPr>
          <p:nvPr/>
        </p:nvSpPr>
        <p:spPr bwMode="auto">
          <a:xfrm>
            <a:off x="5638800" y="4194299"/>
            <a:ext cx="533400" cy="228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28679" name="Oval 11"/>
          <p:cNvSpPr>
            <a:spLocks noChangeArrowheads="1"/>
          </p:cNvSpPr>
          <p:nvPr/>
        </p:nvSpPr>
        <p:spPr bwMode="auto">
          <a:xfrm>
            <a:off x="5665304" y="4422899"/>
            <a:ext cx="533400" cy="228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28680" name="Oval 11"/>
          <p:cNvSpPr>
            <a:spLocks noChangeArrowheads="1"/>
          </p:cNvSpPr>
          <p:nvPr/>
        </p:nvSpPr>
        <p:spPr bwMode="auto">
          <a:xfrm>
            <a:off x="5638800" y="5233180"/>
            <a:ext cx="533400" cy="228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143000" y="297180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a:latin typeface="Arial" charset="0"/>
                <a:ea typeface="新細明體" charset="-120"/>
              </a:rPr>
              <a:t>4.4  COSTS OF INVESTING IN MUTUAL FUNDS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Fee Structure</a:t>
            </a:r>
          </a:p>
        </p:txBody>
      </p:sp>
      <p:sp>
        <p:nvSpPr>
          <p:cNvPr id="18435" name="Rectangle 3"/>
          <p:cNvSpPr>
            <a:spLocks noGrp="1" noChangeArrowheads="1"/>
          </p:cNvSpPr>
          <p:nvPr>
            <p:ph type="body" idx="1"/>
          </p:nvPr>
        </p:nvSpPr>
        <p:spPr>
          <a:xfrm>
            <a:off x="533400" y="1143000"/>
            <a:ext cx="8305800" cy="4987925"/>
          </a:xfrm>
        </p:spPr>
        <p:txBody>
          <a:bodyPr lIns="90488" tIns="44450" rIns="90488" bIns="44450"/>
          <a:lstStyle/>
          <a:p>
            <a:pPr eaLnBrk="1" hangingPunct="1">
              <a:spcBef>
                <a:spcPts val="600"/>
              </a:spcBef>
              <a:defRPr/>
            </a:pPr>
            <a:r>
              <a:rPr lang="en-US" altLang="zh-TW" sz="3000" dirty="0">
                <a:ea typeface="新細明體" charset="-120"/>
              </a:rPr>
              <a:t>Operating expenses (</a:t>
            </a:r>
            <a:r>
              <a:rPr lang="zh-TW" altLang="en-US" sz="3000" dirty="0">
                <a:ea typeface="新細明體" charset="-120"/>
              </a:rPr>
              <a:t>營運管理費</a:t>
            </a:r>
            <a:r>
              <a:rPr lang="en-US" altLang="zh-TW" sz="3000" dirty="0">
                <a:ea typeface="新細明體" charset="-120"/>
              </a:rPr>
              <a:t>)</a:t>
            </a:r>
          </a:p>
          <a:p>
            <a:pPr lvl="1" eaLnBrk="1" hangingPunct="1">
              <a:spcBef>
                <a:spcPts val="600"/>
              </a:spcBef>
              <a:defRPr/>
            </a:pPr>
            <a:r>
              <a:rPr lang="en-US" altLang="zh-TW" sz="2600" dirty="0">
                <a:ea typeface="新細明體" charset="-120"/>
              </a:rPr>
              <a:t>Include administrative expenses and advisory fees paid to the investment manager</a:t>
            </a:r>
          </a:p>
          <a:p>
            <a:pPr lvl="2" eaLnBrk="1" hangingPunct="1">
              <a:spcBef>
                <a:spcPts val="600"/>
              </a:spcBef>
              <a:defRPr/>
            </a:pPr>
            <a:r>
              <a:rPr lang="en-US" altLang="zh-TW" sz="2200" dirty="0">
                <a:ea typeface="新細明體" charset="-120"/>
              </a:rPr>
              <a:t>For book keeping or periodic reports preparation</a:t>
            </a:r>
          </a:p>
          <a:p>
            <a:pPr lvl="2" eaLnBrk="1" hangingPunct="1">
              <a:spcBef>
                <a:spcPts val="600"/>
              </a:spcBef>
              <a:defRPr/>
            </a:pPr>
            <a:r>
              <a:rPr lang="en-US" altLang="zh-TW" sz="2200" dirty="0">
                <a:ea typeface="新細明體" charset="-120"/>
              </a:rPr>
              <a:t>For managed portfolios: not only pursue higher expected returns but also maintain the liquidity of the fund such that shareholders can always sell the shares back to the fund</a:t>
            </a:r>
          </a:p>
          <a:p>
            <a:pPr lvl="1" eaLnBrk="1" hangingPunct="1">
              <a:spcBef>
                <a:spcPts val="600"/>
              </a:spcBef>
              <a:defRPr/>
            </a:pPr>
            <a:r>
              <a:rPr lang="en-US" altLang="zh-TW" sz="2600" dirty="0">
                <a:ea typeface="新細明體" charset="-120"/>
              </a:rPr>
              <a:t>Deducted from the assets of fund periodically, so shareholders do not receive explicit bills </a:t>
            </a:r>
          </a:p>
          <a:p>
            <a:pPr lvl="1" eaLnBrk="1" hangingPunct="1">
              <a:spcBef>
                <a:spcPts val="600"/>
              </a:spcBef>
              <a:defRPr/>
            </a:pPr>
            <a:r>
              <a:rPr lang="en-US" altLang="zh-TW" sz="2600" dirty="0">
                <a:ea typeface="新細明體" charset="-120"/>
              </a:rPr>
              <a:t>0.2%-2% annually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Fee Structure</a:t>
            </a:r>
          </a:p>
        </p:txBody>
      </p:sp>
      <p:sp>
        <p:nvSpPr>
          <p:cNvPr id="18435" name="Rectangle 3"/>
          <p:cNvSpPr>
            <a:spLocks noGrp="1" noChangeArrowheads="1"/>
          </p:cNvSpPr>
          <p:nvPr>
            <p:ph type="body" idx="1"/>
          </p:nvPr>
        </p:nvSpPr>
        <p:spPr>
          <a:xfrm>
            <a:off x="533400" y="1066800"/>
            <a:ext cx="8153400" cy="4911725"/>
          </a:xfrm>
        </p:spPr>
        <p:txBody>
          <a:bodyPr lIns="90488" tIns="44450" rIns="90488" bIns="44450"/>
          <a:lstStyle/>
          <a:p>
            <a:pPr eaLnBrk="1" hangingPunct="1">
              <a:spcBef>
                <a:spcPts val="600"/>
              </a:spcBef>
              <a:defRPr/>
            </a:pPr>
            <a:r>
              <a:rPr lang="en-US" altLang="zh-TW" sz="3000" dirty="0">
                <a:ea typeface="新細明體" charset="-120"/>
              </a:rPr>
              <a:t>Front-end load (</a:t>
            </a:r>
            <a:r>
              <a:rPr lang="zh-TW" altLang="en-US" sz="3000" dirty="0">
                <a:ea typeface="新細明體" charset="-120"/>
              </a:rPr>
              <a:t>銷售手續費</a:t>
            </a:r>
            <a:r>
              <a:rPr lang="en-US" altLang="zh-TW" sz="3000" dirty="0">
                <a:ea typeface="新細明體" charset="-120"/>
              </a:rPr>
              <a:t>)</a:t>
            </a:r>
          </a:p>
          <a:p>
            <a:pPr lvl="1" eaLnBrk="1" hangingPunct="1">
              <a:spcBef>
                <a:spcPts val="600"/>
              </a:spcBef>
              <a:defRPr/>
            </a:pPr>
            <a:r>
              <a:rPr lang="en-US" altLang="zh-TW" sz="2600" dirty="0">
                <a:ea typeface="新細明體" charset="-120"/>
              </a:rPr>
              <a:t>A front-end load is a sales charge paid when you purchase the shares (primarily pay commission fees to brokers who market the fund)</a:t>
            </a:r>
          </a:p>
          <a:p>
            <a:pPr lvl="1" eaLnBrk="1" hangingPunct="1">
              <a:spcBef>
                <a:spcPts val="600"/>
              </a:spcBef>
              <a:defRPr/>
            </a:pPr>
            <a:r>
              <a:rPr lang="en-US" altLang="zh-TW" sz="2600" dirty="0">
                <a:ea typeface="新細明體" charset="-120"/>
              </a:rPr>
              <a:t>0%-8.5% one-time charge</a:t>
            </a:r>
          </a:p>
          <a:p>
            <a:pPr lvl="2" eaLnBrk="1" hangingPunct="1">
              <a:spcBef>
                <a:spcPts val="600"/>
              </a:spcBef>
              <a:defRPr/>
            </a:pPr>
            <a:r>
              <a:rPr lang="en-US" altLang="zh-TW" sz="2200" dirty="0">
                <a:ea typeface="新細明體" charset="-120"/>
              </a:rPr>
              <a:t>Rarely higher than 6%</a:t>
            </a:r>
          </a:p>
          <a:p>
            <a:pPr lvl="2" eaLnBrk="1" hangingPunct="1">
              <a:spcBef>
                <a:spcPts val="600"/>
              </a:spcBef>
              <a:defRPr/>
            </a:pPr>
            <a:r>
              <a:rPr lang="en-US" altLang="zh-TW" sz="2200" dirty="0">
                <a:ea typeface="新細明體" charset="-120"/>
              </a:rPr>
              <a:t>Usually inversely related with the size of investment (</a:t>
            </a:r>
            <a:r>
              <a:rPr lang="zh-TW" altLang="en-US" sz="2200" dirty="0">
                <a:ea typeface="新細明體" charset="-120"/>
              </a:rPr>
              <a:t>一次買越多，銷售手續費比例下降</a:t>
            </a:r>
            <a:r>
              <a:rPr lang="en-US" altLang="zh-TW" sz="2200" dirty="0">
                <a:ea typeface="新細明體" charset="-120"/>
              </a:rPr>
              <a:t>)</a:t>
            </a:r>
          </a:p>
          <a:p>
            <a:pPr lvl="1" eaLnBrk="1" hangingPunct="1">
              <a:spcBef>
                <a:spcPts val="600"/>
              </a:spcBef>
              <a:defRPr/>
            </a:pPr>
            <a:r>
              <a:rPr lang="en-US" altLang="zh-TW" sz="2600" dirty="0">
                <a:ea typeface="新細明體" charset="-120"/>
              </a:rPr>
              <a:t>Front-end loads will reduce the amount of money invested. For example, each $1,000 paid for a fund with a 6% load results in a sales charge of $60 and investment fund of only $940</a:t>
            </a:r>
          </a:p>
          <a:p>
            <a:pPr lvl="1" eaLnBrk="1" hangingPunct="1">
              <a:spcBef>
                <a:spcPts val="600"/>
              </a:spcBef>
              <a:defRPr/>
            </a:pPr>
            <a:endParaRPr lang="en-US" altLang="zh-TW" sz="2600" dirty="0">
              <a:ea typeface="新細明體" charset="-12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Fee Structure</a:t>
            </a:r>
          </a:p>
        </p:txBody>
      </p:sp>
      <p:sp>
        <p:nvSpPr>
          <p:cNvPr id="18435" name="Rectangle 3"/>
          <p:cNvSpPr>
            <a:spLocks noGrp="1" noChangeArrowheads="1"/>
          </p:cNvSpPr>
          <p:nvPr>
            <p:ph type="body" idx="1"/>
          </p:nvPr>
        </p:nvSpPr>
        <p:spPr>
          <a:xfrm>
            <a:off x="533400" y="990600"/>
            <a:ext cx="8153400" cy="5715000"/>
          </a:xfrm>
        </p:spPr>
        <p:txBody>
          <a:bodyPr lIns="90488" tIns="44450" rIns="90488" bIns="44450"/>
          <a:lstStyle/>
          <a:p>
            <a:pPr eaLnBrk="1" hangingPunct="1">
              <a:spcBef>
                <a:spcPts val="600"/>
              </a:spcBef>
              <a:defRPr/>
            </a:pPr>
            <a:r>
              <a:rPr lang="en-US" altLang="zh-TW" sz="3000" dirty="0">
                <a:ea typeface="新細明體" charset="-120"/>
              </a:rPr>
              <a:t>Back-end load (</a:t>
            </a:r>
            <a:r>
              <a:rPr lang="zh-TW" altLang="en-US" sz="3000" dirty="0">
                <a:ea typeface="新細明體" charset="-120"/>
              </a:rPr>
              <a:t>贖回手續費</a:t>
            </a:r>
            <a:r>
              <a:rPr lang="en-US" altLang="zh-TW" sz="3000" dirty="0">
                <a:ea typeface="新細明體" charset="-120"/>
              </a:rPr>
              <a:t>)</a:t>
            </a:r>
          </a:p>
          <a:p>
            <a:pPr lvl="1" eaLnBrk="1" hangingPunct="1">
              <a:spcBef>
                <a:spcPts val="600"/>
              </a:spcBef>
              <a:defRPr/>
            </a:pPr>
            <a:r>
              <a:rPr lang="en-US" altLang="zh-TW" sz="2600" dirty="0">
                <a:ea typeface="新細明體" charset="-120"/>
              </a:rPr>
              <a:t>A back-end load (deferred sales charge or “exit” fee) is paid when fund shares are sold (goes to brokers who market the fund's shares)</a:t>
            </a:r>
          </a:p>
          <a:p>
            <a:pPr lvl="1" eaLnBrk="1" hangingPunct="1">
              <a:spcBef>
                <a:spcPts val="600"/>
              </a:spcBef>
              <a:defRPr/>
            </a:pPr>
            <a:r>
              <a:rPr lang="en-US" altLang="zh-TW" sz="2600" dirty="0">
                <a:ea typeface="新細明體" charset="-120"/>
              </a:rPr>
              <a:t>Typically, the fee structure is designed such that investors need to pay either the front-end load or the back-end load (see examples on Slide 4-31)</a:t>
            </a:r>
          </a:p>
          <a:p>
            <a:pPr lvl="1" eaLnBrk="1" hangingPunct="1">
              <a:spcBef>
                <a:spcPts val="600"/>
              </a:spcBef>
              <a:defRPr/>
            </a:pPr>
            <a:r>
              <a:rPr lang="en-US" altLang="zh-TW" sz="2600" dirty="0">
                <a:ea typeface="新細明體" charset="-120"/>
              </a:rPr>
              <a:t>The rate of back-end load depends on the number of years for holding shares</a:t>
            </a:r>
          </a:p>
          <a:p>
            <a:pPr lvl="2" eaLnBrk="1" hangingPunct="1">
              <a:spcBef>
                <a:spcPts val="600"/>
              </a:spcBef>
              <a:defRPr/>
            </a:pPr>
            <a:r>
              <a:rPr lang="en-US" altLang="zh-TW" sz="2200" dirty="0">
                <a:ea typeface="新細明體" charset="-120"/>
              </a:rPr>
              <a:t>It usually starts at 4% or 5% and reduces by one percentage for every following year</a:t>
            </a:r>
          </a:p>
          <a:p>
            <a:pPr lvl="2" eaLnBrk="1" hangingPunct="1">
              <a:spcBef>
                <a:spcPts val="600"/>
              </a:spcBef>
              <a:defRPr/>
            </a:pPr>
            <a:r>
              <a:rPr lang="en-US" altLang="zh-TW" sz="2200" dirty="0">
                <a:ea typeface="新細明體" charset="-120"/>
              </a:rPr>
              <a:t>This is because the decision of the level of the back-end load is usually bundled with the decision on annual commissions in 12b-1 fees (introduced next)</a:t>
            </a:r>
          </a:p>
          <a:p>
            <a:pPr lvl="1" eaLnBrk="1" hangingPunct="1">
              <a:spcBef>
                <a:spcPts val="600"/>
              </a:spcBef>
              <a:defRPr/>
            </a:pPr>
            <a:endParaRPr lang="en-US" altLang="zh-TW" sz="2600" dirty="0">
              <a:ea typeface="新細明體" charset="-120"/>
            </a:endParaRPr>
          </a:p>
          <a:p>
            <a:pPr lvl="1" eaLnBrk="1" hangingPunct="1">
              <a:spcBef>
                <a:spcPts val="600"/>
              </a:spcBef>
              <a:defRPr/>
            </a:pPr>
            <a:endParaRPr lang="en-US" altLang="zh-TW" sz="2600" dirty="0">
              <a:ea typeface="新細明體" charset="-12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295400" y="3001963"/>
            <a:ext cx="6477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zh-TW" sz="3200" b="1" dirty="0">
                <a:latin typeface="Arial" charset="0"/>
                <a:ea typeface="新細明體" charset="-120"/>
              </a:rPr>
              <a:t>4.1  INVESTMENT COMPANIES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dirty="0">
                <a:ea typeface="新細明體" charset="-120"/>
              </a:rPr>
              <a:t>Fee Structure</a:t>
            </a:r>
          </a:p>
        </p:txBody>
      </p:sp>
      <p:sp>
        <p:nvSpPr>
          <p:cNvPr id="94211" name="Rectangle 3"/>
          <p:cNvSpPr>
            <a:spLocks noGrp="1" noChangeArrowheads="1"/>
          </p:cNvSpPr>
          <p:nvPr>
            <p:ph type="body" idx="1"/>
          </p:nvPr>
        </p:nvSpPr>
        <p:spPr>
          <a:xfrm>
            <a:off x="304800" y="914400"/>
            <a:ext cx="8534400" cy="5791200"/>
          </a:xfrm>
        </p:spPr>
        <p:txBody>
          <a:bodyPr lIns="90488" tIns="44450" rIns="90488" bIns="44450"/>
          <a:lstStyle/>
          <a:p>
            <a:pPr eaLnBrk="1" hangingPunct="1">
              <a:spcBef>
                <a:spcPts val="100"/>
              </a:spcBef>
              <a:defRPr/>
            </a:pPr>
            <a:r>
              <a:rPr lang="en-US" altLang="zh-TW" sz="3000" dirty="0">
                <a:ea typeface="新細明體" charset="-120"/>
              </a:rPr>
              <a:t>12b-1 charges </a:t>
            </a:r>
          </a:p>
          <a:p>
            <a:pPr lvl="1" eaLnBrk="1" hangingPunct="1">
              <a:spcBef>
                <a:spcPts val="100"/>
              </a:spcBef>
              <a:defRPr/>
            </a:pPr>
            <a:r>
              <a:rPr lang="en-US" altLang="zh-TW" sz="2600" dirty="0">
                <a:ea typeface="新細明體" charset="-120"/>
              </a:rPr>
              <a:t>SEC rule 12b-1 allows the managers of funds to use fund assets to pay</a:t>
            </a:r>
          </a:p>
          <a:p>
            <a:pPr lvl="2" eaLnBrk="1" hangingPunct="1">
              <a:spcBef>
                <a:spcPts val="100"/>
              </a:spcBef>
              <a:buNone/>
              <a:defRPr/>
            </a:pPr>
            <a:r>
              <a:rPr lang="en-US" altLang="zh-TW" sz="2200" dirty="0">
                <a:ea typeface="新細明體" charset="-120"/>
              </a:rPr>
              <a:t>1.Distribution/Marketing expense (</a:t>
            </a:r>
            <a:r>
              <a:rPr lang="zh-TW" altLang="en-US" sz="2200" dirty="0">
                <a:ea typeface="新細明體" charset="-120"/>
              </a:rPr>
              <a:t>銷售費用</a:t>
            </a:r>
            <a:r>
              <a:rPr lang="en-US" altLang="zh-TW" sz="2200" dirty="0">
                <a:ea typeface="新細明體" charset="-120"/>
              </a:rPr>
              <a:t>) (0.75% per year max): including </a:t>
            </a:r>
            <a:r>
              <a:rPr lang="en-US" altLang="zh-TW" sz="2200" i="1" dirty="0">
                <a:ea typeface="新細明體" charset="-120"/>
              </a:rPr>
              <a:t>commissions </a:t>
            </a:r>
            <a:r>
              <a:rPr lang="en-US" altLang="zh-TW" sz="2200" dirty="0">
                <a:ea typeface="新細明體" charset="-120"/>
              </a:rPr>
              <a:t>(</a:t>
            </a:r>
            <a:r>
              <a:rPr lang="zh-TW" altLang="en-US" sz="2200" dirty="0">
                <a:ea typeface="新細明體" charset="-120"/>
              </a:rPr>
              <a:t>佣金</a:t>
            </a:r>
            <a:r>
              <a:rPr lang="en-US" altLang="zh-TW" sz="2200" dirty="0">
                <a:ea typeface="新細明體" charset="-120"/>
              </a:rPr>
              <a:t>) paid to brokers who sell fund shares to investors or </a:t>
            </a:r>
            <a:r>
              <a:rPr lang="en-US" altLang="zh-TW" sz="2200" i="1" dirty="0">
                <a:ea typeface="新細明體" charset="-120"/>
              </a:rPr>
              <a:t>marketing costs</a:t>
            </a:r>
            <a:r>
              <a:rPr lang="en-US" altLang="zh-TW" sz="2200" dirty="0">
                <a:ea typeface="新細明體" charset="-120"/>
              </a:rPr>
              <a:t> (</a:t>
            </a:r>
            <a:r>
              <a:rPr lang="zh-TW" altLang="en-US" sz="2200" dirty="0">
                <a:ea typeface="新細明體" charset="-120"/>
              </a:rPr>
              <a:t>行銷費用</a:t>
            </a:r>
            <a:r>
              <a:rPr lang="en-US" altLang="zh-TW" sz="2200" dirty="0">
                <a:ea typeface="新細明體" charset="-120"/>
              </a:rPr>
              <a:t>) such as advertising or distributing promotional literature (By marketing a mutual fund, its assets would increase and management could lower expenses because of economies of scale)</a:t>
            </a:r>
          </a:p>
          <a:p>
            <a:pPr lvl="2" eaLnBrk="1" hangingPunct="1">
              <a:spcBef>
                <a:spcPts val="100"/>
              </a:spcBef>
              <a:buFont typeface="Wingdings" pitchFamily="2" charset="2"/>
              <a:buNone/>
              <a:defRPr/>
            </a:pPr>
            <a:r>
              <a:rPr lang="en-US" altLang="zh-TW" sz="2200" dirty="0">
                <a:ea typeface="新細明體" charset="-120"/>
              </a:rPr>
              <a:t>2.Service expense (</a:t>
            </a:r>
            <a:r>
              <a:rPr lang="zh-TW" altLang="en-US" sz="2200" dirty="0">
                <a:ea typeface="新細明體" charset="-120"/>
              </a:rPr>
              <a:t>服務費用</a:t>
            </a:r>
            <a:r>
              <a:rPr lang="en-US" altLang="zh-TW" sz="2200" dirty="0">
                <a:ea typeface="新細明體" charset="-120"/>
              </a:rPr>
              <a:t>)</a:t>
            </a:r>
            <a:r>
              <a:rPr lang="zh-TW" altLang="en-US" sz="2200" dirty="0">
                <a:ea typeface="新細明體" charset="-120"/>
              </a:rPr>
              <a:t> </a:t>
            </a:r>
            <a:r>
              <a:rPr lang="en-US" altLang="zh-TW" sz="2200" dirty="0">
                <a:ea typeface="新細明體" charset="-120"/>
              </a:rPr>
              <a:t>(0.25% per year max), e.g., the costs of employing people to respond to investor queries or dealing with legal issues</a:t>
            </a:r>
            <a:endParaRPr lang="en-US" altLang="zh-TW" sz="2600" dirty="0">
              <a:ea typeface="新細明體" charset="-120"/>
            </a:endParaRPr>
          </a:p>
          <a:p>
            <a:pPr lvl="1" eaLnBrk="1" hangingPunct="1">
              <a:spcBef>
                <a:spcPts val="100"/>
              </a:spcBef>
              <a:defRPr/>
            </a:pPr>
            <a:r>
              <a:rPr lang="en-US" altLang="zh-TW" sz="2600" dirty="0">
                <a:ea typeface="新細明體" charset="-120"/>
              </a:rPr>
              <a:t>Similar to operating expenses, 12b-1 fees are deducted from the fund assets and shareholders do not receive explicit bills for 12b-1 fees</a:t>
            </a:r>
          </a:p>
          <a:p>
            <a:pPr lvl="1" eaLnBrk="1" hangingPunct="1">
              <a:spcBef>
                <a:spcPts val="100"/>
              </a:spcBef>
              <a:defRPr/>
            </a:pPr>
            <a:endParaRPr lang="en-US" altLang="zh-TW" sz="2600" dirty="0">
              <a:ea typeface="新細明體" charset="-12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6200"/>
            <a:ext cx="9144000" cy="1143000"/>
          </a:xfrm>
        </p:spPr>
        <p:txBody>
          <a:bodyPr/>
          <a:lstStyle/>
          <a:p>
            <a:pPr eaLnBrk="1" hangingPunct="1"/>
            <a:r>
              <a:rPr lang="en-US" altLang="zh-TW" dirty="0">
                <a:ea typeface="新細明體" charset="-120"/>
              </a:rPr>
              <a:t>Various Classes of Fee Structures</a:t>
            </a:r>
          </a:p>
        </p:txBody>
      </p:sp>
      <p:sp>
        <p:nvSpPr>
          <p:cNvPr id="27654" name="文字方塊 8"/>
          <p:cNvSpPr txBox="1">
            <a:spLocks noChangeArrowheads="1"/>
          </p:cNvSpPr>
          <p:nvPr/>
        </p:nvSpPr>
        <p:spPr bwMode="auto">
          <a:xfrm>
            <a:off x="381000" y="3733800"/>
            <a:ext cx="8458200" cy="3031599"/>
          </a:xfrm>
          <a:prstGeom prst="rect">
            <a:avLst/>
          </a:prstGeom>
          <a:noFill/>
          <a:ln w="9525">
            <a:noFill/>
            <a:miter lim="800000"/>
            <a:headEnd/>
            <a:tailEnd/>
          </a:ln>
        </p:spPr>
        <p:txBody>
          <a:bodyPr>
            <a:spAutoFit/>
          </a:bodyPr>
          <a:lstStyle/>
          <a:p>
            <a:pPr marL="271463" lvl="0" indent="-271463">
              <a:lnSpc>
                <a:spcPct val="95000"/>
              </a:lnSpc>
              <a:spcBef>
                <a:spcPts val="600"/>
              </a:spcBef>
              <a:defRPr/>
            </a:pPr>
            <a:r>
              <a:rPr lang="en-US" altLang="zh-TW" sz="1800" dirty="0">
                <a:solidFill>
                  <a:srgbClr val="FFFFFF"/>
                </a:solidFill>
                <a:latin typeface="Arial"/>
                <a:ea typeface="新細明體" charset="-120"/>
              </a:rPr>
              <a:t>※ Class I shares are sold to institutional investors</a:t>
            </a:r>
          </a:p>
          <a:p>
            <a:pPr marL="271463" indent="-271463">
              <a:lnSpc>
                <a:spcPct val="95000"/>
              </a:lnSpc>
              <a:spcBef>
                <a:spcPts val="600"/>
              </a:spcBef>
              <a:defRPr/>
            </a:pPr>
            <a:r>
              <a:rPr lang="en-US" altLang="zh-TW" sz="1800" dirty="0">
                <a:latin typeface="+mn-lt"/>
                <a:ea typeface="新細明體" charset="-120"/>
              </a:rPr>
              <a:t>※ Individual investors pay either the front-end load or the back-end load</a:t>
            </a:r>
          </a:p>
          <a:p>
            <a:pPr marL="271463" indent="-271463">
              <a:lnSpc>
                <a:spcPct val="95000"/>
              </a:lnSpc>
              <a:spcBef>
                <a:spcPts val="600"/>
              </a:spcBef>
              <a:defRPr/>
            </a:pPr>
            <a:r>
              <a:rPr lang="en-US" altLang="zh-TW" sz="1800" dirty="0">
                <a:latin typeface="+mn-lt"/>
                <a:ea typeface="新細明體" charset="-120"/>
              </a:rPr>
              <a:t>※ The back-end load is usually coupled with the annual commissions of 0.75% in 12b-1 fees. Since these commissions are paid to brokers annually, the back-end load that brokers can receive decreases gradually in the following years</a:t>
            </a:r>
          </a:p>
          <a:p>
            <a:pPr marL="271463" indent="-271463">
              <a:lnSpc>
                <a:spcPct val="95000"/>
              </a:lnSpc>
              <a:spcBef>
                <a:spcPts val="600"/>
              </a:spcBef>
              <a:defRPr/>
            </a:pPr>
            <a:r>
              <a:rPr lang="en-US" altLang="zh-TW" sz="1800" dirty="0">
                <a:latin typeface="+mn-lt"/>
                <a:ea typeface="新細明體" charset="-120"/>
              </a:rPr>
              <a:t>※ If an investor choose the fee structure of Class B and intend to invest for about 6-8 years, the shares may convert into Class A shares with lower 12b-1 fees (Class C shareholders do not have this option)</a:t>
            </a:r>
          </a:p>
          <a:p>
            <a:pPr marL="271463" indent="-271463">
              <a:lnSpc>
                <a:spcPct val="95000"/>
              </a:lnSpc>
              <a:spcBef>
                <a:spcPts val="600"/>
              </a:spcBef>
              <a:defRPr/>
            </a:pPr>
            <a:r>
              <a:rPr lang="en-US" altLang="zh-TW" sz="1800" dirty="0">
                <a:latin typeface="+mn-lt"/>
                <a:ea typeface="新細明體" charset="-120"/>
              </a:rPr>
              <a:t>※ The </a:t>
            </a:r>
            <a:r>
              <a:rPr lang="en-US" altLang="zh-TW" sz="1800" dirty="0">
                <a:solidFill>
                  <a:srgbClr val="FFFFFF"/>
                </a:solidFill>
                <a:latin typeface="+mn-lt"/>
                <a:ea typeface="新細明體" charset="-120"/>
              </a:rPr>
              <a:t>expected investment horizon is the key factor to choose between one-time </a:t>
            </a:r>
            <a:r>
              <a:rPr lang="en-US" altLang="zh-TW" sz="1800" dirty="0">
                <a:latin typeface="+mn-lt"/>
                <a:ea typeface="新細明體" charset="-120"/>
              </a:rPr>
              <a:t>charges and annual effective expense ratios (see Slide 4-33)</a:t>
            </a:r>
            <a:endParaRPr lang="zh-TW" altLang="en-US" sz="1800" dirty="0">
              <a:latin typeface="+mn-lt"/>
              <a:ea typeface="新細明體" charset="-120"/>
            </a:endParaRPr>
          </a:p>
        </p:txBody>
      </p:sp>
      <p:sp>
        <p:nvSpPr>
          <p:cNvPr id="7" name="Rectangle 3"/>
          <p:cNvSpPr txBox="1">
            <a:spLocks noChangeArrowheads="1"/>
          </p:cNvSpPr>
          <p:nvPr/>
        </p:nvSpPr>
        <p:spPr bwMode="auto">
          <a:xfrm>
            <a:off x="381000" y="1219200"/>
            <a:ext cx="8534400" cy="2438400"/>
          </a:xfrm>
          <a:prstGeom prst="rect">
            <a:avLst/>
          </a:prstGeom>
          <a:noFill/>
          <a:ln w="9525">
            <a:noFill/>
            <a:miter lim="800000"/>
            <a:headEnd/>
            <a:tailEnd/>
          </a:ln>
          <a:effectLst/>
        </p:spPr>
        <p:txBody>
          <a:bodyPr lIns="90488" tIns="44450" rIns="90488" bIns="44450"/>
          <a:lstStyle/>
          <a:p>
            <a:pPr marL="342900" indent="-342900" eaLnBrk="1" hangingPunct="1">
              <a:spcBef>
                <a:spcPts val="500"/>
              </a:spcBef>
              <a:buClr>
                <a:srgbClr val="86D1EC"/>
              </a:buClr>
              <a:buSzPct val="90000"/>
              <a:buFontTx/>
              <a:buBlip>
                <a:blip r:embed="rId2"/>
              </a:buBlip>
              <a:defRPr/>
            </a:pPr>
            <a:r>
              <a:rPr lang="en-US" altLang="zh-TW" sz="3000" kern="0" dirty="0">
                <a:solidFill>
                  <a:srgbClr val="FFFFFF"/>
                </a:solidFill>
                <a:effectLst>
                  <a:outerShdw blurRad="38100" dist="38100" dir="2700000" algn="tl">
                    <a:srgbClr val="000000"/>
                  </a:outerShdw>
                </a:effectLst>
                <a:latin typeface="Arial"/>
                <a:ea typeface="新細明體" charset="-120"/>
              </a:rPr>
              <a:t>Choice from different combinations of fees</a:t>
            </a:r>
          </a:p>
          <a:p>
            <a:pPr marL="285750" indent="-285750" eaLnBrk="1" hangingPunct="1">
              <a:spcBef>
                <a:spcPts val="500"/>
              </a:spcBef>
              <a:buFontTx/>
              <a:buChar char="–"/>
              <a:defRPr/>
            </a:pPr>
            <a:endParaRPr lang="en-US" altLang="zh-TW" sz="2600" kern="0" dirty="0">
              <a:effectLst>
                <a:outerShdw blurRad="38100" dist="38100" dir="2700000" algn="tl">
                  <a:srgbClr val="000000"/>
                </a:outerShdw>
              </a:effectLst>
              <a:latin typeface="+mn-lt"/>
              <a:ea typeface="新細明體"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015466168"/>
              </p:ext>
            </p:extLst>
          </p:nvPr>
        </p:nvGraphicFramePr>
        <p:xfrm>
          <a:off x="1371600" y="1773853"/>
          <a:ext cx="6096000" cy="1854200"/>
        </p:xfrm>
        <a:graphic>
          <a:graphicData uri="http://schemas.openxmlformats.org/drawingml/2006/table">
            <a:tbl>
              <a:tblPr firstRow="1" bandRow="1">
                <a:tableStyleId>{6E25E649-3F16-4E02-A733-19D2CDBF48F0}</a:tableStyleId>
              </a:tblPr>
              <a:tblGrid>
                <a:gridCol w="1981200">
                  <a:extLst>
                    <a:ext uri="{9D8B030D-6E8A-4147-A177-3AD203B41FA5}">
                      <a16:colId xmlns:a16="http://schemas.microsoft.com/office/drawing/2014/main" val="815879367"/>
                    </a:ext>
                  </a:extLst>
                </a:gridCol>
                <a:gridCol w="1028700">
                  <a:extLst>
                    <a:ext uri="{9D8B030D-6E8A-4147-A177-3AD203B41FA5}">
                      <a16:colId xmlns:a16="http://schemas.microsoft.com/office/drawing/2014/main" val="1728956617"/>
                    </a:ext>
                  </a:extLst>
                </a:gridCol>
                <a:gridCol w="1028700">
                  <a:extLst>
                    <a:ext uri="{9D8B030D-6E8A-4147-A177-3AD203B41FA5}">
                      <a16:colId xmlns:a16="http://schemas.microsoft.com/office/drawing/2014/main" val="682596692"/>
                    </a:ext>
                  </a:extLst>
                </a:gridCol>
                <a:gridCol w="1028700">
                  <a:extLst>
                    <a:ext uri="{9D8B030D-6E8A-4147-A177-3AD203B41FA5}">
                      <a16:colId xmlns:a16="http://schemas.microsoft.com/office/drawing/2014/main" val="3672546995"/>
                    </a:ext>
                  </a:extLst>
                </a:gridCol>
                <a:gridCol w="1028700">
                  <a:extLst>
                    <a:ext uri="{9D8B030D-6E8A-4147-A177-3AD203B41FA5}">
                      <a16:colId xmlns:a16="http://schemas.microsoft.com/office/drawing/2014/main" val="706444191"/>
                    </a:ext>
                  </a:extLst>
                </a:gridCol>
              </a:tblGrid>
              <a:tr h="370840">
                <a:tc>
                  <a:txBody>
                    <a:bodyPr/>
                    <a:lstStyle/>
                    <a:p>
                      <a:endParaRPr lang="zh-TW" altLang="en-US" sz="1600" b="0" dirty="0"/>
                    </a:p>
                  </a:txBody>
                  <a:tcPr/>
                </a:tc>
                <a:tc>
                  <a:txBody>
                    <a:bodyPr/>
                    <a:lstStyle/>
                    <a:p>
                      <a:pPr algn="ctr"/>
                      <a:r>
                        <a:rPr lang="en-US" altLang="zh-TW" sz="1600" b="0" dirty="0"/>
                        <a:t>Class</a:t>
                      </a:r>
                      <a:r>
                        <a:rPr lang="en-US" altLang="zh-TW" sz="1600" b="0" baseline="0" dirty="0"/>
                        <a:t> A</a:t>
                      </a:r>
                      <a:endParaRPr lang="zh-TW" altLang="en-US" sz="1600" b="0" dirty="0"/>
                    </a:p>
                  </a:txBody>
                  <a:tcPr/>
                </a:tc>
                <a:tc>
                  <a:txBody>
                    <a:bodyPr/>
                    <a:lstStyle/>
                    <a:p>
                      <a:pPr algn="ctr"/>
                      <a:r>
                        <a:rPr lang="en-US" altLang="zh-TW" sz="1600" b="0" dirty="0"/>
                        <a:t>Class</a:t>
                      </a:r>
                      <a:r>
                        <a:rPr lang="en-US" altLang="zh-TW" sz="1600" b="0" baseline="0" dirty="0"/>
                        <a:t> B</a:t>
                      </a:r>
                      <a:endParaRPr lang="zh-TW" altLang="en-US" sz="1600" b="0" dirty="0"/>
                    </a:p>
                  </a:txBody>
                  <a:tcPr/>
                </a:tc>
                <a:tc>
                  <a:txBody>
                    <a:bodyPr/>
                    <a:lstStyle/>
                    <a:p>
                      <a:pPr algn="ctr"/>
                      <a:r>
                        <a:rPr lang="en-US" altLang="zh-TW" sz="1600" b="0" dirty="0"/>
                        <a:t>Class</a:t>
                      </a:r>
                      <a:r>
                        <a:rPr lang="en-US" altLang="zh-TW" sz="1600" b="0" baseline="0" dirty="0"/>
                        <a:t> C</a:t>
                      </a:r>
                      <a:endParaRPr lang="zh-TW" altLang="en-US" sz="1600" b="0" dirty="0"/>
                    </a:p>
                  </a:txBody>
                  <a:tcPr/>
                </a:tc>
                <a:tc>
                  <a:txBody>
                    <a:bodyPr/>
                    <a:lstStyle/>
                    <a:p>
                      <a:pPr algn="ctr"/>
                      <a:r>
                        <a:rPr lang="en-US" altLang="zh-TW" sz="1600" b="0" dirty="0"/>
                        <a:t>Class</a:t>
                      </a:r>
                      <a:r>
                        <a:rPr lang="en-US" altLang="zh-TW" sz="1600" b="0" baseline="0" dirty="0"/>
                        <a:t> I</a:t>
                      </a:r>
                      <a:endParaRPr lang="zh-TW" altLang="en-US" sz="1600" b="0" dirty="0"/>
                    </a:p>
                  </a:txBody>
                  <a:tcPr/>
                </a:tc>
                <a:extLst>
                  <a:ext uri="{0D108BD9-81ED-4DB2-BD59-A6C34878D82A}">
                    <a16:rowId xmlns:a16="http://schemas.microsoft.com/office/drawing/2014/main" val="1568600543"/>
                  </a:ext>
                </a:extLst>
              </a:tr>
              <a:tr h="370840">
                <a:tc>
                  <a:txBody>
                    <a:bodyPr/>
                    <a:lstStyle/>
                    <a:p>
                      <a:r>
                        <a:rPr lang="en-US" altLang="zh-TW" sz="1600" dirty="0"/>
                        <a:t>Front-end load</a:t>
                      </a:r>
                      <a:endParaRPr lang="zh-TW" altLang="en-US" sz="1600" dirty="0"/>
                    </a:p>
                  </a:txBody>
                  <a:tcPr/>
                </a:tc>
                <a:tc>
                  <a:txBody>
                    <a:bodyPr/>
                    <a:lstStyle/>
                    <a:p>
                      <a:pPr algn="ctr"/>
                      <a:r>
                        <a:rPr lang="en-US" altLang="zh-TW" sz="1600" dirty="0"/>
                        <a:t>4.5%</a:t>
                      </a:r>
                      <a:endParaRPr lang="zh-TW" altLang="en-US" sz="1600" dirty="0"/>
                    </a:p>
                  </a:txBody>
                  <a:tcPr/>
                </a:tc>
                <a:tc>
                  <a:txBody>
                    <a:bodyPr/>
                    <a:lstStyle/>
                    <a:p>
                      <a:pPr algn="ctr"/>
                      <a:r>
                        <a:rPr lang="en-US" altLang="zh-TW" sz="1600" dirty="0"/>
                        <a:t>0</a:t>
                      </a:r>
                      <a:endParaRPr lang="zh-TW" altLang="en-US" sz="1600" dirty="0"/>
                    </a:p>
                  </a:txBody>
                  <a:tcPr/>
                </a:tc>
                <a:tc>
                  <a:txBody>
                    <a:bodyPr/>
                    <a:lstStyle/>
                    <a:p>
                      <a:pPr algn="ctr"/>
                      <a:r>
                        <a:rPr lang="en-US" altLang="zh-TW" sz="1600" dirty="0"/>
                        <a:t>0</a:t>
                      </a:r>
                      <a:endParaRPr lang="zh-TW" altLang="en-US" sz="1600" dirty="0"/>
                    </a:p>
                  </a:txBody>
                  <a:tcPr/>
                </a:tc>
                <a:tc>
                  <a:txBody>
                    <a:bodyPr/>
                    <a:lstStyle/>
                    <a:p>
                      <a:pPr algn="ctr"/>
                      <a:r>
                        <a:rPr lang="en-US" altLang="zh-TW" sz="1600" dirty="0"/>
                        <a:t>0</a:t>
                      </a:r>
                      <a:endParaRPr lang="zh-TW" altLang="en-US" sz="1600" dirty="0"/>
                    </a:p>
                  </a:txBody>
                  <a:tcPr/>
                </a:tc>
                <a:extLst>
                  <a:ext uri="{0D108BD9-81ED-4DB2-BD59-A6C34878D82A}">
                    <a16:rowId xmlns:a16="http://schemas.microsoft.com/office/drawing/2014/main" val="2304697250"/>
                  </a:ext>
                </a:extLst>
              </a:tr>
              <a:tr h="370840">
                <a:tc>
                  <a:txBody>
                    <a:bodyPr/>
                    <a:lstStyle/>
                    <a:p>
                      <a:r>
                        <a:rPr lang="en-US" altLang="zh-TW" sz="1600" dirty="0"/>
                        <a:t>Back-end load</a:t>
                      </a:r>
                      <a:endParaRPr lang="zh-TW" altLang="en-US" sz="1600" dirty="0"/>
                    </a:p>
                  </a:txBody>
                  <a:tcPr/>
                </a:tc>
                <a:tc>
                  <a:txBody>
                    <a:bodyPr/>
                    <a:lstStyle/>
                    <a:p>
                      <a:pPr algn="ctr"/>
                      <a:r>
                        <a:rPr lang="en-US" altLang="zh-TW" sz="1600" dirty="0"/>
                        <a:t>0</a:t>
                      </a:r>
                      <a:endParaRPr lang="zh-TW" altLang="en-US" sz="1600" dirty="0"/>
                    </a:p>
                  </a:txBody>
                  <a:tcPr/>
                </a:tc>
                <a:tc>
                  <a:txBody>
                    <a:bodyPr/>
                    <a:lstStyle/>
                    <a:p>
                      <a:pPr algn="ctr"/>
                      <a:r>
                        <a:rPr lang="en-US" altLang="zh-TW" sz="1600" dirty="0"/>
                        <a:t>0-4%</a:t>
                      </a: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0</a:t>
                      </a:r>
                      <a:endParaRPr lang="zh-TW" altLang="en-US" sz="1600" dirty="0"/>
                    </a:p>
                  </a:txBody>
                  <a:tcPr/>
                </a:tc>
                <a:extLst>
                  <a:ext uri="{0D108BD9-81ED-4DB2-BD59-A6C34878D82A}">
                    <a16:rowId xmlns:a16="http://schemas.microsoft.com/office/drawing/2014/main" val="4156305827"/>
                  </a:ext>
                </a:extLst>
              </a:tr>
              <a:tr h="370840">
                <a:tc>
                  <a:txBody>
                    <a:bodyPr/>
                    <a:lstStyle/>
                    <a:p>
                      <a:r>
                        <a:rPr lang="en-US" altLang="zh-TW" sz="1600" dirty="0"/>
                        <a:t>12b-1 fees</a:t>
                      </a:r>
                      <a:endParaRPr lang="zh-TW" altLang="en-US" sz="1600" dirty="0"/>
                    </a:p>
                  </a:txBody>
                  <a:tcPr/>
                </a:tc>
                <a:tc>
                  <a:txBody>
                    <a:bodyPr/>
                    <a:lstStyle/>
                    <a:p>
                      <a:pPr algn="ctr"/>
                      <a:r>
                        <a:rPr lang="en-US" altLang="zh-TW" sz="1600" dirty="0"/>
                        <a:t>0.25%</a:t>
                      </a: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0</a:t>
                      </a:r>
                      <a:endParaRPr lang="zh-TW" altLang="en-US" sz="1600" dirty="0"/>
                    </a:p>
                  </a:txBody>
                  <a:tcPr/>
                </a:tc>
                <a:extLst>
                  <a:ext uri="{0D108BD9-81ED-4DB2-BD59-A6C34878D82A}">
                    <a16:rowId xmlns:a16="http://schemas.microsoft.com/office/drawing/2014/main" val="2486520157"/>
                  </a:ext>
                </a:extLst>
              </a:tr>
              <a:tr h="370840">
                <a:tc>
                  <a:txBody>
                    <a:bodyPr/>
                    <a:lstStyle/>
                    <a:p>
                      <a:r>
                        <a:rPr lang="en-US" altLang="zh-TW" sz="1600" dirty="0"/>
                        <a:t>Expense ratio</a:t>
                      </a:r>
                      <a:endParaRPr lang="zh-TW" altLang="en-US" sz="1600" dirty="0"/>
                    </a:p>
                  </a:txBody>
                  <a:tcPr/>
                </a:tc>
                <a:tc>
                  <a:txBody>
                    <a:bodyPr/>
                    <a:lstStyle/>
                    <a:p>
                      <a:pPr algn="ctr"/>
                      <a:r>
                        <a:rPr lang="en-US" altLang="zh-TW" sz="1600" dirty="0"/>
                        <a:t>0.7%</a:t>
                      </a:r>
                      <a:endParaRPr lang="zh-TW" altLang="en-US" sz="1600" dirty="0"/>
                    </a:p>
                  </a:txBody>
                  <a:tcPr/>
                </a:tc>
                <a:tc>
                  <a:txBody>
                    <a:bodyPr/>
                    <a:lstStyle/>
                    <a:p>
                      <a:pPr algn="ctr"/>
                      <a:r>
                        <a:rPr lang="en-US" altLang="zh-TW" sz="1600" dirty="0"/>
                        <a:t>0.7%</a:t>
                      </a:r>
                      <a:endParaRPr lang="zh-TW" altLang="en-US" sz="1600" dirty="0"/>
                    </a:p>
                  </a:txBody>
                  <a:tcPr/>
                </a:tc>
                <a:tc>
                  <a:txBody>
                    <a:bodyPr/>
                    <a:lstStyle/>
                    <a:p>
                      <a:pPr algn="ctr"/>
                      <a:r>
                        <a:rPr lang="en-US" altLang="zh-TW" sz="1600" dirty="0"/>
                        <a:t>0.7%</a:t>
                      </a:r>
                      <a:endParaRPr lang="zh-TW" altLang="en-US" sz="1600" dirty="0"/>
                    </a:p>
                  </a:txBody>
                  <a:tcPr/>
                </a:tc>
                <a:tc>
                  <a:txBody>
                    <a:bodyPr/>
                    <a:lstStyle/>
                    <a:p>
                      <a:pPr algn="ctr"/>
                      <a:r>
                        <a:rPr lang="en-US" altLang="zh-TW" sz="1600" dirty="0"/>
                        <a:t>0.7%</a:t>
                      </a:r>
                      <a:endParaRPr lang="zh-TW" altLang="en-US" sz="1600" dirty="0"/>
                    </a:p>
                  </a:txBody>
                  <a:tcPr/>
                </a:tc>
                <a:extLst>
                  <a:ext uri="{0D108BD9-81ED-4DB2-BD59-A6C34878D82A}">
                    <a16:rowId xmlns:a16="http://schemas.microsoft.com/office/drawing/2014/main" val="24924582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TW" sz="3600">
                <a:ea typeface="新細明體" charset="-120"/>
              </a:rPr>
              <a:t>Fees and Mutual Fund Returns:</a:t>
            </a:r>
            <a:br>
              <a:rPr lang="en-US" altLang="zh-TW" sz="3600">
                <a:ea typeface="新細明體" charset="-120"/>
              </a:rPr>
            </a:br>
            <a:r>
              <a:rPr lang="en-US" altLang="zh-TW" sz="3600">
                <a:ea typeface="新細明體" charset="-120"/>
              </a:rPr>
              <a:t>An Example</a:t>
            </a:r>
          </a:p>
        </p:txBody>
      </p:sp>
      <p:sp>
        <p:nvSpPr>
          <p:cNvPr id="78851" name="Rectangle 3"/>
          <p:cNvSpPr>
            <a:spLocks noGrp="1" noChangeArrowheads="1"/>
          </p:cNvSpPr>
          <p:nvPr>
            <p:ph type="body" sz="half" idx="1"/>
          </p:nvPr>
        </p:nvSpPr>
        <p:spPr>
          <a:xfrm>
            <a:off x="457200" y="2438400"/>
            <a:ext cx="8229600" cy="2514600"/>
          </a:xfrm>
        </p:spPr>
        <p:txBody>
          <a:bodyPr/>
          <a:lstStyle/>
          <a:p>
            <a:pPr eaLnBrk="1" hangingPunct="1">
              <a:buFont typeface="Wingdings" pitchFamily="2" charset="2"/>
              <a:buNone/>
              <a:defRPr/>
            </a:pPr>
            <a:r>
              <a:rPr lang="en-US" altLang="zh-TW" sz="2800" dirty="0">
                <a:ea typeface="新細明體" charset="-120"/>
              </a:rPr>
              <a:t>Initial NAV = $20</a:t>
            </a:r>
          </a:p>
          <a:p>
            <a:pPr eaLnBrk="1" hangingPunct="1">
              <a:buFont typeface="Wingdings" pitchFamily="2" charset="2"/>
              <a:buNone/>
              <a:defRPr/>
            </a:pPr>
            <a:r>
              <a:rPr lang="en-US" altLang="zh-TW" sz="2800" dirty="0">
                <a:ea typeface="新細明體" charset="-120"/>
              </a:rPr>
              <a:t>Income distributions of $.15</a:t>
            </a:r>
          </a:p>
          <a:p>
            <a:pPr eaLnBrk="1" hangingPunct="1">
              <a:buFont typeface="Wingdings" pitchFamily="2" charset="2"/>
              <a:buNone/>
              <a:defRPr/>
            </a:pPr>
            <a:r>
              <a:rPr lang="en-US" altLang="zh-TW" sz="2800" dirty="0">
                <a:ea typeface="新細明體" charset="-120"/>
              </a:rPr>
              <a:t>Capital gain distributions of $.05</a:t>
            </a:r>
          </a:p>
          <a:p>
            <a:pPr eaLnBrk="1" hangingPunct="1">
              <a:buFont typeface="Wingdings" pitchFamily="2" charset="2"/>
              <a:buNone/>
              <a:defRPr/>
            </a:pPr>
            <a:r>
              <a:rPr lang="en-US" altLang="zh-TW" sz="2800" dirty="0">
                <a:ea typeface="新細明體" charset="-120"/>
              </a:rPr>
              <a:t>Ending NAV = $20.10 </a:t>
            </a:r>
            <a:r>
              <a:rPr lang="en-US" altLang="zh-TW" sz="2400" dirty="0">
                <a:ea typeface="新細明體" charset="-120"/>
              </a:rPr>
              <a:t>(this value has already reflected the annual deduction of the expenses and 12b-1 fees)</a:t>
            </a:r>
          </a:p>
          <a:p>
            <a:pPr eaLnBrk="1" hangingPunct="1">
              <a:buFont typeface="Wingdings" pitchFamily="2" charset="2"/>
              <a:buNone/>
              <a:defRPr/>
            </a:pPr>
            <a:endParaRPr lang="en-US" altLang="zh-TW" b="1" dirty="0">
              <a:ea typeface="新細明體" charset="-120"/>
            </a:endParaRPr>
          </a:p>
          <a:p>
            <a:pPr eaLnBrk="1" hangingPunct="1">
              <a:defRPr/>
            </a:pPr>
            <a:endParaRPr lang="zh-TW" altLang="en-US" sz="2800" dirty="0">
              <a:ea typeface="新細明體" charset="-120"/>
            </a:endParaRPr>
          </a:p>
        </p:txBody>
      </p:sp>
      <p:pic>
        <p:nvPicPr>
          <p:cNvPr id="35844" name="Picture 7" descr="Picture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5029200"/>
            <a:ext cx="8458200" cy="1003300"/>
          </a:xfrm>
        </p:spPr>
      </p:pic>
      <p:pic>
        <p:nvPicPr>
          <p:cNvPr id="35845" name="Picture 1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4026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文字方塊 5"/>
          <p:cNvSpPr txBox="1">
            <a:spLocks noChangeArrowheads="1"/>
          </p:cNvSpPr>
          <p:nvPr/>
        </p:nvSpPr>
        <p:spPr bwMode="auto">
          <a:xfrm>
            <a:off x="381000" y="6248400"/>
            <a:ext cx="8534400" cy="400050"/>
          </a:xfrm>
          <a:prstGeom prst="rect">
            <a:avLst/>
          </a:prstGeom>
          <a:noFill/>
          <a:ln w="9525">
            <a:noFill/>
            <a:miter lim="800000"/>
            <a:headEnd/>
            <a:tailEnd/>
          </a:ln>
        </p:spPr>
        <p:txBody>
          <a:bodyPr>
            <a:spAutoFit/>
          </a:bodyPr>
          <a:lstStyle/>
          <a:p>
            <a:pPr>
              <a:defRPr/>
            </a:pPr>
            <a:r>
              <a:rPr lang="en-US" altLang="zh-TW" sz="2000" dirty="0">
                <a:latin typeface="+mn-lt"/>
                <a:ea typeface="新細明體" charset="-120"/>
              </a:rPr>
              <a:t>※ Note that this measure of the rate of return ignores load expenses</a:t>
            </a:r>
            <a:endParaRPr lang="zh-TW" altLang="en-US" sz="2000" dirty="0">
              <a:latin typeface="+mn-lt"/>
              <a:ea typeface="新細明體"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76200"/>
            <a:ext cx="9144000" cy="1143000"/>
          </a:xfrm>
          <a:noFill/>
        </p:spPr>
        <p:txBody>
          <a:bodyPr/>
          <a:lstStyle/>
          <a:p>
            <a:pPr eaLnBrk="1" hangingPunct="1"/>
            <a:r>
              <a:rPr lang="en-US" altLang="zh-TW" dirty="0">
                <a:ea typeface="新細明體" charset="-120"/>
              </a:rPr>
              <a:t>Impacts of Costs on Investment Performance</a:t>
            </a:r>
          </a:p>
        </p:txBody>
      </p:sp>
      <p:sp>
        <p:nvSpPr>
          <p:cNvPr id="33796" name="文字方塊 5"/>
          <p:cNvSpPr txBox="1">
            <a:spLocks noChangeArrowheads="1"/>
          </p:cNvSpPr>
          <p:nvPr/>
        </p:nvSpPr>
        <p:spPr bwMode="auto">
          <a:xfrm>
            <a:off x="857249" y="5638800"/>
            <a:ext cx="7429500" cy="923925"/>
          </a:xfrm>
          <a:prstGeom prst="rect">
            <a:avLst/>
          </a:prstGeom>
          <a:noFill/>
          <a:ln w="9525">
            <a:noFill/>
            <a:miter lim="800000"/>
            <a:headEnd/>
            <a:tailEnd/>
          </a:ln>
        </p:spPr>
        <p:txBody>
          <a:bodyPr wrap="square">
            <a:spAutoFit/>
          </a:bodyPr>
          <a:lstStyle/>
          <a:p>
            <a:pPr marL="271463" indent="-271463">
              <a:defRPr/>
            </a:pPr>
            <a:r>
              <a:rPr lang="en-US" altLang="zh-TW" sz="1800" dirty="0">
                <a:latin typeface="+mn-lt"/>
                <a:ea typeface="新細明體" charset="-120"/>
              </a:rPr>
              <a:t>※ By comparing the performance of Fund B and Fund C for 20 years, you can find that different structures of fees will affect your return, especially for a long investment horizon</a:t>
            </a:r>
            <a:endParaRPr lang="zh-TW" altLang="en-US" sz="1800" dirty="0">
              <a:latin typeface="+mn-lt"/>
              <a:ea typeface="新細明體" charset="-120"/>
            </a:endParaRPr>
          </a:p>
        </p:txBody>
      </p:sp>
      <p:pic>
        <p:nvPicPr>
          <p:cNvPr id="5" name="Picture 5">
            <a:extLst>
              <a:ext uri="{FF2B5EF4-FFF2-40B4-BE49-F238E27FC236}">
                <a16:creationId xmlns:a16="http://schemas.microsoft.com/office/drawing/2014/main" id="{64254762-B11A-4298-9C63-C2F703422C14}"/>
              </a:ext>
            </a:extLst>
          </p:cNvPr>
          <p:cNvPicPr/>
          <p:nvPr/>
        </p:nvPicPr>
        <p:blipFill rotWithShape="1">
          <a:blip r:embed="rId2"/>
          <a:srcRect l="31891" t="39031" r="21795" b="18234"/>
          <a:stretch/>
        </p:blipFill>
        <p:spPr bwMode="auto">
          <a:xfrm>
            <a:off x="738822" y="1447800"/>
            <a:ext cx="7666355" cy="39624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95250"/>
            <a:ext cx="9144000" cy="838200"/>
          </a:xfrm>
          <a:noFill/>
        </p:spPr>
        <p:txBody>
          <a:bodyPr/>
          <a:lstStyle/>
          <a:p>
            <a:pPr eaLnBrk="1" hangingPunct="1"/>
            <a:r>
              <a:rPr lang="en-US" altLang="zh-TW" dirty="0">
                <a:ea typeface="新細明體" charset="-120"/>
              </a:rPr>
              <a:t>Fee Structure</a:t>
            </a:r>
          </a:p>
        </p:txBody>
      </p:sp>
      <p:sp>
        <p:nvSpPr>
          <p:cNvPr id="39939" name="Rectangle 3"/>
          <p:cNvSpPr>
            <a:spLocks noGrp="1" noChangeArrowheads="1"/>
          </p:cNvSpPr>
          <p:nvPr>
            <p:ph type="body" idx="1"/>
          </p:nvPr>
        </p:nvSpPr>
        <p:spPr>
          <a:xfrm>
            <a:off x="76200" y="838200"/>
            <a:ext cx="9067800" cy="5943600"/>
          </a:xfrm>
        </p:spPr>
        <p:txBody>
          <a:bodyPr/>
          <a:lstStyle/>
          <a:p>
            <a:pPr eaLnBrk="1" hangingPunct="1">
              <a:lnSpc>
                <a:spcPct val="98000"/>
              </a:lnSpc>
              <a:spcBef>
                <a:spcPts val="300"/>
              </a:spcBef>
              <a:defRPr/>
            </a:pPr>
            <a:r>
              <a:rPr lang="en-US" altLang="zh-TW" sz="3000" dirty="0">
                <a:ea typeface="新細明體" charset="-120"/>
              </a:rPr>
              <a:t>Soft dollar arrangement</a:t>
            </a:r>
          </a:p>
          <a:p>
            <a:pPr lvl="1" eaLnBrk="1" hangingPunct="1">
              <a:lnSpc>
                <a:spcPct val="98000"/>
              </a:lnSpc>
              <a:spcBef>
                <a:spcPts val="300"/>
              </a:spcBef>
              <a:defRPr/>
            </a:pPr>
            <a:r>
              <a:rPr lang="en-US" altLang="zh-TW" sz="2600" dirty="0">
                <a:ea typeface="新細明體" charset="-120"/>
              </a:rPr>
              <a:t>A portfolio manager earns soft-dollar credit with a broker by directing the fund’s trades to that broker</a:t>
            </a:r>
          </a:p>
          <a:p>
            <a:pPr lvl="1" eaLnBrk="1" hangingPunct="1">
              <a:lnSpc>
                <a:spcPct val="98000"/>
              </a:lnSpc>
              <a:spcBef>
                <a:spcPts val="300"/>
              </a:spcBef>
              <a:defRPr/>
            </a:pPr>
            <a:r>
              <a:rPr lang="en-US" altLang="zh-TW" sz="2600" dirty="0">
                <a:ea typeface="新細明體" charset="-120"/>
              </a:rPr>
              <a:t>Based on those credits, the broker will pay for some of the mutual fund’s expenses, such as databases, computer hardware, stock-quotation system, or stock research reports (which are purchased by half of funds)</a:t>
            </a:r>
          </a:p>
          <a:p>
            <a:pPr lvl="2" eaLnBrk="1" hangingPunct="1">
              <a:lnSpc>
                <a:spcPct val="98000"/>
              </a:lnSpc>
              <a:spcBef>
                <a:spcPts val="300"/>
              </a:spcBef>
              <a:defRPr/>
            </a:pPr>
            <a:r>
              <a:rPr lang="en-US" altLang="zh-TW" sz="2200" dirty="0">
                <a:ea typeface="新細明體" charset="-120"/>
              </a:rPr>
              <a:t>This arrangement is allowed by SEC as long as the soft dollars are used to purchase something ultimately benefiting the shareholder of funds</a:t>
            </a:r>
          </a:p>
          <a:p>
            <a:pPr lvl="2" eaLnBrk="1" hangingPunct="1">
              <a:lnSpc>
                <a:spcPct val="98000"/>
              </a:lnSpc>
              <a:spcBef>
                <a:spcPts val="300"/>
              </a:spcBef>
              <a:defRPr/>
            </a:pPr>
            <a:r>
              <a:rPr lang="en-US" altLang="zh-TW" sz="2100" dirty="0">
                <a:ea typeface="新細明體" charset="-120"/>
              </a:rPr>
              <a:t>Brokers effectively return part of the trading commission to funds</a:t>
            </a:r>
          </a:p>
          <a:p>
            <a:pPr lvl="2" eaLnBrk="1" hangingPunct="1">
              <a:lnSpc>
                <a:spcPct val="98000"/>
              </a:lnSpc>
              <a:spcBef>
                <a:spcPts val="300"/>
              </a:spcBef>
              <a:defRPr/>
            </a:pPr>
            <a:r>
              <a:rPr lang="en-US" altLang="zh-TW" sz="2100" dirty="0">
                <a:ea typeface="新細明體" charset="-120"/>
              </a:rPr>
              <a:t>With soft-dollar arrangement, funds may report artificially low expense ratios to the public</a:t>
            </a:r>
          </a:p>
          <a:p>
            <a:pPr lvl="2" eaLnBrk="1" hangingPunct="1">
              <a:lnSpc>
                <a:spcPct val="98000"/>
              </a:lnSpc>
              <a:spcBef>
                <a:spcPts val="300"/>
              </a:spcBef>
              <a:defRPr/>
            </a:pPr>
            <a:r>
              <a:rPr lang="en-US" altLang="zh-TW" sz="2100" dirty="0">
                <a:ea typeface="新細明體" charset="-120"/>
              </a:rPr>
              <a:t>Funds may pay needlessly high commission to obtain soft dollars</a:t>
            </a:r>
          </a:p>
          <a:p>
            <a:pPr marL="914400" lvl="2" indent="0" eaLnBrk="1" hangingPunct="1">
              <a:lnSpc>
                <a:spcPct val="98000"/>
              </a:lnSpc>
              <a:spcBef>
                <a:spcPts val="300"/>
              </a:spcBef>
              <a:buNone/>
              <a:defRPr/>
            </a:pPr>
            <a:r>
              <a:rPr lang="en-US" altLang="zh-TW" sz="2100" dirty="0">
                <a:ea typeface="新細明體" charset="-120"/>
                <a:sym typeface="Symbol"/>
              </a:rPr>
              <a:t> Even with the low reported expense ratio, the high commission fees still hurt the investment performance</a:t>
            </a:r>
            <a:endParaRPr lang="zh-TW" altLang="en-US" sz="2600" dirty="0">
              <a:ea typeface="新細明體"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1524000" y="3048000"/>
            <a:ext cx="601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a:latin typeface="Arial" charset="0"/>
                <a:ea typeface="新細明體" charset="-120"/>
              </a:rPr>
              <a:t>4.5  TAXATION OF MUTUAL FUND INCOME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76200"/>
            <a:ext cx="9144000" cy="685800"/>
          </a:xfrm>
          <a:noFill/>
        </p:spPr>
        <p:txBody>
          <a:bodyPr/>
          <a:lstStyle/>
          <a:p>
            <a:pPr eaLnBrk="1" hangingPunct="1"/>
            <a:r>
              <a:rPr lang="en-US" altLang="zh-TW">
                <a:ea typeface="新細明體" charset="-120"/>
              </a:rPr>
              <a:t>Taxation of Mutual Fund Income</a:t>
            </a:r>
          </a:p>
        </p:txBody>
      </p:sp>
      <p:sp>
        <p:nvSpPr>
          <p:cNvPr id="44035" name="Rectangle 3"/>
          <p:cNvSpPr>
            <a:spLocks noGrp="1" noChangeArrowheads="1"/>
          </p:cNvSpPr>
          <p:nvPr>
            <p:ph type="body" idx="1"/>
          </p:nvPr>
        </p:nvSpPr>
        <p:spPr>
          <a:xfrm>
            <a:off x="381000" y="914400"/>
            <a:ext cx="8458200" cy="5867400"/>
          </a:xfrm>
        </p:spPr>
        <p:txBody>
          <a:bodyPr/>
          <a:lstStyle/>
          <a:p>
            <a:pPr eaLnBrk="1" hangingPunct="1">
              <a:lnSpc>
                <a:spcPct val="96000"/>
              </a:lnSpc>
              <a:spcBef>
                <a:spcPts val="200"/>
              </a:spcBef>
              <a:defRPr/>
            </a:pPr>
            <a:r>
              <a:rPr lang="en-US" altLang="zh-TW" sz="3000" dirty="0">
                <a:ea typeface="新細明體" charset="-120"/>
              </a:rPr>
              <a:t>A fund’s capital gains and dividends are all passed to investors as if the investor earned the income directly, so taxes are actually paid by the investors in the mutual fund, not by the fund itself</a:t>
            </a:r>
          </a:p>
          <a:p>
            <a:pPr eaLnBrk="1" hangingPunct="1">
              <a:lnSpc>
                <a:spcPct val="96000"/>
              </a:lnSpc>
              <a:spcBef>
                <a:spcPts val="200"/>
              </a:spcBef>
              <a:defRPr/>
            </a:pPr>
            <a:r>
              <a:rPr lang="en-US" altLang="zh-TW" sz="3000" dirty="0">
                <a:ea typeface="新細明體" charset="-120"/>
              </a:rPr>
              <a:t>A fund with a high turnover rate (</a:t>
            </a:r>
            <a:r>
              <a:rPr lang="zh-TW" altLang="en-US" sz="3000" dirty="0">
                <a:ea typeface="新細明體" charset="-120"/>
              </a:rPr>
              <a:t>轉換率</a:t>
            </a:r>
            <a:r>
              <a:rPr lang="en-US" altLang="zh-TW" sz="3000" dirty="0">
                <a:ea typeface="新細明體" charset="-120"/>
              </a:rPr>
              <a:t>)</a:t>
            </a:r>
            <a:r>
              <a:rPr lang="zh-TW" altLang="en-US" sz="3000" dirty="0">
                <a:ea typeface="新細明體" charset="-120"/>
              </a:rPr>
              <a:t> </a:t>
            </a:r>
            <a:r>
              <a:rPr lang="en-US" altLang="zh-TW" sz="3000" dirty="0">
                <a:ea typeface="新細明體" charset="-120"/>
              </a:rPr>
              <a:t>leads to tax inefficiency</a:t>
            </a:r>
          </a:p>
          <a:p>
            <a:pPr lvl="1" eaLnBrk="1" hangingPunct="1">
              <a:lnSpc>
                <a:spcPct val="96000"/>
              </a:lnSpc>
              <a:spcBef>
                <a:spcPts val="200"/>
              </a:spcBef>
              <a:defRPr/>
            </a:pPr>
            <a:r>
              <a:rPr lang="en-US" altLang="zh-TW" sz="2600" dirty="0">
                <a:ea typeface="新細明體" charset="-120"/>
              </a:rPr>
              <a:t>Turnover rate: the ratio of the trading activity for a portfolio to the total asset value of that portfolio. For example, a $100 million portfolio with $60 million in sales of some securities with purchase of other securities would have a turnover rate of 60%</a:t>
            </a:r>
          </a:p>
          <a:p>
            <a:pPr lvl="1" eaLnBrk="1" hangingPunct="1">
              <a:lnSpc>
                <a:spcPct val="96000"/>
              </a:lnSpc>
              <a:spcBef>
                <a:spcPts val="200"/>
              </a:spcBef>
              <a:defRPr/>
            </a:pPr>
            <a:r>
              <a:rPr lang="en-US" altLang="zh-TW" sz="2600" dirty="0">
                <a:ea typeface="新細明體" charset="-120"/>
              </a:rPr>
              <a:t>For equity and index funds, the one-year average turnover rates are 50% and 2%, respectively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304800" y="914400"/>
            <a:ext cx="8534400" cy="5943600"/>
          </a:xfrm>
        </p:spPr>
        <p:txBody>
          <a:bodyPr/>
          <a:lstStyle/>
          <a:p>
            <a:pPr lvl="1" eaLnBrk="1" hangingPunct="1">
              <a:lnSpc>
                <a:spcPct val="95000"/>
              </a:lnSpc>
              <a:spcBef>
                <a:spcPts val="200"/>
              </a:spcBef>
              <a:defRPr/>
            </a:pPr>
            <a:r>
              <a:rPr lang="en-US" altLang="zh-TW" sz="2600" dirty="0">
                <a:ea typeface="新細明體" charset="-120"/>
              </a:rPr>
              <a:t>High turnover means there are often realized capital gains which may be taxed (as long as the capital gains are not realized, they are not taxed)</a:t>
            </a:r>
          </a:p>
          <a:p>
            <a:pPr lvl="1" eaLnBrk="1" hangingPunct="1">
              <a:lnSpc>
                <a:spcPct val="95000"/>
              </a:lnSpc>
              <a:spcBef>
                <a:spcPts val="200"/>
              </a:spcBef>
              <a:buFontTx/>
              <a:buNone/>
              <a:defRPr/>
            </a:pPr>
            <a:r>
              <a:rPr lang="en-US" altLang="zh-TW" sz="2600" dirty="0">
                <a:ea typeface="新細明體" charset="-120"/>
              </a:rPr>
              <a:t>※Higher turnover rates also imply more commission costs of funds for trading securities</a:t>
            </a:r>
          </a:p>
          <a:p>
            <a:pPr eaLnBrk="1" hangingPunct="1">
              <a:lnSpc>
                <a:spcPct val="95000"/>
              </a:lnSpc>
              <a:spcBef>
                <a:spcPts val="200"/>
              </a:spcBef>
              <a:defRPr/>
            </a:pPr>
            <a:r>
              <a:rPr lang="en-US" altLang="zh-TW" sz="3000" dirty="0">
                <a:ea typeface="新細明體" charset="-120"/>
              </a:rPr>
              <a:t>SEC requires funds to disclose after-tax returns for the past 1-, 5-, and 10-year periods</a:t>
            </a:r>
            <a:endParaRPr lang="en-US" altLang="zh-TW" sz="2600" dirty="0">
              <a:ea typeface="新細明體" charset="-120"/>
            </a:endParaRPr>
          </a:p>
          <a:p>
            <a:pPr eaLnBrk="1" hangingPunct="1">
              <a:lnSpc>
                <a:spcPct val="95000"/>
              </a:lnSpc>
              <a:spcBef>
                <a:spcPts val="200"/>
              </a:spcBef>
              <a:defRPr/>
            </a:pPr>
            <a:r>
              <a:rPr lang="en-US" altLang="zh-TW" sz="3000" dirty="0">
                <a:ea typeface="新細明體" charset="-120"/>
              </a:rPr>
              <a:t>Personally managed portfolios can be structured to take advantage of taxes while mutual funds cannot</a:t>
            </a:r>
          </a:p>
          <a:p>
            <a:pPr lvl="1" eaLnBrk="1" hangingPunct="1">
              <a:lnSpc>
                <a:spcPct val="95000"/>
              </a:lnSpc>
              <a:spcBef>
                <a:spcPts val="200"/>
              </a:spcBef>
              <a:defRPr/>
            </a:pPr>
            <a:r>
              <a:rPr lang="en-US" altLang="zh-TW" sz="2400" dirty="0">
                <a:ea typeface="新細明體" charset="-120"/>
              </a:rPr>
              <a:t>The investor can time realizations of capital gains or losses to efficiently manage his whole tax liability (If the taxable income is high, the investor can decide to realize less capital gain such that the total tax payment can be controlled) </a:t>
            </a:r>
          </a:p>
          <a:p>
            <a:pPr eaLnBrk="1" hangingPunct="1">
              <a:lnSpc>
                <a:spcPct val="95000"/>
              </a:lnSpc>
              <a:spcBef>
                <a:spcPts val="200"/>
              </a:spcBef>
              <a:defRPr/>
            </a:pPr>
            <a:endParaRPr lang="en-US" altLang="zh-TW" sz="3000" dirty="0">
              <a:ea typeface="新細明體" charset="-120"/>
            </a:endParaRPr>
          </a:p>
        </p:txBody>
      </p:sp>
      <p:sp>
        <p:nvSpPr>
          <p:cNvPr id="43011" name="Rectangle 2"/>
          <p:cNvSpPr>
            <a:spLocks noGrp="1" noChangeArrowheads="1"/>
          </p:cNvSpPr>
          <p:nvPr>
            <p:ph type="title"/>
          </p:nvPr>
        </p:nvSpPr>
        <p:spPr>
          <a:xfrm>
            <a:off x="0" y="76200"/>
            <a:ext cx="9144000" cy="685800"/>
          </a:xfrm>
          <a:noFill/>
        </p:spPr>
        <p:txBody>
          <a:bodyPr/>
          <a:lstStyle/>
          <a:p>
            <a:pPr eaLnBrk="1" hangingPunct="1"/>
            <a:r>
              <a:rPr lang="en-US" altLang="zh-TW">
                <a:ea typeface="新細明體" charset="-120"/>
              </a:rPr>
              <a:t>Taxation of Mutual Fund Income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838200" y="2997200"/>
            <a:ext cx="7848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806450" indent="-806450">
              <a:spcBef>
                <a:spcPct val="50000"/>
              </a:spcBef>
            </a:pPr>
            <a:r>
              <a:rPr lang="en-US" altLang="zh-TW" sz="3200" b="1" dirty="0">
                <a:latin typeface="Arial" charset="0"/>
                <a:ea typeface="新細明體" charset="-120"/>
              </a:rPr>
              <a:t>4.6  EXCHANGE-TRADED FUNDS (ETF,</a:t>
            </a:r>
            <a:r>
              <a:rPr lang="zh-TW" altLang="en-US" sz="3200" dirty="0">
                <a:ea typeface="新細明體" charset="-120"/>
              </a:rPr>
              <a:t>交易所買賣基金</a:t>
            </a:r>
            <a:r>
              <a:rPr lang="en-US" altLang="zh-TW" sz="3200" dirty="0">
                <a:ea typeface="新細明體" charset="-120"/>
              </a:rPr>
              <a:t>)</a:t>
            </a:r>
            <a:r>
              <a:rPr lang="en-US" altLang="zh-TW" sz="3200" b="1" dirty="0">
                <a:latin typeface="Arial" charset="0"/>
                <a:ea typeface="新細明體" charset="-12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8100"/>
            <a:ext cx="9144000" cy="1143000"/>
          </a:xfrm>
          <a:noFill/>
        </p:spPr>
        <p:txBody>
          <a:bodyPr/>
          <a:lstStyle/>
          <a:p>
            <a:pPr eaLnBrk="1" hangingPunct="1"/>
            <a:r>
              <a:rPr lang="en-US" altLang="zh-TW">
                <a:ea typeface="新細明體" charset="-120"/>
              </a:rPr>
              <a:t>Exchange Traded Funds</a:t>
            </a:r>
          </a:p>
        </p:txBody>
      </p:sp>
      <p:sp>
        <p:nvSpPr>
          <p:cNvPr id="20483" name="Rectangle 3"/>
          <p:cNvSpPr>
            <a:spLocks noGrp="1" noChangeArrowheads="1"/>
          </p:cNvSpPr>
          <p:nvPr>
            <p:ph type="body" idx="1"/>
          </p:nvPr>
        </p:nvSpPr>
        <p:spPr>
          <a:xfrm>
            <a:off x="304800" y="990600"/>
            <a:ext cx="8686800" cy="5715000"/>
          </a:xfrm>
        </p:spPr>
        <p:txBody>
          <a:bodyPr/>
          <a:lstStyle/>
          <a:p>
            <a:pPr eaLnBrk="1" hangingPunct="1">
              <a:spcBef>
                <a:spcPts val="500"/>
              </a:spcBef>
              <a:defRPr/>
            </a:pPr>
            <a:r>
              <a:rPr lang="en-US" altLang="zh-TW" sz="3000" dirty="0">
                <a:ea typeface="新細明體" charset="-120"/>
              </a:rPr>
              <a:t>ETFs are offshoots (</a:t>
            </a:r>
            <a:r>
              <a:rPr lang="zh-TW" altLang="en-US" sz="3000" dirty="0">
                <a:ea typeface="新細明體" charset="-120"/>
              </a:rPr>
              <a:t>分枝</a:t>
            </a:r>
            <a:r>
              <a:rPr lang="en-US" altLang="zh-TW" sz="3000" dirty="0">
                <a:ea typeface="新細明體" charset="-120"/>
              </a:rPr>
              <a:t>) of mutual funds that allow investors to trade some shares of entire portfolios</a:t>
            </a:r>
          </a:p>
          <a:p>
            <a:pPr lvl="1" eaLnBrk="1" hangingPunct="1">
              <a:spcBef>
                <a:spcPts val="500"/>
              </a:spcBef>
              <a:defRPr/>
            </a:pPr>
            <a:r>
              <a:rPr lang="en-US" altLang="zh-TW" sz="2600" dirty="0">
                <a:ea typeface="新細明體" charset="-120"/>
              </a:rPr>
              <a:t>ETFs</a:t>
            </a:r>
            <a:r>
              <a:rPr lang="zh-TW" altLang="en-US" sz="2600" dirty="0">
                <a:ea typeface="新細明體" charset="-120"/>
              </a:rPr>
              <a:t> </a:t>
            </a:r>
            <a:r>
              <a:rPr lang="en-US" altLang="zh-TW" sz="2600" dirty="0">
                <a:ea typeface="新細明體" charset="-120"/>
              </a:rPr>
              <a:t>were first offered in the U.S. in 1993 and, until 2008, were traded exclusively on market indexes</a:t>
            </a:r>
          </a:p>
          <a:p>
            <a:pPr lvl="1" eaLnBrk="1" hangingPunct="1">
              <a:spcBef>
                <a:spcPts val="500"/>
              </a:spcBef>
              <a:defRPr/>
            </a:pPr>
            <a:r>
              <a:rPr lang="en-US" altLang="zh-TW" sz="2600" dirty="0">
                <a:ea typeface="新細明體" charset="-120"/>
              </a:rPr>
              <a:t>By 2019, more than 1,600 ETFS with $3.4 trillion in assets in the U.S.</a:t>
            </a:r>
          </a:p>
          <a:p>
            <a:pPr lvl="1" eaLnBrk="1" hangingPunct="1">
              <a:spcBef>
                <a:spcPts val="500"/>
              </a:spcBef>
              <a:defRPr/>
            </a:pPr>
            <a:r>
              <a:rPr lang="en-US" altLang="zh-TW" sz="2600" dirty="0">
                <a:ea typeface="新細明體" charset="-120"/>
              </a:rPr>
              <a:t>ETFs tend to be open-end funds, but they can be traded like stock shares (a characteristic of closed-end funds)</a:t>
            </a:r>
          </a:p>
          <a:p>
            <a:pPr lvl="2" eaLnBrk="1" hangingPunct="1">
              <a:spcBef>
                <a:spcPts val="500"/>
              </a:spcBef>
              <a:defRPr/>
            </a:pPr>
            <a:r>
              <a:rPr lang="en-US" altLang="zh-TW" sz="2200" dirty="0">
                <a:ea typeface="新細明體" charset="-120"/>
              </a:rPr>
              <a:t>The size of an ETF could change, so it is an open-end fund</a:t>
            </a:r>
          </a:p>
          <a:p>
            <a:pPr lvl="2" eaLnBrk="1" hangingPunct="1">
              <a:spcBef>
                <a:spcPts val="500"/>
              </a:spcBef>
              <a:defRPr/>
            </a:pPr>
            <a:r>
              <a:rPr lang="en-US" altLang="zh-TW" sz="2200" dirty="0">
                <a:ea typeface="新細明體" charset="-120"/>
              </a:rPr>
              <a:t>Unlike mutual funds, ETFs trade throughout the day similar to stocks, whereas mutual funds are only traded at their NAV at the end of the day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Investment Companies</a:t>
            </a:r>
          </a:p>
        </p:txBody>
      </p:sp>
      <p:sp>
        <p:nvSpPr>
          <p:cNvPr id="13315" name="Rectangle 3"/>
          <p:cNvSpPr>
            <a:spLocks noGrp="1" noChangeArrowheads="1"/>
          </p:cNvSpPr>
          <p:nvPr>
            <p:ph type="body" idx="1"/>
          </p:nvPr>
        </p:nvSpPr>
        <p:spPr>
          <a:xfrm>
            <a:off x="533400" y="914400"/>
            <a:ext cx="8305800" cy="5943600"/>
          </a:xfrm>
        </p:spPr>
        <p:txBody>
          <a:bodyPr lIns="90488" tIns="44450" rIns="90488" bIns="44450"/>
          <a:lstStyle/>
          <a:p>
            <a:pPr eaLnBrk="1" hangingPunct="1">
              <a:lnSpc>
                <a:spcPct val="98000"/>
              </a:lnSpc>
              <a:spcBef>
                <a:spcPts val="200"/>
              </a:spcBef>
              <a:defRPr/>
            </a:pPr>
            <a:r>
              <a:rPr lang="en-US" altLang="zh-TW" sz="3000" dirty="0">
                <a:ea typeface="新細明體" charset="-120"/>
              </a:rPr>
              <a:t>An investment company (</a:t>
            </a:r>
            <a:r>
              <a:rPr lang="zh-TW" altLang="en-US" sz="3000" dirty="0">
                <a:ea typeface="新細明體" charset="-120"/>
              </a:rPr>
              <a:t>投資公司</a:t>
            </a:r>
            <a:r>
              <a:rPr lang="en-US" altLang="zh-TW" sz="3000" dirty="0">
                <a:ea typeface="新細明體" charset="-120"/>
              </a:rPr>
              <a:t>)</a:t>
            </a:r>
            <a:r>
              <a:rPr lang="zh-TW" altLang="en-US" sz="3000" dirty="0">
                <a:ea typeface="新細明體" charset="-120"/>
              </a:rPr>
              <a:t> </a:t>
            </a:r>
            <a:r>
              <a:rPr lang="en-US" altLang="zh-TW" sz="3000" dirty="0">
                <a:ea typeface="新細明體" charset="-120"/>
              </a:rPr>
              <a:t>collects money from investors and invest the proceeds in a portfolio of securities on behalf of those investors</a:t>
            </a:r>
          </a:p>
          <a:p>
            <a:pPr lvl="1" eaLnBrk="1" hangingPunct="1">
              <a:lnSpc>
                <a:spcPct val="98000"/>
              </a:lnSpc>
              <a:spcBef>
                <a:spcPts val="200"/>
              </a:spcBef>
              <a:defRPr/>
            </a:pPr>
            <a:r>
              <a:rPr lang="en-US" altLang="zh-TW" sz="2600" dirty="0">
                <a:ea typeface="新細明體" charset="-120"/>
              </a:rPr>
              <a:t>While investment companies pool the assets for investors, they also sell investors shares, which represent the ownership on this pool of assets</a:t>
            </a:r>
          </a:p>
          <a:p>
            <a:pPr lvl="1" eaLnBrk="1" hangingPunct="1">
              <a:lnSpc>
                <a:spcPct val="98000"/>
              </a:lnSpc>
              <a:spcBef>
                <a:spcPts val="200"/>
              </a:spcBef>
              <a:defRPr/>
            </a:pPr>
            <a:r>
              <a:rPr lang="en-US" altLang="zh-TW" sz="2600" dirty="0">
                <a:ea typeface="新細明體" charset="-120"/>
              </a:rPr>
              <a:t>Investment companies are financial intermediaries</a:t>
            </a:r>
          </a:p>
          <a:p>
            <a:pPr lvl="2" eaLnBrk="1" hangingPunct="1">
              <a:lnSpc>
                <a:spcPct val="98000"/>
              </a:lnSpc>
              <a:spcBef>
                <a:spcPts val="200"/>
              </a:spcBef>
              <a:defRPr/>
            </a:pPr>
            <a:r>
              <a:rPr lang="en-US" altLang="zh-TW" sz="2200" dirty="0">
                <a:ea typeface="新細明體" charset="-120"/>
              </a:rPr>
              <a:t>Investment companies trade on behalf of their shareholders rather than for their own account</a:t>
            </a:r>
          </a:p>
          <a:p>
            <a:pPr lvl="2" eaLnBrk="1" hangingPunct="1">
              <a:lnSpc>
                <a:spcPct val="98000"/>
              </a:lnSpc>
              <a:spcBef>
                <a:spcPts val="200"/>
              </a:spcBef>
              <a:defRPr/>
            </a:pPr>
            <a:r>
              <a:rPr lang="en-US" altLang="zh-TW" sz="2000" dirty="0">
                <a:ea typeface="新細明體" charset="-120"/>
              </a:rPr>
              <a:t>The net effect of the investment company is to channel household savings to business sectors</a:t>
            </a:r>
            <a:endParaRPr lang="en-US" altLang="zh-TW" sz="2200" dirty="0">
              <a:ea typeface="新細明體" charset="-120"/>
            </a:endParaRPr>
          </a:p>
          <a:p>
            <a:pPr lvl="1" eaLnBrk="1" hangingPunct="1">
              <a:lnSpc>
                <a:spcPct val="98000"/>
              </a:lnSpc>
              <a:spcBef>
                <a:spcPts val="200"/>
              </a:spcBef>
              <a:defRPr/>
            </a:pPr>
            <a:r>
              <a:rPr lang="en-US" altLang="zh-TW" sz="2600" dirty="0">
                <a:solidFill>
                  <a:srgbClr val="FFFFFF"/>
                </a:solidFill>
                <a:ea typeface="新細明體" charset="-120"/>
              </a:rPr>
              <a:t>Existence reason: they provide a mechanism for small investors to “team up” to obtain the benefits of large-scale investment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8100"/>
            <a:ext cx="9144000" cy="1143000"/>
          </a:xfrm>
          <a:noFill/>
        </p:spPr>
        <p:txBody>
          <a:bodyPr/>
          <a:lstStyle/>
          <a:p>
            <a:pPr eaLnBrk="1" hangingPunct="1"/>
            <a:r>
              <a:rPr lang="en-US" altLang="zh-TW">
                <a:ea typeface="新細明體" charset="-120"/>
              </a:rPr>
              <a:t>Exchange Traded Funds</a:t>
            </a:r>
          </a:p>
        </p:txBody>
      </p:sp>
      <p:sp>
        <p:nvSpPr>
          <p:cNvPr id="20483" name="Rectangle 3"/>
          <p:cNvSpPr>
            <a:spLocks noGrp="1" noChangeArrowheads="1"/>
          </p:cNvSpPr>
          <p:nvPr>
            <p:ph type="body" idx="1"/>
          </p:nvPr>
        </p:nvSpPr>
        <p:spPr>
          <a:xfrm>
            <a:off x="304800" y="1066800"/>
            <a:ext cx="8686800" cy="5562600"/>
          </a:xfrm>
        </p:spPr>
        <p:txBody>
          <a:bodyPr/>
          <a:lstStyle/>
          <a:p>
            <a:pPr eaLnBrk="1" hangingPunct="1">
              <a:spcBef>
                <a:spcPts val="500"/>
              </a:spcBef>
              <a:defRPr/>
            </a:pPr>
            <a:r>
              <a:rPr lang="en-US" altLang="zh-TW" sz="3000" dirty="0">
                <a:ea typeface="新細明體" charset="-120"/>
              </a:rPr>
              <a:t>A ETF offers</a:t>
            </a:r>
            <a:r>
              <a:rPr lang="en-US" altLang="zh-TW" sz="3000" dirty="0"/>
              <a:t> security shares that replicate (or track) the return of an index can be traded like other stock shares on an exchange</a:t>
            </a:r>
            <a:endParaRPr lang="en-US" altLang="zh-TW" sz="3000" dirty="0">
              <a:ea typeface="新細明體" charset="-120"/>
            </a:endParaRPr>
          </a:p>
          <a:p>
            <a:pPr lvl="1" eaLnBrk="1" hangingPunct="1">
              <a:spcBef>
                <a:spcPts val="500"/>
              </a:spcBef>
              <a:defRPr/>
            </a:pPr>
            <a:r>
              <a:rPr lang="en-US" altLang="zh-TW" sz="2600" dirty="0">
                <a:ea typeface="新細明體" charset="-120"/>
              </a:rPr>
              <a:t>Replicate (</a:t>
            </a:r>
            <a:r>
              <a:rPr lang="zh-TW" altLang="en-US" sz="2600" dirty="0">
                <a:ea typeface="新細明體" charset="-120"/>
              </a:rPr>
              <a:t>複製</a:t>
            </a:r>
            <a:r>
              <a:rPr lang="en-US" altLang="zh-TW" sz="2600" dirty="0">
                <a:ea typeface="新細明體" charset="-120"/>
              </a:rPr>
              <a:t>): ETFs invest their assets proportionately in all securities underlying an index</a:t>
            </a:r>
          </a:p>
          <a:p>
            <a:pPr lvl="1" eaLnBrk="1" hangingPunct="1">
              <a:spcBef>
                <a:spcPts val="500"/>
              </a:spcBef>
              <a:defRPr/>
            </a:pPr>
            <a:r>
              <a:rPr lang="en-US" altLang="zh-TW" sz="2600" dirty="0">
                <a:ea typeface="新細明體" charset="-120"/>
              </a:rPr>
              <a:t>Track</a:t>
            </a:r>
            <a:r>
              <a:rPr lang="zh-TW" altLang="en-US" sz="2600" dirty="0">
                <a:ea typeface="新細明體" charset="-120"/>
              </a:rPr>
              <a:t> </a:t>
            </a:r>
            <a:r>
              <a:rPr lang="en-US" altLang="zh-TW" sz="2600" dirty="0">
                <a:ea typeface="新細明體" charset="-120"/>
              </a:rPr>
              <a:t>(</a:t>
            </a:r>
            <a:r>
              <a:rPr lang="zh-TW" altLang="en-US" sz="2600" dirty="0">
                <a:ea typeface="新細明體" charset="-120"/>
              </a:rPr>
              <a:t>追蹤</a:t>
            </a:r>
            <a:r>
              <a:rPr lang="en-US" altLang="zh-TW" sz="2600" dirty="0">
                <a:ea typeface="新細明體" charset="-120"/>
              </a:rPr>
              <a:t>): ETFs invest their assets in dozens of stock shares of large companies, and decide the weights of stocks such that the performance of the ETF can track the return of an index as could as possible</a:t>
            </a:r>
          </a:p>
          <a:p>
            <a:pPr lvl="1" eaLnBrk="1" hangingPunct="1">
              <a:spcBef>
                <a:spcPts val="500"/>
              </a:spcBef>
              <a:defRPr/>
            </a:pPr>
            <a:r>
              <a:rPr lang="en-US" altLang="zh-TW" sz="2600" dirty="0">
                <a:ea typeface="新細明體" charset="-120"/>
              </a:rPr>
              <a:t>Examples–Spiders (S&amp;P 500), Diamonds (DJIA), </a:t>
            </a:r>
            <a:r>
              <a:rPr lang="en-US" altLang="zh-TW" sz="2600" dirty="0" err="1">
                <a:ea typeface="新細明體" charset="-120"/>
              </a:rPr>
              <a:t>Qubes</a:t>
            </a:r>
            <a:r>
              <a:rPr lang="en-US" altLang="zh-TW" sz="2600" dirty="0">
                <a:ea typeface="新細明體" charset="-120"/>
              </a:rPr>
              <a:t> (Nasdaq 100), or WEBS (World Equity Benchmark Shares, for various MSCI stock indexes)</a:t>
            </a:r>
          </a:p>
          <a:p>
            <a:pPr lvl="1" eaLnBrk="1" hangingPunct="1">
              <a:spcBef>
                <a:spcPts val="500"/>
              </a:spcBef>
              <a:defRPr/>
            </a:pPr>
            <a:endParaRPr lang="zh-TW" altLang="en-US" dirty="0">
              <a:ea typeface="新細明體" charset="-120"/>
            </a:endParaRPr>
          </a:p>
        </p:txBody>
      </p:sp>
    </p:spTree>
    <p:extLst>
      <p:ext uri="{BB962C8B-B14F-4D97-AF65-F5344CB8AC3E}">
        <p14:creationId xmlns:p14="http://schemas.microsoft.com/office/powerpoint/2010/main" val="2970157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8100"/>
            <a:ext cx="9144000" cy="1143000"/>
          </a:xfrm>
          <a:noFill/>
        </p:spPr>
        <p:txBody>
          <a:bodyPr/>
          <a:lstStyle/>
          <a:p>
            <a:pPr eaLnBrk="1" hangingPunct="1"/>
            <a:r>
              <a:rPr lang="en-US" altLang="zh-TW">
                <a:ea typeface="新細明體" charset="-120"/>
              </a:rPr>
              <a:t>Exchange Traded Funds</a:t>
            </a:r>
          </a:p>
        </p:txBody>
      </p:sp>
      <p:sp>
        <p:nvSpPr>
          <p:cNvPr id="20483" name="Rectangle 3"/>
          <p:cNvSpPr>
            <a:spLocks noGrp="1" noChangeArrowheads="1"/>
          </p:cNvSpPr>
          <p:nvPr>
            <p:ph type="body" idx="1"/>
          </p:nvPr>
        </p:nvSpPr>
        <p:spPr>
          <a:xfrm>
            <a:off x="457200" y="990600"/>
            <a:ext cx="8458200" cy="5791200"/>
          </a:xfrm>
        </p:spPr>
        <p:txBody>
          <a:bodyPr/>
          <a:lstStyle/>
          <a:p>
            <a:pPr eaLnBrk="1" hangingPunct="1">
              <a:lnSpc>
                <a:spcPct val="98000"/>
              </a:lnSpc>
              <a:spcBef>
                <a:spcPts val="300"/>
              </a:spcBef>
              <a:defRPr/>
            </a:pPr>
            <a:r>
              <a:rPr lang="en-US" altLang="zh-TW" sz="3000" dirty="0">
                <a:ea typeface="新細明體" charset="-120"/>
              </a:rPr>
              <a:t>Comparative advantages vs. mutual funds</a:t>
            </a:r>
          </a:p>
          <a:p>
            <a:pPr lvl="1" eaLnBrk="1" hangingPunct="1">
              <a:lnSpc>
                <a:spcPct val="98000"/>
              </a:lnSpc>
              <a:spcBef>
                <a:spcPts val="300"/>
              </a:spcBef>
              <a:defRPr/>
            </a:pPr>
            <a:r>
              <a:rPr lang="en-US" altLang="zh-TW" sz="2600" dirty="0">
                <a:ea typeface="新細明體" charset="-120"/>
              </a:rPr>
              <a:t>ETF shares are quoted and traded continuously on stock exchanges (similar to a closed-end fund)</a:t>
            </a:r>
          </a:p>
          <a:p>
            <a:pPr lvl="2" eaLnBrk="1" hangingPunct="1">
              <a:lnSpc>
                <a:spcPct val="98000"/>
              </a:lnSpc>
              <a:spcBef>
                <a:spcPts val="300"/>
              </a:spcBef>
              <a:defRPr/>
            </a:pPr>
            <a:r>
              <a:rPr lang="en-US" altLang="zh-TW" sz="2200" dirty="0">
                <a:ea typeface="新細明體" charset="-120"/>
              </a:rPr>
              <a:t>Moreover, ETF shares, just like other securities on the exchange, can be sold short or buy on margin</a:t>
            </a:r>
          </a:p>
          <a:p>
            <a:pPr lvl="2" eaLnBrk="1" hangingPunct="1">
              <a:lnSpc>
                <a:spcPct val="98000"/>
              </a:lnSpc>
              <a:spcBef>
                <a:spcPts val="300"/>
              </a:spcBef>
              <a:defRPr/>
            </a:pPr>
            <a:r>
              <a:rPr lang="en-US" altLang="zh-TW" sz="2200" dirty="0">
                <a:ea typeface="新細明體" charset="-120"/>
              </a:rPr>
              <a:t>Mutual (open-end) funds’ NAVs are quoted based on closing prices and thus investors can buy or sell shares of mutual funds at NAV only once a day</a:t>
            </a:r>
          </a:p>
          <a:p>
            <a:pPr lvl="1" eaLnBrk="1" hangingPunct="1">
              <a:lnSpc>
                <a:spcPct val="98000"/>
              </a:lnSpc>
              <a:spcBef>
                <a:spcPts val="300"/>
              </a:spcBef>
              <a:defRPr/>
            </a:pPr>
            <a:r>
              <a:rPr lang="en-US" altLang="zh-TW" sz="2600" dirty="0">
                <a:ea typeface="新細明體" charset="-120"/>
              </a:rPr>
              <a:t>Lower taxes (special feature for ETFs)</a:t>
            </a:r>
          </a:p>
          <a:p>
            <a:pPr lvl="2" eaLnBrk="1" hangingPunct="1">
              <a:lnSpc>
                <a:spcPct val="98000"/>
              </a:lnSpc>
              <a:spcBef>
                <a:spcPts val="300"/>
              </a:spcBef>
              <a:defRPr/>
            </a:pPr>
            <a:r>
              <a:rPr lang="en-US" altLang="zh-TW" sz="2200" dirty="0">
                <a:ea typeface="新細明體" charset="-120"/>
              </a:rPr>
              <a:t>For small redemption, traders simply sell their shares to other traders on stock exchanges</a:t>
            </a:r>
          </a:p>
          <a:p>
            <a:pPr lvl="2" eaLnBrk="1" hangingPunct="1">
              <a:lnSpc>
                <a:spcPct val="98000"/>
              </a:lnSpc>
              <a:spcBef>
                <a:spcPts val="300"/>
              </a:spcBef>
              <a:defRPr/>
            </a:pPr>
            <a:r>
              <a:rPr lang="en-US" altLang="zh-TW" sz="2200" dirty="0">
                <a:ea typeface="新細明體" charset="-120"/>
              </a:rPr>
              <a:t>For large redemption, investors obtain shares of stock in the underlying portfolio from the ETF</a:t>
            </a:r>
          </a:p>
          <a:p>
            <a:pPr marL="1260475" lvl="2" indent="-346075" eaLnBrk="1" hangingPunct="1">
              <a:lnSpc>
                <a:spcPct val="98000"/>
              </a:lnSpc>
              <a:spcBef>
                <a:spcPts val="300"/>
              </a:spcBef>
              <a:buFont typeface="Wingdings" pitchFamily="2" charset="2"/>
              <a:buNone/>
              <a:defRPr/>
            </a:pPr>
            <a:r>
              <a:rPr lang="en-US" altLang="zh-TW" sz="2200" dirty="0">
                <a:ea typeface="新細明體" charset="-120"/>
              </a:rPr>
              <a:t>※ In both cases, ETFs do not need to sell securities for cash and thus realized capital gains, so ETFs usually are with lower turnover rates and lower tax expenses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8100"/>
            <a:ext cx="9144000" cy="952500"/>
          </a:xfrm>
          <a:noFill/>
        </p:spPr>
        <p:txBody>
          <a:bodyPr/>
          <a:lstStyle/>
          <a:p>
            <a:pPr eaLnBrk="1" hangingPunct="1"/>
            <a:r>
              <a:rPr lang="en-US" altLang="zh-TW" dirty="0">
                <a:ea typeface="新細明體" charset="-120"/>
              </a:rPr>
              <a:t>Exchange Traded Funds</a:t>
            </a:r>
          </a:p>
        </p:txBody>
      </p:sp>
      <p:sp>
        <p:nvSpPr>
          <p:cNvPr id="96259" name="Rectangle 3"/>
          <p:cNvSpPr>
            <a:spLocks noGrp="1" noChangeArrowheads="1"/>
          </p:cNvSpPr>
          <p:nvPr>
            <p:ph type="body" idx="1"/>
          </p:nvPr>
        </p:nvSpPr>
        <p:spPr>
          <a:xfrm>
            <a:off x="304800" y="838200"/>
            <a:ext cx="8610600" cy="5867400"/>
          </a:xfrm>
        </p:spPr>
        <p:txBody>
          <a:bodyPr/>
          <a:lstStyle/>
          <a:p>
            <a:pPr lvl="1" eaLnBrk="1" hangingPunct="1">
              <a:lnSpc>
                <a:spcPct val="98000"/>
              </a:lnSpc>
              <a:spcBef>
                <a:spcPts val="300"/>
              </a:spcBef>
              <a:defRPr/>
            </a:pPr>
            <a:r>
              <a:rPr lang="en-US" altLang="zh-TW" sz="2600" dirty="0">
                <a:ea typeface="新細明體" charset="-120"/>
              </a:rPr>
              <a:t>Lower costs</a:t>
            </a:r>
          </a:p>
          <a:p>
            <a:pPr lvl="2" eaLnBrk="1" hangingPunct="1">
              <a:lnSpc>
                <a:spcPct val="98000"/>
              </a:lnSpc>
              <a:spcBef>
                <a:spcPts val="300"/>
              </a:spcBef>
              <a:defRPr/>
            </a:pPr>
            <a:r>
              <a:rPr lang="en-US" altLang="zh-TW" sz="2200" dirty="0">
                <a:ea typeface="新細明體" charset="-120"/>
              </a:rPr>
              <a:t>Due to the passive management for tracking index returns, the operating expense (0.1%-0.5%) is lower than those of mutual funds (even lower than the index funds)</a:t>
            </a:r>
          </a:p>
          <a:p>
            <a:pPr lvl="2" eaLnBrk="1" hangingPunct="1">
              <a:lnSpc>
                <a:spcPct val="98000"/>
              </a:lnSpc>
              <a:spcBef>
                <a:spcPts val="300"/>
              </a:spcBef>
              <a:defRPr/>
            </a:pPr>
            <a:r>
              <a:rPr lang="en-US" altLang="zh-TW" sz="2200" dirty="0">
                <a:ea typeface="新細明體" charset="-120"/>
              </a:rPr>
              <a:t>No </a:t>
            </a:r>
            <a:r>
              <a:rPr lang="en-US" altLang="zh-TW" sz="2200" dirty="0"/>
              <a:t>front-end and back-end loads for </a:t>
            </a:r>
            <a:r>
              <a:rPr lang="en-US" altLang="zh-TW" sz="2200" dirty="0">
                <a:ea typeface="新細明體" charset="-120"/>
              </a:rPr>
              <a:t>ETFs</a:t>
            </a:r>
          </a:p>
          <a:p>
            <a:pPr lvl="2" eaLnBrk="1" hangingPunct="1">
              <a:lnSpc>
                <a:spcPct val="98000"/>
              </a:lnSpc>
              <a:spcBef>
                <a:spcPts val="300"/>
              </a:spcBef>
              <a:defRPr/>
            </a:pPr>
            <a:r>
              <a:rPr lang="en-US" altLang="zh-TW" sz="2200" dirty="0"/>
              <a:t>Since ETFs are traded on exchanges, each transaction is subject to a brokerage commission or sometimes a bid-asked spread</a:t>
            </a:r>
          </a:p>
          <a:p>
            <a:pPr marL="914400" lvl="2" indent="0" eaLnBrk="1" hangingPunct="1">
              <a:lnSpc>
                <a:spcPct val="98000"/>
              </a:lnSpc>
              <a:spcBef>
                <a:spcPts val="300"/>
              </a:spcBef>
              <a:buNone/>
              <a:defRPr/>
            </a:pPr>
            <a:r>
              <a:rPr lang="en-US" altLang="zh-TW" sz="2200" dirty="0">
                <a:ea typeface="新細明體" panose="02020500000000000000" pitchFamily="18" charset="-120"/>
              </a:rPr>
              <a:t>(</a:t>
            </a:r>
            <a:r>
              <a:rPr lang="zh-TW" altLang="en-US" sz="2200" dirty="0">
                <a:ea typeface="新細明體" panose="02020500000000000000" pitchFamily="18" charset="-120"/>
              </a:rPr>
              <a:t>元大台灣</a:t>
            </a:r>
            <a:r>
              <a:rPr lang="en-US" altLang="zh-TW" sz="2200" dirty="0">
                <a:ea typeface="新細明體" panose="02020500000000000000" pitchFamily="18" charset="-120"/>
              </a:rPr>
              <a:t>50</a:t>
            </a:r>
            <a:r>
              <a:rPr lang="zh-TW" altLang="en-US" sz="2200" dirty="0">
                <a:ea typeface="新細明體" panose="02020500000000000000" pitchFamily="18" charset="-120"/>
              </a:rPr>
              <a:t> </a:t>
            </a:r>
            <a:r>
              <a:rPr lang="en-US" altLang="zh-TW" sz="2200" dirty="0">
                <a:ea typeface="新細明體" panose="02020500000000000000" pitchFamily="18" charset="-120"/>
              </a:rPr>
              <a:t>ETF:</a:t>
            </a:r>
            <a:r>
              <a:rPr lang="zh-TW" altLang="en-US" sz="2200" dirty="0">
                <a:ea typeface="新細明體" panose="02020500000000000000" pitchFamily="18" charset="-120"/>
              </a:rPr>
              <a:t> 管理費</a:t>
            </a:r>
            <a:r>
              <a:rPr lang="en-US" altLang="zh-TW" sz="2200" dirty="0">
                <a:ea typeface="新細明體" panose="02020500000000000000" pitchFamily="18" charset="-120"/>
              </a:rPr>
              <a:t>0.32%, </a:t>
            </a:r>
            <a:r>
              <a:rPr lang="zh-TW" altLang="en-US" sz="2200" dirty="0">
                <a:ea typeface="新細明體" panose="02020500000000000000" pitchFamily="18" charset="-120"/>
              </a:rPr>
              <a:t>保管費</a:t>
            </a:r>
            <a:r>
              <a:rPr lang="en-US" altLang="zh-TW" sz="2200" dirty="0">
                <a:ea typeface="新細明體" panose="02020500000000000000" pitchFamily="18" charset="-120"/>
              </a:rPr>
              <a:t>0.035%, </a:t>
            </a:r>
            <a:r>
              <a:rPr lang="zh-TW" altLang="en-US" sz="2200" dirty="0">
                <a:ea typeface="新細明體" panose="02020500000000000000" pitchFamily="18" charset="-120"/>
              </a:rPr>
              <a:t>總內扣費用</a:t>
            </a:r>
            <a:r>
              <a:rPr lang="en-US" altLang="zh-TW" sz="2200" dirty="0">
                <a:ea typeface="新細明體" panose="02020500000000000000" pitchFamily="18" charset="-120"/>
              </a:rPr>
              <a:t>0.46%, </a:t>
            </a:r>
            <a:r>
              <a:rPr lang="zh-TW" altLang="en-US" sz="2200" dirty="0">
                <a:ea typeface="新細明體" panose="02020500000000000000" pitchFamily="18" charset="-120"/>
              </a:rPr>
              <a:t>證券交易稅</a:t>
            </a:r>
            <a:r>
              <a:rPr lang="en-US" altLang="zh-TW" sz="2200" dirty="0">
                <a:ea typeface="新細明體" panose="02020500000000000000" pitchFamily="18" charset="-120"/>
              </a:rPr>
              <a:t>0.1% (</a:t>
            </a:r>
            <a:r>
              <a:rPr lang="zh-TW" altLang="en-US" sz="2200" dirty="0">
                <a:ea typeface="新細明體" panose="02020500000000000000" pitchFamily="18" charset="-120"/>
              </a:rPr>
              <a:t>一般股票</a:t>
            </a:r>
            <a:r>
              <a:rPr lang="en-US" altLang="zh-TW" sz="2200" dirty="0">
                <a:ea typeface="新細明體" panose="02020500000000000000" pitchFamily="18" charset="-120"/>
              </a:rPr>
              <a:t>0.3%), </a:t>
            </a:r>
            <a:r>
              <a:rPr lang="zh-TW" altLang="en-US" sz="2200" dirty="0">
                <a:ea typeface="新細明體" panose="02020500000000000000" pitchFamily="18" charset="-120"/>
              </a:rPr>
              <a:t>交易手續費 </a:t>
            </a:r>
            <a:r>
              <a:rPr lang="en-US" altLang="zh-TW" sz="2200" dirty="0">
                <a:ea typeface="新細明體" panose="02020500000000000000" pitchFamily="18" charset="-120"/>
              </a:rPr>
              <a:t>&lt;= 0.1425%)</a:t>
            </a:r>
          </a:p>
          <a:p>
            <a:pPr marL="457200" lvl="1" indent="0" eaLnBrk="1" hangingPunct="1">
              <a:lnSpc>
                <a:spcPct val="98000"/>
              </a:lnSpc>
              <a:spcBef>
                <a:spcPts val="300"/>
              </a:spcBef>
              <a:buNone/>
              <a:defRPr/>
            </a:pPr>
            <a:r>
              <a:rPr lang="en-US" altLang="zh-TW" sz="2600" dirty="0">
                <a:ea typeface="新細明體"/>
              </a:rPr>
              <a:t>※ Another differences versus index funds</a:t>
            </a:r>
          </a:p>
          <a:p>
            <a:pPr lvl="2" eaLnBrk="1" hangingPunct="1">
              <a:lnSpc>
                <a:spcPct val="98000"/>
              </a:lnSpc>
              <a:spcBef>
                <a:spcPts val="300"/>
              </a:spcBef>
              <a:buClr>
                <a:srgbClr val="7B46D0"/>
              </a:buClr>
              <a:defRPr/>
            </a:pPr>
            <a:r>
              <a:rPr lang="en-US" altLang="zh-TW" sz="2200" dirty="0">
                <a:solidFill>
                  <a:srgbClr val="FFFFFF"/>
                </a:solidFill>
                <a:ea typeface="新細明體" charset="-120"/>
              </a:rPr>
              <a:t>ETFs pass all cash-dividend incomes to shareholders</a:t>
            </a:r>
          </a:p>
          <a:p>
            <a:pPr lvl="2" eaLnBrk="1" hangingPunct="1">
              <a:lnSpc>
                <a:spcPct val="98000"/>
              </a:lnSpc>
              <a:spcBef>
                <a:spcPts val="300"/>
              </a:spcBef>
              <a:buClr>
                <a:srgbClr val="7B46D0"/>
              </a:buClr>
              <a:defRPr/>
            </a:pPr>
            <a:r>
              <a:rPr lang="en-US" altLang="zh-TW" sz="2200" dirty="0">
                <a:solidFill>
                  <a:srgbClr val="FFFFFF"/>
                </a:solidFill>
                <a:ea typeface="新細明體" charset="-120"/>
              </a:rPr>
              <a:t>Index funds could (not necessarily) reinvest cash-dividend income to purchase the same market portfolio on behalf of their shareholders, and thus shareholders can enjoy the compounding effect on their investment</a:t>
            </a:r>
            <a:endParaRPr lang="en-US" altLang="zh-TW" sz="2600" dirty="0">
              <a:ea typeface="新細明體"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8100"/>
            <a:ext cx="9144000" cy="1143000"/>
          </a:xfrm>
          <a:noFill/>
        </p:spPr>
        <p:txBody>
          <a:bodyPr/>
          <a:lstStyle/>
          <a:p>
            <a:pPr eaLnBrk="1" hangingPunct="1"/>
            <a:r>
              <a:rPr lang="en-US" altLang="zh-TW">
                <a:ea typeface="新細明體" charset="-120"/>
              </a:rPr>
              <a:t>Exchange Traded Funds</a:t>
            </a:r>
          </a:p>
        </p:txBody>
      </p:sp>
      <p:sp>
        <p:nvSpPr>
          <p:cNvPr id="96259" name="Rectangle 3"/>
          <p:cNvSpPr>
            <a:spLocks noGrp="1" noChangeArrowheads="1"/>
          </p:cNvSpPr>
          <p:nvPr>
            <p:ph type="body" idx="1"/>
          </p:nvPr>
        </p:nvSpPr>
        <p:spPr>
          <a:xfrm>
            <a:off x="457200" y="914400"/>
            <a:ext cx="8458200" cy="5867400"/>
          </a:xfrm>
        </p:spPr>
        <p:txBody>
          <a:bodyPr/>
          <a:lstStyle/>
          <a:p>
            <a:pPr eaLnBrk="1" hangingPunct="1">
              <a:spcBef>
                <a:spcPts val="600"/>
              </a:spcBef>
              <a:defRPr/>
            </a:pPr>
            <a:r>
              <a:rPr lang="en-US" altLang="zh-TW" sz="3000" dirty="0">
                <a:ea typeface="新細明體" charset="-120"/>
              </a:rPr>
              <a:t>Price behavior of ETFs</a:t>
            </a:r>
          </a:p>
          <a:p>
            <a:pPr lvl="1" eaLnBrk="1" hangingPunct="1">
              <a:spcBef>
                <a:spcPts val="600"/>
              </a:spcBef>
              <a:defRPr/>
            </a:pPr>
            <a:r>
              <a:rPr lang="en-US" altLang="zh-TW" sz="2600" dirty="0">
                <a:ea typeface="新細明體" charset="-120"/>
              </a:rPr>
              <a:t>Because they are traded as securities, there is the possibility that their price can depart from NAV</a:t>
            </a:r>
          </a:p>
          <a:p>
            <a:pPr lvl="1" eaLnBrk="1" hangingPunct="1">
              <a:spcBef>
                <a:spcPts val="600"/>
              </a:spcBef>
              <a:defRPr/>
            </a:pPr>
            <a:r>
              <a:rPr lang="en-US" altLang="zh-TW" sz="2600" dirty="0">
                <a:ea typeface="新細明體" charset="-120"/>
              </a:rPr>
              <a:t>However, the deviation from NAV is minor due to the possible arbitrage (</a:t>
            </a:r>
            <a:r>
              <a:rPr lang="zh-TW" altLang="en-US" sz="2600" dirty="0">
                <a:ea typeface="新細明體" charset="-120"/>
              </a:rPr>
              <a:t>套利</a:t>
            </a:r>
            <a:r>
              <a:rPr lang="en-US" altLang="zh-TW" sz="2600" dirty="0">
                <a:ea typeface="新細明體" charset="-120"/>
              </a:rPr>
              <a:t>) strategies adopted by large investors</a:t>
            </a:r>
          </a:p>
          <a:p>
            <a:pPr lvl="2" eaLnBrk="1" hangingPunct="1">
              <a:spcBef>
                <a:spcPts val="600"/>
              </a:spcBef>
              <a:defRPr/>
            </a:pPr>
            <a:r>
              <a:rPr lang="en-US" altLang="zh-TW" sz="2200" dirty="0">
                <a:ea typeface="新細明體" charset="-120"/>
              </a:rPr>
              <a:t>ETF shares are undervalued: Purchase ETF shares at the underestimated price, sell them back for a portfolio of stocks in the index, and sell the portfolio of stocks</a:t>
            </a:r>
          </a:p>
          <a:p>
            <a:pPr lvl="2" eaLnBrk="1" hangingPunct="1">
              <a:spcBef>
                <a:spcPts val="600"/>
              </a:spcBef>
              <a:defRPr/>
            </a:pPr>
            <a:r>
              <a:rPr lang="en-US" altLang="zh-TW" sz="2200" dirty="0">
                <a:ea typeface="新細明體" charset="-120"/>
              </a:rPr>
              <a:t>FTF shares are overvalued: Construct a portfolio based on the weights of the component stocks of the ETF, exchange it for ETF shares, and sell the ETF shares at the overestimated price</a:t>
            </a:r>
          </a:p>
          <a:p>
            <a:pPr marL="1260475" lvl="2" indent="-346075" eaLnBrk="1" hangingPunct="1">
              <a:spcBef>
                <a:spcPts val="600"/>
              </a:spcBef>
              <a:buNone/>
              <a:defRPr/>
            </a:pPr>
            <a:r>
              <a:rPr lang="en-US" altLang="zh-TW" sz="2200" dirty="0">
                <a:effectLst>
                  <a:outerShdw blurRad="38100" dist="38100" dir="2700000" algn="tl">
                    <a:srgbClr val="000000">
                      <a:alpha val="43137"/>
                    </a:srgbClr>
                  </a:outerShdw>
                </a:effectLst>
                <a:ea typeface="新細明體" charset="-120"/>
              </a:rPr>
              <a:t>※ Consequently, the size of an ETF can vary dynamically, similar to an open-end fund</a:t>
            </a:r>
          </a:p>
        </p:txBody>
      </p:sp>
    </p:spTree>
    <p:extLst>
      <p:ext uri="{BB962C8B-B14F-4D97-AF65-F5344CB8AC3E}">
        <p14:creationId xmlns:p14="http://schemas.microsoft.com/office/powerpoint/2010/main" val="2892878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8100"/>
            <a:ext cx="9144000" cy="1143000"/>
          </a:xfrm>
          <a:noFill/>
        </p:spPr>
        <p:txBody>
          <a:bodyPr/>
          <a:lstStyle/>
          <a:p>
            <a:pPr eaLnBrk="1" hangingPunct="1"/>
            <a:r>
              <a:rPr lang="en-US" altLang="zh-TW" dirty="0">
                <a:ea typeface="新細明體" charset="-120"/>
              </a:rPr>
              <a:t>Growth in ETF Assets</a:t>
            </a:r>
          </a:p>
        </p:txBody>
      </p:sp>
      <p:sp>
        <p:nvSpPr>
          <p:cNvPr id="6" name="文字方塊 5"/>
          <p:cNvSpPr txBox="1">
            <a:spLocks noChangeArrowheads="1"/>
          </p:cNvSpPr>
          <p:nvPr/>
        </p:nvSpPr>
        <p:spPr bwMode="auto">
          <a:xfrm>
            <a:off x="609600" y="5562600"/>
            <a:ext cx="7924800" cy="1277273"/>
          </a:xfrm>
          <a:prstGeom prst="rect">
            <a:avLst/>
          </a:prstGeom>
          <a:noFill/>
          <a:ln w="9525">
            <a:noFill/>
            <a:miter lim="800000"/>
            <a:headEnd/>
            <a:tailEnd/>
          </a:ln>
        </p:spPr>
        <p:txBody>
          <a:bodyPr wrap="square">
            <a:spAutoFit/>
          </a:bodyPr>
          <a:lstStyle/>
          <a:p>
            <a:pPr marL="271463" indent="-271463">
              <a:defRPr/>
            </a:pPr>
            <a:r>
              <a:rPr lang="en-US" altLang="zh-TW" sz="1800" dirty="0">
                <a:latin typeface="+mn-lt"/>
                <a:ea typeface="新細明體" charset="-120"/>
              </a:rPr>
              <a:t>※ The rapid growth of global and international ETFs started since 2003, and the bond ETFs grew fast since 2005</a:t>
            </a:r>
          </a:p>
          <a:p>
            <a:pPr marL="271463" indent="-271463">
              <a:spcBef>
                <a:spcPts val="600"/>
              </a:spcBef>
              <a:defRPr/>
            </a:pPr>
            <a:r>
              <a:rPr lang="en-US" altLang="zh-TW" sz="1800" dirty="0">
                <a:latin typeface="+mn-lt"/>
                <a:ea typeface="新細明體" charset="-120"/>
              </a:rPr>
              <a:t>※ </a:t>
            </a:r>
            <a:r>
              <a:rPr lang="zh-TW" altLang="en-US" sz="1800" dirty="0">
                <a:solidFill>
                  <a:srgbClr val="FFFFFF"/>
                </a:solidFill>
                <a:latin typeface="Arial"/>
                <a:ea typeface="新細明體" charset="-120"/>
              </a:rPr>
              <a:t>至</a:t>
            </a:r>
            <a:r>
              <a:rPr lang="en-US" altLang="zh-TW" sz="1800" dirty="0">
                <a:solidFill>
                  <a:srgbClr val="FFFFFF"/>
                </a:solidFill>
                <a:latin typeface="Arial"/>
                <a:ea typeface="新細明體" charset="-120"/>
              </a:rPr>
              <a:t>2022</a:t>
            </a:r>
            <a:r>
              <a:rPr lang="zh-TW" altLang="en-US" sz="1800" dirty="0">
                <a:solidFill>
                  <a:srgbClr val="FFFFFF"/>
                </a:solidFill>
                <a:latin typeface="Arial"/>
                <a:ea typeface="新細明體" charset="-120"/>
              </a:rPr>
              <a:t>年底，</a:t>
            </a:r>
            <a:r>
              <a:rPr lang="zh-TW" altLang="en-US" sz="1800" dirty="0">
                <a:latin typeface="+mn-lt"/>
                <a:ea typeface="新細明體" charset="-120"/>
              </a:rPr>
              <a:t>台灣證券交易所掛牌的</a:t>
            </a:r>
            <a:r>
              <a:rPr lang="en-US" altLang="zh-TW" sz="1800" dirty="0">
                <a:latin typeface="+mn-lt"/>
                <a:ea typeface="新細明體" charset="-120"/>
              </a:rPr>
              <a:t>ETF</a:t>
            </a:r>
            <a:r>
              <a:rPr lang="zh-TW" altLang="en-US" sz="1800" dirty="0">
                <a:latin typeface="+mn-lt"/>
                <a:ea typeface="新細明體" charset="-120"/>
              </a:rPr>
              <a:t>有</a:t>
            </a:r>
            <a:r>
              <a:rPr lang="en-US" altLang="zh-TW" sz="1800" dirty="0">
                <a:latin typeface="+mn-lt"/>
                <a:ea typeface="新細明體" charset="-120"/>
              </a:rPr>
              <a:t>143</a:t>
            </a:r>
            <a:r>
              <a:rPr lang="zh-TW" altLang="en-US" sz="1800" dirty="0">
                <a:latin typeface="+mn-lt"/>
                <a:ea typeface="新細明體" charset="-120"/>
              </a:rPr>
              <a:t>檔，平均交易量約佔大盤成交量</a:t>
            </a:r>
            <a:r>
              <a:rPr lang="en-US" altLang="zh-TW" sz="1800" dirty="0">
                <a:latin typeface="+mn-lt"/>
                <a:ea typeface="新細明體" charset="-120"/>
              </a:rPr>
              <a:t>5%</a:t>
            </a:r>
            <a:endParaRPr lang="zh-TW" altLang="en-US" sz="1800" dirty="0">
              <a:latin typeface="+mn-lt"/>
              <a:ea typeface="新細明體" charset="-120"/>
            </a:endParaRPr>
          </a:p>
        </p:txBody>
      </p:sp>
      <p:pic>
        <p:nvPicPr>
          <p:cNvPr id="7" name="Picture 4">
            <a:extLst>
              <a:ext uri="{FF2B5EF4-FFF2-40B4-BE49-F238E27FC236}">
                <a16:creationId xmlns:a16="http://schemas.microsoft.com/office/drawing/2014/main" id="{59D7E8BB-5783-4875-B0AE-D79F91404813}"/>
              </a:ext>
            </a:extLst>
          </p:cNvPr>
          <p:cNvPicPr/>
          <p:nvPr/>
        </p:nvPicPr>
        <p:blipFill rotWithShape="1">
          <a:blip r:embed="rId2"/>
          <a:srcRect l="26135" t="22579" r="32729" b="22081"/>
          <a:stretch/>
        </p:blipFill>
        <p:spPr bwMode="auto">
          <a:xfrm>
            <a:off x="1257300" y="990600"/>
            <a:ext cx="6629400" cy="44196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838200" y="2960687"/>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dirty="0">
                <a:latin typeface="Arial" charset="0"/>
                <a:ea typeface="新細明體" charset="-120"/>
              </a:rPr>
              <a:t>4.7  MUTUAL FUND INVESTMENT PERFORMANCE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8100"/>
            <a:ext cx="9144000" cy="1143000"/>
          </a:xfrm>
          <a:noFill/>
        </p:spPr>
        <p:txBody>
          <a:bodyPr/>
          <a:lstStyle/>
          <a:p>
            <a:pPr eaLnBrk="1" hangingPunct="1"/>
            <a:r>
              <a:rPr lang="en-US" altLang="zh-TW">
                <a:ea typeface="新細明體" charset="-120"/>
              </a:rPr>
              <a:t>Mutual Fund Performance</a:t>
            </a:r>
          </a:p>
        </p:txBody>
      </p:sp>
      <p:sp>
        <p:nvSpPr>
          <p:cNvPr id="20483" name="Rectangle 3"/>
          <p:cNvSpPr>
            <a:spLocks noGrp="1" noChangeArrowheads="1"/>
          </p:cNvSpPr>
          <p:nvPr>
            <p:ph type="body" idx="1"/>
          </p:nvPr>
        </p:nvSpPr>
        <p:spPr>
          <a:xfrm>
            <a:off x="304800" y="914400"/>
            <a:ext cx="8610600" cy="5791200"/>
          </a:xfrm>
        </p:spPr>
        <p:txBody>
          <a:bodyPr/>
          <a:lstStyle/>
          <a:p>
            <a:pPr eaLnBrk="1" hangingPunct="1">
              <a:lnSpc>
                <a:spcPct val="99000"/>
              </a:lnSpc>
              <a:spcBef>
                <a:spcPts val="300"/>
              </a:spcBef>
              <a:defRPr/>
            </a:pPr>
            <a:r>
              <a:rPr lang="en-US" altLang="zh-TW" sz="3000" dirty="0">
                <a:ea typeface="新細明體" charset="-120"/>
              </a:rPr>
              <a:t>Evidence shows that average mutual fund performance is generally inferior than broad market performance</a:t>
            </a:r>
          </a:p>
          <a:p>
            <a:pPr lvl="1" eaLnBrk="1" hangingPunct="1">
              <a:lnSpc>
                <a:spcPct val="99000"/>
              </a:lnSpc>
              <a:spcBef>
                <a:spcPts val="300"/>
              </a:spcBef>
              <a:defRPr/>
            </a:pPr>
            <a:r>
              <a:rPr lang="en-US" altLang="zh-TW" sz="2600" dirty="0">
                <a:ea typeface="新細明體" charset="-120"/>
              </a:rPr>
              <a:t>From 1971 to 2018, the Wilshire 5000 index in 29 of the 48 years outperformed the average performance of mutual funds</a:t>
            </a:r>
          </a:p>
          <a:p>
            <a:pPr lvl="2" eaLnBrk="1" hangingPunct="1">
              <a:lnSpc>
                <a:spcPct val="99000"/>
              </a:lnSpc>
              <a:spcBef>
                <a:spcPts val="300"/>
              </a:spcBef>
              <a:defRPr/>
            </a:pPr>
            <a:r>
              <a:rPr lang="en-US" altLang="zh-TW" sz="2200" dirty="0">
                <a:ea typeface="新細明體" charset="-120"/>
              </a:rPr>
              <a:t>For fair comparisons, Wilshire 5000 index returns are adjusted downward by 0.2%, according to the expense ratio of Vanguard’s Total Stock Market Index portfolio, which tracts the Wilshire 5000</a:t>
            </a:r>
          </a:p>
          <a:p>
            <a:pPr lvl="1" eaLnBrk="1" hangingPunct="1">
              <a:lnSpc>
                <a:spcPct val="99000"/>
              </a:lnSpc>
              <a:spcBef>
                <a:spcPts val="300"/>
              </a:spcBef>
              <a:defRPr/>
            </a:pPr>
            <a:r>
              <a:rPr lang="en-US" altLang="zh-TW" sz="2600" dirty="0">
                <a:ea typeface="新細明體" charset="-120"/>
              </a:rPr>
              <a:t>Average returns: 10.9% for Wilshire 5000 index and 9.9% for average mutual fund</a:t>
            </a:r>
          </a:p>
          <a:p>
            <a:pPr eaLnBrk="1" hangingPunct="1">
              <a:lnSpc>
                <a:spcPct val="99000"/>
              </a:lnSpc>
              <a:spcBef>
                <a:spcPts val="300"/>
              </a:spcBef>
              <a:defRPr/>
            </a:pPr>
            <a:r>
              <a:rPr lang="en-US" altLang="zh-TW" sz="3000" dirty="0">
                <a:ea typeface="新細明體" charset="-120"/>
              </a:rPr>
              <a:t>Evidence suggests that some persistence of the performance of mutual funds (see the next slide)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76200"/>
            <a:ext cx="9144000" cy="914400"/>
          </a:xfrm>
          <a:noFill/>
        </p:spPr>
        <p:txBody>
          <a:bodyPr/>
          <a:lstStyle/>
          <a:p>
            <a:pPr eaLnBrk="1" hangingPunct="1"/>
            <a:r>
              <a:rPr lang="en-US" altLang="zh-TW" dirty="0">
                <a:ea typeface="新細明體" charset="-120"/>
              </a:rPr>
              <a:t>Persistence of Investment Results</a:t>
            </a:r>
          </a:p>
        </p:txBody>
      </p:sp>
      <p:sp>
        <p:nvSpPr>
          <p:cNvPr id="6" name="文字方塊 5"/>
          <p:cNvSpPr txBox="1">
            <a:spLocks noChangeArrowheads="1"/>
          </p:cNvSpPr>
          <p:nvPr/>
        </p:nvSpPr>
        <p:spPr bwMode="auto">
          <a:xfrm>
            <a:off x="388302" y="4242352"/>
            <a:ext cx="8534400" cy="2625719"/>
          </a:xfrm>
          <a:prstGeom prst="rect">
            <a:avLst/>
          </a:prstGeom>
          <a:noFill/>
          <a:ln w="9525">
            <a:noFill/>
            <a:miter lim="800000"/>
            <a:headEnd/>
            <a:tailEnd/>
          </a:ln>
        </p:spPr>
        <p:txBody>
          <a:bodyPr>
            <a:spAutoFit/>
          </a:bodyPr>
          <a:lstStyle/>
          <a:p>
            <a:pPr marL="271463" indent="-271463">
              <a:lnSpc>
                <a:spcPct val="97000"/>
              </a:lnSpc>
              <a:spcBef>
                <a:spcPts val="300"/>
              </a:spcBef>
              <a:defRPr/>
            </a:pPr>
            <a:r>
              <a:rPr lang="en-US" altLang="zh-TW" sz="1800" dirty="0">
                <a:latin typeface="+mn-lt"/>
                <a:ea typeface="新細明體" charset="-120"/>
              </a:rPr>
              <a:t>※ By the fourth year, only about 11% of the original outperformers from 2014 remain as consistent outperformers</a:t>
            </a:r>
          </a:p>
          <a:p>
            <a:pPr marL="271463" indent="-271463">
              <a:lnSpc>
                <a:spcPct val="97000"/>
              </a:lnSpc>
              <a:spcBef>
                <a:spcPts val="300"/>
              </a:spcBef>
              <a:defRPr/>
            </a:pPr>
            <a:r>
              <a:rPr lang="en-US" altLang="zh-TW" sz="1800" dirty="0">
                <a:latin typeface="+mn-lt"/>
                <a:ea typeface="新細明體" charset="-120"/>
              </a:rPr>
              <a:t>※ Since the persistence can reflect the investment skill as opposed to luck, the above table evidences that there are some persistently better-performing fund managers</a:t>
            </a:r>
          </a:p>
          <a:p>
            <a:pPr marL="271463" indent="-271463">
              <a:lnSpc>
                <a:spcPct val="97000"/>
              </a:lnSpc>
              <a:spcBef>
                <a:spcPts val="300"/>
              </a:spcBef>
              <a:defRPr/>
            </a:pPr>
            <a:r>
              <a:rPr lang="en-US" altLang="zh-TW" sz="1800" dirty="0">
                <a:latin typeface="+mn-lt"/>
                <a:ea typeface="新細明體" charset="-120"/>
              </a:rPr>
              <a:t>※ Other empirical studies show that </a:t>
            </a:r>
            <a:r>
              <a:rPr lang="en-US" altLang="zh-TW" sz="1800" dirty="0">
                <a:solidFill>
                  <a:srgbClr val="FFFFFF"/>
                </a:solidFill>
                <a:latin typeface="Arial"/>
                <a:ea typeface="新細明體" charset="-120"/>
              </a:rPr>
              <a:t>for better-performing funds, their </a:t>
            </a:r>
            <a:r>
              <a:rPr lang="en-US" altLang="zh-TW" sz="1800" dirty="0">
                <a:latin typeface="+mn-lt"/>
                <a:ea typeface="新細明體" charset="-120"/>
              </a:rPr>
              <a:t>past performance is not highly predictive for future performance</a:t>
            </a:r>
          </a:p>
          <a:p>
            <a:pPr marL="271463" indent="-271463">
              <a:lnSpc>
                <a:spcPct val="97000"/>
              </a:lnSpc>
              <a:spcBef>
                <a:spcPts val="300"/>
              </a:spcBef>
              <a:defRPr/>
            </a:pPr>
            <a:r>
              <a:rPr lang="en-US" altLang="zh-TW" sz="1800" dirty="0">
                <a:ea typeface="新細明體" charset="-120"/>
              </a:rPr>
              <a:t>※ </a:t>
            </a:r>
            <a:r>
              <a:rPr lang="en-US" altLang="zh-TW" sz="1800" dirty="0">
                <a:latin typeface="+mn-lt"/>
                <a:ea typeface="新細明體" charset="-120"/>
              </a:rPr>
              <a:t>In fact, the evidence is more suggestive of a tendency for poor performance to persist. This tendency is probably related to fund costs and turnover rates</a:t>
            </a:r>
            <a:endParaRPr lang="zh-TW" altLang="en-US" sz="1800" dirty="0">
              <a:latin typeface="+mn-lt"/>
              <a:ea typeface="新細明體" charset="-120"/>
            </a:endParaRPr>
          </a:p>
        </p:txBody>
      </p:sp>
      <p:pic>
        <p:nvPicPr>
          <p:cNvPr id="7" name="Picture 6">
            <a:extLst>
              <a:ext uri="{FF2B5EF4-FFF2-40B4-BE49-F238E27FC236}">
                <a16:creationId xmlns:a16="http://schemas.microsoft.com/office/drawing/2014/main" id="{88EE0C9D-5782-4887-A7AA-D8D88E62E3E6}"/>
              </a:ext>
            </a:extLst>
          </p:cNvPr>
          <p:cNvPicPr/>
          <p:nvPr/>
        </p:nvPicPr>
        <p:blipFill rotWithShape="1">
          <a:blip r:embed="rId2"/>
          <a:srcRect l="12500" t="47863" r="19872" b="17094"/>
          <a:stretch/>
        </p:blipFill>
        <p:spPr bwMode="auto">
          <a:xfrm>
            <a:off x="228600" y="1066800"/>
            <a:ext cx="8694102" cy="31242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Investment Companies</a:t>
            </a:r>
          </a:p>
        </p:txBody>
      </p:sp>
      <p:sp>
        <p:nvSpPr>
          <p:cNvPr id="13315" name="Rectangle 3"/>
          <p:cNvSpPr>
            <a:spLocks noGrp="1" noChangeArrowheads="1"/>
          </p:cNvSpPr>
          <p:nvPr>
            <p:ph type="body" idx="1"/>
          </p:nvPr>
        </p:nvSpPr>
        <p:spPr>
          <a:xfrm>
            <a:off x="381000" y="990600"/>
            <a:ext cx="8382000" cy="5105400"/>
          </a:xfrm>
        </p:spPr>
        <p:txBody>
          <a:bodyPr lIns="90488" tIns="44450" rIns="90488" bIns="44450"/>
          <a:lstStyle/>
          <a:p>
            <a:pPr eaLnBrk="1" hangingPunct="1">
              <a:spcBef>
                <a:spcPts val="600"/>
              </a:spcBef>
              <a:defRPr/>
            </a:pPr>
            <a:r>
              <a:rPr lang="en-US" altLang="zh-TW" sz="3000" dirty="0">
                <a:ea typeface="新細明體" charset="-120"/>
              </a:rPr>
              <a:t>The investment company is in essence a legal arrangement for a fund</a:t>
            </a:r>
            <a:r>
              <a:rPr lang="zh-TW" altLang="en-US" sz="3000" dirty="0">
                <a:ea typeface="新細明體" charset="-120"/>
              </a:rPr>
              <a:t> </a:t>
            </a:r>
            <a:r>
              <a:rPr lang="en-US" altLang="zh-TW" sz="3000" dirty="0">
                <a:ea typeface="新細明體" charset="-120"/>
              </a:rPr>
              <a:t>(</a:t>
            </a:r>
            <a:r>
              <a:rPr lang="zh-TW" altLang="en-US" sz="3000" dirty="0">
                <a:ea typeface="新細明體" charset="-120"/>
              </a:rPr>
              <a:t>基金</a:t>
            </a:r>
            <a:r>
              <a:rPr lang="en-US" altLang="zh-TW" sz="3000" dirty="0">
                <a:ea typeface="新細明體" charset="-120"/>
              </a:rPr>
              <a:t>), i.e., you can treat each fund as an investment company (</a:t>
            </a:r>
            <a:r>
              <a:rPr lang="zh-TW" altLang="en-US" sz="3000" dirty="0">
                <a:ea typeface="新細明體" charset="-120"/>
              </a:rPr>
              <a:t>每個基金就是一個投資公司</a:t>
            </a:r>
            <a:r>
              <a:rPr lang="en-US" altLang="zh-TW" sz="3000" dirty="0">
                <a:ea typeface="新細明體" charset="-120"/>
              </a:rPr>
              <a:t>)</a:t>
            </a:r>
          </a:p>
          <a:p>
            <a:pPr eaLnBrk="1" hangingPunct="1">
              <a:spcBef>
                <a:spcPts val="600"/>
              </a:spcBef>
              <a:defRPr/>
            </a:pPr>
            <a:r>
              <a:rPr lang="en-US" altLang="zh-TW" sz="3000" dirty="0">
                <a:ea typeface="新細明體" charset="-120"/>
              </a:rPr>
              <a:t>Four major functions of investment companies</a:t>
            </a:r>
          </a:p>
          <a:p>
            <a:pPr marL="457200" lvl="1" indent="0" eaLnBrk="1" hangingPunct="1">
              <a:spcBef>
                <a:spcPts val="600"/>
              </a:spcBef>
              <a:buNone/>
              <a:defRPr/>
            </a:pPr>
            <a:r>
              <a:rPr lang="en-US" altLang="zh-TW" sz="2600" dirty="0">
                <a:ea typeface="新細明體" charset="-120"/>
              </a:rPr>
              <a:t>1. Administration and record keeping</a:t>
            </a:r>
          </a:p>
          <a:p>
            <a:pPr lvl="2" eaLnBrk="1" hangingPunct="1">
              <a:spcBef>
                <a:spcPts val="600"/>
              </a:spcBef>
              <a:defRPr/>
            </a:pPr>
            <a:r>
              <a:rPr lang="en-US" altLang="zh-TW" sz="2200" dirty="0">
                <a:ea typeface="新細明體" charset="-120"/>
              </a:rPr>
              <a:t>Keep track of the position and any income of the portfolio as well as each shareholder</a:t>
            </a:r>
          </a:p>
          <a:p>
            <a:pPr lvl="2" eaLnBrk="1" hangingPunct="1">
              <a:spcBef>
                <a:spcPts val="600"/>
              </a:spcBef>
              <a:defRPr/>
            </a:pPr>
            <a:r>
              <a:rPr lang="en-US" altLang="zh-TW" sz="2200" dirty="0">
                <a:ea typeface="新細明體" charset="-120"/>
              </a:rPr>
              <a:t>Send periodic status reports to shareholders</a:t>
            </a:r>
          </a:p>
          <a:p>
            <a:pPr lvl="2" eaLnBrk="1" hangingPunct="1">
              <a:spcBef>
                <a:spcPts val="600"/>
              </a:spcBef>
              <a:defRPr/>
            </a:pPr>
            <a:r>
              <a:rPr lang="en-US" altLang="zh-TW" sz="2200" dirty="0">
                <a:ea typeface="新細明體" charset="-120"/>
              </a:rPr>
              <a:t>Reinvest dividends and interest incomes on behalf of shareholders</a:t>
            </a:r>
          </a:p>
          <a:p>
            <a:pPr eaLnBrk="1" hangingPunct="1">
              <a:spcBef>
                <a:spcPts val="600"/>
              </a:spcBef>
              <a:defRPr/>
            </a:pPr>
            <a:endParaRPr lang="en-US" altLang="zh-TW" dirty="0">
              <a:ea typeface="新細明體" charset="-12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Investment Companies</a:t>
            </a:r>
          </a:p>
        </p:txBody>
      </p:sp>
      <p:sp>
        <p:nvSpPr>
          <p:cNvPr id="84995" name="Rectangle 3"/>
          <p:cNvSpPr>
            <a:spLocks noGrp="1" noChangeArrowheads="1"/>
          </p:cNvSpPr>
          <p:nvPr>
            <p:ph type="body" idx="1"/>
          </p:nvPr>
        </p:nvSpPr>
        <p:spPr>
          <a:xfrm>
            <a:off x="228600" y="990600"/>
            <a:ext cx="8763000" cy="5562600"/>
          </a:xfrm>
        </p:spPr>
        <p:txBody>
          <a:bodyPr lIns="90488" tIns="44450" rIns="90488" bIns="44450"/>
          <a:lstStyle/>
          <a:p>
            <a:pPr marL="457200" lvl="1" indent="0" eaLnBrk="1" hangingPunct="1">
              <a:spcBef>
                <a:spcPts val="600"/>
              </a:spcBef>
              <a:buNone/>
              <a:defRPr/>
            </a:pPr>
            <a:r>
              <a:rPr lang="en-US" altLang="zh-TW" sz="2600" dirty="0">
                <a:ea typeface="新細明體" charset="-120"/>
              </a:rPr>
              <a:t>2. Achieve diversification (</a:t>
            </a:r>
            <a:r>
              <a:rPr lang="zh-TW" altLang="en-US" sz="2600" dirty="0">
                <a:ea typeface="新細明體" charset="-120"/>
              </a:rPr>
              <a:t>分散投資</a:t>
            </a:r>
            <a:r>
              <a:rPr lang="en-US" altLang="zh-TW" sz="2600" dirty="0">
                <a:ea typeface="新細明體" charset="-120"/>
              </a:rPr>
              <a:t>)</a:t>
            </a:r>
            <a:r>
              <a:rPr lang="zh-TW" altLang="en-US" sz="2600" dirty="0">
                <a:ea typeface="新細明體" charset="-120"/>
              </a:rPr>
              <a:t> </a:t>
            </a:r>
            <a:r>
              <a:rPr lang="en-US" altLang="zh-TW" sz="2600" dirty="0">
                <a:ea typeface="新細明體" charset="-120"/>
              </a:rPr>
              <a:t>and avoid indivisible problem</a:t>
            </a:r>
            <a:r>
              <a:rPr lang="zh-TW" altLang="en-US" sz="2600" dirty="0">
                <a:ea typeface="新細明體" charset="-120"/>
              </a:rPr>
              <a:t> </a:t>
            </a:r>
            <a:r>
              <a:rPr lang="en-US" altLang="zh-TW" sz="2600" dirty="0">
                <a:ea typeface="新細明體" charset="-120"/>
              </a:rPr>
              <a:t>(</a:t>
            </a:r>
            <a:r>
              <a:rPr lang="zh-TW" altLang="en-US" sz="2600" dirty="0">
                <a:ea typeface="新細明體" charset="-120"/>
              </a:rPr>
              <a:t>不可分割問題</a:t>
            </a:r>
            <a:r>
              <a:rPr lang="en-US" altLang="zh-TW" sz="2600" dirty="0">
                <a:ea typeface="新細明體" charset="-120"/>
              </a:rPr>
              <a:t>)</a:t>
            </a:r>
          </a:p>
          <a:p>
            <a:pPr lvl="2" eaLnBrk="1" hangingPunct="1">
              <a:spcBef>
                <a:spcPts val="600"/>
              </a:spcBef>
              <a:defRPr/>
            </a:pPr>
            <a:r>
              <a:rPr lang="en-US" altLang="zh-TW" sz="2200" dirty="0">
                <a:ea typeface="新細明體" charset="-120"/>
              </a:rPr>
              <a:t>By polling individual investors’ money, the investment companies can act as large investors, that is, they can invest in a well-diversified portfolio and avoid the indivisible problem of the stock share</a:t>
            </a:r>
          </a:p>
          <a:p>
            <a:pPr marL="457200" lvl="1" indent="0" eaLnBrk="1" hangingPunct="1">
              <a:spcBef>
                <a:spcPts val="600"/>
              </a:spcBef>
              <a:buNone/>
              <a:defRPr/>
            </a:pPr>
            <a:r>
              <a:rPr lang="en-US" altLang="zh-TW" sz="2600" dirty="0">
                <a:ea typeface="新細明體" charset="-120"/>
              </a:rPr>
              <a:t>3. Professional management</a:t>
            </a:r>
          </a:p>
          <a:p>
            <a:pPr lvl="2" eaLnBrk="1" hangingPunct="1">
              <a:spcBef>
                <a:spcPts val="600"/>
              </a:spcBef>
              <a:defRPr/>
            </a:pPr>
            <a:r>
              <a:rPr lang="en-US" altLang="zh-TW" sz="2200" dirty="0">
                <a:ea typeface="新細明體" charset="-120"/>
              </a:rPr>
              <a:t>Hire security analysts and fund managers to achieve superior investment results for their investors </a:t>
            </a:r>
          </a:p>
          <a:p>
            <a:pPr lvl="3" eaLnBrk="1" hangingPunct="1">
              <a:spcBef>
                <a:spcPts val="600"/>
              </a:spcBef>
              <a:defRPr/>
            </a:pPr>
            <a:r>
              <a:rPr lang="en-US" altLang="zh-TW" dirty="0">
                <a:ea typeface="新細明體" charset="-120"/>
              </a:rPr>
              <a:t>Find undervalued securities and/or design asset allocation strategies</a:t>
            </a:r>
          </a:p>
          <a:p>
            <a:pPr lvl="2" eaLnBrk="1" hangingPunct="1">
              <a:spcBef>
                <a:spcPts val="600"/>
              </a:spcBef>
              <a:defRPr/>
            </a:pPr>
            <a:r>
              <a:rPr lang="en-US" altLang="zh-TW" sz="2200" dirty="0">
                <a:ea typeface="新細明體" charset="-120"/>
              </a:rPr>
              <a:t>Share research and management costs</a:t>
            </a:r>
          </a:p>
          <a:p>
            <a:pPr marL="457200" lvl="1" indent="0" eaLnBrk="1" hangingPunct="1">
              <a:spcBef>
                <a:spcPts val="600"/>
              </a:spcBef>
              <a:buNone/>
              <a:defRPr/>
            </a:pPr>
            <a:r>
              <a:rPr lang="en-US" altLang="zh-TW" sz="2600" dirty="0">
                <a:ea typeface="新細明體" charset="-120"/>
              </a:rPr>
              <a:t>4.</a:t>
            </a:r>
            <a:r>
              <a:rPr lang="zh-TW" altLang="en-US" sz="2600" dirty="0">
                <a:ea typeface="新細明體" charset="-120"/>
              </a:rPr>
              <a:t> </a:t>
            </a:r>
            <a:r>
              <a:rPr lang="en-US" altLang="zh-TW" sz="2600" dirty="0">
                <a:ea typeface="新細明體" charset="-120"/>
              </a:rPr>
              <a:t>Lower transaction costs</a:t>
            </a:r>
          </a:p>
          <a:p>
            <a:pPr lvl="2" eaLnBrk="1" hangingPunct="1">
              <a:spcBef>
                <a:spcPts val="600"/>
              </a:spcBef>
              <a:defRPr/>
            </a:pPr>
            <a:r>
              <a:rPr lang="en-US" altLang="zh-TW" sz="2200" dirty="0">
                <a:ea typeface="新細明體" charset="-120"/>
              </a:rPr>
              <a:t>Due to block trading of securities, investment companies could save substantial brokerage fees or bid-asked spreads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85800"/>
            <a:ext cx="9144000" cy="609600"/>
          </a:xfrm>
          <a:noFill/>
        </p:spPr>
        <p:txBody>
          <a:bodyPr lIns="90488" tIns="44450" rIns="90488" bIns="44450" anchor="b"/>
          <a:lstStyle/>
          <a:p>
            <a:pPr eaLnBrk="1" hangingPunct="1"/>
            <a:r>
              <a:rPr lang="en-US" altLang="zh-TW">
                <a:ea typeface="新細明體" charset="-120"/>
              </a:rPr>
              <a:t>Investment Companies:</a:t>
            </a:r>
            <a:br>
              <a:rPr lang="en-US" altLang="zh-TW">
                <a:ea typeface="新細明體" charset="-120"/>
              </a:rPr>
            </a:br>
            <a:r>
              <a:rPr lang="en-US" altLang="zh-TW">
                <a:ea typeface="新細明體" charset="-120"/>
              </a:rPr>
              <a:t>Net Asset Value</a:t>
            </a:r>
          </a:p>
        </p:txBody>
      </p:sp>
      <p:sp>
        <p:nvSpPr>
          <p:cNvPr id="14339" name="Rectangle 3"/>
          <p:cNvSpPr>
            <a:spLocks noGrp="1" noChangeArrowheads="1"/>
          </p:cNvSpPr>
          <p:nvPr>
            <p:ph type="body" idx="1"/>
          </p:nvPr>
        </p:nvSpPr>
        <p:spPr>
          <a:xfrm>
            <a:off x="381000" y="1371600"/>
            <a:ext cx="8229600" cy="4724400"/>
          </a:xfrm>
        </p:spPr>
        <p:txBody>
          <a:bodyPr lIns="90488" tIns="44450" rIns="90488" bIns="44450"/>
          <a:lstStyle/>
          <a:p>
            <a:pPr eaLnBrk="1" hangingPunct="1">
              <a:defRPr/>
            </a:pPr>
            <a:r>
              <a:rPr lang="en-US" altLang="zh-TW" sz="3000" dirty="0">
                <a:ea typeface="新細明體" charset="-120"/>
              </a:rPr>
              <a:t>Net Asset Value (NAV) (</a:t>
            </a:r>
            <a:r>
              <a:rPr lang="zh-TW" altLang="en-US" sz="3000" dirty="0">
                <a:ea typeface="新細明體" charset="-120"/>
              </a:rPr>
              <a:t>淨資產價值</a:t>
            </a:r>
            <a:r>
              <a:rPr lang="en-US" altLang="zh-TW" sz="3000" dirty="0">
                <a:ea typeface="新細明體" charset="-120"/>
              </a:rPr>
              <a:t>)</a:t>
            </a:r>
          </a:p>
          <a:p>
            <a:pPr lvl="1" eaLnBrk="1" hangingPunct="1">
              <a:defRPr/>
            </a:pPr>
            <a:r>
              <a:rPr lang="en-US" altLang="zh-TW" sz="2600" dirty="0">
                <a:ea typeface="新細明體" charset="-120"/>
              </a:rPr>
              <a:t>A quantity to measure the share value (or said net worth per share) of an investment company (or a fund)</a:t>
            </a:r>
          </a:p>
          <a:p>
            <a:pPr lvl="1" eaLnBrk="1" hangingPunct="1">
              <a:defRPr/>
            </a:pPr>
            <a:r>
              <a:rPr lang="en-US" altLang="zh-TW" sz="2600" dirty="0">
                <a:ea typeface="新細明體" charset="-120"/>
              </a:rPr>
              <a:t>Definition:</a:t>
            </a:r>
          </a:p>
          <a:p>
            <a:pPr eaLnBrk="1" hangingPunct="1">
              <a:buFont typeface="Wingdings" pitchFamily="2" charset="2"/>
              <a:buNone/>
              <a:defRPr/>
            </a:pPr>
            <a:r>
              <a:rPr lang="en-US" altLang="zh-TW" sz="2600" dirty="0">
                <a:ea typeface="新細明體" charset="-120"/>
              </a:rPr>
              <a:t>	            Market value of assets </a:t>
            </a:r>
            <a:r>
              <a:rPr lang="en-US" altLang="zh-TW" sz="2600" dirty="0"/>
              <a:t>–</a:t>
            </a:r>
            <a:r>
              <a:rPr lang="en-US" altLang="zh-TW" sz="2600" dirty="0">
                <a:ea typeface="新細明體" charset="-120"/>
              </a:rPr>
              <a:t> Liabilities</a:t>
            </a:r>
          </a:p>
          <a:p>
            <a:pPr eaLnBrk="1" hangingPunct="1">
              <a:buFont typeface="Wingdings" pitchFamily="2" charset="2"/>
              <a:buNone/>
              <a:defRPr/>
            </a:pPr>
            <a:r>
              <a:rPr lang="en-US" altLang="zh-TW" sz="2600" dirty="0">
                <a:ea typeface="新細明體" charset="-120"/>
              </a:rPr>
              <a:t>                  Number of outstanding shares</a:t>
            </a:r>
          </a:p>
          <a:p>
            <a:pPr lvl="2" eaLnBrk="1" hangingPunct="1">
              <a:defRPr/>
            </a:pPr>
            <a:r>
              <a:rPr lang="en-US" altLang="zh-TW" sz="2200" dirty="0">
                <a:solidFill>
                  <a:srgbClr val="FFFFFF"/>
                </a:solidFill>
                <a:ea typeface="新細明體" charset="-120"/>
              </a:rPr>
              <a:t>Similar to calculating the net worth of each stock share</a:t>
            </a:r>
            <a:endParaRPr lang="en-US" altLang="zh-TW" sz="2600" dirty="0">
              <a:ea typeface="新細明體" charset="-120"/>
            </a:endParaRPr>
          </a:p>
        </p:txBody>
      </p:sp>
      <p:cxnSp>
        <p:nvCxnSpPr>
          <p:cNvPr id="3" name="直線接點 2"/>
          <p:cNvCxnSpPr/>
          <p:nvPr/>
        </p:nvCxnSpPr>
        <p:spPr bwMode="auto">
          <a:xfrm>
            <a:off x="1905000" y="4140000"/>
            <a:ext cx="498600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33400" y="2925763"/>
            <a:ext cx="8305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zh-TW" sz="3200" b="1">
                <a:latin typeface="Arial" charset="0"/>
                <a:ea typeface="新細明體" charset="-120"/>
              </a:rPr>
              <a:t>4.2  TYPES OF INVESTMENT COMPANIES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47650"/>
            <a:ext cx="9144000" cy="609600"/>
          </a:xfrm>
          <a:noFill/>
        </p:spPr>
        <p:txBody>
          <a:bodyPr lIns="90488" tIns="44450" rIns="90488" bIns="44450" anchor="b"/>
          <a:lstStyle/>
          <a:p>
            <a:pPr eaLnBrk="1" hangingPunct="1"/>
            <a:r>
              <a:rPr lang="en-US" altLang="zh-TW">
                <a:ea typeface="新細明體" charset="-120"/>
              </a:rPr>
              <a:t>Types of Investment Companies</a:t>
            </a:r>
          </a:p>
        </p:txBody>
      </p:sp>
      <p:sp>
        <p:nvSpPr>
          <p:cNvPr id="15363" name="Rectangle 3"/>
          <p:cNvSpPr>
            <a:spLocks noGrp="1" noChangeArrowheads="1"/>
          </p:cNvSpPr>
          <p:nvPr>
            <p:ph type="body" idx="1"/>
          </p:nvPr>
        </p:nvSpPr>
        <p:spPr>
          <a:xfrm>
            <a:off x="76200" y="990600"/>
            <a:ext cx="9067800" cy="5867400"/>
          </a:xfrm>
        </p:spPr>
        <p:txBody>
          <a:bodyPr lIns="90488" tIns="44450" rIns="90488" bIns="44450"/>
          <a:lstStyle/>
          <a:p>
            <a:pPr eaLnBrk="1" hangingPunct="1">
              <a:lnSpc>
                <a:spcPct val="97000"/>
              </a:lnSpc>
              <a:spcBef>
                <a:spcPts val="200"/>
              </a:spcBef>
              <a:defRPr/>
            </a:pPr>
            <a:r>
              <a:rPr lang="en-US" altLang="zh-TW" sz="3000" dirty="0">
                <a:ea typeface="新細明體" charset="-120"/>
              </a:rPr>
              <a:t>In the U.S., the investment companies are classified as either “unit investment trusts” or “managed investment companies”</a:t>
            </a:r>
          </a:p>
          <a:p>
            <a:pPr eaLnBrk="1" hangingPunct="1">
              <a:lnSpc>
                <a:spcPct val="97000"/>
              </a:lnSpc>
              <a:spcBef>
                <a:spcPts val="200"/>
              </a:spcBef>
              <a:defRPr/>
            </a:pPr>
            <a:r>
              <a:rPr lang="en-US" altLang="zh-TW" sz="3000" dirty="0">
                <a:ea typeface="新細明體" charset="-120"/>
              </a:rPr>
              <a:t>Unit Investment Trusts (</a:t>
            </a:r>
            <a:r>
              <a:rPr lang="zh-TW" altLang="en-US" sz="3000" dirty="0">
                <a:ea typeface="新細明體" charset="-120"/>
              </a:rPr>
              <a:t>單位投資信託</a:t>
            </a:r>
            <a:r>
              <a:rPr lang="en-US" altLang="zh-TW" sz="3000" dirty="0">
                <a:ea typeface="新細明體" charset="-120"/>
              </a:rPr>
              <a:t>)</a:t>
            </a:r>
          </a:p>
          <a:p>
            <a:pPr lvl="1" eaLnBrk="1" hangingPunct="1">
              <a:lnSpc>
                <a:spcPct val="97000"/>
              </a:lnSpc>
              <a:spcBef>
                <a:spcPts val="200"/>
              </a:spcBef>
              <a:defRPr/>
            </a:pPr>
            <a:r>
              <a:rPr lang="en-US" altLang="zh-TW" sz="2600" dirty="0">
                <a:ea typeface="新細明體" charset="-120"/>
              </a:rPr>
              <a:t>Money pooled from investors is invested in a fixed (unmanaged) portfolio with relatively uniform types of assets, e.g., municipal bonds, for the life of the fund</a:t>
            </a:r>
          </a:p>
          <a:p>
            <a:pPr lvl="1" eaLnBrk="1" hangingPunct="1">
              <a:lnSpc>
                <a:spcPct val="97000"/>
              </a:lnSpc>
              <a:spcBef>
                <a:spcPts val="200"/>
              </a:spcBef>
              <a:defRPr/>
            </a:pPr>
            <a:r>
              <a:rPr lang="en-US" altLang="zh-TW" sz="2600" dirty="0"/>
              <a:t>Originators buy a portfolio deposited into a trust and sells “units” in the trust, called redeemable trust certificates (</a:t>
            </a:r>
            <a:r>
              <a:rPr lang="zh-TW" altLang="en-US" sz="2600" dirty="0">
                <a:latin typeface="新細明體" panose="02020500000000000000" pitchFamily="18" charset="-120"/>
                <a:ea typeface="新細明體" panose="02020500000000000000" pitchFamily="18" charset="-120"/>
              </a:rPr>
              <a:t>可贖回信託憑證</a:t>
            </a:r>
            <a:r>
              <a:rPr lang="en-US" altLang="zh-TW" sz="2600" dirty="0"/>
              <a:t>), at a premium to investors</a:t>
            </a:r>
          </a:p>
          <a:p>
            <a:pPr lvl="1" eaLnBrk="1" hangingPunct="1">
              <a:lnSpc>
                <a:spcPct val="97000"/>
              </a:lnSpc>
              <a:spcBef>
                <a:spcPts val="200"/>
              </a:spcBef>
              <a:defRPr/>
            </a:pPr>
            <a:r>
              <a:rPr lang="en-US" altLang="zh-TW" sz="2600" dirty="0">
                <a:ea typeface="新細明體" charset="-120"/>
              </a:rPr>
              <a:t>Any interest and/or dividends are distributed immediately to trust certificate holders</a:t>
            </a:r>
          </a:p>
          <a:p>
            <a:pPr lvl="1" eaLnBrk="1" hangingPunct="1">
              <a:lnSpc>
                <a:spcPct val="97000"/>
              </a:lnSpc>
              <a:spcBef>
                <a:spcPts val="200"/>
              </a:spcBef>
              <a:defRPr/>
            </a:pPr>
            <a:r>
              <a:rPr lang="en-US" altLang="zh-TW" sz="2600" dirty="0">
                <a:ea typeface="新細明體" charset="-120"/>
              </a:rPr>
              <a:t>Often use leverage to amplify rates of return</a:t>
            </a:r>
          </a:p>
          <a:p>
            <a:pPr lvl="1" eaLnBrk="1" hangingPunct="1">
              <a:lnSpc>
                <a:spcPct val="97000"/>
              </a:lnSpc>
              <a:spcBef>
                <a:spcPts val="200"/>
              </a:spcBef>
              <a:defRPr/>
            </a:pPr>
            <a:r>
              <a:rPr lang="en-US" altLang="zh-TW" sz="2600" dirty="0">
                <a:ea typeface="新細明體" charset="-120"/>
              </a:rPr>
              <a:t>This arrangement loses its market share continuously</a:t>
            </a:r>
          </a:p>
        </p:txBody>
      </p:sp>
    </p:spTree>
  </p:cSld>
  <p:clrMapOvr>
    <a:masterClrMapping/>
  </p:clrMapOvr>
  <p:transition/>
</p:sld>
</file>

<file path=ppt/theme/theme1.xml><?xml version="1.0" encoding="utf-8"?>
<a:theme xmlns:a="http://schemas.openxmlformats.org/drawingml/2006/main" name="Bamboo">
  <a:themeElements>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Bamboo 5">
        <a:dk1>
          <a:srgbClr val="000000"/>
        </a:dk1>
        <a:lt1>
          <a:srgbClr val="CCCCFF"/>
        </a:lt1>
        <a:dk2>
          <a:srgbClr val="1B351B"/>
        </a:dk2>
        <a:lt2>
          <a:srgbClr val="CCCCFF"/>
        </a:lt2>
        <a:accent1>
          <a:srgbClr val="FFFFCC"/>
        </a:accent1>
        <a:accent2>
          <a:srgbClr val="CC9900"/>
        </a:accent2>
        <a:accent3>
          <a:srgbClr val="ABAEAB"/>
        </a:accent3>
        <a:accent4>
          <a:srgbClr val="AEAEDA"/>
        </a:accent4>
        <a:accent5>
          <a:srgbClr val="FFFFE2"/>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12379</TotalTime>
  <Words>4489</Words>
  <Application>Microsoft Office PowerPoint</Application>
  <PresentationFormat>如螢幕大小 (4:3)</PresentationFormat>
  <Paragraphs>308</Paragraphs>
  <Slides>47</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47</vt:i4>
      </vt:variant>
    </vt:vector>
  </HeadingPairs>
  <TitlesOfParts>
    <vt:vector size="55" baseType="lpstr">
      <vt:lpstr>新細明體</vt:lpstr>
      <vt:lpstr>Arial</vt:lpstr>
      <vt:lpstr>Arial Black</vt:lpstr>
      <vt:lpstr>Book Antiqua</vt:lpstr>
      <vt:lpstr>Times New Roman</vt:lpstr>
      <vt:lpstr>Wingdings</vt:lpstr>
      <vt:lpstr>Bamboo</vt:lpstr>
      <vt:lpstr>Beam</vt:lpstr>
      <vt:lpstr>CHAPTER 4</vt:lpstr>
      <vt:lpstr>Learning Goals of Chapter 4</vt:lpstr>
      <vt:lpstr>PowerPoint 簡報</vt:lpstr>
      <vt:lpstr>Investment Companies</vt:lpstr>
      <vt:lpstr>Investment Companies</vt:lpstr>
      <vt:lpstr>Investment Companies</vt:lpstr>
      <vt:lpstr>Investment Companies: Net Asset Value</vt:lpstr>
      <vt:lpstr>PowerPoint 簡報</vt:lpstr>
      <vt:lpstr>Types of Investment Companies</vt:lpstr>
      <vt:lpstr>Types of Investment Companies</vt:lpstr>
      <vt:lpstr>Types of Investment Companies</vt:lpstr>
      <vt:lpstr>Types of Investment Companies</vt:lpstr>
      <vt:lpstr> </vt:lpstr>
      <vt:lpstr> </vt:lpstr>
      <vt:lpstr> </vt:lpstr>
      <vt:lpstr> </vt:lpstr>
      <vt:lpstr>PowerPoint 簡報</vt:lpstr>
      <vt:lpstr>Types of Mutual Funds</vt:lpstr>
      <vt:lpstr>Types of Mutual Funds</vt:lpstr>
      <vt:lpstr>Types of Mutual Funds</vt:lpstr>
      <vt:lpstr>Types of Mutual Funds</vt:lpstr>
      <vt:lpstr>Types of Mutual Funds</vt:lpstr>
      <vt:lpstr>Types of Mutual Funds</vt:lpstr>
      <vt:lpstr>Types of Mutual Funds</vt:lpstr>
      <vt:lpstr>U.S. Mutual Funds by Investment Classification, 2019</vt:lpstr>
      <vt:lpstr>PowerPoint 簡報</vt:lpstr>
      <vt:lpstr>Fee Structure</vt:lpstr>
      <vt:lpstr>Fee Structure</vt:lpstr>
      <vt:lpstr>Fee Structure</vt:lpstr>
      <vt:lpstr>Fee Structure</vt:lpstr>
      <vt:lpstr>Various Classes of Fee Structures</vt:lpstr>
      <vt:lpstr>Fees and Mutual Fund Returns: An Example</vt:lpstr>
      <vt:lpstr>Impacts of Costs on Investment Performance</vt:lpstr>
      <vt:lpstr>Fee Structure</vt:lpstr>
      <vt:lpstr>PowerPoint 簡報</vt:lpstr>
      <vt:lpstr>Taxation of Mutual Fund Income</vt:lpstr>
      <vt:lpstr>Taxation of Mutual Fund Income</vt:lpstr>
      <vt:lpstr>PowerPoint 簡報</vt:lpstr>
      <vt:lpstr>Exchange Traded Funds</vt:lpstr>
      <vt:lpstr>Exchange Traded Funds</vt:lpstr>
      <vt:lpstr>Exchange Traded Funds</vt:lpstr>
      <vt:lpstr>Exchange Traded Funds</vt:lpstr>
      <vt:lpstr>Exchange Traded Funds</vt:lpstr>
      <vt:lpstr>Growth in ETF Assets</vt:lpstr>
      <vt:lpstr>PowerPoint 簡報</vt:lpstr>
      <vt:lpstr>Mutual Fund Performance</vt:lpstr>
      <vt:lpstr>Persistence of Investment Results</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4</dc:title>
  <dc:creator>Jr-Yan Wang</dc:creator>
  <cp:lastModifiedBy>Jr-Yan</cp:lastModifiedBy>
  <cp:revision>775</cp:revision>
  <dcterms:created xsi:type="dcterms:W3CDTF">2000-02-10T20:34:07Z</dcterms:created>
  <dcterms:modified xsi:type="dcterms:W3CDTF">2022-12-21T09:04:47Z</dcterms:modified>
</cp:coreProperties>
</file>