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64"/>
  </p:notesMasterIdLst>
  <p:handoutMasterIdLst>
    <p:handoutMasterId r:id="rId65"/>
  </p:handoutMasterIdLst>
  <p:sldIdLst>
    <p:sldId id="278" r:id="rId2"/>
    <p:sldId id="320" r:id="rId3"/>
    <p:sldId id="300" r:id="rId4"/>
    <p:sldId id="294" r:id="rId5"/>
    <p:sldId id="318" r:id="rId6"/>
    <p:sldId id="257" r:id="rId7"/>
    <p:sldId id="258" r:id="rId8"/>
    <p:sldId id="324" r:id="rId9"/>
    <p:sldId id="281" r:id="rId10"/>
    <p:sldId id="282" r:id="rId11"/>
    <p:sldId id="311" r:id="rId12"/>
    <p:sldId id="283" r:id="rId13"/>
    <p:sldId id="285" r:id="rId14"/>
    <p:sldId id="286" r:id="rId15"/>
    <p:sldId id="301" r:id="rId16"/>
    <p:sldId id="261" r:id="rId17"/>
    <p:sldId id="328" r:id="rId18"/>
    <p:sldId id="312" r:id="rId19"/>
    <p:sldId id="313" r:id="rId20"/>
    <p:sldId id="267" r:id="rId21"/>
    <p:sldId id="331" r:id="rId22"/>
    <p:sldId id="336" r:id="rId23"/>
    <p:sldId id="337" r:id="rId24"/>
    <p:sldId id="289" r:id="rId25"/>
    <p:sldId id="319" r:id="rId26"/>
    <p:sldId id="340" r:id="rId27"/>
    <p:sldId id="314" r:id="rId28"/>
    <p:sldId id="341" r:id="rId29"/>
    <p:sldId id="334" r:id="rId30"/>
    <p:sldId id="335" r:id="rId31"/>
    <p:sldId id="338" r:id="rId32"/>
    <p:sldId id="302" r:id="rId33"/>
    <p:sldId id="290" r:id="rId34"/>
    <p:sldId id="322" r:id="rId35"/>
    <p:sldId id="295" r:id="rId36"/>
    <p:sldId id="343" r:id="rId37"/>
    <p:sldId id="333" r:id="rId38"/>
    <p:sldId id="296" r:id="rId39"/>
    <p:sldId id="332" r:id="rId40"/>
    <p:sldId id="339" r:id="rId41"/>
    <p:sldId id="344" r:id="rId42"/>
    <p:sldId id="342" r:id="rId43"/>
    <p:sldId id="297" r:id="rId44"/>
    <p:sldId id="303" r:id="rId45"/>
    <p:sldId id="293" r:id="rId46"/>
    <p:sldId id="326" r:id="rId47"/>
    <p:sldId id="298" r:id="rId48"/>
    <p:sldId id="304" r:id="rId49"/>
    <p:sldId id="266" r:id="rId50"/>
    <p:sldId id="305" r:id="rId51"/>
    <p:sldId id="268" r:id="rId52"/>
    <p:sldId id="269" r:id="rId53"/>
    <p:sldId id="270" r:id="rId54"/>
    <p:sldId id="271" r:id="rId55"/>
    <p:sldId id="272" r:id="rId56"/>
    <p:sldId id="316" r:id="rId57"/>
    <p:sldId id="306" r:id="rId58"/>
    <p:sldId id="327" r:id="rId59"/>
    <p:sldId id="273" r:id="rId60"/>
    <p:sldId id="274" r:id="rId61"/>
    <p:sldId id="275" r:id="rId62"/>
    <p:sldId id="276" r:id="rId63"/>
  </p:sldIdLst>
  <p:sldSz cx="9144000" cy="6858000" type="letter"/>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336">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10021"/>
    <a:srgbClr val="000000"/>
    <a:srgbClr val="F71498"/>
    <a:srgbClr val="F835A7"/>
    <a:srgbClr val="FAFD00"/>
    <a:srgbClr val="8181D5"/>
    <a:srgbClr val="0066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84" autoAdjust="0"/>
  </p:normalViewPr>
  <p:slideViewPr>
    <p:cSldViewPr>
      <p:cViewPr varScale="1">
        <p:scale>
          <a:sx n="93" d="100"/>
          <a:sy n="93" d="100"/>
        </p:scale>
        <p:origin x="45" y="279"/>
      </p:cViewPr>
      <p:guideLst>
        <p:guide orient="horz" pos="1008"/>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52"/>
    </p:cViewPr>
  </p:sorterViewPr>
  <p:notesViewPr>
    <p:cSldViewPr>
      <p:cViewPr varScale="1">
        <p:scale>
          <a:sx n="57" d="100"/>
          <a:sy n="57" d="100"/>
        </p:scale>
        <p:origin x="-1806"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 name="Text Box 10"/>
          <p:cNvSpPr txBox="1">
            <a:spLocks noChangeArrowheads="1"/>
          </p:cNvSpPr>
          <p:nvPr/>
        </p:nvSpPr>
        <p:spPr bwMode="auto">
          <a:xfrm>
            <a:off x="5791200" y="8839200"/>
            <a:ext cx="1219200" cy="457200"/>
          </a:xfrm>
          <a:prstGeom prst="rect">
            <a:avLst/>
          </a:prstGeom>
          <a:noFill/>
          <a:ln w="12700">
            <a:noFill/>
            <a:miter lim="800000"/>
            <a:headEnd/>
            <a:tailEnd/>
          </a:ln>
          <a:effectLst/>
        </p:spPr>
        <p:txBody>
          <a:bodyPr>
            <a:spAutoFit/>
          </a:bodyPr>
          <a:lstStyle/>
          <a:p>
            <a:pPr eaLnBrk="1" hangingPunct="1">
              <a:spcBef>
                <a:spcPct val="50000"/>
              </a:spcBef>
              <a:defRPr/>
            </a:pPr>
            <a:endParaRPr lang="zh-TW" altLang="en-US" sz="2400">
              <a:latin typeface="Times New Roman" pitchFamily="18" charset="0"/>
            </a:endParaRPr>
          </a:p>
        </p:txBody>
      </p:sp>
      <p:sp>
        <p:nvSpPr>
          <p:cNvPr id="3083" name="Text Box 11"/>
          <p:cNvSpPr txBox="1">
            <a:spLocks noChangeArrowheads="1"/>
          </p:cNvSpPr>
          <p:nvPr/>
        </p:nvSpPr>
        <p:spPr bwMode="auto">
          <a:xfrm>
            <a:off x="5791200" y="8763000"/>
            <a:ext cx="1066800" cy="457200"/>
          </a:xfrm>
          <a:prstGeom prst="rect">
            <a:avLst/>
          </a:prstGeom>
          <a:noFill/>
          <a:ln w="12700">
            <a:noFill/>
            <a:miter lim="800000"/>
            <a:headEnd/>
            <a:tailEnd/>
          </a:ln>
          <a:effectLst/>
        </p:spPr>
        <p:txBody>
          <a:bodyPr>
            <a:spAutoFit/>
          </a:bodyPr>
          <a:lstStyle/>
          <a:p>
            <a:pPr eaLnBrk="1" hangingPunct="1">
              <a:spcBef>
                <a:spcPct val="50000"/>
              </a:spcBef>
              <a:defRPr/>
            </a:pPr>
            <a:endParaRPr lang="zh-TW" altLang="en-US" sz="2400">
              <a:latin typeface="Times New Roman" pitchFamily="18" charset="0"/>
            </a:endParaRPr>
          </a:p>
        </p:txBody>
      </p:sp>
    </p:spTree>
    <p:extLst>
      <p:ext uri="{BB962C8B-B14F-4D97-AF65-F5344CB8AC3E}">
        <p14:creationId xmlns:p14="http://schemas.microsoft.com/office/powerpoint/2010/main" val="1381759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416425"/>
            <a:ext cx="5029200" cy="41830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ltLang="zh-TW" noProof="0"/>
              <a:t>Click to edit Master notes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59395" name="Rectangle 3"/>
          <p:cNvSpPr>
            <a:spLocks noGrp="1" noRot="1" noChangeAspect="1" noChangeArrowheads="1" noTextEdit="1"/>
          </p:cNvSpPr>
          <p:nvPr>
            <p:ph type="sldImg" idx="2"/>
          </p:nvPr>
        </p:nvSpPr>
        <p:spPr bwMode="auto">
          <a:xfrm>
            <a:off x="1106488" y="698500"/>
            <a:ext cx="4645025" cy="3482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ChangeArrowheads="1"/>
          </p:cNvSpPr>
          <p:nvPr/>
        </p:nvSpPr>
        <p:spPr bwMode="auto">
          <a:xfrm>
            <a:off x="2803525" y="8812213"/>
            <a:ext cx="1443038" cy="276225"/>
          </a:xfrm>
          <a:prstGeom prst="rect">
            <a:avLst/>
          </a:prstGeom>
          <a:noFill/>
          <a:ln w="12700">
            <a:noFill/>
            <a:miter lim="800000"/>
            <a:headEnd/>
            <a:tailEnd/>
          </a:ln>
          <a:effectLst/>
        </p:spPr>
        <p:txBody>
          <a:bodyPr wrap="none" lIns="90488" tIns="44450" rIns="90488" bIns="44450">
            <a:spAutoFit/>
          </a:bodyPr>
          <a:lstStyle/>
          <a:p>
            <a:pPr algn="ctr">
              <a:defRPr/>
            </a:pPr>
            <a:r>
              <a:rPr lang="en-US" altLang="zh-TW" sz="1200" b="1"/>
              <a:t>Disk 1  -  Page </a:t>
            </a:r>
            <a:fld id="{205D08E2-D177-40CB-96E8-DCFDB5C5026B}" type="slidenum">
              <a:rPr lang="en-US" altLang="zh-TW" sz="1200" b="1"/>
              <a:pPr algn="ctr">
                <a:defRPr/>
              </a:pPr>
              <a:t>‹#›</a:t>
            </a:fld>
            <a:endParaRPr lang="en-US" altLang="zh-TW" sz="1200" b="1"/>
          </a:p>
        </p:txBody>
      </p:sp>
    </p:spTree>
    <p:extLst>
      <p:ext uri="{BB962C8B-B14F-4D97-AF65-F5344CB8AC3E}">
        <p14:creationId xmlns:p14="http://schemas.microsoft.com/office/powerpoint/2010/main" val="3031404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76432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550445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61629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449181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147193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732769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787548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333945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44880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350704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24165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078731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568770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864707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195710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4147606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418860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302194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419930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45127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844406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07729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423651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38560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091709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411676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431378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589373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94717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603686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695878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895049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51346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846063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222536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444579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7958760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392200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302077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030191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1690268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8502226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1678271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89780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328867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9486806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7525246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279613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3243573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8021395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5801479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8042847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9866830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782645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441462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8740668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4581046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1469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50033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424432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4256617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895321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5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1750" y="0"/>
            <a:ext cx="91757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2"/>
          <p:cNvSpPr>
            <a:spLocks noChangeShapeType="1"/>
          </p:cNvSpPr>
          <p:nvPr userDrawn="1"/>
        </p:nvSpPr>
        <p:spPr bwMode="auto">
          <a:xfrm flipV="1">
            <a:off x="2590800" y="3352800"/>
            <a:ext cx="6248400" cy="0"/>
          </a:xfrm>
          <a:prstGeom prst="line">
            <a:avLst/>
          </a:prstGeom>
          <a:noFill/>
          <a:ln w="9525">
            <a:solidFill>
              <a:srgbClr val="800000"/>
            </a:solidFill>
            <a:prstDash val="lgDash"/>
            <a:round/>
            <a:headEnd/>
            <a:tailEnd/>
          </a:ln>
          <a:effectLst/>
        </p:spPr>
        <p:txBody>
          <a:bodyPr/>
          <a:lstStyle/>
          <a:p>
            <a:pPr>
              <a:defRPr/>
            </a:pPr>
            <a:endParaRPr lang="zh-TW" altLang="en-US"/>
          </a:p>
        </p:txBody>
      </p:sp>
      <p:sp>
        <p:nvSpPr>
          <p:cNvPr id="66608" name="Rectangle 48"/>
          <p:cNvSpPr>
            <a:spLocks noGrp="1" noChangeArrowheads="1"/>
          </p:cNvSpPr>
          <p:nvPr>
            <p:ph type="subTitle" sz="quarter" idx="1"/>
          </p:nvPr>
        </p:nvSpPr>
        <p:spPr>
          <a:xfrm>
            <a:off x="2667000" y="3352800"/>
            <a:ext cx="6400800" cy="1752600"/>
          </a:xfrm>
        </p:spPr>
        <p:txBody>
          <a:bodyPr/>
          <a:lstStyle>
            <a:lvl1pPr marL="0" indent="0" algn="ctr">
              <a:buFont typeface="Wingdings" pitchFamily="2" charset="2"/>
              <a:buNone/>
              <a:defRPr sz="3600">
                <a:effectLst/>
              </a:defRPr>
            </a:lvl1pPr>
          </a:lstStyle>
          <a:p>
            <a:r>
              <a:rPr lang="en-US" altLang="zh-TW"/>
              <a:t>Click to edit Master subtitle style</a:t>
            </a:r>
          </a:p>
        </p:txBody>
      </p:sp>
      <p:sp>
        <p:nvSpPr>
          <p:cNvPr id="66609" name="Rectangle 49"/>
          <p:cNvSpPr>
            <a:spLocks noGrp="1" noChangeArrowheads="1"/>
          </p:cNvSpPr>
          <p:nvPr>
            <p:ph type="ctrTitle" sz="quarter"/>
          </p:nvPr>
        </p:nvSpPr>
        <p:spPr>
          <a:xfrm>
            <a:off x="-31750" y="3276600"/>
            <a:ext cx="1905000" cy="3429000"/>
          </a:xfrm>
        </p:spPr>
        <p:txBody>
          <a:bodyPr vert="eaVert" anchor="b" anchorCtr="1"/>
          <a:lstStyle>
            <a:lvl1pPr>
              <a:defRPr sz="4400">
                <a:solidFill>
                  <a:schemeClr val="tx1"/>
                </a:solidFill>
              </a:defRPr>
            </a:lvl1pPr>
          </a:lstStyle>
          <a:p>
            <a:r>
              <a:rPr lang="en-US" altLang="zh-TW"/>
              <a:t>CLICK TO EDIT MASTER TITLE STYLE</a:t>
            </a:r>
          </a:p>
        </p:txBody>
      </p:sp>
    </p:spTree>
    <p:extLst>
      <p:ext uri="{BB962C8B-B14F-4D97-AF65-F5344CB8AC3E}">
        <p14:creationId xmlns:p14="http://schemas.microsoft.com/office/powerpoint/2010/main" val="354209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5097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7813"/>
            <a:ext cx="2057400" cy="585311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7813"/>
            <a:ext cx="6019800" cy="585311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8342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00070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30725"/>
          </a:xfrm>
        </p:spPr>
        <p:txBody>
          <a:bodyPr/>
          <a:lstStyle/>
          <a:p>
            <a:pPr lvl="0"/>
            <a:endParaRPr lang="zh-TW" altLang="en-US" noProof="0"/>
          </a:p>
        </p:txBody>
      </p:sp>
    </p:spTree>
    <p:extLst>
      <p:ext uri="{BB962C8B-B14F-4D97-AF65-F5344CB8AC3E}">
        <p14:creationId xmlns:p14="http://schemas.microsoft.com/office/powerpoint/2010/main" val="225553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1692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134464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008805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28914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226075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84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89356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98814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6413"/>
            <a:chOff x="0" y="0"/>
            <a:chExt cx="5760" cy="4319"/>
          </a:xfrm>
        </p:grpSpPr>
        <p:sp>
          <p:nvSpPr>
            <p:cNvPr id="6553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6554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554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6554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6554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6554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6554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6554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6554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6554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zh-TW" altLang="en-US">
                <a:ea typeface="新細明體" charset="-120"/>
              </a:endParaRPr>
            </a:p>
          </p:txBody>
        </p:sp>
        <p:sp>
          <p:nvSpPr>
            <p:cNvPr id="6554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6555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555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6555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6555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555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6555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6555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555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zh-TW" altLang="en-US">
                <a:ea typeface="新細明體" charset="-120"/>
              </a:endParaRPr>
            </a:p>
          </p:txBody>
        </p:sp>
        <p:sp>
          <p:nvSpPr>
            <p:cNvPr id="6555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555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6556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6556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6556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6556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6556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6556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556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zh-TW" altLang="en-US">
                <a:ea typeface="新細明體" charset="-120"/>
              </a:endParaRPr>
            </a:p>
          </p:txBody>
        </p:sp>
        <p:sp>
          <p:nvSpPr>
            <p:cNvPr id="6556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556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6556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557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557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6557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557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557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grpSp>
          <p:nvGrpSpPr>
            <p:cNvPr id="3115" name="Group 39"/>
            <p:cNvGrpSpPr>
              <a:grpSpLocks/>
            </p:cNvGrpSpPr>
            <p:nvPr userDrawn="1"/>
          </p:nvGrpSpPr>
          <p:grpSpPr bwMode="auto">
            <a:xfrm>
              <a:off x="0" y="1632"/>
              <a:ext cx="5758" cy="1858"/>
              <a:chOff x="0" y="1632"/>
              <a:chExt cx="5758" cy="1858"/>
            </a:xfrm>
          </p:grpSpPr>
          <p:sp>
            <p:nvSpPr>
              <p:cNvPr id="6557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6557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zh-TW" altLang="en-US">
                  <a:ea typeface="新細明體" charset="-120"/>
                </a:endParaRPr>
              </a:p>
            </p:txBody>
          </p:sp>
        </p:grpSp>
      </p:grpSp>
      <p:sp>
        <p:nvSpPr>
          <p:cNvPr id="3075" name="Rectangle 42"/>
          <p:cNvSpPr>
            <a:spLocks noGrp="1" noChangeArrowheads="1"/>
          </p:cNvSpPr>
          <p:nvPr>
            <p:ph type="title"/>
          </p:nvPr>
        </p:nvSpPr>
        <p:spPr bwMode="auto">
          <a:xfrm>
            <a:off x="457200" y="277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6557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65583" name="Rectangle 47"/>
          <p:cNvSpPr>
            <a:spLocks noChangeArrowheads="1"/>
          </p:cNvSpPr>
          <p:nvPr userDrawn="1"/>
        </p:nvSpPr>
        <p:spPr bwMode="auto">
          <a:xfrm>
            <a:off x="7391400" y="0"/>
            <a:ext cx="762000" cy="381000"/>
          </a:xfrm>
          <a:prstGeom prst="rect">
            <a:avLst/>
          </a:prstGeom>
          <a:noFill/>
          <a:ln w="9525">
            <a:noFill/>
            <a:miter lim="800000"/>
            <a:headEnd/>
            <a:tailEnd/>
          </a:ln>
          <a:effectLst/>
        </p:spPr>
        <p:txBody>
          <a:bodyPr/>
          <a:lstStyle/>
          <a:p>
            <a:pPr algn="r">
              <a:defRPr/>
            </a:pPr>
            <a:endParaRPr lang="zh-TW" altLang="en-US" sz="1400">
              <a:latin typeface="Times New Roman" pitchFamily="18" charset="0"/>
              <a:ea typeface="新細明體" charset="-120"/>
            </a:endParaRPr>
          </a:p>
        </p:txBody>
      </p:sp>
      <p:sp>
        <p:nvSpPr>
          <p:cNvPr id="65586" name="Text Box 50"/>
          <p:cNvSpPr txBox="1">
            <a:spLocks noChangeArrowheads="1"/>
          </p:cNvSpPr>
          <p:nvPr userDrawn="1"/>
        </p:nvSpPr>
        <p:spPr bwMode="auto">
          <a:xfrm>
            <a:off x="8610600" y="6581775"/>
            <a:ext cx="533400" cy="276225"/>
          </a:xfrm>
          <a:prstGeom prst="rect">
            <a:avLst/>
          </a:prstGeom>
          <a:noFill/>
          <a:ln w="12700">
            <a:noFill/>
            <a:miter lim="800000"/>
            <a:headEnd/>
            <a:tailEnd/>
          </a:ln>
          <a:effectLst/>
        </p:spPr>
        <p:txBody>
          <a:bodyPr>
            <a:spAutoFit/>
          </a:bodyPr>
          <a:lstStyle/>
          <a:p>
            <a:pPr algn="r">
              <a:spcBef>
                <a:spcPct val="50000"/>
              </a:spcBef>
              <a:defRPr/>
            </a:pPr>
            <a:r>
              <a:rPr lang="en-US" altLang="zh-TW" sz="1200" dirty="0">
                <a:ea typeface="新細明體" charset="-120"/>
              </a:rPr>
              <a:t>3-</a:t>
            </a:r>
            <a:fld id="{FEB7ABDF-1552-44AF-8D18-F2F89D4407E9}" type="slidenum">
              <a:rPr lang="en-US" altLang="zh-TW" sz="1200">
                <a:ea typeface="新細明體" charset="-120"/>
              </a:rPr>
              <a:pPr algn="r">
                <a:spcBef>
                  <a:spcPct val="50000"/>
                </a:spcBef>
                <a:defRPr/>
              </a:pPr>
              <a:t>‹#›</a:t>
            </a:fld>
            <a:endParaRPr lang="en-US" altLang="zh-TW" sz="1200" dirty="0">
              <a:ea typeface="新細明體" charset="-120"/>
            </a:endParaRPr>
          </a:p>
        </p:txBody>
      </p:sp>
    </p:spTree>
  </p:cSld>
  <p:clrMap bg1="dk2" tx1="lt1" bg2="dk1" tx2="lt2" accent1="accent1" accent2="accent2" accent3="accent3" accent4="accent4" accent5="accent5" accent6="accent6" hlink="hlink" folHlink="folHlink"/>
  <p:sldLayoutIdLst>
    <p:sldLayoutId id="2147483918"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5.xml"/><Relationship Id="rId7"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wmf"/><Relationship Id="rId4" Type="http://schemas.openxmlformats.org/officeDocument/2006/relationships/oleObject" Target="../embeddings/oleObject1.bin"/><Relationship Id="rId9" Type="http://schemas.openxmlformats.org/officeDocument/2006/relationships/image" Target="../media/image15.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1447800" y="3352800"/>
            <a:ext cx="6400800" cy="1752600"/>
          </a:xfrm>
        </p:spPr>
        <p:txBody>
          <a:bodyPr/>
          <a:lstStyle/>
          <a:p>
            <a:pPr eaLnBrk="1" hangingPunct="1">
              <a:lnSpc>
                <a:spcPct val="85000"/>
              </a:lnSpc>
            </a:pPr>
            <a:r>
              <a:rPr lang="en-US" altLang="zh-TW" sz="4000">
                <a:solidFill>
                  <a:srgbClr val="000099"/>
                </a:solidFill>
                <a:ea typeface="新細明體" charset="-120"/>
              </a:rPr>
              <a:t>Securities Markets</a:t>
            </a:r>
          </a:p>
        </p:txBody>
      </p:sp>
      <p:sp>
        <p:nvSpPr>
          <p:cNvPr id="5123" name="Rectangle 5"/>
          <p:cNvSpPr>
            <a:spLocks noGrp="1" noChangeArrowheads="1"/>
          </p:cNvSpPr>
          <p:nvPr>
            <p:ph type="ctrTitle"/>
          </p:nvPr>
        </p:nvSpPr>
        <p:spPr>
          <a:xfrm rot="16200000">
            <a:off x="2895600" y="762000"/>
            <a:ext cx="1905000" cy="3429000"/>
          </a:xfrm>
        </p:spPr>
        <p:txBody>
          <a:bodyPr/>
          <a:lstStyle/>
          <a:p>
            <a:pPr eaLnBrk="1" hangingPunct="1"/>
            <a:r>
              <a:rPr lang="en-US" altLang="zh-TW" sz="3600">
                <a:solidFill>
                  <a:srgbClr val="800000"/>
                </a:solidFill>
                <a:ea typeface="新細明體" charset="-120"/>
              </a:rPr>
              <a:t>CHAPTER 3</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914400"/>
          </a:xfrm>
          <a:noFill/>
        </p:spPr>
        <p:txBody>
          <a:bodyPr/>
          <a:lstStyle/>
          <a:p>
            <a:pPr eaLnBrk="1" hangingPunct="1"/>
            <a:r>
              <a:rPr lang="en-US" altLang="zh-TW" sz="3800" dirty="0">
                <a:ea typeface="新細明體" charset="-120"/>
              </a:rPr>
              <a:t>Shelf Registrations</a:t>
            </a:r>
            <a:r>
              <a:rPr lang="zh-TW" altLang="en-US" sz="3800" dirty="0">
                <a:ea typeface="新細明體" charset="-120"/>
              </a:rPr>
              <a:t> </a:t>
            </a:r>
            <a:r>
              <a:rPr lang="en-US" altLang="zh-TW" sz="3800" dirty="0">
                <a:ea typeface="新細明體" charset="-120"/>
              </a:rPr>
              <a:t>(</a:t>
            </a:r>
            <a:r>
              <a:rPr lang="zh-TW" altLang="en-US" sz="3800" dirty="0">
                <a:ea typeface="新細明體" charset="-120"/>
              </a:rPr>
              <a:t>登記核備註冊</a:t>
            </a:r>
            <a:r>
              <a:rPr lang="en-US" altLang="zh-TW" sz="3800" dirty="0">
                <a:ea typeface="新細明體" charset="-120"/>
              </a:rPr>
              <a:t>)</a:t>
            </a:r>
          </a:p>
        </p:txBody>
      </p:sp>
      <p:sp>
        <p:nvSpPr>
          <p:cNvPr id="46083" name="Rectangle 3"/>
          <p:cNvSpPr>
            <a:spLocks noGrp="1" noChangeArrowheads="1"/>
          </p:cNvSpPr>
          <p:nvPr>
            <p:ph type="body" idx="1"/>
          </p:nvPr>
        </p:nvSpPr>
        <p:spPr>
          <a:xfrm>
            <a:off x="457200" y="990600"/>
            <a:ext cx="8305800" cy="5715000"/>
          </a:xfrm>
        </p:spPr>
        <p:txBody>
          <a:bodyPr/>
          <a:lstStyle/>
          <a:p>
            <a:pPr eaLnBrk="1" hangingPunct="1">
              <a:spcBef>
                <a:spcPts val="600"/>
              </a:spcBef>
              <a:defRPr/>
            </a:pPr>
            <a:r>
              <a:rPr lang="en-US" altLang="zh-TW" sz="3000" dirty="0">
                <a:ea typeface="新細明體" charset="-120"/>
              </a:rPr>
              <a:t>SEC Rule 415, introduced in 1982</a:t>
            </a:r>
          </a:p>
          <a:p>
            <a:pPr lvl="1" eaLnBrk="1" hangingPunct="1">
              <a:spcBef>
                <a:spcPts val="600"/>
              </a:spcBef>
              <a:defRPr/>
            </a:pPr>
            <a:r>
              <a:rPr lang="en-US" altLang="zh-TW" sz="2600" dirty="0">
                <a:ea typeface="新細明體" charset="-120"/>
              </a:rPr>
              <a:t>Allowing firms to register a large amount of securities and gradually issue and sell registered securities to the public for the next</a:t>
            </a:r>
            <a:r>
              <a:rPr lang="zh-TW" altLang="en-US" sz="2600" dirty="0">
                <a:ea typeface="新細明體" charset="-120"/>
              </a:rPr>
              <a:t> </a:t>
            </a:r>
            <a:r>
              <a:rPr lang="en-US" altLang="zh-TW" sz="2600" dirty="0">
                <a:ea typeface="新細明體" charset="-120"/>
              </a:rPr>
              <a:t>TWO</a:t>
            </a:r>
            <a:r>
              <a:rPr lang="zh-TW" altLang="en-US" sz="2600" dirty="0">
                <a:ea typeface="新細明體" charset="-120"/>
              </a:rPr>
              <a:t> </a:t>
            </a:r>
            <a:r>
              <a:rPr lang="en-US" altLang="zh-TW" sz="2600" dirty="0">
                <a:ea typeface="新細明體" charset="-120"/>
              </a:rPr>
              <a:t>YEARS following the initial registration</a:t>
            </a:r>
          </a:p>
          <a:p>
            <a:pPr lvl="2" eaLnBrk="1" hangingPunct="1">
              <a:spcBef>
                <a:spcPts val="600"/>
              </a:spcBef>
              <a:defRPr/>
            </a:pPr>
            <a:r>
              <a:rPr lang="en-US" altLang="zh-TW" sz="2200" dirty="0">
                <a:ea typeface="新細明體" charset="-120"/>
              </a:rPr>
              <a:t>After a notice for 24 hours, part or all of the preregistered amount may be offered</a:t>
            </a:r>
          </a:p>
          <a:p>
            <a:pPr lvl="1" eaLnBrk="1" hangingPunct="1">
              <a:spcBef>
                <a:spcPts val="600"/>
              </a:spcBef>
              <a:defRPr/>
            </a:pPr>
            <a:r>
              <a:rPr lang="en-US" altLang="zh-TW" sz="2600" dirty="0">
                <a:ea typeface="新細明體" charset="-120"/>
              </a:rPr>
              <a:t>The registered securities are “on the shelf,” ready to be issued, and hence with the name </a:t>
            </a:r>
            <a:r>
              <a:rPr lang="en-US" altLang="zh-TW" sz="2600" i="1" dirty="0">
                <a:ea typeface="新細明體" charset="-120"/>
              </a:rPr>
              <a:t>shelf registration</a:t>
            </a:r>
          </a:p>
          <a:p>
            <a:pPr lvl="1" eaLnBrk="1" hangingPunct="1">
              <a:spcBef>
                <a:spcPts val="600"/>
              </a:spcBef>
              <a:defRPr/>
            </a:pPr>
            <a:r>
              <a:rPr lang="en-US" altLang="zh-TW" sz="2600" dirty="0">
                <a:ea typeface="新細明體" charset="-120"/>
              </a:rPr>
              <a:t>Advantages for shelf registrations</a:t>
            </a:r>
          </a:p>
          <a:p>
            <a:pPr lvl="2" eaLnBrk="1" hangingPunct="1">
              <a:spcBef>
                <a:spcPts val="600"/>
              </a:spcBef>
              <a:defRPr/>
            </a:pPr>
            <a:r>
              <a:rPr lang="en-US" altLang="zh-TW" sz="2000" dirty="0">
                <a:ea typeface="新細明體" charset="-120"/>
              </a:rPr>
              <a:t>Firms can issue and sell securities in small amounts without incurring substantial registration costs</a:t>
            </a:r>
          </a:p>
          <a:p>
            <a:pPr lvl="2" eaLnBrk="1" hangingPunct="1">
              <a:spcBef>
                <a:spcPts val="600"/>
              </a:spcBef>
              <a:defRPr/>
            </a:pPr>
            <a:r>
              <a:rPr lang="en-US" altLang="zh-TW" sz="2200" dirty="0">
                <a:ea typeface="新細明體" charset="-120"/>
              </a:rPr>
              <a:t>Allows timing of the issues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33350"/>
            <a:ext cx="9144000" cy="685800"/>
          </a:xfrm>
          <a:noFill/>
        </p:spPr>
        <p:txBody>
          <a:bodyPr/>
          <a:lstStyle/>
          <a:p>
            <a:pPr eaLnBrk="1" hangingPunct="1"/>
            <a:r>
              <a:rPr lang="en-US" altLang="zh-TW" sz="3800" dirty="0">
                <a:ea typeface="新細明體" charset="-120"/>
              </a:rPr>
              <a:t>Initial Public Offerings</a:t>
            </a:r>
            <a:r>
              <a:rPr lang="zh-TW" altLang="en-US" sz="3800" dirty="0">
                <a:ea typeface="新細明體" charset="-120"/>
              </a:rPr>
              <a:t> </a:t>
            </a:r>
            <a:r>
              <a:rPr lang="en-US" altLang="zh-TW" sz="3800" dirty="0">
                <a:ea typeface="新細明體" charset="-120"/>
              </a:rPr>
              <a:t>(</a:t>
            </a:r>
            <a:r>
              <a:rPr lang="zh-TW" altLang="en-US" sz="3800" dirty="0">
                <a:ea typeface="新細明體" charset="-120"/>
              </a:rPr>
              <a:t>首次公開募股</a:t>
            </a:r>
            <a:r>
              <a:rPr lang="en-US" altLang="zh-TW" sz="3800" dirty="0">
                <a:ea typeface="新細明體" charset="-120"/>
              </a:rPr>
              <a:t>)</a:t>
            </a:r>
          </a:p>
        </p:txBody>
      </p:sp>
      <p:sp>
        <p:nvSpPr>
          <p:cNvPr id="143363" name="Rectangle 3"/>
          <p:cNvSpPr>
            <a:spLocks noGrp="1" noChangeArrowheads="1"/>
          </p:cNvSpPr>
          <p:nvPr>
            <p:ph type="body" idx="1"/>
          </p:nvPr>
        </p:nvSpPr>
        <p:spPr>
          <a:xfrm>
            <a:off x="457200" y="990600"/>
            <a:ext cx="8534400" cy="5791200"/>
          </a:xfrm>
        </p:spPr>
        <p:txBody>
          <a:bodyPr/>
          <a:lstStyle/>
          <a:p>
            <a:pPr eaLnBrk="1" hangingPunct="1">
              <a:spcBef>
                <a:spcPts val="300"/>
              </a:spcBef>
              <a:defRPr/>
            </a:pPr>
            <a:r>
              <a:rPr lang="en-US" altLang="zh-TW" sz="3000" dirty="0">
                <a:ea typeface="新細明體" pitchFamily="18" charset="-120"/>
              </a:rPr>
              <a:t>The most complicated public offering because the issuing firm is usually new and not well-known to investors</a:t>
            </a:r>
          </a:p>
          <a:p>
            <a:pPr eaLnBrk="1" hangingPunct="1">
              <a:spcBef>
                <a:spcPts val="300"/>
              </a:spcBef>
              <a:defRPr/>
            </a:pPr>
            <a:r>
              <a:rPr lang="en-US" altLang="zh-TW" sz="3000" dirty="0">
                <a:ea typeface="新細明體" pitchFamily="18" charset="-120"/>
              </a:rPr>
              <a:t>After the preparation of the prospectus,</a:t>
            </a:r>
          </a:p>
          <a:p>
            <a:pPr lvl="1" eaLnBrk="1" hangingPunct="1">
              <a:spcBef>
                <a:spcPts val="300"/>
              </a:spcBef>
              <a:defRPr/>
            </a:pPr>
            <a:r>
              <a:rPr lang="en-US" altLang="zh-TW" sz="2600" dirty="0">
                <a:ea typeface="新細明體" pitchFamily="18" charset="-120"/>
              </a:rPr>
              <a:t>Roadshows (</a:t>
            </a:r>
            <a:r>
              <a:rPr lang="zh-TW" altLang="en-US" sz="2600" dirty="0">
                <a:ea typeface="新細明體" pitchFamily="18" charset="-120"/>
              </a:rPr>
              <a:t>巡迴發表會</a:t>
            </a:r>
            <a:r>
              <a:rPr lang="en-US" altLang="zh-TW" sz="2600" dirty="0">
                <a:ea typeface="新細明體" pitchFamily="18" charset="-120"/>
              </a:rPr>
              <a:t>) to promote the new securities</a:t>
            </a:r>
          </a:p>
          <a:p>
            <a:pPr lvl="2" eaLnBrk="1" hangingPunct="1">
              <a:spcBef>
                <a:spcPts val="300"/>
              </a:spcBef>
              <a:defRPr/>
            </a:pPr>
            <a:r>
              <a:rPr lang="en-US" altLang="zh-TW" sz="2200" dirty="0">
                <a:ea typeface="新細明體" pitchFamily="18" charset="-120"/>
              </a:rPr>
              <a:t>To provide information about the offering and generate interest among potential investors</a:t>
            </a:r>
          </a:p>
          <a:p>
            <a:pPr lvl="2" eaLnBrk="1" hangingPunct="1">
              <a:spcBef>
                <a:spcPts val="300"/>
              </a:spcBef>
              <a:defRPr/>
            </a:pPr>
            <a:r>
              <a:rPr lang="en-US" altLang="zh-TW" sz="2200" dirty="0">
                <a:ea typeface="新細明體" pitchFamily="18" charset="-120"/>
              </a:rPr>
              <a:t>To collect information for the issuing firm about the price and amount at which they can market the securities</a:t>
            </a:r>
          </a:p>
          <a:p>
            <a:pPr lvl="1" eaLnBrk="1" hangingPunct="1">
              <a:spcBef>
                <a:spcPts val="300"/>
              </a:spcBef>
              <a:defRPr/>
            </a:pPr>
            <a:r>
              <a:rPr lang="en-US" altLang="zh-TW" sz="2600" dirty="0" err="1">
                <a:ea typeface="新細明體" pitchFamily="18" charset="-120"/>
              </a:rPr>
              <a:t>Bookbuilding</a:t>
            </a:r>
            <a:r>
              <a:rPr lang="en-US" altLang="zh-TW" sz="2600" dirty="0">
                <a:ea typeface="新細明體" pitchFamily="18" charset="-120"/>
              </a:rPr>
              <a:t> process to record potential investors</a:t>
            </a:r>
          </a:p>
          <a:p>
            <a:pPr lvl="1" eaLnBrk="1" hangingPunct="1">
              <a:spcBef>
                <a:spcPts val="300"/>
              </a:spcBef>
              <a:buFontTx/>
              <a:buNone/>
              <a:defRPr/>
            </a:pPr>
            <a:endParaRPr lang="en-US" altLang="zh-TW" sz="1200" dirty="0">
              <a:ea typeface="新細明體" pitchFamily="18" charset="-120"/>
            </a:endParaRPr>
          </a:p>
          <a:p>
            <a:pPr lvl="1" eaLnBrk="1" hangingPunct="1">
              <a:spcBef>
                <a:spcPts val="300"/>
              </a:spcBef>
              <a:buFontTx/>
              <a:buNone/>
              <a:defRPr/>
            </a:pPr>
            <a:r>
              <a:rPr lang="en-US" altLang="zh-TW" sz="2000" dirty="0">
                <a:ea typeface="新細明體" pitchFamily="18" charset="-120"/>
              </a:rPr>
              <a:t>※ It is common for investment banks to revise both their initial estimates of the public offering price and the number of shares offered based on the feedback from roadshows</a:t>
            </a:r>
            <a:endParaRPr lang="zh-TW" altLang="en-US" sz="2000" dirty="0">
              <a:ea typeface="新細明體" pitchFamily="18"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33350"/>
            <a:ext cx="9144000" cy="685800"/>
          </a:xfrm>
          <a:noFill/>
        </p:spPr>
        <p:txBody>
          <a:bodyPr/>
          <a:lstStyle/>
          <a:p>
            <a:pPr eaLnBrk="1" hangingPunct="1"/>
            <a:r>
              <a:rPr lang="en-US" altLang="zh-TW">
                <a:ea typeface="新細明體" charset="-120"/>
              </a:rPr>
              <a:t>Initial Public Offerings</a:t>
            </a:r>
          </a:p>
        </p:txBody>
      </p:sp>
      <p:sp>
        <p:nvSpPr>
          <p:cNvPr id="47107" name="Rectangle 3"/>
          <p:cNvSpPr>
            <a:spLocks noGrp="1" noChangeArrowheads="1"/>
          </p:cNvSpPr>
          <p:nvPr>
            <p:ph type="body" idx="1"/>
          </p:nvPr>
        </p:nvSpPr>
        <p:spPr>
          <a:xfrm>
            <a:off x="381000" y="838200"/>
            <a:ext cx="8458200" cy="5867400"/>
          </a:xfrm>
        </p:spPr>
        <p:txBody>
          <a:bodyPr/>
          <a:lstStyle/>
          <a:p>
            <a:pPr eaLnBrk="1" hangingPunct="1">
              <a:lnSpc>
                <a:spcPct val="98000"/>
              </a:lnSpc>
              <a:spcBef>
                <a:spcPts val="200"/>
              </a:spcBef>
              <a:defRPr/>
            </a:pPr>
            <a:r>
              <a:rPr lang="en-US" altLang="zh-TW" sz="3000" dirty="0">
                <a:ea typeface="新細明體" charset="-120"/>
              </a:rPr>
              <a:t>Underpricing (</a:t>
            </a:r>
            <a:r>
              <a:rPr lang="zh-TW" altLang="en-US" sz="3000" dirty="0">
                <a:ea typeface="新細明體" charset="-120"/>
              </a:rPr>
              <a:t>價格低估</a:t>
            </a:r>
            <a:r>
              <a:rPr lang="en-US" altLang="zh-TW" sz="3000" dirty="0">
                <a:ea typeface="新細明體" charset="-120"/>
              </a:rPr>
              <a:t>)</a:t>
            </a:r>
            <a:r>
              <a:rPr lang="zh-TW" altLang="en-US" sz="3000" dirty="0">
                <a:ea typeface="新細明體" charset="-120"/>
              </a:rPr>
              <a:t> </a:t>
            </a:r>
            <a:r>
              <a:rPr lang="en-US" altLang="zh-TW" sz="3000" dirty="0">
                <a:ea typeface="新細明體" charset="-120"/>
              </a:rPr>
              <a:t>for IPOs</a:t>
            </a:r>
          </a:p>
          <a:p>
            <a:pPr lvl="1" eaLnBrk="1" hangingPunct="1">
              <a:lnSpc>
                <a:spcPct val="98000"/>
              </a:lnSpc>
              <a:spcBef>
                <a:spcPts val="200"/>
              </a:spcBef>
              <a:defRPr/>
            </a:pPr>
            <a:r>
              <a:rPr lang="en-US" altLang="zh-TW" sz="2600" dirty="0">
                <a:ea typeface="新細明體" charset="-120"/>
              </a:rPr>
              <a:t>The reason is possible to attract potential institutional investors to participate in </a:t>
            </a:r>
            <a:r>
              <a:rPr lang="en-US" altLang="zh-TW" sz="2600" dirty="0" err="1">
                <a:ea typeface="新細明體" charset="-120"/>
              </a:rPr>
              <a:t>bookbuilding</a:t>
            </a:r>
            <a:r>
              <a:rPr lang="en-US" altLang="zh-TW" sz="2600" dirty="0">
                <a:ea typeface="新細明體" charset="-120"/>
              </a:rPr>
              <a:t> process and share their information</a:t>
            </a:r>
          </a:p>
          <a:p>
            <a:pPr lvl="2" eaLnBrk="1" hangingPunct="1">
              <a:lnSpc>
                <a:spcPct val="98000"/>
              </a:lnSpc>
              <a:spcBef>
                <a:spcPts val="200"/>
              </a:spcBef>
              <a:defRPr/>
            </a:pPr>
            <a:r>
              <a:rPr lang="en-US" altLang="zh-TW" sz="2200" dirty="0">
                <a:ea typeface="新細明體" charset="-120"/>
              </a:rPr>
              <a:t>Also due to the large-scale purchase, institutional investors have the bargaining power to buy securities at a undervalued price</a:t>
            </a:r>
          </a:p>
          <a:p>
            <a:pPr lvl="1" eaLnBrk="1" hangingPunct="1">
              <a:lnSpc>
                <a:spcPct val="98000"/>
              </a:lnSpc>
              <a:spcBef>
                <a:spcPts val="200"/>
              </a:spcBef>
              <a:defRPr/>
            </a:pPr>
            <a:r>
              <a:rPr lang="en-US" altLang="zh-TW" sz="2600" dirty="0">
                <a:ea typeface="新細明體" charset="-120"/>
              </a:rPr>
              <a:t>For IPOs, in addition to the explicit cost of around 7% of the fund raised, underpricing can be viewed as another implicit cost of the issuing firm</a:t>
            </a:r>
          </a:p>
          <a:p>
            <a:pPr lvl="1" eaLnBrk="1" hangingPunct="1">
              <a:lnSpc>
                <a:spcPct val="98000"/>
              </a:lnSpc>
              <a:spcBef>
                <a:spcPts val="200"/>
              </a:spcBef>
              <a:defRPr/>
            </a:pPr>
            <a:r>
              <a:rPr lang="en-US" altLang="zh-TW" sz="2600" dirty="0">
                <a:ea typeface="新細明體" charset="-120"/>
              </a:rPr>
              <a:t>Such underpricing is reflected in price jumps that occur on the date when the IPO shares are first traded in public security markets (see Slide 3-13)</a:t>
            </a:r>
          </a:p>
          <a:p>
            <a:pPr lvl="1" eaLnBrk="1" hangingPunct="1">
              <a:lnSpc>
                <a:spcPct val="98000"/>
              </a:lnSpc>
              <a:spcBef>
                <a:spcPts val="200"/>
              </a:spcBef>
              <a:defRPr/>
            </a:pPr>
            <a:r>
              <a:rPr lang="en-US" altLang="zh-TW" sz="2600" dirty="0">
                <a:ea typeface="新細明體" charset="-120"/>
              </a:rPr>
              <a:t>The long term performance of IPOs and non-IPOs (see Slide 3-14)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95250"/>
            <a:ext cx="9144000" cy="895350"/>
          </a:xfrm>
          <a:noFill/>
        </p:spPr>
        <p:txBody>
          <a:bodyPr/>
          <a:lstStyle/>
          <a:p>
            <a:pPr eaLnBrk="1" hangingPunct="1">
              <a:lnSpc>
                <a:spcPct val="90000"/>
              </a:lnSpc>
            </a:pPr>
            <a:r>
              <a:rPr lang="en-US" altLang="zh-TW" sz="3800" dirty="0">
                <a:ea typeface="新細明體" charset="-120"/>
              </a:rPr>
              <a:t>Average First Day Returns for IPOs</a:t>
            </a:r>
          </a:p>
        </p:txBody>
      </p:sp>
      <p:sp>
        <p:nvSpPr>
          <p:cNvPr id="18436" name="Text Box 6"/>
          <p:cNvSpPr txBox="1">
            <a:spLocks noChangeArrowheads="1"/>
          </p:cNvSpPr>
          <p:nvPr/>
        </p:nvSpPr>
        <p:spPr bwMode="auto">
          <a:xfrm>
            <a:off x="533400" y="5638800"/>
            <a:ext cx="8382000" cy="96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60363" indent="-3603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69875" indent="-269875">
              <a:spcBef>
                <a:spcPts val="300"/>
              </a:spcBef>
            </a:pPr>
            <a:r>
              <a:rPr lang="en-US" altLang="zh-TW" dirty="0">
                <a:ea typeface="新細明體" charset="-120"/>
              </a:rPr>
              <a:t>※ This figure shows pronounced average first-day returns on IPOs in the U.S.</a:t>
            </a:r>
          </a:p>
          <a:p>
            <a:pPr marL="269875" indent="-269875">
              <a:spcBef>
                <a:spcPts val="300"/>
              </a:spcBef>
            </a:pPr>
            <a:r>
              <a:rPr lang="en-US" altLang="zh-TW" dirty="0">
                <a:ea typeface="新細明體" charset="-120"/>
              </a:rPr>
              <a:t>※ Note that the underpricing for IPOs and attractive first-day returns are  universal phenomena around the world</a:t>
            </a:r>
            <a:endParaRPr lang="zh-TW" altLang="en-US" dirty="0">
              <a:ea typeface="新細明體" charset="-120"/>
            </a:endParaRPr>
          </a:p>
        </p:txBody>
      </p:sp>
      <p:pic>
        <p:nvPicPr>
          <p:cNvPr id="17" name="Picture 3">
            <a:extLst>
              <a:ext uri="{FF2B5EF4-FFF2-40B4-BE49-F238E27FC236}">
                <a16:creationId xmlns:a16="http://schemas.microsoft.com/office/drawing/2014/main" id="{93067A28-19CB-43C6-B002-B79308190AD2}"/>
              </a:ext>
            </a:extLst>
          </p:cNvPr>
          <p:cNvPicPr/>
          <p:nvPr/>
        </p:nvPicPr>
        <p:blipFill rotWithShape="1">
          <a:blip r:embed="rId3"/>
          <a:srcRect l="32854" t="49765" r="35583" b="20335"/>
          <a:stretch/>
        </p:blipFill>
        <p:spPr bwMode="auto">
          <a:xfrm>
            <a:off x="449262" y="1026160"/>
            <a:ext cx="8245475" cy="43434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76200"/>
            <a:ext cx="9144000" cy="1420813"/>
          </a:xfrm>
          <a:noFill/>
        </p:spPr>
        <p:txBody>
          <a:bodyPr/>
          <a:lstStyle/>
          <a:p>
            <a:pPr eaLnBrk="1" hangingPunct="1"/>
            <a:r>
              <a:rPr lang="en-US" altLang="zh-TW" sz="3600" dirty="0">
                <a:ea typeface="新細明體" charset="-120"/>
              </a:rPr>
              <a:t>Long-term Relative Performance of Initial Public Offerings, 1970-2006</a:t>
            </a:r>
          </a:p>
        </p:txBody>
      </p:sp>
      <p:sp>
        <p:nvSpPr>
          <p:cNvPr id="19459" name="Text Box 9"/>
          <p:cNvSpPr txBox="1">
            <a:spLocks noChangeArrowheads="1"/>
          </p:cNvSpPr>
          <p:nvPr/>
        </p:nvSpPr>
        <p:spPr bwMode="auto">
          <a:xfrm>
            <a:off x="381000" y="5503863"/>
            <a:ext cx="845820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71463" indent="-2714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pPr>
            <a:r>
              <a:rPr lang="en-US" altLang="zh-TW" sz="1700" dirty="0">
                <a:ea typeface="新細明體" charset="-120"/>
              </a:rPr>
              <a:t>※ This figures compares the performance of IPOs with shares of other firms of the same size in the same industry for the following 5 years after the issue of IPOs</a:t>
            </a:r>
          </a:p>
          <a:p>
            <a:pPr>
              <a:spcBef>
                <a:spcPts val="600"/>
              </a:spcBef>
            </a:pPr>
            <a:r>
              <a:rPr lang="en-US" altLang="zh-TW" sz="1700" dirty="0">
                <a:ea typeface="新細明體" charset="-120"/>
              </a:rPr>
              <a:t>※ The underperformance of the IPOs suggests that, on average, the investing public may be too optimistic about the prospects of these firms</a:t>
            </a:r>
          </a:p>
        </p:txBody>
      </p:sp>
      <p:pic>
        <p:nvPicPr>
          <p:cNvPr id="19460" name="圖片 4" descr="圖片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2062" y="1344613"/>
            <a:ext cx="66198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914400" y="3001963"/>
            <a:ext cx="7467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zh-TW" sz="3200" b="1" dirty="0">
                <a:ea typeface="新細明體" charset="-120"/>
              </a:rPr>
              <a:t>3.2  HOW SECURITIES ARE TRADED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76200"/>
            <a:ext cx="9144000" cy="685800"/>
          </a:xfrm>
          <a:noFill/>
        </p:spPr>
        <p:txBody>
          <a:bodyPr lIns="90488" tIns="44450" rIns="90488" bIns="44450" anchor="b"/>
          <a:lstStyle/>
          <a:p>
            <a:pPr eaLnBrk="1" hangingPunct="1"/>
            <a:r>
              <a:rPr lang="en-US" altLang="zh-TW">
                <a:ea typeface="新細明體" charset="-120"/>
              </a:rPr>
              <a:t>Types of Markets</a:t>
            </a:r>
          </a:p>
        </p:txBody>
      </p:sp>
      <p:sp>
        <p:nvSpPr>
          <p:cNvPr id="9219" name="Rectangle 3"/>
          <p:cNvSpPr>
            <a:spLocks noGrp="1" noChangeArrowheads="1"/>
          </p:cNvSpPr>
          <p:nvPr>
            <p:ph type="body" idx="1"/>
          </p:nvPr>
        </p:nvSpPr>
        <p:spPr>
          <a:xfrm>
            <a:off x="381000" y="914400"/>
            <a:ext cx="8458200" cy="5867400"/>
          </a:xfrm>
        </p:spPr>
        <p:txBody>
          <a:bodyPr lIns="90488" tIns="44450" rIns="90488" bIns="44450"/>
          <a:lstStyle/>
          <a:p>
            <a:pPr eaLnBrk="1" hangingPunct="1">
              <a:spcBef>
                <a:spcPts val="600"/>
              </a:spcBef>
              <a:defRPr/>
            </a:pPr>
            <a:r>
              <a:rPr lang="en-US" altLang="zh-TW" sz="3000" dirty="0">
                <a:ea typeface="新細明體" charset="-120"/>
              </a:rPr>
              <a:t>Financial markets exist to facilitate low-cost investment process</a:t>
            </a:r>
          </a:p>
          <a:p>
            <a:pPr lvl="1" eaLnBrk="1" hangingPunct="1">
              <a:spcBef>
                <a:spcPts val="600"/>
              </a:spcBef>
              <a:defRPr/>
            </a:pPr>
            <a:r>
              <a:rPr lang="en-US" altLang="zh-TW" sz="2600" dirty="0">
                <a:ea typeface="新細明體" charset="-120"/>
              </a:rPr>
              <a:t>Bring together buyers and sellers at low cost</a:t>
            </a:r>
          </a:p>
          <a:p>
            <a:pPr lvl="1" eaLnBrk="1" hangingPunct="1">
              <a:spcBef>
                <a:spcPts val="600"/>
              </a:spcBef>
              <a:defRPr/>
            </a:pPr>
            <a:r>
              <a:rPr lang="en-US" altLang="zh-TW" sz="2600" dirty="0">
                <a:ea typeface="新細明體" charset="-120"/>
              </a:rPr>
              <a:t>Provide adequate liquidity (</a:t>
            </a:r>
            <a:r>
              <a:rPr lang="zh-TW" altLang="en-US" sz="2600" dirty="0">
                <a:ea typeface="新細明體" charset="-120"/>
              </a:rPr>
              <a:t>流動性</a:t>
            </a:r>
            <a:r>
              <a:rPr lang="en-US" altLang="zh-TW" sz="2600" dirty="0">
                <a:ea typeface="新細明體" charset="-120"/>
              </a:rPr>
              <a:t>)</a:t>
            </a:r>
            <a:r>
              <a:rPr lang="zh-TW" altLang="en-US" sz="2600" dirty="0">
                <a:ea typeface="新細明體" charset="-120"/>
              </a:rPr>
              <a:t> </a:t>
            </a:r>
            <a:r>
              <a:rPr lang="en-US" altLang="zh-TW" sz="2600" dirty="0">
                <a:ea typeface="新細明體" charset="-120"/>
              </a:rPr>
              <a:t>to minimize time and cost to trade (</a:t>
            </a:r>
            <a:r>
              <a:rPr lang="zh-TW" altLang="en-US" sz="2600" dirty="0">
                <a:ea typeface="新細明體" charset="-120"/>
              </a:rPr>
              <a:t>節省交易時間與成本</a:t>
            </a:r>
            <a:r>
              <a:rPr lang="en-US" altLang="zh-TW" sz="2600" dirty="0">
                <a:ea typeface="新細明體" charset="-120"/>
              </a:rPr>
              <a:t>)</a:t>
            </a:r>
            <a:r>
              <a:rPr lang="zh-TW" altLang="en-US" sz="2600" dirty="0">
                <a:ea typeface="新細明體" charset="-120"/>
              </a:rPr>
              <a:t> </a:t>
            </a:r>
            <a:r>
              <a:rPr lang="en-US" altLang="zh-TW" sz="2600" dirty="0">
                <a:ea typeface="新細明體" charset="-120"/>
              </a:rPr>
              <a:t>and promote price continuity</a:t>
            </a:r>
            <a:r>
              <a:rPr lang="zh-TW" altLang="en-US" sz="2600" dirty="0">
                <a:ea typeface="新細明體" charset="-120"/>
              </a:rPr>
              <a:t> </a:t>
            </a:r>
            <a:r>
              <a:rPr lang="en-US" altLang="zh-TW" sz="2600" dirty="0">
                <a:ea typeface="新細明體" charset="-120"/>
              </a:rPr>
              <a:t>(</a:t>
            </a:r>
            <a:r>
              <a:rPr lang="zh-TW" altLang="en-US" sz="2600" dirty="0">
                <a:ea typeface="新細明體" charset="-120"/>
              </a:rPr>
              <a:t>增進價格連續性</a:t>
            </a:r>
            <a:r>
              <a:rPr lang="en-US" altLang="zh-TW" sz="2600" dirty="0">
                <a:ea typeface="新細明體" charset="-120"/>
              </a:rPr>
              <a:t>)</a:t>
            </a:r>
          </a:p>
          <a:p>
            <a:pPr lvl="1" eaLnBrk="1" hangingPunct="1">
              <a:spcBef>
                <a:spcPts val="600"/>
              </a:spcBef>
              <a:defRPr/>
            </a:pPr>
            <a:r>
              <a:rPr lang="en-US" altLang="zh-TW" sz="2600" dirty="0">
                <a:ea typeface="新細明體" charset="-120"/>
              </a:rPr>
              <a:t>Update and quote prices of financial assets (reducing information costs (</a:t>
            </a:r>
            <a:r>
              <a:rPr lang="zh-TW" altLang="en-US" sz="2600" dirty="0">
                <a:ea typeface="新細明體" charset="-120"/>
              </a:rPr>
              <a:t>減少資訊取得成本</a:t>
            </a:r>
            <a:r>
              <a:rPr lang="en-US" altLang="zh-TW" sz="2600" dirty="0">
                <a:ea typeface="新細明體" charset="-120"/>
              </a:rPr>
              <a:t>) for investors)</a:t>
            </a:r>
          </a:p>
          <a:p>
            <a:pPr eaLnBrk="1" hangingPunct="1">
              <a:spcBef>
                <a:spcPts val="600"/>
              </a:spcBef>
              <a:defRPr/>
            </a:pPr>
            <a:r>
              <a:rPr lang="en-US" altLang="zh-TW" sz="3000" dirty="0">
                <a:ea typeface="新細明體" charset="-120"/>
              </a:rPr>
              <a:t>Different types of financial markets introduced here:</a:t>
            </a:r>
          </a:p>
          <a:p>
            <a:pPr lvl="1" eaLnBrk="1" hangingPunct="1">
              <a:spcBef>
                <a:spcPts val="600"/>
              </a:spcBef>
              <a:defRPr/>
            </a:pPr>
            <a:r>
              <a:rPr lang="en-US" altLang="zh-TW" sz="2600" dirty="0">
                <a:ea typeface="新細明體" charset="-120"/>
              </a:rPr>
              <a:t>Direct search markets, brokered markets, dealer markets, and auction markets</a:t>
            </a:r>
          </a:p>
          <a:p>
            <a:pPr lvl="1" eaLnBrk="1" hangingPunct="1">
              <a:spcBef>
                <a:spcPts val="600"/>
              </a:spcBef>
              <a:defRPr/>
            </a:pPr>
            <a:endParaRPr lang="en-US" altLang="zh-TW" dirty="0">
              <a:ea typeface="新細明體" charset="-120"/>
            </a:endParaRPr>
          </a:p>
          <a:p>
            <a:pPr lvl="1" eaLnBrk="1" hangingPunct="1">
              <a:spcBef>
                <a:spcPts val="600"/>
              </a:spcBef>
              <a:defRPr/>
            </a:pPr>
            <a:endParaRPr lang="en-US" altLang="zh-TW" sz="2600" dirty="0">
              <a:ea typeface="新細明體" charset="-12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76200"/>
            <a:ext cx="9144000" cy="685800"/>
          </a:xfrm>
          <a:noFill/>
        </p:spPr>
        <p:txBody>
          <a:bodyPr lIns="90488" tIns="44450" rIns="90488" bIns="44450" anchor="b"/>
          <a:lstStyle/>
          <a:p>
            <a:pPr eaLnBrk="1" hangingPunct="1"/>
            <a:r>
              <a:rPr lang="en-US" altLang="zh-TW">
                <a:ea typeface="新細明體" charset="-120"/>
              </a:rPr>
              <a:t>Types of Markets</a:t>
            </a:r>
          </a:p>
        </p:txBody>
      </p:sp>
      <p:sp>
        <p:nvSpPr>
          <p:cNvPr id="9219" name="Rectangle 3"/>
          <p:cNvSpPr>
            <a:spLocks noGrp="1" noChangeArrowheads="1"/>
          </p:cNvSpPr>
          <p:nvPr>
            <p:ph type="body" idx="1"/>
          </p:nvPr>
        </p:nvSpPr>
        <p:spPr>
          <a:xfrm>
            <a:off x="381000" y="838200"/>
            <a:ext cx="8610600" cy="5791200"/>
          </a:xfrm>
        </p:spPr>
        <p:txBody>
          <a:bodyPr lIns="90488" tIns="44450" rIns="90488" bIns="44450"/>
          <a:lstStyle/>
          <a:p>
            <a:pPr eaLnBrk="1" hangingPunct="1">
              <a:lnSpc>
                <a:spcPct val="95000"/>
              </a:lnSpc>
              <a:spcBef>
                <a:spcPts val="200"/>
              </a:spcBef>
              <a:defRPr/>
            </a:pPr>
            <a:r>
              <a:rPr lang="en-US" altLang="zh-TW" sz="3000" dirty="0">
                <a:ea typeface="新細明體" charset="-120"/>
              </a:rPr>
              <a:t>Direct search markets</a:t>
            </a:r>
            <a:r>
              <a:rPr lang="zh-TW" altLang="en-US" sz="3000" dirty="0">
                <a:ea typeface="新細明體" charset="-120"/>
              </a:rPr>
              <a:t> </a:t>
            </a:r>
            <a:r>
              <a:rPr lang="en-US" altLang="zh-TW" sz="3000" dirty="0">
                <a:ea typeface="新細明體" charset="-120"/>
              </a:rPr>
              <a:t>(</a:t>
            </a:r>
            <a:r>
              <a:rPr lang="zh-TW" altLang="en-US" sz="3000" dirty="0">
                <a:ea typeface="新細明體" charset="-120"/>
              </a:rPr>
              <a:t>直接搜尋市場</a:t>
            </a:r>
            <a:r>
              <a:rPr lang="en-US" altLang="zh-TW" sz="3000" dirty="0">
                <a:ea typeface="新細明體" charset="-120"/>
              </a:rPr>
              <a:t>)</a:t>
            </a:r>
          </a:p>
          <a:p>
            <a:pPr lvl="1" eaLnBrk="1" hangingPunct="1">
              <a:lnSpc>
                <a:spcPct val="95000"/>
              </a:lnSpc>
              <a:spcBef>
                <a:spcPts val="200"/>
              </a:spcBef>
              <a:defRPr/>
            </a:pPr>
            <a:r>
              <a:rPr lang="en-US" altLang="zh-TW" sz="2600" dirty="0">
                <a:ea typeface="新細明體" charset="-120"/>
              </a:rPr>
              <a:t>Buyers and sellers must seek each other out directly</a:t>
            </a:r>
          </a:p>
          <a:p>
            <a:pPr lvl="1" eaLnBrk="1" hangingPunct="1">
              <a:lnSpc>
                <a:spcPct val="95000"/>
              </a:lnSpc>
              <a:spcBef>
                <a:spcPts val="200"/>
              </a:spcBef>
              <a:defRPr/>
            </a:pPr>
            <a:r>
              <a:rPr lang="en-US" altLang="zh-TW" sz="2600" dirty="0">
                <a:ea typeface="新細明體" charset="-120"/>
              </a:rPr>
              <a:t>For example, to sell your used furniture by advertising on the newspaper or internet</a:t>
            </a:r>
          </a:p>
          <a:p>
            <a:pPr lvl="1" eaLnBrk="1" hangingPunct="1">
              <a:lnSpc>
                <a:spcPct val="95000"/>
              </a:lnSpc>
              <a:spcBef>
                <a:spcPts val="200"/>
              </a:spcBef>
              <a:defRPr/>
            </a:pPr>
            <a:r>
              <a:rPr lang="en-US" altLang="zh-TW" sz="2600" dirty="0">
                <a:ea typeface="新細明體" charset="-120"/>
              </a:rPr>
              <a:t>The liquidity in this market is poor, so this market is not suited for securities trading</a:t>
            </a:r>
          </a:p>
          <a:p>
            <a:pPr eaLnBrk="1" hangingPunct="1">
              <a:lnSpc>
                <a:spcPct val="95000"/>
              </a:lnSpc>
              <a:spcBef>
                <a:spcPts val="200"/>
              </a:spcBef>
              <a:defRPr/>
            </a:pPr>
            <a:r>
              <a:rPr lang="en-US" altLang="zh-TW" sz="3000" dirty="0">
                <a:ea typeface="新細明體" charset="-120"/>
              </a:rPr>
              <a:t>Brokered market (</a:t>
            </a:r>
            <a:r>
              <a:rPr lang="zh-TW" altLang="en-US" sz="3000" dirty="0">
                <a:ea typeface="新細明體" charset="-120"/>
              </a:rPr>
              <a:t>經紀商市場</a:t>
            </a:r>
            <a:r>
              <a:rPr lang="en-US" altLang="zh-TW" sz="3000" dirty="0">
                <a:ea typeface="新細明體" charset="-120"/>
              </a:rPr>
              <a:t>)</a:t>
            </a:r>
          </a:p>
          <a:p>
            <a:pPr lvl="1" eaLnBrk="1" hangingPunct="1">
              <a:lnSpc>
                <a:spcPct val="95000"/>
              </a:lnSpc>
              <a:spcBef>
                <a:spcPts val="200"/>
              </a:spcBef>
              <a:defRPr/>
            </a:pPr>
            <a:r>
              <a:rPr lang="en-US" altLang="zh-TW" sz="2600" dirty="0">
                <a:ea typeface="新細明體" charset="-120"/>
              </a:rPr>
              <a:t>In active markets, brokers find it profitable to offer search services to buyers and sellers, e.g., the real estate market</a:t>
            </a:r>
          </a:p>
          <a:p>
            <a:pPr lvl="1" eaLnBrk="1" hangingPunct="1">
              <a:lnSpc>
                <a:spcPct val="95000"/>
              </a:lnSpc>
              <a:spcBef>
                <a:spcPts val="200"/>
              </a:spcBef>
              <a:defRPr/>
            </a:pPr>
            <a:r>
              <a:rPr lang="en-US" altLang="zh-TW" sz="2600" dirty="0">
                <a:ea typeface="新細明體" charset="-120"/>
              </a:rPr>
              <a:t>Brokers earn commissions (</a:t>
            </a:r>
            <a:r>
              <a:rPr lang="zh-TW" altLang="en-US" sz="2600" dirty="0">
                <a:ea typeface="新細明體" charset="-120"/>
              </a:rPr>
              <a:t>佣金</a:t>
            </a:r>
            <a:r>
              <a:rPr lang="en-US" altLang="zh-TW" sz="2600" dirty="0">
                <a:ea typeface="新細明體" charset="-120"/>
              </a:rPr>
              <a:t>) for matching buyers and sellers rather than buy and sell assets for themselves</a:t>
            </a:r>
          </a:p>
          <a:p>
            <a:pPr lvl="1" eaLnBrk="1" hangingPunct="1">
              <a:lnSpc>
                <a:spcPct val="95000"/>
              </a:lnSpc>
              <a:spcBef>
                <a:spcPts val="200"/>
              </a:spcBef>
              <a:defRPr/>
            </a:pPr>
            <a:r>
              <a:rPr lang="en-US" altLang="zh-TW" sz="2600" dirty="0">
                <a:ea typeface="新細明體" charset="-120"/>
              </a:rPr>
              <a:t>In primary markets, investment bankers marketing a firm’s securities to the public act as brokers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14300"/>
            <a:ext cx="9144000" cy="685800"/>
          </a:xfrm>
          <a:noFill/>
        </p:spPr>
        <p:txBody>
          <a:bodyPr lIns="90488" tIns="44450" rIns="90488" bIns="44450" anchor="b"/>
          <a:lstStyle/>
          <a:p>
            <a:pPr eaLnBrk="1" hangingPunct="1"/>
            <a:r>
              <a:rPr lang="en-US" altLang="zh-TW">
                <a:ea typeface="新細明體" charset="-120"/>
              </a:rPr>
              <a:t>Types of Markets</a:t>
            </a:r>
          </a:p>
        </p:txBody>
      </p:sp>
      <p:sp>
        <p:nvSpPr>
          <p:cNvPr id="145411" name="Rectangle 3"/>
          <p:cNvSpPr>
            <a:spLocks noGrp="1" noChangeArrowheads="1"/>
          </p:cNvSpPr>
          <p:nvPr>
            <p:ph type="body" idx="1"/>
          </p:nvPr>
        </p:nvSpPr>
        <p:spPr>
          <a:xfrm>
            <a:off x="457200" y="914400"/>
            <a:ext cx="8610600" cy="5867400"/>
          </a:xfrm>
        </p:spPr>
        <p:txBody>
          <a:bodyPr lIns="90488" tIns="44450" rIns="90488" bIns="44450"/>
          <a:lstStyle/>
          <a:p>
            <a:pPr eaLnBrk="1" hangingPunct="1">
              <a:spcBef>
                <a:spcPts val="600"/>
              </a:spcBef>
              <a:defRPr/>
            </a:pPr>
            <a:r>
              <a:rPr lang="en-US" altLang="zh-TW" sz="3000" dirty="0">
                <a:ea typeface="新細明體" charset="-120"/>
              </a:rPr>
              <a:t>Dealer markets (</a:t>
            </a:r>
            <a:r>
              <a:rPr lang="zh-TW" altLang="en-US" sz="3000" dirty="0">
                <a:ea typeface="新細明體" charset="-120"/>
              </a:rPr>
              <a:t>自營商市場</a:t>
            </a:r>
            <a:r>
              <a:rPr lang="en-US" altLang="zh-TW" sz="3000" dirty="0">
                <a:ea typeface="新細明體" charset="-120"/>
              </a:rPr>
              <a:t>)</a:t>
            </a:r>
          </a:p>
          <a:p>
            <a:pPr lvl="1" eaLnBrk="1" hangingPunct="1">
              <a:spcBef>
                <a:spcPts val="600"/>
              </a:spcBef>
              <a:defRPr/>
            </a:pPr>
            <a:r>
              <a:rPr lang="en-US" altLang="zh-TW" sz="2600" dirty="0">
                <a:ea typeface="新細明體" charset="-120"/>
              </a:rPr>
              <a:t>Dealers specialize in trading several assets, and make profits by purchasing these assets for their own accounts and sell them later</a:t>
            </a:r>
          </a:p>
          <a:p>
            <a:pPr lvl="2" eaLnBrk="1" hangingPunct="1">
              <a:spcBef>
                <a:spcPts val="600"/>
              </a:spcBef>
              <a:defRPr/>
            </a:pPr>
            <a:r>
              <a:rPr lang="en-US" altLang="zh-TW" sz="2200" dirty="0">
                <a:ea typeface="新細明體" charset="-120"/>
              </a:rPr>
              <a:t>Dealers act as intermediate buyers/sellers</a:t>
            </a:r>
          </a:p>
          <a:p>
            <a:pPr lvl="1" eaLnBrk="1" hangingPunct="1">
              <a:spcBef>
                <a:spcPts val="600"/>
              </a:spcBef>
              <a:defRPr/>
            </a:pPr>
            <a:r>
              <a:rPr lang="en-US" altLang="zh-TW" sz="2600" dirty="0">
                <a:ea typeface="新細明體" charset="-120"/>
              </a:rPr>
              <a:t>Bid (asked) price is the price at which a dealer is willing to buy (sell) the asset</a:t>
            </a:r>
          </a:p>
          <a:p>
            <a:pPr lvl="2" eaLnBrk="1" hangingPunct="1">
              <a:spcBef>
                <a:spcPts val="600"/>
              </a:spcBef>
              <a:defRPr/>
            </a:pPr>
            <a:r>
              <a:rPr lang="en-US" altLang="zh-TW" sz="2200" dirty="0">
                <a:ea typeface="新細明體" charset="-120"/>
              </a:rPr>
              <a:t>The bid-asked spreads are the source of profit</a:t>
            </a:r>
            <a:r>
              <a:rPr lang="zh-TW" altLang="en-US" sz="2200" dirty="0">
                <a:ea typeface="新細明體" charset="-120"/>
              </a:rPr>
              <a:t> </a:t>
            </a:r>
            <a:r>
              <a:rPr lang="en-US" altLang="zh-TW" sz="2200" dirty="0">
                <a:ea typeface="新細明體" charset="-120"/>
              </a:rPr>
              <a:t>for dealers</a:t>
            </a:r>
          </a:p>
          <a:p>
            <a:pPr lvl="2" eaLnBrk="1" hangingPunct="1">
              <a:spcBef>
                <a:spcPts val="600"/>
              </a:spcBef>
              <a:defRPr/>
            </a:pPr>
            <a:r>
              <a:rPr lang="en-US" altLang="zh-TW" sz="2200" dirty="0">
                <a:ea typeface="新細明體" charset="-120"/>
              </a:rPr>
              <a:t>The competition among dealers narrows the bid-ask spreads</a:t>
            </a:r>
          </a:p>
          <a:p>
            <a:pPr lvl="1" eaLnBrk="1" hangingPunct="1">
              <a:spcBef>
                <a:spcPts val="600"/>
              </a:spcBef>
              <a:defRPr/>
            </a:pPr>
            <a:r>
              <a:rPr lang="en-US" altLang="zh-TW" sz="2600" dirty="0">
                <a:ea typeface="新細明體" charset="-120"/>
              </a:rPr>
              <a:t>Dealer markets save traders the search costs (</a:t>
            </a:r>
            <a:r>
              <a:rPr lang="zh-TW" altLang="en-US" sz="2600" dirty="0">
                <a:ea typeface="新細明體" charset="-120"/>
              </a:rPr>
              <a:t>節省搜尋成本</a:t>
            </a:r>
            <a:r>
              <a:rPr lang="en-US" altLang="zh-TW" sz="2600" dirty="0">
                <a:ea typeface="新細明體" charset="-120"/>
              </a:rPr>
              <a:t>)</a:t>
            </a:r>
            <a:r>
              <a:rPr lang="zh-TW" altLang="en-US" sz="2600" dirty="0">
                <a:ea typeface="新細明體" charset="-120"/>
              </a:rPr>
              <a:t> </a:t>
            </a:r>
            <a:r>
              <a:rPr lang="en-US" altLang="zh-TW" sz="2600" dirty="0">
                <a:ea typeface="新細明體" charset="-120"/>
              </a:rPr>
              <a:t>because traders can easily look up the quoted prices at which they can buy from or sell to dealers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14300"/>
            <a:ext cx="9144000" cy="685800"/>
          </a:xfrm>
          <a:noFill/>
        </p:spPr>
        <p:txBody>
          <a:bodyPr lIns="90488" tIns="44450" rIns="90488" bIns="44450" anchor="b"/>
          <a:lstStyle/>
          <a:p>
            <a:pPr eaLnBrk="1" hangingPunct="1"/>
            <a:r>
              <a:rPr lang="en-US" altLang="zh-TW">
                <a:ea typeface="新細明體" charset="-120"/>
              </a:rPr>
              <a:t>Types of Markets</a:t>
            </a:r>
          </a:p>
        </p:txBody>
      </p:sp>
      <p:sp>
        <p:nvSpPr>
          <p:cNvPr id="147459" name="Rectangle 3"/>
          <p:cNvSpPr>
            <a:spLocks noGrp="1" noChangeArrowheads="1"/>
          </p:cNvSpPr>
          <p:nvPr>
            <p:ph type="body" idx="1"/>
          </p:nvPr>
        </p:nvSpPr>
        <p:spPr>
          <a:xfrm>
            <a:off x="457200" y="838200"/>
            <a:ext cx="8458200" cy="5867400"/>
          </a:xfrm>
        </p:spPr>
        <p:txBody>
          <a:bodyPr lIns="90488" tIns="44450" rIns="90488" bIns="44450"/>
          <a:lstStyle/>
          <a:p>
            <a:pPr eaLnBrk="1" hangingPunct="1">
              <a:lnSpc>
                <a:spcPct val="99000"/>
              </a:lnSpc>
              <a:spcBef>
                <a:spcPts val="600"/>
              </a:spcBef>
              <a:defRPr/>
            </a:pPr>
            <a:r>
              <a:rPr lang="en-US" altLang="zh-TW" sz="3000" dirty="0">
                <a:ea typeface="新細明體" charset="-120"/>
              </a:rPr>
              <a:t>Auction market (</a:t>
            </a:r>
            <a:r>
              <a:rPr lang="zh-TW" altLang="en-US" sz="3000" dirty="0">
                <a:ea typeface="新細明體" charset="-120"/>
              </a:rPr>
              <a:t>集中競價市場</a:t>
            </a:r>
            <a:r>
              <a:rPr lang="en-US" altLang="zh-TW" sz="3000" dirty="0">
                <a:ea typeface="新細明體" charset="-120"/>
              </a:rPr>
              <a:t>)</a:t>
            </a:r>
          </a:p>
          <a:p>
            <a:pPr lvl="1" eaLnBrk="1" hangingPunct="1">
              <a:lnSpc>
                <a:spcPct val="99000"/>
              </a:lnSpc>
              <a:spcBef>
                <a:spcPts val="600"/>
              </a:spcBef>
              <a:defRPr/>
            </a:pPr>
            <a:r>
              <a:rPr lang="en-US" altLang="zh-TW" sz="2600" dirty="0">
                <a:ea typeface="新細明體" charset="-120"/>
              </a:rPr>
              <a:t>The most integrated market is an auction market, in which all traders</a:t>
            </a:r>
            <a:r>
              <a:rPr lang="zh-TW" altLang="en-US" sz="2600" dirty="0">
                <a:ea typeface="新細明體" charset="-120"/>
              </a:rPr>
              <a:t> </a:t>
            </a:r>
            <a:r>
              <a:rPr lang="en-US" altLang="zh-TW" sz="2600" dirty="0">
                <a:ea typeface="新細明體" charset="-120"/>
              </a:rPr>
              <a:t>meet at one place to buy or sell an asset</a:t>
            </a:r>
          </a:p>
          <a:p>
            <a:pPr lvl="1" eaLnBrk="1" hangingPunct="1">
              <a:lnSpc>
                <a:spcPct val="99000"/>
              </a:lnSpc>
              <a:spcBef>
                <a:spcPts val="600"/>
              </a:spcBef>
              <a:defRPr/>
            </a:pPr>
            <a:r>
              <a:rPr lang="en-US" altLang="zh-TW" sz="2600" dirty="0">
                <a:ea typeface="新細明體" charset="-120"/>
              </a:rPr>
              <a:t>The buyer who offers the highest price or the seller who would like to sell the asset at the lowest price can buy or sell the asset with the highest priority (</a:t>
            </a:r>
            <a:r>
              <a:rPr lang="zh-TW" altLang="en-US" sz="2600" dirty="0">
                <a:ea typeface="新細明體" charset="-120"/>
              </a:rPr>
              <a:t>出最高價者可買進，要求最低價者可賣出</a:t>
            </a:r>
            <a:r>
              <a:rPr lang="en-US" altLang="zh-TW" sz="2600" dirty="0">
                <a:ea typeface="新細明體" charset="-120"/>
              </a:rPr>
              <a:t>)</a:t>
            </a:r>
          </a:p>
          <a:p>
            <a:pPr lvl="1" eaLnBrk="1" hangingPunct="1">
              <a:lnSpc>
                <a:spcPct val="99000"/>
              </a:lnSpc>
              <a:spcBef>
                <a:spcPts val="600"/>
              </a:spcBef>
              <a:defRPr/>
            </a:pPr>
            <a:r>
              <a:rPr lang="en-US" altLang="zh-TW" sz="2600" dirty="0">
                <a:ea typeface="新細明體" charset="-120"/>
              </a:rPr>
              <a:t>NYSE and Taiwan Stock Exchange are examples of auction markets</a:t>
            </a:r>
          </a:p>
          <a:p>
            <a:pPr lvl="1" eaLnBrk="1" hangingPunct="1">
              <a:lnSpc>
                <a:spcPct val="99000"/>
              </a:lnSpc>
              <a:spcBef>
                <a:spcPts val="600"/>
              </a:spcBef>
              <a:defRPr/>
            </a:pPr>
            <a:r>
              <a:rPr lang="en-US" altLang="zh-TW" sz="2600" dirty="0">
                <a:ea typeface="新細明體" charset="-120"/>
              </a:rPr>
              <a:t>An advantage of auction markets over dealer markets is that traders need not search across dealers to find the best prices and thus save the bid-asked spread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04800" y="914400"/>
            <a:ext cx="8686800" cy="5867400"/>
          </a:xfrm>
        </p:spPr>
        <p:txBody>
          <a:bodyPr lIns="90488" tIns="44450" rIns="90488" bIns="44450"/>
          <a:lstStyle/>
          <a:p>
            <a:pPr>
              <a:spcBef>
                <a:spcPts val="200"/>
              </a:spcBef>
              <a:defRPr/>
            </a:pPr>
            <a:r>
              <a:rPr lang="en-US" altLang="zh-TW" sz="3000" dirty="0">
                <a:ea typeface="新細明體" charset="-120"/>
              </a:rPr>
              <a:t>How to issue securities (</a:t>
            </a:r>
            <a:r>
              <a:rPr lang="zh-TW" altLang="en-US" sz="3000" dirty="0">
                <a:ea typeface="新細明體" charset="-120"/>
              </a:rPr>
              <a:t>如何發行證券</a:t>
            </a:r>
            <a:r>
              <a:rPr lang="en-US" altLang="zh-TW" sz="3000" dirty="0">
                <a:ea typeface="新細明體" charset="-120"/>
              </a:rPr>
              <a:t>)</a:t>
            </a:r>
          </a:p>
          <a:p>
            <a:pPr lvl="1">
              <a:spcBef>
                <a:spcPts val="200"/>
              </a:spcBef>
              <a:defRPr/>
            </a:pPr>
            <a:r>
              <a:rPr lang="en-US" altLang="zh-TW" sz="2600" dirty="0">
                <a:ea typeface="新細明體" charset="-120"/>
              </a:rPr>
              <a:t>Discuss the role of investment bankers in the underwriting process</a:t>
            </a:r>
            <a:r>
              <a:rPr lang="zh-TW" altLang="en-US" sz="2600" dirty="0">
                <a:ea typeface="新細明體" charset="-120"/>
              </a:rPr>
              <a:t> </a:t>
            </a:r>
            <a:r>
              <a:rPr lang="en-US" altLang="zh-TW" sz="2600" dirty="0">
                <a:ea typeface="新細明體" charset="-120"/>
              </a:rPr>
              <a:t>(</a:t>
            </a:r>
            <a:r>
              <a:rPr lang="zh-TW" altLang="en-US" sz="2600" dirty="0">
                <a:ea typeface="新細明體" charset="-120"/>
              </a:rPr>
              <a:t>承銷過程</a:t>
            </a:r>
            <a:r>
              <a:rPr lang="en-US" altLang="zh-TW" sz="2600" dirty="0">
                <a:ea typeface="新細明體" charset="-120"/>
              </a:rPr>
              <a:t>)</a:t>
            </a:r>
          </a:p>
          <a:p>
            <a:pPr>
              <a:spcBef>
                <a:spcPts val="200"/>
              </a:spcBef>
              <a:defRPr/>
            </a:pPr>
            <a:r>
              <a:rPr lang="en-US" altLang="zh-TW" sz="3000" dirty="0">
                <a:ea typeface="新細明體" charset="-120"/>
              </a:rPr>
              <a:t>How to trade securities</a:t>
            </a:r>
          </a:p>
          <a:p>
            <a:pPr lvl="1">
              <a:spcBef>
                <a:spcPts val="200"/>
              </a:spcBef>
              <a:defRPr/>
            </a:pPr>
            <a:r>
              <a:rPr lang="en-US" altLang="zh-TW" sz="2600" dirty="0">
                <a:ea typeface="新細明體" charset="-120"/>
              </a:rPr>
              <a:t>Introduce various types of security markets, e.g., dealer</a:t>
            </a:r>
            <a:r>
              <a:rPr lang="zh-TW" altLang="en-US" sz="2600" dirty="0">
                <a:ea typeface="新細明體" charset="-120"/>
              </a:rPr>
              <a:t> </a:t>
            </a:r>
            <a:r>
              <a:rPr lang="en-US" altLang="zh-TW" sz="2600" dirty="0">
                <a:ea typeface="新細明體" charset="-120"/>
              </a:rPr>
              <a:t>(</a:t>
            </a:r>
            <a:r>
              <a:rPr lang="zh-TW" altLang="en-US" sz="2600" dirty="0">
                <a:ea typeface="新細明體" charset="-120"/>
              </a:rPr>
              <a:t>自營商</a:t>
            </a:r>
            <a:r>
              <a:rPr lang="en-US" altLang="zh-TW" sz="2600" dirty="0">
                <a:ea typeface="新細明體" charset="-120"/>
              </a:rPr>
              <a:t>), specialist</a:t>
            </a:r>
            <a:r>
              <a:rPr lang="zh-TW" altLang="en-US" sz="2600" dirty="0">
                <a:ea typeface="新細明體" charset="-120"/>
              </a:rPr>
              <a:t> </a:t>
            </a:r>
            <a:r>
              <a:rPr lang="en-US" altLang="zh-TW" sz="2600" dirty="0">
                <a:ea typeface="新細明體" charset="-120"/>
              </a:rPr>
              <a:t>(</a:t>
            </a:r>
            <a:r>
              <a:rPr lang="zh-TW" altLang="en-US" sz="2600" dirty="0">
                <a:ea typeface="新細明體" charset="-120"/>
              </a:rPr>
              <a:t>特種經紀商</a:t>
            </a:r>
            <a:r>
              <a:rPr lang="en-US" altLang="zh-TW" sz="2600" dirty="0">
                <a:ea typeface="新細明體" charset="-120"/>
              </a:rPr>
              <a:t>), or electronic network markets</a:t>
            </a:r>
          </a:p>
          <a:p>
            <a:pPr lvl="1">
              <a:spcBef>
                <a:spcPts val="200"/>
              </a:spcBef>
              <a:defRPr/>
            </a:pPr>
            <a:r>
              <a:rPr lang="en-US" altLang="zh-TW" sz="2600" dirty="0">
                <a:ea typeface="新細明體" charset="-120"/>
              </a:rPr>
              <a:t>Introduce different types of orders</a:t>
            </a:r>
          </a:p>
          <a:p>
            <a:pPr>
              <a:spcBef>
                <a:spcPts val="200"/>
              </a:spcBef>
              <a:defRPr/>
            </a:pPr>
            <a:r>
              <a:rPr lang="en-US" altLang="zh-TW" sz="3000" dirty="0">
                <a:ea typeface="新細明體" charset="-120"/>
              </a:rPr>
              <a:t>Introduce stock exchanges in the U.S. and in other countries</a:t>
            </a:r>
          </a:p>
          <a:p>
            <a:pPr>
              <a:spcBef>
                <a:spcPts val="200"/>
              </a:spcBef>
              <a:defRPr/>
            </a:pPr>
            <a:r>
              <a:rPr lang="en-US" altLang="zh-TW" sz="3000" dirty="0">
                <a:ea typeface="新細明體" charset="-120"/>
              </a:rPr>
              <a:t>Analyze the structure of trading costs</a:t>
            </a:r>
          </a:p>
          <a:p>
            <a:pPr>
              <a:spcBef>
                <a:spcPts val="200"/>
              </a:spcBef>
              <a:defRPr/>
            </a:pPr>
            <a:r>
              <a:rPr lang="en-US" altLang="zh-TW" sz="3000" dirty="0">
                <a:ea typeface="新細明體" charset="-120"/>
              </a:rPr>
              <a:t>Introduce the margin trade</a:t>
            </a:r>
            <a:r>
              <a:rPr lang="zh-TW" altLang="en-US" sz="3000" dirty="0">
                <a:ea typeface="新細明體" charset="-120"/>
              </a:rPr>
              <a:t> </a:t>
            </a:r>
            <a:r>
              <a:rPr lang="en-US" altLang="zh-TW" sz="3000" dirty="0">
                <a:ea typeface="新細明體" charset="-120"/>
              </a:rPr>
              <a:t>(</a:t>
            </a:r>
            <a:r>
              <a:rPr lang="zh-TW" altLang="en-US" sz="3000" dirty="0">
                <a:ea typeface="新細明體" charset="-120"/>
              </a:rPr>
              <a:t>保證金交易</a:t>
            </a:r>
            <a:r>
              <a:rPr lang="en-US" altLang="zh-TW" sz="3000" dirty="0">
                <a:ea typeface="新細明體" charset="-120"/>
              </a:rPr>
              <a:t>)</a:t>
            </a:r>
          </a:p>
          <a:p>
            <a:pPr marL="363538" indent="-363538">
              <a:spcBef>
                <a:spcPts val="200"/>
              </a:spcBef>
              <a:buNone/>
              <a:defRPr/>
            </a:pPr>
            <a:r>
              <a:rPr lang="en-US" altLang="zh-TW" sz="2600" dirty="0">
                <a:latin typeface="新細明體"/>
                <a:ea typeface="新細明體"/>
              </a:rPr>
              <a:t>※</a:t>
            </a:r>
            <a:r>
              <a:rPr lang="en-US" altLang="zh-TW" sz="2600" dirty="0">
                <a:ea typeface="新細明體" charset="-120"/>
              </a:rPr>
              <a:t>Regulations of security markets in the U.S. are skipped</a:t>
            </a:r>
          </a:p>
        </p:txBody>
      </p:sp>
      <p:sp>
        <p:nvSpPr>
          <p:cNvPr id="6147" name="Rectangle 4"/>
          <p:cNvSpPr>
            <a:spLocks noGrp="1" noChangeArrowheads="1"/>
          </p:cNvSpPr>
          <p:nvPr>
            <p:ph type="title"/>
          </p:nvPr>
        </p:nvSpPr>
        <p:spPr>
          <a:xfrm>
            <a:off x="457200" y="76200"/>
            <a:ext cx="8229600" cy="914400"/>
          </a:xfrm>
        </p:spPr>
        <p:txBody>
          <a:bodyPr/>
          <a:lstStyle/>
          <a:p>
            <a:r>
              <a:rPr lang="en-US" altLang="zh-TW" sz="4000">
                <a:ea typeface="新細明體" charset="-120"/>
              </a:rPr>
              <a:t>Learning </a:t>
            </a:r>
            <a:r>
              <a:rPr lang="en-US" altLang="zh-TW">
                <a:ea typeface="新細明體" charset="-120"/>
              </a:rPr>
              <a:t>Goals </a:t>
            </a:r>
            <a:r>
              <a:rPr lang="en-US" altLang="zh-TW" dirty="0">
                <a:ea typeface="新細明體" charset="-120"/>
              </a:rPr>
              <a:t>of Chapter 3</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52400"/>
            <a:ext cx="9144000" cy="533400"/>
          </a:xfrm>
          <a:noFill/>
        </p:spPr>
        <p:txBody>
          <a:bodyPr lIns="90488" tIns="44450" rIns="90488" bIns="44450" anchor="b"/>
          <a:lstStyle/>
          <a:p>
            <a:pPr eaLnBrk="1" hangingPunct="1"/>
            <a:r>
              <a:rPr lang="en-US" altLang="zh-TW" dirty="0">
                <a:ea typeface="新細明體" charset="-120"/>
              </a:rPr>
              <a:t>Types of Orders</a:t>
            </a:r>
          </a:p>
        </p:txBody>
      </p:sp>
      <p:sp>
        <p:nvSpPr>
          <p:cNvPr id="15363" name="Rectangle 3"/>
          <p:cNvSpPr>
            <a:spLocks noGrp="1" noChangeArrowheads="1"/>
          </p:cNvSpPr>
          <p:nvPr>
            <p:ph type="body" idx="1"/>
          </p:nvPr>
        </p:nvSpPr>
        <p:spPr>
          <a:xfrm>
            <a:off x="304800" y="762000"/>
            <a:ext cx="8686800" cy="6096000"/>
          </a:xfrm>
        </p:spPr>
        <p:txBody>
          <a:bodyPr lIns="90488" tIns="44450" rIns="90488" bIns="44450"/>
          <a:lstStyle/>
          <a:p>
            <a:pPr eaLnBrk="1" hangingPunct="1">
              <a:lnSpc>
                <a:spcPct val="97000"/>
              </a:lnSpc>
              <a:spcBef>
                <a:spcPts val="100"/>
              </a:spcBef>
              <a:defRPr/>
            </a:pPr>
            <a:r>
              <a:rPr lang="en-US" altLang="zh-TW" sz="3000" dirty="0">
                <a:ea typeface="新細明體" charset="-120"/>
              </a:rPr>
              <a:t>Orders: Instructions to brokers on how to complete the trade</a:t>
            </a:r>
          </a:p>
          <a:p>
            <a:pPr eaLnBrk="1" hangingPunct="1">
              <a:lnSpc>
                <a:spcPct val="97000"/>
              </a:lnSpc>
              <a:spcBef>
                <a:spcPts val="100"/>
              </a:spcBef>
              <a:defRPr/>
            </a:pPr>
            <a:r>
              <a:rPr lang="en-US" altLang="zh-TW" sz="3000" dirty="0">
                <a:ea typeface="新細明體" charset="-120"/>
              </a:rPr>
              <a:t>Market orders (</a:t>
            </a:r>
            <a:r>
              <a:rPr lang="zh-TW" altLang="en-US" sz="3000" dirty="0">
                <a:ea typeface="新細明體" charset="-120"/>
              </a:rPr>
              <a:t>市價委託單</a:t>
            </a:r>
            <a:r>
              <a:rPr lang="en-US" altLang="zh-TW" sz="3000" dirty="0">
                <a:ea typeface="新細明體" charset="-120"/>
              </a:rPr>
              <a:t>)</a:t>
            </a:r>
          </a:p>
          <a:p>
            <a:pPr lvl="1" eaLnBrk="1" hangingPunct="1">
              <a:lnSpc>
                <a:spcPct val="97000"/>
              </a:lnSpc>
              <a:spcBef>
                <a:spcPts val="100"/>
              </a:spcBef>
              <a:defRPr/>
            </a:pPr>
            <a:r>
              <a:rPr lang="en-US" altLang="zh-TW" sz="2600" dirty="0">
                <a:ea typeface="新細明體" charset="-120"/>
              </a:rPr>
              <a:t>Market orders are buy or sell orders that are to be executed immediately at current market prices, i.e., they are with the </a:t>
            </a:r>
            <a:r>
              <a:rPr lang="en-US" altLang="zh-TW" sz="2600" b="1" i="1" dirty="0">
                <a:ea typeface="新細明體" charset="-120"/>
              </a:rPr>
              <a:t>highest priority</a:t>
            </a:r>
            <a:r>
              <a:rPr lang="en-US" altLang="zh-TW" sz="2600" dirty="0">
                <a:ea typeface="新細明體" charset="-120"/>
              </a:rPr>
              <a:t> to be executed</a:t>
            </a:r>
          </a:p>
          <a:p>
            <a:pPr eaLnBrk="1" hangingPunct="1">
              <a:lnSpc>
                <a:spcPct val="97000"/>
              </a:lnSpc>
              <a:spcBef>
                <a:spcPts val="100"/>
              </a:spcBef>
              <a:defRPr/>
            </a:pPr>
            <a:r>
              <a:rPr lang="en-US" altLang="zh-TW" sz="3000" dirty="0">
                <a:ea typeface="新細明體" charset="-120"/>
              </a:rPr>
              <a:t>Price-contingent (</a:t>
            </a:r>
            <a:r>
              <a:rPr lang="zh-TW" altLang="en-US" sz="3000" dirty="0">
                <a:ea typeface="新細明體" charset="-120"/>
              </a:rPr>
              <a:t>視價格而定的</a:t>
            </a:r>
            <a:r>
              <a:rPr lang="en-US" altLang="zh-TW" sz="3000" dirty="0">
                <a:ea typeface="新細明體" charset="-120"/>
              </a:rPr>
              <a:t>) orders:</a:t>
            </a:r>
          </a:p>
          <a:p>
            <a:pPr lvl="1" eaLnBrk="1" hangingPunct="1">
              <a:lnSpc>
                <a:spcPct val="97000"/>
              </a:lnSpc>
              <a:spcBef>
                <a:spcPts val="100"/>
              </a:spcBef>
              <a:defRPr/>
            </a:pPr>
            <a:r>
              <a:rPr lang="en-US" altLang="zh-TW" sz="2600" dirty="0">
                <a:ea typeface="新細明體" charset="-120"/>
              </a:rPr>
              <a:t>Limit orders (</a:t>
            </a:r>
            <a:r>
              <a:rPr lang="zh-TW" altLang="en-US" sz="2600" dirty="0">
                <a:ea typeface="新細明體" charset="-120"/>
              </a:rPr>
              <a:t>限價委託單</a:t>
            </a:r>
            <a:r>
              <a:rPr lang="en-US" altLang="zh-TW" sz="2600" dirty="0">
                <a:ea typeface="新細明體" charset="-120"/>
              </a:rPr>
              <a:t>)</a:t>
            </a:r>
          </a:p>
          <a:p>
            <a:pPr lvl="2" eaLnBrk="1" hangingPunct="1">
              <a:lnSpc>
                <a:spcPct val="97000"/>
              </a:lnSpc>
              <a:spcBef>
                <a:spcPts val="100"/>
              </a:spcBef>
              <a:defRPr/>
            </a:pPr>
            <a:r>
              <a:rPr lang="en-US" altLang="zh-TW" sz="2200" dirty="0">
                <a:ea typeface="新細明體" charset="-120"/>
              </a:rPr>
              <a:t>A limit buy (sell) order instructs the broker to buy (sell) shares once the share price is obtained at or below (above) a specified limit</a:t>
            </a:r>
            <a:r>
              <a:rPr lang="zh-TW" altLang="en-US" sz="2200" dirty="0">
                <a:ea typeface="新細明體" charset="-120"/>
              </a:rPr>
              <a:t> </a:t>
            </a:r>
            <a:r>
              <a:rPr lang="en-US" altLang="zh-TW" sz="2200" dirty="0">
                <a:ea typeface="新細明體" charset="-120"/>
              </a:rPr>
              <a:t>(</a:t>
            </a:r>
            <a:r>
              <a:rPr lang="zh-TW" altLang="en-US" sz="2200" dirty="0">
                <a:ea typeface="新細明體" charset="-120"/>
              </a:rPr>
              <a:t>買 </a:t>
            </a:r>
            <a:r>
              <a:rPr lang="en-US" altLang="zh-TW" sz="2200" dirty="0">
                <a:ea typeface="新細明體" charset="-120"/>
              </a:rPr>
              <a:t>(</a:t>
            </a:r>
            <a:r>
              <a:rPr lang="zh-TW" altLang="en-US" sz="2200" dirty="0">
                <a:ea typeface="新細明體" charset="-120"/>
              </a:rPr>
              <a:t>賣</a:t>
            </a:r>
            <a:r>
              <a:rPr lang="en-US" altLang="zh-TW" sz="2200" dirty="0">
                <a:ea typeface="新細明體" charset="-120"/>
              </a:rPr>
              <a:t>)</a:t>
            </a:r>
            <a:r>
              <a:rPr lang="zh-TW" altLang="en-US" sz="2200" dirty="0">
                <a:ea typeface="新細明體" charset="-120"/>
              </a:rPr>
              <a:t> 在限制價格之下 </a:t>
            </a:r>
            <a:r>
              <a:rPr lang="en-US" altLang="zh-TW" sz="2200" dirty="0">
                <a:ea typeface="新細明體" charset="-120"/>
              </a:rPr>
              <a:t>(</a:t>
            </a:r>
            <a:r>
              <a:rPr lang="zh-TW" altLang="en-US" sz="2200" dirty="0">
                <a:ea typeface="新細明體" charset="-120"/>
              </a:rPr>
              <a:t>上</a:t>
            </a:r>
            <a:r>
              <a:rPr lang="en-US" altLang="zh-TW" sz="2200" dirty="0">
                <a:ea typeface="新細明體" charset="-120"/>
              </a:rPr>
              <a:t>))</a:t>
            </a:r>
          </a:p>
          <a:p>
            <a:pPr lvl="3" eaLnBrk="1" hangingPunct="1">
              <a:lnSpc>
                <a:spcPct val="97000"/>
              </a:lnSpc>
              <a:spcBef>
                <a:spcPts val="100"/>
              </a:spcBef>
              <a:defRPr/>
            </a:pPr>
            <a:r>
              <a:rPr lang="en-US" altLang="zh-TW" dirty="0">
                <a:ea typeface="新細明體" charset="-120"/>
              </a:rPr>
              <a:t>For limit buy (sell) orders, it is impossible to buy (sell) shares higher (lower) than the specified price</a:t>
            </a:r>
          </a:p>
          <a:p>
            <a:pPr lvl="2" eaLnBrk="1" hangingPunct="1">
              <a:lnSpc>
                <a:spcPct val="97000"/>
              </a:lnSpc>
              <a:spcBef>
                <a:spcPts val="100"/>
              </a:spcBef>
              <a:defRPr/>
            </a:pPr>
            <a:r>
              <a:rPr lang="en-US" altLang="zh-TW" sz="2200" dirty="0">
                <a:ea typeface="新細明體" charset="-120"/>
              </a:rPr>
              <a:t>A collection of limit orders waiting to be executed is called a </a:t>
            </a:r>
            <a:r>
              <a:rPr lang="en-US" altLang="zh-TW" sz="2200" b="1" i="1" dirty="0">
                <a:ea typeface="新細明體" charset="-120"/>
              </a:rPr>
              <a:t>limit order book</a:t>
            </a:r>
            <a:r>
              <a:rPr lang="en-US" altLang="zh-TW" sz="2200" dirty="0">
                <a:ea typeface="新細明體" charset="-120"/>
              </a:rPr>
              <a:t> (</a:t>
            </a:r>
            <a:r>
              <a:rPr lang="zh-TW" altLang="en-US" sz="2200" dirty="0">
                <a:ea typeface="新細明體" charset="-120"/>
              </a:rPr>
              <a:t>限價單委託簿</a:t>
            </a:r>
            <a:r>
              <a:rPr lang="en-US" altLang="zh-TW" sz="2200" dirty="0">
                <a:ea typeface="新細明體" charset="-120"/>
              </a:rPr>
              <a:t>)</a:t>
            </a:r>
            <a:r>
              <a:rPr lang="zh-TW" altLang="en-US" sz="2200" dirty="0">
                <a:ea typeface="新細明體" charset="-120"/>
              </a:rPr>
              <a:t> </a:t>
            </a:r>
            <a:r>
              <a:rPr lang="en-US" altLang="zh-TW" sz="2200" dirty="0">
                <a:ea typeface="新細明體" charset="-120"/>
              </a:rPr>
              <a:t>(The rule to match limit and market orders is discussed on the next slide)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7AF6F5F-5192-4201-8B64-9EEBDDD45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506" y="838200"/>
            <a:ext cx="5793294" cy="3794608"/>
          </a:xfrm>
          <a:prstGeom prst="rect">
            <a:avLst/>
          </a:prstGeom>
        </p:spPr>
      </p:pic>
      <p:sp>
        <p:nvSpPr>
          <p:cNvPr id="31746" name="Rectangle 2"/>
          <p:cNvSpPr>
            <a:spLocks noGrp="1" noChangeArrowheads="1"/>
          </p:cNvSpPr>
          <p:nvPr>
            <p:ph type="title"/>
          </p:nvPr>
        </p:nvSpPr>
        <p:spPr>
          <a:xfrm>
            <a:off x="0" y="76200"/>
            <a:ext cx="9144000" cy="762000"/>
          </a:xfrm>
          <a:noFill/>
        </p:spPr>
        <p:txBody>
          <a:bodyPr/>
          <a:lstStyle/>
          <a:p>
            <a:pPr eaLnBrk="1" hangingPunct="1"/>
            <a:r>
              <a:rPr lang="en-US" altLang="zh-TW" dirty="0">
                <a:ea typeface="新細明體" charset="-120"/>
              </a:rPr>
              <a:t>Types of Orders</a:t>
            </a:r>
          </a:p>
        </p:txBody>
      </p:sp>
      <p:sp>
        <p:nvSpPr>
          <p:cNvPr id="151555" name="Rectangle 3"/>
          <p:cNvSpPr>
            <a:spLocks noGrp="1" noChangeArrowheads="1"/>
          </p:cNvSpPr>
          <p:nvPr>
            <p:ph type="body" idx="1"/>
          </p:nvPr>
        </p:nvSpPr>
        <p:spPr>
          <a:xfrm>
            <a:off x="457200" y="4648200"/>
            <a:ext cx="8382000" cy="2057400"/>
          </a:xfrm>
        </p:spPr>
        <p:txBody>
          <a:bodyPr/>
          <a:lstStyle/>
          <a:p>
            <a:pPr marL="268288" lvl="3" indent="-268288" eaLnBrk="1" hangingPunct="1">
              <a:spcBef>
                <a:spcPts val="600"/>
              </a:spcBef>
              <a:buNone/>
              <a:defRPr/>
            </a:pPr>
            <a:r>
              <a:rPr lang="en-US" altLang="zh-TW" sz="1800" dirty="0">
                <a:latin typeface="新細明體"/>
                <a:ea typeface="新細明體"/>
              </a:rPr>
              <a:t>※</a:t>
            </a:r>
            <a:r>
              <a:rPr lang="en-US" altLang="zh-TW" sz="1800" dirty="0">
                <a:ea typeface="新細明體"/>
              </a:rPr>
              <a:t> In limit order books, limit buy prices cannot be higher than limit sell prices. Once it happens, those limit buy and sell orders can be matched and executed immediately, also known as crossing the orders</a:t>
            </a:r>
          </a:p>
          <a:p>
            <a:pPr marL="268288" lvl="3" indent="-268288" eaLnBrk="1" hangingPunct="1">
              <a:spcBef>
                <a:spcPts val="600"/>
              </a:spcBef>
              <a:buNone/>
              <a:defRPr/>
            </a:pPr>
            <a:r>
              <a:rPr lang="en-US" altLang="zh-TW" sz="1800" dirty="0">
                <a:latin typeface="新細明體"/>
                <a:ea typeface="新細明體"/>
              </a:rPr>
              <a:t>※</a:t>
            </a:r>
            <a:r>
              <a:rPr lang="en-US" altLang="zh-TW" sz="1800" dirty="0">
                <a:ea typeface="新細明體"/>
              </a:rPr>
              <a:t> A</a:t>
            </a:r>
            <a:r>
              <a:rPr lang="en-US" altLang="zh-TW" sz="1800" dirty="0">
                <a:ea typeface="新細明體" charset="-120"/>
              </a:rPr>
              <a:t> market buy (sell) order is matched with the limit sell (buy) order with the lowest (highest) limit sell (buy) price </a:t>
            </a:r>
            <a:r>
              <a:rPr lang="en-US" altLang="zh-TW" sz="1800" dirty="0">
                <a:effectLst/>
                <a:sym typeface="Symbol"/>
              </a:rPr>
              <a:t> Trade the asset at the price specified in the limit sell (buy) order </a:t>
            </a:r>
            <a:r>
              <a:rPr lang="en-US" altLang="zh-TW" sz="1800" dirty="0">
                <a:ea typeface="新細明體" charset="-120"/>
              </a:rPr>
              <a:t> The final settlement price (</a:t>
            </a:r>
            <a:r>
              <a:rPr lang="zh-TW" altLang="en-US" sz="1800" dirty="0">
                <a:ea typeface="新細明體" charset="-120"/>
              </a:rPr>
              <a:t>結算價格</a:t>
            </a:r>
            <a:r>
              <a:rPr lang="en-US" altLang="zh-TW" sz="1800" dirty="0">
                <a:ea typeface="新細明體" charset="-120"/>
              </a:rPr>
              <a:t>)</a:t>
            </a:r>
            <a:r>
              <a:rPr lang="zh-TW" altLang="en-US" sz="1800" dirty="0">
                <a:ea typeface="新細明體" charset="-120"/>
              </a:rPr>
              <a:t> </a:t>
            </a:r>
            <a:r>
              <a:rPr lang="en-US" altLang="zh-TW" sz="1800" dirty="0">
                <a:ea typeface="新細明體" charset="-120"/>
              </a:rPr>
              <a:t>for a market order is uncertain</a:t>
            </a:r>
          </a:p>
        </p:txBody>
      </p:sp>
      <p:sp>
        <p:nvSpPr>
          <p:cNvPr id="2" name="橢圓 1"/>
          <p:cNvSpPr/>
          <p:nvPr/>
        </p:nvSpPr>
        <p:spPr bwMode="auto">
          <a:xfrm>
            <a:off x="2707057" y="2667000"/>
            <a:ext cx="489800" cy="283067"/>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5" name="直線單箭頭接點 4"/>
          <p:cNvCxnSpPr>
            <a:cxnSpLocks/>
            <a:stCxn id="2" idx="6"/>
            <a:endCxn id="6" idx="2"/>
          </p:cNvCxnSpPr>
          <p:nvPr/>
        </p:nvCxnSpPr>
        <p:spPr bwMode="auto">
          <a:xfrm flipV="1">
            <a:off x="3196857" y="2532862"/>
            <a:ext cx="797987" cy="275672"/>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6" name="文字方塊 5"/>
          <p:cNvSpPr txBox="1"/>
          <p:nvPr/>
        </p:nvSpPr>
        <p:spPr>
          <a:xfrm>
            <a:off x="3232844" y="2009642"/>
            <a:ext cx="1524000" cy="523220"/>
          </a:xfrm>
          <a:prstGeom prst="rect">
            <a:avLst/>
          </a:prstGeom>
          <a:noFill/>
        </p:spPr>
        <p:txBody>
          <a:bodyPr wrap="square" rtlCol="0">
            <a:spAutoFit/>
          </a:bodyPr>
          <a:lstStyle/>
          <a:p>
            <a:r>
              <a:rPr lang="en-US" altLang="zh-TW" sz="1400" dirty="0">
                <a:solidFill>
                  <a:srgbClr val="FF0000"/>
                </a:solidFill>
              </a:rPr>
              <a:t>Constructed with limit buy orders </a:t>
            </a:r>
            <a:endParaRPr lang="zh-TW" altLang="en-US" sz="1400" dirty="0">
              <a:solidFill>
                <a:srgbClr val="FF0000"/>
              </a:solidFill>
            </a:endParaRPr>
          </a:p>
        </p:txBody>
      </p:sp>
      <p:sp>
        <p:nvSpPr>
          <p:cNvPr id="9" name="橢圓 8"/>
          <p:cNvSpPr/>
          <p:nvPr/>
        </p:nvSpPr>
        <p:spPr bwMode="auto">
          <a:xfrm>
            <a:off x="4544859" y="2667000"/>
            <a:ext cx="485319" cy="262366"/>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10" name="直線單箭頭接點 9"/>
          <p:cNvCxnSpPr>
            <a:cxnSpLocks/>
            <a:endCxn id="11" idx="2"/>
          </p:cNvCxnSpPr>
          <p:nvPr/>
        </p:nvCxnSpPr>
        <p:spPr bwMode="auto">
          <a:xfrm flipV="1">
            <a:off x="5030178" y="2561691"/>
            <a:ext cx="1739332" cy="181509"/>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11" name="文字方塊 10"/>
          <p:cNvSpPr txBox="1"/>
          <p:nvPr/>
        </p:nvSpPr>
        <p:spPr>
          <a:xfrm>
            <a:off x="6007510" y="2038471"/>
            <a:ext cx="1524000" cy="523220"/>
          </a:xfrm>
          <a:prstGeom prst="rect">
            <a:avLst/>
          </a:prstGeom>
          <a:noFill/>
        </p:spPr>
        <p:txBody>
          <a:bodyPr wrap="square" rtlCol="0">
            <a:spAutoFit/>
          </a:bodyPr>
          <a:lstStyle/>
          <a:p>
            <a:r>
              <a:rPr lang="en-US" altLang="zh-TW" sz="1400" dirty="0">
                <a:solidFill>
                  <a:srgbClr val="FF0000"/>
                </a:solidFill>
              </a:rPr>
              <a:t>Constructed with limit sell orders </a:t>
            </a:r>
            <a:endParaRPr lang="zh-TW" altLang="en-US" sz="1400" dirty="0">
              <a:solidFill>
                <a:srgbClr val="FF0000"/>
              </a:solidFill>
            </a:endParaRPr>
          </a:p>
        </p:txBody>
      </p:sp>
    </p:spTree>
    <p:extLst>
      <p:ext uri="{BB962C8B-B14F-4D97-AF65-F5344CB8AC3E}">
        <p14:creationId xmlns:p14="http://schemas.microsoft.com/office/powerpoint/2010/main" val="3128176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76200"/>
            <a:ext cx="9144000" cy="838200"/>
          </a:xfrm>
          <a:noFill/>
        </p:spPr>
        <p:txBody>
          <a:bodyPr/>
          <a:lstStyle/>
          <a:p>
            <a:pPr eaLnBrk="1" hangingPunct="1"/>
            <a:r>
              <a:rPr lang="en-US" altLang="zh-TW" dirty="0">
                <a:ea typeface="新細明體" charset="-120"/>
              </a:rPr>
              <a:t>Market Depth (</a:t>
            </a:r>
            <a:r>
              <a:rPr lang="zh-TW" altLang="en-US" dirty="0">
                <a:ea typeface="新細明體" charset="-120"/>
              </a:rPr>
              <a:t>市場深度</a:t>
            </a:r>
            <a:r>
              <a:rPr lang="en-US" altLang="zh-TW" dirty="0">
                <a:ea typeface="新細明體" charset="-120"/>
              </a:rPr>
              <a:t>)</a:t>
            </a:r>
          </a:p>
        </p:txBody>
      </p:sp>
      <p:sp>
        <p:nvSpPr>
          <p:cNvPr id="5" name="Rectangle 3"/>
          <p:cNvSpPr txBox="1">
            <a:spLocks noChangeArrowheads="1"/>
          </p:cNvSpPr>
          <p:nvPr/>
        </p:nvSpPr>
        <p:spPr bwMode="auto">
          <a:xfrm>
            <a:off x="381000" y="838200"/>
            <a:ext cx="8458200" cy="5867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eaLnBrk="1" hangingPunct="1">
              <a:spcBef>
                <a:spcPts val="400"/>
              </a:spcBef>
              <a:defRPr/>
            </a:pPr>
            <a:r>
              <a:rPr lang="en-US" altLang="zh-TW" sz="3000" kern="0" dirty="0">
                <a:ea typeface="新細明體" charset="-120"/>
              </a:rPr>
              <a:t>Market depth: the total number of shares offered for trading at the best bid and ask prices</a:t>
            </a:r>
          </a:p>
          <a:p>
            <a:pPr lvl="1" eaLnBrk="1" hangingPunct="1">
              <a:spcBef>
                <a:spcPts val="400"/>
              </a:spcBef>
              <a:defRPr/>
            </a:pPr>
            <a:r>
              <a:rPr lang="en-US" altLang="zh-TW" sz="2600" kern="0" dirty="0">
                <a:ea typeface="新細明體" charset="-120"/>
              </a:rPr>
              <a:t>If the number of shares of a market buy order (e.g., 1500 shares) is more than the number of total shares of limit sell orders (e.g., 1000 shares) at the same asked price (e.g., $20/per share), the market buy order will be filled as multiple prices</a:t>
            </a:r>
          </a:p>
          <a:p>
            <a:pPr lvl="2" eaLnBrk="1" hangingPunct="1">
              <a:spcBef>
                <a:spcPts val="400"/>
              </a:spcBef>
              <a:defRPr/>
            </a:pPr>
            <a:r>
              <a:rPr lang="en-US" altLang="zh-TW" sz="2200" kern="0" dirty="0">
                <a:ea typeface="新細明體" charset="-120"/>
              </a:rPr>
              <a:t>The last 500 shares may be traded at $20.5/per share, which is not the best asked price</a:t>
            </a:r>
          </a:p>
          <a:p>
            <a:pPr lvl="1" eaLnBrk="1" hangingPunct="1">
              <a:spcBef>
                <a:spcPts val="400"/>
              </a:spcBef>
              <a:defRPr/>
            </a:pPr>
            <a:r>
              <a:rPr lang="en-US" altLang="zh-TW" sz="2600" kern="0" dirty="0">
                <a:ea typeface="新細明體" charset="-120"/>
              </a:rPr>
              <a:t>The depth is considerably higher for large stocks than for small stocks (see the next slide)</a:t>
            </a:r>
          </a:p>
          <a:p>
            <a:pPr lvl="1" eaLnBrk="1" hangingPunct="1">
              <a:spcBef>
                <a:spcPts val="400"/>
              </a:spcBef>
              <a:defRPr/>
            </a:pPr>
            <a:r>
              <a:rPr lang="en-US" altLang="zh-TW" sz="2600" kern="0" dirty="0">
                <a:ea typeface="新細明體" charset="-120"/>
              </a:rPr>
              <a:t>Depth is considered to measure liquidity</a:t>
            </a:r>
            <a:r>
              <a:rPr lang="zh-TW" altLang="en-US" sz="2600" kern="0" dirty="0">
                <a:ea typeface="新細明體" charset="-120"/>
              </a:rPr>
              <a:t> </a:t>
            </a:r>
            <a:r>
              <a:rPr lang="en-US" altLang="zh-TW" sz="2600" kern="0" dirty="0">
                <a:ea typeface="新細明體" charset="-120"/>
              </a:rPr>
              <a:t>(</a:t>
            </a:r>
            <a:r>
              <a:rPr lang="zh-TW" altLang="en-US" sz="2600" kern="0" dirty="0">
                <a:ea typeface="新細明體" charset="-120"/>
              </a:rPr>
              <a:t>深度越深，市場流動性好</a:t>
            </a:r>
            <a:r>
              <a:rPr lang="en-US" altLang="zh-TW" sz="2600" kern="0" dirty="0">
                <a:ea typeface="新細明體" charset="-120"/>
              </a:rPr>
              <a:t>)</a:t>
            </a:r>
          </a:p>
        </p:txBody>
      </p:sp>
    </p:spTree>
    <p:extLst>
      <p:ext uri="{BB962C8B-B14F-4D97-AF65-F5344CB8AC3E}">
        <p14:creationId xmlns:p14="http://schemas.microsoft.com/office/powerpoint/2010/main" val="2423274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76200"/>
            <a:ext cx="9144000" cy="914400"/>
          </a:xfrm>
          <a:noFill/>
        </p:spPr>
        <p:txBody>
          <a:bodyPr/>
          <a:lstStyle/>
          <a:p>
            <a:pPr eaLnBrk="1" hangingPunct="1"/>
            <a:r>
              <a:rPr lang="en-US" altLang="zh-TW" dirty="0">
                <a:ea typeface="新細明體" charset="-120"/>
              </a:rPr>
              <a:t>Market Depth</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990600"/>
            <a:ext cx="5943600" cy="4842126"/>
          </a:xfrm>
          <a:prstGeom prst="rect">
            <a:avLst/>
          </a:prstGeom>
        </p:spPr>
      </p:pic>
      <p:sp>
        <p:nvSpPr>
          <p:cNvPr id="6" name="Rectangle 3"/>
          <p:cNvSpPr txBox="1">
            <a:spLocks noChangeArrowheads="1"/>
          </p:cNvSpPr>
          <p:nvPr/>
        </p:nvSpPr>
        <p:spPr bwMode="auto">
          <a:xfrm>
            <a:off x="609600" y="5943600"/>
            <a:ext cx="81534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9pPr>
          </a:lstStyle>
          <a:p>
            <a:pPr marL="268288" lvl="3" indent="-268288" eaLnBrk="1" hangingPunct="1">
              <a:spcBef>
                <a:spcPts val="600"/>
              </a:spcBef>
              <a:buFontTx/>
              <a:buNone/>
              <a:defRPr/>
            </a:pPr>
            <a:r>
              <a:rPr lang="en-US" altLang="zh-TW" sz="1800" kern="0" dirty="0">
                <a:latin typeface="新細明體"/>
                <a:ea typeface="新細明體"/>
              </a:rPr>
              <a:t>※</a:t>
            </a:r>
            <a:r>
              <a:rPr lang="en-US" altLang="zh-TW" sz="1800" kern="0" dirty="0">
                <a:ea typeface="新細明體"/>
              </a:rPr>
              <a:t> The average size of firms listed on S&amp;P 500 is much larger than that on Russell 2000</a:t>
            </a:r>
            <a:endParaRPr lang="en-US" altLang="zh-TW" sz="1800" kern="0" dirty="0">
              <a:ea typeface="新細明體" charset="-120"/>
            </a:endParaRPr>
          </a:p>
        </p:txBody>
      </p:sp>
    </p:spTree>
    <p:extLst>
      <p:ext uri="{BB962C8B-B14F-4D97-AF65-F5344CB8AC3E}">
        <p14:creationId xmlns:p14="http://schemas.microsoft.com/office/powerpoint/2010/main" val="394399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1143000"/>
          </a:xfrm>
          <a:noFill/>
        </p:spPr>
        <p:txBody>
          <a:bodyPr/>
          <a:lstStyle/>
          <a:p>
            <a:pPr eaLnBrk="1" hangingPunct="1"/>
            <a:r>
              <a:rPr lang="en-US" altLang="zh-TW">
                <a:ea typeface="新細明體" charset="-120"/>
              </a:rPr>
              <a:t>Trading Mechanisms</a:t>
            </a:r>
          </a:p>
        </p:txBody>
      </p:sp>
      <p:sp>
        <p:nvSpPr>
          <p:cNvPr id="53251" name="Rectangle 3"/>
          <p:cNvSpPr>
            <a:spLocks noGrp="1" noChangeArrowheads="1"/>
          </p:cNvSpPr>
          <p:nvPr>
            <p:ph type="body" idx="1"/>
          </p:nvPr>
        </p:nvSpPr>
        <p:spPr>
          <a:xfrm>
            <a:off x="381000" y="838200"/>
            <a:ext cx="8686800" cy="6019800"/>
          </a:xfrm>
        </p:spPr>
        <p:txBody>
          <a:bodyPr/>
          <a:lstStyle/>
          <a:p>
            <a:pPr eaLnBrk="1" hangingPunct="1">
              <a:spcBef>
                <a:spcPts val="400"/>
              </a:spcBef>
              <a:defRPr/>
            </a:pPr>
            <a:r>
              <a:rPr lang="en-US" altLang="zh-TW" sz="3000" dirty="0">
                <a:ea typeface="新細明體" charset="-120"/>
              </a:rPr>
              <a:t>Three trading systems in the U.S.: OTC dealer markets, ECNs, and specialist</a:t>
            </a:r>
            <a:r>
              <a:rPr lang="zh-TW" altLang="en-US" sz="3000" dirty="0">
                <a:ea typeface="新細明體" charset="-120"/>
              </a:rPr>
              <a:t> </a:t>
            </a:r>
            <a:r>
              <a:rPr lang="en-US" altLang="zh-TW" sz="3000" dirty="0">
                <a:ea typeface="新細明體" charset="-120"/>
              </a:rPr>
              <a:t>market</a:t>
            </a:r>
            <a:r>
              <a:rPr lang="zh-TW" altLang="en-US" sz="3000" dirty="0">
                <a:ea typeface="新細明體" charset="-120"/>
              </a:rPr>
              <a:t> </a:t>
            </a:r>
            <a:r>
              <a:rPr lang="en-US" altLang="zh-TW" sz="3000" dirty="0">
                <a:ea typeface="新細明體" charset="-120"/>
              </a:rPr>
              <a:t>(</a:t>
            </a:r>
            <a:r>
              <a:rPr lang="zh-TW" altLang="en-US" sz="3000" dirty="0">
                <a:ea typeface="新細明體" charset="-120"/>
              </a:rPr>
              <a:t>特種經紀商市場</a:t>
            </a:r>
            <a:r>
              <a:rPr lang="en-US" altLang="zh-TW" sz="3000" dirty="0">
                <a:ea typeface="新細明體" charset="-120"/>
              </a:rPr>
              <a:t>)</a:t>
            </a:r>
          </a:p>
          <a:p>
            <a:pPr eaLnBrk="1" hangingPunct="1">
              <a:spcBef>
                <a:spcPts val="400"/>
              </a:spcBef>
              <a:defRPr/>
            </a:pPr>
            <a:r>
              <a:rPr lang="en-US" altLang="zh-TW" sz="3000" dirty="0">
                <a:ea typeface="新細明體" charset="-120"/>
              </a:rPr>
              <a:t>OTC</a:t>
            </a:r>
            <a:r>
              <a:rPr lang="zh-TW" altLang="en-US" sz="3000" dirty="0">
                <a:ea typeface="新細明體" charset="-120"/>
              </a:rPr>
              <a:t> </a:t>
            </a:r>
            <a:r>
              <a:rPr lang="en-US" altLang="zh-TW" sz="3000" dirty="0">
                <a:ea typeface="新細明體" charset="-120"/>
              </a:rPr>
              <a:t>dealer markets</a:t>
            </a:r>
          </a:p>
          <a:p>
            <a:pPr lvl="1" eaLnBrk="1" hangingPunct="1">
              <a:spcBef>
                <a:spcPts val="400"/>
              </a:spcBef>
              <a:defRPr/>
            </a:pPr>
            <a:r>
              <a:rPr lang="en-US" altLang="zh-TW" sz="2600" dirty="0">
                <a:ea typeface="新細明體" charset="-120"/>
              </a:rPr>
              <a:t>In the over-the-counter (OTC) (</a:t>
            </a:r>
            <a:r>
              <a:rPr lang="zh-TW" altLang="en-US" sz="2600" dirty="0">
                <a:ea typeface="新細明體" charset="-120"/>
              </a:rPr>
              <a:t>櫃檯買賣市場</a:t>
            </a:r>
            <a:r>
              <a:rPr lang="en-US" altLang="zh-TW" sz="2600" dirty="0">
                <a:ea typeface="新細明體" charset="-120"/>
              </a:rPr>
              <a:t>) market, dealers quote prices at which they are willing to buy or sell securities, and a broker executes a trade by contacting a dealer listing the most attractive quotes</a:t>
            </a:r>
          </a:p>
          <a:p>
            <a:pPr lvl="2" eaLnBrk="1" hangingPunct="1">
              <a:spcBef>
                <a:spcPts val="400"/>
              </a:spcBef>
              <a:defRPr/>
            </a:pPr>
            <a:r>
              <a:rPr lang="en-US" altLang="zh-TW" sz="2200" dirty="0">
                <a:ea typeface="新細明體" charset="-120"/>
              </a:rPr>
              <a:t>OTC market: </a:t>
            </a:r>
            <a:r>
              <a:rPr lang="en-US" altLang="zh-TW" sz="2200" dirty="0"/>
              <a:t>A decentralized market where market participants trade over the telephone, fax, or electronic network instead of a physical trading floor</a:t>
            </a:r>
          </a:p>
          <a:p>
            <a:pPr lvl="2" eaLnBrk="1" hangingPunct="1">
              <a:spcBef>
                <a:spcPts val="400"/>
              </a:spcBef>
              <a:defRPr/>
            </a:pPr>
            <a:r>
              <a:rPr lang="en-US" altLang="zh-TW" sz="2200" dirty="0">
                <a:ea typeface="新細明體" charset="-120"/>
              </a:rPr>
              <a:t>National Association of Securities Dealers Automatic Quotation System (NASDAQ) was developed in 1971 to link brokers and dealers to negotiate sales of securities on a computer network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76200"/>
            <a:ext cx="9144000" cy="838200"/>
          </a:xfrm>
          <a:noFill/>
        </p:spPr>
        <p:txBody>
          <a:bodyPr/>
          <a:lstStyle/>
          <a:p>
            <a:pPr eaLnBrk="1" hangingPunct="1"/>
            <a:r>
              <a:rPr lang="en-US" altLang="zh-TW">
                <a:ea typeface="新細明體" charset="-120"/>
              </a:rPr>
              <a:t>Trading Mechanisms</a:t>
            </a:r>
          </a:p>
        </p:txBody>
      </p:sp>
      <p:sp>
        <p:nvSpPr>
          <p:cNvPr id="53251" name="Rectangle 3"/>
          <p:cNvSpPr>
            <a:spLocks noGrp="1" noChangeArrowheads="1"/>
          </p:cNvSpPr>
          <p:nvPr>
            <p:ph type="body" idx="1"/>
          </p:nvPr>
        </p:nvSpPr>
        <p:spPr>
          <a:xfrm>
            <a:off x="304800" y="990600"/>
            <a:ext cx="8610600" cy="5410200"/>
          </a:xfrm>
        </p:spPr>
        <p:txBody>
          <a:bodyPr/>
          <a:lstStyle/>
          <a:p>
            <a:pPr eaLnBrk="1" hangingPunct="1">
              <a:spcBef>
                <a:spcPts val="600"/>
              </a:spcBef>
              <a:defRPr/>
            </a:pPr>
            <a:r>
              <a:rPr lang="en-US" altLang="zh-TW" sz="3000" dirty="0">
                <a:ea typeface="新細明體" charset="-120"/>
              </a:rPr>
              <a:t>Electronic communication networks (ECNs)</a:t>
            </a:r>
          </a:p>
          <a:p>
            <a:pPr lvl="1" eaLnBrk="1" hangingPunct="1">
              <a:spcBef>
                <a:spcPts val="600"/>
              </a:spcBef>
              <a:defRPr/>
            </a:pPr>
            <a:r>
              <a:rPr lang="en-US" altLang="zh-TW" sz="2600" dirty="0">
                <a:ea typeface="新細明體" charset="-120"/>
              </a:rPr>
              <a:t>ECNs allow subscribers (institutional investors, broker-dealers, and market makers) to post market and price-contingent orders over computer networks, so limit order books are public and governed by computers</a:t>
            </a:r>
          </a:p>
          <a:p>
            <a:pPr lvl="2" eaLnBrk="1" hangingPunct="1">
              <a:spcBef>
                <a:spcPts val="600"/>
              </a:spcBef>
              <a:defRPr/>
            </a:pPr>
            <a:r>
              <a:rPr lang="en-US" altLang="zh-TW" sz="2200" dirty="0">
                <a:ea typeface="新細明體" charset="-120"/>
              </a:rPr>
              <a:t>Make a market</a:t>
            </a:r>
            <a:r>
              <a:rPr lang="zh-TW" altLang="en-US" sz="2200" dirty="0">
                <a:ea typeface="新細明體" charset="-120"/>
              </a:rPr>
              <a:t> </a:t>
            </a:r>
            <a:r>
              <a:rPr lang="en-US" altLang="zh-TW" sz="2200" dirty="0">
                <a:ea typeface="新細明體" charset="-120"/>
              </a:rPr>
              <a:t>(</a:t>
            </a:r>
            <a:r>
              <a:rPr lang="zh-TW" altLang="en-US" sz="2200" dirty="0">
                <a:ea typeface="新細明體" charset="-120"/>
              </a:rPr>
              <a:t>造市</a:t>
            </a:r>
            <a:r>
              <a:rPr lang="en-US" altLang="zh-TW" sz="2200" dirty="0">
                <a:ea typeface="新細明體" charset="-120"/>
              </a:rPr>
              <a:t>): be always ready, willing, and able to trade a particular security at quoted bid and asked prices</a:t>
            </a:r>
          </a:p>
          <a:p>
            <a:pPr lvl="1" eaLnBrk="1" hangingPunct="1">
              <a:spcBef>
                <a:spcPts val="600"/>
              </a:spcBef>
              <a:defRPr/>
            </a:pPr>
            <a:r>
              <a:rPr lang="en-US" altLang="zh-TW" sz="2600" dirty="0">
                <a:ea typeface="新細明體" charset="-120"/>
              </a:rPr>
              <a:t>Individual investors need a broker to execute trades</a:t>
            </a:r>
          </a:p>
          <a:p>
            <a:pPr lvl="1" eaLnBrk="1" hangingPunct="1">
              <a:spcBef>
                <a:spcPts val="600"/>
              </a:spcBef>
              <a:defRPr/>
            </a:pPr>
            <a:r>
              <a:rPr lang="en-US" altLang="zh-TW" sz="2600" dirty="0">
                <a:ea typeface="新細明體" charset="-120"/>
              </a:rPr>
              <a:t>Orders that can be crossed are executed automatically, and thus ECNs are trading systems, not merely price quotation systems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76200"/>
            <a:ext cx="9144000" cy="838200"/>
          </a:xfrm>
          <a:noFill/>
        </p:spPr>
        <p:txBody>
          <a:bodyPr/>
          <a:lstStyle/>
          <a:p>
            <a:pPr eaLnBrk="1" hangingPunct="1"/>
            <a:r>
              <a:rPr lang="en-US" altLang="zh-TW">
                <a:ea typeface="新細明體" charset="-120"/>
              </a:rPr>
              <a:t>Trading Mechanisms</a:t>
            </a:r>
          </a:p>
        </p:txBody>
      </p:sp>
      <p:sp>
        <p:nvSpPr>
          <p:cNvPr id="53251" name="Rectangle 3"/>
          <p:cNvSpPr>
            <a:spLocks noGrp="1" noChangeArrowheads="1"/>
          </p:cNvSpPr>
          <p:nvPr>
            <p:ph type="body" idx="1"/>
          </p:nvPr>
        </p:nvSpPr>
        <p:spPr>
          <a:xfrm>
            <a:off x="304800" y="838200"/>
            <a:ext cx="8610600" cy="5943600"/>
          </a:xfrm>
        </p:spPr>
        <p:txBody>
          <a:bodyPr/>
          <a:lstStyle/>
          <a:p>
            <a:pPr lvl="1" eaLnBrk="1" hangingPunct="1">
              <a:spcBef>
                <a:spcPts val="600"/>
              </a:spcBef>
              <a:defRPr/>
            </a:pPr>
            <a:r>
              <a:rPr lang="en-US" altLang="zh-TW" sz="2600" dirty="0">
                <a:ea typeface="新細明體" charset="-120"/>
              </a:rPr>
              <a:t>Thus, you can treat ECNs as auction markets operated by computers</a:t>
            </a:r>
          </a:p>
          <a:p>
            <a:pPr lvl="1" eaLnBrk="1" hangingPunct="1">
              <a:spcBef>
                <a:spcPts val="600"/>
              </a:spcBef>
              <a:defRPr/>
            </a:pPr>
            <a:r>
              <a:rPr lang="en-US" altLang="zh-TW" sz="2600" dirty="0">
                <a:ea typeface="新細明體" charset="-120"/>
              </a:rPr>
              <a:t>The attraction of a ECN is due to its speed, modest transaction costs, and anonymity</a:t>
            </a:r>
            <a:r>
              <a:rPr lang="zh-TW" altLang="en-US" sz="2600" dirty="0">
                <a:ea typeface="新細明體" charset="-120"/>
              </a:rPr>
              <a:t> </a:t>
            </a:r>
            <a:r>
              <a:rPr lang="en-US" altLang="zh-TW" sz="2600" dirty="0">
                <a:ea typeface="新細明體" charset="-120"/>
              </a:rPr>
              <a:t>(</a:t>
            </a:r>
            <a:r>
              <a:rPr lang="zh-TW" altLang="en-US" sz="2600" dirty="0">
                <a:ea typeface="新細明體" charset="-120"/>
              </a:rPr>
              <a:t>匿名</a:t>
            </a:r>
            <a:r>
              <a:rPr lang="en-US" altLang="zh-TW" sz="2600" dirty="0">
                <a:ea typeface="新細明體" charset="-120"/>
              </a:rPr>
              <a:t>)</a:t>
            </a:r>
          </a:p>
          <a:p>
            <a:pPr eaLnBrk="1" hangingPunct="1">
              <a:spcBef>
                <a:spcPts val="600"/>
              </a:spcBef>
              <a:defRPr/>
            </a:pPr>
            <a:r>
              <a:rPr lang="en-US" altLang="zh-TW" sz="3000" dirty="0">
                <a:ea typeface="新細明體" charset="-120"/>
              </a:rPr>
              <a:t>Specialist markets (</a:t>
            </a:r>
            <a:r>
              <a:rPr lang="zh-TW" altLang="en-US" sz="3000" dirty="0">
                <a:ea typeface="新細明體" charset="-120"/>
              </a:rPr>
              <a:t>特種經紀商市場</a:t>
            </a:r>
            <a:r>
              <a:rPr lang="en-US" altLang="zh-TW" sz="3000" dirty="0">
                <a:ea typeface="新細明體" charset="-120"/>
              </a:rPr>
              <a:t>)</a:t>
            </a:r>
          </a:p>
          <a:p>
            <a:pPr lvl="1" eaLnBrk="1" hangingPunct="1">
              <a:spcBef>
                <a:spcPts val="600"/>
              </a:spcBef>
              <a:defRPr/>
            </a:pPr>
            <a:r>
              <a:rPr lang="en-US" altLang="zh-TW" sz="2600" dirty="0">
                <a:ea typeface="新細明體" charset="-120"/>
              </a:rPr>
              <a:t>Specialists were used by NYSE before</a:t>
            </a:r>
          </a:p>
          <a:p>
            <a:pPr lvl="2" eaLnBrk="1" hangingPunct="1">
              <a:spcBef>
                <a:spcPts val="600"/>
              </a:spcBef>
              <a:defRPr/>
            </a:pPr>
            <a:r>
              <a:rPr lang="en-US" altLang="zh-TW" sz="2200" dirty="0">
                <a:ea typeface="新細明體" charset="-120"/>
              </a:rPr>
              <a:t>All orders of a stock are sent to a specialist, who helps to handle all trading affairs and maintain the limit-order book of the stock </a:t>
            </a:r>
          </a:p>
          <a:p>
            <a:pPr lvl="2" eaLnBrk="1" hangingPunct="1">
              <a:spcBef>
                <a:spcPts val="600"/>
              </a:spcBef>
              <a:defRPr/>
            </a:pPr>
            <a:r>
              <a:rPr lang="en-US" altLang="zh-TW" sz="2200" dirty="0">
                <a:ea typeface="新細明體" charset="-120"/>
              </a:rPr>
              <a:t>The specialist’s role as a broker is simply to execute the orders from other brokers</a:t>
            </a:r>
            <a:r>
              <a:rPr lang="zh-TW" altLang="en-US" sz="2200" dirty="0">
                <a:ea typeface="新細明體" charset="-120"/>
              </a:rPr>
              <a:t> </a:t>
            </a:r>
            <a:r>
              <a:rPr lang="en-US" altLang="zh-TW" sz="2200" dirty="0">
                <a:ea typeface="新細明體" charset="-120"/>
              </a:rPr>
              <a:t>and earn commission fees</a:t>
            </a:r>
          </a:p>
          <a:p>
            <a:pPr lvl="2" eaLnBrk="1" hangingPunct="1">
              <a:spcBef>
                <a:spcPts val="600"/>
              </a:spcBef>
              <a:defRPr/>
            </a:pPr>
            <a:r>
              <a:rPr lang="en-US" altLang="zh-TW" sz="2200" dirty="0">
                <a:ea typeface="新細明體" charset="-120"/>
              </a:rPr>
              <a:t>To act as a dealer, specialists are also required and permitted by the stock exchange to maintain an orderly market by buying and selling shares for their own account and thus earn the bid-asked spread</a:t>
            </a:r>
            <a:endParaRPr lang="en-US" altLang="zh-TW" sz="2000" dirty="0">
              <a:ea typeface="新細明體" charset="-120"/>
            </a:endParaRPr>
          </a:p>
          <a:p>
            <a:pPr lvl="2" eaLnBrk="1" hangingPunct="1">
              <a:spcBef>
                <a:spcPts val="600"/>
              </a:spcBef>
              <a:defRPr/>
            </a:pPr>
            <a:endParaRPr lang="en-US" altLang="zh-TW" sz="2200" dirty="0">
              <a:ea typeface="新細明體" charset="-120"/>
            </a:endParaRPr>
          </a:p>
          <a:p>
            <a:pPr lvl="2" eaLnBrk="1" hangingPunct="1">
              <a:spcBef>
                <a:spcPts val="600"/>
              </a:spcBef>
              <a:defRPr/>
            </a:pPr>
            <a:endParaRPr lang="en-US" altLang="zh-TW" sz="2200" dirty="0">
              <a:ea typeface="新細明體" charset="-120"/>
            </a:endParaRPr>
          </a:p>
          <a:p>
            <a:pPr lvl="1" eaLnBrk="1" hangingPunct="1">
              <a:spcBef>
                <a:spcPts val="600"/>
              </a:spcBef>
              <a:defRPr/>
            </a:pPr>
            <a:endParaRPr lang="en-US" altLang="zh-TW" sz="2600" dirty="0">
              <a:ea typeface="新細明體" charset="-120"/>
            </a:endParaRPr>
          </a:p>
        </p:txBody>
      </p:sp>
    </p:spTree>
    <p:extLst>
      <p:ext uri="{BB962C8B-B14F-4D97-AF65-F5344CB8AC3E}">
        <p14:creationId xmlns:p14="http://schemas.microsoft.com/office/powerpoint/2010/main" val="1372864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76200"/>
            <a:ext cx="9144000" cy="762000"/>
          </a:xfrm>
          <a:noFill/>
        </p:spPr>
        <p:txBody>
          <a:bodyPr/>
          <a:lstStyle/>
          <a:p>
            <a:pPr eaLnBrk="1" hangingPunct="1"/>
            <a:r>
              <a:rPr lang="en-US" altLang="zh-TW" dirty="0">
                <a:ea typeface="新細明體" charset="-120"/>
              </a:rPr>
              <a:t>Trading Mechanisms</a:t>
            </a:r>
          </a:p>
        </p:txBody>
      </p:sp>
      <p:sp>
        <p:nvSpPr>
          <p:cNvPr id="149507" name="Rectangle 3"/>
          <p:cNvSpPr>
            <a:spLocks noGrp="1" noChangeArrowheads="1"/>
          </p:cNvSpPr>
          <p:nvPr>
            <p:ph type="body" idx="1"/>
          </p:nvPr>
        </p:nvSpPr>
        <p:spPr>
          <a:xfrm>
            <a:off x="152400" y="848360"/>
            <a:ext cx="8839200" cy="5791200"/>
          </a:xfrm>
        </p:spPr>
        <p:txBody>
          <a:bodyPr/>
          <a:lstStyle/>
          <a:p>
            <a:pPr lvl="1" eaLnBrk="1" hangingPunct="1">
              <a:lnSpc>
                <a:spcPct val="97000"/>
              </a:lnSpc>
              <a:spcBef>
                <a:spcPts val="200"/>
              </a:spcBef>
              <a:defRPr/>
            </a:pPr>
            <a:r>
              <a:rPr lang="en-US" altLang="zh-TW" sz="2600" dirty="0">
                <a:ea typeface="新細明體" charset="-120"/>
              </a:rPr>
              <a:t>NYSE replaced specialists with designated market makers (DMMs) (</a:t>
            </a:r>
            <a:r>
              <a:rPr lang="zh-TW" altLang="en-US" sz="2600" dirty="0">
                <a:ea typeface="新細明體" charset="-120"/>
              </a:rPr>
              <a:t>指定造市商</a:t>
            </a:r>
            <a:r>
              <a:rPr lang="en-US" altLang="zh-TW" sz="2600" dirty="0">
                <a:ea typeface="新細明體" charset="-120"/>
              </a:rPr>
              <a:t>)</a:t>
            </a:r>
          </a:p>
          <a:p>
            <a:pPr lvl="2" eaLnBrk="1" hangingPunct="1">
              <a:lnSpc>
                <a:spcPct val="97000"/>
              </a:lnSpc>
              <a:spcBef>
                <a:spcPts val="200"/>
              </a:spcBef>
              <a:defRPr/>
            </a:pPr>
            <a:r>
              <a:rPr lang="en-US" altLang="zh-TW" sz="2200" dirty="0">
                <a:ea typeface="新細明體" charset="-120"/>
              </a:rPr>
              <a:t>DMMs are market makers designated by the exchange that accepts the obligation to commit its own capital to provide quotes and help maintain a fair and orderly market of their assigned securities</a:t>
            </a:r>
          </a:p>
          <a:p>
            <a:pPr lvl="3" eaLnBrk="1" hangingPunct="1">
              <a:lnSpc>
                <a:spcPct val="97000"/>
              </a:lnSpc>
              <a:spcBef>
                <a:spcPts val="200"/>
              </a:spcBef>
              <a:defRPr/>
            </a:pPr>
            <a:r>
              <a:rPr lang="en-US" altLang="zh-TW" sz="1800" dirty="0">
                <a:ea typeface="新細明體" charset="-120"/>
              </a:rPr>
              <a:t>Manage a physical auction along with an automated auction</a:t>
            </a:r>
          </a:p>
          <a:p>
            <a:pPr lvl="3" eaLnBrk="1" hangingPunct="1">
              <a:lnSpc>
                <a:spcPct val="97000"/>
              </a:lnSpc>
              <a:spcBef>
                <a:spcPts val="200"/>
              </a:spcBef>
              <a:defRPr/>
            </a:pPr>
            <a:r>
              <a:rPr lang="en-US" altLang="zh-TW" sz="1800" dirty="0">
                <a:ea typeface="新細明體" charset="-120"/>
              </a:rPr>
              <a:t>DMMs enhance price continuity by posting bid and ask prices at a narrower spread if the spread between the highest bid price and lowest ask price is too wide</a:t>
            </a:r>
          </a:p>
          <a:p>
            <a:pPr lvl="3" eaLnBrk="1" hangingPunct="1">
              <a:lnSpc>
                <a:spcPct val="97000"/>
              </a:lnSpc>
              <a:spcBef>
                <a:spcPts val="200"/>
              </a:spcBef>
              <a:defRPr/>
            </a:pPr>
            <a:r>
              <a:rPr lang="en-US" altLang="zh-TW" sz="1800" dirty="0">
                <a:ea typeface="新細明體" charset="-120"/>
              </a:rPr>
              <a:t>DMMs enhance market depth by offering trades for the weak side of the market when there are imbalances in buy and sell orders</a:t>
            </a:r>
          </a:p>
          <a:p>
            <a:pPr lvl="2" eaLnBrk="1" hangingPunct="1">
              <a:lnSpc>
                <a:spcPct val="97000"/>
              </a:lnSpc>
              <a:spcBef>
                <a:spcPts val="200"/>
              </a:spcBef>
              <a:defRPr/>
            </a:pPr>
            <a:r>
              <a:rPr lang="en-US" altLang="zh-TW" sz="2200" dirty="0">
                <a:ea typeface="新細明體" charset="-120"/>
              </a:rPr>
              <a:t>In return for assuming their obligations, DMMs are given some advantages in trade execution</a:t>
            </a:r>
          </a:p>
          <a:p>
            <a:pPr lvl="2" eaLnBrk="1" hangingPunct="1">
              <a:lnSpc>
                <a:spcPct val="97000"/>
              </a:lnSpc>
              <a:spcBef>
                <a:spcPts val="200"/>
              </a:spcBef>
              <a:defRPr/>
            </a:pPr>
            <a:r>
              <a:rPr lang="en-US" altLang="zh-TW" sz="2200" dirty="0">
                <a:ea typeface="新細明體" charset="-120"/>
              </a:rPr>
              <a:t>Unlike the specialists, DMMs are not given advanced looks at the trading orders of other market participants</a:t>
            </a:r>
          </a:p>
          <a:p>
            <a:pPr lvl="2" eaLnBrk="1" hangingPunct="1">
              <a:lnSpc>
                <a:spcPct val="97000"/>
              </a:lnSpc>
              <a:spcBef>
                <a:spcPts val="200"/>
              </a:spcBef>
              <a:defRPr/>
            </a:pPr>
            <a:r>
              <a:rPr lang="en-US" altLang="zh-TW" sz="2200" dirty="0">
                <a:ea typeface="新細明體" charset="-120"/>
              </a:rPr>
              <a:t>Since all orders for one security come to be executed centrally by a DMM, NYSE is an auction market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1219200" y="3001963"/>
            <a:ext cx="708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zh-TW" sz="3200" b="1" dirty="0">
                <a:ea typeface="新細明體" charset="-120"/>
              </a:rPr>
              <a:t>3.3  THE RISE</a:t>
            </a:r>
            <a:r>
              <a:rPr lang="zh-TW" altLang="en-US" sz="3200" b="1" dirty="0">
                <a:ea typeface="新細明體" charset="-120"/>
              </a:rPr>
              <a:t> </a:t>
            </a:r>
            <a:r>
              <a:rPr lang="en-US" altLang="zh-TW" sz="3200" b="1" dirty="0">
                <a:ea typeface="新細明體" charset="-120"/>
              </a:rPr>
              <a:t>OF ELECTRONIC TRADING</a:t>
            </a:r>
          </a:p>
        </p:txBody>
      </p:sp>
    </p:spTree>
    <p:extLst>
      <p:ext uri="{BB962C8B-B14F-4D97-AF65-F5344CB8AC3E}">
        <p14:creationId xmlns:p14="http://schemas.microsoft.com/office/powerpoint/2010/main" val="2691273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6200"/>
            <a:ext cx="8229600" cy="914400"/>
          </a:xfrm>
        </p:spPr>
        <p:txBody>
          <a:bodyPr/>
          <a:lstStyle/>
          <a:p>
            <a:pPr eaLnBrk="1" hangingPunct="1"/>
            <a:r>
              <a:rPr lang="en-US" altLang="zh-TW" sz="3600" dirty="0">
                <a:ea typeface="新細明體" charset="-120"/>
              </a:rPr>
              <a:t>Timeline of Market Changes</a:t>
            </a:r>
          </a:p>
        </p:txBody>
      </p:sp>
      <p:sp>
        <p:nvSpPr>
          <p:cNvPr id="79875" name="Rectangle 3"/>
          <p:cNvSpPr>
            <a:spLocks noGrp="1" noChangeArrowheads="1"/>
          </p:cNvSpPr>
          <p:nvPr>
            <p:ph type="body" idx="1"/>
          </p:nvPr>
        </p:nvSpPr>
        <p:spPr>
          <a:xfrm>
            <a:off x="228600" y="990600"/>
            <a:ext cx="8763000" cy="5791200"/>
          </a:xfrm>
        </p:spPr>
        <p:txBody>
          <a:bodyPr/>
          <a:lstStyle/>
          <a:p>
            <a:pPr eaLnBrk="1" hangingPunct="1">
              <a:spcBef>
                <a:spcPts val="600"/>
              </a:spcBef>
              <a:defRPr/>
            </a:pPr>
            <a:r>
              <a:rPr lang="en-US" altLang="zh-TW" sz="3000" dirty="0">
                <a:ea typeface="新細明體" charset="-120"/>
              </a:rPr>
              <a:t>Rise of electronic trading (timeline of market changes)</a:t>
            </a:r>
          </a:p>
          <a:p>
            <a:pPr lvl="1" eaLnBrk="1" hangingPunct="1">
              <a:spcBef>
                <a:spcPts val="600"/>
              </a:spcBef>
              <a:defRPr/>
            </a:pPr>
            <a:r>
              <a:rPr lang="en-US" altLang="zh-TW" sz="2500" dirty="0">
                <a:ea typeface="新細明體" charset="-120"/>
              </a:rPr>
              <a:t>1969: Instinet (the first ECN) is established</a:t>
            </a:r>
          </a:p>
          <a:p>
            <a:pPr lvl="1" eaLnBrk="1" hangingPunct="1">
              <a:spcBef>
                <a:spcPts val="600"/>
              </a:spcBef>
              <a:defRPr/>
            </a:pPr>
            <a:r>
              <a:rPr lang="en-US" altLang="zh-TW" sz="2500" dirty="0">
                <a:ea typeface="新細明體" charset="-120"/>
              </a:rPr>
              <a:t>1975: Fixed commissions on NYSE are eliminated</a:t>
            </a:r>
          </a:p>
          <a:p>
            <a:pPr lvl="2" eaLnBrk="1" hangingPunct="1">
              <a:spcBef>
                <a:spcPts val="600"/>
              </a:spcBef>
              <a:defRPr/>
            </a:pPr>
            <a:r>
              <a:rPr lang="en-US" altLang="zh-TW" sz="2100" dirty="0">
                <a:ea typeface="新細明體" charset="-120"/>
              </a:rPr>
              <a:t>In the same year, U.S. Congress amends Securities and Exchange Act to create National Market System (NMS), which intends to propose a centralized quotation system among exchanges such that traders can route orders to the market makers displaying the best price nationwide</a:t>
            </a:r>
          </a:p>
          <a:p>
            <a:pPr lvl="1" eaLnBrk="1" hangingPunct="1">
              <a:spcBef>
                <a:spcPts val="600"/>
              </a:spcBef>
              <a:defRPr/>
            </a:pPr>
            <a:r>
              <a:rPr lang="en-US" altLang="zh-TW" sz="2500" dirty="0">
                <a:ea typeface="新細明體" charset="-120"/>
              </a:rPr>
              <a:t>1994: NASDAQ scandal</a:t>
            </a:r>
          </a:p>
          <a:p>
            <a:pPr lvl="2" eaLnBrk="1" hangingPunct="1">
              <a:spcBef>
                <a:spcPts val="600"/>
              </a:spcBef>
              <a:defRPr/>
            </a:pPr>
            <a:r>
              <a:rPr lang="en-US" altLang="zh-TW" sz="2100" dirty="0">
                <a:ea typeface="新細明體" charset="-120"/>
              </a:rPr>
              <a:t>NASDAQ dealers collude (</a:t>
            </a:r>
            <a:r>
              <a:rPr lang="zh-TW" altLang="en-US" sz="2100" dirty="0">
                <a:ea typeface="新細明體" charset="-120"/>
              </a:rPr>
              <a:t>串通</a:t>
            </a:r>
            <a:r>
              <a:rPr lang="en-US" altLang="zh-TW" sz="2100" dirty="0">
                <a:ea typeface="新細明體" charset="-120"/>
              </a:rPr>
              <a:t>) to maintain wide bid-asked spreads</a:t>
            </a:r>
          </a:p>
          <a:p>
            <a:pPr lvl="2" eaLnBrk="1" hangingPunct="1">
              <a:spcBef>
                <a:spcPts val="600"/>
              </a:spcBef>
              <a:defRPr/>
            </a:pPr>
            <a:r>
              <a:rPr lang="en-US" altLang="zh-TW" sz="2100" dirty="0">
                <a:ea typeface="新細明體" charset="-120"/>
              </a:rPr>
              <a:t>SEC institutes new order-handling rules: Published dealer quotes had to reflect limit orders of customers, allowing them to effectively compete with dealers to capture trades</a:t>
            </a:r>
          </a:p>
        </p:txBody>
      </p:sp>
    </p:spTree>
    <p:extLst>
      <p:ext uri="{BB962C8B-B14F-4D97-AF65-F5344CB8AC3E}">
        <p14:creationId xmlns:p14="http://schemas.microsoft.com/office/powerpoint/2010/main" val="422832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143000" y="3078162"/>
            <a:ext cx="746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zh-TW" sz="3200" b="1" dirty="0">
                <a:ea typeface="新細明體" charset="-120"/>
              </a:rPr>
              <a:t>3.1  HOW FIRMS ISSUE SECURITIES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6200"/>
            <a:ext cx="8229600" cy="914400"/>
          </a:xfrm>
        </p:spPr>
        <p:txBody>
          <a:bodyPr/>
          <a:lstStyle/>
          <a:p>
            <a:pPr eaLnBrk="1" hangingPunct="1"/>
            <a:r>
              <a:rPr lang="en-US" altLang="zh-TW" sz="3600" dirty="0">
                <a:ea typeface="新細明體" charset="-120"/>
              </a:rPr>
              <a:t>Timeline of Market Changes</a:t>
            </a:r>
          </a:p>
        </p:txBody>
      </p:sp>
      <p:sp>
        <p:nvSpPr>
          <p:cNvPr id="79875" name="Rectangle 3"/>
          <p:cNvSpPr>
            <a:spLocks noGrp="1" noChangeArrowheads="1"/>
          </p:cNvSpPr>
          <p:nvPr>
            <p:ph type="body" idx="1"/>
          </p:nvPr>
        </p:nvSpPr>
        <p:spPr>
          <a:xfrm>
            <a:off x="152400" y="1066800"/>
            <a:ext cx="8839200" cy="5715000"/>
          </a:xfrm>
        </p:spPr>
        <p:txBody>
          <a:bodyPr/>
          <a:lstStyle/>
          <a:p>
            <a:pPr lvl="2" eaLnBrk="1" hangingPunct="1">
              <a:lnSpc>
                <a:spcPct val="97000"/>
              </a:lnSpc>
              <a:spcBef>
                <a:spcPts val="300"/>
              </a:spcBef>
              <a:defRPr/>
            </a:pPr>
            <a:r>
              <a:rPr lang="en-US" altLang="zh-TW" sz="2100" dirty="0">
                <a:ea typeface="新細明體" charset="-120"/>
              </a:rPr>
              <a:t>NASDAQ integrates ECN quotes into display, enabling the electronic exchanges to compete for trades</a:t>
            </a:r>
          </a:p>
          <a:p>
            <a:pPr lvl="2" eaLnBrk="1" hangingPunct="1">
              <a:lnSpc>
                <a:spcPct val="97000"/>
              </a:lnSpc>
              <a:spcBef>
                <a:spcPts val="300"/>
              </a:spcBef>
              <a:defRPr/>
            </a:pPr>
            <a:r>
              <a:rPr lang="en-US" altLang="zh-TW" sz="2100" dirty="0">
                <a:ea typeface="新細明體" charset="-120"/>
              </a:rPr>
              <a:t>SEC adopts Regulation Alternative Trading Systems, giving ECNs the right to register as stock exchanges</a:t>
            </a:r>
          </a:p>
          <a:p>
            <a:pPr lvl="1" eaLnBrk="1" hangingPunct="1">
              <a:lnSpc>
                <a:spcPct val="97000"/>
              </a:lnSpc>
              <a:spcBef>
                <a:spcPts val="300"/>
              </a:spcBef>
              <a:defRPr/>
            </a:pPr>
            <a:r>
              <a:rPr lang="en-US" altLang="zh-TW" sz="2500" dirty="0">
                <a:ea typeface="新細明體" charset="-120"/>
              </a:rPr>
              <a:t>1997: SEC drops minimum tick size from 1/8 to 1/16 of $1 and further reduce it to $0.01 in 2001, which effectively narrows bid-asked spreads (see Slide 3-31)</a:t>
            </a:r>
          </a:p>
          <a:p>
            <a:pPr lvl="1" eaLnBrk="1" hangingPunct="1">
              <a:lnSpc>
                <a:spcPct val="97000"/>
              </a:lnSpc>
              <a:spcBef>
                <a:spcPts val="300"/>
              </a:spcBef>
              <a:defRPr/>
            </a:pPr>
            <a:r>
              <a:rPr lang="en-US" altLang="zh-TW" sz="2500" dirty="0">
                <a:ea typeface="新細明體" charset="-120"/>
              </a:rPr>
              <a:t>2000: National Association of Securities Dealers splits from NASDAQ, which effectively becomes a large ECN</a:t>
            </a:r>
            <a:endParaRPr lang="en-US" altLang="zh-TW" sz="2000" dirty="0">
              <a:ea typeface="新細明體" charset="-120"/>
            </a:endParaRPr>
          </a:p>
          <a:p>
            <a:pPr lvl="1" eaLnBrk="1" hangingPunct="1">
              <a:lnSpc>
                <a:spcPct val="97000"/>
              </a:lnSpc>
              <a:spcBef>
                <a:spcPts val="300"/>
              </a:spcBef>
              <a:defRPr/>
            </a:pPr>
            <a:r>
              <a:rPr lang="en-US" altLang="zh-TW" sz="2500" dirty="0">
                <a:ea typeface="新細明體" charset="-120"/>
              </a:rPr>
              <a:t>2005: SEC adopts Regulation NMS to link exchanges electronically (fully implemented in 2007)</a:t>
            </a:r>
          </a:p>
          <a:p>
            <a:pPr lvl="2" eaLnBrk="1" hangingPunct="1">
              <a:lnSpc>
                <a:spcPct val="97000"/>
              </a:lnSpc>
              <a:spcBef>
                <a:spcPts val="300"/>
              </a:spcBef>
              <a:defRPr/>
            </a:pPr>
            <a:r>
              <a:rPr lang="en-US" altLang="zh-TW" sz="2100" dirty="0">
                <a:ea typeface="新細明體" charset="-120"/>
              </a:rPr>
              <a:t>Require exchanges to </a:t>
            </a:r>
            <a:r>
              <a:rPr lang="en-US" altLang="zh-TW" sz="2100" dirty="0">
                <a:effectLst/>
              </a:rPr>
              <a:t>obtain the best price (among all exchanges) for investors when such price is represented by automated quotations that can be immediately executed</a:t>
            </a:r>
            <a:endParaRPr lang="en-US" altLang="zh-TW" sz="2100" dirty="0">
              <a:ea typeface="新細明體" charset="-120"/>
            </a:endParaRPr>
          </a:p>
          <a:p>
            <a:pPr lvl="1" eaLnBrk="1" hangingPunct="1">
              <a:lnSpc>
                <a:spcPct val="97000"/>
              </a:lnSpc>
              <a:spcBef>
                <a:spcPts val="300"/>
              </a:spcBef>
              <a:defRPr/>
            </a:pPr>
            <a:r>
              <a:rPr lang="en-US" altLang="zh-TW" sz="2500" dirty="0">
                <a:ea typeface="新細明體" charset="-120"/>
              </a:rPr>
              <a:t>2006: NYSE acquires Archipelago Exchanges and renames it as NYSE </a:t>
            </a:r>
            <a:r>
              <a:rPr lang="en-US" altLang="zh-TW" sz="2500" dirty="0" err="1">
                <a:ea typeface="新細明體" charset="-120"/>
              </a:rPr>
              <a:t>Arca</a:t>
            </a:r>
            <a:endParaRPr lang="en-US" altLang="zh-TW" sz="2500" dirty="0">
              <a:ea typeface="新細明體" charset="-120"/>
            </a:endParaRPr>
          </a:p>
        </p:txBody>
      </p:sp>
    </p:spTree>
    <p:extLst>
      <p:ext uri="{BB962C8B-B14F-4D97-AF65-F5344CB8AC3E}">
        <p14:creationId xmlns:p14="http://schemas.microsoft.com/office/powerpoint/2010/main" val="3095779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6200"/>
            <a:ext cx="8229600" cy="914400"/>
          </a:xfrm>
        </p:spPr>
        <p:txBody>
          <a:bodyPr/>
          <a:lstStyle/>
          <a:p>
            <a:pPr eaLnBrk="1" hangingPunct="1"/>
            <a:r>
              <a:rPr lang="en-US" altLang="zh-TW" sz="3600" dirty="0">
                <a:ea typeface="新細明體" charset="-120"/>
              </a:rPr>
              <a:t>Timeline of Bid-Asked-Spread Changes</a:t>
            </a: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0" y="1143000"/>
            <a:ext cx="7239000" cy="4663651"/>
          </a:xfrm>
          <a:prstGeom prst="rect">
            <a:avLst/>
          </a:prstGeom>
        </p:spPr>
      </p:pic>
    </p:spTree>
    <p:extLst>
      <p:ext uri="{BB962C8B-B14F-4D97-AF65-F5344CB8AC3E}">
        <p14:creationId xmlns:p14="http://schemas.microsoft.com/office/powerpoint/2010/main" val="2078137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1219200" y="3001963"/>
            <a:ext cx="708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zh-TW" sz="3200" b="1" dirty="0">
                <a:ea typeface="新細明體" charset="-120"/>
              </a:rPr>
              <a:t>3.4  U.S. SECURITIES MARKETS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57150"/>
            <a:ext cx="9144000" cy="990600"/>
          </a:xfrm>
          <a:noFill/>
        </p:spPr>
        <p:txBody>
          <a:bodyPr/>
          <a:lstStyle/>
          <a:p>
            <a:pPr eaLnBrk="1" hangingPunct="1"/>
            <a:r>
              <a:rPr lang="en-US" altLang="zh-TW" sz="3600" dirty="0">
                <a:ea typeface="新細明體" charset="-120"/>
              </a:rPr>
              <a:t>NASDAQ</a:t>
            </a:r>
          </a:p>
        </p:txBody>
      </p:sp>
      <p:sp>
        <p:nvSpPr>
          <p:cNvPr id="54275" name="Rectangle 3"/>
          <p:cNvSpPr>
            <a:spLocks noGrp="1" noChangeArrowheads="1"/>
          </p:cNvSpPr>
          <p:nvPr>
            <p:ph type="body" idx="1"/>
          </p:nvPr>
        </p:nvSpPr>
        <p:spPr>
          <a:xfrm>
            <a:off x="228600" y="910062"/>
            <a:ext cx="8686800" cy="5715000"/>
          </a:xfrm>
        </p:spPr>
        <p:txBody>
          <a:bodyPr/>
          <a:lstStyle/>
          <a:p>
            <a:pPr eaLnBrk="1" hangingPunct="1">
              <a:lnSpc>
                <a:spcPct val="96000"/>
              </a:lnSpc>
              <a:spcBef>
                <a:spcPts val="300"/>
              </a:spcBef>
              <a:defRPr/>
            </a:pPr>
            <a:r>
              <a:rPr lang="en-US" altLang="zh-TW" sz="3000" dirty="0">
                <a:ea typeface="新細明體" charset="-120"/>
              </a:rPr>
              <a:t>National Association of Security Dealers Automated Quotation System (</a:t>
            </a:r>
            <a:r>
              <a:rPr lang="en-US" altLang="zh-TW" sz="2800" dirty="0">
                <a:ea typeface="新細明體" charset="-120"/>
              </a:rPr>
              <a:t>NASDAQ, </a:t>
            </a:r>
            <a:r>
              <a:rPr lang="zh-TW" altLang="en-US" sz="2800" dirty="0">
                <a:ea typeface="新細明體" charset="-120"/>
              </a:rPr>
              <a:t>那斯達克</a:t>
            </a:r>
            <a:r>
              <a:rPr lang="en-US" altLang="zh-TW" sz="3000" dirty="0">
                <a:ea typeface="新細明體" charset="-120"/>
              </a:rPr>
              <a:t>):</a:t>
            </a:r>
          </a:p>
          <a:p>
            <a:pPr lvl="1" eaLnBrk="1" hangingPunct="1">
              <a:lnSpc>
                <a:spcPct val="96000"/>
              </a:lnSpc>
              <a:spcBef>
                <a:spcPts val="300"/>
              </a:spcBef>
              <a:defRPr/>
            </a:pPr>
            <a:r>
              <a:rPr lang="en-US" altLang="zh-TW" sz="2600" dirty="0">
                <a:ea typeface="新細明體" charset="-120"/>
              </a:rPr>
              <a:t>An quotation and information system for individuals, brokers, and dealers and largest organized stock market for OTC trading (lists around 3500 firms)</a:t>
            </a:r>
          </a:p>
          <a:p>
            <a:pPr lvl="1" eaLnBrk="1" hangingPunct="1">
              <a:lnSpc>
                <a:spcPct val="96000"/>
              </a:lnSpc>
              <a:spcBef>
                <a:spcPts val="300"/>
              </a:spcBef>
              <a:defRPr/>
            </a:pPr>
            <a:r>
              <a:rPr lang="en-US" altLang="zh-TW" sz="2400" dirty="0">
                <a:ea typeface="新細明體" charset="-120"/>
              </a:rPr>
              <a:t>T</a:t>
            </a:r>
            <a:r>
              <a:rPr lang="en-US" altLang="zh-TW" sz="2600" dirty="0">
                <a:ea typeface="新細明體" charset="-120"/>
              </a:rPr>
              <a:t>hree listing options:</a:t>
            </a:r>
          </a:p>
          <a:p>
            <a:pPr lvl="2" eaLnBrk="1" hangingPunct="1">
              <a:lnSpc>
                <a:spcPct val="96000"/>
              </a:lnSpc>
              <a:spcBef>
                <a:spcPts val="300"/>
              </a:spcBef>
              <a:defRPr/>
            </a:pPr>
            <a:r>
              <a:rPr lang="en-US" altLang="zh-TW" sz="2200" dirty="0">
                <a:ea typeface="新細明體" charset="-120"/>
              </a:rPr>
              <a:t>Global select market (largest firms), Global market (the next tier of firms), and Capital market (the third tier of firms)</a:t>
            </a:r>
          </a:p>
          <a:p>
            <a:pPr eaLnBrk="1" hangingPunct="1">
              <a:lnSpc>
                <a:spcPct val="96000"/>
              </a:lnSpc>
              <a:spcBef>
                <a:spcPts val="300"/>
              </a:spcBef>
              <a:defRPr/>
            </a:pPr>
            <a:r>
              <a:rPr lang="en-US" altLang="zh-TW" sz="3000" dirty="0">
                <a:ea typeface="新細明體" charset="-120"/>
              </a:rPr>
              <a:t>Because </a:t>
            </a:r>
            <a:r>
              <a:rPr lang="en-US" altLang="zh-TW" sz="2800" dirty="0">
                <a:ea typeface="新細明體" charset="-120"/>
              </a:rPr>
              <a:t>NASDAQ</a:t>
            </a:r>
            <a:r>
              <a:rPr lang="en-US" altLang="zh-TW" sz="3000" dirty="0">
                <a:ea typeface="新細明體" charset="-120"/>
              </a:rPr>
              <a:t> does not use DMMs, and OTC trades do not require a centralized trading floor as do exchanged-listed stocks, dealers can be located anywhere as long as they can communicate effectively with other traders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57150"/>
            <a:ext cx="9144000" cy="990600"/>
          </a:xfrm>
          <a:noFill/>
        </p:spPr>
        <p:txBody>
          <a:bodyPr/>
          <a:lstStyle/>
          <a:p>
            <a:pPr eaLnBrk="1" hangingPunct="1"/>
            <a:r>
              <a:rPr lang="en-US" altLang="zh-TW" sz="3600" dirty="0">
                <a:ea typeface="新細明體" charset="-120"/>
              </a:rPr>
              <a:t>NASDAQ</a:t>
            </a:r>
          </a:p>
        </p:txBody>
      </p:sp>
      <p:sp>
        <p:nvSpPr>
          <p:cNvPr id="54275" name="Rectangle 3"/>
          <p:cNvSpPr>
            <a:spLocks noGrp="1" noChangeArrowheads="1"/>
          </p:cNvSpPr>
          <p:nvPr>
            <p:ph type="body" idx="1"/>
          </p:nvPr>
        </p:nvSpPr>
        <p:spPr>
          <a:xfrm>
            <a:off x="228600" y="838200"/>
            <a:ext cx="8839200" cy="6019800"/>
          </a:xfrm>
        </p:spPr>
        <p:txBody>
          <a:bodyPr/>
          <a:lstStyle/>
          <a:p>
            <a:pPr eaLnBrk="1" hangingPunct="1">
              <a:lnSpc>
                <a:spcPct val="95000"/>
              </a:lnSpc>
              <a:defRPr/>
            </a:pPr>
            <a:r>
              <a:rPr lang="en-US" altLang="zh-TW" sz="3000" dirty="0">
                <a:ea typeface="新細明體" charset="-120"/>
              </a:rPr>
              <a:t>Three levels of subscribers for quotations</a:t>
            </a:r>
          </a:p>
          <a:p>
            <a:pPr lvl="1" eaLnBrk="1" hangingPunct="1">
              <a:lnSpc>
                <a:spcPct val="95000"/>
              </a:lnSpc>
              <a:defRPr/>
            </a:pPr>
            <a:r>
              <a:rPr lang="en-US" altLang="zh-TW" sz="2600" dirty="0">
                <a:ea typeface="新細明體" charset="-120"/>
              </a:rPr>
              <a:t>Level 3 (for dealers): receive all bid and asked quotes and can input the bid and asked prices for their own</a:t>
            </a:r>
          </a:p>
          <a:p>
            <a:pPr lvl="1" eaLnBrk="1" hangingPunct="1">
              <a:lnSpc>
                <a:spcPct val="95000"/>
              </a:lnSpc>
              <a:defRPr/>
            </a:pPr>
            <a:r>
              <a:rPr lang="en-US" altLang="zh-TW" sz="2600" dirty="0">
                <a:ea typeface="新細明體" charset="-120"/>
              </a:rPr>
              <a:t>Level 2 (for brokers): receive all bid and asked quotes</a:t>
            </a:r>
          </a:p>
          <a:p>
            <a:pPr lvl="1" eaLnBrk="1" hangingPunct="1">
              <a:lnSpc>
                <a:spcPct val="95000"/>
              </a:lnSpc>
              <a:defRPr/>
            </a:pPr>
            <a:r>
              <a:rPr lang="en-US" altLang="zh-TW" sz="2600" dirty="0">
                <a:ea typeface="新細明體" charset="-120"/>
              </a:rPr>
              <a:t>Level 1 (for investors who is not actively trading securities but interested in current prices): receive the highest bid and lowest asked prices (also called inside quotes) on each stock</a:t>
            </a:r>
          </a:p>
          <a:p>
            <a:pPr eaLnBrk="1" hangingPunct="1">
              <a:lnSpc>
                <a:spcPct val="95000"/>
              </a:lnSpc>
              <a:defRPr/>
            </a:pPr>
            <a:r>
              <a:rPr lang="en-US" altLang="zh-TW" sz="2800" dirty="0">
                <a:ea typeface="新細明體" charset="-120"/>
              </a:rPr>
              <a:t>NASDAQ</a:t>
            </a:r>
            <a:r>
              <a:rPr lang="en-US" altLang="zh-TW" sz="3000" dirty="0">
                <a:ea typeface="新細明體" charset="-120"/>
              </a:rPr>
              <a:t> was originally more a price quotation system than a trading system</a:t>
            </a:r>
          </a:p>
          <a:p>
            <a:pPr eaLnBrk="1" hangingPunct="1">
              <a:lnSpc>
                <a:spcPct val="95000"/>
              </a:lnSpc>
              <a:defRPr/>
            </a:pPr>
            <a:r>
              <a:rPr lang="en-US" altLang="zh-TW" sz="2800" dirty="0">
                <a:ea typeface="新細明體" charset="-120"/>
              </a:rPr>
              <a:t>NASDAQ</a:t>
            </a:r>
            <a:r>
              <a:rPr lang="en-US" altLang="zh-TW" sz="3000" dirty="0">
                <a:ea typeface="新細明體" charset="-120"/>
              </a:rPr>
              <a:t> introduced the electronically trading platforms, called the </a:t>
            </a:r>
            <a:r>
              <a:rPr lang="en-US" altLang="zh-TW" sz="2800" dirty="0">
                <a:ea typeface="新細明體" charset="-120"/>
              </a:rPr>
              <a:t>NASDAQ</a:t>
            </a:r>
            <a:r>
              <a:rPr lang="en-US" altLang="zh-TW" sz="3000" dirty="0">
                <a:ea typeface="新細明體" charset="-120"/>
              </a:rPr>
              <a:t> Market Center, to handle the majority of its trade since 2004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6200"/>
            <a:ext cx="8229600" cy="762000"/>
          </a:xfrm>
        </p:spPr>
        <p:txBody>
          <a:bodyPr/>
          <a:lstStyle/>
          <a:p>
            <a:pPr eaLnBrk="1" hangingPunct="1"/>
            <a:r>
              <a:rPr lang="zh-TW" altLang="en-US" sz="3600">
                <a:ea typeface="新細明體" charset="-120"/>
              </a:rPr>
              <a:t> </a:t>
            </a:r>
            <a:r>
              <a:rPr lang="en-US" altLang="zh-TW" sz="3600">
                <a:ea typeface="新細明體" charset="-120"/>
              </a:rPr>
              <a:t>New York Stock Exchange</a:t>
            </a:r>
          </a:p>
        </p:txBody>
      </p:sp>
      <p:sp>
        <p:nvSpPr>
          <p:cNvPr id="78851" name="Rectangle 3"/>
          <p:cNvSpPr>
            <a:spLocks noGrp="1" noChangeArrowheads="1"/>
          </p:cNvSpPr>
          <p:nvPr>
            <p:ph type="body" sz="half" idx="1"/>
          </p:nvPr>
        </p:nvSpPr>
        <p:spPr>
          <a:xfrm>
            <a:off x="304800" y="914400"/>
            <a:ext cx="8610600" cy="5791200"/>
          </a:xfrm>
        </p:spPr>
        <p:txBody>
          <a:bodyPr/>
          <a:lstStyle/>
          <a:p>
            <a:pPr eaLnBrk="1" hangingPunct="1">
              <a:lnSpc>
                <a:spcPct val="97000"/>
              </a:lnSpc>
              <a:spcBef>
                <a:spcPts val="300"/>
              </a:spcBef>
              <a:defRPr/>
            </a:pPr>
            <a:r>
              <a:rPr lang="en-US" altLang="zh-TW" sz="3000" dirty="0">
                <a:ea typeface="新細明體" charset="-120"/>
              </a:rPr>
              <a:t>NYSE</a:t>
            </a:r>
            <a:r>
              <a:rPr lang="zh-TW" altLang="en-US" sz="3000" dirty="0">
                <a:ea typeface="新細明體" charset="-120"/>
              </a:rPr>
              <a:t> </a:t>
            </a:r>
            <a:r>
              <a:rPr lang="en-US" altLang="zh-TW" sz="3000" dirty="0">
                <a:ea typeface="新細明體" charset="-120"/>
              </a:rPr>
              <a:t>(</a:t>
            </a:r>
            <a:r>
              <a:rPr lang="zh-TW" altLang="en-US" sz="3000" dirty="0">
                <a:ea typeface="新細明體" charset="-120"/>
              </a:rPr>
              <a:t>紐約證券交易所</a:t>
            </a:r>
            <a:r>
              <a:rPr lang="en-US" altLang="zh-TW" sz="3000" dirty="0">
                <a:ea typeface="新細明體" charset="-120"/>
              </a:rPr>
              <a:t>),</a:t>
            </a:r>
            <a:r>
              <a:rPr lang="zh-TW" altLang="en-US" sz="3000" dirty="0">
                <a:ea typeface="新細明體" charset="-120"/>
              </a:rPr>
              <a:t> </a:t>
            </a:r>
            <a:r>
              <a:rPr lang="en-US" altLang="zh-TW" sz="3000" dirty="0">
                <a:ea typeface="新細明體" charset="-120"/>
              </a:rPr>
              <a:t>the largest stock exchange in the world</a:t>
            </a:r>
          </a:p>
          <a:p>
            <a:pPr lvl="1" eaLnBrk="1" hangingPunct="1">
              <a:lnSpc>
                <a:spcPct val="97000"/>
              </a:lnSpc>
              <a:spcBef>
                <a:spcPts val="300"/>
              </a:spcBef>
              <a:defRPr/>
            </a:pPr>
            <a:r>
              <a:rPr lang="en-US" altLang="zh-TW" sz="2600" dirty="0">
                <a:ea typeface="新細明體" charset="-120"/>
              </a:rPr>
              <a:t>Founded in 1817,</a:t>
            </a:r>
            <a:r>
              <a:rPr lang="zh-TW" altLang="en-US" sz="2600" dirty="0">
                <a:ea typeface="新細明體" charset="-120"/>
              </a:rPr>
              <a:t> </a:t>
            </a:r>
            <a:r>
              <a:rPr lang="en-US" altLang="zh-TW" sz="2600" dirty="0">
                <a:ea typeface="新細明體" charset="-120"/>
              </a:rPr>
              <a:t>merged with Euronext in 2007,  acquired American Stock Exchange in 2008, was acquired by Intercontinental Exchange (ICE) in 2013</a:t>
            </a:r>
          </a:p>
          <a:p>
            <a:pPr lvl="1" eaLnBrk="1" hangingPunct="1">
              <a:lnSpc>
                <a:spcPct val="97000"/>
              </a:lnSpc>
              <a:spcBef>
                <a:spcPts val="300"/>
              </a:spcBef>
              <a:defRPr/>
            </a:pPr>
            <a:r>
              <a:rPr lang="en-US" altLang="zh-TW" sz="2600" dirty="0">
                <a:ea typeface="新細明體" charset="-120"/>
              </a:rPr>
              <a:t>By 2022</a:t>
            </a:r>
          </a:p>
          <a:p>
            <a:pPr lvl="2" eaLnBrk="1" hangingPunct="1">
              <a:lnSpc>
                <a:spcPct val="97000"/>
              </a:lnSpc>
              <a:spcBef>
                <a:spcPts val="300"/>
              </a:spcBef>
              <a:defRPr/>
            </a:pPr>
            <a:r>
              <a:rPr lang="en-US" altLang="zh-TW" sz="2200" dirty="0">
                <a:ea typeface="新細明體" charset="-120"/>
              </a:rPr>
              <a:t>Over 2,400 listings globally</a:t>
            </a:r>
          </a:p>
          <a:p>
            <a:pPr lvl="2" eaLnBrk="1" hangingPunct="1">
              <a:lnSpc>
                <a:spcPct val="97000"/>
              </a:lnSpc>
              <a:spcBef>
                <a:spcPts val="300"/>
              </a:spcBef>
              <a:defRPr/>
            </a:pPr>
            <a:r>
              <a:rPr lang="en-US" altLang="zh-TW" sz="2200" dirty="0">
                <a:ea typeface="新細明體" charset="-120"/>
              </a:rPr>
              <a:t>With a combined market capitalization of its listed       companies to be $26.2 trillion</a:t>
            </a:r>
          </a:p>
          <a:p>
            <a:pPr lvl="2" eaLnBrk="1" hangingPunct="1">
              <a:lnSpc>
                <a:spcPct val="97000"/>
              </a:lnSpc>
              <a:spcBef>
                <a:spcPts val="300"/>
              </a:spcBef>
              <a:defRPr/>
            </a:pPr>
            <a:r>
              <a:rPr lang="en-US" altLang="zh-TW" sz="2200" dirty="0">
                <a:ea typeface="新細明體" charset="-120"/>
              </a:rPr>
              <a:t>Average daily trading is $123 billion (3 billion shares)</a:t>
            </a:r>
          </a:p>
          <a:p>
            <a:pPr lvl="1" eaLnBrk="1" hangingPunct="1">
              <a:lnSpc>
                <a:spcPct val="97000"/>
              </a:lnSpc>
              <a:spcBef>
                <a:spcPts val="300"/>
              </a:spcBef>
              <a:defRPr/>
            </a:pPr>
            <a:r>
              <a:rPr lang="en-US" altLang="zh-TW" sz="2600" dirty="0">
                <a:ea typeface="新細明體" charset="-120"/>
              </a:rPr>
              <a:t>NYSE is a continuous auction market</a:t>
            </a:r>
          </a:p>
          <a:p>
            <a:pPr lvl="2" eaLnBrk="1" hangingPunct="1">
              <a:lnSpc>
                <a:spcPct val="97000"/>
              </a:lnSpc>
              <a:spcBef>
                <a:spcPts val="300"/>
              </a:spcBef>
              <a:defRPr/>
            </a:pPr>
            <a:r>
              <a:rPr lang="en-US" altLang="zh-TW" sz="2200" dirty="0">
                <a:ea typeface="新細明體" charset="-120"/>
              </a:rPr>
              <a:t>It requires very heavy trading to cover the expense of maintaining the market</a:t>
            </a:r>
          </a:p>
          <a:p>
            <a:pPr lvl="2" eaLnBrk="1" hangingPunct="1">
              <a:lnSpc>
                <a:spcPct val="97000"/>
              </a:lnSpc>
              <a:spcBef>
                <a:spcPts val="300"/>
              </a:spcBef>
              <a:defRPr/>
            </a:pPr>
            <a:r>
              <a:rPr lang="en-US" altLang="zh-TW" sz="2200" dirty="0">
                <a:ea typeface="新細明體" charset="-120"/>
              </a:rPr>
              <a:t>Listing requirements limit the stocks traded on NYSE to those with sufficient trading interests from the public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762000"/>
          </a:xfrm>
        </p:spPr>
        <p:txBody>
          <a:bodyPr/>
          <a:lstStyle/>
          <a:p>
            <a:pPr eaLnBrk="1" hangingPunct="1"/>
            <a:r>
              <a:rPr lang="zh-TW" altLang="en-US" sz="3600">
                <a:ea typeface="新細明體" charset="-120"/>
              </a:rPr>
              <a:t> </a:t>
            </a:r>
            <a:r>
              <a:rPr lang="en-US" altLang="zh-TW" sz="3600">
                <a:ea typeface="新細明體" charset="-120"/>
              </a:rPr>
              <a:t>New York Stock Exchange</a:t>
            </a:r>
          </a:p>
        </p:txBody>
      </p:sp>
      <p:sp>
        <p:nvSpPr>
          <p:cNvPr id="80899" name="Rectangle 3"/>
          <p:cNvSpPr>
            <a:spLocks noGrp="1" noChangeArrowheads="1"/>
          </p:cNvSpPr>
          <p:nvPr>
            <p:ph type="body" idx="1"/>
          </p:nvPr>
        </p:nvSpPr>
        <p:spPr>
          <a:xfrm>
            <a:off x="152400" y="685800"/>
            <a:ext cx="8991600" cy="6096000"/>
          </a:xfrm>
        </p:spPr>
        <p:txBody>
          <a:bodyPr/>
          <a:lstStyle/>
          <a:p>
            <a:pPr eaLnBrk="1" hangingPunct="1">
              <a:spcBef>
                <a:spcPts val="600"/>
              </a:spcBef>
              <a:defRPr/>
            </a:pPr>
            <a:r>
              <a:rPr lang="en-US" altLang="zh-TW" sz="3000" dirty="0">
                <a:ea typeface="新細明體" charset="-120"/>
              </a:rPr>
              <a:t>Computer network in NYSE</a:t>
            </a:r>
          </a:p>
          <a:p>
            <a:pPr lvl="1" eaLnBrk="1" hangingPunct="1">
              <a:spcBef>
                <a:spcPts val="600"/>
              </a:spcBef>
              <a:defRPr/>
            </a:pPr>
            <a:r>
              <a:rPr lang="en-US" altLang="zh-TW" sz="2600" dirty="0" err="1">
                <a:ea typeface="新細明體" charset="-120"/>
              </a:rPr>
              <a:t>SuperDOT</a:t>
            </a:r>
            <a:r>
              <a:rPr lang="en-US" altLang="zh-TW" sz="2600" dirty="0">
                <a:ea typeface="新細明體" charset="-120"/>
              </a:rPr>
              <a:t> (Designated Order</a:t>
            </a:r>
            <a:r>
              <a:rPr lang="zh-TW" altLang="en-US" sz="2600" dirty="0">
                <a:ea typeface="新細明體" charset="-120"/>
              </a:rPr>
              <a:t> </a:t>
            </a:r>
            <a:r>
              <a:rPr lang="en-US" altLang="zh-TW" sz="2600" dirty="0">
                <a:ea typeface="新細明體" charset="-120"/>
              </a:rPr>
              <a:t>Turnaround, </a:t>
            </a:r>
            <a:r>
              <a:rPr lang="zh-TW" altLang="en-US" sz="2600" dirty="0">
                <a:ea typeface="新細明體" charset="-120"/>
              </a:rPr>
              <a:t>指定下單轉送系統</a:t>
            </a:r>
            <a:r>
              <a:rPr lang="en-US" altLang="zh-TW" sz="2600" dirty="0">
                <a:ea typeface="新細明體" charset="-120"/>
              </a:rPr>
              <a:t>) is an electronic order-routing system that enables NYSE member firms to send market and limit orders directly to the specialist over computer lines</a:t>
            </a:r>
          </a:p>
          <a:p>
            <a:pPr lvl="1" eaLnBrk="1" hangingPunct="1">
              <a:spcBef>
                <a:spcPts val="600"/>
              </a:spcBef>
              <a:defRPr/>
            </a:pPr>
            <a:r>
              <a:rPr lang="en-US" altLang="zh-TW" sz="2600" dirty="0">
                <a:ea typeface="新細明體" charset="-120"/>
              </a:rPr>
              <a:t>Direct+, launched in 2000, can automatically cross trades without human intervention</a:t>
            </a:r>
          </a:p>
          <a:p>
            <a:pPr lvl="1" eaLnBrk="1" hangingPunct="1">
              <a:spcBef>
                <a:spcPts val="600"/>
              </a:spcBef>
              <a:defRPr/>
            </a:pPr>
            <a:r>
              <a:rPr lang="en-US" altLang="zh-TW" sz="2600" dirty="0">
                <a:ea typeface="新細明體" charset="-120"/>
              </a:rPr>
              <a:t>NYSE Hybrid market launched in 2006: allow brokers to send orders either for electronic execution or to floor brokers (to specialists in the past), who could seek price improvement form other traders</a:t>
            </a:r>
          </a:p>
          <a:p>
            <a:pPr lvl="2" eaLnBrk="1" hangingPunct="1">
              <a:spcBef>
                <a:spcPts val="600"/>
              </a:spcBef>
              <a:defRPr/>
            </a:pPr>
            <a:r>
              <a:rPr lang="en-US" altLang="zh-TW" sz="2200" dirty="0">
                <a:ea typeface="新細明體" charset="-120"/>
              </a:rPr>
              <a:t>Floor broker</a:t>
            </a:r>
            <a:r>
              <a:rPr lang="zh-TW" altLang="en-US" sz="2200" dirty="0">
                <a:ea typeface="新細明體" charset="-120"/>
              </a:rPr>
              <a:t> </a:t>
            </a:r>
            <a:r>
              <a:rPr lang="en-US" altLang="zh-TW" sz="2200" dirty="0">
                <a:ea typeface="新細明體" charset="-120"/>
              </a:rPr>
              <a:t>(</a:t>
            </a:r>
            <a:r>
              <a:rPr lang="zh-TW" altLang="en-US" sz="2200" dirty="0">
                <a:ea typeface="新細明體" charset="-120"/>
              </a:rPr>
              <a:t>場內經紀商</a:t>
            </a:r>
            <a:r>
              <a:rPr lang="en-US" altLang="zh-TW" sz="2200" dirty="0">
                <a:ea typeface="新細明體" charset="-120"/>
              </a:rPr>
              <a:t>): a member of an exchange who can act as a broker for other members or other non-member brokerage firms</a:t>
            </a:r>
          </a:p>
        </p:txBody>
      </p:sp>
    </p:spTree>
    <p:extLst>
      <p:ext uri="{BB962C8B-B14F-4D97-AF65-F5344CB8AC3E}">
        <p14:creationId xmlns:p14="http://schemas.microsoft.com/office/powerpoint/2010/main" val="1334245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762000"/>
          </a:xfrm>
        </p:spPr>
        <p:txBody>
          <a:bodyPr/>
          <a:lstStyle/>
          <a:p>
            <a:pPr eaLnBrk="1" hangingPunct="1"/>
            <a:r>
              <a:rPr lang="zh-TW" altLang="en-US" sz="3600">
                <a:ea typeface="新細明體" charset="-120"/>
              </a:rPr>
              <a:t> </a:t>
            </a:r>
            <a:r>
              <a:rPr lang="en-US" altLang="zh-TW" sz="3600">
                <a:ea typeface="新細明體" charset="-120"/>
              </a:rPr>
              <a:t>New York Stock Exchange</a:t>
            </a:r>
          </a:p>
        </p:txBody>
      </p:sp>
      <p:sp>
        <p:nvSpPr>
          <p:cNvPr id="80899" name="Rectangle 3"/>
          <p:cNvSpPr>
            <a:spLocks noGrp="1" noChangeArrowheads="1"/>
          </p:cNvSpPr>
          <p:nvPr>
            <p:ph type="body" idx="1"/>
          </p:nvPr>
        </p:nvSpPr>
        <p:spPr>
          <a:xfrm>
            <a:off x="304800" y="914400"/>
            <a:ext cx="8534400" cy="5867400"/>
          </a:xfrm>
        </p:spPr>
        <p:txBody>
          <a:bodyPr/>
          <a:lstStyle/>
          <a:p>
            <a:pPr lvl="2" eaLnBrk="1" hangingPunct="1">
              <a:spcBef>
                <a:spcPts val="600"/>
              </a:spcBef>
              <a:defRPr/>
            </a:pPr>
            <a:r>
              <a:rPr lang="en-US" altLang="zh-TW" sz="2200" dirty="0">
                <a:ea typeface="新細明體" charset="-120"/>
              </a:rPr>
              <a:t>The Hybrid system allowed NYSE to qualify as a fast market for the purposes of Regulation NMS but still offer the advantages of human intervention for more complicated trades</a:t>
            </a:r>
          </a:p>
          <a:p>
            <a:pPr lvl="1" eaLnBrk="1" hangingPunct="1">
              <a:spcBef>
                <a:spcPts val="600"/>
              </a:spcBef>
              <a:defRPr/>
            </a:pPr>
            <a:r>
              <a:rPr lang="en-US" altLang="zh-TW" sz="2600" dirty="0">
                <a:ea typeface="新細明體" charset="-120"/>
              </a:rPr>
              <a:t>In contrast, NYSE’s Arca marketplace is fully electronic</a:t>
            </a:r>
          </a:p>
        </p:txBody>
      </p:sp>
    </p:spTree>
    <p:extLst>
      <p:ext uri="{BB962C8B-B14F-4D97-AF65-F5344CB8AC3E}">
        <p14:creationId xmlns:p14="http://schemas.microsoft.com/office/powerpoint/2010/main" val="43469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6200"/>
            <a:ext cx="8229600" cy="914400"/>
          </a:xfrm>
        </p:spPr>
        <p:txBody>
          <a:bodyPr/>
          <a:lstStyle/>
          <a:p>
            <a:pPr eaLnBrk="1" hangingPunct="1"/>
            <a:r>
              <a:rPr lang="en-US" altLang="zh-TW" sz="3600">
                <a:ea typeface="新細明體" charset="-120"/>
              </a:rPr>
              <a:t>Other Exchanges</a:t>
            </a:r>
          </a:p>
        </p:txBody>
      </p:sp>
      <p:sp>
        <p:nvSpPr>
          <p:cNvPr id="79875" name="Rectangle 3"/>
          <p:cNvSpPr>
            <a:spLocks noGrp="1" noChangeArrowheads="1"/>
          </p:cNvSpPr>
          <p:nvPr>
            <p:ph type="body" idx="1"/>
          </p:nvPr>
        </p:nvSpPr>
        <p:spPr>
          <a:xfrm>
            <a:off x="457200" y="1066800"/>
            <a:ext cx="8534400" cy="4911725"/>
          </a:xfrm>
        </p:spPr>
        <p:txBody>
          <a:bodyPr/>
          <a:lstStyle/>
          <a:p>
            <a:pPr eaLnBrk="1" hangingPunct="1">
              <a:spcBef>
                <a:spcPts val="600"/>
              </a:spcBef>
              <a:defRPr/>
            </a:pPr>
            <a:r>
              <a:rPr lang="en-US" altLang="zh-TW" sz="3000" dirty="0">
                <a:ea typeface="新細明體" charset="-120"/>
              </a:rPr>
              <a:t>American Stock Exchange (AMEX, </a:t>
            </a:r>
            <a:r>
              <a:rPr lang="zh-TW" altLang="en-US" sz="3000" dirty="0">
                <a:ea typeface="新細明體" charset="-120"/>
              </a:rPr>
              <a:t>美國證券交易所</a:t>
            </a:r>
            <a:r>
              <a:rPr lang="en-US" altLang="zh-TW" sz="3000" dirty="0">
                <a:ea typeface="新細明體" charset="-120"/>
              </a:rPr>
              <a:t>)</a:t>
            </a:r>
          </a:p>
          <a:p>
            <a:pPr lvl="1" eaLnBrk="1" hangingPunct="1">
              <a:spcBef>
                <a:spcPts val="600"/>
              </a:spcBef>
              <a:defRPr/>
            </a:pPr>
            <a:r>
              <a:rPr lang="en-US" altLang="zh-TW" sz="2600" dirty="0">
                <a:ea typeface="新細明體" charset="-120"/>
              </a:rPr>
              <a:t>Founded in 1908</a:t>
            </a:r>
          </a:p>
          <a:p>
            <a:pPr lvl="1" eaLnBrk="1" hangingPunct="1">
              <a:spcBef>
                <a:spcPts val="600"/>
              </a:spcBef>
              <a:defRPr/>
            </a:pPr>
            <a:r>
              <a:rPr lang="en-US" altLang="zh-TW" sz="2600" dirty="0">
                <a:ea typeface="新細明體" charset="-120"/>
              </a:rPr>
              <a:t>Merged by NYSE in 2008, and has been renamed NYSE AMEX</a:t>
            </a:r>
          </a:p>
          <a:p>
            <a:pPr lvl="1" eaLnBrk="1" hangingPunct="1">
              <a:spcBef>
                <a:spcPts val="600"/>
              </a:spcBef>
              <a:defRPr/>
            </a:pPr>
            <a:r>
              <a:rPr lang="en-US" altLang="zh-TW" sz="2600" dirty="0">
                <a:ea typeface="新細明體" charset="-120"/>
              </a:rPr>
              <a:t>List smaller and younger firms than NYSE</a:t>
            </a:r>
          </a:p>
          <a:p>
            <a:pPr lvl="1" eaLnBrk="1" hangingPunct="1">
              <a:spcBef>
                <a:spcPts val="600"/>
              </a:spcBef>
              <a:defRPr/>
            </a:pPr>
            <a:r>
              <a:rPr lang="en-US" altLang="zh-TW" sz="2600" dirty="0">
                <a:ea typeface="新細明體" charset="-120"/>
              </a:rPr>
              <a:t>It is a leader in the development of exchange-traded funds (ETF,</a:t>
            </a:r>
            <a:r>
              <a:rPr lang="zh-TW" altLang="en-US" sz="2600" dirty="0">
                <a:ea typeface="新細明體" charset="-120"/>
              </a:rPr>
              <a:t>交易所買賣基金或是指數型股票基金</a:t>
            </a:r>
            <a:r>
              <a:rPr lang="en-US" altLang="zh-TW" sz="2600" dirty="0">
                <a:ea typeface="新細明體" charset="-120"/>
              </a:rPr>
              <a:t>), which are securities that represent claims to entire portfolios of stock markets (ETF will be introduced in detail in Ch 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6200"/>
            <a:ext cx="8229600" cy="914400"/>
          </a:xfrm>
        </p:spPr>
        <p:txBody>
          <a:bodyPr/>
          <a:lstStyle/>
          <a:p>
            <a:pPr eaLnBrk="1" hangingPunct="1"/>
            <a:r>
              <a:rPr lang="en-US" altLang="zh-TW" sz="3600">
                <a:ea typeface="新細明體" charset="-120"/>
              </a:rPr>
              <a:t>Other Exchanges</a:t>
            </a:r>
          </a:p>
        </p:txBody>
      </p:sp>
      <p:sp>
        <p:nvSpPr>
          <p:cNvPr id="79875" name="Rectangle 3"/>
          <p:cNvSpPr>
            <a:spLocks noGrp="1" noChangeArrowheads="1"/>
          </p:cNvSpPr>
          <p:nvPr>
            <p:ph type="body" idx="1"/>
          </p:nvPr>
        </p:nvSpPr>
        <p:spPr>
          <a:xfrm>
            <a:off x="457200" y="1066800"/>
            <a:ext cx="8534400" cy="5562600"/>
          </a:xfrm>
        </p:spPr>
        <p:txBody>
          <a:bodyPr/>
          <a:lstStyle/>
          <a:p>
            <a:pPr eaLnBrk="1" hangingPunct="1">
              <a:spcBef>
                <a:spcPts val="600"/>
              </a:spcBef>
              <a:defRPr/>
            </a:pPr>
            <a:r>
              <a:rPr lang="en-US" altLang="zh-TW" sz="3000" dirty="0">
                <a:ea typeface="新細明體" charset="-120"/>
              </a:rPr>
              <a:t>Electronic Communication Networks (ECNs)</a:t>
            </a:r>
          </a:p>
          <a:p>
            <a:pPr lvl="1" eaLnBrk="1" hangingPunct="1">
              <a:spcBef>
                <a:spcPts val="600"/>
              </a:spcBef>
              <a:defRPr/>
            </a:pPr>
            <a:r>
              <a:rPr lang="en-US" altLang="zh-TW" sz="2600" dirty="0">
                <a:ea typeface="新細明體" charset="-120"/>
              </a:rPr>
              <a:t>The first ECN, Instinet, was established in 1969</a:t>
            </a:r>
          </a:p>
          <a:p>
            <a:pPr lvl="1" eaLnBrk="1" hangingPunct="1">
              <a:spcBef>
                <a:spcPts val="600"/>
              </a:spcBef>
              <a:defRPr/>
            </a:pPr>
            <a:r>
              <a:rPr lang="en-US" altLang="zh-TW" sz="2600" dirty="0">
                <a:ea typeface="新細明體" charset="-120"/>
              </a:rPr>
              <a:t>Some ECNs: Direct Edge, BATS, and NYSE Arca </a:t>
            </a:r>
          </a:p>
          <a:p>
            <a:pPr lvl="2" eaLnBrk="1" hangingPunct="1">
              <a:spcBef>
                <a:spcPts val="600"/>
              </a:spcBef>
              <a:defRPr/>
            </a:pPr>
            <a:r>
              <a:rPr lang="en-US" altLang="zh-TW" sz="2200" dirty="0">
                <a:ea typeface="新細明體" charset="-120"/>
              </a:rPr>
              <a:t>BATS and Direct Edge have merged to be BATS Global Markets, which was acquired by the CBOE</a:t>
            </a:r>
          </a:p>
          <a:p>
            <a:pPr lvl="1" eaLnBrk="1" hangingPunct="1">
              <a:spcBef>
                <a:spcPts val="600"/>
              </a:spcBef>
              <a:defRPr/>
            </a:pPr>
            <a:r>
              <a:rPr lang="en-US" altLang="zh-TW" sz="2600" dirty="0">
                <a:ea typeface="新細明體" charset="-120"/>
              </a:rPr>
              <a:t>Latency time (</a:t>
            </a:r>
            <a:r>
              <a:rPr lang="zh-TW" altLang="en-US" sz="2600" dirty="0">
                <a:ea typeface="新細明體" charset="-120"/>
              </a:rPr>
              <a:t>等待時間</a:t>
            </a:r>
            <a:r>
              <a:rPr lang="en-US" altLang="zh-TW" sz="2600" dirty="0">
                <a:ea typeface="新細明體" charset="-120"/>
              </a:rPr>
              <a:t>): The time it takes to accept, process, and deliver a trading order</a:t>
            </a:r>
          </a:p>
          <a:p>
            <a:pPr lvl="2" eaLnBrk="1" hangingPunct="1">
              <a:spcBef>
                <a:spcPts val="600"/>
              </a:spcBef>
              <a:defRPr/>
            </a:pPr>
            <a:r>
              <a:rPr lang="en-US" altLang="zh-TW" sz="2200" dirty="0">
                <a:ea typeface="新細明體" charset="-120"/>
              </a:rPr>
              <a:t>BATS advertises the latency time of around 0.0001 seconds</a:t>
            </a:r>
          </a:p>
          <a:p>
            <a:pPr lvl="1" eaLnBrk="1" hangingPunct="1">
              <a:spcBef>
                <a:spcPts val="600"/>
              </a:spcBef>
              <a:defRPr/>
            </a:pPr>
            <a:r>
              <a:rPr lang="en-US" altLang="zh-TW" sz="2600" dirty="0">
                <a:ea typeface="新細明體" charset="-120"/>
              </a:rPr>
              <a:t>Financial markets are moving to automated electronic trading</a:t>
            </a:r>
          </a:p>
          <a:p>
            <a:pPr lvl="2" eaLnBrk="1" hangingPunct="1">
              <a:spcBef>
                <a:spcPts val="600"/>
              </a:spcBef>
              <a:defRPr/>
            </a:pPr>
            <a:r>
              <a:rPr lang="en-US" altLang="zh-TW" sz="2200" dirty="0">
                <a:ea typeface="新細明體" charset="-120"/>
              </a:rPr>
              <a:t>Result in 24-hour global markets</a:t>
            </a:r>
          </a:p>
          <a:p>
            <a:pPr lvl="2" eaLnBrk="1" hangingPunct="1">
              <a:spcBef>
                <a:spcPts val="600"/>
              </a:spcBef>
              <a:defRPr/>
            </a:pPr>
            <a:r>
              <a:rPr lang="en-US" altLang="zh-TW" sz="2200" dirty="0">
                <a:ea typeface="新細明體" charset="-120"/>
              </a:rPr>
              <a:t>Moving toward market integration</a:t>
            </a:r>
          </a:p>
        </p:txBody>
      </p:sp>
    </p:spTree>
    <p:extLst>
      <p:ext uri="{BB962C8B-B14F-4D97-AF65-F5344CB8AC3E}">
        <p14:creationId xmlns:p14="http://schemas.microsoft.com/office/powerpoint/2010/main" val="247515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95250"/>
            <a:ext cx="9144000" cy="685800"/>
          </a:xfrm>
          <a:noFill/>
        </p:spPr>
        <p:txBody>
          <a:bodyPr/>
          <a:lstStyle/>
          <a:p>
            <a:pPr eaLnBrk="1" hangingPunct="1"/>
            <a:r>
              <a:rPr lang="en-US" altLang="zh-TW">
                <a:ea typeface="新細明體" charset="-120"/>
              </a:rPr>
              <a:t>Primary Versus Secondary Markets</a:t>
            </a:r>
          </a:p>
        </p:txBody>
      </p:sp>
      <p:sp>
        <p:nvSpPr>
          <p:cNvPr id="62467" name="Rectangle 3"/>
          <p:cNvSpPr>
            <a:spLocks noGrp="1" noChangeArrowheads="1"/>
          </p:cNvSpPr>
          <p:nvPr>
            <p:ph type="body" idx="1"/>
          </p:nvPr>
        </p:nvSpPr>
        <p:spPr>
          <a:xfrm>
            <a:off x="228600" y="914400"/>
            <a:ext cx="8763000" cy="5791200"/>
          </a:xfrm>
        </p:spPr>
        <p:txBody>
          <a:bodyPr/>
          <a:lstStyle/>
          <a:p>
            <a:pPr eaLnBrk="1" hangingPunct="1">
              <a:spcBef>
                <a:spcPts val="300"/>
              </a:spcBef>
              <a:defRPr/>
            </a:pPr>
            <a:r>
              <a:rPr lang="en-US" altLang="zh-TW" sz="3000" dirty="0">
                <a:ea typeface="新細明體" charset="-120"/>
              </a:rPr>
              <a:t>Primary market</a:t>
            </a:r>
            <a:r>
              <a:rPr lang="zh-TW" altLang="en-US" sz="3000" dirty="0">
                <a:ea typeface="新細明體" charset="-120"/>
              </a:rPr>
              <a:t> </a:t>
            </a:r>
            <a:r>
              <a:rPr lang="en-US" altLang="zh-TW" sz="3000" dirty="0">
                <a:ea typeface="新細明體" charset="-120"/>
              </a:rPr>
              <a:t>(</a:t>
            </a:r>
            <a:r>
              <a:rPr lang="zh-TW" altLang="en-US" sz="3000" dirty="0">
                <a:ea typeface="新細明體" charset="-120"/>
              </a:rPr>
              <a:t>初級市場</a:t>
            </a:r>
            <a:r>
              <a:rPr lang="en-US" altLang="zh-TW" sz="3000" dirty="0">
                <a:ea typeface="新細明體" charset="-120"/>
              </a:rPr>
              <a:t>)</a:t>
            </a:r>
          </a:p>
          <a:p>
            <a:pPr lvl="1" eaLnBrk="1" hangingPunct="1">
              <a:spcBef>
                <a:spcPts val="300"/>
              </a:spcBef>
              <a:defRPr/>
            </a:pPr>
            <a:r>
              <a:rPr lang="en-US" altLang="zh-TW" sz="2600" dirty="0">
                <a:ea typeface="新細明體" charset="-120"/>
              </a:rPr>
              <a:t>For trading new issues of securities</a:t>
            </a:r>
          </a:p>
          <a:p>
            <a:pPr lvl="1" eaLnBrk="1" hangingPunct="1">
              <a:spcBef>
                <a:spcPts val="300"/>
              </a:spcBef>
              <a:defRPr/>
            </a:pPr>
            <a:r>
              <a:rPr lang="en-US" altLang="zh-TW" sz="2600" dirty="0">
                <a:ea typeface="新細明體" charset="-120"/>
              </a:rPr>
              <a:t>Key function: issuers receive the proceeds from the sale of newly issued stocks or bonds</a:t>
            </a:r>
          </a:p>
          <a:p>
            <a:pPr eaLnBrk="1" hangingPunct="1">
              <a:spcBef>
                <a:spcPts val="300"/>
              </a:spcBef>
              <a:defRPr/>
            </a:pPr>
            <a:r>
              <a:rPr lang="en-US" altLang="zh-TW" sz="3000" dirty="0">
                <a:ea typeface="新細明體" charset="-120"/>
              </a:rPr>
              <a:t>Secondary market</a:t>
            </a:r>
            <a:r>
              <a:rPr lang="zh-TW" altLang="en-US" sz="3000" dirty="0">
                <a:ea typeface="新細明體" charset="-120"/>
              </a:rPr>
              <a:t> </a:t>
            </a:r>
            <a:r>
              <a:rPr lang="en-US" altLang="zh-TW" sz="3000" dirty="0">
                <a:ea typeface="新細明體" charset="-120"/>
              </a:rPr>
              <a:t>(</a:t>
            </a:r>
            <a:r>
              <a:rPr lang="zh-TW" altLang="en-US" sz="3000" dirty="0">
                <a:ea typeface="新細明體" charset="-120"/>
              </a:rPr>
              <a:t>次級市場</a:t>
            </a:r>
            <a:r>
              <a:rPr lang="en-US" altLang="zh-TW" sz="3000" dirty="0">
                <a:ea typeface="新細明體" charset="-120"/>
              </a:rPr>
              <a:t>)</a:t>
            </a:r>
          </a:p>
          <a:p>
            <a:pPr lvl="1" eaLnBrk="1" hangingPunct="1">
              <a:spcBef>
                <a:spcPts val="300"/>
              </a:spcBef>
              <a:defRPr/>
            </a:pPr>
            <a:r>
              <a:rPr lang="en-US" altLang="zh-TW" sz="2600" dirty="0">
                <a:ea typeface="新細明體" charset="-120"/>
              </a:rPr>
              <a:t>Market for already-existing securities</a:t>
            </a:r>
          </a:p>
          <a:p>
            <a:pPr lvl="2" eaLnBrk="1" hangingPunct="1">
              <a:spcBef>
                <a:spcPts val="300"/>
              </a:spcBef>
              <a:defRPr/>
            </a:pPr>
            <a:r>
              <a:rPr lang="en-US" altLang="zh-TW" sz="2200" dirty="0">
                <a:ea typeface="新細明體" charset="-120"/>
              </a:rPr>
              <a:t>Trading of already-issued securities among investors</a:t>
            </a:r>
          </a:p>
          <a:p>
            <a:pPr lvl="2" eaLnBrk="1" hangingPunct="1">
              <a:spcBef>
                <a:spcPts val="300"/>
              </a:spcBef>
              <a:defRPr/>
            </a:pPr>
            <a:r>
              <a:rPr lang="en-US" altLang="zh-TW" sz="2200" dirty="0">
                <a:ea typeface="新細明體" charset="-120"/>
              </a:rPr>
              <a:t>Issuing firms are not involved and do not receive proceeds</a:t>
            </a:r>
          </a:p>
          <a:p>
            <a:pPr lvl="1" eaLnBrk="1" hangingPunct="1">
              <a:spcBef>
                <a:spcPts val="300"/>
              </a:spcBef>
              <a:defRPr/>
            </a:pPr>
            <a:r>
              <a:rPr lang="en-US" altLang="zh-TW" sz="2600" dirty="0">
                <a:ea typeface="新細明體" charset="-120"/>
              </a:rPr>
              <a:t>Ownership is simply transferred from one investor to another, so trading in secondary markets does not affect the outstanding amount of securities</a:t>
            </a:r>
          </a:p>
          <a:p>
            <a:pPr lvl="1" eaLnBrk="1" hangingPunct="1">
              <a:spcBef>
                <a:spcPts val="300"/>
              </a:spcBef>
              <a:defRPr/>
            </a:pPr>
            <a:r>
              <a:rPr lang="en-US" altLang="zh-TW" sz="2600" dirty="0">
                <a:ea typeface="新細明體" charset="-120"/>
              </a:rPr>
              <a:t>The stock exchanges we are familiar with all belongs to secondary markets, e.g., NYSE, Tokyo Stock Exchange, Taiwan Stock Exchange, etc.</a:t>
            </a:r>
            <a:endParaRPr lang="zh-TW" altLang="en-US" sz="2600" dirty="0">
              <a:ea typeface="新細明體" charset="-120"/>
            </a:endParaRPr>
          </a:p>
          <a:p>
            <a:pPr lvl="1" eaLnBrk="1" hangingPunct="1">
              <a:spcBef>
                <a:spcPts val="300"/>
              </a:spcBef>
              <a:defRPr/>
            </a:pPr>
            <a:endParaRPr lang="en-US" altLang="zh-TW" sz="2600" dirty="0">
              <a:ea typeface="新細明體"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6200"/>
            <a:ext cx="8229600" cy="914400"/>
          </a:xfrm>
        </p:spPr>
        <p:txBody>
          <a:bodyPr/>
          <a:lstStyle/>
          <a:p>
            <a:pPr eaLnBrk="1" hangingPunct="1"/>
            <a:r>
              <a:rPr lang="en-US" altLang="zh-TW" sz="3600">
                <a:ea typeface="新細明體" charset="-120"/>
              </a:rPr>
              <a:t>Other Exchanges</a:t>
            </a:r>
          </a:p>
        </p:txBody>
      </p:sp>
      <p:sp>
        <p:nvSpPr>
          <p:cNvPr id="79875" name="Rectangle 3"/>
          <p:cNvSpPr>
            <a:spLocks noGrp="1" noChangeArrowheads="1"/>
          </p:cNvSpPr>
          <p:nvPr>
            <p:ph type="body" idx="1"/>
          </p:nvPr>
        </p:nvSpPr>
        <p:spPr>
          <a:xfrm>
            <a:off x="457200" y="914400"/>
            <a:ext cx="8534400" cy="838200"/>
          </a:xfrm>
        </p:spPr>
        <p:txBody>
          <a:bodyPr/>
          <a:lstStyle/>
          <a:p>
            <a:pPr lvl="1" eaLnBrk="1" hangingPunct="1">
              <a:spcBef>
                <a:spcPts val="600"/>
              </a:spcBef>
              <a:defRPr/>
            </a:pPr>
            <a:r>
              <a:rPr lang="en-US" altLang="zh-TW" sz="2600" dirty="0">
                <a:ea typeface="新細明體" charset="-120"/>
              </a:rPr>
              <a:t>ECNs grows rapidly</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9700" y="1447800"/>
            <a:ext cx="6324600" cy="4285472"/>
          </a:xfrm>
          <a:prstGeom prst="rect">
            <a:avLst/>
          </a:prstGeom>
        </p:spPr>
      </p:pic>
      <p:sp>
        <p:nvSpPr>
          <p:cNvPr id="5" name="Rectangle 3">
            <a:extLst>
              <a:ext uri="{FF2B5EF4-FFF2-40B4-BE49-F238E27FC236}">
                <a16:creationId xmlns:a16="http://schemas.microsoft.com/office/drawing/2014/main" id="{C1A52F28-F6B8-48A3-8411-4EF27647B065}"/>
              </a:ext>
            </a:extLst>
          </p:cNvPr>
          <p:cNvSpPr txBox="1">
            <a:spLocks noChangeArrowheads="1"/>
          </p:cNvSpPr>
          <p:nvPr/>
        </p:nvSpPr>
        <p:spPr bwMode="auto">
          <a:xfrm>
            <a:off x="609600" y="5943600"/>
            <a:ext cx="81534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9pPr>
          </a:lstStyle>
          <a:p>
            <a:pPr marL="268288" lvl="3" indent="-268288" eaLnBrk="1" hangingPunct="1">
              <a:spcBef>
                <a:spcPts val="600"/>
              </a:spcBef>
              <a:buFontTx/>
              <a:buNone/>
              <a:defRPr/>
            </a:pPr>
            <a:r>
              <a:rPr lang="en-US" altLang="zh-TW" sz="1800" kern="0" dirty="0">
                <a:latin typeface="新細明體"/>
                <a:ea typeface="新細明體"/>
              </a:rPr>
              <a:t>※</a:t>
            </a:r>
            <a:r>
              <a:rPr lang="en-US" altLang="zh-TW" sz="1800" kern="0" dirty="0">
                <a:ea typeface="新細明體"/>
              </a:rPr>
              <a:t> The “Other” category, which now exceeds 30%, includes so-call dark pools, which will be discuss later</a:t>
            </a:r>
            <a:endParaRPr lang="en-US" altLang="zh-TW" sz="1800" kern="0" dirty="0">
              <a:ea typeface="新細明體" charset="-120"/>
            </a:endParaRPr>
          </a:p>
        </p:txBody>
      </p:sp>
    </p:spTree>
    <p:extLst>
      <p:ext uri="{BB962C8B-B14F-4D97-AF65-F5344CB8AC3E}">
        <p14:creationId xmlns:p14="http://schemas.microsoft.com/office/powerpoint/2010/main" val="504521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1219200" y="3001963"/>
            <a:ext cx="708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zh-TW" sz="3200" b="1" dirty="0">
                <a:ea typeface="新細明體" charset="-120"/>
              </a:rPr>
              <a:t>3.5  NEW TRADING STRATEGIES</a:t>
            </a:r>
          </a:p>
        </p:txBody>
      </p:sp>
    </p:spTree>
    <p:extLst>
      <p:ext uri="{BB962C8B-B14F-4D97-AF65-F5344CB8AC3E}">
        <p14:creationId xmlns:p14="http://schemas.microsoft.com/office/powerpoint/2010/main" val="1755708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914400"/>
          </a:xfrm>
        </p:spPr>
        <p:txBody>
          <a:bodyPr/>
          <a:lstStyle/>
          <a:p>
            <a:pPr eaLnBrk="1" hangingPunct="1"/>
            <a:r>
              <a:rPr lang="zh-TW" altLang="en-US" sz="3600" dirty="0">
                <a:ea typeface="新細明體" charset="-120"/>
              </a:rPr>
              <a:t> </a:t>
            </a:r>
            <a:r>
              <a:rPr lang="en-US" altLang="zh-TW" sz="3600" dirty="0">
                <a:ea typeface="新細明體" charset="-120"/>
              </a:rPr>
              <a:t>New Trading Strategies</a:t>
            </a:r>
          </a:p>
        </p:txBody>
      </p:sp>
      <p:sp>
        <p:nvSpPr>
          <p:cNvPr id="80899" name="Rectangle 3"/>
          <p:cNvSpPr>
            <a:spLocks noGrp="1" noChangeArrowheads="1"/>
          </p:cNvSpPr>
          <p:nvPr>
            <p:ph type="body" idx="1"/>
          </p:nvPr>
        </p:nvSpPr>
        <p:spPr>
          <a:xfrm>
            <a:off x="228600" y="1066800"/>
            <a:ext cx="8686800" cy="5715000"/>
          </a:xfrm>
        </p:spPr>
        <p:txBody>
          <a:bodyPr/>
          <a:lstStyle/>
          <a:p>
            <a:pPr eaLnBrk="1" hangingPunct="1">
              <a:spcBef>
                <a:spcPts val="600"/>
              </a:spcBef>
              <a:defRPr/>
            </a:pPr>
            <a:r>
              <a:rPr lang="en-US" altLang="zh-TW" sz="3000" dirty="0">
                <a:ea typeface="新細明體" charset="-120"/>
              </a:rPr>
              <a:t>Algorithmic trading (</a:t>
            </a:r>
            <a:r>
              <a:rPr lang="zh-TW" altLang="en-US" sz="3000" dirty="0">
                <a:ea typeface="新細明體" charset="-120"/>
              </a:rPr>
              <a:t>演算法交易</a:t>
            </a:r>
            <a:r>
              <a:rPr lang="en-US" altLang="zh-TW" sz="3000" dirty="0">
                <a:ea typeface="新細明體" charset="-120"/>
              </a:rPr>
              <a:t>): Use computer programs to monitor and trade securities</a:t>
            </a:r>
          </a:p>
          <a:p>
            <a:pPr eaLnBrk="1" hangingPunct="1">
              <a:spcBef>
                <a:spcPts val="600"/>
              </a:spcBef>
              <a:defRPr/>
            </a:pPr>
            <a:r>
              <a:rPr lang="en-US" altLang="zh-TW" sz="3000" dirty="0">
                <a:ea typeface="新細明體" charset="-120"/>
              </a:rPr>
              <a:t>High-frequency trading: Computer programs make very rapid trading decisions for very small profits, e.g., exploiting short-term trends or conducting pairs trade</a:t>
            </a:r>
          </a:p>
          <a:p>
            <a:pPr eaLnBrk="1" hangingPunct="1">
              <a:spcBef>
                <a:spcPts val="600"/>
              </a:spcBef>
              <a:defRPr/>
            </a:pPr>
            <a:r>
              <a:rPr lang="en-US" altLang="zh-TW" sz="3000" dirty="0">
                <a:ea typeface="新細明體" charset="-120"/>
              </a:rPr>
              <a:t>Block trading</a:t>
            </a:r>
            <a:r>
              <a:rPr lang="zh-TW" altLang="en-US" sz="3000" dirty="0">
                <a:ea typeface="新細明體" charset="-120"/>
              </a:rPr>
              <a:t> </a:t>
            </a:r>
            <a:r>
              <a:rPr lang="en-US" altLang="zh-TW" sz="3000" dirty="0">
                <a:ea typeface="新細明體" charset="-120"/>
              </a:rPr>
              <a:t>(</a:t>
            </a:r>
            <a:r>
              <a:rPr lang="zh-TW" altLang="en-US" sz="3000" dirty="0">
                <a:ea typeface="新細明體" charset="-120"/>
              </a:rPr>
              <a:t>大額交易</a:t>
            </a:r>
            <a:r>
              <a:rPr lang="en-US" altLang="zh-TW" sz="3000" dirty="0">
                <a:ea typeface="新細明體" charset="-120"/>
              </a:rPr>
              <a:t>)</a:t>
            </a:r>
          </a:p>
          <a:p>
            <a:pPr lvl="1" eaLnBrk="1" hangingPunct="1">
              <a:spcBef>
                <a:spcPts val="600"/>
              </a:spcBef>
              <a:defRPr/>
            </a:pPr>
            <a:r>
              <a:rPr lang="en-US" altLang="zh-TW" sz="2600" dirty="0">
                <a:ea typeface="新細明體" charset="-120"/>
              </a:rPr>
              <a:t>Large transactions in which over 10,000 shares of stock are traded (too large for specialists to handle)</a:t>
            </a:r>
          </a:p>
          <a:p>
            <a:pPr lvl="1" eaLnBrk="1" hangingPunct="1">
              <a:spcBef>
                <a:spcPts val="600"/>
              </a:spcBef>
              <a:defRPr/>
            </a:pPr>
            <a:r>
              <a:rPr lang="en-US" altLang="zh-TW" sz="2600" dirty="0">
                <a:ea typeface="新細明體" charset="-120"/>
              </a:rPr>
              <a:t>“Block houses,” which are brokerage firms specializing in matching block buyers and sellers, are involved to aid in the placement for block trades</a:t>
            </a:r>
          </a:p>
        </p:txBody>
      </p:sp>
    </p:spTree>
    <p:extLst>
      <p:ext uri="{BB962C8B-B14F-4D97-AF65-F5344CB8AC3E}">
        <p14:creationId xmlns:p14="http://schemas.microsoft.com/office/powerpoint/2010/main" val="2870376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914400"/>
          </a:xfrm>
        </p:spPr>
        <p:txBody>
          <a:bodyPr/>
          <a:lstStyle/>
          <a:p>
            <a:pPr eaLnBrk="1" hangingPunct="1"/>
            <a:r>
              <a:rPr lang="zh-TW" altLang="en-US" sz="3600" dirty="0">
                <a:ea typeface="新細明體" charset="-120"/>
              </a:rPr>
              <a:t> </a:t>
            </a:r>
            <a:r>
              <a:rPr lang="en-US" altLang="zh-TW" sz="3600" dirty="0">
                <a:ea typeface="新細明體" charset="-120"/>
              </a:rPr>
              <a:t>New Trading Strategies</a:t>
            </a:r>
          </a:p>
        </p:txBody>
      </p:sp>
      <p:sp>
        <p:nvSpPr>
          <p:cNvPr id="80899" name="Rectangle 3"/>
          <p:cNvSpPr>
            <a:spLocks noGrp="1" noChangeArrowheads="1"/>
          </p:cNvSpPr>
          <p:nvPr>
            <p:ph type="body" idx="1"/>
          </p:nvPr>
        </p:nvSpPr>
        <p:spPr>
          <a:xfrm>
            <a:off x="228600" y="838200"/>
            <a:ext cx="8686800" cy="5791200"/>
          </a:xfrm>
        </p:spPr>
        <p:txBody>
          <a:bodyPr/>
          <a:lstStyle/>
          <a:p>
            <a:pPr lvl="1" eaLnBrk="1" hangingPunct="1">
              <a:spcBef>
                <a:spcPts val="200"/>
              </a:spcBef>
              <a:defRPr/>
            </a:pPr>
            <a:r>
              <a:rPr lang="en-US" altLang="zh-TW" sz="2600" dirty="0">
                <a:ea typeface="新細明體" charset="-120"/>
              </a:rPr>
              <a:t>Block houses discreetly (</a:t>
            </a:r>
            <a:r>
              <a:rPr lang="zh-TW" altLang="en-US" sz="2600" dirty="0">
                <a:ea typeface="新細明體" charset="-120"/>
              </a:rPr>
              <a:t>不引人注意地</a:t>
            </a:r>
            <a:r>
              <a:rPr lang="en-US" altLang="zh-TW" sz="2600" dirty="0">
                <a:ea typeface="新細明體" charset="-120"/>
              </a:rPr>
              <a:t>) arrange large trades out of the public eye to avoid moving prices against their clients</a:t>
            </a:r>
          </a:p>
          <a:p>
            <a:pPr lvl="1" eaLnBrk="1" hangingPunct="1">
              <a:spcBef>
                <a:spcPts val="200"/>
              </a:spcBef>
              <a:defRPr/>
            </a:pPr>
            <a:r>
              <a:rPr lang="en-US" altLang="zh-TW" sz="2600" dirty="0">
                <a:ea typeface="新細明體" charset="-120"/>
              </a:rPr>
              <a:t>Dark pools (</a:t>
            </a:r>
            <a:r>
              <a:rPr lang="zh-TW" altLang="en-US" sz="2600" dirty="0">
                <a:ea typeface="新細明體" charset="-120"/>
              </a:rPr>
              <a:t>暗池</a:t>
            </a:r>
            <a:r>
              <a:rPr lang="en-US" altLang="zh-TW" sz="2600" dirty="0">
                <a:ea typeface="新細明體" charset="-120"/>
              </a:rPr>
              <a:t>): electronic trading networks where participants can anonymously trade large blocks of securities</a:t>
            </a:r>
            <a:r>
              <a:rPr lang="zh-TW" altLang="en-US" sz="2600" dirty="0">
                <a:ea typeface="新細明體" charset="-120"/>
              </a:rPr>
              <a:t> </a:t>
            </a:r>
            <a:r>
              <a:rPr lang="en-US" altLang="zh-TW" sz="2600" dirty="0">
                <a:ea typeface="新細明體" charset="-120"/>
              </a:rPr>
              <a:t>(handling most block trading today)</a:t>
            </a:r>
          </a:p>
          <a:p>
            <a:pPr lvl="2" eaLnBrk="1" hangingPunct="1">
              <a:spcBef>
                <a:spcPts val="200"/>
              </a:spcBef>
              <a:defRPr/>
            </a:pPr>
            <a:r>
              <a:rPr lang="en-US" altLang="zh-TW" sz="2200" dirty="0">
                <a:ea typeface="新細明體" charset="-120"/>
              </a:rPr>
              <a:t>Limit orders are not visible to the general public</a:t>
            </a:r>
          </a:p>
          <a:p>
            <a:pPr lvl="2" eaLnBrk="1" hangingPunct="1">
              <a:spcBef>
                <a:spcPts val="200"/>
              </a:spcBef>
              <a:defRPr/>
            </a:pPr>
            <a:r>
              <a:rPr lang="en-US" altLang="zh-TW" sz="2200" dirty="0">
                <a:ea typeface="新細明體" charset="-120"/>
              </a:rPr>
              <a:t>Traders’ identities can also be kept private</a:t>
            </a:r>
          </a:p>
          <a:p>
            <a:pPr lvl="2" eaLnBrk="1" hangingPunct="1">
              <a:spcBef>
                <a:spcPts val="200"/>
              </a:spcBef>
              <a:defRPr/>
            </a:pPr>
            <a:r>
              <a:rPr lang="en-US" altLang="zh-TW" sz="2200" dirty="0">
                <a:ea typeface="新細明體" charset="-120"/>
              </a:rPr>
              <a:t>Trades are not reported until after they are crossed</a:t>
            </a:r>
          </a:p>
          <a:p>
            <a:pPr lvl="2" eaLnBrk="1" hangingPunct="1">
              <a:spcBef>
                <a:spcPts val="200"/>
              </a:spcBef>
              <a:defRPr/>
            </a:pPr>
            <a:r>
              <a:rPr lang="en-US" altLang="zh-TW" sz="2200" dirty="0">
                <a:ea typeface="新細明體" charset="-120"/>
              </a:rPr>
              <a:t>Rather than cross limit orders, many dark pools accept “unpriced orders” and execute them at the midpoint of the bid and ask prices reported on other markets</a:t>
            </a:r>
          </a:p>
          <a:p>
            <a:pPr lvl="2" eaLnBrk="1" hangingPunct="1">
              <a:spcBef>
                <a:spcPts val="200"/>
              </a:spcBef>
              <a:defRPr/>
            </a:pPr>
            <a:r>
              <a:rPr lang="en-US" altLang="zh-TW" sz="2200" dirty="0">
                <a:ea typeface="新細明體" charset="-120"/>
              </a:rPr>
              <a:t>Many large traders gravitate toward dark pools because it makes them less vulnerable to high-frequency traders</a:t>
            </a:r>
          </a:p>
          <a:p>
            <a:pPr lvl="2" eaLnBrk="1" hangingPunct="1">
              <a:spcBef>
                <a:spcPts val="200"/>
              </a:spcBef>
              <a:defRPr/>
            </a:pPr>
            <a:r>
              <a:rPr lang="en-US" altLang="zh-TW" sz="2200" dirty="0">
                <a:ea typeface="新細明體" charset="-120"/>
              </a:rPr>
              <a:t>Many dark pools claim to exclude better-informed traders such as hedge funds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685800" y="2961382"/>
            <a:ext cx="7696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zh-TW" sz="3200" b="1" dirty="0">
                <a:ea typeface="新細明體" charset="-120"/>
              </a:rPr>
              <a:t>3.6  GLOBALIZATION OF STOCK MARKETS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14300"/>
            <a:ext cx="9144000" cy="1143000"/>
          </a:xfrm>
          <a:noFill/>
        </p:spPr>
        <p:txBody>
          <a:bodyPr/>
          <a:lstStyle/>
          <a:p>
            <a:pPr eaLnBrk="1" hangingPunct="1"/>
            <a:r>
              <a:rPr lang="en-US" altLang="zh-TW">
                <a:ea typeface="新細明體" charset="-120"/>
              </a:rPr>
              <a:t>Other Countries</a:t>
            </a:r>
          </a:p>
        </p:txBody>
      </p:sp>
      <p:sp>
        <p:nvSpPr>
          <p:cNvPr id="58371" name="Rectangle 3"/>
          <p:cNvSpPr>
            <a:spLocks noGrp="1" noChangeArrowheads="1"/>
          </p:cNvSpPr>
          <p:nvPr>
            <p:ph type="body" idx="1"/>
          </p:nvPr>
        </p:nvSpPr>
        <p:spPr>
          <a:xfrm>
            <a:off x="304800" y="838200"/>
            <a:ext cx="8686800" cy="5791200"/>
          </a:xfrm>
        </p:spPr>
        <p:txBody>
          <a:bodyPr/>
          <a:lstStyle/>
          <a:p>
            <a:pPr eaLnBrk="1" hangingPunct="1">
              <a:spcBef>
                <a:spcPts val="600"/>
              </a:spcBef>
              <a:defRPr/>
            </a:pPr>
            <a:r>
              <a:rPr lang="en-US" altLang="zh-TW" sz="3000" dirty="0">
                <a:ea typeface="新細明體" charset="-120"/>
              </a:rPr>
              <a:t>London Stock Exchange (LSE, </a:t>
            </a:r>
            <a:r>
              <a:rPr lang="zh-TW" altLang="en-US" sz="3000" dirty="0">
                <a:ea typeface="新細明體" charset="-120"/>
              </a:rPr>
              <a:t>倫敦證券交易所</a:t>
            </a:r>
            <a:r>
              <a:rPr lang="en-US" altLang="zh-TW" sz="3000" dirty="0">
                <a:ea typeface="新細明體" charset="-120"/>
              </a:rPr>
              <a:t>)</a:t>
            </a:r>
          </a:p>
          <a:p>
            <a:pPr lvl="1" eaLnBrk="1" hangingPunct="1">
              <a:spcBef>
                <a:spcPts val="600"/>
              </a:spcBef>
              <a:defRPr/>
            </a:pPr>
            <a:r>
              <a:rPr lang="en-US" altLang="zh-TW" sz="2600" dirty="0">
                <a:ea typeface="新細明體" charset="-120"/>
              </a:rPr>
              <a:t>Similar to NASDAQ, it starts from a quotation system and introduces electronic executing system later</a:t>
            </a:r>
          </a:p>
          <a:p>
            <a:pPr lvl="1" eaLnBrk="1" hangingPunct="1">
              <a:spcBef>
                <a:spcPts val="600"/>
              </a:spcBef>
              <a:defRPr/>
            </a:pPr>
            <a:r>
              <a:rPr lang="en-US" altLang="zh-TW" sz="2600" dirty="0">
                <a:ea typeface="新細明體" charset="-120"/>
              </a:rPr>
              <a:t>London security firms act as both dealers and brokers, i.e., both making a market in securities and executing trades for their clients</a:t>
            </a:r>
          </a:p>
          <a:p>
            <a:pPr eaLnBrk="1" hangingPunct="1">
              <a:spcBef>
                <a:spcPts val="600"/>
              </a:spcBef>
              <a:defRPr/>
            </a:pPr>
            <a:r>
              <a:rPr lang="en-US" altLang="zh-TW" sz="3000" dirty="0">
                <a:ea typeface="新細明體" charset="-120"/>
              </a:rPr>
              <a:t>Euronext Exchange</a:t>
            </a:r>
            <a:r>
              <a:rPr lang="zh-TW" altLang="en-US" sz="3000" dirty="0">
                <a:ea typeface="新細明體" charset="-120"/>
              </a:rPr>
              <a:t> </a:t>
            </a:r>
            <a:r>
              <a:rPr lang="en-US" altLang="zh-TW" sz="3000" dirty="0">
                <a:ea typeface="新細明體" charset="-120"/>
              </a:rPr>
              <a:t>(</a:t>
            </a:r>
            <a:r>
              <a:rPr lang="zh-TW" altLang="en-US" sz="3000" dirty="0">
                <a:ea typeface="新細明體" charset="-120"/>
              </a:rPr>
              <a:t>泛歐交易所</a:t>
            </a:r>
            <a:r>
              <a:rPr lang="en-US" altLang="zh-TW" sz="3000" dirty="0">
                <a:ea typeface="新細明體" charset="-120"/>
              </a:rPr>
              <a:t>)</a:t>
            </a:r>
          </a:p>
          <a:p>
            <a:pPr lvl="1" eaLnBrk="1" hangingPunct="1">
              <a:spcBef>
                <a:spcPts val="600"/>
              </a:spcBef>
              <a:defRPr/>
            </a:pPr>
            <a:r>
              <a:rPr lang="en-US" altLang="zh-TW" sz="2600" dirty="0">
                <a:ea typeface="新細明體" charset="-120"/>
              </a:rPr>
              <a:t>It was formed in 2000 by a merger of the Paris, Amsterdam, and Brussels exchanges</a:t>
            </a:r>
          </a:p>
          <a:p>
            <a:pPr lvl="1" eaLnBrk="1" hangingPunct="1">
              <a:spcBef>
                <a:spcPts val="600"/>
              </a:spcBef>
              <a:defRPr/>
            </a:pPr>
            <a:r>
              <a:rPr lang="en-US" altLang="zh-TW" sz="2600" dirty="0">
                <a:ea typeface="新細明體" charset="-120"/>
              </a:rPr>
              <a:t>In 2002, it acquired LIFFE, the London International Financial Futures and Options Exchange</a:t>
            </a:r>
          </a:p>
          <a:p>
            <a:pPr lvl="1" eaLnBrk="1" hangingPunct="1">
              <a:spcBef>
                <a:spcPts val="600"/>
              </a:spcBef>
              <a:defRPr/>
            </a:pPr>
            <a:r>
              <a:rPr lang="en-US" altLang="zh-TW" sz="2600" dirty="0">
                <a:ea typeface="新細明體" charset="-120"/>
              </a:rPr>
              <a:t>In 2007, </a:t>
            </a:r>
            <a:r>
              <a:rPr lang="en-US" altLang="zh-TW" sz="2600" dirty="0" err="1">
                <a:ea typeface="新細明體" charset="-120"/>
              </a:rPr>
              <a:t>Euronext</a:t>
            </a:r>
            <a:r>
              <a:rPr lang="en-US" altLang="zh-TW" sz="2600" dirty="0">
                <a:ea typeface="新細明體" charset="-120"/>
              </a:rPr>
              <a:t> merged with the NYSE group to become NYSE-</a:t>
            </a:r>
            <a:r>
              <a:rPr lang="en-US" altLang="zh-TW" sz="2600" dirty="0" err="1">
                <a:ea typeface="新細明體" charset="-120"/>
              </a:rPr>
              <a:t>Euronext</a:t>
            </a:r>
            <a:endParaRPr lang="en-US" altLang="zh-TW" sz="2600" dirty="0">
              <a:ea typeface="新細明體"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14300"/>
            <a:ext cx="9144000" cy="1143000"/>
          </a:xfrm>
          <a:noFill/>
        </p:spPr>
        <p:txBody>
          <a:bodyPr/>
          <a:lstStyle/>
          <a:p>
            <a:pPr eaLnBrk="1" hangingPunct="1"/>
            <a:r>
              <a:rPr lang="en-US" altLang="zh-TW">
                <a:ea typeface="新細明體" charset="-120"/>
              </a:rPr>
              <a:t>Other Countries</a:t>
            </a:r>
          </a:p>
        </p:txBody>
      </p:sp>
      <p:sp>
        <p:nvSpPr>
          <p:cNvPr id="58371" name="Rectangle 3"/>
          <p:cNvSpPr>
            <a:spLocks noGrp="1" noChangeArrowheads="1"/>
          </p:cNvSpPr>
          <p:nvPr>
            <p:ph type="body" idx="1"/>
          </p:nvPr>
        </p:nvSpPr>
        <p:spPr>
          <a:xfrm>
            <a:off x="457200" y="914400"/>
            <a:ext cx="8382000" cy="5638800"/>
          </a:xfrm>
        </p:spPr>
        <p:txBody>
          <a:bodyPr/>
          <a:lstStyle/>
          <a:p>
            <a:pPr eaLnBrk="1" hangingPunct="1">
              <a:lnSpc>
                <a:spcPct val="98000"/>
              </a:lnSpc>
              <a:spcBef>
                <a:spcPts val="300"/>
              </a:spcBef>
              <a:defRPr/>
            </a:pPr>
            <a:r>
              <a:rPr lang="en-US" altLang="zh-TW" sz="3000" dirty="0">
                <a:ea typeface="新細明體" pitchFamily="18" charset="-120"/>
              </a:rPr>
              <a:t>Tokyo Stock Exchange (TSE, </a:t>
            </a:r>
            <a:r>
              <a:rPr lang="zh-TW" altLang="en-US" sz="3000" dirty="0">
                <a:ea typeface="新細明體" pitchFamily="18" charset="-120"/>
              </a:rPr>
              <a:t>東京證券交易所</a:t>
            </a:r>
            <a:r>
              <a:rPr lang="en-US" altLang="zh-TW" sz="3000" dirty="0">
                <a:ea typeface="新細明體" pitchFamily="18" charset="-120"/>
              </a:rPr>
              <a:t>)</a:t>
            </a:r>
          </a:p>
          <a:p>
            <a:pPr lvl="1" eaLnBrk="1" hangingPunct="1">
              <a:lnSpc>
                <a:spcPct val="98000"/>
              </a:lnSpc>
              <a:spcBef>
                <a:spcPts val="300"/>
              </a:spcBef>
              <a:defRPr/>
            </a:pPr>
            <a:r>
              <a:rPr lang="en-US" altLang="zh-TW" sz="2600" dirty="0">
                <a:ea typeface="新細明體" pitchFamily="18" charset="-120"/>
              </a:rPr>
              <a:t>The largest stock exchange in Japan, accounting for about 80% total trading in Japan</a:t>
            </a:r>
          </a:p>
          <a:p>
            <a:pPr lvl="1" eaLnBrk="1" hangingPunct="1">
              <a:lnSpc>
                <a:spcPct val="98000"/>
              </a:lnSpc>
              <a:spcBef>
                <a:spcPts val="300"/>
              </a:spcBef>
              <a:defRPr/>
            </a:pPr>
            <a:r>
              <a:rPr lang="en-US" altLang="zh-TW" sz="2600" dirty="0">
                <a:ea typeface="新細明體" pitchFamily="18" charset="-120"/>
              </a:rPr>
              <a:t>In addition to TSE, there are also Osaka Securities Exchange </a:t>
            </a:r>
            <a:r>
              <a:rPr lang="en-US" altLang="zh-TW" sz="2600" dirty="0">
                <a:effectLst/>
                <a:ea typeface="新細明體" pitchFamily="18" charset="-120"/>
              </a:rPr>
              <a:t>(</a:t>
            </a:r>
            <a:r>
              <a:rPr lang="zh-TW" altLang="en-US" sz="2600" dirty="0">
                <a:effectLst/>
                <a:ea typeface="新細明體" pitchFamily="18" charset="-120"/>
              </a:rPr>
              <a:t>大阪證券交易所</a:t>
            </a:r>
            <a:r>
              <a:rPr lang="en-US" altLang="zh-TW" sz="2600" dirty="0">
                <a:effectLst/>
                <a:ea typeface="新細明體" pitchFamily="18" charset="-120"/>
              </a:rPr>
              <a:t>)</a:t>
            </a:r>
            <a:r>
              <a:rPr lang="zh-TW" altLang="en-US" sz="2600" dirty="0">
                <a:effectLst/>
                <a:ea typeface="新細明體" pitchFamily="18" charset="-120"/>
              </a:rPr>
              <a:t> </a:t>
            </a:r>
            <a:r>
              <a:rPr lang="en-US" altLang="zh-TW" sz="2600" dirty="0">
                <a:effectLst/>
                <a:ea typeface="新細明體" pitchFamily="18" charset="-120"/>
              </a:rPr>
              <a:t>and </a:t>
            </a:r>
            <a:r>
              <a:rPr lang="en-US" altLang="zh-TW" sz="2600" dirty="0">
                <a:ea typeface="新細明體" pitchFamily="18" charset="-120"/>
              </a:rPr>
              <a:t>Nagoya Securities Exchange (</a:t>
            </a:r>
            <a:r>
              <a:rPr lang="zh-TW" altLang="en-US" sz="2600" dirty="0">
                <a:effectLst/>
                <a:ea typeface="新細明體" pitchFamily="18" charset="-120"/>
              </a:rPr>
              <a:t>名古屋証券交易所</a:t>
            </a:r>
            <a:r>
              <a:rPr lang="en-US" altLang="zh-TW" sz="2600" dirty="0">
                <a:effectLst/>
                <a:ea typeface="新細明體" pitchFamily="18" charset="-120"/>
              </a:rPr>
              <a:t>)</a:t>
            </a:r>
          </a:p>
          <a:p>
            <a:pPr lvl="1" eaLnBrk="1" hangingPunct="1">
              <a:lnSpc>
                <a:spcPct val="98000"/>
              </a:lnSpc>
              <a:spcBef>
                <a:spcPts val="300"/>
              </a:spcBef>
              <a:defRPr/>
            </a:pPr>
            <a:r>
              <a:rPr lang="en-US" altLang="zh-TW" sz="2600" dirty="0">
                <a:ea typeface="新細明體" pitchFamily="18" charset="-120"/>
              </a:rPr>
              <a:t>There is no DMM on TSE</a:t>
            </a:r>
          </a:p>
          <a:p>
            <a:pPr lvl="2" eaLnBrk="1" hangingPunct="1">
              <a:lnSpc>
                <a:spcPct val="98000"/>
              </a:lnSpc>
              <a:spcBef>
                <a:spcPts val="300"/>
              </a:spcBef>
              <a:defRPr/>
            </a:pPr>
            <a:r>
              <a:rPr lang="en-US" altLang="zh-TW" sz="2200" dirty="0">
                <a:ea typeface="新細明體" pitchFamily="18" charset="-120"/>
              </a:rPr>
              <a:t>Before 1999, a </a:t>
            </a:r>
            <a:r>
              <a:rPr lang="en-US" altLang="zh-TW" sz="2200" i="1" dirty="0" err="1">
                <a:ea typeface="新細明體" pitchFamily="18" charset="-120"/>
              </a:rPr>
              <a:t>saitori</a:t>
            </a:r>
            <a:r>
              <a:rPr lang="en-US" altLang="zh-TW" sz="2200" dirty="0">
                <a:ea typeface="新細明體" pitchFamily="18" charset="-120"/>
              </a:rPr>
              <a:t> (</a:t>
            </a:r>
            <a:r>
              <a:rPr lang="zh-TW" altLang="en-US" sz="2200" dirty="0">
                <a:ea typeface="新細明體" pitchFamily="18" charset="-120"/>
              </a:rPr>
              <a:t>才取會員</a:t>
            </a:r>
            <a:r>
              <a:rPr lang="en-US" altLang="zh-TW" sz="2200" dirty="0">
                <a:ea typeface="新細明體" pitchFamily="18" charset="-120"/>
              </a:rPr>
              <a:t>, </a:t>
            </a:r>
            <a:r>
              <a:rPr lang="zh-TW" altLang="en-US" sz="2200" dirty="0">
                <a:ea typeface="新細明體" pitchFamily="18" charset="-120"/>
              </a:rPr>
              <a:t>經紀商</a:t>
            </a:r>
            <a:r>
              <a:rPr lang="en-US" altLang="zh-TW" sz="2200" dirty="0">
                <a:ea typeface="新細明體" pitchFamily="18" charset="-120"/>
              </a:rPr>
              <a:t>)</a:t>
            </a:r>
            <a:r>
              <a:rPr lang="zh-TW" altLang="en-US" sz="2200" dirty="0">
                <a:ea typeface="新細明體" pitchFamily="18" charset="-120"/>
              </a:rPr>
              <a:t> </a:t>
            </a:r>
            <a:r>
              <a:rPr lang="en-US" altLang="zh-TW" sz="2200" dirty="0">
                <a:ea typeface="新細明體" pitchFamily="18" charset="-120"/>
              </a:rPr>
              <a:t>maintains the limit order book and matches market and limit orders. However, </a:t>
            </a:r>
            <a:r>
              <a:rPr lang="en-US" altLang="zh-TW" sz="2200" dirty="0" err="1">
                <a:ea typeface="新細明體" pitchFamily="18" charset="-120"/>
              </a:rPr>
              <a:t>saitoris</a:t>
            </a:r>
            <a:r>
              <a:rPr lang="en-US" altLang="zh-TW" sz="2200" dirty="0">
                <a:ea typeface="新細明體" pitchFamily="18" charset="-120"/>
              </a:rPr>
              <a:t> do not trade for their own accounts</a:t>
            </a:r>
          </a:p>
          <a:p>
            <a:pPr lvl="2" eaLnBrk="1" hangingPunct="1">
              <a:lnSpc>
                <a:spcPct val="98000"/>
              </a:lnSpc>
              <a:spcBef>
                <a:spcPts val="300"/>
              </a:spcBef>
              <a:defRPr/>
            </a:pPr>
            <a:r>
              <a:rPr lang="en-US" altLang="zh-TW" sz="2200" dirty="0">
                <a:ea typeface="新細明體" pitchFamily="18" charset="-120"/>
              </a:rPr>
              <a:t>In 1999, TSE closed its trading floor and switched to all-electronic trading</a:t>
            </a:r>
          </a:p>
          <a:p>
            <a:pPr lvl="1" eaLnBrk="1" hangingPunct="1">
              <a:lnSpc>
                <a:spcPct val="98000"/>
              </a:lnSpc>
              <a:spcBef>
                <a:spcPts val="300"/>
              </a:spcBef>
              <a:defRPr/>
            </a:pPr>
            <a:r>
              <a:rPr lang="en-US" altLang="zh-TW" sz="2600" dirty="0">
                <a:ea typeface="新細明體" pitchFamily="18" charset="-120"/>
              </a:rPr>
              <a:t>Three sections for different size firms, including the First (large), Second (midsized), and “Mothers” (emerging and high-growth) sections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76200"/>
            <a:ext cx="8229600" cy="1143000"/>
          </a:xfrm>
        </p:spPr>
        <p:txBody>
          <a:bodyPr/>
          <a:lstStyle/>
          <a:p>
            <a:pPr eaLnBrk="1" hangingPunct="1"/>
            <a:r>
              <a:rPr lang="en-US" altLang="zh-TW" sz="3600" dirty="0">
                <a:ea typeface="新細明體" charset="-120"/>
              </a:rPr>
              <a:t>Market Capitalization of Listed Firms, 2019</a:t>
            </a:r>
          </a:p>
        </p:txBody>
      </p:sp>
      <p:sp>
        <p:nvSpPr>
          <p:cNvPr id="2" name="文字方塊 1"/>
          <p:cNvSpPr txBox="1"/>
          <p:nvPr/>
        </p:nvSpPr>
        <p:spPr>
          <a:xfrm>
            <a:off x="1295400" y="5782270"/>
            <a:ext cx="6781800" cy="923330"/>
          </a:xfrm>
          <a:prstGeom prst="rect">
            <a:avLst/>
          </a:prstGeom>
          <a:noFill/>
        </p:spPr>
        <p:txBody>
          <a:bodyPr wrap="square" rtlCol="0">
            <a:spAutoFit/>
          </a:bodyPr>
          <a:lstStyle/>
          <a:p>
            <a:pPr marL="268288" indent="-268288"/>
            <a:r>
              <a:rPr lang="en-US" altLang="zh-TW" dirty="0">
                <a:latin typeface="新細明體"/>
                <a:ea typeface="新細明體"/>
              </a:rPr>
              <a:t>※</a:t>
            </a:r>
            <a:r>
              <a:rPr lang="en-US" altLang="zh-TW" dirty="0">
                <a:latin typeface="+mn-lt"/>
                <a:ea typeface="新細明體"/>
              </a:rPr>
              <a:t> In 2007, </a:t>
            </a:r>
            <a:r>
              <a:rPr lang="en-US" altLang="zh-TW" dirty="0">
                <a:ea typeface="新細明體" charset="-120"/>
              </a:rPr>
              <a:t>NASDAQ</a:t>
            </a:r>
            <a:r>
              <a:rPr lang="en-US" altLang="zh-TW" dirty="0">
                <a:latin typeface="+mn-lt"/>
                <a:ea typeface="新細明體"/>
              </a:rPr>
              <a:t> merged with OMX, which operated seven Nordic and Baltic</a:t>
            </a:r>
            <a:r>
              <a:rPr lang="zh-TW" altLang="en-US" dirty="0">
                <a:latin typeface="+mn-lt"/>
                <a:ea typeface="新細明體"/>
              </a:rPr>
              <a:t> </a:t>
            </a:r>
            <a:r>
              <a:rPr lang="en-US" altLang="zh-TW" dirty="0">
                <a:latin typeface="+mn-lt"/>
                <a:ea typeface="新細明體"/>
              </a:rPr>
              <a:t>(</a:t>
            </a:r>
            <a:r>
              <a:rPr lang="zh-TW" altLang="en-US" dirty="0">
                <a:latin typeface="+mn-lt"/>
                <a:ea typeface="新細明體"/>
              </a:rPr>
              <a:t>北極與波羅的海</a:t>
            </a:r>
            <a:r>
              <a:rPr lang="en-US" altLang="zh-TW" dirty="0">
                <a:latin typeface="+mn-lt"/>
                <a:ea typeface="新細明體"/>
              </a:rPr>
              <a:t>) stock exchanges, to form </a:t>
            </a:r>
            <a:r>
              <a:rPr lang="en-US" altLang="zh-TW" dirty="0">
                <a:ea typeface="新細明體" charset="-120"/>
              </a:rPr>
              <a:t>NASDAQ</a:t>
            </a:r>
            <a:r>
              <a:rPr lang="en-US" altLang="zh-TW" dirty="0">
                <a:latin typeface="+mn-lt"/>
                <a:ea typeface="新細明體"/>
              </a:rPr>
              <a:t> OMX Group</a:t>
            </a:r>
            <a:endParaRPr lang="zh-TW" altLang="en-US" dirty="0"/>
          </a:p>
        </p:txBody>
      </p:sp>
      <p:pic>
        <p:nvPicPr>
          <p:cNvPr id="4" name="圖片 3">
            <a:extLst>
              <a:ext uri="{FF2B5EF4-FFF2-40B4-BE49-F238E27FC236}">
                <a16:creationId xmlns:a16="http://schemas.microsoft.com/office/drawing/2014/main" id="{BEBDD85D-B0FB-4579-B1EF-A0E4814F0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219200"/>
            <a:ext cx="6248400" cy="443636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990600" y="3001963"/>
            <a:ext cx="6553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zh-TW" sz="3200" b="1" dirty="0">
                <a:ea typeface="新細明體" charset="-120"/>
              </a:rPr>
              <a:t>3.7  TRADING COSTS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14300"/>
            <a:ext cx="9144000" cy="685800"/>
          </a:xfrm>
          <a:noFill/>
        </p:spPr>
        <p:txBody>
          <a:bodyPr lIns="90488" tIns="44450" rIns="90488" bIns="44450" anchor="b"/>
          <a:lstStyle/>
          <a:p>
            <a:pPr eaLnBrk="1" hangingPunct="1"/>
            <a:r>
              <a:rPr lang="en-US" altLang="zh-TW" sz="3600">
                <a:ea typeface="新細明體" charset="-120"/>
              </a:rPr>
              <a:t>Trading Costs</a:t>
            </a:r>
          </a:p>
        </p:txBody>
      </p:sp>
      <p:sp>
        <p:nvSpPr>
          <p:cNvPr id="14339" name="Rectangle 3"/>
          <p:cNvSpPr>
            <a:spLocks noGrp="1" noChangeArrowheads="1"/>
          </p:cNvSpPr>
          <p:nvPr>
            <p:ph type="body" idx="1"/>
          </p:nvPr>
        </p:nvSpPr>
        <p:spPr>
          <a:xfrm>
            <a:off x="381000" y="838200"/>
            <a:ext cx="8534400" cy="5867400"/>
          </a:xfrm>
        </p:spPr>
        <p:txBody>
          <a:bodyPr lIns="90488" tIns="44450" rIns="90488" bIns="44450"/>
          <a:lstStyle/>
          <a:p>
            <a:pPr eaLnBrk="1" hangingPunct="1">
              <a:lnSpc>
                <a:spcPct val="95000"/>
              </a:lnSpc>
              <a:spcBef>
                <a:spcPts val="200"/>
              </a:spcBef>
              <a:defRPr/>
            </a:pPr>
            <a:r>
              <a:rPr lang="en-US" altLang="zh-TW" sz="3000" i="1" dirty="0">
                <a:ea typeface="新細明體" charset="-120"/>
              </a:rPr>
              <a:t>Commission</a:t>
            </a:r>
            <a:r>
              <a:rPr lang="zh-TW" altLang="en-US" sz="3000" i="1" dirty="0">
                <a:ea typeface="新細明體" charset="-120"/>
              </a:rPr>
              <a:t> </a:t>
            </a:r>
            <a:r>
              <a:rPr lang="en-US" altLang="zh-TW" sz="3000" dirty="0">
                <a:ea typeface="新細明體" charset="-120"/>
              </a:rPr>
              <a:t>(</a:t>
            </a:r>
            <a:r>
              <a:rPr lang="zh-TW" altLang="en-US" sz="3000" dirty="0">
                <a:ea typeface="新細明體" charset="-120"/>
              </a:rPr>
              <a:t>佣金</a:t>
            </a:r>
            <a:r>
              <a:rPr lang="en-US" altLang="zh-TW" sz="3000" dirty="0">
                <a:ea typeface="新細明體" charset="-120"/>
              </a:rPr>
              <a:t>): fee paid to brokers for making the transaction</a:t>
            </a:r>
          </a:p>
          <a:p>
            <a:pPr lvl="1" eaLnBrk="1" hangingPunct="1">
              <a:lnSpc>
                <a:spcPct val="95000"/>
              </a:lnSpc>
              <a:spcBef>
                <a:spcPts val="200"/>
              </a:spcBef>
              <a:defRPr/>
            </a:pPr>
            <a:r>
              <a:rPr lang="en-US" altLang="zh-TW" sz="2600" dirty="0">
                <a:ea typeface="新細明體" charset="-120"/>
              </a:rPr>
              <a:t>Full-service vs. Discount brokers</a:t>
            </a:r>
          </a:p>
          <a:p>
            <a:pPr lvl="1" eaLnBrk="1" hangingPunct="1">
              <a:lnSpc>
                <a:spcPct val="95000"/>
              </a:lnSpc>
              <a:spcBef>
                <a:spcPts val="200"/>
              </a:spcBef>
              <a:defRPr/>
            </a:pPr>
            <a:r>
              <a:rPr lang="en-US" altLang="zh-TW" sz="2600" dirty="0">
                <a:ea typeface="新細明體" charset="-120"/>
              </a:rPr>
              <a:t>Some customers allow a full-service broker to make buy and sell decisions for them by establishing a discretionary account (</a:t>
            </a:r>
            <a:r>
              <a:rPr lang="zh-TW" altLang="en-US" sz="2600" dirty="0">
                <a:ea typeface="新細明體" charset="-120"/>
              </a:rPr>
              <a:t>授權帳戶</a:t>
            </a:r>
            <a:r>
              <a:rPr lang="en-US" altLang="zh-TW" sz="2600" dirty="0">
                <a:ea typeface="新細明體" charset="-120"/>
              </a:rPr>
              <a:t>)</a:t>
            </a:r>
          </a:p>
          <a:p>
            <a:pPr eaLnBrk="1" hangingPunct="1">
              <a:lnSpc>
                <a:spcPct val="95000"/>
              </a:lnSpc>
              <a:spcBef>
                <a:spcPts val="200"/>
              </a:spcBef>
              <a:defRPr/>
            </a:pPr>
            <a:r>
              <a:rPr lang="en-US" altLang="zh-TW" sz="3000" i="1" dirty="0">
                <a:ea typeface="新細明體" charset="-120"/>
              </a:rPr>
              <a:t>Spread</a:t>
            </a:r>
            <a:r>
              <a:rPr lang="zh-TW" altLang="en-US" sz="3000" i="1" dirty="0">
                <a:ea typeface="新細明體" charset="-120"/>
              </a:rPr>
              <a:t> </a:t>
            </a:r>
            <a:r>
              <a:rPr lang="en-US" altLang="zh-TW" sz="3000" dirty="0">
                <a:ea typeface="新細明體" charset="-120"/>
              </a:rPr>
              <a:t>(</a:t>
            </a:r>
            <a:r>
              <a:rPr lang="zh-TW" altLang="en-US" sz="3000" dirty="0">
                <a:ea typeface="新細明體" charset="-120"/>
              </a:rPr>
              <a:t>價差</a:t>
            </a:r>
            <a:r>
              <a:rPr lang="en-US" altLang="zh-TW" sz="3000" dirty="0">
                <a:ea typeface="新細明體" charset="-120"/>
              </a:rPr>
              <a:t>): cost of trading with dealers</a:t>
            </a:r>
          </a:p>
          <a:p>
            <a:pPr lvl="1" eaLnBrk="1" hangingPunct="1">
              <a:lnSpc>
                <a:spcPct val="95000"/>
              </a:lnSpc>
              <a:spcBef>
                <a:spcPts val="200"/>
              </a:spcBef>
              <a:defRPr/>
            </a:pPr>
            <a:r>
              <a:rPr lang="en-US" altLang="zh-TW" sz="2600" dirty="0">
                <a:ea typeface="新細明體" charset="-120"/>
              </a:rPr>
              <a:t>Ask: price at which dealer will sell to you</a:t>
            </a:r>
          </a:p>
          <a:p>
            <a:pPr lvl="1" eaLnBrk="1" hangingPunct="1">
              <a:lnSpc>
                <a:spcPct val="95000"/>
              </a:lnSpc>
              <a:spcBef>
                <a:spcPts val="200"/>
              </a:spcBef>
              <a:defRPr/>
            </a:pPr>
            <a:r>
              <a:rPr lang="en-US" altLang="zh-TW" sz="2600" dirty="0">
                <a:ea typeface="新細明體" charset="-120"/>
              </a:rPr>
              <a:t>Bid: price at which dealer will buy from you</a:t>
            </a:r>
          </a:p>
          <a:p>
            <a:pPr lvl="1" eaLnBrk="1" hangingPunct="1">
              <a:lnSpc>
                <a:spcPct val="95000"/>
              </a:lnSpc>
              <a:spcBef>
                <a:spcPts val="200"/>
              </a:spcBef>
              <a:defRPr/>
            </a:pPr>
            <a:r>
              <a:rPr lang="en-US" altLang="zh-TW" sz="2600" dirty="0">
                <a:ea typeface="新細明體" charset="-120"/>
              </a:rPr>
              <a:t>Spread: ask minus bid </a:t>
            </a:r>
          </a:p>
          <a:p>
            <a:pPr eaLnBrk="1" hangingPunct="1">
              <a:lnSpc>
                <a:spcPct val="95000"/>
              </a:lnSpc>
              <a:spcBef>
                <a:spcPts val="200"/>
              </a:spcBef>
              <a:defRPr/>
            </a:pPr>
            <a:r>
              <a:rPr lang="en-US" altLang="zh-TW" sz="3000" i="1" dirty="0">
                <a:ea typeface="新細明體" charset="-120"/>
              </a:rPr>
              <a:t>Combination</a:t>
            </a:r>
            <a:r>
              <a:rPr lang="en-US" altLang="zh-TW" sz="3000" dirty="0">
                <a:ea typeface="新細明體" charset="-120"/>
              </a:rPr>
              <a:t>: on some trades both are paid</a:t>
            </a:r>
          </a:p>
          <a:p>
            <a:pPr eaLnBrk="1" hangingPunct="1">
              <a:lnSpc>
                <a:spcPct val="95000"/>
              </a:lnSpc>
              <a:spcBef>
                <a:spcPts val="200"/>
              </a:spcBef>
              <a:defRPr/>
            </a:pPr>
            <a:r>
              <a:rPr lang="en-US" altLang="zh-TW" sz="3000" dirty="0">
                <a:ea typeface="新細明體" charset="-120"/>
              </a:rPr>
              <a:t>In a well-functioning market, the trading cost is lower due to the competition in the market</a:t>
            </a:r>
          </a:p>
          <a:p>
            <a:pPr lvl="1" eaLnBrk="1" hangingPunct="1">
              <a:lnSpc>
                <a:spcPct val="95000"/>
              </a:lnSpc>
              <a:spcBef>
                <a:spcPts val="200"/>
              </a:spcBef>
              <a:defRPr/>
            </a:pPr>
            <a:r>
              <a:rPr lang="en-US" altLang="zh-TW" sz="2600" dirty="0">
                <a:ea typeface="新細明體" charset="-120"/>
              </a:rPr>
              <a:t>Stock trading costs fell steadily and dramatically</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95250"/>
            <a:ext cx="9144000" cy="685800"/>
          </a:xfrm>
          <a:noFill/>
        </p:spPr>
        <p:txBody>
          <a:bodyPr lIns="90488" tIns="44450" rIns="90488" bIns="44450" anchor="b"/>
          <a:lstStyle/>
          <a:p>
            <a:pPr eaLnBrk="1" hangingPunct="1"/>
            <a:r>
              <a:rPr lang="en-US" altLang="zh-TW">
                <a:ea typeface="新細明體" charset="-120"/>
              </a:rPr>
              <a:t>How Securities Are Issued</a:t>
            </a:r>
          </a:p>
        </p:txBody>
      </p:sp>
      <p:sp>
        <p:nvSpPr>
          <p:cNvPr id="5123" name="Rectangle 3"/>
          <p:cNvSpPr>
            <a:spLocks noGrp="1" noChangeArrowheads="1"/>
          </p:cNvSpPr>
          <p:nvPr>
            <p:ph type="body" idx="1"/>
          </p:nvPr>
        </p:nvSpPr>
        <p:spPr>
          <a:xfrm>
            <a:off x="228600" y="990600"/>
            <a:ext cx="8763000" cy="5791200"/>
          </a:xfrm>
        </p:spPr>
        <p:txBody>
          <a:bodyPr lIns="90488" tIns="44450" rIns="90488" bIns="44450"/>
          <a:lstStyle/>
          <a:p>
            <a:pPr eaLnBrk="1" hangingPunct="1">
              <a:spcBef>
                <a:spcPts val="600"/>
              </a:spcBef>
              <a:defRPr/>
            </a:pPr>
            <a:r>
              <a:rPr lang="en-US" altLang="zh-TW" sz="3000" dirty="0">
                <a:ea typeface="新細明體" charset="-120"/>
              </a:rPr>
              <a:t>Private Placement</a:t>
            </a:r>
            <a:r>
              <a:rPr lang="zh-TW" altLang="en-US" sz="3000" dirty="0">
                <a:ea typeface="新細明體" charset="-120"/>
              </a:rPr>
              <a:t> </a:t>
            </a:r>
            <a:r>
              <a:rPr lang="en-US" altLang="zh-TW" sz="3000" dirty="0">
                <a:ea typeface="新細明體" charset="-120"/>
              </a:rPr>
              <a:t>(</a:t>
            </a:r>
            <a:r>
              <a:rPr lang="zh-TW" altLang="en-US" sz="3000" dirty="0">
                <a:ea typeface="新細明體" charset="-120"/>
              </a:rPr>
              <a:t>私下募集</a:t>
            </a:r>
            <a:r>
              <a:rPr lang="en-US" altLang="zh-TW" sz="3000" dirty="0">
                <a:ea typeface="新細明體" charset="-120"/>
              </a:rPr>
              <a:t>) vs. Public Offering (</a:t>
            </a:r>
            <a:r>
              <a:rPr lang="zh-TW" altLang="en-US" sz="3000" dirty="0">
                <a:ea typeface="新細明體" charset="-120"/>
              </a:rPr>
              <a:t>公開發行</a:t>
            </a:r>
            <a:r>
              <a:rPr lang="en-US" altLang="zh-TW" sz="3000" dirty="0">
                <a:ea typeface="新細明體" charset="-120"/>
              </a:rPr>
              <a:t>) (both in primary markets)</a:t>
            </a:r>
          </a:p>
          <a:p>
            <a:pPr lvl="1" eaLnBrk="1" hangingPunct="1">
              <a:spcBef>
                <a:spcPts val="600"/>
              </a:spcBef>
              <a:defRPr/>
            </a:pPr>
            <a:r>
              <a:rPr lang="en-US" altLang="zh-TW" sz="2600" dirty="0">
                <a:ea typeface="新細明體" charset="-120"/>
              </a:rPr>
              <a:t>Private placement (a relatively simple process)</a:t>
            </a:r>
          </a:p>
          <a:p>
            <a:pPr lvl="2" eaLnBrk="1" hangingPunct="1">
              <a:spcBef>
                <a:spcPts val="600"/>
              </a:spcBef>
              <a:defRPr/>
            </a:pPr>
            <a:r>
              <a:rPr lang="en-US" altLang="zh-TW" sz="2200" dirty="0">
                <a:ea typeface="新細明體" charset="-120"/>
              </a:rPr>
              <a:t>Firms (which may or may not use investment banks) sell newly issued securities to LIMITED sophisticated institutional or wealthy investors (up to 2000</a:t>
            </a:r>
            <a:r>
              <a:rPr lang="zh-TW" altLang="en-US" sz="2200" dirty="0">
                <a:ea typeface="新細明體" charset="-120"/>
              </a:rPr>
              <a:t> </a:t>
            </a:r>
            <a:r>
              <a:rPr lang="en-US" altLang="zh-TW" sz="2200" dirty="0">
                <a:ea typeface="新細明體" charset="-120"/>
              </a:rPr>
              <a:t>shareholders) without the registration process (</a:t>
            </a:r>
            <a:r>
              <a:rPr lang="zh-TW" altLang="en-US" sz="2200" dirty="0">
                <a:ea typeface="新細明體" charset="-120"/>
              </a:rPr>
              <a:t>沒有註冊過程</a:t>
            </a:r>
            <a:r>
              <a:rPr lang="en-US" altLang="zh-TW" sz="2200" dirty="0">
                <a:ea typeface="新細明體" charset="-120"/>
              </a:rPr>
              <a:t>)</a:t>
            </a:r>
          </a:p>
          <a:p>
            <a:pPr lvl="2" eaLnBrk="1" hangingPunct="1">
              <a:spcBef>
                <a:spcPts val="600"/>
              </a:spcBef>
              <a:defRPr/>
            </a:pPr>
            <a:r>
              <a:rPr lang="en-US" altLang="zh-TW" sz="2200" dirty="0">
                <a:ea typeface="新細明體" charset="-120"/>
              </a:rPr>
              <a:t>Lack of the registration process </a:t>
            </a:r>
          </a:p>
          <a:p>
            <a:pPr lvl="3" eaLnBrk="1" hangingPunct="1">
              <a:spcBef>
                <a:spcPts val="600"/>
              </a:spcBef>
              <a:defRPr/>
            </a:pPr>
            <a:r>
              <a:rPr lang="en-US" altLang="zh-TW" dirty="0">
                <a:ea typeface="新細明體" charset="-120"/>
              </a:rPr>
              <a:t>Private placement is thus cheaper than public offering</a:t>
            </a:r>
          </a:p>
          <a:p>
            <a:pPr lvl="3" eaLnBrk="1" hangingPunct="1">
              <a:spcBef>
                <a:spcPts val="600"/>
              </a:spcBef>
              <a:defRPr/>
            </a:pPr>
            <a:r>
              <a:rPr lang="en-US" altLang="zh-TW" dirty="0">
                <a:ea typeface="新細明體" charset="-120"/>
              </a:rPr>
              <a:t>Information is not fully disclosed following laws </a:t>
            </a:r>
            <a:r>
              <a:rPr lang="en-US" altLang="zh-TW" dirty="0">
                <a:effectLst/>
                <a:sym typeface="Symbol" panose="05050102010706020507" pitchFamily="18" charset="2"/>
              </a:rPr>
              <a:t> </a:t>
            </a:r>
            <a:r>
              <a:rPr lang="en-US" altLang="zh-TW" dirty="0">
                <a:ea typeface="新細明體" charset="-120"/>
              </a:rPr>
              <a:t>Private placements cannot be traded in the secondary market </a:t>
            </a:r>
            <a:r>
              <a:rPr lang="en-US" altLang="zh-TW" dirty="0">
                <a:effectLst/>
                <a:sym typeface="Symbol" panose="05050102010706020507" pitchFamily="18" charset="2"/>
              </a:rPr>
              <a:t> T</a:t>
            </a:r>
            <a:r>
              <a:rPr lang="en-US" altLang="zh-TW" dirty="0">
                <a:ea typeface="新細明體" charset="-120"/>
              </a:rPr>
              <a:t>heir liquidity is restricted, and maybe the prices of them are reduced due to the illiquidity</a:t>
            </a:r>
          </a:p>
          <a:p>
            <a:pPr lvl="2" eaLnBrk="1" hangingPunct="1">
              <a:spcBef>
                <a:spcPts val="600"/>
              </a:spcBef>
              <a:defRPr/>
            </a:pPr>
            <a:r>
              <a:rPr lang="en-US" altLang="zh-TW" sz="2200" dirty="0">
                <a:ea typeface="新細明體" charset="-120"/>
              </a:rPr>
              <a:t>Common for bond securities (sold to banks or insurance companies and held until maturity), but rare for stock shares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838200" y="2971800"/>
            <a:ext cx="746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zh-TW" sz="3200" b="1" dirty="0">
                <a:ea typeface="新細明體" charset="-120"/>
              </a:rPr>
              <a:t>3.8  BUYING ON MARGIN</a:t>
            </a:r>
            <a:r>
              <a:rPr lang="zh-TW" altLang="en-US" sz="3200" b="1" dirty="0">
                <a:ea typeface="新細明體" charset="-120"/>
              </a:rPr>
              <a:t> </a:t>
            </a:r>
            <a:r>
              <a:rPr lang="en-US" altLang="zh-TW" sz="3200" b="1" dirty="0">
                <a:ea typeface="新細明體" charset="-120"/>
              </a:rPr>
              <a:t>(</a:t>
            </a:r>
            <a:r>
              <a:rPr lang="zh-TW" altLang="en-US" sz="3200" b="1" dirty="0">
                <a:ea typeface="新細明體" charset="-120"/>
              </a:rPr>
              <a:t>保證金交易</a:t>
            </a:r>
            <a:r>
              <a:rPr lang="en-US" altLang="zh-TW" sz="3200" b="1" dirty="0">
                <a:ea typeface="新細明體" charset="-120"/>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76200"/>
            <a:ext cx="9144000" cy="781050"/>
          </a:xfrm>
          <a:noFill/>
        </p:spPr>
        <p:txBody>
          <a:bodyPr lIns="90488" tIns="44450" rIns="90488" bIns="44450" anchor="b"/>
          <a:lstStyle/>
          <a:p>
            <a:pPr eaLnBrk="1" hangingPunct="1"/>
            <a:r>
              <a:rPr lang="en-US" altLang="zh-TW" dirty="0">
                <a:ea typeface="新細明體" charset="-120"/>
              </a:rPr>
              <a:t>Buying on Margin</a:t>
            </a:r>
          </a:p>
        </p:txBody>
      </p:sp>
      <p:sp>
        <p:nvSpPr>
          <p:cNvPr id="48131" name="Rectangle 3"/>
          <p:cNvSpPr>
            <a:spLocks noGrp="1" noChangeArrowheads="1"/>
          </p:cNvSpPr>
          <p:nvPr>
            <p:ph type="body" idx="1"/>
          </p:nvPr>
        </p:nvSpPr>
        <p:spPr>
          <a:xfrm>
            <a:off x="381000" y="1295400"/>
            <a:ext cx="8610600" cy="5486400"/>
          </a:xfrm>
        </p:spPr>
        <p:txBody>
          <a:bodyPr lIns="90488" tIns="44450" rIns="90488" bIns="44450"/>
          <a:lstStyle/>
          <a:p>
            <a:pPr eaLnBrk="1" hangingPunct="1"/>
            <a:r>
              <a:rPr lang="en-US" altLang="zh-TW" sz="3000" dirty="0">
                <a:effectLst>
                  <a:outerShdw blurRad="38100" dist="38100" dir="2700000" algn="tl">
                    <a:srgbClr val="000000">
                      <a:alpha val="43137"/>
                    </a:srgbClr>
                  </a:outerShdw>
                </a:effectLst>
                <a:ea typeface="新細明體" charset="-120"/>
              </a:rPr>
              <a:t>When purchasing securities, investors can access to a source of debt financing provided by brokers (called </a:t>
            </a:r>
            <a:r>
              <a:rPr lang="en-US" altLang="zh-TW" sz="3000" i="1" dirty="0">
                <a:effectLst>
                  <a:outerShdw blurRad="38100" dist="38100" dir="2700000" algn="tl">
                    <a:srgbClr val="000000">
                      <a:alpha val="43137"/>
                    </a:srgbClr>
                  </a:outerShdw>
                </a:effectLst>
                <a:ea typeface="新細明體" charset="-120"/>
              </a:rPr>
              <a:t>broker’s call loans</a:t>
            </a:r>
            <a:r>
              <a:rPr lang="en-US" altLang="zh-TW" sz="3000" dirty="0">
                <a:effectLst>
                  <a:outerShdw blurRad="38100" dist="38100" dir="2700000" algn="tl">
                    <a:srgbClr val="000000">
                      <a:alpha val="43137"/>
                    </a:srgbClr>
                  </a:outerShdw>
                </a:effectLst>
                <a:ea typeface="新細明體" charset="-120"/>
              </a:rPr>
              <a:t>)</a:t>
            </a:r>
            <a:r>
              <a:rPr lang="en-US" altLang="zh-TW" sz="3000" i="1" dirty="0">
                <a:effectLst>
                  <a:outerShdw blurRad="38100" dist="38100" dir="2700000" algn="tl">
                    <a:srgbClr val="000000">
                      <a:alpha val="43137"/>
                    </a:srgbClr>
                  </a:outerShdw>
                </a:effectLst>
                <a:ea typeface="新細明體" charset="-120"/>
              </a:rPr>
              <a:t>,</a:t>
            </a:r>
            <a:r>
              <a:rPr lang="en-US" altLang="zh-TW" sz="3000" dirty="0">
                <a:effectLst>
                  <a:outerShdw blurRad="38100" dist="38100" dir="2700000" algn="tl">
                    <a:srgbClr val="000000">
                      <a:alpha val="43137"/>
                    </a:srgbClr>
                  </a:outerShdw>
                </a:effectLst>
                <a:ea typeface="新細明體" charset="-120"/>
              </a:rPr>
              <a:t> and then can </a:t>
            </a:r>
            <a:r>
              <a:rPr lang="en-US" altLang="zh-TW" sz="3000" i="1" dirty="0">
                <a:effectLst>
                  <a:outerShdw blurRad="38100" dist="38100" dir="2700000" algn="tl">
                    <a:srgbClr val="000000">
                      <a:alpha val="43137"/>
                    </a:srgbClr>
                  </a:outerShdw>
                </a:effectLst>
                <a:ea typeface="新細明體" charset="-120"/>
              </a:rPr>
              <a:t>buy on margin</a:t>
            </a:r>
            <a:r>
              <a:rPr lang="zh-TW" altLang="en-US" sz="3000" i="1" dirty="0">
                <a:effectLst>
                  <a:outerShdw blurRad="38100" dist="38100" dir="2700000" algn="tl">
                    <a:srgbClr val="000000">
                      <a:alpha val="43137"/>
                    </a:srgbClr>
                  </a:outerShdw>
                </a:effectLst>
                <a:ea typeface="新細明體" charset="-120"/>
              </a:rPr>
              <a:t> </a:t>
            </a:r>
            <a:r>
              <a:rPr lang="en-US" altLang="zh-TW" sz="3000" dirty="0">
                <a:effectLst>
                  <a:outerShdw blurRad="38100" dist="38100" dir="2700000" algn="tl">
                    <a:srgbClr val="000000">
                      <a:alpha val="43137"/>
                    </a:srgbClr>
                  </a:outerShdw>
                </a:effectLst>
                <a:ea typeface="新細明體" charset="-120"/>
              </a:rPr>
              <a:t>(</a:t>
            </a:r>
            <a:r>
              <a:rPr lang="zh-TW" altLang="en-US" sz="3000" dirty="0">
                <a:effectLst>
                  <a:outerShdw blurRad="38100" dist="38100" dir="2700000" algn="tl">
                    <a:srgbClr val="000000">
                      <a:alpha val="43137"/>
                    </a:srgbClr>
                  </a:outerShdw>
                </a:effectLst>
                <a:ea typeface="新細明體" charset="-120"/>
              </a:rPr>
              <a:t>保證金交易</a:t>
            </a:r>
            <a:r>
              <a:rPr lang="en-US" altLang="zh-TW" sz="3000" dirty="0">
                <a:effectLst>
                  <a:outerShdw blurRad="38100" dist="38100" dir="2700000" algn="tl">
                    <a:srgbClr val="000000">
                      <a:alpha val="43137"/>
                    </a:srgbClr>
                  </a:outerShdw>
                </a:effectLst>
                <a:ea typeface="新細明體" charset="-120"/>
              </a:rPr>
              <a:t>) in the U.S.</a:t>
            </a:r>
            <a:endParaRPr lang="en-US" altLang="zh-TW" sz="3000" i="1" dirty="0">
              <a:effectLst>
                <a:outerShdw blurRad="38100" dist="38100" dir="2700000" algn="tl">
                  <a:srgbClr val="000000">
                    <a:alpha val="43137"/>
                  </a:srgbClr>
                </a:outerShdw>
              </a:effectLst>
              <a:ea typeface="新細明體" charset="-120"/>
            </a:endParaRPr>
          </a:p>
          <a:p>
            <a:pPr lvl="1" eaLnBrk="1" hangingPunct="1"/>
            <a:r>
              <a:rPr lang="en-US" altLang="zh-TW" sz="2600" dirty="0">
                <a:effectLst>
                  <a:outerShdw blurRad="38100" dist="38100" dir="2700000" algn="tl">
                    <a:srgbClr val="000000">
                      <a:alpha val="43137"/>
                    </a:srgbClr>
                  </a:outerShdw>
                </a:effectLst>
                <a:ea typeface="新細明體" charset="-120"/>
              </a:rPr>
              <a:t>Buying on margin means using only a portion of the proceeds for an investment, and the remainder is borrowed from the broker</a:t>
            </a:r>
          </a:p>
          <a:p>
            <a:pPr lvl="1" eaLnBrk="1" hangingPunct="1"/>
            <a:r>
              <a:rPr lang="en-US" altLang="zh-TW" sz="2600" dirty="0">
                <a:effectLst>
                  <a:outerShdw blurRad="38100" dist="38100" dir="2700000" algn="tl">
                    <a:srgbClr val="000000">
                      <a:alpha val="43137"/>
                    </a:srgbClr>
                  </a:outerShdw>
                </a:effectLst>
                <a:ea typeface="新細明體" charset="-120"/>
              </a:rPr>
              <a:t>Investors need to pay the interest for the borrowing</a:t>
            </a:r>
          </a:p>
          <a:p>
            <a:pPr marL="457200" lvl="1" indent="0" eaLnBrk="1" hangingPunct="1">
              <a:buNone/>
            </a:pPr>
            <a:r>
              <a:rPr lang="en-US" altLang="zh-TW" sz="2600" dirty="0">
                <a:latin typeface="新細明體"/>
                <a:ea typeface="新細明體"/>
              </a:rPr>
              <a:t>※ </a:t>
            </a:r>
            <a:r>
              <a:rPr lang="zh-TW" altLang="en-US" sz="2600" dirty="0">
                <a:effectLst>
                  <a:outerShdw blurRad="38100" dist="38100" dir="2700000" algn="tl">
                    <a:srgbClr val="000000">
                      <a:alpha val="43137"/>
                    </a:srgbClr>
                  </a:outerShdw>
                </a:effectLst>
                <a:ea typeface="新細明體" charset="-120"/>
              </a:rPr>
              <a:t>台灣稱這個機制為</a:t>
            </a:r>
            <a:r>
              <a:rPr lang="en-US" altLang="zh-TW" sz="2600" dirty="0">
                <a:effectLst>
                  <a:outerShdw blurRad="38100" dist="38100" dir="2700000" algn="tl">
                    <a:srgbClr val="000000">
                      <a:alpha val="43137"/>
                    </a:srgbClr>
                  </a:outerShdw>
                </a:effectLst>
                <a:ea typeface="新細明體" charset="-120"/>
              </a:rPr>
              <a:t>“</a:t>
            </a:r>
            <a:r>
              <a:rPr lang="zh-TW" altLang="en-US" sz="2600" dirty="0">
                <a:effectLst>
                  <a:outerShdw blurRad="38100" dist="38100" dir="2700000" algn="tl">
                    <a:srgbClr val="000000">
                      <a:alpha val="43137"/>
                    </a:srgbClr>
                  </a:outerShdw>
                </a:effectLst>
                <a:ea typeface="新細明體" charset="-120"/>
              </a:rPr>
              <a:t>融資</a:t>
            </a:r>
            <a:r>
              <a:rPr lang="en-US" altLang="zh-TW" sz="2600" dirty="0">
                <a:effectLst>
                  <a:outerShdw blurRad="38100" dist="38100" dir="2700000" algn="tl">
                    <a:srgbClr val="000000">
                      <a:alpha val="43137"/>
                    </a:srgbClr>
                  </a:outerShdw>
                </a:effectLst>
                <a:ea typeface="新細明體" charset="-120"/>
              </a:rPr>
              <a:t>”</a:t>
            </a:r>
            <a:r>
              <a:rPr lang="zh-TW" altLang="en-US" sz="2600" dirty="0">
                <a:effectLst>
                  <a:outerShdw blurRad="38100" dist="38100" dir="2700000" algn="tl">
                    <a:srgbClr val="000000">
                      <a:alpha val="43137"/>
                    </a:srgbClr>
                  </a:outerShdw>
                </a:effectLst>
                <a:ea typeface="新細明體" charset="-120"/>
              </a:rPr>
              <a:t>交易</a:t>
            </a:r>
            <a:endParaRPr lang="en-US" altLang="zh-TW" sz="2600" dirty="0">
              <a:effectLst>
                <a:outerShdw blurRad="38100" dist="38100" dir="2700000" algn="tl">
                  <a:srgbClr val="000000">
                    <a:alpha val="43137"/>
                  </a:srgbClr>
                </a:outerShdw>
              </a:effectLst>
              <a:ea typeface="新細明體" charset="-120"/>
            </a:endParaRPr>
          </a:p>
          <a:p>
            <a:pPr eaLnBrk="1" hangingPunct="1"/>
            <a:r>
              <a:rPr lang="en-US" altLang="zh-TW" sz="3000" dirty="0">
                <a:effectLst>
                  <a:outerShdw blurRad="38100" dist="38100" dir="2700000" algn="tl">
                    <a:srgbClr val="000000">
                      <a:alpha val="43137"/>
                    </a:srgbClr>
                  </a:outerShdw>
                </a:effectLst>
                <a:ea typeface="新細明體" charset="-120"/>
              </a:rPr>
              <a:t>The Board of Governors of the Federal Reserve System (Federal Reserve Board,</a:t>
            </a:r>
            <a:r>
              <a:rPr lang="zh-TW" altLang="en-US" sz="2800" dirty="0">
                <a:effectLst/>
              </a:rPr>
              <a:t>美國聯邦儲備委員會</a:t>
            </a:r>
            <a:r>
              <a:rPr lang="en-US" altLang="zh-TW" sz="3000" dirty="0">
                <a:effectLst>
                  <a:outerShdw blurRad="38100" dist="38100" dir="2700000" algn="tl">
                    <a:srgbClr val="000000">
                      <a:alpha val="43137"/>
                    </a:srgbClr>
                  </a:outerShdw>
                </a:effectLst>
                <a:ea typeface="新細明體" charset="-120"/>
              </a:rPr>
              <a:t>) set the limit of using margin loans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838200"/>
          </a:xfrm>
          <a:noFill/>
        </p:spPr>
        <p:txBody>
          <a:bodyPr lIns="90488" tIns="44450" rIns="90488" bIns="44450" anchor="b"/>
          <a:lstStyle/>
          <a:p>
            <a:pPr eaLnBrk="1" hangingPunct="1"/>
            <a:r>
              <a:rPr lang="en-US" altLang="zh-TW">
                <a:ea typeface="新細明體" charset="-120"/>
              </a:rPr>
              <a:t>Buying on Margin</a:t>
            </a:r>
          </a:p>
        </p:txBody>
      </p:sp>
      <p:sp>
        <p:nvSpPr>
          <p:cNvPr id="17411" name="Rectangle 3"/>
          <p:cNvSpPr>
            <a:spLocks noGrp="1" noChangeArrowheads="1"/>
          </p:cNvSpPr>
          <p:nvPr>
            <p:ph type="body" idx="1"/>
          </p:nvPr>
        </p:nvSpPr>
        <p:spPr>
          <a:xfrm>
            <a:off x="304800" y="914400"/>
            <a:ext cx="8458200" cy="5943600"/>
          </a:xfrm>
        </p:spPr>
        <p:txBody>
          <a:bodyPr lIns="90488" tIns="44450" rIns="90488" bIns="44450"/>
          <a:lstStyle/>
          <a:p>
            <a:pPr eaLnBrk="1" hangingPunct="1">
              <a:lnSpc>
                <a:spcPct val="99000"/>
              </a:lnSpc>
              <a:spcBef>
                <a:spcPts val="300"/>
              </a:spcBef>
              <a:defRPr/>
            </a:pPr>
            <a:r>
              <a:rPr lang="en-US" altLang="zh-TW" sz="3000" i="1" u="sng" dirty="0">
                <a:ea typeface="新細明體" charset="-120"/>
              </a:rPr>
              <a:t>Initial margin</a:t>
            </a:r>
            <a:r>
              <a:rPr lang="en-US" altLang="zh-TW" sz="3000" dirty="0">
                <a:ea typeface="新細明體" charset="-120"/>
              </a:rPr>
              <a:t> (</a:t>
            </a:r>
            <a:r>
              <a:rPr lang="zh-TW" altLang="en-US" sz="3000" dirty="0">
                <a:ea typeface="新細明體" charset="-120"/>
              </a:rPr>
              <a:t>初始保證金</a:t>
            </a:r>
            <a:r>
              <a:rPr lang="en-US" altLang="zh-TW" sz="3000" dirty="0">
                <a:ea typeface="新細明體" charset="-120"/>
              </a:rPr>
              <a:t>)</a:t>
            </a:r>
            <a:r>
              <a:rPr lang="zh-TW" altLang="en-US" sz="3000" dirty="0">
                <a:ea typeface="新細明體" charset="-120"/>
              </a:rPr>
              <a:t> </a:t>
            </a:r>
            <a:r>
              <a:rPr lang="en-US" altLang="zh-TW" sz="3000" dirty="0">
                <a:ea typeface="新細明體" charset="-120"/>
              </a:rPr>
              <a:t>is currently set to be 50%, which means at least 50% of the purchase price must be paid from the investor, with the rest borrowed</a:t>
            </a:r>
          </a:p>
          <a:p>
            <a:pPr eaLnBrk="1" hangingPunct="1">
              <a:lnSpc>
                <a:spcPct val="99000"/>
              </a:lnSpc>
              <a:spcBef>
                <a:spcPts val="300"/>
              </a:spcBef>
              <a:defRPr/>
            </a:pPr>
            <a:r>
              <a:rPr lang="en-US" altLang="zh-TW" sz="3000" i="1" u="sng" dirty="0">
                <a:ea typeface="新細明體" charset="-120"/>
              </a:rPr>
              <a:t>Maintenance margin</a:t>
            </a:r>
            <a:r>
              <a:rPr lang="en-US" altLang="zh-TW" sz="3000" dirty="0">
                <a:ea typeface="新細明體" charset="-120"/>
              </a:rPr>
              <a:t> (</a:t>
            </a:r>
            <a:r>
              <a:rPr lang="zh-TW" altLang="en-US" sz="3000" dirty="0">
                <a:ea typeface="新細明體" charset="-120"/>
              </a:rPr>
              <a:t>維持保證金</a:t>
            </a:r>
            <a:r>
              <a:rPr lang="en-US" altLang="zh-TW" sz="3000" dirty="0">
                <a:ea typeface="新細明體" charset="-120"/>
              </a:rPr>
              <a:t>): minimum percentage for equity in trading (the part belongs to the investor = position value – borrowing + additional funds) can be before additional funds must be put into the account</a:t>
            </a:r>
          </a:p>
          <a:p>
            <a:pPr lvl="1" eaLnBrk="1" hangingPunct="1">
              <a:lnSpc>
                <a:spcPct val="99000"/>
              </a:lnSpc>
              <a:spcBef>
                <a:spcPts val="300"/>
              </a:spcBef>
              <a:defRPr/>
            </a:pPr>
            <a:r>
              <a:rPr lang="en-US" altLang="zh-TW" sz="2600" dirty="0">
                <a:ea typeface="新細明體" charset="-120"/>
              </a:rPr>
              <a:t>If the percentage margin (</a:t>
            </a:r>
            <a:r>
              <a:rPr lang="zh-TW" altLang="en-US" sz="2600" dirty="0">
                <a:ea typeface="新細明體" charset="-120"/>
              </a:rPr>
              <a:t>保證金成數</a:t>
            </a:r>
            <a:r>
              <a:rPr lang="en-US" altLang="zh-TW" sz="2600" dirty="0">
                <a:ea typeface="新細明體" charset="-120"/>
              </a:rPr>
              <a:t>)</a:t>
            </a:r>
            <a:r>
              <a:rPr lang="zh-TW" altLang="en-US" sz="2600" dirty="0">
                <a:ea typeface="新細明體" charset="-120"/>
              </a:rPr>
              <a:t> </a:t>
            </a:r>
            <a:r>
              <a:rPr lang="en-US" altLang="zh-TW" sz="2600" dirty="0">
                <a:ea typeface="新細明體" charset="-120"/>
              </a:rPr>
              <a:t>falls below this level, the broker will issue a margin call</a:t>
            </a:r>
          </a:p>
          <a:p>
            <a:pPr eaLnBrk="1" hangingPunct="1">
              <a:lnSpc>
                <a:spcPct val="99000"/>
              </a:lnSpc>
              <a:spcBef>
                <a:spcPts val="300"/>
              </a:spcBef>
              <a:defRPr/>
            </a:pPr>
            <a:r>
              <a:rPr lang="en-US" altLang="zh-TW" sz="3000" i="1" u="sng" dirty="0">
                <a:ea typeface="新細明體" charset="-120"/>
              </a:rPr>
              <a:t>Margin call</a:t>
            </a:r>
            <a:r>
              <a:rPr lang="zh-TW" altLang="en-US" sz="3000" dirty="0">
                <a:ea typeface="新細明體" charset="-120"/>
              </a:rPr>
              <a:t> </a:t>
            </a:r>
            <a:r>
              <a:rPr lang="en-US" altLang="zh-TW" sz="3000" dirty="0">
                <a:ea typeface="新細明體" charset="-120"/>
              </a:rPr>
              <a:t>(</a:t>
            </a:r>
            <a:r>
              <a:rPr lang="zh-TW" altLang="en-US" sz="3000" dirty="0">
                <a:ea typeface="新細明體" charset="-120"/>
              </a:rPr>
              <a:t>追繳保證金</a:t>
            </a:r>
            <a:r>
              <a:rPr lang="en-US" altLang="zh-TW" sz="3000" dirty="0">
                <a:ea typeface="新細明體" charset="-120"/>
              </a:rPr>
              <a:t>): notification from the broker you must put up additional funds</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152400"/>
            <a:ext cx="9144000" cy="628650"/>
          </a:xfrm>
          <a:noFill/>
        </p:spPr>
        <p:txBody>
          <a:bodyPr lIns="90488" tIns="44450" rIns="90488" bIns="44450" anchor="b"/>
          <a:lstStyle/>
          <a:p>
            <a:pPr eaLnBrk="1" hangingPunct="1"/>
            <a:r>
              <a:rPr lang="en-US" altLang="zh-TW">
                <a:ea typeface="新細明體" charset="-120"/>
              </a:rPr>
              <a:t>Margin Trading - Initial Conditions</a:t>
            </a:r>
          </a:p>
        </p:txBody>
      </p:sp>
      <p:sp>
        <p:nvSpPr>
          <p:cNvPr id="18435" name="Rectangle 3"/>
          <p:cNvSpPr>
            <a:spLocks noGrp="1" noChangeArrowheads="1"/>
          </p:cNvSpPr>
          <p:nvPr>
            <p:ph type="body" idx="1"/>
          </p:nvPr>
        </p:nvSpPr>
        <p:spPr>
          <a:xfrm>
            <a:off x="685800" y="1371600"/>
            <a:ext cx="8229600" cy="5029200"/>
          </a:xfrm>
        </p:spPr>
        <p:txBody>
          <a:bodyPr lIns="90488" tIns="44450" rIns="90488" bIns="44450"/>
          <a:lstStyle/>
          <a:p>
            <a:pPr eaLnBrk="1" hangingPunct="1">
              <a:buFont typeface="Wingdings" pitchFamily="2" charset="2"/>
              <a:buNone/>
              <a:defRPr/>
            </a:pPr>
            <a:r>
              <a:rPr lang="en-US" altLang="zh-TW" sz="3000" dirty="0">
                <a:ea typeface="新細明體" charset="-120"/>
              </a:rPr>
              <a:t>X Corp		$70</a:t>
            </a:r>
          </a:p>
          <a:p>
            <a:pPr eaLnBrk="1" hangingPunct="1">
              <a:buFont typeface="Wingdings" pitchFamily="2" charset="2"/>
              <a:buNone/>
              <a:defRPr/>
            </a:pPr>
            <a:r>
              <a:rPr lang="en-US" altLang="zh-TW" sz="3000" dirty="0">
                <a:ea typeface="新細明體" charset="-120"/>
              </a:rPr>
              <a:t>50%			Initial margin</a:t>
            </a:r>
          </a:p>
          <a:p>
            <a:pPr eaLnBrk="1" hangingPunct="1">
              <a:buFont typeface="Wingdings" pitchFamily="2" charset="2"/>
              <a:buNone/>
              <a:defRPr/>
            </a:pPr>
            <a:r>
              <a:rPr lang="en-US" altLang="zh-TW" sz="3000" dirty="0">
                <a:ea typeface="新細明體" charset="-120"/>
              </a:rPr>
              <a:t>40%			Maintenance margin</a:t>
            </a:r>
          </a:p>
          <a:p>
            <a:pPr eaLnBrk="1" hangingPunct="1">
              <a:buFont typeface="Wingdings" pitchFamily="2" charset="2"/>
              <a:buNone/>
              <a:defRPr/>
            </a:pPr>
            <a:r>
              <a:rPr lang="en-US" altLang="zh-TW" sz="3000" dirty="0">
                <a:ea typeface="新細明體" charset="-120"/>
              </a:rPr>
              <a:t>1000			Shares purchased</a:t>
            </a:r>
          </a:p>
          <a:p>
            <a:pPr eaLnBrk="1" hangingPunct="1">
              <a:buFont typeface="Wingdings" pitchFamily="2" charset="2"/>
              <a:buNone/>
              <a:defRPr/>
            </a:pPr>
            <a:r>
              <a:rPr lang="en-US" altLang="zh-TW" sz="3000" u="sng" dirty="0">
                <a:ea typeface="新細明體" charset="-120"/>
              </a:rPr>
              <a:t>Initial Balance Sheet Position:</a:t>
            </a:r>
            <a:endParaRPr lang="en-US" altLang="zh-TW" sz="3000" dirty="0">
              <a:ea typeface="新細明體" charset="-120"/>
            </a:endParaRPr>
          </a:p>
          <a:p>
            <a:pPr eaLnBrk="1" hangingPunct="1">
              <a:buFont typeface="Wingdings" pitchFamily="2" charset="2"/>
              <a:buNone/>
              <a:defRPr/>
            </a:pPr>
            <a:r>
              <a:rPr lang="en-US" altLang="zh-TW" sz="3000" dirty="0">
                <a:ea typeface="新細明體" charset="-120"/>
              </a:rPr>
              <a:t>Stock   $70,000  Borrowed     $35,000</a:t>
            </a:r>
          </a:p>
          <a:p>
            <a:pPr eaLnBrk="1" hangingPunct="1">
              <a:buFont typeface="Wingdings" pitchFamily="2" charset="2"/>
              <a:buNone/>
              <a:defRPr/>
            </a:pPr>
            <a:r>
              <a:rPr lang="en-US" altLang="zh-TW" sz="3000" dirty="0">
                <a:ea typeface="新細明體" charset="-120"/>
              </a:rPr>
              <a:t>                           Equity            35,000</a:t>
            </a:r>
          </a:p>
          <a:p>
            <a:pPr eaLnBrk="1" hangingPunct="1">
              <a:buFont typeface="Wingdings" pitchFamily="2" charset="2"/>
              <a:buNone/>
              <a:defRPr/>
            </a:pPr>
            <a:r>
              <a:rPr lang="en-US" altLang="zh-TW" sz="3000" dirty="0">
                <a:ea typeface="新細明體" charset="-120"/>
              </a:rPr>
              <a:t>Percentage margin = equity in account / </a:t>
            </a:r>
          </a:p>
          <a:p>
            <a:pPr eaLnBrk="1" hangingPunct="1">
              <a:buFont typeface="Wingdings" pitchFamily="2" charset="2"/>
              <a:buNone/>
              <a:defRPr/>
            </a:pPr>
            <a:r>
              <a:rPr lang="en-US" altLang="zh-TW" sz="3000" dirty="0">
                <a:ea typeface="新細明體" charset="-120"/>
              </a:rPr>
              <a:t>                                   value of stock</a:t>
            </a:r>
          </a:p>
          <a:p>
            <a:pPr eaLnBrk="1" hangingPunct="1">
              <a:buFont typeface="Wingdings" pitchFamily="2" charset="2"/>
              <a:buNone/>
              <a:defRPr/>
            </a:pPr>
            <a:r>
              <a:rPr lang="en-US" altLang="zh-TW" sz="3000" dirty="0">
                <a:ea typeface="新細明體" charset="-120"/>
              </a:rPr>
              <a:t>                               = $35,000/$70,000 = 50%</a:t>
            </a:r>
          </a:p>
          <a:p>
            <a:pPr eaLnBrk="1" hangingPunct="1">
              <a:buFont typeface="Wingdings" pitchFamily="2" charset="2"/>
              <a:buNone/>
              <a:defRPr/>
            </a:pPr>
            <a:endParaRPr lang="en-US" altLang="zh-TW" sz="3000" dirty="0">
              <a:ea typeface="新細明體" charset="-12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52400"/>
            <a:ext cx="9144000" cy="685800"/>
          </a:xfrm>
          <a:noFill/>
        </p:spPr>
        <p:txBody>
          <a:bodyPr lIns="90488" tIns="44450" rIns="90488" bIns="44450" anchor="b"/>
          <a:lstStyle/>
          <a:p>
            <a:pPr eaLnBrk="1" hangingPunct="1"/>
            <a:r>
              <a:rPr lang="en-US" altLang="zh-TW">
                <a:ea typeface="新細明體" charset="-120"/>
              </a:rPr>
              <a:t>Margin Trading - Maintenance Margin</a:t>
            </a:r>
          </a:p>
        </p:txBody>
      </p:sp>
      <p:sp>
        <p:nvSpPr>
          <p:cNvPr id="19459" name="Rectangle 3"/>
          <p:cNvSpPr>
            <a:spLocks noGrp="1" noChangeArrowheads="1"/>
          </p:cNvSpPr>
          <p:nvPr>
            <p:ph type="body" idx="1"/>
          </p:nvPr>
        </p:nvSpPr>
        <p:spPr>
          <a:xfrm>
            <a:off x="533400" y="1524000"/>
            <a:ext cx="8229600" cy="4530725"/>
          </a:xfrm>
        </p:spPr>
        <p:txBody>
          <a:bodyPr lIns="90488" tIns="44450" rIns="90488" bIns="44450"/>
          <a:lstStyle/>
          <a:p>
            <a:pPr eaLnBrk="1" hangingPunct="1">
              <a:buFont typeface="Wingdings" pitchFamily="2" charset="2"/>
              <a:buNone/>
              <a:defRPr/>
            </a:pPr>
            <a:r>
              <a:rPr lang="en-US" altLang="zh-TW" sz="3000" dirty="0">
                <a:ea typeface="新細明體" charset="-120"/>
              </a:rPr>
              <a:t>Stock price falls to $60 per share</a:t>
            </a:r>
          </a:p>
          <a:p>
            <a:pPr eaLnBrk="1" hangingPunct="1">
              <a:buFont typeface="Wingdings" pitchFamily="2" charset="2"/>
              <a:buNone/>
              <a:defRPr/>
            </a:pPr>
            <a:r>
              <a:rPr lang="en-US" altLang="zh-TW" sz="3000" u="sng" dirty="0">
                <a:ea typeface="新細明體" charset="-120"/>
              </a:rPr>
              <a:t>New Balance Sheet Position:</a:t>
            </a:r>
            <a:endParaRPr lang="en-US" altLang="zh-TW" sz="3000" dirty="0">
              <a:ea typeface="新細明體" charset="-120"/>
            </a:endParaRPr>
          </a:p>
          <a:p>
            <a:pPr eaLnBrk="1" hangingPunct="1">
              <a:buFont typeface="Wingdings" pitchFamily="2" charset="2"/>
              <a:buNone/>
              <a:defRPr/>
            </a:pPr>
            <a:r>
              <a:rPr lang="en-US" altLang="zh-TW" sz="3000" dirty="0">
                <a:ea typeface="新細明體" charset="-120"/>
              </a:rPr>
              <a:t>Stock   $60,000  Borrowed     $35,000</a:t>
            </a:r>
          </a:p>
          <a:p>
            <a:pPr eaLnBrk="1" hangingPunct="1">
              <a:buFont typeface="Wingdings" pitchFamily="2" charset="2"/>
              <a:buNone/>
              <a:defRPr/>
            </a:pPr>
            <a:r>
              <a:rPr lang="en-US" altLang="zh-TW" sz="3000" dirty="0">
                <a:ea typeface="新細明體" charset="-120"/>
              </a:rPr>
              <a:t>                           Equity            25,000</a:t>
            </a:r>
          </a:p>
          <a:p>
            <a:pPr eaLnBrk="1" hangingPunct="1">
              <a:buFont typeface="Wingdings" pitchFamily="2" charset="2"/>
              <a:buNone/>
              <a:defRPr/>
            </a:pPr>
            <a:r>
              <a:rPr lang="en-US" altLang="zh-TW" sz="3000" dirty="0">
                <a:ea typeface="新細明體" charset="-120"/>
              </a:rPr>
              <a:t>Percentage margin = $25,000/$60,000 </a:t>
            </a:r>
          </a:p>
          <a:p>
            <a:pPr eaLnBrk="1" hangingPunct="1">
              <a:buFont typeface="Wingdings" pitchFamily="2" charset="2"/>
              <a:buNone/>
              <a:defRPr/>
            </a:pPr>
            <a:r>
              <a:rPr lang="en-US" altLang="zh-TW" sz="3000" dirty="0">
                <a:ea typeface="新細明體" charset="-120"/>
              </a:rPr>
              <a:t>                               = 41.67%</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838200"/>
          </a:xfrm>
          <a:noFill/>
        </p:spPr>
        <p:txBody>
          <a:bodyPr lIns="90488" tIns="44450" rIns="90488" bIns="44450" anchor="b"/>
          <a:lstStyle/>
          <a:p>
            <a:pPr eaLnBrk="1" hangingPunct="1"/>
            <a:r>
              <a:rPr lang="en-US" altLang="zh-TW">
                <a:ea typeface="新細明體" charset="-120"/>
              </a:rPr>
              <a:t>Margin Trading - Margin Call</a:t>
            </a:r>
          </a:p>
        </p:txBody>
      </p:sp>
      <p:sp>
        <p:nvSpPr>
          <p:cNvPr id="20483" name="Rectangle 3"/>
          <p:cNvSpPr>
            <a:spLocks noGrp="1" noChangeArrowheads="1"/>
          </p:cNvSpPr>
          <p:nvPr>
            <p:ph type="body" idx="1"/>
          </p:nvPr>
        </p:nvSpPr>
        <p:spPr>
          <a:xfrm>
            <a:off x="609600" y="990600"/>
            <a:ext cx="8229600" cy="3505200"/>
          </a:xfrm>
        </p:spPr>
        <p:txBody>
          <a:bodyPr lIns="90488" tIns="44450" rIns="90488" bIns="44450"/>
          <a:lstStyle/>
          <a:p>
            <a:pPr marL="0" indent="0" eaLnBrk="1" hangingPunct="1">
              <a:spcBef>
                <a:spcPts val="100"/>
              </a:spcBef>
              <a:buFont typeface="Wingdings" pitchFamily="2" charset="2"/>
              <a:buNone/>
              <a:defRPr/>
            </a:pPr>
            <a:r>
              <a:rPr lang="en-US" altLang="zh-TW" sz="3000" dirty="0">
                <a:ea typeface="新細明體" charset="-120"/>
              </a:rPr>
              <a:t>How far can the stock price fall before a</a:t>
            </a:r>
            <a:br>
              <a:rPr lang="en-US" altLang="zh-TW" sz="3000" dirty="0">
                <a:ea typeface="新細明體" charset="-120"/>
              </a:rPr>
            </a:br>
            <a:r>
              <a:rPr lang="en-US" altLang="zh-TW" sz="3000" dirty="0">
                <a:ea typeface="新細明體" charset="-120"/>
              </a:rPr>
              <a:t>margin call if the maintenance margin is 40%?</a:t>
            </a:r>
          </a:p>
          <a:p>
            <a:pPr marL="0" indent="0" eaLnBrk="1" hangingPunct="1">
              <a:spcBef>
                <a:spcPts val="100"/>
              </a:spcBef>
              <a:buFont typeface="Wingdings" pitchFamily="2" charset="2"/>
              <a:buNone/>
              <a:defRPr/>
            </a:pPr>
            <a:endParaRPr lang="en-US" altLang="zh-TW" sz="1200" dirty="0">
              <a:ea typeface="新細明體" charset="-120"/>
            </a:endParaRPr>
          </a:p>
          <a:p>
            <a:pPr marL="0" indent="0" eaLnBrk="1" hangingPunct="1">
              <a:spcBef>
                <a:spcPts val="100"/>
              </a:spcBef>
              <a:buFont typeface="Wingdings" pitchFamily="2" charset="2"/>
              <a:buNone/>
              <a:defRPr/>
            </a:pPr>
            <a:r>
              <a:rPr lang="en-US" altLang="zh-TW" sz="3000" dirty="0">
                <a:ea typeface="新細明體" charset="-120"/>
              </a:rPr>
              <a:t>Since position value </a:t>
            </a:r>
            <a:r>
              <a:rPr lang="en-US" altLang="zh-TW" sz="2800" dirty="0"/>
              <a:t>–</a:t>
            </a:r>
            <a:r>
              <a:rPr lang="en-US" altLang="zh-TW" sz="3000" dirty="0">
                <a:ea typeface="新細明體" charset="-120"/>
              </a:rPr>
              <a:t> borrowing + additional funds = equity, then</a:t>
            </a:r>
          </a:p>
          <a:p>
            <a:pPr marL="0" indent="0" eaLnBrk="1" hangingPunct="1">
              <a:spcBef>
                <a:spcPts val="100"/>
              </a:spcBef>
              <a:buFont typeface="Wingdings" pitchFamily="2" charset="2"/>
              <a:buNone/>
              <a:defRPr/>
            </a:pPr>
            <a:endParaRPr lang="en-US" altLang="zh-TW" sz="1200" dirty="0">
              <a:ea typeface="新細明體" charset="-120"/>
            </a:endParaRPr>
          </a:p>
          <a:p>
            <a:pPr marL="0" indent="0" eaLnBrk="1" hangingPunct="1">
              <a:spcBef>
                <a:spcPts val="100"/>
              </a:spcBef>
              <a:buFont typeface="Wingdings" pitchFamily="2" charset="2"/>
              <a:buNone/>
              <a:defRPr/>
            </a:pPr>
            <a:r>
              <a:rPr lang="en-US" altLang="zh-TW" sz="3000" dirty="0">
                <a:ea typeface="新細明體" charset="-120"/>
              </a:rPr>
              <a:t>(1000×P </a:t>
            </a:r>
            <a:r>
              <a:rPr lang="en-US" altLang="zh-TW" sz="2800" dirty="0"/>
              <a:t>–</a:t>
            </a:r>
            <a:r>
              <a:rPr lang="en-US" altLang="zh-TW" sz="3000" dirty="0">
                <a:ea typeface="新細明體" charset="-120"/>
              </a:rPr>
              <a:t> $35,000 + 0) / 1000×P = 40%</a:t>
            </a:r>
          </a:p>
          <a:p>
            <a:pPr marL="0" indent="0" eaLnBrk="1" hangingPunct="1">
              <a:spcBef>
                <a:spcPts val="100"/>
              </a:spcBef>
              <a:buFont typeface="Wingdings" pitchFamily="2" charset="2"/>
              <a:buNone/>
              <a:defRPr/>
            </a:pPr>
            <a:endParaRPr lang="en-US" altLang="zh-TW" sz="1200" dirty="0">
              <a:ea typeface="新細明體" charset="-120"/>
            </a:endParaRPr>
          </a:p>
          <a:p>
            <a:pPr marL="0" indent="0" eaLnBrk="1" hangingPunct="1">
              <a:spcBef>
                <a:spcPts val="100"/>
              </a:spcBef>
              <a:buFont typeface="Wingdings" pitchFamily="2" charset="2"/>
              <a:buNone/>
              <a:defRPr/>
            </a:pPr>
            <a:r>
              <a:rPr lang="en-US" altLang="zh-TW" sz="3000" dirty="0">
                <a:ea typeface="新細明體" charset="-120"/>
              </a:rPr>
              <a:t>P = $58.333 (now Equity = $23,333)</a:t>
            </a:r>
          </a:p>
        </p:txBody>
      </p:sp>
      <p:sp>
        <p:nvSpPr>
          <p:cNvPr id="52228" name="Text Box 9"/>
          <p:cNvSpPr txBox="1">
            <a:spLocks noChangeArrowheads="1"/>
          </p:cNvSpPr>
          <p:nvPr/>
        </p:nvSpPr>
        <p:spPr bwMode="auto">
          <a:xfrm>
            <a:off x="533400" y="4530725"/>
            <a:ext cx="8077200" cy="230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71463" indent="-2714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9000"/>
              </a:lnSpc>
              <a:spcBef>
                <a:spcPts val="200"/>
              </a:spcBef>
            </a:pPr>
            <a:r>
              <a:rPr lang="en-US" altLang="zh-TW" sz="2000" dirty="0">
                <a:ea typeface="新細明體" charset="-120"/>
              </a:rPr>
              <a:t>※</a:t>
            </a:r>
            <a:r>
              <a:rPr lang="zh-TW" altLang="en-US" sz="2000" dirty="0">
                <a:ea typeface="新細明體" charset="-120"/>
              </a:rPr>
              <a:t> </a:t>
            </a:r>
            <a:r>
              <a:rPr lang="en-US" altLang="zh-TW" sz="2000" dirty="0">
                <a:ea typeface="新細明體" charset="-120"/>
              </a:rPr>
              <a:t>The rule for how much money you need to deposit into your margin account when you receive a margin call (</a:t>
            </a:r>
            <a:r>
              <a:rPr lang="zh-TW" altLang="en-US" sz="2000" dirty="0">
                <a:ea typeface="新細明體" charset="-120"/>
              </a:rPr>
              <a:t>追繳保證金</a:t>
            </a:r>
            <a:r>
              <a:rPr lang="en-US" altLang="zh-TW" sz="2000" dirty="0">
                <a:ea typeface="新細明體" charset="-120"/>
              </a:rPr>
              <a:t>) is as follow:</a:t>
            </a:r>
          </a:p>
          <a:p>
            <a:pPr>
              <a:lnSpc>
                <a:spcPct val="99000"/>
              </a:lnSpc>
              <a:spcBef>
                <a:spcPts val="200"/>
              </a:spcBef>
            </a:pPr>
            <a:r>
              <a:rPr lang="en-US" altLang="zh-TW" sz="2000" dirty="0">
                <a:ea typeface="新細明體" charset="-120"/>
              </a:rPr>
              <a:t>	The additional funds needed to deposit should increase the percentage margin to go back to the initial margin level</a:t>
            </a:r>
            <a:r>
              <a:rPr lang="zh-TW" altLang="en-US" sz="2000" dirty="0">
                <a:ea typeface="新細明體" charset="-120"/>
              </a:rPr>
              <a:t> </a:t>
            </a:r>
            <a:r>
              <a:rPr lang="en-US" altLang="zh-TW" sz="2000" dirty="0">
                <a:ea typeface="新細明體" charset="-120"/>
              </a:rPr>
              <a:t>(</a:t>
            </a:r>
            <a:r>
              <a:rPr lang="zh-TW" altLang="en-US" sz="2000" dirty="0">
                <a:ea typeface="新細明體" charset="-120"/>
              </a:rPr>
              <a:t>回補到原始保證金水準</a:t>
            </a:r>
            <a:r>
              <a:rPr lang="en-US" altLang="zh-TW" sz="2000" dirty="0">
                <a:ea typeface="新細明體" charset="-120"/>
              </a:rPr>
              <a:t>), i.e.,</a:t>
            </a:r>
          </a:p>
          <a:p>
            <a:pPr>
              <a:lnSpc>
                <a:spcPct val="99000"/>
              </a:lnSpc>
              <a:spcBef>
                <a:spcPts val="200"/>
              </a:spcBef>
            </a:pPr>
            <a:r>
              <a:rPr lang="en-US" altLang="zh-TW" sz="2000" dirty="0">
                <a:ea typeface="新細明體" charset="-120"/>
              </a:rPr>
              <a:t>		($23,333 + additional funds) / ($58.333×1000) = 50%</a:t>
            </a:r>
          </a:p>
          <a:p>
            <a:pPr>
              <a:lnSpc>
                <a:spcPct val="99000"/>
              </a:lnSpc>
              <a:spcBef>
                <a:spcPts val="200"/>
              </a:spcBef>
            </a:pPr>
            <a:r>
              <a:rPr lang="en-US" altLang="zh-TW" sz="2000" dirty="0">
                <a:ea typeface="新細明體" charset="-120"/>
              </a:rPr>
              <a:t>              </a:t>
            </a:r>
            <a:r>
              <a:rPr lang="en-US" altLang="zh-TW" sz="2000" dirty="0">
                <a:ea typeface="新細明體" charset="-120"/>
                <a:sym typeface="Symbol" pitchFamily="18" charset="2"/>
              </a:rPr>
              <a:t> additional funds = $5,834</a:t>
            </a:r>
            <a:endParaRPr lang="en-US" altLang="zh-TW" sz="2000" dirty="0">
              <a:ea typeface="新細明體" charset="-12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457200" y="76200"/>
            <a:ext cx="8229600" cy="712788"/>
          </a:xfrm>
          <a:noFill/>
        </p:spPr>
        <p:txBody>
          <a:bodyPr lIns="90488" tIns="44450" rIns="90488" bIns="44450" anchor="b"/>
          <a:lstStyle/>
          <a:p>
            <a:pPr eaLnBrk="1" hangingPunct="1"/>
            <a:r>
              <a:rPr lang="en-US" altLang="zh-TW">
                <a:ea typeface="新細明體" charset="-120"/>
              </a:rPr>
              <a:t>The Reason for Margin Trading</a:t>
            </a:r>
          </a:p>
        </p:txBody>
      </p:sp>
      <p:graphicFrame>
        <p:nvGraphicFramePr>
          <p:cNvPr id="154661" name="Group 37"/>
          <p:cNvGraphicFramePr>
            <a:graphicFrameLocks noGrp="1"/>
          </p:cNvGraphicFramePr>
          <p:nvPr>
            <p:ph idx="1"/>
            <p:extLst>
              <p:ext uri="{D42A27DB-BD31-4B8C-83A1-F6EECF244321}">
                <p14:modId xmlns:p14="http://schemas.microsoft.com/office/powerpoint/2010/main" val="2360720737"/>
              </p:ext>
            </p:extLst>
          </p:nvPr>
        </p:nvGraphicFramePr>
        <p:xfrm>
          <a:off x="304800" y="1143000"/>
          <a:ext cx="8610600" cy="4714876"/>
        </p:xfrm>
        <a:graphic>
          <a:graphicData uri="http://schemas.openxmlformats.org/drawingml/2006/table">
            <a:tbl>
              <a:tblPr/>
              <a:tblGrid>
                <a:gridCol w="21526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15547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4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Change in Stock Price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4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End-of-Year Value of Shares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4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Repayment of Principal and Interest (10%)</a:t>
                      </a:r>
                      <a:r>
                        <a:rPr kumimoji="0" lang="zh-TW" alt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a:t>
                      </a:r>
                      <a:r>
                        <a:rPr kumimoji="0" lang="en-US" altLang="zh-TW" sz="24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for the borrowing</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4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Investor’s Rate of Return</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1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4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30% increase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4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$91,000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4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$38,500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4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50% </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175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4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No change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4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$70,000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4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$38,500</a:t>
                      </a:r>
                      <a:endParaRPr kumimoji="0" lang="zh-TW" alt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4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-10%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227">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4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30% decrease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4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$49,000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4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$38,500</a:t>
                      </a:r>
                      <a:endParaRPr kumimoji="0" lang="zh-TW" altLang="en-US" sz="24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4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-70%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050" name="Object 30"/>
          <p:cNvGraphicFramePr>
            <a:graphicFrameLocks noChangeAspect="1"/>
          </p:cNvGraphicFramePr>
          <p:nvPr>
            <p:extLst>
              <p:ext uri="{D42A27DB-BD31-4B8C-83A1-F6EECF244321}">
                <p14:modId xmlns:p14="http://schemas.microsoft.com/office/powerpoint/2010/main" val="1110668100"/>
              </p:ext>
            </p:extLst>
          </p:nvPr>
        </p:nvGraphicFramePr>
        <p:xfrm>
          <a:off x="7315200" y="3181350"/>
          <a:ext cx="1409700" cy="431800"/>
        </p:xfrm>
        <a:graphic>
          <a:graphicData uri="http://schemas.openxmlformats.org/presentationml/2006/ole">
            <mc:AlternateContent xmlns:mc="http://schemas.openxmlformats.org/markup-compatibility/2006">
              <mc:Choice xmlns:v="urn:schemas-microsoft-com:vml" Requires="v">
                <p:oleObj spid="_x0000_s3678" name="Equation" r:id="rId4" imgW="1409400" imgH="431640" progId="Equation.DSMT4">
                  <p:embed/>
                </p:oleObj>
              </mc:Choice>
              <mc:Fallback>
                <p:oleObj name="Equation" r:id="rId4" imgW="1409400" imgH="431640" progId="Equation.DSMT4">
                  <p:embed/>
                  <p:pic>
                    <p:nvPicPr>
                      <p:cNvPr id="0" name="Object 30"/>
                      <p:cNvPicPr>
                        <a:picLocks noChangeAspect="1" noChangeArrowheads="1"/>
                      </p:cNvPicPr>
                      <p:nvPr/>
                    </p:nvPicPr>
                    <p:blipFill>
                      <a:blip r:embed="rId5"/>
                      <a:srcRect/>
                      <a:stretch>
                        <a:fillRect/>
                      </a:stretch>
                    </p:blipFill>
                    <p:spPr bwMode="auto">
                      <a:xfrm>
                        <a:off x="7315200" y="3181350"/>
                        <a:ext cx="1409700" cy="431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3"/>
          <p:cNvGraphicFramePr>
            <a:graphicFrameLocks noChangeAspect="1"/>
          </p:cNvGraphicFramePr>
          <p:nvPr>
            <p:extLst>
              <p:ext uri="{D42A27DB-BD31-4B8C-83A1-F6EECF244321}">
                <p14:modId xmlns:p14="http://schemas.microsoft.com/office/powerpoint/2010/main" val="2597346420"/>
              </p:ext>
            </p:extLst>
          </p:nvPr>
        </p:nvGraphicFramePr>
        <p:xfrm>
          <a:off x="7258050" y="4171950"/>
          <a:ext cx="1409700" cy="431800"/>
        </p:xfrm>
        <a:graphic>
          <a:graphicData uri="http://schemas.openxmlformats.org/presentationml/2006/ole">
            <mc:AlternateContent xmlns:mc="http://schemas.openxmlformats.org/markup-compatibility/2006">
              <mc:Choice xmlns:v="urn:schemas-microsoft-com:vml" Requires="v">
                <p:oleObj spid="_x0000_s3679" name="Equation" r:id="rId6" imgW="1409400" imgH="431640" progId="Equation.DSMT4">
                  <p:embed/>
                </p:oleObj>
              </mc:Choice>
              <mc:Fallback>
                <p:oleObj name="Equation" r:id="rId6" imgW="1409400" imgH="431640" progId="Equation.DSMT4">
                  <p:embed/>
                  <p:pic>
                    <p:nvPicPr>
                      <p:cNvPr id="0" name="Object 3"/>
                      <p:cNvPicPr>
                        <a:picLocks noChangeAspect="1" noChangeArrowheads="1"/>
                      </p:cNvPicPr>
                      <p:nvPr/>
                    </p:nvPicPr>
                    <p:blipFill>
                      <a:blip r:embed="rId7"/>
                      <a:srcRect/>
                      <a:stretch>
                        <a:fillRect/>
                      </a:stretch>
                    </p:blipFill>
                    <p:spPr bwMode="auto">
                      <a:xfrm>
                        <a:off x="7258050" y="4171950"/>
                        <a:ext cx="1409700" cy="431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32"/>
          <p:cNvGraphicFramePr>
            <a:graphicFrameLocks noChangeAspect="1"/>
          </p:cNvGraphicFramePr>
          <p:nvPr>
            <p:extLst>
              <p:ext uri="{D42A27DB-BD31-4B8C-83A1-F6EECF244321}">
                <p14:modId xmlns:p14="http://schemas.microsoft.com/office/powerpoint/2010/main" val="2351820649"/>
              </p:ext>
            </p:extLst>
          </p:nvPr>
        </p:nvGraphicFramePr>
        <p:xfrm>
          <a:off x="7258050" y="5238750"/>
          <a:ext cx="1409700" cy="431800"/>
        </p:xfrm>
        <a:graphic>
          <a:graphicData uri="http://schemas.openxmlformats.org/presentationml/2006/ole">
            <mc:AlternateContent xmlns:mc="http://schemas.openxmlformats.org/markup-compatibility/2006">
              <mc:Choice xmlns:v="urn:schemas-microsoft-com:vml" Requires="v">
                <p:oleObj spid="_x0000_s3680" name="Equation" r:id="rId8" imgW="1409400" imgH="431640" progId="Equation.DSMT4">
                  <p:embed/>
                </p:oleObj>
              </mc:Choice>
              <mc:Fallback>
                <p:oleObj name="Equation" r:id="rId8" imgW="1409400" imgH="431640" progId="Equation.DSMT4">
                  <p:embed/>
                  <p:pic>
                    <p:nvPicPr>
                      <p:cNvPr id="0" name="Object 32"/>
                      <p:cNvPicPr>
                        <a:picLocks noChangeAspect="1" noChangeArrowheads="1"/>
                      </p:cNvPicPr>
                      <p:nvPr/>
                    </p:nvPicPr>
                    <p:blipFill>
                      <a:blip r:embed="rId9"/>
                      <a:srcRect/>
                      <a:stretch>
                        <a:fillRect/>
                      </a:stretch>
                    </p:blipFill>
                    <p:spPr bwMode="auto">
                      <a:xfrm>
                        <a:off x="7258050" y="5238750"/>
                        <a:ext cx="1409700" cy="431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1" name="Text Box 6"/>
          <p:cNvSpPr txBox="1">
            <a:spLocks noChangeArrowheads="1"/>
          </p:cNvSpPr>
          <p:nvPr/>
        </p:nvSpPr>
        <p:spPr bwMode="auto">
          <a:xfrm>
            <a:off x="457200" y="60198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66700" indent="-2667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300"/>
              </a:spcBef>
            </a:pPr>
            <a:r>
              <a:rPr lang="en-US" altLang="zh-TW" dirty="0">
                <a:ea typeface="新細明體" charset="-120"/>
              </a:rPr>
              <a:t>※ Due to the financial leverage (</a:t>
            </a:r>
            <a:r>
              <a:rPr lang="zh-TW" altLang="en-US" dirty="0">
                <a:ea typeface="新細明體" charset="-120"/>
              </a:rPr>
              <a:t>財務槓桿</a:t>
            </a:r>
            <a:r>
              <a:rPr lang="en-US" altLang="zh-TW" dirty="0">
                <a:ea typeface="新細明體" charset="-120"/>
              </a:rPr>
              <a:t>)</a:t>
            </a:r>
            <a:r>
              <a:rPr lang="zh-TW" altLang="en-US" dirty="0">
                <a:ea typeface="新細明體" charset="-120"/>
              </a:rPr>
              <a:t> </a:t>
            </a:r>
            <a:r>
              <a:rPr lang="en-US" altLang="zh-TW" dirty="0">
                <a:ea typeface="新細明體" charset="-120"/>
              </a:rPr>
              <a:t>from the use of margin accounts, the investor’s rate of return is amplified effectively</a:t>
            </a:r>
            <a:endParaRPr lang="zh-TW" altLang="en-US" dirty="0">
              <a:ea typeface="新細明體" charset="-12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1295400" y="3001962"/>
            <a:ext cx="632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zh-TW" sz="3200" b="1" dirty="0">
                <a:ea typeface="新細明體" charset="-120"/>
              </a:rPr>
              <a:t>3.9  SHORT SALES (</a:t>
            </a:r>
            <a:r>
              <a:rPr lang="zh-TW" altLang="en-US" sz="3200" b="1" dirty="0">
                <a:ea typeface="新細明體" charset="-120"/>
              </a:rPr>
              <a:t>放空</a:t>
            </a:r>
            <a:r>
              <a:rPr lang="en-US" altLang="zh-TW" sz="3200" b="1" dirty="0">
                <a:ea typeface="新細明體" charset="-120"/>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76200"/>
            <a:ext cx="9144000" cy="685800"/>
          </a:xfrm>
          <a:noFill/>
        </p:spPr>
        <p:txBody>
          <a:bodyPr lIns="90488" tIns="44450" rIns="90488" bIns="44450" anchor="b"/>
          <a:lstStyle/>
          <a:p>
            <a:pPr eaLnBrk="1" hangingPunct="1"/>
            <a:r>
              <a:rPr lang="en-US" altLang="zh-TW">
                <a:ea typeface="新細明體" charset="-120"/>
              </a:rPr>
              <a:t>Short Sales</a:t>
            </a:r>
          </a:p>
        </p:txBody>
      </p:sp>
      <p:sp>
        <p:nvSpPr>
          <p:cNvPr id="21507" name="Rectangle 3"/>
          <p:cNvSpPr>
            <a:spLocks noGrp="1" noChangeArrowheads="1"/>
          </p:cNvSpPr>
          <p:nvPr>
            <p:ph type="body" idx="1"/>
          </p:nvPr>
        </p:nvSpPr>
        <p:spPr>
          <a:xfrm>
            <a:off x="381000" y="990600"/>
            <a:ext cx="8610600" cy="5715000"/>
          </a:xfrm>
        </p:spPr>
        <p:txBody>
          <a:bodyPr lIns="90488" tIns="44450" rIns="90488" bIns="44450"/>
          <a:lstStyle/>
          <a:p>
            <a:pPr eaLnBrk="1" hangingPunct="1">
              <a:spcBef>
                <a:spcPts val="300"/>
              </a:spcBef>
              <a:defRPr/>
            </a:pPr>
            <a:r>
              <a:rPr lang="en-US" altLang="zh-TW" sz="3000" dirty="0">
                <a:ea typeface="新細明體" charset="-120"/>
              </a:rPr>
              <a:t>The sale of shares not owned by the investor but borrowed from a broker and later purchased to replace the shares loan</a:t>
            </a:r>
          </a:p>
          <a:p>
            <a:pPr eaLnBrk="1" hangingPunct="1">
              <a:spcBef>
                <a:spcPts val="300"/>
              </a:spcBef>
              <a:defRPr/>
            </a:pPr>
            <a:r>
              <a:rPr lang="en-US" altLang="zh-TW" sz="3000" i="1" u="sng" dirty="0">
                <a:ea typeface="新細明體" charset="-120"/>
              </a:rPr>
              <a:t>Purpose</a:t>
            </a:r>
            <a:r>
              <a:rPr lang="en-US" altLang="zh-TW" sz="3000" dirty="0">
                <a:ea typeface="新細明體" charset="-120"/>
              </a:rPr>
              <a:t>: to profit from a decline in the price of a stock or security</a:t>
            </a:r>
          </a:p>
          <a:p>
            <a:pPr eaLnBrk="1" hangingPunct="1">
              <a:spcBef>
                <a:spcPts val="300"/>
              </a:spcBef>
              <a:defRPr/>
            </a:pPr>
            <a:r>
              <a:rPr lang="en-US" altLang="zh-TW" sz="3000" i="1" u="sng" dirty="0">
                <a:ea typeface="新細明體" charset="-120"/>
              </a:rPr>
              <a:t>Process of short sales with a margin account</a:t>
            </a:r>
            <a:r>
              <a:rPr lang="en-US" altLang="zh-TW" sz="3000" dirty="0">
                <a:ea typeface="新細明體" charset="-120"/>
              </a:rPr>
              <a:t>:</a:t>
            </a:r>
          </a:p>
          <a:p>
            <a:pPr lvl="1" eaLnBrk="1" hangingPunct="1">
              <a:spcBef>
                <a:spcPts val="300"/>
              </a:spcBef>
              <a:defRPr/>
            </a:pPr>
            <a:r>
              <a:rPr lang="en-US" altLang="zh-TW" sz="2600" dirty="0">
                <a:ea typeface="新細明體" charset="-120"/>
              </a:rPr>
              <a:t>Borrow stock shares from a broker (</a:t>
            </a:r>
            <a:r>
              <a:rPr lang="zh-TW" altLang="en-US" sz="2600" dirty="0">
                <a:ea typeface="新細明體" charset="-120"/>
              </a:rPr>
              <a:t>跟券商借券</a:t>
            </a:r>
            <a:r>
              <a:rPr lang="en-US" altLang="zh-TW" sz="2600" dirty="0">
                <a:ea typeface="新細明體" charset="-120"/>
              </a:rPr>
              <a:t>)</a:t>
            </a:r>
          </a:p>
          <a:p>
            <a:pPr lvl="1" eaLnBrk="1" hangingPunct="1">
              <a:spcBef>
                <a:spcPts val="300"/>
              </a:spcBef>
              <a:defRPr/>
            </a:pPr>
            <a:r>
              <a:rPr lang="en-US" altLang="zh-TW" sz="2600" dirty="0">
                <a:ea typeface="新細明體" charset="-120"/>
              </a:rPr>
              <a:t>Sell them and deposit proceeds from the sale plus the margin in the margin account (the sale proceeds and the margin serve as the collateral for the shares loan)</a:t>
            </a:r>
          </a:p>
          <a:p>
            <a:pPr lvl="1" eaLnBrk="1" hangingPunct="1">
              <a:spcBef>
                <a:spcPts val="300"/>
              </a:spcBef>
              <a:defRPr/>
            </a:pPr>
            <a:r>
              <a:rPr lang="en-US" altLang="zh-TW" sz="2600" dirty="0">
                <a:ea typeface="新細明體" charset="-120"/>
              </a:rPr>
              <a:t>Closing out the position</a:t>
            </a:r>
            <a:r>
              <a:rPr lang="zh-TW" altLang="en-US" sz="2600" dirty="0">
                <a:ea typeface="新細明體" charset="-120"/>
              </a:rPr>
              <a:t> </a:t>
            </a:r>
            <a:r>
              <a:rPr lang="en-US" altLang="zh-TW" sz="2600" dirty="0">
                <a:ea typeface="新細明體" charset="-120"/>
              </a:rPr>
              <a:t>(</a:t>
            </a:r>
            <a:r>
              <a:rPr lang="zh-TW" altLang="en-US" sz="2600" dirty="0">
                <a:ea typeface="新細明體" charset="-120"/>
              </a:rPr>
              <a:t>結清部位</a:t>
            </a:r>
            <a:r>
              <a:rPr lang="en-US" altLang="zh-TW" sz="2600" dirty="0">
                <a:ea typeface="新細明體" charset="-120"/>
              </a:rPr>
              <a:t>): buy the stock shares and return them to the broker</a:t>
            </a:r>
          </a:p>
          <a:p>
            <a:pPr lvl="1" eaLnBrk="1" hangingPunct="1">
              <a:spcBef>
                <a:spcPts val="300"/>
              </a:spcBef>
              <a:buFontTx/>
              <a:buNone/>
              <a:defRPr/>
            </a:pPr>
            <a:endParaRPr lang="en-US" altLang="zh-TW" dirty="0">
              <a:ea typeface="新細明體" charset="-12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76200"/>
            <a:ext cx="9144000" cy="685800"/>
          </a:xfrm>
          <a:noFill/>
        </p:spPr>
        <p:txBody>
          <a:bodyPr lIns="90488" tIns="44450" rIns="90488" bIns="44450" anchor="b"/>
          <a:lstStyle/>
          <a:p>
            <a:pPr eaLnBrk="1" hangingPunct="1"/>
            <a:r>
              <a:rPr lang="en-US" altLang="zh-TW" dirty="0">
                <a:ea typeface="新細明體" charset="-120"/>
              </a:rPr>
              <a:t>Short Sales</a:t>
            </a:r>
          </a:p>
        </p:txBody>
      </p:sp>
      <p:sp>
        <p:nvSpPr>
          <p:cNvPr id="21507" name="Rectangle 3"/>
          <p:cNvSpPr>
            <a:spLocks noGrp="1" noChangeArrowheads="1"/>
          </p:cNvSpPr>
          <p:nvPr>
            <p:ph type="body" idx="1"/>
          </p:nvPr>
        </p:nvSpPr>
        <p:spPr>
          <a:xfrm>
            <a:off x="381000" y="914400"/>
            <a:ext cx="8305800" cy="5715000"/>
          </a:xfrm>
        </p:spPr>
        <p:txBody>
          <a:bodyPr lIns="90488" tIns="44450" rIns="90488" bIns="44450"/>
          <a:lstStyle/>
          <a:p>
            <a:pPr eaLnBrk="1" hangingPunct="1">
              <a:spcBef>
                <a:spcPts val="300"/>
              </a:spcBef>
              <a:buClr>
                <a:srgbClr val="86D1EC"/>
              </a:buClr>
              <a:defRPr/>
            </a:pPr>
            <a:r>
              <a:rPr lang="en-US" altLang="zh-TW" sz="3000" dirty="0">
                <a:ea typeface="新細明體" pitchFamily="18" charset="-120"/>
              </a:rPr>
              <a:t>Short-sellers not only return the shares but also pay the lender any dividends which should be received during the period of short sale</a:t>
            </a:r>
          </a:p>
          <a:p>
            <a:pPr lvl="1" eaLnBrk="1" hangingPunct="1">
              <a:spcBef>
                <a:spcPts val="300"/>
              </a:spcBef>
              <a:buClr>
                <a:srgbClr val="FFFFFF"/>
              </a:buClr>
              <a:defRPr/>
            </a:pPr>
            <a:r>
              <a:rPr lang="en-US" altLang="zh-TW" sz="2600" dirty="0">
                <a:solidFill>
                  <a:srgbClr val="FFFFFF"/>
                </a:solidFill>
                <a:ea typeface="新細明體" pitchFamily="18" charset="-120"/>
              </a:rPr>
              <a:t>Make the lender feel as if he continued to own these shares</a:t>
            </a:r>
            <a:endParaRPr lang="en-US" altLang="zh-TW" sz="2600" dirty="0">
              <a:ea typeface="新細明體" pitchFamily="18" charset="-120"/>
            </a:endParaRPr>
          </a:p>
          <a:p>
            <a:pPr eaLnBrk="1" hangingPunct="1">
              <a:spcBef>
                <a:spcPts val="300"/>
              </a:spcBef>
              <a:buClr>
                <a:srgbClr val="86D1EC"/>
              </a:buClr>
              <a:defRPr/>
            </a:pPr>
            <a:r>
              <a:rPr lang="en-US" altLang="zh-TW" sz="3000" dirty="0">
                <a:ea typeface="新細明體" pitchFamily="18" charset="-120"/>
              </a:rPr>
              <a:t>The short sale may have indefinite term</a:t>
            </a:r>
          </a:p>
          <a:p>
            <a:pPr lvl="1" eaLnBrk="1" hangingPunct="1">
              <a:spcBef>
                <a:spcPts val="300"/>
              </a:spcBef>
              <a:buClr>
                <a:srgbClr val="FFFFFF"/>
              </a:buClr>
              <a:defRPr/>
            </a:pPr>
            <a:r>
              <a:rPr lang="en-US" altLang="zh-TW" sz="2600" dirty="0">
                <a:solidFill>
                  <a:srgbClr val="FFFFFF"/>
                </a:solidFill>
                <a:ea typeface="新細明體" pitchFamily="18" charset="-120"/>
              </a:rPr>
              <a:t>With the dynamic management of the stock share accounts by the brokerage firm</a:t>
            </a:r>
            <a:endParaRPr lang="en-US" altLang="zh-TW" sz="2600" dirty="0">
              <a:ea typeface="新細明體" pitchFamily="18" charset="-120"/>
            </a:endParaRPr>
          </a:p>
          <a:p>
            <a:pPr lvl="1" eaLnBrk="1" hangingPunct="1">
              <a:spcBef>
                <a:spcPts val="300"/>
              </a:spcBef>
              <a:buClr>
                <a:schemeClr val="tx1"/>
              </a:buClr>
              <a:defRPr/>
            </a:pPr>
            <a:r>
              <a:rPr lang="en-US" altLang="zh-TW" sz="2600" dirty="0">
                <a:ea typeface="新細明體" pitchFamily="18" charset="-120"/>
              </a:rPr>
              <a:t>If the brokerage firm cannot locate new shares to replace the ones sold, the short-seller needs to purchase shares in the market and return them to the brokerage firm immediately</a:t>
            </a:r>
            <a:endParaRPr lang="en-US" altLang="zh-TW" dirty="0">
              <a:ea typeface="新細明體" charset="-12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95250"/>
            <a:ext cx="9144000" cy="685800"/>
          </a:xfrm>
          <a:noFill/>
        </p:spPr>
        <p:txBody>
          <a:bodyPr lIns="90488" tIns="44450" rIns="90488" bIns="44450" anchor="b"/>
          <a:lstStyle/>
          <a:p>
            <a:pPr eaLnBrk="1" hangingPunct="1"/>
            <a:r>
              <a:rPr lang="en-US" altLang="zh-TW">
                <a:ea typeface="新細明體" charset="-120"/>
              </a:rPr>
              <a:t>How Securities Are Issued</a:t>
            </a:r>
          </a:p>
        </p:txBody>
      </p:sp>
      <p:sp>
        <p:nvSpPr>
          <p:cNvPr id="5123" name="Rectangle 3"/>
          <p:cNvSpPr>
            <a:spLocks noGrp="1" noChangeArrowheads="1"/>
          </p:cNvSpPr>
          <p:nvPr>
            <p:ph type="body" idx="1"/>
          </p:nvPr>
        </p:nvSpPr>
        <p:spPr>
          <a:xfrm>
            <a:off x="381000" y="1143000"/>
            <a:ext cx="8458200" cy="5638800"/>
          </a:xfrm>
        </p:spPr>
        <p:txBody>
          <a:bodyPr lIns="90488" tIns="44450" rIns="90488" bIns="44450"/>
          <a:lstStyle/>
          <a:p>
            <a:pPr lvl="1" eaLnBrk="1" hangingPunct="1">
              <a:spcBef>
                <a:spcPts val="400"/>
              </a:spcBef>
              <a:defRPr/>
            </a:pPr>
            <a:r>
              <a:rPr lang="en-US" altLang="zh-TW" sz="2600" dirty="0">
                <a:ea typeface="新細明體" charset="-120"/>
              </a:rPr>
              <a:t>Public offering (a more complicated process)</a:t>
            </a:r>
          </a:p>
          <a:p>
            <a:pPr lvl="2" eaLnBrk="1" hangingPunct="1">
              <a:spcBef>
                <a:spcPts val="400"/>
              </a:spcBef>
              <a:defRPr/>
            </a:pPr>
            <a:r>
              <a:rPr lang="en-US" altLang="zh-TW" sz="2200" dirty="0">
                <a:ea typeface="新細明體" charset="-120"/>
              </a:rPr>
              <a:t>Common for issuing stock shares</a:t>
            </a:r>
          </a:p>
          <a:p>
            <a:pPr lvl="2" eaLnBrk="1" hangingPunct="1">
              <a:spcBef>
                <a:spcPts val="400"/>
              </a:spcBef>
              <a:defRPr/>
            </a:pPr>
            <a:r>
              <a:rPr lang="en-US" altLang="zh-TW" sz="2200" dirty="0">
                <a:ea typeface="新細明體" charset="-120"/>
              </a:rPr>
              <a:t>Two types of public offering of common stock: initial public offerings (IPOs) (</a:t>
            </a:r>
            <a:r>
              <a:rPr lang="zh-TW" altLang="en-US" sz="2200" dirty="0">
                <a:ea typeface="新細明體" charset="-120"/>
              </a:rPr>
              <a:t>首次公開募股</a:t>
            </a:r>
            <a:r>
              <a:rPr lang="en-US" altLang="zh-TW" sz="2200" dirty="0">
                <a:ea typeface="新細明體" charset="-120"/>
              </a:rPr>
              <a:t>) and seasoned equity offerings (SEOs) (</a:t>
            </a:r>
            <a:r>
              <a:rPr lang="zh-TW" altLang="en-US" sz="2200" dirty="0">
                <a:ea typeface="新細明體" charset="-120"/>
              </a:rPr>
              <a:t>股權增資 </a:t>
            </a:r>
            <a:r>
              <a:rPr lang="en-US" altLang="zh-TW" sz="2200" dirty="0">
                <a:ea typeface="新細明體" charset="-120"/>
              </a:rPr>
              <a:t>(</a:t>
            </a:r>
            <a:r>
              <a:rPr lang="zh-TW" altLang="en-US" sz="2200" dirty="0">
                <a:ea typeface="新細明體" charset="-120"/>
              </a:rPr>
              <a:t>台灣稱現金增資</a:t>
            </a:r>
            <a:r>
              <a:rPr lang="en-US" altLang="zh-TW" sz="2200" dirty="0">
                <a:ea typeface="新細明體" charset="-120"/>
              </a:rPr>
              <a:t>))</a:t>
            </a:r>
          </a:p>
          <a:p>
            <a:pPr lvl="3" eaLnBrk="1" hangingPunct="1">
              <a:spcBef>
                <a:spcPts val="400"/>
              </a:spcBef>
              <a:defRPr/>
            </a:pPr>
            <a:r>
              <a:rPr lang="en-US" altLang="zh-TW" dirty="0">
                <a:ea typeface="新細明體" charset="-120"/>
              </a:rPr>
              <a:t>IPOs are stocks issued by a formerly privately owned company that is going public, i.e., selling stock to the public for the first time</a:t>
            </a:r>
          </a:p>
          <a:p>
            <a:pPr lvl="3" eaLnBrk="1" hangingPunct="1">
              <a:spcBef>
                <a:spcPts val="400"/>
              </a:spcBef>
              <a:defRPr/>
            </a:pPr>
            <a:r>
              <a:rPr lang="en-US" altLang="zh-TW" dirty="0">
                <a:ea typeface="新細明體" charset="-120"/>
              </a:rPr>
              <a:t>Privately held firms: up to 2000 shareholders and fewer obligations to release financial statements to the public</a:t>
            </a:r>
          </a:p>
          <a:p>
            <a:pPr lvl="3" eaLnBrk="1" hangingPunct="1">
              <a:spcBef>
                <a:spcPts val="400"/>
              </a:spcBef>
              <a:defRPr/>
            </a:pPr>
            <a:r>
              <a:rPr lang="en-US" altLang="zh-TW" dirty="0">
                <a:ea typeface="新細明體" charset="-120"/>
              </a:rPr>
              <a:t>SEOs are offered by companies that already have sold equity to the public before</a:t>
            </a:r>
          </a:p>
          <a:p>
            <a:pPr lvl="2" eaLnBrk="1" hangingPunct="1">
              <a:spcBef>
                <a:spcPts val="400"/>
              </a:spcBef>
              <a:defRPr/>
            </a:pPr>
            <a:r>
              <a:rPr lang="en-US" altLang="zh-TW" sz="2200" dirty="0">
                <a:ea typeface="新細明體" charset="-120"/>
              </a:rPr>
              <a:t>Discuss three topics associated with public offering</a:t>
            </a:r>
          </a:p>
          <a:p>
            <a:pPr lvl="3" eaLnBrk="1" hangingPunct="1">
              <a:spcBef>
                <a:spcPts val="400"/>
              </a:spcBef>
              <a:defRPr/>
            </a:pPr>
            <a:r>
              <a:rPr lang="en-US" altLang="zh-TW" dirty="0">
                <a:ea typeface="新細明體" charset="-120"/>
              </a:rPr>
              <a:t>Investment banks (</a:t>
            </a:r>
            <a:r>
              <a:rPr lang="zh-TW" altLang="en-US" dirty="0">
                <a:ea typeface="新細明體" charset="-120"/>
              </a:rPr>
              <a:t>投資銀行</a:t>
            </a:r>
            <a:r>
              <a:rPr lang="en-US" altLang="zh-TW" dirty="0">
                <a:ea typeface="新細明體" charset="-120"/>
              </a:rPr>
              <a:t>)</a:t>
            </a:r>
          </a:p>
          <a:p>
            <a:pPr lvl="3" eaLnBrk="1" hangingPunct="1">
              <a:spcBef>
                <a:spcPts val="400"/>
              </a:spcBef>
              <a:defRPr/>
            </a:pPr>
            <a:r>
              <a:rPr lang="en-US" altLang="zh-TW" dirty="0">
                <a:ea typeface="新細明體" charset="-120"/>
              </a:rPr>
              <a:t>Shelf registration (</a:t>
            </a:r>
            <a:r>
              <a:rPr lang="zh-TW" altLang="en-US" dirty="0">
                <a:ea typeface="新細明體" charset="-120"/>
              </a:rPr>
              <a:t>上架登記</a:t>
            </a:r>
            <a:r>
              <a:rPr lang="en-US" altLang="zh-TW" dirty="0">
                <a:ea typeface="新細明體" charset="-120"/>
              </a:rPr>
              <a:t>)</a:t>
            </a:r>
          </a:p>
          <a:p>
            <a:pPr lvl="3" eaLnBrk="1" hangingPunct="1">
              <a:spcBef>
                <a:spcPts val="400"/>
              </a:spcBef>
              <a:defRPr/>
            </a:pPr>
            <a:r>
              <a:rPr lang="en-US" altLang="zh-TW" dirty="0">
                <a:ea typeface="新細明體" charset="-120"/>
              </a:rPr>
              <a:t>Initial public offerings (IPOs)</a:t>
            </a:r>
            <a:endParaRPr lang="zh-TW" altLang="en-US" dirty="0">
              <a:ea typeface="新細明體" charset="-12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76200"/>
            <a:ext cx="9144000" cy="685800"/>
          </a:xfrm>
          <a:noFill/>
        </p:spPr>
        <p:txBody>
          <a:bodyPr lIns="90488" tIns="44450" rIns="90488" bIns="44450" anchor="b"/>
          <a:lstStyle/>
          <a:p>
            <a:pPr eaLnBrk="1" hangingPunct="1"/>
            <a:r>
              <a:rPr lang="en-US" altLang="zh-TW">
                <a:ea typeface="新細明體" charset="-120"/>
              </a:rPr>
              <a:t>Short Sale - Initial Conditions</a:t>
            </a:r>
          </a:p>
        </p:txBody>
      </p:sp>
      <p:sp>
        <p:nvSpPr>
          <p:cNvPr id="22531" name="Rectangle 3"/>
          <p:cNvSpPr>
            <a:spLocks noGrp="1" noChangeArrowheads="1"/>
          </p:cNvSpPr>
          <p:nvPr>
            <p:ph type="body" idx="1"/>
          </p:nvPr>
        </p:nvSpPr>
        <p:spPr>
          <a:xfrm>
            <a:off x="381000" y="914400"/>
            <a:ext cx="8610600" cy="5521325"/>
          </a:xfrm>
        </p:spPr>
        <p:txBody>
          <a:bodyPr lIns="90488" tIns="44450" rIns="90488" bIns="44450"/>
          <a:lstStyle/>
          <a:p>
            <a:pPr eaLnBrk="1" hangingPunct="1">
              <a:spcBef>
                <a:spcPts val="200"/>
              </a:spcBef>
              <a:buFont typeface="Wingdings" pitchFamily="2" charset="2"/>
              <a:buNone/>
              <a:defRPr/>
            </a:pPr>
            <a:r>
              <a:rPr lang="en-US" altLang="zh-TW" sz="2800" dirty="0">
                <a:ea typeface="新細明體" charset="-120"/>
              </a:rPr>
              <a:t>Z Corp	    100 shares</a:t>
            </a:r>
          </a:p>
          <a:p>
            <a:pPr eaLnBrk="1" hangingPunct="1">
              <a:spcBef>
                <a:spcPts val="200"/>
              </a:spcBef>
              <a:buFont typeface="Wingdings" pitchFamily="2" charset="2"/>
              <a:buNone/>
              <a:defRPr/>
            </a:pPr>
            <a:r>
              <a:rPr lang="en-US" altLang="zh-TW" sz="2800" dirty="0">
                <a:ea typeface="新細明體" charset="-120"/>
              </a:rPr>
              <a:t>50%		    Initial margin required for short sales</a:t>
            </a:r>
          </a:p>
          <a:p>
            <a:pPr eaLnBrk="1" hangingPunct="1">
              <a:spcBef>
                <a:spcPts val="200"/>
              </a:spcBef>
              <a:buFont typeface="Wingdings" pitchFamily="2" charset="2"/>
              <a:buNone/>
              <a:defRPr/>
            </a:pPr>
            <a:r>
              <a:rPr lang="en-US" altLang="zh-TW" sz="2800" dirty="0">
                <a:ea typeface="新細明體" charset="-120"/>
              </a:rPr>
              <a:t>30%		    Maintenance margin</a:t>
            </a:r>
          </a:p>
          <a:p>
            <a:pPr eaLnBrk="1" hangingPunct="1">
              <a:spcBef>
                <a:spcPts val="200"/>
              </a:spcBef>
              <a:buFont typeface="Wingdings" pitchFamily="2" charset="2"/>
              <a:buNone/>
              <a:defRPr/>
            </a:pPr>
            <a:r>
              <a:rPr lang="en-US" altLang="zh-TW" sz="2800" dirty="0">
                <a:ea typeface="新細明體" charset="-120"/>
              </a:rPr>
              <a:t>$100		    Initial price</a:t>
            </a:r>
          </a:p>
          <a:p>
            <a:pPr eaLnBrk="1" hangingPunct="1">
              <a:spcBef>
                <a:spcPts val="200"/>
              </a:spcBef>
              <a:buFont typeface="Wingdings" pitchFamily="2" charset="2"/>
              <a:buNone/>
              <a:defRPr/>
            </a:pPr>
            <a:endParaRPr lang="en-US" altLang="zh-TW" sz="800" dirty="0">
              <a:ea typeface="新細明體" charset="-120"/>
            </a:endParaRPr>
          </a:p>
          <a:p>
            <a:pPr eaLnBrk="1" hangingPunct="1">
              <a:spcBef>
                <a:spcPts val="200"/>
              </a:spcBef>
              <a:buFont typeface="Wingdings" pitchFamily="2" charset="2"/>
              <a:buNone/>
              <a:defRPr/>
            </a:pPr>
            <a:r>
              <a:rPr lang="en-US" altLang="zh-TW" sz="2800" dirty="0">
                <a:ea typeface="新細明體" charset="-120"/>
              </a:rPr>
              <a:t>Sale Proceeds	      $10,000</a:t>
            </a:r>
          </a:p>
          <a:p>
            <a:pPr eaLnBrk="1" hangingPunct="1">
              <a:spcBef>
                <a:spcPts val="200"/>
              </a:spcBef>
              <a:buFont typeface="Wingdings" pitchFamily="2" charset="2"/>
              <a:buNone/>
              <a:defRPr/>
            </a:pPr>
            <a:r>
              <a:rPr lang="en-US" altLang="zh-TW" sz="2800" dirty="0">
                <a:ea typeface="新細明體" charset="-120"/>
              </a:rPr>
              <a:t>Margin        	          5,000</a:t>
            </a:r>
          </a:p>
          <a:p>
            <a:pPr eaLnBrk="1" hangingPunct="1">
              <a:spcBef>
                <a:spcPts val="200"/>
              </a:spcBef>
              <a:buFont typeface="Wingdings" pitchFamily="2" charset="2"/>
              <a:buNone/>
              <a:defRPr/>
            </a:pPr>
            <a:r>
              <a:rPr lang="en-US" altLang="zh-TW" sz="2800" dirty="0">
                <a:ea typeface="新細明體" charset="-120"/>
              </a:rPr>
              <a:t>Stock Owed 	 $100 x 100 shares</a:t>
            </a:r>
          </a:p>
          <a:p>
            <a:pPr eaLnBrk="1" hangingPunct="1">
              <a:spcBef>
                <a:spcPts val="200"/>
              </a:spcBef>
              <a:buFont typeface="Wingdings" pitchFamily="2" charset="2"/>
              <a:buNone/>
              <a:defRPr/>
            </a:pPr>
            <a:endParaRPr lang="en-US" altLang="zh-TW" sz="800" dirty="0">
              <a:ea typeface="新細明體" charset="-120"/>
            </a:endParaRPr>
          </a:p>
          <a:p>
            <a:pPr eaLnBrk="1" hangingPunct="1">
              <a:spcBef>
                <a:spcPts val="200"/>
              </a:spcBef>
              <a:buFont typeface="Wingdings" pitchFamily="2" charset="2"/>
              <a:buNone/>
              <a:defRPr/>
            </a:pPr>
            <a:r>
              <a:rPr lang="en-US" altLang="zh-TW" sz="2800" u="sng" dirty="0">
                <a:ea typeface="新細明體" charset="-120"/>
              </a:rPr>
              <a:t>Initial Balance Sheet Position:</a:t>
            </a:r>
            <a:endParaRPr lang="en-US" altLang="zh-TW" sz="2800" dirty="0">
              <a:ea typeface="新細明體" charset="-120"/>
            </a:endParaRPr>
          </a:p>
          <a:p>
            <a:pPr eaLnBrk="1" hangingPunct="1">
              <a:spcBef>
                <a:spcPts val="200"/>
              </a:spcBef>
              <a:buFont typeface="Wingdings" pitchFamily="2" charset="2"/>
              <a:buNone/>
              <a:defRPr/>
            </a:pPr>
            <a:r>
              <a:rPr lang="en-US" altLang="zh-TW" sz="2800" dirty="0">
                <a:ea typeface="新細明體" charset="-120"/>
              </a:rPr>
              <a:t>Cash    $10,000     Value of stock owed     $10,000</a:t>
            </a:r>
          </a:p>
          <a:p>
            <a:pPr eaLnBrk="1" hangingPunct="1">
              <a:spcBef>
                <a:spcPts val="200"/>
              </a:spcBef>
              <a:buFont typeface="Wingdings" pitchFamily="2" charset="2"/>
              <a:buNone/>
              <a:defRPr/>
            </a:pPr>
            <a:r>
              <a:rPr lang="en-US" altLang="zh-TW" sz="2800" dirty="0">
                <a:ea typeface="新細明體" charset="-120"/>
              </a:rPr>
              <a:t>Margin   $5,000     Equity                              $5,000</a:t>
            </a:r>
          </a:p>
          <a:p>
            <a:pPr eaLnBrk="1" hangingPunct="1">
              <a:spcBef>
                <a:spcPts val="200"/>
              </a:spcBef>
              <a:buFont typeface="Wingdings" pitchFamily="2" charset="2"/>
              <a:buNone/>
              <a:defRPr/>
            </a:pPr>
            <a:endParaRPr lang="en-US" altLang="zh-TW" sz="2800" dirty="0">
              <a:ea typeface="新細明體" charset="-120"/>
            </a:endParaRPr>
          </a:p>
        </p:txBody>
      </p:sp>
      <p:sp>
        <p:nvSpPr>
          <p:cNvPr id="56324" name="Text Box 9"/>
          <p:cNvSpPr txBox="1">
            <a:spLocks noChangeArrowheads="1"/>
          </p:cNvSpPr>
          <p:nvPr/>
        </p:nvSpPr>
        <p:spPr bwMode="auto">
          <a:xfrm>
            <a:off x="152400" y="5757512"/>
            <a:ext cx="8686800" cy="99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71463" indent="-2714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pPr>
            <a:r>
              <a:rPr lang="en-US" altLang="zh-TW" dirty="0">
                <a:ea typeface="新細明體" charset="-120"/>
              </a:rPr>
              <a:t>※</a:t>
            </a:r>
            <a:r>
              <a:rPr lang="zh-TW" altLang="en-US" dirty="0">
                <a:ea typeface="新細明體" charset="-120"/>
              </a:rPr>
              <a:t> </a:t>
            </a:r>
            <a:r>
              <a:rPr lang="en-US" altLang="zh-TW" dirty="0">
                <a:ea typeface="新細明體" charset="-120"/>
              </a:rPr>
              <a:t>The initial margin requirement for short sales means that you must have another $5,000 cash in your account that serves as margin on the short sales</a:t>
            </a:r>
          </a:p>
          <a:p>
            <a:pPr>
              <a:spcBef>
                <a:spcPts val="600"/>
              </a:spcBef>
            </a:pPr>
            <a:r>
              <a:rPr lang="en-US" altLang="zh-TW" dirty="0">
                <a:ea typeface="新細明體" charset="-120"/>
              </a:rPr>
              <a:t>※ Percentage margin</a:t>
            </a:r>
            <a:r>
              <a:rPr lang="zh-TW" altLang="en-US" dirty="0">
                <a:ea typeface="新細明體" charset="-120"/>
              </a:rPr>
              <a:t> </a:t>
            </a:r>
            <a:r>
              <a:rPr lang="en-US" altLang="zh-TW" dirty="0">
                <a:ea typeface="新細明體" charset="-120"/>
              </a:rPr>
              <a:t>=</a:t>
            </a:r>
            <a:r>
              <a:rPr lang="zh-TW" altLang="en-US" dirty="0">
                <a:ea typeface="新細明體" charset="-120"/>
              </a:rPr>
              <a:t> </a:t>
            </a:r>
            <a:r>
              <a:rPr lang="en-US" altLang="zh-TW" dirty="0">
                <a:ea typeface="新細明體" charset="-120"/>
              </a:rPr>
              <a:t>equity in trading / value of stock owed</a:t>
            </a:r>
          </a:p>
        </p:txBody>
      </p:sp>
      <p:sp>
        <p:nvSpPr>
          <p:cNvPr id="2" name="橢圓 1"/>
          <p:cNvSpPr/>
          <p:nvPr/>
        </p:nvSpPr>
        <p:spPr bwMode="auto">
          <a:xfrm>
            <a:off x="3646967" y="2838450"/>
            <a:ext cx="1676400" cy="5334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sp>
        <p:nvSpPr>
          <p:cNvPr id="6" name="橢圓 5"/>
          <p:cNvSpPr/>
          <p:nvPr/>
        </p:nvSpPr>
        <p:spPr bwMode="auto">
          <a:xfrm>
            <a:off x="3657600" y="3356491"/>
            <a:ext cx="1676400" cy="5334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sp>
        <p:nvSpPr>
          <p:cNvPr id="7" name="橢圓 6"/>
          <p:cNvSpPr/>
          <p:nvPr/>
        </p:nvSpPr>
        <p:spPr bwMode="auto">
          <a:xfrm>
            <a:off x="3048000" y="3828304"/>
            <a:ext cx="2133600" cy="5334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ndParaRPr>
          </a:p>
        </p:txBody>
      </p:sp>
      <p:cxnSp>
        <p:nvCxnSpPr>
          <p:cNvPr id="4" name="直線單箭頭接點 3"/>
          <p:cNvCxnSpPr>
            <a:stCxn id="5" idx="1"/>
            <a:endCxn id="2" idx="6"/>
          </p:cNvCxnSpPr>
          <p:nvPr/>
        </p:nvCxnSpPr>
        <p:spPr bwMode="auto">
          <a:xfrm flipH="1">
            <a:off x="5323367" y="2971800"/>
            <a:ext cx="1077433" cy="133350"/>
          </a:xfrm>
          <a:prstGeom prst="straightConnector1">
            <a:avLst/>
          </a:prstGeom>
          <a:solidFill>
            <a:schemeClr val="accent1"/>
          </a:solidFill>
          <a:ln w="12700" cap="flat" cmpd="sng" algn="ctr">
            <a:solidFill>
              <a:schemeClr val="tx1"/>
            </a:solidFill>
            <a:prstDash val="solid"/>
            <a:round/>
            <a:headEnd type="none" w="med" len="med"/>
            <a:tailEnd type="triangle" w="lg" len="lg"/>
          </a:ln>
          <a:effectLst/>
        </p:spPr>
      </p:cxnSp>
      <p:sp>
        <p:nvSpPr>
          <p:cNvPr id="5" name="文字方塊 4"/>
          <p:cNvSpPr txBox="1"/>
          <p:nvPr/>
        </p:nvSpPr>
        <p:spPr>
          <a:xfrm>
            <a:off x="6400800" y="2787134"/>
            <a:ext cx="1828800" cy="369332"/>
          </a:xfrm>
          <a:prstGeom prst="rect">
            <a:avLst/>
          </a:prstGeom>
          <a:noFill/>
        </p:spPr>
        <p:txBody>
          <a:bodyPr wrap="square" rtlCol="0">
            <a:spAutoFit/>
          </a:bodyPr>
          <a:lstStyle/>
          <a:p>
            <a:r>
              <a:rPr lang="en-US" altLang="zh-TW" dirty="0"/>
              <a:t>position value</a:t>
            </a:r>
            <a:endParaRPr lang="zh-TW" altLang="en-US" dirty="0"/>
          </a:p>
        </p:txBody>
      </p:sp>
      <p:sp>
        <p:nvSpPr>
          <p:cNvPr id="12" name="文字方塊 11"/>
          <p:cNvSpPr txBox="1"/>
          <p:nvPr/>
        </p:nvSpPr>
        <p:spPr>
          <a:xfrm>
            <a:off x="6428014" y="3369129"/>
            <a:ext cx="1828800" cy="369332"/>
          </a:xfrm>
          <a:prstGeom prst="rect">
            <a:avLst/>
          </a:prstGeom>
          <a:noFill/>
        </p:spPr>
        <p:txBody>
          <a:bodyPr wrap="square" rtlCol="0">
            <a:spAutoFit/>
          </a:bodyPr>
          <a:lstStyle/>
          <a:p>
            <a:r>
              <a:rPr lang="en-US" altLang="zh-TW" dirty="0"/>
              <a:t>addition funds</a:t>
            </a:r>
            <a:endParaRPr lang="zh-TW" altLang="en-US" dirty="0"/>
          </a:p>
        </p:txBody>
      </p:sp>
      <p:cxnSp>
        <p:nvCxnSpPr>
          <p:cNvPr id="13" name="直線單箭頭接點 12"/>
          <p:cNvCxnSpPr>
            <a:endCxn id="6" idx="6"/>
          </p:cNvCxnSpPr>
          <p:nvPr/>
        </p:nvCxnSpPr>
        <p:spPr bwMode="auto">
          <a:xfrm flipH="1">
            <a:off x="5334000" y="3356491"/>
            <a:ext cx="1094014" cy="266700"/>
          </a:xfrm>
          <a:prstGeom prst="straightConnector1">
            <a:avLst/>
          </a:prstGeom>
          <a:solidFill>
            <a:schemeClr val="accent1"/>
          </a:solidFill>
          <a:ln w="12700" cap="flat" cmpd="sng" algn="ctr">
            <a:solidFill>
              <a:schemeClr val="tx1"/>
            </a:solidFill>
            <a:prstDash val="solid"/>
            <a:round/>
            <a:headEnd type="none" w="med" len="med"/>
            <a:tailEnd type="triangle" w="lg" len="lg"/>
          </a:ln>
          <a:effectLst/>
        </p:spPr>
      </p:cxnSp>
      <p:sp>
        <p:nvSpPr>
          <p:cNvPr id="16" name="文字方塊 15"/>
          <p:cNvSpPr txBox="1"/>
          <p:nvPr/>
        </p:nvSpPr>
        <p:spPr>
          <a:xfrm>
            <a:off x="6428014" y="4418052"/>
            <a:ext cx="1828800" cy="369332"/>
          </a:xfrm>
          <a:prstGeom prst="rect">
            <a:avLst/>
          </a:prstGeom>
          <a:noFill/>
        </p:spPr>
        <p:txBody>
          <a:bodyPr wrap="square" rtlCol="0">
            <a:spAutoFit/>
          </a:bodyPr>
          <a:lstStyle/>
          <a:p>
            <a:r>
              <a:rPr lang="en-US" altLang="zh-TW" dirty="0"/>
              <a:t>borrowing</a:t>
            </a:r>
            <a:endParaRPr lang="zh-TW" altLang="en-US" dirty="0"/>
          </a:p>
        </p:txBody>
      </p:sp>
      <p:cxnSp>
        <p:nvCxnSpPr>
          <p:cNvPr id="17" name="直線單箭頭接點 16"/>
          <p:cNvCxnSpPr>
            <a:stCxn id="16" idx="1"/>
            <a:endCxn id="7" idx="6"/>
          </p:cNvCxnSpPr>
          <p:nvPr/>
        </p:nvCxnSpPr>
        <p:spPr bwMode="auto">
          <a:xfrm flipH="1" flipV="1">
            <a:off x="5181600" y="4095004"/>
            <a:ext cx="1246414" cy="507714"/>
          </a:xfrm>
          <a:prstGeom prst="straightConnector1">
            <a:avLst/>
          </a:prstGeom>
          <a:solidFill>
            <a:schemeClr val="accent1"/>
          </a:solidFill>
          <a:ln w="12700" cap="flat" cmpd="sng" algn="ctr">
            <a:solidFill>
              <a:schemeClr val="tx1"/>
            </a:solidFill>
            <a:prstDash val="solid"/>
            <a:round/>
            <a:headEnd type="none" w="med" len="med"/>
            <a:tailEnd type="triangle" w="lg" len="lg"/>
          </a:ln>
          <a:effectLst/>
        </p:spPr>
      </p:cxn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76200"/>
            <a:ext cx="9144000" cy="685800"/>
          </a:xfrm>
          <a:noFill/>
        </p:spPr>
        <p:txBody>
          <a:bodyPr lIns="90488" tIns="44450" rIns="90488" bIns="44450" anchor="b"/>
          <a:lstStyle/>
          <a:p>
            <a:pPr eaLnBrk="1" hangingPunct="1"/>
            <a:r>
              <a:rPr lang="en-US" altLang="zh-TW">
                <a:ea typeface="新細明體" charset="-120"/>
              </a:rPr>
              <a:t>Short Sale - Maintenance Margin</a:t>
            </a:r>
          </a:p>
        </p:txBody>
      </p:sp>
      <p:sp>
        <p:nvSpPr>
          <p:cNvPr id="23555" name="Rectangle 3"/>
          <p:cNvSpPr>
            <a:spLocks noGrp="1" noChangeArrowheads="1"/>
          </p:cNvSpPr>
          <p:nvPr>
            <p:ph type="body" idx="1"/>
          </p:nvPr>
        </p:nvSpPr>
        <p:spPr>
          <a:xfrm>
            <a:off x="228600" y="990600"/>
            <a:ext cx="8686800" cy="4835525"/>
          </a:xfrm>
        </p:spPr>
        <p:txBody>
          <a:bodyPr lIns="90488" tIns="44450" rIns="90488" bIns="44450"/>
          <a:lstStyle/>
          <a:p>
            <a:pPr eaLnBrk="1" hangingPunct="1">
              <a:spcBef>
                <a:spcPts val="300"/>
              </a:spcBef>
              <a:buFont typeface="Wingdings" pitchFamily="2" charset="2"/>
              <a:buNone/>
              <a:defRPr/>
            </a:pPr>
            <a:r>
              <a:rPr lang="en-US" altLang="zh-TW" sz="2800" dirty="0">
                <a:ea typeface="新細明體" charset="-120"/>
              </a:rPr>
              <a:t>Stock Price Rises to $110</a:t>
            </a:r>
          </a:p>
          <a:p>
            <a:pPr eaLnBrk="1" hangingPunct="1">
              <a:spcBef>
                <a:spcPts val="300"/>
              </a:spcBef>
              <a:buFont typeface="Wingdings" pitchFamily="2" charset="2"/>
              <a:buNone/>
              <a:defRPr/>
            </a:pPr>
            <a:endParaRPr lang="en-US" altLang="zh-TW" sz="1600" dirty="0">
              <a:ea typeface="新細明體" charset="-120"/>
            </a:endParaRPr>
          </a:p>
          <a:p>
            <a:pPr eaLnBrk="1" hangingPunct="1">
              <a:spcBef>
                <a:spcPts val="300"/>
              </a:spcBef>
              <a:buFont typeface="Wingdings" pitchFamily="2" charset="2"/>
              <a:buNone/>
              <a:defRPr/>
            </a:pPr>
            <a:r>
              <a:rPr lang="en-US" altLang="zh-TW" sz="2800" dirty="0">
                <a:ea typeface="新細明體" charset="-120"/>
              </a:rPr>
              <a:t>Sale Proceeds			$10,000</a:t>
            </a:r>
          </a:p>
          <a:p>
            <a:pPr eaLnBrk="1" hangingPunct="1">
              <a:spcBef>
                <a:spcPts val="300"/>
              </a:spcBef>
              <a:buFont typeface="Wingdings" pitchFamily="2" charset="2"/>
              <a:buNone/>
              <a:defRPr/>
            </a:pPr>
            <a:r>
              <a:rPr lang="en-US" altLang="zh-TW" sz="2800" dirty="0">
                <a:ea typeface="新細明體" charset="-120"/>
              </a:rPr>
              <a:t>Initial Margin			    5,000</a:t>
            </a:r>
          </a:p>
          <a:p>
            <a:pPr eaLnBrk="1" hangingPunct="1">
              <a:spcBef>
                <a:spcPts val="300"/>
              </a:spcBef>
              <a:buFont typeface="Wingdings" pitchFamily="2" charset="2"/>
              <a:buNone/>
              <a:defRPr/>
            </a:pPr>
            <a:r>
              <a:rPr lang="en-US" altLang="zh-TW" sz="2800" dirty="0">
                <a:ea typeface="新細明體" charset="-120"/>
              </a:rPr>
              <a:t>Stock Owed		    $110 x 100 shares</a:t>
            </a:r>
          </a:p>
          <a:p>
            <a:pPr eaLnBrk="1" hangingPunct="1">
              <a:spcBef>
                <a:spcPts val="300"/>
              </a:spcBef>
              <a:buFont typeface="Wingdings" pitchFamily="2" charset="2"/>
              <a:buNone/>
              <a:defRPr/>
            </a:pPr>
            <a:endParaRPr lang="en-US" altLang="zh-TW" sz="1600" dirty="0">
              <a:ea typeface="新細明體" charset="-120"/>
            </a:endParaRPr>
          </a:p>
          <a:p>
            <a:pPr eaLnBrk="1" hangingPunct="1">
              <a:spcBef>
                <a:spcPts val="300"/>
              </a:spcBef>
              <a:buFont typeface="Wingdings" pitchFamily="2" charset="2"/>
              <a:buNone/>
              <a:defRPr/>
            </a:pPr>
            <a:r>
              <a:rPr lang="en-US" altLang="zh-TW" sz="2800" u="sng" dirty="0">
                <a:ea typeface="新細明體" charset="-120"/>
              </a:rPr>
              <a:t>New Balance Sheet Position:</a:t>
            </a:r>
            <a:endParaRPr lang="en-US" altLang="zh-TW" sz="2800" dirty="0">
              <a:ea typeface="新細明體" charset="-120"/>
            </a:endParaRPr>
          </a:p>
          <a:p>
            <a:pPr eaLnBrk="1" hangingPunct="1">
              <a:spcBef>
                <a:spcPts val="300"/>
              </a:spcBef>
              <a:buFont typeface="Wingdings" pitchFamily="2" charset="2"/>
              <a:buNone/>
              <a:defRPr/>
            </a:pPr>
            <a:r>
              <a:rPr lang="en-US" altLang="zh-TW" sz="2800" dirty="0">
                <a:ea typeface="新細明體" charset="-120"/>
              </a:rPr>
              <a:t>Cash    $10,000     Value of stock owed     $11,000</a:t>
            </a:r>
          </a:p>
          <a:p>
            <a:pPr eaLnBrk="1" hangingPunct="1">
              <a:spcBef>
                <a:spcPts val="300"/>
              </a:spcBef>
              <a:buFont typeface="Wingdings" pitchFamily="2" charset="2"/>
              <a:buNone/>
              <a:defRPr/>
            </a:pPr>
            <a:r>
              <a:rPr lang="en-US" altLang="zh-TW" sz="2800" dirty="0">
                <a:ea typeface="新細明體" charset="-120"/>
              </a:rPr>
              <a:t>Margin   $5,000     Equity                              $4,000</a:t>
            </a:r>
          </a:p>
          <a:p>
            <a:pPr eaLnBrk="1" hangingPunct="1">
              <a:spcBef>
                <a:spcPts val="300"/>
              </a:spcBef>
              <a:buFont typeface="Wingdings" pitchFamily="2" charset="2"/>
              <a:buNone/>
              <a:defRPr/>
            </a:pPr>
            <a:endParaRPr lang="en-US" altLang="zh-TW" sz="1600" dirty="0">
              <a:ea typeface="新細明體" charset="-120"/>
            </a:endParaRPr>
          </a:p>
          <a:p>
            <a:pPr eaLnBrk="1" hangingPunct="1">
              <a:spcBef>
                <a:spcPts val="300"/>
              </a:spcBef>
              <a:buFont typeface="Wingdings" pitchFamily="2" charset="2"/>
              <a:buNone/>
              <a:defRPr/>
            </a:pPr>
            <a:r>
              <a:rPr lang="en-US" altLang="zh-TW" sz="2800" dirty="0">
                <a:ea typeface="新細明體" charset="-120"/>
              </a:rPr>
              <a:t>Percentage margin = (4000/11000) = 36%	</a:t>
            </a:r>
          </a:p>
        </p:txBody>
      </p:sp>
      <p:sp>
        <p:nvSpPr>
          <p:cNvPr id="57348" name="文字方塊 3"/>
          <p:cNvSpPr txBox="1">
            <a:spLocks noChangeArrowheads="1"/>
          </p:cNvSpPr>
          <p:nvPr/>
        </p:nvSpPr>
        <p:spPr bwMode="auto">
          <a:xfrm>
            <a:off x="228600" y="5715000"/>
            <a:ext cx="891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65113" indent="-265113"/>
            <a:r>
              <a:rPr lang="en-US" altLang="zh-TW" dirty="0">
                <a:ea typeface="新細明體" charset="-120"/>
              </a:rPr>
              <a:t>※ Equity in trading = position value – borrowing + additional funds = $10,000 – $11,000 + $5,000 = $4,000</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762000"/>
          </a:xfrm>
          <a:noFill/>
        </p:spPr>
        <p:txBody>
          <a:bodyPr lIns="90488" tIns="44450" rIns="90488" bIns="44450" anchor="b"/>
          <a:lstStyle/>
          <a:p>
            <a:pPr eaLnBrk="1" hangingPunct="1"/>
            <a:r>
              <a:rPr lang="en-US" altLang="zh-TW">
                <a:ea typeface="新細明體" charset="-120"/>
              </a:rPr>
              <a:t>Short Sale - Margin Call</a:t>
            </a:r>
          </a:p>
        </p:txBody>
      </p:sp>
      <mc:AlternateContent xmlns:mc="http://schemas.openxmlformats.org/markup-compatibility/2006" xmlns:a14="http://schemas.microsoft.com/office/drawing/2010/main">
        <mc:Choice Requires="a14">
          <p:sp>
            <p:nvSpPr>
              <p:cNvPr id="24579" name="Rectangle 3"/>
              <p:cNvSpPr>
                <a:spLocks noGrp="1" noChangeArrowheads="1"/>
              </p:cNvSpPr>
              <p:nvPr>
                <p:ph type="body" idx="1"/>
              </p:nvPr>
            </p:nvSpPr>
            <p:spPr>
              <a:xfrm>
                <a:off x="381000" y="1066801"/>
                <a:ext cx="8534400" cy="3733800"/>
              </a:xfrm>
            </p:spPr>
            <p:txBody>
              <a:bodyPr lIns="90488" tIns="44450" rIns="90488" bIns="44450"/>
              <a:lstStyle/>
              <a:p>
                <a:pPr marL="0" indent="0" eaLnBrk="1" hangingPunct="1">
                  <a:buFont typeface="Wingdings" pitchFamily="2" charset="2"/>
                  <a:buNone/>
                  <a:defRPr/>
                </a:pPr>
                <a:r>
                  <a:rPr lang="en-US" altLang="zh-TW" sz="3000" dirty="0">
                    <a:ea typeface="新細明體" charset="-120"/>
                  </a:rPr>
                  <a:t>How much can the stock price rise before a margin call</a:t>
                </a:r>
                <a:r>
                  <a:rPr lang="zh-TW" altLang="en-US" sz="3000" dirty="0">
                    <a:ea typeface="新細明體" charset="-120"/>
                  </a:rPr>
                  <a:t> </a:t>
                </a:r>
                <a:r>
                  <a:rPr lang="en-US" altLang="zh-TW" sz="3000" dirty="0">
                    <a:ea typeface="新細明體" charset="-120"/>
                  </a:rPr>
                  <a:t>if the maintenance margin is 30%?</a:t>
                </a:r>
              </a:p>
              <a:p>
                <a:pPr marL="0" indent="0" eaLnBrk="1" hangingPunct="1">
                  <a:buFont typeface="Wingdings" pitchFamily="2" charset="2"/>
                  <a:buNone/>
                  <a:defRPr/>
                </a:pPr>
                <a:endParaRPr lang="en-US" altLang="zh-TW" sz="1200" dirty="0">
                  <a:ea typeface="新細明體" charset="-120"/>
                </a:endParaRPr>
              </a:p>
              <a:p>
                <a:pPr marL="0" indent="0" eaLnBrk="1" hangingPunct="1">
                  <a:buNone/>
                  <a:defRPr/>
                </a:pPr>
                <a:r>
                  <a:rPr lang="en-US" altLang="zh-TW" sz="3000" dirty="0">
                    <a:ea typeface="新細明體" charset="-120"/>
                  </a:rPr>
                  <a:t>Since </a:t>
                </a:r>
                <a:r>
                  <a:rPr lang="en-US" altLang="zh-TW" sz="2800" dirty="0">
                    <a:ea typeface="新細明體" charset="-120"/>
                  </a:rPr>
                  <a:t>equity in trading = position value – borrowing + additional funds = $10,000 – 100×P + $5,000, then</a:t>
                </a:r>
                <a:endParaRPr lang="en-US" altLang="zh-TW" sz="3000" dirty="0">
                  <a:ea typeface="新細明體" charset="-120"/>
                </a:endParaRPr>
              </a:p>
              <a:p>
                <a:pPr marL="0" indent="0" eaLnBrk="1" hangingPunct="1">
                  <a:buFont typeface="Wingdings" pitchFamily="2" charset="2"/>
                  <a:buNone/>
                  <a:defRPr/>
                </a:pPr>
                <a:r>
                  <a:rPr lang="en-US" altLang="zh-TW" sz="3000" dirty="0">
                    <a:ea typeface="新細明體" charset="-120"/>
                  </a:rPr>
                  <a:t>      ($15,000 – 100×P) / (100×P) = 30% </a:t>
                </a:r>
              </a:p>
              <a:p>
                <a:pPr marL="0" indent="0" eaLnBrk="1" hangingPunct="1">
                  <a:buFont typeface="Wingdings" pitchFamily="2" charset="2"/>
                  <a:buNone/>
                  <a:defRPr/>
                </a:pPr>
                <a:r>
                  <a:rPr lang="en-US" altLang="zh-TW" sz="1200" dirty="0">
                    <a:ea typeface="新細明體" charset="-120"/>
                  </a:rPr>
                  <a:t>	</a:t>
                </a:r>
              </a:p>
              <a:p>
                <a:pPr marL="0" indent="0" eaLnBrk="1" hangingPunct="1">
                  <a:buFont typeface="Wingdings" pitchFamily="2" charset="2"/>
                  <a:buNone/>
                  <a:defRPr/>
                </a:pPr>
                <a:r>
                  <a:rPr lang="en-US" altLang="zh-TW" sz="3000" dirty="0">
                    <a:ea typeface="新細明體" charset="-120"/>
                  </a:rPr>
                  <a:t>      </a:t>
                </a:r>
                <a14:m>
                  <m:oMath xmlns:m="http://schemas.openxmlformats.org/officeDocument/2006/math">
                    <m:r>
                      <a:rPr lang="en-US" altLang="zh-TW" sz="3000" i="1" smtClean="0">
                        <a:latin typeface="Cambria Math" panose="02040503050406030204" pitchFamily="18" charset="0"/>
                        <a:ea typeface="Cambria Math" panose="02040503050406030204" pitchFamily="18" charset="0"/>
                      </a:rPr>
                      <m:t>⇒</m:t>
                    </m:r>
                  </m:oMath>
                </a14:m>
                <a:r>
                  <a:rPr lang="en-US" altLang="zh-TW" sz="3000" dirty="0">
                    <a:ea typeface="新細明體" charset="-120"/>
                  </a:rPr>
                  <a:t> P = $115.38 </a:t>
                </a:r>
              </a:p>
            </p:txBody>
          </p:sp>
        </mc:Choice>
        <mc:Fallback xmlns="">
          <p:sp>
            <p:nvSpPr>
              <p:cNvPr id="24579" name="Rectangle 3"/>
              <p:cNvSpPr>
                <a:spLocks noGrp="1" noRot="1" noChangeAspect="1" noMove="1" noResize="1" noEditPoints="1" noAdjustHandles="1" noChangeArrowheads="1" noChangeShapeType="1" noTextEdit="1"/>
              </p:cNvSpPr>
              <p:nvPr>
                <p:ph type="body" idx="1"/>
              </p:nvPr>
            </p:nvSpPr>
            <p:spPr>
              <a:xfrm>
                <a:off x="381000" y="1066801"/>
                <a:ext cx="8534400" cy="3733800"/>
              </a:xfrm>
              <a:blipFill>
                <a:blip r:embed="rId3"/>
                <a:stretch>
                  <a:fillRect l="-1786" t="-2284" r="-1000" b="-163"/>
                </a:stretch>
              </a:blipFill>
            </p:spPr>
            <p:txBody>
              <a:bodyPr/>
              <a:lstStyle/>
              <a:p>
                <a:r>
                  <a:rPr lang="zh-TW" altLang="en-US">
                    <a:noFill/>
                  </a:rPr>
                  <a:t> </a:t>
                </a:r>
              </a:p>
            </p:txBody>
          </p:sp>
        </mc:Fallback>
      </mc:AlternateContent>
      <p:sp>
        <p:nvSpPr>
          <p:cNvPr id="58372" name="矩形 3"/>
          <p:cNvSpPr>
            <a:spLocks noChangeArrowheads="1"/>
          </p:cNvSpPr>
          <p:nvPr/>
        </p:nvSpPr>
        <p:spPr bwMode="auto">
          <a:xfrm>
            <a:off x="457200" y="4782345"/>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273050"/>
            <a:r>
              <a:rPr lang="en-US" altLang="zh-TW" dirty="0">
                <a:ea typeface="新細明體" charset="-120"/>
              </a:rPr>
              <a:t>※ The additional funds you need to deposit in the margin account should increase the percentage margin to go back to the initial margin level</a:t>
            </a:r>
            <a:endParaRPr lang="zh-TW" altLang="en-US" dirty="0">
              <a:ea typeface="新細明體" charset="-12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14300"/>
            <a:ext cx="9144000" cy="685800"/>
          </a:xfrm>
          <a:noFill/>
        </p:spPr>
        <p:txBody>
          <a:bodyPr lIns="90488" tIns="44450" rIns="90488" bIns="44450" anchor="b"/>
          <a:lstStyle/>
          <a:p>
            <a:pPr eaLnBrk="1" hangingPunct="1"/>
            <a:r>
              <a:rPr lang="en-US" altLang="zh-TW">
                <a:ea typeface="新細明體" charset="-120"/>
              </a:rPr>
              <a:t>Investment Banking Arrangements</a:t>
            </a:r>
          </a:p>
        </p:txBody>
      </p:sp>
      <p:sp>
        <p:nvSpPr>
          <p:cNvPr id="6147" name="Rectangle 3"/>
          <p:cNvSpPr>
            <a:spLocks noGrp="1" noChangeArrowheads="1"/>
          </p:cNvSpPr>
          <p:nvPr>
            <p:ph type="body" idx="1"/>
          </p:nvPr>
        </p:nvSpPr>
        <p:spPr>
          <a:xfrm>
            <a:off x="457200" y="914400"/>
            <a:ext cx="8305800" cy="5867400"/>
          </a:xfrm>
        </p:spPr>
        <p:txBody>
          <a:bodyPr lIns="90488" tIns="44450" rIns="90488" bIns="44450"/>
          <a:lstStyle/>
          <a:p>
            <a:pPr eaLnBrk="1" hangingPunct="1">
              <a:lnSpc>
                <a:spcPct val="93000"/>
              </a:lnSpc>
              <a:spcBef>
                <a:spcPts val="300"/>
              </a:spcBef>
              <a:defRPr/>
            </a:pPr>
            <a:r>
              <a:rPr lang="en-US" altLang="zh-TW" sz="3000" dirty="0">
                <a:ea typeface="新細明體" pitchFamily="18" charset="-120"/>
              </a:rPr>
              <a:t>Public offerings are typically marketed by investment banks who in this role are called underwriters (</a:t>
            </a:r>
            <a:r>
              <a:rPr lang="zh-TW" altLang="en-US" sz="3000" dirty="0">
                <a:ea typeface="新細明體" pitchFamily="18" charset="-120"/>
              </a:rPr>
              <a:t>承銷商</a:t>
            </a:r>
            <a:r>
              <a:rPr lang="en-US" altLang="zh-TW" sz="3000" dirty="0">
                <a:ea typeface="新細明體" pitchFamily="18" charset="-120"/>
              </a:rPr>
              <a:t>)</a:t>
            </a:r>
          </a:p>
          <a:p>
            <a:pPr eaLnBrk="1" hangingPunct="1">
              <a:lnSpc>
                <a:spcPct val="93000"/>
              </a:lnSpc>
              <a:spcBef>
                <a:spcPts val="300"/>
              </a:spcBef>
              <a:defRPr/>
            </a:pPr>
            <a:r>
              <a:rPr lang="en-US" altLang="zh-TW" sz="3000" dirty="0">
                <a:ea typeface="新細明體" pitchFamily="18" charset="-120"/>
              </a:rPr>
              <a:t>A preliminary registration statement must be filed to the Securities and Exchange Commission (SEC, </a:t>
            </a:r>
            <a:r>
              <a:rPr lang="zh-TW" altLang="en-US" sz="3000" dirty="0">
                <a:ea typeface="新細明體" pitchFamily="18" charset="-120"/>
              </a:rPr>
              <a:t>證券交易委員會</a:t>
            </a:r>
            <a:r>
              <a:rPr lang="en-US" altLang="zh-TW" sz="3000" dirty="0">
                <a:ea typeface="新細明體" pitchFamily="18" charset="-120"/>
              </a:rPr>
              <a:t>), describing the issue information and the prospects (</a:t>
            </a:r>
            <a:r>
              <a:rPr lang="zh-TW" altLang="en-US" sz="3000" dirty="0">
                <a:ea typeface="新細明體" pitchFamily="18" charset="-120"/>
              </a:rPr>
              <a:t>展望</a:t>
            </a:r>
            <a:r>
              <a:rPr lang="en-US" altLang="zh-TW" sz="3000" dirty="0">
                <a:ea typeface="新細明體" pitchFamily="18" charset="-120"/>
              </a:rPr>
              <a:t>)</a:t>
            </a:r>
            <a:r>
              <a:rPr lang="zh-TW" altLang="en-US" sz="3000" dirty="0">
                <a:ea typeface="新細明體" pitchFamily="18" charset="-120"/>
              </a:rPr>
              <a:t> </a:t>
            </a:r>
            <a:r>
              <a:rPr lang="en-US" altLang="zh-TW" sz="3000" dirty="0">
                <a:ea typeface="新細明體" pitchFamily="18" charset="-120"/>
              </a:rPr>
              <a:t>of the company</a:t>
            </a:r>
          </a:p>
          <a:p>
            <a:pPr lvl="1" eaLnBrk="1" hangingPunct="1">
              <a:lnSpc>
                <a:spcPct val="93000"/>
              </a:lnSpc>
              <a:spcBef>
                <a:spcPts val="300"/>
              </a:spcBef>
              <a:defRPr/>
            </a:pPr>
            <a:r>
              <a:rPr lang="en-US" altLang="zh-TW" sz="2600" dirty="0">
                <a:solidFill>
                  <a:srgbClr val="FFFFFF"/>
                </a:solidFill>
                <a:ea typeface="新細明體" pitchFamily="18" charset="-120"/>
              </a:rPr>
              <a:t>SEC is the authority in the U.S. responsible for the affairs of securities issuance and trading</a:t>
            </a:r>
          </a:p>
          <a:p>
            <a:pPr eaLnBrk="1" hangingPunct="1">
              <a:lnSpc>
                <a:spcPct val="93000"/>
              </a:lnSpc>
              <a:spcBef>
                <a:spcPts val="300"/>
              </a:spcBef>
              <a:defRPr/>
            </a:pPr>
            <a:r>
              <a:rPr lang="en-US" altLang="zh-TW" sz="3000" dirty="0">
                <a:ea typeface="新細明體" pitchFamily="18" charset="-120"/>
              </a:rPr>
              <a:t>The final form of the statement, approved by the SEC, is called the </a:t>
            </a:r>
            <a:r>
              <a:rPr lang="en-US" altLang="zh-TW" sz="3000" i="1" dirty="0">
                <a:ea typeface="新細明體" pitchFamily="18" charset="-120"/>
              </a:rPr>
              <a:t>prospectus </a:t>
            </a:r>
            <a:r>
              <a:rPr lang="en-US" altLang="zh-TW" sz="3000" dirty="0">
                <a:ea typeface="新細明體" pitchFamily="18" charset="-120"/>
              </a:rPr>
              <a:t>(</a:t>
            </a:r>
            <a:r>
              <a:rPr lang="zh-TW" altLang="en-US" sz="3000" dirty="0">
                <a:ea typeface="新細明體" pitchFamily="18" charset="-120"/>
              </a:rPr>
              <a:t>公開說明書</a:t>
            </a:r>
            <a:r>
              <a:rPr lang="en-US" altLang="zh-TW" sz="3000" dirty="0">
                <a:ea typeface="新細明體" pitchFamily="18" charset="-120"/>
              </a:rPr>
              <a:t>)</a:t>
            </a:r>
          </a:p>
          <a:p>
            <a:pPr lvl="1" eaLnBrk="1" hangingPunct="1">
              <a:lnSpc>
                <a:spcPct val="93000"/>
              </a:lnSpc>
              <a:spcBef>
                <a:spcPts val="300"/>
              </a:spcBef>
              <a:defRPr/>
            </a:pPr>
            <a:r>
              <a:rPr lang="en-US" altLang="zh-TW" sz="2600" dirty="0">
                <a:ea typeface="新細明體" pitchFamily="18" charset="-120"/>
              </a:rPr>
              <a:t>One function of the investment banks is to help the issuing firm to prepare this statement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14300"/>
            <a:ext cx="9144000" cy="685800"/>
          </a:xfrm>
          <a:noFill/>
        </p:spPr>
        <p:txBody>
          <a:bodyPr lIns="90488" tIns="44450" rIns="90488" bIns="44450" anchor="b"/>
          <a:lstStyle/>
          <a:p>
            <a:pPr eaLnBrk="1" hangingPunct="1"/>
            <a:r>
              <a:rPr lang="en-US" altLang="zh-TW">
                <a:ea typeface="新細明體" charset="-120"/>
              </a:rPr>
              <a:t>Investment Banking Arrangements</a:t>
            </a:r>
          </a:p>
        </p:txBody>
      </p:sp>
      <p:sp>
        <p:nvSpPr>
          <p:cNvPr id="6147" name="Rectangle 3"/>
          <p:cNvSpPr>
            <a:spLocks noGrp="1" noChangeArrowheads="1"/>
          </p:cNvSpPr>
          <p:nvPr>
            <p:ph type="body" idx="1"/>
          </p:nvPr>
        </p:nvSpPr>
        <p:spPr>
          <a:xfrm>
            <a:off x="457200" y="838200"/>
            <a:ext cx="8458200" cy="5867400"/>
          </a:xfrm>
        </p:spPr>
        <p:txBody>
          <a:bodyPr lIns="90488" tIns="44450" rIns="90488" bIns="44450"/>
          <a:lstStyle/>
          <a:p>
            <a:pPr eaLnBrk="1" hangingPunct="1">
              <a:spcBef>
                <a:spcPts val="300"/>
              </a:spcBef>
              <a:defRPr/>
            </a:pPr>
            <a:r>
              <a:rPr lang="en-US" altLang="zh-TW" sz="3000" dirty="0">
                <a:ea typeface="新細明體" charset="-120"/>
              </a:rPr>
              <a:t>Underwriting process</a:t>
            </a:r>
            <a:r>
              <a:rPr lang="zh-TW" altLang="en-US" sz="3000" dirty="0">
                <a:ea typeface="新細明體" charset="-120"/>
              </a:rPr>
              <a:t> </a:t>
            </a:r>
            <a:r>
              <a:rPr lang="en-US" altLang="zh-TW" sz="3000" dirty="0">
                <a:ea typeface="新細明體" charset="-120"/>
              </a:rPr>
              <a:t>(</a:t>
            </a:r>
            <a:r>
              <a:rPr lang="zh-TW" altLang="en-US" sz="3000" dirty="0">
                <a:ea typeface="新細明體" charset="-120"/>
              </a:rPr>
              <a:t>承銷過程</a:t>
            </a:r>
            <a:r>
              <a:rPr lang="en-US" altLang="zh-TW" sz="3000" dirty="0">
                <a:ea typeface="新細明體" charset="-120"/>
              </a:rPr>
              <a:t>): </a:t>
            </a:r>
          </a:p>
          <a:p>
            <a:pPr lvl="1" eaLnBrk="1" hangingPunct="1">
              <a:spcBef>
                <a:spcPts val="300"/>
              </a:spcBef>
              <a:defRPr/>
            </a:pPr>
            <a:r>
              <a:rPr lang="en-US" altLang="zh-TW" sz="2600" dirty="0">
                <a:ea typeface="新細明體" charset="-120"/>
              </a:rPr>
              <a:t>Investment banks purchase the securities from the issuing company at the public offering price less a spread, which serves as compensation to underwriters, and then resell them to the public or other financial institutions or intermediaries</a:t>
            </a:r>
          </a:p>
          <a:p>
            <a:pPr lvl="1" eaLnBrk="1" hangingPunct="1">
              <a:spcBef>
                <a:spcPts val="300"/>
              </a:spcBef>
              <a:defRPr/>
            </a:pPr>
            <a:r>
              <a:rPr lang="en-US" altLang="zh-TW" sz="2600" dirty="0">
                <a:ea typeface="新細明體" charset="-120"/>
              </a:rPr>
              <a:t>The above procedure is called a </a:t>
            </a:r>
            <a:r>
              <a:rPr lang="en-US" altLang="zh-TW" sz="2600" i="1" dirty="0">
                <a:ea typeface="新細明體" charset="-120"/>
              </a:rPr>
              <a:t>firm commitment</a:t>
            </a:r>
            <a:r>
              <a:rPr lang="en-US" altLang="zh-TW" sz="2600" dirty="0">
                <a:ea typeface="新細明體" charset="-120"/>
              </a:rPr>
              <a:t> (</a:t>
            </a:r>
            <a:r>
              <a:rPr lang="zh-TW" altLang="en-US" sz="2600" dirty="0">
                <a:ea typeface="新細明體" charset="-120"/>
              </a:rPr>
              <a:t>包銷</a:t>
            </a:r>
            <a:r>
              <a:rPr lang="en-US" altLang="zh-TW" sz="2600" dirty="0">
                <a:ea typeface="新細明體" charset="-120"/>
              </a:rPr>
              <a:t>)</a:t>
            </a:r>
            <a:r>
              <a:rPr lang="zh-TW" altLang="en-US" sz="2600" dirty="0">
                <a:ea typeface="新細明體" charset="-120"/>
              </a:rPr>
              <a:t> </a:t>
            </a:r>
            <a:r>
              <a:rPr lang="en-US" altLang="zh-TW" sz="2600" dirty="0">
                <a:ea typeface="新細明體" charset="-120"/>
              </a:rPr>
              <a:t>because the investment banker commits (guarantees) to buy and resell an entire issue of securities and takes all financial responsibility for any unsold shares</a:t>
            </a:r>
          </a:p>
          <a:p>
            <a:pPr eaLnBrk="1" hangingPunct="1">
              <a:spcBef>
                <a:spcPts val="300"/>
              </a:spcBef>
              <a:defRPr/>
            </a:pPr>
            <a:r>
              <a:rPr lang="en-US" altLang="zh-TW" sz="3000" dirty="0">
                <a:ea typeface="新細明體" charset="-120"/>
              </a:rPr>
              <a:t>Firm commitment (</a:t>
            </a:r>
            <a:r>
              <a:rPr lang="zh-TW" altLang="en-US" sz="3000" dirty="0">
                <a:ea typeface="新細明體" charset="-120"/>
              </a:rPr>
              <a:t>包銷</a:t>
            </a:r>
            <a:r>
              <a:rPr lang="en-US" altLang="zh-TW" sz="3000" dirty="0">
                <a:ea typeface="新細明體" charset="-120"/>
              </a:rPr>
              <a:t>) vs. Best efforts (</a:t>
            </a:r>
            <a:r>
              <a:rPr lang="zh-TW" altLang="en-US" sz="3000" dirty="0">
                <a:ea typeface="新細明體" charset="-120"/>
              </a:rPr>
              <a:t>代銷</a:t>
            </a:r>
            <a:r>
              <a:rPr lang="en-US" altLang="zh-TW" sz="3000" dirty="0">
                <a:ea typeface="新細明體" charset="-120"/>
              </a:rPr>
              <a:t>)</a:t>
            </a:r>
          </a:p>
          <a:p>
            <a:pPr lvl="1" eaLnBrk="1" hangingPunct="1">
              <a:spcBef>
                <a:spcPts val="300"/>
              </a:spcBef>
              <a:defRPr/>
            </a:pPr>
            <a:r>
              <a:rPr lang="en-US" altLang="zh-TW" sz="2600" dirty="0">
                <a:ea typeface="新細明體" charset="-120"/>
              </a:rPr>
              <a:t>Best efforts: underwriters help for selling but make no firm commitment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76200"/>
            <a:ext cx="9144000" cy="1420813"/>
          </a:xfrm>
          <a:noFill/>
        </p:spPr>
        <p:txBody>
          <a:bodyPr/>
          <a:lstStyle/>
          <a:p>
            <a:pPr eaLnBrk="1" hangingPunct="1">
              <a:lnSpc>
                <a:spcPct val="90000"/>
              </a:lnSpc>
            </a:pPr>
            <a:r>
              <a:rPr lang="en-US" altLang="zh-TW" sz="3200" dirty="0">
                <a:ea typeface="新細明體" charset="-120"/>
              </a:rPr>
              <a:t>Relationship Among the Issuing Firm, the Underwriters and the Private Investors in the Underwriting Syndicate (</a:t>
            </a:r>
            <a:r>
              <a:rPr lang="zh-TW" altLang="en-US" sz="3200" dirty="0">
                <a:ea typeface="新細明體" charset="-120"/>
              </a:rPr>
              <a:t>聯合承銷</a:t>
            </a:r>
            <a:r>
              <a:rPr lang="en-US" altLang="zh-TW" sz="3200" dirty="0">
                <a:ea typeface="新細明體" charset="-120"/>
              </a:rPr>
              <a:t>)</a:t>
            </a:r>
          </a:p>
        </p:txBody>
      </p:sp>
      <p:sp>
        <p:nvSpPr>
          <p:cNvPr id="14340" name="Text Box 6"/>
          <p:cNvSpPr txBox="1">
            <a:spLocks noChangeArrowheads="1"/>
          </p:cNvSpPr>
          <p:nvPr/>
        </p:nvSpPr>
        <p:spPr bwMode="auto">
          <a:xfrm>
            <a:off x="304800" y="4648200"/>
            <a:ext cx="85344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60363" indent="-3603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73050" indent="-273050">
              <a:spcBef>
                <a:spcPts val="600"/>
              </a:spcBef>
            </a:pPr>
            <a:r>
              <a:rPr lang="en-US" altLang="zh-TW" dirty="0">
                <a:ea typeface="新細明體" charset="-120"/>
              </a:rPr>
              <a:t>※ Usually, an investment bank does not underwrite the securities alone. Instead, the arrangement of underwriting syndicate is often adopted</a:t>
            </a:r>
            <a:endParaRPr lang="en-US" altLang="zh-TW" i="1" dirty="0">
              <a:ea typeface="新細明體" charset="-120"/>
            </a:endParaRPr>
          </a:p>
          <a:p>
            <a:pPr marL="273050" indent="-273050">
              <a:spcBef>
                <a:spcPts val="600"/>
              </a:spcBef>
            </a:pPr>
            <a:r>
              <a:rPr lang="en-US" altLang="zh-TW" dirty="0">
                <a:ea typeface="新細明體" charset="-120"/>
              </a:rPr>
              <a:t>※ The term “syndicate” means that several investment banks are united to conduct the underwriting business for an issuing firm</a:t>
            </a:r>
          </a:p>
          <a:p>
            <a:pPr marL="273050" indent="-273050">
              <a:spcBef>
                <a:spcPts val="600"/>
              </a:spcBef>
            </a:pPr>
            <a:r>
              <a:rPr lang="en-US" altLang="zh-TW" dirty="0">
                <a:ea typeface="新細明體" charset="-120"/>
              </a:rPr>
              <a:t>※ In most cases, a leading investment bank organizes an underwriting syndicate of several investment banks to market the new issues of securities and share the responsibility for selling these securities </a:t>
            </a:r>
            <a:endParaRPr lang="zh-TW" altLang="en-US" dirty="0">
              <a:ea typeface="新細明體" charset="-120"/>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555464"/>
            <a:ext cx="5751576" cy="3011424"/>
          </a:xfrm>
          <a:prstGeom prst="rect">
            <a:avLst/>
          </a:prstGeom>
        </p:spPr>
      </p:pic>
    </p:spTree>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12647</TotalTime>
  <Pages>21</Pages>
  <Words>5315</Words>
  <Application>Microsoft Office PowerPoint</Application>
  <PresentationFormat>Letter 紙張 (8.5x11 英吋)</PresentationFormat>
  <Paragraphs>401</Paragraphs>
  <Slides>62</Slides>
  <Notes>61</Notes>
  <HiddenSlides>0</HiddenSlides>
  <MMClips>0</MMClips>
  <ScaleCrop>false</ScaleCrop>
  <HeadingPairs>
    <vt:vector size="8" baseType="variant">
      <vt:variant>
        <vt:lpstr>使用字型</vt:lpstr>
      </vt:variant>
      <vt:variant>
        <vt:i4>5</vt:i4>
      </vt:variant>
      <vt:variant>
        <vt:lpstr>佈景主題</vt:lpstr>
      </vt:variant>
      <vt:variant>
        <vt:i4>1</vt:i4>
      </vt:variant>
      <vt:variant>
        <vt:lpstr>內嵌 OLE 伺服程式</vt:lpstr>
      </vt:variant>
      <vt:variant>
        <vt:i4>1</vt:i4>
      </vt:variant>
      <vt:variant>
        <vt:lpstr>投影片標題</vt:lpstr>
      </vt:variant>
      <vt:variant>
        <vt:i4>62</vt:i4>
      </vt:variant>
    </vt:vector>
  </HeadingPairs>
  <TitlesOfParts>
    <vt:vector size="69" baseType="lpstr">
      <vt:lpstr>新細明體</vt:lpstr>
      <vt:lpstr>Arial</vt:lpstr>
      <vt:lpstr>Cambria Math</vt:lpstr>
      <vt:lpstr>Times New Roman</vt:lpstr>
      <vt:lpstr>Wingdings</vt:lpstr>
      <vt:lpstr>Beam</vt:lpstr>
      <vt:lpstr>Equation</vt:lpstr>
      <vt:lpstr>CHAPTER 3</vt:lpstr>
      <vt:lpstr>Learning Goals of Chapter 3</vt:lpstr>
      <vt:lpstr>PowerPoint 簡報</vt:lpstr>
      <vt:lpstr>Primary Versus Secondary Markets</vt:lpstr>
      <vt:lpstr>How Securities Are Issued</vt:lpstr>
      <vt:lpstr>How Securities Are Issued</vt:lpstr>
      <vt:lpstr>Investment Banking Arrangements</vt:lpstr>
      <vt:lpstr>Investment Banking Arrangements</vt:lpstr>
      <vt:lpstr>Relationship Among the Issuing Firm, the Underwriters and the Private Investors in the Underwriting Syndicate (聯合承銷)</vt:lpstr>
      <vt:lpstr>Shelf Registrations (登記核備註冊)</vt:lpstr>
      <vt:lpstr>Initial Public Offerings (首次公開募股)</vt:lpstr>
      <vt:lpstr>Initial Public Offerings</vt:lpstr>
      <vt:lpstr>Average First Day Returns for IPOs</vt:lpstr>
      <vt:lpstr>Long-term Relative Performance of Initial Public Offerings, 1970-2006</vt:lpstr>
      <vt:lpstr>PowerPoint 簡報</vt:lpstr>
      <vt:lpstr>Types of Markets</vt:lpstr>
      <vt:lpstr>Types of Markets</vt:lpstr>
      <vt:lpstr>Types of Markets</vt:lpstr>
      <vt:lpstr>Types of Markets</vt:lpstr>
      <vt:lpstr>Types of Orders</vt:lpstr>
      <vt:lpstr>Types of Orders</vt:lpstr>
      <vt:lpstr>Market Depth (市場深度)</vt:lpstr>
      <vt:lpstr>Market Depth</vt:lpstr>
      <vt:lpstr>Trading Mechanisms</vt:lpstr>
      <vt:lpstr>Trading Mechanisms</vt:lpstr>
      <vt:lpstr>Trading Mechanisms</vt:lpstr>
      <vt:lpstr>Trading Mechanisms</vt:lpstr>
      <vt:lpstr>PowerPoint 簡報</vt:lpstr>
      <vt:lpstr>Timeline of Market Changes</vt:lpstr>
      <vt:lpstr>Timeline of Market Changes</vt:lpstr>
      <vt:lpstr>Timeline of Bid-Asked-Spread Changes</vt:lpstr>
      <vt:lpstr>PowerPoint 簡報</vt:lpstr>
      <vt:lpstr>NASDAQ</vt:lpstr>
      <vt:lpstr>NASDAQ</vt:lpstr>
      <vt:lpstr> New York Stock Exchange</vt:lpstr>
      <vt:lpstr> New York Stock Exchange</vt:lpstr>
      <vt:lpstr> New York Stock Exchange</vt:lpstr>
      <vt:lpstr>Other Exchanges</vt:lpstr>
      <vt:lpstr>Other Exchanges</vt:lpstr>
      <vt:lpstr>Other Exchanges</vt:lpstr>
      <vt:lpstr>PowerPoint 簡報</vt:lpstr>
      <vt:lpstr> New Trading Strategies</vt:lpstr>
      <vt:lpstr> New Trading Strategies</vt:lpstr>
      <vt:lpstr>PowerPoint 簡報</vt:lpstr>
      <vt:lpstr>Other Countries</vt:lpstr>
      <vt:lpstr>Other Countries</vt:lpstr>
      <vt:lpstr>Market Capitalization of Listed Firms, 2019</vt:lpstr>
      <vt:lpstr>PowerPoint 簡報</vt:lpstr>
      <vt:lpstr>Trading Costs</vt:lpstr>
      <vt:lpstr>PowerPoint 簡報</vt:lpstr>
      <vt:lpstr>Buying on Margin</vt:lpstr>
      <vt:lpstr>Buying on Margin</vt:lpstr>
      <vt:lpstr>Margin Trading - Initial Conditions</vt:lpstr>
      <vt:lpstr>Margin Trading - Maintenance Margin</vt:lpstr>
      <vt:lpstr>Margin Trading - Margin Call</vt:lpstr>
      <vt:lpstr>The Reason for Margin Trading</vt:lpstr>
      <vt:lpstr>PowerPoint 簡報</vt:lpstr>
      <vt:lpstr>Short Sales</vt:lpstr>
      <vt:lpstr>Short Sales</vt:lpstr>
      <vt:lpstr>Short Sale - Initial Conditions</vt:lpstr>
      <vt:lpstr>Short Sale - Maintenance Margin</vt:lpstr>
      <vt:lpstr>Short Sale - Margin Call</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3</dc:title>
  <dc:creator>Jr-Yan Wang</dc:creator>
  <cp:lastModifiedBy>Jr-Yan</cp:lastModifiedBy>
  <cp:revision>1065</cp:revision>
  <cp:lastPrinted>1997-05-21T18:34:42Z</cp:lastPrinted>
  <dcterms:created xsi:type="dcterms:W3CDTF">1997-05-21T16:54:12Z</dcterms:created>
  <dcterms:modified xsi:type="dcterms:W3CDTF">2022-12-21T00:49:42Z</dcterms:modified>
</cp:coreProperties>
</file>