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Lst>
  <p:notesMasterIdLst>
    <p:notesMasterId r:id="rId49"/>
  </p:notesMasterIdLst>
  <p:handoutMasterIdLst>
    <p:handoutMasterId r:id="rId50"/>
  </p:handoutMasterIdLst>
  <p:sldIdLst>
    <p:sldId id="297" r:id="rId2"/>
    <p:sldId id="310" r:id="rId3"/>
    <p:sldId id="311" r:id="rId4"/>
    <p:sldId id="305" r:id="rId5"/>
    <p:sldId id="263" r:id="rId6"/>
    <p:sldId id="279" r:id="rId7"/>
    <p:sldId id="312" r:id="rId8"/>
    <p:sldId id="329" r:id="rId9"/>
    <p:sldId id="330" r:id="rId10"/>
    <p:sldId id="314" r:id="rId11"/>
    <p:sldId id="313" r:id="rId12"/>
    <p:sldId id="275" r:id="rId13"/>
    <p:sldId id="280" r:id="rId14"/>
    <p:sldId id="306" r:id="rId15"/>
    <p:sldId id="281" r:id="rId16"/>
    <p:sldId id="315" r:id="rId17"/>
    <p:sldId id="283" r:id="rId18"/>
    <p:sldId id="284" r:id="rId19"/>
    <p:sldId id="325" r:id="rId20"/>
    <p:sldId id="316" r:id="rId21"/>
    <p:sldId id="288" r:id="rId22"/>
    <p:sldId id="298" r:id="rId23"/>
    <p:sldId id="290" r:id="rId24"/>
    <p:sldId id="317" r:id="rId25"/>
    <p:sldId id="293" r:id="rId26"/>
    <p:sldId id="328" r:id="rId27"/>
    <p:sldId id="307" r:id="rId28"/>
    <p:sldId id="269" r:id="rId29"/>
    <p:sldId id="294" r:id="rId30"/>
    <p:sldId id="318" r:id="rId31"/>
    <p:sldId id="319" r:id="rId32"/>
    <p:sldId id="308" r:id="rId33"/>
    <p:sldId id="292" r:id="rId34"/>
    <p:sldId id="324" r:id="rId35"/>
    <p:sldId id="271" r:id="rId36"/>
    <p:sldId id="301" r:id="rId37"/>
    <p:sldId id="300" r:id="rId38"/>
    <p:sldId id="320" r:id="rId39"/>
    <p:sldId id="321" r:id="rId40"/>
    <p:sldId id="322" r:id="rId41"/>
    <p:sldId id="323" r:id="rId42"/>
    <p:sldId id="302" r:id="rId43"/>
    <p:sldId id="303" r:id="rId44"/>
    <p:sldId id="272" r:id="rId45"/>
    <p:sldId id="304" r:id="rId46"/>
    <p:sldId id="309" r:id="rId47"/>
    <p:sldId id="274" r:id="rId48"/>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008">
          <p15:clr>
            <a:srgbClr val="A4A3A4"/>
          </p15:clr>
        </p15:guide>
        <p15:guide id="2" pos="2832">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r-Yan" initials="JY" lastIdx="1" clrIdx="0">
    <p:extLst>
      <p:ext uri="{19B8F6BF-5375-455C-9EA6-DF929625EA0E}">
        <p15:presenceInfo xmlns:p15="http://schemas.microsoft.com/office/powerpoint/2012/main" userId="36f8c6b8397d305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E008C"/>
    <a:srgbClr val="800000"/>
    <a:srgbClr val="A0ADE4"/>
    <a:srgbClr val="C4CCEE"/>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573" autoAdjust="0"/>
    <p:restoredTop sz="87297" autoAdjust="0"/>
  </p:normalViewPr>
  <p:slideViewPr>
    <p:cSldViewPr>
      <p:cViewPr varScale="1">
        <p:scale>
          <a:sx n="97" d="100"/>
          <a:sy n="97" d="100"/>
        </p:scale>
        <p:origin x="1542" y="54"/>
      </p:cViewPr>
      <p:guideLst>
        <p:guide orient="horz" pos="1008"/>
        <p:guide pos="28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140"/>
    </p:cViewPr>
  </p:sorterViewPr>
  <p:notesViewPr>
    <p:cSldViewPr>
      <p:cViewPr varScale="1">
        <p:scale>
          <a:sx n="38" d="100"/>
          <a:sy n="38" d="100"/>
        </p:scale>
        <p:origin x="-1230" y="-9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4"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 Id="rId4" Type="http://schemas.openxmlformats.org/officeDocument/2006/relationships/image" Target="../media/image2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4" Type="http://schemas.openxmlformats.org/officeDocument/2006/relationships/image" Target="../media/image3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 Id="rId4" Type="http://schemas.openxmlformats.org/officeDocument/2006/relationships/image" Target="../media/image3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50" name="Text Box 6"/>
          <p:cNvSpPr txBox="1">
            <a:spLocks noChangeArrowheads="1"/>
          </p:cNvSpPr>
          <p:nvPr/>
        </p:nvSpPr>
        <p:spPr bwMode="auto">
          <a:xfrm>
            <a:off x="5867400" y="8839200"/>
            <a:ext cx="914400" cy="274638"/>
          </a:xfrm>
          <a:prstGeom prst="rect">
            <a:avLst/>
          </a:prstGeom>
          <a:noFill/>
          <a:ln w="9525">
            <a:noFill/>
            <a:miter lim="800000"/>
            <a:headEnd/>
            <a:tailEnd/>
          </a:ln>
          <a:effectLst/>
        </p:spPr>
        <p:txBody>
          <a:bodyPr>
            <a:spAutoFit/>
          </a:bodyPr>
          <a:lstStyle/>
          <a:p>
            <a:pPr>
              <a:spcBef>
                <a:spcPct val="50000"/>
              </a:spcBef>
              <a:defRPr/>
            </a:pPr>
            <a:r>
              <a:rPr lang="en-US" altLang="zh-TW" sz="1200">
                <a:latin typeface="Times New Roman" pitchFamily="18" charset="0"/>
              </a:rPr>
              <a:t>2-</a:t>
            </a:r>
            <a:fld id="{746A8435-4159-48E0-820D-7AED02311910}" type="slidenum">
              <a:rPr lang="en-US" altLang="zh-TW" sz="1200">
                <a:latin typeface="Times New Roman" pitchFamily="18" charset="0"/>
              </a:rPr>
              <a:pPr>
                <a:spcBef>
                  <a:spcPct val="50000"/>
                </a:spcBef>
                <a:defRPr/>
              </a:pPr>
              <a:t>‹#›</a:t>
            </a:fld>
            <a:endParaRPr lang="en-US" altLang="zh-TW" sz="1200">
              <a:latin typeface="Times New Roman" pitchFamily="18" charset="0"/>
            </a:endParaRPr>
          </a:p>
        </p:txBody>
      </p:sp>
    </p:spTree>
    <p:extLst>
      <p:ext uri="{BB962C8B-B14F-4D97-AF65-F5344CB8AC3E}">
        <p14:creationId xmlns:p14="http://schemas.microsoft.com/office/powerpoint/2010/main" val="9668297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ltLang="zh-TW"/>
          </a:p>
        </p:txBody>
      </p:sp>
      <p:sp>
        <p:nvSpPr>
          <p:cNvPr id="28675" name="Rectangle 3"/>
          <p:cNvSpPr>
            <a:spLocks noGrp="1" noChangeArrowheads="1"/>
          </p:cNvSpPr>
          <p:nvPr>
            <p:ph type="dt" idx="1"/>
          </p:nvPr>
        </p:nvSpPr>
        <p:spPr bwMode="auto">
          <a:xfrm>
            <a:off x="388620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ltLang="zh-TW"/>
          </a:p>
        </p:txBody>
      </p:sp>
      <p:sp>
        <p:nvSpPr>
          <p:cNvPr id="53252"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7" name="Rectangle 5"/>
          <p:cNvSpPr>
            <a:spLocks noGrp="1" noChangeArrowheads="1"/>
          </p:cNvSpPr>
          <p:nvPr>
            <p:ph type="body" sz="quarter" idx="3"/>
          </p:nvPr>
        </p:nvSpPr>
        <p:spPr bwMode="auto">
          <a:xfrm>
            <a:off x="914400" y="4416425"/>
            <a:ext cx="50292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TW" noProof="0"/>
              <a:t>Click to edit Master text styles</a:t>
            </a:r>
          </a:p>
          <a:p>
            <a:pPr lvl="1"/>
            <a:r>
              <a:rPr lang="en-US" altLang="zh-TW" noProof="0"/>
              <a:t>Second level</a:t>
            </a:r>
          </a:p>
          <a:p>
            <a:pPr lvl="2"/>
            <a:r>
              <a:rPr lang="en-US" altLang="zh-TW" noProof="0"/>
              <a:t>Third level</a:t>
            </a:r>
          </a:p>
          <a:p>
            <a:pPr lvl="3"/>
            <a:r>
              <a:rPr lang="en-US" altLang="zh-TW" noProof="0"/>
              <a:t>Fourth level</a:t>
            </a:r>
          </a:p>
          <a:p>
            <a:pPr lvl="4"/>
            <a:r>
              <a:rPr lang="en-US" altLang="zh-TW" noProof="0"/>
              <a:t>Fifth level</a:t>
            </a:r>
          </a:p>
        </p:txBody>
      </p:sp>
      <p:sp>
        <p:nvSpPr>
          <p:cNvPr id="28678" name="Rectangle 6"/>
          <p:cNvSpPr>
            <a:spLocks noGrp="1" noChangeArrowheads="1"/>
          </p:cNvSpPr>
          <p:nvPr>
            <p:ph type="ftr" sz="quarter" idx="4"/>
          </p:nvPr>
        </p:nvSpPr>
        <p:spPr bwMode="auto">
          <a:xfrm>
            <a:off x="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ltLang="zh-TW"/>
          </a:p>
        </p:txBody>
      </p:sp>
      <p:sp>
        <p:nvSpPr>
          <p:cNvPr id="28679" name="Rectangle 7"/>
          <p:cNvSpPr>
            <a:spLocks noGrp="1" noChangeArrowheads="1"/>
          </p:cNvSpPr>
          <p:nvPr>
            <p:ph type="sldNum" sz="quarter" idx="5"/>
          </p:nvPr>
        </p:nvSpPr>
        <p:spPr bwMode="auto">
          <a:xfrm>
            <a:off x="388620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333023DB-BE65-4D13-BDDE-3D94450EB978}" type="slidenum">
              <a:rPr lang="zh-TW" altLang="en-US"/>
              <a:pPr>
                <a:defRPr/>
              </a:pPr>
              <a:t>‹#›</a:t>
            </a:fld>
            <a:endParaRPr lang="en-US" altLang="zh-TW"/>
          </a:p>
        </p:txBody>
      </p:sp>
    </p:spTree>
    <p:extLst>
      <p:ext uri="{BB962C8B-B14F-4D97-AF65-F5344CB8AC3E}">
        <p14:creationId xmlns:p14="http://schemas.microsoft.com/office/powerpoint/2010/main" val="3770316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5EC3D64-7329-4A0B-8977-6C75AF08D2F1}" type="slidenum">
              <a:rPr lang="zh-TW" altLang="en-US" smtClean="0">
                <a:latin typeface="Times New Roman" pitchFamily="18" charset="0"/>
              </a:rPr>
              <a:pPr/>
              <a:t>1</a:t>
            </a:fld>
            <a:endParaRPr lang="en-US" altLang="zh-TW">
              <a:latin typeface="Times New Roman"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683947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7BE8014-F3E9-4C84-B6B6-9E8D4EBB31DA}" type="slidenum">
              <a:rPr lang="zh-TW" altLang="en-US" smtClean="0">
                <a:latin typeface="Times New Roman" pitchFamily="18" charset="0"/>
              </a:rPr>
              <a:pPr/>
              <a:t>10</a:t>
            </a:fld>
            <a:endParaRPr lang="en-US" altLang="zh-TW">
              <a:latin typeface="Times New Roman"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1236551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DA2199B-C3AB-4155-B44A-75E83DEBC261}" type="slidenum">
              <a:rPr lang="zh-TW" altLang="en-US" smtClean="0">
                <a:latin typeface="Times New Roman" pitchFamily="18" charset="0"/>
              </a:rPr>
              <a:pPr/>
              <a:t>11</a:t>
            </a:fld>
            <a:endParaRPr lang="en-US" altLang="zh-TW">
              <a:latin typeface="Times New Roman"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2984335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CA01C5C-6C68-491E-8287-947A4AE98E81}" type="slidenum">
              <a:rPr lang="zh-TW" altLang="en-US" smtClean="0">
                <a:latin typeface="Times New Roman" pitchFamily="18" charset="0"/>
              </a:rPr>
              <a:pPr/>
              <a:t>12</a:t>
            </a:fld>
            <a:endParaRPr lang="en-US" altLang="zh-TW">
              <a:latin typeface="Times New Roman" pitchFamily="18"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1361680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9B883EC-15E5-4169-BBFC-0939D6BB24C8}" type="slidenum">
              <a:rPr lang="zh-TW" altLang="en-US" smtClean="0">
                <a:latin typeface="Times New Roman" pitchFamily="18" charset="0"/>
              </a:rPr>
              <a:pPr/>
              <a:t>13</a:t>
            </a:fld>
            <a:endParaRPr lang="en-US" altLang="zh-TW">
              <a:latin typeface="Times New Roman" pitchFamily="18"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1598048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48A68AA-0080-4FD0-B186-5ECC6FA0ABE0}" type="slidenum">
              <a:rPr lang="zh-TW" altLang="en-US" smtClean="0">
                <a:latin typeface="Times New Roman" pitchFamily="18" charset="0"/>
              </a:rPr>
              <a:pPr/>
              <a:t>14</a:t>
            </a:fld>
            <a:endParaRPr lang="en-US" altLang="zh-TW">
              <a:latin typeface="Times New Roman" pitchFamily="18"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1149609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35313E8-078E-463E-9F21-4A56A534284E}" type="slidenum">
              <a:rPr lang="zh-TW" altLang="en-US" smtClean="0">
                <a:latin typeface="Times New Roman" pitchFamily="18" charset="0"/>
              </a:rPr>
              <a:pPr/>
              <a:t>15</a:t>
            </a:fld>
            <a:endParaRPr lang="en-US" altLang="zh-TW">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2431755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8D4C191-9532-433D-89F7-BCA583773366}" type="slidenum">
              <a:rPr lang="zh-TW" altLang="en-US" smtClean="0">
                <a:latin typeface="Times New Roman" pitchFamily="18" charset="0"/>
              </a:rPr>
              <a:pPr/>
              <a:t>16</a:t>
            </a:fld>
            <a:endParaRPr lang="en-US" altLang="zh-TW">
              <a:latin typeface="Times New Roman" pitchFamily="18"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22025077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B82FB2C-F541-46A1-9258-FB08419ECD7C}" type="slidenum">
              <a:rPr lang="zh-TW" altLang="en-US" smtClean="0">
                <a:latin typeface="Times New Roman" pitchFamily="18" charset="0"/>
              </a:rPr>
              <a:pPr/>
              <a:t>17</a:t>
            </a:fld>
            <a:endParaRPr lang="en-US" altLang="zh-TW">
              <a:latin typeface="Times New Roman" pitchFamily="18"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15281133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C73FEA8-3896-4A13-8154-F1AA66BBB92F}" type="slidenum">
              <a:rPr lang="zh-TW" altLang="en-US" smtClean="0">
                <a:latin typeface="Times New Roman" pitchFamily="18" charset="0"/>
              </a:rPr>
              <a:pPr/>
              <a:t>18</a:t>
            </a:fld>
            <a:endParaRPr lang="en-US" altLang="zh-TW">
              <a:latin typeface="Times New Roman" pitchFamily="18"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25325146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53F37EF-F3A9-479E-A698-F3953D7D9F7C}" type="slidenum">
              <a:rPr lang="zh-TW" altLang="en-US" smtClean="0">
                <a:latin typeface="Times New Roman" pitchFamily="18" charset="0"/>
              </a:rPr>
              <a:pPr/>
              <a:t>19</a:t>
            </a:fld>
            <a:endParaRPr lang="en-US" altLang="zh-TW">
              <a:latin typeface="Times New Roman" pitchFamily="18"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957279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5BA8D6C-A4F8-4937-BDEF-2E9103F6E7C3}" type="slidenum">
              <a:rPr lang="zh-TW" altLang="en-US" smtClean="0">
                <a:latin typeface="Times New Roman" pitchFamily="18" charset="0"/>
              </a:rPr>
              <a:pPr/>
              <a:t>2</a:t>
            </a:fld>
            <a:endParaRPr lang="en-US" altLang="zh-TW">
              <a:latin typeface="Times New Roman" pitchFamily="18"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8977265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7847C5B-745D-4508-8CCB-DC8F09E535B5}" type="slidenum">
              <a:rPr lang="zh-TW" altLang="en-US" smtClean="0">
                <a:latin typeface="Times New Roman" pitchFamily="18" charset="0"/>
              </a:rPr>
              <a:pPr/>
              <a:t>20</a:t>
            </a:fld>
            <a:endParaRPr lang="en-US" altLang="zh-TW">
              <a:latin typeface="Times New Roman" pitchFamily="18"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36486600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DFCE44B-D429-4CC7-A65C-CE4489B60479}" type="slidenum">
              <a:rPr lang="zh-TW" altLang="en-US" smtClean="0">
                <a:latin typeface="Times New Roman" pitchFamily="18" charset="0"/>
              </a:rPr>
              <a:pPr/>
              <a:t>21</a:t>
            </a:fld>
            <a:endParaRPr lang="en-US" altLang="zh-TW">
              <a:latin typeface="Times New Roman"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23434575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A043218-3240-4FDD-A6FB-39BF323C25C4}" type="slidenum">
              <a:rPr lang="zh-TW" altLang="en-US" smtClean="0">
                <a:latin typeface="Times New Roman" pitchFamily="18" charset="0"/>
              </a:rPr>
              <a:pPr/>
              <a:t>22</a:t>
            </a:fld>
            <a:endParaRPr lang="en-US" altLang="zh-TW">
              <a:latin typeface="Times New Roman" pitchFamily="18"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11450250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C532728-942B-4184-AF79-C2D88E02B14A}" type="slidenum">
              <a:rPr lang="zh-TW" altLang="en-US" smtClean="0">
                <a:latin typeface="Times New Roman" pitchFamily="18" charset="0"/>
              </a:rPr>
              <a:pPr/>
              <a:t>23</a:t>
            </a:fld>
            <a:endParaRPr lang="en-US" altLang="zh-TW">
              <a:latin typeface="Times New Roman" pitchFamily="18"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31042800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3A2B415-E4DE-45B7-B2AC-063061035C09}" type="slidenum">
              <a:rPr lang="zh-TW" altLang="en-US" smtClean="0">
                <a:latin typeface="Times New Roman" pitchFamily="18" charset="0"/>
              </a:rPr>
              <a:pPr/>
              <a:t>24</a:t>
            </a:fld>
            <a:endParaRPr lang="en-US" altLang="zh-TW">
              <a:latin typeface="Times New Roman"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9171864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CF31359-E1E7-4A86-ABDB-B97F19DFB560}" type="slidenum">
              <a:rPr lang="zh-TW" altLang="en-US" smtClean="0">
                <a:latin typeface="Times New Roman" pitchFamily="18" charset="0"/>
              </a:rPr>
              <a:pPr/>
              <a:t>25</a:t>
            </a:fld>
            <a:endParaRPr lang="en-US" altLang="zh-TW">
              <a:latin typeface="Times New Roman"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37959055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CE5366F-379A-4037-B9AC-D494893BE95C}" type="slidenum">
              <a:rPr lang="zh-TW" altLang="en-US" smtClean="0">
                <a:latin typeface="Times New Roman" pitchFamily="18" charset="0"/>
              </a:rPr>
              <a:pPr/>
              <a:t>26</a:t>
            </a:fld>
            <a:endParaRPr lang="en-US" altLang="zh-TW">
              <a:latin typeface="Times New Roman"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40013581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6B1F9EF-B590-4AAE-8CC8-C50FC3C6F1E0}" type="slidenum">
              <a:rPr lang="zh-TW" altLang="en-US" smtClean="0">
                <a:latin typeface="Times New Roman" pitchFamily="18" charset="0"/>
              </a:rPr>
              <a:pPr/>
              <a:t>27</a:t>
            </a:fld>
            <a:endParaRPr lang="en-US" altLang="zh-TW">
              <a:latin typeface="Times New Roman" pitchFamily="18"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25771228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70B570E-7787-47D4-BCE0-B239B56D11C6}" type="slidenum">
              <a:rPr lang="zh-TW" altLang="en-US" smtClean="0">
                <a:latin typeface="Times New Roman" pitchFamily="18" charset="0"/>
              </a:rPr>
              <a:pPr/>
              <a:t>28</a:t>
            </a:fld>
            <a:endParaRPr lang="en-US" altLang="zh-TW">
              <a:latin typeface="Times New Roman" pitchFamily="18"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9489872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15FB0ED-6476-49CF-BA60-E6BCB0E806A5}" type="slidenum">
              <a:rPr lang="zh-TW" altLang="en-US" smtClean="0">
                <a:latin typeface="Times New Roman" pitchFamily="18" charset="0"/>
              </a:rPr>
              <a:pPr/>
              <a:t>29</a:t>
            </a:fld>
            <a:endParaRPr lang="en-US" altLang="zh-TW">
              <a:latin typeface="Times New Roman" pitchFamily="18"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4166853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00E91E4-5350-4CAE-9B46-1882AE880E3D}" type="slidenum">
              <a:rPr lang="zh-TW" altLang="en-US" smtClean="0">
                <a:latin typeface="Times New Roman" pitchFamily="18" charset="0"/>
              </a:rPr>
              <a:pPr/>
              <a:t>3</a:t>
            </a:fld>
            <a:endParaRPr lang="en-US" altLang="zh-TW">
              <a:latin typeface="Times New Roman" pitchFamily="18"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12147488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15B909B-3C96-4F19-BE1F-EDB5D9EC731E}" type="slidenum">
              <a:rPr lang="zh-TW" altLang="en-US" smtClean="0">
                <a:latin typeface="Times New Roman" pitchFamily="18" charset="0"/>
              </a:rPr>
              <a:pPr/>
              <a:t>30</a:t>
            </a:fld>
            <a:endParaRPr lang="en-US" altLang="zh-TW">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31217215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CD80F5C-FD0D-4657-9876-02F2E9FC1E05}" type="slidenum">
              <a:rPr lang="zh-TW" altLang="en-US" smtClean="0">
                <a:latin typeface="Times New Roman" pitchFamily="18" charset="0"/>
              </a:rPr>
              <a:pPr/>
              <a:t>31</a:t>
            </a:fld>
            <a:endParaRPr lang="en-US" altLang="zh-TW">
              <a:latin typeface="Times New Roman" pitchFamily="18"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34897104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8131A12-6F85-453F-8C7B-C4D10684A353}" type="slidenum">
              <a:rPr lang="zh-TW" altLang="en-US" smtClean="0">
                <a:latin typeface="Times New Roman" pitchFamily="18" charset="0"/>
              </a:rPr>
              <a:pPr/>
              <a:t>32</a:t>
            </a:fld>
            <a:endParaRPr lang="en-US" altLang="zh-TW">
              <a:latin typeface="Times New Roman" pitchFamily="18"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1679873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129A3BC-947D-4BCF-AE6A-FE21DA2C1B95}" type="slidenum">
              <a:rPr lang="zh-TW" altLang="en-US" smtClean="0">
                <a:latin typeface="Times New Roman" pitchFamily="18" charset="0"/>
              </a:rPr>
              <a:pPr/>
              <a:t>33</a:t>
            </a:fld>
            <a:endParaRPr lang="en-US" altLang="zh-TW">
              <a:latin typeface="Times New Roman" pitchFamily="18"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34305424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762575F-46AD-45AF-94A3-9842D0D4F3A1}" type="slidenum">
              <a:rPr lang="zh-TW" altLang="en-US" smtClean="0">
                <a:latin typeface="Times New Roman" pitchFamily="18" charset="0"/>
              </a:rPr>
              <a:pPr/>
              <a:t>34</a:t>
            </a:fld>
            <a:endParaRPr lang="en-US" altLang="zh-TW">
              <a:latin typeface="Times New Roman" pitchFamily="18"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28349386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BACDD23-7375-458C-9BCF-1851C93CEBB5}" type="slidenum">
              <a:rPr lang="zh-TW" altLang="en-US" smtClean="0">
                <a:latin typeface="Times New Roman" pitchFamily="18" charset="0"/>
              </a:rPr>
              <a:pPr/>
              <a:t>35</a:t>
            </a:fld>
            <a:endParaRPr lang="en-US" altLang="zh-TW">
              <a:latin typeface="Times New Roman" pitchFamily="18"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24861337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D79C88E-C2EA-47C9-9F18-3C531F878B10}" type="slidenum">
              <a:rPr lang="zh-TW" altLang="en-US" smtClean="0">
                <a:latin typeface="Times New Roman" pitchFamily="18" charset="0"/>
              </a:rPr>
              <a:pPr/>
              <a:t>36</a:t>
            </a:fld>
            <a:endParaRPr lang="en-US" altLang="zh-TW">
              <a:latin typeface="Times New Roman" pitchFamily="18"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36245660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E2EDC85-2DA3-4208-8E25-F45EC58EA016}" type="slidenum">
              <a:rPr lang="zh-TW" altLang="en-US" smtClean="0">
                <a:latin typeface="Times New Roman" pitchFamily="18" charset="0"/>
              </a:rPr>
              <a:pPr/>
              <a:t>37</a:t>
            </a:fld>
            <a:endParaRPr lang="en-US" altLang="zh-TW">
              <a:latin typeface="Times New Roman" pitchFamily="18"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24409122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6EFF736-CF52-4BCE-AAA5-B4ADBA156725}" type="slidenum">
              <a:rPr lang="zh-TW" altLang="en-US" smtClean="0">
                <a:latin typeface="Times New Roman" pitchFamily="18" charset="0"/>
              </a:rPr>
              <a:pPr/>
              <a:t>38</a:t>
            </a:fld>
            <a:endParaRPr lang="en-US" altLang="zh-TW">
              <a:latin typeface="Times New Roman" pitchFamily="18"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2499535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26C2766-AAD9-4574-81A9-F05DCE63DADF}" type="slidenum">
              <a:rPr lang="zh-TW" altLang="en-US" smtClean="0">
                <a:latin typeface="Times New Roman" pitchFamily="18" charset="0"/>
              </a:rPr>
              <a:pPr/>
              <a:t>39</a:t>
            </a:fld>
            <a:endParaRPr lang="en-US" altLang="zh-TW">
              <a:latin typeface="Times New Roman" pitchFamily="18"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3902594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4E3787C-EFC1-40CD-9FC9-A418DD315C5C}" type="slidenum">
              <a:rPr lang="zh-TW" altLang="en-US" smtClean="0">
                <a:latin typeface="Times New Roman" pitchFamily="18" charset="0"/>
              </a:rPr>
              <a:pPr/>
              <a:t>4</a:t>
            </a:fld>
            <a:endParaRPr lang="en-US" altLang="zh-TW">
              <a:latin typeface="Times New Roman" pitchFamily="18"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35123798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EF623B4-94C6-42B4-85E1-450974FB041D}" type="slidenum">
              <a:rPr lang="zh-TW" altLang="en-US" smtClean="0">
                <a:latin typeface="Times New Roman" pitchFamily="18" charset="0"/>
              </a:rPr>
              <a:pPr/>
              <a:t>40</a:t>
            </a:fld>
            <a:endParaRPr lang="en-US" altLang="zh-TW">
              <a:latin typeface="Times New Roman" pitchFamily="18"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39140324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AA75F51-A453-4030-A8BF-B1CED648165B}" type="slidenum">
              <a:rPr lang="zh-TW" altLang="en-US" smtClean="0">
                <a:latin typeface="Times New Roman" pitchFamily="18" charset="0"/>
              </a:rPr>
              <a:pPr/>
              <a:t>41</a:t>
            </a:fld>
            <a:endParaRPr lang="en-US" altLang="zh-TW">
              <a:latin typeface="Times New Roman" pitchFamily="18"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38284870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0488574-0638-45C8-9086-D1649BF23D93}" type="slidenum">
              <a:rPr lang="zh-TW" altLang="en-US" smtClean="0">
                <a:latin typeface="Times New Roman" pitchFamily="18" charset="0"/>
              </a:rPr>
              <a:pPr/>
              <a:t>42</a:t>
            </a:fld>
            <a:endParaRPr lang="en-US" altLang="zh-TW">
              <a:latin typeface="Times New Roman" pitchFamily="18"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5346582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E5FD156-FD73-41B4-AE6E-463A2C79526B}" type="slidenum">
              <a:rPr lang="zh-TW" altLang="en-US" smtClean="0">
                <a:latin typeface="Times New Roman" pitchFamily="18" charset="0"/>
              </a:rPr>
              <a:pPr/>
              <a:t>43</a:t>
            </a:fld>
            <a:endParaRPr lang="en-US" altLang="zh-TW">
              <a:latin typeface="Times New Roman" pitchFamily="18"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28857898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385F550-B5DB-4A42-9C9D-C9C4086BDB03}" type="slidenum">
              <a:rPr lang="zh-TW" altLang="en-US" smtClean="0">
                <a:latin typeface="Times New Roman" pitchFamily="18" charset="0"/>
              </a:rPr>
              <a:pPr/>
              <a:t>44</a:t>
            </a:fld>
            <a:endParaRPr lang="en-US" altLang="zh-TW">
              <a:latin typeface="Times New Roman" pitchFamily="18"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37633203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3AFA989-3F37-4A6A-992C-F39E012F58F8}" type="slidenum">
              <a:rPr lang="zh-TW" altLang="en-US" smtClean="0">
                <a:latin typeface="Times New Roman" pitchFamily="18" charset="0"/>
              </a:rPr>
              <a:pPr/>
              <a:t>45</a:t>
            </a:fld>
            <a:endParaRPr lang="en-US" altLang="zh-TW">
              <a:latin typeface="Times New Roman" pitchFamily="18"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12300428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CD1AA9E-17DF-417B-A527-53D1BC14EF2A}" type="slidenum">
              <a:rPr lang="zh-TW" altLang="en-US" smtClean="0">
                <a:latin typeface="Times New Roman" pitchFamily="18" charset="0"/>
              </a:rPr>
              <a:pPr/>
              <a:t>46</a:t>
            </a:fld>
            <a:endParaRPr lang="en-US" altLang="zh-TW">
              <a:latin typeface="Times New Roman" pitchFamily="18"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9904717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DA49562-7025-4597-9036-FD3448332BB9}" type="slidenum">
              <a:rPr lang="zh-TW" altLang="en-US" smtClean="0">
                <a:latin typeface="Times New Roman" pitchFamily="18" charset="0"/>
              </a:rPr>
              <a:pPr/>
              <a:t>47</a:t>
            </a:fld>
            <a:endParaRPr lang="en-US" altLang="zh-TW">
              <a:latin typeface="Times New Roman" pitchFamily="18" charset="0"/>
            </a:endParaRPr>
          </a:p>
        </p:txBody>
      </p:sp>
      <p:sp>
        <p:nvSpPr>
          <p:cNvPr id="103427"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endParaRPr lang="zh-TW" altLang="en-US"/>
          </a:p>
        </p:txBody>
      </p:sp>
      <p:sp>
        <p:nvSpPr>
          <p:cNvPr id="103428" name="Rectangle 3"/>
          <p:cNvSpPr>
            <a:spLocks noGrp="1" noRot="1" noChangeAspect="1" noChangeArrowheads="1" noTextEdit="1"/>
          </p:cNvSpPr>
          <p:nvPr>
            <p:ph type="sldImg"/>
          </p:nvPr>
        </p:nvSpPr>
        <p:spPr>
          <a:xfrm>
            <a:off x="1106488" y="698500"/>
            <a:ext cx="4645025" cy="3482975"/>
          </a:xfrm>
          <a:ln w="12700" cap="flat">
            <a:solidFill>
              <a:schemeClr val="tx1"/>
            </a:solidFill>
          </a:ln>
        </p:spPr>
      </p:sp>
    </p:spTree>
    <p:extLst>
      <p:ext uri="{BB962C8B-B14F-4D97-AF65-F5344CB8AC3E}">
        <p14:creationId xmlns:p14="http://schemas.microsoft.com/office/powerpoint/2010/main" val="4073627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7FEF75A-3DBC-47FB-B2A3-64F9AD7E9408}" type="slidenum">
              <a:rPr lang="zh-TW" altLang="en-US" smtClean="0">
                <a:latin typeface="Times New Roman" pitchFamily="18" charset="0"/>
              </a:rPr>
              <a:pPr/>
              <a:t>5</a:t>
            </a:fld>
            <a:endParaRPr lang="en-US" altLang="zh-TW">
              <a:latin typeface="Times New Roman" pitchFamily="18"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3895462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9B110F1-6971-4003-AF45-B2283BA51D48}" type="slidenum">
              <a:rPr lang="zh-TW" altLang="en-US" smtClean="0">
                <a:latin typeface="Times New Roman" pitchFamily="18" charset="0"/>
              </a:rPr>
              <a:pPr/>
              <a:t>6</a:t>
            </a:fld>
            <a:endParaRPr lang="en-US" altLang="zh-TW">
              <a:latin typeface="Times New Roman"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2846069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EB1C709-708F-432C-BDC7-F546CE9BFEFF}" type="slidenum">
              <a:rPr lang="zh-TW" altLang="en-US" smtClean="0">
                <a:latin typeface="Times New Roman" pitchFamily="18" charset="0"/>
              </a:rPr>
              <a:pPr/>
              <a:t>7</a:t>
            </a:fld>
            <a:endParaRPr lang="en-US" altLang="zh-TW">
              <a:latin typeface="Times New Roman" pitchFamily="18"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175177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EB1C709-708F-432C-BDC7-F546CE9BFEFF}" type="slidenum">
              <a:rPr lang="zh-TW" altLang="en-US" smtClean="0">
                <a:latin typeface="Times New Roman" pitchFamily="18" charset="0"/>
              </a:rPr>
              <a:pPr/>
              <a:t>8</a:t>
            </a:fld>
            <a:endParaRPr lang="en-US" altLang="zh-TW">
              <a:latin typeface="Times New Roman" pitchFamily="18"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3811931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EB1C709-708F-432C-BDC7-F546CE9BFEFF}" type="slidenum">
              <a:rPr lang="zh-TW" altLang="en-US" smtClean="0">
                <a:latin typeface="Times New Roman" pitchFamily="18" charset="0"/>
              </a:rPr>
              <a:pPr/>
              <a:t>9</a:t>
            </a:fld>
            <a:endParaRPr lang="en-US" altLang="zh-TW">
              <a:latin typeface="Times New Roman" pitchFamily="18"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21483463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2" name="Picture 56"/>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3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53"/>
          <p:cNvSpPr>
            <a:spLocks noChangeArrowheads="1"/>
          </p:cNvSpPr>
          <p:nvPr userDrawn="1"/>
        </p:nvSpPr>
        <p:spPr bwMode="auto">
          <a:xfrm>
            <a:off x="304800" y="3886200"/>
            <a:ext cx="838200" cy="2743200"/>
          </a:xfrm>
          <a:prstGeom prst="rect">
            <a:avLst/>
          </a:prstGeom>
          <a:noFill/>
          <a:ln w="9525">
            <a:noFill/>
            <a:miter lim="800000"/>
            <a:headEnd/>
            <a:tailEnd/>
          </a:ln>
          <a:effectLst/>
        </p:spPr>
        <p:txBody>
          <a:bodyPr vert="eaVert" anchor="b" anchorCtr="1"/>
          <a:lstStyle/>
          <a:p>
            <a:pPr algn="ctr" eaLnBrk="1" hangingPunct="1">
              <a:defRPr/>
            </a:pPr>
            <a:endParaRPr lang="zh-TW" altLang="en-US" sz="4800">
              <a:effectLst>
                <a:outerShdw blurRad="38100" dist="38100" dir="2700000" algn="tl">
                  <a:srgbClr val="000000"/>
                </a:outerShdw>
              </a:effectLst>
              <a:latin typeface="Arial" pitchFamily="34" charset="0"/>
              <a:ea typeface="新細明體" pitchFamily="18" charset="-120"/>
            </a:endParaRPr>
          </a:p>
        </p:txBody>
      </p:sp>
      <p:sp>
        <p:nvSpPr>
          <p:cNvPr id="4" name="Rectangle 54"/>
          <p:cNvSpPr>
            <a:spLocks noChangeArrowheads="1"/>
          </p:cNvSpPr>
          <p:nvPr userDrawn="1"/>
        </p:nvSpPr>
        <p:spPr bwMode="auto">
          <a:xfrm>
            <a:off x="2667000" y="3657600"/>
            <a:ext cx="6400800" cy="1752600"/>
          </a:xfrm>
          <a:prstGeom prst="rect">
            <a:avLst/>
          </a:prstGeom>
          <a:noFill/>
          <a:ln w="9525">
            <a:noFill/>
            <a:miter lim="800000"/>
            <a:headEnd/>
            <a:tailEnd/>
          </a:ln>
          <a:effectLst/>
        </p:spPr>
        <p:txBody>
          <a:bodyPr/>
          <a:lstStyle/>
          <a:p>
            <a:pPr algn="ctr" eaLnBrk="1" hangingPunct="1">
              <a:spcBef>
                <a:spcPct val="20000"/>
              </a:spcBef>
              <a:buClr>
                <a:schemeClr val="hlink"/>
              </a:buClr>
              <a:buSzPct val="90000"/>
              <a:buFont typeface="Wingdings" pitchFamily="2" charset="2"/>
              <a:buNone/>
              <a:defRPr/>
            </a:pPr>
            <a:endParaRPr lang="zh-TW" altLang="en-US" sz="3600">
              <a:effectLst>
                <a:outerShdw blurRad="38100" dist="38100" dir="2700000" algn="tl">
                  <a:srgbClr val="000000"/>
                </a:outerShdw>
              </a:effectLst>
              <a:latin typeface="Arial" pitchFamily="34" charset="0"/>
              <a:ea typeface="新細明體" pitchFamily="18" charset="-120"/>
            </a:endParaRPr>
          </a:p>
          <a:p>
            <a:pPr algn="ctr" eaLnBrk="1" hangingPunct="1">
              <a:spcBef>
                <a:spcPct val="20000"/>
              </a:spcBef>
              <a:buClr>
                <a:schemeClr val="hlink"/>
              </a:buClr>
              <a:buSzPct val="90000"/>
              <a:buFont typeface="Wingdings" pitchFamily="2" charset="2"/>
              <a:buNone/>
              <a:defRPr/>
            </a:pPr>
            <a:endParaRPr lang="zh-TW" altLang="en-US" sz="3600">
              <a:effectLst>
                <a:outerShdw blurRad="38100" dist="38100" dir="2700000" algn="tl">
                  <a:srgbClr val="000000"/>
                </a:outerShdw>
              </a:effectLst>
              <a:latin typeface="Arial" pitchFamily="34" charset="0"/>
              <a:ea typeface="新細明體" pitchFamily="18" charset="-120"/>
            </a:endParaRPr>
          </a:p>
        </p:txBody>
      </p:sp>
      <p:sp>
        <p:nvSpPr>
          <p:cNvPr id="5" name="Line 55"/>
          <p:cNvSpPr>
            <a:spLocks noChangeShapeType="1"/>
          </p:cNvSpPr>
          <p:nvPr userDrawn="1"/>
        </p:nvSpPr>
        <p:spPr bwMode="auto">
          <a:xfrm flipV="1">
            <a:off x="2590800" y="3352800"/>
            <a:ext cx="6248400" cy="0"/>
          </a:xfrm>
          <a:prstGeom prst="line">
            <a:avLst/>
          </a:prstGeom>
          <a:noFill/>
          <a:ln w="9525">
            <a:solidFill>
              <a:srgbClr val="800000"/>
            </a:solidFill>
            <a:prstDash val="lgDash"/>
            <a:round/>
            <a:headEnd/>
            <a:tailEnd/>
          </a:ln>
          <a:effectLst/>
        </p:spPr>
        <p:txBody>
          <a:bodyPr/>
          <a:lstStyle/>
          <a:p>
            <a:pPr>
              <a:defRPr/>
            </a:pPr>
            <a:endParaRPr lang="zh-TW" altLang="en-US"/>
          </a:p>
        </p:txBody>
      </p:sp>
    </p:spTree>
    <p:extLst>
      <p:ext uri="{BB962C8B-B14F-4D97-AF65-F5344CB8AC3E}">
        <p14:creationId xmlns:p14="http://schemas.microsoft.com/office/powerpoint/2010/main" val="1509534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239994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7813"/>
            <a:ext cx="2057400" cy="5853112"/>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7813"/>
            <a:ext cx="6019800" cy="5853112"/>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151497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277813"/>
            <a:ext cx="8229600" cy="1143000"/>
          </a:xfrm>
        </p:spPr>
        <p:txBody>
          <a:bodyPr/>
          <a:lstStyle/>
          <a:p>
            <a:r>
              <a:rPr lang="zh-TW" altLang="en-US"/>
              <a:t>按一下以編輯母片標題樣式</a:t>
            </a:r>
          </a:p>
        </p:txBody>
      </p:sp>
      <p:sp>
        <p:nvSpPr>
          <p:cNvPr id="3" name="表格版面配置區 2"/>
          <p:cNvSpPr>
            <a:spLocks noGrp="1"/>
          </p:cNvSpPr>
          <p:nvPr>
            <p:ph type="tbl" idx="1"/>
          </p:nvPr>
        </p:nvSpPr>
        <p:spPr>
          <a:xfrm>
            <a:off x="457200" y="1600200"/>
            <a:ext cx="8229600" cy="4530725"/>
          </a:xfrm>
        </p:spPr>
        <p:txBody>
          <a:bodyPr/>
          <a:lstStyle/>
          <a:p>
            <a:pPr lvl="0"/>
            <a:endParaRPr lang="zh-TW" altLang="en-US" noProof="0"/>
          </a:p>
        </p:txBody>
      </p:sp>
    </p:spTree>
    <p:extLst>
      <p:ext uri="{BB962C8B-B14F-4D97-AF65-F5344CB8AC3E}">
        <p14:creationId xmlns:p14="http://schemas.microsoft.com/office/powerpoint/2010/main" val="216431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7813"/>
            <a:ext cx="8229600" cy="11430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0" y="1600200"/>
            <a:ext cx="4038600" cy="45307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307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078470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105765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Tree>
    <p:extLst>
      <p:ext uri="{BB962C8B-B14F-4D97-AF65-F5344CB8AC3E}">
        <p14:creationId xmlns:p14="http://schemas.microsoft.com/office/powerpoint/2010/main" val="229021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34296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826497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831441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4652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3036619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2241614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8194" name="Group 2"/>
          <p:cNvGrpSpPr>
            <a:grpSpLocks/>
          </p:cNvGrpSpPr>
          <p:nvPr/>
        </p:nvGrpSpPr>
        <p:grpSpPr bwMode="auto">
          <a:xfrm>
            <a:off x="0" y="0"/>
            <a:ext cx="9144000" cy="6856413"/>
            <a:chOff x="0" y="0"/>
            <a:chExt cx="5760" cy="4319"/>
          </a:xfrm>
        </p:grpSpPr>
        <p:sp>
          <p:nvSpPr>
            <p:cNvPr id="78851"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zh-TW" altLang="en-US">
                <a:latin typeface="Arial" pitchFamily="34" charset="0"/>
                <a:ea typeface="新細明體" pitchFamily="18" charset="-120"/>
              </a:endParaRPr>
            </a:p>
          </p:txBody>
        </p:sp>
        <p:sp>
          <p:nvSpPr>
            <p:cNvPr id="78852"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zh-TW" altLang="en-US">
                <a:latin typeface="Arial" pitchFamily="34" charset="0"/>
                <a:ea typeface="新細明體" pitchFamily="18" charset="-120"/>
              </a:endParaRPr>
            </a:p>
          </p:txBody>
        </p:sp>
        <p:sp>
          <p:nvSpPr>
            <p:cNvPr id="78853"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zh-TW" altLang="en-US">
                <a:latin typeface="Arial" pitchFamily="34" charset="0"/>
                <a:ea typeface="新細明體" pitchFamily="18" charset="-120"/>
              </a:endParaRPr>
            </a:p>
          </p:txBody>
        </p:sp>
        <p:sp>
          <p:nvSpPr>
            <p:cNvPr id="78854"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zh-TW" altLang="en-US">
                <a:latin typeface="Arial" pitchFamily="34" charset="0"/>
                <a:ea typeface="新細明體" pitchFamily="18" charset="-120"/>
              </a:endParaRPr>
            </a:p>
          </p:txBody>
        </p:sp>
        <p:sp>
          <p:nvSpPr>
            <p:cNvPr id="78855"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zh-TW" altLang="en-US">
                <a:latin typeface="Arial" pitchFamily="34" charset="0"/>
                <a:ea typeface="新細明體" pitchFamily="18" charset="-120"/>
              </a:endParaRPr>
            </a:p>
          </p:txBody>
        </p:sp>
        <p:sp>
          <p:nvSpPr>
            <p:cNvPr id="78856"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zh-TW" altLang="en-US">
                <a:latin typeface="Arial" pitchFamily="34" charset="0"/>
                <a:ea typeface="新細明體" pitchFamily="18" charset="-120"/>
              </a:endParaRPr>
            </a:p>
          </p:txBody>
        </p:sp>
        <p:sp>
          <p:nvSpPr>
            <p:cNvPr id="78857"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zh-TW" altLang="en-US">
                <a:latin typeface="Arial" pitchFamily="34" charset="0"/>
                <a:ea typeface="新細明體" pitchFamily="18" charset="-120"/>
              </a:endParaRPr>
            </a:p>
          </p:txBody>
        </p:sp>
        <p:sp>
          <p:nvSpPr>
            <p:cNvPr id="78858"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zh-TW" altLang="en-US">
                <a:latin typeface="Arial" pitchFamily="34" charset="0"/>
                <a:ea typeface="新細明體" pitchFamily="18" charset="-120"/>
              </a:endParaRPr>
            </a:p>
          </p:txBody>
        </p:sp>
        <p:sp>
          <p:nvSpPr>
            <p:cNvPr id="78859"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zh-TW" altLang="en-US">
                <a:latin typeface="Arial" pitchFamily="34" charset="0"/>
                <a:ea typeface="新細明體" pitchFamily="18" charset="-120"/>
              </a:endParaRPr>
            </a:p>
          </p:txBody>
        </p:sp>
        <p:sp>
          <p:nvSpPr>
            <p:cNvPr id="78860"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zh-TW" altLang="en-US">
                <a:latin typeface="Arial" pitchFamily="34" charset="0"/>
                <a:ea typeface="新細明體" pitchFamily="18" charset="-120"/>
              </a:endParaRPr>
            </a:p>
          </p:txBody>
        </p:sp>
        <p:sp>
          <p:nvSpPr>
            <p:cNvPr id="78861"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zh-TW" altLang="en-US">
                <a:latin typeface="Arial" pitchFamily="34" charset="0"/>
                <a:ea typeface="新細明體" pitchFamily="18" charset="-120"/>
              </a:endParaRPr>
            </a:p>
          </p:txBody>
        </p:sp>
        <p:sp>
          <p:nvSpPr>
            <p:cNvPr id="78862"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zh-TW" altLang="en-US">
                <a:latin typeface="Arial" pitchFamily="34" charset="0"/>
                <a:ea typeface="新細明體" pitchFamily="18" charset="-120"/>
              </a:endParaRPr>
            </a:p>
          </p:txBody>
        </p:sp>
        <p:sp>
          <p:nvSpPr>
            <p:cNvPr id="78863"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zh-TW" altLang="en-US">
                <a:latin typeface="Arial" pitchFamily="34" charset="0"/>
                <a:ea typeface="新細明體" pitchFamily="18" charset="-120"/>
              </a:endParaRPr>
            </a:p>
          </p:txBody>
        </p:sp>
        <p:sp>
          <p:nvSpPr>
            <p:cNvPr id="78864"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zh-TW" altLang="en-US">
                <a:latin typeface="Arial" pitchFamily="34" charset="0"/>
                <a:ea typeface="新細明體" pitchFamily="18" charset="-120"/>
              </a:endParaRPr>
            </a:p>
          </p:txBody>
        </p:sp>
        <p:sp>
          <p:nvSpPr>
            <p:cNvPr id="78865"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zh-TW" altLang="en-US">
                <a:latin typeface="Arial" pitchFamily="34" charset="0"/>
                <a:ea typeface="新細明體" pitchFamily="18" charset="-120"/>
              </a:endParaRPr>
            </a:p>
          </p:txBody>
        </p:sp>
        <p:sp>
          <p:nvSpPr>
            <p:cNvPr id="78866"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zh-TW" altLang="en-US">
                <a:latin typeface="Arial" pitchFamily="34" charset="0"/>
                <a:ea typeface="新細明體" pitchFamily="18" charset="-120"/>
              </a:endParaRPr>
            </a:p>
          </p:txBody>
        </p:sp>
        <p:sp>
          <p:nvSpPr>
            <p:cNvPr id="78867"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zh-TW" altLang="en-US">
                <a:latin typeface="Arial" pitchFamily="34" charset="0"/>
                <a:ea typeface="新細明體" pitchFamily="18" charset="-120"/>
              </a:endParaRPr>
            </a:p>
          </p:txBody>
        </p:sp>
        <p:sp>
          <p:nvSpPr>
            <p:cNvPr id="78868"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zh-TW" altLang="en-US">
                <a:latin typeface="Arial" pitchFamily="34" charset="0"/>
                <a:ea typeface="新細明體" pitchFamily="18" charset="-120"/>
              </a:endParaRPr>
            </a:p>
          </p:txBody>
        </p:sp>
        <p:sp>
          <p:nvSpPr>
            <p:cNvPr id="78869"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zh-TW" altLang="en-US">
                <a:latin typeface="Arial" pitchFamily="34" charset="0"/>
                <a:ea typeface="新細明體" pitchFamily="18" charset="-120"/>
              </a:endParaRPr>
            </a:p>
          </p:txBody>
        </p:sp>
        <p:sp>
          <p:nvSpPr>
            <p:cNvPr id="78870"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zh-TW" altLang="en-US">
                <a:latin typeface="Arial" pitchFamily="34" charset="0"/>
                <a:ea typeface="新細明體" pitchFamily="18" charset="-120"/>
              </a:endParaRPr>
            </a:p>
          </p:txBody>
        </p:sp>
        <p:sp>
          <p:nvSpPr>
            <p:cNvPr id="78871"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zh-TW" altLang="en-US">
                <a:latin typeface="Arial" pitchFamily="34" charset="0"/>
                <a:ea typeface="新細明體" pitchFamily="18" charset="-120"/>
              </a:endParaRPr>
            </a:p>
          </p:txBody>
        </p:sp>
        <p:sp>
          <p:nvSpPr>
            <p:cNvPr id="78872"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zh-TW" altLang="en-US">
                <a:latin typeface="Arial" pitchFamily="34" charset="0"/>
                <a:ea typeface="新細明體" pitchFamily="18" charset="-120"/>
              </a:endParaRPr>
            </a:p>
          </p:txBody>
        </p:sp>
        <p:sp>
          <p:nvSpPr>
            <p:cNvPr id="78873"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zh-TW" altLang="en-US">
                <a:latin typeface="Arial" pitchFamily="34" charset="0"/>
                <a:ea typeface="新細明體" pitchFamily="18" charset="-120"/>
              </a:endParaRPr>
            </a:p>
          </p:txBody>
        </p:sp>
        <p:sp>
          <p:nvSpPr>
            <p:cNvPr id="78874"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zh-TW" altLang="en-US">
                <a:latin typeface="Arial" pitchFamily="34" charset="0"/>
                <a:ea typeface="新細明體" pitchFamily="18" charset="-120"/>
              </a:endParaRPr>
            </a:p>
          </p:txBody>
        </p:sp>
        <p:sp>
          <p:nvSpPr>
            <p:cNvPr id="78875"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zh-TW" altLang="en-US">
                <a:latin typeface="Arial" pitchFamily="34" charset="0"/>
                <a:ea typeface="新細明體" pitchFamily="18" charset="-120"/>
              </a:endParaRPr>
            </a:p>
          </p:txBody>
        </p:sp>
        <p:sp>
          <p:nvSpPr>
            <p:cNvPr id="78876"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zh-TW" altLang="en-US">
                <a:latin typeface="Arial" pitchFamily="34" charset="0"/>
                <a:ea typeface="新細明體" pitchFamily="18" charset="-120"/>
              </a:endParaRPr>
            </a:p>
          </p:txBody>
        </p:sp>
        <p:sp>
          <p:nvSpPr>
            <p:cNvPr id="78877"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zh-TW" altLang="en-US">
                <a:latin typeface="Arial" pitchFamily="34" charset="0"/>
                <a:ea typeface="新細明體" pitchFamily="18" charset="-120"/>
              </a:endParaRPr>
            </a:p>
          </p:txBody>
        </p:sp>
        <p:sp>
          <p:nvSpPr>
            <p:cNvPr id="78878"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zh-TW" altLang="en-US">
                <a:latin typeface="Arial" pitchFamily="34" charset="0"/>
                <a:ea typeface="新細明體" pitchFamily="18" charset="-120"/>
              </a:endParaRPr>
            </a:p>
          </p:txBody>
        </p:sp>
        <p:sp>
          <p:nvSpPr>
            <p:cNvPr id="78879"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zh-TW" altLang="en-US">
                <a:latin typeface="Arial" pitchFamily="34" charset="0"/>
                <a:ea typeface="新細明體" pitchFamily="18" charset="-120"/>
              </a:endParaRPr>
            </a:p>
          </p:txBody>
        </p:sp>
        <p:sp>
          <p:nvSpPr>
            <p:cNvPr id="78880"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zh-TW" altLang="en-US">
                <a:latin typeface="Arial" pitchFamily="34" charset="0"/>
                <a:ea typeface="新細明體" pitchFamily="18" charset="-120"/>
              </a:endParaRPr>
            </a:p>
          </p:txBody>
        </p:sp>
        <p:sp>
          <p:nvSpPr>
            <p:cNvPr id="78881"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zh-TW" altLang="en-US">
                <a:latin typeface="Arial" pitchFamily="34" charset="0"/>
                <a:ea typeface="新細明體" pitchFamily="18" charset="-120"/>
              </a:endParaRPr>
            </a:p>
          </p:txBody>
        </p:sp>
        <p:sp>
          <p:nvSpPr>
            <p:cNvPr id="78882"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zh-TW" altLang="en-US">
                <a:latin typeface="Arial" pitchFamily="34" charset="0"/>
                <a:ea typeface="新細明體" pitchFamily="18" charset="-120"/>
              </a:endParaRPr>
            </a:p>
          </p:txBody>
        </p:sp>
        <p:sp>
          <p:nvSpPr>
            <p:cNvPr id="78883"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zh-TW" altLang="en-US">
                <a:latin typeface="Arial" pitchFamily="34" charset="0"/>
                <a:ea typeface="新細明體" pitchFamily="18" charset="-120"/>
              </a:endParaRPr>
            </a:p>
          </p:txBody>
        </p:sp>
        <p:sp>
          <p:nvSpPr>
            <p:cNvPr id="78884"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zh-TW" altLang="en-US">
                <a:latin typeface="Arial" pitchFamily="34" charset="0"/>
                <a:ea typeface="新細明體" pitchFamily="18" charset="-120"/>
              </a:endParaRPr>
            </a:p>
          </p:txBody>
        </p:sp>
        <p:sp>
          <p:nvSpPr>
            <p:cNvPr id="78885"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zh-TW" altLang="en-US">
                <a:latin typeface="Arial" pitchFamily="34" charset="0"/>
                <a:ea typeface="新細明體" pitchFamily="18" charset="-120"/>
              </a:endParaRPr>
            </a:p>
          </p:txBody>
        </p:sp>
        <p:sp>
          <p:nvSpPr>
            <p:cNvPr id="78886"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zh-TW" altLang="en-US">
                <a:latin typeface="Arial" pitchFamily="34" charset="0"/>
                <a:ea typeface="新細明體" pitchFamily="18" charset="-120"/>
              </a:endParaRPr>
            </a:p>
          </p:txBody>
        </p:sp>
        <p:grpSp>
          <p:nvGrpSpPr>
            <p:cNvPr id="8235" name="Group 39"/>
            <p:cNvGrpSpPr>
              <a:grpSpLocks/>
            </p:cNvGrpSpPr>
            <p:nvPr userDrawn="1"/>
          </p:nvGrpSpPr>
          <p:grpSpPr bwMode="auto">
            <a:xfrm>
              <a:off x="0" y="1632"/>
              <a:ext cx="5758" cy="1858"/>
              <a:chOff x="0" y="1632"/>
              <a:chExt cx="5758" cy="1858"/>
            </a:xfrm>
          </p:grpSpPr>
          <p:sp>
            <p:nvSpPr>
              <p:cNvPr id="78888"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zh-TW" altLang="en-US">
                  <a:latin typeface="Arial" pitchFamily="34" charset="0"/>
                  <a:ea typeface="新細明體" pitchFamily="18" charset="-120"/>
                </a:endParaRPr>
              </a:p>
            </p:txBody>
          </p:sp>
          <p:sp>
            <p:nvSpPr>
              <p:cNvPr id="78889"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zh-TW" altLang="en-US">
                  <a:latin typeface="Arial" pitchFamily="34" charset="0"/>
                  <a:ea typeface="新細明體" pitchFamily="18" charset="-120"/>
                </a:endParaRPr>
              </a:p>
            </p:txBody>
          </p:sp>
        </p:grpSp>
      </p:grpSp>
      <p:sp>
        <p:nvSpPr>
          <p:cNvPr id="78890"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zh-TW"/>
              <a:t>Click to edit Master title style</a:t>
            </a:r>
          </a:p>
        </p:txBody>
      </p:sp>
      <p:sp>
        <p:nvSpPr>
          <p:cNvPr id="78891"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78895" name="Rectangle 47"/>
          <p:cNvSpPr>
            <a:spLocks noChangeArrowheads="1"/>
          </p:cNvSpPr>
          <p:nvPr userDrawn="1"/>
        </p:nvSpPr>
        <p:spPr bwMode="auto">
          <a:xfrm>
            <a:off x="7391400" y="0"/>
            <a:ext cx="762000" cy="381000"/>
          </a:xfrm>
          <a:prstGeom prst="rect">
            <a:avLst/>
          </a:prstGeom>
          <a:noFill/>
          <a:ln w="9525">
            <a:noFill/>
            <a:miter lim="800000"/>
            <a:headEnd/>
            <a:tailEnd/>
          </a:ln>
          <a:effectLst/>
        </p:spPr>
        <p:txBody>
          <a:bodyPr/>
          <a:lstStyle/>
          <a:p>
            <a:pPr algn="r">
              <a:defRPr/>
            </a:pPr>
            <a:endParaRPr lang="zh-TW" altLang="en-US" sz="1400">
              <a:latin typeface="Times New Roman" pitchFamily="18" charset="0"/>
              <a:ea typeface="新細明體" charset="-120"/>
            </a:endParaRPr>
          </a:p>
        </p:txBody>
      </p:sp>
      <p:sp>
        <p:nvSpPr>
          <p:cNvPr id="78898" name="Text Box 50"/>
          <p:cNvSpPr txBox="1">
            <a:spLocks noChangeArrowheads="1"/>
          </p:cNvSpPr>
          <p:nvPr userDrawn="1"/>
        </p:nvSpPr>
        <p:spPr bwMode="auto">
          <a:xfrm>
            <a:off x="8610600" y="6581775"/>
            <a:ext cx="533400" cy="276225"/>
          </a:xfrm>
          <a:prstGeom prst="rect">
            <a:avLst/>
          </a:prstGeom>
          <a:noFill/>
          <a:ln w="9525">
            <a:noFill/>
            <a:miter lim="800000"/>
            <a:headEnd/>
            <a:tailEnd/>
          </a:ln>
          <a:effectLst/>
        </p:spPr>
        <p:txBody>
          <a:bodyPr>
            <a:spAutoFit/>
          </a:bodyPr>
          <a:lstStyle/>
          <a:p>
            <a:pPr algn="r">
              <a:spcBef>
                <a:spcPct val="50000"/>
              </a:spcBef>
              <a:defRPr/>
            </a:pPr>
            <a:r>
              <a:rPr lang="en-US" altLang="zh-TW" sz="1200" dirty="0">
                <a:ea typeface="新細明體" charset="-120"/>
              </a:rPr>
              <a:t>2-</a:t>
            </a:r>
            <a:fld id="{F484AA3D-7CA7-4F1A-9EFB-40BDECB3F331}" type="slidenum">
              <a:rPr lang="en-US" altLang="zh-TW" sz="1200">
                <a:ea typeface="新細明體" charset="-120"/>
              </a:rPr>
              <a:pPr algn="r">
                <a:spcBef>
                  <a:spcPct val="50000"/>
                </a:spcBef>
                <a:defRPr/>
              </a:pPr>
              <a:t>‹#›</a:t>
            </a:fld>
            <a:endParaRPr lang="en-US" altLang="zh-TW" sz="1200" dirty="0">
              <a:ea typeface="新細明體" charset="-120"/>
            </a:endParaRPr>
          </a:p>
        </p:txBody>
      </p:sp>
    </p:spTree>
  </p:cSld>
  <p:clrMap bg1="dk2" tx1="lt1" bg2="dk1" tx2="lt2" accent1="accent1" accent2="accent2" accent3="accent3" accent4="accent4" accent5="accent5" accent6="accent6" hlink="hlink" folHlink="folHlink"/>
  <p:sldLayoutIdLst>
    <p:sldLayoutId id="2147483959"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 id="2147483957" r:id="rId12"/>
    <p:sldLayoutId id="2147483958" r:id="rId1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90000"/>
        <a:buFont typeface="Wingdings" pitchFamily="2" charset="2"/>
        <a:buBlip>
          <a:blip r:embed="rId15"/>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16"/>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38.xml"/><Relationship Id="rId7" Type="http://schemas.openxmlformats.org/officeDocument/2006/relationships/image" Target="../media/image20.wmf"/><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22.wmf"/><Relationship Id="rId5" Type="http://schemas.openxmlformats.org/officeDocument/2006/relationships/image" Target="../media/image19.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21.wm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23.wmf"/><Relationship Id="rId4" Type="http://schemas.openxmlformats.org/officeDocument/2006/relationships/oleObject" Target="../embeddings/oleObject5.bin"/></Relationships>
</file>

<file path=ppt/slides/_rels/slide41.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notesSlide" Target="../notesSlides/notesSlide41.xml"/><Relationship Id="rId7" Type="http://schemas.openxmlformats.org/officeDocument/2006/relationships/oleObject" Target="../embeddings/oleObject7.bin"/><Relationship Id="rId12" Type="http://schemas.openxmlformats.org/officeDocument/2006/relationships/image" Target="../media/image27.wmf"/><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24.wmf"/><Relationship Id="rId11" Type="http://schemas.openxmlformats.org/officeDocument/2006/relationships/oleObject" Target="../embeddings/oleObject9.bin"/><Relationship Id="rId5" Type="http://schemas.openxmlformats.org/officeDocument/2006/relationships/oleObject" Target="../embeddings/oleObject6.bin"/><Relationship Id="rId10" Type="http://schemas.openxmlformats.org/officeDocument/2006/relationships/image" Target="../media/image26.wmf"/><Relationship Id="rId4" Type="http://schemas.openxmlformats.org/officeDocument/2006/relationships/image" Target="../media/image27.png"/><Relationship Id="rId9" Type="http://schemas.openxmlformats.org/officeDocument/2006/relationships/oleObject" Target="../embeddings/oleObject8.bin"/></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42.xml"/><Relationship Id="rId7" Type="http://schemas.openxmlformats.org/officeDocument/2006/relationships/image" Target="../media/image29.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1.bin"/><Relationship Id="rId11" Type="http://schemas.openxmlformats.org/officeDocument/2006/relationships/image" Target="../media/image31.wmf"/><Relationship Id="rId5" Type="http://schemas.openxmlformats.org/officeDocument/2006/relationships/image" Target="../media/image28.wmf"/><Relationship Id="rId10" Type="http://schemas.openxmlformats.org/officeDocument/2006/relationships/oleObject" Target="../embeddings/oleObject13.bin"/><Relationship Id="rId4" Type="http://schemas.openxmlformats.org/officeDocument/2006/relationships/oleObject" Target="../embeddings/oleObject10.bin"/><Relationship Id="rId9" Type="http://schemas.openxmlformats.org/officeDocument/2006/relationships/image" Target="../media/image30.wmf"/></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notesSlide" Target="../notesSlides/notesSlide43.xml"/><Relationship Id="rId7" Type="http://schemas.openxmlformats.org/officeDocument/2006/relationships/image" Target="../media/image33.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5.bin"/><Relationship Id="rId11" Type="http://schemas.openxmlformats.org/officeDocument/2006/relationships/image" Target="../media/image35.wmf"/><Relationship Id="rId5" Type="http://schemas.openxmlformats.org/officeDocument/2006/relationships/image" Target="../media/image32.wmf"/><Relationship Id="rId10" Type="http://schemas.openxmlformats.org/officeDocument/2006/relationships/oleObject" Target="../embeddings/oleObject17.bin"/><Relationship Id="rId4" Type="http://schemas.openxmlformats.org/officeDocument/2006/relationships/oleObject" Target="../embeddings/oleObject14.bin"/><Relationship Id="rId9" Type="http://schemas.openxmlformats.org/officeDocument/2006/relationships/image" Target="../media/image34.wmf"/></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3"/>
          <p:cNvSpPr>
            <a:spLocks noGrp="1" noChangeArrowheads="1"/>
          </p:cNvSpPr>
          <p:nvPr>
            <p:ph type="subTitle" idx="4294967295"/>
          </p:nvPr>
        </p:nvSpPr>
        <p:spPr>
          <a:xfrm>
            <a:off x="2590800" y="3276600"/>
            <a:ext cx="6248400" cy="175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 typeface="Wingdings" pitchFamily="2" charset="2"/>
              <a:buNone/>
            </a:pPr>
            <a:r>
              <a:rPr lang="en-US" altLang="zh-TW" sz="4000">
                <a:solidFill>
                  <a:schemeClr val="bg1"/>
                </a:solidFill>
                <a:effectLst/>
                <a:ea typeface="新細明體" charset="-120"/>
              </a:rPr>
              <a:t>Asset Classes and Financial Instruments</a:t>
            </a:r>
            <a:endParaRPr lang="en-US" altLang="zh-TW" sz="5400">
              <a:solidFill>
                <a:schemeClr val="bg1"/>
              </a:solidFill>
              <a:effectLst/>
              <a:latin typeface="Times New Roman" pitchFamily="18" charset="0"/>
              <a:ea typeface="新細明體" charset="-120"/>
            </a:endParaRPr>
          </a:p>
        </p:txBody>
      </p:sp>
      <p:sp>
        <p:nvSpPr>
          <p:cNvPr id="10243" name="Rectangle 5"/>
          <p:cNvSpPr>
            <a:spLocks noGrp="1" noChangeArrowheads="1"/>
          </p:cNvSpPr>
          <p:nvPr>
            <p:ph type="ctrTitle" idx="4294967295"/>
          </p:nvPr>
        </p:nvSpPr>
        <p:spPr>
          <a:xfrm rot="16200000">
            <a:off x="3429000" y="1371600"/>
            <a:ext cx="1066800" cy="2743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nchor="b" anchorCtr="1"/>
          <a:lstStyle/>
          <a:p>
            <a:pPr eaLnBrk="1" hangingPunct="1"/>
            <a:r>
              <a:rPr lang="en-US" altLang="zh-TW" sz="3600">
                <a:solidFill>
                  <a:srgbClr val="800000"/>
                </a:solidFill>
                <a:effectLst/>
                <a:ea typeface="新細明體" charset="-120"/>
              </a:rPr>
              <a:t>CHAPTER 2</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19050"/>
            <a:ext cx="9144000" cy="857250"/>
          </a:xfrm>
          <a:noFill/>
          <a:extLst>
            <a:ext uri="{909E8E84-426E-40DD-AFC4-6F175D3DCCD1}">
              <a14:hiddenFill xmlns:a14="http://schemas.microsoft.com/office/drawing/2010/main">
                <a:solidFill>
                  <a:srgbClr val="FFFFFF"/>
                </a:solidFill>
              </a14:hiddenFill>
            </a:ext>
          </a:extLst>
        </p:spPr>
        <p:txBody>
          <a:bodyPr lIns="90488" tIns="44450" rIns="90488" bIns="44450" anchor="b"/>
          <a:lstStyle/>
          <a:p>
            <a:pPr eaLnBrk="1" hangingPunct="1"/>
            <a:r>
              <a:rPr lang="en-US" altLang="zh-TW" sz="4000" dirty="0">
                <a:effectLst/>
                <a:ea typeface="新細明體" charset="-120"/>
              </a:rPr>
              <a:t>Money Market Instruments</a:t>
            </a:r>
          </a:p>
        </p:txBody>
      </p:sp>
      <p:sp>
        <p:nvSpPr>
          <p:cNvPr id="158723" name="Rectangle 3"/>
          <p:cNvSpPr>
            <a:spLocks noGrp="1" noChangeArrowheads="1"/>
          </p:cNvSpPr>
          <p:nvPr>
            <p:ph type="body" idx="1"/>
          </p:nvPr>
        </p:nvSpPr>
        <p:spPr>
          <a:xfrm>
            <a:off x="228600" y="838200"/>
            <a:ext cx="8763000" cy="5867400"/>
          </a:xfrm>
        </p:spPr>
        <p:txBody>
          <a:bodyPr lIns="90488" tIns="44450" rIns="90488" bIns="44450"/>
          <a:lstStyle/>
          <a:p>
            <a:pPr lvl="1" eaLnBrk="1" hangingPunct="1">
              <a:lnSpc>
                <a:spcPct val="95000"/>
              </a:lnSpc>
              <a:spcBef>
                <a:spcPts val="200"/>
              </a:spcBef>
              <a:defRPr/>
            </a:pPr>
            <a:r>
              <a:rPr lang="en-US" altLang="zh-TW" sz="2600" dirty="0">
                <a:ea typeface="新細明體" charset="-120"/>
              </a:rPr>
              <a:t>Federal Funds (</a:t>
            </a:r>
            <a:r>
              <a:rPr lang="zh-TW" altLang="en-US" sz="2600" dirty="0">
                <a:ea typeface="新細明體" charset="-120"/>
              </a:rPr>
              <a:t>聯邦基金</a:t>
            </a:r>
            <a:r>
              <a:rPr lang="en-US" altLang="zh-TW" sz="2600" dirty="0">
                <a:ea typeface="新細明體" charset="-120"/>
              </a:rPr>
              <a:t>)</a:t>
            </a:r>
          </a:p>
          <a:p>
            <a:pPr lvl="2" eaLnBrk="1" hangingPunct="1">
              <a:lnSpc>
                <a:spcPct val="95000"/>
              </a:lnSpc>
              <a:spcBef>
                <a:spcPts val="200"/>
              </a:spcBef>
              <a:defRPr/>
            </a:pPr>
            <a:r>
              <a:rPr lang="en-US" altLang="zh-TW" sz="2200" dirty="0">
                <a:ea typeface="新細明體" charset="-120"/>
              </a:rPr>
              <a:t>A depository institution in the U.S. is required to deposit part of its deposits made by his customers, e.g., 2%</a:t>
            </a:r>
            <a:r>
              <a:rPr lang="zh-TW" altLang="en-US" sz="2200" dirty="0">
                <a:ea typeface="新細明體" charset="-120"/>
              </a:rPr>
              <a:t> </a:t>
            </a:r>
            <a:r>
              <a:rPr lang="en-US" altLang="zh-TW" sz="2200" dirty="0">
                <a:ea typeface="新細明體" charset="-120"/>
              </a:rPr>
              <a:t>(0% since March 26, 2020), in a reserve account in the Federal Reserve Bank</a:t>
            </a:r>
            <a:r>
              <a:rPr lang="zh-TW" altLang="en-US" sz="2200" dirty="0">
                <a:ea typeface="新細明體" charset="-120"/>
              </a:rPr>
              <a:t> </a:t>
            </a:r>
            <a:r>
              <a:rPr lang="en-US" altLang="zh-TW" sz="2200" dirty="0">
                <a:ea typeface="新細明體" charset="-120"/>
              </a:rPr>
              <a:t>(</a:t>
            </a:r>
            <a:r>
              <a:rPr lang="zh-TW" altLang="en-US" sz="2200" dirty="0">
                <a:ea typeface="新細明體" charset="-120"/>
              </a:rPr>
              <a:t>美國聯邦儲備銀行</a:t>
            </a:r>
            <a:r>
              <a:rPr lang="en-US" altLang="zh-TW" sz="2200" dirty="0">
                <a:ea typeface="新細明體" charset="-120"/>
              </a:rPr>
              <a:t>)</a:t>
            </a:r>
          </a:p>
          <a:p>
            <a:pPr marL="914400" lvl="2" indent="0" eaLnBrk="1" hangingPunct="1">
              <a:lnSpc>
                <a:spcPct val="95000"/>
              </a:lnSpc>
              <a:spcBef>
                <a:spcPts val="200"/>
              </a:spcBef>
              <a:buNone/>
              <a:defRPr/>
            </a:pPr>
            <a:r>
              <a:rPr lang="zh-TW" altLang="en-US" sz="2200" dirty="0">
                <a:ea typeface="新細明體" charset="-120"/>
              </a:rPr>
              <a:t>   </a:t>
            </a:r>
            <a:r>
              <a:rPr lang="en-US" altLang="zh-TW" sz="2200" dirty="0">
                <a:ea typeface="新細明體" charset="-120"/>
              </a:rPr>
              <a:t>(</a:t>
            </a:r>
            <a:r>
              <a:rPr lang="zh-TW" altLang="en-US" sz="2200" dirty="0">
                <a:ea typeface="新細明體" charset="-120"/>
              </a:rPr>
              <a:t>在台灣，這稱為存款準備率，其平均約</a:t>
            </a:r>
            <a:r>
              <a:rPr lang="en-US" altLang="zh-TW" sz="2200" dirty="0">
                <a:ea typeface="新細明體" charset="-120"/>
              </a:rPr>
              <a:t>7%)</a:t>
            </a:r>
          </a:p>
          <a:p>
            <a:pPr lvl="2" eaLnBrk="1" hangingPunct="1">
              <a:lnSpc>
                <a:spcPct val="95000"/>
              </a:lnSpc>
              <a:spcBef>
                <a:spcPts val="200"/>
              </a:spcBef>
              <a:defRPr/>
            </a:pPr>
            <a:r>
              <a:rPr lang="en-US" altLang="zh-TW" sz="2200" dirty="0">
                <a:ea typeface="新細明體" charset="-120"/>
              </a:rPr>
              <a:t>Funds in that account are called Federal funds, which can generate interest income for depository institutions </a:t>
            </a:r>
          </a:p>
          <a:p>
            <a:pPr lvl="2" eaLnBrk="1" hangingPunct="1">
              <a:lnSpc>
                <a:spcPct val="95000"/>
              </a:lnSpc>
              <a:spcBef>
                <a:spcPts val="200"/>
              </a:spcBef>
              <a:defRPr/>
            </a:pPr>
            <a:r>
              <a:rPr lang="en-US" altLang="zh-TW" sz="2200" dirty="0">
                <a:ea typeface="新細明體" charset="-120"/>
              </a:rPr>
              <a:t>Federal funds are prepared for the liquidity of withdrawal</a:t>
            </a:r>
          </a:p>
          <a:p>
            <a:pPr lvl="2" eaLnBrk="1" hangingPunct="1">
              <a:lnSpc>
                <a:spcPct val="95000"/>
              </a:lnSpc>
              <a:spcBef>
                <a:spcPts val="200"/>
              </a:spcBef>
              <a:defRPr/>
            </a:pPr>
            <a:r>
              <a:rPr lang="en-US" altLang="zh-TW" sz="2200" dirty="0">
                <a:ea typeface="新細明體" charset="-120"/>
              </a:rPr>
              <a:t>Federal funds market: banks with excess funds can lend to those with a shortage (for satisfying reserve requirement in the past). These loans, which are unsecured, usually overnight transactions, are arranged at a rate called Federal funds rate (</a:t>
            </a:r>
            <a:r>
              <a:rPr lang="zh-TW" altLang="en-US" sz="2200" dirty="0">
                <a:ea typeface="新細明體" charset="-120"/>
              </a:rPr>
              <a:t>聯邦基金利率</a:t>
            </a:r>
            <a:r>
              <a:rPr lang="en-US" altLang="zh-TW" sz="2200" dirty="0">
                <a:ea typeface="新細明體" charset="-120"/>
              </a:rPr>
              <a:t>), which is a key interest rate for lending and borrowing among depository institutions </a:t>
            </a:r>
          </a:p>
          <a:p>
            <a:pPr marL="1257300" lvl="2" indent="-361950" eaLnBrk="1" hangingPunct="1">
              <a:lnSpc>
                <a:spcPct val="95000"/>
              </a:lnSpc>
              <a:spcBef>
                <a:spcPts val="200"/>
              </a:spcBef>
              <a:buNone/>
              <a:defRPr/>
            </a:pPr>
            <a:r>
              <a:rPr lang="en-US" altLang="zh-TW" sz="2200" dirty="0">
                <a:latin typeface="PMingLiU" panose="02020500000000000000" pitchFamily="18" charset="-120"/>
                <a:ea typeface="PMingLiU" panose="02020500000000000000" pitchFamily="18" charset="-120"/>
              </a:rPr>
              <a:t>※ </a:t>
            </a:r>
            <a:r>
              <a:rPr lang="en-US" altLang="zh-TW" sz="2200" dirty="0">
                <a:ea typeface="新細明體" charset="-120"/>
              </a:rPr>
              <a:t>Federal Open Market Committee (</a:t>
            </a:r>
            <a:r>
              <a:rPr lang="zh-TW" altLang="en-US" sz="2200" dirty="0">
                <a:ea typeface="新細明體" charset="-120"/>
              </a:rPr>
              <a:t>聯邦公開市場委員會</a:t>
            </a:r>
            <a:r>
              <a:rPr lang="en-US" altLang="zh-TW" sz="2200" dirty="0">
                <a:ea typeface="新細明體" charset="-120"/>
              </a:rPr>
              <a:t>) </a:t>
            </a:r>
            <a:r>
              <a:rPr lang="zh-TW" altLang="en-US" sz="2200" dirty="0">
                <a:ea typeface="新細明體" charset="-120"/>
              </a:rPr>
              <a:t>調升或調降利息，即是調降</a:t>
            </a:r>
            <a:r>
              <a:rPr lang="en-US" altLang="zh-TW" sz="2200" dirty="0">
                <a:ea typeface="新細明體" charset="-120"/>
              </a:rPr>
              <a:t>Federal funds rate</a:t>
            </a:r>
            <a:r>
              <a:rPr lang="zh-TW" altLang="en-US" sz="2200" dirty="0">
                <a:ea typeface="新細明體" charset="-120"/>
              </a:rPr>
              <a:t>之目標利率，其利用公債公開市場操作來達成此目標</a:t>
            </a:r>
            <a:endParaRPr lang="en-US" altLang="zh-TW" sz="2200" dirty="0">
              <a:ea typeface="新細明體" charset="-120"/>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76200"/>
            <a:ext cx="9144000" cy="685800"/>
          </a:xfrm>
          <a:noFill/>
          <a:extLst>
            <a:ext uri="{909E8E84-426E-40DD-AFC4-6F175D3DCCD1}">
              <a14:hiddenFill xmlns:a14="http://schemas.microsoft.com/office/drawing/2010/main">
                <a:solidFill>
                  <a:srgbClr val="FFFFFF"/>
                </a:solidFill>
              </a14:hiddenFill>
            </a:ext>
          </a:extLst>
        </p:spPr>
        <p:txBody>
          <a:bodyPr lIns="90488" tIns="44450" rIns="90488" bIns="44450" anchor="b"/>
          <a:lstStyle/>
          <a:p>
            <a:pPr eaLnBrk="1" hangingPunct="1"/>
            <a:r>
              <a:rPr lang="en-US" altLang="zh-TW" sz="4000">
                <a:effectLst/>
                <a:ea typeface="新細明體" charset="-120"/>
              </a:rPr>
              <a:t>Money Market Instruments</a:t>
            </a:r>
          </a:p>
        </p:txBody>
      </p:sp>
      <p:sp>
        <p:nvSpPr>
          <p:cNvPr id="156675" name="Rectangle 3"/>
          <p:cNvSpPr>
            <a:spLocks noGrp="1" noChangeArrowheads="1"/>
          </p:cNvSpPr>
          <p:nvPr>
            <p:ph type="body" idx="1"/>
          </p:nvPr>
        </p:nvSpPr>
        <p:spPr>
          <a:xfrm>
            <a:off x="228600" y="762000"/>
            <a:ext cx="8763000" cy="6096000"/>
          </a:xfrm>
        </p:spPr>
        <p:txBody>
          <a:bodyPr lIns="90488" tIns="44450" rIns="90488" bIns="44450"/>
          <a:lstStyle/>
          <a:p>
            <a:pPr lvl="1" eaLnBrk="1" hangingPunct="1">
              <a:lnSpc>
                <a:spcPct val="98000"/>
              </a:lnSpc>
              <a:spcBef>
                <a:spcPts val="300"/>
              </a:spcBef>
              <a:defRPr/>
            </a:pPr>
            <a:r>
              <a:rPr lang="en-US" altLang="zh-TW" sz="2600" dirty="0">
                <a:ea typeface="新細明體" charset="-120"/>
              </a:rPr>
              <a:t>Eurodollar (</a:t>
            </a:r>
            <a:r>
              <a:rPr lang="zh-TW" altLang="en-US" sz="2600" dirty="0">
                <a:ea typeface="新細明體" charset="-120"/>
              </a:rPr>
              <a:t>歐洲美元</a:t>
            </a:r>
            <a:r>
              <a:rPr lang="en-US" altLang="zh-TW" sz="2600" dirty="0">
                <a:ea typeface="新細明體" charset="-120"/>
              </a:rPr>
              <a:t>)</a:t>
            </a:r>
          </a:p>
          <a:p>
            <a:pPr lvl="2" eaLnBrk="1" hangingPunct="1">
              <a:lnSpc>
                <a:spcPct val="98000"/>
              </a:lnSpc>
              <a:spcBef>
                <a:spcPts val="300"/>
              </a:spcBef>
              <a:defRPr/>
            </a:pPr>
            <a:r>
              <a:rPr lang="en-US" altLang="zh-TW" sz="2200" dirty="0">
                <a:ea typeface="新細明體" charset="-120"/>
              </a:rPr>
              <a:t>Dollar-denominated deposits at foreign banks (not necessary to be European banks) or foreign branches of American banks</a:t>
            </a:r>
          </a:p>
          <a:p>
            <a:pPr lvl="2" eaLnBrk="1" hangingPunct="1">
              <a:lnSpc>
                <a:spcPct val="98000"/>
              </a:lnSpc>
              <a:spcBef>
                <a:spcPts val="300"/>
              </a:spcBef>
              <a:defRPr/>
            </a:pPr>
            <a:r>
              <a:rPr lang="en-US" altLang="zh-TW" sz="2200" dirty="0">
                <a:ea typeface="新細明體" charset="-120"/>
              </a:rPr>
              <a:t>By locating outside the U.S., these banks escape regulations by the Federal Reserve Board</a:t>
            </a:r>
            <a:r>
              <a:rPr lang="zh-TW" altLang="en-US" sz="2200" dirty="0">
                <a:ea typeface="新細明體" charset="-120"/>
              </a:rPr>
              <a:t> </a:t>
            </a:r>
            <a:r>
              <a:rPr lang="en-US" altLang="zh-TW" sz="2200" dirty="0">
                <a:ea typeface="新細明體" charset="-120"/>
              </a:rPr>
              <a:t>(</a:t>
            </a:r>
            <a:r>
              <a:rPr lang="zh-TW" altLang="en-US" sz="2200" dirty="0">
                <a:ea typeface="新細明體" charset="-120"/>
              </a:rPr>
              <a:t>聯邦儲備委員會</a:t>
            </a:r>
            <a:r>
              <a:rPr lang="en-US" altLang="zh-TW" sz="2200" dirty="0">
                <a:ea typeface="新細明體" charset="-120"/>
              </a:rPr>
              <a:t>), e.g., no federal funds required and saving them some costs</a:t>
            </a:r>
          </a:p>
          <a:p>
            <a:pPr lvl="2" eaLnBrk="1" hangingPunct="1">
              <a:lnSpc>
                <a:spcPct val="98000"/>
              </a:lnSpc>
              <a:spcBef>
                <a:spcPts val="300"/>
              </a:spcBef>
              <a:defRPr/>
            </a:pPr>
            <a:r>
              <a:rPr lang="en-US" altLang="zh-TW" sz="2200" dirty="0">
                <a:ea typeface="新細明體" charset="-120"/>
              </a:rPr>
              <a:t>Eurodollar pay higher interest rate than U.S. deposits</a:t>
            </a:r>
          </a:p>
          <a:p>
            <a:pPr lvl="2" eaLnBrk="1" hangingPunct="1">
              <a:lnSpc>
                <a:spcPct val="98000"/>
              </a:lnSpc>
              <a:spcBef>
                <a:spcPts val="300"/>
              </a:spcBef>
              <a:defRPr/>
            </a:pPr>
            <a:r>
              <a:rPr lang="en-US" altLang="zh-TW" sz="2200" dirty="0">
                <a:ea typeface="新細明體" charset="-120"/>
              </a:rPr>
              <a:t>Eurodollar time deposits and Eurodollar CDs</a:t>
            </a:r>
          </a:p>
          <a:p>
            <a:pPr lvl="2" eaLnBrk="1" hangingPunct="1">
              <a:lnSpc>
                <a:spcPct val="98000"/>
              </a:lnSpc>
              <a:spcBef>
                <a:spcPts val="300"/>
              </a:spcBef>
              <a:defRPr/>
            </a:pPr>
            <a:r>
              <a:rPr lang="en-US" altLang="zh-TW" sz="2200" dirty="0">
                <a:ea typeface="新細明體" charset="-120"/>
              </a:rPr>
              <a:t>Eurodollar CDs are less liquid than domestic CDs</a:t>
            </a:r>
          </a:p>
          <a:p>
            <a:pPr marL="457200" lvl="1" indent="0" eaLnBrk="1" hangingPunct="1">
              <a:lnSpc>
                <a:spcPct val="98000"/>
              </a:lnSpc>
              <a:spcBef>
                <a:spcPts val="300"/>
              </a:spcBef>
              <a:buNone/>
              <a:defRPr/>
            </a:pPr>
            <a:r>
              <a:rPr lang="en-US" altLang="zh-TW" sz="2600" dirty="0">
                <a:latin typeface="PMingLiU" panose="02020500000000000000" pitchFamily="18" charset="-120"/>
                <a:ea typeface="PMingLiU" panose="02020500000000000000" pitchFamily="18" charset="-120"/>
              </a:rPr>
              <a:t>※ </a:t>
            </a:r>
            <a:r>
              <a:rPr lang="en-US" altLang="zh-TW" sz="2600" dirty="0">
                <a:ea typeface="新細明體" charset="-120"/>
              </a:rPr>
              <a:t>LIBOR Market (</a:t>
            </a:r>
            <a:r>
              <a:rPr lang="zh-TW" altLang="en-US" sz="2600" dirty="0">
                <a:ea typeface="新細明體" charset="-120"/>
              </a:rPr>
              <a:t>倫敦銀行同業拆放利率市場</a:t>
            </a:r>
            <a:r>
              <a:rPr lang="en-US" altLang="zh-TW" sz="2600" dirty="0">
                <a:ea typeface="新細明體" charset="-120"/>
              </a:rPr>
              <a:t>)</a:t>
            </a:r>
          </a:p>
          <a:p>
            <a:pPr lvl="2" eaLnBrk="1" hangingPunct="1">
              <a:lnSpc>
                <a:spcPct val="98000"/>
              </a:lnSpc>
              <a:spcBef>
                <a:spcPts val="300"/>
              </a:spcBef>
              <a:defRPr/>
            </a:pPr>
            <a:r>
              <a:rPr lang="en-US" altLang="zh-TW" sz="2200" dirty="0">
                <a:ea typeface="新細明體" charset="-120"/>
              </a:rPr>
              <a:t>London Interbank Offer Rate (LIBOR) is the lending rate for different currencies among large banks in London market</a:t>
            </a:r>
          </a:p>
          <a:p>
            <a:pPr lvl="2">
              <a:lnSpc>
                <a:spcPct val="98000"/>
              </a:lnSpc>
              <a:spcBef>
                <a:spcPts val="300"/>
              </a:spcBef>
            </a:pPr>
            <a:r>
              <a:rPr lang="en-US" altLang="zh-TW" sz="2200" dirty="0">
                <a:ea typeface="新細明體" pitchFamily="18" charset="-120"/>
              </a:rPr>
              <a:t>British regulators proposed to phase out LIBOR by 2021</a:t>
            </a:r>
          </a:p>
          <a:p>
            <a:pPr lvl="2">
              <a:lnSpc>
                <a:spcPct val="98000"/>
              </a:lnSpc>
              <a:spcBef>
                <a:spcPts val="300"/>
              </a:spcBef>
            </a:pPr>
            <a:r>
              <a:rPr lang="en-US" altLang="zh-TW" sz="2200" dirty="0">
                <a:ea typeface="新細明體" pitchFamily="18" charset="-120"/>
              </a:rPr>
              <a:t>Secured Overnight Financing Rate (SOFR) in the U.S. and Sterling Over Night Index Average (SONIA) in the U.K. are established to replace LIBOR</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19050"/>
            <a:ext cx="9144000" cy="781050"/>
          </a:xfrm>
          <a:noFill/>
          <a:extLst>
            <a:ext uri="{909E8E84-426E-40DD-AFC4-6F175D3DCCD1}">
              <a14:hiddenFill xmlns:a14="http://schemas.microsoft.com/office/drawing/2010/main">
                <a:solidFill>
                  <a:srgbClr val="FFFFFF"/>
                </a:solidFill>
              </a14:hiddenFill>
            </a:ext>
          </a:extLst>
        </p:spPr>
        <p:txBody>
          <a:bodyPr lIns="90488" tIns="44450" rIns="90488" bIns="44450" anchor="b"/>
          <a:lstStyle/>
          <a:p>
            <a:pPr eaLnBrk="1" hangingPunct="1"/>
            <a:r>
              <a:rPr lang="en-US" altLang="zh-TW" sz="4000">
                <a:effectLst/>
                <a:ea typeface="新細明體" charset="-120"/>
              </a:rPr>
              <a:t>Money Market Instruments</a:t>
            </a:r>
          </a:p>
        </p:txBody>
      </p:sp>
      <p:sp>
        <p:nvSpPr>
          <p:cNvPr id="32771" name="Rectangle 3"/>
          <p:cNvSpPr>
            <a:spLocks noGrp="1" noChangeArrowheads="1"/>
          </p:cNvSpPr>
          <p:nvPr>
            <p:ph type="body" idx="1"/>
          </p:nvPr>
        </p:nvSpPr>
        <p:spPr>
          <a:xfrm>
            <a:off x="228600" y="838200"/>
            <a:ext cx="8686800" cy="5943600"/>
          </a:xfrm>
        </p:spPr>
        <p:txBody>
          <a:bodyPr lIns="90488" tIns="44450" rIns="90488" bIns="44450"/>
          <a:lstStyle/>
          <a:p>
            <a:pPr lvl="1" eaLnBrk="1" hangingPunct="1">
              <a:lnSpc>
                <a:spcPct val="97000"/>
              </a:lnSpc>
              <a:spcBef>
                <a:spcPts val="300"/>
              </a:spcBef>
              <a:defRPr/>
            </a:pPr>
            <a:r>
              <a:rPr lang="en-US" altLang="zh-TW" sz="2600" dirty="0">
                <a:ea typeface="新細明體" charset="-120"/>
              </a:rPr>
              <a:t>Repurchase Agreement (repo or RP, </a:t>
            </a:r>
            <a:r>
              <a:rPr lang="zh-TW" altLang="en-US" sz="2600" dirty="0">
                <a:ea typeface="新細明體" charset="-120"/>
              </a:rPr>
              <a:t>附買回協定</a:t>
            </a:r>
            <a:r>
              <a:rPr lang="en-US" altLang="zh-TW" sz="2600" dirty="0">
                <a:ea typeface="新細明體" charset="-120"/>
              </a:rPr>
              <a:t>) and Reverse RP (</a:t>
            </a:r>
            <a:r>
              <a:rPr lang="zh-TW" altLang="en-US" sz="2600" dirty="0">
                <a:ea typeface="新細明體" charset="-120"/>
              </a:rPr>
              <a:t>附賣回協定</a:t>
            </a:r>
            <a:r>
              <a:rPr lang="en-US" altLang="zh-TW" sz="2600" dirty="0">
                <a:ea typeface="新細明體" charset="-120"/>
              </a:rPr>
              <a:t>)</a:t>
            </a:r>
          </a:p>
          <a:p>
            <a:pPr lvl="2" eaLnBrk="1" hangingPunct="1">
              <a:lnSpc>
                <a:spcPct val="97000"/>
              </a:lnSpc>
              <a:spcBef>
                <a:spcPts val="300"/>
              </a:spcBef>
              <a:defRPr/>
            </a:pPr>
            <a:r>
              <a:rPr lang="en-US" altLang="zh-TW" sz="2200" dirty="0">
                <a:ea typeface="新細明體" charset="-120"/>
              </a:rPr>
              <a:t>Short-term sales of government securities with an agreement to repurchase the securities at a higher price</a:t>
            </a:r>
          </a:p>
          <a:p>
            <a:pPr lvl="2" eaLnBrk="1" hangingPunct="1">
              <a:lnSpc>
                <a:spcPct val="97000"/>
              </a:lnSpc>
              <a:spcBef>
                <a:spcPts val="300"/>
              </a:spcBef>
              <a:defRPr/>
            </a:pPr>
            <a:r>
              <a:rPr lang="en-US" altLang="zh-TW" sz="2200" dirty="0">
                <a:ea typeface="新細明體" charset="-120"/>
              </a:rPr>
              <a:t>Dealers</a:t>
            </a:r>
            <a:r>
              <a:rPr lang="zh-TW" altLang="en-US" sz="2200" dirty="0">
                <a:ea typeface="新細明體" charset="-120"/>
              </a:rPr>
              <a:t> </a:t>
            </a:r>
            <a:r>
              <a:rPr lang="en-US" altLang="zh-TW" sz="2200" dirty="0">
                <a:ea typeface="新細明體" charset="-120"/>
              </a:rPr>
              <a:t>(</a:t>
            </a:r>
            <a:r>
              <a:rPr lang="zh-TW" altLang="en-US" sz="2200" dirty="0">
                <a:ea typeface="新細明體" charset="-120"/>
              </a:rPr>
              <a:t>自營商</a:t>
            </a:r>
            <a:r>
              <a:rPr lang="en-US" altLang="zh-TW" sz="2200" dirty="0">
                <a:ea typeface="新細明體" charset="-120"/>
              </a:rPr>
              <a:t>) in government securities use repos as a form of short-term, usually overnight, borrowing, in which the government securities serve as collaterals for the loan</a:t>
            </a:r>
          </a:p>
          <a:p>
            <a:pPr lvl="2" eaLnBrk="1" hangingPunct="1">
              <a:lnSpc>
                <a:spcPct val="97000"/>
              </a:lnSpc>
              <a:spcBef>
                <a:spcPts val="300"/>
              </a:spcBef>
              <a:defRPr/>
            </a:pPr>
            <a:r>
              <a:rPr lang="en-US" altLang="zh-TW" sz="2200" dirty="0">
                <a:ea typeface="新細明體" charset="-120"/>
              </a:rPr>
              <a:t>In a reverse repo, dealers buy government securities from a trader (lending money with a collateral) and promise to resell them at a specified higher price on the future date</a:t>
            </a:r>
            <a:endParaRPr lang="zh-TW" altLang="en-US" sz="2200" dirty="0">
              <a:ea typeface="新細明體" charset="-120"/>
            </a:endParaRPr>
          </a:p>
          <a:p>
            <a:pPr lvl="1" eaLnBrk="1" hangingPunct="1">
              <a:lnSpc>
                <a:spcPct val="97000"/>
              </a:lnSpc>
              <a:spcBef>
                <a:spcPts val="300"/>
              </a:spcBef>
              <a:defRPr/>
            </a:pPr>
            <a:r>
              <a:rPr lang="en-US" altLang="zh-TW" sz="2600" dirty="0">
                <a:ea typeface="新細明體" charset="-120"/>
              </a:rPr>
              <a:t>Brokers’ Call (</a:t>
            </a:r>
            <a:r>
              <a:rPr lang="zh-TW" altLang="en-US" sz="2600" dirty="0">
                <a:ea typeface="新細明體" charset="-120"/>
              </a:rPr>
              <a:t>經紀商融資貸款</a:t>
            </a:r>
            <a:r>
              <a:rPr lang="en-US" altLang="zh-TW" sz="2600" dirty="0">
                <a:ea typeface="新細明體" charset="-120"/>
              </a:rPr>
              <a:t>)</a:t>
            </a:r>
          </a:p>
          <a:p>
            <a:pPr lvl="2" eaLnBrk="1" hangingPunct="1">
              <a:lnSpc>
                <a:spcPct val="97000"/>
              </a:lnSpc>
              <a:spcBef>
                <a:spcPts val="300"/>
              </a:spcBef>
              <a:defRPr/>
            </a:pPr>
            <a:r>
              <a:rPr lang="en-US" altLang="zh-TW" sz="2200" dirty="0">
                <a:ea typeface="新細明體" charset="-120"/>
              </a:rPr>
              <a:t>Investors who buy stocks on margin (</a:t>
            </a:r>
            <a:r>
              <a:rPr lang="zh-TW" altLang="en-US" sz="2200" dirty="0">
                <a:ea typeface="新細明體" charset="-120"/>
              </a:rPr>
              <a:t>保證金交易</a:t>
            </a:r>
            <a:r>
              <a:rPr lang="en-US" altLang="zh-TW" sz="2200" dirty="0">
                <a:ea typeface="新細明體" charset="-120"/>
              </a:rPr>
              <a:t>)</a:t>
            </a:r>
            <a:r>
              <a:rPr lang="zh-TW" altLang="en-US" sz="2200" dirty="0">
                <a:ea typeface="新細明體" charset="-120"/>
              </a:rPr>
              <a:t> </a:t>
            </a:r>
            <a:r>
              <a:rPr lang="en-US" altLang="zh-TW" sz="2200" dirty="0">
                <a:ea typeface="新細明體" charset="-120"/>
              </a:rPr>
              <a:t>borrow part of funds to pay for the stocks from their broker, who in turn borrow the funds from a bank,</a:t>
            </a:r>
            <a:r>
              <a:rPr lang="zh-TW" altLang="en-US" sz="2200" dirty="0">
                <a:ea typeface="新細明體" charset="-120"/>
              </a:rPr>
              <a:t> </a:t>
            </a:r>
            <a:r>
              <a:rPr lang="en-US" altLang="zh-TW" sz="2200" dirty="0">
                <a:ea typeface="新細明體" charset="-120"/>
              </a:rPr>
              <a:t>and agree to repay the bank immediately if the bank requests it</a:t>
            </a:r>
          </a:p>
          <a:p>
            <a:pPr lvl="2" eaLnBrk="1" hangingPunct="1">
              <a:lnSpc>
                <a:spcPct val="97000"/>
              </a:lnSpc>
              <a:spcBef>
                <a:spcPts val="300"/>
              </a:spcBef>
              <a:defRPr/>
            </a:pPr>
            <a:r>
              <a:rPr lang="en-US" altLang="zh-TW" sz="2200" dirty="0">
                <a:ea typeface="新細明體" charset="-120"/>
              </a:rPr>
              <a:t>The borrowing rate is known as the call money rate (</a:t>
            </a:r>
            <a:r>
              <a:rPr lang="zh-TW" altLang="en-US" sz="2200" dirty="0">
                <a:ea typeface="新細明體" charset="-120"/>
              </a:rPr>
              <a:t>活期貸款利率</a:t>
            </a:r>
            <a:r>
              <a:rPr lang="en-US" altLang="zh-TW" sz="2200" dirty="0">
                <a:ea typeface="新細明體" charset="-120"/>
              </a:rPr>
              <a:t>)</a:t>
            </a:r>
            <a:r>
              <a:rPr lang="zh-TW" altLang="en-US" sz="2200" dirty="0">
                <a:ea typeface="新細明體" charset="-120"/>
              </a:rPr>
              <a:t> </a:t>
            </a:r>
            <a:r>
              <a:rPr lang="en-US" altLang="zh-TW" sz="2200" dirty="0">
                <a:ea typeface="新細明體" charset="-120"/>
              </a:rPr>
              <a:t>(usually equal to T-bill’s rate + 1%)</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6">
            <a:extLst>
              <a:ext uri="{FF2B5EF4-FFF2-40B4-BE49-F238E27FC236}">
                <a16:creationId xmlns:a16="http://schemas.microsoft.com/office/drawing/2014/main" id="{3D0268D5-EB63-4CB3-B69E-2B6626EFDA15}"/>
              </a:ext>
            </a:extLst>
          </p:cNvPr>
          <p:cNvPicPr>
            <a:picLocks noChangeAspect="1"/>
          </p:cNvPicPr>
          <p:nvPr/>
        </p:nvPicPr>
        <p:blipFill rotWithShape="1">
          <a:blip r:embed="rId3"/>
          <a:srcRect l="31952" t="34402" r="20573" b="22080"/>
          <a:stretch/>
        </p:blipFill>
        <p:spPr bwMode="auto">
          <a:xfrm>
            <a:off x="1189164" y="1248528"/>
            <a:ext cx="6945782" cy="3581358"/>
          </a:xfrm>
          <a:prstGeom prst="rect">
            <a:avLst/>
          </a:prstGeom>
          <a:ln>
            <a:noFill/>
          </a:ln>
          <a:extLst>
            <a:ext uri="{53640926-AAD7-44D8-BBD7-CCE9431645EC}">
              <a14:shadowObscured xmlns:a14="http://schemas.microsoft.com/office/drawing/2010/main"/>
            </a:ext>
          </a:extLst>
        </p:spPr>
      </p:pic>
      <p:sp>
        <p:nvSpPr>
          <p:cNvPr id="60418" name="Rectangle 2"/>
          <p:cNvSpPr>
            <a:spLocks noGrp="1" noChangeArrowheads="1"/>
          </p:cNvSpPr>
          <p:nvPr>
            <p:ph type="title"/>
          </p:nvPr>
        </p:nvSpPr>
        <p:spPr>
          <a:xfrm>
            <a:off x="0" y="58614"/>
            <a:ext cx="9144000" cy="1143000"/>
          </a:xfrm>
        </p:spPr>
        <p:txBody>
          <a:bodyPr/>
          <a:lstStyle/>
          <a:p>
            <a:pPr eaLnBrk="1" hangingPunct="1">
              <a:lnSpc>
                <a:spcPct val="90000"/>
              </a:lnSpc>
              <a:defRPr/>
            </a:pPr>
            <a:r>
              <a:rPr lang="en-US" altLang="zh-TW" sz="3800" dirty="0">
                <a:ea typeface="新細明體" charset="-120"/>
              </a:rPr>
              <a:t>Yield Spreads (</a:t>
            </a:r>
            <a:r>
              <a:rPr lang="zh-TW" altLang="en-US" sz="3800" dirty="0">
                <a:ea typeface="新細明體" charset="-120"/>
              </a:rPr>
              <a:t>收益率利差</a:t>
            </a:r>
            <a:r>
              <a:rPr lang="en-US" altLang="zh-TW" sz="3800" dirty="0">
                <a:ea typeface="新細明體" charset="-120"/>
              </a:rPr>
              <a:t>) between Federal Funds Rate and T-bills Rate</a:t>
            </a:r>
          </a:p>
        </p:txBody>
      </p:sp>
      <p:sp>
        <p:nvSpPr>
          <p:cNvPr id="4" name="Text Box 9"/>
          <p:cNvSpPr txBox="1">
            <a:spLocks noChangeArrowheads="1"/>
          </p:cNvSpPr>
          <p:nvPr/>
        </p:nvSpPr>
        <p:spPr bwMode="auto">
          <a:xfrm>
            <a:off x="304800" y="4876800"/>
            <a:ext cx="8458200" cy="1831271"/>
          </a:xfrm>
          <a:prstGeom prst="rect">
            <a:avLst/>
          </a:prstGeom>
          <a:noFill/>
          <a:ln w="9525">
            <a:noFill/>
            <a:miter lim="800000"/>
            <a:headEnd/>
            <a:tailEnd/>
          </a:ln>
        </p:spPr>
        <p:txBody>
          <a:bodyPr wrap="square">
            <a:spAutoFit/>
          </a:bodyPr>
          <a:lstStyle/>
          <a:p>
            <a:pPr marL="265113" indent="-265113">
              <a:spcBef>
                <a:spcPts val="300"/>
              </a:spcBef>
              <a:defRPr/>
            </a:pPr>
            <a:r>
              <a:rPr lang="en-US" altLang="zh-TW" dirty="0">
                <a:latin typeface="+mn-lt"/>
                <a:ea typeface="新細明體" pitchFamily="18" charset="-120"/>
              </a:rPr>
              <a:t>※ Risk-return tradeoff: higher yields (</a:t>
            </a:r>
            <a:r>
              <a:rPr lang="zh-TW" altLang="en-US" dirty="0">
                <a:latin typeface="+mn-lt"/>
                <a:ea typeface="新細明體" pitchFamily="18" charset="-120"/>
              </a:rPr>
              <a:t>收益率</a:t>
            </a:r>
            <a:r>
              <a:rPr lang="en-US" altLang="zh-TW" dirty="0">
                <a:latin typeface="+mn-lt"/>
                <a:ea typeface="新細明體" pitchFamily="18" charset="-120"/>
              </a:rPr>
              <a:t>)</a:t>
            </a:r>
            <a:r>
              <a:rPr lang="zh-TW" altLang="en-US" dirty="0">
                <a:latin typeface="+mn-lt"/>
                <a:ea typeface="新細明體" pitchFamily="18" charset="-120"/>
              </a:rPr>
              <a:t> </a:t>
            </a:r>
            <a:r>
              <a:rPr lang="en-US" altLang="zh-TW" dirty="0">
                <a:latin typeface="+mn-lt"/>
                <a:ea typeface="新細明體" pitchFamily="18" charset="-120"/>
              </a:rPr>
              <a:t>are accompanies with higher degrees of default risk</a:t>
            </a:r>
          </a:p>
          <a:p>
            <a:pPr marL="265113" indent="-265113">
              <a:spcBef>
                <a:spcPts val="300"/>
              </a:spcBef>
              <a:defRPr/>
            </a:pPr>
            <a:r>
              <a:rPr lang="en-US" altLang="zh-TW" dirty="0">
                <a:ea typeface="新細明體" pitchFamily="18" charset="-120"/>
              </a:rPr>
              <a:t>※ </a:t>
            </a:r>
            <a:r>
              <a:rPr lang="en-US" altLang="zh-TW" dirty="0">
                <a:latin typeface="+mn-lt"/>
                <a:ea typeface="新細明體" pitchFamily="18" charset="-120"/>
              </a:rPr>
              <a:t>This yield spread reflects the difference of the credit quality between banks (federal funds rates) and the government (T-bill rates)</a:t>
            </a:r>
          </a:p>
          <a:p>
            <a:pPr marL="265113" indent="-265113">
              <a:spcBef>
                <a:spcPts val="300"/>
              </a:spcBef>
              <a:defRPr/>
            </a:pPr>
            <a:r>
              <a:rPr lang="en-US" altLang="zh-TW" dirty="0">
                <a:latin typeface="Arial" pitchFamily="34" charset="0"/>
                <a:ea typeface="新細明體" pitchFamily="18" charset="-120"/>
              </a:rPr>
              <a:t>※ Whenever there are crises in the market, the repayment ability of banks becomes more doubtful, and thus the spread widens</a:t>
            </a:r>
            <a:endParaRPr lang="en-US" altLang="zh-TW" dirty="0">
              <a:latin typeface="+mn-lt"/>
              <a:ea typeface="新細明體" pitchFamily="18" charset="-120"/>
            </a:endParaRPr>
          </a:p>
        </p:txBody>
      </p:sp>
      <p:sp>
        <p:nvSpPr>
          <p:cNvPr id="20485" name="橢圓 5"/>
          <p:cNvSpPr>
            <a:spLocks noChangeArrowheads="1"/>
          </p:cNvSpPr>
          <p:nvPr/>
        </p:nvSpPr>
        <p:spPr bwMode="auto">
          <a:xfrm>
            <a:off x="2135894" y="1400523"/>
            <a:ext cx="609600" cy="276225"/>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ea typeface="新細明體" charset="-120"/>
            </a:endParaRPr>
          </a:p>
        </p:txBody>
      </p:sp>
      <p:sp>
        <p:nvSpPr>
          <p:cNvPr id="20486" name="橢圓 6"/>
          <p:cNvSpPr>
            <a:spLocks noChangeArrowheads="1"/>
          </p:cNvSpPr>
          <p:nvPr/>
        </p:nvSpPr>
        <p:spPr bwMode="auto">
          <a:xfrm>
            <a:off x="2819400" y="1815977"/>
            <a:ext cx="609600" cy="30480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ea typeface="新細明體" charset="-120"/>
            </a:endParaRPr>
          </a:p>
        </p:txBody>
      </p:sp>
      <p:sp>
        <p:nvSpPr>
          <p:cNvPr id="20488" name="橢圓 8"/>
          <p:cNvSpPr>
            <a:spLocks noChangeArrowheads="1"/>
          </p:cNvSpPr>
          <p:nvPr/>
        </p:nvSpPr>
        <p:spPr bwMode="auto">
          <a:xfrm>
            <a:off x="3579886" y="3007519"/>
            <a:ext cx="762000" cy="461962"/>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ea typeface="新細明體" charset="-120"/>
            </a:endParaRPr>
          </a:p>
        </p:txBody>
      </p:sp>
      <p:sp>
        <p:nvSpPr>
          <p:cNvPr id="20489" name="橢圓 9"/>
          <p:cNvSpPr>
            <a:spLocks noChangeArrowheads="1"/>
          </p:cNvSpPr>
          <p:nvPr/>
        </p:nvSpPr>
        <p:spPr bwMode="auto">
          <a:xfrm>
            <a:off x="5105400" y="3276600"/>
            <a:ext cx="609600" cy="30480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ea typeface="新細明體" charset="-120"/>
            </a:endParaRPr>
          </a:p>
        </p:txBody>
      </p:sp>
      <p:sp>
        <p:nvSpPr>
          <p:cNvPr id="20490" name="橢圓 10"/>
          <p:cNvSpPr>
            <a:spLocks noChangeArrowheads="1"/>
          </p:cNvSpPr>
          <p:nvPr/>
        </p:nvSpPr>
        <p:spPr bwMode="auto">
          <a:xfrm>
            <a:off x="6086151" y="3048000"/>
            <a:ext cx="1143000" cy="38100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ea typeface="新細明體" charset="-120"/>
            </a:endParaRPr>
          </a:p>
        </p:txBody>
      </p:sp>
      <p:cxnSp>
        <p:nvCxnSpPr>
          <p:cNvPr id="20491" name="直線單箭頭接點 12"/>
          <p:cNvCxnSpPr>
            <a:cxnSpLocks noChangeShapeType="1"/>
            <a:stCxn id="20485" idx="6"/>
            <a:endCxn id="20493" idx="1"/>
          </p:cNvCxnSpPr>
          <p:nvPr/>
        </p:nvCxnSpPr>
        <p:spPr bwMode="auto">
          <a:xfrm flipV="1">
            <a:off x="2745494" y="1462891"/>
            <a:ext cx="605792" cy="75745"/>
          </a:xfrm>
          <a:prstGeom prst="straightConnector1">
            <a:avLst/>
          </a:prstGeom>
          <a:noFill/>
          <a:ln w="9525" algn="ctr">
            <a:solidFill>
              <a:srgbClr val="FF0000"/>
            </a:solidFill>
            <a:round/>
            <a:headEnd type="arrow" w="med" len="med"/>
            <a:tailEnd/>
          </a:ln>
          <a:extLst>
            <a:ext uri="{909E8E84-426E-40DD-AFC4-6F175D3DCCD1}">
              <a14:hiddenFill xmlns:a14="http://schemas.microsoft.com/office/drawing/2010/main">
                <a:noFill/>
              </a14:hiddenFill>
            </a:ext>
          </a:extLst>
        </p:spPr>
      </p:cxnSp>
      <p:cxnSp>
        <p:nvCxnSpPr>
          <p:cNvPr id="20492" name="直線單箭頭接點 13"/>
          <p:cNvCxnSpPr>
            <a:cxnSpLocks noChangeShapeType="1"/>
            <a:stCxn id="20486" idx="0"/>
            <a:endCxn id="20493" idx="2"/>
          </p:cNvCxnSpPr>
          <p:nvPr/>
        </p:nvCxnSpPr>
        <p:spPr bwMode="auto">
          <a:xfrm flipV="1">
            <a:off x="3124200" y="1601003"/>
            <a:ext cx="722386" cy="214974"/>
          </a:xfrm>
          <a:prstGeom prst="straightConnector1">
            <a:avLst/>
          </a:prstGeom>
          <a:noFill/>
          <a:ln w="9525" algn="ctr">
            <a:solidFill>
              <a:srgbClr val="FF0000"/>
            </a:solidFill>
            <a:round/>
            <a:headEnd type="arrow" w="med" len="med"/>
            <a:tailEnd/>
          </a:ln>
          <a:extLst>
            <a:ext uri="{909E8E84-426E-40DD-AFC4-6F175D3DCCD1}">
              <a14:hiddenFill xmlns:a14="http://schemas.microsoft.com/office/drawing/2010/main">
                <a:noFill/>
              </a14:hiddenFill>
            </a:ext>
          </a:extLst>
        </p:spPr>
      </p:cxnSp>
      <p:sp>
        <p:nvSpPr>
          <p:cNvPr id="20493" name="文字方塊 18"/>
          <p:cNvSpPr txBox="1">
            <a:spLocks noChangeArrowheads="1"/>
          </p:cNvSpPr>
          <p:nvPr/>
        </p:nvSpPr>
        <p:spPr bwMode="auto">
          <a:xfrm>
            <a:off x="3351286" y="1324778"/>
            <a:ext cx="990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zh-TW" sz="1200" dirty="0">
                <a:solidFill>
                  <a:srgbClr val="FF0000"/>
                </a:solidFill>
                <a:ea typeface="新細明體" charset="-120"/>
              </a:rPr>
              <a:t>Oil crisis</a:t>
            </a:r>
            <a:endParaRPr lang="zh-TW" altLang="en-US" sz="1200" dirty="0">
              <a:solidFill>
                <a:srgbClr val="FF0000"/>
              </a:solidFill>
              <a:ea typeface="新細明體" charset="-120"/>
            </a:endParaRPr>
          </a:p>
        </p:txBody>
      </p:sp>
      <p:sp>
        <p:nvSpPr>
          <p:cNvPr id="20496" name="文字方塊 29"/>
          <p:cNvSpPr txBox="1">
            <a:spLocks noChangeArrowheads="1"/>
          </p:cNvSpPr>
          <p:nvPr/>
        </p:nvSpPr>
        <p:spPr bwMode="auto">
          <a:xfrm>
            <a:off x="3457189" y="2346261"/>
            <a:ext cx="1143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zh-TW" sz="1200" dirty="0">
                <a:solidFill>
                  <a:srgbClr val="FF0000"/>
                </a:solidFill>
                <a:ea typeface="新細明體" charset="-120"/>
              </a:rPr>
              <a:t>Black Monday in 1987</a:t>
            </a:r>
            <a:endParaRPr lang="zh-TW" altLang="en-US" sz="1200" dirty="0">
              <a:solidFill>
                <a:srgbClr val="FF0000"/>
              </a:solidFill>
              <a:ea typeface="新細明體" charset="-120"/>
            </a:endParaRPr>
          </a:p>
        </p:txBody>
      </p:sp>
      <p:cxnSp>
        <p:nvCxnSpPr>
          <p:cNvPr id="20497" name="直線單箭頭接點 30"/>
          <p:cNvCxnSpPr>
            <a:cxnSpLocks noChangeShapeType="1"/>
            <a:stCxn id="20488" idx="0"/>
            <a:endCxn id="20496" idx="2"/>
          </p:cNvCxnSpPr>
          <p:nvPr/>
        </p:nvCxnSpPr>
        <p:spPr bwMode="auto">
          <a:xfrm flipV="1">
            <a:off x="3960886" y="2808224"/>
            <a:ext cx="67803" cy="199295"/>
          </a:xfrm>
          <a:prstGeom prst="straightConnector1">
            <a:avLst/>
          </a:prstGeom>
          <a:noFill/>
          <a:ln w="9525" algn="ctr">
            <a:solidFill>
              <a:srgbClr val="FF0000"/>
            </a:solidFill>
            <a:round/>
            <a:headEnd type="arrow" w="med" len="med"/>
            <a:tailEnd/>
          </a:ln>
          <a:extLst>
            <a:ext uri="{909E8E84-426E-40DD-AFC4-6F175D3DCCD1}">
              <a14:hiddenFill xmlns:a14="http://schemas.microsoft.com/office/drawing/2010/main">
                <a:noFill/>
              </a14:hiddenFill>
            </a:ext>
          </a:extLst>
        </p:spPr>
      </p:cxnSp>
      <p:sp>
        <p:nvSpPr>
          <p:cNvPr id="20498" name="文字方塊 37"/>
          <p:cNvSpPr txBox="1">
            <a:spLocks noChangeArrowheads="1"/>
          </p:cNvSpPr>
          <p:nvPr/>
        </p:nvSpPr>
        <p:spPr bwMode="auto">
          <a:xfrm>
            <a:off x="4960630" y="2611771"/>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zh-TW" sz="1200" dirty="0">
                <a:solidFill>
                  <a:srgbClr val="FF0000"/>
                </a:solidFill>
                <a:ea typeface="新細明體" charset="-120"/>
              </a:rPr>
              <a:t>Hedge fund bankruptcy</a:t>
            </a:r>
            <a:endParaRPr lang="zh-TW" altLang="en-US" sz="1200" dirty="0">
              <a:solidFill>
                <a:srgbClr val="FF0000"/>
              </a:solidFill>
              <a:ea typeface="新細明體" charset="-120"/>
            </a:endParaRPr>
          </a:p>
        </p:txBody>
      </p:sp>
      <p:cxnSp>
        <p:nvCxnSpPr>
          <p:cNvPr id="20499" name="直線單箭頭接點 38"/>
          <p:cNvCxnSpPr>
            <a:cxnSpLocks noChangeShapeType="1"/>
            <a:stCxn id="20489" idx="0"/>
            <a:endCxn id="20498" idx="2"/>
          </p:cNvCxnSpPr>
          <p:nvPr/>
        </p:nvCxnSpPr>
        <p:spPr bwMode="auto">
          <a:xfrm flipV="1">
            <a:off x="5410200" y="3073734"/>
            <a:ext cx="45730" cy="202866"/>
          </a:xfrm>
          <a:prstGeom prst="straightConnector1">
            <a:avLst/>
          </a:prstGeom>
          <a:noFill/>
          <a:ln w="9525" algn="ctr">
            <a:solidFill>
              <a:srgbClr val="FF0000"/>
            </a:solidFill>
            <a:round/>
            <a:headEnd type="arrow" w="med" len="med"/>
            <a:tailEnd/>
          </a:ln>
          <a:extLst>
            <a:ext uri="{909E8E84-426E-40DD-AFC4-6F175D3DCCD1}">
              <a14:hiddenFill xmlns:a14="http://schemas.microsoft.com/office/drawing/2010/main">
                <a:noFill/>
              </a14:hiddenFill>
            </a:ext>
          </a:extLst>
        </p:spPr>
      </p:cxnSp>
      <p:sp>
        <p:nvSpPr>
          <p:cNvPr id="20500" name="文字方塊 42"/>
          <p:cNvSpPr txBox="1">
            <a:spLocks noChangeArrowheads="1"/>
          </p:cNvSpPr>
          <p:nvPr/>
        </p:nvSpPr>
        <p:spPr bwMode="auto">
          <a:xfrm>
            <a:off x="6235408" y="2346262"/>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zh-TW" sz="1200" dirty="0">
                <a:solidFill>
                  <a:srgbClr val="FF0000"/>
                </a:solidFill>
                <a:ea typeface="新細明體" charset="-120"/>
              </a:rPr>
              <a:t>Financial Tsunami</a:t>
            </a:r>
            <a:endParaRPr lang="zh-TW" altLang="en-US" sz="1200" dirty="0">
              <a:solidFill>
                <a:srgbClr val="FF0000"/>
              </a:solidFill>
              <a:ea typeface="新細明體" charset="-120"/>
            </a:endParaRPr>
          </a:p>
        </p:txBody>
      </p:sp>
      <p:cxnSp>
        <p:nvCxnSpPr>
          <p:cNvPr id="20501" name="直線單箭頭接點 43"/>
          <p:cNvCxnSpPr>
            <a:cxnSpLocks noChangeShapeType="1"/>
            <a:stCxn id="20490" idx="0"/>
            <a:endCxn id="20500" idx="2"/>
          </p:cNvCxnSpPr>
          <p:nvPr/>
        </p:nvCxnSpPr>
        <p:spPr bwMode="auto">
          <a:xfrm flipV="1">
            <a:off x="6657651" y="2808225"/>
            <a:ext cx="73057" cy="239775"/>
          </a:xfrm>
          <a:prstGeom prst="straightConnector1">
            <a:avLst/>
          </a:prstGeom>
          <a:noFill/>
          <a:ln w="9525" algn="ctr">
            <a:solidFill>
              <a:srgbClr val="FF0000"/>
            </a:solidFill>
            <a:round/>
            <a:headEnd type="arrow" w="med" len="med"/>
            <a:tailEnd/>
          </a:ln>
          <a:extLst>
            <a:ext uri="{909E8E84-426E-40DD-AFC4-6F175D3DCCD1}">
              <a14:hiddenFill xmlns:a14="http://schemas.microsoft.com/office/drawing/2010/main">
                <a:noFill/>
              </a14:hiddenFill>
            </a:ext>
          </a:extLst>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4"/>
          <p:cNvSpPr txBox="1">
            <a:spLocks noChangeArrowheads="1"/>
          </p:cNvSpPr>
          <p:nvPr/>
        </p:nvSpPr>
        <p:spPr bwMode="auto">
          <a:xfrm>
            <a:off x="838200" y="3149025"/>
            <a:ext cx="7391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zh-TW" sz="3200" b="1" dirty="0">
                <a:ea typeface="新細明體" charset="-120"/>
              </a:rPr>
              <a:t>2.2  BOND MARKET INSTRUMENTS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38100"/>
            <a:ext cx="9144000" cy="1066800"/>
          </a:xfrm>
          <a:noFill/>
          <a:extLst>
            <a:ext uri="{909E8E84-426E-40DD-AFC4-6F175D3DCCD1}">
              <a14:hiddenFill xmlns:a14="http://schemas.microsoft.com/office/drawing/2010/main">
                <a:solidFill>
                  <a:srgbClr val="FFFFFF"/>
                </a:solidFill>
              </a14:hiddenFill>
            </a:ext>
          </a:extLst>
        </p:spPr>
        <p:txBody>
          <a:bodyPr/>
          <a:lstStyle/>
          <a:p>
            <a:pPr eaLnBrk="1" hangingPunct="1"/>
            <a:r>
              <a:rPr lang="en-US" altLang="zh-TW" sz="4000" dirty="0">
                <a:effectLst/>
                <a:ea typeface="新細明體" charset="-120"/>
              </a:rPr>
              <a:t>Bond Market Instruments</a:t>
            </a:r>
          </a:p>
        </p:txBody>
      </p:sp>
      <p:sp>
        <p:nvSpPr>
          <p:cNvPr id="61443" name="Rectangle 3"/>
          <p:cNvSpPr>
            <a:spLocks noGrp="1" noChangeArrowheads="1"/>
          </p:cNvSpPr>
          <p:nvPr>
            <p:ph type="body" idx="1"/>
          </p:nvPr>
        </p:nvSpPr>
        <p:spPr>
          <a:xfrm>
            <a:off x="381000" y="1066800"/>
            <a:ext cx="8229600" cy="5715000"/>
          </a:xfrm>
        </p:spPr>
        <p:txBody>
          <a:bodyPr/>
          <a:lstStyle/>
          <a:p>
            <a:pPr eaLnBrk="1" hangingPunct="1">
              <a:defRPr/>
            </a:pPr>
            <a:r>
              <a:rPr lang="en-US" altLang="zh-TW" sz="3000" dirty="0">
                <a:ea typeface="新細明體" charset="-120"/>
              </a:rPr>
              <a:t>The bond market is composed of longer-term debt instruments than those traded in the money market</a:t>
            </a:r>
          </a:p>
          <a:p>
            <a:pPr eaLnBrk="1" hangingPunct="1">
              <a:defRPr/>
            </a:pPr>
            <a:r>
              <a:rPr lang="en-US" altLang="zh-TW" sz="3000" dirty="0">
                <a:ea typeface="新細明體" charset="-120"/>
              </a:rPr>
              <a:t>Traditionally, both bond- and money-market instruments are called fixed income securities</a:t>
            </a:r>
            <a:r>
              <a:rPr lang="zh-TW" altLang="en-US" sz="3000" dirty="0">
                <a:ea typeface="新細明體" charset="-120"/>
              </a:rPr>
              <a:t> </a:t>
            </a:r>
            <a:r>
              <a:rPr lang="en-US" altLang="zh-TW" sz="3000" dirty="0">
                <a:ea typeface="新細明體" charset="-120"/>
              </a:rPr>
              <a:t>(</a:t>
            </a:r>
            <a:r>
              <a:rPr lang="zh-TW" altLang="en-US" sz="3000" dirty="0">
                <a:ea typeface="新細明體" charset="-120"/>
              </a:rPr>
              <a:t>固定收益證券</a:t>
            </a:r>
            <a:r>
              <a:rPr lang="en-US" altLang="zh-TW" sz="3000" dirty="0">
                <a:ea typeface="新細明體" charset="-120"/>
              </a:rPr>
              <a:t>) (although some debt securities today are composed of a floating (</a:t>
            </a:r>
            <a:r>
              <a:rPr lang="zh-TW" altLang="en-US" sz="3000" dirty="0">
                <a:ea typeface="新細明體" charset="-120"/>
              </a:rPr>
              <a:t>浮動</a:t>
            </a:r>
            <a:r>
              <a:rPr lang="en-US" altLang="zh-TW" sz="3000" dirty="0">
                <a:ea typeface="新細明體" charset="-120"/>
              </a:rPr>
              <a:t>) stream of cash flows)</a:t>
            </a:r>
          </a:p>
          <a:p>
            <a:pPr lvl="1" eaLnBrk="1" hangingPunct="1">
              <a:spcBef>
                <a:spcPts val="600"/>
              </a:spcBef>
              <a:defRPr/>
            </a:pPr>
            <a:r>
              <a:rPr lang="en-US" altLang="zh-TW" sz="2600" dirty="0">
                <a:ea typeface="新細明體" charset="-120"/>
              </a:rPr>
              <a:t>Treasury Notes and Bonds (</a:t>
            </a:r>
            <a:r>
              <a:rPr lang="zh-TW" altLang="en-US" sz="2600" dirty="0">
                <a:ea typeface="新細明體" charset="-120"/>
              </a:rPr>
              <a:t>政府公債</a:t>
            </a:r>
            <a:r>
              <a:rPr lang="en-US" altLang="zh-TW" sz="2600" dirty="0">
                <a:ea typeface="新細明體" charset="-120"/>
              </a:rPr>
              <a:t>)</a:t>
            </a:r>
          </a:p>
          <a:p>
            <a:pPr lvl="2" eaLnBrk="1" hangingPunct="1">
              <a:spcBef>
                <a:spcPts val="600"/>
              </a:spcBef>
              <a:defRPr/>
            </a:pPr>
            <a:r>
              <a:rPr lang="en-US" altLang="zh-TW" sz="2200" dirty="0">
                <a:ea typeface="新細明體" charset="-120"/>
              </a:rPr>
              <a:t>The U.S. government borrows funds in large part by selling Treasury notes and bonds</a:t>
            </a:r>
            <a:endParaRPr lang="zh-TW" altLang="en-US" sz="2200" dirty="0">
              <a:ea typeface="新細明體" charset="-120"/>
            </a:endParaRPr>
          </a:p>
          <a:p>
            <a:pPr lvl="2" eaLnBrk="1" hangingPunct="1">
              <a:spcBef>
                <a:spcPts val="600"/>
              </a:spcBef>
              <a:defRPr/>
            </a:pPr>
            <a:r>
              <a:rPr lang="en-US" altLang="zh-TW" sz="2200" dirty="0">
                <a:ea typeface="新細明體" charset="-120"/>
              </a:rPr>
              <a:t>T-notes – maturities up to 10 years; T-bonds – maturities in excess of 10 years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38100"/>
            <a:ext cx="9144000" cy="1066800"/>
          </a:xfrm>
          <a:noFill/>
          <a:extLst>
            <a:ext uri="{909E8E84-426E-40DD-AFC4-6F175D3DCCD1}">
              <a14:hiddenFill xmlns:a14="http://schemas.microsoft.com/office/drawing/2010/main">
                <a:solidFill>
                  <a:srgbClr val="FFFFFF"/>
                </a:solidFill>
              </a14:hiddenFill>
            </a:ext>
          </a:extLst>
        </p:spPr>
        <p:txBody>
          <a:bodyPr/>
          <a:lstStyle/>
          <a:p>
            <a:pPr eaLnBrk="1" hangingPunct="1"/>
            <a:r>
              <a:rPr lang="en-US" altLang="zh-TW" sz="4000" dirty="0">
                <a:effectLst/>
                <a:ea typeface="新細明體" charset="-120"/>
              </a:rPr>
              <a:t>Bond Market Instruments</a:t>
            </a:r>
          </a:p>
        </p:txBody>
      </p:sp>
      <p:sp>
        <p:nvSpPr>
          <p:cNvPr id="160771" name="Rectangle 3"/>
          <p:cNvSpPr>
            <a:spLocks noGrp="1" noChangeArrowheads="1"/>
          </p:cNvSpPr>
          <p:nvPr>
            <p:ph type="body" idx="1"/>
          </p:nvPr>
        </p:nvSpPr>
        <p:spPr>
          <a:xfrm>
            <a:off x="152400" y="838200"/>
            <a:ext cx="8839200" cy="6019800"/>
          </a:xfrm>
        </p:spPr>
        <p:txBody>
          <a:bodyPr/>
          <a:lstStyle/>
          <a:p>
            <a:pPr lvl="2" eaLnBrk="1" hangingPunct="1">
              <a:spcBef>
                <a:spcPts val="600"/>
              </a:spcBef>
              <a:defRPr/>
            </a:pPr>
            <a:r>
              <a:rPr lang="en-US" altLang="zh-TW" sz="2200" dirty="0">
                <a:ea typeface="新細明體" charset="-120"/>
              </a:rPr>
              <a:t>Par (face) value (</a:t>
            </a:r>
            <a:r>
              <a:rPr lang="zh-TW" altLang="en-US" sz="2200" dirty="0">
                <a:ea typeface="新細明體" charset="-120"/>
              </a:rPr>
              <a:t>面值</a:t>
            </a:r>
            <a:r>
              <a:rPr lang="en-US" altLang="zh-TW" sz="2200" dirty="0">
                <a:ea typeface="新細明體" charset="-120"/>
              </a:rPr>
              <a:t>) is $1,000</a:t>
            </a:r>
          </a:p>
          <a:p>
            <a:pPr lvl="2" eaLnBrk="1" hangingPunct="1">
              <a:spcBef>
                <a:spcPts val="600"/>
              </a:spcBef>
              <a:defRPr/>
            </a:pPr>
            <a:r>
              <a:rPr lang="en-US" altLang="zh-TW" sz="2200" dirty="0">
                <a:ea typeface="新細明體" charset="-120"/>
              </a:rPr>
              <a:t>T-bonds and T-notes make semiannual interest payments called coupon (</a:t>
            </a:r>
            <a:r>
              <a:rPr lang="zh-TW" altLang="en-US" sz="2200" dirty="0">
                <a:ea typeface="新細明體" charset="-120"/>
              </a:rPr>
              <a:t>票息</a:t>
            </a:r>
            <a:r>
              <a:rPr lang="en-US" altLang="zh-TW" sz="2200" dirty="0">
                <a:ea typeface="新細明體" charset="-120"/>
              </a:rPr>
              <a:t>)</a:t>
            </a:r>
            <a:r>
              <a:rPr lang="zh-TW" altLang="en-US" sz="2200" dirty="0">
                <a:ea typeface="新細明體" charset="-120"/>
              </a:rPr>
              <a:t> </a:t>
            </a:r>
            <a:r>
              <a:rPr lang="en-US" altLang="zh-TW" sz="2200" dirty="0">
                <a:ea typeface="新細明體" charset="-120"/>
              </a:rPr>
              <a:t>payments (</a:t>
            </a:r>
            <a:r>
              <a:rPr lang="zh-TW" altLang="en-US" sz="2200" dirty="0">
                <a:ea typeface="新細明體" charset="-120"/>
              </a:rPr>
              <a:t>台灣公債每年付息一次</a:t>
            </a:r>
            <a:r>
              <a:rPr lang="en-US" altLang="zh-TW" sz="2200" dirty="0">
                <a:ea typeface="新細明體" charset="-120"/>
              </a:rPr>
              <a:t>)</a:t>
            </a:r>
          </a:p>
          <a:p>
            <a:pPr lvl="3" eaLnBrk="1" hangingPunct="1">
              <a:spcBef>
                <a:spcPts val="600"/>
              </a:spcBef>
              <a:defRPr/>
            </a:pPr>
            <a:r>
              <a:rPr lang="en-US" altLang="zh-TW" dirty="0">
                <a:ea typeface="新細明體" charset="-120"/>
              </a:rPr>
              <a:t>The origin for the name of “coupon rate”</a:t>
            </a:r>
            <a:r>
              <a:rPr lang="zh-TW" altLang="en-US" dirty="0">
                <a:ea typeface="新細明體" charset="-120"/>
              </a:rPr>
              <a:t> </a:t>
            </a:r>
            <a:r>
              <a:rPr lang="en-US" altLang="zh-TW" dirty="0">
                <a:ea typeface="新細明體" charset="-120"/>
              </a:rPr>
              <a:t>(</a:t>
            </a:r>
            <a:r>
              <a:rPr lang="zh-TW" altLang="en-US" dirty="0">
                <a:ea typeface="新細明體" charset="-120"/>
              </a:rPr>
              <a:t>票面利率</a:t>
            </a:r>
            <a:r>
              <a:rPr lang="en-US" altLang="zh-TW" dirty="0">
                <a:ea typeface="新細明體" charset="-120"/>
              </a:rPr>
              <a:t>) or “coupon payments”: in </a:t>
            </a:r>
            <a:r>
              <a:rPr lang="en-US" altLang="zh-TW" dirty="0" err="1">
                <a:ea typeface="新細明體" charset="-120"/>
              </a:rPr>
              <a:t>precomputer</a:t>
            </a:r>
            <a:r>
              <a:rPr lang="en-US" altLang="zh-TW" dirty="0">
                <a:ea typeface="新細明體" charset="-120"/>
              </a:rPr>
              <a:t> days, bond holders would clip off a coupon attached to a bond and present it to the issuer to receive the interest payment</a:t>
            </a:r>
          </a:p>
          <a:p>
            <a:pPr lvl="2" eaLnBrk="1" hangingPunct="1">
              <a:spcBef>
                <a:spcPts val="600"/>
              </a:spcBef>
              <a:defRPr/>
            </a:pPr>
            <a:r>
              <a:rPr lang="en-US" altLang="zh-TW" sz="2200" dirty="0">
                <a:ea typeface="新細明體" charset="-120"/>
              </a:rPr>
              <a:t>T-bonds quotes are percentages of their par (see Slide 2-17)</a:t>
            </a:r>
          </a:p>
          <a:p>
            <a:pPr lvl="1" eaLnBrk="1" hangingPunct="1">
              <a:spcBef>
                <a:spcPts val="600"/>
              </a:spcBef>
              <a:defRPr/>
            </a:pPr>
            <a:r>
              <a:rPr lang="en-US" altLang="zh-TW" sz="2600" dirty="0">
                <a:effectLst/>
                <a:ea typeface="新細明體" charset="-120"/>
              </a:rPr>
              <a:t>Inflation-Protected Treasury Bonds (Treasury Inflation-Protected Securities, TIPS) (</a:t>
            </a:r>
            <a:r>
              <a:rPr lang="zh-TW" altLang="en-US" sz="2600" dirty="0">
                <a:effectLst/>
                <a:ea typeface="新細明體" charset="-120"/>
              </a:rPr>
              <a:t>通膨保護公債</a:t>
            </a:r>
            <a:r>
              <a:rPr lang="en-US" altLang="zh-TW" sz="2600" dirty="0">
                <a:effectLst/>
                <a:ea typeface="新細明體" charset="-120"/>
              </a:rPr>
              <a:t>)</a:t>
            </a:r>
          </a:p>
          <a:p>
            <a:pPr lvl="2" eaLnBrk="1" hangingPunct="1">
              <a:spcBef>
                <a:spcPts val="600"/>
              </a:spcBef>
              <a:defRPr/>
            </a:pPr>
            <a:r>
              <a:rPr lang="en-US" altLang="zh-TW" sz="2200" dirty="0">
                <a:ea typeface="新細明體" charset="-120"/>
              </a:rPr>
              <a:t>The face values on these bonds are adjusted in proportion to the Consumer Price Index. Thus, TIPS provide a stream of constant income in real (</a:t>
            </a:r>
            <a:r>
              <a:rPr lang="zh-TW" altLang="en-US" sz="2200" dirty="0">
                <a:ea typeface="新細明體" charset="-120"/>
              </a:rPr>
              <a:t>實質</a:t>
            </a:r>
            <a:r>
              <a:rPr lang="en-US" altLang="zh-TW" sz="2200" dirty="0">
                <a:ea typeface="新細明體" charset="-120"/>
              </a:rPr>
              <a:t>)</a:t>
            </a:r>
            <a:r>
              <a:rPr lang="zh-TW" altLang="en-US" sz="2200" dirty="0">
                <a:ea typeface="新細明體" charset="-120"/>
              </a:rPr>
              <a:t> </a:t>
            </a:r>
            <a:r>
              <a:rPr lang="en-US" altLang="zh-TW" sz="2200" dirty="0">
                <a:ea typeface="新細明體" charset="-120"/>
              </a:rPr>
              <a:t>(inflation-adjusted) dollars</a:t>
            </a:r>
          </a:p>
          <a:p>
            <a:pPr lvl="2" eaLnBrk="1" hangingPunct="1">
              <a:spcBef>
                <a:spcPts val="600"/>
              </a:spcBef>
              <a:defRPr/>
            </a:pPr>
            <a:r>
              <a:rPr lang="en-US" altLang="zh-TW" sz="2200" dirty="0">
                <a:ea typeface="新細明體" charset="-120"/>
              </a:rPr>
              <a:t>The coupon rate and the yield of TIPS can be interpreted as the real interest rates (</a:t>
            </a:r>
            <a:r>
              <a:rPr lang="zh-TW" altLang="en-US" sz="2200" dirty="0">
                <a:ea typeface="新細明體" charset="-120"/>
              </a:rPr>
              <a:t>實質利率</a:t>
            </a:r>
            <a:r>
              <a:rPr lang="en-US" altLang="zh-TW" sz="2200" dirty="0">
                <a:ea typeface="新細明體" charset="-120"/>
              </a:rPr>
              <a:t>)</a:t>
            </a:r>
            <a:r>
              <a:rPr lang="zh-TW" altLang="en-US" sz="2200" dirty="0">
                <a:ea typeface="新細明體" charset="-120"/>
              </a:rPr>
              <a:t> </a:t>
            </a:r>
            <a:r>
              <a:rPr lang="en-US" altLang="zh-TW" sz="2200" dirty="0">
                <a:ea typeface="新細明體" charset="-120"/>
              </a:rPr>
              <a:t>earned by investors</a:t>
            </a:r>
          </a:p>
          <a:p>
            <a:pPr lvl="2" eaLnBrk="1" hangingPunct="1">
              <a:spcBef>
                <a:spcPts val="600"/>
              </a:spcBef>
              <a:defRPr/>
            </a:pPr>
            <a:r>
              <a:rPr lang="en-US" altLang="zh-TW" sz="2200" dirty="0">
                <a:ea typeface="新細明體" charset="-120"/>
              </a:rPr>
              <a:t>Marked with an “</a:t>
            </a:r>
            <a:r>
              <a:rPr lang="en-US" altLang="zh-TW" sz="2200" dirty="0" err="1">
                <a:ea typeface="新細明體" charset="-120"/>
              </a:rPr>
              <a:t>i</a:t>
            </a:r>
            <a:r>
              <a:rPr lang="en-US" altLang="zh-TW" sz="2200" dirty="0">
                <a:ea typeface="新細明體" charset="-120"/>
              </a:rPr>
              <a:t>” after the maturity date on quote sheets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52400" y="0"/>
            <a:ext cx="8839200" cy="1143000"/>
          </a:xfrm>
        </p:spPr>
        <p:txBody>
          <a:bodyPr/>
          <a:lstStyle/>
          <a:p>
            <a:pPr eaLnBrk="1" hangingPunct="1">
              <a:lnSpc>
                <a:spcPct val="90000"/>
              </a:lnSpc>
              <a:defRPr/>
            </a:pPr>
            <a:r>
              <a:rPr lang="en-US" altLang="zh-TW" sz="3400" dirty="0">
                <a:ea typeface="新細明體" charset="-120"/>
              </a:rPr>
              <a:t>Quotations of Treasury Bonds from the Wall Street Journal on April 18, 2017</a:t>
            </a:r>
          </a:p>
        </p:txBody>
      </p:sp>
      <p:sp>
        <p:nvSpPr>
          <p:cNvPr id="11" name="Text Box 9"/>
          <p:cNvSpPr txBox="1">
            <a:spLocks noChangeArrowheads="1"/>
          </p:cNvSpPr>
          <p:nvPr/>
        </p:nvSpPr>
        <p:spPr bwMode="auto">
          <a:xfrm>
            <a:off x="228600" y="3813989"/>
            <a:ext cx="8763000" cy="3054682"/>
          </a:xfrm>
          <a:prstGeom prst="rect">
            <a:avLst/>
          </a:prstGeom>
          <a:noFill/>
          <a:ln w="9525">
            <a:noFill/>
            <a:miter lim="800000"/>
            <a:headEnd/>
            <a:tailEnd/>
          </a:ln>
        </p:spPr>
        <p:txBody>
          <a:bodyPr wrap="square">
            <a:spAutoFit/>
          </a:bodyPr>
          <a:lstStyle/>
          <a:p>
            <a:pPr marL="265113" indent="-265113">
              <a:spcBef>
                <a:spcPts val="300"/>
              </a:spcBef>
              <a:defRPr/>
            </a:pPr>
            <a:r>
              <a:rPr lang="en-US" altLang="zh-TW" dirty="0">
                <a:ea typeface="新細明體" pitchFamily="18" charset="-120"/>
              </a:rPr>
              <a:t>※ Bid and asked prices are quoted </a:t>
            </a:r>
            <a:r>
              <a:rPr lang="en-US" altLang="zh-TW" dirty="0"/>
              <a:t>provided that the par value being $100</a:t>
            </a:r>
          </a:p>
          <a:p>
            <a:pPr marL="265113" indent="-265113">
              <a:spcBef>
                <a:spcPts val="300"/>
              </a:spcBef>
              <a:defRPr/>
            </a:pPr>
            <a:r>
              <a:rPr lang="en-US" altLang="zh-TW" dirty="0">
                <a:ea typeface="新細明體" pitchFamily="18" charset="-120"/>
              </a:rPr>
              <a:t>※ Bid and asked quotes imply that T-notes and T-bonds are traded in dealer markets</a:t>
            </a:r>
          </a:p>
          <a:p>
            <a:pPr marL="265113" lvl="1" indent="-265113">
              <a:spcBef>
                <a:spcPts val="300"/>
              </a:spcBef>
              <a:defRPr/>
            </a:pPr>
            <a:r>
              <a:rPr lang="en-US" altLang="zh-TW" dirty="0">
                <a:ea typeface="新細明體" pitchFamily="18" charset="-120"/>
              </a:rPr>
              <a:t>※ The minimum tick size (price increment) in the T-bond market is generally 1/128 of a dollar, e.g., the highlighted asked price is 100.3203 = 100 + 41/128</a:t>
            </a:r>
            <a:endParaRPr lang="en-US" altLang="zh-TW" dirty="0"/>
          </a:p>
          <a:p>
            <a:pPr marL="265113" lvl="1" indent="-265113">
              <a:spcBef>
                <a:spcPts val="300"/>
              </a:spcBef>
              <a:defRPr/>
            </a:pPr>
            <a:r>
              <a:rPr lang="en-US" altLang="zh-TW" dirty="0">
                <a:ea typeface="新細明體" pitchFamily="18" charset="-120"/>
              </a:rPr>
              <a:t>※ The 0.1719 change means that the asked price increased by 0.1719% of the par value (equivalently, by 22 ticks or 22/128) (One can infer that the closing price on the previous trading day is 100 + 41/128 – 22/128 = 100 + 19/128 = 100.1484)</a:t>
            </a:r>
          </a:p>
          <a:p>
            <a:pPr marL="265113" indent="-265113">
              <a:spcBef>
                <a:spcPts val="300"/>
              </a:spcBef>
              <a:defRPr/>
            </a:pPr>
            <a:r>
              <a:rPr lang="en-US" altLang="zh-TW" dirty="0">
                <a:latin typeface="+mn-lt"/>
                <a:ea typeface="新細明體" pitchFamily="18" charset="-120"/>
              </a:rPr>
              <a:t>※ The “Asked yield to maturity” (</a:t>
            </a:r>
            <a:r>
              <a:rPr lang="zh-TW" altLang="en-US" dirty="0">
                <a:latin typeface="+mn-lt"/>
                <a:ea typeface="新細明體" pitchFamily="18" charset="-120"/>
              </a:rPr>
              <a:t>賣價到期收益率</a:t>
            </a:r>
            <a:r>
              <a:rPr lang="en-US" altLang="zh-TW" dirty="0">
                <a:latin typeface="+mn-lt"/>
                <a:ea typeface="新細明體" pitchFamily="18" charset="-120"/>
              </a:rPr>
              <a:t>)</a:t>
            </a:r>
            <a:r>
              <a:rPr lang="zh-TW" altLang="en-US" dirty="0">
                <a:latin typeface="+mn-lt"/>
                <a:ea typeface="新細明體" pitchFamily="18" charset="-120"/>
              </a:rPr>
              <a:t> </a:t>
            </a:r>
            <a:r>
              <a:rPr lang="en-US" altLang="zh-TW" dirty="0">
                <a:latin typeface="+mn-lt"/>
                <a:ea typeface="新細明體" pitchFamily="18" charset="-120"/>
              </a:rPr>
              <a:t>measure the annualized rate of return for purchasing the bond at the asked price and holding it until maturity</a:t>
            </a:r>
          </a:p>
          <a:p>
            <a:pPr marL="265113" indent="-265113">
              <a:spcBef>
                <a:spcPts val="300"/>
              </a:spcBef>
              <a:defRPr/>
            </a:pPr>
            <a:r>
              <a:rPr lang="en-US" altLang="zh-TW" dirty="0">
                <a:latin typeface="+mn-lt"/>
                <a:ea typeface="新細明體" pitchFamily="18" charset="-120"/>
              </a:rPr>
              <a:t>※ The numbers in Figure 2.3 of the textbook are not exactly correct </a:t>
            </a:r>
          </a:p>
        </p:txBody>
      </p:sp>
      <p:pic>
        <p:nvPicPr>
          <p:cNvPr id="3" name="圖片 2">
            <a:extLst>
              <a:ext uri="{FF2B5EF4-FFF2-40B4-BE49-F238E27FC236}">
                <a16:creationId xmlns:a16="http://schemas.microsoft.com/office/drawing/2014/main" id="{E8056047-7B6D-40F1-A218-B3B6048EF4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143000"/>
            <a:ext cx="7315200" cy="268833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95250"/>
            <a:ext cx="9144000" cy="1143000"/>
          </a:xfrm>
          <a:noFill/>
          <a:extLst>
            <a:ext uri="{909E8E84-426E-40DD-AFC4-6F175D3DCCD1}">
              <a14:hiddenFill xmlns:a14="http://schemas.microsoft.com/office/drawing/2010/main">
                <a:solidFill>
                  <a:srgbClr val="FFFFFF"/>
                </a:solidFill>
              </a14:hiddenFill>
            </a:ext>
          </a:extLst>
        </p:spPr>
        <p:txBody>
          <a:bodyPr/>
          <a:lstStyle/>
          <a:p>
            <a:pPr eaLnBrk="1" hangingPunct="1"/>
            <a:r>
              <a:rPr lang="en-US" altLang="zh-TW" sz="4000" dirty="0">
                <a:effectLst/>
                <a:ea typeface="新細明體" charset="-120"/>
              </a:rPr>
              <a:t>Bond Market Instruments</a:t>
            </a:r>
          </a:p>
        </p:txBody>
      </p:sp>
      <p:sp>
        <p:nvSpPr>
          <p:cNvPr id="64515" name="Rectangle 3"/>
          <p:cNvSpPr>
            <a:spLocks noGrp="1" noChangeArrowheads="1"/>
          </p:cNvSpPr>
          <p:nvPr>
            <p:ph type="body" idx="1"/>
          </p:nvPr>
        </p:nvSpPr>
        <p:spPr>
          <a:xfrm>
            <a:off x="228600" y="914400"/>
            <a:ext cx="8610600" cy="5715000"/>
          </a:xfrm>
        </p:spPr>
        <p:txBody>
          <a:bodyPr/>
          <a:lstStyle/>
          <a:p>
            <a:pPr lvl="1" eaLnBrk="1" hangingPunct="1">
              <a:spcBef>
                <a:spcPts val="600"/>
              </a:spcBef>
              <a:defRPr/>
            </a:pPr>
            <a:r>
              <a:rPr lang="en-US" altLang="zh-TW" sz="2600" dirty="0">
                <a:effectLst/>
                <a:ea typeface="新細明體" charset="-120"/>
              </a:rPr>
              <a:t>Federal Agency Debt (</a:t>
            </a:r>
            <a:r>
              <a:rPr lang="zh-TW" altLang="en-US" sz="2600" dirty="0">
                <a:effectLst/>
                <a:ea typeface="新細明體" charset="-120"/>
              </a:rPr>
              <a:t>政府機構債券</a:t>
            </a:r>
            <a:r>
              <a:rPr lang="en-US" altLang="zh-TW" sz="2600" dirty="0">
                <a:effectLst/>
                <a:ea typeface="新細明體" charset="-120"/>
              </a:rPr>
              <a:t>)</a:t>
            </a:r>
            <a:endParaRPr lang="en-US" altLang="zh-TW" sz="2600" dirty="0">
              <a:ea typeface="新細明體" charset="-120"/>
            </a:endParaRPr>
          </a:p>
          <a:p>
            <a:pPr lvl="2" eaLnBrk="1" hangingPunct="1">
              <a:spcBef>
                <a:spcPts val="600"/>
              </a:spcBef>
              <a:defRPr/>
            </a:pPr>
            <a:r>
              <a:rPr lang="en-US" altLang="zh-TW" sz="2200" dirty="0">
                <a:ea typeface="新細明體" charset="-120"/>
              </a:rPr>
              <a:t>Mortgage-related agencies: Federal National Mortgage Association (FNMA or Fannie Mae)</a:t>
            </a:r>
            <a:r>
              <a:rPr lang="zh-TW" altLang="en-US" sz="2200" dirty="0">
                <a:ea typeface="新細明體" charset="-120"/>
              </a:rPr>
              <a:t> </a:t>
            </a:r>
            <a:r>
              <a:rPr lang="en-US" altLang="zh-TW" sz="2200" dirty="0">
                <a:ea typeface="新細明體" charset="-120"/>
              </a:rPr>
              <a:t>(</a:t>
            </a:r>
            <a:r>
              <a:rPr lang="zh-TW" altLang="en-US" sz="2200" dirty="0">
                <a:ea typeface="新細明體" charset="-120"/>
              </a:rPr>
              <a:t>房利美</a:t>
            </a:r>
            <a:r>
              <a:rPr lang="en-US" altLang="zh-TW" sz="2200" dirty="0">
                <a:ea typeface="新細明體" charset="-120"/>
              </a:rPr>
              <a:t>), Government National Mortgage Association (GNMA or </a:t>
            </a:r>
            <a:r>
              <a:rPr lang="en-US" altLang="zh-TW" sz="2200" dirty="0" err="1">
                <a:ea typeface="新細明體" charset="-120"/>
              </a:rPr>
              <a:t>Ginnie</a:t>
            </a:r>
            <a:r>
              <a:rPr lang="en-US" altLang="zh-TW" sz="2200" dirty="0">
                <a:ea typeface="新細明體" charset="-120"/>
              </a:rPr>
              <a:t> Mae), Federal Home Loan Mortgage Corporation (FHLMC or Freddie Mac)</a:t>
            </a:r>
            <a:r>
              <a:rPr lang="zh-TW" altLang="en-US" sz="2200" dirty="0">
                <a:ea typeface="新細明體" charset="-120"/>
              </a:rPr>
              <a:t> </a:t>
            </a:r>
            <a:r>
              <a:rPr lang="en-US" altLang="zh-TW" sz="2200" dirty="0">
                <a:ea typeface="新細明體" charset="-120"/>
              </a:rPr>
              <a:t>(</a:t>
            </a:r>
            <a:r>
              <a:rPr lang="zh-TW" altLang="en-US" sz="2200" dirty="0">
                <a:ea typeface="新細明體" charset="-120"/>
              </a:rPr>
              <a:t>房地美</a:t>
            </a:r>
            <a:r>
              <a:rPr lang="en-US" altLang="zh-TW" sz="2200" dirty="0">
                <a:ea typeface="新細明體" charset="-120"/>
              </a:rPr>
              <a:t>), Federal Home Loan Bank (FHLB)</a:t>
            </a:r>
          </a:p>
          <a:p>
            <a:pPr lvl="2" eaLnBrk="1" hangingPunct="1">
              <a:spcBef>
                <a:spcPts val="600"/>
              </a:spcBef>
              <a:defRPr/>
            </a:pPr>
            <a:r>
              <a:rPr lang="en-US" altLang="zh-TW" sz="2200" dirty="0">
                <a:ea typeface="新細明體" charset="-120"/>
              </a:rPr>
              <a:t>These federal agencies are established by the U.S. government for public policy reasons to channel credit to a particular section of the economy (e.g., poor households or veterans) that can not receive adequate credit through normal private source</a:t>
            </a:r>
          </a:p>
          <a:p>
            <a:pPr lvl="2" eaLnBrk="1" hangingPunct="1">
              <a:spcBef>
                <a:spcPts val="600"/>
              </a:spcBef>
              <a:defRPr/>
            </a:pPr>
            <a:r>
              <a:rPr lang="en-US" altLang="zh-TW" sz="2200" dirty="0">
                <a:ea typeface="新細明體" charset="-120"/>
              </a:rPr>
              <a:t>To achieve the above goal, as long as the mortgage loans conducted by banks can satisfy some criteria, these federal agencies would like to purchase the mortgage loans</a:t>
            </a:r>
            <a:r>
              <a:rPr lang="zh-TW" altLang="en-US" sz="2200" dirty="0">
                <a:ea typeface="新細明體" charset="-120"/>
              </a:rPr>
              <a:t> </a:t>
            </a:r>
            <a:r>
              <a:rPr lang="en-US" altLang="zh-TW" sz="2200" dirty="0">
                <a:ea typeface="新細明體" charset="-120"/>
              </a:rPr>
              <a:t>with funds through issuing creditworthy federal agency bonds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95250"/>
            <a:ext cx="9144000" cy="1143000"/>
          </a:xfrm>
          <a:noFill/>
          <a:extLst>
            <a:ext uri="{909E8E84-426E-40DD-AFC4-6F175D3DCCD1}">
              <a14:hiddenFill xmlns:a14="http://schemas.microsoft.com/office/drawing/2010/main">
                <a:solidFill>
                  <a:srgbClr val="FFFFFF"/>
                </a:solidFill>
              </a14:hiddenFill>
            </a:ext>
          </a:extLst>
        </p:spPr>
        <p:txBody>
          <a:bodyPr/>
          <a:lstStyle/>
          <a:p>
            <a:pPr eaLnBrk="1" hangingPunct="1"/>
            <a:r>
              <a:rPr lang="en-US" altLang="zh-TW" sz="4000" dirty="0">
                <a:effectLst/>
                <a:ea typeface="新細明體" charset="-120"/>
              </a:rPr>
              <a:t>Bond Market Instruments</a:t>
            </a:r>
          </a:p>
        </p:txBody>
      </p:sp>
      <p:sp>
        <p:nvSpPr>
          <p:cNvPr id="64515" name="Rectangle 3"/>
          <p:cNvSpPr>
            <a:spLocks noGrp="1" noChangeArrowheads="1"/>
          </p:cNvSpPr>
          <p:nvPr>
            <p:ph type="body" idx="1"/>
          </p:nvPr>
        </p:nvSpPr>
        <p:spPr>
          <a:xfrm>
            <a:off x="152400" y="914400"/>
            <a:ext cx="8686800" cy="5638800"/>
          </a:xfrm>
        </p:spPr>
        <p:txBody>
          <a:bodyPr/>
          <a:lstStyle/>
          <a:p>
            <a:pPr lvl="2" eaLnBrk="1" hangingPunct="1">
              <a:spcBef>
                <a:spcPts val="400"/>
              </a:spcBef>
              <a:defRPr/>
            </a:pPr>
            <a:r>
              <a:rPr lang="en-US" altLang="zh-TW" sz="2200" dirty="0">
                <a:ea typeface="新細明體" charset="-120"/>
              </a:rPr>
              <a:t>In 1970s, these federal agencies guarantee the timely payment of principal and interest (</a:t>
            </a:r>
            <a:r>
              <a:rPr lang="zh-TW" altLang="en-US" sz="2200" dirty="0">
                <a:ea typeface="新細明體" charset="-120"/>
              </a:rPr>
              <a:t>即時償付本息</a:t>
            </a:r>
            <a:r>
              <a:rPr lang="en-US" altLang="zh-TW" sz="2200" dirty="0">
                <a:ea typeface="新細明體" charset="-120"/>
              </a:rPr>
              <a:t>) if the borrowers delay the payments and then issue mortgage-backed securities (MBSs, </a:t>
            </a:r>
            <a:r>
              <a:rPr lang="zh-TW" altLang="en-US" sz="2200" dirty="0">
                <a:ea typeface="新細明體" charset="-120"/>
              </a:rPr>
              <a:t>不動產貸款抵押證券</a:t>
            </a:r>
            <a:r>
              <a:rPr lang="en-US" altLang="zh-TW" sz="2200" dirty="0">
                <a:ea typeface="新細明體" charset="-120"/>
              </a:rPr>
              <a:t>)</a:t>
            </a:r>
            <a:r>
              <a:rPr lang="zh-TW" altLang="en-US" sz="2200" dirty="0">
                <a:ea typeface="新細明體" charset="-120"/>
              </a:rPr>
              <a:t> </a:t>
            </a:r>
            <a:r>
              <a:rPr lang="en-US" altLang="zh-TW" sz="2200" dirty="0">
                <a:ea typeface="新細明體" charset="-120"/>
              </a:rPr>
              <a:t>based on these loans</a:t>
            </a:r>
          </a:p>
          <a:p>
            <a:pPr lvl="3" eaLnBrk="1" hangingPunct="1">
              <a:spcBef>
                <a:spcPts val="400"/>
              </a:spcBef>
              <a:defRPr/>
            </a:pPr>
            <a:r>
              <a:rPr lang="en-US" altLang="zh-TW" dirty="0">
                <a:ea typeface="新細明體" charset="-120"/>
              </a:rPr>
              <a:t>Therefore, MBSs are considered extremely safe assets</a:t>
            </a:r>
          </a:p>
          <a:p>
            <a:pPr lvl="2" eaLnBrk="1" hangingPunct="1">
              <a:spcBef>
                <a:spcPts val="400"/>
              </a:spcBef>
              <a:defRPr/>
            </a:pPr>
            <a:r>
              <a:rPr lang="en-US" altLang="zh-TW" sz="2200" dirty="0">
                <a:ea typeface="新細明體" charset="-120"/>
              </a:rPr>
              <a:t>From the whole procedure, the federal agencies provide opportunities for investors to participate in the mortgage market, and in the meanwhile, they channel money to the particular section of the economy to achieve its social function</a:t>
            </a:r>
          </a:p>
          <a:p>
            <a:pPr lvl="2" eaLnBrk="1" hangingPunct="1">
              <a:spcBef>
                <a:spcPts val="400"/>
              </a:spcBef>
              <a:defRPr/>
            </a:pPr>
            <a:r>
              <a:rPr lang="en-US" altLang="zh-TW" sz="2200" dirty="0">
                <a:ea typeface="新細明體" charset="-120"/>
              </a:rPr>
              <a:t>The change of the role for these federal agencies: from taking risk (earning interest spread) to providing service (earning management fee)</a:t>
            </a:r>
          </a:p>
          <a:p>
            <a:pPr lvl="2" eaLnBrk="1" hangingPunct="1">
              <a:spcBef>
                <a:spcPts val="400"/>
              </a:spcBef>
              <a:defRPr/>
            </a:pPr>
            <a:r>
              <a:rPr lang="en-US" altLang="zh-TW" sz="2200" dirty="0">
                <a:ea typeface="新細明體" charset="-120"/>
              </a:rPr>
              <a:t>The most popular and simplest MBSs is the pass-through MBS (</a:t>
            </a:r>
            <a:r>
              <a:rPr lang="zh-TW" altLang="en-US" sz="2200" dirty="0">
                <a:ea typeface="新細明體" charset="-120"/>
              </a:rPr>
              <a:t>過手不動產貸款抵押證券</a:t>
            </a:r>
            <a:r>
              <a:rPr lang="en-US" altLang="zh-TW" sz="2200" dirty="0">
                <a:ea typeface="新細明體" charset="-120"/>
              </a:rPr>
              <a:t>), which is one of the most important financial innovations in 1980s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152400"/>
            <a:ext cx="8229600" cy="762000"/>
          </a:xfrm>
        </p:spPr>
        <p:txBody>
          <a:bodyPr/>
          <a:lstStyle/>
          <a:p>
            <a:pPr eaLnBrk="1" hangingPunct="1">
              <a:defRPr/>
            </a:pPr>
            <a:r>
              <a:rPr lang="en-US" altLang="zh-TW" sz="4000" dirty="0">
                <a:ea typeface="新細明體" charset="-120"/>
              </a:rPr>
              <a:t>Learning Goals of Chapter 2</a:t>
            </a:r>
            <a:endParaRPr lang="en-US" altLang="zh-TW" sz="4000" dirty="0">
              <a:effectLst/>
              <a:ea typeface="新細明體" pitchFamily="18" charset="-120"/>
            </a:endParaRPr>
          </a:p>
        </p:txBody>
      </p:sp>
      <p:sp>
        <p:nvSpPr>
          <p:cNvPr id="110595" name="Rectangle 3"/>
          <p:cNvSpPr>
            <a:spLocks noGrp="1" noChangeArrowheads="1"/>
          </p:cNvSpPr>
          <p:nvPr>
            <p:ph type="body" idx="1"/>
          </p:nvPr>
        </p:nvSpPr>
        <p:spPr>
          <a:xfrm>
            <a:off x="457200" y="1108075"/>
            <a:ext cx="8458200" cy="5597525"/>
          </a:xfrm>
        </p:spPr>
        <p:txBody>
          <a:bodyPr/>
          <a:lstStyle/>
          <a:p>
            <a:pPr eaLnBrk="1" hangingPunct="1">
              <a:defRPr/>
            </a:pPr>
            <a:r>
              <a:rPr lang="en-US" altLang="zh-TW" sz="3000" dirty="0">
                <a:effectLst/>
                <a:ea typeface="新細明體" pitchFamily="18" charset="-120"/>
              </a:rPr>
              <a:t>Introduce financial instruments (</a:t>
            </a:r>
            <a:r>
              <a:rPr lang="zh-TW" altLang="en-US" sz="3000" dirty="0">
                <a:effectLst/>
                <a:ea typeface="新細明體" pitchFamily="18" charset="-120"/>
              </a:rPr>
              <a:t>金融工具</a:t>
            </a:r>
            <a:r>
              <a:rPr lang="en-US" altLang="zh-TW" sz="3000" dirty="0">
                <a:effectLst/>
                <a:ea typeface="新細明體" pitchFamily="18" charset="-120"/>
              </a:rPr>
              <a:t>)</a:t>
            </a:r>
            <a:endParaRPr lang="en-US" altLang="zh-TW" sz="3000" dirty="0">
              <a:ea typeface="新細明體" charset="-120"/>
            </a:endParaRPr>
          </a:p>
          <a:p>
            <a:pPr lvl="1" eaLnBrk="1" hangingPunct="1">
              <a:defRPr/>
            </a:pPr>
            <a:r>
              <a:rPr lang="en-US" altLang="zh-TW" sz="2600" dirty="0">
                <a:ea typeface="新細明體" charset="-120"/>
              </a:rPr>
              <a:t>Fixed income securities</a:t>
            </a:r>
          </a:p>
          <a:p>
            <a:pPr lvl="2" eaLnBrk="1" hangingPunct="1">
              <a:defRPr/>
            </a:pPr>
            <a:r>
              <a:rPr lang="en-US" altLang="zh-TW" sz="2200" dirty="0">
                <a:ea typeface="新細明體" charset="-120"/>
              </a:rPr>
              <a:t>Money market instruments (</a:t>
            </a:r>
            <a:r>
              <a:rPr lang="zh-TW" altLang="en-US" sz="2200" dirty="0">
                <a:ea typeface="新細明體" charset="-120"/>
              </a:rPr>
              <a:t>貨幣市場工具</a:t>
            </a:r>
            <a:r>
              <a:rPr lang="en-US" altLang="zh-TW" sz="2200" dirty="0">
                <a:ea typeface="新細明體" charset="-120"/>
              </a:rPr>
              <a:t>)</a:t>
            </a:r>
            <a:r>
              <a:rPr lang="zh-TW" altLang="en-US" sz="2200" dirty="0">
                <a:ea typeface="新細明體" charset="-120"/>
              </a:rPr>
              <a:t> </a:t>
            </a:r>
            <a:r>
              <a:rPr lang="en-US" altLang="zh-TW" sz="2200" dirty="0">
                <a:ea typeface="新細明體" charset="-120"/>
              </a:rPr>
              <a:t>(maturity shorter than 1 year and safer)</a:t>
            </a:r>
          </a:p>
          <a:p>
            <a:pPr lvl="2" eaLnBrk="1" hangingPunct="1">
              <a:defRPr/>
            </a:pPr>
            <a:r>
              <a:rPr lang="en-US" altLang="zh-TW" sz="2200" dirty="0">
                <a:ea typeface="新細明體" charset="-120"/>
              </a:rPr>
              <a:t>Capital market instruments (</a:t>
            </a:r>
            <a:r>
              <a:rPr lang="zh-TW" altLang="en-US" sz="2200" dirty="0">
                <a:ea typeface="新細明體" charset="-120"/>
              </a:rPr>
              <a:t>資本市場工具</a:t>
            </a:r>
            <a:r>
              <a:rPr lang="en-US" altLang="zh-TW" sz="2200" dirty="0">
                <a:ea typeface="新細明體" charset="-120"/>
              </a:rPr>
              <a:t>)</a:t>
            </a:r>
            <a:r>
              <a:rPr lang="zh-TW" altLang="en-US" sz="2200" dirty="0">
                <a:ea typeface="新細明體" charset="-120"/>
              </a:rPr>
              <a:t> </a:t>
            </a:r>
            <a:r>
              <a:rPr lang="en-US" altLang="zh-TW" sz="2200" dirty="0">
                <a:ea typeface="新細明體" charset="-120"/>
              </a:rPr>
              <a:t>(maturity longer than 1 year and more risky): Bond (</a:t>
            </a:r>
            <a:r>
              <a:rPr lang="zh-TW" altLang="en-US" sz="2200" dirty="0">
                <a:ea typeface="新細明體" charset="-120"/>
              </a:rPr>
              <a:t>債券</a:t>
            </a:r>
            <a:r>
              <a:rPr lang="en-US" altLang="zh-TW" sz="2200" dirty="0">
                <a:ea typeface="新細明體" charset="-120"/>
              </a:rPr>
              <a:t>)</a:t>
            </a:r>
            <a:r>
              <a:rPr lang="zh-TW" altLang="en-US" sz="2200" dirty="0">
                <a:ea typeface="新細明體" charset="-120"/>
              </a:rPr>
              <a:t> </a:t>
            </a:r>
            <a:r>
              <a:rPr lang="en-US" altLang="zh-TW" sz="2200" dirty="0">
                <a:ea typeface="新細明體" charset="-120"/>
              </a:rPr>
              <a:t>securities</a:t>
            </a:r>
          </a:p>
          <a:p>
            <a:pPr lvl="1" eaLnBrk="1" hangingPunct="1">
              <a:defRPr/>
            </a:pPr>
            <a:r>
              <a:rPr lang="en-US" altLang="zh-TW" sz="2600" dirty="0">
                <a:ea typeface="新細明體" charset="-120"/>
              </a:rPr>
              <a:t>Equity (</a:t>
            </a:r>
            <a:r>
              <a:rPr lang="zh-TW" altLang="en-US" sz="2600" dirty="0">
                <a:ea typeface="新細明體" charset="-120"/>
              </a:rPr>
              <a:t>權益</a:t>
            </a:r>
            <a:r>
              <a:rPr lang="en-US" altLang="zh-TW" sz="2600" dirty="0">
                <a:ea typeface="新細明體" charset="-120"/>
              </a:rPr>
              <a:t>)</a:t>
            </a:r>
            <a:r>
              <a:rPr lang="zh-TW" altLang="en-US" sz="2600" dirty="0">
                <a:ea typeface="新細明體" charset="-120"/>
              </a:rPr>
              <a:t> </a:t>
            </a:r>
            <a:r>
              <a:rPr lang="en-US" altLang="zh-TW" sz="2600" dirty="0">
                <a:ea typeface="新細明體" charset="-120"/>
              </a:rPr>
              <a:t>securities</a:t>
            </a:r>
          </a:p>
          <a:p>
            <a:pPr lvl="1" eaLnBrk="1" hangingPunct="1">
              <a:defRPr/>
            </a:pPr>
            <a:r>
              <a:rPr lang="en-US" altLang="zh-TW" sz="2600" dirty="0">
                <a:ea typeface="新細明體" charset="-120"/>
              </a:rPr>
              <a:t>Derivatives</a:t>
            </a:r>
            <a:r>
              <a:rPr lang="zh-TW" altLang="en-US" sz="2600" dirty="0">
                <a:ea typeface="新細明體" charset="-120"/>
              </a:rPr>
              <a:t> </a:t>
            </a:r>
            <a:r>
              <a:rPr lang="en-US" altLang="zh-TW" sz="2600" dirty="0">
                <a:ea typeface="新細明體" charset="-120"/>
              </a:rPr>
              <a:t>(</a:t>
            </a:r>
            <a:r>
              <a:rPr lang="zh-TW" altLang="en-US" sz="2600" dirty="0">
                <a:ea typeface="新細明體" charset="-120"/>
              </a:rPr>
              <a:t>衍生性金融商品</a:t>
            </a:r>
            <a:r>
              <a:rPr lang="en-US" altLang="zh-TW" sz="2600" dirty="0">
                <a:ea typeface="新細明體" charset="-120"/>
              </a:rPr>
              <a:t>)</a:t>
            </a:r>
          </a:p>
          <a:p>
            <a:pPr marL="804863" lvl="1" indent="-347663" eaLnBrk="1" hangingPunct="1">
              <a:buNone/>
              <a:defRPr/>
            </a:pPr>
            <a:r>
              <a:rPr lang="en-US" altLang="zh-TW" sz="2600" dirty="0">
                <a:ea typeface="新細明體" charset="-120"/>
              </a:rPr>
              <a:t>※ Riskiness levels based on cash flow patterns and schedules: Fixed income securities &lt; Equity securities &lt; Derivatives</a:t>
            </a:r>
          </a:p>
          <a:p>
            <a:pPr marL="342900" lvl="1" indent="-342900" eaLnBrk="1" hangingPunct="1">
              <a:buClr>
                <a:schemeClr val="hlink"/>
              </a:buClr>
              <a:buSzPct val="90000"/>
              <a:buFontTx/>
              <a:buBlip>
                <a:blip r:embed="rId3"/>
              </a:buBlip>
              <a:defRPr/>
            </a:pPr>
            <a:r>
              <a:rPr lang="en-US" altLang="zh-TW" sz="3000" dirty="0">
                <a:ea typeface="新細明體" charset="-120"/>
              </a:rPr>
              <a:t>Introduce the stock indexes (</a:t>
            </a:r>
            <a:r>
              <a:rPr lang="zh-TW" altLang="en-US" sz="3000" dirty="0">
                <a:ea typeface="新細明體" charset="-120"/>
              </a:rPr>
              <a:t>股價指數</a:t>
            </a:r>
            <a:r>
              <a:rPr lang="en-US" altLang="zh-TW" sz="3000" dirty="0">
                <a:ea typeface="新細明體" charset="-120"/>
              </a:rPr>
              <a:t>)</a:t>
            </a:r>
            <a:endParaRPr lang="en-US" altLang="zh-TW" sz="3000" b="1" dirty="0">
              <a:ea typeface="新細明體" charset="-12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95250"/>
            <a:ext cx="9144000" cy="1143000"/>
          </a:xfrm>
          <a:noFill/>
          <a:extLst>
            <a:ext uri="{909E8E84-426E-40DD-AFC4-6F175D3DCCD1}">
              <a14:hiddenFill xmlns:a14="http://schemas.microsoft.com/office/drawing/2010/main">
                <a:solidFill>
                  <a:srgbClr val="FFFFFF"/>
                </a:solidFill>
              </a14:hiddenFill>
            </a:ext>
          </a:extLst>
        </p:spPr>
        <p:txBody>
          <a:bodyPr/>
          <a:lstStyle/>
          <a:p>
            <a:pPr eaLnBrk="1" hangingPunct="1"/>
            <a:r>
              <a:rPr lang="en-US" altLang="zh-TW" sz="4000" dirty="0">
                <a:effectLst/>
                <a:ea typeface="新細明體" charset="-120"/>
              </a:rPr>
              <a:t>Bond Market Instruments</a:t>
            </a:r>
          </a:p>
        </p:txBody>
      </p:sp>
      <p:sp>
        <p:nvSpPr>
          <p:cNvPr id="165891" name="Rectangle 3"/>
          <p:cNvSpPr>
            <a:spLocks noGrp="1" noChangeArrowheads="1"/>
          </p:cNvSpPr>
          <p:nvPr>
            <p:ph type="body" idx="1"/>
          </p:nvPr>
        </p:nvSpPr>
        <p:spPr>
          <a:xfrm>
            <a:off x="152400" y="914400"/>
            <a:ext cx="8763000" cy="5791200"/>
          </a:xfrm>
        </p:spPr>
        <p:txBody>
          <a:bodyPr/>
          <a:lstStyle/>
          <a:p>
            <a:pPr lvl="1" eaLnBrk="1" hangingPunct="1">
              <a:spcBef>
                <a:spcPts val="600"/>
              </a:spcBef>
              <a:defRPr/>
            </a:pPr>
            <a:r>
              <a:rPr lang="en-US" altLang="zh-TW" sz="2600" dirty="0">
                <a:effectLst/>
                <a:ea typeface="新細明體" charset="-120"/>
              </a:rPr>
              <a:t>International Bond (</a:t>
            </a:r>
            <a:r>
              <a:rPr lang="zh-TW" altLang="en-US" sz="2600" dirty="0">
                <a:effectLst/>
                <a:ea typeface="新細明體" charset="-120"/>
              </a:rPr>
              <a:t>國際債券</a:t>
            </a:r>
            <a:r>
              <a:rPr lang="en-US" altLang="zh-TW" sz="2600" dirty="0">
                <a:effectLst/>
                <a:ea typeface="新細明體" charset="-120"/>
              </a:rPr>
              <a:t>)</a:t>
            </a:r>
          </a:p>
          <a:p>
            <a:pPr lvl="2" eaLnBrk="1" hangingPunct="1">
              <a:spcBef>
                <a:spcPts val="600"/>
              </a:spcBef>
              <a:defRPr/>
            </a:pPr>
            <a:r>
              <a:rPr lang="en-US" altLang="zh-TW" sz="2200" dirty="0">
                <a:effectLst>
                  <a:outerShdw blurRad="38100" dist="38100" dir="2700000" algn="tl">
                    <a:srgbClr val="000000">
                      <a:alpha val="43137"/>
                    </a:srgbClr>
                  </a:outerShdw>
                </a:effectLst>
                <a:ea typeface="新細明體" charset="-120"/>
              </a:rPr>
              <a:t>Eurobonds: A Eurodollar (</a:t>
            </a:r>
            <a:r>
              <a:rPr lang="en-US" altLang="zh-TW" sz="2200" dirty="0" err="1">
                <a:effectLst>
                  <a:outerShdw blurRad="38100" dist="38100" dir="2700000" algn="tl">
                    <a:srgbClr val="000000">
                      <a:alpha val="43137"/>
                    </a:srgbClr>
                  </a:outerShdw>
                </a:effectLst>
                <a:ea typeface="新細明體" charset="-120"/>
              </a:rPr>
              <a:t>Euroyen</a:t>
            </a:r>
            <a:r>
              <a:rPr lang="en-US" altLang="zh-TW" sz="2200" dirty="0">
                <a:effectLst>
                  <a:outerShdw blurRad="38100" dist="38100" dir="2700000" algn="tl">
                    <a:srgbClr val="000000">
                      <a:alpha val="43137"/>
                    </a:srgbClr>
                  </a:outerShdw>
                </a:effectLst>
                <a:ea typeface="新細明體" charset="-120"/>
              </a:rPr>
              <a:t>) bond is a dollar-denominated (yen-denominated) bond but sold outside the U.S. (Japan)</a:t>
            </a:r>
          </a:p>
          <a:p>
            <a:pPr lvl="2" eaLnBrk="1" hangingPunct="1">
              <a:spcBef>
                <a:spcPts val="600"/>
              </a:spcBef>
              <a:defRPr/>
            </a:pPr>
            <a:r>
              <a:rPr lang="en-US" altLang="zh-TW" sz="2200" dirty="0">
                <a:effectLst>
                  <a:outerShdw blurRad="38100" dist="38100" dir="2700000" algn="tl">
                    <a:srgbClr val="000000">
                      <a:alpha val="43137"/>
                    </a:srgbClr>
                  </a:outerShdw>
                </a:effectLst>
                <a:ea typeface="新細明體" charset="-120"/>
              </a:rPr>
              <a:t>A Yankee (Samurai) bond is a dollar-denominated (yen-denominated) bond sold in the U.S. (Japan) by a non-U.S. (non-Japanese) issuer</a:t>
            </a:r>
          </a:p>
          <a:p>
            <a:pPr lvl="1" eaLnBrk="1" hangingPunct="1">
              <a:spcBef>
                <a:spcPts val="600"/>
              </a:spcBef>
              <a:defRPr/>
            </a:pPr>
            <a:r>
              <a:rPr lang="en-US" altLang="zh-TW" sz="2600" dirty="0">
                <a:ea typeface="新細明體" charset="-120"/>
              </a:rPr>
              <a:t>Municipal Bond (</a:t>
            </a:r>
            <a:r>
              <a:rPr lang="zh-TW" altLang="en-US" sz="2600" dirty="0">
                <a:ea typeface="新細明體" charset="-120"/>
              </a:rPr>
              <a:t>地方政府債券</a:t>
            </a:r>
            <a:r>
              <a:rPr lang="en-US" altLang="zh-TW" sz="2600" dirty="0">
                <a:ea typeface="新細明體" charset="-120"/>
              </a:rPr>
              <a:t>)</a:t>
            </a:r>
          </a:p>
          <a:p>
            <a:pPr lvl="2" eaLnBrk="1" hangingPunct="1">
              <a:spcBef>
                <a:spcPts val="600"/>
              </a:spcBef>
              <a:defRPr/>
            </a:pPr>
            <a:r>
              <a:rPr lang="en-US" altLang="zh-TW" sz="2200" dirty="0">
                <a:ea typeface="新細明體" charset="-120"/>
              </a:rPr>
              <a:t>Municipal bonds are tax-exempt bonds issued by state and local governments</a:t>
            </a:r>
          </a:p>
          <a:p>
            <a:pPr lvl="3" eaLnBrk="1" hangingPunct="1">
              <a:spcBef>
                <a:spcPts val="600"/>
              </a:spcBef>
              <a:defRPr/>
            </a:pPr>
            <a:r>
              <a:rPr lang="en-US" altLang="zh-TW" i="1" dirty="0">
                <a:ea typeface="新細明體" charset="-120"/>
              </a:rPr>
              <a:t>Interest income</a:t>
            </a:r>
            <a:r>
              <a:rPr lang="en-US" altLang="zh-TW" b="1" dirty="0">
                <a:ea typeface="新細明體" charset="-120"/>
              </a:rPr>
              <a:t> </a:t>
            </a:r>
            <a:r>
              <a:rPr lang="en-US" altLang="zh-TW" dirty="0">
                <a:ea typeface="新細明體" charset="-120"/>
              </a:rPr>
              <a:t>on municipal bonds is not subject to federal and sometimes state and local taxes (therefore, investors are willing to accept lower yields)</a:t>
            </a:r>
          </a:p>
          <a:p>
            <a:pPr lvl="2" eaLnBrk="1" hangingPunct="1">
              <a:spcBef>
                <a:spcPts val="600"/>
              </a:spcBef>
              <a:defRPr/>
            </a:pPr>
            <a:r>
              <a:rPr lang="en-US" altLang="zh-TW" sz="2200" dirty="0">
                <a:ea typeface="新細明體" charset="-120"/>
              </a:rPr>
              <a:t>Note that capital gains taxes must be paid if the bonds mature or are sold for more than investor’s purchase price</a:t>
            </a:r>
            <a:endParaRPr lang="zh-TW" altLang="en-US" sz="2200" dirty="0">
              <a:ea typeface="新細明體" charset="-12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114300"/>
            <a:ext cx="9144000" cy="571500"/>
          </a:xfrm>
          <a:noFill/>
          <a:extLst>
            <a:ext uri="{909E8E84-426E-40DD-AFC4-6F175D3DCCD1}">
              <a14:hiddenFill xmlns:a14="http://schemas.microsoft.com/office/drawing/2010/main">
                <a:solidFill>
                  <a:srgbClr val="FFFFFF"/>
                </a:solidFill>
              </a14:hiddenFill>
            </a:ext>
          </a:extLst>
        </p:spPr>
        <p:txBody>
          <a:bodyPr/>
          <a:lstStyle/>
          <a:p>
            <a:pPr eaLnBrk="1" hangingPunct="1"/>
            <a:r>
              <a:rPr lang="en-US" altLang="zh-TW" sz="3800" dirty="0">
                <a:effectLst/>
                <a:ea typeface="新細明體" charset="-120"/>
              </a:rPr>
              <a:t>Outstanding Tax-exempt Debt</a:t>
            </a:r>
          </a:p>
        </p:txBody>
      </p:sp>
      <p:sp>
        <p:nvSpPr>
          <p:cNvPr id="4" name="Rectangle 3"/>
          <p:cNvSpPr txBox="1">
            <a:spLocks noChangeArrowheads="1"/>
          </p:cNvSpPr>
          <p:nvPr/>
        </p:nvSpPr>
        <p:spPr bwMode="auto">
          <a:xfrm>
            <a:off x="152400" y="990600"/>
            <a:ext cx="8763000" cy="5715000"/>
          </a:xfrm>
          <a:prstGeom prst="rect">
            <a:avLst/>
          </a:prstGeom>
          <a:noFill/>
          <a:ln w="9525">
            <a:noFill/>
            <a:miter lim="800000"/>
            <a:headEnd/>
            <a:tailEnd/>
          </a:ln>
          <a:effectLst/>
        </p:spPr>
        <p:txBody>
          <a:bodyPr/>
          <a:lstStyle/>
          <a:p>
            <a:pPr marL="893763" lvl="2" indent="-225425" eaLnBrk="1" hangingPunct="1">
              <a:spcBef>
                <a:spcPts val="300"/>
              </a:spcBef>
              <a:buClr>
                <a:schemeClr val="accent2"/>
              </a:buClr>
              <a:buSzPct val="90000"/>
              <a:buFont typeface="Wingdings" pitchFamily="2" charset="2"/>
              <a:buBlip>
                <a:blip r:embed="rId3"/>
              </a:buBlip>
              <a:defRPr/>
            </a:pPr>
            <a:r>
              <a:rPr lang="en-US" altLang="zh-TW" sz="2200" kern="0" dirty="0">
                <a:effectLst>
                  <a:outerShdw blurRad="38100" dist="38100" dir="2700000" algn="tl">
                    <a:srgbClr val="000000"/>
                  </a:outerShdw>
                </a:effectLst>
                <a:latin typeface="+mn-lt"/>
                <a:ea typeface="新細明體" charset="-120"/>
              </a:rPr>
              <a:t>Type 1: General obligation bonds (</a:t>
            </a:r>
            <a:r>
              <a:rPr lang="zh-TW" altLang="en-US" sz="2200" kern="0" dirty="0">
                <a:effectLst>
                  <a:outerShdw blurRad="38100" dist="38100" dir="2700000" algn="tl">
                    <a:srgbClr val="000000"/>
                  </a:outerShdw>
                </a:effectLst>
                <a:latin typeface="+mn-lt"/>
                <a:ea typeface="新細明體" charset="-120"/>
              </a:rPr>
              <a:t>一般責任債券</a:t>
            </a:r>
            <a:r>
              <a:rPr lang="en-US" altLang="zh-TW" sz="2200" kern="0" dirty="0">
                <a:effectLst>
                  <a:outerShdw blurRad="38100" dist="38100" dir="2700000" algn="tl">
                    <a:srgbClr val="000000"/>
                  </a:outerShdw>
                </a:effectLst>
                <a:latin typeface="+mn-lt"/>
                <a:ea typeface="新細明體" charset="-120"/>
              </a:rPr>
              <a:t>) (backed by the credit of the local government)</a:t>
            </a:r>
          </a:p>
          <a:p>
            <a:pPr marL="893763" lvl="2" indent="-225425" eaLnBrk="1" hangingPunct="1">
              <a:spcBef>
                <a:spcPts val="300"/>
              </a:spcBef>
              <a:buClr>
                <a:schemeClr val="accent2"/>
              </a:buClr>
              <a:buSzPct val="90000"/>
              <a:buFont typeface="Wingdings" pitchFamily="2" charset="2"/>
              <a:buBlip>
                <a:blip r:embed="rId3"/>
              </a:buBlip>
              <a:defRPr/>
            </a:pPr>
            <a:r>
              <a:rPr lang="en-US" altLang="zh-TW" sz="2200" kern="0" dirty="0">
                <a:effectLst>
                  <a:outerShdw blurRad="38100" dist="38100" dir="2700000" algn="tl">
                    <a:srgbClr val="000000"/>
                  </a:outerShdw>
                </a:effectLst>
                <a:latin typeface="+mn-lt"/>
                <a:ea typeface="新細明體" charset="-120"/>
              </a:rPr>
              <a:t>Type 2: (Industrial) revenue bonds (</a:t>
            </a:r>
            <a:r>
              <a:rPr lang="zh-TW" altLang="en-US" sz="2200" kern="0" dirty="0">
                <a:effectLst>
                  <a:outerShdw blurRad="38100" dist="38100" dir="2700000" algn="tl">
                    <a:srgbClr val="000000"/>
                  </a:outerShdw>
                </a:effectLst>
                <a:latin typeface="+mn-lt"/>
                <a:ea typeface="新細明體" charset="-120"/>
              </a:rPr>
              <a:t>特定收益債券</a:t>
            </a:r>
            <a:r>
              <a:rPr lang="en-US" altLang="zh-TW" sz="2200" kern="0" dirty="0">
                <a:effectLst>
                  <a:outerShdw blurRad="38100" dist="38100" dir="2700000" algn="tl">
                    <a:srgbClr val="000000"/>
                  </a:outerShdw>
                </a:effectLst>
                <a:latin typeface="+mn-lt"/>
                <a:ea typeface="新細明體" charset="-120"/>
              </a:rPr>
              <a:t>)</a:t>
            </a:r>
            <a:r>
              <a:rPr lang="zh-TW" altLang="en-US" sz="2200" kern="0" dirty="0">
                <a:effectLst>
                  <a:outerShdw blurRad="38100" dist="38100" dir="2700000" algn="tl">
                    <a:srgbClr val="000000"/>
                  </a:outerShdw>
                </a:effectLst>
                <a:latin typeface="+mn-lt"/>
                <a:ea typeface="新細明體" charset="-120"/>
              </a:rPr>
              <a:t> </a:t>
            </a:r>
            <a:r>
              <a:rPr lang="en-US" altLang="zh-TW" sz="2200" kern="0" dirty="0">
                <a:effectLst>
                  <a:outerShdw blurRad="38100" dist="38100" dir="2700000" algn="tl">
                    <a:srgbClr val="000000"/>
                  </a:outerShdw>
                </a:effectLst>
                <a:latin typeface="+mn-lt"/>
                <a:ea typeface="新細明體" charset="-120"/>
              </a:rPr>
              <a:t>(issued to finance particular projects and backed by the income from those projects)</a:t>
            </a:r>
          </a:p>
          <a:p>
            <a:pPr marL="893763" lvl="2" indent="-225425" eaLnBrk="1" hangingPunct="1">
              <a:spcBef>
                <a:spcPts val="300"/>
              </a:spcBef>
              <a:buClr>
                <a:schemeClr val="accent2"/>
              </a:buClr>
              <a:buSzPct val="90000"/>
              <a:defRPr/>
            </a:pPr>
            <a:r>
              <a:rPr lang="en-US" altLang="zh-TW" kern="0" dirty="0">
                <a:effectLst>
                  <a:outerShdw blurRad="38100" dist="38100" dir="2700000" algn="tl">
                    <a:srgbClr val="000000"/>
                  </a:outerShdw>
                </a:effectLst>
                <a:latin typeface="+mn-lt"/>
                <a:ea typeface="新細明體" charset="-120"/>
              </a:rPr>
              <a:t>※ (Industrial) revenue bonds are riskier than general obligation bonds </a:t>
            </a:r>
            <a:r>
              <a:rPr lang="en-US" altLang="zh-TW" kern="0" dirty="0">
                <a:effectLst>
                  <a:outerShdw blurRad="38100" dist="38100" dir="2700000" algn="tl">
                    <a:srgbClr val="000000"/>
                  </a:outerShdw>
                </a:effectLst>
                <a:ea typeface="新細明體" charset="-120"/>
              </a:rPr>
              <a:t>due to the higher likelihood of defaults</a:t>
            </a:r>
            <a:endParaRPr lang="en-US" altLang="zh-TW" kern="0" dirty="0">
              <a:effectLst>
                <a:outerShdw blurRad="38100" dist="38100" dir="2700000" algn="tl">
                  <a:srgbClr val="000000"/>
                </a:outerShdw>
              </a:effectLst>
              <a:latin typeface="+mn-lt"/>
              <a:ea typeface="新細明體" charset="-120"/>
            </a:endParaRPr>
          </a:p>
        </p:txBody>
      </p:sp>
      <p:pic>
        <p:nvPicPr>
          <p:cNvPr id="5" name="圖片 4">
            <a:extLst>
              <a:ext uri="{FF2B5EF4-FFF2-40B4-BE49-F238E27FC236}">
                <a16:creationId xmlns:a16="http://schemas.microsoft.com/office/drawing/2014/main" id="{2A6CC766-8164-4823-941A-6C5E4A3517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3439064"/>
            <a:ext cx="7315200" cy="25146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0" y="-76200"/>
            <a:ext cx="9144000" cy="1143000"/>
          </a:xfrm>
        </p:spPr>
        <p:txBody>
          <a:bodyPr/>
          <a:lstStyle/>
          <a:p>
            <a:pPr eaLnBrk="1" hangingPunct="1"/>
            <a:r>
              <a:rPr lang="en-US" altLang="zh-TW" sz="4000" dirty="0">
                <a:effectLst/>
                <a:ea typeface="新細明體" charset="-120"/>
              </a:rPr>
              <a:t>Bond Market Instruments</a:t>
            </a:r>
          </a:p>
        </p:txBody>
      </p:sp>
      <p:sp>
        <p:nvSpPr>
          <p:cNvPr id="98307" name="Rectangle 3"/>
          <p:cNvSpPr>
            <a:spLocks noGrp="1" noChangeArrowheads="1"/>
          </p:cNvSpPr>
          <p:nvPr>
            <p:ph type="body" idx="1"/>
          </p:nvPr>
        </p:nvSpPr>
        <p:spPr>
          <a:xfrm>
            <a:off x="381000" y="990600"/>
            <a:ext cx="8534400" cy="5715000"/>
          </a:xfrm>
        </p:spPr>
        <p:txBody>
          <a:bodyPr/>
          <a:lstStyle/>
          <a:p>
            <a:pPr lvl="2" eaLnBrk="1" hangingPunct="1">
              <a:lnSpc>
                <a:spcPct val="110000"/>
              </a:lnSpc>
              <a:defRPr/>
            </a:pPr>
            <a:r>
              <a:rPr lang="en-US" altLang="zh-TW" sz="2200" dirty="0">
                <a:ea typeface="新細明體" charset="-120"/>
              </a:rPr>
              <a:t>To compare yields on other taxable fixed-income securities, an </a:t>
            </a:r>
            <a:r>
              <a:rPr lang="en-US" altLang="zh-TW" sz="2200" i="1" dirty="0">
                <a:ea typeface="新細明體" charset="-120"/>
              </a:rPr>
              <a:t>Equivalent Taxable Yield</a:t>
            </a:r>
            <a:r>
              <a:rPr lang="en-US" altLang="zh-TW" sz="2200" dirty="0">
                <a:ea typeface="新細明體" charset="-120"/>
              </a:rPr>
              <a:t> (</a:t>
            </a:r>
            <a:r>
              <a:rPr lang="zh-TW" altLang="en-US" sz="2200" dirty="0">
                <a:ea typeface="新細明體" charset="-120"/>
              </a:rPr>
              <a:t>應稅等值收益率</a:t>
            </a:r>
            <a:r>
              <a:rPr lang="en-US" altLang="zh-TW" sz="2200" dirty="0">
                <a:ea typeface="新細明體" charset="-120"/>
              </a:rPr>
              <a:t>)</a:t>
            </a:r>
            <a:r>
              <a:rPr lang="zh-TW" altLang="en-US" sz="2200" dirty="0">
                <a:ea typeface="新細明體" charset="-120"/>
              </a:rPr>
              <a:t> </a:t>
            </a:r>
            <a:r>
              <a:rPr lang="en-US" altLang="zh-TW" sz="2200" dirty="0">
                <a:ea typeface="新細明體" charset="-120"/>
              </a:rPr>
              <a:t>is constructed</a:t>
            </a:r>
          </a:p>
          <a:p>
            <a:pPr lvl="3" eaLnBrk="1" hangingPunct="1">
              <a:lnSpc>
                <a:spcPct val="110000"/>
              </a:lnSpc>
              <a:defRPr/>
            </a:pPr>
            <a:r>
              <a:rPr lang="en-US" altLang="zh-TW" dirty="0">
                <a:ea typeface="新細明體" charset="-120"/>
              </a:rPr>
              <a:t>This is the yield a taxable bond would need to offer to match the tax-exempt yield of municipal bonds</a:t>
            </a:r>
          </a:p>
        </p:txBody>
      </p:sp>
      <mc:AlternateContent xmlns:mc="http://schemas.openxmlformats.org/markup-compatibility/2006" xmlns:a14="http://schemas.microsoft.com/office/drawing/2010/main">
        <mc:Choice Requires="a14">
          <p:sp>
            <p:nvSpPr>
              <p:cNvPr id="2050" name="Object 5"/>
              <p:cNvSpPr txBox="1"/>
              <p:nvPr/>
            </p:nvSpPr>
            <p:spPr bwMode="auto">
              <a:xfrm>
                <a:off x="1928813" y="5029200"/>
                <a:ext cx="5843587" cy="365125"/>
              </a:xfrm>
              <a:prstGeom prst="rect">
                <a:avLst/>
              </a:prstGeom>
              <a:solidFill>
                <a:srgbClr val="FFFFFF"/>
              </a:solidFill>
              <a:ln>
                <a:noFill/>
              </a:ln>
              <a:effectLst/>
            </p:spPr>
            <p:txBody>
              <a:bodyPr>
                <a:normAutofit fontScale="92500"/>
              </a:bodyPr>
              <a:lstStyle/>
              <a:p>
                <a:pPr/>
                <a14:m>
                  <m:oMathPara xmlns:m="http://schemas.openxmlformats.org/officeDocument/2006/math">
                    <m:oMathParaPr>
                      <m:jc m:val="center"/>
                    </m:oMathParaPr>
                    <m:oMath xmlns:m="http://schemas.openxmlformats.org/officeDocument/2006/math">
                      <m:sSub>
                        <m:sSubPr>
                          <m:ctrlPr>
                            <a:rPr lang="en-US" altLang="zh-TW" i="1">
                              <a:solidFill>
                                <a:srgbClr val="000000"/>
                              </a:solidFill>
                              <a:latin typeface="Cambria Math" panose="02040503050406030204" pitchFamily="18" charset="0"/>
                            </a:rPr>
                          </m:ctrlPr>
                        </m:sSubPr>
                        <m:e>
                          <m:r>
                            <a:rPr lang="zh-TW" altLang="en-US" i="1">
                              <a:solidFill>
                                <a:srgbClr val="000000"/>
                              </a:solidFill>
                              <a:latin typeface="Cambria Math" panose="02040503050406030204" pitchFamily="18" charset="0"/>
                            </a:rPr>
                            <m:t>𝑟</m:t>
                          </m:r>
                        </m:e>
                        <m:sub>
                          <m:r>
                            <m:rPr>
                              <m:sty m:val="p"/>
                            </m:rPr>
                            <a:rPr lang="en-US" altLang="zh-TW">
                              <a:solidFill>
                                <a:srgbClr val="000000"/>
                              </a:solidFill>
                              <a:latin typeface="Cambria Math" panose="02040503050406030204" pitchFamily="18" charset="0"/>
                            </a:rPr>
                            <m:t>taxable</m:t>
                          </m:r>
                        </m:sub>
                      </m:sSub>
                      <m:r>
                        <a:rPr lang="zh-TW" altLang="en-US" i="1">
                          <a:solidFill>
                            <a:srgbClr val="000000"/>
                          </a:solidFill>
                          <a:latin typeface="Cambria Math" panose="02040503050406030204" pitchFamily="18" charset="0"/>
                        </a:rPr>
                        <m:t>(1−</m:t>
                      </m:r>
                      <m:r>
                        <a:rPr lang="zh-TW" altLang="en-US" i="1">
                          <a:solidFill>
                            <a:srgbClr val="000000"/>
                          </a:solidFill>
                          <a:latin typeface="Cambria Math" panose="02040503050406030204" pitchFamily="18" charset="0"/>
                        </a:rPr>
                        <m:t>𝑡</m:t>
                      </m:r>
                      <m:r>
                        <a:rPr lang="zh-TW" altLang="en-US" i="1">
                          <a:solidFill>
                            <a:srgbClr val="000000"/>
                          </a:solidFill>
                          <a:latin typeface="Cambria Math" panose="02040503050406030204" pitchFamily="18" charset="0"/>
                        </a:rPr>
                        <m:t>)=</m:t>
                      </m:r>
                      <m:sSub>
                        <m:sSubPr>
                          <m:ctrlPr>
                            <a:rPr lang="zh-TW" altLang="en-US" i="1">
                              <a:solidFill>
                                <a:srgbClr val="000000"/>
                              </a:solidFill>
                              <a:latin typeface="Cambria Math" panose="02040503050406030204" pitchFamily="18" charset="0"/>
                            </a:rPr>
                          </m:ctrlPr>
                        </m:sSubPr>
                        <m:e>
                          <m:r>
                            <a:rPr lang="zh-TW" altLang="en-US" i="1">
                              <a:solidFill>
                                <a:srgbClr val="000000"/>
                              </a:solidFill>
                              <a:latin typeface="Cambria Math" panose="02040503050406030204" pitchFamily="18" charset="0"/>
                            </a:rPr>
                            <m:t>𝑟</m:t>
                          </m:r>
                        </m:e>
                        <m:sub>
                          <m:r>
                            <m:rPr>
                              <m:sty m:val="p"/>
                            </m:rPr>
                            <a:rPr lang="zh-TW" altLang="en-US">
                              <a:solidFill>
                                <a:srgbClr val="000000"/>
                              </a:solidFill>
                              <a:latin typeface="Cambria Math" panose="02040503050406030204" pitchFamily="18" charset="0"/>
                            </a:rPr>
                            <m:t>m</m:t>
                          </m:r>
                          <m:r>
                            <m:rPr>
                              <m:sty m:val="p"/>
                            </m:rPr>
                            <a:rPr lang="en-US" altLang="zh-TW">
                              <a:solidFill>
                                <a:srgbClr val="000000"/>
                              </a:solidFill>
                              <a:latin typeface="Cambria Math" panose="02040503050406030204" pitchFamily="18" charset="0"/>
                            </a:rPr>
                            <m:t>uni</m:t>
                          </m:r>
                        </m:sub>
                      </m:sSub>
                    </m:oMath>
                  </m:oMathPara>
                </a14:m>
                <a:br>
                  <a:rPr lang="zh-TW" altLang="en-US" i="1" dirty="0">
                    <a:solidFill>
                      <a:srgbClr val="000000"/>
                    </a:solidFill>
                    <a:latin typeface="Cambria Math" panose="02040503050406030204" pitchFamily="18" charset="0"/>
                  </a:rPr>
                </a:br>
                <a:endParaRPr lang="zh-TW" altLang="en-US" dirty="0"/>
              </a:p>
            </p:txBody>
          </p:sp>
        </mc:Choice>
        <mc:Fallback xmlns="">
          <p:sp>
            <p:nvSpPr>
              <p:cNvPr id="2050" name="Object 5"/>
              <p:cNvSpPr txBox="1">
                <a:spLocks noRot="1" noChangeAspect="1" noMove="1" noResize="1" noEditPoints="1" noAdjustHandles="1" noChangeArrowheads="1" noChangeShapeType="1" noTextEdit="1"/>
              </p:cNvSpPr>
              <p:nvPr/>
            </p:nvSpPr>
            <p:spPr bwMode="auto">
              <a:xfrm>
                <a:off x="1928813" y="5029200"/>
                <a:ext cx="5843587" cy="365125"/>
              </a:xfrm>
              <a:prstGeom prst="rect">
                <a:avLst/>
              </a:prstGeom>
              <a:blipFill>
                <a:blip r:embed="rId3"/>
                <a:stretch>
                  <a:fillRect b="-10000"/>
                </a:stretch>
              </a:blipFill>
              <a:ln>
                <a:noFill/>
              </a:ln>
              <a:effectLst/>
              <a:extLst/>
            </p:spPr>
            <p:txBody>
              <a:bodyPr/>
              <a:lstStyle/>
              <a:p>
                <a:r>
                  <a:rPr lang="zh-TW" altLang="en-US">
                    <a:noFill/>
                  </a:rPr>
                  <a:t> </a:t>
                </a:r>
              </a:p>
            </p:txBody>
          </p:sp>
        </mc:Fallback>
      </mc:AlternateContent>
      <p:pic>
        <p:nvPicPr>
          <p:cNvPr id="2" name="圖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2483" y="2932176"/>
            <a:ext cx="6268517" cy="2020824"/>
          </a:xfrm>
          <a:prstGeom prst="rect">
            <a:avLst/>
          </a:prstGeom>
        </p:spPr>
      </p:pic>
      <mc:AlternateContent xmlns:mc="http://schemas.openxmlformats.org/markup-compatibility/2006" xmlns:a14="http://schemas.microsoft.com/office/drawing/2010/main">
        <mc:Choice Requires="a14">
          <p:sp>
            <p:nvSpPr>
              <p:cNvPr id="8" name="Object 5">
                <a:extLst>
                  <a:ext uri="{FF2B5EF4-FFF2-40B4-BE49-F238E27FC236}">
                    <a16:creationId xmlns:a16="http://schemas.microsoft.com/office/drawing/2014/main" id="{C17DD341-5A57-448D-BD49-3BFB65123BA4}"/>
                  </a:ext>
                </a:extLst>
              </p:cNvPr>
              <p:cNvSpPr txBox="1"/>
              <p:nvPr/>
            </p:nvSpPr>
            <p:spPr bwMode="auto">
              <a:xfrm>
                <a:off x="1928813" y="5410200"/>
                <a:ext cx="5843587" cy="1371600"/>
              </a:xfrm>
              <a:prstGeom prst="rect">
                <a:avLst/>
              </a:prstGeom>
              <a:solidFill>
                <a:srgbClr val="FFFFFF"/>
              </a:solidFill>
              <a:ln>
                <a:noFill/>
              </a:ln>
              <a:effectLst/>
            </p:spPr>
            <p:txBody>
              <a:bodyPr>
                <a:normAutofit/>
              </a:bodyPr>
              <a:lstStyle/>
              <a:p>
                <a:pPr marL="717550" indent="-717550" algn="just">
                  <a:spcBef>
                    <a:spcPts val="300"/>
                  </a:spcBef>
                </a:pPr>
                <a14:m>
                  <m:oMathPara xmlns:m="http://schemas.openxmlformats.org/officeDocument/2006/math">
                    <m:oMathParaPr>
                      <m:jc m:val="left"/>
                    </m:oMathParaPr>
                    <m:oMath xmlns:m="http://schemas.openxmlformats.org/officeDocument/2006/math">
                      <m:sSub>
                        <m:sSubPr>
                          <m:ctrlPr>
                            <a:rPr lang="en-US" altLang="zh-TW" sz="1600" b="0" i="1" smtClean="0">
                              <a:solidFill>
                                <a:srgbClr val="000000"/>
                              </a:solidFill>
                              <a:latin typeface="Cambria Math" panose="02040503050406030204" pitchFamily="18" charset="0"/>
                            </a:rPr>
                          </m:ctrlPr>
                        </m:sSubPr>
                        <m:e>
                          <m:r>
                            <a:rPr lang="zh-TW" altLang="en-US" sz="1600" i="1">
                              <a:solidFill>
                                <a:srgbClr val="000000"/>
                              </a:solidFill>
                              <a:latin typeface="Cambria Math" panose="02040503050406030204" pitchFamily="18" charset="0"/>
                            </a:rPr>
                            <m:t>𝑟</m:t>
                          </m:r>
                        </m:e>
                        <m:sub>
                          <m:r>
                            <m:rPr>
                              <m:sty m:val="p"/>
                            </m:rPr>
                            <a:rPr lang="en-US" altLang="zh-TW" sz="1600" b="0" i="0" smtClean="0">
                              <a:solidFill>
                                <a:srgbClr val="000000"/>
                              </a:solidFill>
                              <a:latin typeface="Cambria Math" panose="02040503050406030204" pitchFamily="18" charset="0"/>
                            </a:rPr>
                            <m:t>taxable</m:t>
                          </m:r>
                        </m:sub>
                      </m:sSub>
                      <m:r>
                        <m:rPr>
                          <m:nor/>
                        </m:rPr>
                        <a:rPr lang="en-US" altLang="zh-TW" sz="1600" b="0" i="0" smtClean="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total</m:t>
                      </m:r>
                      <m:r>
                        <m:rPr>
                          <m:nor/>
                        </m:rPr>
                        <a:rPr lang="zh-TW" altLang="en-US" sz="1600" i="0">
                          <a:solidFill>
                            <a:srgbClr val="000000"/>
                          </a:solidFill>
                          <a:latin typeface="Cambria Math" panose="02040503050406030204" pitchFamily="18" charset="0"/>
                        </a:rPr>
                        <m:t> </m:t>
                      </m:r>
                      <m:r>
                        <m:rPr>
                          <m:nor/>
                        </m:rPr>
                        <a:rPr lang="en-US" altLang="zh-TW" sz="1600" b="0" i="0" smtClean="0">
                          <a:solidFill>
                            <a:srgbClr val="000000"/>
                          </a:solidFill>
                          <a:latin typeface="Cambria Math" panose="02040503050406030204" pitchFamily="18" charset="0"/>
                        </a:rPr>
                        <m:t>(</m:t>
                      </m:r>
                      <m:r>
                        <m:rPr>
                          <m:nor/>
                        </m:rPr>
                        <a:rPr lang="zh-TW" altLang="en-US" sz="1600" i="0">
                          <a:solidFill>
                            <a:srgbClr val="000000"/>
                          </a:solidFill>
                          <a:latin typeface="Cambria Math" panose="02040503050406030204" pitchFamily="18" charset="0"/>
                        </a:rPr>
                        <m:t>before</m:t>
                      </m:r>
                      <m:r>
                        <m:rPr>
                          <m:nor/>
                        </m:rPr>
                        <a:rPr lang="zh-TW" altLang="en-US" sz="1600" i="0">
                          <a:solidFill>
                            <a:srgbClr val="000000"/>
                          </a:solidFill>
                          <a:latin typeface="Cambria Math" panose="02040503050406030204" pitchFamily="18" charset="0"/>
                        </a:rPr>
                        <m:t>−</m:t>
                      </m:r>
                      <m:r>
                        <m:rPr>
                          <m:nor/>
                        </m:rPr>
                        <a:rPr lang="zh-TW" altLang="en-US" sz="1600" i="0">
                          <a:solidFill>
                            <a:srgbClr val="000000"/>
                          </a:solidFill>
                          <a:latin typeface="Cambria Math" panose="02040503050406030204" pitchFamily="18" charset="0"/>
                        </a:rPr>
                        <m:t>tax</m:t>
                      </m:r>
                      <m:r>
                        <m:rPr>
                          <m:nor/>
                        </m:rPr>
                        <a:rPr lang="en-US" altLang="zh-TW" sz="1600" b="0" i="0" smtClean="0">
                          <a:solidFill>
                            <a:srgbClr val="000000"/>
                          </a:solidFill>
                          <a:latin typeface="Cambria Math" panose="02040503050406030204" pitchFamily="18" charset="0"/>
                        </a:rPr>
                        <m:t>)</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rate</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of</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return</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available</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on</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taxable</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bonds</m:t>
                      </m:r>
                      <m:r>
                        <a:rPr lang="en-US" altLang="zh-TW" sz="1600" b="0" i="0" smtClean="0">
                          <a:solidFill>
                            <a:srgbClr val="000000"/>
                          </a:solidFill>
                          <a:latin typeface="Cambria Math" panose="02040503050406030204" pitchFamily="18" charset="0"/>
                        </a:rPr>
                        <m:t> </m:t>
                      </m:r>
                      <m:r>
                        <a:rPr lang="zh-TW" altLang="en-US" sz="1600" i="1">
                          <a:solidFill>
                            <a:srgbClr val="000000"/>
                          </a:solidFill>
                          <a:latin typeface="Cambria Math" panose="02040503050406030204" pitchFamily="18" charset="0"/>
                        </a:rPr>
                        <m:t>(</m:t>
                      </m:r>
                      <m:r>
                        <m:rPr>
                          <m:nor/>
                        </m:rPr>
                        <a:rPr lang="zh-TW" altLang="en-US" sz="1600" i="0">
                          <a:solidFill>
                            <a:srgbClr val="000000"/>
                          </a:solidFill>
                          <a:latin typeface="Cambria Math" panose="02040503050406030204" pitchFamily="18" charset="0"/>
                        </a:rPr>
                        <m:t>Equivalent</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Taxable</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Yield</m:t>
                      </m:r>
                      <m:r>
                        <a:rPr lang="zh-TW" altLang="en-US" sz="1600" i="1">
                          <a:solidFill>
                            <a:srgbClr val="000000"/>
                          </a:solidFill>
                          <a:latin typeface="Cambria Math" panose="02040503050406030204" pitchFamily="18" charset="0"/>
                        </a:rPr>
                        <m:t>)</m:t>
                      </m:r>
                    </m:oMath>
                  </m:oMathPara>
                </a14:m>
                <a:endParaRPr lang="en-US" altLang="zh-TW" sz="1600" i="1" dirty="0">
                  <a:solidFill>
                    <a:srgbClr val="000000"/>
                  </a:solidFill>
                  <a:latin typeface="Cambria Math" panose="02040503050406030204" pitchFamily="18" charset="0"/>
                </a:endParaRPr>
              </a:p>
              <a:p>
                <a:pPr>
                  <a:spcBef>
                    <a:spcPts val="300"/>
                  </a:spcBef>
                </a:pPr>
                <a14:m>
                  <m:oMathPara xmlns:m="http://schemas.openxmlformats.org/officeDocument/2006/math">
                    <m:oMathParaPr>
                      <m:jc m:val="left"/>
                    </m:oMathParaPr>
                    <m:oMath xmlns:m="http://schemas.openxmlformats.org/officeDocument/2006/math">
                      <m:sSub>
                        <m:sSubPr>
                          <m:ctrlPr>
                            <a:rPr lang="zh-TW" altLang="en-US" sz="1600" i="1">
                              <a:solidFill>
                                <a:srgbClr val="000000"/>
                              </a:solidFill>
                              <a:latin typeface="Cambria Math" panose="02040503050406030204" pitchFamily="18" charset="0"/>
                            </a:rPr>
                          </m:ctrlPr>
                        </m:sSubPr>
                        <m:e>
                          <m:r>
                            <a:rPr lang="zh-TW" altLang="en-US" sz="1600" i="1">
                              <a:solidFill>
                                <a:srgbClr val="000000"/>
                              </a:solidFill>
                              <a:latin typeface="Cambria Math" panose="02040503050406030204" pitchFamily="18" charset="0"/>
                            </a:rPr>
                            <m:t>𝑟</m:t>
                          </m:r>
                        </m:e>
                        <m:sub>
                          <m:r>
                            <m:rPr>
                              <m:sty m:val="p"/>
                            </m:rPr>
                            <a:rPr lang="zh-TW" altLang="en-US" sz="1600" i="0">
                              <a:solidFill>
                                <a:srgbClr val="000000"/>
                              </a:solidFill>
                              <a:latin typeface="Cambria Math" panose="02040503050406030204" pitchFamily="18" charset="0"/>
                            </a:rPr>
                            <m:t>m</m:t>
                          </m:r>
                          <m:r>
                            <m:rPr>
                              <m:sty m:val="p"/>
                            </m:rPr>
                            <a:rPr lang="en-US" altLang="zh-TW" sz="1600" b="0" i="0" smtClean="0">
                              <a:solidFill>
                                <a:srgbClr val="000000"/>
                              </a:solidFill>
                              <a:latin typeface="Cambria Math" panose="02040503050406030204" pitchFamily="18" charset="0"/>
                            </a:rPr>
                            <m:t>uni</m:t>
                          </m:r>
                        </m:sub>
                      </m:sSub>
                      <m:r>
                        <m:rPr>
                          <m:nor/>
                        </m:rPr>
                        <a:rPr lang="en-US" altLang="zh-TW" sz="1600" b="0" i="0" smtClean="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tax</m:t>
                      </m:r>
                      <m:r>
                        <m:rPr>
                          <m:nor/>
                        </m:rPr>
                        <a:rPr lang="zh-TW" altLang="en-US" sz="1600" i="0">
                          <a:solidFill>
                            <a:srgbClr val="000000"/>
                          </a:solidFill>
                          <a:latin typeface="Cambria Math" panose="02040503050406030204" pitchFamily="18" charset="0"/>
                        </a:rPr>
                        <m:t>−</m:t>
                      </m:r>
                      <m:r>
                        <m:rPr>
                          <m:nor/>
                        </m:rPr>
                        <a:rPr lang="zh-TW" altLang="en-US" sz="1600" i="0">
                          <a:solidFill>
                            <a:srgbClr val="000000"/>
                          </a:solidFill>
                          <a:latin typeface="Cambria Math" panose="02040503050406030204" pitchFamily="18" charset="0"/>
                        </a:rPr>
                        <m:t>exempt</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yield</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on</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municipal</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bonds</m:t>
                      </m:r>
                    </m:oMath>
                    <m:oMath xmlns:m="http://schemas.openxmlformats.org/officeDocument/2006/math">
                      <m:r>
                        <a:rPr lang="zh-TW" altLang="en-US" sz="1600" i="1">
                          <a:solidFill>
                            <a:srgbClr val="000000"/>
                          </a:solidFill>
                          <a:latin typeface="Cambria Math" panose="02040503050406030204" pitchFamily="18" charset="0"/>
                        </a:rPr>
                        <m:t>𝑡</m:t>
                      </m:r>
                      <m:r>
                        <a:rPr lang="en-US" altLang="zh-TW" sz="1600" b="0" i="1" smtClean="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combined</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federal</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plus</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local</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marginal</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tax</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rate</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for</m:t>
                      </m:r>
                      <m:r>
                        <m:rPr>
                          <m:nor/>
                        </m:rPr>
                        <a:rPr lang="zh-TW" altLang="en-US" sz="1600" i="0">
                          <a:solidFill>
                            <a:srgbClr val="000000"/>
                          </a:solidFill>
                          <a:latin typeface="Cambria Math" panose="02040503050406030204" pitchFamily="18" charset="0"/>
                        </a:rPr>
                        <m:t> </m:t>
                      </m:r>
                      <m:r>
                        <m:rPr>
                          <m:nor/>
                        </m:rPr>
                        <a:rPr lang="zh-TW" altLang="en-US" sz="1600" i="0">
                          <a:solidFill>
                            <a:srgbClr val="000000"/>
                          </a:solidFill>
                          <a:latin typeface="Cambria Math" panose="02040503050406030204" pitchFamily="18" charset="0"/>
                        </a:rPr>
                        <m:t>individuals</m:t>
                      </m:r>
                    </m:oMath>
                  </m:oMathPara>
                </a14:m>
                <a:endParaRPr lang="zh-TW" altLang="en-US" sz="1600" dirty="0"/>
              </a:p>
            </p:txBody>
          </p:sp>
        </mc:Choice>
        <mc:Fallback xmlns="">
          <p:sp>
            <p:nvSpPr>
              <p:cNvPr id="8" name="Object 5">
                <a:extLst>
                  <a:ext uri="{FF2B5EF4-FFF2-40B4-BE49-F238E27FC236}">
                    <a16:creationId xmlns:a16="http://schemas.microsoft.com/office/drawing/2014/main" id="{C17DD341-5A57-448D-BD49-3BFB65123BA4}"/>
                  </a:ext>
                </a:extLst>
              </p:cNvPr>
              <p:cNvSpPr txBox="1">
                <a:spLocks noRot="1" noChangeAspect="1" noMove="1" noResize="1" noEditPoints="1" noAdjustHandles="1" noChangeArrowheads="1" noChangeShapeType="1" noTextEdit="1"/>
              </p:cNvSpPr>
              <p:nvPr/>
            </p:nvSpPr>
            <p:spPr bwMode="auto">
              <a:xfrm>
                <a:off x="1928813" y="5410200"/>
                <a:ext cx="5843587" cy="1371600"/>
              </a:xfrm>
              <a:prstGeom prst="rect">
                <a:avLst/>
              </a:prstGeom>
              <a:blipFill>
                <a:blip r:embed="rId5"/>
                <a:stretch>
                  <a:fillRect/>
                </a:stretch>
              </a:blipFill>
              <a:ln>
                <a:noFill/>
              </a:ln>
              <a:effectLst/>
              <a:extLst/>
            </p:spPr>
            <p:txBody>
              <a:bodyPr/>
              <a:lstStyle/>
              <a:p>
                <a:r>
                  <a:rPr lang="zh-TW" altLang="en-US">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38100"/>
            <a:ext cx="9144000" cy="1066800"/>
          </a:xfrm>
          <a:noFill/>
          <a:extLst>
            <a:ext uri="{909E8E84-426E-40DD-AFC4-6F175D3DCCD1}">
              <a14:hiddenFill xmlns:a14="http://schemas.microsoft.com/office/drawing/2010/main">
                <a:solidFill>
                  <a:srgbClr val="FFFFFF"/>
                </a:solidFill>
              </a14:hiddenFill>
            </a:ext>
          </a:extLst>
        </p:spPr>
        <p:txBody>
          <a:bodyPr/>
          <a:lstStyle/>
          <a:p>
            <a:pPr eaLnBrk="1" hangingPunct="1"/>
            <a:r>
              <a:rPr lang="en-US" altLang="zh-TW" sz="4000" dirty="0">
                <a:effectLst/>
                <a:ea typeface="新細明體" charset="-120"/>
              </a:rPr>
              <a:t>Bond Market Instruments</a:t>
            </a:r>
          </a:p>
        </p:txBody>
      </p:sp>
      <p:sp>
        <p:nvSpPr>
          <p:cNvPr id="70659" name="Rectangle 3"/>
          <p:cNvSpPr>
            <a:spLocks noGrp="1" noChangeArrowheads="1"/>
          </p:cNvSpPr>
          <p:nvPr>
            <p:ph type="body" idx="1"/>
          </p:nvPr>
        </p:nvSpPr>
        <p:spPr>
          <a:xfrm>
            <a:off x="228600" y="990600"/>
            <a:ext cx="8763000" cy="5715000"/>
          </a:xfrm>
        </p:spPr>
        <p:txBody>
          <a:bodyPr/>
          <a:lstStyle/>
          <a:p>
            <a:pPr lvl="1" eaLnBrk="1" hangingPunct="1">
              <a:spcBef>
                <a:spcPts val="600"/>
              </a:spcBef>
              <a:defRPr/>
            </a:pPr>
            <a:r>
              <a:rPr lang="en-US" altLang="zh-TW" sz="2600" dirty="0">
                <a:effectLst/>
                <a:ea typeface="新細明體" pitchFamily="18" charset="-120"/>
              </a:rPr>
              <a:t>Corporate Bond</a:t>
            </a:r>
            <a:r>
              <a:rPr lang="en-US" altLang="zh-TW" sz="2600" dirty="0">
                <a:ea typeface="新細明體" pitchFamily="18" charset="-120"/>
              </a:rPr>
              <a:t> (</a:t>
            </a:r>
            <a:r>
              <a:rPr lang="zh-TW" altLang="en-US" sz="2600" dirty="0">
                <a:ea typeface="新細明體" pitchFamily="18" charset="-120"/>
              </a:rPr>
              <a:t>公司債</a:t>
            </a:r>
            <a:r>
              <a:rPr lang="en-US" altLang="zh-TW" sz="2600" dirty="0">
                <a:ea typeface="新細明體" pitchFamily="18" charset="-120"/>
              </a:rPr>
              <a:t>)</a:t>
            </a:r>
          </a:p>
          <a:p>
            <a:pPr lvl="2" eaLnBrk="1" hangingPunct="1">
              <a:spcBef>
                <a:spcPts val="600"/>
              </a:spcBef>
              <a:defRPr/>
            </a:pPr>
            <a:r>
              <a:rPr lang="en-US" altLang="zh-TW" sz="2200" dirty="0">
                <a:ea typeface="新細明體" pitchFamily="18" charset="-120"/>
              </a:rPr>
              <a:t>Issued by business firms </a:t>
            </a:r>
          </a:p>
          <a:p>
            <a:pPr lvl="2" eaLnBrk="1" hangingPunct="1">
              <a:spcBef>
                <a:spcPts val="600"/>
              </a:spcBef>
              <a:defRPr/>
            </a:pPr>
            <a:r>
              <a:rPr lang="en-US" altLang="zh-TW" sz="2200" dirty="0">
                <a:ea typeface="新細明體" pitchFamily="18" charset="-120"/>
              </a:rPr>
              <a:t>Semi-annual interest payments (</a:t>
            </a:r>
            <a:r>
              <a:rPr lang="zh-TW" altLang="en-US" sz="2200" dirty="0">
                <a:ea typeface="新細明體" pitchFamily="18" charset="-120"/>
              </a:rPr>
              <a:t>但台灣公司債每年付息一次</a:t>
            </a:r>
            <a:r>
              <a:rPr lang="en-US" altLang="zh-TW" sz="2200" dirty="0">
                <a:ea typeface="新細明體" pitchFamily="18" charset="-120"/>
              </a:rPr>
              <a:t>)</a:t>
            </a:r>
          </a:p>
          <a:p>
            <a:pPr lvl="2" eaLnBrk="1" hangingPunct="1">
              <a:spcBef>
                <a:spcPts val="600"/>
              </a:spcBef>
              <a:defRPr/>
            </a:pPr>
            <a:r>
              <a:rPr lang="en-US" altLang="zh-TW" sz="2200" dirty="0">
                <a:ea typeface="新細明體" pitchFamily="18" charset="-120"/>
              </a:rPr>
              <a:t>Subject to larger default risk than government securities</a:t>
            </a:r>
          </a:p>
          <a:p>
            <a:pPr lvl="2" eaLnBrk="1" hangingPunct="1">
              <a:spcBef>
                <a:spcPts val="600"/>
              </a:spcBef>
              <a:defRPr/>
            </a:pPr>
            <a:r>
              <a:rPr lang="en-US" altLang="zh-TW" sz="2200" dirty="0">
                <a:ea typeface="新細明體" pitchFamily="18" charset="-120"/>
              </a:rPr>
              <a:t>Options in corporate bonds</a:t>
            </a:r>
          </a:p>
          <a:p>
            <a:pPr lvl="3" eaLnBrk="1" hangingPunct="1">
              <a:spcBef>
                <a:spcPts val="600"/>
              </a:spcBef>
              <a:defRPr/>
            </a:pPr>
            <a:r>
              <a:rPr lang="en-US" altLang="zh-TW" dirty="0">
                <a:ea typeface="新細明體" pitchFamily="18" charset="-120"/>
              </a:rPr>
              <a:t>Callable bonds (</a:t>
            </a:r>
            <a:r>
              <a:rPr lang="zh-TW" altLang="en-US" dirty="0">
                <a:ea typeface="新細明體" pitchFamily="18" charset="-120"/>
              </a:rPr>
              <a:t>可贖回債券</a:t>
            </a:r>
            <a:r>
              <a:rPr lang="en-US" altLang="zh-TW" dirty="0">
                <a:ea typeface="新細明體" pitchFamily="18" charset="-120"/>
              </a:rPr>
              <a:t>): give the issuing firm the option to repurchase the bond from the holder at a stipulated call price</a:t>
            </a:r>
          </a:p>
          <a:p>
            <a:pPr lvl="4" eaLnBrk="1" hangingPunct="1">
              <a:spcBef>
                <a:spcPts val="600"/>
              </a:spcBef>
              <a:defRPr/>
            </a:pPr>
            <a:r>
              <a:rPr lang="en-US" altLang="zh-TW" sz="1800" dirty="0">
                <a:ea typeface="新細明體" pitchFamily="18" charset="-120"/>
              </a:rPr>
              <a:t>When r</a:t>
            </a:r>
            <a:r>
              <a:rPr lang="zh-TW" altLang="zh-TW" sz="1800" dirty="0">
                <a:ea typeface="新細明體" pitchFamily="18" charset="-120"/>
              </a:rPr>
              <a:t>↓</a:t>
            </a:r>
            <a:r>
              <a:rPr lang="en-US" altLang="zh-TW" sz="1800" dirty="0">
                <a:ea typeface="新細明體" pitchFamily="18" charset="-120"/>
              </a:rPr>
              <a:t>, bond price</a:t>
            </a:r>
            <a:r>
              <a:rPr lang="zh-TW" altLang="zh-TW" sz="1800" dirty="0">
                <a:ea typeface="新細明體" pitchFamily="18" charset="-120"/>
              </a:rPr>
              <a:t>↑</a:t>
            </a:r>
            <a:r>
              <a:rPr lang="en-US" altLang="zh-TW" sz="1800" dirty="0">
                <a:ea typeface="新細明體" pitchFamily="18" charset="-120"/>
              </a:rPr>
              <a:t>, the issuer has the motive to issue new bonds with a lower interest rate and use the raised funds to redeem (</a:t>
            </a:r>
            <a:r>
              <a:rPr lang="zh-TW" altLang="en-US" sz="1800" dirty="0">
                <a:ea typeface="新細明體" pitchFamily="18" charset="-120"/>
              </a:rPr>
              <a:t>贖回</a:t>
            </a:r>
            <a:r>
              <a:rPr lang="en-US" altLang="zh-TW" sz="1800" dirty="0">
                <a:ea typeface="新細明體" pitchFamily="18" charset="-120"/>
              </a:rPr>
              <a:t>) the old bonds</a:t>
            </a:r>
          </a:p>
          <a:p>
            <a:pPr lvl="3" eaLnBrk="1" hangingPunct="1">
              <a:spcBef>
                <a:spcPts val="600"/>
              </a:spcBef>
              <a:defRPr/>
            </a:pPr>
            <a:r>
              <a:rPr lang="en-US" altLang="zh-TW" dirty="0">
                <a:ea typeface="新細明體" pitchFamily="18" charset="-120"/>
              </a:rPr>
              <a:t>Convertible bonds</a:t>
            </a:r>
            <a:r>
              <a:rPr lang="zh-TW" altLang="en-US" dirty="0">
                <a:ea typeface="新細明體" pitchFamily="18" charset="-120"/>
              </a:rPr>
              <a:t> </a:t>
            </a:r>
            <a:r>
              <a:rPr lang="en-US" altLang="zh-TW" dirty="0">
                <a:ea typeface="新細明體" pitchFamily="18" charset="-120"/>
              </a:rPr>
              <a:t>(</a:t>
            </a:r>
            <a:r>
              <a:rPr lang="zh-TW" altLang="en-US" dirty="0">
                <a:ea typeface="新細明體" pitchFamily="18" charset="-120"/>
              </a:rPr>
              <a:t>可轉換債券</a:t>
            </a:r>
            <a:r>
              <a:rPr lang="en-US" altLang="zh-TW" dirty="0">
                <a:ea typeface="新細明體" pitchFamily="18" charset="-120"/>
              </a:rPr>
              <a:t>): give the bondholder the option to convert each bond into a stipulated (</a:t>
            </a:r>
            <a:r>
              <a:rPr lang="zh-TW" altLang="en-US" dirty="0">
                <a:ea typeface="新細明體" pitchFamily="18" charset="-120"/>
              </a:rPr>
              <a:t>規定好的</a:t>
            </a:r>
            <a:r>
              <a:rPr lang="en-US" altLang="zh-TW" dirty="0">
                <a:ea typeface="新細明體" pitchFamily="18" charset="-120"/>
              </a:rPr>
              <a:t>)</a:t>
            </a:r>
            <a:r>
              <a:rPr lang="zh-TW" altLang="en-US" dirty="0">
                <a:ea typeface="新細明體" pitchFamily="18" charset="-120"/>
              </a:rPr>
              <a:t> </a:t>
            </a:r>
            <a:r>
              <a:rPr lang="en-US" altLang="zh-TW" dirty="0">
                <a:ea typeface="新細明體" pitchFamily="18" charset="-120"/>
              </a:rPr>
              <a:t>number of shares of stock</a:t>
            </a:r>
          </a:p>
          <a:p>
            <a:pPr lvl="4" eaLnBrk="1" hangingPunct="1">
              <a:spcBef>
                <a:spcPts val="600"/>
              </a:spcBef>
              <a:defRPr/>
            </a:pPr>
            <a:r>
              <a:rPr lang="en-US" altLang="zh-TW" sz="1800" dirty="0">
                <a:ea typeface="新細明體" pitchFamily="18" charset="-120"/>
              </a:rPr>
              <a:t>For investors, enjoy the potential rises of stock prices; for issuers, save interest expense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38100"/>
            <a:ext cx="9144000" cy="1066800"/>
          </a:xfrm>
          <a:noFill/>
          <a:extLst>
            <a:ext uri="{909E8E84-426E-40DD-AFC4-6F175D3DCCD1}">
              <a14:hiddenFill xmlns:a14="http://schemas.microsoft.com/office/drawing/2010/main">
                <a:solidFill>
                  <a:srgbClr val="FFFFFF"/>
                </a:solidFill>
              </a14:hiddenFill>
            </a:ext>
          </a:extLst>
        </p:spPr>
        <p:txBody>
          <a:bodyPr/>
          <a:lstStyle/>
          <a:p>
            <a:pPr eaLnBrk="1" hangingPunct="1"/>
            <a:r>
              <a:rPr lang="en-US" altLang="zh-TW" sz="4000" dirty="0">
                <a:effectLst/>
                <a:ea typeface="新細明體" charset="-120"/>
              </a:rPr>
              <a:t>Bond Market Instruments</a:t>
            </a:r>
          </a:p>
        </p:txBody>
      </p:sp>
      <p:sp>
        <p:nvSpPr>
          <p:cNvPr id="169987" name="Rectangle 3"/>
          <p:cNvSpPr>
            <a:spLocks noGrp="1" noChangeArrowheads="1"/>
          </p:cNvSpPr>
          <p:nvPr>
            <p:ph type="body" idx="1"/>
          </p:nvPr>
        </p:nvSpPr>
        <p:spPr>
          <a:xfrm>
            <a:off x="228600" y="914400"/>
            <a:ext cx="8610600" cy="5715000"/>
          </a:xfrm>
        </p:spPr>
        <p:txBody>
          <a:bodyPr/>
          <a:lstStyle/>
          <a:p>
            <a:pPr lvl="1" eaLnBrk="1" hangingPunct="1">
              <a:spcBef>
                <a:spcPts val="600"/>
              </a:spcBef>
              <a:defRPr/>
            </a:pPr>
            <a:r>
              <a:rPr lang="en-US" altLang="zh-TW" sz="2600" dirty="0">
                <a:effectLst/>
                <a:ea typeface="新細明體" charset="-120"/>
              </a:rPr>
              <a:t>Mortgage Loan (</a:t>
            </a:r>
            <a:r>
              <a:rPr lang="zh-TW" altLang="en-US" sz="2600" dirty="0">
                <a:effectLst/>
                <a:ea typeface="新細明體" charset="-120"/>
              </a:rPr>
              <a:t>不動產抵押借款</a:t>
            </a:r>
            <a:r>
              <a:rPr lang="en-US" altLang="zh-TW" sz="2600" dirty="0">
                <a:effectLst/>
                <a:ea typeface="新細明體" charset="-120"/>
              </a:rPr>
              <a:t>) and Mortgage-Backed Security (MBS, </a:t>
            </a:r>
            <a:r>
              <a:rPr lang="zh-TW" altLang="en-US" sz="2600" dirty="0">
                <a:effectLst/>
                <a:ea typeface="新細明體" charset="-120"/>
              </a:rPr>
              <a:t>抵押借款與抵押擔保證券</a:t>
            </a:r>
            <a:r>
              <a:rPr lang="en-US" altLang="zh-TW" sz="2600" dirty="0">
                <a:effectLst/>
                <a:ea typeface="新細明體" charset="-120"/>
              </a:rPr>
              <a:t>)</a:t>
            </a:r>
            <a:endParaRPr lang="en-US" altLang="zh-TW" sz="2600" dirty="0">
              <a:ea typeface="新細明體" charset="-120"/>
            </a:endParaRPr>
          </a:p>
          <a:p>
            <a:pPr lvl="2" eaLnBrk="1" hangingPunct="1">
              <a:spcBef>
                <a:spcPts val="600"/>
              </a:spcBef>
              <a:defRPr/>
            </a:pPr>
            <a:r>
              <a:rPr lang="en-US" altLang="zh-TW" sz="2200" dirty="0">
                <a:ea typeface="新細明體" charset="-120"/>
              </a:rPr>
              <a:t>A mortgage loan is a loan with the real properties as the collateral</a:t>
            </a:r>
          </a:p>
          <a:p>
            <a:pPr lvl="2" eaLnBrk="1" hangingPunct="1">
              <a:spcBef>
                <a:spcPts val="600"/>
              </a:spcBef>
              <a:defRPr/>
            </a:pPr>
            <a:r>
              <a:rPr lang="en-US" altLang="zh-TW" sz="2200" dirty="0">
                <a:ea typeface="新細明體" charset="-120"/>
              </a:rPr>
              <a:t>The conventional mortgage loans are with a fixed interest rate and equal monthly payment, also termed as the equal installment plan</a:t>
            </a:r>
            <a:r>
              <a:rPr lang="zh-TW" altLang="en-US" sz="2200" dirty="0">
                <a:ea typeface="新細明體" charset="-120"/>
              </a:rPr>
              <a:t> </a:t>
            </a:r>
            <a:r>
              <a:rPr lang="en-US" altLang="zh-TW" sz="2200" dirty="0">
                <a:ea typeface="新細明體" charset="-120"/>
              </a:rPr>
              <a:t>(</a:t>
            </a:r>
            <a:r>
              <a:rPr lang="zh-TW" altLang="en-US" sz="2200" dirty="0">
                <a:ea typeface="新細明體" charset="-120"/>
              </a:rPr>
              <a:t>平均分期付款</a:t>
            </a:r>
            <a:r>
              <a:rPr lang="en-US" altLang="zh-TW" sz="2200" dirty="0">
                <a:ea typeface="新細明體" charset="-120"/>
              </a:rPr>
              <a:t>), which is the most common amortization (</a:t>
            </a:r>
            <a:r>
              <a:rPr lang="zh-TW" altLang="en-US" sz="2200" dirty="0">
                <a:ea typeface="新細明體" charset="-120"/>
              </a:rPr>
              <a:t>分期償還</a:t>
            </a:r>
            <a:r>
              <a:rPr lang="en-US" altLang="zh-TW" sz="2200" dirty="0">
                <a:ea typeface="新細明體" charset="-120"/>
              </a:rPr>
              <a:t>) schedule</a:t>
            </a:r>
          </a:p>
          <a:p>
            <a:pPr lvl="2" eaLnBrk="1" hangingPunct="1">
              <a:spcBef>
                <a:spcPts val="600"/>
              </a:spcBef>
              <a:defRPr/>
            </a:pPr>
            <a:r>
              <a:rPr lang="en-US" altLang="zh-TW" sz="2200" dirty="0">
                <a:ea typeface="新細明體" charset="-120"/>
              </a:rPr>
              <a:t>Adjustable-rate (</a:t>
            </a:r>
            <a:r>
              <a:rPr lang="zh-TW" altLang="en-US" sz="2200" dirty="0">
                <a:ea typeface="新細明體" charset="-120"/>
              </a:rPr>
              <a:t>浮動利率</a:t>
            </a:r>
            <a:r>
              <a:rPr lang="en-US" altLang="zh-TW" sz="2200" dirty="0">
                <a:ea typeface="新細明體" charset="-120"/>
              </a:rPr>
              <a:t>) mortgage loan:</a:t>
            </a:r>
          </a:p>
          <a:p>
            <a:pPr lvl="3" eaLnBrk="1" hangingPunct="1">
              <a:spcBef>
                <a:spcPts val="600"/>
              </a:spcBef>
              <a:defRPr/>
            </a:pPr>
            <a:r>
              <a:rPr lang="en-US" altLang="zh-TW" dirty="0">
                <a:ea typeface="新細明體" charset="-120"/>
              </a:rPr>
              <a:t>The interest the borrower needs to pay is determined by some index interest rate plus a spread</a:t>
            </a:r>
          </a:p>
          <a:p>
            <a:pPr lvl="3" eaLnBrk="1" hangingPunct="1">
              <a:spcBef>
                <a:spcPts val="600"/>
              </a:spcBef>
              <a:defRPr/>
            </a:pPr>
            <a:r>
              <a:rPr lang="en-US" altLang="zh-TW" dirty="0">
                <a:ea typeface="新細明體" charset="-120"/>
              </a:rPr>
              <a:t>Transfer the risk of fluctuations in interest rates from the bank to the borrower</a:t>
            </a:r>
          </a:p>
          <a:p>
            <a:pPr lvl="2" eaLnBrk="1" hangingPunct="1">
              <a:spcBef>
                <a:spcPts val="600"/>
              </a:spcBef>
              <a:defRPr/>
            </a:pPr>
            <a:r>
              <a:rPr lang="en-US" altLang="zh-TW" sz="2200" dirty="0">
                <a:ea typeface="新細明體" charset="-120"/>
              </a:rPr>
              <a:t>An MBS is the security generated from the securitization process, which represents the ownership of a pool of mortgages loans</a:t>
            </a:r>
            <a:endParaRPr lang="en-US" altLang="zh-TW" dirty="0">
              <a:ea typeface="新細明體" charset="-12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0" y="76200"/>
            <a:ext cx="9144000" cy="762000"/>
          </a:xfrm>
        </p:spPr>
        <p:txBody>
          <a:bodyPr/>
          <a:lstStyle/>
          <a:p>
            <a:pPr eaLnBrk="1" hangingPunct="1">
              <a:defRPr/>
            </a:pPr>
            <a:r>
              <a:rPr lang="en-US" altLang="zh-TW" sz="3600" dirty="0">
                <a:ea typeface="新細明體" charset="-120"/>
              </a:rPr>
              <a:t>Mortgage-Backed Securities Outstanding</a:t>
            </a:r>
          </a:p>
        </p:txBody>
      </p:sp>
      <p:sp>
        <p:nvSpPr>
          <p:cNvPr id="4" name="Rectangle 3"/>
          <p:cNvSpPr txBox="1">
            <a:spLocks noChangeArrowheads="1"/>
          </p:cNvSpPr>
          <p:nvPr/>
        </p:nvSpPr>
        <p:spPr bwMode="auto">
          <a:xfrm>
            <a:off x="304800" y="1066800"/>
            <a:ext cx="8534400" cy="5562600"/>
          </a:xfrm>
          <a:prstGeom prst="rect">
            <a:avLst/>
          </a:prstGeom>
          <a:noFill/>
          <a:ln w="9525">
            <a:noFill/>
            <a:miter lim="800000"/>
            <a:headEnd/>
            <a:tailEnd/>
          </a:ln>
          <a:effectLst/>
        </p:spPr>
        <p:txBody>
          <a:bodyPr/>
          <a:lstStyle/>
          <a:p>
            <a:pPr marL="1143000" lvl="2" indent="-228600" eaLnBrk="1" hangingPunct="1">
              <a:spcBef>
                <a:spcPct val="20000"/>
              </a:spcBef>
              <a:buClr>
                <a:schemeClr val="accent2"/>
              </a:buClr>
              <a:buSzPct val="90000"/>
              <a:buFontTx/>
              <a:buBlip>
                <a:blip r:embed="rId3"/>
              </a:buBlip>
              <a:defRPr/>
            </a:pPr>
            <a:r>
              <a:rPr lang="en-US" altLang="zh-TW" sz="2200" kern="0" dirty="0">
                <a:effectLst>
                  <a:outerShdw blurRad="38100" dist="38100" dir="2700000" algn="tl">
                    <a:srgbClr val="000000"/>
                  </a:outerShdw>
                </a:effectLst>
                <a:latin typeface="+mn-lt"/>
                <a:ea typeface="新細明體" charset="-120"/>
              </a:rPr>
              <a:t>Market size from 1986 to 2019</a:t>
            </a:r>
          </a:p>
          <a:p>
            <a:pPr marL="1143000" lvl="2" indent="-228600" eaLnBrk="1" hangingPunct="1">
              <a:spcBef>
                <a:spcPct val="20000"/>
              </a:spcBef>
              <a:buClr>
                <a:schemeClr val="accent2"/>
              </a:buClr>
              <a:buSzPct val="90000"/>
              <a:buFontTx/>
              <a:buBlip>
                <a:blip r:embed="rId3"/>
              </a:buBlip>
              <a:defRPr/>
            </a:pPr>
            <a:endParaRPr lang="en-US" altLang="zh-TW" sz="2200" kern="0" dirty="0">
              <a:effectLst>
                <a:outerShdw blurRad="38100" dist="38100" dir="2700000" algn="tl">
                  <a:srgbClr val="000000"/>
                </a:outerShdw>
              </a:effectLst>
              <a:latin typeface="+mn-lt"/>
              <a:ea typeface="新細明體" charset="-120"/>
            </a:endParaRPr>
          </a:p>
          <a:p>
            <a:pPr marL="1143000" lvl="2" indent="-228600" eaLnBrk="1" hangingPunct="1">
              <a:spcBef>
                <a:spcPct val="20000"/>
              </a:spcBef>
              <a:buClr>
                <a:schemeClr val="accent2"/>
              </a:buClr>
              <a:buSzPct val="90000"/>
              <a:buFontTx/>
              <a:buBlip>
                <a:blip r:embed="rId3"/>
              </a:buBlip>
              <a:defRPr/>
            </a:pPr>
            <a:endParaRPr lang="en-US" altLang="zh-TW" sz="2200" kern="0" dirty="0">
              <a:effectLst>
                <a:outerShdw blurRad="38100" dist="38100" dir="2700000" algn="tl">
                  <a:srgbClr val="000000"/>
                </a:outerShdw>
              </a:effectLst>
              <a:latin typeface="+mn-lt"/>
              <a:ea typeface="新細明體" charset="-120"/>
            </a:endParaRPr>
          </a:p>
          <a:p>
            <a:pPr marL="1143000" lvl="2" indent="-228600" eaLnBrk="1" hangingPunct="1">
              <a:spcBef>
                <a:spcPct val="20000"/>
              </a:spcBef>
              <a:buClr>
                <a:schemeClr val="accent2"/>
              </a:buClr>
              <a:buSzPct val="90000"/>
              <a:buFontTx/>
              <a:buBlip>
                <a:blip r:embed="rId3"/>
              </a:buBlip>
              <a:defRPr/>
            </a:pPr>
            <a:endParaRPr lang="en-US" altLang="zh-TW" sz="2200" kern="0" dirty="0">
              <a:effectLst>
                <a:outerShdw blurRad="38100" dist="38100" dir="2700000" algn="tl">
                  <a:srgbClr val="000000"/>
                </a:outerShdw>
              </a:effectLst>
              <a:latin typeface="+mn-lt"/>
              <a:ea typeface="新細明體" charset="-120"/>
            </a:endParaRPr>
          </a:p>
          <a:p>
            <a:pPr marL="1143000" lvl="2" indent="-228600" eaLnBrk="1" hangingPunct="1">
              <a:spcBef>
                <a:spcPct val="20000"/>
              </a:spcBef>
              <a:buClr>
                <a:schemeClr val="accent2"/>
              </a:buClr>
              <a:buSzPct val="90000"/>
              <a:buFontTx/>
              <a:buBlip>
                <a:blip r:embed="rId3"/>
              </a:buBlip>
              <a:defRPr/>
            </a:pPr>
            <a:endParaRPr lang="en-US" altLang="zh-TW" sz="2200" kern="0" dirty="0">
              <a:effectLst>
                <a:outerShdw blurRad="38100" dist="38100" dir="2700000" algn="tl">
                  <a:srgbClr val="000000"/>
                </a:outerShdw>
              </a:effectLst>
              <a:latin typeface="+mn-lt"/>
              <a:ea typeface="新細明體" charset="-120"/>
            </a:endParaRPr>
          </a:p>
          <a:p>
            <a:pPr marL="1143000" lvl="2" indent="-228600" eaLnBrk="1" hangingPunct="1">
              <a:spcBef>
                <a:spcPct val="20000"/>
              </a:spcBef>
              <a:buClr>
                <a:schemeClr val="accent2"/>
              </a:buClr>
              <a:buSzPct val="90000"/>
              <a:buFontTx/>
              <a:buBlip>
                <a:blip r:embed="rId3"/>
              </a:buBlip>
              <a:defRPr/>
            </a:pPr>
            <a:endParaRPr lang="en-US" altLang="zh-TW" sz="2200" kern="0" dirty="0">
              <a:effectLst>
                <a:outerShdw blurRad="38100" dist="38100" dir="2700000" algn="tl">
                  <a:srgbClr val="000000"/>
                </a:outerShdw>
              </a:effectLst>
              <a:latin typeface="+mn-lt"/>
              <a:ea typeface="新細明體" charset="-120"/>
            </a:endParaRPr>
          </a:p>
          <a:p>
            <a:pPr marL="1143000" lvl="2" indent="-228600" eaLnBrk="1" hangingPunct="1">
              <a:spcBef>
                <a:spcPct val="20000"/>
              </a:spcBef>
              <a:buClr>
                <a:schemeClr val="accent2"/>
              </a:buClr>
              <a:buSzPct val="90000"/>
              <a:buFontTx/>
              <a:buBlip>
                <a:blip r:embed="rId3"/>
              </a:buBlip>
              <a:defRPr/>
            </a:pPr>
            <a:endParaRPr lang="en-US" altLang="zh-TW" sz="2200" kern="0" dirty="0">
              <a:effectLst>
                <a:outerShdw blurRad="38100" dist="38100" dir="2700000" algn="tl">
                  <a:srgbClr val="000000"/>
                </a:outerShdw>
              </a:effectLst>
              <a:latin typeface="+mn-lt"/>
              <a:ea typeface="新細明體" charset="-120"/>
            </a:endParaRPr>
          </a:p>
          <a:p>
            <a:pPr marL="1143000" lvl="2" indent="-228600" eaLnBrk="1" hangingPunct="1">
              <a:spcBef>
                <a:spcPct val="20000"/>
              </a:spcBef>
              <a:buClr>
                <a:schemeClr val="accent2"/>
              </a:buClr>
              <a:buSzPct val="90000"/>
              <a:buFontTx/>
              <a:buBlip>
                <a:blip r:embed="rId3"/>
              </a:buBlip>
              <a:defRPr/>
            </a:pPr>
            <a:endParaRPr lang="en-US" altLang="zh-TW" sz="2200" kern="0" dirty="0">
              <a:effectLst>
                <a:outerShdw blurRad="38100" dist="38100" dir="2700000" algn="tl">
                  <a:srgbClr val="000000"/>
                </a:outerShdw>
              </a:effectLst>
              <a:latin typeface="+mn-lt"/>
              <a:ea typeface="新細明體" charset="-120"/>
            </a:endParaRPr>
          </a:p>
          <a:p>
            <a:pPr marL="1143000" lvl="2" indent="-228600" eaLnBrk="1" hangingPunct="1">
              <a:spcBef>
                <a:spcPct val="20000"/>
              </a:spcBef>
              <a:buClr>
                <a:schemeClr val="accent2"/>
              </a:buClr>
              <a:buSzPct val="90000"/>
              <a:buFontTx/>
              <a:buBlip>
                <a:blip r:embed="rId3"/>
              </a:buBlip>
              <a:defRPr/>
            </a:pPr>
            <a:endParaRPr lang="en-US" altLang="zh-TW" sz="2200" kern="0" dirty="0">
              <a:effectLst>
                <a:outerShdw blurRad="38100" dist="38100" dir="2700000" algn="tl">
                  <a:srgbClr val="000000"/>
                </a:outerShdw>
              </a:effectLst>
              <a:latin typeface="+mn-lt"/>
              <a:ea typeface="新細明體" charset="-120"/>
            </a:endParaRPr>
          </a:p>
          <a:p>
            <a:pPr lvl="2" eaLnBrk="1" hangingPunct="1">
              <a:spcBef>
                <a:spcPct val="20000"/>
              </a:spcBef>
              <a:buClr>
                <a:schemeClr val="accent2"/>
              </a:buClr>
              <a:buSzPct val="90000"/>
              <a:defRPr/>
            </a:pPr>
            <a:endParaRPr lang="en-US" altLang="zh-TW" sz="2600" kern="0" dirty="0">
              <a:effectLst>
                <a:outerShdw blurRad="38100" dist="38100" dir="2700000" algn="tl">
                  <a:srgbClr val="000000"/>
                </a:outerShdw>
              </a:effectLst>
              <a:latin typeface="+mn-lt"/>
              <a:ea typeface="新細明體" charset="-120"/>
            </a:endParaRPr>
          </a:p>
          <a:p>
            <a:pPr lvl="2" eaLnBrk="1" hangingPunct="1">
              <a:spcBef>
                <a:spcPct val="20000"/>
              </a:spcBef>
              <a:buClr>
                <a:schemeClr val="accent2"/>
              </a:buClr>
              <a:buSzPct val="90000"/>
              <a:defRPr/>
            </a:pPr>
            <a:endParaRPr lang="en-US" altLang="zh-TW" sz="2600" kern="0" dirty="0">
              <a:effectLst>
                <a:outerShdw blurRad="38100" dist="38100" dir="2700000" algn="tl">
                  <a:srgbClr val="000000"/>
                </a:outerShdw>
              </a:effectLst>
              <a:latin typeface="+mn-lt"/>
              <a:ea typeface="新細明體" charset="-120"/>
            </a:endParaRPr>
          </a:p>
          <a:p>
            <a:pPr marL="1168400" lvl="2" indent="-254000" eaLnBrk="1" hangingPunct="1">
              <a:spcBef>
                <a:spcPts val="600"/>
              </a:spcBef>
              <a:buClr>
                <a:schemeClr val="accent2"/>
              </a:buClr>
              <a:buSzPct val="90000"/>
              <a:defRPr/>
            </a:pPr>
            <a:r>
              <a:rPr lang="en-US" altLang="zh-TW" dirty="0">
                <a:latin typeface="新細明體"/>
                <a:ea typeface="新細明體"/>
              </a:rPr>
              <a:t>※ </a:t>
            </a:r>
            <a:r>
              <a:rPr lang="en-US" altLang="zh-TW" dirty="0">
                <a:ea typeface="新細明體" charset="-120"/>
              </a:rPr>
              <a:t>The rapid growth in the outstanding amount reflects the importance and popularity of the MBS in bond markets</a:t>
            </a:r>
          </a:p>
          <a:p>
            <a:pPr marL="1168400" lvl="2" indent="-254000" eaLnBrk="1" hangingPunct="1">
              <a:spcBef>
                <a:spcPts val="600"/>
              </a:spcBef>
              <a:buClr>
                <a:schemeClr val="accent2"/>
              </a:buClr>
              <a:buSzPct val="90000"/>
              <a:defRPr/>
            </a:pPr>
            <a:r>
              <a:rPr lang="en-US" altLang="zh-TW" dirty="0">
                <a:latin typeface="新細明體"/>
                <a:ea typeface="新細明體"/>
              </a:rPr>
              <a:t>※ </a:t>
            </a:r>
            <a:r>
              <a:rPr lang="en-US" altLang="zh-TW" dirty="0">
                <a:ea typeface="新細明體" charset="-120"/>
              </a:rPr>
              <a:t>The growing trend is stopped by the financial crisis in 2008</a:t>
            </a:r>
          </a:p>
          <a:p>
            <a:pPr marL="1168400" lvl="2" indent="-254000" eaLnBrk="1" hangingPunct="1">
              <a:spcBef>
                <a:spcPct val="20000"/>
              </a:spcBef>
              <a:buClr>
                <a:schemeClr val="accent2"/>
              </a:buClr>
              <a:buSzPct val="90000"/>
              <a:defRPr/>
            </a:pPr>
            <a:endParaRPr lang="en-US" altLang="zh-TW" kern="0" dirty="0">
              <a:effectLst>
                <a:outerShdw blurRad="38100" dist="38100" dir="2700000" algn="tl">
                  <a:srgbClr val="000000"/>
                </a:outerShdw>
              </a:effectLst>
              <a:latin typeface="+mn-lt"/>
              <a:ea typeface="新細明體" charset="-120"/>
            </a:endParaRPr>
          </a:p>
        </p:txBody>
      </p:sp>
      <p:pic>
        <p:nvPicPr>
          <p:cNvPr id="5" name="Picture 3">
            <a:extLst>
              <a:ext uri="{FF2B5EF4-FFF2-40B4-BE49-F238E27FC236}">
                <a16:creationId xmlns:a16="http://schemas.microsoft.com/office/drawing/2014/main" id="{48963FEC-1AA8-449B-A803-AC855707958D}"/>
              </a:ext>
            </a:extLst>
          </p:cNvPr>
          <p:cNvPicPr>
            <a:picLocks noChangeAspect="1"/>
          </p:cNvPicPr>
          <p:nvPr/>
        </p:nvPicPr>
        <p:blipFill>
          <a:blip r:embed="rId4"/>
          <a:stretch>
            <a:fillRect/>
          </a:stretch>
        </p:blipFill>
        <p:spPr>
          <a:xfrm>
            <a:off x="1752600" y="1524000"/>
            <a:ext cx="6183922" cy="405764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0" y="76200"/>
            <a:ext cx="9144000" cy="1143000"/>
          </a:xfrm>
        </p:spPr>
        <p:txBody>
          <a:bodyPr/>
          <a:lstStyle/>
          <a:p>
            <a:pPr eaLnBrk="1" hangingPunct="1">
              <a:defRPr/>
            </a:pPr>
            <a:r>
              <a:rPr lang="en-US" altLang="zh-TW" sz="3400" dirty="0">
                <a:ea typeface="新細明體" charset="-120"/>
              </a:rPr>
              <a:t>Outstanding Amounts of Different Categories in the U.S. Bond Market, September, 2019</a:t>
            </a:r>
          </a:p>
        </p:txBody>
      </p:sp>
      <p:pic>
        <p:nvPicPr>
          <p:cNvPr id="4" name="Picture 3">
            <a:extLst>
              <a:ext uri="{FF2B5EF4-FFF2-40B4-BE49-F238E27FC236}">
                <a16:creationId xmlns:a16="http://schemas.microsoft.com/office/drawing/2014/main" id="{87EBEC83-600F-4059-BE5F-03A6A08BF5BE}"/>
              </a:ext>
            </a:extLst>
          </p:cNvPr>
          <p:cNvPicPr>
            <a:picLocks noChangeAspect="1"/>
          </p:cNvPicPr>
          <p:nvPr/>
        </p:nvPicPr>
        <p:blipFill>
          <a:blip r:embed="rId3"/>
          <a:stretch>
            <a:fillRect/>
          </a:stretch>
        </p:blipFill>
        <p:spPr>
          <a:xfrm>
            <a:off x="1219200" y="1524000"/>
            <a:ext cx="7059011" cy="5015613"/>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4"/>
          <p:cNvSpPr txBox="1">
            <a:spLocks noChangeArrowheads="1"/>
          </p:cNvSpPr>
          <p:nvPr/>
        </p:nvSpPr>
        <p:spPr bwMode="auto">
          <a:xfrm>
            <a:off x="838200" y="2920425"/>
            <a:ext cx="7467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zh-TW" sz="3200" b="1" dirty="0">
                <a:ea typeface="新細明體" charset="-120"/>
              </a:rPr>
              <a:t>2.3  EQUITY MARKET INSTRUMENTS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95250"/>
            <a:ext cx="9144000" cy="723900"/>
          </a:xfrm>
          <a:noFill/>
          <a:extLst>
            <a:ext uri="{909E8E84-426E-40DD-AFC4-6F175D3DCCD1}">
              <a14:hiddenFill xmlns:a14="http://schemas.microsoft.com/office/drawing/2010/main">
                <a:solidFill>
                  <a:srgbClr val="FFFFFF"/>
                </a:solidFill>
              </a14:hiddenFill>
            </a:ext>
          </a:extLst>
        </p:spPr>
        <p:txBody>
          <a:bodyPr lIns="90488" tIns="44450" rIns="90488" bIns="44450" anchor="b"/>
          <a:lstStyle/>
          <a:p>
            <a:pPr eaLnBrk="1" hangingPunct="1"/>
            <a:r>
              <a:rPr lang="en-US" altLang="zh-TW" sz="4000" dirty="0">
                <a:effectLst/>
                <a:ea typeface="新細明體" charset="-120"/>
              </a:rPr>
              <a:t>Equity Market Instruments</a:t>
            </a:r>
          </a:p>
        </p:txBody>
      </p:sp>
      <p:sp>
        <p:nvSpPr>
          <p:cNvPr id="22531" name="Rectangle 3"/>
          <p:cNvSpPr>
            <a:spLocks noGrp="1" noChangeArrowheads="1"/>
          </p:cNvSpPr>
          <p:nvPr>
            <p:ph type="body" idx="1"/>
          </p:nvPr>
        </p:nvSpPr>
        <p:spPr>
          <a:xfrm>
            <a:off x="457200" y="1143000"/>
            <a:ext cx="8305800" cy="5486400"/>
          </a:xfrm>
        </p:spPr>
        <p:txBody>
          <a:bodyPr lIns="90488" tIns="44450" rIns="90488" bIns="44450"/>
          <a:lstStyle/>
          <a:p>
            <a:pPr eaLnBrk="1" hangingPunct="1">
              <a:spcBef>
                <a:spcPts val="600"/>
              </a:spcBef>
              <a:defRPr/>
            </a:pPr>
            <a:r>
              <a:rPr lang="en-US" altLang="zh-TW" sz="3000" dirty="0">
                <a:ea typeface="新細明體" charset="-120"/>
              </a:rPr>
              <a:t>Different equity shares of corporations</a:t>
            </a:r>
          </a:p>
          <a:p>
            <a:pPr lvl="1" eaLnBrk="1" hangingPunct="1">
              <a:spcBef>
                <a:spcPts val="600"/>
              </a:spcBef>
              <a:defRPr/>
            </a:pPr>
            <a:r>
              <a:rPr lang="en-US" altLang="zh-TW" sz="2600" dirty="0">
                <a:ea typeface="新細明體" charset="-120"/>
              </a:rPr>
              <a:t>Common stock (</a:t>
            </a:r>
            <a:r>
              <a:rPr lang="zh-TW" altLang="en-US" sz="2600" dirty="0">
                <a:ea typeface="新細明體" charset="-120"/>
              </a:rPr>
              <a:t>普通股</a:t>
            </a:r>
            <a:r>
              <a:rPr lang="en-US" altLang="zh-TW" sz="2600" dirty="0">
                <a:ea typeface="新細明體" charset="-120"/>
              </a:rPr>
              <a:t>)</a:t>
            </a:r>
          </a:p>
          <a:p>
            <a:pPr lvl="2" eaLnBrk="1" hangingPunct="1">
              <a:spcBef>
                <a:spcPts val="600"/>
              </a:spcBef>
              <a:defRPr/>
            </a:pPr>
            <a:r>
              <a:rPr lang="en-US" altLang="zh-TW" sz="2200" dirty="0">
                <a:ea typeface="新細明體" charset="-120"/>
              </a:rPr>
              <a:t>Ownership in a corporation</a:t>
            </a:r>
            <a:r>
              <a:rPr lang="zh-TW" altLang="en-US" sz="2200" dirty="0">
                <a:ea typeface="新細明體" charset="-120"/>
              </a:rPr>
              <a:t> </a:t>
            </a:r>
            <a:r>
              <a:rPr lang="en-US" altLang="zh-TW" sz="2200" dirty="0">
                <a:ea typeface="新細明體" charset="-120"/>
              </a:rPr>
              <a:t>((</a:t>
            </a:r>
            <a:r>
              <a:rPr lang="zh-TW" altLang="en-US" sz="2200" dirty="0">
                <a:ea typeface="新細明體" charset="-120"/>
              </a:rPr>
              <a:t>股份</a:t>
            </a:r>
            <a:r>
              <a:rPr lang="en-US" altLang="zh-TW" sz="2200" dirty="0">
                <a:ea typeface="新細明體" charset="-120"/>
              </a:rPr>
              <a:t>)</a:t>
            </a:r>
            <a:r>
              <a:rPr lang="zh-TW" altLang="en-US" sz="2200" dirty="0">
                <a:ea typeface="新細明體" charset="-120"/>
              </a:rPr>
              <a:t>公司</a:t>
            </a:r>
            <a:r>
              <a:rPr lang="en-US" altLang="zh-TW" sz="2200" dirty="0">
                <a:ea typeface="新細明體" charset="-120"/>
              </a:rPr>
              <a:t>)</a:t>
            </a:r>
          </a:p>
          <a:p>
            <a:pPr lvl="2" eaLnBrk="1" hangingPunct="1">
              <a:spcBef>
                <a:spcPts val="600"/>
              </a:spcBef>
              <a:defRPr/>
            </a:pPr>
            <a:r>
              <a:rPr lang="en-US" altLang="zh-TW" sz="2200" dirty="0">
                <a:ea typeface="新細明體" charset="-120"/>
              </a:rPr>
              <a:t>Shareholders of common stock have voting rights (</a:t>
            </a:r>
            <a:r>
              <a:rPr lang="zh-TW" altLang="en-US" sz="2200" dirty="0">
                <a:ea typeface="新細明體" charset="-120"/>
              </a:rPr>
              <a:t>投票權</a:t>
            </a:r>
            <a:r>
              <a:rPr lang="en-US" altLang="zh-TW" sz="2200" dirty="0">
                <a:ea typeface="新細明體" charset="-120"/>
              </a:rPr>
              <a:t>) and may receive dividends</a:t>
            </a:r>
            <a:r>
              <a:rPr lang="zh-TW" altLang="en-US" sz="2200" dirty="0">
                <a:ea typeface="新細明體" charset="-120"/>
              </a:rPr>
              <a:t> </a:t>
            </a:r>
            <a:r>
              <a:rPr lang="en-US" altLang="zh-TW" sz="2200" dirty="0">
                <a:ea typeface="新細明體" charset="-120"/>
              </a:rPr>
              <a:t>(</a:t>
            </a:r>
            <a:r>
              <a:rPr lang="zh-TW" altLang="en-US" sz="2200" dirty="0">
                <a:ea typeface="新細明體" charset="-120"/>
              </a:rPr>
              <a:t>股利收入</a:t>
            </a:r>
            <a:r>
              <a:rPr lang="en-US" altLang="zh-TW" sz="2200" dirty="0">
                <a:ea typeface="新細明體" charset="-120"/>
              </a:rPr>
              <a:t>)</a:t>
            </a:r>
            <a:endParaRPr lang="zh-TW" altLang="en-US" sz="2200" dirty="0">
              <a:ea typeface="新細明體" charset="-120"/>
            </a:endParaRPr>
          </a:p>
          <a:p>
            <a:pPr lvl="2" eaLnBrk="1" hangingPunct="1">
              <a:spcBef>
                <a:spcPts val="600"/>
              </a:spcBef>
              <a:defRPr/>
            </a:pPr>
            <a:r>
              <a:rPr lang="en-US" altLang="zh-TW" sz="2200" i="1" dirty="0">
                <a:ea typeface="新細明體" charset="-120"/>
              </a:rPr>
              <a:t>Residual claim</a:t>
            </a:r>
            <a:r>
              <a:rPr lang="en-US" altLang="zh-TW" sz="2200" dirty="0">
                <a:ea typeface="新細明體" charset="-120"/>
              </a:rPr>
              <a:t> (</a:t>
            </a:r>
            <a:r>
              <a:rPr lang="zh-TW" altLang="en-US" sz="2200" dirty="0">
                <a:ea typeface="新細明體" charset="-120"/>
              </a:rPr>
              <a:t>剩餘請求權</a:t>
            </a:r>
            <a:r>
              <a:rPr lang="en-US" altLang="zh-TW" sz="2200" dirty="0">
                <a:ea typeface="新細明體" charset="-120"/>
              </a:rPr>
              <a:t>)</a:t>
            </a:r>
            <a:r>
              <a:rPr lang="zh-TW" altLang="en-US" sz="2200" dirty="0">
                <a:ea typeface="新細明體" charset="-120"/>
              </a:rPr>
              <a:t> </a:t>
            </a:r>
            <a:r>
              <a:rPr lang="en-US" altLang="zh-TW" sz="2200" dirty="0">
                <a:ea typeface="新細明體" charset="-120"/>
              </a:rPr>
              <a:t>means stockholders are the last in line of all those who have a claim on the assets and income of the corporation</a:t>
            </a:r>
            <a:endParaRPr lang="zh-TW" altLang="en-US" sz="2200" dirty="0">
              <a:ea typeface="新細明體" charset="-120"/>
            </a:endParaRPr>
          </a:p>
          <a:p>
            <a:pPr lvl="2" eaLnBrk="1" hangingPunct="1">
              <a:spcBef>
                <a:spcPts val="600"/>
              </a:spcBef>
              <a:defRPr/>
            </a:pPr>
            <a:r>
              <a:rPr lang="en-US" altLang="zh-TW" sz="2200" i="1" dirty="0">
                <a:ea typeface="新細明體" charset="-120"/>
              </a:rPr>
              <a:t>Limited liability</a:t>
            </a:r>
            <a:r>
              <a:rPr lang="en-US" altLang="zh-TW" sz="2200" dirty="0">
                <a:ea typeface="新細明體" charset="-120"/>
              </a:rPr>
              <a:t> (</a:t>
            </a:r>
            <a:r>
              <a:rPr lang="zh-TW" altLang="en-US" sz="2200" dirty="0">
                <a:ea typeface="新細明體" charset="-120"/>
              </a:rPr>
              <a:t>有限清償責任</a:t>
            </a:r>
            <a:r>
              <a:rPr lang="en-US" altLang="zh-TW" sz="2200" dirty="0">
                <a:ea typeface="新細明體" charset="-120"/>
              </a:rPr>
              <a:t>)</a:t>
            </a:r>
            <a:r>
              <a:rPr lang="zh-TW" altLang="en-US" sz="2200" dirty="0">
                <a:ea typeface="新細明體" charset="-120"/>
              </a:rPr>
              <a:t> </a:t>
            </a:r>
            <a:r>
              <a:rPr lang="en-US" altLang="zh-TW" sz="2200" dirty="0">
                <a:ea typeface="新細明體" charset="-120"/>
              </a:rPr>
              <a:t>means that the maximum amount that shareholders can lose in the event of default of the corporation is their original investments</a:t>
            </a:r>
            <a:endParaRPr lang="en-US" altLang="zh-TW" sz="2200" i="1" dirty="0">
              <a:ea typeface="新細明體" charset="-120"/>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323850"/>
            <a:ext cx="9144000" cy="742950"/>
          </a:xfrm>
          <a:noFill/>
          <a:extLst>
            <a:ext uri="{909E8E84-426E-40DD-AFC4-6F175D3DCCD1}">
              <a14:hiddenFill xmlns:a14="http://schemas.microsoft.com/office/drawing/2010/main">
                <a:solidFill>
                  <a:srgbClr val="FFFFFF"/>
                </a:solidFill>
              </a14:hiddenFill>
            </a:ext>
          </a:extLst>
        </p:spPr>
        <p:txBody>
          <a:bodyPr/>
          <a:lstStyle/>
          <a:p>
            <a:pPr eaLnBrk="1" hangingPunct="1"/>
            <a:r>
              <a:rPr lang="en-US" altLang="zh-TW" sz="4000" dirty="0">
                <a:effectLst/>
                <a:ea typeface="新細明體" charset="-120"/>
              </a:rPr>
              <a:t>Stock Market Listings on NYSE, September 4, 2019</a:t>
            </a:r>
          </a:p>
        </p:txBody>
      </p:sp>
      <p:sp>
        <p:nvSpPr>
          <p:cNvPr id="4" name="矩形 3"/>
          <p:cNvSpPr/>
          <p:nvPr/>
        </p:nvSpPr>
        <p:spPr>
          <a:xfrm>
            <a:off x="381000" y="4290298"/>
            <a:ext cx="8458200" cy="2339102"/>
          </a:xfrm>
          <a:prstGeom prst="rect">
            <a:avLst/>
          </a:prstGeom>
        </p:spPr>
        <p:txBody>
          <a:bodyPr>
            <a:spAutoFit/>
          </a:bodyPr>
          <a:lstStyle/>
          <a:p>
            <a:pPr marL="271463" lvl="2" indent="-271463" eaLnBrk="1" hangingPunct="1">
              <a:spcBef>
                <a:spcPts val="600"/>
              </a:spcBef>
              <a:buClr>
                <a:schemeClr val="accent2"/>
              </a:buClr>
              <a:buSzPct val="90000"/>
              <a:defRPr/>
            </a:pPr>
            <a:r>
              <a:rPr lang="en-US" altLang="zh-TW" kern="0" dirty="0">
                <a:effectLst>
                  <a:outerShdw blurRad="38100" dist="38100" dir="2700000" algn="tl">
                    <a:srgbClr val="000000"/>
                  </a:outerShdw>
                </a:effectLst>
                <a:ea typeface="新細明體" charset="-120"/>
              </a:rPr>
              <a:t>※ “DIV” is computed from 4 times the last quarterly cash dividend payment </a:t>
            </a:r>
          </a:p>
          <a:p>
            <a:pPr marL="271463" lvl="2" indent="-271463" eaLnBrk="1" hangingPunct="1">
              <a:spcBef>
                <a:spcPts val="600"/>
              </a:spcBef>
              <a:buClr>
                <a:schemeClr val="accent2"/>
              </a:buClr>
              <a:buSzPct val="90000"/>
              <a:defRPr/>
            </a:pPr>
            <a:r>
              <a:rPr lang="en-US" altLang="zh-TW" kern="0" dirty="0">
                <a:effectLst>
                  <a:outerShdw blurRad="38100" dist="38100" dir="2700000" algn="tl">
                    <a:srgbClr val="000000"/>
                  </a:outerShdw>
                </a:effectLst>
                <a:ea typeface="新細明體" charset="-120"/>
              </a:rPr>
              <a:t>※ “YIELD” is the dividend yield (</a:t>
            </a:r>
            <a:r>
              <a:rPr lang="zh-TW" altLang="en-US" kern="0" dirty="0">
                <a:effectLst>
                  <a:outerShdw blurRad="38100" dist="38100" dir="2700000" algn="tl">
                    <a:srgbClr val="000000"/>
                  </a:outerShdw>
                </a:effectLst>
                <a:ea typeface="新細明體" charset="-120"/>
              </a:rPr>
              <a:t>股息收益率</a:t>
            </a:r>
            <a:r>
              <a:rPr lang="en-US" altLang="zh-TW" kern="0" dirty="0">
                <a:effectLst>
                  <a:outerShdw blurRad="38100" dist="38100" dir="2700000" algn="tl">
                    <a:srgbClr val="000000"/>
                  </a:outerShdw>
                </a:effectLst>
                <a:ea typeface="新細明體" charset="-120"/>
              </a:rPr>
              <a:t>), defined as DIV / (CLOSE PRICE)</a:t>
            </a:r>
          </a:p>
          <a:p>
            <a:pPr marL="271463" lvl="2" indent="-271463" eaLnBrk="1" hangingPunct="1">
              <a:spcBef>
                <a:spcPts val="600"/>
              </a:spcBef>
              <a:buClr>
                <a:schemeClr val="accent2"/>
              </a:buClr>
              <a:buSzPct val="90000"/>
              <a:defRPr/>
            </a:pPr>
            <a:r>
              <a:rPr lang="en-US" altLang="zh-TW" kern="0" dirty="0">
                <a:effectLst>
                  <a:outerShdw blurRad="38100" dist="38100" dir="2700000" algn="tl">
                    <a:srgbClr val="000000"/>
                  </a:outerShdw>
                </a:effectLst>
                <a:ea typeface="新細明體" charset="-120"/>
              </a:rPr>
              <a:t>※ “P/E” means price-to-earnings ratio (</a:t>
            </a:r>
            <a:r>
              <a:rPr lang="zh-TW" altLang="en-US" kern="0" dirty="0">
                <a:effectLst>
                  <a:outerShdw blurRad="38100" dist="38100" dir="2700000" algn="tl">
                    <a:srgbClr val="000000"/>
                  </a:outerShdw>
                </a:effectLst>
                <a:ea typeface="新細明體" charset="-120"/>
              </a:rPr>
              <a:t>本益比</a:t>
            </a:r>
            <a:r>
              <a:rPr lang="en-US" altLang="zh-TW" kern="0" dirty="0">
                <a:effectLst>
                  <a:outerShdw blurRad="38100" dist="38100" dir="2700000" algn="tl">
                    <a:srgbClr val="000000"/>
                  </a:outerShdw>
                </a:effectLst>
                <a:ea typeface="新細明體" charset="-120"/>
              </a:rPr>
              <a:t>), which is the ratio of the current share price to last year’s earnings per share</a:t>
            </a:r>
          </a:p>
          <a:p>
            <a:pPr marL="271463" lvl="2" indent="-271463" eaLnBrk="1" hangingPunct="1">
              <a:spcBef>
                <a:spcPts val="600"/>
              </a:spcBef>
              <a:buClr>
                <a:schemeClr val="accent2"/>
              </a:buClr>
              <a:buSzPct val="90000"/>
              <a:defRPr/>
            </a:pPr>
            <a:r>
              <a:rPr lang="en-US" altLang="zh-TW" kern="0" dirty="0">
                <a:effectLst>
                  <a:outerShdw blurRad="38100" dist="38100" dir="2700000" algn="tl">
                    <a:srgbClr val="000000"/>
                  </a:outerShdw>
                </a:effectLst>
                <a:ea typeface="新細明體" charset="-120"/>
              </a:rPr>
              <a:t>※ A firm with a smaller P/E ratio is a better investment target (discussed in Part 4)</a:t>
            </a:r>
          </a:p>
          <a:p>
            <a:pPr marL="271463" lvl="2" indent="-271463" eaLnBrk="1" hangingPunct="1">
              <a:spcBef>
                <a:spcPts val="600"/>
              </a:spcBef>
              <a:buClr>
                <a:schemeClr val="accent2"/>
              </a:buClr>
              <a:buSzPct val="90000"/>
              <a:defRPr/>
            </a:pPr>
            <a:r>
              <a:rPr lang="en-US" altLang="zh-TW" kern="0" dirty="0">
                <a:effectLst>
                  <a:outerShdw blurRad="38100" dist="38100" dir="2700000" algn="tl">
                    <a:srgbClr val="000000"/>
                  </a:outerShdw>
                </a:effectLst>
                <a:ea typeface="新細明體" charset="-120"/>
              </a:rPr>
              <a:t>※ The blank space for “DIV”, “YIELD”, or “P/E” means the firms have zero dividends last quarter, or zero or negative earnings last year</a:t>
            </a:r>
          </a:p>
        </p:txBody>
      </p:sp>
      <p:pic>
        <p:nvPicPr>
          <p:cNvPr id="7" name="Picture 3">
            <a:extLst>
              <a:ext uri="{FF2B5EF4-FFF2-40B4-BE49-F238E27FC236}">
                <a16:creationId xmlns:a16="http://schemas.microsoft.com/office/drawing/2014/main" id="{D5AE6DEF-43BA-4DA0-9703-16BCCDBD8613}"/>
              </a:ext>
            </a:extLst>
          </p:cNvPr>
          <p:cNvPicPr/>
          <p:nvPr/>
        </p:nvPicPr>
        <p:blipFill rotWithShape="1">
          <a:blip r:embed="rId3"/>
          <a:srcRect l="25396" t="47319" r="29722" b="32326"/>
          <a:stretch/>
        </p:blipFill>
        <p:spPr bwMode="auto">
          <a:xfrm>
            <a:off x="533399" y="1676400"/>
            <a:ext cx="8077201" cy="2438400"/>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381000"/>
            <a:ext cx="8229600" cy="1143000"/>
          </a:xfrm>
        </p:spPr>
        <p:txBody>
          <a:bodyPr/>
          <a:lstStyle/>
          <a:p>
            <a:pPr eaLnBrk="1" hangingPunct="1"/>
            <a:r>
              <a:rPr lang="en-US" altLang="zh-TW" sz="4000" dirty="0">
                <a:effectLst/>
                <a:ea typeface="新細明體" charset="-120"/>
              </a:rPr>
              <a:t>Different Financial Instruments in Different Financial Markets </a:t>
            </a:r>
            <a:br>
              <a:rPr lang="en-US" altLang="zh-TW" sz="4000" dirty="0">
                <a:effectLst/>
                <a:ea typeface="新細明體" charset="-120"/>
              </a:rPr>
            </a:br>
            <a:endParaRPr lang="en-US" altLang="zh-TW" sz="4000" dirty="0">
              <a:effectLst/>
              <a:ea typeface="新細明體" charset="-120"/>
            </a:endParaRPr>
          </a:p>
        </p:txBody>
      </p:sp>
      <p:graphicFrame>
        <p:nvGraphicFramePr>
          <p:cNvPr id="151611" name="Group 59"/>
          <p:cNvGraphicFramePr>
            <a:graphicFrameLocks noGrp="1"/>
          </p:cNvGraphicFramePr>
          <p:nvPr>
            <p:ph idx="1"/>
            <p:extLst>
              <p:ext uri="{D42A27DB-BD31-4B8C-83A1-F6EECF244321}">
                <p14:modId xmlns:p14="http://schemas.microsoft.com/office/powerpoint/2010/main" val="2812764721"/>
              </p:ext>
            </p:extLst>
          </p:nvPr>
        </p:nvGraphicFramePr>
        <p:xfrm>
          <a:off x="457200" y="1508125"/>
          <a:ext cx="8229600" cy="5120556"/>
        </p:xfrm>
        <a:graphic>
          <a:graphicData uri="http://schemas.openxmlformats.org/drawingml/2006/table">
            <a:tbl>
              <a:tblPr/>
              <a:tblGrid>
                <a:gridCol w="3733800">
                  <a:extLst>
                    <a:ext uri="{9D8B030D-6E8A-4147-A177-3AD203B41FA5}">
                      <a16:colId xmlns:a16="http://schemas.microsoft.com/office/drawing/2014/main" val="20000"/>
                    </a:ext>
                  </a:extLst>
                </a:gridCol>
                <a:gridCol w="4495800">
                  <a:extLst>
                    <a:ext uri="{9D8B030D-6E8A-4147-A177-3AD203B41FA5}">
                      <a16:colId xmlns:a16="http://schemas.microsoft.com/office/drawing/2014/main" val="20001"/>
                    </a:ext>
                  </a:extLst>
                </a:gridCol>
              </a:tblGrid>
              <a:tr h="365736">
                <a:tc>
                  <a:txBody>
                    <a:bodyPr/>
                    <a:lstStyle/>
                    <a:p>
                      <a:pPr marL="0" marR="0" lvl="0" indent="0" algn="l" defTabSz="914400" rtl="0" eaLnBrk="1" fontAlgn="base" latinLnBrk="0" hangingPunct="1">
                        <a:lnSpc>
                          <a:spcPct val="90000"/>
                        </a:lnSpc>
                        <a:spcBef>
                          <a:spcPct val="20000"/>
                        </a:spcBef>
                        <a:spcAft>
                          <a:spcPct val="0"/>
                        </a:spcAft>
                        <a:buClr>
                          <a:schemeClr val="hlink"/>
                        </a:buClr>
                        <a:buSzPct val="90000"/>
                        <a:buFont typeface="Wingdings" pitchFamily="2" charset="2"/>
                        <a:buNone/>
                        <a:tabLst/>
                      </a:pPr>
                      <a:r>
                        <a:rPr kumimoji="0" lang="en-US" altLang="zh-TW" sz="2000" b="1" i="0" u="none" strike="noStrike" cap="none" normalizeH="0" baseline="0" dirty="0">
                          <a:ln>
                            <a:noFill/>
                          </a:ln>
                          <a:solidFill>
                            <a:schemeClr val="tx1"/>
                          </a:solidFill>
                          <a:effectLst>
                            <a:outerShdw blurRad="38100" dist="38100" dir="2700000" algn="tl">
                              <a:srgbClr val="000000"/>
                            </a:outerShdw>
                          </a:effectLst>
                          <a:latin typeface="Arial" charset="0"/>
                          <a:ea typeface="新細明體" charset="-120"/>
                        </a:rPr>
                        <a:t>Money market</a:t>
                      </a:r>
                      <a:r>
                        <a:rPr kumimoji="0" lang="zh-TW" altLang="en-US" sz="2000" b="1" i="0" u="none" strike="noStrike" cap="none" normalizeH="0" baseline="0" dirty="0">
                          <a:ln>
                            <a:noFill/>
                          </a:ln>
                          <a:solidFill>
                            <a:schemeClr val="tx1"/>
                          </a:solidFill>
                          <a:effectLst>
                            <a:outerShdw blurRad="38100" dist="38100" dir="2700000" algn="tl">
                              <a:srgbClr val="000000"/>
                            </a:outerShdw>
                          </a:effectLst>
                          <a:latin typeface="Arial" charset="0"/>
                          <a:ea typeface="新細明體" charset="-120"/>
                        </a:rPr>
                        <a:t> </a:t>
                      </a:r>
                      <a:r>
                        <a:rPr kumimoji="0" lang="en-US" altLang="zh-TW" sz="2000" b="1" i="0" u="none" strike="noStrike" cap="none" normalizeH="0" baseline="0" dirty="0">
                          <a:ln>
                            <a:noFill/>
                          </a:ln>
                          <a:solidFill>
                            <a:schemeClr val="tx1"/>
                          </a:solidFill>
                          <a:effectLst>
                            <a:outerShdw blurRad="38100" dist="38100" dir="2700000" algn="tl">
                              <a:srgbClr val="000000"/>
                            </a:outerShdw>
                          </a:effectLst>
                          <a:latin typeface="Arial" charset="0"/>
                          <a:ea typeface="新細明體" charset="-120"/>
                        </a:rPr>
                        <a:t>(</a:t>
                      </a:r>
                      <a:r>
                        <a:rPr kumimoji="0" lang="zh-TW" altLang="en-US" sz="2000" b="1" i="0" u="none" strike="noStrike" cap="none" normalizeH="0" baseline="0" dirty="0">
                          <a:ln>
                            <a:noFill/>
                          </a:ln>
                          <a:solidFill>
                            <a:schemeClr val="tx1"/>
                          </a:solidFill>
                          <a:effectLst>
                            <a:outerShdw blurRad="38100" dist="38100" dir="2700000" algn="tl">
                              <a:srgbClr val="000000"/>
                            </a:outerShdw>
                          </a:effectLst>
                          <a:latin typeface="Arial" charset="0"/>
                          <a:ea typeface="新細明體" charset="-120"/>
                        </a:rPr>
                        <a:t>貨幣市場</a:t>
                      </a:r>
                      <a:r>
                        <a:rPr kumimoji="0" lang="en-US" altLang="zh-TW" sz="2000" b="1" i="0" u="none" strike="noStrike" cap="none" normalizeH="0" baseline="0" dirty="0">
                          <a:ln>
                            <a:noFill/>
                          </a:ln>
                          <a:solidFill>
                            <a:schemeClr val="tx1"/>
                          </a:solidFill>
                          <a:effectLst>
                            <a:outerShdw blurRad="38100" dist="38100" dir="2700000" algn="tl">
                              <a:srgbClr val="000000"/>
                            </a:outerShdw>
                          </a:effectLst>
                          <a:latin typeface="Arial" charset="0"/>
                          <a:ea typeface="新細明體" charset="-120"/>
                        </a:rPr>
                        <a:t>)</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hlink"/>
                        </a:buClr>
                        <a:buSzPct val="90000"/>
                        <a:buFont typeface="Wingdings" pitchFamily="2" charset="2"/>
                        <a:buNone/>
                        <a:tabLst/>
                      </a:pPr>
                      <a:r>
                        <a:rPr kumimoji="0" lang="en-US" altLang="zh-TW" sz="2000" b="1" i="0" u="none" strike="noStrike" cap="none" normalizeH="0" baseline="0" dirty="0">
                          <a:ln>
                            <a:noFill/>
                          </a:ln>
                          <a:solidFill>
                            <a:schemeClr val="tx1"/>
                          </a:solidFill>
                          <a:effectLst>
                            <a:outerShdw blurRad="38100" dist="38100" dir="2700000" algn="tl">
                              <a:srgbClr val="000000"/>
                            </a:outerShdw>
                          </a:effectLst>
                          <a:latin typeface="Arial" charset="0"/>
                          <a:ea typeface="新細明體" charset="-120"/>
                        </a:rPr>
                        <a:t>Bond market</a:t>
                      </a:r>
                      <a:r>
                        <a:rPr kumimoji="0" lang="zh-TW" altLang="en-US" sz="2000" b="1" i="0" u="none" strike="noStrike" cap="none" normalizeH="0" baseline="0" dirty="0">
                          <a:ln>
                            <a:noFill/>
                          </a:ln>
                          <a:solidFill>
                            <a:schemeClr val="tx1"/>
                          </a:solidFill>
                          <a:effectLst>
                            <a:outerShdw blurRad="38100" dist="38100" dir="2700000" algn="tl">
                              <a:srgbClr val="000000"/>
                            </a:outerShdw>
                          </a:effectLst>
                          <a:latin typeface="Arial" charset="0"/>
                          <a:ea typeface="新細明體" charset="-120"/>
                        </a:rPr>
                        <a:t> </a:t>
                      </a:r>
                      <a:r>
                        <a:rPr kumimoji="0" lang="en-US" altLang="zh-TW" sz="2000" b="1" i="0" u="none" strike="noStrike" cap="none" normalizeH="0" baseline="0" dirty="0">
                          <a:ln>
                            <a:noFill/>
                          </a:ln>
                          <a:solidFill>
                            <a:schemeClr val="tx1"/>
                          </a:solidFill>
                          <a:effectLst>
                            <a:outerShdw blurRad="38100" dist="38100" dir="2700000" algn="tl">
                              <a:srgbClr val="000000"/>
                            </a:outerShdw>
                          </a:effectLst>
                          <a:latin typeface="Arial" charset="0"/>
                          <a:ea typeface="新細明體" charset="-120"/>
                        </a:rPr>
                        <a:t>(</a:t>
                      </a:r>
                      <a:r>
                        <a:rPr kumimoji="0" lang="zh-TW" altLang="en-US" sz="2000" b="1" i="0" u="none" strike="noStrike" cap="none" normalizeH="0" baseline="0" dirty="0">
                          <a:ln>
                            <a:noFill/>
                          </a:ln>
                          <a:solidFill>
                            <a:schemeClr val="tx1"/>
                          </a:solidFill>
                          <a:effectLst>
                            <a:outerShdw blurRad="38100" dist="38100" dir="2700000" algn="tl">
                              <a:srgbClr val="000000"/>
                            </a:outerShdw>
                          </a:effectLst>
                          <a:latin typeface="Arial" charset="0"/>
                          <a:ea typeface="新細明體" charset="-120"/>
                        </a:rPr>
                        <a:t>債券市場</a:t>
                      </a:r>
                      <a:r>
                        <a:rPr kumimoji="0" lang="en-US" altLang="zh-TW" sz="2000" b="1" i="0" u="none" strike="noStrike" cap="none" normalizeH="0" baseline="0" dirty="0">
                          <a:ln>
                            <a:noFill/>
                          </a:ln>
                          <a:solidFill>
                            <a:schemeClr val="tx1"/>
                          </a:solidFill>
                          <a:effectLst>
                            <a:outerShdw blurRad="38100" dist="38100" dir="2700000" algn="tl">
                              <a:srgbClr val="000000"/>
                            </a:outerShdw>
                          </a:effectLst>
                          <a:latin typeface="Arial" charset="0"/>
                          <a:ea typeface="新細明體" charset="-120"/>
                        </a:rPr>
                        <a:t>)</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5736">
                <a:tc>
                  <a:txBody>
                    <a:bodyPr/>
                    <a:lstStyle/>
                    <a:p>
                      <a:pPr marL="0" marR="0" lvl="0" indent="0" algn="l" defTabSz="914400" rtl="0" eaLnBrk="1" fontAlgn="base" latinLnBrk="0" hangingPunct="1">
                        <a:lnSpc>
                          <a:spcPct val="90000"/>
                        </a:lnSpc>
                        <a:spcBef>
                          <a:spcPct val="20000"/>
                        </a:spcBef>
                        <a:spcAft>
                          <a:spcPct val="0"/>
                        </a:spcAft>
                        <a:buClr>
                          <a:schemeClr val="hlink"/>
                        </a:buClr>
                        <a:buSzPct val="90000"/>
                        <a:buFont typeface="Wingdings" pitchFamily="2" charset="2"/>
                        <a:buNone/>
                        <a:tabLst/>
                      </a:pPr>
                      <a:r>
                        <a:rPr kumimoji="0" lang="en-US" altLang="zh-TW" sz="2000" b="0" i="0" u="none" strike="noStrike" cap="none" normalizeH="0" baseline="0" dirty="0">
                          <a:ln>
                            <a:noFill/>
                          </a:ln>
                          <a:solidFill>
                            <a:schemeClr val="tx1"/>
                          </a:solidFill>
                          <a:effectLst>
                            <a:outerShdw blurRad="38100" dist="38100" dir="2700000" algn="tl">
                              <a:srgbClr val="000000"/>
                            </a:outerShdw>
                          </a:effectLst>
                          <a:latin typeface="Arial" charset="0"/>
                          <a:ea typeface="新細明體" charset="-120"/>
                        </a:rPr>
                        <a:t>        Treasury bills</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hlink"/>
                        </a:buClr>
                        <a:buSzPct val="90000"/>
                        <a:buFont typeface="Wingdings" pitchFamily="2" charset="2"/>
                        <a:buNone/>
                        <a:tabLst/>
                      </a:pPr>
                      <a:r>
                        <a:rPr kumimoji="0" lang="en-US" altLang="zh-TW" sz="2000" b="0" i="0" u="none" strike="noStrike" cap="none" normalizeH="0" baseline="0">
                          <a:ln>
                            <a:noFill/>
                          </a:ln>
                          <a:solidFill>
                            <a:schemeClr val="tx1"/>
                          </a:solidFill>
                          <a:effectLst>
                            <a:outerShdw blurRad="38100" dist="38100" dir="2700000" algn="tl">
                              <a:srgbClr val="000000"/>
                            </a:outerShdw>
                          </a:effectLst>
                          <a:latin typeface="Arial" charset="0"/>
                          <a:ea typeface="新細明體" charset="-120"/>
                        </a:rPr>
                        <a:t>        Treasury bonds and notes</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736">
                <a:tc>
                  <a:txBody>
                    <a:bodyPr/>
                    <a:lstStyle/>
                    <a:p>
                      <a:pPr marL="0" marR="0" lvl="0" indent="0" algn="l" defTabSz="914400" rtl="0" eaLnBrk="1" fontAlgn="base" latinLnBrk="0" hangingPunct="1">
                        <a:lnSpc>
                          <a:spcPct val="90000"/>
                        </a:lnSpc>
                        <a:spcBef>
                          <a:spcPct val="20000"/>
                        </a:spcBef>
                        <a:spcAft>
                          <a:spcPct val="0"/>
                        </a:spcAft>
                        <a:buClr>
                          <a:schemeClr val="hlink"/>
                        </a:buClr>
                        <a:buSzPct val="90000"/>
                        <a:buFont typeface="Wingdings" pitchFamily="2" charset="2"/>
                        <a:buNone/>
                        <a:tabLst/>
                        <a:defRPr/>
                      </a:pPr>
                      <a:r>
                        <a:rPr kumimoji="0" lang="en-US" altLang="zh-TW" sz="2000" b="0" i="0" u="none" strike="noStrike" cap="none" normalizeH="0" baseline="0" dirty="0">
                          <a:ln>
                            <a:noFill/>
                          </a:ln>
                          <a:solidFill>
                            <a:schemeClr val="tx1"/>
                          </a:solidFill>
                          <a:effectLst>
                            <a:outerShdw blurRad="38100" dist="38100" dir="2700000" algn="tl">
                              <a:srgbClr val="000000"/>
                            </a:outerShdw>
                          </a:effectLst>
                          <a:latin typeface="Arial" charset="0"/>
                          <a:ea typeface="新細明體" charset="-120"/>
                        </a:rPr>
                        <a:t>        Commercial paper</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hlink"/>
                        </a:buClr>
                        <a:buSzPct val="90000"/>
                        <a:buFont typeface="Wingdings" pitchFamily="2" charset="2"/>
                        <a:buNone/>
                        <a:tabLst/>
                      </a:pPr>
                      <a:r>
                        <a:rPr kumimoji="0" lang="en-US" altLang="zh-TW" sz="2000" b="0" i="0" u="none" strike="noStrike" cap="none" normalizeH="0" baseline="0" dirty="0">
                          <a:ln>
                            <a:noFill/>
                          </a:ln>
                          <a:solidFill>
                            <a:schemeClr val="tx1"/>
                          </a:solidFill>
                          <a:effectLst>
                            <a:outerShdw blurRad="38100" dist="38100" dir="2700000" algn="tl">
                              <a:srgbClr val="000000"/>
                            </a:outerShdw>
                          </a:effectLst>
                          <a:latin typeface="Arial" charset="0"/>
                          <a:ea typeface="新細明體" charset="-120"/>
                        </a:rPr>
                        <a:t>        Federal agency debt</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736">
                <a:tc>
                  <a:txBody>
                    <a:bodyPr/>
                    <a:lstStyle/>
                    <a:p>
                      <a:pPr marL="0" marR="0" lvl="0" indent="0" algn="l" defTabSz="914400" rtl="0" eaLnBrk="1" fontAlgn="base" latinLnBrk="0" hangingPunct="1">
                        <a:lnSpc>
                          <a:spcPct val="90000"/>
                        </a:lnSpc>
                        <a:spcBef>
                          <a:spcPct val="20000"/>
                        </a:spcBef>
                        <a:spcAft>
                          <a:spcPct val="0"/>
                        </a:spcAft>
                        <a:buClr>
                          <a:schemeClr val="hlink"/>
                        </a:buClr>
                        <a:buSzPct val="90000"/>
                        <a:buFont typeface="Wingdings" pitchFamily="2" charset="2"/>
                        <a:buNone/>
                        <a:tabLst/>
                        <a:defRPr/>
                      </a:pPr>
                      <a:r>
                        <a:rPr kumimoji="0" lang="en-US" altLang="zh-TW" sz="2000" b="0" i="0" u="none" strike="noStrike" kern="1200" cap="none" normalizeH="0" baseline="0" dirty="0">
                          <a:ln>
                            <a:noFill/>
                          </a:ln>
                          <a:solidFill>
                            <a:schemeClr val="tx1"/>
                          </a:solidFill>
                          <a:effectLst>
                            <a:outerShdw blurRad="38100" dist="38100" dir="2700000" algn="tl">
                              <a:srgbClr val="000000"/>
                            </a:outerShdw>
                          </a:effectLst>
                          <a:latin typeface="Arial" charset="0"/>
                          <a:ea typeface="新細明體" charset="-120"/>
                          <a:cs typeface="+mn-cs"/>
                        </a:rPr>
                        <a:t>        Certificates of deposit</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hlink"/>
                        </a:buClr>
                        <a:buSzPct val="90000"/>
                        <a:buFont typeface="Wingdings" pitchFamily="2" charset="2"/>
                        <a:buNone/>
                        <a:tabLst/>
                      </a:pPr>
                      <a:r>
                        <a:rPr kumimoji="0" lang="en-US" altLang="zh-TW" sz="2000" b="0" i="0" u="none" strike="noStrike" kern="1200" cap="none" normalizeH="0" baseline="0" dirty="0">
                          <a:ln>
                            <a:noFill/>
                          </a:ln>
                          <a:solidFill>
                            <a:schemeClr val="tx1"/>
                          </a:solidFill>
                          <a:effectLst>
                            <a:outerShdw blurRad="38100" dist="38100" dir="2700000" algn="tl">
                              <a:srgbClr val="000000"/>
                            </a:outerShdw>
                          </a:effectLst>
                          <a:latin typeface="Arial" charset="0"/>
                          <a:ea typeface="新細明體" charset="-120"/>
                          <a:cs typeface="+mn-cs"/>
                        </a:rPr>
                        <a:t>        International bonds</a:t>
                      </a:r>
                      <a:endParaRPr kumimoji="0" lang="zh-TW" altLang="en-US" sz="2000" b="0" i="0" u="none" strike="noStrike" kern="1200" cap="none" normalizeH="0" baseline="0" dirty="0">
                        <a:ln>
                          <a:noFill/>
                        </a:ln>
                        <a:solidFill>
                          <a:schemeClr val="tx1"/>
                        </a:solidFill>
                        <a:effectLst>
                          <a:outerShdw blurRad="38100" dist="38100" dir="2700000" algn="tl">
                            <a:srgbClr val="000000"/>
                          </a:outerShdw>
                        </a:effectLst>
                        <a:latin typeface="Arial" charset="0"/>
                        <a:ea typeface="新細明體" charset="-120"/>
                        <a:cs typeface="+mn-cs"/>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5736">
                <a:tc>
                  <a:txBody>
                    <a:bodyPr/>
                    <a:lstStyle/>
                    <a:p>
                      <a:pPr marL="0" marR="0" lvl="0" indent="0" algn="l" defTabSz="914400" rtl="0" eaLnBrk="1" fontAlgn="base" latinLnBrk="0" hangingPunct="1">
                        <a:lnSpc>
                          <a:spcPct val="90000"/>
                        </a:lnSpc>
                        <a:spcBef>
                          <a:spcPct val="20000"/>
                        </a:spcBef>
                        <a:spcAft>
                          <a:spcPct val="0"/>
                        </a:spcAft>
                        <a:buClr>
                          <a:schemeClr val="hlink"/>
                        </a:buClr>
                        <a:buSzPct val="90000"/>
                        <a:buFont typeface="Wingdings" pitchFamily="2" charset="2"/>
                        <a:buNone/>
                        <a:tabLst/>
                      </a:pPr>
                      <a:r>
                        <a:rPr kumimoji="0" lang="en-US" altLang="zh-TW" sz="2000" b="0" i="0" u="none" strike="noStrike" cap="none" normalizeH="0" baseline="0" dirty="0">
                          <a:ln>
                            <a:noFill/>
                          </a:ln>
                          <a:solidFill>
                            <a:schemeClr val="tx1"/>
                          </a:solidFill>
                          <a:effectLst>
                            <a:outerShdw blurRad="38100" dist="38100" dir="2700000" algn="tl">
                              <a:srgbClr val="000000"/>
                            </a:outerShdw>
                          </a:effectLst>
                          <a:latin typeface="Arial" charset="0"/>
                          <a:ea typeface="新細明體" charset="-120"/>
                        </a:rPr>
                        <a:t>        Banker’s acceptances</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hlink"/>
                        </a:buClr>
                        <a:buSzPct val="90000"/>
                        <a:buFont typeface="Wingdings" pitchFamily="2" charset="2"/>
                        <a:buNone/>
                        <a:tabLst/>
                      </a:pPr>
                      <a:r>
                        <a:rPr kumimoji="0" lang="en-US" altLang="zh-TW" sz="2000" b="0" i="0" u="none" strike="noStrike" cap="none" normalizeH="0" baseline="0" dirty="0">
                          <a:ln>
                            <a:noFill/>
                          </a:ln>
                          <a:solidFill>
                            <a:schemeClr val="tx1"/>
                          </a:solidFill>
                          <a:effectLst>
                            <a:outerShdw blurRad="38100" dist="38100" dir="2700000" algn="tl">
                              <a:srgbClr val="000000"/>
                            </a:outerShdw>
                          </a:effectLst>
                          <a:latin typeface="Arial" charset="0"/>
                          <a:ea typeface="新細明體" charset="-120"/>
                        </a:rPr>
                        <a:t>        Municipal bonds</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5736">
                <a:tc>
                  <a:txBody>
                    <a:bodyPr/>
                    <a:lstStyle/>
                    <a:p>
                      <a:pPr marL="0" marR="0" lvl="0" indent="0" algn="l" defTabSz="914400" rtl="0" eaLnBrk="1" fontAlgn="base" latinLnBrk="0" hangingPunct="1">
                        <a:lnSpc>
                          <a:spcPct val="90000"/>
                        </a:lnSpc>
                        <a:spcBef>
                          <a:spcPct val="20000"/>
                        </a:spcBef>
                        <a:spcAft>
                          <a:spcPct val="0"/>
                        </a:spcAft>
                        <a:buClr>
                          <a:schemeClr val="hlink"/>
                        </a:buClr>
                        <a:buSzPct val="90000"/>
                        <a:buFont typeface="Wingdings" pitchFamily="2" charset="2"/>
                        <a:buNone/>
                        <a:tabLst/>
                      </a:pPr>
                      <a:r>
                        <a:rPr kumimoji="0" lang="en-US" altLang="zh-TW" sz="2000" b="0" i="0" u="none" strike="noStrike" cap="none" normalizeH="0" baseline="0">
                          <a:ln>
                            <a:noFill/>
                          </a:ln>
                          <a:solidFill>
                            <a:schemeClr val="tx1"/>
                          </a:solidFill>
                          <a:effectLst>
                            <a:outerShdw blurRad="38100" dist="38100" dir="2700000" algn="tl">
                              <a:srgbClr val="000000"/>
                            </a:outerShdw>
                          </a:effectLst>
                          <a:latin typeface="Arial" charset="0"/>
                          <a:ea typeface="新細明體" charset="-120"/>
                        </a:rPr>
                        <a:t>        Eurodollars</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hlink"/>
                        </a:buClr>
                        <a:buSzPct val="90000"/>
                        <a:buFont typeface="Wingdings" pitchFamily="2" charset="2"/>
                        <a:buNone/>
                        <a:tabLst/>
                      </a:pPr>
                      <a:r>
                        <a:rPr kumimoji="0" lang="en-US" altLang="zh-TW" sz="2000" b="0" i="0" u="none" strike="noStrike" cap="none" normalizeH="0" baseline="0" dirty="0">
                          <a:ln>
                            <a:noFill/>
                          </a:ln>
                          <a:solidFill>
                            <a:schemeClr val="tx1"/>
                          </a:solidFill>
                          <a:effectLst>
                            <a:outerShdw blurRad="38100" dist="38100" dir="2700000" algn="tl">
                              <a:srgbClr val="000000"/>
                            </a:outerShdw>
                          </a:effectLst>
                          <a:latin typeface="Arial" charset="0"/>
                          <a:ea typeface="新細明體" charset="-120"/>
                        </a:rPr>
                        <a:t>        Corporate bonds</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5736">
                <a:tc>
                  <a:txBody>
                    <a:bodyPr/>
                    <a:lstStyle/>
                    <a:p>
                      <a:pPr marL="0" marR="0" lvl="0" indent="0" algn="l" defTabSz="914400" rtl="0" eaLnBrk="1" fontAlgn="base" latinLnBrk="0" hangingPunct="1">
                        <a:lnSpc>
                          <a:spcPct val="90000"/>
                        </a:lnSpc>
                        <a:spcBef>
                          <a:spcPct val="20000"/>
                        </a:spcBef>
                        <a:spcAft>
                          <a:spcPct val="0"/>
                        </a:spcAft>
                        <a:buClr>
                          <a:schemeClr val="hlink"/>
                        </a:buClr>
                        <a:buSzPct val="90000"/>
                        <a:buFont typeface="Wingdings" pitchFamily="2" charset="2"/>
                        <a:buNone/>
                        <a:tabLst/>
                      </a:pPr>
                      <a:r>
                        <a:rPr kumimoji="0" lang="en-US" altLang="zh-TW" sz="2000" b="0" i="0" u="none" strike="noStrike" cap="none" normalizeH="0" baseline="0">
                          <a:ln>
                            <a:noFill/>
                          </a:ln>
                          <a:solidFill>
                            <a:schemeClr val="tx1"/>
                          </a:solidFill>
                          <a:effectLst>
                            <a:outerShdw blurRad="38100" dist="38100" dir="2700000" algn="tl">
                              <a:srgbClr val="000000"/>
                            </a:outerShdw>
                          </a:effectLst>
                          <a:latin typeface="Arial" charset="0"/>
                          <a:ea typeface="新細明體" charset="-120"/>
                        </a:rPr>
                        <a:t>        Repos and reverses</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hlink"/>
                        </a:buClr>
                        <a:buSzPct val="90000"/>
                        <a:buFont typeface="Wingdings" pitchFamily="2" charset="2"/>
                        <a:buNone/>
                        <a:tabLst/>
                      </a:pPr>
                      <a:r>
                        <a:rPr kumimoji="0" lang="en-US" altLang="zh-TW" sz="2000" b="0" i="0" u="none" strike="noStrike" cap="none" normalizeH="0" baseline="0" dirty="0">
                          <a:ln>
                            <a:noFill/>
                          </a:ln>
                          <a:solidFill>
                            <a:schemeClr val="tx1"/>
                          </a:solidFill>
                          <a:effectLst>
                            <a:outerShdw blurRad="38100" dist="38100" dir="2700000" algn="tl">
                              <a:srgbClr val="000000"/>
                            </a:outerShdw>
                          </a:effectLst>
                          <a:latin typeface="Arial" charset="0"/>
                          <a:ea typeface="新細明體" charset="-120"/>
                        </a:rPr>
                        <a:t>        Mortgage-backed securities</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5736">
                <a:tc>
                  <a:txBody>
                    <a:bodyPr/>
                    <a:lstStyle/>
                    <a:p>
                      <a:pPr marL="0" marR="0" lvl="0" indent="0" algn="l" defTabSz="914400" rtl="0" eaLnBrk="1" fontAlgn="base" latinLnBrk="0" hangingPunct="1">
                        <a:lnSpc>
                          <a:spcPct val="90000"/>
                        </a:lnSpc>
                        <a:spcBef>
                          <a:spcPct val="20000"/>
                        </a:spcBef>
                        <a:spcAft>
                          <a:spcPct val="0"/>
                        </a:spcAft>
                        <a:buClr>
                          <a:schemeClr val="hlink"/>
                        </a:buClr>
                        <a:buSzPct val="90000"/>
                        <a:buFont typeface="Wingdings" pitchFamily="2" charset="2"/>
                        <a:buNone/>
                        <a:tabLst/>
                        <a:defRPr/>
                      </a:pPr>
                      <a:r>
                        <a:rPr kumimoji="0" lang="en-US" altLang="zh-TW" sz="2000" b="0" i="0" u="none" strike="noStrike" cap="none" normalizeH="0" baseline="0" dirty="0">
                          <a:ln>
                            <a:noFill/>
                          </a:ln>
                          <a:solidFill>
                            <a:schemeClr val="tx1"/>
                          </a:solidFill>
                          <a:effectLst>
                            <a:outerShdw blurRad="38100" dist="38100" dir="2700000" algn="tl">
                              <a:srgbClr val="000000"/>
                            </a:outerShdw>
                          </a:effectLst>
                          <a:latin typeface="Arial" charset="0"/>
                          <a:ea typeface="新細明體" charset="-120"/>
                        </a:rPr>
                        <a:t>        Brokers’ calls</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hlink"/>
                        </a:buClr>
                        <a:buSzPct val="90000"/>
                        <a:buFont typeface="Wingdings" pitchFamily="2" charset="2"/>
                        <a:buNone/>
                        <a:tabLst/>
                      </a:pPr>
                      <a:r>
                        <a:rPr kumimoji="0" lang="en-US" altLang="zh-TW" sz="2000" b="1" i="0" u="none" strike="noStrike" cap="none" normalizeH="0" baseline="0" dirty="0">
                          <a:ln>
                            <a:noFill/>
                          </a:ln>
                          <a:solidFill>
                            <a:schemeClr val="tx1"/>
                          </a:solidFill>
                          <a:effectLst>
                            <a:outerShdw blurRad="38100" dist="38100" dir="2700000" algn="tl">
                              <a:srgbClr val="000000"/>
                            </a:outerShdw>
                          </a:effectLst>
                          <a:latin typeface="Arial" charset="0"/>
                          <a:ea typeface="新細明體" charset="-120"/>
                        </a:rPr>
                        <a:t>Equity markets</a:t>
                      </a:r>
                      <a:r>
                        <a:rPr kumimoji="0" lang="zh-TW" altLang="en-US" sz="2000" b="1" i="0" u="none" strike="noStrike" cap="none" normalizeH="0" baseline="0" dirty="0">
                          <a:ln>
                            <a:noFill/>
                          </a:ln>
                          <a:solidFill>
                            <a:schemeClr val="tx1"/>
                          </a:solidFill>
                          <a:effectLst>
                            <a:outerShdw blurRad="38100" dist="38100" dir="2700000" algn="tl">
                              <a:srgbClr val="000000"/>
                            </a:outerShdw>
                          </a:effectLst>
                          <a:latin typeface="Arial" charset="0"/>
                          <a:ea typeface="新細明體" charset="-120"/>
                        </a:rPr>
                        <a:t> </a:t>
                      </a:r>
                      <a:r>
                        <a:rPr kumimoji="0" lang="en-US" altLang="zh-TW" sz="2000" b="1" i="0" u="none" strike="noStrike" cap="none" normalizeH="0" baseline="0" dirty="0">
                          <a:ln>
                            <a:noFill/>
                          </a:ln>
                          <a:solidFill>
                            <a:schemeClr val="tx1"/>
                          </a:solidFill>
                          <a:effectLst>
                            <a:outerShdw blurRad="38100" dist="38100" dir="2700000" algn="tl">
                              <a:srgbClr val="000000"/>
                            </a:outerShdw>
                          </a:effectLst>
                          <a:latin typeface="Arial" charset="0"/>
                          <a:ea typeface="新細明體" charset="-120"/>
                        </a:rPr>
                        <a:t>(</a:t>
                      </a:r>
                      <a:r>
                        <a:rPr kumimoji="0" lang="zh-TW" altLang="en-US" sz="2000" b="1" i="0" u="none" strike="noStrike" cap="none" normalizeH="0" baseline="0" dirty="0">
                          <a:ln>
                            <a:noFill/>
                          </a:ln>
                          <a:solidFill>
                            <a:schemeClr val="tx1"/>
                          </a:solidFill>
                          <a:effectLst>
                            <a:outerShdw blurRad="38100" dist="38100" dir="2700000" algn="tl">
                              <a:srgbClr val="000000"/>
                            </a:outerShdw>
                          </a:effectLst>
                          <a:latin typeface="Arial" charset="0"/>
                          <a:ea typeface="新細明體" charset="-120"/>
                        </a:rPr>
                        <a:t>權益市場</a:t>
                      </a:r>
                      <a:r>
                        <a:rPr kumimoji="0" lang="en-US" altLang="zh-TW" sz="2000" b="1" i="0" u="none" strike="noStrike" cap="none" normalizeH="0" baseline="0" dirty="0">
                          <a:ln>
                            <a:noFill/>
                          </a:ln>
                          <a:solidFill>
                            <a:schemeClr val="tx1"/>
                          </a:solidFill>
                          <a:effectLst>
                            <a:outerShdw blurRad="38100" dist="38100" dir="2700000" algn="tl">
                              <a:srgbClr val="000000"/>
                            </a:outerShdw>
                          </a:effectLst>
                          <a:latin typeface="Arial" charset="0"/>
                          <a:ea typeface="新細明體" charset="-120"/>
                        </a:rPr>
                        <a:t>)</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5736">
                <a:tc>
                  <a:txBody>
                    <a:bodyPr/>
                    <a:lstStyle/>
                    <a:p>
                      <a:pPr marL="0" marR="0" lvl="0" indent="0" algn="l" defTabSz="914400" rtl="0" eaLnBrk="1" fontAlgn="base" latinLnBrk="0" hangingPunct="1">
                        <a:lnSpc>
                          <a:spcPct val="90000"/>
                        </a:lnSpc>
                        <a:spcBef>
                          <a:spcPct val="20000"/>
                        </a:spcBef>
                        <a:spcAft>
                          <a:spcPct val="0"/>
                        </a:spcAft>
                        <a:buClr>
                          <a:schemeClr val="hlink"/>
                        </a:buClr>
                        <a:buSzPct val="90000"/>
                        <a:buFont typeface="Wingdings" pitchFamily="2" charset="2"/>
                        <a:buNone/>
                        <a:tabLst/>
                        <a:defRPr/>
                      </a:pPr>
                      <a:r>
                        <a:rPr kumimoji="0" lang="en-US" altLang="zh-TW" sz="2000" b="0" i="0" u="none" strike="noStrike" cap="none" normalizeH="0" baseline="0" dirty="0">
                          <a:ln>
                            <a:noFill/>
                          </a:ln>
                          <a:solidFill>
                            <a:schemeClr val="tx1"/>
                          </a:solidFill>
                          <a:effectLst>
                            <a:outerShdw blurRad="38100" dist="38100" dir="2700000" algn="tl">
                              <a:srgbClr val="000000"/>
                            </a:outerShdw>
                          </a:effectLst>
                          <a:latin typeface="Arial" charset="0"/>
                          <a:ea typeface="新細明體" charset="-120"/>
                        </a:rPr>
                        <a:t>        Federal funds</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hlink"/>
                        </a:buClr>
                        <a:buSzPct val="90000"/>
                        <a:buFont typeface="Wingdings" pitchFamily="2" charset="2"/>
                        <a:buNone/>
                        <a:tabLst/>
                      </a:pPr>
                      <a:r>
                        <a:rPr kumimoji="0" lang="en-US" altLang="zh-TW" sz="2000" b="0" i="0" u="none" strike="noStrike" cap="none" normalizeH="0" baseline="0" dirty="0">
                          <a:ln>
                            <a:noFill/>
                          </a:ln>
                          <a:solidFill>
                            <a:schemeClr val="tx1"/>
                          </a:solidFill>
                          <a:effectLst>
                            <a:outerShdw blurRad="38100" dist="38100" dir="2700000" algn="tl">
                              <a:srgbClr val="000000"/>
                            </a:outerShdw>
                          </a:effectLst>
                          <a:latin typeface="Arial" charset="0"/>
                          <a:ea typeface="新細明體" charset="-120"/>
                        </a:rPr>
                        <a:t>        Common stocks</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65736">
                <a:tc>
                  <a:txBody>
                    <a:bodyPr/>
                    <a:lstStyle/>
                    <a:p>
                      <a:pPr marL="0" marR="0" lvl="0" indent="0" algn="l" defTabSz="914400" rtl="0" eaLnBrk="1" fontAlgn="base" latinLnBrk="0" hangingPunct="1">
                        <a:lnSpc>
                          <a:spcPct val="90000"/>
                        </a:lnSpc>
                        <a:spcBef>
                          <a:spcPct val="20000"/>
                        </a:spcBef>
                        <a:spcAft>
                          <a:spcPct val="0"/>
                        </a:spcAft>
                        <a:buClr>
                          <a:schemeClr val="hlink"/>
                        </a:buClr>
                        <a:buSzPct val="90000"/>
                        <a:buFont typeface="Wingdings" pitchFamily="2" charset="2"/>
                        <a:buNone/>
                        <a:tabLst/>
                      </a:pPr>
                      <a:endParaRPr kumimoji="0" lang="en-US" altLang="zh-TW" sz="2000" b="1" i="0" u="none" strike="noStrike" cap="none" normalizeH="0" baseline="0" dirty="0">
                        <a:ln>
                          <a:noFill/>
                        </a:ln>
                        <a:solidFill>
                          <a:schemeClr val="tx1"/>
                        </a:solidFill>
                        <a:effectLst>
                          <a:outerShdw blurRad="38100" dist="38100" dir="2700000" algn="tl">
                            <a:srgbClr val="000000"/>
                          </a:outerShdw>
                        </a:effectLst>
                        <a:latin typeface="Arial" charset="0"/>
                        <a:ea typeface="新細明體" charset="-12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hlink"/>
                        </a:buClr>
                        <a:buSzPct val="90000"/>
                        <a:buFont typeface="Wingdings" pitchFamily="2" charset="2"/>
                        <a:buNone/>
                        <a:tabLst/>
                      </a:pPr>
                      <a:r>
                        <a:rPr kumimoji="0" lang="en-US" altLang="zh-TW" sz="2000" b="0" i="0" u="none" strike="noStrike" cap="none" normalizeH="0" baseline="0" dirty="0">
                          <a:ln>
                            <a:noFill/>
                          </a:ln>
                          <a:solidFill>
                            <a:schemeClr val="tx1"/>
                          </a:solidFill>
                          <a:effectLst>
                            <a:outerShdw blurRad="38100" dist="38100" dir="2700000" algn="tl">
                              <a:srgbClr val="000000"/>
                            </a:outerShdw>
                          </a:effectLst>
                          <a:latin typeface="Arial" charset="0"/>
                          <a:ea typeface="新細明體" charset="-120"/>
                        </a:rPr>
                        <a:t>        Preferred stocks</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65736">
                <a:tc>
                  <a:txBody>
                    <a:bodyPr/>
                    <a:lstStyle/>
                    <a:p>
                      <a:pPr marL="0" marR="0" lvl="0" indent="0" algn="l" defTabSz="914400" rtl="0" eaLnBrk="1" fontAlgn="base" latinLnBrk="0" hangingPunct="1">
                        <a:lnSpc>
                          <a:spcPct val="90000"/>
                        </a:lnSpc>
                        <a:spcBef>
                          <a:spcPct val="20000"/>
                        </a:spcBef>
                        <a:spcAft>
                          <a:spcPct val="0"/>
                        </a:spcAft>
                        <a:buClr>
                          <a:schemeClr val="hlink"/>
                        </a:buClr>
                        <a:buSzPct val="90000"/>
                        <a:buFont typeface="Wingdings" pitchFamily="2" charset="2"/>
                        <a:buNone/>
                        <a:tabLst/>
                      </a:pPr>
                      <a:endParaRPr kumimoji="0" lang="en-US" altLang="zh-TW" sz="2000" b="1" i="0" u="none" strike="noStrike" cap="none" normalizeH="0" baseline="0" dirty="0">
                        <a:ln>
                          <a:noFill/>
                        </a:ln>
                        <a:solidFill>
                          <a:schemeClr val="tx1"/>
                        </a:solidFill>
                        <a:effectLst>
                          <a:outerShdw blurRad="38100" dist="38100" dir="2700000" algn="tl">
                            <a:srgbClr val="000000"/>
                          </a:outerShdw>
                        </a:effectLst>
                        <a:latin typeface="Arial" charset="0"/>
                        <a:ea typeface="新細明體" charset="-12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hlink"/>
                        </a:buClr>
                        <a:buSzPct val="90000"/>
                        <a:buFont typeface="Wingdings" pitchFamily="2" charset="2"/>
                        <a:buNone/>
                        <a:tabLst/>
                      </a:pPr>
                      <a:r>
                        <a:rPr kumimoji="0" lang="en-US" altLang="zh-TW" sz="2000" b="0" i="0" u="none" strike="noStrike" kern="1200" cap="none" normalizeH="0" baseline="0" dirty="0">
                          <a:ln>
                            <a:noFill/>
                          </a:ln>
                          <a:solidFill>
                            <a:schemeClr val="tx1"/>
                          </a:solidFill>
                          <a:effectLst>
                            <a:outerShdw blurRad="38100" dist="38100" dir="2700000" algn="tl">
                              <a:srgbClr val="000000"/>
                            </a:outerShdw>
                          </a:effectLst>
                          <a:latin typeface="Arial" charset="0"/>
                          <a:ea typeface="新細明體" charset="-120"/>
                          <a:cs typeface="+mn-cs"/>
                        </a:rPr>
                        <a:t>        Depository receipts</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65736">
                <a:tc>
                  <a:txBody>
                    <a:bodyPr/>
                    <a:lstStyle/>
                    <a:p>
                      <a:pPr marL="0" marR="0" lvl="0" indent="0" algn="l" defTabSz="914400" rtl="0" eaLnBrk="1" fontAlgn="base" latinLnBrk="0" hangingPunct="1">
                        <a:lnSpc>
                          <a:spcPct val="90000"/>
                        </a:lnSpc>
                        <a:spcBef>
                          <a:spcPct val="20000"/>
                        </a:spcBef>
                        <a:spcAft>
                          <a:spcPct val="0"/>
                        </a:spcAft>
                        <a:buClr>
                          <a:schemeClr val="hlink"/>
                        </a:buClr>
                        <a:buSzPct val="90000"/>
                        <a:buFont typeface="Wingdings" pitchFamily="2" charset="2"/>
                        <a:buNone/>
                        <a:tabLst/>
                      </a:pPr>
                      <a:endParaRPr kumimoji="0" lang="en-US" altLang="zh-TW" sz="2000" b="0" i="0" u="none" strike="noStrike" cap="none" normalizeH="0" baseline="0" dirty="0">
                        <a:ln>
                          <a:noFill/>
                        </a:ln>
                        <a:solidFill>
                          <a:schemeClr val="tx1"/>
                        </a:solidFill>
                        <a:effectLst>
                          <a:outerShdw blurRad="38100" dist="38100" dir="2700000" algn="tl">
                            <a:srgbClr val="000000"/>
                          </a:outerShdw>
                        </a:effectLst>
                        <a:latin typeface="Arial" charset="0"/>
                        <a:ea typeface="新細明體" charset="-12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hlink"/>
                        </a:buClr>
                        <a:buSzPct val="90000"/>
                        <a:buFont typeface="Wingdings" pitchFamily="2" charset="2"/>
                        <a:buNone/>
                        <a:tabLst/>
                      </a:pPr>
                      <a:r>
                        <a:rPr kumimoji="0" lang="en-US" altLang="zh-TW" sz="2000" b="1" i="0" u="none" strike="noStrike" cap="none" normalizeH="0" baseline="0" dirty="0">
                          <a:ln>
                            <a:noFill/>
                          </a:ln>
                          <a:solidFill>
                            <a:schemeClr val="tx1"/>
                          </a:solidFill>
                          <a:effectLst>
                            <a:outerShdw blurRad="38100" dist="38100" dir="2700000" algn="tl">
                              <a:srgbClr val="000000"/>
                            </a:outerShdw>
                          </a:effectLst>
                          <a:latin typeface="Arial" charset="0"/>
                          <a:ea typeface="新細明體" charset="-120"/>
                        </a:rPr>
                        <a:t>Derivative markets</a:t>
                      </a:r>
                      <a:r>
                        <a:rPr kumimoji="0" lang="zh-TW" altLang="en-US" sz="2000" b="1" i="0" u="none" strike="noStrike" cap="none" normalizeH="0" baseline="0" dirty="0">
                          <a:ln>
                            <a:noFill/>
                          </a:ln>
                          <a:solidFill>
                            <a:schemeClr val="tx1"/>
                          </a:solidFill>
                          <a:effectLst>
                            <a:outerShdw blurRad="38100" dist="38100" dir="2700000" algn="tl">
                              <a:srgbClr val="000000"/>
                            </a:outerShdw>
                          </a:effectLst>
                          <a:latin typeface="Arial" charset="0"/>
                          <a:ea typeface="新細明體" charset="-120"/>
                        </a:rPr>
                        <a:t> </a:t>
                      </a:r>
                      <a:r>
                        <a:rPr kumimoji="0" lang="en-US" altLang="zh-TW" sz="2000" b="1" i="0" u="none" strike="noStrike" cap="none" normalizeH="0" baseline="0" dirty="0">
                          <a:ln>
                            <a:noFill/>
                          </a:ln>
                          <a:solidFill>
                            <a:schemeClr val="tx1"/>
                          </a:solidFill>
                          <a:effectLst>
                            <a:outerShdw blurRad="38100" dist="38100" dir="2700000" algn="tl">
                              <a:srgbClr val="000000"/>
                            </a:outerShdw>
                          </a:effectLst>
                          <a:latin typeface="Arial" charset="0"/>
                          <a:ea typeface="新細明體" charset="-120"/>
                        </a:rPr>
                        <a:t>(</a:t>
                      </a:r>
                      <a:r>
                        <a:rPr kumimoji="0" lang="zh-TW" altLang="en-US" sz="2000" b="1" i="0" u="none" strike="noStrike" cap="none" normalizeH="0" baseline="0" dirty="0">
                          <a:ln>
                            <a:noFill/>
                          </a:ln>
                          <a:solidFill>
                            <a:schemeClr val="tx1"/>
                          </a:solidFill>
                          <a:effectLst>
                            <a:outerShdw blurRad="38100" dist="38100" dir="2700000" algn="tl">
                              <a:srgbClr val="000000"/>
                            </a:outerShdw>
                          </a:effectLst>
                          <a:latin typeface="Arial" charset="0"/>
                          <a:ea typeface="新細明體" charset="-120"/>
                        </a:rPr>
                        <a:t>衍生性商品市場</a:t>
                      </a:r>
                      <a:r>
                        <a:rPr kumimoji="0" lang="en-US" altLang="zh-TW" sz="2000" b="1" i="0" u="none" strike="noStrike" cap="none" normalizeH="0" baseline="0" dirty="0">
                          <a:ln>
                            <a:noFill/>
                          </a:ln>
                          <a:solidFill>
                            <a:schemeClr val="tx1"/>
                          </a:solidFill>
                          <a:effectLst>
                            <a:outerShdw blurRad="38100" dist="38100" dir="2700000" algn="tl">
                              <a:srgbClr val="000000"/>
                            </a:outerShdw>
                          </a:effectLst>
                          <a:latin typeface="Arial" charset="0"/>
                          <a:ea typeface="新細明體" charset="-120"/>
                        </a:rPr>
                        <a:t>)</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65736">
                <a:tc>
                  <a:txBody>
                    <a:bodyPr/>
                    <a:lstStyle/>
                    <a:p>
                      <a:pPr marL="0" marR="0" lvl="0" indent="0" algn="l" defTabSz="914400" rtl="0" eaLnBrk="1" fontAlgn="base" latinLnBrk="0" hangingPunct="1">
                        <a:lnSpc>
                          <a:spcPct val="90000"/>
                        </a:lnSpc>
                        <a:spcBef>
                          <a:spcPct val="20000"/>
                        </a:spcBef>
                        <a:spcAft>
                          <a:spcPct val="0"/>
                        </a:spcAft>
                        <a:buClr>
                          <a:schemeClr val="hlink"/>
                        </a:buClr>
                        <a:buSzPct val="90000"/>
                        <a:buFont typeface="Wingdings" pitchFamily="2" charset="2"/>
                        <a:buNone/>
                        <a:tabLst/>
                      </a:pPr>
                      <a:endParaRPr kumimoji="0" lang="en-US" altLang="zh-TW" sz="2000" b="0" i="0" u="none" strike="noStrike" cap="none" normalizeH="0" baseline="0" dirty="0">
                        <a:ln>
                          <a:noFill/>
                        </a:ln>
                        <a:solidFill>
                          <a:schemeClr val="tx1"/>
                        </a:solidFill>
                        <a:effectLst>
                          <a:outerShdw blurRad="38100" dist="38100" dir="2700000" algn="tl">
                            <a:srgbClr val="000000"/>
                          </a:outerShdw>
                        </a:effectLst>
                        <a:latin typeface="Arial" charset="0"/>
                        <a:ea typeface="新細明體" charset="-12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hlink"/>
                        </a:buClr>
                        <a:buSzPct val="90000"/>
                        <a:buFont typeface="Wingdings" pitchFamily="2" charset="2"/>
                        <a:buNone/>
                        <a:tabLst/>
                      </a:pPr>
                      <a:r>
                        <a:rPr kumimoji="0" lang="en-US" altLang="zh-TW" sz="2000" b="0" i="0" u="none" strike="noStrike" cap="none" normalizeH="0" baseline="0" dirty="0">
                          <a:ln>
                            <a:noFill/>
                          </a:ln>
                          <a:solidFill>
                            <a:schemeClr val="tx1"/>
                          </a:solidFill>
                          <a:effectLst>
                            <a:outerShdw blurRad="38100" dist="38100" dir="2700000" algn="tl">
                              <a:srgbClr val="000000"/>
                            </a:outerShdw>
                          </a:effectLst>
                          <a:latin typeface="Arial" charset="0"/>
                          <a:ea typeface="新細明體" charset="-120"/>
                        </a:rPr>
                        <a:t>       Options</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65736">
                <a:tc>
                  <a:txBody>
                    <a:bodyPr/>
                    <a:lstStyle/>
                    <a:p>
                      <a:pPr marL="0" marR="0" lvl="0" indent="0" algn="l" defTabSz="914400" rtl="0" eaLnBrk="1" fontAlgn="base" latinLnBrk="0" hangingPunct="1">
                        <a:lnSpc>
                          <a:spcPct val="90000"/>
                        </a:lnSpc>
                        <a:spcBef>
                          <a:spcPct val="20000"/>
                        </a:spcBef>
                        <a:spcAft>
                          <a:spcPct val="0"/>
                        </a:spcAft>
                        <a:buClr>
                          <a:schemeClr val="hlink"/>
                        </a:buClr>
                        <a:buSzPct val="90000"/>
                        <a:buFont typeface="Wingdings" pitchFamily="2" charset="2"/>
                        <a:buNone/>
                        <a:tabLst/>
                      </a:pPr>
                      <a:endParaRPr kumimoji="0" lang="en-US" altLang="zh-TW" sz="2000" b="0" i="0" u="none" strike="noStrike" cap="none" normalizeH="0" baseline="0" dirty="0">
                        <a:ln>
                          <a:noFill/>
                        </a:ln>
                        <a:solidFill>
                          <a:schemeClr val="tx1"/>
                        </a:solidFill>
                        <a:effectLst>
                          <a:outerShdw blurRad="38100" dist="38100" dir="2700000" algn="tl">
                            <a:srgbClr val="000000"/>
                          </a:outerShdw>
                        </a:effectLst>
                        <a:latin typeface="Arial" charset="0"/>
                        <a:ea typeface="新細明體" charset="-12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
                          <a:schemeClr val="hlink"/>
                        </a:buClr>
                        <a:buSzPct val="90000"/>
                        <a:buFont typeface="Wingdings" pitchFamily="2" charset="2"/>
                        <a:buNone/>
                        <a:tabLst/>
                      </a:pPr>
                      <a:r>
                        <a:rPr kumimoji="0" lang="en-US" altLang="zh-TW" sz="2000" b="0" i="0" u="none" strike="noStrike" cap="none" normalizeH="0" baseline="0" dirty="0">
                          <a:ln>
                            <a:noFill/>
                          </a:ln>
                          <a:solidFill>
                            <a:schemeClr val="tx1"/>
                          </a:solidFill>
                          <a:effectLst>
                            <a:outerShdw blurRad="38100" dist="38100" dir="2700000" algn="tl">
                              <a:srgbClr val="000000"/>
                            </a:outerShdw>
                          </a:effectLst>
                          <a:latin typeface="Arial" charset="0"/>
                          <a:ea typeface="新細明體" charset="-120"/>
                        </a:rPr>
                        <a:t>       Futures or forwards</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95250"/>
            <a:ext cx="9144000" cy="723900"/>
          </a:xfrm>
          <a:noFill/>
          <a:extLst>
            <a:ext uri="{909E8E84-426E-40DD-AFC4-6F175D3DCCD1}">
              <a14:hiddenFill xmlns:a14="http://schemas.microsoft.com/office/drawing/2010/main">
                <a:solidFill>
                  <a:srgbClr val="FFFFFF"/>
                </a:solidFill>
              </a14:hiddenFill>
            </a:ext>
          </a:extLst>
        </p:spPr>
        <p:txBody>
          <a:bodyPr lIns="90488" tIns="44450" rIns="90488" bIns="44450" anchor="b"/>
          <a:lstStyle/>
          <a:p>
            <a:pPr eaLnBrk="1" hangingPunct="1"/>
            <a:r>
              <a:rPr lang="en-US" altLang="zh-TW" sz="4000" dirty="0">
                <a:effectLst/>
                <a:ea typeface="新細明體" charset="-120"/>
              </a:rPr>
              <a:t>Equity Market Instruments</a:t>
            </a:r>
          </a:p>
        </p:txBody>
      </p:sp>
      <p:sp>
        <p:nvSpPr>
          <p:cNvPr id="172035" name="Rectangle 3"/>
          <p:cNvSpPr>
            <a:spLocks noGrp="1" noChangeArrowheads="1"/>
          </p:cNvSpPr>
          <p:nvPr>
            <p:ph type="body" idx="1"/>
          </p:nvPr>
        </p:nvSpPr>
        <p:spPr>
          <a:xfrm>
            <a:off x="152400" y="914400"/>
            <a:ext cx="8839200" cy="5867400"/>
          </a:xfrm>
        </p:spPr>
        <p:txBody>
          <a:bodyPr lIns="90488" tIns="44450" rIns="90488" bIns="44450"/>
          <a:lstStyle/>
          <a:p>
            <a:pPr lvl="1" eaLnBrk="1" hangingPunct="1">
              <a:spcBef>
                <a:spcPts val="300"/>
              </a:spcBef>
              <a:defRPr/>
            </a:pPr>
            <a:r>
              <a:rPr lang="en-US" altLang="zh-TW" sz="2600" dirty="0">
                <a:ea typeface="新細明體" charset="-120"/>
              </a:rPr>
              <a:t>Preferred stock (</a:t>
            </a:r>
            <a:r>
              <a:rPr lang="zh-TW" altLang="en-US" sz="2600" dirty="0">
                <a:ea typeface="新細明體" charset="-120"/>
              </a:rPr>
              <a:t>特別股</a:t>
            </a:r>
            <a:r>
              <a:rPr lang="en-US" altLang="zh-TW" sz="2600" dirty="0">
                <a:ea typeface="新細明體" charset="-120"/>
              </a:rPr>
              <a:t>)</a:t>
            </a:r>
          </a:p>
          <a:p>
            <a:pPr lvl="2" eaLnBrk="1" hangingPunct="1">
              <a:spcBef>
                <a:spcPts val="300"/>
              </a:spcBef>
              <a:defRPr/>
            </a:pPr>
            <a:r>
              <a:rPr lang="en-US" altLang="zh-TW" sz="2200" b="1" i="1" dirty="0">
                <a:ea typeface="新細明體" charset="-120"/>
              </a:rPr>
              <a:t>Nonvoting shares </a:t>
            </a:r>
            <a:r>
              <a:rPr lang="en-US" altLang="zh-TW" sz="2200" dirty="0">
                <a:ea typeface="新細明體" charset="-120"/>
              </a:rPr>
              <a:t>in a corporation, </a:t>
            </a:r>
            <a:r>
              <a:rPr lang="en-US" altLang="zh-TW" sz="2200" b="1" i="1" dirty="0">
                <a:ea typeface="新細明體" charset="-120"/>
              </a:rPr>
              <a:t>usually receiving a fixed stream of dividends</a:t>
            </a:r>
            <a:r>
              <a:rPr lang="en-US" altLang="zh-TW" sz="2200" dirty="0">
                <a:ea typeface="新細明體" charset="-120"/>
              </a:rPr>
              <a:t> (hence the preferred stock has features similar to both equity and debt)</a:t>
            </a:r>
            <a:endParaRPr lang="zh-TW" altLang="en-US" sz="2200" dirty="0">
              <a:ea typeface="新細明體" charset="-120"/>
            </a:endParaRPr>
          </a:p>
          <a:p>
            <a:pPr lvl="2" eaLnBrk="1" hangingPunct="1">
              <a:spcBef>
                <a:spcPts val="300"/>
              </a:spcBef>
              <a:defRPr/>
            </a:pPr>
            <a:r>
              <a:rPr lang="en-US" altLang="zh-TW" sz="2200" dirty="0">
                <a:ea typeface="新細明體" charset="-120"/>
              </a:rPr>
              <a:t>Preferred dividends are usually </a:t>
            </a:r>
            <a:r>
              <a:rPr lang="en-US" altLang="zh-TW" sz="2200" b="1" i="1" dirty="0">
                <a:ea typeface="新細明體" charset="-120"/>
              </a:rPr>
              <a:t>cumulative</a:t>
            </a:r>
            <a:r>
              <a:rPr lang="en-US" altLang="zh-TW" sz="2200" dirty="0">
                <a:ea typeface="新細明體" charset="-120"/>
              </a:rPr>
              <a:t>; that is, unpaid dividends cumulate and must be paid in full before any dividends paid to common stock holders</a:t>
            </a:r>
            <a:endParaRPr lang="zh-TW" altLang="en-US" sz="2200" i="1" dirty="0">
              <a:ea typeface="新細明體" charset="-120"/>
            </a:endParaRPr>
          </a:p>
          <a:p>
            <a:pPr lvl="2" eaLnBrk="1" hangingPunct="1">
              <a:spcBef>
                <a:spcPts val="300"/>
              </a:spcBef>
              <a:defRPr/>
            </a:pPr>
            <a:r>
              <a:rPr lang="en-US" altLang="zh-TW" sz="2200" dirty="0">
                <a:ea typeface="新細明體" charset="-120"/>
              </a:rPr>
              <a:t>Preferred stock payments are treated as dividends, so they cannot provide the tax-shield (</a:t>
            </a:r>
            <a:r>
              <a:rPr lang="zh-TW" altLang="en-US" sz="2200" dirty="0">
                <a:ea typeface="新細明體" charset="-120"/>
              </a:rPr>
              <a:t>稅盾</a:t>
            </a:r>
            <a:r>
              <a:rPr lang="en-US" altLang="zh-TW" sz="2200" dirty="0">
                <a:ea typeface="新細明體" charset="-120"/>
              </a:rPr>
              <a:t>)</a:t>
            </a:r>
            <a:r>
              <a:rPr lang="zh-TW" altLang="en-US" sz="2200" dirty="0">
                <a:ea typeface="新細明體" charset="-120"/>
              </a:rPr>
              <a:t> </a:t>
            </a:r>
            <a:r>
              <a:rPr lang="en-US" altLang="zh-TW" sz="2200" dirty="0">
                <a:ea typeface="新細明體" charset="-120"/>
              </a:rPr>
              <a:t>benefit for firms</a:t>
            </a:r>
          </a:p>
          <a:p>
            <a:pPr lvl="2" eaLnBrk="1" hangingPunct="1">
              <a:spcBef>
                <a:spcPts val="300"/>
              </a:spcBef>
              <a:defRPr/>
            </a:pPr>
            <a:r>
              <a:rPr lang="en-US" altLang="zh-TW" sz="2200" dirty="0">
                <a:ea typeface="新細明體" charset="-120"/>
              </a:rPr>
              <a:t>A special tax rule for dividend income in the U.S.</a:t>
            </a:r>
          </a:p>
          <a:p>
            <a:pPr lvl="3" eaLnBrk="1" hangingPunct="1">
              <a:spcBef>
                <a:spcPts val="300"/>
              </a:spcBef>
              <a:defRPr/>
            </a:pPr>
            <a:r>
              <a:rPr lang="en-US" altLang="zh-TW" dirty="0">
                <a:ea typeface="新細明體" charset="-120"/>
              </a:rPr>
              <a:t>Corporations may exclude 50% of dividends earned from other domestic corporations when calculating taxable incomes (Until 2018, the dividend exclusion was 70%)</a:t>
            </a:r>
          </a:p>
          <a:p>
            <a:pPr lvl="3" eaLnBrk="1" hangingPunct="1">
              <a:spcBef>
                <a:spcPts val="300"/>
              </a:spcBef>
              <a:defRPr/>
            </a:pPr>
            <a:r>
              <a:rPr lang="en-US" altLang="zh-TW" dirty="0">
                <a:ea typeface="新細明體" charset="-120"/>
              </a:rPr>
              <a:t>Therefore, preferred stocks make desirable fixed-income investments for some corporations in the U.S.</a:t>
            </a:r>
          </a:p>
          <a:p>
            <a:pPr lvl="2" eaLnBrk="1" hangingPunct="1">
              <a:spcBef>
                <a:spcPts val="300"/>
              </a:spcBef>
              <a:defRPr/>
            </a:pPr>
            <a:r>
              <a:rPr lang="en-US" altLang="zh-TW" sz="2200" dirty="0">
                <a:ea typeface="新細明體" charset="-120"/>
              </a:rPr>
              <a:t>Priority of the claim over the firm’s income and asset: Debt &gt; Preferred Stock &gt; Common Stock</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95250"/>
            <a:ext cx="9144000" cy="723900"/>
          </a:xfrm>
          <a:noFill/>
          <a:extLst>
            <a:ext uri="{909E8E84-426E-40DD-AFC4-6F175D3DCCD1}">
              <a14:hiddenFill xmlns:a14="http://schemas.microsoft.com/office/drawing/2010/main">
                <a:solidFill>
                  <a:srgbClr val="FFFFFF"/>
                </a:solidFill>
              </a14:hiddenFill>
            </a:ext>
          </a:extLst>
        </p:spPr>
        <p:txBody>
          <a:bodyPr lIns="90488" tIns="44450" rIns="90488" bIns="44450" anchor="b"/>
          <a:lstStyle/>
          <a:p>
            <a:pPr eaLnBrk="1" hangingPunct="1"/>
            <a:r>
              <a:rPr lang="en-US" altLang="zh-TW" sz="4000" dirty="0">
                <a:effectLst/>
                <a:ea typeface="新細明體" charset="-120"/>
              </a:rPr>
              <a:t>Equity Market Instruments</a:t>
            </a:r>
          </a:p>
        </p:txBody>
      </p:sp>
      <p:sp>
        <p:nvSpPr>
          <p:cNvPr id="174083" name="Rectangle 3"/>
          <p:cNvSpPr>
            <a:spLocks noGrp="1" noChangeArrowheads="1"/>
          </p:cNvSpPr>
          <p:nvPr>
            <p:ph type="body" idx="1"/>
          </p:nvPr>
        </p:nvSpPr>
        <p:spPr>
          <a:xfrm>
            <a:off x="304800" y="990600"/>
            <a:ext cx="8534400" cy="5638800"/>
          </a:xfrm>
        </p:spPr>
        <p:txBody>
          <a:bodyPr lIns="90488" tIns="44450" rIns="90488" bIns="44450"/>
          <a:lstStyle/>
          <a:p>
            <a:pPr lvl="1" eaLnBrk="1" hangingPunct="1">
              <a:spcBef>
                <a:spcPts val="600"/>
              </a:spcBef>
              <a:defRPr/>
            </a:pPr>
            <a:r>
              <a:rPr lang="en-US" altLang="zh-TW" sz="2600" dirty="0">
                <a:ea typeface="新細明體" charset="-120"/>
              </a:rPr>
              <a:t>Depository receipt (</a:t>
            </a:r>
            <a:r>
              <a:rPr lang="zh-TW" altLang="en-US" sz="2600" dirty="0">
                <a:ea typeface="新細明體" charset="-120"/>
              </a:rPr>
              <a:t>存託憑證</a:t>
            </a:r>
            <a:r>
              <a:rPr lang="en-US" altLang="zh-TW" sz="2600" dirty="0">
                <a:ea typeface="新細明體" charset="-120"/>
              </a:rPr>
              <a:t>)</a:t>
            </a:r>
          </a:p>
          <a:p>
            <a:pPr lvl="2" eaLnBrk="1" hangingPunct="1">
              <a:spcBef>
                <a:spcPts val="600"/>
              </a:spcBef>
              <a:defRPr/>
            </a:pPr>
            <a:r>
              <a:rPr lang="en-US" altLang="zh-TW" sz="2200" dirty="0">
                <a:ea typeface="新細明體" charset="-120"/>
              </a:rPr>
              <a:t>American Depository Receipts (ADRs, </a:t>
            </a:r>
            <a:r>
              <a:rPr lang="zh-TW" altLang="en-US" sz="2200" dirty="0">
                <a:ea typeface="新細明體" charset="-120"/>
              </a:rPr>
              <a:t>美國存託憑證</a:t>
            </a:r>
            <a:r>
              <a:rPr lang="en-US" altLang="zh-TW" sz="2200" dirty="0">
                <a:ea typeface="新細明體" charset="-120"/>
              </a:rPr>
              <a:t>) are certificates traded in U.S. markets that represent ownership in shares of a foreign company (for example, ADRs of TSMC</a:t>
            </a:r>
            <a:r>
              <a:rPr lang="zh-TW" altLang="en-US" sz="2200" dirty="0">
                <a:ea typeface="新細明體" charset="-120"/>
              </a:rPr>
              <a:t> </a:t>
            </a:r>
            <a:r>
              <a:rPr lang="en-US" altLang="zh-TW" sz="2200" dirty="0">
                <a:ea typeface="新細明體" charset="-120"/>
              </a:rPr>
              <a:t>(</a:t>
            </a:r>
            <a:r>
              <a:rPr lang="zh-TW" altLang="en-US" sz="2200" dirty="0">
                <a:ea typeface="新細明體" charset="-120"/>
              </a:rPr>
              <a:t>台積電</a:t>
            </a:r>
            <a:r>
              <a:rPr lang="en-US" altLang="zh-TW" sz="2200" dirty="0">
                <a:ea typeface="新細明體" charset="-120"/>
              </a:rPr>
              <a:t>))</a:t>
            </a:r>
          </a:p>
          <a:p>
            <a:pPr lvl="3" eaLnBrk="1" hangingPunct="1">
              <a:spcBef>
                <a:spcPts val="600"/>
              </a:spcBef>
              <a:defRPr/>
            </a:pPr>
            <a:r>
              <a:rPr lang="en-US" altLang="zh-TW" dirty="0">
                <a:ea typeface="新細明體" charset="-120"/>
              </a:rPr>
              <a:t>ADRs are quoted and traded in US$</a:t>
            </a:r>
          </a:p>
          <a:p>
            <a:pPr lvl="2" eaLnBrk="1" hangingPunct="1">
              <a:spcBef>
                <a:spcPts val="600"/>
              </a:spcBef>
              <a:defRPr/>
            </a:pPr>
            <a:r>
              <a:rPr lang="en-US" altLang="zh-TW" sz="2200" dirty="0">
                <a:ea typeface="新細明體" charset="-120"/>
              </a:rPr>
              <a:t>Advantages of ADRs:</a:t>
            </a:r>
          </a:p>
          <a:p>
            <a:pPr lvl="3" eaLnBrk="1" hangingPunct="1">
              <a:spcBef>
                <a:spcPts val="600"/>
              </a:spcBef>
              <a:defRPr/>
            </a:pPr>
            <a:r>
              <a:rPr lang="en-US" altLang="zh-TW" dirty="0">
                <a:ea typeface="新細明體" charset="-120"/>
              </a:rPr>
              <a:t>ADRs are created to make it easier for foreign firms to satisfy U.S. security registration requirements</a:t>
            </a:r>
          </a:p>
          <a:p>
            <a:pPr lvl="3" eaLnBrk="1" hangingPunct="1">
              <a:spcBef>
                <a:spcPts val="600"/>
              </a:spcBef>
              <a:defRPr/>
            </a:pPr>
            <a:r>
              <a:rPr lang="en-US" altLang="zh-TW" dirty="0">
                <a:ea typeface="新細明體" charset="-120"/>
              </a:rPr>
              <a:t>ADRs provide a way for foreign firms to raise money in the U.S., which is the largest capital market in the world</a:t>
            </a:r>
          </a:p>
          <a:p>
            <a:pPr lvl="3" eaLnBrk="1" hangingPunct="1">
              <a:spcBef>
                <a:spcPts val="600"/>
              </a:spcBef>
              <a:defRPr/>
            </a:pPr>
            <a:r>
              <a:rPr lang="en-US" altLang="zh-TW" dirty="0">
                <a:ea typeface="新細明體" charset="-120"/>
              </a:rPr>
              <a:t>On the other hand, ADRs provide the most convenient way for U.S. investors to invest in and trade shares of foreign corporations</a:t>
            </a:r>
          </a:p>
          <a:p>
            <a:pPr lvl="2" eaLnBrk="1" hangingPunct="1">
              <a:spcBef>
                <a:spcPts val="600"/>
              </a:spcBef>
              <a:defRPr/>
            </a:pPr>
            <a:r>
              <a:rPr lang="en-US" altLang="zh-TW" sz="2200" dirty="0">
                <a:ea typeface="新細明體" charset="-120"/>
              </a:rPr>
              <a:t>In a word, the creation of ADR benefits both foreign firms outside the U.S. and investors in the U.S.</a:t>
            </a:r>
          </a:p>
          <a:p>
            <a:pPr lvl="2" eaLnBrk="1" hangingPunct="1">
              <a:spcBef>
                <a:spcPts val="600"/>
              </a:spcBef>
              <a:defRPr/>
            </a:pPr>
            <a:endParaRPr lang="en-US" altLang="zh-TW" dirty="0">
              <a:ea typeface="新細明體" charset="-120"/>
            </a:endParaRPr>
          </a:p>
          <a:p>
            <a:pPr lvl="2" eaLnBrk="1" hangingPunct="1">
              <a:spcBef>
                <a:spcPts val="600"/>
              </a:spcBef>
              <a:defRPr/>
            </a:pPr>
            <a:endParaRPr lang="en-US" altLang="zh-TW" dirty="0">
              <a:ea typeface="新細明體" charset="-120"/>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4"/>
          <p:cNvSpPr txBox="1">
            <a:spLocks noChangeArrowheads="1"/>
          </p:cNvSpPr>
          <p:nvPr/>
        </p:nvSpPr>
        <p:spPr bwMode="auto">
          <a:xfrm>
            <a:off x="914400" y="2971800"/>
            <a:ext cx="7315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zh-TW" sz="3200" b="1" dirty="0">
                <a:ea typeface="新細明體" charset="-120"/>
              </a:rPr>
              <a:t>2.4  STOCK MARKET INDEXES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body" idx="1"/>
          </p:nvPr>
        </p:nvSpPr>
        <p:spPr>
          <a:xfrm>
            <a:off x="381000" y="914400"/>
            <a:ext cx="8458200" cy="5848350"/>
          </a:xfrm>
        </p:spPr>
        <p:txBody>
          <a:bodyPr lIns="90488" tIns="44450" rIns="90488" bIns="44450"/>
          <a:lstStyle/>
          <a:p>
            <a:pPr eaLnBrk="1" hangingPunct="1">
              <a:lnSpc>
                <a:spcPct val="95000"/>
              </a:lnSpc>
              <a:spcBef>
                <a:spcPts val="300"/>
              </a:spcBef>
              <a:defRPr/>
            </a:pPr>
            <a:r>
              <a:rPr lang="en-US" altLang="zh-TW" sz="3000" dirty="0">
                <a:ea typeface="新細明體" charset="-120"/>
              </a:rPr>
              <a:t>There are many stock indexes worldwide, e.g.,</a:t>
            </a:r>
          </a:p>
          <a:p>
            <a:pPr lvl="1" eaLnBrk="1" hangingPunct="1">
              <a:lnSpc>
                <a:spcPct val="95000"/>
              </a:lnSpc>
              <a:spcBef>
                <a:spcPts val="300"/>
              </a:spcBef>
              <a:defRPr/>
            </a:pPr>
            <a:r>
              <a:rPr lang="en-US" altLang="zh-TW" sz="2600" dirty="0">
                <a:ea typeface="新細明體" charset="-120"/>
              </a:rPr>
              <a:t>Dow Jones Industrial Average (DJIA, </a:t>
            </a:r>
            <a:r>
              <a:rPr lang="zh-TW" altLang="en-US" sz="2600" dirty="0">
                <a:ea typeface="新細明體" charset="-120"/>
              </a:rPr>
              <a:t>道瓊工業平均指數</a:t>
            </a:r>
            <a:r>
              <a:rPr lang="en-US" altLang="zh-TW" sz="2600" dirty="0">
                <a:ea typeface="新細明體" charset="-120"/>
              </a:rPr>
              <a:t>), Financial Times Index (</a:t>
            </a:r>
            <a:r>
              <a:rPr lang="zh-TW" altLang="en-US" sz="2600" dirty="0">
                <a:ea typeface="新細明體" charset="-120"/>
              </a:rPr>
              <a:t>金融時報指數</a:t>
            </a:r>
            <a:r>
              <a:rPr lang="en-US" altLang="zh-TW" sz="2600" dirty="0">
                <a:ea typeface="新細明體" charset="-120"/>
              </a:rPr>
              <a:t>)</a:t>
            </a:r>
            <a:r>
              <a:rPr lang="zh-TW" altLang="en-US" sz="2600" dirty="0">
                <a:ea typeface="新細明體" charset="-120"/>
              </a:rPr>
              <a:t> </a:t>
            </a:r>
            <a:r>
              <a:rPr lang="en-US" altLang="zh-TW" sz="2600" dirty="0">
                <a:ea typeface="新細明體" charset="-120"/>
              </a:rPr>
              <a:t>of London, Nikkei</a:t>
            </a:r>
            <a:r>
              <a:rPr lang="zh-TW" altLang="en-US" sz="2600" dirty="0">
                <a:ea typeface="新細明體" charset="-120"/>
              </a:rPr>
              <a:t> </a:t>
            </a:r>
            <a:r>
              <a:rPr lang="en-US" altLang="zh-TW" sz="2600" dirty="0">
                <a:ea typeface="新細明體" charset="-120"/>
              </a:rPr>
              <a:t>(</a:t>
            </a:r>
            <a:r>
              <a:rPr lang="zh-TW" altLang="en-US" sz="2600" dirty="0">
                <a:ea typeface="新細明體" charset="-120"/>
              </a:rPr>
              <a:t>日經</a:t>
            </a:r>
            <a:r>
              <a:rPr lang="en-US" altLang="zh-TW" sz="2600" dirty="0">
                <a:ea typeface="新細明體" charset="-120"/>
              </a:rPr>
              <a:t>) 225 Average of Tokyo, CAC 40 index of French stock markets, etc.</a:t>
            </a:r>
          </a:p>
          <a:p>
            <a:pPr eaLnBrk="1" hangingPunct="1">
              <a:lnSpc>
                <a:spcPct val="95000"/>
              </a:lnSpc>
              <a:spcBef>
                <a:spcPts val="300"/>
              </a:spcBef>
              <a:defRPr/>
            </a:pPr>
            <a:r>
              <a:rPr lang="en-US" altLang="zh-TW" sz="3000" dirty="0">
                <a:ea typeface="新細明體" charset="-120"/>
              </a:rPr>
              <a:t>Functions of stock indexes</a:t>
            </a:r>
          </a:p>
          <a:p>
            <a:pPr lvl="1" eaLnBrk="1" hangingPunct="1">
              <a:lnSpc>
                <a:spcPct val="95000"/>
              </a:lnSpc>
              <a:spcBef>
                <a:spcPts val="300"/>
              </a:spcBef>
              <a:defRPr/>
            </a:pPr>
            <a:r>
              <a:rPr lang="en-US" altLang="zh-TW" sz="2600" dirty="0">
                <a:ea typeface="新細明體" charset="-120"/>
              </a:rPr>
              <a:t>Track average returns of a portfolio</a:t>
            </a:r>
          </a:p>
          <a:p>
            <a:pPr lvl="1" eaLnBrk="1" hangingPunct="1">
              <a:lnSpc>
                <a:spcPct val="95000"/>
              </a:lnSpc>
              <a:spcBef>
                <a:spcPts val="300"/>
              </a:spcBef>
              <a:defRPr/>
            </a:pPr>
            <a:r>
              <a:rPr lang="en-US" altLang="zh-TW" sz="2600" dirty="0">
                <a:ea typeface="新細明體" charset="-120"/>
              </a:rPr>
              <a:t>Measure the performance of the economy</a:t>
            </a:r>
          </a:p>
          <a:p>
            <a:pPr lvl="1" eaLnBrk="1" hangingPunct="1">
              <a:lnSpc>
                <a:spcPct val="95000"/>
              </a:lnSpc>
              <a:spcBef>
                <a:spcPts val="300"/>
              </a:spcBef>
              <a:defRPr/>
            </a:pPr>
            <a:r>
              <a:rPr lang="en-US" altLang="zh-TW" sz="2600" dirty="0">
                <a:ea typeface="新細明體" charset="-120"/>
              </a:rPr>
              <a:t>As underlying assets of derivatives, e.g., index futures or options (introduced in the next section)</a:t>
            </a:r>
          </a:p>
          <a:p>
            <a:pPr eaLnBrk="1" hangingPunct="1">
              <a:lnSpc>
                <a:spcPct val="95000"/>
              </a:lnSpc>
              <a:spcBef>
                <a:spcPts val="300"/>
              </a:spcBef>
              <a:defRPr/>
            </a:pPr>
            <a:r>
              <a:rPr lang="en-US" altLang="zh-TW" sz="3000" dirty="0">
                <a:ea typeface="新細明體" charset="-120"/>
              </a:rPr>
              <a:t>How is the stock index weighted?</a:t>
            </a:r>
          </a:p>
          <a:p>
            <a:pPr lvl="1" eaLnBrk="1" hangingPunct="1">
              <a:lnSpc>
                <a:spcPct val="95000"/>
              </a:lnSpc>
              <a:spcBef>
                <a:spcPts val="300"/>
              </a:spcBef>
              <a:defRPr/>
            </a:pPr>
            <a:r>
              <a:rPr lang="en-US" altLang="zh-TW" sz="2600" dirty="0">
                <a:ea typeface="新細明體" charset="-120"/>
              </a:rPr>
              <a:t>Price weighted (DJIA)</a:t>
            </a:r>
          </a:p>
          <a:p>
            <a:pPr lvl="1" eaLnBrk="1" hangingPunct="1">
              <a:lnSpc>
                <a:spcPct val="95000"/>
              </a:lnSpc>
              <a:spcBef>
                <a:spcPts val="300"/>
              </a:spcBef>
              <a:defRPr/>
            </a:pPr>
            <a:r>
              <a:rPr lang="en-US" altLang="zh-TW" sz="2600" dirty="0">
                <a:ea typeface="新細明體" charset="-120"/>
              </a:rPr>
              <a:t>Market value weighted (S&amp;P 500 and NASDAQ)</a:t>
            </a:r>
          </a:p>
          <a:p>
            <a:pPr lvl="1" eaLnBrk="1" hangingPunct="1">
              <a:lnSpc>
                <a:spcPct val="95000"/>
              </a:lnSpc>
              <a:spcBef>
                <a:spcPts val="300"/>
              </a:spcBef>
              <a:defRPr/>
            </a:pPr>
            <a:r>
              <a:rPr lang="en-US" altLang="zh-TW" sz="2600" dirty="0">
                <a:ea typeface="新細明體" charset="-120"/>
              </a:rPr>
              <a:t>Equally weighted (Value Line Index)</a:t>
            </a:r>
          </a:p>
        </p:txBody>
      </p:sp>
      <p:sp>
        <p:nvSpPr>
          <p:cNvPr id="43011" name="Rectangle 3"/>
          <p:cNvSpPr>
            <a:spLocks noGrp="1" noChangeArrowheads="1"/>
          </p:cNvSpPr>
          <p:nvPr>
            <p:ph type="title"/>
          </p:nvPr>
        </p:nvSpPr>
        <p:spPr>
          <a:xfrm>
            <a:off x="0" y="95250"/>
            <a:ext cx="9144000" cy="723900"/>
          </a:xfrm>
          <a:noFill/>
          <a:extLst>
            <a:ext uri="{909E8E84-426E-40DD-AFC4-6F175D3DCCD1}">
              <a14:hiddenFill xmlns:a14="http://schemas.microsoft.com/office/drawing/2010/main">
                <a:solidFill>
                  <a:srgbClr val="FFFFFF"/>
                </a:solidFill>
              </a14:hiddenFill>
            </a:ext>
          </a:extLst>
        </p:spPr>
        <p:txBody>
          <a:bodyPr lIns="90488" tIns="44450" rIns="90488" bIns="44450" anchor="b"/>
          <a:lstStyle/>
          <a:p>
            <a:pPr eaLnBrk="1" hangingPunct="1"/>
            <a:r>
              <a:rPr lang="en-US" altLang="zh-TW" sz="4000">
                <a:effectLst/>
                <a:ea typeface="新細明體" charset="-120"/>
              </a:rPr>
              <a:t>Stock Market Indexes</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body" idx="1"/>
          </p:nvPr>
        </p:nvSpPr>
        <p:spPr>
          <a:xfrm>
            <a:off x="304800" y="838200"/>
            <a:ext cx="8686800" cy="5924550"/>
          </a:xfrm>
        </p:spPr>
        <p:txBody>
          <a:bodyPr lIns="90488" tIns="44450" rIns="90488" bIns="44450"/>
          <a:lstStyle/>
          <a:p>
            <a:pPr eaLnBrk="1" hangingPunct="1">
              <a:lnSpc>
                <a:spcPct val="97000"/>
              </a:lnSpc>
              <a:spcBef>
                <a:spcPts val="200"/>
              </a:spcBef>
              <a:defRPr/>
            </a:pPr>
            <a:r>
              <a:rPr lang="en-US" altLang="zh-TW" sz="3000" dirty="0">
                <a:ea typeface="新細明體" charset="-120"/>
              </a:rPr>
              <a:t>History for DJIA</a:t>
            </a:r>
          </a:p>
          <a:p>
            <a:pPr lvl="1" eaLnBrk="1" hangingPunct="1">
              <a:lnSpc>
                <a:spcPct val="97000"/>
              </a:lnSpc>
              <a:spcBef>
                <a:spcPts val="200"/>
              </a:spcBef>
              <a:defRPr/>
            </a:pPr>
            <a:r>
              <a:rPr lang="en-US" altLang="zh-TW" sz="2600" dirty="0">
                <a:ea typeface="新細明體" charset="-120"/>
              </a:rPr>
              <a:t>It is created by three journalists, Charles Dow, Edward Jones, and Charles </a:t>
            </a:r>
            <a:r>
              <a:rPr lang="en-US" altLang="zh-TW" sz="2600" dirty="0" err="1">
                <a:ea typeface="新細明體" charset="-120"/>
              </a:rPr>
              <a:t>Bergstresser</a:t>
            </a:r>
            <a:r>
              <a:rPr lang="en-US" altLang="zh-TW" sz="2600" dirty="0">
                <a:ea typeface="新細明體" charset="-120"/>
              </a:rPr>
              <a:t>, who all are co-founders of the Dow Jones &amp; Company</a:t>
            </a:r>
          </a:p>
          <a:p>
            <a:pPr lvl="1" eaLnBrk="1" hangingPunct="1">
              <a:lnSpc>
                <a:spcPct val="97000"/>
              </a:lnSpc>
              <a:spcBef>
                <a:spcPts val="200"/>
              </a:spcBef>
              <a:defRPr/>
            </a:pPr>
            <a:r>
              <a:rPr lang="en-US" altLang="zh-TW" sz="2600" dirty="0">
                <a:ea typeface="新細明體" charset="-120"/>
              </a:rPr>
              <a:t>In 1884, Dow initially composed Dow Jones Average, which </a:t>
            </a:r>
            <a:r>
              <a:rPr lang="en-US" altLang="zh-TW" sz="2600" dirty="0"/>
              <a:t>contained nine railroads and two industrial companies and appeared in the </a:t>
            </a:r>
            <a:r>
              <a:rPr lang="en-US" altLang="zh-TW" sz="2600" i="1" dirty="0"/>
              <a:t>Customer's Afternoon Letter</a:t>
            </a:r>
            <a:r>
              <a:rPr lang="en-US" altLang="zh-TW" sz="2600" dirty="0"/>
              <a:t>, a daily two-page financial news, which was the precursor to The Wall Street Journal</a:t>
            </a:r>
            <a:endParaRPr lang="en-US" altLang="zh-TW" sz="2600" dirty="0">
              <a:ea typeface="新細明體" charset="-120"/>
            </a:endParaRPr>
          </a:p>
          <a:p>
            <a:pPr lvl="1" eaLnBrk="1" hangingPunct="1">
              <a:lnSpc>
                <a:spcPct val="97000"/>
              </a:lnSpc>
              <a:spcBef>
                <a:spcPts val="200"/>
              </a:spcBef>
              <a:defRPr/>
            </a:pPr>
            <a:r>
              <a:rPr lang="en-US" altLang="zh-TW" sz="2600" dirty="0">
                <a:ea typeface="新細明體" charset="-120"/>
              </a:rPr>
              <a:t>In 1896, DJIA was formally founded and calculated as the simple average of the stock prices of 12 industrial companies</a:t>
            </a:r>
          </a:p>
          <a:p>
            <a:pPr lvl="1" eaLnBrk="1" hangingPunct="1">
              <a:lnSpc>
                <a:spcPct val="97000"/>
              </a:lnSpc>
              <a:spcBef>
                <a:spcPts val="200"/>
              </a:spcBef>
              <a:defRPr/>
            </a:pPr>
            <a:r>
              <a:rPr lang="en-US" altLang="zh-TW" sz="2600" dirty="0">
                <a:ea typeface="新細明體" charset="-120"/>
              </a:rPr>
              <a:t>Today, DJIA is constructed by 30 largest publicly held companies in the U.S. and the average is computed via the price-weighted method</a:t>
            </a:r>
          </a:p>
        </p:txBody>
      </p:sp>
      <p:sp>
        <p:nvSpPr>
          <p:cNvPr id="44035" name="Rectangle 3"/>
          <p:cNvSpPr>
            <a:spLocks noGrp="1" noChangeArrowheads="1"/>
          </p:cNvSpPr>
          <p:nvPr>
            <p:ph type="title"/>
          </p:nvPr>
        </p:nvSpPr>
        <p:spPr>
          <a:xfrm>
            <a:off x="0" y="95250"/>
            <a:ext cx="9144000" cy="723900"/>
          </a:xfrm>
          <a:noFill/>
          <a:extLst>
            <a:ext uri="{909E8E84-426E-40DD-AFC4-6F175D3DCCD1}">
              <a14:hiddenFill xmlns:a14="http://schemas.microsoft.com/office/drawing/2010/main">
                <a:solidFill>
                  <a:srgbClr val="FFFFFF"/>
                </a:solidFill>
              </a14:hiddenFill>
            </a:ext>
          </a:extLst>
        </p:spPr>
        <p:txBody>
          <a:bodyPr lIns="90488" tIns="44450" rIns="90488" bIns="44450" anchor="b"/>
          <a:lstStyle/>
          <a:p>
            <a:pPr eaLnBrk="1" hangingPunct="1"/>
            <a:r>
              <a:rPr lang="en-US" altLang="zh-TW" sz="4000">
                <a:effectLst/>
                <a:ea typeface="新細明體" charset="-120"/>
              </a:rPr>
              <a:t>Dow Jones Industrial Average (DJIA)</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95250"/>
            <a:ext cx="9144000" cy="723900"/>
          </a:xfrm>
          <a:noFill/>
          <a:extLst>
            <a:ext uri="{909E8E84-426E-40DD-AFC4-6F175D3DCCD1}">
              <a14:hiddenFill xmlns:a14="http://schemas.microsoft.com/office/drawing/2010/main">
                <a:solidFill>
                  <a:srgbClr val="FFFFFF"/>
                </a:solidFill>
              </a14:hiddenFill>
            </a:ext>
          </a:extLst>
        </p:spPr>
        <p:txBody>
          <a:bodyPr lIns="90488" tIns="44450" rIns="90488" bIns="44450" anchor="b"/>
          <a:lstStyle/>
          <a:p>
            <a:pPr eaLnBrk="1" hangingPunct="1"/>
            <a:r>
              <a:rPr lang="en-US" altLang="zh-TW" sz="4000">
                <a:effectLst/>
                <a:ea typeface="新細明體" charset="-120"/>
              </a:rPr>
              <a:t>Examples of Other Indexes - Domestic</a:t>
            </a:r>
          </a:p>
        </p:txBody>
      </p:sp>
      <p:sp>
        <p:nvSpPr>
          <p:cNvPr id="24579" name="Rectangle 3"/>
          <p:cNvSpPr>
            <a:spLocks noGrp="1" noChangeArrowheads="1"/>
          </p:cNvSpPr>
          <p:nvPr>
            <p:ph type="body" idx="1"/>
          </p:nvPr>
        </p:nvSpPr>
        <p:spPr>
          <a:xfrm>
            <a:off x="152400" y="914400"/>
            <a:ext cx="8839200" cy="5791200"/>
          </a:xfrm>
        </p:spPr>
        <p:txBody>
          <a:bodyPr lIns="90488" tIns="44450" rIns="90488" bIns="44450"/>
          <a:lstStyle/>
          <a:p>
            <a:pPr eaLnBrk="1" hangingPunct="1">
              <a:lnSpc>
                <a:spcPct val="94000"/>
              </a:lnSpc>
              <a:spcBef>
                <a:spcPts val="200"/>
              </a:spcBef>
              <a:defRPr/>
            </a:pPr>
            <a:r>
              <a:rPr lang="en-US" altLang="zh-TW" sz="3000" dirty="0">
                <a:ea typeface="新細明體" charset="-120"/>
              </a:rPr>
              <a:t>Standard &amp; Poor’s 500 Composite Index (S&amp;P 500 index, </a:t>
            </a:r>
            <a:r>
              <a:rPr lang="zh-TW" altLang="en-US" sz="3000" dirty="0">
                <a:ea typeface="新細明體" charset="-120"/>
              </a:rPr>
              <a:t>標準普爾</a:t>
            </a:r>
            <a:r>
              <a:rPr lang="en-US" altLang="zh-TW" sz="3000" dirty="0">
                <a:ea typeface="新細明體" charset="-120"/>
              </a:rPr>
              <a:t>500</a:t>
            </a:r>
            <a:r>
              <a:rPr lang="zh-TW" altLang="en-US" sz="3000" dirty="0">
                <a:ea typeface="新細明體" charset="-120"/>
              </a:rPr>
              <a:t>指數</a:t>
            </a:r>
            <a:r>
              <a:rPr lang="en-US" altLang="zh-TW" sz="3000" dirty="0">
                <a:ea typeface="新細明體" charset="-120"/>
              </a:rPr>
              <a:t>)</a:t>
            </a:r>
          </a:p>
          <a:p>
            <a:pPr lvl="1" eaLnBrk="1" hangingPunct="1">
              <a:lnSpc>
                <a:spcPct val="94000"/>
              </a:lnSpc>
              <a:spcBef>
                <a:spcPts val="200"/>
              </a:spcBef>
              <a:defRPr/>
            </a:pPr>
            <a:r>
              <a:rPr lang="en-US" altLang="zh-TW" sz="2400" dirty="0">
                <a:ea typeface="新細明體" charset="-120"/>
              </a:rPr>
              <a:t>Constructed by 500 largest-capitalization common stocks actively traded in the U.S.</a:t>
            </a:r>
          </a:p>
          <a:p>
            <a:pPr eaLnBrk="1" hangingPunct="1">
              <a:lnSpc>
                <a:spcPct val="94000"/>
              </a:lnSpc>
              <a:spcBef>
                <a:spcPts val="200"/>
              </a:spcBef>
              <a:defRPr/>
            </a:pPr>
            <a:r>
              <a:rPr lang="en-US" altLang="zh-TW" sz="3000" dirty="0">
                <a:ea typeface="新細明體" charset="-120"/>
              </a:rPr>
              <a:t>NASDAQ Composite Index </a:t>
            </a:r>
            <a:r>
              <a:rPr lang="en-US" altLang="zh-TW" sz="2400" dirty="0">
                <a:ea typeface="新細明體" charset="-120"/>
              </a:rPr>
              <a:t>(3765 components in 2022)</a:t>
            </a:r>
          </a:p>
          <a:p>
            <a:pPr lvl="1" eaLnBrk="1" hangingPunct="1">
              <a:lnSpc>
                <a:spcPct val="94000"/>
              </a:lnSpc>
              <a:spcBef>
                <a:spcPts val="200"/>
              </a:spcBef>
              <a:defRPr/>
            </a:pPr>
            <a:r>
              <a:rPr lang="en-US" altLang="zh-TW" sz="2400" dirty="0">
                <a:ea typeface="新細明體" charset="-120"/>
              </a:rPr>
              <a:t>Lists technology and growth companies or ADRs</a:t>
            </a:r>
          </a:p>
          <a:p>
            <a:pPr eaLnBrk="1" hangingPunct="1">
              <a:lnSpc>
                <a:spcPct val="94000"/>
              </a:lnSpc>
              <a:spcBef>
                <a:spcPts val="200"/>
              </a:spcBef>
              <a:defRPr/>
            </a:pPr>
            <a:r>
              <a:rPr lang="en-US" altLang="zh-TW" sz="3000" dirty="0">
                <a:ea typeface="新細明體" charset="-120"/>
              </a:rPr>
              <a:t>NYSE (New York Stock Exchange) Composite Index </a:t>
            </a:r>
            <a:r>
              <a:rPr lang="en-US" altLang="zh-TW" sz="2400" dirty="0">
                <a:ea typeface="新細明體" charset="-120"/>
              </a:rPr>
              <a:t>(more than 2400 components in 2022)</a:t>
            </a:r>
          </a:p>
          <a:p>
            <a:pPr lvl="1" eaLnBrk="1" hangingPunct="1">
              <a:lnSpc>
                <a:spcPct val="94000"/>
              </a:lnSpc>
              <a:spcBef>
                <a:spcPts val="200"/>
              </a:spcBef>
              <a:defRPr/>
            </a:pPr>
            <a:r>
              <a:rPr lang="en-US" altLang="zh-TW" sz="2400" dirty="0">
                <a:ea typeface="新細明體" charset="-120"/>
              </a:rPr>
              <a:t>Including ADR, real estate investment trusts (REITs), tracking stocks, and foreign listings</a:t>
            </a:r>
            <a:r>
              <a:rPr lang="zh-TW" altLang="en-US" sz="2400" dirty="0">
                <a:ea typeface="新細明體" charset="-120"/>
              </a:rPr>
              <a:t> </a:t>
            </a:r>
            <a:r>
              <a:rPr lang="en-US" altLang="zh-TW" sz="2400" dirty="0">
                <a:ea typeface="新細明體" charset="-120"/>
              </a:rPr>
              <a:t>listed on NYSE</a:t>
            </a:r>
          </a:p>
          <a:p>
            <a:pPr eaLnBrk="1" hangingPunct="1">
              <a:lnSpc>
                <a:spcPct val="94000"/>
              </a:lnSpc>
              <a:spcBef>
                <a:spcPts val="200"/>
              </a:spcBef>
              <a:defRPr/>
            </a:pPr>
            <a:r>
              <a:rPr lang="en-US" altLang="zh-TW" sz="3000" dirty="0">
                <a:ea typeface="新細明體" charset="-120"/>
              </a:rPr>
              <a:t>Wilshire 5000 Index </a:t>
            </a:r>
            <a:r>
              <a:rPr lang="en-US" altLang="zh-TW" sz="2400" dirty="0">
                <a:ea typeface="新細明體" charset="-120"/>
              </a:rPr>
              <a:t>(3660 components in 2022)</a:t>
            </a:r>
            <a:endParaRPr lang="en-US" altLang="zh-TW" sz="3000" dirty="0">
              <a:ea typeface="新細明體" charset="-120"/>
            </a:endParaRPr>
          </a:p>
          <a:p>
            <a:pPr lvl="1" eaLnBrk="1" hangingPunct="1">
              <a:lnSpc>
                <a:spcPct val="94000"/>
              </a:lnSpc>
              <a:spcBef>
                <a:spcPts val="200"/>
              </a:spcBef>
              <a:defRPr/>
            </a:pPr>
            <a:r>
              <a:rPr lang="en-US" altLang="zh-TW" sz="2400" dirty="0">
                <a:ea typeface="新細明體" charset="-120"/>
              </a:rPr>
              <a:t>Ultimate U.S. equity index including all NYSE, American Stock Exchange (AMEX), actively traded NASDAQ common stocks and REITs</a:t>
            </a:r>
          </a:p>
          <a:p>
            <a:pPr marL="0" indent="0" eaLnBrk="1" hangingPunct="1">
              <a:lnSpc>
                <a:spcPct val="94000"/>
              </a:lnSpc>
              <a:spcBef>
                <a:spcPts val="200"/>
              </a:spcBef>
              <a:buNone/>
              <a:defRPr/>
            </a:pPr>
            <a:r>
              <a:rPr lang="en-US" altLang="zh-TW" sz="2400" dirty="0">
                <a:effectLst/>
              </a:rPr>
              <a:t>※ All above are m</a:t>
            </a:r>
            <a:r>
              <a:rPr lang="en-US" altLang="zh-TW" sz="2400" dirty="0">
                <a:ea typeface="新細明體" charset="-120"/>
              </a:rPr>
              <a:t>arket value-weighted indexes</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57200" y="152400"/>
            <a:ext cx="8229600" cy="1143000"/>
          </a:xfrm>
        </p:spPr>
        <p:txBody>
          <a:bodyPr/>
          <a:lstStyle/>
          <a:p>
            <a:pPr eaLnBrk="1" hangingPunct="1">
              <a:defRPr/>
            </a:pPr>
            <a:r>
              <a:rPr lang="en-US" altLang="zh-TW" sz="4000" dirty="0">
                <a:ea typeface="新細明體" charset="-120"/>
              </a:rPr>
              <a:t>Hypothetic Data to Construct Stock Price Indexes</a:t>
            </a:r>
          </a:p>
        </p:txBody>
      </p:sp>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828800"/>
            <a:ext cx="8241792" cy="1925726"/>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457200" y="76200"/>
            <a:ext cx="8229600" cy="914400"/>
          </a:xfrm>
        </p:spPr>
        <p:txBody>
          <a:bodyPr/>
          <a:lstStyle/>
          <a:p>
            <a:pPr eaLnBrk="1" hangingPunct="1">
              <a:defRPr/>
            </a:pPr>
            <a:r>
              <a:rPr lang="en-US" altLang="zh-TW" sz="4000" dirty="0">
                <a:ea typeface="新細明體" charset="-120"/>
              </a:rPr>
              <a:t>DJIA Price-Weighted Average </a:t>
            </a:r>
          </a:p>
        </p:txBody>
      </p:sp>
      <p:sp>
        <p:nvSpPr>
          <p:cNvPr id="100355" name="Rectangle 3"/>
          <p:cNvSpPr>
            <a:spLocks noGrp="1" noChangeArrowheads="1"/>
          </p:cNvSpPr>
          <p:nvPr>
            <p:ph type="body" idx="1"/>
          </p:nvPr>
        </p:nvSpPr>
        <p:spPr>
          <a:xfrm>
            <a:off x="381000" y="1066800"/>
            <a:ext cx="8305800" cy="5562600"/>
          </a:xfrm>
        </p:spPr>
        <p:txBody>
          <a:bodyPr/>
          <a:lstStyle/>
          <a:p>
            <a:pPr eaLnBrk="1" hangingPunct="1">
              <a:spcBef>
                <a:spcPts val="500"/>
              </a:spcBef>
              <a:defRPr/>
            </a:pPr>
            <a:r>
              <a:rPr lang="en-US" altLang="zh-TW" sz="3000" dirty="0">
                <a:ea typeface="新細明體" charset="-120"/>
              </a:rPr>
              <a:t>Using the hypothetic data on Slide 2-36 to illustrate the price-weighted method</a:t>
            </a:r>
          </a:p>
          <a:p>
            <a:pPr lvl="1" eaLnBrk="1" hangingPunct="1">
              <a:spcBef>
                <a:spcPts val="500"/>
              </a:spcBef>
              <a:defRPr/>
            </a:pPr>
            <a:r>
              <a:rPr lang="en-US" altLang="zh-TW" sz="2600" dirty="0">
                <a:ea typeface="新細明體" charset="-120"/>
              </a:rPr>
              <a:t>The price-weighted method is essentially to compute the simple average of the prices of the stock included in the index</a:t>
            </a:r>
          </a:p>
          <a:p>
            <a:pPr eaLnBrk="1" hangingPunct="1">
              <a:spcBef>
                <a:spcPts val="500"/>
              </a:spcBef>
              <a:buFont typeface="Wingdings" pitchFamily="2" charset="2"/>
              <a:buNone/>
              <a:defRPr/>
            </a:pPr>
            <a:r>
              <a:rPr lang="en-US" altLang="zh-TW" sz="2000" dirty="0">
                <a:ea typeface="新細明體" charset="-120"/>
              </a:rPr>
              <a:t>		Initial index value = (25 + 100)/2 = 62.5</a:t>
            </a:r>
          </a:p>
          <a:p>
            <a:pPr eaLnBrk="1" hangingPunct="1">
              <a:spcBef>
                <a:spcPts val="500"/>
              </a:spcBef>
              <a:buFont typeface="Wingdings" pitchFamily="2" charset="2"/>
              <a:buNone/>
              <a:defRPr/>
            </a:pPr>
            <a:r>
              <a:rPr lang="en-US" altLang="zh-TW" sz="2000" dirty="0">
                <a:ea typeface="新細明體" charset="-120"/>
              </a:rPr>
              <a:t>		Final index value = (30 + 90)/2 = 60</a:t>
            </a:r>
          </a:p>
          <a:p>
            <a:pPr eaLnBrk="1" hangingPunct="1">
              <a:spcBef>
                <a:spcPts val="500"/>
              </a:spcBef>
              <a:buNone/>
              <a:defRPr/>
            </a:pPr>
            <a:r>
              <a:rPr lang="en-US" altLang="zh-TW" sz="2000" dirty="0">
                <a:ea typeface="新細明體" charset="-120"/>
              </a:rPr>
              <a:t>		Percentage change in index = </a:t>
            </a:r>
            <a:r>
              <a:rPr lang="en-US" altLang="zh-TW" sz="2000" dirty="0">
                <a:effectLst/>
              </a:rPr>
              <a:t>–</a:t>
            </a:r>
            <a:r>
              <a:rPr lang="en-US" altLang="zh-TW" sz="2000" dirty="0">
                <a:ea typeface="新細明體" charset="-120"/>
              </a:rPr>
              <a:t>2.5/62.5 = </a:t>
            </a:r>
            <a:r>
              <a:rPr lang="en-US" altLang="zh-TW" sz="2000" dirty="0">
                <a:effectLst/>
              </a:rPr>
              <a:t>–</a:t>
            </a:r>
            <a:r>
              <a:rPr lang="en-US" altLang="zh-TW" sz="2000" dirty="0">
                <a:ea typeface="新細明體" charset="-120"/>
              </a:rPr>
              <a:t>4%</a:t>
            </a:r>
          </a:p>
          <a:p>
            <a:pPr lvl="1" eaLnBrk="1" hangingPunct="1">
              <a:spcBef>
                <a:spcPts val="500"/>
              </a:spcBef>
              <a:defRPr/>
            </a:pPr>
            <a:r>
              <a:rPr lang="en-US" altLang="zh-TW" sz="2600" dirty="0">
                <a:ea typeface="新細明體" charset="-120"/>
              </a:rPr>
              <a:t>It is equivalent to say that the price-weighted method measures the return on a portfolio that holds </a:t>
            </a:r>
            <a:r>
              <a:rPr lang="en-US" altLang="zh-TW" sz="2600" b="1" i="1" dirty="0">
                <a:ea typeface="新細明體" charset="-120"/>
              </a:rPr>
              <a:t>one share of each stock</a:t>
            </a:r>
            <a:r>
              <a:rPr lang="en-US" altLang="zh-TW" sz="2600" i="1" dirty="0">
                <a:ea typeface="新細明體" charset="-120"/>
              </a:rPr>
              <a:t> </a:t>
            </a:r>
          </a:p>
          <a:p>
            <a:pPr eaLnBrk="1" hangingPunct="1">
              <a:spcBef>
                <a:spcPts val="500"/>
              </a:spcBef>
              <a:buFont typeface="Wingdings" pitchFamily="2" charset="2"/>
              <a:buNone/>
              <a:defRPr/>
            </a:pPr>
            <a:r>
              <a:rPr lang="en-US" altLang="zh-TW" sz="2000" dirty="0">
                <a:ea typeface="新細明體" charset="-120"/>
              </a:rPr>
              <a:t>		Initial value = $25 + $100 = $125</a:t>
            </a:r>
          </a:p>
          <a:p>
            <a:pPr eaLnBrk="1" hangingPunct="1">
              <a:spcBef>
                <a:spcPts val="500"/>
              </a:spcBef>
              <a:buFont typeface="Wingdings" pitchFamily="2" charset="2"/>
              <a:buNone/>
              <a:defRPr/>
            </a:pPr>
            <a:r>
              <a:rPr lang="en-US" altLang="zh-TW" sz="2000" dirty="0">
                <a:ea typeface="新細明體" charset="-120"/>
              </a:rPr>
              <a:t>		Final value = $30 + $90 = $120</a:t>
            </a:r>
          </a:p>
          <a:p>
            <a:pPr eaLnBrk="1" hangingPunct="1">
              <a:spcBef>
                <a:spcPts val="500"/>
              </a:spcBef>
              <a:buNone/>
              <a:defRPr/>
            </a:pPr>
            <a:r>
              <a:rPr lang="en-US" altLang="zh-TW" sz="2000" dirty="0">
                <a:ea typeface="新細明體" charset="-120"/>
              </a:rPr>
              <a:t>		Percentage change in portfolio value = </a:t>
            </a:r>
            <a:r>
              <a:rPr lang="en-US" altLang="zh-TW" sz="2000" dirty="0">
                <a:effectLst/>
              </a:rPr>
              <a:t>–</a:t>
            </a:r>
            <a:r>
              <a:rPr lang="en-US" altLang="zh-TW" sz="2000" dirty="0">
                <a:ea typeface="新細明體" charset="-120"/>
              </a:rPr>
              <a:t>5/125 = </a:t>
            </a:r>
            <a:r>
              <a:rPr lang="en-US" altLang="zh-TW" sz="2000" dirty="0">
                <a:effectLst/>
              </a:rPr>
              <a:t>–</a:t>
            </a:r>
            <a:r>
              <a:rPr lang="en-US" altLang="zh-TW" sz="2000" dirty="0">
                <a:ea typeface="新細明體" charset="-120"/>
              </a:rPr>
              <a:t>4%</a:t>
            </a:r>
            <a:endParaRPr lang="en-US" altLang="zh-TW" sz="2400" dirty="0">
              <a:ea typeface="新細明體" charset="-12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457200" y="76200"/>
            <a:ext cx="8229600" cy="990600"/>
          </a:xfrm>
        </p:spPr>
        <p:txBody>
          <a:bodyPr/>
          <a:lstStyle/>
          <a:p>
            <a:pPr eaLnBrk="1" hangingPunct="1">
              <a:defRPr/>
            </a:pPr>
            <a:r>
              <a:rPr lang="en-US" altLang="zh-TW" sz="4000" dirty="0">
                <a:ea typeface="新細明體" charset="-120"/>
              </a:rPr>
              <a:t>DJIA Price-Weighted Average </a:t>
            </a:r>
          </a:p>
        </p:txBody>
      </p:sp>
      <p:sp>
        <p:nvSpPr>
          <p:cNvPr id="176131" name="Rectangle 3"/>
          <p:cNvSpPr>
            <a:spLocks noGrp="1" noChangeArrowheads="1"/>
          </p:cNvSpPr>
          <p:nvPr>
            <p:ph type="body" sz="half" idx="1"/>
          </p:nvPr>
        </p:nvSpPr>
        <p:spPr>
          <a:xfrm>
            <a:off x="457200" y="1295400"/>
            <a:ext cx="8534400" cy="5181600"/>
          </a:xfrm>
        </p:spPr>
        <p:txBody>
          <a:bodyPr/>
          <a:lstStyle/>
          <a:p>
            <a:pPr eaLnBrk="1" hangingPunct="1">
              <a:defRPr/>
            </a:pPr>
            <a:r>
              <a:rPr lang="en-US" altLang="zh-TW" sz="3000" dirty="0">
                <a:ea typeface="新細明體" charset="-120"/>
              </a:rPr>
              <a:t>The reason for the name of price-weighted average</a:t>
            </a:r>
          </a:p>
          <a:p>
            <a:pPr lvl="1" eaLnBrk="1" hangingPunct="1">
              <a:defRPr/>
            </a:pPr>
            <a:r>
              <a:rPr lang="en-US" altLang="zh-TW" sz="2600" dirty="0">
                <a:ea typeface="新細明體" charset="-120"/>
              </a:rPr>
              <a:t>Employ the initial prices as the weights for rates of return of individual stocks</a:t>
            </a:r>
          </a:p>
          <a:p>
            <a:pPr eaLnBrk="1" hangingPunct="1">
              <a:defRPr/>
            </a:pPr>
            <a:endParaRPr lang="en-US" altLang="zh-TW" dirty="0">
              <a:ea typeface="新細明體" charset="-120"/>
            </a:endParaRPr>
          </a:p>
          <a:p>
            <a:pPr eaLnBrk="1" hangingPunct="1">
              <a:defRPr/>
            </a:pPr>
            <a:endParaRPr lang="en-US" altLang="zh-TW" dirty="0">
              <a:ea typeface="新細明體" charset="-120"/>
            </a:endParaRPr>
          </a:p>
          <a:p>
            <a:pPr eaLnBrk="1" hangingPunct="1">
              <a:defRPr/>
            </a:pPr>
            <a:endParaRPr lang="en-US" altLang="zh-TW" dirty="0">
              <a:ea typeface="新細明體" charset="-120"/>
            </a:endParaRPr>
          </a:p>
          <a:p>
            <a:pPr eaLnBrk="1" hangingPunct="1">
              <a:defRPr/>
            </a:pPr>
            <a:endParaRPr lang="en-US" altLang="zh-TW" dirty="0">
              <a:ea typeface="新細明體" charset="-120"/>
            </a:endParaRPr>
          </a:p>
          <a:p>
            <a:pPr eaLnBrk="1" hangingPunct="1">
              <a:buFont typeface="Wingdings" pitchFamily="2" charset="2"/>
              <a:buNone/>
              <a:defRPr/>
            </a:pPr>
            <a:endParaRPr lang="en-US" altLang="zh-TW" sz="2000" dirty="0">
              <a:ea typeface="新細明體" charset="-120"/>
            </a:endParaRPr>
          </a:p>
          <a:p>
            <a:pPr eaLnBrk="1" hangingPunct="1">
              <a:buFont typeface="Wingdings" pitchFamily="2" charset="2"/>
              <a:buNone/>
              <a:defRPr/>
            </a:pPr>
            <a:r>
              <a:rPr lang="en-US" altLang="zh-TW" sz="2200" dirty="0">
                <a:ea typeface="新細明體" charset="-120"/>
              </a:rPr>
              <a:t>※ Note that price-weighted averages give higher-priced shares more weights in determining the performance of the stock index</a:t>
            </a:r>
          </a:p>
        </p:txBody>
      </p:sp>
      <p:grpSp>
        <p:nvGrpSpPr>
          <p:cNvPr id="3080" name="群組 11"/>
          <p:cNvGrpSpPr>
            <a:grpSpLocks/>
          </p:cNvGrpSpPr>
          <p:nvPr/>
        </p:nvGrpSpPr>
        <p:grpSpPr bwMode="auto">
          <a:xfrm>
            <a:off x="1600200" y="3352800"/>
            <a:ext cx="5791200" cy="2209800"/>
            <a:chOff x="1600200" y="2895600"/>
            <a:chExt cx="5791200" cy="2209800"/>
          </a:xfrm>
        </p:grpSpPr>
        <p:sp>
          <p:nvSpPr>
            <p:cNvPr id="3081" name="Rectangle 13"/>
            <p:cNvSpPr>
              <a:spLocks noChangeArrowheads="1"/>
            </p:cNvSpPr>
            <p:nvPr/>
          </p:nvSpPr>
          <p:spPr bwMode="auto">
            <a:xfrm>
              <a:off x="1600200" y="2895600"/>
              <a:ext cx="5791200" cy="2209800"/>
            </a:xfrm>
            <a:prstGeom prst="rect">
              <a:avLst/>
            </a:prstGeom>
            <a:solidFill>
              <a:srgbClr val="FFFFFF"/>
            </a:solidFill>
            <a:ln w="9525">
              <a:solidFill>
                <a:schemeClr val="tx1"/>
              </a:solidFill>
              <a:miter lim="800000"/>
              <a:headEnd/>
              <a:tailEnd/>
            </a:ln>
          </p:spPr>
          <p:txBody>
            <a:bodyPr wrap="none" anchor="ctr"/>
            <a:lstStyle/>
            <a:p>
              <a:endParaRPr lang="zh-TW" altLang="en-US">
                <a:ea typeface="新細明體" charset="-120"/>
              </a:endParaRPr>
            </a:p>
          </p:txBody>
        </p:sp>
        <p:grpSp>
          <p:nvGrpSpPr>
            <p:cNvPr id="3082" name="Group 12"/>
            <p:cNvGrpSpPr>
              <a:grpSpLocks/>
            </p:cNvGrpSpPr>
            <p:nvPr/>
          </p:nvGrpSpPr>
          <p:grpSpPr bwMode="auto">
            <a:xfrm>
              <a:off x="1676400" y="2995613"/>
              <a:ext cx="5638800" cy="2033587"/>
              <a:chOff x="1104" y="1887"/>
              <a:chExt cx="3552" cy="1281"/>
            </a:xfrm>
          </p:grpSpPr>
          <p:graphicFrame>
            <p:nvGraphicFramePr>
              <p:cNvPr id="3074" name="Object 4"/>
              <p:cNvGraphicFramePr>
                <a:graphicFrameLocks noChangeAspect="1"/>
              </p:cNvGraphicFramePr>
              <p:nvPr/>
            </p:nvGraphicFramePr>
            <p:xfrm>
              <a:off x="1104" y="1887"/>
              <a:ext cx="1721" cy="1281"/>
            </p:xfrm>
            <a:graphic>
              <a:graphicData uri="http://schemas.openxmlformats.org/presentationml/2006/ole">
                <mc:AlternateContent xmlns:mc="http://schemas.openxmlformats.org/markup-compatibility/2006">
                  <mc:Choice xmlns:v="urn:schemas-microsoft-com:vml" Requires="v">
                    <p:oleObj spid="_x0000_s13645" name="Equation" r:id="rId4" imgW="1091880" imgH="812520" progId="Equation.DSMT4">
                      <p:embed/>
                    </p:oleObj>
                  </mc:Choice>
                  <mc:Fallback>
                    <p:oleObj name="Equation" r:id="rId4" imgW="1091880" imgH="81252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4" y="1887"/>
                            <a:ext cx="1721" cy="12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83" name="Line 6"/>
              <p:cNvSpPr>
                <a:spLocks noChangeShapeType="1"/>
              </p:cNvSpPr>
              <p:nvPr/>
            </p:nvSpPr>
            <p:spPr bwMode="auto">
              <a:xfrm>
                <a:off x="3031" y="2208"/>
                <a:ext cx="816" cy="2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3084" name="Line 7"/>
              <p:cNvSpPr>
                <a:spLocks noChangeShapeType="1"/>
              </p:cNvSpPr>
              <p:nvPr/>
            </p:nvSpPr>
            <p:spPr bwMode="auto">
              <a:xfrm flipV="1">
                <a:off x="3031" y="2496"/>
                <a:ext cx="816" cy="3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aphicFrame>
            <p:nvGraphicFramePr>
              <p:cNvPr id="3075" name="Object 8"/>
              <p:cNvGraphicFramePr>
                <a:graphicFrameLocks/>
              </p:cNvGraphicFramePr>
              <p:nvPr/>
            </p:nvGraphicFramePr>
            <p:xfrm>
              <a:off x="3319" y="1920"/>
              <a:ext cx="347" cy="372"/>
            </p:xfrm>
            <a:graphic>
              <a:graphicData uri="http://schemas.openxmlformats.org/presentationml/2006/ole">
                <mc:AlternateContent xmlns:mc="http://schemas.openxmlformats.org/markup-compatibility/2006">
                  <mc:Choice xmlns:v="urn:schemas-microsoft-com:vml" Requires="v">
                    <p:oleObj spid="_x0000_s13646" name="Equation" r:id="rId6" imgW="368280" imgH="393480" progId="Equation.DSMT4">
                      <p:embed/>
                    </p:oleObj>
                  </mc:Choice>
                  <mc:Fallback>
                    <p:oleObj name="Equation" r:id="rId6" imgW="368280" imgH="393480" progId="Equation.DSMT4">
                      <p:embed/>
                      <p:pic>
                        <p:nvPicPr>
                          <p:cNvPr id="0" name="Object 8"/>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19" y="1920"/>
                            <a:ext cx="347" cy="3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6" name="Object 10"/>
              <p:cNvGraphicFramePr>
                <a:graphicFrameLocks/>
              </p:cNvGraphicFramePr>
              <p:nvPr/>
            </p:nvGraphicFramePr>
            <p:xfrm>
              <a:off x="3319" y="2736"/>
              <a:ext cx="347" cy="372"/>
            </p:xfrm>
            <a:graphic>
              <a:graphicData uri="http://schemas.openxmlformats.org/presentationml/2006/ole">
                <mc:AlternateContent xmlns:mc="http://schemas.openxmlformats.org/markup-compatibility/2006">
                  <mc:Choice xmlns:v="urn:schemas-microsoft-com:vml" Requires="v">
                    <p:oleObj spid="_x0000_s13647" name="Equation" r:id="rId8" imgW="368280" imgH="393480" progId="Equation.DSMT4">
                      <p:embed/>
                    </p:oleObj>
                  </mc:Choice>
                  <mc:Fallback>
                    <p:oleObj name="Equation" r:id="rId8" imgW="368280" imgH="393480" progId="Equation.DSMT4">
                      <p:embed/>
                      <p:pic>
                        <p:nvPicPr>
                          <p:cNvPr id="0" name="Object 10"/>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19" y="2736"/>
                            <a:ext cx="347" cy="3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7" name="Object 11"/>
              <p:cNvGraphicFramePr>
                <a:graphicFrameLocks noChangeAspect="1"/>
              </p:cNvGraphicFramePr>
              <p:nvPr/>
            </p:nvGraphicFramePr>
            <p:xfrm>
              <a:off x="4135" y="2352"/>
              <a:ext cx="521" cy="280"/>
            </p:xfrm>
            <a:graphic>
              <a:graphicData uri="http://schemas.openxmlformats.org/presentationml/2006/ole">
                <mc:AlternateContent xmlns:mc="http://schemas.openxmlformats.org/markup-compatibility/2006">
                  <mc:Choice xmlns:v="urn:schemas-microsoft-com:vml" Requires="v">
                    <p:oleObj spid="_x0000_s13648" name="Equation" r:id="rId10" imgW="330120" imgH="177480" progId="Equation.DSMT4">
                      <p:embed/>
                    </p:oleObj>
                  </mc:Choice>
                  <mc:Fallback>
                    <p:oleObj name="Equation" r:id="rId10" imgW="330120" imgH="177480" progId="Equation.DSMT4">
                      <p:embed/>
                      <p:pic>
                        <p:nvPicPr>
                          <p:cNvPr id="0"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35" y="2352"/>
                            <a:ext cx="521" cy="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57200" y="76200"/>
            <a:ext cx="8229600" cy="990600"/>
          </a:xfrm>
        </p:spPr>
        <p:txBody>
          <a:bodyPr/>
          <a:lstStyle/>
          <a:p>
            <a:pPr eaLnBrk="1" hangingPunct="1">
              <a:defRPr/>
            </a:pPr>
            <a:r>
              <a:rPr lang="en-US" altLang="zh-TW" sz="4000" dirty="0">
                <a:ea typeface="新細明體" charset="-120"/>
              </a:rPr>
              <a:t>DJIA Price-Weighted Average </a:t>
            </a:r>
          </a:p>
        </p:txBody>
      </p:sp>
      <p:sp>
        <p:nvSpPr>
          <p:cNvPr id="180227" name="Rectangle 3"/>
          <p:cNvSpPr>
            <a:spLocks noGrp="1" noChangeArrowheads="1"/>
          </p:cNvSpPr>
          <p:nvPr>
            <p:ph type="body" sz="half" idx="1"/>
          </p:nvPr>
        </p:nvSpPr>
        <p:spPr>
          <a:xfrm>
            <a:off x="457200" y="1295400"/>
            <a:ext cx="8382000" cy="5334000"/>
          </a:xfrm>
        </p:spPr>
        <p:txBody>
          <a:bodyPr/>
          <a:lstStyle/>
          <a:p>
            <a:pPr eaLnBrk="1" hangingPunct="1">
              <a:defRPr/>
            </a:pPr>
            <a:r>
              <a:rPr lang="en-US" altLang="zh-TW" sz="3000" dirty="0">
                <a:ea typeface="新細明體" charset="-120"/>
              </a:rPr>
              <a:t>The updating rule of the divisor of the price-weighted method for the event of stock splits</a:t>
            </a:r>
          </a:p>
          <a:p>
            <a:pPr lvl="1" eaLnBrk="1" hangingPunct="1">
              <a:defRPr/>
            </a:pPr>
            <a:r>
              <a:rPr lang="en-US" altLang="zh-TW" sz="2600" dirty="0">
                <a:ea typeface="新細明體" charset="-120"/>
              </a:rPr>
              <a:t>Since there are only two stocks in the index, the original divisor is 2</a:t>
            </a:r>
          </a:p>
          <a:p>
            <a:pPr lvl="1" eaLnBrk="1" hangingPunct="1">
              <a:defRPr/>
            </a:pPr>
            <a:r>
              <a:rPr lang="en-US" altLang="zh-TW" sz="2600" dirty="0">
                <a:ea typeface="新細明體" charset="-120"/>
              </a:rPr>
              <a:t>Suppose the share XYZ were to split two for one so that its share price fell to $50</a:t>
            </a:r>
          </a:p>
        </p:txBody>
      </p:sp>
      <p:graphicFrame>
        <p:nvGraphicFramePr>
          <p:cNvPr id="180263" name="Group 39"/>
          <p:cNvGraphicFramePr>
            <a:graphicFrameLocks noGrp="1"/>
          </p:cNvGraphicFramePr>
          <p:nvPr>
            <p:ph sz="half" idx="2"/>
          </p:nvPr>
        </p:nvGraphicFramePr>
        <p:xfrm>
          <a:off x="609600" y="4419600"/>
          <a:ext cx="8305800" cy="1828800"/>
        </p:xfrm>
        <a:graphic>
          <a:graphicData uri="http://schemas.openxmlformats.org/drawingml/2006/table">
            <a:tbl>
              <a:tblPr/>
              <a:tblGrid>
                <a:gridCol w="19812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209800">
                  <a:extLst>
                    <a:ext uri="{9D8B030D-6E8A-4147-A177-3AD203B41FA5}">
                      <a16:colId xmlns:a16="http://schemas.microsoft.com/office/drawing/2014/main" val="20003"/>
                    </a:ext>
                  </a:extLst>
                </a:gridCol>
              </a:tblGrid>
              <a:tr h="6096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altLang="zh-TW" sz="2800" b="0" i="0" u="none" strike="noStrike" cap="none" normalizeH="0" baseline="0">
                          <a:ln>
                            <a:noFill/>
                          </a:ln>
                          <a:solidFill>
                            <a:schemeClr val="tx1"/>
                          </a:solidFill>
                          <a:effectLst>
                            <a:outerShdw blurRad="38100" dist="38100" dir="2700000" algn="tl">
                              <a:srgbClr val="000000"/>
                            </a:outerShdw>
                          </a:effectLst>
                          <a:latin typeface="Arial" charset="0"/>
                          <a:ea typeface="新細明體" charset="-120"/>
                        </a:rPr>
                        <a:t>Stock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altLang="zh-TW" sz="2800" b="0" i="0" u="none" strike="noStrike" cap="none" normalizeH="0" baseline="0">
                          <a:ln>
                            <a:noFill/>
                          </a:ln>
                          <a:solidFill>
                            <a:schemeClr val="tx1"/>
                          </a:solidFill>
                          <a:effectLst>
                            <a:outerShdw blurRad="38100" dist="38100" dir="2700000" algn="tl">
                              <a:srgbClr val="000000"/>
                            </a:outerShdw>
                          </a:effectLst>
                          <a:latin typeface="Arial" charset="0"/>
                          <a:ea typeface="新細明體" charset="-120"/>
                        </a:rPr>
                        <a:t>Initial Price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altLang="zh-TW" sz="2800" b="0" i="0" u="none" strike="noStrike" cap="none" normalizeH="0" baseline="0">
                          <a:ln>
                            <a:noFill/>
                          </a:ln>
                          <a:solidFill>
                            <a:schemeClr val="tx1"/>
                          </a:solidFill>
                          <a:effectLst>
                            <a:outerShdw blurRad="38100" dist="38100" dir="2700000" algn="tl">
                              <a:srgbClr val="000000"/>
                            </a:outerShdw>
                          </a:effectLst>
                          <a:latin typeface="Arial" charset="0"/>
                          <a:ea typeface="新細明體" charset="-120"/>
                        </a:rPr>
                        <a:t>Final Price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altLang="zh-TW" sz="2800" b="0" i="0" u="none" strike="noStrike" cap="none" normalizeH="0" baseline="0">
                          <a:ln>
                            <a:noFill/>
                          </a:ln>
                          <a:solidFill>
                            <a:schemeClr val="tx1"/>
                          </a:solidFill>
                          <a:effectLst>
                            <a:outerShdw blurRad="38100" dist="38100" dir="2700000" algn="tl">
                              <a:srgbClr val="000000"/>
                            </a:outerShdw>
                          </a:effectLst>
                          <a:latin typeface="Arial" charset="0"/>
                          <a:ea typeface="新細明體" charset="-120"/>
                        </a:rPr>
                        <a:t>Shares (mil.)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096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altLang="zh-TW" sz="2800" b="0" i="0" u="none" strike="noStrike" cap="none" normalizeH="0" baseline="0">
                          <a:ln>
                            <a:noFill/>
                          </a:ln>
                          <a:solidFill>
                            <a:schemeClr val="tx1"/>
                          </a:solidFill>
                          <a:effectLst>
                            <a:outerShdw blurRad="38100" dist="38100" dir="2700000" algn="tl">
                              <a:srgbClr val="000000"/>
                            </a:outerShdw>
                          </a:effectLst>
                          <a:latin typeface="Arial" charset="0"/>
                          <a:ea typeface="新細明體" charset="-120"/>
                        </a:rPr>
                        <a:t>ABC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altLang="zh-TW" sz="2800" b="0" i="0" u="none" strike="noStrike" cap="none" normalizeH="0" baseline="0">
                          <a:ln>
                            <a:noFill/>
                          </a:ln>
                          <a:solidFill>
                            <a:schemeClr val="tx1"/>
                          </a:solidFill>
                          <a:effectLst>
                            <a:outerShdw blurRad="38100" dist="38100" dir="2700000" algn="tl">
                              <a:srgbClr val="000000"/>
                            </a:outerShdw>
                          </a:effectLst>
                          <a:latin typeface="Arial" charset="0"/>
                          <a:ea typeface="新細明體" charset="-120"/>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altLang="zh-TW" sz="2800" b="0" i="0" u="none" strike="noStrike" cap="none" normalizeH="0" baseline="0">
                          <a:ln>
                            <a:noFill/>
                          </a:ln>
                          <a:solidFill>
                            <a:schemeClr val="tx1"/>
                          </a:solidFill>
                          <a:effectLst>
                            <a:outerShdw blurRad="38100" dist="38100" dir="2700000" algn="tl">
                              <a:srgbClr val="000000"/>
                            </a:outerShdw>
                          </a:effectLst>
                          <a:latin typeface="Arial" charset="0"/>
                          <a:ea typeface="新細明體" charset="-12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altLang="zh-TW" sz="2800" b="0" i="0" u="none" strike="noStrike" cap="none" normalizeH="0" baseline="0">
                          <a:ln>
                            <a:noFill/>
                          </a:ln>
                          <a:solidFill>
                            <a:schemeClr val="tx1"/>
                          </a:solidFill>
                          <a:effectLst>
                            <a:outerShdw blurRad="38100" dist="38100" dir="2700000" algn="tl">
                              <a:srgbClr val="000000"/>
                            </a:outerShdw>
                          </a:effectLst>
                          <a:latin typeface="Arial" charset="0"/>
                          <a:ea typeface="新細明體" charset="-120"/>
                        </a:rPr>
                        <a:t>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96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altLang="zh-TW" sz="2800" b="0" i="0" u="none" strike="noStrike" cap="none" normalizeH="0" baseline="0">
                          <a:ln>
                            <a:noFill/>
                          </a:ln>
                          <a:solidFill>
                            <a:schemeClr val="tx1"/>
                          </a:solidFill>
                          <a:effectLst>
                            <a:outerShdw blurRad="38100" dist="38100" dir="2700000" algn="tl">
                              <a:srgbClr val="000000"/>
                            </a:outerShdw>
                          </a:effectLst>
                          <a:latin typeface="Arial" charset="0"/>
                          <a:ea typeface="新細明體" charset="-120"/>
                        </a:rPr>
                        <a:t>XYZ</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altLang="zh-TW" sz="2800" b="0" i="0" u="none" strike="noStrike" cap="none" normalizeH="0" baseline="0">
                          <a:ln>
                            <a:noFill/>
                          </a:ln>
                          <a:solidFill>
                            <a:schemeClr val="tx1"/>
                          </a:solidFill>
                          <a:effectLst>
                            <a:outerShdw blurRad="38100" dist="38100" dir="2700000" algn="tl">
                              <a:srgbClr val="000000"/>
                            </a:outerShdw>
                          </a:effectLst>
                          <a:latin typeface="Arial" charset="0"/>
                          <a:ea typeface="新細明體" charset="-12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altLang="zh-TW" sz="2800" b="0" i="0" u="none" strike="noStrike" cap="none" normalizeH="0" baseline="0">
                          <a:ln>
                            <a:noFill/>
                          </a:ln>
                          <a:solidFill>
                            <a:schemeClr val="tx1"/>
                          </a:solidFill>
                          <a:effectLst>
                            <a:outerShdw blurRad="38100" dist="38100" dir="2700000" algn="tl">
                              <a:srgbClr val="000000"/>
                            </a:outerShdw>
                          </a:effectLst>
                          <a:latin typeface="Arial" charset="0"/>
                          <a:ea typeface="新細明體" charset="-120"/>
                        </a:rPr>
                        <a:t>$45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altLang="zh-TW" sz="2800" b="0" i="0" u="none" strike="noStrike" cap="none" normalizeH="0" baseline="0">
                          <a:ln>
                            <a:noFill/>
                          </a:ln>
                          <a:solidFill>
                            <a:schemeClr val="tx1"/>
                          </a:solidFill>
                          <a:effectLst>
                            <a:outerShdw blurRad="38100" dist="38100" dir="2700000" algn="tl">
                              <a:srgbClr val="000000"/>
                            </a:outerShdw>
                          </a:effectLst>
                          <a:latin typeface="Arial" charset="0"/>
                          <a:ea typeface="新細明體" charset="-12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914400" y="3072825"/>
            <a:ext cx="7467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zh-TW" sz="3200" b="1" dirty="0">
                <a:ea typeface="新細明體" charset="-120"/>
              </a:rPr>
              <a:t>2.1  MONEY MARKET INSTRUMENTS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5" name="Rectangle 3"/>
          <p:cNvSpPr>
            <a:spLocks noGrp="1" noChangeArrowheads="1"/>
          </p:cNvSpPr>
          <p:nvPr>
            <p:ph type="body" sz="half" idx="1"/>
          </p:nvPr>
        </p:nvSpPr>
        <p:spPr>
          <a:xfrm>
            <a:off x="533400" y="1295400"/>
            <a:ext cx="7924800" cy="5029200"/>
          </a:xfrm>
        </p:spPr>
        <p:txBody>
          <a:bodyPr/>
          <a:lstStyle/>
          <a:p>
            <a:pPr lvl="1" eaLnBrk="1" hangingPunct="1">
              <a:defRPr/>
            </a:pPr>
            <a:r>
              <a:rPr lang="en-US" altLang="zh-TW" sz="2600" dirty="0">
                <a:ea typeface="新細明體" charset="-120"/>
              </a:rPr>
              <a:t>Adjust the divisor, </a:t>
            </a:r>
            <a:r>
              <a:rPr lang="en-US" altLang="zh-TW" sz="2600" i="1" dirty="0">
                <a:ea typeface="新細明體" charset="-120"/>
              </a:rPr>
              <a:t>d</a:t>
            </a:r>
            <a:r>
              <a:rPr lang="en-US" altLang="zh-TW" sz="2600" dirty="0">
                <a:ea typeface="新細明體" charset="-120"/>
              </a:rPr>
              <a:t>, to let the stock index unchanged after the stock split</a:t>
            </a:r>
          </a:p>
          <a:p>
            <a:pPr lvl="1" eaLnBrk="1" hangingPunct="1">
              <a:defRPr/>
            </a:pPr>
            <a:endParaRPr lang="en-US" altLang="zh-TW" dirty="0">
              <a:ea typeface="新細明體" charset="-120"/>
            </a:endParaRPr>
          </a:p>
          <a:p>
            <a:pPr lvl="1" eaLnBrk="1" hangingPunct="1">
              <a:defRPr/>
            </a:pPr>
            <a:endParaRPr lang="en-US" altLang="zh-TW" dirty="0">
              <a:ea typeface="新細明體" charset="-120"/>
            </a:endParaRPr>
          </a:p>
          <a:p>
            <a:pPr lvl="1" eaLnBrk="1" hangingPunct="1">
              <a:defRPr/>
            </a:pPr>
            <a:r>
              <a:rPr lang="en-US" altLang="zh-TW" sz="2600" dirty="0">
                <a:ea typeface="新細明體" charset="-120"/>
              </a:rPr>
              <a:t>At the end of the period, the new value of the price-weighted average is (30+45)/1.2 = 62.5, so the percentage change in index become 0%</a:t>
            </a:r>
          </a:p>
          <a:p>
            <a:pPr marL="804863" lvl="1" indent="-347663" eaLnBrk="1" hangingPunct="1">
              <a:spcBef>
                <a:spcPts val="1200"/>
              </a:spcBef>
              <a:buNone/>
              <a:defRPr/>
            </a:pPr>
            <a:r>
              <a:rPr lang="en-US" altLang="zh-TW" sz="2200" dirty="0">
                <a:ea typeface="新細明體" charset="-120"/>
              </a:rPr>
              <a:t>※ For the price-average index, the stock split does not affects the level of the index at that time point, but it will affect the percentage change of the index in the following period</a:t>
            </a:r>
          </a:p>
          <a:p>
            <a:pPr lvl="1" eaLnBrk="1" hangingPunct="1">
              <a:defRPr/>
            </a:pPr>
            <a:endParaRPr lang="en-US" altLang="zh-TW" sz="2600" dirty="0">
              <a:ea typeface="新細明體" charset="-120"/>
            </a:endParaRPr>
          </a:p>
        </p:txBody>
      </p:sp>
      <p:sp>
        <p:nvSpPr>
          <p:cNvPr id="182274" name="Rectangle 2"/>
          <p:cNvSpPr>
            <a:spLocks noGrp="1" noChangeArrowheads="1"/>
          </p:cNvSpPr>
          <p:nvPr>
            <p:ph type="title"/>
          </p:nvPr>
        </p:nvSpPr>
        <p:spPr>
          <a:xfrm>
            <a:off x="457200" y="76200"/>
            <a:ext cx="8229600" cy="990600"/>
          </a:xfrm>
        </p:spPr>
        <p:txBody>
          <a:bodyPr/>
          <a:lstStyle/>
          <a:p>
            <a:pPr eaLnBrk="1" hangingPunct="1">
              <a:defRPr/>
            </a:pPr>
            <a:r>
              <a:rPr lang="en-US" altLang="zh-TW" sz="4000" dirty="0">
                <a:ea typeface="新細明體" charset="-120"/>
              </a:rPr>
              <a:t>DJIA Price-Weighted Average </a:t>
            </a:r>
          </a:p>
        </p:txBody>
      </p:sp>
      <p:graphicFrame>
        <p:nvGraphicFramePr>
          <p:cNvPr id="4098" name="Object 27"/>
          <p:cNvGraphicFramePr>
            <a:graphicFrameLocks noGrp="1" noChangeAspect="1"/>
          </p:cNvGraphicFramePr>
          <p:nvPr>
            <p:ph sz="half" idx="2"/>
            <p:extLst>
              <p:ext uri="{D42A27DB-BD31-4B8C-83A1-F6EECF244321}">
                <p14:modId xmlns:p14="http://schemas.microsoft.com/office/powerpoint/2010/main" val="2150954460"/>
              </p:ext>
            </p:extLst>
          </p:nvPr>
        </p:nvGraphicFramePr>
        <p:xfrm>
          <a:off x="1971675" y="2286000"/>
          <a:ext cx="4962525" cy="787400"/>
        </p:xfrm>
        <a:graphic>
          <a:graphicData uri="http://schemas.openxmlformats.org/presentationml/2006/ole">
            <mc:AlternateContent xmlns:mc="http://schemas.openxmlformats.org/markup-compatibility/2006">
              <mc:Choice xmlns:v="urn:schemas-microsoft-com:vml" Requires="v">
                <p:oleObj spid="_x0000_s4694" name="Equation" r:id="rId4" imgW="2476440" imgH="393480" progId="Equation.DSMT4">
                  <p:embed/>
                </p:oleObj>
              </mc:Choice>
              <mc:Fallback>
                <p:oleObj name="Equation" r:id="rId4" imgW="2476440" imgH="393480" progId="Equation.DSMT4">
                  <p:embed/>
                  <p:pic>
                    <p:nvPicPr>
                      <p:cNvPr id="0" name="Object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1675" y="2286000"/>
                        <a:ext cx="4962525" cy="787400"/>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15"/>
          <p:cNvSpPr>
            <a:spLocks noChangeArrowheads="1"/>
          </p:cNvSpPr>
          <p:nvPr/>
        </p:nvSpPr>
        <p:spPr bwMode="auto">
          <a:xfrm>
            <a:off x="1752600" y="1676400"/>
            <a:ext cx="5486400" cy="2057400"/>
          </a:xfrm>
          <a:prstGeom prst="rect">
            <a:avLst/>
          </a:prstGeom>
          <a:solidFill>
            <a:srgbClr val="FFFFFF"/>
          </a:solidFill>
          <a:ln w="9525">
            <a:solidFill>
              <a:schemeClr val="tx1"/>
            </a:solidFill>
            <a:miter lim="800000"/>
            <a:headEnd/>
            <a:tailEnd/>
          </a:ln>
        </p:spPr>
        <p:txBody>
          <a:bodyPr wrap="none" anchor="ctr"/>
          <a:lstStyle/>
          <a:p>
            <a:endParaRPr lang="zh-TW" altLang="en-US">
              <a:ea typeface="新細明體" charset="-120"/>
            </a:endParaRPr>
          </a:p>
        </p:txBody>
      </p:sp>
      <p:sp>
        <p:nvSpPr>
          <p:cNvPr id="184322" name="Rectangle 2"/>
          <p:cNvSpPr>
            <a:spLocks noGrp="1" noChangeArrowheads="1"/>
          </p:cNvSpPr>
          <p:nvPr>
            <p:ph type="title"/>
          </p:nvPr>
        </p:nvSpPr>
        <p:spPr>
          <a:xfrm>
            <a:off x="457200" y="76200"/>
            <a:ext cx="8229600" cy="914400"/>
          </a:xfrm>
        </p:spPr>
        <p:txBody>
          <a:bodyPr/>
          <a:lstStyle/>
          <a:p>
            <a:pPr eaLnBrk="1" hangingPunct="1">
              <a:defRPr/>
            </a:pPr>
            <a:r>
              <a:rPr lang="en-US" altLang="zh-TW" sz="4000" dirty="0">
                <a:ea typeface="新細明體" charset="-120"/>
              </a:rPr>
              <a:t>DJIA Price-Weighted Average </a:t>
            </a:r>
          </a:p>
        </p:txBody>
      </p:sp>
      <mc:AlternateContent xmlns:mc="http://schemas.openxmlformats.org/markup-compatibility/2006" xmlns:a14="http://schemas.microsoft.com/office/drawing/2010/main">
        <mc:Choice Requires="a14">
          <p:sp>
            <p:nvSpPr>
              <p:cNvPr id="184323" name="Rectangle 3"/>
              <p:cNvSpPr>
                <a:spLocks noGrp="1" noChangeArrowheads="1"/>
              </p:cNvSpPr>
              <p:nvPr>
                <p:ph type="body" sz="half" idx="1"/>
              </p:nvPr>
            </p:nvSpPr>
            <p:spPr>
              <a:xfrm>
                <a:off x="304800" y="1143000"/>
                <a:ext cx="8534400" cy="5105400"/>
              </a:xfrm>
            </p:spPr>
            <p:txBody>
              <a:bodyPr/>
              <a:lstStyle/>
              <a:p>
                <a:pPr lvl="1" eaLnBrk="1" hangingPunct="1">
                  <a:lnSpc>
                    <a:spcPct val="105000"/>
                  </a:lnSpc>
                  <a:defRPr/>
                </a:pPr>
                <a:r>
                  <a:rPr lang="en-US" altLang="zh-TW" sz="2600" dirty="0">
                    <a:ea typeface="新細明體" charset="-120"/>
                  </a:rPr>
                  <a:t>The return 0% can also be derived via</a:t>
                </a:r>
              </a:p>
              <a:p>
                <a:pPr lvl="1" eaLnBrk="1" hangingPunct="1">
                  <a:lnSpc>
                    <a:spcPct val="105000"/>
                  </a:lnSpc>
                  <a:defRPr/>
                </a:pPr>
                <a:endParaRPr lang="en-US" altLang="zh-TW" dirty="0">
                  <a:ea typeface="新細明體" charset="-120"/>
                </a:endParaRPr>
              </a:p>
              <a:p>
                <a:pPr lvl="1" eaLnBrk="1" hangingPunct="1">
                  <a:lnSpc>
                    <a:spcPct val="105000"/>
                  </a:lnSpc>
                  <a:defRPr/>
                </a:pPr>
                <a:endParaRPr lang="en-US" altLang="zh-TW" dirty="0">
                  <a:ea typeface="新細明體" charset="-120"/>
                </a:endParaRPr>
              </a:p>
              <a:p>
                <a:pPr lvl="1" eaLnBrk="1" hangingPunct="1">
                  <a:lnSpc>
                    <a:spcPct val="105000"/>
                  </a:lnSpc>
                  <a:defRPr/>
                </a:pPr>
                <a:endParaRPr lang="en-US" altLang="zh-TW" dirty="0">
                  <a:ea typeface="新細明體" charset="-120"/>
                </a:endParaRPr>
              </a:p>
              <a:p>
                <a:pPr lvl="1" eaLnBrk="1" hangingPunct="1">
                  <a:lnSpc>
                    <a:spcPct val="105000"/>
                  </a:lnSpc>
                  <a:defRPr/>
                </a:pPr>
                <a:endParaRPr lang="en-US" altLang="zh-TW" dirty="0">
                  <a:ea typeface="新細明體" charset="-120"/>
                </a:endParaRPr>
              </a:p>
              <a:p>
                <a:pPr marL="804863" lvl="1" indent="-347663" eaLnBrk="1" hangingPunct="1">
                  <a:lnSpc>
                    <a:spcPct val="105000"/>
                  </a:lnSpc>
                  <a:spcBef>
                    <a:spcPts val="1200"/>
                  </a:spcBef>
                  <a:buNone/>
                  <a:defRPr/>
                </a:pPr>
                <a:r>
                  <a:rPr lang="en-US" altLang="zh-TW" sz="2200" dirty="0">
                    <a:ea typeface="新細明體" charset="-120"/>
                  </a:rPr>
                  <a:t>※ The effect of distributing the stock dividend is equivalent to that of stock split </a:t>
                </a:r>
                <a14:m>
                  <m:oMath xmlns:m="http://schemas.openxmlformats.org/officeDocument/2006/math">
                    <m:r>
                      <a:rPr lang="en-US" altLang="zh-TW" sz="2200" i="1" smtClean="0">
                        <a:latin typeface="Cambria Math" panose="02040503050406030204" pitchFamily="18" charset="0"/>
                        <a:ea typeface="Cambria Math" panose="02040503050406030204" pitchFamily="18" charset="0"/>
                      </a:rPr>
                      <m:t>⇒</m:t>
                    </m:r>
                  </m:oMath>
                </a14:m>
                <a:r>
                  <a:rPr lang="en-US" altLang="zh-TW" sz="2200" dirty="0">
                    <a:ea typeface="新細明體" charset="-120"/>
                  </a:rPr>
                  <a:t> The same rule introduced on Slide 2-40 is applied</a:t>
                </a:r>
              </a:p>
              <a:p>
                <a:pPr marL="804863" lvl="1" indent="-347663" eaLnBrk="1" hangingPunct="1">
                  <a:lnSpc>
                    <a:spcPct val="105000"/>
                  </a:lnSpc>
                  <a:buNone/>
                  <a:defRPr/>
                </a:pPr>
                <a:r>
                  <a:rPr lang="en-US" altLang="zh-TW" sz="2200" dirty="0">
                    <a:ea typeface="新細明體" charset="-120"/>
                  </a:rPr>
                  <a:t>※ If one firm is dropped from the index and another firm with a different price is added, the divisor has to be updated to leave the index unchanged after the substitution</a:t>
                </a:r>
              </a:p>
            </p:txBody>
          </p:sp>
        </mc:Choice>
        <mc:Fallback xmlns="">
          <p:sp>
            <p:nvSpPr>
              <p:cNvPr id="184323" name="Rectangle 3"/>
              <p:cNvSpPr>
                <a:spLocks noGrp="1" noRot="1" noChangeAspect="1" noMove="1" noResize="1" noEditPoints="1" noAdjustHandles="1" noChangeArrowheads="1" noChangeShapeType="1" noTextEdit="1"/>
              </p:cNvSpPr>
              <p:nvPr>
                <p:ph type="body" sz="half" idx="1"/>
              </p:nvPr>
            </p:nvSpPr>
            <p:spPr>
              <a:xfrm>
                <a:off x="304800" y="1143000"/>
                <a:ext cx="8534400" cy="5105400"/>
              </a:xfrm>
              <a:blipFill>
                <a:blip r:embed="rId4"/>
                <a:stretch>
                  <a:fillRect t="-1553" r="-286"/>
                </a:stretch>
              </a:blipFill>
            </p:spPr>
            <p:txBody>
              <a:bodyPr/>
              <a:lstStyle/>
              <a:p>
                <a:r>
                  <a:rPr lang="zh-TW" altLang="en-US">
                    <a:noFill/>
                  </a:rPr>
                  <a:t> </a:t>
                </a:r>
              </a:p>
            </p:txBody>
          </p:sp>
        </mc:Fallback>
      </mc:AlternateContent>
      <p:grpSp>
        <p:nvGrpSpPr>
          <p:cNvPr id="5129" name="Group 13"/>
          <p:cNvGrpSpPr>
            <a:grpSpLocks/>
          </p:cNvGrpSpPr>
          <p:nvPr/>
        </p:nvGrpSpPr>
        <p:grpSpPr bwMode="auto">
          <a:xfrm>
            <a:off x="1828800" y="1776412"/>
            <a:ext cx="5357813" cy="2033588"/>
            <a:chOff x="1106" y="1296"/>
            <a:chExt cx="3375" cy="1281"/>
          </a:xfrm>
        </p:grpSpPr>
        <p:graphicFrame>
          <p:nvGraphicFramePr>
            <p:cNvPr id="5122" name="Object 6"/>
            <p:cNvGraphicFramePr>
              <a:graphicFrameLocks noChangeAspect="1"/>
            </p:cNvGraphicFramePr>
            <p:nvPr/>
          </p:nvGraphicFramePr>
          <p:xfrm>
            <a:off x="1106" y="1296"/>
            <a:ext cx="1621" cy="1281"/>
          </p:xfrm>
          <a:graphic>
            <a:graphicData uri="http://schemas.openxmlformats.org/presentationml/2006/ole">
              <mc:AlternateContent xmlns:mc="http://schemas.openxmlformats.org/markup-compatibility/2006">
                <mc:Choice xmlns:v="urn:schemas-microsoft-com:vml" Requires="v">
                  <p:oleObj spid="_x0000_s14672" name="Equation" r:id="rId5" imgW="1028520" imgH="812520" progId="Equation.DSMT4">
                    <p:embed/>
                  </p:oleObj>
                </mc:Choice>
                <mc:Fallback>
                  <p:oleObj name="Equation" r:id="rId5" imgW="1028520" imgH="81252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6" y="1296"/>
                          <a:ext cx="1621" cy="12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30" name="Line 7"/>
            <p:cNvSpPr>
              <a:spLocks noChangeShapeType="1"/>
            </p:cNvSpPr>
            <p:nvPr/>
          </p:nvSpPr>
          <p:spPr bwMode="auto">
            <a:xfrm>
              <a:off x="2983" y="1617"/>
              <a:ext cx="816" cy="2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131" name="Line 8"/>
            <p:cNvSpPr>
              <a:spLocks noChangeShapeType="1"/>
            </p:cNvSpPr>
            <p:nvPr/>
          </p:nvSpPr>
          <p:spPr bwMode="auto">
            <a:xfrm flipV="1">
              <a:off x="2983" y="1905"/>
              <a:ext cx="816" cy="3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aphicFrame>
          <p:nvGraphicFramePr>
            <p:cNvPr id="5123" name="Object 9"/>
            <p:cNvGraphicFramePr>
              <a:graphicFrameLocks/>
            </p:cNvGraphicFramePr>
            <p:nvPr/>
          </p:nvGraphicFramePr>
          <p:xfrm>
            <a:off x="3301" y="1329"/>
            <a:ext cx="287" cy="372"/>
          </p:xfrm>
          <a:graphic>
            <a:graphicData uri="http://schemas.openxmlformats.org/presentationml/2006/ole">
              <mc:AlternateContent xmlns:mc="http://schemas.openxmlformats.org/markup-compatibility/2006">
                <mc:Choice xmlns:v="urn:schemas-microsoft-com:vml" Requires="v">
                  <p:oleObj spid="_x0000_s14673" name="Equation" r:id="rId7" imgW="304560" imgH="393480" progId="Equation.DSMT4">
                    <p:embed/>
                  </p:oleObj>
                </mc:Choice>
                <mc:Fallback>
                  <p:oleObj name="Equation" r:id="rId7" imgW="304560" imgH="393480" progId="Equation.DSMT4">
                    <p:embed/>
                    <p:pic>
                      <p:nvPicPr>
                        <p:cNvPr id="0" name="Object 9"/>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01" y="1329"/>
                          <a:ext cx="287" cy="3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4" name="Object 10"/>
            <p:cNvGraphicFramePr>
              <a:graphicFrameLocks/>
            </p:cNvGraphicFramePr>
            <p:nvPr/>
          </p:nvGraphicFramePr>
          <p:xfrm>
            <a:off x="3301" y="2145"/>
            <a:ext cx="287" cy="372"/>
          </p:xfrm>
          <a:graphic>
            <a:graphicData uri="http://schemas.openxmlformats.org/presentationml/2006/ole">
              <mc:AlternateContent xmlns:mc="http://schemas.openxmlformats.org/markup-compatibility/2006">
                <mc:Choice xmlns:v="urn:schemas-microsoft-com:vml" Requires="v">
                  <p:oleObj spid="_x0000_s14674" name="Equation" r:id="rId9" imgW="304560" imgH="393480" progId="Equation.DSMT4">
                    <p:embed/>
                  </p:oleObj>
                </mc:Choice>
                <mc:Fallback>
                  <p:oleObj name="Equation" r:id="rId9" imgW="304560" imgH="393480" progId="Equation.DSMT4">
                    <p:embed/>
                    <p:pic>
                      <p:nvPicPr>
                        <p:cNvPr id="0" name="Object 10"/>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01" y="2145"/>
                          <a:ext cx="287" cy="3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5" name="Object 11"/>
            <p:cNvGraphicFramePr>
              <a:graphicFrameLocks noChangeAspect="1"/>
            </p:cNvGraphicFramePr>
            <p:nvPr/>
          </p:nvGraphicFramePr>
          <p:xfrm>
            <a:off x="4080" y="1776"/>
            <a:ext cx="401" cy="280"/>
          </p:xfrm>
          <a:graphic>
            <a:graphicData uri="http://schemas.openxmlformats.org/presentationml/2006/ole">
              <mc:AlternateContent xmlns:mc="http://schemas.openxmlformats.org/markup-compatibility/2006">
                <mc:Choice xmlns:v="urn:schemas-microsoft-com:vml" Requires="v">
                  <p:oleObj spid="_x0000_s14675" name="Equation" r:id="rId11" imgW="253800" imgH="177480" progId="Equation.DSMT4">
                    <p:embed/>
                  </p:oleObj>
                </mc:Choice>
                <mc:Fallback>
                  <p:oleObj name="Equation" r:id="rId11" imgW="253800" imgH="177480" progId="Equation.DSMT4">
                    <p:embed/>
                    <p:pic>
                      <p:nvPicPr>
                        <p:cNvPr id="0"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80" y="1776"/>
                          <a:ext cx="401" cy="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Rectangle 11"/>
          <p:cNvSpPr>
            <a:spLocks noChangeArrowheads="1"/>
          </p:cNvSpPr>
          <p:nvPr/>
        </p:nvSpPr>
        <p:spPr bwMode="auto">
          <a:xfrm>
            <a:off x="1905000" y="4800600"/>
            <a:ext cx="5257800" cy="1835150"/>
          </a:xfrm>
          <a:prstGeom prst="rect">
            <a:avLst/>
          </a:prstGeom>
          <a:solidFill>
            <a:srgbClr val="FFFFFF"/>
          </a:solidFill>
          <a:ln w="9525">
            <a:solidFill>
              <a:schemeClr val="tx1"/>
            </a:solidFill>
            <a:miter lim="800000"/>
            <a:headEnd/>
            <a:tailEnd/>
          </a:ln>
        </p:spPr>
        <p:txBody>
          <a:bodyPr wrap="none" anchor="ctr"/>
          <a:lstStyle/>
          <a:p>
            <a:endParaRPr lang="zh-TW" altLang="en-US">
              <a:ea typeface="新細明體" charset="-120"/>
            </a:endParaRPr>
          </a:p>
        </p:txBody>
      </p:sp>
      <p:sp>
        <p:nvSpPr>
          <p:cNvPr id="102402" name="Rectangle 2"/>
          <p:cNvSpPr>
            <a:spLocks noGrp="1" noChangeArrowheads="1"/>
          </p:cNvSpPr>
          <p:nvPr>
            <p:ph type="title"/>
          </p:nvPr>
        </p:nvSpPr>
        <p:spPr>
          <a:xfrm>
            <a:off x="457200" y="152400"/>
            <a:ext cx="8229600" cy="1066800"/>
          </a:xfrm>
        </p:spPr>
        <p:txBody>
          <a:bodyPr/>
          <a:lstStyle/>
          <a:p>
            <a:pPr eaLnBrk="1" hangingPunct="1">
              <a:defRPr/>
            </a:pPr>
            <a:r>
              <a:rPr lang="en-US" altLang="zh-TW" sz="4000" dirty="0">
                <a:ea typeface="新細明體" charset="-120"/>
              </a:rPr>
              <a:t>S&amp;P’s 500 Composite </a:t>
            </a:r>
            <a:br>
              <a:rPr lang="en-US" altLang="zh-TW" sz="4000" dirty="0">
                <a:ea typeface="新細明體" charset="-120"/>
              </a:rPr>
            </a:br>
            <a:r>
              <a:rPr lang="en-US" altLang="zh-TW" sz="4000" dirty="0">
                <a:ea typeface="新細明體" charset="-120"/>
              </a:rPr>
              <a:t> Market Value-Weighted Index</a:t>
            </a:r>
          </a:p>
        </p:txBody>
      </p:sp>
      <p:sp>
        <p:nvSpPr>
          <p:cNvPr id="102403" name="Rectangle 3"/>
          <p:cNvSpPr>
            <a:spLocks noGrp="1" noChangeArrowheads="1"/>
          </p:cNvSpPr>
          <p:nvPr>
            <p:ph type="body" idx="1"/>
          </p:nvPr>
        </p:nvSpPr>
        <p:spPr>
          <a:xfrm>
            <a:off x="304800" y="1371600"/>
            <a:ext cx="8610600" cy="5181600"/>
          </a:xfrm>
        </p:spPr>
        <p:txBody>
          <a:bodyPr/>
          <a:lstStyle/>
          <a:p>
            <a:pPr eaLnBrk="1" hangingPunct="1">
              <a:defRPr/>
            </a:pPr>
            <a:r>
              <a:rPr lang="en-US" altLang="zh-TW" sz="3000" dirty="0">
                <a:ea typeface="新細明體" charset="-120"/>
              </a:rPr>
              <a:t>Given the data on Slide 2-36:</a:t>
            </a:r>
          </a:p>
          <a:p>
            <a:pPr lvl="1" eaLnBrk="1" hangingPunct="1">
              <a:defRPr/>
            </a:pPr>
            <a:r>
              <a:rPr lang="en-US" altLang="zh-TW" sz="2600" dirty="0">
                <a:ea typeface="新細明體" charset="-120"/>
              </a:rPr>
              <a:t>The percentage increase in the total market value from one day to the next represents the percentage increase in the stock index</a:t>
            </a:r>
          </a:p>
          <a:p>
            <a:pPr lvl="1" eaLnBrk="1" hangingPunct="1">
              <a:defRPr/>
            </a:pPr>
            <a:endParaRPr lang="en-US" altLang="zh-TW" sz="1000" dirty="0">
              <a:ea typeface="新細明體" charset="-120"/>
            </a:endParaRPr>
          </a:p>
          <a:p>
            <a:pPr eaLnBrk="1" hangingPunct="1">
              <a:lnSpc>
                <a:spcPct val="80000"/>
              </a:lnSpc>
              <a:buNone/>
              <a:defRPr/>
            </a:pPr>
            <a:r>
              <a:rPr lang="en-US" altLang="zh-TW" sz="2000" dirty="0">
                <a:ea typeface="新細明體" charset="-120"/>
              </a:rPr>
              <a:t>		Percentage change in index = (690</a:t>
            </a:r>
            <a:r>
              <a:rPr lang="zh-TW" altLang="en-US" sz="2000" dirty="0">
                <a:ea typeface="新細明體" charset="-120"/>
              </a:rPr>
              <a:t> </a:t>
            </a:r>
            <a:r>
              <a:rPr lang="en-US" altLang="zh-TW" sz="2000" dirty="0">
                <a:effectLst/>
              </a:rPr>
              <a:t>–</a:t>
            </a:r>
            <a:r>
              <a:rPr lang="zh-TW" altLang="en-US" sz="2000" dirty="0">
                <a:effectLst/>
              </a:rPr>
              <a:t> </a:t>
            </a:r>
            <a:r>
              <a:rPr lang="en-US" altLang="zh-TW" sz="2000" dirty="0">
                <a:ea typeface="新細明體" charset="-120"/>
              </a:rPr>
              <a:t>600)/600 = 15%</a:t>
            </a:r>
          </a:p>
          <a:p>
            <a:pPr eaLnBrk="1" hangingPunct="1">
              <a:buFont typeface="Wingdings" pitchFamily="2" charset="2"/>
              <a:buNone/>
              <a:defRPr/>
            </a:pPr>
            <a:endParaRPr lang="en-US" altLang="zh-TW" sz="1000" dirty="0">
              <a:ea typeface="新細明體" charset="-120"/>
            </a:endParaRPr>
          </a:p>
          <a:p>
            <a:pPr lvl="1" eaLnBrk="1" hangingPunct="1">
              <a:defRPr/>
            </a:pPr>
            <a:r>
              <a:rPr lang="en-US" altLang="zh-TW" sz="2600" dirty="0">
                <a:ea typeface="新細明體" charset="-120"/>
              </a:rPr>
              <a:t>Since ABC is five times the weight relative to XYZ, the index return also can be derived via</a:t>
            </a:r>
            <a:endParaRPr lang="zh-TW" altLang="en-US" sz="2600" dirty="0">
              <a:ea typeface="新細明體" charset="-120"/>
            </a:endParaRPr>
          </a:p>
        </p:txBody>
      </p:sp>
      <p:graphicFrame>
        <p:nvGraphicFramePr>
          <p:cNvPr id="6146" name="Object 5"/>
          <p:cNvGraphicFramePr>
            <a:graphicFrameLocks noGrp="1" noChangeAspect="1"/>
          </p:cNvGraphicFramePr>
          <p:nvPr>
            <p:ph sz="half" idx="4294967295"/>
            <p:extLst>
              <p:ext uri="{D42A27DB-BD31-4B8C-83A1-F6EECF244321}">
                <p14:modId xmlns:p14="http://schemas.microsoft.com/office/powerpoint/2010/main" val="4011349694"/>
              </p:ext>
            </p:extLst>
          </p:nvPr>
        </p:nvGraphicFramePr>
        <p:xfrm>
          <a:off x="1981200" y="4876800"/>
          <a:ext cx="2184400" cy="1625600"/>
        </p:xfrm>
        <a:graphic>
          <a:graphicData uri="http://schemas.openxmlformats.org/presentationml/2006/ole">
            <mc:AlternateContent xmlns:mc="http://schemas.openxmlformats.org/markup-compatibility/2006">
              <mc:Choice xmlns:v="urn:schemas-microsoft-com:vml" Requires="v">
                <p:oleObj spid="_x0000_s15695" name="Equation" r:id="rId4" imgW="1091880" imgH="812520" progId="Equation.DSMT4">
                  <p:embed/>
                </p:oleObj>
              </mc:Choice>
              <mc:Fallback>
                <p:oleObj name="Equation" r:id="rId4" imgW="1091880" imgH="81252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4876800"/>
                        <a:ext cx="2184400" cy="162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53" name="Line 6"/>
          <p:cNvSpPr>
            <a:spLocks noChangeShapeType="1"/>
          </p:cNvSpPr>
          <p:nvPr/>
        </p:nvSpPr>
        <p:spPr bwMode="auto">
          <a:xfrm>
            <a:off x="4648200" y="5257800"/>
            <a:ext cx="1306513" cy="3810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6154" name="Line 7"/>
          <p:cNvSpPr>
            <a:spLocks noChangeShapeType="1"/>
          </p:cNvSpPr>
          <p:nvPr/>
        </p:nvSpPr>
        <p:spPr bwMode="auto">
          <a:xfrm flipV="1">
            <a:off x="4648200" y="5638800"/>
            <a:ext cx="1306513" cy="457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aphicFrame>
        <p:nvGraphicFramePr>
          <p:cNvPr id="6147" name="Object 8"/>
          <p:cNvGraphicFramePr>
            <a:graphicFrameLocks/>
          </p:cNvGraphicFramePr>
          <p:nvPr>
            <p:extLst>
              <p:ext uri="{D42A27DB-BD31-4B8C-83A1-F6EECF244321}">
                <p14:modId xmlns:p14="http://schemas.microsoft.com/office/powerpoint/2010/main" val="3884833162"/>
              </p:ext>
            </p:extLst>
          </p:nvPr>
        </p:nvGraphicFramePr>
        <p:xfrm>
          <a:off x="5106988" y="4819650"/>
          <a:ext cx="569912" cy="590550"/>
        </p:xfrm>
        <a:graphic>
          <a:graphicData uri="http://schemas.openxmlformats.org/presentationml/2006/ole">
            <mc:AlternateContent xmlns:mc="http://schemas.openxmlformats.org/markup-compatibility/2006">
              <mc:Choice xmlns:v="urn:schemas-microsoft-com:vml" Requires="v">
                <p:oleObj spid="_x0000_s15696" name="Equation" r:id="rId6" imgW="380880" imgH="393480" progId="Equation.DSMT4">
                  <p:embed/>
                </p:oleObj>
              </mc:Choice>
              <mc:Fallback>
                <p:oleObj name="Equation" r:id="rId6" imgW="380880" imgH="393480" progId="Equation.DSMT4">
                  <p:embed/>
                  <p:pic>
                    <p:nvPicPr>
                      <p:cNvPr id="0" name="Object 8"/>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6988" y="4819650"/>
                        <a:ext cx="569912" cy="59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48" name="Object 9"/>
          <p:cNvGraphicFramePr>
            <a:graphicFrameLocks/>
          </p:cNvGraphicFramePr>
          <p:nvPr>
            <p:extLst>
              <p:ext uri="{D42A27DB-BD31-4B8C-83A1-F6EECF244321}">
                <p14:modId xmlns:p14="http://schemas.microsoft.com/office/powerpoint/2010/main" val="1971373051"/>
              </p:ext>
            </p:extLst>
          </p:nvPr>
        </p:nvGraphicFramePr>
        <p:xfrm>
          <a:off x="5106988" y="6019800"/>
          <a:ext cx="569912" cy="590550"/>
        </p:xfrm>
        <a:graphic>
          <a:graphicData uri="http://schemas.openxmlformats.org/presentationml/2006/ole">
            <mc:AlternateContent xmlns:mc="http://schemas.openxmlformats.org/markup-compatibility/2006">
              <mc:Choice xmlns:v="urn:schemas-microsoft-com:vml" Requires="v">
                <p:oleObj spid="_x0000_s15697" name="Equation" r:id="rId8" imgW="380880" imgH="393480" progId="Equation.DSMT4">
                  <p:embed/>
                </p:oleObj>
              </mc:Choice>
              <mc:Fallback>
                <p:oleObj name="Equation" r:id="rId8" imgW="380880" imgH="393480" progId="Equation.DSMT4">
                  <p:embed/>
                  <p:pic>
                    <p:nvPicPr>
                      <p:cNvPr id="0" name="Object 9"/>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06988" y="6019800"/>
                        <a:ext cx="569912" cy="59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49" name="Object 10"/>
          <p:cNvGraphicFramePr>
            <a:graphicFrameLocks noChangeAspect="1"/>
          </p:cNvGraphicFramePr>
          <p:nvPr>
            <p:extLst>
              <p:ext uri="{D42A27DB-BD31-4B8C-83A1-F6EECF244321}">
                <p14:modId xmlns:p14="http://schemas.microsoft.com/office/powerpoint/2010/main" val="2613319647"/>
              </p:ext>
            </p:extLst>
          </p:nvPr>
        </p:nvGraphicFramePr>
        <p:xfrm>
          <a:off x="6456363" y="5438775"/>
          <a:ext cx="630237" cy="352425"/>
        </p:xfrm>
        <a:graphic>
          <a:graphicData uri="http://schemas.openxmlformats.org/presentationml/2006/ole">
            <mc:AlternateContent xmlns:mc="http://schemas.openxmlformats.org/markup-compatibility/2006">
              <mc:Choice xmlns:v="urn:schemas-microsoft-com:vml" Requires="v">
                <p:oleObj spid="_x0000_s15698" name="Equation" r:id="rId10" imgW="317160" imgH="177480" progId="Equation.DSMT4">
                  <p:embed/>
                </p:oleObj>
              </mc:Choice>
              <mc:Fallback>
                <p:oleObj name="Equation" r:id="rId10" imgW="317160" imgH="177480" progId="Equation.DSMT4">
                  <p:embed/>
                  <p:pic>
                    <p:nvPicPr>
                      <p:cNvPr id="0"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56363" y="5438775"/>
                        <a:ext cx="630237"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457200" y="76200"/>
            <a:ext cx="8229600" cy="1143000"/>
          </a:xfrm>
        </p:spPr>
        <p:txBody>
          <a:bodyPr/>
          <a:lstStyle/>
          <a:p>
            <a:pPr eaLnBrk="1" hangingPunct="1">
              <a:defRPr/>
            </a:pPr>
            <a:r>
              <a:rPr lang="en-US" altLang="zh-TW" sz="4000" dirty="0">
                <a:ea typeface="新細明體" charset="-120"/>
              </a:rPr>
              <a:t>Value Line</a:t>
            </a:r>
            <a:br>
              <a:rPr lang="en-US" altLang="zh-TW" sz="4000" dirty="0">
                <a:ea typeface="新細明體" charset="-120"/>
              </a:rPr>
            </a:br>
            <a:r>
              <a:rPr lang="en-US" altLang="zh-TW" sz="4000" dirty="0">
                <a:ea typeface="新細明體" charset="-120"/>
              </a:rPr>
              <a:t>Equally Weighted Index</a:t>
            </a:r>
          </a:p>
        </p:txBody>
      </p:sp>
      <p:sp>
        <p:nvSpPr>
          <p:cNvPr id="103427" name="Rectangle 3"/>
          <p:cNvSpPr>
            <a:spLocks noGrp="1" noChangeArrowheads="1"/>
          </p:cNvSpPr>
          <p:nvPr>
            <p:ph type="body" idx="1"/>
          </p:nvPr>
        </p:nvSpPr>
        <p:spPr>
          <a:xfrm>
            <a:off x="304800" y="1447800"/>
            <a:ext cx="8686800" cy="5105400"/>
          </a:xfrm>
        </p:spPr>
        <p:txBody>
          <a:bodyPr/>
          <a:lstStyle/>
          <a:p>
            <a:pPr eaLnBrk="1" hangingPunct="1">
              <a:defRPr/>
            </a:pPr>
            <a:r>
              <a:rPr lang="en-US" altLang="zh-TW" sz="3000" dirty="0">
                <a:ea typeface="新細明體" charset="-120"/>
              </a:rPr>
              <a:t>Places equal weight on each individual return</a:t>
            </a:r>
          </a:p>
          <a:p>
            <a:pPr eaLnBrk="1" hangingPunct="1">
              <a:defRPr/>
            </a:pPr>
            <a:r>
              <a:rPr lang="en-US" altLang="zh-TW" sz="3000" dirty="0">
                <a:ea typeface="新細明體" charset="-120"/>
              </a:rPr>
              <a:t>Based on the data on Slide 2-36</a:t>
            </a:r>
          </a:p>
          <a:p>
            <a:pPr eaLnBrk="1" hangingPunct="1">
              <a:defRPr/>
            </a:pPr>
            <a:endParaRPr lang="en-US" altLang="zh-TW" dirty="0">
              <a:ea typeface="新細明體" charset="-120"/>
            </a:endParaRPr>
          </a:p>
          <a:p>
            <a:pPr eaLnBrk="1" hangingPunct="1">
              <a:defRPr/>
            </a:pPr>
            <a:endParaRPr lang="en-US" altLang="zh-TW" sz="3600" dirty="0">
              <a:ea typeface="新細明體" charset="-120"/>
            </a:endParaRPr>
          </a:p>
          <a:p>
            <a:pPr eaLnBrk="1" hangingPunct="1">
              <a:defRPr/>
            </a:pPr>
            <a:endParaRPr lang="en-US" altLang="zh-TW" sz="3600" dirty="0">
              <a:ea typeface="新細明體" charset="-120"/>
            </a:endParaRPr>
          </a:p>
          <a:p>
            <a:pPr eaLnBrk="1" hangingPunct="1">
              <a:defRPr/>
            </a:pPr>
            <a:endParaRPr lang="en-US" altLang="zh-TW" sz="3600" dirty="0">
              <a:ea typeface="新細明體" charset="-120"/>
            </a:endParaRPr>
          </a:p>
          <a:p>
            <a:pPr lvl="1" eaLnBrk="1" hangingPunct="1">
              <a:buFontTx/>
              <a:buNone/>
              <a:defRPr/>
            </a:pPr>
            <a:r>
              <a:rPr lang="en-US" altLang="zh-TW" sz="2200" dirty="0">
                <a:latin typeface="新細明體" charset="-120"/>
                <a:ea typeface="新細明體" charset="-120"/>
              </a:rPr>
              <a:t>※</a:t>
            </a:r>
            <a:r>
              <a:rPr lang="en-US" altLang="zh-TW" sz="2200" dirty="0">
                <a:ea typeface="新細明體" charset="-120"/>
              </a:rPr>
              <a:t>You can imagine to start with investing </a:t>
            </a:r>
            <a:r>
              <a:rPr lang="en-US" altLang="zh-TW" sz="2200" b="1" i="1" dirty="0">
                <a:ea typeface="新細明體" charset="-120"/>
              </a:rPr>
              <a:t>equal dollars in each stock </a:t>
            </a:r>
            <a:r>
              <a:rPr lang="en-US" altLang="zh-TW" sz="2200" dirty="0">
                <a:ea typeface="新細明體" charset="-120"/>
              </a:rPr>
              <a:t>at the beginning of the period. Then at the end of the period, the return of this portfolio reflects the percentage change of the equally weighted index</a:t>
            </a:r>
          </a:p>
        </p:txBody>
      </p:sp>
      <p:grpSp>
        <p:nvGrpSpPr>
          <p:cNvPr id="7176" name="群組 11"/>
          <p:cNvGrpSpPr>
            <a:grpSpLocks/>
          </p:cNvGrpSpPr>
          <p:nvPr/>
        </p:nvGrpSpPr>
        <p:grpSpPr bwMode="auto">
          <a:xfrm>
            <a:off x="1676400" y="2819400"/>
            <a:ext cx="5638800" cy="2133600"/>
            <a:chOff x="1676400" y="2971800"/>
            <a:chExt cx="5638800" cy="2133600"/>
          </a:xfrm>
        </p:grpSpPr>
        <p:sp>
          <p:nvSpPr>
            <p:cNvPr id="7177" name="Rectangle 12"/>
            <p:cNvSpPr>
              <a:spLocks noChangeArrowheads="1"/>
            </p:cNvSpPr>
            <p:nvPr/>
          </p:nvSpPr>
          <p:spPr bwMode="auto">
            <a:xfrm>
              <a:off x="1676400" y="2971800"/>
              <a:ext cx="5638800" cy="2133600"/>
            </a:xfrm>
            <a:prstGeom prst="rect">
              <a:avLst/>
            </a:prstGeom>
            <a:solidFill>
              <a:srgbClr val="FFFFFF"/>
            </a:solidFill>
            <a:ln w="9525">
              <a:solidFill>
                <a:schemeClr val="tx1"/>
              </a:solidFill>
              <a:miter lim="800000"/>
              <a:headEnd/>
              <a:tailEnd/>
            </a:ln>
          </p:spPr>
          <p:txBody>
            <a:bodyPr wrap="none" anchor="ctr"/>
            <a:lstStyle/>
            <a:p>
              <a:endParaRPr lang="zh-TW" altLang="en-US">
                <a:ea typeface="新細明體" charset="-120"/>
              </a:endParaRPr>
            </a:p>
          </p:txBody>
        </p:sp>
        <p:grpSp>
          <p:nvGrpSpPr>
            <p:cNvPr id="7178" name="Group 4"/>
            <p:cNvGrpSpPr>
              <a:grpSpLocks/>
            </p:cNvGrpSpPr>
            <p:nvPr/>
          </p:nvGrpSpPr>
          <p:grpSpPr bwMode="auto">
            <a:xfrm>
              <a:off x="1752600" y="3071813"/>
              <a:ext cx="5526088" cy="2033587"/>
              <a:chOff x="1104" y="1887"/>
              <a:chExt cx="3481" cy="1281"/>
            </a:xfrm>
          </p:grpSpPr>
          <p:graphicFrame>
            <p:nvGraphicFramePr>
              <p:cNvPr id="7170" name="Object 5"/>
              <p:cNvGraphicFramePr>
                <a:graphicFrameLocks noChangeAspect="1"/>
              </p:cNvGraphicFramePr>
              <p:nvPr/>
            </p:nvGraphicFramePr>
            <p:xfrm>
              <a:off x="1104" y="1887"/>
              <a:ext cx="1721" cy="1281"/>
            </p:xfrm>
            <a:graphic>
              <a:graphicData uri="http://schemas.openxmlformats.org/presentationml/2006/ole">
                <mc:AlternateContent xmlns:mc="http://schemas.openxmlformats.org/markup-compatibility/2006">
                  <mc:Choice xmlns:v="urn:schemas-microsoft-com:vml" Requires="v">
                    <p:oleObj spid="_x0000_s12625" name="Equation" r:id="rId4" imgW="1091880" imgH="812520" progId="Equation.DSMT4">
                      <p:embed/>
                    </p:oleObj>
                  </mc:Choice>
                  <mc:Fallback>
                    <p:oleObj name="Equation" r:id="rId4" imgW="1091880" imgH="81252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4" y="1887"/>
                            <a:ext cx="1721" cy="12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79" name="Line 6"/>
              <p:cNvSpPr>
                <a:spLocks noChangeShapeType="1"/>
              </p:cNvSpPr>
              <p:nvPr/>
            </p:nvSpPr>
            <p:spPr bwMode="auto">
              <a:xfrm>
                <a:off x="3031" y="2208"/>
                <a:ext cx="816" cy="2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7180" name="Line 7"/>
              <p:cNvSpPr>
                <a:spLocks noChangeShapeType="1"/>
              </p:cNvSpPr>
              <p:nvPr/>
            </p:nvSpPr>
            <p:spPr bwMode="auto">
              <a:xfrm flipV="1">
                <a:off x="3031" y="2496"/>
                <a:ext cx="816" cy="3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aphicFrame>
            <p:nvGraphicFramePr>
              <p:cNvPr id="7171" name="Object 8"/>
              <p:cNvGraphicFramePr>
                <a:graphicFrameLocks/>
              </p:cNvGraphicFramePr>
              <p:nvPr/>
            </p:nvGraphicFramePr>
            <p:xfrm>
              <a:off x="3379" y="1920"/>
              <a:ext cx="227" cy="372"/>
            </p:xfrm>
            <a:graphic>
              <a:graphicData uri="http://schemas.openxmlformats.org/presentationml/2006/ole">
                <mc:AlternateContent xmlns:mc="http://schemas.openxmlformats.org/markup-compatibility/2006">
                  <mc:Choice xmlns:v="urn:schemas-microsoft-com:vml" Requires="v">
                    <p:oleObj spid="_x0000_s12626" name="Equation" r:id="rId6" imgW="241200" imgH="393480" progId="Equation.DSMT4">
                      <p:embed/>
                    </p:oleObj>
                  </mc:Choice>
                  <mc:Fallback>
                    <p:oleObj name="Equation" r:id="rId6" imgW="241200" imgH="393480" progId="Equation.DSMT4">
                      <p:embed/>
                      <p:pic>
                        <p:nvPicPr>
                          <p:cNvPr id="0" name="Object 8"/>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79" y="1920"/>
                            <a:ext cx="227" cy="3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2" name="Object 9"/>
              <p:cNvGraphicFramePr>
                <a:graphicFrameLocks/>
              </p:cNvGraphicFramePr>
              <p:nvPr/>
            </p:nvGraphicFramePr>
            <p:xfrm>
              <a:off x="3379" y="2736"/>
              <a:ext cx="227" cy="372"/>
            </p:xfrm>
            <a:graphic>
              <a:graphicData uri="http://schemas.openxmlformats.org/presentationml/2006/ole">
                <mc:AlternateContent xmlns:mc="http://schemas.openxmlformats.org/markup-compatibility/2006">
                  <mc:Choice xmlns:v="urn:schemas-microsoft-com:vml" Requires="v">
                    <p:oleObj spid="_x0000_s12627" name="Equation" r:id="rId8" imgW="241200" imgH="393480" progId="Equation.DSMT4">
                      <p:embed/>
                    </p:oleObj>
                  </mc:Choice>
                  <mc:Fallback>
                    <p:oleObj name="Equation" r:id="rId8" imgW="241200" imgH="393480" progId="Equation.DSMT4">
                      <p:embed/>
                      <p:pic>
                        <p:nvPicPr>
                          <p:cNvPr id="0" name="Object 9"/>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79" y="2736"/>
                            <a:ext cx="227" cy="3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3" name="Object 10"/>
              <p:cNvGraphicFramePr>
                <a:graphicFrameLocks noChangeAspect="1"/>
              </p:cNvGraphicFramePr>
              <p:nvPr/>
            </p:nvGraphicFramePr>
            <p:xfrm>
              <a:off x="4205" y="2352"/>
              <a:ext cx="380" cy="280"/>
            </p:xfrm>
            <a:graphic>
              <a:graphicData uri="http://schemas.openxmlformats.org/presentationml/2006/ole">
                <mc:AlternateContent xmlns:mc="http://schemas.openxmlformats.org/markup-compatibility/2006">
                  <mc:Choice xmlns:v="urn:schemas-microsoft-com:vml" Requires="v">
                    <p:oleObj spid="_x0000_s12628" name="Equation" r:id="rId10" imgW="241200" imgH="177480" progId="Equation.DSMT4">
                      <p:embed/>
                    </p:oleObj>
                  </mc:Choice>
                  <mc:Fallback>
                    <p:oleObj name="Equation" r:id="rId10" imgW="241200" imgH="177480" progId="Equation.DSMT4">
                      <p:embed/>
                      <p:pic>
                        <p:nvPicPr>
                          <p:cNvPr id="0"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05" y="2352"/>
                            <a:ext cx="380" cy="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0"/>
            <a:ext cx="9144000" cy="838200"/>
          </a:xfrm>
          <a:noFill/>
          <a:extLst>
            <a:ext uri="{909E8E84-426E-40DD-AFC4-6F175D3DCCD1}">
              <a14:hiddenFill xmlns:a14="http://schemas.microsoft.com/office/drawing/2010/main">
                <a:solidFill>
                  <a:srgbClr val="FFFFFF"/>
                </a:solidFill>
              </a14:hiddenFill>
            </a:ext>
          </a:extLst>
        </p:spPr>
        <p:txBody>
          <a:bodyPr lIns="90488" tIns="44450" rIns="90488" bIns="44450" anchor="b"/>
          <a:lstStyle/>
          <a:p>
            <a:pPr eaLnBrk="1" hangingPunct="1"/>
            <a:r>
              <a:rPr lang="en-US" altLang="zh-TW" sz="4000">
                <a:effectLst/>
                <a:ea typeface="新細明體" charset="-120"/>
              </a:rPr>
              <a:t>Examples of Indexes - International</a:t>
            </a:r>
          </a:p>
        </p:txBody>
      </p:sp>
      <p:sp>
        <p:nvSpPr>
          <p:cNvPr id="25603" name="Rectangle 3"/>
          <p:cNvSpPr>
            <a:spLocks noGrp="1" noChangeArrowheads="1"/>
          </p:cNvSpPr>
          <p:nvPr>
            <p:ph type="body" idx="1"/>
          </p:nvPr>
        </p:nvSpPr>
        <p:spPr>
          <a:xfrm>
            <a:off x="381000" y="990600"/>
            <a:ext cx="8382000" cy="5791200"/>
          </a:xfrm>
        </p:spPr>
        <p:txBody>
          <a:bodyPr lIns="90488" tIns="44450" rIns="90488" bIns="44450"/>
          <a:lstStyle/>
          <a:p>
            <a:pPr eaLnBrk="1" hangingPunct="1">
              <a:spcBef>
                <a:spcPts val="300"/>
              </a:spcBef>
              <a:defRPr/>
            </a:pPr>
            <a:r>
              <a:rPr lang="en-US" altLang="zh-TW" sz="3000" dirty="0">
                <a:ea typeface="新細明體" charset="-120"/>
              </a:rPr>
              <a:t>FTSE (Financial Times Index, jointly owned by Financial Times and the London Stock Exchange)</a:t>
            </a:r>
          </a:p>
          <a:p>
            <a:pPr eaLnBrk="1" hangingPunct="1">
              <a:spcBef>
                <a:spcPts val="300"/>
              </a:spcBef>
              <a:defRPr/>
            </a:pPr>
            <a:r>
              <a:rPr lang="en-US" altLang="zh-TW" sz="3000" dirty="0">
                <a:ea typeface="新細明體" charset="-120"/>
              </a:rPr>
              <a:t>CAC 40 (France)</a:t>
            </a:r>
          </a:p>
          <a:p>
            <a:pPr eaLnBrk="1" hangingPunct="1">
              <a:spcBef>
                <a:spcPts val="300"/>
              </a:spcBef>
              <a:defRPr/>
            </a:pPr>
            <a:r>
              <a:rPr lang="en-US" altLang="zh-TW" sz="3000" dirty="0">
                <a:ea typeface="新細明體" charset="-120"/>
              </a:rPr>
              <a:t>Nikkei 225 (Japan)</a:t>
            </a:r>
          </a:p>
          <a:p>
            <a:pPr eaLnBrk="1" hangingPunct="1">
              <a:spcBef>
                <a:spcPts val="300"/>
              </a:spcBef>
              <a:defRPr/>
            </a:pPr>
            <a:r>
              <a:rPr lang="en-US" altLang="zh-TW" sz="3000" dirty="0" err="1">
                <a:ea typeface="新細明體" charset="-120"/>
              </a:rPr>
              <a:t>Dax</a:t>
            </a:r>
            <a:r>
              <a:rPr lang="en-US" altLang="zh-TW" sz="3000" dirty="0">
                <a:ea typeface="新細明體" charset="-120"/>
              </a:rPr>
              <a:t> (Germany)</a:t>
            </a:r>
          </a:p>
          <a:p>
            <a:pPr eaLnBrk="1" hangingPunct="1">
              <a:spcBef>
                <a:spcPts val="300"/>
              </a:spcBef>
              <a:defRPr/>
            </a:pPr>
            <a:r>
              <a:rPr lang="en-US" altLang="zh-TW" sz="3000" dirty="0">
                <a:ea typeface="新細明體" charset="-120"/>
              </a:rPr>
              <a:t>Hang </a:t>
            </a:r>
            <a:r>
              <a:rPr lang="en-US" altLang="zh-TW" sz="3000" dirty="0" err="1">
                <a:ea typeface="新細明體" charset="-120"/>
              </a:rPr>
              <a:t>Seng</a:t>
            </a:r>
            <a:r>
              <a:rPr lang="en-US" altLang="zh-TW" sz="3000" dirty="0">
                <a:ea typeface="新細明體" charset="-120"/>
              </a:rPr>
              <a:t> (Hong Kong)</a:t>
            </a:r>
          </a:p>
          <a:p>
            <a:pPr eaLnBrk="1" hangingPunct="1">
              <a:spcBef>
                <a:spcPts val="300"/>
              </a:spcBef>
              <a:defRPr/>
            </a:pPr>
            <a:r>
              <a:rPr lang="en-US" altLang="zh-TW" sz="3000" dirty="0">
                <a:ea typeface="新細明體" charset="-120"/>
              </a:rPr>
              <a:t>MSCI (Morgan Stanley Capital International)</a:t>
            </a:r>
          </a:p>
          <a:p>
            <a:pPr lvl="1" eaLnBrk="1" hangingPunct="1">
              <a:spcBef>
                <a:spcPts val="300"/>
              </a:spcBef>
              <a:defRPr/>
            </a:pPr>
            <a:r>
              <a:rPr lang="en-US" altLang="zh-TW" sz="2600" dirty="0">
                <a:ea typeface="新細明體" charset="-120"/>
              </a:rPr>
              <a:t>Computes over 50 country indexes and several regional indexes (see the table on the next slide)</a:t>
            </a:r>
          </a:p>
          <a:p>
            <a:pPr lvl="2" eaLnBrk="1" hangingPunct="1">
              <a:spcBef>
                <a:spcPts val="300"/>
              </a:spcBef>
              <a:defRPr/>
            </a:pPr>
            <a:r>
              <a:rPr lang="en-US" altLang="zh-TW" sz="2200" dirty="0">
                <a:ea typeface="新細明體" charset="-120"/>
              </a:rPr>
              <a:t>Representativeness? (usually approximated by firm size)</a:t>
            </a:r>
          </a:p>
          <a:p>
            <a:pPr lvl="2" eaLnBrk="1" hangingPunct="1">
              <a:spcBef>
                <a:spcPts val="300"/>
              </a:spcBef>
              <a:defRPr/>
            </a:pPr>
            <a:r>
              <a:rPr lang="en-US" altLang="zh-TW" sz="2200" dirty="0">
                <a:ea typeface="新細明體" charset="-120"/>
              </a:rPr>
              <a:t>Broad-base or narrow-base? (regional index vs. country index vs. industry index)</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00639F76-3962-406D-89B9-47B011A188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8857" y="601291"/>
            <a:ext cx="5893885" cy="5037509"/>
          </a:xfrm>
          <a:prstGeom prst="rect">
            <a:avLst/>
          </a:prstGeom>
        </p:spPr>
      </p:pic>
      <p:sp>
        <p:nvSpPr>
          <p:cNvPr id="104450" name="Rectangle 2"/>
          <p:cNvSpPr>
            <a:spLocks noGrp="1" noChangeArrowheads="1"/>
          </p:cNvSpPr>
          <p:nvPr>
            <p:ph type="title"/>
          </p:nvPr>
        </p:nvSpPr>
        <p:spPr>
          <a:xfrm>
            <a:off x="457200" y="0"/>
            <a:ext cx="8229600" cy="762000"/>
          </a:xfrm>
        </p:spPr>
        <p:txBody>
          <a:bodyPr/>
          <a:lstStyle/>
          <a:p>
            <a:pPr eaLnBrk="1" hangingPunct="1">
              <a:defRPr/>
            </a:pPr>
            <a:r>
              <a:rPr lang="en-US" altLang="zh-TW" sz="3200" dirty="0">
                <a:ea typeface="新細明體" charset="-120"/>
              </a:rPr>
              <a:t>MSCI Stock Indexes</a:t>
            </a:r>
          </a:p>
        </p:txBody>
      </p:sp>
      <p:sp>
        <p:nvSpPr>
          <p:cNvPr id="6" name="矩形 5"/>
          <p:cNvSpPr/>
          <p:nvPr/>
        </p:nvSpPr>
        <p:spPr>
          <a:xfrm>
            <a:off x="457200" y="5638800"/>
            <a:ext cx="8382000" cy="1200329"/>
          </a:xfrm>
          <a:prstGeom prst="rect">
            <a:avLst/>
          </a:prstGeom>
        </p:spPr>
        <p:txBody>
          <a:bodyPr>
            <a:spAutoFit/>
          </a:bodyPr>
          <a:lstStyle/>
          <a:p>
            <a:pPr marL="271463" lvl="2" indent="-271463" eaLnBrk="1" hangingPunct="1">
              <a:spcBef>
                <a:spcPts val="300"/>
              </a:spcBef>
              <a:buClr>
                <a:schemeClr val="accent2"/>
              </a:buClr>
              <a:buSzPct val="90000"/>
              <a:defRPr/>
            </a:pPr>
            <a:r>
              <a:rPr lang="en-US" altLang="zh-TW" kern="0" dirty="0">
                <a:effectLst>
                  <a:outerShdw blurRad="38100" dist="38100" dir="2700000" algn="tl">
                    <a:srgbClr val="000000"/>
                  </a:outerShdw>
                </a:effectLst>
                <a:ea typeface="新細明體" charset="-120"/>
              </a:rPr>
              <a:t>※ When calculating the Taiwan MSCI index, MSCI only chooses firms that are large enough and can represent the economic condition of Taiwan (87 firms in 2022, which </a:t>
            </a:r>
            <a:r>
              <a:rPr lang="en-US" altLang="zh-TW" dirty="0"/>
              <a:t>cover approximately 85% of the free float-adjusted market capitalization in Taiwan</a:t>
            </a:r>
            <a:r>
              <a:rPr lang="en-US" altLang="zh-TW" kern="0" dirty="0">
                <a:effectLst>
                  <a:outerShdw blurRad="38100" dist="38100" dir="2700000" algn="tl">
                    <a:srgbClr val="000000"/>
                  </a:outerShdw>
                </a:effectLst>
                <a:ea typeface="新細明體" charset="-120"/>
              </a:rPr>
              <a:t>)</a:t>
            </a:r>
          </a:p>
        </p:txBody>
      </p:sp>
      <p:sp>
        <p:nvSpPr>
          <p:cNvPr id="50180" name="橢圓 3"/>
          <p:cNvSpPr>
            <a:spLocks noChangeArrowheads="1"/>
          </p:cNvSpPr>
          <p:nvPr/>
        </p:nvSpPr>
        <p:spPr bwMode="auto">
          <a:xfrm>
            <a:off x="6145207" y="4048089"/>
            <a:ext cx="457200" cy="125123"/>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ea typeface="新細明體" charset="-120"/>
            </a:endParaRPr>
          </a:p>
        </p:txBody>
      </p:sp>
      <p:sp>
        <p:nvSpPr>
          <p:cNvPr id="50182" name="橢圓 3"/>
          <p:cNvSpPr>
            <a:spLocks noChangeArrowheads="1"/>
          </p:cNvSpPr>
          <p:nvPr/>
        </p:nvSpPr>
        <p:spPr bwMode="auto">
          <a:xfrm>
            <a:off x="3429000" y="1319921"/>
            <a:ext cx="1143000" cy="217488"/>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ea typeface="新細明體" charset="-120"/>
            </a:endParaRPr>
          </a:p>
        </p:txBody>
      </p:sp>
      <p:sp>
        <p:nvSpPr>
          <p:cNvPr id="50184" name="橢圓 3"/>
          <p:cNvSpPr>
            <a:spLocks noChangeArrowheads="1"/>
          </p:cNvSpPr>
          <p:nvPr/>
        </p:nvSpPr>
        <p:spPr bwMode="auto">
          <a:xfrm>
            <a:off x="4876800" y="4644691"/>
            <a:ext cx="506679" cy="118262"/>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ea typeface="新細明體" charset="-120"/>
            </a:endParaRPr>
          </a:p>
        </p:txBody>
      </p:sp>
      <p:sp>
        <p:nvSpPr>
          <p:cNvPr id="50185" name="橢圓 3"/>
          <p:cNvSpPr>
            <a:spLocks noChangeArrowheads="1"/>
          </p:cNvSpPr>
          <p:nvPr/>
        </p:nvSpPr>
        <p:spPr bwMode="auto">
          <a:xfrm>
            <a:off x="4876800" y="3200400"/>
            <a:ext cx="566906" cy="118262"/>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ea typeface="新細明體" charset="-120"/>
            </a:endParaRPr>
          </a:p>
        </p:txBody>
      </p:sp>
      <p:sp>
        <p:nvSpPr>
          <p:cNvPr id="11" name="橢圓 3"/>
          <p:cNvSpPr>
            <a:spLocks noChangeArrowheads="1"/>
          </p:cNvSpPr>
          <p:nvPr/>
        </p:nvSpPr>
        <p:spPr bwMode="auto">
          <a:xfrm>
            <a:off x="1681902" y="1482360"/>
            <a:ext cx="533400" cy="167958"/>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ea typeface="新細明體" charset="-120"/>
            </a:endParaRPr>
          </a:p>
        </p:txBody>
      </p:sp>
      <p:sp>
        <p:nvSpPr>
          <p:cNvPr id="13" name="橢圓 3"/>
          <p:cNvSpPr>
            <a:spLocks noChangeArrowheads="1"/>
          </p:cNvSpPr>
          <p:nvPr/>
        </p:nvSpPr>
        <p:spPr bwMode="auto">
          <a:xfrm>
            <a:off x="1676400" y="2501250"/>
            <a:ext cx="457200" cy="206375"/>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ea typeface="新細明體" charset="-120"/>
            </a:endParaRPr>
          </a:p>
        </p:txBody>
      </p:sp>
      <p:sp>
        <p:nvSpPr>
          <p:cNvPr id="14" name="橢圓 3"/>
          <p:cNvSpPr>
            <a:spLocks noChangeArrowheads="1"/>
          </p:cNvSpPr>
          <p:nvPr/>
        </p:nvSpPr>
        <p:spPr bwMode="auto">
          <a:xfrm>
            <a:off x="6145207" y="1659313"/>
            <a:ext cx="457200" cy="125122"/>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ea typeface="新細明體" charset="-12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4"/>
          <p:cNvSpPr txBox="1">
            <a:spLocks noChangeArrowheads="1"/>
          </p:cNvSpPr>
          <p:nvPr/>
        </p:nvSpPr>
        <p:spPr bwMode="auto">
          <a:xfrm>
            <a:off x="304800" y="3001963"/>
            <a:ext cx="838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zh-TW" sz="3200" b="1" dirty="0">
                <a:ea typeface="新細明體" charset="-120"/>
              </a:rPr>
              <a:t>2.5 DERIVATIVE MARKET INSTRUMENTS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0" y="76200"/>
            <a:ext cx="9144000" cy="723900"/>
          </a:xfrm>
          <a:noFill/>
          <a:extLst>
            <a:ext uri="{909E8E84-426E-40DD-AFC4-6F175D3DCCD1}">
              <a14:hiddenFill xmlns:a14="http://schemas.microsoft.com/office/drawing/2010/main">
                <a:solidFill>
                  <a:srgbClr val="FFFFFF"/>
                </a:solidFill>
              </a14:hiddenFill>
            </a:ext>
          </a:extLst>
        </p:spPr>
        <p:txBody>
          <a:bodyPr lIns="90488" tIns="44450" rIns="90488" bIns="44450" anchor="b"/>
          <a:lstStyle/>
          <a:p>
            <a:pPr eaLnBrk="1" hangingPunct="1"/>
            <a:r>
              <a:rPr lang="en-US" altLang="zh-TW" sz="4000" dirty="0">
                <a:effectLst/>
                <a:ea typeface="新細明體" charset="-120"/>
              </a:rPr>
              <a:t>Derivative Market Instruments</a:t>
            </a:r>
          </a:p>
        </p:txBody>
      </p:sp>
      <p:sp>
        <p:nvSpPr>
          <p:cNvPr id="27651" name="Rectangle 3"/>
          <p:cNvSpPr>
            <a:spLocks noGrp="1" noChangeArrowheads="1"/>
          </p:cNvSpPr>
          <p:nvPr>
            <p:ph type="body" sz="half" idx="1"/>
          </p:nvPr>
        </p:nvSpPr>
        <p:spPr>
          <a:xfrm>
            <a:off x="4648200" y="762000"/>
            <a:ext cx="4343400" cy="4530725"/>
          </a:xfrm>
        </p:spPr>
        <p:txBody>
          <a:bodyPr lIns="90488" tIns="44450" rIns="90488" bIns="44450"/>
          <a:lstStyle/>
          <a:p>
            <a:pPr eaLnBrk="1" hangingPunct="1">
              <a:buFont typeface="Wingdings" pitchFamily="2" charset="2"/>
              <a:buNone/>
              <a:defRPr/>
            </a:pPr>
            <a:r>
              <a:rPr lang="en-US" altLang="zh-TW" u="sng" dirty="0">
                <a:ea typeface="新細明體" charset="-120"/>
              </a:rPr>
              <a:t>Options</a:t>
            </a:r>
            <a:r>
              <a:rPr lang="zh-TW" altLang="en-US" dirty="0">
                <a:ea typeface="新細明體" charset="-120"/>
              </a:rPr>
              <a:t> </a:t>
            </a:r>
            <a:r>
              <a:rPr lang="en-US" altLang="zh-TW" dirty="0">
                <a:ea typeface="新細明體" charset="-120"/>
              </a:rPr>
              <a:t>(</a:t>
            </a:r>
            <a:r>
              <a:rPr lang="zh-TW" altLang="en-US" dirty="0">
                <a:ea typeface="新細明體" charset="-120"/>
              </a:rPr>
              <a:t>選擇權</a:t>
            </a:r>
            <a:r>
              <a:rPr lang="en-US" altLang="zh-TW" dirty="0">
                <a:ea typeface="新細明體" charset="-120"/>
              </a:rPr>
              <a:t>)</a:t>
            </a:r>
          </a:p>
          <a:p>
            <a:pPr eaLnBrk="1" hangingPunct="1">
              <a:defRPr/>
            </a:pPr>
            <a:r>
              <a:rPr lang="en-US" altLang="zh-TW" dirty="0">
                <a:ea typeface="新細明體" charset="-120"/>
              </a:rPr>
              <a:t>Basic Positions</a:t>
            </a:r>
          </a:p>
          <a:p>
            <a:pPr lvl="1" eaLnBrk="1" hangingPunct="1">
              <a:defRPr/>
            </a:pPr>
            <a:r>
              <a:rPr lang="en-US" altLang="zh-TW" dirty="0">
                <a:ea typeface="新細明體" charset="-120"/>
              </a:rPr>
              <a:t>Call (</a:t>
            </a:r>
            <a:r>
              <a:rPr lang="zh-TW" altLang="en-US" dirty="0">
                <a:ea typeface="新細明體" charset="-120"/>
              </a:rPr>
              <a:t>買權</a:t>
            </a:r>
            <a:r>
              <a:rPr lang="en-US" altLang="zh-TW" dirty="0">
                <a:ea typeface="新細明體" charset="-120"/>
              </a:rPr>
              <a:t>)</a:t>
            </a:r>
            <a:r>
              <a:rPr lang="zh-TW" altLang="en-US" dirty="0">
                <a:ea typeface="新細明體" charset="-120"/>
              </a:rPr>
              <a:t> </a:t>
            </a:r>
            <a:r>
              <a:rPr lang="en-US" altLang="zh-TW" dirty="0">
                <a:ea typeface="新細明體" charset="-120"/>
              </a:rPr>
              <a:t>(Buy or sell)</a:t>
            </a:r>
          </a:p>
          <a:p>
            <a:pPr lvl="1" eaLnBrk="1" hangingPunct="1">
              <a:defRPr/>
            </a:pPr>
            <a:r>
              <a:rPr lang="en-US" altLang="zh-TW" dirty="0">
                <a:ea typeface="新細明體" charset="-120"/>
              </a:rPr>
              <a:t>Put (</a:t>
            </a:r>
            <a:r>
              <a:rPr lang="zh-TW" altLang="en-US" dirty="0">
                <a:ea typeface="新細明體" charset="-120"/>
              </a:rPr>
              <a:t>賣權</a:t>
            </a:r>
            <a:r>
              <a:rPr lang="en-US" altLang="zh-TW" dirty="0">
                <a:ea typeface="新細明體" charset="-120"/>
              </a:rPr>
              <a:t>)</a:t>
            </a:r>
            <a:r>
              <a:rPr lang="zh-TW" altLang="en-US" dirty="0">
                <a:ea typeface="新細明體" charset="-120"/>
              </a:rPr>
              <a:t> </a:t>
            </a:r>
            <a:r>
              <a:rPr lang="en-US" altLang="zh-TW" dirty="0">
                <a:ea typeface="新細明體" charset="-120"/>
              </a:rPr>
              <a:t>(Buy or sell)</a:t>
            </a:r>
          </a:p>
          <a:p>
            <a:pPr eaLnBrk="1" hangingPunct="1">
              <a:defRPr/>
            </a:pPr>
            <a:r>
              <a:rPr lang="en-US" altLang="zh-TW" dirty="0">
                <a:ea typeface="新細明體" charset="-120"/>
              </a:rPr>
              <a:t>Terms</a:t>
            </a:r>
          </a:p>
          <a:p>
            <a:pPr lvl="1" eaLnBrk="1" hangingPunct="1">
              <a:defRPr/>
            </a:pPr>
            <a:r>
              <a:rPr lang="en-US" altLang="zh-TW" dirty="0">
                <a:ea typeface="新細明體" charset="-120"/>
              </a:rPr>
              <a:t>Exercise price</a:t>
            </a:r>
            <a:r>
              <a:rPr lang="zh-TW" altLang="en-US" dirty="0">
                <a:ea typeface="新細明體" charset="-120"/>
              </a:rPr>
              <a:t> </a:t>
            </a:r>
            <a:r>
              <a:rPr lang="en-US" altLang="zh-TW" dirty="0">
                <a:ea typeface="新細明體" charset="-120"/>
              </a:rPr>
              <a:t>(</a:t>
            </a:r>
            <a:r>
              <a:rPr lang="zh-TW" altLang="en-US" dirty="0">
                <a:ea typeface="新細明體" charset="-120"/>
              </a:rPr>
              <a:t>執行價</a:t>
            </a:r>
            <a:r>
              <a:rPr lang="en-US" altLang="zh-TW" dirty="0">
                <a:ea typeface="新細明體" charset="-120"/>
              </a:rPr>
              <a:t>)</a:t>
            </a:r>
          </a:p>
          <a:p>
            <a:pPr lvl="1" eaLnBrk="1" hangingPunct="1">
              <a:defRPr/>
            </a:pPr>
            <a:r>
              <a:rPr lang="en-US" altLang="zh-TW" dirty="0">
                <a:ea typeface="新細明體" charset="-120"/>
              </a:rPr>
              <a:t>Expiration date</a:t>
            </a:r>
            <a:r>
              <a:rPr lang="zh-TW" altLang="en-US" dirty="0">
                <a:ea typeface="新細明體" charset="-120"/>
              </a:rPr>
              <a:t> </a:t>
            </a:r>
            <a:r>
              <a:rPr lang="en-US" altLang="zh-TW" dirty="0">
                <a:ea typeface="新細明體" charset="-120"/>
              </a:rPr>
              <a:t>(</a:t>
            </a:r>
            <a:r>
              <a:rPr lang="zh-TW" altLang="en-US" dirty="0">
                <a:ea typeface="新細明體" charset="-120"/>
              </a:rPr>
              <a:t>到期日</a:t>
            </a:r>
            <a:r>
              <a:rPr lang="en-US" altLang="zh-TW" dirty="0">
                <a:ea typeface="新細明體" charset="-120"/>
              </a:rPr>
              <a:t>)</a:t>
            </a:r>
          </a:p>
          <a:p>
            <a:pPr lvl="1" eaLnBrk="1" hangingPunct="1">
              <a:defRPr/>
            </a:pPr>
            <a:r>
              <a:rPr lang="en-US" altLang="zh-TW" dirty="0">
                <a:ea typeface="新細明體" charset="-120"/>
              </a:rPr>
              <a:t>Underlying asset</a:t>
            </a:r>
            <a:r>
              <a:rPr lang="zh-TW" altLang="en-US" dirty="0">
                <a:ea typeface="新細明體" charset="-120"/>
              </a:rPr>
              <a:t> </a:t>
            </a:r>
            <a:r>
              <a:rPr lang="en-US" altLang="zh-TW" dirty="0">
                <a:ea typeface="新細明體" charset="-120"/>
              </a:rPr>
              <a:t>(</a:t>
            </a:r>
            <a:r>
              <a:rPr lang="zh-TW" altLang="en-US" dirty="0">
                <a:ea typeface="新細明體" charset="-120"/>
              </a:rPr>
              <a:t>標的物</a:t>
            </a:r>
            <a:r>
              <a:rPr lang="en-US" altLang="zh-TW" dirty="0">
                <a:ea typeface="新細明體" charset="-120"/>
              </a:rPr>
              <a:t>)</a:t>
            </a:r>
          </a:p>
        </p:txBody>
      </p:sp>
      <p:sp>
        <p:nvSpPr>
          <p:cNvPr id="27652" name="Rectangle 4"/>
          <p:cNvSpPr>
            <a:spLocks noGrp="1" noChangeArrowheads="1"/>
          </p:cNvSpPr>
          <p:nvPr>
            <p:ph type="body" sz="half" idx="2"/>
          </p:nvPr>
        </p:nvSpPr>
        <p:spPr>
          <a:xfrm>
            <a:off x="381000" y="796925"/>
            <a:ext cx="4330700" cy="4530725"/>
          </a:xfrm>
        </p:spPr>
        <p:txBody>
          <a:bodyPr lIns="90488" tIns="44450" rIns="90488" bIns="44450"/>
          <a:lstStyle/>
          <a:p>
            <a:pPr eaLnBrk="1" hangingPunct="1">
              <a:buFont typeface="Wingdings" pitchFamily="2" charset="2"/>
              <a:buNone/>
              <a:defRPr/>
            </a:pPr>
            <a:r>
              <a:rPr lang="en-US" altLang="zh-TW" u="sng" dirty="0">
                <a:ea typeface="新細明體" charset="-120"/>
              </a:rPr>
              <a:t>Futures</a:t>
            </a:r>
            <a:r>
              <a:rPr lang="en-US" altLang="zh-TW" dirty="0">
                <a:ea typeface="新細明體" charset="-120"/>
              </a:rPr>
              <a:t> (</a:t>
            </a:r>
            <a:r>
              <a:rPr lang="zh-TW" altLang="en-US" dirty="0">
                <a:ea typeface="新細明體" charset="-120"/>
              </a:rPr>
              <a:t>期貨</a:t>
            </a:r>
            <a:r>
              <a:rPr lang="en-US" altLang="zh-TW" dirty="0">
                <a:ea typeface="新細明體" charset="-120"/>
              </a:rPr>
              <a:t>)</a:t>
            </a:r>
          </a:p>
          <a:p>
            <a:pPr eaLnBrk="1" hangingPunct="1">
              <a:defRPr/>
            </a:pPr>
            <a:r>
              <a:rPr lang="en-US" altLang="zh-TW" dirty="0">
                <a:ea typeface="新細明體" charset="-120"/>
              </a:rPr>
              <a:t>Basic Positions</a:t>
            </a:r>
          </a:p>
          <a:p>
            <a:pPr lvl="1" eaLnBrk="1" hangingPunct="1">
              <a:defRPr/>
            </a:pPr>
            <a:r>
              <a:rPr lang="en-US" altLang="zh-TW" dirty="0">
                <a:ea typeface="新細明體" charset="-120"/>
              </a:rPr>
              <a:t>Long </a:t>
            </a:r>
          </a:p>
          <a:p>
            <a:pPr lvl="1" eaLnBrk="1" hangingPunct="1">
              <a:defRPr/>
            </a:pPr>
            <a:r>
              <a:rPr lang="en-US" altLang="zh-TW" dirty="0">
                <a:ea typeface="新細明體" charset="-120"/>
              </a:rPr>
              <a:t>Short</a:t>
            </a:r>
          </a:p>
          <a:p>
            <a:pPr eaLnBrk="1" hangingPunct="1">
              <a:defRPr/>
            </a:pPr>
            <a:r>
              <a:rPr lang="en-US" altLang="zh-TW" dirty="0">
                <a:ea typeface="新細明體" charset="-120"/>
              </a:rPr>
              <a:t>Terms</a:t>
            </a:r>
          </a:p>
          <a:p>
            <a:pPr lvl="1" eaLnBrk="1" hangingPunct="1">
              <a:defRPr/>
            </a:pPr>
            <a:r>
              <a:rPr lang="en-US" altLang="zh-TW" dirty="0">
                <a:ea typeface="新細明體" charset="-120"/>
              </a:rPr>
              <a:t>Delivery price</a:t>
            </a:r>
            <a:r>
              <a:rPr lang="zh-TW" altLang="en-US" dirty="0">
                <a:ea typeface="新細明體" charset="-120"/>
              </a:rPr>
              <a:t> </a:t>
            </a:r>
            <a:r>
              <a:rPr lang="en-US" altLang="zh-TW" dirty="0">
                <a:ea typeface="新細明體" charset="-120"/>
              </a:rPr>
              <a:t>(</a:t>
            </a:r>
            <a:r>
              <a:rPr lang="zh-TW" altLang="en-US" dirty="0">
                <a:ea typeface="新細明體" charset="-120"/>
              </a:rPr>
              <a:t>交割價</a:t>
            </a:r>
            <a:r>
              <a:rPr lang="en-US" altLang="zh-TW" dirty="0">
                <a:ea typeface="新細明體" charset="-120"/>
              </a:rPr>
              <a:t>)</a:t>
            </a:r>
          </a:p>
          <a:p>
            <a:pPr lvl="1" eaLnBrk="1" hangingPunct="1">
              <a:defRPr/>
            </a:pPr>
            <a:r>
              <a:rPr lang="en-US" altLang="zh-TW" dirty="0">
                <a:ea typeface="新細明體" charset="-120"/>
              </a:rPr>
              <a:t>Delivery date</a:t>
            </a:r>
            <a:r>
              <a:rPr lang="zh-TW" altLang="en-US" dirty="0">
                <a:ea typeface="新細明體" charset="-120"/>
              </a:rPr>
              <a:t> </a:t>
            </a:r>
            <a:r>
              <a:rPr lang="en-US" altLang="zh-TW" dirty="0">
                <a:ea typeface="新細明體" charset="-120"/>
              </a:rPr>
              <a:t>(</a:t>
            </a:r>
            <a:r>
              <a:rPr lang="zh-TW" altLang="en-US" dirty="0">
                <a:ea typeface="新細明體" charset="-120"/>
              </a:rPr>
              <a:t>交割日</a:t>
            </a:r>
            <a:r>
              <a:rPr lang="en-US" altLang="zh-TW" dirty="0">
                <a:ea typeface="新細明體" charset="-120"/>
              </a:rPr>
              <a:t>)</a:t>
            </a:r>
          </a:p>
          <a:p>
            <a:pPr lvl="1" eaLnBrk="1" hangingPunct="1">
              <a:defRPr/>
            </a:pPr>
            <a:r>
              <a:rPr lang="en-US" altLang="zh-TW" dirty="0">
                <a:ea typeface="新細明體" charset="-120"/>
              </a:rPr>
              <a:t>Underlying asset</a:t>
            </a:r>
            <a:r>
              <a:rPr lang="zh-TW" altLang="en-US" dirty="0">
                <a:ea typeface="新細明體" charset="-120"/>
              </a:rPr>
              <a:t> </a:t>
            </a:r>
            <a:r>
              <a:rPr lang="en-US" altLang="zh-TW" dirty="0">
                <a:ea typeface="新細明體" charset="-120"/>
              </a:rPr>
              <a:t>(</a:t>
            </a:r>
            <a:r>
              <a:rPr lang="zh-TW" altLang="en-US" dirty="0">
                <a:ea typeface="新細明體" charset="-120"/>
              </a:rPr>
              <a:t>標的物</a:t>
            </a:r>
            <a:r>
              <a:rPr lang="en-US" altLang="zh-TW" dirty="0">
                <a:ea typeface="新細明體" charset="-120"/>
              </a:rPr>
              <a:t>)</a:t>
            </a:r>
          </a:p>
        </p:txBody>
      </p:sp>
      <p:sp>
        <p:nvSpPr>
          <p:cNvPr id="52229" name="Text Box 5"/>
          <p:cNvSpPr txBox="1">
            <a:spLocks noChangeArrowheads="1"/>
          </p:cNvSpPr>
          <p:nvPr/>
        </p:nvSpPr>
        <p:spPr bwMode="auto">
          <a:xfrm>
            <a:off x="304800" y="4595842"/>
            <a:ext cx="8610600" cy="226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8288" indent="-268288">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ts val="600"/>
              </a:spcBef>
            </a:pPr>
            <a:r>
              <a:rPr lang="en-US" altLang="zh-TW" dirty="0">
                <a:ea typeface="新細明體" charset="-120"/>
              </a:rPr>
              <a:t>※ For futures, the delivery price, which is the current futures price determined by the demand and supply of the futures contracts, is the price at which the underlying asset is traded on the delivery date</a:t>
            </a:r>
          </a:p>
          <a:p>
            <a:pPr>
              <a:spcBef>
                <a:spcPts val="600"/>
              </a:spcBef>
            </a:pPr>
            <a:r>
              <a:rPr lang="en-US" altLang="zh-TW" dirty="0">
                <a:ea typeface="新細明體" charset="-120"/>
              </a:rPr>
              <a:t>※ Note that for both buyers and sellers of futures, they cannot choose but only accept the current futures price as the delivery price</a:t>
            </a:r>
          </a:p>
          <a:p>
            <a:pPr>
              <a:spcBef>
                <a:spcPts val="600"/>
              </a:spcBef>
            </a:pPr>
            <a:r>
              <a:rPr lang="en-US" altLang="zh-TW" dirty="0">
                <a:ea typeface="新細明體" charset="-120"/>
              </a:rPr>
              <a:t>※ For options, there are a series of exercise prices that investors can choose</a:t>
            </a:r>
          </a:p>
          <a:p>
            <a:pPr>
              <a:spcBef>
                <a:spcPts val="600"/>
              </a:spcBef>
            </a:pPr>
            <a:r>
              <a:rPr lang="en-US" altLang="zh-TW" dirty="0">
                <a:ea typeface="新細明體" charset="-120"/>
              </a:rPr>
              <a:t>※ The introduction of futures and options will be postponed until Chapters 15-17</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76200"/>
            <a:ext cx="9144000" cy="685800"/>
          </a:xfrm>
          <a:noFill/>
          <a:extLst>
            <a:ext uri="{909E8E84-426E-40DD-AFC4-6F175D3DCCD1}">
              <a14:hiddenFill xmlns:a14="http://schemas.microsoft.com/office/drawing/2010/main">
                <a:solidFill>
                  <a:srgbClr val="FFFFFF"/>
                </a:solidFill>
              </a14:hiddenFill>
            </a:ext>
          </a:extLst>
        </p:spPr>
        <p:txBody>
          <a:bodyPr lIns="90488" tIns="44450" rIns="90488" bIns="44450" anchor="b"/>
          <a:lstStyle/>
          <a:p>
            <a:pPr eaLnBrk="1" hangingPunct="1"/>
            <a:r>
              <a:rPr lang="en-US" altLang="zh-TW" sz="4000">
                <a:effectLst/>
                <a:ea typeface="新細明體" charset="-120"/>
              </a:rPr>
              <a:t>Money Market Instruments</a:t>
            </a:r>
          </a:p>
        </p:txBody>
      </p:sp>
      <p:sp>
        <p:nvSpPr>
          <p:cNvPr id="16387" name="Rectangle 3"/>
          <p:cNvSpPr>
            <a:spLocks noGrp="1" noChangeArrowheads="1"/>
          </p:cNvSpPr>
          <p:nvPr>
            <p:ph type="body" idx="1"/>
          </p:nvPr>
        </p:nvSpPr>
        <p:spPr>
          <a:xfrm>
            <a:off x="400050" y="838200"/>
            <a:ext cx="8515350" cy="5943600"/>
          </a:xfrm>
        </p:spPr>
        <p:txBody>
          <a:bodyPr lIns="90488" tIns="44450" rIns="90488" bIns="44450"/>
          <a:lstStyle/>
          <a:p>
            <a:pPr eaLnBrk="1" hangingPunct="1">
              <a:spcBef>
                <a:spcPts val="400"/>
              </a:spcBef>
              <a:defRPr/>
            </a:pPr>
            <a:r>
              <a:rPr lang="en-US" altLang="zh-TW" sz="3000" dirty="0">
                <a:ea typeface="新細明體" charset="-120"/>
              </a:rPr>
              <a:t>Short-term, highly liquid, and relatively low-risk debt instruments</a:t>
            </a:r>
          </a:p>
          <a:p>
            <a:pPr lvl="1" eaLnBrk="1" hangingPunct="1">
              <a:spcBef>
                <a:spcPts val="400"/>
              </a:spcBef>
              <a:defRPr/>
            </a:pPr>
            <a:r>
              <a:rPr lang="en-US" altLang="zh-TW" sz="2600" dirty="0">
                <a:ea typeface="新細明體" charset="-120"/>
              </a:rPr>
              <a:t>Treasury bills (T-bills, </a:t>
            </a:r>
            <a:r>
              <a:rPr lang="zh-TW" altLang="en-US" sz="2600" dirty="0">
                <a:ea typeface="新細明體" charset="-120"/>
              </a:rPr>
              <a:t>短期政府公債或國庫券</a:t>
            </a:r>
            <a:r>
              <a:rPr lang="en-US" altLang="zh-TW" sz="2600" dirty="0">
                <a:ea typeface="新細明體" charset="-120"/>
              </a:rPr>
              <a:t>)</a:t>
            </a:r>
          </a:p>
          <a:p>
            <a:pPr lvl="2" eaLnBrk="1" hangingPunct="1">
              <a:spcBef>
                <a:spcPts val="400"/>
              </a:spcBef>
              <a:defRPr/>
            </a:pPr>
            <a:r>
              <a:rPr lang="en-US" altLang="zh-TW" sz="2200" dirty="0">
                <a:ea typeface="新細明體" charset="-120"/>
              </a:rPr>
              <a:t>Short-term government debt securities issued at a discount from the face value (</a:t>
            </a:r>
            <a:r>
              <a:rPr lang="zh-TW" altLang="en-US" sz="2200" dirty="0">
                <a:ea typeface="新細明體" charset="-120"/>
              </a:rPr>
              <a:t>面額</a:t>
            </a:r>
            <a:r>
              <a:rPr lang="en-US" altLang="zh-TW" sz="2200" dirty="0">
                <a:ea typeface="新細明體" charset="-120"/>
              </a:rPr>
              <a:t>) (usually $10,000) and returning the face amount at maturity</a:t>
            </a:r>
          </a:p>
          <a:p>
            <a:pPr lvl="2" eaLnBrk="1" hangingPunct="1">
              <a:spcBef>
                <a:spcPts val="400"/>
              </a:spcBef>
              <a:defRPr/>
            </a:pPr>
            <a:r>
              <a:rPr lang="en-US" altLang="zh-TW" sz="2200" dirty="0">
                <a:ea typeface="新細明體" charset="-120"/>
              </a:rPr>
              <a:t>T-bills with initial maturities of 4, 13, 26, or 52 weeks are issued weekly</a:t>
            </a:r>
          </a:p>
          <a:p>
            <a:pPr lvl="2" eaLnBrk="1" hangingPunct="1">
              <a:spcBef>
                <a:spcPts val="400"/>
              </a:spcBef>
              <a:defRPr/>
            </a:pPr>
            <a:r>
              <a:rPr lang="en-US" altLang="zh-TW" sz="2200" dirty="0">
                <a:ea typeface="新細明體" charset="-120"/>
              </a:rPr>
              <a:t>Federal taxes owed, exempt from state and local taxes </a:t>
            </a:r>
            <a:r>
              <a:rPr lang="en-US" altLang="zh-TW" sz="2200" dirty="0">
                <a:latin typeface="新細明體" panose="02020500000000000000" pitchFamily="18" charset="-120"/>
                <a:ea typeface="新細明體" panose="02020500000000000000" pitchFamily="18" charset="-120"/>
              </a:rPr>
              <a:t>(</a:t>
            </a:r>
            <a:r>
              <a:rPr lang="zh-TW" altLang="en-US" sz="2200" dirty="0">
                <a:latin typeface="新細明體" panose="02020500000000000000" pitchFamily="18" charset="-120"/>
                <a:ea typeface="新細明體" panose="02020500000000000000" pitchFamily="18" charset="-120"/>
              </a:rPr>
              <a:t>在台灣，對一般投資人，公債與公司債利息收入分離課稅 </a:t>
            </a:r>
            <a:r>
              <a:rPr lang="en-US" altLang="zh-TW" sz="2200" dirty="0">
                <a:latin typeface="新細明體" panose="02020500000000000000" pitchFamily="18" charset="-120"/>
                <a:ea typeface="新細明體" panose="02020500000000000000" pitchFamily="18" charset="-120"/>
              </a:rPr>
              <a:t>(10%</a:t>
            </a:r>
            <a:r>
              <a:rPr lang="zh-TW" altLang="en-US" sz="2200" dirty="0">
                <a:latin typeface="新細明體" panose="02020500000000000000" pitchFamily="18" charset="-120"/>
                <a:ea typeface="新細明體" panose="02020500000000000000" pitchFamily="18" charset="-120"/>
              </a:rPr>
              <a:t>稅率</a:t>
            </a:r>
            <a:r>
              <a:rPr lang="en-US" altLang="zh-TW" sz="2200" dirty="0">
                <a:latin typeface="新細明體" panose="02020500000000000000" pitchFamily="18" charset="-120"/>
                <a:ea typeface="新細明體" panose="02020500000000000000" pitchFamily="18" charset="-120"/>
              </a:rPr>
              <a:t>)</a:t>
            </a:r>
            <a:r>
              <a:rPr lang="zh-TW" altLang="en-US" sz="2200" dirty="0">
                <a:latin typeface="新細明體" panose="02020500000000000000" pitchFamily="18" charset="-120"/>
                <a:ea typeface="新細明體" panose="02020500000000000000" pitchFamily="18" charset="-120"/>
              </a:rPr>
              <a:t>，不再併計綜合所得總額課稅</a:t>
            </a:r>
            <a:r>
              <a:rPr lang="en-US" altLang="zh-TW" sz="2200" dirty="0">
                <a:latin typeface="新細明體" panose="02020500000000000000" pitchFamily="18" charset="-120"/>
                <a:ea typeface="新細明體" panose="02020500000000000000" pitchFamily="18" charset="-120"/>
              </a:rPr>
              <a:t>)</a:t>
            </a:r>
          </a:p>
          <a:p>
            <a:pPr lvl="2" eaLnBrk="1" hangingPunct="1">
              <a:spcBef>
                <a:spcPts val="400"/>
              </a:spcBef>
              <a:defRPr/>
            </a:pPr>
            <a:r>
              <a:rPr lang="en-US" altLang="zh-TW" sz="2200" dirty="0">
                <a:ea typeface="新細明體" charset="-120"/>
              </a:rPr>
              <a:t>Traded in a dealer market: dealers can earn the bid-asked spreads for providing the liquidity to the market</a:t>
            </a:r>
          </a:p>
          <a:p>
            <a:pPr lvl="3" eaLnBrk="1" hangingPunct="1">
              <a:spcBef>
                <a:spcPts val="400"/>
              </a:spcBef>
              <a:defRPr/>
            </a:pPr>
            <a:r>
              <a:rPr lang="en-US" altLang="zh-TW" sz="1800" dirty="0">
                <a:ea typeface="新細明體" charset="-120"/>
              </a:rPr>
              <a:t>Asked (Bid) price</a:t>
            </a:r>
            <a:r>
              <a:rPr lang="zh-TW" altLang="en-US" sz="1800" dirty="0">
                <a:ea typeface="新細明體" charset="-120"/>
              </a:rPr>
              <a:t> </a:t>
            </a:r>
            <a:r>
              <a:rPr lang="en-US" altLang="zh-TW" sz="1800" dirty="0">
                <a:ea typeface="新細明體" charset="-120"/>
              </a:rPr>
              <a:t>(</a:t>
            </a:r>
            <a:r>
              <a:rPr lang="zh-TW" altLang="en-US" sz="1800" dirty="0">
                <a:ea typeface="新細明體" charset="-120"/>
              </a:rPr>
              <a:t>賣出 </a:t>
            </a:r>
            <a:r>
              <a:rPr lang="en-US" altLang="zh-TW" sz="1800" dirty="0">
                <a:ea typeface="新細明體" charset="-120"/>
              </a:rPr>
              <a:t>(</a:t>
            </a:r>
            <a:r>
              <a:rPr lang="zh-TW" altLang="en-US" sz="1800" dirty="0">
                <a:ea typeface="新細明體" charset="-120"/>
              </a:rPr>
              <a:t>買入</a:t>
            </a:r>
            <a:r>
              <a:rPr lang="en-US" altLang="zh-TW" sz="1800" dirty="0">
                <a:ea typeface="新細明體" charset="-120"/>
              </a:rPr>
              <a:t>) </a:t>
            </a:r>
            <a:r>
              <a:rPr lang="zh-TW" altLang="en-US" sz="1800" dirty="0">
                <a:ea typeface="新細明體" charset="-120"/>
              </a:rPr>
              <a:t>價</a:t>
            </a:r>
            <a:r>
              <a:rPr lang="en-US" altLang="zh-TW" sz="1800" dirty="0">
                <a:ea typeface="新細明體" charset="-120"/>
              </a:rPr>
              <a:t>): the price that a dealer would like to receive (pay) for selling (buying) an asset with a trader</a:t>
            </a:r>
          </a:p>
          <a:p>
            <a:pPr lvl="2" eaLnBrk="1" hangingPunct="1">
              <a:spcBef>
                <a:spcPts val="400"/>
              </a:spcBef>
              <a:defRPr/>
            </a:pPr>
            <a:r>
              <a:rPr lang="en-US" altLang="zh-TW" sz="2200" dirty="0">
                <a:ea typeface="新細明體" charset="-120"/>
              </a:rPr>
              <a:t>Next slide shows quoted yields and prices of T-bills</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a:xfrm>
            <a:off x="0" y="0"/>
            <a:ext cx="9144000" cy="762000"/>
          </a:xfrm>
          <a:noFill/>
          <a:extLst>
            <a:ext uri="{909E8E84-426E-40DD-AFC4-6F175D3DCCD1}">
              <a14:hiddenFill xmlns:a14="http://schemas.microsoft.com/office/drawing/2010/main">
                <a:solidFill>
                  <a:srgbClr val="FFFFFF"/>
                </a:solidFill>
              </a14:hiddenFill>
            </a:ext>
          </a:extLst>
        </p:spPr>
        <p:txBody>
          <a:bodyPr/>
          <a:lstStyle/>
          <a:p>
            <a:pPr eaLnBrk="1" hangingPunct="1"/>
            <a:r>
              <a:rPr lang="en-US" altLang="zh-TW" sz="4000" dirty="0">
                <a:effectLst/>
                <a:ea typeface="新細明體" charset="-120"/>
              </a:rPr>
              <a:t>Quotations of Treasury Bills</a:t>
            </a:r>
          </a:p>
        </p:txBody>
      </p:sp>
      <p:sp>
        <p:nvSpPr>
          <p:cNvPr id="14340" name="Text Box 9"/>
          <p:cNvSpPr txBox="1">
            <a:spLocks noChangeArrowheads="1"/>
          </p:cNvSpPr>
          <p:nvPr/>
        </p:nvSpPr>
        <p:spPr bwMode="auto">
          <a:xfrm>
            <a:off x="304800" y="3256270"/>
            <a:ext cx="8686800" cy="3677930"/>
          </a:xfrm>
          <a:prstGeom prst="rect">
            <a:avLst/>
          </a:prstGeom>
          <a:noFill/>
          <a:ln w="9525">
            <a:noFill/>
            <a:miter lim="800000"/>
            <a:headEnd/>
            <a:tailEnd/>
          </a:ln>
        </p:spPr>
        <p:txBody>
          <a:bodyPr>
            <a:spAutoFit/>
          </a:bodyPr>
          <a:lstStyle/>
          <a:p>
            <a:pPr marL="265113" indent="-265113">
              <a:spcBef>
                <a:spcPts val="500"/>
              </a:spcBef>
              <a:defRPr/>
            </a:pPr>
            <a:r>
              <a:rPr lang="en-US" altLang="zh-TW" sz="1600" dirty="0">
                <a:latin typeface="+mn-lt"/>
                <a:ea typeface="新細明體" pitchFamily="18" charset="-120"/>
              </a:rPr>
              <a:t>※ Bid and asked quotes are </a:t>
            </a:r>
            <a:r>
              <a:rPr lang="en-US" altLang="zh-TW" sz="1600" b="1" i="1" dirty="0">
                <a:latin typeface="+mn-lt"/>
                <a:ea typeface="新細明體" pitchFamily="18" charset="-120"/>
              </a:rPr>
              <a:t>annual discount rates of the face value </a:t>
            </a:r>
            <a:r>
              <a:rPr lang="en-US" altLang="zh-TW" sz="1600" dirty="0">
                <a:latin typeface="+mn-lt"/>
                <a:ea typeface="新細明體" pitchFamily="18" charset="-120"/>
              </a:rPr>
              <a:t>(</a:t>
            </a:r>
            <a:r>
              <a:rPr lang="zh-TW" altLang="en-US" sz="1600" dirty="0">
                <a:latin typeface="+mn-lt"/>
                <a:ea typeface="新細明體" pitchFamily="18" charset="-120"/>
              </a:rPr>
              <a:t>面額的年折現率</a:t>
            </a:r>
            <a:r>
              <a:rPr lang="en-US" altLang="zh-TW" sz="1600" dirty="0">
                <a:latin typeface="+mn-lt"/>
                <a:ea typeface="新細明體" pitchFamily="18" charset="-120"/>
              </a:rPr>
              <a:t>): quoted rate = ($10,000 – </a:t>
            </a:r>
            <a:r>
              <a:rPr lang="en-US" altLang="zh-TW" sz="1600" i="1" dirty="0">
                <a:latin typeface="+mn-lt"/>
                <a:ea typeface="新細明體" pitchFamily="18" charset="-120"/>
              </a:rPr>
              <a:t>P</a:t>
            </a:r>
            <a:r>
              <a:rPr lang="en-US" altLang="zh-TW" sz="1600" dirty="0">
                <a:latin typeface="+mn-lt"/>
                <a:ea typeface="新細明體" pitchFamily="18" charset="-120"/>
              </a:rPr>
              <a:t>) / $10,000 × (360 / </a:t>
            </a:r>
            <a:r>
              <a:rPr lang="en-US" altLang="zh-TW" sz="1600" i="1" dirty="0">
                <a:latin typeface="+mn-lt"/>
                <a:ea typeface="新細明體" pitchFamily="18" charset="-120"/>
              </a:rPr>
              <a:t>n</a:t>
            </a:r>
            <a:r>
              <a:rPr lang="en-US" altLang="zh-TW" sz="1600" dirty="0">
                <a:latin typeface="+mn-lt"/>
                <a:ea typeface="新細明體" pitchFamily="18" charset="-120"/>
              </a:rPr>
              <a:t>), where </a:t>
            </a:r>
            <a:r>
              <a:rPr lang="en-US" altLang="zh-TW" sz="1600" i="1" dirty="0">
                <a:ea typeface="新細明體" pitchFamily="18" charset="-120"/>
              </a:rPr>
              <a:t>P</a:t>
            </a:r>
            <a:r>
              <a:rPr lang="en-US" altLang="zh-TW" sz="1600" dirty="0">
                <a:latin typeface="+mn-lt"/>
                <a:ea typeface="新細明體" pitchFamily="18" charset="-120"/>
              </a:rPr>
              <a:t> is the bid or asked price of a Treasury bill and </a:t>
            </a:r>
            <a:r>
              <a:rPr lang="en-US" altLang="zh-TW" sz="1600" i="1" dirty="0">
                <a:ea typeface="新細明體" pitchFamily="18" charset="-120"/>
              </a:rPr>
              <a:t>n</a:t>
            </a:r>
            <a:r>
              <a:rPr lang="en-US" altLang="zh-TW" sz="1600" dirty="0">
                <a:latin typeface="+mn-lt"/>
                <a:ea typeface="新細明體" pitchFamily="18" charset="-120"/>
              </a:rPr>
              <a:t> is its days to maturity </a:t>
            </a:r>
          </a:p>
          <a:p>
            <a:pPr marL="265113" indent="-265113">
              <a:spcBef>
                <a:spcPts val="500"/>
              </a:spcBef>
              <a:defRPr/>
            </a:pPr>
            <a:r>
              <a:rPr lang="en-US" altLang="zh-TW" sz="1600" dirty="0">
                <a:ea typeface="新細明體" pitchFamily="18" charset="-120"/>
              </a:rPr>
              <a:t>※ </a:t>
            </a:r>
            <a:r>
              <a:rPr lang="en-US" altLang="zh-TW" sz="1600" dirty="0">
                <a:latin typeface="+mn-lt"/>
                <a:ea typeface="新細明體" pitchFamily="18" charset="-120"/>
              </a:rPr>
              <a:t>The above quotation method is also known as the </a:t>
            </a:r>
            <a:r>
              <a:rPr lang="en-US" altLang="zh-TW" sz="1600" b="1" i="1" dirty="0">
                <a:latin typeface="+mn-lt"/>
                <a:ea typeface="新細明體" pitchFamily="18" charset="-120"/>
              </a:rPr>
              <a:t>bank-discount method</a:t>
            </a:r>
            <a:r>
              <a:rPr lang="zh-TW" altLang="en-US" sz="1600" b="1" i="1" dirty="0">
                <a:latin typeface="+mn-lt"/>
                <a:ea typeface="新細明體" pitchFamily="18" charset="-120"/>
              </a:rPr>
              <a:t> </a:t>
            </a:r>
            <a:r>
              <a:rPr lang="en-US" altLang="zh-TW" sz="1600" dirty="0">
                <a:latin typeface="+mn-lt"/>
                <a:ea typeface="新細明體" pitchFamily="18" charset="-120"/>
              </a:rPr>
              <a:t>(</a:t>
            </a:r>
            <a:r>
              <a:rPr lang="zh-TW" altLang="en-US" sz="1600" dirty="0">
                <a:latin typeface="+mn-lt"/>
                <a:ea typeface="新細明體" pitchFamily="18" charset="-120"/>
              </a:rPr>
              <a:t>銀行折現法</a:t>
            </a:r>
            <a:r>
              <a:rPr lang="en-US" altLang="zh-TW" sz="1600" dirty="0">
                <a:latin typeface="+mn-lt"/>
                <a:ea typeface="新細明體" pitchFamily="18" charset="-120"/>
              </a:rPr>
              <a:t>), which generates approximated rate of returns</a:t>
            </a:r>
          </a:p>
          <a:p>
            <a:pPr marL="265113" indent="-265113">
              <a:spcBef>
                <a:spcPts val="500"/>
              </a:spcBef>
              <a:defRPr/>
            </a:pPr>
            <a:r>
              <a:rPr lang="en-US" altLang="zh-TW" sz="1600" dirty="0">
                <a:ea typeface="新細明體" pitchFamily="18" charset="-120"/>
              </a:rPr>
              <a:t>※ Two flaws for the </a:t>
            </a:r>
            <a:r>
              <a:rPr lang="en-US" altLang="zh-TW" sz="1600" b="1" i="1" dirty="0">
                <a:ea typeface="新細明體" pitchFamily="18" charset="-120"/>
              </a:rPr>
              <a:t>bank-discount method</a:t>
            </a:r>
            <a:r>
              <a:rPr lang="en-US" altLang="zh-TW" sz="1600" dirty="0">
                <a:ea typeface="新細明體" pitchFamily="18" charset="-120"/>
              </a:rPr>
              <a:t>: (1) Assume that one year has 360 days; (2) The quoted rates are expressed as a fraction of face value rather than of the purchasing price</a:t>
            </a:r>
          </a:p>
          <a:p>
            <a:pPr marL="265113" indent="-265113">
              <a:spcBef>
                <a:spcPts val="500"/>
              </a:spcBef>
              <a:defRPr/>
            </a:pPr>
            <a:r>
              <a:rPr lang="en-US" altLang="zh-TW" sz="1600" dirty="0">
                <a:ea typeface="新細明體" pitchFamily="18" charset="-120"/>
              </a:rPr>
              <a:t>※ The -0.012 change means that the asked quote decreased by 0.012 today</a:t>
            </a:r>
          </a:p>
          <a:p>
            <a:pPr marL="265113" indent="-265113">
              <a:spcBef>
                <a:spcPts val="500"/>
              </a:spcBef>
              <a:defRPr/>
            </a:pPr>
            <a:r>
              <a:rPr lang="en-US" altLang="zh-TW" sz="1600" dirty="0">
                <a:ea typeface="新細明體" pitchFamily="18" charset="-120"/>
              </a:rPr>
              <a:t>※ A</a:t>
            </a:r>
            <a:r>
              <a:rPr lang="en-US" altLang="zh-TW" sz="1600" b="1" dirty="0">
                <a:ea typeface="新細明體" pitchFamily="18" charset="-120"/>
              </a:rPr>
              <a:t>sked yields</a:t>
            </a:r>
            <a:r>
              <a:rPr lang="en-US" altLang="zh-TW" sz="1600" dirty="0">
                <a:ea typeface="新細明體" pitchFamily="18" charset="-120"/>
              </a:rPr>
              <a:t> in the last column are known as </a:t>
            </a:r>
            <a:r>
              <a:rPr lang="en-US" altLang="zh-TW" sz="1600" b="1" dirty="0">
                <a:ea typeface="新細明體" pitchFamily="18" charset="-120"/>
              </a:rPr>
              <a:t>T-bill’s</a:t>
            </a:r>
            <a:r>
              <a:rPr lang="en-US" altLang="zh-TW" sz="1600" dirty="0">
                <a:ea typeface="新細明體" pitchFamily="18" charset="-120"/>
              </a:rPr>
              <a:t> </a:t>
            </a:r>
            <a:r>
              <a:rPr lang="en-US" altLang="zh-TW" sz="1600" b="1" i="1" dirty="0">
                <a:ea typeface="新細明體" pitchFamily="18" charset="-120"/>
              </a:rPr>
              <a:t>bond-equivalent yield</a:t>
            </a:r>
            <a:r>
              <a:rPr lang="en-US" altLang="zh-TW" sz="1600" b="1" dirty="0">
                <a:ea typeface="新細明體" pitchFamily="18" charset="-120"/>
              </a:rPr>
              <a:t> </a:t>
            </a:r>
            <a:r>
              <a:rPr lang="en-US" altLang="zh-TW" sz="1600" dirty="0">
                <a:ea typeface="新細明體" pitchFamily="18" charset="-120"/>
              </a:rPr>
              <a:t>(</a:t>
            </a:r>
            <a:r>
              <a:rPr lang="zh-TW" altLang="en-US" sz="1600" dirty="0">
                <a:ea typeface="新細明體" pitchFamily="18" charset="-120"/>
              </a:rPr>
              <a:t>國庫券的債券等值收益率</a:t>
            </a:r>
            <a:r>
              <a:rPr lang="en-US" altLang="zh-TW" sz="1600" dirty="0">
                <a:ea typeface="新細明體" pitchFamily="18" charset="-120"/>
              </a:rPr>
              <a:t>)</a:t>
            </a:r>
            <a:endParaRPr lang="en-US" altLang="zh-TW" sz="1600" i="1" dirty="0">
              <a:ea typeface="新細明體" pitchFamily="18" charset="-120"/>
            </a:endParaRPr>
          </a:p>
          <a:p>
            <a:pPr marL="265113" indent="-265113">
              <a:spcBef>
                <a:spcPts val="500"/>
              </a:spcBef>
              <a:defRPr/>
            </a:pPr>
            <a:r>
              <a:rPr lang="en-US" altLang="zh-TW" sz="1600" dirty="0">
                <a:latin typeface="+mn-lt"/>
                <a:ea typeface="新細明體" pitchFamily="18" charset="-120"/>
              </a:rPr>
              <a:t>※ </a:t>
            </a:r>
            <a:r>
              <a:rPr lang="en-US" altLang="zh-TW" sz="1600" dirty="0">
                <a:ea typeface="新細明體" pitchFamily="18" charset="-120"/>
              </a:rPr>
              <a:t>T-bill’s bond-equivalent yields are</a:t>
            </a:r>
            <a:r>
              <a:rPr lang="en-US" altLang="zh-TW" sz="1600" dirty="0">
                <a:latin typeface="+mn-lt"/>
                <a:ea typeface="新細明體" pitchFamily="18" charset="-120"/>
              </a:rPr>
              <a:t> comparable with the </a:t>
            </a:r>
            <a:r>
              <a:rPr lang="en-US" altLang="zh-TW" sz="1600" b="1" dirty="0">
                <a:latin typeface="+mn-lt"/>
                <a:ea typeface="新細明體" pitchFamily="18" charset="-120"/>
              </a:rPr>
              <a:t>yield to maturity </a:t>
            </a:r>
            <a:r>
              <a:rPr lang="en-US" altLang="zh-TW" sz="1600" dirty="0">
                <a:latin typeface="+mn-lt"/>
                <a:ea typeface="新細明體" pitchFamily="18" charset="-120"/>
              </a:rPr>
              <a:t>(</a:t>
            </a:r>
            <a:r>
              <a:rPr lang="zh-TW" altLang="en-US" sz="1600" dirty="0">
                <a:latin typeface="+mn-lt"/>
                <a:ea typeface="新細明體" pitchFamily="18" charset="-120"/>
              </a:rPr>
              <a:t>到期收益率</a:t>
            </a:r>
            <a:r>
              <a:rPr lang="en-US" altLang="zh-TW" sz="1600" dirty="0">
                <a:latin typeface="+mn-lt"/>
                <a:ea typeface="新細明體" pitchFamily="18" charset="-120"/>
              </a:rPr>
              <a:t>) of fixed income securities like bonds</a:t>
            </a:r>
            <a:r>
              <a:rPr lang="zh-TW" altLang="en-US" sz="1600" dirty="0">
                <a:latin typeface="+mn-lt"/>
                <a:ea typeface="新細明體" pitchFamily="18" charset="-120"/>
              </a:rPr>
              <a:t> </a:t>
            </a:r>
            <a:r>
              <a:rPr lang="en-US" altLang="zh-TW" sz="1600" dirty="0">
                <a:latin typeface="+mn-lt"/>
                <a:ea typeface="新細明體" pitchFamily="18" charset="-120"/>
              </a:rPr>
              <a:t>(see Slide 2-17).</a:t>
            </a:r>
            <a:r>
              <a:rPr lang="en-US" altLang="zh-TW" sz="1600" dirty="0">
                <a:ea typeface="新細明體" pitchFamily="18" charset="-120"/>
              </a:rPr>
              <a:t> Higher quoted yields indicate investment targets with higher rates of return if all other covenants (</a:t>
            </a:r>
            <a:r>
              <a:rPr lang="zh-TW" altLang="en-US" sz="1600" dirty="0">
                <a:ea typeface="新細明體" pitchFamily="18" charset="-120"/>
              </a:rPr>
              <a:t>契約條款</a:t>
            </a:r>
            <a:r>
              <a:rPr lang="en-US" altLang="zh-TW" sz="1600" dirty="0">
                <a:ea typeface="新細明體" pitchFamily="18" charset="-120"/>
              </a:rPr>
              <a:t>)</a:t>
            </a:r>
            <a:r>
              <a:rPr lang="zh-TW" altLang="en-US" sz="1600" dirty="0">
                <a:ea typeface="新細明體" pitchFamily="18" charset="-120"/>
              </a:rPr>
              <a:t> </a:t>
            </a:r>
            <a:r>
              <a:rPr lang="en-US" altLang="zh-TW" sz="1600" dirty="0">
                <a:ea typeface="新細明體" pitchFamily="18" charset="-120"/>
              </a:rPr>
              <a:t>are the same</a:t>
            </a:r>
            <a:endParaRPr lang="en-US" altLang="zh-TW" sz="1600" dirty="0">
              <a:latin typeface="+mn-lt"/>
              <a:ea typeface="新細明體" pitchFamily="18" charset="-120"/>
            </a:endParaRPr>
          </a:p>
        </p:txBody>
      </p:sp>
      <p:grpSp>
        <p:nvGrpSpPr>
          <p:cNvPr id="17" name="群組 16">
            <a:extLst>
              <a:ext uri="{FF2B5EF4-FFF2-40B4-BE49-F238E27FC236}">
                <a16:creationId xmlns:a16="http://schemas.microsoft.com/office/drawing/2014/main" id="{F6367F33-8C2F-4D50-ADE4-60F9096C9FBC}"/>
              </a:ext>
            </a:extLst>
          </p:cNvPr>
          <p:cNvGrpSpPr/>
          <p:nvPr/>
        </p:nvGrpSpPr>
        <p:grpSpPr>
          <a:xfrm>
            <a:off x="152400" y="762000"/>
            <a:ext cx="8839200" cy="2408423"/>
            <a:chOff x="76200" y="990600"/>
            <a:chExt cx="8839200" cy="2408423"/>
          </a:xfrm>
        </p:grpSpPr>
        <p:pic>
          <p:nvPicPr>
            <p:cNvPr id="3" name="圖片 2">
              <a:extLst>
                <a:ext uri="{FF2B5EF4-FFF2-40B4-BE49-F238E27FC236}">
                  <a16:creationId xmlns:a16="http://schemas.microsoft.com/office/drawing/2014/main" id="{D823DAF6-0741-42FF-806A-2E0F8BA884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122397"/>
              <a:ext cx="6237332" cy="2276626"/>
            </a:xfrm>
            <a:prstGeom prst="rect">
              <a:avLst/>
            </a:prstGeom>
          </p:spPr>
        </p:pic>
        <mc:AlternateContent xmlns:mc="http://schemas.openxmlformats.org/markup-compatibility/2006" xmlns:a14="http://schemas.microsoft.com/office/drawing/2010/main">
          <mc:Choice Requires="a14">
            <p:sp>
              <p:nvSpPr>
                <p:cNvPr id="1026" name="Object 5"/>
                <p:cNvSpPr txBox="1"/>
                <p:nvPr/>
              </p:nvSpPr>
              <p:spPr bwMode="auto">
                <a:xfrm>
                  <a:off x="6559550" y="990600"/>
                  <a:ext cx="2260600" cy="635000"/>
                </a:xfrm>
                <a:prstGeom prst="rect">
                  <a:avLst/>
                </a:prstGeom>
                <a:solidFill>
                  <a:srgbClr val="FFFFFF"/>
                </a:solidFill>
                <a:ln>
                  <a:noFill/>
                </a:ln>
                <a:effectLst/>
              </p:spPr>
              <p:txBody>
                <a:bodyPr>
                  <a:normAutofit fontScale="47500" lnSpcReduction="20000"/>
                </a:bodyPr>
                <a:lstStyle/>
                <a:p>
                  <a:pPr/>
                  <a14:m>
                    <m:oMathPara xmlns:m="http://schemas.openxmlformats.org/officeDocument/2006/math">
                      <m:oMathParaPr>
                        <m:jc m:val="centerGroup"/>
                      </m:oMathParaPr>
                      <m:oMath xmlns:m="http://schemas.openxmlformats.org/officeDocument/2006/math">
                        <m:r>
                          <a:rPr lang="en-US" altLang="zh-TW" i="1">
                            <a:solidFill>
                              <a:srgbClr val="FF0000"/>
                            </a:solidFill>
                            <a:latin typeface="Cambria Math" panose="02040503050406030204" pitchFamily="18" charset="0"/>
                          </a:rPr>
                          <m:t>2.388</m:t>
                        </m:r>
                        <m:r>
                          <a:rPr lang="zh-TW" altLang="en-US" i="1">
                            <a:solidFill>
                              <a:srgbClr val="FF0000"/>
                            </a:solidFill>
                            <a:latin typeface="Cambria Math" panose="02040503050406030204" pitchFamily="18" charset="0"/>
                          </a:rPr>
                          <m:t>%×</m:t>
                        </m:r>
                        <m:f>
                          <m:fPr>
                            <m:ctrlPr>
                              <a:rPr lang="zh-TW" altLang="en-US" i="1">
                                <a:solidFill>
                                  <a:srgbClr val="FF0000"/>
                                </a:solidFill>
                                <a:latin typeface="Cambria Math" panose="02040503050406030204" pitchFamily="18" charset="0"/>
                              </a:rPr>
                            </m:ctrlPr>
                          </m:fPr>
                          <m:num>
                            <m:r>
                              <a:rPr lang="zh-TW" altLang="en-US" i="1">
                                <a:solidFill>
                                  <a:srgbClr val="FF0000"/>
                                </a:solidFill>
                                <a:latin typeface="Cambria Math" panose="02040503050406030204" pitchFamily="18" charset="0"/>
                              </a:rPr>
                              <m:t>1</m:t>
                            </m:r>
                            <m:r>
                              <a:rPr lang="en-US" altLang="zh-TW" i="1">
                                <a:solidFill>
                                  <a:srgbClr val="FF0000"/>
                                </a:solidFill>
                                <a:latin typeface="Cambria Math" panose="02040503050406030204" pitchFamily="18" charset="0"/>
                              </a:rPr>
                              <m:t>26</m:t>
                            </m:r>
                          </m:num>
                          <m:den>
                            <m:r>
                              <a:rPr lang="zh-TW" altLang="en-US" i="1">
                                <a:solidFill>
                                  <a:srgbClr val="FF0000"/>
                                </a:solidFill>
                                <a:latin typeface="Cambria Math" panose="02040503050406030204" pitchFamily="18" charset="0"/>
                              </a:rPr>
                              <m:t>360</m:t>
                            </m:r>
                          </m:den>
                        </m:f>
                        <m:r>
                          <a:rPr lang="zh-TW" altLang="en-US" i="1">
                            <a:solidFill>
                              <a:srgbClr val="FF0000"/>
                            </a:solidFill>
                            <a:latin typeface="Cambria Math" panose="02040503050406030204" pitchFamily="18" charset="0"/>
                          </a:rPr>
                          <m:t>=0.</m:t>
                        </m:r>
                        <m:r>
                          <a:rPr lang="en-US" altLang="zh-TW" i="1">
                            <a:solidFill>
                              <a:srgbClr val="FF0000"/>
                            </a:solidFill>
                            <a:latin typeface="Cambria Math" panose="02040503050406030204" pitchFamily="18" charset="0"/>
                          </a:rPr>
                          <m:t>8358</m:t>
                        </m:r>
                        <m:r>
                          <a:rPr lang="zh-TW" altLang="en-US" i="1">
                            <a:solidFill>
                              <a:srgbClr val="FF0000"/>
                            </a:solidFill>
                            <a:latin typeface="Cambria Math" panose="02040503050406030204" pitchFamily="18" charset="0"/>
                          </a:rPr>
                          <m:t>%</m:t>
                        </m:r>
                      </m:oMath>
                      <m:oMath xmlns:m="http://schemas.openxmlformats.org/officeDocument/2006/math">
                        <m:r>
                          <a:rPr lang="zh-TW" altLang="en-US" i="1">
                            <a:solidFill>
                              <a:srgbClr val="FF0000"/>
                            </a:solidFill>
                            <a:latin typeface="Cambria Math" panose="02040503050406030204" pitchFamily="18" charset="0"/>
                          </a:rPr>
                          <m:t>$10,000×(1−0.</m:t>
                        </m:r>
                        <m:r>
                          <a:rPr lang="en-US" altLang="zh-TW" i="1">
                            <a:solidFill>
                              <a:srgbClr val="FF0000"/>
                            </a:solidFill>
                            <a:latin typeface="Cambria Math" panose="02040503050406030204" pitchFamily="18" charset="0"/>
                          </a:rPr>
                          <m:t>8358</m:t>
                        </m:r>
                        <m:r>
                          <a:rPr lang="zh-TW" altLang="en-US" i="1">
                            <a:solidFill>
                              <a:srgbClr val="FF0000"/>
                            </a:solidFill>
                            <a:latin typeface="Cambria Math" panose="02040503050406030204" pitchFamily="18" charset="0"/>
                          </a:rPr>
                          <m:t>%)=$9,9</m:t>
                        </m:r>
                        <m:r>
                          <a:rPr lang="en-US" altLang="zh-TW" i="1">
                            <a:solidFill>
                              <a:srgbClr val="FF0000"/>
                            </a:solidFill>
                            <a:latin typeface="Cambria Math" panose="02040503050406030204" pitchFamily="18" charset="0"/>
                          </a:rPr>
                          <m:t>16</m:t>
                        </m:r>
                        <m:r>
                          <a:rPr lang="zh-TW" altLang="en-US" i="1">
                            <a:solidFill>
                              <a:srgbClr val="FF0000"/>
                            </a:solidFill>
                            <a:latin typeface="Cambria Math" panose="02040503050406030204" pitchFamily="18" charset="0"/>
                          </a:rPr>
                          <m:t>.</m:t>
                        </m:r>
                        <m:r>
                          <a:rPr lang="en-US" altLang="zh-TW" i="1">
                            <a:solidFill>
                              <a:srgbClr val="FF0000"/>
                            </a:solidFill>
                            <a:latin typeface="Cambria Math" panose="02040503050406030204" pitchFamily="18" charset="0"/>
                          </a:rPr>
                          <m:t>42</m:t>
                        </m:r>
                      </m:oMath>
                    </m:oMathPara>
                  </a14:m>
                  <a:endParaRPr lang="zh-TW" altLang="en-US" dirty="0">
                    <a:solidFill>
                      <a:srgbClr val="FF0000"/>
                    </a:solidFill>
                  </a:endParaRPr>
                </a:p>
              </p:txBody>
            </p:sp>
          </mc:Choice>
          <mc:Fallback xmlns="">
            <p:sp>
              <p:nvSpPr>
                <p:cNvPr id="1026" name="Object 5"/>
                <p:cNvSpPr txBox="1">
                  <a:spLocks noRot="1" noChangeAspect="1" noMove="1" noResize="1" noEditPoints="1" noAdjustHandles="1" noChangeArrowheads="1" noChangeShapeType="1" noTextEdit="1"/>
                </p:cNvSpPr>
                <p:nvPr/>
              </p:nvSpPr>
              <p:spPr bwMode="auto">
                <a:xfrm>
                  <a:off x="6559550" y="990600"/>
                  <a:ext cx="2260600" cy="635000"/>
                </a:xfrm>
                <a:prstGeom prst="rect">
                  <a:avLst/>
                </a:prstGeom>
                <a:blipFill>
                  <a:blip r:embed="rId4"/>
                  <a:stretch>
                    <a:fillRect/>
                  </a:stretch>
                </a:blipFill>
                <a:ln>
                  <a:noFill/>
                </a:ln>
                <a:effectLst/>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27" name="Object 3"/>
                <p:cNvSpPr txBox="1"/>
                <p:nvPr/>
              </p:nvSpPr>
              <p:spPr bwMode="auto">
                <a:xfrm>
                  <a:off x="6546850" y="1925638"/>
                  <a:ext cx="2273300" cy="635000"/>
                </a:xfrm>
                <a:prstGeom prst="rect">
                  <a:avLst/>
                </a:prstGeom>
                <a:solidFill>
                  <a:srgbClr val="FFFFFF"/>
                </a:solidFill>
                <a:ln>
                  <a:noFill/>
                </a:ln>
                <a:effectLst/>
              </p:spPr>
              <p:txBody>
                <a:bodyPr>
                  <a:normAutofit fontScale="47500" lnSpcReduction="20000"/>
                </a:bodyPr>
                <a:lstStyle/>
                <a:p>
                  <a:pPr/>
                  <a14:m>
                    <m:oMathPara xmlns:m="http://schemas.openxmlformats.org/officeDocument/2006/math">
                      <m:oMathParaPr>
                        <m:jc m:val="centerGroup"/>
                      </m:oMathParaPr>
                      <m:oMath xmlns:m="http://schemas.openxmlformats.org/officeDocument/2006/math">
                        <m:r>
                          <a:rPr lang="en-US" altLang="zh-TW" i="1">
                            <a:solidFill>
                              <a:srgbClr val="FF0000"/>
                            </a:solidFill>
                            <a:latin typeface="Cambria Math" panose="02040503050406030204" pitchFamily="18" charset="0"/>
                          </a:rPr>
                          <m:t>2</m:t>
                        </m:r>
                        <m:r>
                          <a:rPr lang="zh-TW" altLang="en-US" i="1">
                            <a:solidFill>
                              <a:srgbClr val="FF0000"/>
                            </a:solidFill>
                            <a:latin typeface="Cambria Math" panose="02040503050406030204" pitchFamily="18" charset="0"/>
                          </a:rPr>
                          <m:t>.</m:t>
                        </m:r>
                        <m:r>
                          <a:rPr lang="en-US" altLang="zh-TW" i="1">
                            <a:solidFill>
                              <a:srgbClr val="FF0000"/>
                            </a:solidFill>
                            <a:latin typeface="Cambria Math" panose="02040503050406030204" pitchFamily="18" charset="0"/>
                          </a:rPr>
                          <m:t>378</m:t>
                        </m:r>
                        <m:r>
                          <a:rPr lang="zh-TW" altLang="en-US" i="1">
                            <a:solidFill>
                              <a:srgbClr val="FF0000"/>
                            </a:solidFill>
                            <a:latin typeface="Cambria Math" panose="02040503050406030204" pitchFamily="18" charset="0"/>
                          </a:rPr>
                          <m:t>%×</m:t>
                        </m:r>
                        <m:f>
                          <m:fPr>
                            <m:ctrlPr>
                              <a:rPr lang="zh-TW" altLang="en-US" i="1">
                                <a:solidFill>
                                  <a:srgbClr val="FF0000"/>
                                </a:solidFill>
                                <a:latin typeface="Cambria Math" panose="02040503050406030204" pitchFamily="18" charset="0"/>
                              </a:rPr>
                            </m:ctrlPr>
                          </m:fPr>
                          <m:num>
                            <m:r>
                              <a:rPr lang="zh-TW" altLang="en-US" i="1">
                                <a:solidFill>
                                  <a:srgbClr val="FF0000"/>
                                </a:solidFill>
                                <a:latin typeface="Cambria Math" panose="02040503050406030204" pitchFamily="18" charset="0"/>
                              </a:rPr>
                              <m:t>1</m:t>
                            </m:r>
                            <m:r>
                              <a:rPr lang="en-US" altLang="zh-TW" i="1">
                                <a:solidFill>
                                  <a:srgbClr val="FF0000"/>
                                </a:solidFill>
                                <a:latin typeface="Cambria Math" panose="02040503050406030204" pitchFamily="18" charset="0"/>
                              </a:rPr>
                              <m:t>26</m:t>
                            </m:r>
                          </m:num>
                          <m:den>
                            <m:r>
                              <a:rPr lang="zh-TW" altLang="en-US" i="1">
                                <a:solidFill>
                                  <a:srgbClr val="FF0000"/>
                                </a:solidFill>
                                <a:latin typeface="Cambria Math" panose="02040503050406030204" pitchFamily="18" charset="0"/>
                              </a:rPr>
                              <m:t>360</m:t>
                            </m:r>
                          </m:den>
                        </m:f>
                        <m:r>
                          <a:rPr lang="zh-TW" altLang="en-US" i="1">
                            <a:solidFill>
                              <a:srgbClr val="FF0000"/>
                            </a:solidFill>
                            <a:latin typeface="Cambria Math" panose="02040503050406030204" pitchFamily="18" charset="0"/>
                          </a:rPr>
                          <m:t>=0.</m:t>
                        </m:r>
                        <m:r>
                          <a:rPr lang="en-US" altLang="zh-TW" i="1">
                            <a:solidFill>
                              <a:srgbClr val="FF0000"/>
                            </a:solidFill>
                            <a:latin typeface="Cambria Math" panose="02040503050406030204" pitchFamily="18" charset="0"/>
                          </a:rPr>
                          <m:t>8323</m:t>
                        </m:r>
                        <m:r>
                          <a:rPr lang="zh-TW" altLang="en-US" i="1">
                            <a:solidFill>
                              <a:srgbClr val="FF0000"/>
                            </a:solidFill>
                            <a:latin typeface="Cambria Math" panose="02040503050406030204" pitchFamily="18" charset="0"/>
                          </a:rPr>
                          <m:t>%</m:t>
                        </m:r>
                      </m:oMath>
                      <m:oMath xmlns:m="http://schemas.openxmlformats.org/officeDocument/2006/math">
                        <m:r>
                          <a:rPr lang="zh-TW" altLang="en-US" i="1">
                            <a:solidFill>
                              <a:srgbClr val="FF0000"/>
                            </a:solidFill>
                            <a:latin typeface="Cambria Math" panose="02040503050406030204" pitchFamily="18" charset="0"/>
                          </a:rPr>
                          <m:t>$10,000×(1−0.</m:t>
                        </m:r>
                        <m:r>
                          <a:rPr lang="en-US" altLang="zh-TW" i="1">
                            <a:solidFill>
                              <a:srgbClr val="FF0000"/>
                            </a:solidFill>
                            <a:latin typeface="Cambria Math" panose="02040503050406030204" pitchFamily="18" charset="0"/>
                          </a:rPr>
                          <m:t>8323</m:t>
                        </m:r>
                        <m:r>
                          <a:rPr lang="zh-TW" altLang="en-US" i="1">
                            <a:solidFill>
                              <a:srgbClr val="FF0000"/>
                            </a:solidFill>
                            <a:latin typeface="Cambria Math" panose="02040503050406030204" pitchFamily="18" charset="0"/>
                          </a:rPr>
                          <m:t>%)=$9,9</m:t>
                        </m:r>
                        <m:r>
                          <a:rPr lang="en-US" altLang="zh-TW" i="1">
                            <a:solidFill>
                              <a:srgbClr val="FF0000"/>
                            </a:solidFill>
                            <a:latin typeface="Cambria Math" panose="02040503050406030204" pitchFamily="18" charset="0"/>
                          </a:rPr>
                          <m:t>16</m:t>
                        </m:r>
                        <m:r>
                          <a:rPr lang="zh-TW" altLang="en-US" i="1">
                            <a:solidFill>
                              <a:srgbClr val="FF0000"/>
                            </a:solidFill>
                            <a:latin typeface="Cambria Math" panose="02040503050406030204" pitchFamily="18" charset="0"/>
                          </a:rPr>
                          <m:t>.</m:t>
                        </m:r>
                        <m:r>
                          <a:rPr lang="en-US" altLang="zh-TW" i="1">
                            <a:solidFill>
                              <a:srgbClr val="FF0000"/>
                            </a:solidFill>
                            <a:latin typeface="Cambria Math" panose="02040503050406030204" pitchFamily="18" charset="0"/>
                          </a:rPr>
                          <m:t>77</m:t>
                        </m:r>
                      </m:oMath>
                    </m:oMathPara>
                  </a14:m>
                  <a:endParaRPr lang="zh-TW" altLang="en-US" dirty="0">
                    <a:solidFill>
                      <a:srgbClr val="FF0000"/>
                    </a:solidFill>
                  </a:endParaRPr>
                </a:p>
              </p:txBody>
            </p:sp>
          </mc:Choice>
          <mc:Fallback xmlns="">
            <p:sp>
              <p:nvSpPr>
                <p:cNvPr id="1027" name="Object 3"/>
                <p:cNvSpPr txBox="1">
                  <a:spLocks noRot="1" noChangeAspect="1" noMove="1" noResize="1" noEditPoints="1" noAdjustHandles="1" noChangeArrowheads="1" noChangeShapeType="1" noTextEdit="1"/>
                </p:cNvSpPr>
                <p:nvPr/>
              </p:nvSpPr>
              <p:spPr bwMode="auto">
                <a:xfrm>
                  <a:off x="6546850" y="1925638"/>
                  <a:ext cx="2273300" cy="635000"/>
                </a:xfrm>
                <a:prstGeom prst="rect">
                  <a:avLst/>
                </a:prstGeom>
                <a:blipFill>
                  <a:blip r:embed="rId5"/>
                  <a:stretch>
                    <a:fillRect/>
                  </a:stretch>
                </a:blipFill>
                <a:ln>
                  <a:noFill/>
                </a:ln>
                <a:effectLst/>
              </p:spPr>
              <p:txBody>
                <a:bodyPr/>
                <a:lstStyle/>
                <a:p>
                  <a:r>
                    <a:rPr lang="zh-TW" altLang="en-US">
                      <a:noFill/>
                    </a:rPr>
                    <a:t> </a:t>
                  </a:r>
                </a:p>
              </p:txBody>
            </p:sp>
          </mc:Fallback>
        </mc:AlternateContent>
        <p:sp>
          <p:nvSpPr>
            <p:cNvPr id="1033" name="橢圓 6"/>
            <p:cNvSpPr>
              <a:spLocks noChangeArrowheads="1"/>
            </p:cNvSpPr>
            <p:nvPr/>
          </p:nvSpPr>
          <p:spPr bwMode="auto">
            <a:xfrm>
              <a:off x="3733800" y="2638103"/>
              <a:ext cx="533400" cy="30480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ea typeface="新細明體" charset="-120"/>
              </a:endParaRPr>
            </a:p>
          </p:txBody>
        </p:sp>
        <p:sp>
          <p:nvSpPr>
            <p:cNvPr id="1034" name="橢圓 7"/>
            <p:cNvSpPr>
              <a:spLocks noChangeArrowheads="1"/>
            </p:cNvSpPr>
            <p:nvPr/>
          </p:nvSpPr>
          <p:spPr bwMode="auto">
            <a:xfrm>
              <a:off x="2928166" y="2603390"/>
              <a:ext cx="533400" cy="30480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ea typeface="新細明體" charset="-120"/>
              </a:endParaRPr>
            </a:p>
          </p:txBody>
        </p:sp>
        <p:cxnSp>
          <p:nvCxnSpPr>
            <p:cNvPr id="1035" name="直線單箭頭接點 11"/>
            <p:cNvCxnSpPr>
              <a:cxnSpLocks noChangeShapeType="1"/>
              <a:stCxn id="1026" idx="1"/>
              <a:endCxn id="1034" idx="7"/>
            </p:cNvCxnSpPr>
            <p:nvPr/>
          </p:nvCxnSpPr>
          <p:spPr bwMode="auto">
            <a:xfrm flipH="1">
              <a:off x="3383451" y="1308100"/>
              <a:ext cx="3176099" cy="1339927"/>
            </a:xfrm>
            <a:prstGeom prst="straightConnector1">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036" name="直線單箭頭接點 12"/>
            <p:cNvCxnSpPr>
              <a:cxnSpLocks noChangeShapeType="1"/>
              <a:stCxn id="1027" idx="1"/>
              <a:endCxn id="1033" idx="0"/>
            </p:cNvCxnSpPr>
            <p:nvPr/>
          </p:nvCxnSpPr>
          <p:spPr bwMode="auto">
            <a:xfrm flipH="1">
              <a:off x="4000500" y="2243138"/>
              <a:ext cx="2546350" cy="394965"/>
            </a:xfrm>
            <a:prstGeom prst="straightConnector1">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1028" name="Object 7"/>
                <p:cNvSpPr txBox="1"/>
                <p:nvPr/>
              </p:nvSpPr>
              <p:spPr bwMode="auto">
                <a:xfrm>
                  <a:off x="6540500" y="2908300"/>
                  <a:ext cx="2374900" cy="419100"/>
                </a:xfrm>
                <a:prstGeom prst="rect">
                  <a:avLst/>
                </a:prstGeom>
                <a:solidFill>
                  <a:srgbClr val="FFFFFF"/>
                </a:solidFill>
                <a:ln>
                  <a:noFill/>
                </a:ln>
                <a:effectLst/>
              </p:spPr>
              <p:txBody>
                <a:bodyPr>
                  <a:normAutofit fontScale="55000" lnSpcReduction="20000"/>
                </a:bodyPr>
                <a:lstStyle/>
                <a:p>
                  <a:pPr/>
                  <a14:m>
                    <m:oMathPara xmlns:m="http://schemas.openxmlformats.org/officeDocument/2006/math">
                      <m:oMathParaPr>
                        <m:jc m:val="centerGroup"/>
                      </m:oMathParaPr>
                      <m:oMath xmlns:m="http://schemas.openxmlformats.org/officeDocument/2006/math">
                        <m:f>
                          <m:fPr>
                            <m:ctrlPr>
                              <a:rPr lang="zh-TW" altLang="en-US" i="1" smtClean="0">
                                <a:solidFill>
                                  <a:srgbClr val="FF0000"/>
                                </a:solidFill>
                                <a:latin typeface="Cambria Math" panose="02040503050406030204" pitchFamily="18" charset="0"/>
                              </a:rPr>
                            </m:ctrlPr>
                          </m:fPr>
                          <m:num>
                            <m:r>
                              <a:rPr lang="zh-TW" altLang="en-US" i="1">
                                <a:solidFill>
                                  <a:srgbClr val="FF0000"/>
                                </a:solidFill>
                                <a:latin typeface="Cambria Math" panose="02040503050406030204" pitchFamily="18" charset="0"/>
                              </a:rPr>
                              <m:t>$10,000−$9,9</m:t>
                            </m:r>
                            <m:r>
                              <a:rPr lang="en-US" altLang="zh-TW" i="1">
                                <a:solidFill>
                                  <a:srgbClr val="FF0000"/>
                                </a:solidFill>
                                <a:latin typeface="Cambria Math" panose="02040503050406030204" pitchFamily="18" charset="0"/>
                              </a:rPr>
                              <m:t>16</m:t>
                            </m:r>
                            <m:r>
                              <a:rPr lang="zh-TW" altLang="en-US" i="1">
                                <a:solidFill>
                                  <a:srgbClr val="FF0000"/>
                                </a:solidFill>
                                <a:latin typeface="Cambria Math" panose="02040503050406030204" pitchFamily="18" charset="0"/>
                              </a:rPr>
                              <m:t>.</m:t>
                            </m:r>
                            <m:r>
                              <a:rPr lang="en-US" altLang="zh-TW" i="1">
                                <a:solidFill>
                                  <a:srgbClr val="FF0000"/>
                                </a:solidFill>
                                <a:latin typeface="Cambria Math" panose="02040503050406030204" pitchFamily="18" charset="0"/>
                              </a:rPr>
                              <m:t>77</m:t>
                            </m:r>
                          </m:num>
                          <m:den>
                            <m:r>
                              <a:rPr lang="zh-TW" altLang="en-US" i="1">
                                <a:solidFill>
                                  <a:srgbClr val="FF0000"/>
                                </a:solidFill>
                                <a:latin typeface="Cambria Math" panose="02040503050406030204" pitchFamily="18" charset="0"/>
                              </a:rPr>
                              <m:t>$9,9</m:t>
                            </m:r>
                            <m:r>
                              <a:rPr lang="en-US" altLang="zh-TW" i="1">
                                <a:solidFill>
                                  <a:srgbClr val="FF0000"/>
                                </a:solidFill>
                                <a:latin typeface="Cambria Math" panose="02040503050406030204" pitchFamily="18" charset="0"/>
                              </a:rPr>
                              <m:t>1</m:t>
                            </m:r>
                            <m:r>
                              <a:rPr lang="zh-TW" altLang="en-US" i="1">
                                <a:solidFill>
                                  <a:srgbClr val="FF0000"/>
                                </a:solidFill>
                                <a:latin typeface="Cambria Math" panose="02040503050406030204" pitchFamily="18" charset="0"/>
                              </a:rPr>
                              <m:t>6.</m:t>
                            </m:r>
                            <m:r>
                              <a:rPr lang="en-US" altLang="zh-TW" i="1">
                                <a:solidFill>
                                  <a:srgbClr val="FF0000"/>
                                </a:solidFill>
                                <a:latin typeface="Cambria Math" panose="02040503050406030204" pitchFamily="18" charset="0"/>
                              </a:rPr>
                              <m:t>77</m:t>
                            </m:r>
                          </m:den>
                        </m:f>
                        <m:r>
                          <a:rPr lang="zh-TW" altLang="en-US" i="1">
                            <a:solidFill>
                              <a:srgbClr val="FF0000"/>
                            </a:solidFill>
                            <a:latin typeface="Cambria Math" panose="02040503050406030204" pitchFamily="18" charset="0"/>
                          </a:rPr>
                          <m:t>×</m:t>
                        </m:r>
                        <m:f>
                          <m:fPr>
                            <m:ctrlPr>
                              <a:rPr lang="zh-TW" altLang="en-US" i="1">
                                <a:solidFill>
                                  <a:srgbClr val="FF0000"/>
                                </a:solidFill>
                                <a:latin typeface="Cambria Math" panose="02040503050406030204" pitchFamily="18" charset="0"/>
                              </a:rPr>
                            </m:ctrlPr>
                          </m:fPr>
                          <m:num>
                            <m:r>
                              <a:rPr lang="zh-TW" altLang="en-US" i="1">
                                <a:solidFill>
                                  <a:srgbClr val="FF0000"/>
                                </a:solidFill>
                                <a:latin typeface="Cambria Math" panose="02040503050406030204" pitchFamily="18" charset="0"/>
                              </a:rPr>
                              <m:t>365</m:t>
                            </m:r>
                          </m:num>
                          <m:den>
                            <m:r>
                              <a:rPr lang="zh-TW" altLang="en-US" i="1">
                                <a:solidFill>
                                  <a:srgbClr val="FF0000"/>
                                </a:solidFill>
                                <a:latin typeface="Cambria Math" panose="02040503050406030204" pitchFamily="18" charset="0"/>
                              </a:rPr>
                              <m:t>1</m:t>
                            </m:r>
                            <m:r>
                              <a:rPr lang="en-US" altLang="zh-TW" i="1">
                                <a:solidFill>
                                  <a:srgbClr val="FF0000"/>
                                </a:solidFill>
                                <a:latin typeface="Cambria Math" panose="02040503050406030204" pitchFamily="18" charset="0"/>
                              </a:rPr>
                              <m:t>26</m:t>
                            </m:r>
                          </m:den>
                        </m:f>
                        <m:r>
                          <a:rPr lang="zh-TW" altLang="en-US" i="1">
                            <a:solidFill>
                              <a:srgbClr val="FF0000"/>
                            </a:solidFill>
                            <a:latin typeface="Cambria Math" panose="02040503050406030204" pitchFamily="18" charset="0"/>
                          </a:rPr>
                          <m:t>=</m:t>
                        </m:r>
                        <m:r>
                          <a:rPr lang="en-US" altLang="zh-TW" b="0" i="1" smtClean="0">
                            <a:solidFill>
                              <a:srgbClr val="FF0000"/>
                            </a:solidFill>
                            <a:latin typeface="Cambria Math" panose="02040503050406030204" pitchFamily="18" charset="0"/>
                          </a:rPr>
                          <m:t>2</m:t>
                        </m:r>
                        <m:r>
                          <a:rPr lang="zh-TW" altLang="en-US" i="1">
                            <a:solidFill>
                              <a:srgbClr val="FF0000"/>
                            </a:solidFill>
                            <a:latin typeface="Cambria Math" panose="02040503050406030204" pitchFamily="18" charset="0"/>
                          </a:rPr>
                          <m:t>.</m:t>
                        </m:r>
                        <m:r>
                          <a:rPr lang="en-US" altLang="zh-TW" b="0" i="1" smtClean="0">
                            <a:solidFill>
                              <a:srgbClr val="FF0000"/>
                            </a:solidFill>
                            <a:latin typeface="Cambria Math" panose="02040503050406030204" pitchFamily="18" charset="0"/>
                          </a:rPr>
                          <m:t>431</m:t>
                        </m:r>
                        <m:r>
                          <a:rPr lang="zh-TW" altLang="en-US" i="1">
                            <a:solidFill>
                              <a:srgbClr val="FF0000"/>
                            </a:solidFill>
                            <a:latin typeface="Cambria Math" panose="02040503050406030204" pitchFamily="18" charset="0"/>
                          </a:rPr>
                          <m:t>%</m:t>
                        </m:r>
                      </m:oMath>
                    </m:oMathPara>
                  </a14:m>
                  <a:endParaRPr lang="zh-TW" altLang="en-US" dirty="0"/>
                </a:p>
              </p:txBody>
            </p:sp>
          </mc:Choice>
          <mc:Fallback xmlns="">
            <p:sp>
              <p:nvSpPr>
                <p:cNvPr id="1028" name="Object 7"/>
                <p:cNvSpPr txBox="1">
                  <a:spLocks noRot="1" noChangeAspect="1" noMove="1" noResize="1" noEditPoints="1" noAdjustHandles="1" noChangeArrowheads="1" noChangeShapeType="1" noTextEdit="1"/>
                </p:cNvSpPr>
                <p:nvPr/>
              </p:nvSpPr>
              <p:spPr bwMode="auto">
                <a:xfrm>
                  <a:off x="6540500" y="2908300"/>
                  <a:ext cx="2374900" cy="419100"/>
                </a:xfrm>
                <a:prstGeom prst="rect">
                  <a:avLst/>
                </a:prstGeom>
                <a:blipFill>
                  <a:blip r:embed="rId6"/>
                  <a:stretch>
                    <a:fillRect/>
                  </a:stretch>
                </a:blipFill>
                <a:ln>
                  <a:noFill/>
                </a:ln>
                <a:effectLst/>
              </p:spPr>
              <p:txBody>
                <a:bodyPr/>
                <a:lstStyle/>
                <a:p>
                  <a:r>
                    <a:rPr lang="zh-TW" altLang="en-US">
                      <a:noFill/>
                    </a:rPr>
                    <a:t> </a:t>
                  </a:r>
                </a:p>
              </p:txBody>
            </p:sp>
          </mc:Fallback>
        </mc:AlternateContent>
        <p:sp>
          <p:nvSpPr>
            <p:cNvPr id="1037" name="橢圓 18"/>
            <p:cNvSpPr>
              <a:spLocks noChangeArrowheads="1"/>
            </p:cNvSpPr>
            <p:nvPr/>
          </p:nvSpPr>
          <p:spPr bwMode="auto">
            <a:xfrm>
              <a:off x="5410200" y="2625709"/>
              <a:ext cx="533400" cy="30480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ea typeface="新細明體" charset="-120"/>
              </a:endParaRPr>
            </a:p>
          </p:txBody>
        </p:sp>
        <p:cxnSp>
          <p:nvCxnSpPr>
            <p:cNvPr id="1038" name="直線單箭頭接點 19"/>
            <p:cNvCxnSpPr>
              <a:cxnSpLocks noChangeShapeType="1"/>
              <a:endCxn id="1037" idx="6"/>
            </p:cNvCxnSpPr>
            <p:nvPr/>
          </p:nvCxnSpPr>
          <p:spPr bwMode="auto">
            <a:xfrm flipH="1" flipV="1">
              <a:off x="5943600" y="2778109"/>
              <a:ext cx="596900" cy="339631"/>
            </a:xfrm>
            <a:prstGeom prst="straightConnector1">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76200"/>
            <a:ext cx="9144000" cy="685800"/>
          </a:xfrm>
          <a:noFill/>
          <a:extLst>
            <a:ext uri="{909E8E84-426E-40DD-AFC4-6F175D3DCCD1}">
              <a14:hiddenFill xmlns:a14="http://schemas.microsoft.com/office/drawing/2010/main">
                <a:solidFill>
                  <a:srgbClr val="FFFFFF"/>
                </a:solidFill>
              </a14:hiddenFill>
            </a:ext>
          </a:extLst>
        </p:spPr>
        <p:txBody>
          <a:bodyPr lIns="90488" tIns="44450" rIns="90488" bIns="44450" anchor="b"/>
          <a:lstStyle/>
          <a:p>
            <a:pPr eaLnBrk="1" hangingPunct="1"/>
            <a:r>
              <a:rPr lang="en-US" altLang="zh-TW" sz="4000">
                <a:effectLst/>
                <a:ea typeface="新細明體" charset="-120"/>
              </a:rPr>
              <a:t>Money Market Instruments</a:t>
            </a:r>
          </a:p>
        </p:txBody>
      </p:sp>
      <p:sp>
        <p:nvSpPr>
          <p:cNvPr id="154627" name="Rectangle 3"/>
          <p:cNvSpPr>
            <a:spLocks noGrp="1" noChangeArrowheads="1"/>
          </p:cNvSpPr>
          <p:nvPr>
            <p:ph type="body" idx="1"/>
          </p:nvPr>
        </p:nvSpPr>
        <p:spPr>
          <a:xfrm>
            <a:off x="0" y="914400"/>
            <a:ext cx="9067800" cy="5791200"/>
          </a:xfrm>
        </p:spPr>
        <p:txBody>
          <a:bodyPr lIns="90488" tIns="44450" rIns="90488" bIns="44450"/>
          <a:lstStyle/>
          <a:p>
            <a:pPr lvl="1" eaLnBrk="1" hangingPunct="1">
              <a:lnSpc>
                <a:spcPct val="97000"/>
              </a:lnSpc>
              <a:spcBef>
                <a:spcPts val="300"/>
              </a:spcBef>
              <a:defRPr/>
            </a:pPr>
            <a:r>
              <a:rPr lang="en-US" altLang="zh-TW" sz="2600" dirty="0">
                <a:ea typeface="新細明體" charset="-120"/>
              </a:rPr>
              <a:t>Commercial Paper (CP, </a:t>
            </a:r>
            <a:r>
              <a:rPr lang="zh-TW" altLang="en-US" sz="2600" dirty="0">
                <a:ea typeface="新細明體" charset="-120"/>
              </a:rPr>
              <a:t>商業本票</a:t>
            </a:r>
            <a:r>
              <a:rPr lang="en-US" altLang="zh-TW" sz="2600" dirty="0">
                <a:ea typeface="新細明體" charset="-120"/>
              </a:rPr>
              <a:t>)</a:t>
            </a:r>
          </a:p>
          <a:p>
            <a:pPr lvl="2" eaLnBrk="1" hangingPunct="1">
              <a:lnSpc>
                <a:spcPct val="97000"/>
              </a:lnSpc>
              <a:spcBef>
                <a:spcPts val="300"/>
              </a:spcBef>
              <a:defRPr/>
            </a:pPr>
            <a:r>
              <a:rPr lang="en-US" altLang="zh-TW" sz="2200" dirty="0">
                <a:ea typeface="新細明體" charset="-120"/>
              </a:rPr>
              <a:t>Creditworthy companies often issue their own short-term unsecured debt notes, CPs, directly to the public, rather than borrowing money from banks (direct vs. indirect financing)</a:t>
            </a:r>
          </a:p>
          <a:p>
            <a:pPr lvl="2" eaLnBrk="1" hangingPunct="1">
              <a:lnSpc>
                <a:spcPct val="97000"/>
              </a:lnSpc>
              <a:spcBef>
                <a:spcPts val="300"/>
              </a:spcBef>
              <a:defRPr/>
            </a:pPr>
            <a:r>
              <a:rPr lang="en-US" altLang="zh-TW" sz="2200" dirty="0">
                <a:ea typeface="新細明體" charset="-120"/>
              </a:rPr>
              <a:t>CPs, similar to T-bills, are quoted and traded at a discount</a:t>
            </a:r>
          </a:p>
          <a:p>
            <a:pPr lvl="2" eaLnBrk="1" hangingPunct="1">
              <a:lnSpc>
                <a:spcPct val="97000"/>
              </a:lnSpc>
              <a:spcBef>
                <a:spcPts val="300"/>
              </a:spcBef>
              <a:defRPr/>
            </a:pPr>
            <a:r>
              <a:rPr lang="en-US" altLang="zh-TW" sz="2200" dirty="0">
                <a:ea typeface="新細明體" charset="-120"/>
              </a:rPr>
              <a:t>CP maturities range up to 270 days</a:t>
            </a:r>
          </a:p>
          <a:p>
            <a:pPr lvl="2" eaLnBrk="1" hangingPunct="1">
              <a:lnSpc>
                <a:spcPct val="97000"/>
              </a:lnSpc>
              <a:spcBef>
                <a:spcPts val="300"/>
              </a:spcBef>
              <a:defRPr/>
            </a:pPr>
            <a:r>
              <a:rPr lang="en-US" altLang="zh-TW" sz="2200" dirty="0">
                <a:ea typeface="新細明體" charset="-120"/>
              </a:rPr>
              <a:t>CPs are quite liquid and fairly safe assets</a:t>
            </a:r>
          </a:p>
          <a:p>
            <a:pPr lvl="2" eaLnBrk="1" hangingPunct="1">
              <a:lnSpc>
                <a:spcPct val="97000"/>
              </a:lnSpc>
              <a:spcBef>
                <a:spcPts val="300"/>
              </a:spcBef>
              <a:defRPr/>
            </a:pPr>
            <a:r>
              <a:rPr lang="en-US" altLang="zh-TW" sz="2200" dirty="0">
                <a:ea typeface="新細明體" charset="-120"/>
              </a:rPr>
              <a:t>The asked yield on a CP depends on its time to maturity and the </a:t>
            </a:r>
            <a:r>
              <a:rPr lang="en-US" altLang="zh-TW" sz="2200" i="1" dirty="0">
                <a:ea typeface="新細明體" charset="-120"/>
              </a:rPr>
              <a:t>credit rating (</a:t>
            </a:r>
            <a:r>
              <a:rPr lang="zh-TW" altLang="en-US" sz="2200" i="1" dirty="0">
                <a:ea typeface="新細明體" charset="-120"/>
              </a:rPr>
              <a:t>信用評等</a:t>
            </a:r>
            <a:r>
              <a:rPr lang="en-US" altLang="zh-TW" sz="2200" i="1" dirty="0">
                <a:ea typeface="新細明體" charset="-120"/>
              </a:rPr>
              <a:t>) </a:t>
            </a:r>
            <a:r>
              <a:rPr lang="en-US" altLang="zh-TW" sz="2200" dirty="0">
                <a:ea typeface="新細明體" charset="-120"/>
              </a:rPr>
              <a:t>of the issuer</a:t>
            </a:r>
          </a:p>
          <a:p>
            <a:pPr lvl="2" eaLnBrk="1" hangingPunct="1">
              <a:lnSpc>
                <a:spcPct val="97000"/>
              </a:lnSpc>
              <a:spcBef>
                <a:spcPts val="300"/>
              </a:spcBef>
              <a:defRPr/>
            </a:pPr>
            <a:r>
              <a:rPr lang="en-US" altLang="zh-TW" sz="2200" dirty="0">
                <a:ea typeface="新細明體" charset="-120"/>
              </a:rPr>
              <a:t>Interest incomes from CPs are taxable</a:t>
            </a:r>
          </a:p>
          <a:p>
            <a:pPr lvl="2" eaLnBrk="1" hangingPunct="1">
              <a:lnSpc>
                <a:spcPct val="97000"/>
              </a:lnSpc>
              <a:spcBef>
                <a:spcPts val="300"/>
              </a:spcBef>
              <a:defRPr/>
            </a:pPr>
            <a:r>
              <a:rPr lang="en-US" altLang="zh-TW" sz="2200" dirty="0">
                <a:ea typeface="新細明體" charset="-120"/>
              </a:rPr>
              <a:t>Financial institutions may issue asset-backed CPs, e.g., issue CPs based on a pool of mortgage loans as collateral</a:t>
            </a:r>
          </a:p>
          <a:p>
            <a:pPr lvl="3" eaLnBrk="1" hangingPunct="1">
              <a:lnSpc>
                <a:spcPct val="97000"/>
              </a:lnSpc>
              <a:spcBef>
                <a:spcPts val="300"/>
              </a:spcBef>
              <a:defRPr/>
            </a:pPr>
            <a:r>
              <a:rPr lang="en-US" altLang="zh-TW" dirty="0">
                <a:ea typeface="新細明體" charset="-120"/>
              </a:rPr>
              <a:t>Earn the spread between the CP and mortgage rates</a:t>
            </a:r>
          </a:p>
          <a:p>
            <a:pPr lvl="3" eaLnBrk="1" hangingPunct="1">
              <a:lnSpc>
                <a:spcPct val="97000"/>
              </a:lnSpc>
              <a:spcBef>
                <a:spcPts val="300"/>
              </a:spcBef>
              <a:defRPr/>
            </a:pPr>
            <a:r>
              <a:rPr lang="en-US" altLang="zh-TW" dirty="0">
                <a:ea typeface="新細明體" charset="-120"/>
              </a:rPr>
              <a:t>Need to issue new CPs to refinance their positions as the old CPs matured</a:t>
            </a:r>
          </a:p>
          <a:p>
            <a:pPr lvl="3" eaLnBrk="1" hangingPunct="1">
              <a:lnSpc>
                <a:spcPct val="97000"/>
              </a:lnSpc>
              <a:spcBef>
                <a:spcPts val="300"/>
              </a:spcBef>
              <a:defRPr/>
            </a:pPr>
            <a:r>
              <a:rPr lang="en-US" altLang="zh-TW" dirty="0">
                <a:ea typeface="新細明體" charset="-120"/>
              </a:rPr>
              <a:t>This rollover (</a:t>
            </a:r>
            <a:r>
              <a:rPr lang="zh-TW" altLang="en-US" dirty="0">
                <a:ea typeface="新細明體" charset="-120"/>
              </a:rPr>
              <a:t>發新債還舊債</a:t>
            </a:r>
            <a:r>
              <a:rPr lang="en-US" altLang="zh-TW" dirty="0">
                <a:ea typeface="新細明體" charset="-120"/>
              </a:rPr>
              <a:t>) arrangement did not work in 2008-2009 due to the default (</a:t>
            </a:r>
            <a:r>
              <a:rPr lang="zh-TW" altLang="en-US" dirty="0">
                <a:ea typeface="新細明體" charset="-120"/>
              </a:rPr>
              <a:t>違約</a:t>
            </a:r>
            <a:r>
              <a:rPr lang="en-US" altLang="zh-TW" dirty="0">
                <a:ea typeface="新細明體" charset="-120"/>
              </a:rPr>
              <a:t>)</a:t>
            </a:r>
            <a:r>
              <a:rPr lang="zh-TW" altLang="en-US" dirty="0">
                <a:ea typeface="新細明體" charset="-120"/>
              </a:rPr>
              <a:t> </a:t>
            </a:r>
            <a:r>
              <a:rPr lang="en-US" altLang="zh-TW" dirty="0">
                <a:ea typeface="新細明體" charset="-120"/>
              </a:rPr>
              <a:t>of Lehman Brothers</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76200"/>
            <a:ext cx="9144000" cy="685800"/>
          </a:xfrm>
          <a:noFill/>
          <a:extLst>
            <a:ext uri="{909E8E84-426E-40DD-AFC4-6F175D3DCCD1}">
              <a14:hiddenFill xmlns:a14="http://schemas.microsoft.com/office/drawing/2010/main">
                <a:solidFill>
                  <a:srgbClr val="FFFFFF"/>
                </a:solidFill>
              </a14:hiddenFill>
            </a:ext>
          </a:extLst>
        </p:spPr>
        <p:txBody>
          <a:bodyPr lIns="90488" tIns="44450" rIns="90488" bIns="44450" anchor="b"/>
          <a:lstStyle/>
          <a:p>
            <a:pPr eaLnBrk="1" hangingPunct="1"/>
            <a:r>
              <a:rPr lang="en-US" altLang="zh-TW" sz="4000">
                <a:effectLst/>
                <a:ea typeface="新細明體" charset="-120"/>
              </a:rPr>
              <a:t>Money Market Instruments</a:t>
            </a:r>
          </a:p>
        </p:txBody>
      </p:sp>
      <p:sp>
        <p:nvSpPr>
          <p:cNvPr id="154627" name="Rectangle 3"/>
          <p:cNvSpPr>
            <a:spLocks noGrp="1" noChangeArrowheads="1"/>
          </p:cNvSpPr>
          <p:nvPr>
            <p:ph type="body" idx="1"/>
          </p:nvPr>
        </p:nvSpPr>
        <p:spPr>
          <a:xfrm>
            <a:off x="152400" y="990600"/>
            <a:ext cx="8763000" cy="5715000"/>
          </a:xfrm>
        </p:spPr>
        <p:txBody>
          <a:bodyPr lIns="90488" tIns="44450" rIns="90488" bIns="44450"/>
          <a:lstStyle/>
          <a:p>
            <a:pPr lvl="1" eaLnBrk="1" hangingPunct="1">
              <a:spcBef>
                <a:spcPts val="600"/>
              </a:spcBef>
              <a:defRPr/>
            </a:pPr>
            <a:r>
              <a:rPr lang="en-US" altLang="zh-TW" sz="2600" dirty="0">
                <a:ea typeface="新細明體" charset="-120"/>
              </a:rPr>
              <a:t>Certificate of deposit (CD, </a:t>
            </a:r>
            <a:r>
              <a:rPr lang="zh-TW" altLang="en-US" sz="2600" dirty="0">
                <a:ea typeface="新細明體" charset="-120"/>
              </a:rPr>
              <a:t>定期存單</a:t>
            </a:r>
            <a:r>
              <a:rPr lang="en-US" altLang="zh-TW" sz="2600" dirty="0">
                <a:ea typeface="新細明體" charset="-120"/>
              </a:rPr>
              <a:t>)</a:t>
            </a:r>
          </a:p>
          <a:p>
            <a:pPr lvl="2" eaLnBrk="1" hangingPunct="1">
              <a:spcBef>
                <a:spcPts val="600"/>
              </a:spcBef>
              <a:defRPr/>
            </a:pPr>
            <a:r>
              <a:rPr lang="en-US" altLang="zh-TW" sz="2200" dirty="0">
                <a:ea typeface="新細明體" charset="-120"/>
              </a:rPr>
              <a:t>A CD is a certificate issued by depository institutions for a time deposit (</a:t>
            </a:r>
            <a:r>
              <a:rPr lang="zh-TW" altLang="en-US" sz="2200" dirty="0">
                <a:ea typeface="新細明體" charset="-120"/>
              </a:rPr>
              <a:t>定存</a:t>
            </a:r>
            <a:r>
              <a:rPr lang="en-US" altLang="zh-TW" sz="2200" dirty="0">
                <a:ea typeface="新細明體" charset="-120"/>
              </a:rPr>
              <a:t>), which is the money deposit in a bank that cannot be withdrawn (</a:t>
            </a:r>
            <a:r>
              <a:rPr lang="zh-TW" altLang="en-US" sz="2200" dirty="0">
                <a:ea typeface="新細明體" charset="-120"/>
              </a:rPr>
              <a:t>提領</a:t>
            </a:r>
            <a:r>
              <a:rPr lang="en-US" altLang="zh-TW" sz="2200" dirty="0">
                <a:ea typeface="新細明體" charset="-120"/>
              </a:rPr>
              <a:t>)</a:t>
            </a:r>
            <a:r>
              <a:rPr lang="zh-TW" altLang="en-US" sz="2200" dirty="0">
                <a:ea typeface="新細明體" charset="-120"/>
              </a:rPr>
              <a:t> </a:t>
            </a:r>
            <a:r>
              <a:rPr lang="en-US" altLang="zh-TW" sz="2200" dirty="0">
                <a:ea typeface="新細明體" charset="-120"/>
              </a:rPr>
              <a:t>for a certain time period</a:t>
            </a:r>
          </a:p>
          <a:p>
            <a:pPr lvl="3" eaLnBrk="1" hangingPunct="1">
              <a:spcBef>
                <a:spcPts val="600"/>
              </a:spcBef>
              <a:defRPr/>
            </a:pPr>
            <a:r>
              <a:rPr lang="en-US" altLang="zh-TW" sz="1800" dirty="0">
                <a:ea typeface="新細明體" charset="-120"/>
              </a:rPr>
              <a:t>At maturity, holders of CDs receive the interest income and principal from the issuing depository institutions</a:t>
            </a:r>
          </a:p>
          <a:p>
            <a:pPr lvl="2" eaLnBrk="1" hangingPunct="1">
              <a:spcBef>
                <a:spcPts val="600"/>
              </a:spcBef>
              <a:defRPr/>
            </a:pPr>
            <a:r>
              <a:rPr lang="en-US" altLang="zh-TW" sz="2200" dirty="0">
                <a:ea typeface="新細明體" charset="-120"/>
              </a:rPr>
              <a:t>CDs with the denominations (</a:t>
            </a:r>
            <a:r>
              <a:rPr lang="zh-TW" altLang="en-US" sz="2200" dirty="0">
                <a:ea typeface="新細明體" charset="-120"/>
              </a:rPr>
              <a:t>面額</a:t>
            </a:r>
            <a:r>
              <a:rPr lang="en-US" altLang="zh-TW" sz="2200" dirty="0">
                <a:ea typeface="新細明體" charset="-120"/>
              </a:rPr>
              <a:t>)</a:t>
            </a:r>
            <a:r>
              <a:rPr lang="zh-TW" altLang="en-US" sz="2200" dirty="0">
                <a:ea typeface="新細明體" charset="-120"/>
              </a:rPr>
              <a:t> </a:t>
            </a:r>
            <a:r>
              <a:rPr lang="en-US" altLang="zh-TW" sz="2200" dirty="0">
                <a:ea typeface="新細明體" charset="-120"/>
              </a:rPr>
              <a:t>larger than $100,000 are usually negotiable, i.e., they can be sold to another investors if CD holders need cash before the maturity date</a:t>
            </a:r>
          </a:p>
          <a:p>
            <a:pPr lvl="2" eaLnBrk="1" hangingPunct="1">
              <a:spcBef>
                <a:spcPts val="600"/>
              </a:spcBef>
              <a:defRPr/>
            </a:pPr>
            <a:r>
              <a:rPr lang="en-US" altLang="zh-TW" sz="2200" dirty="0">
                <a:ea typeface="新細明體" charset="-120"/>
              </a:rPr>
              <a:t>CDs of 3 months or less are highly liquid and marketable</a:t>
            </a:r>
          </a:p>
          <a:p>
            <a:pPr lvl="2" eaLnBrk="1" hangingPunct="1">
              <a:spcBef>
                <a:spcPts val="600"/>
              </a:spcBef>
              <a:defRPr/>
            </a:pPr>
            <a:r>
              <a:rPr lang="en-US" altLang="zh-TW" sz="2200" dirty="0">
                <a:ea typeface="新細明體" charset="-120"/>
              </a:rPr>
              <a:t>CDs are treated as bank deposits by the Federal Deposit Insurance Corporations</a:t>
            </a:r>
            <a:r>
              <a:rPr lang="zh-TW" altLang="en-US" sz="2200" dirty="0">
                <a:ea typeface="新細明體" charset="-120"/>
              </a:rPr>
              <a:t> </a:t>
            </a:r>
            <a:r>
              <a:rPr lang="en-US" altLang="zh-TW" sz="2200" dirty="0">
                <a:ea typeface="新細明體" charset="-120"/>
              </a:rPr>
              <a:t>(</a:t>
            </a:r>
            <a:r>
              <a:rPr lang="zh-TW" altLang="en-US" sz="2200" dirty="0">
                <a:ea typeface="新細明體" charset="-120"/>
              </a:rPr>
              <a:t>聯邦存款保險公司</a:t>
            </a:r>
            <a:r>
              <a:rPr lang="en-US" altLang="zh-TW" sz="2200" dirty="0">
                <a:ea typeface="新細明體" charset="-120"/>
              </a:rPr>
              <a:t>), so they are insured for up to $250,000 in the event of a bank insolvency</a:t>
            </a:r>
            <a:r>
              <a:rPr lang="zh-TW" altLang="en-US" sz="2200" dirty="0">
                <a:ea typeface="新細明體" charset="-120"/>
              </a:rPr>
              <a:t> </a:t>
            </a:r>
            <a:r>
              <a:rPr lang="en-US" altLang="zh-TW" sz="2200" dirty="0">
                <a:ea typeface="新細明體" charset="-120"/>
              </a:rPr>
              <a:t>(</a:t>
            </a:r>
            <a:r>
              <a:rPr lang="zh-TW" altLang="en-US" sz="2200" dirty="0">
                <a:ea typeface="新細明體" charset="-120"/>
              </a:rPr>
              <a:t>銀行無償付能力</a:t>
            </a:r>
            <a:r>
              <a:rPr lang="en-US" altLang="zh-TW" sz="2200" dirty="0">
                <a:ea typeface="新細明體" charset="-120"/>
              </a:rPr>
              <a:t>)</a:t>
            </a:r>
          </a:p>
          <a:p>
            <a:pPr lvl="2" eaLnBrk="1" hangingPunct="1">
              <a:spcBef>
                <a:spcPts val="600"/>
              </a:spcBef>
              <a:defRPr/>
            </a:pPr>
            <a:r>
              <a:rPr lang="en-US" altLang="zh-TW" sz="2200" dirty="0">
                <a:ea typeface="新細明體" charset="-120"/>
              </a:rPr>
              <a:t>Interest incomes from CDs are taxable</a:t>
            </a:r>
          </a:p>
        </p:txBody>
      </p:sp>
    </p:spTree>
    <p:extLst>
      <p:ext uri="{BB962C8B-B14F-4D97-AF65-F5344CB8AC3E}">
        <p14:creationId xmlns:p14="http://schemas.microsoft.com/office/powerpoint/2010/main" val="276776542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76200"/>
            <a:ext cx="9144000" cy="685800"/>
          </a:xfrm>
          <a:noFill/>
          <a:extLst>
            <a:ext uri="{909E8E84-426E-40DD-AFC4-6F175D3DCCD1}">
              <a14:hiddenFill xmlns:a14="http://schemas.microsoft.com/office/drawing/2010/main">
                <a:solidFill>
                  <a:srgbClr val="FFFFFF"/>
                </a:solidFill>
              </a14:hiddenFill>
            </a:ext>
          </a:extLst>
        </p:spPr>
        <p:txBody>
          <a:bodyPr lIns="90488" tIns="44450" rIns="90488" bIns="44450" anchor="b"/>
          <a:lstStyle/>
          <a:p>
            <a:pPr eaLnBrk="1" hangingPunct="1"/>
            <a:r>
              <a:rPr lang="en-US" altLang="zh-TW" sz="4000">
                <a:effectLst/>
                <a:ea typeface="新細明體" charset="-120"/>
              </a:rPr>
              <a:t>Money Market Instruments</a:t>
            </a:r>
          </a:p>
        </p:txBody>
      </p:sp>
      <p:sp>
        <p:nvSpPr>
          <p:cNvPr id="154627" name="Rectangle 3"/>
          <p:cNvSpPr>
            <a:spLocks noGrp="1" noChangeArrowheads="1"/>
          </p:cNvSpPr>
          <p:nvPr>
            <p:ph type="body" idx="1"/>
          </p:nvPr>
        </p:nvSpPr>
        <p:spPr>
          <a:xfrm>
            <a:off x="228600" y="990600"/>
            <a:ext cx="8610600" cy="5562600"/>
          </a:xfrm>
        </p:spPr>
        <p:txBody>
          <a:bodyPr lIns="90488" tIns="44450" rIns="90488" bIns="44450"/>
          <a:lstStyle/>
          <a:p>
            <a:pPr lvl="1" eaLnBrk="1" hangingPunct="1">
              <a:spcBef>
                <a:spcPts val="600"/>
              </a:spcBef>
              <a:defRPr/>
            </a:pPr>
            <a:r>
              <a:rPr lang="en-US" altLang="zh-TW" sz="2600" dirty="0">
                <a:ea typeface="新細明體" charset="-120"/>
              </a:rPr>
              <a:t>Bankers’ Acceptance (BA, </a:t>
            </a:r>
            <a:r>
              <a:rPr lang="zh-TW" altLang="en-US" sz="2600" dirty="0">
                <a:ea typeface="新細明體" charset="-120"/>
              </a:rPr>
              <a:t>銀行承兌匯票</a:t>
            </a:r>
            <a:r>
              <a:rPr lang="en-US" altLang="zh-TW" sz="2600" dirty="0">
                <a:ea typeface="新細明體" charset="-120"/>
              </a:rPr>
              <a:t>)</a:t>
            </a:r>
          </a:p>
          <a:p>
            <a:pPr lvl="2" eaLnBrk="1" hangingPunct="1">
              <a:spcBef>
                <a:spcPts val="600"/>
              </a:spcBef>
              <a:defRPr/>
            </a:pPr>
            <a:r>
              <a:rPr lang="en-US" altLang="zh-TW" sz="2200" dirty="0">
                <a:ea typeface="新細明體" charset="-120"/>
              </a:rPr>
              <a:t>Start as an order sent by a customer to a bank for paying a sum of money on a future date</a:t>
            </a:r>
            <a:r>
              <a:rPr lang="en-US" altLang="zh-TW" sz="2200" dirty="0">
                <a:solidFill>
                  <a:srgbClr val="FFFFFF"/>
                </a:solidFill>
                <a:ea typeface="新細明體" charset="-120"/>
              </a:rPr>
              <a:t> </a:t>
            </a:r>
            <a:r>
              <a:rPr lang="en-US" altLang="zh-TW" sz="2000" dirty="0">
                <a:solidFill>
                  <a:srgbClr val="FFFFFF"/>
                </a:solidFill>
                <a:sym typeface="Symbol"/>
              </a:rPr>
              <a:t> </a:t>
            </a:r>
            <a:r>
              <a:rPr lang="en-US" altLang="zh-TW" sz="2200" dirty="0">
                <a:ea typeface="新細明體" charset="-120"/>
              </a:rPr>
              <a:t>The endorsement (</a:t>
            </a:r>
            <a:r>
              <a:rPr lang="zh-TW" altLang="en-US" sz="2200" dirty="0">
                <a:ea typeface="新細明體" charset="-120"/>
              </a:rPr>
              <a:t>背書</a:t>
            </a:r>
            <a:r>
              <a:rPr lang="en-US" altLang="zh-TW" sz="2200" dirty="0">
                <a:ea typeface="新細明體" charset="-120"/>
              </a:rPr>
              <a:t>) of the bank to pay this amount is called a BA (which is similar to a guaranteed check</a:t>
            </a:r>
            <a:r>
              <a:rPr lang="zh-TW" altLang="en-US" sz="2200" dirty="0">
                <a:ea typeface="新細明體" charset="-120"/>
              </a:rPr>
              <a:t> </a:t>
            </a:r>
            <a:r>
              <a:rPr lang="en-US" altLang="zh-TW" sz="2200" dirty="0">
                <a:ea typeface="新細明體" charset="-120"/>
              </a:rPr>
              <a:t>(</a:t>
            </a:r>
            <a:r>
              <a:rPr lang="zh-TW" altLang="en-US" sz="2200" dirty="0">
                <a:ea typeface="新細明體" charset="-120"/>
              </a:rPr>
              <a:t>保證支付支票</a:t>
            </a:r>
            <a:r>
              <a:rPr lang="en-US" altLang="zh-TW" sz="2200" dirty="0">
                <a:ea typeface="新細明體" charset="-120"/>
              </a:rPr>
              <a:t>))</a:t>
            </a:r>
          </a:p>
          <a:p>
            <a:pPr lvl="2" eaLnBrk="1" hangingPunct="1">
              <a:spcBef>
                <a:spcPts val="600"/>
              </a:spcBef>
              <a:defRPr/>
            </a:pPr>
            <a:r>
              <a:rPr lang="en-US" altLang="zh-TW" sz="2200" dirty="0">
                <a:ea typeface="新細明體" charset="-120"/>
              </a:rPr>
              <a:t>BAs are used widely in international trades where the credit quality (</a:t>
            </a:r>
            <a:r>
              <a:rPr lang="zh-TW" altLang="en-US" sz="2200" dirty="0">
                <a:ea typeface="新細明體" charset="-120"/>
              </a:rPr>
              <a:t>信用品質</a:t>
            </a:r>
            <a:r>
              <a:rPr lang="en-US" altLang="zh-TW" sz="2200" dirty="0">
                <a:ea typeface="新細明體" charset="-120"/>
              </a:rPr>
              <a:t>)</a:t>
            </a:r>
            <a:r>
              <a:rPr lang="zh-TW" altLang="en-US" sz="2200" dirty="0">
                <a:ea typeface="新細明體" charset="-120"/>
              </a:rPr>
              <a:t> </a:t>
            </a:r>
            <a:r>
              <a:rPr lang="en-US" altLang="zh-TW" sz="2200" dirty="0">
                <a:ea typeface="新細明體" charset="-120"/>
              </a:rPr>
              <a:t>of the trading company is unknown to the producer because they are not familiar with each other</a:t>
            </a:r>
          </a:p>
          <a:p>
            <a:pPr lvl="3" eaLnBrk="1" hangingPunct="1">
              <a:spcBef>
                <a:spcPts val="600"/>
              </a:spcBef>
              <a:defRPr/>
            </a:pPr>
            <a:r>
              <a:rPr lang="en-US" altLang="zh-TW" dirty="0">
                <a:ea typeface="新細明體" charset="-120"/>
              </a:rPr>
              <a:t>BAs allow traders to substitute the bank’s credit standing for their own</a:t>
            </a:r>
            <a:endParaRPr lang="en-US" altLang="zh-TW" sz="2200" dirty="0">
              <a:ea typeface="新細明體" charset="-120"/>
            </a:endParaRPr>
          </a:p>
          <a:p>
            <a:pPr lvl="2" eaLnBrk="1" hangingPunct="1">
              <a:spcBef>
                <a:spcPts val="600"/>
              </a:spcBef>
              <a:defRPr/>
            </a:pPr>
            <a:r>
              <a:rPr lang="en-US" altLang="zh-TW" sz="2200" dirty="0">
                <a:ea typeface="新細明體" charset="-120"/>
              </a:rPr>
              <a:t>BA holders can trade (cash in) it in secondary markets</a:t>
            </a:r>
          </a:p>
          <a:p>
            <a:pPr lvl="2" eaLnBrk="1" hangingPunct="1">
              <a:spcBef>
                <a:spcPts val="600"/>
              </a:spcBef>
              <a:defRPr/>
            </a:pPr>
            <a:r>
              <a:rPr lang="en-US" altLang="zh-TW" sz="2200" dirty="0">
                <a:ea typeface="新細明體" charset="-120"/>
              </a:rPr>
              <a:t>BAs are traded at a discount from the face value of the payment order (similar to T-bills and CPs)</a:t>
            </a:r>
          </a:p>
        </p:txBody>
      </p:sp>
    </p:spTree>
    <p:extLst>
      <p:ext uri="{BB962C8B-B14F-4D97-AF65-F5344CB8AC3E}">
        <p14:creationId xmlns:p14="http://schemas.microsoft.com/office/powerpoint/2010/main" val="3027348773"/>
      </p:ext>
    </p:extLst>
  </p:cSld>
  <p:clrMapOvr>
    <a:masterClrMapping/>
  </p:clrMapOvr>
  <p:transition/>
</p:sld>
</file>

<file path=ppt/theme/theme1.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Beam</Template>
  <TotalTime>14978</TotalTime>
  <Words>4941</Words>
  <Application>Microsoft Office PowerPoint</Application>
  <PresentationFormat>如螢幕大小 (4:3)</PresentationFormat>
  <Paragraphs>408</Paragraphs>
  <Slides>47</Slides>
  <Notes>47</Notes>
  <HiddenSlides>0</HiddenSlides>
  <MMClips>0</MMClips>
  <ScaleCrop>false</ScaleCrop>
  <HeadingPairs>
    <vt:vector size="8" baseType="variant">
      <vt:variant>
        <vt:lpstr>使用字型</vt:lpstr>
      </vt:variant>
      <vt:variant>
        <vt:i4>6</vt:i4>
      </vt:variant>
      <vt:variant>
        <vt:lpstr>佈景主題</vt:lpstr>
      </vt:variant>
      <vt:variant>
        <vt:i4>1</vt:i4>
      </vt:variant>
      <vt:variant>
        <vt:lpstr>內嵌 OLE 伺服程式</vt:lpstr>
      </vt:variant>
      <vt:variant>
        <vt:i4>1</vt:i4>
      </vt:variant>
      <vt:variant>
        <vt:lpstr>投影片標題</vt:lpstr>
      </vt:variant>
      <vt:variant>
        <vt:i4>47</vt:i4>
      </vt:variant>
    </vt:vector>
  </HeadingPairs>
  <TitlesOfParts>
    <vt:vector size="55" baseType="lpstr">
      <vt:lpstr>新細明體</vt:lpstr>
      <vt:lpstr>新細明體</vt:lpstr>
      <vt:lpstr>Arial</vt:lpstr>
      <vt:lpstr>Cambria Math</vt:lpstr>
      <vt:lpstr>Times New Roman</vt:lpstr>
      <vt:lpstr>Wingdings</vt:lpstr>
      <vt:lpstr>Beam</vt:lpstr>
      <vt:lpstr>Equation</vt:lpstr>
      <vt:lpstr>CHAPTER 2</vt:lpstr>
      <vt:lpstr>Learning Goals of Chapter 2</vt:lpstr>
      <vt:lpstr>Different Financial Instruments in Different Financial Markets  </vt:lpstr>
      <vt:lpstr>PowerPoint 簡報</vt:lpstr>
      <vt:lpstr>Money Market Instruments</vt:lpstr>
      <vt:lpstr>Quotations of Treasury Bills</vt:lpstr>
      <vt:lpstr>Money Market Instruments</vt:lpstr>
      <vt:lpstr>Money Market Instruments</vt:lpstr>
      <vt:lpstr>Money Market Instruments</vt:lpstr>
      <vt:lpstr>Money Market Instruments</vt:lpstr>
      <vt:lpstr>Money Market Instruments</vt:lpstr>
      <vt:lpstr>Money Market Instruments</vt:lpstr>
      <vt:lpstr>Yield Spreads (收益率利差) between Federal Funds Rate and T-bills Rate</vt:lpstr>
      <vt:lpstr>PowerPoint 簡報</vt:lpstr>
      <vt:lpstr>Bond Market Instruments</vt:lpstr>
      <vt:lpstr>Bond Market Instruments</vt:lpstr>
      <vt:lpstr>Quotations of Treasury Bonds from the Wall Street Journal on April 18, 2017</vt:lpstr>
      <vt:lpstr>Bond Market Instruments</vt:lpstr>
      <vt:lpstr>Bond Market Instruments</vt:lpstr>
      <vt:lpstr>Bond Market Instruments</vt:lpstr>
      <vt:lpstr>Outstanding Tax-exempt Debt</vt:lpstr>
      <vt:lpstr>Bond Market Instruments</vt:lpstr>
      <vt:lpstr>Bond Market Instruments</vt:lpstr>
      <vt:lpstr>Bond Market Instruments</vt:lpstr>
      <vt:lpstr>Mortgage-Backed Securities Outstanding</vt:lpstr>
      <vt:lpstr>Outstanding Amounts of Different Categories in the U.S. Bond Market, September, 2019</vt:lpstr>
      <vt:lpstr>PowerPoint 簡報</vt:lpstr>
      <vt:lpstr>Equity Market Instruments</vt:lpstr>
      <vt:lpstr>Stock Market Listings on NYSE, September 4, 2019</vt:lpstr>
      <vt:lpstr>Equity Market Instruments</vt:lpstr>
      <vt:lpstr>Equity Market Instruments</vt:lpstr>
      <vt:lpstr>PowerPoint 簡報</vt:lpstr>
      <vt:lpstr>Stock Market Indexes</vt:lpstr>
      <vt:lpstr>Dow Jones Industrial Average (DJIA)</vt:lpstr>
      <vt:lpstr>Examples of Other Indexes - Domestic</vt:lpstr>
      <vt:lpstr>Hypothetic Data to Construct Stock Price Indexes</vt:lpstr>
      <vt:lpstr>DJIA Price-Weighted Average </vt:lpstr>
      <vt:lpstr>DJIA Price-Weighted Average </vt:lpstr>
      <vt:lpstr>DJIA Price-Weighted Average </vt:lpstr>
      <vt:lpstr>DJIA Price-Weighted Average </vt:lpstr>
      <vt:lpstr>DJIA Price-Weighted Average </vt:lpstr>
      <vt:lpstr>S&amp;P’s 500 Composite   Market Value-Weighted Index</vt:lpstr>
      <vt:lpstr>Value Line Equally Weighted Index</vt:lpstr>
      <vt:lpstr>Examples of Indexes - International</vt:lpstr>
      <vt:lpstr>MSCI Stock Indexes</vt:lpstr>
      <vt:lpstr>PowerPoint 簡報</vt:lpstr>
      <vt:lpstr>Derivative Market Instruments</vt:lpstr>
    </vt:vector>
  </TitlesOfParts>
  <Company>NTU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 2</dc:title>
  <dc:creator>Jr-Yan Wang</dc:creator>
  <cp:lastModifiedBy>Jr-Yan</cp:lastModifiedBy>
  <cp:revision>994</cp:revision>
  <dcterms:created xsi:type="dcterms:W3CDTF">2000-02-10T20:34:07Z</dcterms:created>
  <dcterms:modified xsi:type="dcterms:W3CDTF">2023-10-04T13:50:02Z</dcterms:modified>
</cp:coreProperties>
</file>