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67" r:id="rId4"/>
    <p:sldId id="268" r:id="rId5"/>
    <p:sldId id="269" r:id="rId6"/>
    <p:sldId id="270" r:id="rId7"/>
    <p:sldId id="271" r:id="rId8"/>
    <p:sldId id="257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4" autoAdjust="0"/>
    <p:restoredTop sz="94575" autoAdjust="0"/>
  </p:normalViewPr>
  <p:slideViewPr>
    <p:cSldViewPr>
      <p:cViewPr varScale="1">
        <p:scale>
          <a:sx n="82" d="100"/>
          <a:sy n="82" d="100"/>
        </p:scale>
        <p:origin x="-13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8B7-C12A-4F1C-ADD7-C05167E6B54F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71-BA94-4E99-88E4-267AA947369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8B7-C12A-4F1C-ADD7-C05167E6B54F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71-BA94-4E99-88E4-267AA947369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8B7-C12A-4F1C-ADD7-C05167E6B54F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71-BA94-4E99-88E4-267AA947369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3736" indent="-173736"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0">
                <a:latin typeface="Microsoft YaHei" pitchFamily="34" charset="-122"/>
                <a:ea typeface="Microsoft YaHei" pitchFamily="34" charset="-122"/>
              </a:defRPr>
            </a:lvl1pPr>
            <a:lvl2pPr>
              <a:defRPr sz="2000" b="0">
                <a:latin typeface="Microsoft YaHei" pitchFamily="34" charset="-122"/>
                <a:ea typeface="Microsoft YaHei" pitchFamily="34" charset="-122"/>
              </a:defRPr>
            </a:lvl2pPr>
            <a:lvl3pPr>
              <a:defRPr sz="2000" b="0">
                <a:latin typeface="Microsoft YaHei" pitchFamily="34" charset="-122"/>
                <a:ea typeface="Microsoft YaHei" pitchFamily="34" charset="-122"/>
              </a:defRPr>
            </a:lvl3pPr>
            <a:lvl4pPr>
              <a:defRPr sz="2000" b="0">
                <a:latin typeface="Microsoft YaHei" pitchFamily="34" charset="-122"/>
                <a:ea typeface="Microsoft YaHei" pitchFamily="34" charset="-122"/>
              </a:defRPr>
            </a:lvl4pPr>
            <a:lvl5pPr>
              <a:defRPr sz="2000" b="0">
                <a:latin typeface="Microsoft YaHei" pitchFamily="34" charset="-122"/>
                <a:ea typeface="Microsoft YaHei" pitchFamily="34" charset="-122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8B7-C12A-4F1C-ADD7-C05167E6B54F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71-BA94-4E99-88E4-267AA947369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8B7-C12A-4F1C-ADD7-C05167E6B54F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71-BA94-4E99-88E4-267AA947369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8B7-C12A-4F1C-ADD7-C05167E6B54F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71-BA94-4E99-88E4-267AA947369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8B7-C12A-4F1C-ADD7-C05167E6B54F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71-BA94-4E99-88E4-267AA947369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8B7-C12A-4F1C-ADD7-C05167E6B54F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71-BA94-4E99-88E4-267AA947369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8B7-C12A-4F1C-ADD7-C05167E6B54F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71-BA94-4E99-88E4-267AA947369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8B7-C12A-4F1C-ADD7-C05167E6B54F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C98071-BA94-4E99-88E4-267AA947369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E8B7-C12A-4F1C-ADD7-C05167E6B54F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071-BA94-4E99-88E4-267AA947369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3736" lvl="1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zh-TW" altLang="en-US" dirty="0" smtClean="0"/>
              <a:t>按一下以編輯母片文字樣式</a:t>
            </a:r>
          </a:p>
          <a:p>
            <a:pPr lvl="2"/>
            <a:r>
              <a:rPr lang="zh-TW" altLang="en-US" dirty="0" smtClean="0"/>
              <a:t>第二層</a:t>
            </a:r>
          </a:p>
          <a:p>
            <a:pPr lvl="3"/>
            <a:r>
              <a:rPr lang="zh-TW" altLang="en-US" dirty="0" smtClean="0"/>
              <a:t>第三層</a:t>
            </a:r>
          </a:p>
          <a:p>
            <a:pPr lvl="4"/>
            <a:r>
              <a:rPr lang="zh-TW" altLang="en-US" dirty="0" smtClean="0"/>
              <a:t>第四層</a:t>
            </a:r>
          </a:p>
          <a:p>
            <a:pPr lvl="5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7ECE8B7-C12A-4F1C-ADD7-C05167E6B54F}" type="datetimeFigureOut">
              <a:rPr lang="zh-TW" altLang="en-US" smtClean="0"/>
              <a:t>2012/6/11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5C98071-BA94-4E99-88E4-267AA947369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Microsoft YaHei" pitchFamily="34" charset="-122"/>
          <a:ea typeface="Microsoft YaHei" pitchFamily="34" charset="-122"/>
          <a:cs typeface="+mj-cs"/>
        </a:defRPr>
      </a:lvl1pPr>
    </p:titleStyle>
    <p:bodyStyle>
      <a:lvl1pPr marL="173736" indent="-173736" algn="l" defTabSz="914400" rtl="0" eaLnBrk="1" latinLnBrk="0" hangingPunct="1">
        <a:spcBef>
          <a:spcPts val="800"/>
        </a:spcBef>
        <a:buFont typeface="Arial" pitchFamily="34" charset="0"/>
        <a:buChar char="•"/>
        <a:defRPr lang="zh-TW" altLang="en-US" sz="2000" b="0" kern="1200" dirty="0" smtClean="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lang="zh-TW" altLang="en-US" sz="2000" b="0" kern="1200" dirty="0" smtClean="0">
          <a:solidFill>
            <a:schemeClr val="tx1"/>
          </a:solidFill>
          <a:latin typeface="Microsoft YaHei" pitchFamily="34" charset="-122"/>
          <a:ea typeface="Microsoft YaHei" pitchFamily="34" charset="-122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000" b="0" kern="1200">
          <a:solidFill>
            <a:schemeClr val="tx1"/>
          </a:solidFill>
          <a:latin typeface="Microsoft YaHei" pitchFamily="34" charset="-122"/>
          <a:ea typeface="Microsoft YaHei" pitchFamily="34" charset="-122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000" b="0" kern="1200">
          <a:solidFill>
            <a:schemeClr val="tx1"/>
          </a:solidFill>
          <a:latin typeface="Microsoft YaHei" pitchFamily="34" charset="-122"/>
          <a:ea typeface="Microsoft YaHei" pitchFamily="34" charset="-122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000" b="0" kern="1200">
          <a:solidFill>
            <a:schemeClr val="tx1"/>
          </a:solidFill>
          <a:latin typeface="Microsoft YaHei" pitchFamily="34" charset="-122"/>
          <a:ea typeface="Microsoft YaHei" pitchFamily="34" charset="-122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Microsoft YaHei" pitchFamily="34" charset="-122"/>
          <a:ea typeface="Microsoft YaHei" pitchFamily="34" charset="-122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dirty="0" smtClean="0"/>
              <a:t>網路應用課程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第</a:t>
            </a:r>
            <a:r>
              <a:rPr lang="en-US" altLang="zh-TW" dirty="0" smtClean="0"/>
              <a:t>22312</a:t>
            </a:r>
            <a:r>
              <a:rPr lang="zh-TW" altLang="en-US" dirty="0" smtClean="0"/>
              <a:t>期課程講義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98022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儲存檔案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要儲存 </a:t>
            </a:r>
            <a:r>
              <a:rPr lang="en-US" altLang="zh-TW" dirty="0" smtClean="0"/>
              <a:t>Flash </a:t>
            </a:r>
            <a:r>
              <a:rPr lang="zh-TW" altLang="en-US" dirty="0" smtClean="0"/>
              <a:t>動畫檔案</a:t>
            </a:r>
            <a:r>
              <a:rPr lang="en-US" altLang="zh-TW" dirty="0" smtClean="0"/>
              <a:t>, </a:t>
            </a:r>
            <a:r>
              <a:rPr lang="zh-TW" altLang="en-US" dirty="0" smtClean="0"/>
              <a:t>可執行</a:t>
            </a:r>
            <a:r>
              <a:rPr lang="en-US" altLang="zh-TW" dirty="0" smtClean="0"/>
              <a:t>『</a:t>
            </a:r>
            <a:r>
              <a:rPr lang="zh-TW" altLang="en-US" dirty="0" smtClean="0"/>
              <a:t>檔案</a:t>
            </a:r>
            <a:r>
              <a:rPr lang="en-US" altLang="zh-TW" dirty="0" smtClean="0"/>
              <a:t>/</a:t>
            </a:r>
            <a:r>
              <a:rPr lang="zh-TW" altLang="en-US" dirty="0" smtClean="0"/>
              <a:t>儲存檔案</a:t>
            </a:r>
            <a:r>
              <a:rPr lang="en-US" altLang="zh-TW" dirty="0" smtClean="0"/>
              <a:t>』</a:t>
            </a:r>
            <a:r>
              <a:rPr lang="zh-TW" altLang="en-US" dirty="0" smtClean="0"/>
              <a:t>命令；若是還未儲存過的</a:t>
            </a:r>
            <a:r>
              <a:rPr lang="en-US" altLang="zh-TW" dirty="0" smtClean="0"/>
              <a:t>Flash </a:t>
            </a:r>
            <a:r>
              <a:rPr lang="zh-TW" altLang="en-US" dirty="0" smtClean="0"/>
              <a:t>動畫</a:t>
            </a:r>
            <a:r>
              <a:rPr lang="en-US" altLang="zh-TW" dirty="0" smtClean="0"/>
              <a:t>, </a:t>
            </a:r>
            <a:r>
              <a:rPr lang="zh-TW" altLang="en-US" dirty="0" smtClean="0"/>
              <a:t>在執行命令後會顯示另存新檔交談窗</a:t>
            </a:r>
            <a:r>
              <a:rPr lang="en-US" altLang="zh-TW" dirty="0" smtClean="0"/>
              <a:t>, </a:t>
            </a:r>
            <a:r>
              <a:rPr lang="zh-TW" altLang="en-US" dirty="0" smtClean="0"/>
              <a:t>讓您為檔案命名後再存檔；已經命名的檔案在執行儲存動作時</a:t>
            </a:r>
            <a:r>
              <a:rPr lang="en-US" altLang="zh-TW" dirty="0" smtClean="0"/>
              <a:t>, </a:t>
            </a:r>
            <a:r>
              <a:rPr lang="zh-TW" altLang="en-US" dirty="0" smtClean="0"/>
              <a:t>則會直接儲存起來</a:t>
            </a:r>
            <a:r>
              <a:rPr lang="en-US" altLang="zh-TW" dirty="0" smtClean="0"/>
              <a:t>, </a:t>
            </a:r>
            <a:r>
              <a:rPr lang="zh-TW" altLang="en-US" dirty="0" smtClean="0"/>
              <a:t>若要以其它檔名儲存</a:t>
            </a:r>
            <a:r>
              <a:rPr lang="en-US" altLang="zh-TW" dirty="0" smtClean="0"/>
              <a:t>,</a:t>
            </a:r>
            <a:r>
              <a:rPr lang="zh-TW" altLang="en-US" dirty="0" smtClean="0"/>
              <a:t>請改執行</a:t>
            </a:r>
            <a:r>
              <a:rPr lang="en-US" altLang="zh-TW" dirty="0" smtClean="0"/>
              <a:t>『</a:t>
            </a:r>
            <a:r>
              <a:rPr lang="zh-TW" altLang="en-US" dirty="0" smtClean="0"/>
              <a:t>檔案</a:t>
            </a:r>
            <a:r>
              <a:rPr lang="en-US" altLang="zh-TW" dirty="0" smtClean="0"/>
              <a:t>/</a:t>
            </a:r>
            <a:r>
              <a:rPr lang="zh-TW" altLang="en-US" dirty="0" smtClean="0"/>
              <a:t>另存新檔</a:t>
            </a:r>
            <a:r>
              <a:rPr lang="en-US" altLang="zh-TW" dirty="0" smtClean="0"/>
              <a:t>』</a:t>
            </a:r>
            <a:r>
              <a:rPr lang="zh-TW" altLang="en-US" dirty="0" smtClean="0"/>
              <a:t>命令</a:t>
            </a:r>
            <a:r>
              <a:rPr lang="en-US" altLang="zh-TW" dirty="0" smtClean="0"/>
              <a:t>, </a:t>
            </a:r>
            <a:r>
              <a:rPr lang="zh-TW" altLang="en-US" dirty="0" smtClean="0"/>
              <a:t>為動畫重新命名再儲存。</a:t>
            </a:r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5D5B392D-3F8D-46D0-B842-9288BCFD70D8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34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調整顯示比例</a:t>
            </a:r>
          </a:p>
        </p:txBody>
      </p:sp>
      <p:sp>
        <p:nvSpPr>
          <p:cNvPr id="26634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顯示全部：會顯示整個編輯區中的物件</a:t>
            </a:r>
            <a:r>
              <a:rPr lang="en-US" altLang="zh-TW" smtClean="0"/>
              <a:t>, </a:t>
            </a:r>
            <a:r>
              <a:rPr lang="zh-TW" altLang="en-US" smtClean="0"/>
              <a:t>並將其填滿視窗。</a:t>
            </a:r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70C54CDF-E731-432E-AC61-B8AA6F902DDE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5" y="1556792"/>
            <a:ext cx="8569325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0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課程重點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網站與網頁的概念</a:t>
            </a:r>
            <a:endParaRPr lang="zh-TW" altLang="en-US" dirty="0" smtClean="0"/>
          </a:p>
          <a:p>
            <a:r>
              <a:rPr lang="en-US" altLang="en-US" dirty="0" smtClean="0"/>
              <a:t>網站開發的流程</a:t>
            </a:r>
          </a:p>
          <a:p>
            <a:r>
              <a:rPr lang="en-US" altLang="en-US" dirty="0" smtClean="0"/>
              <a:t>製作網頁時的注意事項</a:t>
            </a:r>
          </a:p>
        </p:txBody>
      </p:sp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3406D5BA-1E7C-4D2F-A778-D65DA762B01D}" type="slidenum">
              <a:rPr lang="en-US" altLang="zh-TW" smtClean="0"/>
              <a:pPr/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006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網站與網頁的概念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網頁與首頁 </a:t>
            </a:r>
            <a:r>
              <a:rPr lang="en-US" altLang="zh-TW" dirty="0" smtClean="0"/>
              <a:t>(Home Page)</a:t>
            </a:r>
          </a:p>
          <a:p>
            <a:r>
              <a:rPr lang="zh-TW" altLang="en-US" smtClean="0"/>
              <a:t>網站就是網頁的集合</a:t>
            </a:r>
          </a:p>
          <a:p>
            <a:r>
              <a:rPr lang="zh-TW" altLang="en-US" smtClean="0"/>
              <a:t>網站是放在哪裡呢？</a:t>
            </a:r>
          </a:p>
          <a:p>
            <a:r>
              <a:rPr lang="zh-TW" altLang="en-US" smtClean="0"/>
              <a:t>申請網站空間</a:t>
            </a:r>
          </a:p>
        </p:txBody>
      </p:sp>
      <p:sp>
        <p:nvSpPr>
          <p:cNvPr id="512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1BEAD746-5639-4B35-B135-3AEA4C4C2972}" type="slidenum">
              <a:rPr lang="en-US" altLang="zh-TW" smtClean="0"/>
              <a:pPr/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9252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網頁與首頁</a:t>
            </a:r>
            <a:endParaRPr lang="en-US" altLang="zh-TW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我們透過瀏覽器在 </a:t>
            </a:r>
            <a:r>
              <a:rPr lang="en-US" altLang="zh-TW" dirty="0" smtClean="0"/>
              <a:t>WWW </a:t>
            </a:r>
            <a:r>
              <a:rPr lang="zh-TW" altLang="en-US" dirty="0" smtClean="0"/>
              <a:t>上所看到的畫面</a:t>
            </a:r>
            <a:r>
              <a:rPr lang="en-US" altLang="zh-TW" dirty="0" smtClean="0"/>
              <a:t>, </a:t>
            </a:r>
            <a:r>
              <a:rPr lang="zh-TW" altLang="en-US" dirty="0" smtClean="0"/>
              <a:t>即是所謂的「網頁」（</a:t>
            </a:r>
            <a:r>
              <a:rPr lang="en-US" altLang="zh-TW" dirty="0" smtClean="0"/>
              <a:t>Web Page</a:t>
            </a:r>
            <a:r>
              <a:rPr lang="zh-TW" altLang="en-US" dirty="0" smtClean="0"/>
              <a:t>）</a:t>
            </a:r>
            <a:r>
              <a:rPr lang="en-US" altLang="zh-TW" dirty="0" smtClean="0"/>
              <a:t>,</a:t>
            </a:r>
            <a:r>
              <a:rPr lang="zh-TW" altLang="en-US" dirty="0" smtClean="0"/>
              <a:t>而通常當我們進入一個網站時所看到的第一個網頁</a:t>
            </a:r>
            <a:r>
              <a:rPr lang="en-US" altLang="zh-TW" dirty="0" smtClean="0"/>
              <a:t>, </a:t>
            </a:r>
            <a:r>
              <a:rPr lang="zh-TW" altLang="en-US" dirty="0" smtClean="0"/>
              <a:t>則通稱為該網站的「首頁」</a:t>
            </a:r>
            <a:r>
              <a:rPr lang="en-US" altLang="zh-TW" dirty="0" smtClean="0"/>
              <a:t>,</a:t>
            </a:r>
            <a:r>
              <a:rPr lang="zh-TW" altLang="en-US" dirty="0" smtClean="0"/>
              <a:t>也就是常說的「</a:t>
            </a:r>
            <a:r>
              <a:rPr lang="en-US" altLang="zh-TW" dirty="0" smtClean="0"/>
              <a:t>Home Page</a:t>
            </a:r>
            <a:r>
              <a:rPr lang="zh-TW" altLang="en-US" dirty="0" smtClean="0"/>
              <a:t>」。許多人都誤以為 </a:t>
            </a:r>
            <a:r>
              <a:rPr lang="en-US" altLang="zh-TW" dirty="0" smtClean="0"/>
              <a:t>Home Page </a:t>
            </a:r>
            <a:r>
              <a:rPr lang="zh-TW" altLang="en-US" dirty="0" smtClean="0"/>
              <a:t>是指 </a:t>
            </a:r>
            <a:r>
              <a:rPr lang="en-US" altLang="zh-TW" dirty="0" smtClean="0"/>
              <a:t>WWW </a:t>
            </a:r>
            <a:r>
              <a:rPr lang="zh-TW" altLang="en-US" dirty="0" smtClean="0"/>
              <a:t>上的所有網頁</a:t>
            </a:r>
            <a:r>
              <a:rPr lang="en-US" altLang="zh-TW" dirty="0" smtClean="0"/>
              <a:t>, </a:t>
            </a:r>
            <a:r>
              <a:rPr lang="zh-TW" altLang="en-US" dirty="0" smtClean="0"/>
              <a:t>殊不知 </a:t>
            </a:r>
            <a:r>
              <a:rPr lang="en-US" altLang="zh-TW" dirty="0" smtClean="0"/>
              <a:t>Home Page </a:t>
            </a:r>
            <a:r>
              <a:rPr lang="zh-TW" altLang="en-US" dirty="0" smtClean="0"/>
              <a:t>只是網站中的第一個網頁而已</a:t>
            </a:r>
            <a:r>
              <a:rPr lang="en-US" altLang="zh-TW" dirty="0" smtClean="0"/>
              <a:t>, </a:t>
            </a:r>
            <a:r>
              <a:rPr lang="zh-TW" altLang="en-US" dirty="0" smtClean="0"/>
              <a:t>稱呼網頁應該以「 </a:t>
            </a:r>
            <a:r>
              <a:rPr lang="en-US" altLang="zh-TW" dirty="0" smtClean="0"/>
              <a:t>Web Page</a:t>
            </a:r>
            <a:r>
              <a:rPr lang="zh-TW" altLang="en-US" dirty="0" smtClean="0"/>
              <a:t>」較為恰當。</a:t>
            </a:r>
          </a:p>
        </p:txBody>
      </p:sp>
      <p:sp>
        <p:nvSpPr>
          <p:cNvPr id="614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AFF82BA2-30AC-4C17-88BA-3D5B3DB4935C}" type="slidenum">
              <a:rPr lang="en-US" altLang="zh-TW" smtClean="0"/>
              <a:pPr/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7627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網頁版面設計製作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設計版面的另一項重點為整體網站的風格。所謂網站風格包含了網站的 </a:t>
            </a:r>
            <a:r>
              <a:rPr lang="en-US" altLang="zh-TW" dirty="0" smtClean="0"/>
              <a:t>Logo </a:t>
            </a:r>
            <a:r>
              <a:rPr lang="zh-TW" altLang="en-US" smtClean="0"/>
              <a:t>設計、背景影像、配色等。以網頁配色為例</a:t>
            </a:r>
            <a:r>
              <a:rPr lang="en-US" altLang="zh-TW" dirty="0" smtClean="0"/>
              <a:t>, </a:t>
            </a:r>
            <a:r>
              <a:rPr lang="zh-TW" altLang="en-US" smtClean="0"/>
              <a:t>如果網站主題或內容是要呈現專業的感覺</a:t>
            </a:r>
            <a:r>
              <a:rPr lang="en-US" altLang="zh-TW" dirty="0" smtClean="0"/>
              <a:t>,</a:t>
            </a:r>
            <a:r>
              <a:rPr lang="zh-TW" altLang="en-US" smtClean="0"/>
              <a:t>網頁主色就應該選用具穩定感的暗色系列；如果網站主題或內容是比較活潑</a:t>
            </a:r>
            <a:r>
              <a:rPr lang="en-US" altLang="zh-TW" dirty="0" smtClean="0"/>
              <a:t>, </a:t>
            </a:r>
            <a:r>
              <a:rPr lang="zh-TW" altLang="en-US" smtClean="0"/>
              <a:t>則可以選擇較鮮豔的顏色。網頁配色或 </a:t>
            </a:r>
            <a:r>
              <a:rPr lang="en-US" altLang="zh-TW" dirty="0" smtClean="0"/>
              <a:t>Logo </a:t>
            </a:r>
            <a:r>
              <a:rPr lang="zh-TW" altLang="en-US" smtClean="0"/>
              <a:t>設計等都是非常專業的一項工作</a:t>
            </a:r>
            <a:r>
              <a:rPr lang="en-US" altLang="zh-TW" dirty="0" smtClean="0"/>
              <a:t>, </a:t>
            </a:r>
            <a:r>
              <a:rPr lang="zh-TW" altLang="en-US" smtClean="0"/>
              <a:t>對於初學網站設計的您來說</a:t>
            </a:r>
            <a:r>
              <a:rPr lang="en-US" altLang="zh-TW" dirty="0" smtClean="0"/>
              <a:t>, </a:t>
            </a:r>
            <a:r>
              <a:rPr lang="zh-TW" altLang="en-US" smtClean="0"/>
              <a:t>建議可以參考相關的書籍</a:t>
            </a:r>
            <a:r>
              <a:rPr lang="en-US" altLang="zh-TW" dirty="0" smtClean="0"/>
              <a:t>, </a:t>
            </a:r>
            <a:r>
              <a:rPr lang="zh-TW" altLang="en-US" smtClean="0"/>
              <a:t>或是多逛逛別人的網站</a:t>
            </a:r>
            <a:r>
              <a:rPr lang="en-US" altLang="zh-TW" dirty="0" smtClean="0"/>
              <a:t>, </a:t>
            </a:r>
            <a:r>
              <a:rPr lang="zh-TW" altLang="en-US" smtClean="0"/>
              <a:t>從中學習並培養屬於自己的風格。</a:t>
            </a:r>
          </a:p>
        </p:txBody>
      </p:sp>
      <p:sp>
        <p:nvSpPr>
          <p:cNvPr id="4198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3A82493A-E803-448D-B342-B2AD3010E1DC}" type="slidenum">
              <a:rPr lang="en-US" altLang="zh-TW" smtClean="0"/>
              <a:pPr/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5892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製作網頁時的注意事項</a:t>
            </a:r>
          </a:p>
        </p:txBody>
      </p:sp>
      <p:sp>
        <p:nvSpPr>
          <p:cNvPr id="5120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雖然還沒正式進入 </a:t>
            </a:r>
            <a:r>
              <a:rPr lang="en-US" altLang="zh-TW" dirty="0" smtClean="0"/>
              <a:t>Dreamweaver </a:t>
            </a:r>
            <a:r>
              <a:rPr lang="zh-TW" altLang="en-US" dirty="0" smtClean="0"/>
              <a:t>編輯網頁</a:t>
            </a:r>
            <a:r>
              <a:rPr lang="en-US" altLang="zh-TW" dirty="0" smtClean="0"/>
              <a:t>, </a:t>
            </a:r>
            <a:r>
              <a:rPr lang="zh-TW" altLang="en-US" dirty="0" smtClean="0"/>
              <a:t>不過在此還是得先提醒你一些製作網頁時的注意事項</a:t>
            </a:r>
            <a:r>
              <a:rPr lang="en-US" altLang="zh-TW" dirty="0" smtClean="0"/>
              <a:t>, </a:t>
            </a:r>
            <a:r>
              <a:rPr lang="zh-TW" altLang="en-US" dirty="0" smtClean="0"/>
              <a:t>這樣才能讓整個網站的製作更臻完善。</a:t>
            </a:r>
          </a:p>
          <a:p>
            <a:pPr lvl="2"/>
            <a:r>
              <a:rPr lang="zh-TW" altLang="en-US" dirty="0" smtClean="0"/>
              <a:t>不要讓瀏覽者等太久</a:t>
            </a:r>
          </a:p>
          <a:p>
            <a:pPr lvl="2"/>
            <a:r>
              <a:rPr lang="zh-TW" altLang="en-US" dirty="0" smtClean="0"/>
              <a:t>選單要簡單、清楚</a:t>
            </a:r>
          </a:p>
          <a:p>
            <a:pPr lvl="2"/>
            <a:r>
              <a:rPr lang="zh-TW" altLang="en-US" dirty="0" smtClean="0"/>
              <a:t>視覺設計</a:t>
            </a:r>
          </a:p>
          <a:p>
            <a:pPr lvl="2"/>
            <a:r>
              <a:rPr lang="zh-TW" altLang="en-US" dirty="0" smtClean="0"/>
              <a:t>與瀏覽者的溝通</a:t>
            </a:r>
          </a:p>
          <a:p>
            <a:endParaRPr lang="en-US" altLang="zh-TW" dirty="0" smtClean="0"/>
          </a:p>
        </p:txBody>
      </p:sp>
      <p:sp>
        <p:nvSpPr>
          <p:cNvPr id="5120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5E251BEB-5F68-451D-A880-2C6CBF614C6E}" type="slidenum">
              <a:rPr lang="en-US" altLang="zh-TW" smtClean="0"/>
              <a:pPr/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2981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本期</a:t>
            </a:r>
            <a:r>
              <a:rPr lang="zh-TW" altLang="zh-TW" dirty="0" smtClean="0"/>
              <a:t>課程簡介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影像編修課程</a:t>
            </a:r>
            <a:endParaRPr lang="en-US" altLang="zh-TW" dirty="0" smtClean="0"/>
          </a:p>
          <a:p>
            <a:r>
              <a:rPr lang="zh-TW" altLang="en-US" dirty="0"/>
              <a:t>認識 </a:t>
            </a:r>
            <a:r>
              <a:rPr lang="en-US" altLang="zh-TW" dirty="0"/>
              <a:t>Flash </a:t>
            </a:r>
            <a:r>
              <a:rPr lang="zh-TW" altLang="en-US" dirty="0"/>
              <a:t>環境與基本</a:t>
            </a:r>
            <a:r>
              <a:rPr lang="zh-TW" altLang="en-US" dirty="0" smtClean="0"/>
              <a:t>操作</a:t>
            </a:r>
            <a:endParaRPr lang="en-US" altLang="zh-TW" dirty="0" smtClean="0"/>
          </a:p>
          <a:p>
            <a:r>
              <a:rPr lang="zh-TW" altLang="en-US" dirty="0"/>
              <a:t>網站與網頁的概念</a:t>
            </a:r>
          </a:p>
        </p:txBody>
      </p:sp>
    </p:spTree>
    <p:extLst>
      <p:ext uri="{BB962C8B-B14F-4D97-AF65-F5344CB8AC3E}">
        <p14:creationId xmlns:p14="http://schemas.microsoft.com/office/powerpoint/2010/main" val="211791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mtClean="0"/>
              <a:t>影像編修課程</a:t>
            </a:r>
            <a:endParaRPr lang="zh-TW" altLang="zh-TW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工作環境介紹</a:t>
            </a:r>
          </a:p>
          <a:p>
            <a:r>
              <a:rPr lang="zh-TW" altLang="en-US" smtClean="0"/>
              <a:t>工作區的管理配置</a:t>
            </a:r>
          </a:p>
          <a:p>
            <a:r>
              <a:rPr lang="zh-TW" altLang="en-US" smtClean="0"/>
              <a:t>開啟檔案</a:t>
            </a:r>
          </a:p>
          <a:p>
            <a:r>
              <a:rPr lang="zh-TW" altLang="en-US" smtClean="0"/>
              <a:t>檢視影像</a:t>
            </a:r>
          </a:p>
          <a:p>
            <a:r>
              <a:rPr lang="zh-TW" altLang="en-US" smtClean="0"/>
              <a:t>同時比對多張影像的方法</a:t>
            </a:r>
          </a:p>
          <a:p>
            <a:r>
              <a:rPr lang="zh-TW" altLang="en-US" smtClean="0"/>
              <a:t>關閉檔案</a:t>
            </a: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7946-C5A3-4B8E-8928-D2F79B7CAD56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652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工作環境介紹</a:t>
            </a:r>
            <a:endParaRPr lang="zh-TW" alt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Photoshop </a:t>
            </a:r>
            <a:r>
              <a:rPr lang="zh-TW" altLang="en-US" dirty="0" smtClean="0"/>
              <a:t>工作區中的元件 </a:t>
            </a:r>
            <a:r>
              <a:rPr lang="en-US" altLang="zh-TW" dirty="0" smtClean="0"/>
              <a:t>(</a:t>
            </a:r>
            <a:r>
              <a:rPr lang="zh-TW" altLang="en-US" dirty="0" smtClean="0"/>
              <a:t>即選項列、工具箱、浮動視窗等</a:t>
            </a:r>
            <a:r>
              <a:rPr lang="en-US" altLang="zh-TW" dirty="0" smtClean="0"/>
              <a:t>) </a:t>
            </a:r>
            <a:r>
              <a:rPr lang="zh-TW" altLang="en-US" dirty="0" smtClean="0"/>
              <a:t>都可以隨使用者的需求來調配</a:t>
            </a:r>
            <a:r>
              <a:rPr lang="en-US" altLang="zh-TW" dirty="0" smtClean="0"/>
              <a:t>, </a:t>
            </a:r>
            <a:r>
              <a:rPr lang="zh-TW" altLang="en-US" dirty="0" smtClean="0"/>
              <a:t>所以大家看到的工作區畫面並不一定完全相同</a:t>
            </a:r>
            <a:r>
              <a:rPr lang="en-US" altLang="zh-TW" dirty="0" smtClean="0"/>
              <a:t>, </a:t>
            </a:r>
            <a:r>
              <a:rPr lang="zh-TW" altLang="en-US" dirty="0" smtClean="0"/>
              <a:t>底下我們先來介紹 </a:t>
            </a:r>
            <a:r>
              <a:rPr lang="en-US" altLang="zh-TW" dirty="0" smtClean="0"/>
              <a:t>Photoshop </a:t>
            </a:r>
            <a:r>
              <a:rPr lang="zh-TW" altLang="en-US" dirty="0" smtClean="0"/>
              <a:t>幾個重要元件的功能和用法。</a:t>
            </a: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F915-7386-4C6D-B8FE-5A3537C87643}" type="slidenum">
              <a:rPr lang="en-US" altLang="zh-TW" smtClean="0"/>
              <a:pPr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6070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工作區的管理配置</a:t>
            </a:r>
            <a:endParaRPr lang="zh-TW" alt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工作區中的浮動式元件</a:t>
            </a:r>
            <a:r>
              <a:rPr lang="en-US" altLang="zh-TW" dirty="0" smtClean="0"/>
              <a:t>, </a:t>
            </a:r>
            <a:r>
              <a:rPr lang="zh-TW" altLang="en-US" smtClean="0"/>
              <a:t>包括工具箱、選項列、和所有的浮動視窗等</a:t>
            </a:r>
            <a:r>
              <a:rPr lang="en-US" altLang="zh-TW" dirty="0" smtClean="0"/>
              <a:t>, </a:t>
            </a:r>
            <a:r>
              <a:rPr lang="zh-TW" altLang="en-US" smtClean="0"/>
              <a:t>皆可依使用者的操作需求來自由配置；同時你還可以將這個自訂的工作區配置儲存起來</a:t>
            </a:r>
            <a:r>
              <a:rPr lang="en-US" altLang="zh-TW" dirty="0" smtClean="0"/>
              <a:t>, </a:t>
            </a:r>
            <a:r>
              <a:rPr lang="zh-TW" altLang="en-US" smtClean="0"/>
              <a:t>以供以後重複使用。</a:t>
            </a: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82EC-7D40-49F9-9734-0C632E0BD309}" type="slidenum">
              <a:rPr lang="en-US" altLang="zh-TW" smtClean="0"/>
              <a:pPr/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1372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縮放影像的顯示比例</a:t>
            </a:r>
            <a:endParaRPr lang="zh-TW" altLang="en-US" dirty="0"/>
          </a:p>
        </p:txBody>
      </p:sp>
      <p:sp>
        <p:nvSpPr>
          <p:cNvPr id="189446" name="Rectangle 6"/>
          <p:cNvSpPr>
            <a:spLocks noGrp="1" noChangeArrowheads="1"/>
          </p:cNvSpPr>
          <p:nvPr>
            <p:ph idx="1"/>
          </p:nvPr>
        </p:nvSpPr>
        <p:spPr>
          <a:xfrm>
            <a:off x="822960" y="1100628"/>
            <a:ext cx="2452896" cy="3579849"/>
          </a:xfrm>
        </p:spPr>
        <p:txBody>
          <a:bodyPr/>
          <a:lstStyle/>
          <a:p>
            <a:r>
              <a:rPr lang="zh-TW" altLang="en-US" dirty="0" smtClean="0"/>
              <a:t>在 </a:t>
            </a:r>
            <a:r>
              <a:rPr lang="en-US" altLang="zh-TW" dirty="0" smtClean="0"/>
              <a:t>Photoshop </a:t>
            </a:r>
            <a:r>
              <a:rPr lang="zh-TW" altLang="en-US" dirty="0" smtClean="0"/>
              <a:t>中你可以改變影像的顯示比例</a:t>
            </a:r>
            <a:r>
              <a:rPr lang="en-US" altLang="zh-TW" dirty="0" smtClean="0"/>
              <a:t>, </a:t>
            </a:r>
            <a:r>
              <a:rPr lang="zh-TW" altLang="en-US" dirty="0" smtClean="0"/>
              <a:t>即放大或縮小</a:t>
            </a:r>
            <a:r>
              <a:rPr lang="en-US" altLang="zh-TW" dirty="0" smtClean="0"/>
              <a:t>, </a:t>
            </a:r>
            <a:r>
              <a:rPr lang="zh-TW" altLang="en-US" dirty="0" smtClean="0"/>
              <a:t>以便檢視影像的細部或整體的效果。</a:t>
            </a:r>
          </a:p>
          <a:p>
            <a:endParaRPr lang="en-US" altLang="zh-TW" dirty="0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6656-2D2F-4014-8092-38B8D22FDB27}" type="slidenum">
              <a:rPr lang="en-US" altLang="zh-TW" smtClean="0"/>
              <a:pPr/>
              <a:t>6</a:t>
            </a:fld>
            <a:endParaRPr lang="en-US" altLang="zh-TW" dirty="0"/>
          </a:p>
        </p:txBody>
      </p:sp>
      <p:pic>
        <p:nvPicPr>
          <p:cNvPr id="1894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5472113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06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縮放影像的顯示比例</a:t>
            </a:r>
            <a:endParaRPr lang="zh-TW" alt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smtClean="0"/>
              <a:t>利用縮放顯示工具框選要放大的影像區域。</a:t>
            </a:r>
          </a:p>
          <a:p>
            <a:endParaRPr lang="en-US" altLang="zh-TW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E90B-AC50-41B0-9F15-6AE70CABFE72}" type="slidenum">
              <a:rPr lang="en-US" altLang="zh-TW" smtClean="0"/>
              <a:pPr/>
              <a:t>7</a:t>
            </a:fld>
            <a:endParaRPr lang="en-US" altLang="zh-TW" dirty="0"/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83" y="1556792"/>
            <a:ext cx="617608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10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 </a:t>
            </a:r>
            <a:r>
              <a:rPr lang="en-US" altLang="zh-TW" dirty="0" smtClean="0"/>
              <a:t>Flash </a:t>
            </a:r>
            <a:r>
              <a:rPr lang="zh-TW" altLang="en-US" dirty="0" smtClean="0"/>
              <a:t>環境與基本操作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zh-TW" altLang="en-US" dirty="0" smtClean="0"/>
              <a:t>認識 </a:t>
            </a:r>
            <a:r>
              <a:rPr lang="en-US" altLang="zh-TW" dirty="0" smtClean="0"/>
              <a:t>Flash </a:t>
            </a:r>
            <a:r>
              <a:rPr lang="zh-TW" altLang="en-US" dirty="0" smtClean="0"/>
              <a:t>的主畫面</a:t>
            </a:r>
          </a:p>
          <a:p>
            <a:pPr>
              <a:buClr>
                <a:schemeClr val="accent2"/>
              </a:buClr>
            </a:pPr>
            <a:r>
              <a:rPr lang="zh-TW" altLang="en-US" dirty="0" smtClean="0"/>
              <a:t>建立新檔案、開啟舊檔與儲存檔案</a:t>
            </a:r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/>
              <a:t>建立新檔案</a:t>
            </a:r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/>
              <a:t>開啟既有的檔案</a:t>
            </a:r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/>
              <a:t>儲存檔案</a:t>
            </a: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9930B358-45D4-4C2F-9E5C-2A80840B7CC1}" type="slidenum">
              <a:rPr lang="en-US" altLang="zh-TW" smtClean="0"/>
              <a:pPr/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674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認識 </a:t>
            </a:r>
            <a:r>
              <a:rPr lang="en-US" altLang="zh-TW" dirty="0" smtClean="0"/>
              <a:t>Flash </a:t>
            </a:r>
            <a:r>
              <a:rPr lang="zh-TW" altLang="en-US" smtClean="0"/>
              <a:t>的主畫面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請按下歡迎螢幕中新增區的 </a:t>
            </a:r>
            <a:r>
              <a:rPr lang="en-US" altLang="zh-TW" dirty="0" smtClean="0"/>
              <a:t>Flash </a:t>
            </a:r>
            <a:r>
              <a:rPr lang="zh-TW" altLang="en-US" dirty="0" smtClean="0"/>
              <a:t>檔案項目</a:t>
            </a:r>
            <a:r>
              <a:rPr lang="en-US" altLang="zh-TW" dirty="0" smtClean="0"/>
              <a:t>, </a:t>
            </a:r>
            <a:r>
              <a:rPr lang="zh-TW" altLang="en-US" dirty="0" smtClean="0"/>
              <a:t>即可看到預設版面配置</a:t>
            </a:r>
            <a:r>
              <a:rPr lang="en-US" altLang="zh-TW" dirty="0" smtClean="0"/>
              <a:t>, </a:t>
            </a:r>
            <a:r>
              <a:rPr lang="zh-TW" altLang="en-US" dirty="0" smtClean="0"/>
              <a:t>我們透過它來認識 </a:t>
            </a:r>
            <a:r>
              <a:rPr lang="en-US" altLang="zh-TW" dirty="0" smtClean="0"/>
              <a:t>Flash </a:t>
            </a:r>
            <a:r>
              <a:rPr lang="zh-TW" altLang="en-US" dirty="0" smtClean="0"/>
              <a:t>的操作環境。</a:t>
            </a:r>
            <a:r>
              <a:rPr lang="en-US" altLang="zh-TW" dirty="0" smtClean="0"/>
              <a:t>Flash </a:t>
            </a:r>
            <a:r>
              <a:rPr lang="zh-TW" altLang="en-US" dirty="0" smtClean="0"/>
              <a:t>的操作環境主要分成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大部份</a:t>
            </a:r>
            <a:r>
              <a:rPr lang="en-US" altLang="zh-TW" dirty="0" smtClean="0"/>
              <a:t>, </a:t>
            </a:r>
            <a:r>
              <a:rPr lang="zh-TW" altLang="en-US" dirty="0" smtClean="0"/>
              <a:t>分別是：</a:t>
            </a:r>
            <a:r>
              <a:rPr lang="en-US" altLang="zh-TW" dirty="0" smtClean="0"/>
              <a:t>Flash </a:t>
            </a:r>
            <a:r>
              <a:rPr lang="zh-TW" altLang="en-US" dirty="0" smtClean="0"/>
              <a:t>主視窗、動畫編輯視窗以及分佈各處的面板。</a:t>
            </a:r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8764925A-A9FF-4D72-9A0D-25D8C20AFE00}" type="slidenum">
              <a:rPr lang="en-US" altLang="zh-TW" smtClean="0"/>
              <a:pPr/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519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62</TotalTime>
  <Words>736</Words>
  <Application>Microsoft Office PowerPoint</Application>
  <PresentationFormat>如螢幕大小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角度</vt:lpstr>
      <vt:lpstr>網路應用課程</vt:lpstr>
      <vt:lpstr>本期課程簡介</vt:lpstr>
      <vt:lpstr>影像編修課程</vt:lpstr>
      <vt:lpstr>工作環境介紹</vt:lpstr>
      <vt:lpstr>工作區的管理配置</vt:lpstr>
      <vt:lpstr>縮放影像的顯示比例</vt:lpstr>
      <vt:lpstr>縮放影像的顯示比例</vt:lpstr>
      <vt:lpstr>認識 Flash 環境與基本操作</vt:lpstr>
      <vt:lpstr>認識 Flash 的主畫面</vt:lpstr>
      <vt:lpstr>儲存檔案</vt:lpstr>
      <vt:lpstr>調整顯示比例</vt:lpstr>
      <vt:lpstr>課程重點</vt:lpstr>
      <vt:lpstr>網站與網頁的概念</vt:lpstr>
      <vt:lpstr>網頁與首頁</vt:lpstr>
      <vt:lpstr>網頁版面設計製作</vt:lpstr>
      <vt:lpstr>製作網頁時的注意事項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網路應用課程</dc:title>
  <dc:creator>Emily</dc:creator>
  <cp:lastModifiedBy>nymph</cp:lastModifiedBy>
  <cp:revision>6</cp:revision>
  <dcterms:created xsi:type="dcterms:W3CDTF">2010-06-22T05:41:14Z</dcterms:created>
  <dcterms:modified xsi:type="dcterms:W3CDTF">2012-06-11T09:21:07Z</dcterms:modified>
</cp:coreProperties>
</file>